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</p:sldMasterIdLst>
  <p:notesMasterIdLst>
    <p:notesMasterId r:id="rId13"/>
  </p:notesMasterIdLst>
  <p:handoutMasterIdLst>
    <p:handoutMasterId r:id="rId14"/>
  </p:handoutMasterIdLst>
  <p:sldIdLst>
    <p:sldId id="256" r:id="rId6"/>
    <p:sldId id="400" r:id="rId7"/>
    <p:sldId id="420" r:id="rId8"/>
    <p:sldId id="421" r:id="rId9"/>
    <p:sldId id="422" r:id="rId10"/>
    <p:sldId id="424" r:id="rId11"/>
    <p:sldId id="425" r:id="rId12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D64A9"/>
    <a:srgbClr val="1554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0" autoAdjust="0"/>
    <p:restoredTop sz="91134" autoAdjust="0"/>
  </p:normalViewPr>
  <p:slideViewPr>
    <p:cSldViewPr>
      <p:cViewPr varScale="1">
        <p:scale>
          <a:sx n="117" d="100"/>
          <a:sy n="117" d="100"/>
        </p:scale>
        <p:origin x="-864" y="-9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4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5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48971-A204-4A70-AF4C-4F546F5A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2" name="Rectangle 11"/>
          <p:cNvSpPr>
            <a:spLocks noChangeArrowheads="1"/>
          </p:cNvSpPr>
          <p:nvPr userDrawn="1"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课程介绍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8807" y="5362592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PKUJohnson@quantos.org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课程目标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5286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通过本课程学习，你将获得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smtClean="0"/>
              <a:t> python</a:t>
            </a:r>
            <a:r>
              <a:rPr lang="zh-CN" altLang="en-US" dirty="0" smtClean="0"/>
              <a:t>编程的基础知识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进行金融数据分析的实战技能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大量有业务价值的分析案例和源代码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smtClean="0"/>
              <a:t> </a:t>
            </a:r>
            <a:r>
              <a:rPr lang="zh-CN" altLang="en-US" dirty="0" smtClean="0"/>
              <a:t>相关的金融概念和知识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5715008" y="2643182"/>
            <a:ext cx="2786082" cy="2500330"/>
            <a:chOff x="5715008" y="2643182"/>
            <a:chExt cx="2786082" cy="2500330"/>
          </a:xfrm>
        </p:grpSpPr>
        <p:sp>
          <p:nvSpPr>
            <p:cNvPr id="7" name="圆角矩形 6"/>
            <p:cNvSpPr/>
            <p:nvPr/>
          </p:nvSpPr>
          <p:spPr>
            <a:xfrm>
              <a:off x="5715008" y="2643182"/>
              <a:ext cx="1285884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Python</a:t>
              </a:r>
            </a:p>
            <a:p>
              <a:pPr algn="ctr"/>
              <a:r>
                <a:rPr lang="zh-CN" altLang="en-US" sz="1400" smtClean="0"/>
                <a:t>编程能力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15206" y="2643182"/>
              <a:ext cx="1285884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金融数据</a:t>
              </a:r>
              <a:endParaRPr lang="en-US" altLang="zh-CN" sz="1400" smtClean="0"/>
            </a:p>
            <a:p>
              <a:pPr algn="ctr"/>
              <a:r>
                <a:rPr lang="zh-CN" altLang="en-US" sz="1400" smtClean="0"/>
                <a:t>分析能力</a:t>
              </a:r>
              <a:endParaRPr lang="zh-CN" altLang="en-US" sz="14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00826" y="4286256"/>
              <a:ext cx="1285884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业务实战</a:t>
              </a:r>
              <a:endParaRPr lang="en-US" altLang="zh-CN" sz="1400" smtClean="0"/>
            </a:p>
            <a:p>
              <a:pPr algn="ctr"/>
              <a:r>
                <a:rPr lang="zh-CN" altLang="en-US" sz="1400" smtClean="0"/>
                <a:t>能力</a:t>
              </a:r>
              <a:endParaRPr lang="zh-CN" altLang="en-US" sz="1400"/>
            </a:p>
          </p:txBody>
        </p:sp>
        <p:cxnSp>
          <p:nvCxnSpPr>
            <p:cNvPr id="13" name="肘形连接符 12"/>
            <p:cNvCxnSpPr>
              <a:stCxn id="7" idx="2"/>
              <a:endCxn id="11" idx="0"/>
            </p:cNvCxnSpPr>
            <p:nvPr/>
          </p:nvCxnSpPr>
          <p:spPr>
            <a:xfrm rot="16200000" flipH="1">
              <a:off x="6357950" y="3500438"/>
              <a:ext cx="785818" cy="7858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2"/>
              <a:endCxn id="11" idx="0"/>
            </p:cNvCxnSpPr>
            <p:nvPr/>
          </p:nvCxnSpPr>
          <p:spPr>
            <a:xfrm rot="5400000">
              <a:off x="7108049" y="3536157"/>
              <a:ext cx="785818" cy="714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699792" y="5373216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有用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适用人群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6786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本课程不需要您拥有计算机学位或者编程基础，但您需要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对学习</a:t>
            </a:r>
            <a:r>
              <a:rPr lang="en-US" altLang="zh-CN" smtClean="0"/>
              <a:t>python</a:t>
            </a:r>
            <a:r>
              <a:rPr lang="zh-CN" altLang="en-US" smtClean="0"/>
              <a:t>编程有兴趣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喜欢自动动手解决问题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对金融数据分析感兴趣，有一定的金融知识就更好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smtClean="0"/>
              <a:t> </a:t>
            </a:r>
            <a:r>
              <a:rPr lang="zh-CN" altLang="en-US" smtClean="0"/>
              <a:t>特别适合有金融数据分析需要的</a:t>
            </a:r>
            <a:endParaRPr lang="en-US" altLang="zh-CN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mtClean="0"/>
              <a:t> </a:t>
            </a:r>
            <a:r>
              <a:rPr lang="zh-CN" altLang="en-US" smtClean="0"/>
              <a:t>金融相关专业学生、爱好者</a:t>
            </a:r>
            <a:endParaRPr lang="en-US" altLang="zh-CN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/>
              <a:t> 对金融业务有兴趣的技术工程师</a:t>
            </a:r>
            <a:endParaRPr lang="en-US" altLang="zh-CN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/>
              <a:t> 金融机构专业人士，如研究员、分析师、交易员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教学方法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本课程采用互动模式进行教学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视频教学，采用闯关模式，共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关，每关大约</a:t>
            </a:r>
            <a:r>
              <a:rPr lang="en-US" altLang="zh-CN" dirty="0" smtClean="0"/>
              <a:t>10-15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每关讲解一个金融数据分析的实战案例，同时讲解使用的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知识点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提供样例代码，供学习时练习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最后提供闯关作业，完成后即可通关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857224" y="5000636"/>
            <a:ext cx="6715172" cy="1285884"/>
            <a:chOff x="857224" y="5000636"/>
            <a:chExt cx="6715172" cy="1285884"/>
          </a:xfrm>
        </p:grpSpPr>
        <p:sp>
          <p:nvSpPr>
            <p:cNvPr id="7" name="圆角矩形 6"/>
            <p:cNvSpPr/>
            <p:nvPr/>
          </p:nvSpPr>
          <p:spPr>
            <a:xfrm>
              <a:off x="857224" y="5000636"/>
              <a:ext cx="1571636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案例讲解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28992" y="5000636"/>
              <a:ext cx="1571636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Python</a:t>
              </a:r>
            </a:p>
            <a:p>
              <a:pPr algn="ctr"/>
              <a:r>
                <a:rPr lang="zh-CN" altLang="en-US" sz="1400" smtClean="0"/>
                <a:t>知识点讲解</a:t>
              </a:r>
              <a:endParaRPr lang="zh-CN" altLang="en-US" sz="14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00760" y="5000636"/>
              <a:ext cx="1571636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闯关作业</a:t>
              </a:r>
              <a:endParaRPr lang="zh-CN" altLang="en-US" sz="1400"/>
            </a:p>
          </p:txBody>
        </p:sp>
        <p:cxnSp>
          <p:nvCxnSpPr>
            <p:cNvPr id="13" name="直接箭头连接符 12"/>
            <p:cNvCxnSpPr>
              <a:stCxn id="7" idx="3"/>
              <a:endCxn id="9" idx="1"/>
            </p:cNvCxnSpPr>
            <p:nvPr/>
          </p:nvCxnSpPr>
          <p:spPr>
            <a:xfrm>
              <a:off x="2428860" y="5429264"/>
              <a:ext cx="1000132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3"/>
              <a:endCxn id="11" idx="1"/>
            </p:cNvCxnSpPr>
            <p:nvPr/>
          </p:nvCxnSpPr>
          <p:spPr>
            <a:xfrm>
              <a:off x="5000628" y="5429264"/>
              <a:ext cx="1000132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28728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071934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643702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教学计划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8727429"/>
              </p:ext>
            </p:extLst>
          </p:nvPr>
        </p:nvGraphicFramePr>
        <p:xfrm>
          <a:off x="571472" y="1928802"/>
          <a:ext cx="7500990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05517"/>
                <a:gridCol w="62954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关卡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内容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了解</a:t>
                      </a:r>
                      <a:r>
                        <a:rPr lang="en-US" altLang="zh-CN" sz="1400" dirty="0" smtClean="0"/>
                        <a:t>python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所见所得：金融数据图形展示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水天一色：如何在一副图中展示多项数据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巧妇难为无米之炊：如何高效获取金融数据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zh-CN" sz="14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为我所用：金融数据的读取和存储</a:t>
                      </a:r>
                      <a:endParaRPr lang="zh-CN" alt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2271" y="4725144"/>
            <a:ext cx="2723823" cy="557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课程内容还在持续设计中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下</a:t>
            </a:r>
            <a:r>
              <a:rPr lang="zh-CN" altLang="en-US" b="1" dirty="0" smtClean="0"/>
              <a:t>期预告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528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关 了解</a:t>
            </a:r>
            <a:r>
              <a:rPr lang="en-US" altLang="zh-CN" b="1" dirty="0" smtClean="0">
                <a:solidFill>
                  <a:srgbClr val="FF0000"/>
                </a:solidFill>
              </a:rPr>
              <a:t>Python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 了解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的历史、语言特点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 准备好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的学习环境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 编写自己的第一个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4345450"/>
              </p:ext>
            </p:extLst>
          </p:nvPr>
        </p:nvGraphicFramePr>
        <p:xfrm>
          <a:off x="3845279" y="4221088"/>
          <a:ext cx="4903185" cy="2279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88012"/>
                <a:gridCol w="4115173"/>
              </a:tblGrid>
              <a:tr h="424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关卡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内容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</a:rPr>
                        <a:t>了解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所见所得：金融数据图形展示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水天一色：如何在一副图中展示多项数据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巧妇难为无米之炊：如何高效获取金融数据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zh-CN" sz="14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为我所用：金融数据的读取和存储</a:t>
                      </a:r>
                      <a:endParaRPr lang="zh-CN" alt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556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23839</TotalTime>
  <Pages>0</Pages>
  <Words>393</Words>
  <Characters>0</Characters>
  <Application>Microsoft Office PowerPoint</Application>
  <DocSecurity>0</DocSecurity>
  <PresentationFormat>全屏显示(4:3)</PresentationFormat>
  <Lines>0</Lines>
  <Paragraphs>97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幻灯片 2</vt:lpstr>
      <vt:lpstr>课程目标</vt:lpstr>
      <vt:lpstr>适用人群</vt:lpstr>
      <vt:lpstr>教学方法</vt:lpstr>
      <vt:lpstr>教学计划</vt:lpstr>
      <vt:lpstr>下期预告</vt:lpstr>
      <vt:lpstr>幻灯片 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jfang</cp:lastModifiedBy>
  <cp:revision>1305</cp:revision>
  <dcterms:created xsi:type="dcterms:W3CDTF">2015-10-28T04:27:11Z</dcterms:created>
  <dcterms:modified xsi:type="dcterms:W3CDTF">2018-03-13T05:54:20Z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