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  <p:sldMasterId id="2147483653" r:id="rId2"/>
    <p:sldMasterId id="2147483654" r:id="rId3"/>
    <p:sldMasterId id="2147483655" r:id="rId4"/>
    <p:sldMasterId id="2147483656" r:id="rId5"/>
    <p:sldMasterId id="2147483712" r:id="rId6"/>
    <p:sldMasterId id="2147483724" r:id="rId7"/>
  </p:sldMasterIdLst>
  <p:notesMasterIdLst>
    <p:notesMasterId r:id="rId26"/>
  </p:notesMasterIdLst>
  <p:handoutMasterIdLst>
    <p:handoutMasterId r:id="rId27"/>
  </p:handoutMasterIdLst>
  <p:sldIdLst>
    <p:sldId id="256" r:id="rId8"/>
    <p:sldId id="420" r:id="rId9"/>
    <p:sldId id="400" r:id="rId10"/>
    <p:sldId id="421" r:id="rId11"/>
    <p:sldId id="422" r:id="rId12"/>
    <p:sldId id="423" r:id="rId13"/>
    <p:sldId id="402" r:id="rId14"/>
    <p:sldId id="401" r:id="rId15"/>
    <p:sldId id="424" r:id="rId16"/>
    <p:sldId id="429" r:id="rId17"/>
    <p:sldId id="430" r:id="rId18"/>
    <p:sldId id="403" r:id="rId19"/>
    <p:sldId id="407" r:id="rId20"/>
    <p:sldId id="425" r:id="rId21"/>
    <p:sldId id="426" r:id="rId22"/>
    <p:sldId id="427" r:id="rId23"/>
    <p:sldId id="428" r:id="rId24"/>
    <p:sldId id="431" r:id="rId25"/>
  </p:sldIdLst>
  <p:sldSz cx="9144000" cy="6858000" type="screen4x3"/>
  <p:notesSz cx="6797675" cy="9926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zhao" initials="zmy" lastIdx="2" clrIdx="0"/>
  <p:cmAuthor id="1" name="Kevin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4A9"/>
    <a:srgbClr val="155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0" autoAdjust="0"/>
    <p:restoredTop sz="91134" autoAdjust="0"/>
  </p:normalViewPr>
  <p:slideViewPr>
    <p:cSldViewPr>
      <p:cViewPr varScale="1">
        <p:scale>
          <a:sx n="78" d="100"/>
          <a:sy n="78" d="100"/>
        </p:scale>
        <p:origin x="528" y="96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3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winpython.github.io/" TargetMode="External"/><Relationship Id="rId1" Type="http://schemas.openxmlformats.org/officeDocument/2006/relationships/hyperlink" Target="https://www.anaconda.com/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jetbrains.com/pycharm/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hyperlink" Target="https://winpython.github.io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jetbrains.com/pychar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633A9-D0F0-46C2-8E54-8C3A5D5FB3B4}" type="doc">
      <dgm:prSet loTypeId="urn:microsoft.com/office/officeart/2005/8/layout/vList2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13BA244A-516C-45DA-9AED-BDF355872FE8}">
      <dgm:prSet phldrT="[文本]"/>
      <dgm:spPr/>
      <dgm:t>
        <a:bodyPr/>
        <a:lstStyle/>
        <a:p>
          <a:r>
            <a:rPr lang="zh-CN" altLang="en-US" dirty="0" smtClean="0"/>
            <a:t>语法简洁易上手，学习曲线更低</a:t>
          </a:r>
          <a:endParaRPr lang="zh-CN" altLang="en-US" dirty="0"/>
        </a:p>
      </dgm:t>
    </dgm:pt>
    <dgm:pt modelId="{B18D1098-A82E-4B5F-9FED-04A917143E8C}" type="parTrans" cxnId="{C423878C-88A5-4903-8289-AF5D64CB8847}">
      <dgm:prSet/>
      <dgm:spPr/>
      <dgm:t>
        <a:bodyPr/>
        <a:lstStyle/>
        <a:p>
          <a:endParaRPr lang="zh-CN" altLang="en-US"/>
        </a:p>
      </dgm:t>
    </dgm:pt>
    <dgm:pt modelId="{595755D8-1615-4AB9-BCA4-7E4393757DE6}" type="sibTrans" cxnId="{C423878C-88A5-4903-8289-AF5D64CB8847}">
      <dgm:prSet/>
      <dgm:spPr/>
      <dgm:t>
        <a:bodyPr/>
        <a:lstStyle/>
        <a:p>
          <a:endParaRPr lang="zh-CN" altLang="en-US"/>
        </a:p>
      </dgm:t>
    </dgm:pt>
    <dgm:pt modelId="{902AF439-BE54-4C69-B499-6027245B4748}">
      <dgm:prSet phldrT="[文本]"/>
      <dgm:spPr/>
      <dgm:t>
        <a:bodyPr/>
        <a:lstStyle/>
        <a:p>
          <a:r>
            <a:rPr lang="zh-CN" altLang="en-US" dirty="0" smtClean="0"/>
            <a:t>开源开放，有丰富的第三方库</a:t>
          </a:r>
          <a:endParaRPr lang="zh-CN" altLang="en-US" dirty="0"/>
        </a:p>
      </dgm:t>
    </dgm:pt>
    <dgm:pt modelId="{8907F18C-1B1C-4323-BB7D-585189C6F778}" type="parTrans" cxnId="{8358C550-5D12-4050-A3C8-311A3C7ABB6D}">
      <dgm:prSet/>
      <dgm:spPr/>
      <dgm:t>
        <a:bodyPr/>
        <a:lstStyle/>
        <a:p>
          <a:endParaRPr lang="zh-CN" altLang="en-US"/>
        </a:p>
      </dgm:t>
    </dgm:pt>
    <dgm:pt modelId="{746DC0D0-A55D-4E6D-88B4-06AF3FED92FB}" type="sibTrans" cxnId="{8358C550-5D12-4050-A3C8-311A3C7ABB6D}">
      <dgm:prSet/>
      <dgm:spPr/>
      <dgm:t>
        <a:bodyPr/>
        <a:lstStyle/>
        <a:p>
          <a:endParaRPr lang="zh-CN" altLang="en-US"/>
        </a:p>
      </dgm:t>
    </dgm:pt>
    <dgm:pt modelId="{E297B65D-6511-45DA-85E5-9F2726182550}">
      <dgm:prSet phldrT="[文本]"/>
      <dgm:spPr/>
      <dgm:t>
        <a:bodyPr/>
        <a:lstStyle/>
        <a:p>
          <a:r>
            <a:rPr lang="zh-CN" altLang="en-US" dirty="0" smtClean="0"/>
            <a:t>胶水</a:t>
          </a:r>
          <a:r>
            <a:rPr lang="zh-CN" altLang="en-US" dirty="0" smtClean="0"/>
            <a:t>语言</a:t>
          </a:r>
          <a:r>
            <a:rPr lang="zh-CN" altLang="en-US" dirty="0" smtClean="0"/>
            <a:t>，可与其它语言集成</a:t>
          </a:r>
          <a:endParaRPr lang="zh-CN" altLang="en-US" dirty="0"/>
        </a:p>
      </dgm:t>
    </dgm:pt>
    <dgm:pt modelId="{77BEE77A-0236-4EB7-B2C2-EC023B8A255D}" type="parTrans" cxnId="{65002AFA-D02E-4B6E-B99D-71929D32F1EB}">
      <dgm:prSet/>
      <dgm:spPr/>
      <dgm:t>
        <a:bodyPr/>
        <a:lstStyle/>
        <a:p>
          <a:endParaRPr lang="zh-CN" altLang="en-US"/>
        </a:p>
      </dgm:t>
    </dgm:pt>
    <dgm:pt modelId="{3D4C8F33-709A-463D-96A0-31A8F18B0298}" type="sibTrans" cxnId="{65002AFA-D02E-4B6E-B99D-71929D32F1EB}">
      <dgm:prSet/>
      <dgm:spPr/>
      <dgm:t>
        <a:bodyPr/>
        <a:lstStyle/>
        <a:p>
          <a:endParaRPr lang="zh-CN" altLang="en-US"/>
        </a:p>
      </dgm:t>
    </dgm:pt>
    <dgm:pt modelId="{A74C2D18-1EAD-4B33-8992-4DE606E4C787}">
      <dgm:prSet phldrT="[文本]"/>
      <dgm:spPr/>
      <dgm:t>
        <a:bodyPr/>
        <a:lstStyle/>
        <a:p>
          <a:r>
            <a:rPr lang="zh-CN" altLang="en-US" dirty="0" smtClean="0"/>
            <a:t>金融人士必备职业神器</a:t>
          </a:r>
          <a:endParaRPr lang="zh-CN" altLang="en-US" dirty="0"/>
        </a:p>
      </dgm:t>
    </dgm:pt>
    <dgm:pt modelId="{9A79469A-90C4-41AE-88EB-51787E8A6C4C}" type="parTrans" cxnId="{A92EB53D-1F62-4209-AF20-57A8501C42CC}">
      <dgm:prSet/>
      <dgm:spPr/>
      <dgm:t>
        <a:bodyPr/>
        <a:lstStyle/>
        <a:p>
          <a:endParaRPr lang="zh-CN" altLang="en-US"/>
        </a:p>
      </dgm:t>
    </dgm:pt>
    <dgm:pt modelId="{BD618F3A-0100-415A-82C9-F72B1A5BEC6A}" type="sibTrans" cxnId="{A92EB53D-1F62-4209-AF20-57A8501C42CC}">
      <dgm:prSet/>
      <dgm:spPr/>
      <dgm:t>
        <a:bodyPr/>
        <a:lstStyle/>
        <a:p>
          <a:endParaRPr lang="zh-CN" altLang="en-US"/>
        </a:p>
      </dgm:t>
    </dgm:pt>
    <dgm:pt modelId="{6B3DE7B5-370F-4B28-9251-9765B1F9244A}">
      <dgm:prSet phldrT="[文本]"/>
      <dgm:spPr/>
      <dgm:t>
        <a:bodyPr/>
        <a:lstStyle/>
        <a:p>
          <a:r>
            <a:rPr lang="zh-CN" altLang="en-US" smtClean="0"/>
            <a:t>简单、简单、简单</a:t>
          </a:r>
          <a:endParaRPr lang="zh-CN" altLang="en-US"/>
        </a:p>
      </dgm:t>
    </dgm:pt>
    <dgm:pt modelId="{7C40D89C-5EB8-4EAC-B71D-0C63DEF8457A}" type="parTrans" cxnId="{8CA8724C-7EFC-4785-B377-87E1952681F4}">
      <dgm:prSet/>
      <dgm:spPr/>
      <dgm:t>
        <a:bodyPr/>
        <a:lstStyle/>
        <a:p>
          <a:endParaRPr lang="zh-CN" altLang="en-US"/>
        </a:p>
      </dgm:t>
    </dgm:pt>
    <dgm:pt modelId="{67E397EF-F30D-4ECA-8C70-767AAB7F0B46}" type="sibTrans" cxnId="{8CA8724C-7EFC-4785-B377-87E1952681F4}">
      <dgm:prSet/>
      <dgm:spPr/>
      <dgm:t>
        <a:bodyPr/>
        <a:lstStyle/>
        <a:p>
          <a:endParaRPr lang="zh-CN" altLang="en-US"/>
        </a:p>
      </dgm:t>
    </dgm:pt>
    <dgm:pt modelId="{5D81C320-7D02-4023-B463-4A9D41339CFD}">
      <dgm:prSet phldrT="[文本]"/>
      <dgm:spPr/>
      <dgm:t>
        <a:bodyPr/>
        <a:lstStyle/>
        <a:p>
          <a:r>
            <a:rPr lang="zh-CN" altLang="en-US" dirty="0" smtClean="0"/>
            <a:t>跨平台、可移植性非常好</a:t>
          </a:r>
          <a:endParaRPr lang="zh-CN" altLang="en-US" dirty="0"/>
        </a:p>
      </dgm:t>
    </dgm:pt>
    <dgm:pt modelId="{E1623137-9153-4AFF-9F4D-B64AE8293A9C}" type="parTrans" cxnId="{D23A8FE5-8C61-48E6-931E-580133CCF5D7}">
      <dgm:prSet/>
      <dgm:spPr/>
      <dgm:t>
        <a:bodyPr/>
        <a:lstStyle/>
        <a:p>
          <a:endParaRPr lang="zh-CN" altLang="en-US"/>
        </a:p>
      </dgm:t>
    </dgm:pt>
    <dgm:pt modelId="{C9F74A22-9CCE-44EF-9597-4AB7F665D0AB}" type="sibTrans" cxnId="{D23A8FE5-8C61-48E6-931E-580133CCF5D7}">
      <dgm:prSet/>
      <dgm:spPr/>
      <dgm:t>
        <a:bodyPr/>
        <a:lstStyle/>
        <a:p>
          <a:endParaRPr lang="zh-CN" altLang="en-US"/>
        </a:p>
      </dgm:t>
    </dgm:pt>
    <dgm:pt modelId="{F5CC9B4F-C830-4AD4-858E-B2DA4C410E3E}" type="pres">
      <dgm:prSet presAssocID="{4F2633A9-D0F0-46C2-8E54-8C3A5D5FB3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D09F12-BFC4-488E-BC67-33D4F90080FA}" type="pres">
      <dgm:prSet presAssocID="{6B3DE7B5-370F-4B28-9251-9765B1F9244A}" presName="parentText" presStyleLbl="node1" presStyleIdx="0" presStyleCnt="6" custLinFactNeighborX="-60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504BC-0A51-4287-A215-9F9057653590}" type="pres">
      <dgm:prSet presAssocID="{67E397EF-F30D-4ECA-8C70-767AAB7F0B46}" presName="spacer" presStyleCnt="0"/>
      <dgm:spPr/>
    </dgm:pt>
    <dgm:pt modelId="{3B443672-2F00-421C-A599-88D9900027D0}" type="pres">
      <dgm:prSet presAssocID="{13BA244A-516C-45DA-9AED-BDF355872FE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B51B1E-E7C1-44E1-879F-1A4186DEEE0E}" type="pres">
      <dgm:prSet presAssocID="{595755D8-1615-4AB9-BCA4-7E4393757DE6}" presName="spacer" presStyleCnt="0"/>
      <dgm:spPr/>
    </dgm:pt>
    <dgm:pt modelId="{2E0EDDE2-E39F-4826-B2B3-F18104BE8DFF}" type="pres">
      <dgm:prSet presAssocID="{902AF439-BE54-4C69-B499-6027245B474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AA4879-2F17-4484-9ABB-6A5A8085ED78}" type="pres">
      <dgm:prSet presAssocID="{746DC0D0-A55D-4E6D-88B4-06AF3FED92FB}" presName="spacer" presStyleCnt="0"/>
      <dgm:spPr/>
    </dgm:pt>
    <dgm:pt modelId="{CF5A9912-1A1E-47D4-B5B9-2FA112027ADB}" type="pres">
      <dgm:prSet presAssocID="{E297B65D-6511-45DA-85E5-9F2726182550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A85F3-5DB1-4FBC-A547-407937488F0A}" type="pres">
      <dgm:prSet presAssocID="{3D4C8F33-709A-463D-96A0-31A8F18B0298}" presName="spacer" presStyleCnt="0"/>
      <dgm:spPr/>
    </dgm:pt>
    <dgm:pt modelId="{41EF9B30-234F-42D2-8F6B-8E0473CF66DA}" type="pres">
      <dgm:prSet presAssocID="{5D81C320-7D02-4023-B463-4A9D41339CF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8B582E-FE21-4039-86E8-0833CACB9321}" type="pres">
      <dgm:prSet presAssocID="{C9F74A22-9CCE-44EF-9597-4AB7F665D0AB}" presName="spacer" presStyleCnt="0"/>
      <dgm:spPr/>
    </dgm:pt>
    <dgm:pt modelId="{7E2B0F2A-C3C4-449E-81B7-EF5C81668727}" type="pres">
      <dgm:prSet presAssocID="{A74C2D18-1EAD-4B33-8992-4DE606E4C78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D7203B-693F-41EB-A142-DD4BDD9C94C2}" type="presOf" srcId="{13BA244A-516C-45DA-9AED-BDF355872FE8}" destId="{3B443672-2F00-421C-A599-88D9900027D0}" srcOrd="0" destOrd="0" presId="urn:microsoft.com/office/officeart/2005/8/layout/vList2"/>
    <dgm:cxn modelId="{13F31138-2CF7-4814-937E-2744755BBD85}" type="presOf" srcId="{A74C2D18-1EAD-4B33-8992-4DE606E4C787}" destId="{7E2B0F2A-C3C4-449E-81B7-EF5C81668727}" srcOrd="0" destOrd="0" presId="urn:microsoft.com/office/officeart/2005/8/layout/vList2"/>
    <dgm:cxn modelId="{7B72B4AF-213E-478D-A5F4-EB339DF0AC5B}" type="presOf" srcId="{6B3DE7B5-370F-4B28-9251-9765B1F9244A}" destId="{4CD09F12-BFC4-488E-BC67-33D4F90080FA}" srcOrd="0" destOrd="0" presId="urn:microsoft.com/office/officeart/2005/8/layout/vList2"/>
    <dgm:cxn modelId="{5B3B575A-589A-476C-AA9A-D66605523415}" type="presOf" srcId="{5D81C320-7D02-4023-B463-4A9D41339CFD}" destId="{41EF9B30-234F-42D2-8F6B-8E0473CF66DA}" srcOrd="0" destOrd="0" presId="urn:microsoft.com/office/officeart/2005/8/layout/vList2"/>
    <dgm:cxn modelId="{8CA8724C-7EFC-4785-B377-87E1952681F4}" srcId="{4F2633A9-D0F0-46C2-8E54-8C3A5D5FB3B4}" destId="{6B3DE7B5-370F-4B28-9251-9765B1F9244A}" srcOrd="0" destOrd="0" parTransId="{7C40D89C-5EB8-4EAC-B71D-0C63DEF8457A}" sibTransId="{67E397EF-F30D-4ECA-8C70-767AAB7F0B46}"/>
    <dgm:cxn modelId="{8358C550-5D12-4050-A3C8-311A3C7ABB6D}" srcId="{4F2633A9-D0F0-46C2-8E54-8C3A5D5FB3B4}" destId="{902AF439-BE54-4C69-B499-6027245B4748}" srcOrd="2" destOrd="0" parTransId="{8907F18C-1B1C-4323-BB7D-585189C6F778}" sibTransId="{746DC0D0-A55D-4E6D-88B4-06AF3FED92FB}"/>
    <dgm:cxn modelId="{C423878C-88A5-4903-8289-AF5D64CB8847}" srcId="{4F2633A9-D0F0-46C2-8E54-8C3A5D5FB3B4}" destId="{13BA244A-516C-45DA-9AED-BDF355872FE8}" srcOrd="1" destOrd="0" parTransId="{B18D1098-A82E-4B5F-9FED-04A917143E8C}" sibTransId="{595755D8-1615-4AB9-BCA4-7E4393757DE6}"/>
    <dgm:cxn modelId="{1AAA4D0B-9860-4BFE-8D79-2D5E4C154DD9}" type="presOf" srcId="{E297B65D-6511-45DA-85E5-9F2726182550}" destId="{CF5A9912-1A1E-47D4-B5B9-2FA112027ADB}" srcOrd="0" destOrd="0" presId="urn:microsoft.com/office/officeart/2005/8/layout/vList2"/>
    <dgm:cxn modelId="{A92EB53D-1F62-4209-AF20-57A8501C42CC}" srcId="{4F2633A9-D0F0-46C2-8E54-8C3A5D5FB3B4}" destId="{A74C2D18-1EAD-4B33-8992-4DE606E4C787}" srcOrd="5" destOrd="0" parTransId="{9A79469A-90C4-41AE-88EB-51787E8A6C4C}" sibTransId="{BD618F3A-0100-415A-82C9-F72B1A5BEC6A}"/>
    <dgm:cxn modelId="{B4CE5EC5-E88E-4D35-B53A-20467EA0A9C6}" type="presOf" srcId="{4F2633A9-D0F0-46C2-8E54-8C3A5D5FB3B4}" destId="{F5CC9B4F-C830-4AD4-858E-B2DA4C410E3E}" srcOrd="0" destOrd="0" presId="urn:microsoft.com/office/officeart/2005/8/layout/vList2"/>
    <dgm:cxn modelId="{D23A8FE5-8C61-48E6-931E-580133CCF5D7}" srcId="{4F2633A9-D0F0-46C2-8E54-8C3A5D5FB3B4}" destId="{5D81C320-7D02-4023-B463-4A9D41339CFD}" srcOrd="4" destOrd="0" parTransId="{E1623137-9153-4AFF-9F4D-B64AE8293A9C}" sibTransId="{C9F74A22-9CCE-44EF-9597-4AB7F665D0AB}"/>
    <dgm:cxn modelId="{65002AFA-D02E-4B6E-B99D-71929D32F1EB}" srcId="{4F2633A9-D0F0-46C2-8E54-8C3A5D5FB3B4}" destId="{E297B65D-6511-45DA-85E5-9F2726182550}" srcOrd="3" destOrd="0" parTransId="{77BEE77A-0236-4EB7-B2C2-EC023B8A255D}" sibTransId="{3D4C8F33-709A-463D-96A0-31A8F18B0298}"/>
    <dgm:cxn modelId="{07F17463-CFE1-4BF8-A3D6-84F1B7D562CC}" type="presOf" srcId="{902AF439-BE54-4C69-B499-6027245B4748}" destId="{2E0EDDE2-E39F-4826-B2B3-F18104BE8DFF}" srcOrd="0" destOrd="0" presId="urn:microsoft.com/office/officeart/2005/8/layout/vList2"/>
    <dgm:cxn modelId="{F94C23BB-C6DC-4D2B-A4D8-3BC3460DE811}" type="presParOf" srcId="{F5CC9B4F-C830-4AD4-858E-B2DA4C410E3E}" destId="{4CD09F12-BFC4-488E-BC67-33D4F90080FA}" srcOrd="0" destOrd="0" presId="urn:microsoft.com/office/officeart/2005/8/layout/vList2"/>
    <dgm:cxn modelId="{E5598C05-2DEE-4B70-9870-33AA2C1F0545}" type="presParOf" srcId="{F5CC9B4F-C830-4AD4-858E-B2DA4C410E3E}" destId="{B61504BC-0A51-4287-A215-9F9057653590}" srcOrd="1" destOrd="0" presId="urn:microsoft.com/office/officeart/2005/8/layout/vList2"/>
    <dgm:cxn modelId="{005990FA-5A19-4D95-A5B3-70A634A0DA56}" type="presParOf" srcId="{F5CC9B4F-C830-4AD4-858E-B2DA4C410E3E}" destId="{3B443672-2F00-421C-A599-88D9900027D0}" srcOrd="2" destOrd="0" presId="urn:microsoft.com/office/officeart/2005/8/layout/vList2"/>
    <dgm:cxn modelId="{42CB875F-A2E6-4E51-97B7-7639C2E4398D}" type="presParOf" srcId="{F5CC9B4F-C830-4AD4-858E-B2DA4C410E3E}" destId="{C0B51B1E-E7C1-44E1-879F-1A4186DEEE0E}" srcOrd="3" destOrd="0" presId="urn:microsoft.com/office/officeart/2005/8/layout/vList2"/>
    <dgm:cxn modelId="{193BE469-1E3C-479B-B99F-B9615C0444B8}" type="presParOf" srcId="{F5CC9B4F-C830-4AD4-858E-B2DA4C410E3E}" destId="{2E0EDDE2-E39F-4826-B2B3-F18104BE8DFF}" srcOrd="4" destOrd="0" presId="urn:microsoft.com/office/officeart/2005/8/layout/vList2"/>
    <dgm:cxn modelId="{A14FFD85-716B-43D2-838E-EA47EB1844AB}" type="presParOf" srcId="{F5CC9B4F-C830-4AD4-858E-B2DA4C410E3E}" destId="{CDAA4879-2F17-4484-9ABB-6A5A8085ED78}" srcOrd="5" destOrd="0" presId="urn:microsoft.com/office/officeart/2005/8/layout/vList2"/>
    <dgm:cxn modelId="{EED290FA-5252-4CD0-8F5C-B84D1B68600A}" type="presParOf" srcId="{F5CC9B4F-C830-4AD4-858E-B2DA4C410E3E}" destId="{CF5A9912-1A1E-47D4-B5B9-2FA112027ADB}" srcOrd="6" destOrd="0" presId="urn:microsoft.com/office/officeart/2005/8/layout/vList2"/>
    <dgm:cxn modelId="{018E2930-604B-4473-9C09-559407ED0B4A}" type="presParOf" srcId="{F5CC9B4F-C830-4AD4-858E-B2DA4C410E3E}" destId="{160A85F3-5DB1-4FBC-A547-407937488F0A}" srcOrd="7" destOrd="0" presId="urn:microsoft.com/office/officeart/2005/8/layout/vList2"/>
    <dgm:cxn modelId="{51F8D665-5239-4DEB-94B7-F2805D85CDB3}" type="presParOf" srcId="{F5CC9B4F-C830-4AD4-858E-B2DA4C410E3E}" destId="{41EF9B30-234F-42D2-8F6B-8E0473CF66DA}" srcOrd="8" destOrd="0" presId="urn:microsoft.com/office/officeart/2005/8/layout/vList2"/>
    <dgm:cxn modelId="{1A3B846A-0CC1-4E59-8D07-D9437BA0B4D8}" type="presParOf" srcId="{F5CC9B4F-C830-4AD4-858E-B2DA4C410E3E}" destId="{CA8B582E-FE21-4039-86E8-0833CACB9321}" srcOrd="9" destOrd="0" presId="urn:microsoft.com/office/officeart/2005/8/layout/vList2"/>
    <dgm:cxn modelId="{9E834066-8B77-41A7-B372-C7285CCD05D0}" type="presParOf" srcId="{F5CC9B4F-C830-4AD4-858E-B2DA4C410E3E}" destId="{7E2B0F2A-C3C4-449E-81B7-EF5C8166872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2633A9-D0F0-46C2-8E54-8C3A5D5FB3B4}" type="doc">
      <dgm:prSet loTypeId="urn:microsoft.com/office/officeart/2005/8/layout/vList2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13BA244A-516C-45DA-9AED-BDF355872FE8}">
      <dgm:prSet phldrT="[文本]"/>
      <dgm:spPr/>
      <dgm:t>
        <a:bodyPr/>
        <a:lstStyle/>
        <a:p>
          <a:r>
            <a:rPr lang="en-US" b="0" i="0" smtClean="0"/>
            <a:t>I</a:t>
          </a:r>
          <a:r>
            <a:rPr lang="en-US" altLang="zh-CN" b="0" i="0" smtClean="0"/>
            <a:t>P</a:t>
          </a:r>
          <a:r>
            <a:rPr lang="en-US" b="0" i="0" smtClean="0"/>
            <a:t>ython</a:t>
          </a:r>
          <a:r>
            <a:rPr lang="zh-CN" altLang="en-US" b="0" i="0" smtClean="0"/>
            <a:t>：基于</a:t>
          </a:r>
          <a:r>
            <a:rPr lang="en-US" altLang="zh-CN" b="0" i="0" smtClean="0"/>
            <a:t>CPython</a:t>
          </a:r>
          <a:r>
            <a:rPr lang="zh-CN" altLang="en-US" b="0" i="0" smtClean="0"/>
            <a:t>之上的一个交互式解释器</a:t>
          </a:r>
          <a:endParaRPr lang="zh-CN" altLang="en-US"/>
        </a:p>
      </dgm:t>
    </dgm:pt>
    <dgm:pt modelId="{B18D1098-A82E-4B5F-9FED-04A917143E8C}" type="parTrans" cxnId="{C423878C-88A5-4903-8289-AF5D64CB8847}">
      <dgm:prSet/>
      <dgm:spPr/>
      <dgm:t>
        <a:bodyPr/>
        <a:lstStyle/>
        <a:p>
          <a:endParaRPr lang="zh-CN" altLang="en-US"/>
        </a:p>
      </dgm:t>
    </dgm:pt>
    <dgm:pt modelId="{595755D8-1615-4AB9-BCA4-7E4393757DE6}" type="sibTrans" cxnId="{C423878C-88A5-4903-8289-AF5D64CB8847}">
      <dgm:prSet/>
      <dgm:spPr/>
      <dgm:t>
        <a:bodyPr/>
        <a:lstStyle/>
        <a:p>
          <a:endParaRPr lang="zh-CN" altLang="en-US"/>
        </a:p>
      </dgm:t>
    </dgm:pt>
    <dgm:pt modelId="{1359B058-1E09-4278-8DDA-0788BF41CFBD}">
      <dgm:prSet phldrT="[文本]"/>
      <dgm:spPr/>
      <dgm:t>
        <a:bodyPr/>
        <a:lstStyle/>
        <a:p>
          <a:r>
            <a:rPr lang="en-US" b="0" i="0" smtClean="0"/>
            <a:t>PyPy</a:t>
          </a:r>
          <a:r>
            <a:rPr lang="zh-CN" altLang="en-US" b="0" i="0" smtClean="0"/>
            <a:t>：执行速度更快的</a:t>
          </a:r>
          <a:r>
            <a:rPr lang="en-US" altLang="zh-CN" b="0" i="0" smtClean="0"/>
            <a:t>python</a:t>
          </a:r>
          <a:r>
            <a:rPr lang="zh-CN" altLang="en-US" b="0" i="0" smtClean="0"/>
            <a:t>解释器</a:t>
          </a:r>
          <a:endParaRPr lang="zh-CN" altLang="en-US"/>
        </a:p>
      </dgm:t>
    </dgm:pt>
    <dgm:pt modelId="{114315C8-6D61-4647-A76C-CDC8BD47995E}" type="parTrans" cxnId="{3B91D15B-D472-4E10-B099-57096B4296BE}">
      <dgm:prSet/>
      <dgm:spPr/>
      <dgm:t>
        <a:bodyPr/>
        <a:lstStyle/>
        <a:p>
          <a:endParaRPr lang="zh-CN" altLang="en-US"/>
        </a:p>
      </dgm:t>
    </dgm:pt>
    <dgm:pt modelId="{B688CDC0-33DC-40A5-AB07-7617F7D8DAFF}" type="sibTrans" cxnId="{3B91D15B-D472-4E10-B099-57096B4296BE}">
      <dgm:prSet/>
      <dgm:spPr/>
      <dgm:t>
        <a:bodyPr/>
        <a:lstStyle/>
        <a:p>
          <a:endParaRPr lang="zh-CN" altLang="en-US"/>
        </a:p>
      </dgm:t>
    </dgm:pt>
    <dgm:pt modelId="{902AF439-BE54-4C69-B499-6027245B4748}">
      <dgm:prSet phldrT="[文本]"/>
      <dgm:spPr/>
      <dgm:t>
        <a:bodyPr/>
        <a:lstStyle/>
        <a:p>
          <a:r>
            <a:rPr lang="en-US" b="0" i="0" smtClean="0"/>
            <a:t>Jython</a:t>
          </a:r>
          <a:r>
            <a:rPr lang="zh-CN" altLang="en-US" b="0" i="0" smtClean="0"/>
            <a:t>：运行在</a:t>
          </a:r>
          <a:r>
            <a:rPr lang="en-US" altLang="zh-CN" b="0" i="0" smtClean="0"/>
            <a:t>Java</a:t>
          </a:r>
          <a:r>
            <a:rPr lang="zh-CN" altLang="en-US" b="0" i="0" smtClean="0"/>
            <a:t>平台上的</a:t>
          </a:r>
          <a:r>
            <a:rPr lang="en-US" altLang="zh-CN" b="0" i="0" smtClean="0"/>
            <a:t>Python</a:t>
          </a:r>
          <a:r>
            <a:rPr lang="zh-CN" altLang="en-US" b="0" i="0" smtClean="0"/>
            <a:t>解释器</a:t>
          </a:r>
          <a:endParaRPr lang="zh-CN" altLang="en-US"/>
        </a:p>
      </dgm:t>
    </dgm:pt>
    <dgm:pt modelId="{8907F18C-1B1C-4323-BB7D-585189C6F778}" type="parTrans" cxnId="{8358C550-5D12-4050-A3C8-311A3C7ABB6D}">
      <dgm:prSet/>
      <dgm:spPr/>
      <dgm:t>
        <a:bodyPr/>
        <a:lstStyle/>
        <a:p>
          <a:endParaRPr lang="zh-CN" altLang="en-US"/>
        </a:p>
      </dgm:t>
    </dgm:pt>
    <dgm:pt modelId="{746DC0D0-A55D-4E6D-88B4-06AF3FED92FB}" type="sibTrans" cxnId="{8358C550-5D12-4050-A3C8-311A3C7ABB6D}">
      <dgm:prSet/>
      <dgm:spPr/>
      <dgm:t>
        <a:bodyPr/>
        <a:lstStyle/>
        <a:p>
          <a:endParaRPr lang="zh-CN" altLang="en-US"/>
        </a:p>
      </dgm:t>
    </dgm:pt>
    <dgm:pt modelId="{E297B65D-6511-45DA-85E5-9F2726182550}">
      <dgm:prSet phldrT="[文本]"/>
      <dgm:spPr/>
      <dgm:t>
        <a:bodyPr/>
        <a:lstStyle/>
        <a:p>
          <a:r>
            <a:rPr lang="en-US" b="0" i="0" smtClean="0"/>
            <a:t>IronPython</a:t>
          </a:r>
          <a:r>
            <a:rPr lang="zh-CN" altLang="en-US" b="0" i="0" smtClean="0"/>
            <a:t>：运行在微软</a:t>
          </a:r>
          <a:r>
            <a:rPr lang="en-US" altLang="zh-CN" b="0" i="0" smtClean="0"/>
            <a:t>.Net</a:t>
          </a:r>
          <a:r>
            <a:rPr lang="zh-CN" altLang="en-US" b="0" i="0" smtClean="0"/>
            <a:t>平台上的</a:t>
          </a:r>
          <a:r>
            <a:rPr lang="en-US" altLang="zh-CN" b="0" i="0" smtClean="0"/>
            <a:t>Python</a:t>
          </a:r>
          <a:r>
            <a:rPr lang="zh-CN" altLang="en-US" b="0" i="0" smtClean="0"/>
            <a:t>解释器</a:t>
          </a:r>
          <a:endParaRPr lang="zh-CN" altLang="en-US"/>
        </a:p>
      </dgm:t>
    </dgm:pt>
    <dgm:pt modelId="{77BEE77A-0236-4EB7-B2C2-EC023B8A255D}" type="parTrans" cxnId="{65002AFA-D02E-4B6E-B99D-71929D32F1EB}">
      <dgm:prSet/>
      <dgm:spPr/>
      <dgm:t>
        <a:bodyPr/>
        <a:lstStyle/>
        <a:p>
          <a:endParaRPr lang="zh-CN" altLang="en-US"/>
        </a:p>
      </dgm:t>
    </dgm:pt>
    <dgm:pt modelId="{3D4C8F33-709A-463D-96A0-31A8F18B0298}" type="sibTrans" cxnId="{65002AFA-D02E-4B6E-B99D-71929D32F1EB}">
      <dgm:prSet/>
      <dgm:spPr/>
      <dgm:t>
        <a:bodyPr/>
        <a:lstStyle/>
        <a:p>
          <a:endParaRPr lang="zh-CN" altLang="en-US"/>
        </a:p>
      </dgm:t>
    </dgm:pt>
    <dgm:pt modelId="{6B3DE7B5-370F-4B28-9251-9765B1F9244A}">
      <dgm:prSet phldrT="[文本]"/>
      <dgm:spPr/>
      <dgm:t>
        <a:bodyPr/>
        <a:lstStyle/>
        <a:p>
          <a:r>
            <a:rPr lang="en-US" b="0" i="0" smtClean="0"/>
            <a:t>C</a:t>
          </a:r>
          <a:r>
            <a:rPr lang="en-US" altLang="zh-CN" b="0" i="0" smtClean="0"/>
            <a:t>P</a:t>
          </a:r>
          <a:r>
            <a:rPr lang="en-US" b="0" i="0" smtClean="0"/>
            <a:t>ython</a:t>
          </a:r>
          <a:r>
            <a:rPr lang="zh-CN" altLang="en-US" b="0" i="0" smtClean="0"/>
            <a:t>：官方版本的解释器，</a:t>
          </a:r>
          <a:r>
            <a:rPr lang="en-US" altLang="en-US" b="0" i="0" smtClean="0"/>
            <a:t>https://www.python.org</a:t>
          </a:r>
          <a:endParaRPr lang="zh-CN" altLang="en-US"/>
        </a:p>
      </dgm:t>
    </dgm:pt>
    <dgm:pt modelId="{7C40D89C-5EB8-4EAC-B71D-0C63DEF8457A}" type="parTrans" cxnId="{8CA8724C-7EFC-4785-B377-87E1952681F4}">
      <dgm:prSet/>
      <dgm:spPr/>
      <dgm:t>
        <a:bodyPr/>
        <a:lstStyle/>
        <a:p>
          <a:endParaRPr lang="zh-CN" altLang="en-US"/>
        </a:p>
      </dgm:t>
    </dgm:pt>
    <dgm:pt modelId="{67E397EF-F30D-4ECA-8C70-767AAB7F0B46}" type="sibTrans" cxnId="{8CA8724C-7EFC-4785-B377-87E1952681F4}">
      <dgm:prSet/>
      <dgm:spPr/>
      <dgm:t>
        <a:bodyPr/>
        <a:lstStyle/>
        <a:p>
          <a:endParaRPr lang="zh-CN" altLang="en-US"/>
        </a:p>
      </dgm:t>
    </dgm:pt>
    <dgm:pt modelId="{F5CC9B4F-C830-4AD4-858E-B2DA4C410E3E}" type="pres">
      <dgm:prSet presAssocID="{4F2633A9-D0F0-46C2-8E54-8C3A5D5FB3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D09F12-BFC4-488E-BC67-33D4F90080FA}" type="pres">
      <dgm:prSet presAssocID="{6B3DE7B5-370F-4B28-9251-9765B1F9244A}" presName="parentText" presStyleLbl="node1" presStyleIdx="0" presStyleCnt="5" custLinFactNeighborX="114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504BC-0A51-4287-A215-9F9057653590}" type="pres">
      <dgm:prSet presAssocID="{67E397EF-F30D-4ECA-8C70-767AAB7F0B46}" presName="spacer" presStyleCnt="0"/>
      <dgm:spPr/>
    </dgm:pt>
    <dgm:pt modelId="{3B443672-2F00-421C-A599-88D9900027D0}" type="pres">
      <dgm:prSet presAssocID="{13BA244A-516C-45DA-9AED-BDF355872FE8}" presName="parentText" presStyleLbl="node1" presStyleIdx="1" presStyleCnt="5" custLinFactNeighborY="387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B51B1E-E7C1-44E1-879F-1A4186DEEE0E}" type="pres">
      <dgm:prSet presAssocID="{595755D8-1615-4AB9-BCA4-7E4393757DE6}" presName="spacer" presStyleCnt="0"/>
      <dgm:spPr/>
    </dgm:pt>
    <dgm:pt modelId="{8FA71B67-1EBC-4F7F-9380-49457EE34B38}" type="pres">
      <dgm:prSet presAssocID="{1359B058-1E09-4278-8DDA-0788BF41CFB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3B35B4-489D-4AA5-BB92-04E5B679CBEA}" type="pres">
      <dgm:prSet presAssocID="{B688CDC0-33DC-40A5-AB07-7617F7D8DAFF}" presName="spacer" presStyleCnt="0"/>
      <dgm:spPr/>
    </dgm:pt>
    <dgm:pt modelId="{2E0EDDE2-E39F-4826-B2B3-F18104BE8DFF}" type="pres">
      <dgm:prSet presAssocID="{902AF439-BE54-4C69-B499-6027245B474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AA4879-2F17-4484-9ABB-6A5A8085ED78}" type="pres">
      <dgm:prSet presAssocID="{746DC0D0-A55D-4E6D-88B4-06AF3FED92FB}" presName="spacer" presStyleCnt="0"/>
      <dgm:spPr/>
    </dgm:pt>
    <dgm:pt modelId="{CF5A9912-1A1E-47D4-B5B9-2FA112027ADB}" type="pres">
      <dgm:prSet presAssocID="{E297B65D-6511-45DA-85E5-9F272618255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D64DD2-C63D-4364-9A04-87C3D93200A4}" type="presOf" srcId="{902AF439-BE54-4C69-B499-6027245B4748}" destId="{2E0EDDE2-E39F-4826-B2B3-F18104BE8DFF}" srcOrd="0" destOrd="0" presId="urn:microsoft.com/office/officeart/2005/8/layout/vList2"/>
    <dgm:cxn modelId="{8358C550-5D12-4050-A3C8-311A3C7ABB6D}" srcId="{4F2633A9-D0F0-46C2-8E54-8C3A5D5FB3B4}" destId="{902AF439-BE54-4C69-B499-6027245B4748}" srcOrd="3" destOrd="0" parTransId="{8907F18C-1B1C-4323-BB7D-585189C6F778}" sibTransId="{746DC0D0-A55D-4E6D-88B4-06AF3FED92FB}"/>
    <dgm:cxn modelId="{65002AFA-D02E-4B6E-B99D-71929D32F1EB}" srcId="{4F2633A9-D0F0-46C2-8E54-8C3A5D5FB3B4}" destId="{E297B65D-6511-45DA-85E5-9F2726182550}" srcOrd="4" destOrd="0" parTransId="{77BEE77A-0236-4EB7-B2C2-EC023B8A255D}" sibTransId="{3D4C8F33-709A-463D-96A0-31A8F18B0298}"/>
    <dgm:cxn modelId="{8CA8724C-7EFC-4785-B377-87E1952681F4}" srcId="{4F2633A9-D0F0-46C2-8E54-8C3A5D5FB3B4}" destId="{6B3DE7B5-370F-4B28-9251-9765B1F9244A}" srcOrd="0" destOrd="0" parTransId="{7C40D89C-5EB8-4EAC-B71D-0C63DEF8457A}" sibTransId="{67E397EF-F30D-4ECA-8C70-767AAB7F0B46}"/>
    <dgm:cxn modelId="{63BF76C9-D650-429E-AD1E-7F40FEC20A69}" type="presOf" srcId="{1359B058-1E09-4278-8DDA-0788BF41CFBD}" destId="{8FA71B67-1EBC-4F7F-9380-49457EE34B38}" srcOrd="0" destOrd="0" presId="urn:microsoft.com/office/officeart/2005/8/layout/vList2"/>
    <dgm:cxn modelId="{7DF5ED3B-C27B-4036-9DCC-0C76A5284F89}" type="presOf" srcId="{6B3DE7B5-370F-4B28-9251-9765B1F9244A}" destId="{4CD09F12-BFC4-488E-BC67-33D4F90080FA}" srcOrd="0" destOrd="0" presId="urn:microsoft.com/office/officeart/2005/8/layout/vList2"/>
    <dgm:cxn modelId="{C88990D8-F03D-4AA1-A2F9-6A77AE8B18AA}" type="presOf" srcId="{E297B65D-6511-45DA-85E5-9F2726182550}" destId="{CF5A9912-1A1E-47D4-B5B9-2FA112027ADB}" srcOrd="0" destOrd="0" presId="urn:microsoft.com/office/officeart/2005/8/layout/vList2"/>
    <dgm:cxn modelId="{7AC28371-54A2-489B-BD9D-AD66EF28C8E0}" type="presOf" srcId="{4F2633A9-D0F0-46C2-8E54-8C3A5D5FB3B4}" destId="{F5CC9B4F-C830-4AD4-858E-B2DA4C410E3E}" srcOrd="0" destOrd="0" presId="urn:microsoft.com/office/officeart/2005/8/layout/vList2"/>
    <dgm:cxn modelId="{3B91D15B-D472-4E10-B099-57096B4296BE}" srcId="{4F2633A9-D0F0-46C2-8E54-8C3A5D5FB3B4}" destId="{1359B058-1E09-4278-8DDA-0788BF41CFBD}" srcOrd="2" destOrd="0" parTransId="{114315C8-6D61-4647-A76C-CDC8BD47995E}" sibTransId="{B688CDC0-33DC-40A5-AB07-7617F7D8DAFF}"/>
    <dgm:cxn modelId="{B9E7E9D3-8839-4E64-85FB-E91AD2FBA817}" type="presOf" srcId="{13BA244A-516C-45DA-9AED-BDF355872FE8}" destId="{3B443672-2F00-421C-A599-88D9900027D0}" srcOrd="0" destOrd="0" presId="urn:microsoft.com/office/officeart/2005/8/layout/vList2"/>
    <dgm:cxn modelId="{C423878C-88A5-4903-8289-AF5D64CB8847}" srcId="{4F2633A9-D0F0-46C2-8E54-8C3A5D5FB3B4}" destId="{13BA244A-516C-45DA-9AED-BDF355872FE8}" srcOrd="1" destOrd="0" parTransId="{B18D1098-A82E-4B5F-9FED-04A917143E8C}" sibTransId="{595755D8-1615-4AB9-BCA4-7E4393757DE6}"/>
    <dgm:cxn modelId="{8DE8DF38-2C25-4EA4-A59A-9EE06741B98E}" type="presParOf" srcId="{F5CC9B4F-C830-4AD4-858E-B2DA4C410E3E}" destId="{4CD09F12-BFC4-488E-BC67-33D4F90080FA}" srcOrd="0" destOrd="0" presId="urn:microsoft.com/office/officeart/2005/8/layout/vList2"/>
    <dgm:cxn modelId="{8BC2D245-3568-45B2-A356-37541CEAC6E6}" type="presParOf" srcId="{F5CC9B4F-C830-4AD4-858E-B2DA4C410E3E}" destId="{B61504BC-0A51-4287-A215-9F9057653590}" srcOrd="1" destOrd="0" presId="urn:microsoft.com/office/officeart/2005/8/layout/vList2"/>
    <dgm:cxn modelId="{1B18B454-91A1-4EB7-B8B7-F9842139E0D3}" type="presParOf" srcId="{F5CC9B4F-C830-4AD4-858E-B2DA4C410E3E}" destId="{3B443672-2F00-421C-A599-88D9900027D0}" srcOrd="2" destOrd="0" presId="urn:microsoft.com/office/officeart/2005/8/layout/vList2"/>
    <dgm:cxn modelId="{65EF9F64-38FA-4152-B3D3-96B193590C43}" type="presParOf" srcId="{F5CC9B4F-C830-4AD4-858E-B2DA4C410E3E}" destId="{C0B51B1E-E7C1-44E1-879F-1A4186DEEE0E}" srcOrd="3" destOrd="0" presId="urn:microsoft.com/office/officeart/2005/8/layout/vList2"/>
    <dgm:cxn modelId="{B48CF973-CC99-4A2C-A017-8A39FBA5C2C2}" type="presParOf" srcId="{F5CC9B4F-C830-4AD4-858E-B2DA4C410E3E}" destId="{8FA71B67-1EBC-4F7F-9380-49457EE34B38}" srcOrd="4" destOrd="0" presId="urn:microsoft.com/office/officeart/2005/8/layout/vList2"/>
    <dgm:cxn modelId="{F8914B7D-9EF7-4B94-B31E-D79EEB44AD8A}" type="presParOf" srcId="{F5CC9B4F-C830-4AD4-858E-B2DA4C410E3E}" destId="{5C3B35B4-489D-4AA5-BB92-04E5B679CBEA}" srcOrd="5" destOrd="0" presId="urn:microsoft.com/office/officeart/2005/8/layout/vList2"/>
    <dgm:cxn modelId="{153CCDB6-4786-48D8-ADF8-1A3304DFE6BF}" type="presParOf" srcId="{F5CC9B4F-C830-4AD4-858E-B2DA4C410E3E}" destId="{2E0EDDE2-E39F-4826-B2B3-F18104BE8DFF}" srcOrd="6" destOrd="0" presId="urn:microsoft.com/office/officeart/2005/8/layout/vList2"/>
    <dgm:cxn modelId="{9028E33A-3B88-4F83-8DE1-CE2CA2F90E8E}" type="presParOf" srcId="{F5CC9B4F-C830-4AD4-858E-B2DA4C410E3E}" destId="{CDAA4879-2F17-4484-9ABB-6A5A8085ED78}" srcOrd="7" destOrd="0" presId="urn:microsoft.com/office/officeart/2005/8/layout/vList2"/>
    <dgm:cxn modelId="{90965C6B-C676-465B-A8CD-5A5849DD3E55}" type="presParOf" srcId="{F5CC9B4F-C830-4AD4-858E-B2DA4C410E3E}" destId="{CF5A9912-1A1E-47D4-B5B9-2FA112027AD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2633A9-D0F0-46C2-8E54-8C3A5D5FB3B4}" type="doc">
      <dgm:prSet loTypeId="urn:microsoft.com/office/officeart/2005/8/layout/vList2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13BA244A-516C-45DA-9AED-BDF355872FE8}">
      <dgm:prSet phldrT="[文本]"/>
      <dgm:spPr/>
      <dgm:t>
        <a:bodyPr/>
        <a:lstStyle/>
        <a:p>
          <a:r>
            <a:rPr lang="en-US" altLang="zh-CN" b="0" i="0" smtClean="0">
              <a:hlinkClick xmlns:r="http://schemas.openxmlformats.org/officeDocument/2006/relationships" r:id="rId1"/>
            </a:rPr>
            <a:t>A</a:t>
          </a:r>
          <a:r>
            <a:rPr lang="en-US" b="0" i="0" smtClean="0">
              <a:hlinkClick xmlns:r="http://schemas.openxmlformats.org/officeDocument/2006/relationships" r:id="rId1"/>
            </a:rPr>
            <a:t>naconda</a:t>
          </a:r>
          <a:r>
            <a:rPr lang="zh-CN" altLang="en-US" b="0" i="0" smtClean="0"/>
            <a:t>：金融和科学计算的</a:t>
          </a:r>
          <a:r>
            <a:rPr lang="en-US" altLang="zh-CN" b="0" i="0" smtClean="0"/>
            <a:t>python</a:t>
          </a:r>
          <a:r>
            <a:rPr lang="zh-CN" altLang="en-US" b="0" i="0" smtClean="0"/>
            <a:t>版本</a:t>
          </a:r>
          <a:endParaRPr lang="zh-CN" altLang="en-US"/>
        </a:p>
      </dgm:t>
    </dgm:pt>
    <dgm:pt modelId="{B18D1098-A82E-4B5F-9FED-04A917143E8C}" type="parTrans" cxnId="{C423878C-88A5-4903-8289-AF5D64CB8847}">
      <dgm:prSet/>
      <dgm:spPr/>
      <dgm:t>
        <a:bodyPr/>
        <a:lstStyle/>
        <a:p>
          <a:endParaRPr lang="zh-CN" altLang="en-US"/>
        </a:p>
      </dgm:t>
    </dgm:pt>
    <dgm:pt modelId="{595755D8-1615-4AB9-BCA4-7E4393757DE6}" type="sibTrans" cxnId="{C423878C-88A5-4903-8289-AF5D64CB8847}">
      <dgm:prSet/>
      <dgm:spPr/>
      <dgm:t>
        <a:bodyPr/>
        <a:lstStyle/>
        <a:p>
          <a:endParaRPr lang="zh-CN" altLang="en-US"/>
        </a:p>
      </dgm:t>
    </dgm:pt>
    <dgm:pt modelId="{6B3DE7B5-370F-4B28-9251-9765B1F9244A}">
      <dgm:prSet phldrT="[文本]"/>
      <dgm:spPr/>
      <dgm:t>
        <a:bodyPr/>
        <a:lstStyle/>
        <a:p>
          <a:r>
            <a:rPr lang="en-US" b="0" i="0" smtClean="0">
              <a:hlinkClick xmlns:r="http://schemas.openxmlformats.org/officeDocument/2006/relationships" r:id="rId2"/>
            </a:rPr>
            <a:t>WinPython</a:t>
          </a:r>
          <a:r>
            <a:rPr lang="zh-CN" altLang="en-US" b="0" i="0" smtClean="0"/>
            <a:t>：科学计算和教学用途的</a:t>
          </a:r>
          <a:r>
            <a:rPr lang="en-US" altLang="zh-CN" b="0" i="0" smtClean="0"/>
            <a:t>python</a:t>
          </a:r>
          <a:r>
            <a:rPr lang="zh-CN" altLang="en-US" b="0" i="0" smtClean="0"/>
            <a:t>版本</a:t>
          </a:r>
          <a:endParaRPr lang="zh-CN" altLang="en-US"/>
        </a:p>
      </dgm:t>
    </dgm:pt>
    <dgm:pt modelId="{7C40D89C-5EB8-4EAC-B71D-0C63DEF8457A}" type="parTrans" cxnId="{8CA8724C-7EFC-4785-B377-87E1952681F4}">
      <dgm:prSet/>
      <dgm:spPr/>
      <dgm:t>
        <a:bodyPr/>
        <a:lstStyle/>
        <a:p>
          <a:endParaRPr lang="zh-CN" altLang="en-US"/>
        </a:p>
      </dgm:t>
    </dgm:pt>
    <dgm:pt modelId="{67E397EF-F30D-4ECA-8C70-767AAB7F0B46}" type="sibTrans" cxnId="{8CA8724C-7EFC-4785-B377-87E1952681F4}">
      <dgm:prSet/>
      <dgm:spPr/>
      <dgm:t>
        <a:bodyPr/>
        <a:lstStyle/>
        <a:p>
          <a:endParaRPr lang="zh-CN" altLang="en-US"/>
        </a:p>
      </dgm:t>
    </dgm:pt>
    <dgm:pt modelId="{F5CC9B4F-C830-4AD4-858E-B2DA4C410E3E}" type="pres">
      <dgm:prSet presAssocID="{4F2633A9-D0F0-46C2-8E54-8C3A5D5FB3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D09F12-BFC4-488E-BC67-33D4F90080FA}" type="pres">
      <dgm:prSet presAssocID="{6B3DE7B5-370F-4B28-9251-9765B1F9244A}" presName="parentText" presStyleLbl="node1" presStyleIdx="0" presStyleCnt="2" custLinFactNeighborX="-1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504BC-0A51-4287-A215-9F9057653590}" type="pres">
      <dgm:prSet presAssocID="{67E397EF-F30D-4ECA-8C70-767AAB7F0B46}" presName="spacer" presStyleCnt="0"/>
      <dgm:spPr/>
    </dgm:pt>
    <dgm:pt modelId="{3B443672-2F00-421C-A599-88D9900027D0}" type="pres">
      <dgm:prSet presAssocID="{13BA244A-516C-45DA-9AED-BDF355872FE8}" presName="parentText" presStyleLbl="node1" presStyleIdx="1" presStyleCnt="2" custLinFactNeighborY="387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A8724C-7EFC-4785-B377-87E1952681F4}" srcId="{4F2633A9-D0F0-46C2-8E54-8C3A5D5FB3B4}" destId="{6B3DE7B5-370F-4B28-9251-9765B1F9244A}" srcOrd="0" destOrd="0" parTransId="{7C40D89C-5EB8-4EAC-B71D-0C63DEF8457A}" sibTransId="{67E397EF-F30D-4ECA-8C70-767AAB7F0B46}"/>
    <dgm:cxn modelId="{C423878C-88A5-4903-8289-AF5D64CB8847}" srcId="{4F2633A9-D0F0-46C2-8E54-8C3A5D5FB3B4}" destId="{13BA244A-516C-45DA-9AED-BDF355872FE8}" srcOrd="1" destOrd="0" parTransId="{B18D1098-A82E-4B5F-9FED-04A917143E8C}" sibTransId="{595755D8-1615-4AB9-BCA4-7E4393757DE6}"/>
    <dgm:cxn modelId="{617C2A7E-DDF2-4221-8D5A-2245F6089D59}" type="presOf" srcId="{4F2633A9-D0F0-46C2-8E54-8C3A5D5FB3B4}" destId="{F5CC9B4F-C830-4AD4-858E-B2DA4C410E3E}" srcOrd="0" destOrd="0" presId="urn:microsoft.com/office/officeart/2005/8/layout/vList2"/>
    <dgm:cxn modelId="{F3E9A273-D017-443D-BD91-DB234BC6B1B5}" type="presOf" srcId="{6B3DE7B5-370F-4B28-9251-9765B1F9244A}" destId="{4CD09F12-BFC4-488E-BC67-33D4F90080FA}" srcOrd="0" destOrd="0" presId="urn:microsoft.com/office/officeart/2005/8/layout/vList2"/>
    <dgm:cxn modelId="{63F86472-4298-4C70-BC82-D6052C106C27}" type="presOf" srcId="{13BA244A-516C-45DA-9AED-BDF355872FE8}" destId="{3B443672-2F00-421C-A599-88D9900027D0}" srcOrd="0" destOrd="0" presId="urn:microsoft.com/office/officeart/2005/8/layout/vList2"/>
    <dgm:cxn modelId="{733B74CC-0D62-494F-8540-525351F1A569}" type="presParOf" srcId="{F5CC9B4F-C830-4AD4-858E-B2DA4C410E3E}" destId="{4CD09F12-BFC4-488E-BC67-33D4F90080FA}" srcOrd="0" destOrd="0" presId="urn:microsoft.com/office/officeart/2005/8/layout/vList2"/>
    <dgm:cxn modelId="{BC21EFB5-D11E-46A5-9D9F-935082867A00}" type="presParOf" srcId="{F5CC9B4F-C830-4AD4-858E-B2DA4C410E3E}" destId="{B61504BC-0A51-4287-A215-9F9057653590}" srcOrd="1" destOrd="0" presId="urn:microsoft.com/office/officeart/2005/8/layout/vList2"/>
    <dgm:cxn modelId="{198309D5-3EC9-4BFD-9C0F-B024C753C9C4}" type="presParOf" srcId="{F5CC9B4F-C830-4AD4-858E-B2DA4C410E3E}" destId="{3B443672-2F00-421C-A599-88D9900027D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2633A9-D0F0-46C2-8E54-8C3A5D5FB3B4}" type="doc">
      <dgm:prSet loTypeId="urn:microsoft.com/office/officeart/2005/8/layout/vList2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6B3DE7B5-370F-4B28-9251-9765B1F9244A}">
      <dgm:prSet phldrT="[文本]"/>
      <dgm:spPr/>
      <dgm:t>
        <a:bodyPr/>
        <a:lstStyle/>
        <a:p>
          <a:r>
            <a:rPr lang="en-US" altLang="zh-CN" b="0" i="0" smtClean="0">
              <a:hlinkClick xmlns:r="http://schemas.openxmlformats.org/officeDocument/2006/relationships" r:id="rId1"/>
            </a:rPr>
            <a:t>PyCharm</a:t>
          </a:r>
          <a:r>
            <a:rPr lang="zh-CN" altLang="en-US" b="0" i="0" smtClean="0"/>
            <a:t>：非常专业的</a:t>
          </a:r>
          <a:r>
            <a:rPr lang="en-US" altLang="zh-CN" b="0" i="0" smtClean="0"/>
            <a:t>python</a:t>
          </a:r>
          <a:r>
            <a:rPr lang="zh-CN" altLang="en-US" b="0" i="0" smtClean="0"/>
            <a:t>开发</a:t>
          </a:r>
          <a:r>
            <a:rPr lang="en-US" altLang="zh-CN" b="0" i="0" smtClean="0"/>
            <a:t>IDE</a:t>
          </a:r>
          <a:r>
            <a:rPr lang="zh-CN" altLang="en-US" b="0" i="0" smtClean="0"/>
            <a:t>环境</a:t>
          </a:r>
          <a:endParaRPr lang="zh-CN" altLang="en-US"/>
        </a:p>
      </dgm:t>
    </dgm:pt>
    <dgm:pt modelId="{7C40D89C-5EB8-4EAC-B71D-0C63DEF8457A}" type="parTrans" cxnId="{8CA8724C-7EFC-4785-B377-87E1952681F4}">
      <dgm:prSet/>
      <dgm:spPr/>
      <dgm:t>
        <a:bodyPr/>
        <a:lstStyle/>
        <a:p>
          <a:endParaRPr lang="zh-CN" altLang="en-US"/>
        </a:p>
      </dgm:t>
    </dgm:pt>
    <dgm:pt modelId="{67E397EF-F30D-4ECA-8C70-767AAB7F0B46}" type="sibTrans" cxnId="{8CA8724C-7EFC-4785-B377-87E1952681F4}">
      <dgm:prSet/>
      <dgm:spPr/>
      <dgm:t>
        <a:bodyPr/>
        <a:lstStyle/>
        <a:p>
          <a:endParaRPr lang="zh-CN" altLang="en-US"/>
        </a:p>
      </dgm:t>
    </dgm:pt>
    <dgm:pt modelId="{F98D0739-4B8B-4C0A-9636-ED7A4A96BC17}">
      <dgm:prSet phldrT="[文本]"/>
      <dgm:spPr/>
      <dgm:t>
        <a:bodyPr/>
        <a:lstStyle/>
        <a:p>
          <a:r>
            <a:rPr lang="en-US" b="0" i="0" smtClean="0"/>
            <a:t>Jupyter Notebook</a:t>
          </a:r>
          <a:r>
            <a:rPr lang="zh-CN" altLang="en-US" b="0" i="0" smtClean="0"/>
            <a:t>：交互式</a:t>
          </a:r>
          <a:r>
            <a:rPr lang="en-US" altLang="zh-CN" b="0" i="0" smtClean="0"/>
            <a:t>python</a:t>
          </a:r>
          <a:r>
            <a:rPr lang="zh-CN" altLang="en-US" b="0" i="0" smtClean="0"/>
            <a:t>开发环境</a:t>
          </a:r>
          <a:endParaRPr lang="zh-CN" altLang="en-US"/>
        </a:p>
      </dgm:t>
    </dgm:pt>
    <dgm:pt modelId="{5FB2D29C-346E-4E00-A2D0-F6C00073262A}" type="parTrans" cxnId="{AB3A3553-59BD-4C84-BCF7-8981EB14450F}">
      <dgm:prSet/>
      <dgm:spPr/>
      <dgm:t>
        <a:bodyPr/>
        <a:lstStyle/>
        <a:p>
          <a:endParaRPr lang="zh-CN" altLang="en-US"/>
        </a:p>
      </dgm:t>
    </dgm:pt>
    <dgm:pt modelId="{BC1335B9-F5C2-4D12-B309-791993EB197F}" type="sibTrans" cxnId="{AB3A3553-59BD-4C84-BCF7-8981EB14450F}">
      <dgm:prSet/>
      <dgm:spPr/>
      <dgm:t>
        <a:bodyPr/>
        <a:lstStyle/>
        <a:p>
          <a:endParaRPr lang="zh-CN" altLang="en-US"/>
        </a:p>
      </dgm:t>
    </dgm:pt>
    <dgm:pt modelId="{F5CC9B4F-C830-4AD4-858E-B2DA4C410E3E}" type="pres">
      <dgm:prSet presAssocID="{4F2633A9-D0F0-46C2-8E54-8C3A5D5FB3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D09F12-BFC4-488E-BC67-33D4F90080FA}" type="pres">
      <dgm:prSet presAssocID="{6B3DE7B5-370F-4B28-9251-9765B1F9244A}" presName="parentText" presStyleLbl="node1" presStyleIdx="0" presStyleCnt="2" custLinFactNeighborX="-1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504BC-0A51-4287-A215-9F9057653590}" type="pres">
      <dgm:prSet presAssocID="{67E397EF-F30D-4ECA-8C70-767AAB7F0B46}" presName="spacer" presStyleCnt="0"/>
      <dgm:spPr/>
    </dgm:pt>
    <dgm:pt modelId="{EEA6786D-1AF7-4BDA-9E07-3CA8F58B29D6}" type="pres">
      <dgm:prSet presAssocID="{F98D0739-4B8B-4C0A-9636-ED7A4A96BC1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A8724C-7EFC-4785-B377-87E1952681F4}" srcId="{4F2633A9-D0F0-46C2-8E54-8C3A5D5FB3B4}" destId="{6B3DE7B5-370F-4B28-9251-9765B1F9244A}" srcOrd="0" destOrd="0" parTransId="{7C40D89C-5EB8-4EAC-B71D-0C63DEF8457A}" sibTransId="{67E397EF-F30D-4ECA-8C70-767AAB7F0B46}"/>
    <dgm:cxn modelId="{AB3A3553-59BD-4C84-BCF7-8981EB14450F}" srcId="{4F2633A9-D0F0-46C2-8E54-8C3A5D5FB3B4}" destId="{F98D0739-4B8B-4C0A-9636-ED7A4A96BC17}" srcOrd="1" destOrd="0" parTransId="{5FB2D29C-346E-4E00-A2D0-F6C00073262A}" sibTransId="{BC1335B9-F5C2-4D12-B309-791993EB197F}"/>
    <dgm:cxn modelId="{ACAAA362-3518-4D17-91D5-7DC2AF9F8927}" type="presOf" srcId="{F98D0739-4B8B-4C0A-9636-ED7A4A96BC17}" destId="{EEA6786D-1AF7-4BDA-9E07-3CA8F58B29D6}" srcOrd="0" destOrd="0" presId="urn:microsoft.com/office/officeart/2005/8/layout/vList2"/>
    <dgm:cxn modelId="{552C3368-09DB-474F-8541-63A613398E87}" type="presOf" srcId="{6B3DE7B5-370F-4B28-9251-9765B1F9244A}" destId="{4CD09F12-BFC4-488E-BC67-33D4F90080FA}" srcOrd="0" destOrd="0" presId="urn:microsoft.com/office/officeart/2005/8/layout/vList2"/>
    <dgm:cxn modelId="{28870D16-B28E-410F-BC72-1861742AFA6D}" type="presOf" srcId="{4F2633A9-D0F0-46C2-8E54-8C3A5D5FB3B4}" destId="{F5CC9B4F-C830-4AD4-858E-B2DA4C410E3E}" srcOrd="0" destOrd="0" presId="urn:microsoft.com/office/officeart/2005/8/layout/vList2"/>
    <dgm:cxn modelId="{70DDE920-9675-489C-AB0A-2732D7D7F45E}" type="presParOf" srcId="{F5CC9B4F-C830-4AD4-858E-B2DA4C410E3E}" destId="{4CD09F12-BFC4-488E-BC67-33D4F90080FA}" srcOrd="0" destOrd="0" presId="urn:microsoft.com/office/officeart/2005/8/layout/vList2"/>
    <dgm:cxn modelId="{A0FDF3C7-978B-4510-ACDA-5365DD9356AF}" type="presParOf" srcId="{F5CC9B4F-C830-4AD4-858E-B2DA4C410E3E}" destId="{B61504BC-0A51-4287-A215-9F9057653590}" srcOrd="1" destOrd="0" presId="urn:microsoft.com/office/officeart/2005/8/layout/vList2"/>
    <dgm:cxn modelId="{77BAE853-0ADC-4D68-9287-C9EE4396BD90}" type="presParOf" srcId="{F5CC9B4F-C830-4AD4-858E-B2DA4C410E3E}" destId="{EEA6786D-1AF7-4BDA-9E07-3CA8F58B29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09F12-BFC4-488E-BC67-33D4F90080FA}">
      <dsp:nvSpPr>
        <dsp:cNvPr id="0" name=""/>
        <dsp:cNvSpPr/>
      </dsp:nvSpPr>
      <dsp:spPr>
        <a:xfrm>
          <a:off x="0" y="25493"/>
          <a:ext cx="4437706" cy="50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简单、简单、简单</a:t>
          </a:r>
          <a:endParaRPr lang="zh-CN" altLang="en-US" sz="2000" kern="1200"/>
        </a:p>
      </dsp:txBody>
      <dsp:txXfrm>
        <a:off x="24559" y="50052"/>
        <a:ext cx="4388588" cy="453982"/>
      </dsp:txXfrm>
    </dsp:sp>
    <dsp:sp modelId="{3B443672-2F00-421C-A599-88D9900027D0}">
      <dsp:nvSpPr>
        <dsp:cNvPr id="0" name=""/>
        <dsp:cNvSpPr/>
      </dsp:nvSpPr>
      <dsp:spPr>
        <a:xfrm>
          <a:off x="0" y="586193"/>
          <a:ext cx="4437706" cy="50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语法简洁易上手，学习曲线更低</a:t>
          </a:r>
          <a:endParaRPr lang="zh-CN" altLang="en-US" sz="2000" kern="1200" dirty="0"/>
        </a:p>
      </dsp:txBody>
      <dsp:txXfrm>
        <a:off x="24559" y="610752"/>
        <a:ext cx="4388588" cy="453982"/>
      </dsp:txXfrm>
    </dsp:sp>
    <dsp:sp modelId="{2E0EDDE2-E39F-4826-B2B3-F18104BE8DFF}">
      <dsp:nvSpPr>
        <dsp:cNvPr id="0" name=""/>
        <dsp:cNvSpPr/>
      </dsp:nvSpPr>
      <dsp:spPr>
        <a:xfrm>
          <a:off x="0" y="1146893"/>
          <a:ext cx="4437706" cy="50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开源开放，有丰富的第三方库</a:t>
          </a:r>
          <a:endParaRPr lang="zh-CN" altLang="en-US" sz="2000" kern="1200" dirty="0"/>
        </a:p>
      </dsp:txBody>
      <dsp:txXfrm>
        <a:off x="24559" y="1171452"/>
        <a:ext cx="4388588" cy="453982"/>
      </dsp:txXfrm>
    </dsp:sp>
    <dsp:sp modelId="{CF5A9912-1A1E-47D4-B5B9-2FA112027ADB}">
      <dsp:nvSpPr>
        <dsp:cNvPr id="0" name=""/>
        <dsp:cNvSpPr/>
      </dsp:nvSpPr>
      <dsp:spPr>
        <a:xfrm>
          <a:off x="0" y="1707593"/>
          <a:ext cx="4437706" cy="50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胶水</a:t>
          </a:r>
          <a:r>
            <a:rPr lang="zh-CN" altLang="en-US" sz="2000" kern="1200" dirty="0" smtClean="0"/>
            <a:t>语言</a:t>
          </a:r>
          <a:r>
            <a:rPr lang="zh-CN" altLang="en-US" sz="2000" kern="1200" dirty="0" smtClean="0"/>
            <a:t>，可与其它语言集成</a:t>
          </a:r>
          <a:endParaRPr lang="zh-CN" altLang="en-US" sz="2000" kern="1200" dirty="0"/>
        </a:p>
      </dsp:txBody>
      <dsp:txXfrm>
        <a:off x="24559" y="1732152"/>
        <a:ext cx="4388588" cy="453982"/>
      </dsp:txXfrm>
    </dsp:sp>
    <dsp:sp modelId="{41EF9B30-234F-42D2-8F6B-8E0473CF66DA}">
      <dsp:nvSpPr>
        <dsp:cNvPr id="0" name=""/>
        <dsp:cNvSpPr/>
      </dsp:nvSpPr>
      <dsp:spPr>
        <a:xfrm>
          <a:off x="0" y="2268293"/>
          <a:ext cx="4437706" cy="50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跨平台、可移植性非常好</a:t>
          </a:r>
          <a:endParaRPr lang="zh-CN" altLang="en-US" sz="2000" kern="1200" dirty="0"/>
        </a:p>
      </dsp:txBody>
      <dsp:txXfrm>
        <a:off x="24559" y="2292852"/>
        <a:ext cx="4388588" cy="453982"/>
      </dsp:txXfrm>
    </dsp:sp>
    <dsp:sp modelId="{7E2B0F2A-C3C4-449E-81B7-EF5C81668727}">
      <dsp:nvSpPr>
        <dsp:cNvPr id="0" name=""/>
        <dsp:cNvSpPr/>
      </dsp:nvSpPr>
      <dsp:spPr>
        <a:xfrm>
          <a:off x="0" y="2828993"/>
          <a:ext cx="4437706" cy="50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金融人士必备职业神器</a:t>
          </a:r>
          <a:endParaRPr lang="zh-CN" altLang="en-US" sz="2000" kern="1200" dirty="0"/>
        </a:p>
      </dsp:txBody>
      <dsp:txXfrm>
        <a:off x="24559" y="2853552"/>
        <a:ext cx="4388588" cy="453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09F12-BFC4-488E-BC67-33D4F90080FA}">
      <dsp:nvSpPr>
        <dsp:cNvPr id="0" name=""/>
        <dsp:cNvSpPr/>
      </dsp:nvSpPr>
      <dsp:spPr>
        <a:xfrm>
          <a:off x="0" y="557"/>
          <a:ext cx="4572032" cy="327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/>
            <a:t>C</a:t>
          </a:r>
          <a:r>
            <a:rPr lang="en-US" altLang="zh-CN" sz="1300" b="0" i="0" kern="1200" smtClean="0"/>
            <a:t>P</a:t>
          </a:r>
          <a:r>
            <a:rPr lang="en-US" sz="1300" b="0" i="0" kern="1200" smtClean="0"/>
            <a:t>ython</a:t>
          </a:r>
          <a:r>
            <a:rPr lang="zh-CN" altLang="en-US" sz="1300" b="0" i="0" kern="1200" smtClean="0"/>
            <a:t>：官方版本的解释器，</a:t>
          </a:r>
          <a:r>
            <a:rPr lang="en-US" altLang="en-US" sz="1300" b="0" i="0" kern="1200" smtClean="0"/>
            <a:t>https://www.python.org</a:t>
          </a:r>
          <a:endParaRPr lang="zh-CN" altLang="en-US" sz="1300" kern="1200"/>
        </a:p>
      </dsp:txBody>
      <dsp:txXfrm>
        <a:off x="15964" y="16521"/>
        <a:ext cx="4540104" cy="295087"/>
      </dsp:txXfrm>
    </dsp:sp>
    <dsp:sp modelId="{3B443672-2F00-421C-A599-88D9900027D0}">
      <dsp:nvSpPr>
        <dsp:cNvPr id="0" name=""/>
        <dsp:cNvSpPr/>
      </dsp:nvSpPr>
      <dsp:spPr>
        <a:xfrm>
          <a:off x="0" y="366462"/>
          <a:ext cx="4572032" cy="327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/>
            <a:t>I</a:t>
          </a:r>
          <a:r>
            <a:rPr lang="en-US" altLang="zh-CN" sz="1300" b="0" i="0" kern="1200" smtClean="0"/>
            <a:t>P</a:t>
          </a:r>
          <a:r>
            <a:rPr lang="en-US" sz="1300" b="0" i="0" kern="1200" smtClean="0"/>
            <a:t>ython</a:t>
          </a:r>
          <a:r>
            <a:rPr lang="zh-CN" altLang="en-US" sz="1300" b="0" i="0" kern="1200" smtClean="0"/>
            <a:t>：基于</a:t>
          </a:r>
          <a:r>
            <a:rPr lang="en-US" altLang="zh-CN" sz="1300" b="0" i="0" kern="1200" smtClean="0"/>
            <a:t>CPython</a:t>
          </a:r>
          <a:r>
            <a:rPr lang="zh-CN" altLang="en-US" sz="1300" b="0" i="0" kern="1200" smtClean="0"/>
            <a:t>之上的一个交互式解释器</a:t>
          </a:r>
          <a:endParaRPr lang="zh-CN" altLang="en-US" sz="1300" kern="1200"/>
        </a:p>
      </dsp:txBody>
      <dsp:txXfrm>
        <a:off x="15964" y="382426"/>
        <a:ext cx="4540104" cy="295087"/>
      </dsp:txXfrm>
    </dsp:sp>
    <dsp:sp modelId="{8FA71B67-1EBC-4F7F-9380-49457EE34B38}">
      <dsp:nvSpPr>
        <dsp:cNvPr id="0" name=""/>
        <dsp:cNvSpPr/>
      </dsp:nvSpPr>
      <dsp:spPr>
        <a:xfrm>
          <a:off x="0" y="729467"/>
          <a:ext cx="4572032" cy="327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/>
            <a:t>PyPy</a:t>
          </a:r>
          <a:r>
            <a:rPr lang="zh-CN" altLang="en-US" sz="1300" b="0" i="0" kern="1200" smtClean="0"/>
            <a:t>：执行速度更快的</a:t>
          </a:r>
          <a:r>
            <a:rPr lang="en-US" altLang="zh-CN" sz="1300" b="0" i="0" kern="1200" smtClean="0"/>
            <a:t>python</a:t>
          </a:r>
          <a:r>
            <a:rPr lang="zh-CN" altLang="en-US" sz="1300" b="0" i="0" kern="1200" smtClean="0"/>
            <a:t>解释器</a:t>
          </a:r>
          <a:endParaRPr lang="zh-CN" altLang="en-US" sz="1300" kern="1200"/>
        </a:p>
      </dsp:txBody>
      <dsp:txXfrm>
        <a:off x="15964" y="745431"/>
        <a:ext cx="4540104" cy="295087"/>
      </dsp:txXfrm>
    </dsp:sp>
    <dsp:sp modelId="{2E0EDDE2-E39F-4826-B2B3-F18104BE8DFF}">
      <dsp:nvSpPr>
        <dsp:cNvPr id="0" name=""/>
        <dsp:cNvSpPr/>
      </dsp:nvSpPr>
      <dsp:spPr>
        <a:xfrm>
          <a:off x="0" y="1093922"/>
          <a:ext cx="4572032" cy="327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/>
            <a:t>Jython</a:t>
          </a:r>
          <a:r>
            <a:rPr lang="zh-CN" altLang="en-US" sz="1300" b="0" i="0" kern="1200" smtClean="0"/>
            <a:t>：运行在</a:t>
          </a:r>
          <a:r>
            <a:rPr lang="en-US" altLang="zh-CN" sz="1300" b="0" i="0" kern="1200" smtClean="0"/>
            <a:t>Java</a:t>
          </a:r>
          <a:r>
            <a:rPr lang="zh-CN" altLang="en-US" sz="1300" b="0" i="0" kern="1200" smtClean="0"/>
            <a:t>平台上的</a:t>
          </a:r>
          <a:r>
            <a:rPr lang="en-US" altLang="zh-CN" sz="1300" b="0" i="0" kern="1200" smtClean="0"/>
            <a:t>Python</a:t>
          </a:r>
          <a:r>
            <a:rPr lang="zh-CN" altLang="en-US" sz="1300" b="0" i="0" kern="1200" smtClean="0"/>
            <a:t>解释器</a:t>
          </a:r>
          <a:endParaRPr lang="zh-CN" altLang="en-US" sz="1300" kern="1200"/>
        </a:p>
      </dsp:txBody>
      <dsp:txXfrm>
        <a:off x="15964" y="1109886"/>
        <a:ext cx="4540104" cy="295087"/>
      </dsp:txXfrm>
    </dsp:sp>
    <dsp:sp modelId="{CF5A9912-1A1E-47D4-B5B9-2FA112027ADB}">
      <dsp:nvSpPr>
        <dsp:cNvPr id="0" name=""/>
        <dsp:cNvSpPr/>
      </dsp:nvSpPr>
      <dsp:spPr>
        <a:xfrm>
          <a:off x="0" y="1458377"/>
          <a:ext cx="4572032" cy="3270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/>
            <a:t>IronPython</a:t>
          </a:r>
          <a:r>
            <a:rPr lang="zh-CN" altLang="en-US" sz="1300" b="0" i="0" kern="1200" smtClean="0"/>
            <a:t>：运行在微软</a:t>
          </a:r>
          <a:r>
            <a:rPr lang="en-US" altLang="zh-CN" sz="1300" b="0" i="0" kern="1200" smtClean="0"/>
            <a:t>.Net</a:t>
          </a:r>
          <a:r>
            <a:rPr lang="zh-CN" altLang="en-US" sz="1300" b="0" i="0" kern="1200" smtClean="0"/>
            <a:t>平台上的</a:t>
          </a:r>
          <a:r>
            <a:rPr lang="en-US" altLang="zh-CN" sz="1300" b="0" i="0" kern="1200" smtClean="0"/>
            <a:t>Python</a:t>
          </a:r>
          <a:r>
            <a:rPr lang="zh-CN" altLang="en-US" sz="1300" b="0" i="0" kern="1200" smtClean="0"/>
            <a:t>解释器</a:t>
          </a:r>
          <a:endParaRPr lang="zh-CN" altLang="en-US" sz="1300" kern="1200"/>
        </a:p>
      </dsp:txBody>
      <dsp:txXfrm>
        <a:off x="15964" y="1474341"/>
        <a:ext cx="4540104" cy="295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09F12-BFC4-488E-BC67-33D4F90080FA}">
      <dsp:nvSpPr>
        <dsp:cNvPr id="0" name=""/>
        <dsp:cNvSpPr/>
      </dsp:nvSpPr>
      <dsp:spPr>
        <a:xfrm>
          <a:off x="0" y="20579"/>
          <a:ext cx="4572032" cy="3521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>
              <a:hlinkClick xmlns:r="http://schemas.openxmlformats.org/officeDocument/2006/relationships" r:id="rId1"/>
            </a:rPr>
            <a:t>WinPython</a:t>
          </a:r>
          <a:r>
            <a:rPr lang="zh-CN" altLang="en-US" sz="1400" b="0" i="0" kern="1200" smtClean="0"/>
            <a:t>：科学计算和教学用途的</a:t>
          </a:r>
          <a:r>
            <a:rPr lang="en-US" altLang="zh-CN" sz="1400" b="0" i="0" kern="1200" smtClean="0"/>
            <a:t>python</a:t>
          </a:r>
          <a:r>
            <a:rPr lang="zh-CN" altLang="en-US" sz="1400" b="0" i="0" kern="1200" smtClean="0"/>
            <a:t>版本</a:t>
          </a:r>
          <a:endParaRPr lang="zh-CN" altLang="en-US" sz="1400" kern="1200"/>
        </a:p>
      </dsp:txBody>
      <dsp:txXfrm>
        <a:off x="17191" y="37770"/>
        <a:ext cx="4537650" cy="317787"/>
      </dsp:txXfrm>
    </dsp:sp>
    <dsp:sp modelId="{3B443672-2F00-421C-A599-88D9900027D0}">
      <dsp:nvSpPr>
        <dsp:cNvPr id="0" name=""/>
        <dsp:cNvSpPr/>
      </dsp:nvSpPr>
      <dsp:spPr>
        <a:xfrm>
          <a:off x="0" y="414630"/>
          <a:ext cx="4572032" cy="3521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i="0" kern="1200" smtClean="0">
              <a:hlinkClick xmlns:r="http://schemas.openxmlformats.org/officeDocument/2006/relationships" r:id="rId2"/>
            </a:rPr>
            <a:t>A</a:t>
          </a:r>
          <a:r>
            <a:rPr lang="en-US" sz="1400" b="0" i="0" kern="1200" smtClean="0">
              <a:hlinkClick xmlns:r="http://schemas.openxmlformats.org/officeDocument/2006/relationships" r:id="rId2"/>
            </a:rPr>
            <a:t>naconda</a:t>
          </a:r>
          <a:r>
            <a:rPr lang="zh-CN" altLang="en-US" sz="1400" b="0" i="0" kern="1200" smtClean="0"/>
            <a:t>：金融和科学计算的</a:t>
          </a:r>
          <a:r>
            <a:rPr lang="en-US" altLang="zh-CN" sz="1400" b="0" i="0" kern="1200" smtClean="0"/>
            <a:t>python</a:t>
          </a:r>
          <a:r>
            <a:rPr lang="zh-CN" altLang="en-US" sz="1400" b="0" i="0" kern="1200" smtClean="0"/>
            <a:t>版本</a:t>
          </a:r>
          <a:endParaRPr lang="zh-CN" altLang="en-US" sz="1400" kern="1200"/>
        </a:p>
      </dsp:txBody>
      <dsp:txXfrm>
        <a:off x="17191" y="431821"/>
        <a:ext cx="4537650" cy="317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09F12-BFC4-488E-BC67-33D4F90080FA}">
      <dsp:nvSpPr>
        <dsp:cNvPr id="0" name=""/>
        <dsp:cNvSpPr/>
      </dsp:nvSpPr>
      <dsp:spPr>
        <a:xfrm>
          <a:off x="0" y="20579"/>
          <a:ext cx="4572032" cy="3521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i="0" kern="1200" smtClean="0">
              <a:hlinkClick xmlns:r="http://schemas.openxmlformats.org/officeDocument/2006/relationships" r:id="rId1"/>
            </a:rPr>
            <a:t>PyCharm</a:t>
          </a:r>
          <a:r>
            <a:rPr lang="zh-CN" altLang="en-US" sz="1400" b="0" i="0" kern="1200" smtClean="0"/>
            <a:t>：非常专业的</a:t>
          </a:r>
          <a:r>
            <a:rPr lang="en-US" altLang="zh-CN" sz="1400" b="0" i="0" kern="1200" smtClean="0"/>
            <a:t>python</a:t>
          </a:r>
          <a:r>
            <a:rPr lang="zh-CN" altLang="en-US" sz="1400" b="0" i="0" kern="1200" smtClean="0"/>
            <a:t>开发</a:t>
          </a:r>
          <a:r>
            <a:rPr lang="en-US" altLang="zh-CN" sz="1400" b="0" i="0" kern="1200" smtClean="0"/>
            <a:t>IDE</a:t>
          </a:r>
          <a:r>
            <a:rPr lang="zh-CN" altLang="en-US" sz="1400" b="0" i="0" kern="1200" smtClean="0"/>
            <a:t>环境</a:t>
          </a:r>
          <a:endParaRPr lang="zh-CN" altLang="en-US" sz="1400" kern="1200"/>
        </a:p>
      </dsp:txBody>
      <dsp:txXfrm>
        <a:off x="17191" y="37770"/>
        <a:ext cx="4537650" cy="317787"/>
      </dsp:txXfrm>
    </dsp:sp>
    <dsp:sp modelId="{EEA6786D-1AF7-4BDA-9E07-3CA8F58B29D6}">
      <dsp:nvSpPr>
        <dsp:cNvPr id="0" name=""/>
        <dsp:cNvSpPr/>
      </dsp:nvSpPr>
      <dsp:spPr>
        <a:xfrm>
          <a:off x="0" y="413069"/>
          <a:ext cx="4572032" cy="3521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Jupyter Notebook</a:t>
          </a:r>
          <a:r>
            <a:rPr lang="zh-CN" altLang="en-US" sz="1400" b="0" i="0" kern="1200" smtClean="0"/>
            <a:t>：交互式</a:t>
          </a:r>
          <a:r>
            <a:rPr lang="en-US" altLang="zh-CN" sz="1400" b="0" i="0" kern="1200" smtClean="0"/>
            <a:t>python</a:t>
          </a:r>
          <a:r>
            <a:rPr lang="zh-CN" altLang="en-US" sz="1400" b="0" i="0" kern="1200" smtClean="0"/>
            <a:t>开发环境</a:t>
          </a:r>
          <a:endParaRPr lang="zh-CN" altLang="en-US" sz="1400" kern="1200"/>
        </a:p>
      </dsp:txBody>
      <dsp:txXfrm>
        <a:off x="17191" y="430260"/>
        <a:ext cx="4537650" cy="317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837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3F1824DF-81EC-4463-B579-F29A90B60F17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010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837" y="9428010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F3F8C286-A811-4329-8526-62669AA9F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89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/>
          <a:lstStyle>
            <a:lvl1pPr>
              <a:buFont typeface="Arial" pitchFamily="34" charset="0"/>
              <a:buNone/>
              <a:defRPr sz="1300" noProof="1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/>
          <a:lstStyle>
            <a:lvl1pPr algn="r">
              <a:buFont typeface="Arial" pitchFamily="34" charset="0"/>
              <a:buNone/>
              <a:defRPr sz="1300" noProof="1" dirty="0">
                <a:latin typeface="Calibri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3C802C16-0D38-432C-81C5-6B49B47A3F38}" type="datetimeFigureOut">
              <a:rPr lang="zh-CN" altLang="en-US"/>
              <a:pPr>
                <a:defRPr/>
              </a:pPr>
              <a:t>2018/3/2</a:t>
            </a:fld>
            <a:endParaRPr lang="zh-CN" altLang="en-US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 anchor="b"/>
          <a:lstStyle>
            <a:lvl1pPr>
              <a:buFont typeface="Arial" pitchFamily="34" charset="0"/>
              <a:buNone/>
              <a:defRPr sz="1300" noProof="1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3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8B30BA56-E163-4A57-95A5-ADE316E0A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57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0BA56-E163-4A57-95A5-ADE316E0A60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46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9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0F3A7-7FE4-44AC-BA69-46D000194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F2AED-6D65-4010-B907-3A5B4FA90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E5406-BA3C-4E75-ADC1-920BCC3C2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1FEC9-A7D6-4149-A2CB-9511FF985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ED6B3-E455-4C01-AD6F-D2FD1C8DB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18F04-2909-4473-A5E3-1301049B6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70354-09AE-41D8-9C7D-D12199A05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D3276-2D89-4089-BA10-A8AB61B85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8F0FF-0F0C-4158-9922-994A1CF46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7E61B-AC40-490F-8AE9-7E6EC9324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522F5-C28F-429C-8290-9702EE214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3004D-EF0A-456D-A165-51C225D06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CEA1-A559-417C-8F51-1582D3794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59E5E-1E90-4CA6-A2BA-83649D68D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294E-3E06-4652-AFD4-C8A08D95D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71B2-1816-4474-B91A-DEF45DA5E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DC37C-D3B5-49CA-8430-0CD04A3BC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3DC3-D405-4617-A78C-1DC2D33C0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0B02-CF1C-4A88-8F9A-5CE067E0F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6B88-E16F-4526-8380-2BF2C6774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BAB4-3FB8-4F6D-90F2-682061985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769E-A4BF-4EBD-B1FE-FD0E5D8A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6075-9297-4D46-AB83-651F3DB16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8F8A-7101-42BA-8426-6CFC82E0A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652BC-E669-440B-862F-787C8D2B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8C85-FFF2-4A70-B34D-D5B1D718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9345-6318-4391-A55F-FDEDB2D1C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B3EE3-FF00-439E-ABEE-5C8414D45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FBF38-DAAF-4EB7-8340-6A7A3444C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48B8-0104-48EE-A71B-56E74E25B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8FB0D-132B-4034-8181-677D0817E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1454-4B4F-472D-94C2-E51B0D64F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7704D-5BB9-41EC-B619-376FE58CF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7EEE-C729-4A5F-9CBC-30399CAFD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5CCC0-B1FB-436B-8296-8D154DDC2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A16B-D348-46DD-B07F-B61C21D2F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3D76E-721E-4F8A-8DA1-751C6DB9B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36359-6EAB-4F87-987E-55696D27B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AB335-AC50-40C6-A29F-17ADCCF4A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D334B-CC16-455D-ADA1-89E7A16C3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1C6E0-D611-489A-ADAE-54C9FDB2F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4211-43A6-4B98-9279-5255AC52E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C87A5-5333-425A-8CA8-FC12811B7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BF264-4021-493F-B7A3-C987914E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048C-570A-469C-AA00-B1D9FE3EC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85662-BA27-4EEE-B83B-A3E260F52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6670B-D44F-4B63-8480-D49F5BE77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BA02A-80EE-41BD-8D09-B2E667946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AA435-0B07-4E91-90AC-88E16489F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86988-9AC2-4352-AB6A-BB34BB4E4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149E-0F10-478D-B803-B3922AEFD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71B2-1816-4474-B91A-DEF45DA5E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DC37C-D3B5-49CA-8430-0CD04A3BC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3DC3-D405-4617-A78C-1DC2D33C0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0B02-CF1C-4A88-8F9A-5CE067E0F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87693-F641-4BB1-8E1C-E1080D934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6B88-E16F-4526-8380-2BF2C6774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BAB4-3FB8-4F6D-90F2-682061985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769E-A4BF-4EBD-B1FE-FD0E5D8A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8F8A-7101-42BA-8426-6CFC82E0A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652BC-E669-440B-862F-787C8D2B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8C85-FFF2-4A70-B34D-D5B1D718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9345-6318-4391-A55F-FDEDB2D1C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71B2-1816-4474-B91A-DEF45DA5E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DC37C-D3B5-49CA-8430-0CD04A3BC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3DC3-D405-4617-A78C-1DC2D33C0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A1D7-1A8F-45FE-B3BF-FE6108CB8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0B02-CF1C-4A88-8F9A-5CE067E0F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6B88-E16F-4526-8380-2BF2C6774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BAB4-3FB8-4F6D-90F2-682061985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769E-A4BF-4EBD-B1FE-FD0E5D8A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8F8A-7101-42BA-8426-6CFC82E0A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652BC-E669-440B-862F-787C8D2B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8C85-FFF2-4A70-B34D-D5B1D718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9345-6318-4391-A55F-FDEDB2D1C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851E1-E0C5-4C02-8F3A-240B4511D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7CE25-A3C9-4313-812C-EC0D63F56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9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C8C5263-98B5-4A8D-BDAA-0B8D31856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1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2052" name="Rectangle 11"/>
          <p:cNvSpPr>
            <a:spLocks noChangeArrowheads="1"/>
          </p:cNvSpPr>
          <p:nvPr userDrawn="1"/>
        </p:nvSpPr>
        <p:spPr bwMode="auto">
          <a:xfrm>
            <a:off x="0" y="1930400"/>
            <a:ext cx="171450" cy="1473200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155494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6" name="Date Placeholder 3"/>
          <p:cNvSpPr>
            <a:spLocks noGrp="1"/>
          </p:cNvSpPr>
          <p:nvPr>
            <p:ph type="dt" sz="half" idx="2"/>
          </p:nvPr>
        </p:nvSpPr>
        <p:spPr>
          <a:xfrm>
            <a:off x="225425" y="5272088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mtClean="0">
                <a:solidFill>
                  <a:srgbClr val="A6A6A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05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9B48971-A204-4A70-AF4C-4F546F5AC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3076" name="Rectangle 10"/>
          <p:cNvSpPr>
            <a:spLocks noChangeArrowheads="1"/>
          </p:cNvSpPr>
          <p:nvPr userDrawn="1"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623109B-8949-4F5D-87E1-82E765C7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10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3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10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E4DF645-EF77-4DBD-849B-A87566A78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2A9409E-670F-4973-8E4B-CC5A7769E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3076" name="Rectangle 10"/>
          <p:cNvSpPr>
            <a:spLocks noChangeArrowheads="1"/>
          </p:cNvSpPr>
          <p:nvPr userDrawn="1"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9" name="TextBox 11"/>
          <p:cNvSpPr txBox="1">
            <a:spLocks noChangeArrowheads="1"/>
          </p:cNvSpPr>
          <p:nvPr userDrawn="1"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623109B-8949-4F5D-87E1-82E765C7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3076" name="Rectangle 10"/>
          <p:cNvSpPr>
            <a:spLocks noChangeArrowheads="1"/>
          </p:cNvSpPr>
          <p:nvPr userDrawn="1"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623109B-8949-4F5D-87E1-82E765C7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o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www.quantos.org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 txBox="1">
            <a:spLocks noGrp="1" noChangeArrowheads="1"/>
          </p:cNvSpPr>
          <p:nvPr/>
        </p:nvSpPr>
        <p:spPr bwMode="auto"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zh-CN" sz="1000" b="1" dirty="0" smtClean="0">
                <a:solidFill>
                  <a:srgbClr val="155494"/>
                </a:solidFill>
              </a:rPr>
              <a:t>1</a:t>
            </a:r>
            <a:endParaRPr lang="zh-CN" altLang="en-US" sz="1000" b="1" dirty="0">
              <a:solidFill>
                <a:srgbClr val="155494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785918" y="2714620"/>
            <a:ext cx="7143800" cy="642942"/>
          </a:xfrm>
          <a:prstGeom prst="rect">
            <a:avLst/>
          </a:prstGeom>
        </p:spPr>
        <p:txBody>
          <a:bodyPr>
            <a:normAutofit fontScale="75000" lnSpcReduction="20000"/>
          </a:bodyPr>
          <a:lstStyle/>
          <a:p>
            <a:pPr marL="0" marR="0" lvl="0" indent="0" algn="ctr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解放你的</a:t>
            </a:r>
            <a:r>
              <a:rPr kumimoji="0" lang="en-US" altLang="zh-CN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python</a:t>
            </a:r>
            <a:r>
              <a:rPr kumimoji="0" lang="zh-CN" altLang="en-US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编程能力</a:t>
            </a:r>
            <a:endParaRPr kumimoji="0" lang="zh-CN" altLang="en-US" sz="4200" b="0" i="0" u="none" strike="noStrike" kern="1200" cap="none" spc="0" normalizeH="0" baseline="0" noProof="0" dirty="0">
              <a:ln>
                <a:noFill/>
              </a:ln>
              <a:solidFill>
                <a:srgbClr val="15549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214414" y="3143248"/>
            <a:ext cx="7072362" cy="571504"/>
          </a:xfrm>
          <a:prstGeom prst="rect">
            <a:avLst/>
          </a:prstGeom>
        </p:spPr>
        <p:txBody>
          <a:bodyPr vert="horz" lIns="91440" tIns="45720" rIns="91440" bIns="45720" spcCol="360000" rtlCol="0">
            <a:noAutofit/>
          </a:bodyPr>
          <a:lstStyle/>
          <a:p>
            <a:pPr lvl="0" algn="r" fontAlgn="auto">
              <a:spcBef>
                <a:spcPts val="768"/>
              </a:spcBef>
              <a:spcAft>
                <a:spcPts val="0"/>
              </a:spcAft>
              <a:buClr>
                <a:srgbClr val="0B54A6"/>
              </a:buClr>
              <a:buSzPct val="75000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宋体"/>
              <a:cs typeface="Arial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500034" y="1928802"/>
            <a:ext cx="849156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3200" b="1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200" b="1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金融数据分析教程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28662" y="4143380"/>
            <a:ext cx="7143800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关 了解</a:t>
            </a:r>
            <a:r>
              <a:rPr lang="en-US" altLang="zh-CN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python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5549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8807" y="5362592"/>
            <a:ext cx="298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PKUJohnson@quantos.org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smtClean="0"/>
              <a:t>建立</a:t>
            </a:r>
            <a:r>
              <a:rPr lang="en-US" altLang="zh-CN" smtClean="0"/>
              <a:t>python</a:t>
            </a:r>
            <a:r>
              <a:rPr lang="zh-CN" altLang="en-US" smtClean="0"/>
              <a:t>运行环境（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1" name="矩形 20"/>
          <p:cNvSpPr/>
          <p:nvPr/>
        </p:nvSpPr>
        <p:spPr>
          <a:xfrm>
            <a:off x="428596" y="1785926"/>
            <a:ext cx="4429156" cy="390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zh-CN" altLang="en-US" sz="1400" b="1" smtClean="0"/>
              <a:t>下载、安装和注册用户</a:t>
            </a:r>
            <a:endParaRPr lang="en-US" altLang="zh-CN" sz="14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smtClean="0"/>
              <a:t>登录</a:t>
            </a:r>
            <a:r>
              <a:rPr lang="en-US" altLang="zh-CN" sz="1400" smtClean="0"/>
              <a:t>quantos</a:t>
            </a:r>
            <a:r>
              <a:rPr lang="zh-CN" altLang="en-US" sz="1400" smtClean="0"/>
              <a:t>官方网站，进入金融终端频道</a:t>
            </a:r>
            <a:endParaRPr lang="en-US" altLang="zh-CN" sz="140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smtClean="0"/>
              <a:t>选择需要下载的版本（</a:t>
            </a:r>
            <a:r>
              <a:rPr lang="en-US" altLang="zh-CN" sz="1400" smtClean="0"/>
              <a:t>win or mac</a:t>
            </a:r>
            <a:r>
              <a:rPr lang="zh-CN" altLang="en-US" sz="1400" smtClean="0"/>
              <a:t>）</a:t>
            </a:r>
            <a:endParaRPr lang="en-US" altLang="zh-CN" sz="140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smtClean="0"/>
              <a:t>下载金融终端</a:t>
            </a:r>
            <a:endParaRPr lang="en-US" altLang="zh-CN" sz="1400" smtClean="0"/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smtClean="0">
                <a:solidFill>
                  <a:srgbClr val="FF0000"/>
                </a:solidFill>
              </a:rPr>
              <a:t>此过程预计需要</a:t>
            </a:r>
            <a:r>
              <a:rPr lang="en-US" altLang="zh-CN" sz="1400" b="1" smtClean="0">
                <a:solidFill>
                  <a:srgbClr val="FF0000"/>
                </a:solidFill>
              </a:rPr>
              <a:t>10</a:t>
            </a:r>
            <a:r>
              <a:rPr lang="zh-CN" altLang="en-US" sz="1400" b="1" smtClean="0">
                <a:solidFill>
                  <a:srgbClr val="FF0000"/>
                </a:solidFill>
              </a:rPr>
              <a:t>分钟</a:t>
            </a:r>
            <a:endParaRPr lang="en-US" altLang="zh-CN" sz="140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smtClean="0"/>
              <a:t>安装金融终端</a:t>
            </a:r>
            <a:endParaRPr lang="en-US" altLang="zh-CN" sz="1400" smtClean="0"/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smtClean="0"/>
              <a:t>根据提示一步一步执行即可</a:t>
            </a:r>
            <a:endParaRPr lang="en-US" altLang="zh-CN" sz="1400" smtClean="0"/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smtClean="0">
                <a:solidFill>
                  <a:srgbClr val="FF0000"/>
                </a:solidFill>
              </a:rPr>
              <a:t>此过程预计需要</a:t>
            </a:r>
            <a:r>
              <a:rPr lang="en-US" altLang="zh-CN" sz="1400" b="1" smtClean="0">
                <a:solidFill>
                  <a:srgbClr val="FF0000"/>
                </a:solidFill>
              </a:rPr>
              <a:t>10</a:t>
            </a:r>
            <a:r>
              <a:rPr lang="zh-CN" altLang="en-US" sz="1400" b="1" smtClean="0">
                <a:solidFill>
                  <a:srgbClr val="FF0000"/>
                </a:solidFill>
              </a:rPr>
              <a:t>分钟</a:t>
            </a:r>
            <a:endParaRPr lang="en-US" altLang="zh-CN" sz="1400" b="1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smtClean="0"/>
              <a:t>进入用户栏目，注册用户（已注册请忽略）</a:t>
            </a:r>
            <a:endParaRPr lang="en-US" altLang="zh-CN" sz="14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695330"/>
            <a:ext cx="3786214" cy="2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5400" y="4207640"/>
            <a:ext cx="3767128" cy="236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smtClean="0"/>
              <a:t>建立</a:t>
            </a:r>
            <a:r>
              <a:rPr lang="en-US" altLang="zh-CN" smtClean="0"/>
              <a:t>python</a:t>
            </a:r>
            <a:r>
              <a:rPr lang="zh-CN" altLang="en-US" smtClean="0"/>
              <a:t>运行环境（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1" name="矩形 20"/>
          <p:cNvSpPr/>
          <p:nvPr/>
        </p:nvSpPr>
        <p:spPr>
          <a:xfrm>
            <a:off x="428596" y="1785926"/>
            <a:ext cx="34290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zh-CN" altLang="en-US" sz="1400" b="1" smtClean="0"/>
              <a:t>登录使用金融终端学习</a:t>
            </a:r>
            <a:endParaRPr lang="en-US" altLang="zh-CN" sz="14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smtClean="0"/>
              <a:t>登录金融终端（</a:t>
            </a:r>
            <a:r>
              <a:rPr lang="zh-CN" altLang="en-US" sz="1400" b="1" smtClean="0">
                <a:solidFill>
                  <a:srgbClr val="FF0000"/>
                </a:solidFill>
              </a:rPr>
              <a:t>用已注册的用户</a:t>
            </a:r>
            <a:r>
              <a:rPr lang="zh-CN" altLang="en-US" sz="1400" smtClean="0"/>
              <a:t>）</a:t>
            </a:r>
            <a:endParaRPr lang="en-US" altLang="zh-CN" sz="140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smtClean="0"/>
              <a:t>进入教学频道，选择本课程</a:t>
            </a:r>
            <a:endParaRPr lang="en-US" altLang="zh-CN" sz="140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smtClean="0"/>
              <a:t>下载样例代码</a:t>
            </a:r>
            <a:endParaRPr lang="en-US" altLang="zh-CN" sz="140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smtClean="0"/>
              <a:t>进入本地环境，学习和执行代码</a:t>
            </a:r>
            <a:endParaRPr lang="en-US" altLang="zh-CN" sz="140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smtClean="0"/>
              <a:t>根据自己的需要，修改代码</a:t>
            </a:r>
            <a:endParaRPr lang="en-US" altLang="zh-CN" sz="140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smtClean="0"/>
              <a:t>完成闯关练习</a:t>
            </a:r>
            <a:endParaRPr lang="zh-CN" altLang="en-US" sz="1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857364"/>
            <a:ext cx="489826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767672"/>
            <a:ext cx="4922367" cy="266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我学的会吗？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 flipH="1">
            <a:off x="571472" y="1928802"/>
            <a:ext cx="7929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mtClean="0"/>
              <a:t> 熟悉三天，熟练一个月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/>
              <a:t> </a:t>
            </a:r>
            <a:r>
              <a:rPr lang="zh-CN" altLang="en-US" smtClean="0"/>
              <a:t>跟着样例学，少花冤枉钱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/>
              <a:t> </a:t>
            </a:r>
            <a:r>
              <a:rPr lang="zh-CN" altLang="en-US" smtClean="0"/>
              <a:t>不求甚解、一知半解、熟练使用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/>
              <a:t> </a:t>
            </a:r>
            <a:r>
              <a:rPr lang="zh-CN" altLang="en-US" smtClean="0"/>
              <a:t>有问题、找度娘，事半功倍不瞎忙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经过</a:t>
            </a:r>
            <a:r>
              <a:rPr lang="en-US" altLang="zh-CN" smtClean="0"/>
              <a:t>10</a:t>
            </a:r>
            <a:r>
              <a:rPr lang="zh-CN" altLang="en-US" smtClean="0"/>
              <a:t>次左右的课程，都能熟练使用</a:t>
            </a:r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第一个</a:t>
            </a:r>
            <a:r>
              <a:rPr lang="en-US" altLang="zh-CN" b="1" smtClean="0"/>
              <a:t>python</a:t>
            </a:r>
            <a:r>
              <a:rPr lang="zh-CN" altLang="en-US" b="1" smtClean="0"/>
              <a:t>程序（</a:t>
            </a:r>
            <a:r>
              <a:rPr lang="en-US" altLang="zh-CN" b="1" smtClean="0"/>
              <a:t>1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056" name="AutoShape 8" descr="http://img2.imgtn.bdimg.com/it/u=13802815,2541868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http://img2.imgtn.bdimg.com/it/u=13802815,2541868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0034" y="1643050"/>
            <a:ext cx="62151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# </a:t>
            </a:r>
            <a:r>
              <a:rPr lang="zh-CN" altLang="en-US" smtClean="0"/>
              <a:t>打印一段文字</a:t>
            </a:r>
          </a:p>
          <a:p>
            <a:r>
              <a:rPr lang="en-US" altLang="zh-CN" smtClean="0"/>
              <a:t>print(</a:t>
            </a:r>
            <a:r>
              <a:rPr lang="en-US" altLang="zh-CN" i="1" smtClean="0"/>
              <a:t>'hello world')</a:t>
            </a:r>
          </a:p>
          <a:p>
            <a:r>
              <a:rPr lang="en-US" altLang="zh-CN" smtClean="0"/>
              <a:t>print(</a:t>
            </a:r>
            <a:r>
              <a:rPr lang="en-US" altLang="zh-CN" i="1" smtClean="0"/>
              <a:t>'</a:t>
            </a:r>
            <a:r>
              <a:rPr lang="en-US" altLang="zh-CN" i="1" u="sng" smtClean="0"/>
              <a:t>python was created by Guido van Rossum in 1989')</a:t>
            </a:r>
          </a:p>
          <a:p>
            <a:endParaRPr lang="zh-CN" altLang="en-US" smtClean="0"/>
          </a:p>
          <a:p>
            <a:r>
              <a:rPr lang="en-US" altLang="zh-CN" smtClean="0"/>
              <a:t># </a:t>
            </a:r>
            <a:r>
              <a:rPr lang="zh-CN" altLang="en-US" smtClean="0"/>
              <a:t>计算圆的面积</a:t>
            </a:r>
          </a:p>
          <a:p>
            <a:r>
              <a:rPr lang="en-US" altLang="zh-CN" smtClean="0"/>
              <a:t>pi = 3.1415926</a:t>
            </a:r>
          </a:p>
          <a:p>
            <a:r>
              <a:rPr lang="en-US" altLang="zh-CN" smtClean="0"/>
              <a:t>radius = 10</a:t>
            </a:r>
          </a:p>
          <a:p>
            <a:r>
              <a:rPr lang="en-US" altLang="zh-CN" smtClean="0"/>
              <a:t>area = pi * radius * radius</a:t>
            </a:r>
          </a:p>
          <a:p>
            <a:endParaRPr lang="zh-CN" altLang="en-US" smtClean="0"/>
          </a:p>
          <a:p>
            <a:r>
              <a:rPr lang="en-US" altLang="zh-CN" smtClean="0"/>
              <a:t># </a:t>
            </a:r>
            <a:r>
              <a:rPr lang="zh-CN" altLang="en-US" smtClean="0"/>
              <a:t>指定格式输入</a:t>
            </a:r>
            <a:endParaRPr lang="en-US" altLang="zh-CN" smtClean="0"/>
          </a:p>
          <a:p>
            <a:r>
              <a:rPr lang="en-US" altLang="zh-CN" smtClean="0"/>
              <a:t>print(</a:t>
            </a:r>
            <a:r>
              <a:rPr lang="en-US" altLang="zh-CN" i="1" smtClean="0"/>
              <a:t>"radius = %.2f, area = %.3f" % (radius, area))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71472" y="2571744"/>
            <a:ext cx="7929618" cy="714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43768" y="2071678"/>
            <a:ext cx="1357322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简单打印语句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71472" y="3857628"/>
            <a:ext cx="7929618" cy="714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43768" y="3357562"/>
            <a:ext cx="1357322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变量定义计算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571472" y="4714884"/>
            <a:ext cx="7929618" cy="714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43768" y="4214818"/>
            <a:ext cx="1357322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格式化输出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71604" y="5642664"/>
            <a:ext cx="4786346" cy="7386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Courier New" pitchFamily="49" charset="0"/>
                <a:cs typeface="宋体" pitchFamily="2" charset="-122"/>
              </a:rPr>
              <a:t>hello world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Courier New" pitchFamily="49" charset="0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Courier New" pitchFamily="49" charset="0"/>
                <a:cs typeface="宋体" pitchFamily="2" charset="-122"/>
              </a:rPr>
              <a:t>python was created by Guido van Rossum in 1989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Courier New" pitchFamily="49" charset="0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Courier New" pitchFamily="49" charset="0"/>
                <a:cs typeface="宋体" pitchFamily="2" charset="-122"/>
              </a:rPr>
              <a:t>radius = 10.00, area = 314.1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Courier New" pitchFamily="49" charset="0"/>
                <a:cs typeface="宋体" pitchFamily="2" charset="-122"/>
              </a:rPr>
              <a:t>59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18" name="矩形 17"/>
          <p:cNvSpPr/>
          <p:nvPr/>
        </p:nvSpPr>
        <p:spPr>
          <a:xfrm>
            <a:off x="571472" y="5788929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程序输出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694837" y="4797152"/>
            <a:ext cx="877163" cy="810294"/>
            <a:chOff x="2123728" y="5148278"/>
            <a:chExt cx="877163" cy="810294"/>
          </a:xfrm>
        </p:grpSpPr>
        <p:sp>
          <p:nvSpPr>
            <p:cNvPr id="20" name="矩形 19"/>
            <p:cNvSpPr/>
            <p:nvPr/>
          </p:nvSpPr>
          <p:spPr>
            <a:xfrm>
              <a:off x="2123728" y="558924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格式符</a:t>
              </a:r>
              <a:endParaRPr lang="zh-CN" altLang="en-US" dirty="0"/>
            </a:p>
          </p:txBody>
        </p:sp>
        <p:sp>
          <p:nvSpPr>
            <p:cNvPr id="21" name="上箭头 20"/>
            <p:cNvSpPr/>
            <p:nvPr/>
          </p:nvSpPr>
          <p:spPr>
            <a:xfrm>
              <a:off x="2411760" y="5148278"/>
              <a:ext cx="288032" cy="440962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72000" y="4780080"/>
            <a:ext cx="1107996" cy="810294"/>
            <a:chOff x="2123728" y="5148278"/>
            <a:chExt cx="1107996" cy="810294"/>
          </a:xfrm>
        </p:grpSpPr>
        <p:sp>
          <p:nvSpPr>
            <p:cNvPr id="23" name="矩形 22"/>
            <p:cNvSpPr/>
            <p:nvPr/>
          </p:nvSpPr>
          <p:spPr>
            <a:xfrm>
              <a:off x="2123728" y="558924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变量列表</a:t>
              </a:r>
              <a:endParaRPr lang="zh-CN" altLang="en-US" dirty="0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2568843" y="5148278"/>
              <a:ext cx="288032" cy="440962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62662" y="4733691"/>
            <a:ext cx="1107996" cy="810295"/>
            <a:chOff x="2123728" y="5148278"/>
            <a:chExt cx="1107996" cy="810295"/>
          </a:xfrm>
        </p:grpSpPr>
        <p:sp>
          <p:nvSpPr>
            <p:cNvPr id="26" name="矩形 25"/>
            <p:cNvSpPr/>
            <p:nvPr/>
          </p:nvSpPr>
          <p:spPr>
            <a:xfrm>
              <a:off x="2123728" y="558924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输出格式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上箭头 26"/>
            <p:cNvSpPr/>
            <p:nvPr/>
          </p:nvSpPr>
          <p:spPr>
            <a:xfrm>
              <a:off x="2568843" y="5148278"/>
              <a:ext cx="288032" cy="440962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第一个</a:t>
            </a:r>
            <a:r>
              <a:rPr lang="en-US" altLang="zh-CN" b="1" smtClean="0"/>
              <a:t>python</a:t>
            </a:r>
            <a:r>
              <a:rPr lang="zh-CN" altLang="en-US" b="1" smtClean="0"/>
              <a:t>程序（</a:t>
            </a:r>
            <a:r>
              <a:rPr lang="en-US" altLang="zh-CN" b="1" smtClean="0"/>
              <a:t>2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056" name="AutoShape 8" descr="http://img2.imgtn.bdimg.com/it/u=13802815,2541868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http://img2.imgtn.bdimg.com/it/u=13802815,2541868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1472" y="171448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导入时间库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datetime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输出当前时间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datetime.datetime.now</a:t>
            </a:r>
            <a:r>
              <a:rPr lang="en-US" altLang="zh-CN" dirty="0" smtClean="0"/>
              <a:t>())</a:t>
            </a:r>
            <a:endParaRPr lang="en-US" altLang="zh-CN" dirty="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71472" y="3286124"/>
            <a:ext cx="7929618" cy="714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143768" y="2714620"/>
            <a:ext cx="1357322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导入和使用库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71604" y="3571876"/>
            <a:ext cx="3026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zh-CN" sz="14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2018-03-01 14:33:39.763223</a:t>
            </a:r>
            <a:r>
              <a:rPr lang="zh-CN" altLang="zh-CN" sz="1400" smtClean="0">
                <a:latin typeface="Arial" pitchFamily="34" charset="0"/>
                <a:cs typeface="宋体" pitchFamily="2" charset="-122"/>
              </a:rPr>
              <a:t> </a:t>
            </a:r>
          </a:p>
        </p:txBody>
      </p:sp>
      <p:sp>
        <p:nvSpPr>
          <p:cNvPr id="23" name="矩形 22"/>
          <p:cNvSpPr/>
          <p:nvPr/>
        </p:nvSpPr>
        <p:spPr>
          <a:xfrm>
            <a:off x="571472" y="3500438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程序输出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1680" y="4563503"/>
            <a:ext cx="5284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datetime.datetime.now</a:t>
            </a:r>
            <a:r>
              <a:rPr lang="en-US" altLang="zh-CN" sz="3200" dirty="0"/>
              <a:t>()</a:t>
            </a:r>
            <a:endParaRPr lang="zh-CN" altLang="en-US" sz="3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123728" y="5148278"/>
            <a:ext cx="877163" cy="810294"/>
            <a:chOff x="2123728" y="5148278"/>
            <a:chExt cx="877163" cy="810294"/>
          </a:xfrm>
        </p:grpSpPr>
        <p:sp>
          <p:nvSpPr>
            <p:cNvPr id="3" name="矩形 2"/>
            <p:cNvSpPr/>
            <p:nvPr/>
          </p:nvSpPr>
          <p:spPr>
            <a:xfrm>
              <a:off x="2123728" y="558924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程序库</a:t>
              </a:r>
              <a:endParaRPr lang="zh-CN" altLang="en-US" dirty="0"/>
            </a:p>
          </p:txBody>
        </p:sp>
        <p:sp>
          <p:nvSpPr>
            <p:cNvPr id="7" name="上箭头 6"/>
            <p:cNvSpPr/>
            <p:nvPr/>
          </p:nvSpPr>
          <p:spPr>
            <a:xfrm>
              <a:off x="2411760" y="5148278"/>
              <a:ext cx="288032" cy="440962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22829" y="5138986"/>
            <a:ext cx="877163" cy="810294"/>
            <a:chOff x="3622829" y="5138986"/>
            <a:chExt cx="877163" cy="810294"/>
          </a:xfrm>
        </p:grpSpPr>
        <p:sp>
          <p:nvSpPr>
            <p:cNvPr id="16" name="矩形 15"/>
            <p:cNvSpPr/>
            <p:nvPr/>
          </p:nvSpPr>
          <p:spPr>
            <a:xfrm>
              <a:off x="3622829" y="557994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对象名</a:t>
              </a:r>
              <a:endParaRPr lang="zh-CN" altLang="en-US" dirty="0"/>
            </a:p>
          </p:txBody>
        </p:sp>
        <p:sp>
          <p:nvSpPr>
            <p:cNvPr id="17" name="上箭头 16"/>
            <p:cNvSpPr/>
            <p:nvPr/>
          </p:nvSpPr>
          <p:spPr>
            <a:xfrm>
              <a:off x="3910861" y="5138986"/>
              <a:ext cx="288032" cy="440962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62989" y="5157192"/>
            <a:ext cx="877163" cy="810294"/>
            <a:chOff x="5062989" y="5157192"/>
            <a:chExt cx="877163" cy="810294"/>
          </a:xfrm>
        </p:grpSpPr>
        <p:sp>
          <p:nvSpPr>
            <p:cNvPr id="18" name="矩形 17"/>
            <p:cNvSpPr/>
            <p:nvPr/>
          </p:nvSpPr>
          <p:spPr>
            <a:xfrm>
              <a:off x="5062989" y="559815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函数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名</a:t>
              </a:r>
              <a:endParaRPr lang="zh-CN" altLang="en-US" dirty="0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5351021" y="5157192"/>
              <a:ext cx="288032" cy="440962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第一个</a:t>
            </a:r>
            <a:r>
              <a:rPr lang="en-US" altLang="zh-CN" b="1" smtClean="0"/>
              <a:t>python</a:t>
            </a:r>
            <a:r>
              <a:rPr lang="zh-CN" altLang="en-US" b="1" smtClean="0"/>
              <a:t>程序（</a:t>
            </a:r>
            <a:r>
              <a:rPr lang="en-US" altLang="zh-CN" b="1" smtClean="0"/>
              <a:t>3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056" name="AutoShape 8" descr="http://img2.imgtn.bdimg.com/it/u=13802815,2541868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http://img2.imgtn.bdimg.com/it/u=13802815,2541868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1472" y="1714488"/>
            <a:ext cx="1357322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知识点总结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5984" y="1643050"/>
            <a:ext cx="529984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smtClean="0"/>
              <a:t>python</a:t>
            </a:r>
            <a:r>
              <a:rPr lang="zh-CN" altLang="en-US" sz="1400" smtClean="0"/>
              <a:t>程序基本结构，顺序往下执行</a:t>
            </a:r>
            <a:endParaRPr lang="en-US" altLang="zh-CN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smtClean="0"/>
              <a:t># </a:t>
            </a:r>
            <a:r>
              <a:rPr lang="zh-CN" altLang="en-US" sz="1400" smtClean="0"/>
              <a:t>号是注释段，不会被执行</a:t>
            </a:r>
            <a:endParaRPr lang="en-US" altLang="zh-CN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/>
              <a:t>基本打印函数</a:t>
            </a:r>
            <a:r>
              <a:rPr lang="en-US" altLang="zh-CN" sz="1400" smtClean="0"/>
              <a:t>print(str)</a:t>
            </a:r>
            <a:r>
              <a:rPr lang="zh-CN" altLang="en-US" sz="1400" smtClean="0"/>
              <a:t>，输出一段信息</a:t>
            </a:r>
            <a:endParaRPr lang="en-US" altLang="zh-CN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/>
              <a:t>变量定义和赋值：</a:t>
            </a:r>
            <a:endParaRPr lang="en-US" altLang="zh-CN" sz="14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smtClean="0"/>
              <a:t>redius = 10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smtClean="0"/>
              <a:t>area = pi * radius * radius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smtClean="0"/>
              <a:t>python</a:t>
            </a:r>
            <a:r>
              <a:rPr lang="zh-CN" altLang="en-US" sz="1400" smtClean="0"/>
              <a:t>是一种动态语言，其变量类型是在运行时确定的</a:t>
            </a:r>
            <a:endParaRPr lang="en-US" altLang="zh-CN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smtClean="0"/>
              <a:t>python</a:t>
            </a:r>
            <a:r>
              <a:rPr lang="zh-CN" altLang="en-US" sz="1400" smtClean="0"/>
              <a:t>变量类型</a:t>
            </a:r>
            <a:endParaRPr lang="en-US" altLang="zh-CN" sz="14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smtClean="0"/>
              <a:t>整数、浮点数、字符串</a:t>
            </a:r>
            <a:endParaRPr lang="en-US" altLang="zh-CN" sz="14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smtClean="0"/>
              <a:t>布尔值（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、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）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smtClean="0"/>
              <a:t>空值 </a:t>
            </a:r>
            <a:r>
              <a:rPr lang="en-US" altLang="zh-CN" sz="1400" smtClean="0"/>
              <a:t>None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/>
              <a:t>格式化输出：将变量按照一定的格式输出，涉及变量的类型</a:t>
            </a:r>
            <a:endParaRPr lang="en-US" altLang="zh-CN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/>
              <a:t>导入第三方程序库：</a:t>
            </a:r>
            <a:r>
              <a:rPr lang="en-US" altLang="zh-CN" sz="1400" smtClean="0"/>
              <a:t>import datetime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smtClean="0"/>
              <a:t>调用第三方程序库的函数</a:t>
            </a:r>
            <a:r>
              <a:rPr lang="en-US" altLang="zh-CN" sz="1400" smtClean="0"/>
              <a:t>datetime.datetime.now()</a:t>
            </a:r>
            <a:endParaRPr lang="zh-CN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7005" y="1624625"/>
            <a:ext cx="6462713" cy="473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zh-CN" b="1" smtClean="0"/>
              <a:t>Jupyter Notebook</a:t>
            </a:r>
            <a:r>
              <a:rPr lang="zh-CN" altLang="en-US" b="1" smtClean="0"/>
              <a:t>简易操作指南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056" name="AutoShape 8" descr="http://img2.imgtn.bdimg.com/it/u=13802815,2541868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http://img2.imgtn.bdimg.com/it/u=13802815,2541868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4348" y="2696195"/>
            <a:ext cx="95410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FF0000"/>
                </a:solidFill>
              </a:rPr>
              <a:t>增加代码段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stCxn id="12" idx="0"/>
          </p:cNvCxnSpPr>
          <p:nvPr/>
        </p:nvCxnSpPr>
        <p:spPr>
          <a:xfrm rot="5400000" flipH="1" flipV="1">
            <a:off x="1631536" y="1541681"/>
            <a:ext cx="714380" cy="15946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4348" y="3196261"/>
            <a:ext cx="95410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FF0000"/>
                </a:solidFill>
              </a:rPr>
              <a:t>删除代码段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7224" y="5553715"/>
            <a:ext cx="64633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FF0000"/>
                </a:solidFill>
              </a:rPr>
              <a:t>代码段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>
            <a:stCxn id="19" idx="3"/>
          </p:cNvCxnSpPr>
          <p:nvPr/>
        </p:nvCxnSpPr>
        <p:spPr>
          <a:xfrm flipV="1">
            <a:off x="1503555" y="4625021"/>
            <a:ext cx="1568247" cy="10671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</p:cNvCxnSpPr>
          <p:nvPr/>
        </p:nvCxnSpPr>
        <p:spPr>
          <a:xfrm flipV="1">
            <a:off x="1668455" y="1981816"/>
            <a:ext cx="1331908" cy="1352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14348" y="3705080"/>
            <a:ext cx="95410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FF0000"/>
                </a:solidFill>
              </a:rPr>
              <a:t>执行代码段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>
            <a:stCxn id="28" idx="3"/>
          </p:cNvCxnSpPr>
          <p:nvPr/>
        </p:nvCxnSpPr>
        <p:spPr>
          <a:xfrm flipV="1">
            <a:off x="1668455" y="1981815"/>
            <a:ext cx="2260603" cy="1861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9" idx="3"/>
          </p:cNvCxnSpPr>
          <p:nvPr/>
        </p:nvCxnSpPr>
        <p:spPr>
          <a:xfrm>
            <a:off x="1503555" y="5692215"/>
            <a:ext cx="1568247" cy="290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88935" y="4133708"/>
            <a:ext cx="80021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FF0000"/>
                </a:solidFill>
              </a:rPr>
              <a:t>暂停执行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</p:cNvCxnSpPr>
          <p:nvPr/>
        </p:nvCxnSpPr>
        <p:spPr>
          <a:xfrm flipV="1">
            <a:off x="1489154" y="1981815"/>
            <a:ext cx="2725656" cy="22903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闯关作业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056" name="AutoShape 8" descr="http://img2.imgtn.bdimg.com/it/u=13802815,2541868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8" name="AutoShape 10" descr="http://img2.imgtn.bdimg.com/it/u=13802815,2541868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4348" y="2000240"/>
            <a:ext cx="7715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作业要求：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、按照视频中的步骤，下载并安装</a:t>
            </a:r>
            <a:r>
              <a:rPr lang="en-US" altLang="zh-CN" smtClean="0"/>
              <a:t>quantos</a:t>
            </a:r>
            <a:r>
              <a:rPr lang="zh-CN" altLang="en-US" smtClean="0"/>
              <a:t>金融终端。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、在</a:t>
            </a:r>
            <a:r>
              <a:rPr lang="en-US" altLang="zh-CN" smtClean="0"/>
              <a:t>quantos</a:t>
            </a:r>
            <a:r>
              <a:rPr lang="zh-CN" altLang="en-US" smtClean="0"/>
              <a:t>金融终端中完成如下两个程序</a:t>
            </a:r>
            <a:endParaRPr lang="en-US" altLang="zh-CN" smtClean="0"/>
          </a:p>
          <a:p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 打印出当前的</a:t>
            </a:r>
            <a:r>
              <a:rPr lang="en-US" smtClean="0"/>
              <a:t>python</a:t>
            </a:r>
            <a:r>
              <a:rPr lang="zh-CN" altLang="en-US" smtClean="0"/>
              <a:t>版本号，要求输出样式 </a:t>
            </a:r>
            <a:r>
              <a:rPr lang="en-US" smtClean="0"/>
              <a:t>python version : </a:t>
            </a:r>
            <a:r>
              <a:rPr lang="en-US" altLang="zh-CN" smtClean="0"/>
              <a:t>3.6.3</a:t>
            </a:r>
            <a:r>
              <a:rPr lang="zh-CN" altLang="en-US" smtClean="0"/>
              <a:t>。 提示：使用</a:t>
            </a:r>
            <a:r>
              <a:rPr lang="en-US" smtClean="0"/>
              <a:t>platform</a:t>
            </a:r>
            <a:r>
              <a:rPr lang="zh-CN" altLang="en-US" smtClean="0"/>
              <a:t>库，里面有</a:t>
            </a:r>
            <a:r>
              <a:rPr lang="en-US" smtClean="0"/>
              <a:t>python_version</a:t>
            </a:r>
            <a:r>
              <a:rPr lang="zh-CN" altLang="en-US" smtClean="0"/>
              <a:t>函数，可以返回相应的信息</a:t>
            </a:r>
            <a:endParaRPr lang="en-US" altLang="zh-CN" smtClean="0"/>
          </a:p>
          <a:p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en-US" altLang="zh-CN" smtClean="0"/>
              <a:t> </a:t>
            </a:r>
            <a:r>
              <a:rPr lang="zh-CN" altLang="en-US" smtClean="0"/>
              <a:t>已知直角三角形的两条直角边分别是</a:t>
            </a:r>
            <a:r>
              <a:rPr lang="en-US" altLang="zh-CN" smtClean="0"/>
              <a:t>20</a:t>
            </a:r>
            <a:r>
              <a:rPr lang="zh-CN" altLang="en-US" smtClean="0"/>
              <a:t>和</a:t>
            </a:r>
            <a:r>
              <a:rPr lang="en-US" altLang="zh-CN" smtClean="0"/>
              <a:t>30</a:t>
            </a:r>
            <a:r>
              <a:rPr lang="zh-CN" altLang="en-US" smtClean="0"/>
              <a:t>，请计算三角形斜边的长度。提示：求平方根可以使用</a:t>
            </a:r>
            <a:r>
              <a:rPr lang="en-US" altLang="zh-CN" smtClean="0"/>
              <a:t>math</a:t>
            </a:r>
            <a:r>
              <a:rPr lang="zh-CN" altLang="en-US" smtClean="0"/>
              <a:t>库里面的</a:t>
            </a:r>
            <a:r>
              <a:rPr lang="en-US" altLang="zh-CN" smtClean="0"/>
              <a:t>sqrt</a:t>
            </a:r>
            <a:r>
              <a:rPr lang="zh-CN" altLang="en-US" smtClean="0"/>
              <a:t>方法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9"/>
            <a:ext cx="4606280" cy="60104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85800" y="3434354"/>
            <a:ext cx="8062664" cy="1710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42120" tIns="42120" rIns="67320" bIns="67320">
            <a:spAutoFit/>
          </a:bodyPr>
          <a:lstStyle/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5800" y="1699785"/>
            <a:ext cx="7270576" cy="5155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155494"/>
                </a:solidFill>
                <a:latin typeface="Times New Roman" pitchFamily="18" charset="0"/>
                <a:cs typeface="Times New Roman" pitchFamily="18" charset="0"/>
              </a:rPr>
              <a:t>欢迎访问</a:t>
            </a:r>
            <a:r>
              <a:rPr lang="en-US" altLang="zh-CN" sz="2200" b="1" dirty="0" smtClean="0">
                <a:solidFill>
                  <a:srgbClr val="155494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https://www.quantos.org</a:t>
            </a:r>
            <a:endParaRPr lang="en-US" altLang="zh-CN" sz="2200" b="1" dirty="0" smtClean="0">
              <a:solidFill>
                <a:srgbClr val="1554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0"/>
          </p:nvPr>
        </p:nvSpPr>
        <p:spPr>
          <a:xfrm>
            <a:off x="6488113" y="6602413"/>
            <a:ext cx="1671637" cy="2476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1026" name="Picture 2" descr="https://github.com/quantOS-org/quantOSUserGuide/blob/master/assets/quantos.jpg?raw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508389" cy="25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quantos.org/courses/8fe1bcd99037695cc6832cc4e28d19d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64" y="2924944"/>
            <a:ext cx="2508388" cy="25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632" y="2924944"/>
            <a:ext cx="2508389" cy="250838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课程内容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>
            <a:off x="571472" y="1928802"/>
            <a:ext cx="5286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通过本课程学习，你将学习到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smtClean="0"/>
              <a:t> </a:t>
            </a:r>
            <a:r>
              <a:rPr lang="en-US" dirty="0" smtClean="0"/>
              <a:t>python</a:t>
            </a:r>
            <a:r>
              <a:rPr lang="zh-CN" altLang="en-US" dirty="0" smtClean="0"/>
              <a:t>简史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</a:t>
            </a:r>
            <a:r>
              <a:rPr lang="en-US" dirty="0" smtClean="0"/>
              <a:t>python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建立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第一个</a:t>
            </a:r>
            <a:r>
              <a:rPr lang="en-US" dirty="0" smtClean="0"/>
              <a:t>python</a:t>
            </a:r>
            <a:r>
              <a:rPr lang="zh-CN" altLang="en-US" dirty="0" smtClean="0"/>
              <a:t>程序</a:t>
            </a: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闯关作业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smtClean="0"/>
              <a:t>python</a:t>
            </a:r>
            <a:r>
              <a:rPr lang="zh-CN" altLang="en-US" smtClean="0"/>
              <a:t>简史（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53251" name="Picture 3" descr="D:\work\python培训\image\吉多·范罗苏姆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857364"/>
            <a:ext cx="2909882" cy="415483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286248" y="1857364"/>
            <a:ext cx="4286280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吉多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范罗苏姆（</a:t>
            </a:r>
            <a:r>
              <a:rPr lang="en-US" altLang="zh-CN" sz="1600" dirty="0" smtClean="0"/>
              <a:t> Guido van </a:t>
            </a:r>
            <a:r>
              <a:rPr lang="en-US" altLang="zh-CN" sz="1600" dirty="0" err="1" smtClean="0"/>
              <a:t>Rossum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smtClean="0"/>
              <a:t> python</a:t>
            </a:r>
            <a:r>
              <a:rPr lang="zh-CN" altLang="en-US" sz="1600" dirty="0" smtClean="0"/>
              <a:t>语言发明者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荷兰人，</a:t>
            </a:r>
            <a:r>
              <a:rPr lang="en-US" altLang="zh-CN" sz="1600" dirty="0" smtClean="0"/>
              <a:t> 1956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31</a:t>
            </a:r>
            <a:r>
              <a:rPr lang="zh-CN" altLang="en-US" sz="1600" dirty="0" smtClean="0"/>
              <a:t>日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毕业于阿姆斯特丹大学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smtClean="0"/>
              <a:t> 2005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月加入</a:t>
            </a:r>
            <a:r>
              <a:rPr lang="en-US" altLang="zh-CN" sz="1600" dirty="0" smtClean="0"/>
              <a:t>Google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坊间八卦小故事：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吉多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范罗苏姆在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应聘时，只写了三个字“</a:t>
            </a:r>
            <a:r>
              <a:rPr lang="en-US" altLang="zh-CN" sz="1600" dirty="0" smtClean="0"/>
              <a:t>I wrote Python</a:t>
            </a:r>
            <a:r>
              <a:rPr lang="zh-CN" altLang="en-US" sz="1600" dirty="0" smtClean="0"/>
              <a:t>”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的简历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（蟒蛇）来源于一个电视剧：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Monty Python’s Flying Circus</a:t>
            </a:r>
            <a:endParaRPr lang="zh-CN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smtClean="0"/>
              <a:t>python</a:t>
            </a:r>
            <a:r>
              <a:rPr lang="zh-CN" altLang="en-US" smtClean="0"/>
              <a:t>简史（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11" name="TextBox 10"/>
          <p:cNvSpPr txBox="1"/>
          <p:nvPr/>
        </p:nvSpPr>
        <p:spPr>
          <a:xfrm>
            <a:off x="500034" y="1643050"/>
            <a:ext cx="457203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 1989</a:t>
            </a:r>
            <a:r>
              <a:rPr lang="zh-CN" altLang="en-US" dirty="0" smtClean="0"/>
              <a:t>年圣诞节，开始创造</a:t>
            </a:r>
            <a:r>
              <a:rPr lang="en-US" altLang="zh-CN" dirty="0" smtClean="0"/>
              <a:t>python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 1991</a:t>
            </a:r>
            <a:r>
              <a:rPr lang="zh-CN" altLang="en-US" dirty="0" smtClean="0"/>
              <a:t>年，第一个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解释器发布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smtClean="0"/>
              <a:t>Python 1.0 - 1994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dirty="0" smtClean="0"/>
              <a:t> 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Python 2.0 - 2000/10/16</a:t>
            </a:r>
            <a:endParaRPr lang="zh-CN" alt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Python 2.7 - 2010/07/03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Python 3.0 - 2008/12/03 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Python </a:t>
            </a:r>
            <a:r>
              <a:rPr lang="en-US" dirty="0" smtClean="0"/>
              <a:t>3.6 - </a:t>
            </a:r>
            <a:r>
              <a:rPr lang="en-US" altLang="zh-CN" dirty="0" smtClean="0"/>
              <a:t>2016/12/23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</a:rPr>
              <a:t>未来：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python 2.7</a:t>
            </a:r>
            <a:r>
              <a:rPr lang="zh-CN" altLang="en-US" sz="1600" dirty="0" smtClean="0"/>
              <a:t>版本会支持到</a:t>
            </a:r>
            <a:r>
              <a:rPr lang="en-US" altLang="zh-CN" sz="1600" dirty="0" smtClean="0"/>
              <a:t>2020</a:t>
            </a:r>
            <a:r>
              <a:rPr lang="zh-CN" altLang="en-US" sz="1600" dirty="0" smtClean="0"/>
              <a:t>年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python3</a:t>
            </a:r>
            <a:r>
              <a:rPr lang="zh-CN" altLang="en-US" sz="1600" dirty="0" smtClean="0"/>
              <a:t>最新</a:t>
            </a:r>
            <a:r>
              <a:rPr lang="zh-CN" altLang="en-US" sz="1600" dirty="0" smtClean="0"/>
              <a:t>版本是</a:t>
            </a:r>
            <a:r>
              <a:rPr lang="en-US" altLang="zh-CN" sz="1600" dirty="0" smtClean="0"/>
              <a:t>python 3.6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python2</a:t>
            </a:r>
            <a:r>
              <a:rPr lang="zh-CN" altLang="en-US" sz="1600" dirty="0"/>
              <a:t>和</a:t>
            </a:r>
            <a:r>
              <a:rPr lang="en-US" altLang="zh-CN" sz="1600" dirty="0"/>
              <a:t>python3</a:t>
            </a:r>
            <a:r>
              <a:rPr lang="zh-CN" altLang="en-US" sz="1600" dirty="0"/>
              <a:t>语法不完全兼容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官方</a:t>
            </a:r>
            <a:r>
              <a:rPr lang="zh-CN" altLang="en-US" sz="1600" dirty="0" smtClean="0"/>
              <a:t>网站：</a:t>
            </a:r>
            <a:r>
              <a:rPr lang="en-US" altLang="zh-CN" sz="1600" dirty="0" smtClean="0">
                <a:hlinkClick r:id="rId3"/>
              </a:rPr>
              <a:t>https://www.python.org</a:t>
            </a:r>
            <a:r>
              <a:rPr lang="en-US" altLang="zh-CN" sz="1600" dirty="0" smtClean="0">
                <a:hlinkClick r:id="rId3"/>
              </a:rPr>
              <a:t>/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</p:txBody>
      </p:sp>
      <p:pic>
        <p:nvPicPr>
          <p:cNvPr id="148486" name="Picture 6" descr="https://images0.cnblogs.com/blog/413416/201302/06121511-82e43957fefe4c13ac06bd02a5e9d97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2000240"/>
            <a:ext cx="3314700" cy="914401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448931" y="3009125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/>
              <a:t>由</a:t>
            </a:r>
            <a:r>
              <a:rPr lang="en-US" sz="1200" smtClean="0"/>
              <a:t>Guido</a:t>
            </a:r>
            <a:r>
              <a:rPr lang="zh-CN" altLang="en-US" sz="1200" smtClean="0"/>
              <a:t>的兄弟</a:t>
            </a:r>
            <a:r>
              <a:rPr lang="en-US" sz="1200" smtClean="0"/>
              <a:t>Just von Rossum</a:t>
            </a:r>
            <a:r>
              <a:rPr lang="zh-CN" altLang="en-US" sz="1200" smtClean="0"/>
              <a:t>设计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5233152" y="5643578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本课程代码全部采用</a:t>
            </a:r>
            <a:r>
              <a:rPr lang="en-US" altLang="zh-CN" b="1" smtClean="0">
                <a:solidFill>
                  <a:srgbClr val="FF0000"/>
                </a:solidFill>
              </a:rPr>
              <a:t>python3.6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4034" name="Picture 2" descr="python™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3959611"/>
            <a:ext cx="3429024" cy="96958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zh-CN" smtClean="0"/>
              <a:t>p</a:t>
            </a:r>
            <a:r>
              <a:rPr lang="en-US" smtClean="0"/>
              <a:t>ython</a:t>
            </a:r>
            <a:r>
              <a:rPr lang="zh-CN" altLang="en-US" smtClean="0"/>
              <a:t>语言的特点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45220156"/>
              </p:ext>
            </p:extLst>
          </p:nvPr>
        </p:nvGraphicFramePr>
        <p:xfrm>
          <a:off x="611560" y="2000240"/>
          <a:ext cx="4437706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8"/>
          <a:srcRect t="19018" r="2495" b="14416"/>
          <a:stretch/>
        </p:blipFill>
        <p:spPr>
          <a:xfrm>
            <a:off x="5904135" y="2492895"/>
            <a:ext cx="2628305" cy="1008113"/>
          </a:xfrm>
          <a:prstGeom prst="rect">
            <a:avLst/>
          </a:prstGeom>
        </p:spPr>
      </p:pic>
      <p:pic>
        <p:nvPicPr>
          <p:cNvPr id="3076" name="Picture 4" descr="https://timgsa.baidu.com/timg?image&amp;quality=80&amp;size=b9999_10000&amp;sec=1520573330&amp;di=2915b280ecfc3cf123c925ca1c3de9ec&amp;imgtype=jpg&amp;er=1&amp;src=http%3A%2F%2Fs1.knowsky.com%2F20151016%2F5ds55hddxdu3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00" y="4046200"/>
            <a:ext cx="2962672" cy="5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D09F12-BFC4-488E-BC67-33D4F90080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4CD09F12-BFC4-488E-BC67-33D4F90080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B443672-2F00-421C-A599-88D990002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3B443672-2F00-421C-A599-88D9900027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E0EDDE2-E39F-4826-B2B3-F18104BE8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2E0EDDE2-E39F-4826-B2B3-F18104BE8D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F5A9912-1A1E-47D4-B5B9-2FA112027A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graphicEl>
                                              <a:dgm id="{CF5A9912-1A1E-47D4-B5B9-2FA112027A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1EF9B30-234F-42D2-8F6B-8E0473CF66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dgm id="{41EF9B30-234F-42D2-8F6B-8E0473CF66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E2B0F2A-C3C4-449E-81B7-EF5C81668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graphicEl>
                                              <a:dgm id="{7E2B0F2A-C3C4-449E-81B7-EF5C81668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zh-CN" smtClean="0"/>
              <a:t>p</a:t>
            </a:r>
            <a:r>
              <a:rPr lang="en-US" smtClean="0"/>
              <a:t>ython</a:t>
            </a:r>
            <a:r>
              <a:rPr lang="zh-CN" altLang="en-US" smtClean="0"/>
              <a:t>语言的江湖地位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150530" name="Picture 2" descr="http://wx2.sinaimg.cn/large/7cc829d3gy1fn5jc87vcvj20pd0cq0v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924069"/>
            <a:ext cx="8696325" cy="4362451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858148" y="20002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mtClean="0">
                <a:solidFill>
                  <a:srgbClr val="FF0000"/>
                </a:solidFill>
              </a:rPr>
              <a:t>稳居第四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zh-CN" b="1" smtClean="0"/>
              <a:t>Python</a:t>
            </a:r>
            <a:r>
              <a:rPr lang="zh-CN" altLang="en-US" b="1" smtClean="0"/>
              <a:t>程序的解释执行过程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grpSp>
        <p:nvGrpSpPr>
          <p:cNvPr id="2" name="组合 1"/>
          <p:cNvGrpSpPr/>
          <p:nvPr/>
        </p:nvGrpSpPr>
        <p:grpSpPr>
          <a:xfrm>
            <a:off x="428596" y="2143116"/>
            <a:ext cx="8072494" cy="1369464"/>
            <a:chOff x="428596" y="2143116"/>
            <a:chExt cx="8072494" cy="1369464"/>
          </a:xfrm>
        </p:grpSpPr>
        <p:sp>
          <p:nvSpPr>
            <p:cNvPr id="7" name="圆角矩形 6"/>
            <p:cNvSpPr/>
            <p:nvPr/>
          </p:nvSpPr>
          <p:spPr>
            <a:xfrm>
              <a:off x="428596" y="2214554"/>
              <a:ext cx="1571636" cy="857256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编译型语言</a:t>
              </a:r>
              <a:endParaRPr lang="en-US" altLang="zh-CN" sz="1400" smtClean="0"/>
            </a:p>
            <a:p>
              <a:pPr algn="ctr"/>
              <a:endParaRPr lang="en-US" altLang="zh-CN" sz="1400" smtClean="0"/>
            </a:p>
            <a:p>
              <a:pPr algn="ctr"/>
              <a:r>
                <a:rPr lang="en-US" altLang="zh-CN" sz="1400" smtClean="0"/>
                <a:t>C++</a:t>
              </a:r>
              <a:endParaRPr lang="zh-CN" altLang="en-US" sz="14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214546" y="2143116"/>
              <a:ext cx="1357322" cy="42862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编译</a:t>
              </a:r>
              <a:endParaRPr lang="zh-CN" altLang="en-US" sz="14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929058" y="2214554"/>
              <a:ext cx="1357322" cy="857256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目标机器码</a:t>
              </a:r>
              <a:endParaRPr lang="zh-CN" altLang="en-US" sz="1400"/>
            </a:p>
          </p:txBody>
        </p:sp>
        <p:cxnSp>
          <p:nvCxnSpPr>
            <p:cNvPr id="16" name="直接箭头连接符 15"/>
            <p:cNvCxnSpPr>
              <a:stCxn id="7" idx="3"/>
              <a:endCxn id="12" idx="1"/>
            </p:cNvCxnSpPr>
            <p:nvPr/>
          </p:nvCxnSpPr>
          <p:spPr>
            <a:xfrm>
              <a:off x="2000232" y="2643182"/>
              <a:ext cx="1928826" cy="1588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7143768" y="2214554"/>
              <a:ext cx="1357322" cy="857256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可执行机器码</a:t>
              </a:r>
              <a:endParaRPr lang="zh-CN" altLang="en-US" sz="1400"/>
            </a:p>
          </p:txBody>
        </p:sp>
        <p:cxnSp>
          <p:nvCxnSpPr>
            <p:cNvPr id="21" name="直接箭头连接符 20"/>
            <p:cNvCxnSpPr>
              <a:stCxn id="12" idx="3"/>
              <a:endCxn id="20" idx="1"/>
            </p:cNvCxnSpPr>
            <p:nvPr/>
          </p:nvCxnSpPr>
          <p:spPr>
            <a:xfrm>
              <a:off x="5286380" y="2643182"/>
              <a:ext cx="1857388" cy="1588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5500694" y="2143116"/>
              <a:ext cx="1357322" cy="42862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链接</a:t>
              </a:r>
              <a:endParaRPr lang="zh-CN" altLang="en-US" sz="1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14348" y="3143248"/>
              <a:ext cx="11977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mtClean="0"/>
                <a:t>demo.cpp</a:t>
              </a: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143372" y="3143248"/>
              <a:ext cx="954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mtClean="0"/>
                <a:t>demo.o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215206" y="3131106"/>
              <a:ext cx="11977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mtClean="0"/>
                <a:t>demo.exe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8596" y="4071942"/>
            <a:ext cx="8215370" cy="2286016"/>
            <a:chOff x="428596" y="4071942"/>
            <a:chExt cx="8215370" cy="2286016"/>
          </a:xfrm>
        </p:grpSpPr>
        <p:sp>
          <p:nvSpPr>
            <p:cNvPr id="32" name="矩形 31"/>
            <p:cNvSpPr/>
            <p:nvPr/>
          </p:nvSpPr>
          <p:spPr>
            <a:xfrm>
              <a:off x="2214546" y="4071942"/>
              <a:ext cx="6429420" cy="1785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8596" y="4345552"/>
              <a:ext cx="1571636" cy="857256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解释型语言</a:t>
              </a:r>
              <a:endParaRPr lang="en-US" altLang="zh-CN" sz="1400" smtClean="0"/>
            </a:p>
            <a:p>
              <a:pPr algn="ctr"/>
              <a:endParaRPr lang="en-US" altLang="zh-CN" sz="1400" smtClean="0"/>
            </a:p>
            <a:p>
              <a:pPr algn="ctr"/>
              <a:r>
                <a:rPr lang="en-US" altLang="zh-CN" sz="1400" smtClean="0"/>
                <a:t>Python</a:t>
              </a:r>
              <a:endParaRPr lang="zh-CN" altLang="en-US" sz="14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285984" y="4274114"/>
              <a:ext cx="1357322" cy="42862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编译</a:t>
              </a:r>
              <a:endParaRPr lang="zh-CN" altLang="en-US" sz="1400"/>
            </a:p>
          </p:txBody>
        </p:sp>
        <p:cxnSp>
          <p:nvCxnSpPr>
            <p:cNvPr id="25" name="直接箭头连接符 24"/>
            <p:cNvCxnSpPr>
              <a:stCxn id="13" idx="3"/>
              <a:endCxn id="30" idx="1"/>
            </p:cNvCxnSpPr>
            <p:nvPr/>
          </p:nvCxnSpPr>
          <p:spPr>
            <a:xfrm>
              <a:off x="2000232" y="4774180"/>
              <a:ext cx="1928826" cy="1588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3929058" y="4345552"/>
              <a:ext cx="1357322" cy="857256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字节码</a:t>
              </a:r>
              <a:endParaRPr lang="en-US" altLang="zh-CN" sz="1400" smtClean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7143768" y="4345552"/>
              <a:ext cx="1357322" cy="857256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虚拟机</a:t>
              </a:r>
              <a:endParaRPr lang="en-US" altLang="zh-CN" sz="1400" smtClean="0"/>
            </a:p>
            <a:p>
              <a:pPr algn="ctr"/>
              <a:r>
                <a:rPr lang="zh-CN" altLang="en-US" sz="1400" smtClean="0"/>
                <a:t>解释执行</a:t>
              </a:r>
              <a:endParaRPr lang="zh-CN" altLang="en-US" sz="1400"/>
            </a:p>
          </p:txBody>
        </p:sp>
        <p:cxnSp>
          <p:nvCxnSpPr>
            <p:cNvPr id="39" name="直接箭头连接符 38"/>
            <p:cNvCxnSpPr>
              <a:stCxn id="30" idx="3"/>
              <a:endCxn id="38" idx="1"/>
            </p:cNvCxnSpPr>
            <p:nvPr/>
          </p:nvCxnSpPr>
          <p:spPr>
            <a:xfrm>
              <a:off x="5286380" y="4774180"/>
              <a:ext cx="1857388" cy="1588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圆角矩形 41"/>
            <p:cNvSpPr/>
            <p:nvPr/>
          </p:nvSpPr>
          <p:spPr>
            <a:xfrm>
              <a:off x="5500694" y="4274114"/>
              <a:ext cx="1357322" cy="42862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解释</a:t>
              </a:r>
              <a:endParaRPr lang="zh-CN" altLang="en-US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6393" y="5274246"/>
              <a:ext cx="10695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mtClean="0"/>
                <a:t>demo.py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073979" y="5274246"/>
              <a:ext cx="11849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mtClean="0"/>
                <a:t>demo.pyc</a:t>
              </a: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691202" y="5988626"/>
              <a:ext cx="1595310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mtClean="0"/>
                <a:t>Python</a:t>
              </a:r>
              <a:r>
                <a:rPr lang="zh-CN" altLang="en-US" smtClean="0"/>
                <a:t>解释器</a:t>
              </a:r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smtClean="0"/>
              <a:t>建立</a:t>
            </a:r>
            <a:r>
              <a:rPr lang="en-US" altLang="zh-CN" smtClean="0"/>
              <a:t>python</a:t>
            </a:r>
            <a:r>
              <a:rPr lang="zh-CN" altLang="en-US" smtClean="0"/>
              <a:t>运行环境（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圆角矩形 6"/>
          <p:cNvSpPr/>
          <p:nvPr/>
        </p:nvSpPr>
        <p:spPr>
          <a:xfrm>
            <a:off x="571472" y="1857364"/>
            <a:ext cx="1500198" cy="42862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Python</a:t>
            </a:r>
            <a:r>
              <a:rPr lang="zh-CN" altLang="en-US" sz="1400" smtClean="0"/>
              <a:t>解释器</a:t>
            </a:r>
            <a:endParaRPr lang="zh-CN" altLang="en-US" sz="1400"/>
          </a:p>
        </p:txBody>
      </p:sp>
      <p:graphicFrame>
        <p:nvGraphicFramePr>
          <p:cNvPr id="9" name="图示 8"/>
          <p:cNvGraphicFramePr/>
          <p:nvPr/>
        </p:nvGraphicFramePr>
        <p:xfrm>
          <a:off x="2214546" y="1857364"/>
          <a:ext cx="4572032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圆角矩形 11"/>
          <p:cNvSpPr/>
          <p:nvPr/>
        </p:nvSpPr>
        <p:spPr>
          <a:xfrm>
            <a:off x="571472" y="3857628"/>
            <a:ext cx="1500198" cy="42862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Python</a:t>
            </a:r>
            <a:r>
              <a:rPr lang="zh-CN" altLang="en-US" sz="1400" smtClean="0"/>
              <a:t>集成环境</a:t>
            </a:r>
            <a:endParaRPr lang="zh-CN" altLang="en-US" sz="1400"/>
          </a:p>
        </p:txBody>
      </p:sp>
      <p:graphicFrame>
        <p:nvGraphicFramePr>
          <p:cNvPr id="13" name="图示 12"/>
          <p:cNvGraphicFramePr/>
          <p:nvPr/>
        </p:nvGraphicFramePr>
        <p:xfrm>
          <a:off x="2214546" y="3786190"/>
          <a:ext cx="4572032" cy="7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圆角矩形 13"/>
          <p:cNvSpPr/>
          <p:nvPr/>
        </p:nvSpPr>
        <p:spPr>
          <a:xfrm>
            <a:off x="571472" y="4714884"/>
            <a:ext cx="1500198" cy="42862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Python</a:t>
            </a:r>
            <a:r>
              <a:rPr lang="zh-CN" altLang="en-US" sz="1400" smtClean="0"/>
              <a:t>编程</a:t>
            </a:r>
            <a:r>
              <a:rPr lang="en-US" altLang="zh-CN" sz="1400" smtClean="0"/>
              <a:t>IDE</a:t>
            </a:r>
            <a:endParaRPr lang="zh-CN" altLang="en-US" sz="1400"/>
          </a:p>
        </p:txBody>
      </p:sp>
      <p:graphicFrame>
        <p:nvGraphicFramePr>
          <p:cNvPr id="15" name="图示 14"/>
          <p:cNvGraphicFramePr/>
          <p:nvPr/>
        </p:nvGraphicFramePr>
        <p:xfrm>
          <a:off x="2214546" y="4714884"/>
          <a:ext cx="4572032" cy="7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381102" y="5715016"/>
            <a:ext cx="5548352" cy="714380"/>
            <a:chOff x="833411" y="5715016"/>
            <a:chExt cx="5548352" cy="714380"/>
          </a:xfrm>
        </p:grpSpPr>
        <p:sp>
          <p:nvSpPr>
            <p:cNvPr id="16" name="圆角矩形 15"/>
            <p:cNvSpPr/>
            <p:nvPr/>
          </p:nvSpPr>
          <p:spPr>
            <a:xfrm>
              <a:off x="2571736" y="5715016"/>
              <a:ext cx="952507" cy="714380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解释器</a:t>
              </a:r>
              <a:endParaRPr lang="zh-CN" altLang="en-US" sz="14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000496" y="5715016"/>
              <a:ext cx="952507" cy="714380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程序库</a:t>
              </a:r>
              <a:endParaRPr lang="zh-CN" altLang="en-US" sz="14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429256" y="5715016"/>
              <a:ext cx="952507" cy="714380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辅助</a:t>
              </a:r>
              <a:endParaRPr lang="en-US" altLang="zh-CN" sz="1400" smtClean="0"/>
            </a:p>
            <a:p>
              <a:pPr algn="ctr"/>
              <a:r>
                <a:rPr lang="zh-CN" altLang="en-US" sz="1400" smtClean="0"/>
                <a:t>工具</a:t>
              </a:r>
              <a:endParaRPr lang="zh-CN" altLang="en-US" sz="14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2071670" y="5929330"/>
              <a:ext cx="357190" cy="3571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=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3571868" y="5929330"/>
              <a:ext cx="357190" cy="3571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+</a:t>
              </a: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00628" y="5929330"/>
              <a:ext cx="357190" cy="3571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+</a:t>
              </a: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833411" y="5715016"/>
              <a:ext cx="1095383" cy="714380"/>
            </a:xfrm>
            <a:prstGeom prst="roundRect">
              <a:avLst/>
            </a:prstGeom>
            <a:solidFill>
              <a:srgbClr val="0D64A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Python</a:t>
              </a:r>
            </a:p>
            <a:p>
              <a:pPr algn="ctr"/>
              <a:r>
                <a:rPr lang="zh-CN" altLang="en-US" sz="1400" smtClean="0"/>
                <a:t>运行环境</a:t>
              </a:r>
              <a:endParaRPr lang="zh-CN" altLang="en-US" sz="14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9" grpId="0">
        <p:bldAsOne/>
      </p:bldGraphic>
      <p:bldP spid="12" grpId="0" animBg="1"/>
      <p:bldGraphic spid="13" grpId="0">
        <p:bldAsOne/>
      </p:bldGraphic>
      <p:bldP spid="14" grpId="0" animBg="1"/>
      <p:bldGraphic spid="1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smtClean="0"/>
              <a:t>建立</a:t>
            </a:r>
            <a:r>
              <a:rPr lang="en-US" altLang="zh-CN" smtClean="0"/>
              <a:t>python</a:t>
            </a:r>
            <a:r>
              <a:rPr lang="zh-CN" altLang="en-US" smtClean="0"/>
              <a:t>运行环境（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9" y="1934774"/>
            <a:ext cx="4357718" cy="22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00034" y="1785926"/>
            <a:ext cx="3571900" cy="26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 err="1" smtClean="0"/>
              <a:t>Quantos</a:t>
            </a:r>
            <a:r>
              <a:rPr lang="zh-CN" altLang="en-US" sz="1400" dirty="0" smtClean="0"/>
              <a:t>金融终端特性</a:t>
            </a:r>
            <a:r>
              <a:rPr lang="en-US" altLang="zh-CN" sz="1400" dirty="0" smtClean="0"/>
              <a:t>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dirty="0" smtClean="0"/>
              <a:t> 支持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mac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 </a:t>
            </a:r>
            <a:r>
              <a:rPr lang="zh-CN" altLang="en-US" sz="1400" dirty="0" smtClean="0"/>
              <a:t>内置</a:t>
            </a:r>
            <a:r>
              <a:rPr lang="en-US" altLang="zh-CN" sz="1400" dirty="0" smtClean="0"/>
              <a:t>Anaconda 5.1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python3.6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 </a:t>
            </a:r>
            <a:r>
              <a:rPr lang="zh-CN" altLang="en-US" sz="1400" dirty="0" smtClean="0"/>
              <a:t>内置</a:t>
            </a:r>
            <a:r>
              <a:rPr lang="en-US" altLang="zh-CN" sz="1400" dirty="0" err="1" smtClean="0"/>
              <a:t>Jupyter</a:t>
            </a:r>
            <a:r>
              <a:rPr lang="en-US" altLang="zh-CN" sz="1400" dirty="0" smtClean="0"/>
              <a:t> Notebook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 </a:t>
            </a:r>
            <a:r>
              <a:rPr lang="zh-CN" altLang="en-US" sz="1400" dirty="0" smtClean="0"/>
              <a:t>教学案例代码分发渠道</a:t>
            </a:r>
            <a:endParaRPr lang="en-US" altLang="zh-CN" sz="14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 </a:t>
            </a:r>
            <a:r>
              <a:rPr lang="zh-CN" altLang="en-US" sz="1400" dirty="0" smtClean="0"/>
              <a:t>内置</a:t>
            </a:r>
            <a:r>
              <a:rPr lang="en-US" altLang="zh-CN" sz="1400" dirty="0" smtClean="0"/>
              <a:t>JAQS</a:t>
            </a:r>
            <a:r>
              <a:rPr lang="zh-CN" altLang="en-US" sz="1400" dirty="0" smtClean="0"/>
              <a:t>开源库</a:t>
            </a:r>
            <a:endParaRPr lang="en-US" altLang="zh-CN" sz="1400" dirty="0" smtClean="0"/>
          </a:p>
        </p:txBody>
      </p:sp>
      <p:sp>
        <p:nvSpPr>
          <p:cNvPr id="19" name="圆角矩形 18"/>
          <p:cNvSpPr/>
          <p:nvPr/>
        </p:nvSpPr>
        <p:spPr>
          <a:xfrm>
            <a:off x="571472" y="4714884"/>
            <a:ext cx="1500198" cy="42862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推荐方案</a:t>
            </a:r>
            <a:endParaRPr lang="zh-CN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500034" y="5068685"/>
            <a:ext cx="3429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、从官网下载金融终端作为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环境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、从 “教学”频道找到本课程样例代码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、下载到本地，在金融终端中学习</a:t>
            </a:r>
            <a:endParaRPr lang="zh-CN" altLang="en-US" sz="1400" dirty="0"/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5675" y="4286256"/>
            <a:ext cx="433306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矩形 20"/>
          <p:cNvSpPr/>
          <p:nvPr/>
        </p:nvSpPr>
        <p:spPr>
          <a:xfrm>
            <a:off x="5143504" y="1500174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hlinkClick r:id="rId5"/>
              </a:rPr>
              <a:t>https://www.quantos.org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Junzhi_PPT_Template_Opt1_04Aug</Template>
  <TotalTime>24742</TotalTime>
  <Pages>0</Pages>
  <Words>1085</Words>
  <Characters>0</Characters>
  <Application>Microsoft Office PowerPoint</Application>
  <DocSecurity>0</DocSecurity>
  <PresentationFormat>全屏显示(4:3)</PresentationFormat>
  <Lines>0</Lines>
  <Paragraphs>259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 Unicode MS</vt:lpstr>
      <vt:lpstr>宋体</vt:lpstr>
      <vt:lpstr>Arial</vt:lpstr>
      <vt:lpstr>Calibri</vt:lpstr>
      <vt:lpstr>Courier New</vt:lpstr>
      <vt:lpstr>Garamond</vt:lpstr>
      <vt:lpstr>Times New Roman</vt:lpstr>
      <vt:lpstr>Wingdings</vt:lpstr>
      <vt:lpstr>Junzhi_PPT_Template_Opt1_04Aug</vt:lpstr>
      <vt:lpstr>1_Junzhi_PPT_Template_Opt1_04Aug</vt:lpstr>
      <vt:lpstr>2_Junzhi_PPT_Template_Opt1_04Aug</vt:lpstr>
      <vt:lpstr>3_Junzhi_PPT_Template_Opt1_04Aug</vt:lpstr>
      <vt:lpstr>4_Junzhi_PPT_Template_Opt1_04Aug</vt:lpstr>
      <vt:lpstr>5_Junzhi_PPT_Template_Opt1_04Aug</vt:lpstr>
      <vt:lpstr>6_Junzhi_PPT_Template_Opt1_04Aug</vt:lpstr>
      <vt:lpstr>PowerPoint 演示文稿</vt:lpstr>
      <vt:lpstr>课程内容</vt:lpstr>
      <vt:lpstr>python简史（1）</vt:lpstr>
      <vt:lpstr>python简史（2）</vt:lpstr>
      <vt:lpstr>python语言的特点</vt:lpstr>
      <vt:lpstr>python语言的江湖地位</vt:lpstr>
      <vt:lpstr>Python程序的解释执行过程</vt:lpstr>
      <vt:lpstr>建立python运行环境（1）</vt:lpstr>
      <vt:lpstr>建立python运行环境（2）</vt:lpstr>
      <vt:lpstr>建立python运行环境（3）</vt:lpstr>
      <vt:lpstr>建立python运行环境（4）</vt:lpstr>
      <vt:lpstr>我学的会吗？</vt:lpstr>
      <vt:lpstr>第一个python程序（1）</vt:lpstr>
      <vt:lpstr>第一个python程序（2）</vt:lpstr>
      <vt:lpstr>第一个python程序（3）</vt:lpstr>
      <vt:lpstr>Jupyter Notebook简易操作指南</vt:lpstr>
      <vt:lpstr>闯关作业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均直资管（对冲基金）招聘及校园宣讲会</dc:title>
  <dc:creator>Administrator</dc:creator>
  <cp:lastModifiedBy>jzuser</cp:lastModifiedBy>
  <cp:revision>1384</cp:revision>
  <dcterms:created xsi:type="dcterms:W3CDTF">2015-10-28T04:27:11Z</dcterms:created>
  <dcterms:modified xsi:type="dcterms:W3CDTF">2018-03-02T05:55:23Z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