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712" r:id="rId6"/>
  </p:sldMasterIdLst>
  <p:notesMasterIdLst>
    <p:notesMasterId r:id="rId27"/>
  </p:notesMasterIdLst>
  <p:handoutMasterIdLst>
    <p:handoutMasterId r:id="rId28"/>
  </p:handoutMasterIdLst>
  <p:sldIdLst>
    <p:sldId id="256" r:id="rId7"/>
    <p:sldId id="420" r:id="rId8"/>
    <p:sldId id="400" r:id="rId9"/>
    <p:sldId id="401" r:id="rId10"/>
    <p:sldId id="421" r:id="rId11"/>
    <p:sldId id="422" r:id="rId12"/>
    <p:sldId id="423" r:id="rId13"/>
    <p:sldId id="402" r:id="rId14"/>
    <p:sldId id="424" r:id="rId15"/>
    <p:sldId id="404" r:id="rId16"/>
    <p:sldId id="431" r:id="rId17"/>
    <p:sldId id="403" r:id="rId18"/>
    <p:sldId id="425" r:id="rId19"/>
    <p:sldId id="432" r:id="rId20"/>
    <p:sldId id="426" r:id="rId21"/>
    <p:sldId id="427" r:id="rId22"/>
    <p:sldId id="428" r:id="rId23"/>
    <p:sldId id="429" r:id="rId24"/>
    <p:sldId id="430" r:id="rId25"/>
    <p:sldId id="433" r:id="rId26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D64A9"/>
    <a:srgbClr val="1554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0" autoAdjust="0"/>
    <p:restoredTop sz="91134" autoAdjust="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4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93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67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5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22F5-C28F-429C-8290-9702EE21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052" name="Rectangle 11"/>
          <p:cNvSpPr>
            <a:spLocks noChangeArrowheads="1"/>
          </p:cNvSpPr>
          <p:nvPr userDrawn="1"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关 金融数据图形展示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我们都用到了那些</a:t>
            </a:r>
            <a:r>
              <a:rPr lang="en-US" altLang="zh-CN" b="1" smtClean="0"/>
              <a:t>python</a:t>
            </a:r>
            <a:r>
              <a:rPr lang="zh-CN" altLang="en-US" b="1" smtClean="0"/>
              <a:t>知识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571472" y="1714488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知识点总结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1643050"/>
            <a:ext cx="314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list</a:t>
            </a:r>
            <a:r>
              <a:rPr lang="zh-CN" altLang="en-US" sz="1400" dirty="0" smtClean="0"/>
              <a:t>对象的定义与赋值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list</a:t>
            </a:r>
            <a:r>
              <a:rPr lang="zh-CN" altLang="en-US" sz="1400" dirty="0" smtClean="0"/>
              <a:t>对象的遍历及数据操作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 err="1" smtClean="0"/>
              <a:t>datetime</a:t>
            </a:r>
            <a:r>
              <a:rPr lang="zh-CN" altLang="en-US" sz="1400" dirty="0" smtClean="0"/>
              <a:t>及时间格式转换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 err="1" smtClean="0"/>
              <a:t>dict</a:t>
            </a:r>
            <a:r>
              <a:rPr lang="zh-CN" altLang="en-US" sz="1400" dirty="0" smtClean="0"/>
              <a:t>对象的定义、赋值、数据访问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/>
              <a:t>字符串与整数的转换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/>
              <a:t>画图库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的使用</a:t>
            </a:r>
            <a:endParaRPr lang="en-US" altLang="zh-CN" sz="1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柱状图</a:t>
            </a:r>
            <a:r>
              <a:rPr lang="en-US" altLang="zh-CN" sz="1400" dirty="0" smtClean="0"/>
              <a:t>bar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折线图</a:t>
            </a:r>
            <a:r>
              <a:rPr lang="en-US" altLang="zh-CN" sz="1400" dirty="0" smtClean="0"/>
              <a:t>plot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饼状图</a:t>
            </a:r>
            <a:r>
              <a:rPr lang="en-US" altLang="zh-CN" sz="1400" dirty="0" smtClean="0"/>
              <a:t>pie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设置坐标轴、图片标题</a:t>
            </a:r>
            <a:endParaRPr lang="en-US" altLang="zh-CN" sz="1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/>
              <a:t>设置图例</a:t>
            </a:r>
            <a:endParaRPr lang="en-US" altLang="zh-CN" sz="1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链表对象</a:t>
            </a:r>
            <a:r>
              <a:rPr lang="en-US" altLang="zh-CN" b="1" smtClean="0"/>
              <a:t>list</a:t>
            </a:r>
            <a:r>
              <a:rPr lang="zh-CN" altLang="en-US" b="1" smtClean="0"/>
              <a:t>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863041"/>
            <a:ext cx="7929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list</a:t>
            </a:r>
            <a:r>
              <a:rPr lang="zh-CN" altLang="en-US" dirty="0" smtClean="0"/>
              <a:t>是一种有序的集合，可以随时添加和删除其中的元素，是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内置对象。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607191" y="2761183"/>
            <a:ext cx="6715172" cy="1315889"/>
            <a:chOff x="607191" y="2761183"/>
            <a:chExt cx="6715172" cy="1315889"/>
          </a:xfrm>
        </p:grpSpPr>
        <p:sp>
          <p:nvSpPr>
            <p:cNvPr id="12" name="矩形 11"/>
            <p:cNvSpPr/>
            <p:nvPr/>
          </p:nvSpPr>
          <p:spPr>
            <a:xfrm>
              <a:off x="1821637" y="3246822"/>
              <a:ext cx="785818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元素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0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64645" y="3246822"/>
              <a:ext cx="785818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元素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2" idx="3"/>
              <a:endCxn id="13" idx="1"/>
            </p:cNvCxnSpPr>
            <p:nvPr/>
          </p:nvCxnSpPr>
          <p:spPr>
            <a:xfrm>
              <a:off x="2607455" y="3461136"/>
              <a:ext cx="357190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107653" y="3246822"/>
              <a:ext cx="785818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元素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3" idx="3"/>
              <a:endCxn id="16" idx="1"/>
            </p:cNvCxnSpPr>
            <p:nvPr/>
          </p:nvCxnSpPr>
          <p:spPr>
            <a:xfrm>
              <a:off x="3750463" y="3461136"/>
              <a:ext cx="357190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93669" y="3246822"/>
              <a:ext cx="928694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元素</a:t>
              </a:r>
              <a:r>
                <a:rPr lang="en-US" altLang="zh-CN" sz="1400" smtClean="0">
                  <a:solidFill>
                    <a:schemeClr val="tx1"/>
                  </a:solidFill>
                </a:rPr>
                <a:t>n-1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6" idx="3"/>
              <a:endCxn id="25" idx="1"/>
            </p:cNvCxnSpPr>
            <p:nvPr/>
          </p:nvCxnSpPr>
          <p:spPr>
            <a:xfrm>
              <a:off x="4893471" y="3461136"/>
              <a:ext cx="428628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22099" y="3246822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/>
                  </a:solidFill>
                </a:rPr>
                <a:t>…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3"/>
              <a:endCxn id="20" idx="1"/>
            </p:cNvCxnSpPr>
            <p:nvPr/>
          </p:nvCxnSpPr>
          <p:spPr>
            <a:xfrm>
              <a:off x="5965041" y="3461136"/>
              <a:ext cx="428628" cy="15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07191" y="3246822"/>
              <a:ext cx="982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链表</a:t>
              </a:r>
              <a:r>
                <a:rPr lang="en-US" altLang="zh-CN" b="1" dirty="0"/>
                <a:t>list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623752" y="3769295"/>
              <a:ext cx="343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smtClean="0"/>
                <a:t>-1</a:t>
              </a:r>
              <a:endParaRPr lang="zh-CN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51720" y="3769295"/>
              <a:ext cx="3433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-n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51720" y="278092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0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203848" y="278092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355976" y="278092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649530" y="2761183"/>
              <a:ext cx="4427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n</a:t>
              </a:r>
              <a:r>
                <a:rPr lang="en-US" altLang="zh-CN" sz="1400" dirty="0" smtClean="0"/>
                <a:t>-1</a:t>
              </a:r>
              <a:endParaRPr lang="zh-CN" altLang="en-US" sz="1400" dirty="0"/>
            </a:p>
          </p:txBody>
        </p:sp>
      </p:grpSp>
      <p:sp>
        <p:nvSpPr>
          <p:cNvPr id="2" name="椭圆形标注 1"/>
          <p:cNvSpPr/>
          <p:nvPr/>
        </p:nvSpPr>
        <p:spPr>
          <a:xfrm>
            <a:off x="7668344" y="2370872"/>
            <a:ext cx="1152128" cy="544199"/>
          </a:xfrm>
          <a:prstGeom prst="wedgeEllipseCallout">
            <a:avLst>
              <a:gd name="adj1" fmla="val -89987"/>
              <a:gd name="adj2" fmla="val 52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索引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7092280" y="4150271"/>
            <a:ext cx="1756356" cy="544199"/>
          </a:xfrm>
          <a:prstGeom prst="wedgeEllipseCallout">
            <a:avLst>
              <a:gd name="adj1" fmla="val -51854"/>
              <a:gd name="adj2" fmla="val -92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负数索引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039" y="5301208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初始化、增、删、改、查、遍历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366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 smtClean="0"/>
              <a:t>链表对象</a:t>
            </a:r>
            <a:r>
              <a:rPr lang="en-US" altLang="zh-CN" b="1" dirty="0" smtClean="0"/>
              <a:t>list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14348" y="1928802"/>
          <a:ext cx="7286676" cy="3789680"/>
        </p:xfrm>
        <a:graphic>
          <a:graphicData uri="http://schemas.openxmlformats.org/drawingml/2006/table">
            <a:tbl>
              <a:tblPr firstRow="1" bandRow="1"/>
              <a:tblGrid>
                <a:gridCol w="1071570"/>
                <a:gridCol w="1571636"/>
                <a:gridCol w="4643470"/>
              </a:tblGrid>
              <a:tr h="370840"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400" dirty="0" smtClean="0"/>
                        <a:t>类型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400" smtClean="0"/>
                        <a:t>操作方法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样例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定义</a:t>
                      </a:r>
                      <a:r>
                        <a:rPr lang="en-US" altLang="zh-CN" sz="1400" smtClean="0"/>
                        <a:t>/</a:t>
                      </a:r>
                      <a:r>
                        <a:rPr lang="zh-CN" altLang="en-US" sz="1400" smtClean="0"/>
                        <a:t>赋值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data = []</a:t>
                      </a:r>
                    </a:p>
                    <a:p>
                      <a:r>
                        <a:rPr lang="en-US" altLang="zh-CN" sz="1400" dirty="0" smtClean="0"/>
                        <a:t>data = list()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list_date = [20180101, 20180102, 20180103]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获取长度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len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len(list_date) =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访问元素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按位置索引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list_date[0] = 20180101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list_date[-1</a:t>
                      </a:r>
                      <a:r>
                        <a:rPr kumimoji="0" lang="en-US" altLang="zh-CN" sz="16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] = </a:t>
                      </a: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20180103 list_date[-2] = 20180102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超出元素范围</a:t>
                      </a: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list_date[3] list_date[-4] </a:t>
                      </a:r>
                      <a:r>
                        <a:rPr kumimoji="0" lang="zh-CN" alt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，抛出异常 </a:t>
                      </a:r>
                      <a:r>
                        <a:rPr kumimoji="0" lang="en-US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IndexError: list index out of range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增加元素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append</a:t>
                      </a:r>
                    </a:p>
                    <a:p>
                      <a:r>
                        <a:rPr lang="en-US" altLang="zh-CN" sz="1400" smtClean="0"/>
                        <a:t>insert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list_date.append(20180104)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list_date.insert(1, 20180106)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修改元素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按位置索引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list_date[0]  = 20180109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删除元素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pop</a:t>
                      </a:r>
                    </a:p>
                    <a:p>
                      <a:r>
                        <a:rPr lang="en-US" altLang="zh-CN" sz="1400" dirty="0" smtClean="0"/>
                        <a:t>pop(</a:t>
                      </a:r>
                      <a:r>
                        <a:rPr lang="en-US" altLang="zh-CN" sz="1400" dirty="0" err="1" smtClean="0"/>
                        <a:t>i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pop() </a:t>
                      </a:r>
                      <a:r>
                        <a:rPr lang="zh-CN" altLang="en-US" sz="1400" smtClean="0"/>
                        <a:t>删除链表末尾的数据</a:t>
                      </a:r>
                      <a:endParaRPr lang="en-US" altLang="zh-CN" sz="1400" smtClean="0"/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pop(i) </a:t>
                      </a:r>
                      <a:r>
                        <a:rPr lang="zh-CN" altLang="en-US" sz="1400" smtClean="0"/>
                        <a:t>删除第</a:t>
                      </a:r>
                      <a:r>
                        <a:rPr lang="en-US" altLang="zh-CN" sz="1400" smtClean="0"/>
                        <a:t>i</a:t>
                      </a:r>
                      <a:r>
                        <a:rPr lang="zh-CN" altLang="en-US" sz="1400" smtClean="0"/>
                        <a:t>个位置的数据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71448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 smtClean="0"/>
              <a:t>链表对象</a:t>
            </a:r>
            <a:r>
              <a:rPr lang="en-US" altLang="zh-CN" b="1" dirty="0" smtClean="0"/>
              <a:t>list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714489"/>
            <a:ext cx="42148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#list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中的元素可以是不同类型的值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= [ 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'string'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1000,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</a:t>
            </a:r>
          </a:p>
          <a:p>
            <a:endParaRPr lang="en-US" altLang="zh-CN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list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元素可以是另一个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data2 = [ 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'china'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'java'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data ]</a:t>
            </a:r>
          </a:p>
          <a:p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循环遍历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里面的元素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data: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tuple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不能修改的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data_tuple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 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'string'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1000,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72066" y="1773784"/>
          <a:ext cx="3643338" cy="3185160"/>
        </p:xfrm>
        <a:graphic>
          <a:graphicData uri="http://schemas.openxmlformats.org/drawingml/2006/table">
            <a:tbl>
              <a:tblPr firstRow="1" bandRow="1"/>
              <a:tblGrid>
                <a:gridCol w="926272"/>
                <a:gridCol w="1358533"/>
                <a:gridCol w="1358533"/>
              </a:tblGrid>
              <a:tr h="370840"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400" smtClean="0"/>
                        <a:t>List</a:t>
                      </a:r>
                      <a:r>
                        <a:rPr lang="zh-CN" altLang="en-US" sz="1400" smtClean="0"/>
                        <a:t>对象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Tuple</a:t>
                      </a:r>
                      <a:r>
                        <a:rPr lang="zh-CN" altLang="en-US" sz="1400" smtClean="0"/>
                        <a:t>对象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赋值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data = [1,2,3]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data = (1,2,3)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获取长度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len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len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访问元素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按位置索引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按位置索引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增加元素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append</a:t>
                      </a:r>
                    </a:p>
                    <a:p>
                      <a:r>
                        <a:rPr lang="en-US" altLang="zh-CN" sz="1400" smtClean="0"/>
                        <a:t>insert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不可以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修改元素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按位置索引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不可以</a:t>
                      </a:r>
                    </a:p>
                    <a:p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删除元素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pop</a:t>
                      </a:r>
                    </a:p>
                    <a:p>
                      <a:r>
                        <a:rPr lang="en-US" altLang="zh-CN" sz="1400" smtClean="0"/>
                        <a:t>pop(i)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不可以</a:t>
                      </a:r>
                    </a:p>
                    <a:p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072198" y="5059932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list</a:t>
            </a:r>
            <a:r>
              <a:rPr lang="zh-CN" altLang="en-US" smtClean="0"/>
              <a:t>与</a:t>
            </a:r>
            <a:r>
              <a:rPr lang="en-US" altLang="zh-CN" smtClean="0"/>
              <a:t>tuple</a:t>
            </a:r>
            <a:r>
              <a:rPr lang="zh-CN" altLang="en-US" smtClean="0"/>
              <a:t>的区别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/>
              <a:t>字典</a:t>
            </a:r>
            <a:r>
              <a:rPr lang="zh-CN" altLang="en-US" b="1" dirty="0" smtClean="0"/>
              <a:t>对象</a:t>
            </a:r>
            <a:r>
              <a:rPr lang="en-US" altLang="zh-CN" b="1" dirty="0" err="1"/>
              <a:t>dict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cxnSp>
        <p:nvCxnSpPr>
          <p:cNvPr id="15" name="直接箭头连接符 14"/>
          <p:cNvCxnSpPr>
            <a:stCxn id="30" idx="3"/>
            <a:endCxn id="36" idx="1"/>
          </p:cNvCxnSpPr>
          <p:nvPr/>
        </p:nvCxnSpPr>
        <p:spPr>
          <a:xfrm flipV="1">
            <a:off x="2837538" y="2768570"/>
            <a:ext cx="1806470" cy="19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7191" y="3246822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字典</a:t>
            </a:r>
            <a:r>
              <a:rPr lang="en-US" altLang="zh-CN" b="1" dirty="0" err="1" smtClean="0"/>
              <a:t>dict</a:t>
            </a:r>
            <a:endParaRPr lang="zh-CN" altLang="en-US" b="1" dirty="0"/>
          </a:p>
        </p:txBody>
      </p:sp>
      <p:sp>
        <p:nvSpPr>
          <p:cNvPr id="27" name="椭圆形标注 26"/>
          <p:cNvSpPr/>
          <p:nvPr/>
        </p:nvSpPr>
        <p:spPr>
          <a:xfrm>
            <a:off x="438150" y="4889189"/>
            <a:ext cx="1756356" cy="544199"/>
          </a:xfrm>
          <a:prstGeom prst="wedgeEllipseCallout">
            <a:avLst>
              <a:gd name="adj1" fmla="val 33495"/>
              <a:gd name="adj2" fmla="val -166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字典主键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5723964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初始化、增、删、改、查、遍历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7"/>
          <p:cNvSpPr txBox="1"/>
          <p:nvPr/>
        </p:nvSpPr>
        <p:spPr>
          <a:xfrm flipH="1">
            <a:off x="571472" y="171448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字典对象</a:t>
            </a:r>
            <a:r>
              <a:rPr lang="en-US" altLang="zh-CN" sz="1600" dirty="0" err="1" smtClean="0"/>
              <a:t>dict</a:t>
            </a:r>
            <a:r>
              <a:rPr lang="zh-CN" altLang="en-US" sz="1600" dirty="0" smtClean="0"/>
              <a:t>使用键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值（</a:t>
            </a:r>
            <a:r>
              <a:rPr lang="en-US" sz="1600" dirty="0" smtClean="0"/>
              <a:t>key-value）</a:t>
            </a:r>
            <a:r>
              <a:rPr lang="zh-CN" altLang="en-US" sz="1600" dirty="0" smtClean="0"/>
              <a:t>存储，具有极快的查找速度，是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内置对象。</a:t>
            </a:r>
            <a:endParaRPr lang="en-US" altLang="zh-CN" sz="1600" dirty="0" smtClean="0"/>
          </a:p>
        </p:txBody>
      </p:sp>
      <p:sp>
        <p:nvSpPr>
          <p:cNvPr id="30" name="矩形 29"/>
          <p:cNvSpPr/>
          <p:nvPr/>
        </p:nvSpPr>
        <p:spPr>
          <a:xfrm>
            <a:off x="2051720" y="2556194"/>
            <a:ext cx="785818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键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1720" y="3217174"/>
            <a:ext cx="785818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键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1720" y="4077072"/>
            <a:ext cx="785818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键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44008" y="2554256"/>
            <a:ext cx="785818" cy="42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值</a:t>
            </a:r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4008" y="3216396"/>
            <a:ext cx="785818" cy="42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值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44008" y="4077072"/>
            <a:ext cx="785818" cy="4286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值</a:t>
            </a:r>
            <a:r>
              <a:rPr lang="en-US" altLang="zh-CN" sz="1400" dirty="0" smtClean="0">
                <a:solidFill>
                  <a:schemeClr val="tx1"/>
                </a:solidFill>
              </a:rPr>
              <a:t>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4" idx="3"/>
            <a:endCxn id="37" idx="1"/>
          </p:cNvCxnSpPr>
          <p:nvPr/>
        </p:nvCxnSpPr>
        <p:spPr>
          <a:xfrm flipV="1">
            <a:off x="2837538" y="3430710"/>
            <a:ext cx="1806470" cy="77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3"/>
            <a:endCxn id="38" idx="1"/>
          </p:cNvCxnSpPr>
          <p:nvPr/>
        </p:nvCxnSpPr>
        <p:spPr>
          <a:xfrm>
            <a:off x="2837538" y="4291386"/>
            <a:ext cx="180647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形标注 41"/>
          <p:cNvSpPr/>
          <p:nvPr/>
        </p:nvSpPr>
        <p:spPr>
          <a:xfrm>
            <a:off x="5609935" y="4937118"/>
            <a:ext cx="1756356" cy="544199"/>
          </a:xfrm>
          <a:prstGeom prst="wedgeEllipseCallout">
            <a:avLst>
              <a:gd name="adj1" fmla="val -50146"/>
              <a:gd name="adj2" fmla="val -164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字典值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499992" y="2401546"/>
            <a:ext cx="1080120" cy="2323598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907704" y="2420888"/>
            <a:ext cx="1080120" cy="2323598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156176" y="2585425"/>
            <a:ext cx="2592288" cy="1870588"/>
            <a:chOff x="6156176" y="2585425"/>
            <a:chExt cx="2592288" cy="1870588"/>
          </a:xfrm>
        </p:grpSpPr>
        <p:sp>
          <p:nvSpPr>
            <p:cNvPr id="2" name="椭圆形标注 1"/>
            <p:cNvSpPr/>
            <p:nvPr/>
          </p:nvSpPr>
          <p:spPr>
            <a:xfrm>
              <a:off x="7451812" y="3911814"/>
              <a:ext cx="1296652" cy="544199"/>
            </a:xfrm>
            <a:prstGeom prst="wedgeEllipseCallout">
              <a:avLst>
                <a:gd name="adj1" fmla="val -49226"/>
                <a:gd name="adj2" fmla="val -1351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键值对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156176" y="2585425"/>
              <a:ext cx="2592288" cy="845285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327573" y="2787502"/>
              <a:ext cx="785818" cy="4286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键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812360" y="2778994"/>
              <a:ext cx="785818" cy="4286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值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stCxn id="45" idx="3"/>
              <a:endCxn id="46" idx="1"/>
            </p:cNvCxnSpPr>
            <p:nvPr/>
          </p:nvCxnSpPr>
          <p:spPr>
            <a:xfrm flipV="1">
              <a:off x="7113391" y="2993308"/>
              <a:ext cx="698969" cy="85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33738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71448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 smtClean="0"/>
              <a:t>字典对象</a:t>
            </a:r>
            <a:r>
              <a:rPr lang="en-US" altLang="zh-CN" b="1" dirty="0" err="1" smtClean="0"/>
              <a:t>dict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714488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字典对象</a:t>
            </a:r>
            <a:r>
              <a:rPr lang="en-US" altLang="zh-CN" sz="1600" dirty="0" err="1" smtClean="0"/>
              <a:t>dict</a:t>
            </a:r>
            <a:r>
              <a:rPr lang="zh-CN" altLang="en-US" sz="1600" dirty="0" smtClean="0"/>
              <a:t>使用键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值（</a:t>
            </a:r>
            <a:r>
              <a:rPr lang="en-US" sz="1600" dirty="0" smtClean="0"/>
              <a:t>key-value）</a:t>
            </a:r>
            <a:r>
              <a:rPr lang="zh-CN" altLang="en-US" sz="1600" dirty="0" smtClean="0"/>
              <a:t>存储，具有极快的查找速度，是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内置对象。</a:t>
            </a:r>
            <a:endParaRPr lang="en-US" altLang="zh-CN" sz="16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14348" y="2357430"/>
          <a:ext cx="7286676" cy="4038600"/>
        </p:xfrm>
        <a:graphic>
          <a:graphicData uri="http://schemas.openxmlformats.org/drawingml/2006/table">
            <a:tbl>
              <a:tblPr firstRow="1" bandRow="1"/>
              <a:tblGrid>
                <a:gridCol w="1071570"/>
                <a:gridCol w="1571636"/>
                <a:gridCol w="4643470"/>
              </a:tblGrid>
              <a:tr h="370840"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lvl="1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lvl="2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lvl="3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lvl="4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lvl="5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lvl="6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lvl="7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lvl="8" indent="0" algn="l" defTabSz="45720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1" i="0" u="none" kern="1200" baseline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400" smtClean="0"/>
                        <a:t>操作方法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样例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定义</a:t>
                      </a:r>
                      <a:r>
                        <a:rPr lang="en-US" altLang="zh-CN" sz="1400" smtClean="0"/>
                        <a:t>/</a:t>
                      </a:r>
                      <a:r>
                        <a:rPr lang="zh-CN" altLang="en-US" sz="1400" smtClean="0"/>
                        <a:t>赋值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data = { }</a:t>
                      </a:r>
                    </a:p>
                    <a:p>
                      <a:r>
                        <a:rPr lang="en-US" altLang="zh-CN" sz="1400" smtClean="0"/>
                        <a:t>data = dict()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 = {‘2016': 100, ‘2017': 75, ‘2018': 200}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获取长度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len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len(list_date) =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访问元素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</a:t>
                      </a:r>
                      <a:r>
                        <a:rPr lang="en-US" altLang="zh-CN" sz="1400" smtClean="0"/>
                        <a:t>key</a:t>
                      </a:r>
                      <a:r>
                        <a:rPr lang="zh-CN" altLang="en-US" sz="1400" smtClean="0"/>
                        <a:t>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</a:p>
                    <a:p>
                      <a:endParaRPr lang="en-US" altLang="zh-CN" sz="1400" smtClean="0"/>
                    </a:p>
                    <a:p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get</a:t>
                      </a:r>
                      <a:r>
                        <a:rPr lang="zh-CN" altLang="en-US" sz="1400" smtClean="0"/>
                        <a:t>方法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dict_date[‘2016’]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dict_date[‘2015’]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如果</a:t>
                      </a:r>
                      <a:r>
                        <a:rPr lang="en-US" altLang="zh-CN" sz="1400" smtClean="0"/>
                        <a:t>key</a:t>
                      </a:r>
                      <a:r>
                        <a:rPr lang="zh-CN" altLang="en-US" sz="1400" smtClean="0"/>
                        <a:t>不存在，则会报错</a:t>
                      </a:r>
                      <a:r>
                        <a:rPr lang="en-US" sz="1400" smtClean="0"/>
                        <a:t>KeyError: ‘</a:t>
                      </a:r>
                      <a:r>
                        <a:rPr lang="en-US" altLang="zh-CN" sz="1400" smtClean="0"/>
                        <a:t>2015</a:t>
                      </a:r>
                      <a:r>
                        <a:rPr lang="en-US" sz="1400" smtClean="0"/>
                        <a:t>‘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400" smtClean="0"/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dict_date.get(key,</a:t>
                      </a:r>
                      <a:r>
                        <a:rPr lang="en-US" altLang="zh-CN" sz="1400" baseline="0" smtClean="0"/>
                        <a:t> default)</a:t>
                      </a:r>
                      <a:endParaRPr lang="en-US" altLang="zh-CN" sz="1400" smtClean="0"/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如果</a:t>
                      </a:r>
                      <a:r>
                        <a:rPr lang="en-US" altLang="zh-CN" sz="1400" smtClean="0"/>
                        <a:t>key</a:t>
                      </a:r>
                      <a:r>
                        <a:rPr lang="zh-CN" altLang="en-US" sz="1400" smtClean="0"/>
                        <a:t>不存在，返回</a:t>
                      </a:r>
                      <a:r>
                        <a:rPr lang="en-US" altLang="zh-CN" sz="1400" smtClean="0"/>
                        <a:t>default</a:t>
                      </a:r>
                      <a:r>
                        <a:rPr lang="zh-CN" altLang="en-US" sz="1400" smtClean="0"/>
                        <a:t>。没有</a:t>
                      </a:r>
                      <a:r>
                        <a:rPr lang="en-US" altLang="zh-CN" sz="1400" smtClean="0"/>
                        <a:t>default</a:t>
                      </a:r>
                      <a:r>
                        <a:rPr lang="zh-CN" altLang="en-US" sz="1400" smtClean="0"/>
                        <a:t>返回</a:t>
                      </a:r>
                      <a:r>
                        <a:rPr lang="en-US" altLang="zh-CN" sz="1400" smtClean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增加</a:t>
                      </a:r>
                      <a:r>
                        <a:rPr lang="en-US" altLang="zh-CN" sz="1400" smtClean="0"/>
                        <a:t>/</a:t>
                      </a:r>
                      <a:r>
                        <a:rPr lang="zh-CN" altLang="en-US" sz="1400" smtClean="0"/>
                        <a:t>修改元素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按</a:t>
                      </a:r>
                      <a:r>
                        <a:rPr lang="en-US" altLang="zh-CN" sz="1400" smtClean="0"/>
                        <a:t>key</a:t>
                      </a:r>
                      <a:r>
                        <a:rPr lang="zh-CN" altLang="en-US" sz="1400" smtClean="0"/>
                        <a:t>索引</a:t>
                      </a:r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用中括号 </a:t>
                      </a:r>
                      <a:r>
                        <a:rPr lang="en-US" altLang="zh-CN" sz="1400" smtClean="0"/>
                        <a:t>[]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dict_date[‘2019’] = 100  // </a:t>
                      </a:r>
                      <a:r>
                        <a:rPr lang="zh-CN" altLang="en-US" sz="1400" smtClean="0"/>
                        <a:t>增加元素</a:t>
                      </a:r>
                      <a:endParaRPr lang="en-US" altLang="zh-CN" sz="1400" smtClean="0"/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dict_date[‘2017’] = 80</a:t>
                      </a:r>
                      <a:r>
                        <a:rPr lang="en-US" altLang="zh-CN" sz="1400" baseline="0" smtClean="0"/>
                        <a:t>    // </a:t>
                      </a:r>
                      <a:r>
                        <a:rPr lang="zh-CN" altLang="en-US" sz="1400" baseline="0" smtClean="0"/>
                        <a:t>修改元素值</a:t>
                      </a:r>
                      <a:r>
                        <a:rPr lang="en-US" altLang="zh-CN" sz="1400" smtClean="0"/>
                        <a:t>   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是否存在</a:t>
                      </a:r>
                      <a:r>
                        <a:rPr lang="en-US" altLang="zh-CN" sz="1400" smtClean="0"/>
                        <a:t>key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in </a:t>
                      </a:r>
                      <a:r>
                        <a:rPr lang="zh-CN" altLang="en-US" sz="1400" smtClean="0"/>
                        <a:t>操作符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‘2015’ in dict_date  </a:t>
                      </a:r>
                    </a:p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返回</a:t>
                      </a:r>
                      <a:r>
                        <a:rPr lang="en-US" altLang="zh-CN" sz="1400" smtClean="0"/>
                        <a:t>False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删除元素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pop(key)</a:t>
                      </a:r>
                      <a:endParaRPr lang="zh-CN" altLang="en-US" sz="1400" smtClean="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pop(key) </a:t>
                      </a:r>
                      <a:r>
                        <a:rPr lang="zh-CN" altLang="en-US" sz="1400" smtClean="0"/>
                        <a:t>删除键值为</a:t>
                      </a:r>
                      <a:r>
                        <a:rPr lang="en-US" altLang="zh-CN" sz="1400" smtClean="0"/>
                        <a:t>key</a:t>
                      </a:r>
                      <a:r>
                        <a:rPr lang="zh-CN" altLang="en-US" sz="1400" smtClean="0"/>
                        <a:t>的元素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71448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 smtClean="0"/>
              <a:t>字典对象</a:t>
            </a:r>
            <a:r>
              <a:rPr lang="en-US" altLang="zh-CN" b="1" dirty="0" err="1" smtClean="0"/>
              <a:t>dict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714489"/>
            <a:ext cx="4214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dict data for 2017 gdp amount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gdp_2017 = {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"primary industry"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: 65468,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"secondary industry"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334623,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"tertiary industry"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: 427032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分别取出 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类别列表 和 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值列表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labels = gdp_2017.keys()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 = gdp_2017.values()</a:t>
            </a:r>
          </a:p>
          <a:p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遍历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dict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k, v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gdp_2017.items():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(k, v)</a:t>
            </a:r>
          </a:p>
          <a:p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752" y="1714488"/>
            <a:ext cx="3429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集合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Set =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没有值的字典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dict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60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定义集合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 = 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增加元素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set_data.add(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'Google'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set_data.add(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'Micorosoft'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set_data.add(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'Facebook'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set_data.add(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'Alibaba'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set_data.add(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'Baidu'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删除元素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set_data.remove(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'Baidu'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遍历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元素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key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set_data: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(key)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71448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时间对象</a:t>
            </a:r>
            <a:r>
              <a:rPr lang="en-US" altLang="zh-CN" b="1" smtClean="0"/>
              <a:t>datetime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571472" y="1714489"/>
            <a:ext cx="5000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库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转换为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datetime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.strptime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'2018-1-1'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'%Y-%m-%d'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转换为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str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now = 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now.strftime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'%Y-%m-%d %H:%M:%S'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3570" y="1643050"/>
            <a:ext cx="31432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%y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两位数的年份表示（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00-99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%Y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四位数的年份表示（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000-9999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%m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月份（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01-12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%d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月内中的一天（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0-31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%H 24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小时制小时数（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0-23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%I 12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小时制小时数（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01-12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%M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分钟数（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00=59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%S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秒（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00-59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en-US" altLang="zh-CN" sz="140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%f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毫秒（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0,999999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）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1472" y="171448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zh-CN" b="1" smtClean="0"/>
              <a:t>Matplotlib</a:t>
            </a:r>
            <a:r>
              <a:rPr lang="zh-CN" altLang="en-US" b="1" smtClean="0"/>
              <a:t>画图步骤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 flipH="1">
            <a:off x="2143108" y="1714489"/>
            <a:ext cx="38576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设置图形大小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figsize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=(6,6))</a:t>
            </a: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画图，具体参数请查询文档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list_value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…)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.plot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list_x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list_y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.bar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list_x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list_y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设置其他参数</a:t>
            </a:r>
            <a:endParaRPr lang="en-US" altLang="zh-CN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.xxx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(…)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显示图例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.legend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显示图片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571472" y="1785926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导入库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472" y="2571744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设置图形大小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2"/>
            <a:endCxn id="11" idx="0"/>
          </p:cNvCxnSpPr>
          <p:nvPr/>
        </p:nvCxnSpPr>
        <p:spPr>
          <a:xfrm rot="5400000">
            <a:off x="1071538" y="2393149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2" y="3357562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画图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2"/>
            <a:endCxn id="14" idx="0"/>
          </p:cNvCxnSpPr>
          <p:nvPr/>
        </p:nvCxnSpPr>
        <p:spPr>
          <a:xfrm rot="5400000">
            <a:off x="1071538" y="3178967"/>
            <a:ext cx="35719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1472" y="4500570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设置参数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4" idx="2"/>
            <a:endCxn id="18" idx="0"/>
          </p:cNvCxnSpPr>
          <p:nvPr/>
        </p:nvCxnSpPr>
        <p:spPr>
          <a:xfrm rot="5400000">
            <a:off x="892943" y="4143380"/>
            <a:ext cx="71438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1472" y="5357826"/>
            <a:ext cx="1357322" cy="42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显示图片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 rot="5400000">
            <a:off x="1035819" y="5143512"/>
            <a:ext cx="428628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29503" y="3643314"/>
            <a:ext cx="1487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# X</a:t>
            </a:r>
            <a:r>
              <a:rPr lang="zh-CN" alt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轴值列表</a:t>
            </a:r>
            <a:endParaRPr lang="en-US" altLang="zh-CN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# Y</a:t>
            </a:r>
            <a:r>
              <a:rPr lang="zh-CN" alt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轴值列表</a:t>
            </a:r>
            <a:endParaRPr lang="en-US" altLang="zh-CN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072066" y="3857628"/>
            <a:ext cx="428628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闯关作业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7" name="矩形 16"/>
          <p:cNvSpPr/>
          <p:nvPr/>
        </p:nvSpPr>
        <p:spPr>
          <a:xfrm>
            <a:off x="500034" y="2000240"/>
            <a:ext cx="7215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画一张深证综合指数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月份收盘价格折线图。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提示：数据可从深交所网站获取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课程内容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358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通过本课程学习，你将学习到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画一张中国</a:t>
            </a:r>
            <a:r>
              <a:rPr lang="en-US" altLang="zh-CN" dirty="0" smtClean="0"/>
              <a:t>GDP</a:t>
            </a:r>
            <a:r>
              <a:rPr lang="zh-CN" altLang="en-US" dirty="0" smtClean="0"/>
              <a:t>总量的柱状图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画一张上证指数收盘价折线图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画一张中国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的构成饼图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熟悉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中最重要的两个数据结构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smtClean="0"/>
              <a:t> </a:t>
            </a:r>
            <a:r>
              <a:rPr lang="zh-CN" altLang="en-US" dirty="0" smtClean="0"/>
              <a:t>熟悉时间操作函数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dirty="0" smtClean="0"/>
              <a:t> 闯关作业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dirty="0" smtClean="0"/>
              <a:t>画</a:t>
            </a:r>
            <a:r>
              <a:rPr lang="en-US" altLang="zh-CN" b="1" dirty="0" smtClean="0"/>
              <a:t>GDP</a:t>
            </a:r>
            <a:r>
              <a:rPr lang="zh-CN" altLang="en-US" b="1" dirty="0" smtClean="0"/>
              <a:t>的柱状图（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矩形 7"/>
          <p:cNvSpPr/>
          <p:nvPr/>
        </p:nvSpPr>
        <p:spPr>
          <a:xfrm>
            <a:off x="428596" y="6143644"/>
            <a:ext cx="3286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数据来源：国家统计局网站  </a:t>
            </a:r>
            <a:r>
              <a:rPr lang="en-US" sz="1000" u="sng" dirty="0" smtClean="0">
                <a:hlinkClick r:id="rId3"/>
              </a:rPr>
              <a:t>http://data.stats.gov.cn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428596" y="2104148"/>
            <a:ext cx="1500198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list_year</a:t>
            </a:r>
            <a:r>
              <a:rPr lang="en-US" altLang="zh-CN" sz="1400" dirty="0" smtClean="0"/>
              <a:t> = [</a:t>
            </a:r>
          </a:p>
          <a:p>
            <a:r>
              <a:rPr lang="en-US" altLang="zh-CN" sz="1400" dirty="0" smtClean="0"/>
              <a:t>    2006,</a:t>
            </a:r>
          </a:p>
          <a:p>
            <a:r>
              <a:rPr lang="en-US" altLang="zh-CN" sz="1400" dirty="0" smtClean="0"/>
              <a:t>    2007,</a:t>
            </a:r>
          </a:p>
          <a:p>
            <a:r>
              <a:rPr lang="en-US" altLang="zh-CN" sz="1400" dirty="0" smtClean="0"/>
              <a:t>    2008,</a:t>
            </a:r>
          </a:p>
          <a:p>
            <a:r>
              <a:rPr lang="en-US" altLang="zh-CN" sz="1400" dirty="0" smtClean="0"/>
              <a:t>    2009,</a:t>
            </a:r>
          </a:p>
          <a:p>
            <a:r>
              <a:rPr lang="en-US" altLang="zh-CN" sz="1400" dirty="0" smtClean="0"/>
              <a:t>    2010,</a:t>
            </a:r>
          </a:p>
          <a:p>
            <a:r>
              <a:rPr lang="en-US" altLang="zh-CN" sz="1400" dirty="0" smtClean="0"/>
              <a:t>    2011,</a:t>
            </a:r>
          </a:p>
          <a:p>
            <a:r>
              <a:rPr lang="en-US" altLang="zh-CN" sz="1400" dirty="0" smtClean="0"/>
              <a:t>    2012,</a:t>
            </a:r>
          </a:p>
          <a:p>
            <a:r>
              <a:rPr lang="en-US" altLang="zh-CN" sz="1400" dirty="0" smtClean="0"/>
              <a:t>    2013,</a:t>
            </a:r>
          </a:p>
          <a:p>
            <a:r>
              <a:rPr lang="en-US" altLang="zh-CN" sz="1400" dirty="0" smtClean="0"/>
              <a:t>    2014,</a:t>
            </a:r>
          </a:p>
          <a:p>
            <a:r>
              <a:rPr lang="en-US" altLang="zh-CN" sz="1400" dirty="0" smtClean="0"/>
              <a:t>    2015,</a:t>
            </a:r>
          </a:p>
          <a:p>
            <a:r>
              <a:rPr lang="en-US" altLang="zh-CN" sz="1400" dirty="0" smtClean="0"/>
              <a:t>    2016,</a:t>
            </a:r>
          </a:p>
          <a:p>
            <a:r>
              <a:rPr lang="en-US" altLang="zh-CN" sz="1400" dirty="0" smtClean="0"/>
              <a:t>    2017    </a:t>
            </a:r>
          </a:p>
          <a:p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2071670" y="2104148"/>
            <a:ext cx="1714512" cy="31085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list_gdp</a:t>
            </a:r>
            <a:r>
              <a:rPr lang="en-US" altLang="zh-CN" sz="1400" dirty="0" smtClean="0"/>
              <a:t>  = [</a:t>
            </a:r>
          </a:p>
          <a:p>
            <a:r>
              <a:rPr lang="en-US" altLang="zh-CN" sz="1400" dirty="0" smtClean="0"/>
              <a:t>    219438.50,</a:t>
            </a:r>
          </a:p>
          <a:p>
            <a:r>
              <a:rPr lang="en-US" altLang="zh-CN" sz="1400" dirty="0" smtClean="0"/>
              <a:t>    270232.30,</a:t>
            </a:r>
          </a:p>
          <a:p>
            <a:r>
              <a:rPr lang="en-US" altLang="zh-CN" sz="1400" dirty="0" smtClean="0"/>
              <a:t>    319515.50,</a:t>
            </a:r>
          </a:p>
          <a:p>
            <a:r>
              <a:rPr lang="en-US" altLang="zh-CN" sz="1400" dirty="0" smtClean="0"/>
              <a:t>    349081.40,</a:t>
            </a:r>
          </a:p>
          <a:p>
            <a:r>
              <a:rPr lang="en-US" altLang="zh-CN" sz="1400" dirty="0" smtClean="0"/>
              <a:t>    413030.30,</a:t>
            </a:r>
          </a:p>
          <a:p>
            <a:r>
              <a:rPr lang="en-US" altLang="zh-CN" sz="1400" dirty="0" smtClean="0"/>
              <a:t>    489300.60,</a:t>
            </a:r>
          </a:p>
          <a:p>
            <a:r>
              <a:rPr lang="en-US" altLang="zh-CN" sz="1400" dirty="0" smtClean="0"/>
              <a:t>    540367.40,</a:t>
            </a:r>
          </a:p>
          <a:p>
            <a:r>
              <a:rPr lang="en-US" altLang="zh-CN" sz="1400" dirty="0" smtClean="0"/>
              <a:t>    595244.40,</a:t>
            </a:r>
          </a:p>
          <a:p>
            <a:r>
              <a:rPr lang="en-US" altLang="zh-CN" sz="1400" dirty="0" smtClean="0"/>
              <a:t>    643974.00,</a:t>
            </a:r>
          </a:p>
          <a:p>
            <a:r>
              <a:rPr lang="en-US" altLang="zh-CN" sz="1400" dirty="0" smtClean="0"/>
              <a:t>    689052.10,</a:t>
            </a:r>
          </a:p>
          <a:p>
            <a:r>
              <a:rPr lang="en-US" altLang="zh-CN" sz="1400" dirty="0" smtClean="0"/>
              <a:t>    744127.20,</a:t>
            </a:r>
          </a:p>
          <a:p>
            <a:r>
              <a:rPr lang="en-US" altLang="zh-CN" sz="1400" dirty="0" smtClean="0"/>
              <a:t>    827122.00    </a:t>
            </a:r>
          </a:p>
          <a:p>
            <a:r>
              <a:rPr lang="en-US" altLang="zh-CN" sz="1400" dirty="0" smtClean="0"/>
              <a:t>]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929058" y="2104148"/>
            <a:ext cx="48577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.bar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list_year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list_gdp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amount from 2006 to 2017'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.xlabel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'year'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.ylabel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amount'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28596" y="1694723"/>
            <a:ext cx="2577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将数据保存到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数据结构中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929058" y="169472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sp>
        <p:nvSpPr>
          <p:cNvPr id="2" name="椭圆形标注 1"/>
          <p:cNvSpPr/>
          <p:nvPr/>
        </p:nvSpPr>
        <p:spPr>
          <a:xfrm>
            <a:off x="7715272" y="1694723"/>
            <a:ext cx="1214446" cy="654157"/>
          </a:xfrm>
          <a:prstGeom prst="wedgeEllipseCallout">
            <a:avLst>
              <a:gd name="adj1" fmla="val -119294"/>
              <a:gd name="adj2" fmla="val 16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 smtClean="0">
                <a:solidFill>
                  <a:srgbClr val="FF0000"/>
                </a:solidFill>
              </a:rPr>
              <a:t>ar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/>
      <p:bldP spid="17" grpId="0"/>
      <p:bldP spid="18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0481" y="2220817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</a:t>
            </a:r>
            <a:r>
              <a:rPr lang="en-US" altLang="zh-CN" b="1" smtClean="0"/>
              <a:t>GDP</a:t>
            </a:r>
            <a:r>
              <a:rPr lang="zh-CN" altLang="en-US" b="1" smtClean="0"/>
              <a:t>的柱状图（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747838"/>
            <a:ext cx="5731588" cy="369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 rot="20084194">
            <a:off x="6150662" y="5118619"/>
            <a:ext cx="2232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That’s Cool</a:t>
            </a:r>
            <a:r>
              <a:rPr lang="zh-CN" altLang="en-US" sz="2800" dirty="0" smtClean="0">
                <a:solidFill>
                  <a:srgbClr val="00B050"/>
                </a:solidFill>
              </a:rPr>
              <a:t>！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123728" y="5445224"/>
            <a:ext cx="1224136" cy="648072"/>
          </a:xfrm>
          <a:prstGeom prst="wedgeRoundRectCallout">
            <a:avLst>
              <a:gd name="adj1" fmla="val 87191"/>
              <a:gd name="adj2" fmla="val -98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32806" y="3986262"/>
            <a:ext cx="1270842" cy="680900"/>
          </a:xfrm>
          <a:prstGeom prst="wedgeRoundRectCallout">
            <a:avLst>
              <a:gd name="adj1" fmla="val 65356"/>
              <a:gd name="adj2" fmla="val -130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076162" y="1126548"/>
            <a:ext cx="1224136" cy="648072"/>
          </a:xfrm>
          <a:prstGeom prst="wedgeRoundRectCallout">
            <a:avLst>
              <a:gd name="adj1" fmla="val -149543"/>
              <a:gd name="adj2" fmla="val 71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标题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画上证指数折线图（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矩形 7"/>
          <p:cNvSpPr/>
          <p:nvPr/>
        </p:nvSpPr>
        <p:spPr>
          <a:xfrm>
            <a:off x="1071538" y="6385666"/>
            <a:ext cx="2071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smtClean="0"/>
              <a:t>数据来源：上海证券交易所网站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428596" y="2104148"/>
            <a:ext cx="1500198" cy="4293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700" smtClean="0"/>
              <a:t>list_tradedate = [</a:t>
            </a:r>
          </a:p>
          <a:p>
            <a:r>
              <a:rPr lang="en-US" altLang="zh-CN" sz="700" smtClean="0"/>
              <a:t>    20180102,</a:t>
            </a:r>
          </a:p>
          <a:p>
            <a:r>
              <a:rPr lang="en-US" altLang="zh-CN" sz="700" smtClean="0"/>
              <a:t>    20180103,</a:t>
            </a:r>
          </a:p>
          <a:p>
            <a:r>
              <a:rPr lang="en-US" altLang="zh-CN" sz="700" smtClean="0"/>
              <a:t>    20180104,</a:t>
            </a:r>
          </a:p>
          <a:p>
            <a:r>
              <a:rPr lang="en-US" altLang="zh-CN" sz="700" smtClean="0"/>
              <a:t>    20180105,</a:t>
            </a:r>
          </a:p>
          <a:p>
            <a:r>
              <a:rPr lang="en-US" altLang="zh-CN" sz="700" smtClean="0"/>
              <a:t>    20180108,</a:t>
            </a:r>
          </a:p>
          <a:p>
            <a:r>
              <a:rPr lang="en-US" altLang="zh-CN" sz="700" smtClean="0"/>
              <a:t>    20180109,</a:t>
            </a:r>
          </a:p>
          <a:p>
            <a:r>
              <a:rPr lang="en-US" altLang="zh-CN" sz="700" smtClean="0"/>
              <a:t>    20180110,</a:t>
            </a:r>
          </a:p>
          <a:p>
            <a:r>
              <a:rPr lang="en-US" altLang="zh-CN" sz="700" smtClean="0"/>
              <a:t>    20180111,</a:t>
            </a:r>
          </a:p>
          <a:p>
            <a:r>
              <a:rPr lang="en-US" altLang="zh-CN" sz="700" smtClean="0"/>
              <a:t>    20180112,</a:t>
            </a:r>
          </a:p>
          <a:p>
            <a:r>
              <a:rPr lang="en-US" altLang="zh-CN" sz="700" smtClean="0"/>
              <a:t>    20180115,</a:t>
            </a:r>
          </a:p>
          <a:p>
            <a:r>
              <a:rPr lang="en-US" altLang="zh-CN" sz="700" smtClean="0"/>
              <a:t>    20180116,</a:t>
            </a:r>
          </a:p>
          <a:p>
            <a:r>
              <a:rPr lang="en-US" altLang="zh-CN" sz="700" smtClean="0"/>
              <a:t>    20180117,</a:t>
            </a:r>
          </a:p>
          <a:p>
            <a:r>
              <a:rPr lang="en-US" altLang="zh-CN" sz="700" smtClean="0"/>
              <a:t>    20180118,</a:t>
            </a:r>
          </a:p>
          <a:p>
            <a:r>
              <a:rPr lang="en-US" altLang="zh-CN" sz="700" smtClean="0"/>
              <a:t>    20180119,</a:t>
            </a:r>
          </a:p>
          <a:p>
            <a:r>
              <a:rPr lang="en-US" altLang="zh-CN" sz="700" smtClean="0"/>
              <a:t>    20180122,</a:t>
            </a:r>
          </a:p>
          <a:p>
            <a:r>
              <a:rPr lang="en-US" altLang="zh-CN" sz="700" smtClean="0"/>
              <a:t>    20180123,</a:t>
            </a:r>
          </a:p>
          <a:p>
            <a:r>
              <a:rPr lang="en-US" altLang="zh-CN" sz="700" smtClean="0"/>
              <a:t>    20180124,</a:t>
            </a:r>
          </a:p>
          <a:p>
            <a:r>
              <a:rPr lang="en-US" altLang="zh-CN" sz="700" smtClean="0"/>
              <a:t>    20180125,</a:t>
            </a:r>
          </a:p>
          <a:p>
            <a:r>
              <a:rPr lang="en-US" altLang="zh-CN" sz="700" smtClean="0"/>
              <a:t>    20180126,</a:t>
            </a:r>
          </a:p>
          <a:p>
            <a:r>
              <a:rPr lang="en-US" altLang="zh-CN" sz="700" smtClean="0"/>
              <a:t>    20180129,</a:t>
            </a:r>
          </a:p>
          <a:p>
            <a:r>
              <a:rPr lang="en-US" altLang="zh-CN" sz="700" smtClean="0"/>
              <a:t>    20180130,</a:t>
            </a:r>
          </a:p>
          <a:p>
            <a:r>
              <a:rPr lang="en-US" altLang="zh-CN" sz="700" smtClean="0"/>
              <a:t>    20180131,</a:t>
            </a:r>
          </a:p>
          <a:p>
            <a:r>
              <a:rPr lang="en-US" altLang="zh-CN" sz="700" smtClean="0"/>
              <a:t>    20180201,</a:t>
            </a:r>
          </a:p>
          <a:p>
            <a:r>
              <a:rPr lang="en-US" altLang="zh-CN" sz="700" smtClean="0"/>
              <a:t>    20180202,</a:t>
            </a:r>
          </a:p>
          <a:p>
            <a:r>
              <a:rPr lang="en-US" altLang="zh-CN" sz="700" smtClean="0"/>
              <a:t>    20180205,</a:t>
            </a:r>
          </a:p>
          <a:p>
            <a:r>
              <a:rPr lang="en-US" altLang="zh-CN" sz="700" smtClean="0"/>
              <a:t>    20180206,</a:t>
            </a:r>
          </a:p>
          <a:p>
            <a:r>
              <a:rPr lang="en-US" altLang="zh-CN" sz="700" smtClean="0"/>
              <a:t>    20180207,</a:t>
            </a:r>
          </a:p>
          <a:p>
            <a:r>
              <a:rPr lang="en-US" altLang="zh-CN" sz="700" smtClean="0"/>
              <a:t>    20180208,</a:t>
            </a:r>
          </a:p>
          <a:p>
            <a:r>
              <a:rPr lang="en-US" altLang="zh-CN" sz="700" smtClean="0"/>
              <a:t>    20180209,</a:t>
            </a:r>
          </a:p>
          <a:p>
            <a:r>
              <a:rPr lang="en-US" altLang="zh-CN" sz="700" smtClean="0"/>
              <a:t>    20180212,</a:t>
            </a:r>
          </a:p>
          <a:p>
            <a:r>
              <a:rPr lang="en-US" altLang="zh-CN" sz="700" smtClean="0"/>
              <a:t>    20180213,</a:t>
            </a:r>
          </a:p>
          <a:p>
            <a:r>
              <a:rPr lang="en-US" altLang="zh-CN" sz="700" smtClean="0"/>
              <a:t>    20180214,</a:t>
            </a:r>
          </a:p>
          <a:p>
            <a:r>
              <a:rPr lang="en-US" altLang="zh-CN" sz="700" smtClean="0"/>
              <a:t>    20180222,</a:t>
            </a:r>
          </a:p>
          <a:p>
            <a:r>
              <a:rPr lang="en-US" altLang="zh-CN" sz="700" smtClean="0"/>
              <a:t>    20180223,</a:t>
            </a:r>
          </a:p>
          <a:p>
            <a:r>
              <a:rPr lang="en-US" altLang="zh-CN" sz="700" smtClean="0"/>
              <a:t>    20180226,</a:t>
            </a:r>
          </a:p>
          <a:p>
            <a:r>
              <a:rPr lang="en-US" altLang="zh-CN" sz="700" smtClean="0"/>
              <a:t>    20180227,</a:t>
            </a:r>
          </a:p>
          <a:p>
            <a:r>
              <a:rPr lang="en-US" altLang="zh-CN" sz="700" smtClean="0"/>
              <a:t>    20180228</a:t>
            </a:r>
          </a:p>
          <a:p>
            <a:r>
              <a:rPr lang="en-US" altLang="zh-CN" sz="700" smtClean="0"/>
              <a:t>]</a:t>
            </a:r>
            <a:endParaRPr lang="zh-CN" altLang="en-US" sz="700"/>
          </a:p>
        </p:txBody>
      </p:sp>
      <p:sp>
        <p:nvSpPr>
          <p:cNvPr id="14" name="矩形 13"/>
          <p:cNvSpPr/>
          <p:nvPr/>
        </p:nvSpPr>
        <p:spPr>
          <a:xfrm>
            <a:off x="2071670" y="2104148"/>
            <a:ext cx="1714512" cy="4293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altLang="zh-CN" sz="700" smtClean="0"/>
              <a:t>list_szzs = [</a:t>
            </a:r>
          </a:p>
          <a:p>
            <a:r>
              <a:rPr lang="pl-PL" altLang="zh-CN" sz="700" smtClean="0"/>
              <a:t>    3348.3259,</a:t>
            </a:r>
          </a:p>
          <a:p>
            <a:r>
              <a:rPr lang="pl-PL" altLang="zh-CN" sz="700" smtClean="0"/>
              <a:t>    3369.1084,</a:t>
            </a:r>
          </a:p>
          <a:p>
            <a:r>
              <a:rPr lang="pl-PL" altLang="zh-CN" sz="700" smtClean="0"/>
              <a:t>    3385.7102,</a:t>
            </a:r>
          </a:p>
          <a:p>
            <a:r>
              <a:rPr lang="pl-PL" altLang="zh-CN" sz="700" smtClean="0"/>
              <a:t>    3391.7501,</a:t>
            </a:r>
          </a:p>
          <a:p>
            <a:r>
              <a:rPr lang="pl-PL" altLang="zh-CN" sz="700" smtClean="0"/>
              <a:t>    3409.4795,</a:t>
            </a:r>
          </a:p>
          <a:p>
            <a:r>
              <a:rPr lang="pl-PL" altLang="zh-CN" sz="700" smtClean="0"/>
              <a:t>    3413.8996,</a:t>
            </a:r>
          </a:p>
          <a:p>
            <a:r>
              <a:rPr lang="pl-PL" altLang="zh-CN" sz="700" smtClean="0"/>
              <a:t>    3421.8343,</a:t>
            </a:r>
          </a:p>
          <a:p>
            <a:r>
              <a:rPr lang="pl-PL" altLang="zh-CN" sz="700" smtClean="0"/>
              <a:t>    3425.3449,</a:t>
            </a:r>
          </a:p>
          <a:p>
            <a:r>
              <a:rPr lang="pl-PL" altLang="zh-CN" sz="700" smtClean="0"/>
              <a:t>    3428.9407,</a:t>
            </a:r>
          </a:p>
          <a:p>
            <a:r>
              <a:rPr lang="pl-PL" altLang="zh-CN" sz="700" smtClean="0"/>
              <a:t>    3410.4882,</a:t>
            </a:r>
          </a:p>
          <a:p>
            <a:r>
              <a:rPr lang="pl-PL" altLang="zh-CN" sz="700" smtClean="0"/>
              <a:t>    3436.5940,</a:t>
            </a:r>
          </a:p>
          <a:p>
            <a:r>
              <a:rPr lang="pl-PL" altLang="zh-CN" sz="700" smtClean="0"/>
              <a:t>    3444.6713,</a:t>
            </a:r>
          </a:p>
          <a:p>
            <a:r>
              <a:rPr lang="pl-PL" altLang="zh-CN" sz="700" smtClean="0"/>
              <a:t>    3474.7540,</a:t>
            </a:r>
          </a:p>
          <a:p>
            <a:r>
              <a:rPr lang="pl-PL" altLang="zh-CN" sz="700" smtClean="0"/>
              <a:t>    3487.8640,</a:t>
            </a:r>
          </a:p>
          <a:p>
            <a:r>
              <a:rPr lang="pl-PL" altLang="zh-CN" sz="700" smtClean="0"/>
              <a:t>    3501.3622,</a:t>
            </a:r>
          </a:p>
          <a:p>
            <a:r>
              <a:rPr lang="pl-PL" altLang="zh-CN" sz="700" smtClean="0"/>
              <a:t>    3546.5048,</a:t>
            </a:r>
          </a:p>
          <a:p>
            <a:r>
              <a:rPr lang="pl-PL" altLang="zh-CN" sz="700" smtClean="0"/>
              <a:t>    3559.4653,</a:t>
            </a:r>
          </a:p>
          <a:p>
            <a:r>
              <a:rPr lang="pl-PL" altLang="zh-CN" sz="700" smtClean="0"/>
              <a:t>    3548.3070,</a:t>
            </a:r>
          </a:p>
          <a:p>
            <a:r>
              <a:rPr lang="pl-PL" altLang="zh-CN" sz="700" smtClean="0"/>
              <a:t>    3558.1288,</a:t>
            </a:r>
          </a:p>
          <a:p>
            <a:r>
              <a:rPr lang="pl-PL" altLang="zh-CN" sz="700" smtClean="0"/>
              <a:t>    3523.0007,</a:t>
            </a:r>
          </a:p>
          <a:p>
            <a:r>
              <a:rPr lang="pl-PL" altLang="zh-CN" sz="700" smtClean="0"/>
              <a:t>    3488.0090,</a:t>
            </a:r>
          </a:p>
          <a:p>
            <a:r>
              <a:rPr lang="pl-PL" altLang="zh-CN" sz="700" smtClean="0"/>
              <a:t>    3480.8334,</a:t>
            </a:r>
          </a:p>
          <a:p>
            <a:r>
              <a:rPr lang="pl-PL" altLang="zh-CN" sz="700" smtClean="0"/>
              <a:t>    3446.9799,</a:t>
            </a:r>
          </a:p>
          <a:p>
            <a:r>
              <a:rPr lang="pl-PL" altLang="zh-CN" sz="700" smtClean="0"/>
              <a:t>    3462.0808,</a:t>
            </a:r>
          </a:p>
          <a:p>
            <a:r>
              <a:rPr lang="pl-PL" altLang="zh-CN" sz="700" smtClean="0"/>
              <a:t>    3487.4970,</a:t>
            </a:r>
          </a:p>
          <a:p>
            <a:r>
              <a:rPr lang="pl-PL" altLang="zh-CN" sz="700" smtClean="0"/>
              <a:t>    3370.6520,</a:t>
            </a:r>
          </a:p>
          <a:p>
            <a:r>
              <a:rPr lang="pl-PL" altLang="zh-CN" sz="700" smtClean="0"/>
              <a:t>    3309.2598,</a:t>
            </a:r>
          </a:p>
          <a:p>
            <a:r>
              <a:rPr lang="pl-PL" altLang="zh-CN" sz="700" smtClean="0"/>
              <a:t>    3262.0504,</a:t>
            </a:r>
          </a:p>
          <a:p>
            <a:r>
              <a:rPr lang="pl-PL" altLang="zh-CN" sz="700" smtClean="0"/>
              <a:t>    3129.8508,</a:t>
            </a:r>
          </a:p>
          <a:p>
            <a:r>
              <a:rPr lang="pl-PL" altLang="zh-CN" sz="700" smtClean="0"/>
              <a:t>    3154.1254,</a:t>
            </a:r>
          </a:p>
          <a:p>
            <a:r>
              <a:rPr lang="pl-PL" altLang="zh-CN" sz="700" smtClean="0"/>
              <a:t>    3184.9587,</a:t>
            </a:r>
          </a:p>
          <a:p>
            <a:r>
              <a:rPr lang="pl-PL" altLang="zh-CN" sz="700" smtClean="0"/>
              <a:t>    3199.1589,</a:t>
            </a:r>
          </a:p>
          <a:p>
            <a:r>
              <a:rPr lang="pl-PL" altLang="zh-CN" sz="700" smtClean="0"/>
              <a:t>    3268.5589,</a:t>
            </a:r>
          </a:p>
          <a:p>
            <a:r>
              <a:rPr lang="pl-PL" altLang="zh-CN" sz="700" smtClean="0"/>
              <a:t>    3289.0241,</a:t>
            </a:r>
          </a:p>
          <a:p>
            <a:r>
              <a:rPr lang="pl-PL" altLang="zh-CN" sz="700" smtClean="0"/>
              <a:t>    3329.5737,</a:t>
            </a:r>
          </a:p>
          <a:p>
            <a:r>
              <a:rPr lang="pl-PL" altLang="zh-CN" sz="700" smtClean="0"/>
              <a:t>    3292.0679,</a:t>
            </a:r>
          </a:p>
          <a:p>
            <a:r>
              <a:rPr lang="pl-PL" altLang="zh-CN" sz="700" smtClean="0"/>
              <a:t>    3259.4080</a:t>
            </a:r>
          </a:p>
          <a:p>
            <a:r>
              <a:rPr lang="pl-PL" altLang="zh-CN" sz="700" smtClean="0"/>
              <a:t>]</a:t>
            </a:r>
            <a:endParaRPr lang="zh-CN" altLang="en-US" sz="700"/>
          </a:p>
        </p:txBody>
      </p:sp>
      <p:sp>
        <p:nvSpPr>
          <p:cNvPr id="15" name="矩形 14"/>
          <p:cNvSpPr/>
          <p:nvPr/>
        </p:nvSpPr>
        <p:spPr>
          <a:xfrm>
            <a:off x="3929058" y="2104148"/>
            <a:ext cx="464347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画折线图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.plot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list_tradedate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list_szzs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'shanghai stock exchange index'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.xlabel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trade_date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.ylabel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 price'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</p:txBody>
      </p:sp>
      <p:sp>
        <p:nvSpPr>
          <p:cNvPr id="17" name="矩形 16"/>
          <p:cNvSpPr/>
          <p:nvPr/>
        </p:nvSpPr>
        <p:spPr>
          <a:xfrm>
            <a:off x="428596" y="1694723"/>
            <a:ext cx="2577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将数据保存到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数据结构中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3929058" y="1694723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sp>
        <p:nvSpPr>
          <p:cNvPr id="2" name="椭圆形标注 1"/>
          <p:cNvSpPr/>
          <p:nvPr/>
        </p:nvSpPr>
        <p:spPr>
          <a:xfrm>
            <a:off x="7707292" y="1996494"/>
            <a:ext cx="1008112" cy="648072"/>
          </a:xfrm>
          <a:prstGeom prst="wedgeEllipseCallout">
            <a:avLst>
              <a:gd name="adj1" fmla="val -112933"/>
              <a:gd name="adj2" fmla="val 108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plot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/>
      <p:bldP spid="17" grpId="0"/>
      <p:bldP spid="1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画上证指数折线图（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39528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643438" y="1714488"/>
            <a:ext cx="40005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糟糕，发生了什么问题？</a:t>
            </a:r>
          </a:p>
          <a:p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这个图形明显不是我们想要的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 问题发生在了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轴上，</a:t>
            </a:r>
            <a:r>
              <a:rPr lang="en-US" altLang="zh-CN" sz="1600" dirty="0" err="1" smtClean="0"/>
              <a:t>list_tradedate</a:t>
            </a:r>
            <a:r>
              <a:rPr lang="zh-CN" altLang="en-US" sz="1600" dirty="0" smtClean="0"/>
              <a:t>轴上送入的是整数</a:t>
            </a:r>
            <a:r>
              <a:rPr lang="en-US" altLang="zh-CN" sz="1600" dirty="0" smtClean="0"/>
              <a:t>20180102</a:t>
            </a:r>
            <a:r>
              <a:rPr lang="zh-CN" altLang="en-US" sz="1600" dirty="0" smtClean="0"/>
              <a:t>，需要送入的是一个日期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 解决方案：将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轴的数据转换为日期类型</a:t>
            </a: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endParaRPr lang="zh-CN" altLang="en-US" sz="16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600" dirty="0" smtClean="0"/>
              <a:t> 需要使用</a:t>
            </a:r>
            <a:r>
              <a:rPr lang="en-US" altLang="zh-CN" sz="1600" dirty="0" err="1" smtClean="0"/>
              <a:t>datetime</a:t>
            </a:r>
            <a:r>
              <a:rPr lang="zh-CN" altLang="en-US" sz="1600" dirty="0" smtClean="0"/>
              <a:t>库中的的</a:t>
            </a:r>
            <a:r>
              <a:rPr lang="en-US" altLang="zh-CN" sz="1600" dirty="0" err="1" smtClean="0"/>
              <a:t>strptime</a:t>
            </a:r>
            <a:r>
              <a:rPr lang="zh-CN" altLang="en-US" sz="1600" dirty="0" smtClean="0"/>
              <a:t>方法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 rot="20551157">
            <a:off x="1645349" y="3081249"/>
            <a:ext cx="2502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something wrong!!!</a:t>
            </a:r>
            <a:endParaRPr lang="zh-CN" altLang="en-US" sz="200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0032" y="5085184"/>
            <a:ext cx="3600400" cy="1028569"/>
            <a:chOff x="2051720" y="5301208"/>
            <a:chExt cx="3600400" cy="1028569"/>
          </a:xfrm>
        </p:grpSpPr>
        <p:sp>
          <p:nvSpPr>
            <p:cNvPr id="2" name="圆角矩形 1"/>
            <p:cNvSpPr/>
            <p:nvPr/>
          </p:nvSpPr>
          <p:spPr>
            <a:xfrm>
              <a:off x="2051720" y="5301208"/>
              <a:ext cx="93610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整数</a:t>
              </a:r>
            </a:p>
          </p:txBody>
        </p:sp>
        <p:sp>
          <p:nvSpPr>
            <p:cNvPr id="3" name="右箭头 2"/>
            <p:cNvSpPr/>
            <p:nvPr/>
          </p:nvSpPr>
          <p:spPr>
            <a:xfrm>
              <a:off x="3563888" y="5517232"/>
              <a:ext cx="57606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16016" y="5301208"/>
              <a:ext cx="936104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日期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9218" y="596044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strptime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圆角矩形标注 6"/>
          <p:cNvSpPr/>
          <p:nvPr/>
        </p:nvSpPr>
        <p:spPr>
          <a:xfrm>
            <a:off x="596380" y="5060457"/>
            <a:ext cx="1872208" cy="576064"/>
          </a:xfrm>
          <a:prstGeom prst="wedgeRoundRectCallout">
            <a:avLst>
              <a:gd name="adj1" fmla="val 42660"/>
              <a:gd name="adj2" fmla="val -1401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这里出问题了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画上证指数折线图（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2" name="矩形 11"/>
          <p:cNvSpPr/>
          <p:nvPr/>
        </p:nvSpPr>
        <p:spPr>
          <a:xfrm>
            <a:off x="428596" y="2000240"/>
            <a:ext cx="4071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convert </a:t>
            </a:r>
            <a:r>
              <a:rPr lang="en-US" altLang="zh-CN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to </a:t>
            </a:r>
            <a:r>
              <a:rPr lang="en-US" altLang="zh-CN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datetime</a:t>
            </a:r>
            <a:endParaRPr lang="en-US" altLang="zh-CN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endParaRPr lang="en-US" altLang="zh-CN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list_tradedate2 = []</a:t>
            </a: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trade_date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list_tradedate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dt_tradedate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.strptime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altLang="zh-CN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trade_date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'%</a:t>
            </a:r>
            <a:r>
              <a:rPr lang="en-US" altLang="zh-CN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Y%m%d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’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list_tradedate2.append(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dt_tradedate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428596" y="3953912"/>
            <a:ext cx="43577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指定图形大小</a:t>
            </a:r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figsize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=(12, 8))</a:t>
            </a: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画柱状图</a:t>
            </a:r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.plot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(list_tradedate2, 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list_szzs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标识标题及坐标轴信息</a:t>
            </a:r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.title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'shanghai stock exchange index'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.xlabel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trade_date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.ylabel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 price'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显示画图结果</a:t>
            </a:r>
            <a:endParaRPr lang="zh-CN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altLang="zh-CN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428596" y="1694723"/>
            <a:ext cx="434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将日期转换成</a:t>
            </a:r>
            <a:r>
              <a:rPr lang="en-US" altLang="zh-CN" sz="1400" dirty="0" err="1" smtClean="0"/>
              <a:t>datetime</a:t>
            </a:r>
            <a:r>
              <a:rPr lang="zh-CN" altLang="en-US" sz="1400" dirty="0" smtClean="0"/>
              <a:t>对象并保存到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数据结构中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28596" y="3643314"/>
            <a:ext cx="1867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4. 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857364"/>
            <a:ext cx="4173484" cy="271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072198" y="15001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这次结果就正常了</a:t>
            </a:r>
            <a:endParaRPr lang="zh-CN" altLang="en-US" dirty="0"/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500570"/>
            <a:ext cx="3429024" cy="209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画中国</a:t>
            </a:r>
            <a:r>
              <a:rPr lang="en-US" altLang="zh-CN" smtClean="0"/>
              <a:t>2017</a:t>
            </a:r>
            <a:r>
              <a:rPr lang="zh-CN" altLang="en-US" smtClean="0"/>
              <a:t>年</a:t>
            </a:r>
            <a:r>
              <a:rPr lang="en-US" altLang="zh-CN" smtClean="0"/>
              <a:t>GDP</a:t>
            </a:r>
            <a:r>
              <a:rPr lang="zh-CN" altLang="en-US" smtClean="0"/>
              <a:t>的构成饼图（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" name="矩形 19"/>
          <p:cNvSpPr/>
          <p:nvPr/>
        </p:nvSpPr>
        <p:spPr>
          <a:xfrm>
            <a:off x="428596" y="2182079"/>
            <a:ext cx="35004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2017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年</a:t>
            </a:r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构成数据准备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数据来源：新闻报道 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gdp_2017 =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"primary industry"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: 65468,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"secondary industry"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334623,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"tertiary industry"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: 427032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分别取出 </a:t>
            </a:r>
            <a:r>
              <a:rPr lang="en-US" altLang="zh-CN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类别列表 和 </a:t>
            </a:r>
            <a:r>
              <a:rPr lang="en-US" altLang="zh-CN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gdp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值列表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labels = gdp_2017.keys()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 = gdp_2017.values()</a:t>
            </a: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zh-CN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00562" y="2170499"/>
            <a:ext cx="3428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导入</a:t>
            </a:r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python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画图库</a:t>
            </a:r>
            <a:r>
              <a:rPr lang="en-US" altLang="zh-CN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matplotlib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pyplot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endParaRPr lang="en-US" altLang="zh-CN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设置图形大小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.figure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figsize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=(6,6))</a:t>
            </a: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画饼图 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en-US" altLang="zh-CN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startangle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表示饼图的起始角度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.pie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labels=labels,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autopct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altLang="zh-CN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'%.1f%%'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startangle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=90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设置样式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.axis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'equal'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显示图例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.legend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显示图片</a:t>
            </a:r>
            <a:endParaRPr lang="zh-CN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plt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28596" y="1694723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</a:t>
            </a:r>
            <a:r>
              <a:rPr lang="zh-CN" altLang="en-US" sz="1400" dirty="0" smtClean="0"/>
              <a:t>数据准备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399110" y="1692463"/>
            <a:ext cx="1818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matplotlib</a:t>
            </a:r>
            <a:r>
              <a:rPr lang="zh-CN" altLang="en-US" sz="1400" dirty="0" smtClean="0"/>
              <a:t>画图</a:t>
            </a:r>
            <a:endParaRPr lang="zh-CN" altLang="en-US" sz="1400" dirty="0"/>
          </a:p>
        </p:txBody>
      </p:sp>
      <p:sp>
        <p:nvSpPr>
          <p:cNvPr id="2" name="椭圆形标注 1"/>
          <p:cNvSpPr/>
          <p:nvPr/>
        </p:nvSpPr>
        <p:spPr>
          <a:xfrm>
            <a:off x="7668344" y="2182079"/>
            <a:ext cx="1152128" cy="742865"/>
          </a:xfrm>
          <a:prstGeom prst="wedgeEllipseCallout">
            <a:avLst>
              <a:gd name="adj1" fmla="val -124620"/>
              <a:gd name="adj2" fmla="val 193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pie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8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mtClean="0"/>
              <a:t>画中国</a:t>
            </a:r>
            <a:r>
              <a:rPr lang="en-US" altLang="zh-CN" smtClean="0"/>
              <a:t>2017</a:t>
            </a:r>
            <a:r>
              <a:rPr lang="zh-CN" altLang="en-US" smtClean="0"/>
              <a:t>年</a:t>
            </a:r>
            <a:r>
              <a:rPr lang="en-US" altLang="zh-CN" smtClean="0"/>
              <a:t>GDP</a:t>
            </a:r>
            <a:r>
              <a:rPr lang="zh-CN" altLang="en-US" smtClean="0"/>
              <a:t>的构成饼图（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941" y="2095513"/>
            <a:ext cx="51720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 rot="20551157">
            <a:off x="6167368" y="4299205"/>
            <a:ext cx="1574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rgbClr val="00B050"/>
                </a:solidFill>
              </a:rPr>
              <a:t>well done!!!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24151</TotalTime>
  <Pages>0</Pages>
  <Words>2016</Words>
  <Characters>0</Characters>
  <Application>Microsoft Office PowerPoint</Application>
  <DocSecurity>0</DocSecurity>
  <PresentationFormat>全屏显示(4:3)</PresentationFormat>
  <Lines>0</Lines>
  <Paragraphs>556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5_Junzhi_PPT_Template_Opt1_04Aug</vt:lpstr>
      <vt:lpstr>幻灯片 2</vt:lpstr>
      <vt:lpstr>课程内容</vt:lpstr>
      <vt:lpstr>画GDP的柱状图（1）</vt:lpstr>
      <vt:lpstr>画GDP的柱状图（2）</vt:lpstr>
      <vt:lpstr>画上证指数折线图（1）</vt:lpstr>
      <vt:lpstr>画上证指数折线图（2）</vt:lpstr>
      <vt:lpstr>画上证指数折线图（3）</vt:lpstr>
      <vt:lpstr>画中国2017年GDP的构成饼图（1）</vt:lpstr>
      <vt:lpstr>画中国2017年GDP的构成饼图（2）</vt:lpstr>
      <vt:lpstr>我们都用到了那些python知识</vt:lpstr>
      <vt:lpstr>链表对象list（1）</vt:lpstr>
      <vt:lpstr>链表对象list（2）</vt:lpstr>
      <vt:lpstr>链表对象list（3）</vt:lpstr>
      <vt:lpstr>字典对象dict（1）</vt:lpstr>
      <vt:lpstr>字典对象dict（2）</vt:lpstr>
      <vt:lpstr>字典对象dict（3）</vt:lpstr>
      <vt:lpstr>时间对象datetime</vt:lpstr>
      <vt:lpstr>Matplotlib画图步骤</vt:lpstr>
      <vt:lpstr>闯关作业</vt:lpstr>
      <vt:lpstr>幻灯片 21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jfang</cp:lastModifiedBy>
  <cp:revision>1390</cp:revision>
  <dcterms:created xsi:type="dcterms:W3CDTF">2015-10-28T04:27:11Z</dcterms:created>
  <dcterms:modified xsi:type="dcterms:W3CDTF">2018-03-13T05:54:57Z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