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712" r:id="rId6"/>
  </p:sldMasterIdLst>
  <p:notesMasterIdLst>
    <p:notesMasterId r:id="rId21"/>
  </p:notesMasterIdLst>
  <p:handoutMasterIdLst>
    <p:handoutMasterId r:id="rId22"/>
  </p:handoutMasterIdLst>
  <p:sldIdLst>
    <p:sldId id="256" r:id="rId7"/>
    <p:sldId id="420" r:id="rId8"/>
    <p:sldId id="400" r:id="rId9"/>
    <p:sldId id="433" r:id="rId10"/>
    <p:sldId id="434" r:id="rId11"/>
    <p:sldId id="401" r:id="rId12"/>
    <p:sldId id="435" r:id="rId13"/>
    <p:sldId id="421" r:id="rId14"/>
    <p:sldId id="436" r:id="rId15"/>
    <p:sldId id="437" r:id="rId16"/>
    <p:sldId id="422" r:id="rId17"/>
    <p:sldId id="438" r:id="rId18"/>
    <p:sldId id="430" r:id="rId19"/>
    <p:sldId id="439" r:id="rId20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zhao" initials="zmy" lastIdx="2" clrIdx="0"/>
  <p:cmAuthor id="1" name="Kevin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D64A9"/>
    <a:srgbClr val="1554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0" autoAdjust="0"/>
    <p:restoredTop sz="91134" autoAdjust="0"/>
  </p:normalViewPr>
  <p:slideViewPr>
    <p:cSldViewPr>
      <p:cViewPr varScale="1">
        <p:scale>
          <a:sx n="117" d="100"/>
          <a:sy n="117" d="100"/>
        </p:scale>
        <p:origin x="-864" y="-9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3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F1824DF-81EC-4463-B579-F29A90B60F17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3F8C286-A811-4329-8526-62669AA9F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98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 algn="r">
              <a:buFont typeface="Arial" pitchFamily="34" charset="0"/>
              <a:buNone/>
              <a:defRPr sz="1300" noProof="1" dirty="0">
                <a:latin typeface="Calibri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C802C16-0D38-432C-81C5-6B49B47A3F3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 anchor="b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30BA56-E163-4A57-95A5-ADE316E0A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75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0BA56-E163-4A57-95A5-ADE316E0A6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54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59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F3A7-7FE4-44AC-BA69-46D000194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2AED-6D65-4010-B907-3A5B4FA90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5406-BA3C-4E75-ADC1-920BCC3C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FEC9-A7D6-4149-A2CB-9511FF98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D6B3-E455-4C01-AD6F-D2FD1C8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8F04-2909-4473-A5E3-1301049B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0354-09AE-41D8-9C7D-D12199A05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D3276-2D89-4089-BA10-A8AB61B8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0FF-0F0C-4158-9922-994A1CF4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7E61B-AC40-490F-8AE9-7E6EC932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22F5-C28F-429C-8290-9702EE214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004D-EF0A-456D-A165-51C225D0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CEA1-A559-417C-8F51-1582D3794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9E5E-1E90-4CA6-A2BA-83649D68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294E-3E06-4652-AFD4-C8A08D95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6075-9297-4D46-AB83-651F3DB1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3EE3-FF00-439E-ABEE-5C8414D4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BF38-DAAF-4EB7-8340-6A7A3444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48B8-0104-48EE-A71B-56E74E25B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FB0D-132B-4034-8181-677D0817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1454-4B4F-472D-94C2-E51B0D64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704D-5BB9-41EC-B619-376FE58C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7EEE-C729-4A5F-9CBC-30399CAF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CCC0-B1FB-436B-8296-8D154DD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16B-D348-46DD-B07F-B61C21D2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D76E-721E-4F8A-8DA1-751C6DB9B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6359-6EAB-4F87-987E-55696D27B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AB335-AC50-40C6-A29F-17ADCCF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334B-CC16-455D-ADA1-89E7A16C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C6E0-D611-489A-ADAE-54C9FDB2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4211-43A6-4B98-9279-5255AC52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C87A5-5333-425A-8CA8-FC12811B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F264-4021-493F-B7A3-C987914E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048C-570A-469C-AA00-B1D9FE3E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5662-BA27-4EEE-B83B-A3E260F52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670B-D44F-4B63-8480-D49F5BE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A02A-80EE-41BD-8D09-B2E66794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A435-0B07-4E91-90AC-88E16489F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6988-9AC2-4352-AB6A-BB34BB4E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149E-0F10-478D-B803-B3922AEF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7693-F641-4BB1-8E1C-E1080D93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A1D7-1A8F-45FE-B3BF-FE6108CB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51E1-E0C5-4C02-8F3A-240B4511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CE25-A3C9-4313-812C-EC0D63F56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C8C5263-98B5-4A8D-BDAA-0B8D3185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2052" name="Rectangle 11"/>
          <p:cNvSpPr>
            <a:spLocks noChangeArrowheads="1"/>
          </p:cNvSpPr>
          <p:nvPr userDrawn="1"/>
        </p:nvSpPr>
        <p:spPr bwMode="auto">
          <a:xfrm>
            <a:off x="0" y="1930400"/>
            <a:ext cx="171450" cy="1473200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15549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/>
          </p:cNvSpPr>
          <p:nvPr>
            <p:ph type="dt" sz="half" idx="2"/>
          </p:nvPr>
        </p:nvSpPr>
        <p:spPr>
          <a:xfrm>
            <a:off x="225425" y="5272088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A6A6A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48971-A204-4A70-AF4C-4F546F5AC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10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E4DF645-EF77-4DBD-849B-A87566A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A9409E-670F-4973-8E4B-CC5A7769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1000" b="1" dirty="0" smtClean="0">
                <a:solidFill>
                  <a:srgbClr val="155494"/>
                </a:solidFill>
              </a:rPr>
              <a:t>1</a:t>
            </a:r>
            <a:endParaRPr lang="zh-CN" altLang="en-US" sz="1000" b="1" dirty="0">
              <a:solidFill>
                <a:srgbClr val="155494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85918" y="2714620"/>
            <a:ext cx="7143800" cy="642942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解放你的</a:t>
            </a:r>
            <a:r>
              <a:rPr kumimoji="0" lang="en-US" altLang="zh-CN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编程能力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214414" y="3143248"/>
            <a:ext cx="7072362" cy="571504"/>
          </a:xfrm>
          <a:prstGeom prst="rect">
            <a:avLst/>
          </a:prstGeom>
        </p:spPr>
        <p:txBody>
          <a:bodyPr vert="horz" lIns="91440" tIns="45720" rIns="91440" bIns="45720" spcCol="360000" rtlCol="0">
            <a:noAutofit/>
          </a:bodyPr>
          <a:lstStyle/>
          <a:p>
            <a:pPr lvl="0" algn="r" fontAlgn="auto">
              <a:spcBef>
                <a:spcPts val="768"/>
              </a:spcBef>
              <a:spcAft>
                <a:spcPts val="0"/>
              </a:spcAft>
              <a:buClr>
                <a:srgbClr val="0B54A6"/>
              </a:buClr>
              <a:buSzPct val="7500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00034" y="1928802"/>
            <a:ext cx="849156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金融数据分析教程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28662" y="4143380"/>
            <a:ext cx="714380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关 复杂金融数据图形展示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同时画多幅子图（</a:t>
            </a:r>
            <a:r>
              <a:rPr lang="en-US" altLang="zh-CN" b="1" smtClean="0"/>
              <a:t>4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825402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 rot="19370067">
            <a:off x="6890568" y="5149390"/>
            <a:ext cx="1572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B050"/>
                </a:solidFill>
              </a:rPr>
              <a:t>赞赞赞！！！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坐标使用中文（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4312" y="1643050"/>
            <a:ext cx="3652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571472" y="1571612"/>
            <a:ext cx="63579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设置图片大小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 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.figure(figsize=(8,6))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 = fig.add_subplot(1,1,1)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ax1.bar(list_year, list_gdp,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总量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left'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ax1.set_xlabel(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年份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总量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画折线图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 = ax1.twinx()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ax2.plot(list_year, list_gdp_growth, color=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增长率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left'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增长率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ax2.set_ylim(0, 20)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标识标题及坐标轴信息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'2006 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至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2017 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中国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GDP 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总量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zh-CN" alt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增长率 示意图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.legend()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.show()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>
            <a:off x="7429520" y="5286388"/>
            <a:ext cx="1571636" cy="654157"/>
          </a:xfrm>
          <a:prstGeom prst="wedgeEllipseCallout">
            <a:avLst>
              <a:gd name="adj1" fmla="val -73641"/>
              <a:gd name="adj2" fmla="val -245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乱码？？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坐标使用中文（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472" y="1571612"/>
            <a:ext cx="4214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pylab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mpl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指定默认字体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mpl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.rcParams[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'font.sans-serif'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'FangSong'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解决保存图像是负号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'-'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显示为方块的问题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mpl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.rcParams[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'axes.unicode_minus'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7429520" y="5286388"/>
            <a:ext cx="1571636" cy="654157"/>
          </a:xfrm>
          <a:prstGeom prst="wedgeEllipseCallout">
            <a:avLst>
              <a:gd name="adj1" fmla="val -107927"/>
              <a:gd name="adj2" fmla="val -113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舒服多了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86058"/>
            <a:ext cx="54959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闯关作业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7" name="矩形 16"/>
          <p:cNvSpPr/>
          <p:nvPr/>
        </p:nvSpPr>
        <p:spPr>
          <a:xfrm>
            <a:off x="500034" y="2000240"/>
            <a:ext cx="72152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1.</a:t>
            </a:r>
            <a:r>
              <a:rPr lang="zh-CN" altLang="en-US" smtClean="0"/>
              <a:t>画一张招商银行</a:t>
            </a: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月份股价图，包含下面两张子图：</a:t>
            </a:r>
            <a:endParaRPr lang="en-US" altLang="zh-CN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mtClean="0"/>
              <a:t> 每天的收盘价折线图</a:t>
            </a:r>
            <a:endParaRPr lang="en-US" altLang="zh-CN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mtClean="0"/>
              <a:t> </a:t>
            </a:r>
            <a:r>
              <a:rPr lang="zh-CN" altLang="en-US" smtClean="0"/>
              <a:t>每日的涨跌幅柱状图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要求使用中文坐标，数据见表格。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19669" y="2928928"/>
          <a:ext cx="3238479" cy="3363920"/>
        </p:xfrm>
        <a:graphic>
          <a:graphicData uri="http://schemas.openxmlformats.org/drawingml/2006/table">
            <a:tbl>
              <a:tblPr/>
              <a:tblGrid>
                <a:gridCol w="1079493"/>
                <a:gridCol w="1079493"/>
                <a:gridCol w="1079493"/>
              </a:tblGrid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trade_date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close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change_rate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34.45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0.015027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34.50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0.001451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34.89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0.011304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34.62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-0.007739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32.39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-0.064414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31.28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-0.034270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20180209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30.71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-0.018223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20180212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30.05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-0.021491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20180213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30.91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0.028619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20180214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31.37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0.014882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20180222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31.50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0.004144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20180223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31.78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0.008889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20180226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31.51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-0.008496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20180227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30.87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-0.020311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20180228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30.30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Helvetica"/>
                          <a:ea typeface="宋体"/>
                          <a:cs typeface="Times New Roman"/>
                        </a:rPr>
                        <a:t>-0.018465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985" marR="6985" marT="6985" marB="698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9"/>
            <a:ext cx="4606280" cy="6010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3434354"/>
            <a:ext cx="8062664" cy="1710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2120" tIns="42120" rIns="67320" bIns="6732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1699785"/>
            <a:ext cx="7270576" cy="515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</a:rPr>
              <a:t>欢迎访问</a:t>
            </a:r>
            <a:r>
              <a:rPr lang="en-US" altLang="zh-CN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https://www.quantos.org</a:t>
            </a:r>
            <a:endParaRPr lang="en-US" altLang="zh-CN" sz="2200" b="1" dirty="0" smtClean="0">
              <a:solidFill>
                <a:srgbClr val="1554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0"/>
          </p:nvPr>
        </p:nvSpPr>
        <p:spPr>
          <a:xfrm>
            <a:off x="6488113" y="6602413"/>
            <a:ext cx="1671637" cy="2476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26" name="Picture 2" descr="https://github.com/quantOS-org/quantOSUserGuide/blob/master/assets/quantos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508389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quantos.org/courses/8fe1bcd99037695cc6832cc4e28d19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1764" y="2924944"/>
            <a:ext cx="2508388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32" y="2924944"/>
            <a:ext cx="2508389" cy="2508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课程内容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735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通过本课程学习，你将学习到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画双坐标轴图形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同时画多幅子图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图片中显示中文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闯关</a:t>
            </a:r>
            <a:r>
              <a:rPr lang="zh-CN" altLang="en-US" dirty="0" smtClean="0"/>
              <a:t>作业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画双坐标轴图形（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矩形 7"/>
          <p:cNvSpPr/>
          <p:nvPr/>
        </p:nvSpPr>
        <p:spPr>
          <a:xfrm>
            <a:off x="500034" y="5357826"/>
            <a:ext cx="3286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数据来源：国家统计局网站  </a:t>
            </a:r>
            <a:r>
              <a:rPr lang="en-US" sz="1000" u="sng" dirty="0" smtClean="0">
                <a:hlinkClick r:id="rId3"/>
              </a:rPr>
              <a:t>http://data.stats.gov.cn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510236" y="2104148"/>
            <a:ext cx="1347120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list_year</a:t>
            </a:r>
            <a:r>
              <a:rPr lang="en-US" altLang="zh-CN" sz="1400" dirty="0" smtClean="0"/>
              <a:t> = [</a:t>
            </a:r>
          </a:p>
          <a:p>
            <a:r>
              <a:rPr lang="en-US" altLang="zh-CN" sz="1400" dirty="0" smtClean="0"/>
              <a:t>    2006,</a:t>
            </a:r>
          </a:p>
          <a:p>
            <a:r>
              <a:rPr lang="en-US" altLang="zh-CN" sz="1400" dirty="0" smtClean="0"/>
              <a:t>    2007,</a:t>
            </a:r>
          </a:p>
          <a:p>
            <a:r>
              <a:rPr lang="en-US" altLang="zh-CN" sz="1400" dirty="0" smtClean="0"/>
              <a:t>    2008,</a:t>
            </a:r>
          </a:p>
          <a:p>
            <a:r>
              <a:rPr lang="en-US" altLang="zh-CN" sz="1400" dirty="0" smtClean="0"/>
              <a:t>    2009,</a:t>
            </a:r>
          </a:p>
          <a:p>
            <a:r>
              <a:rPr lang="en-US" altLang="zh-CN" sz="1400" dirty="0" smtClean="0"/>
              <a:t>    2010,</a:t>
            </a:r>
          </a:p>
          <a:p>
            <a:r>
              <a:rPr lang="en-US" altLang="zh-CN" sz="1400" dirty="0" smtClean="0"/>
              <a:t>    2011,</a:t>
            </a:r>
          </a:p>
          <a:p>
            <a:r>
              <a:rPr lang="en-US" altLang="zh-CN" sz="1400" dirty="0" smtClean="0"/>
              <a:t>    2012,</a:t>
            </a:r>
          </a:p>
          <a:p>
            <a:r>
              <a:rPr lang="en-US" altLang="zh-CN" sz="1400" dirty="0" smtClean="0"/>
              <a:t>    2013,</a:t>
            </a:r>
          </a:p>
          <a:p>
            <a:r>
              <a:rPr lang="en-US" altLang="zh-CN" sz="1400" dirty="0" smtClean="0"/>
              <a:t>    2014,</a:t>
            </a:r>
          </a:p>
          <a:p>
            <a:r>
              <a:rPr lang="en-US" altLang="zh-CN" sz="1400" dirty="0" smtClean="0"/>
              <a:t>    2015,</a:t>
            </a:r>
          </a:p>
          <a:p>
            <a:r>
              <a:rPr lang="en-US" altLang="zh-CN" sz="1400" dirty="0" smtClean="0"/>
              <a:t>    2016,</a:t>
            </a:r>
          </a:p>
          <a:p>
            <a:r>
              <a:rPr lang="en-US" altLang="zh-CN" sz="1400" dirty="0" smtClean="0"/>
              <a:t>    2017    </a:t>
            </a:r>
          </a:p>
          <a:p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28794" y="2104148"/>
            <a:ext cx="1428760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list_gdp</a:t>
            </a:r>
            <a:r>
              <a:rPr lang="en-US" altLang="zh-CN" sz="1400" dirty="0" smtClean="0"/>
              <a:t>  = [</a:t>
            </a:r>
          </a:p>
          <a:p>
            <a:r>
              <a:rPr lang="en-US" altLang="zh-CN" sz="1400" dirty="0" smtClean="0"/>
              <a:t>    219438.50,</a:t>
            </a:r>
          </a:p>
          <a:p>
            <a:r>
              <a:rPr lang="en-US" altLang="zh-CN" sz="1400" dirty="0" smtClean="0"/>
              <a:t>    270232.30,</a:t>
            </a:r>
          </a:p>
          <a:p>
            <a:r>
              <a:rPr lang="en-US" altLang="zh-CN" sz="1400" dirty="0" smtClean="0"/>
              <a:t>    319515.50,</a:t>
            </a:r>
          </a:p>
          <a:p>
            <a:r>
              <a:rPr lang="en-US" altLang="zh-CN" sz="1400" dirty="0" smtClean="0"/>
              <a:t>    349081.40,</a:t>
            </a:r>
          </a:p>
          <a:p>
            <a:r>
              <a:rPr lang="en-US" altLang="zh-CN" sz="1400" dirty="0" smtClean="0"/>
              <a:t>    413030.30,</a:t>
            </a:r>
          </a:p>
          <a:p>
            <a:r>
              <a:rPr lang="en-US" altLang="zh-CN" sz="1400" dirty="0" smtClean="0"/>
              <a:t>    489300.60,</a:t>
            </a:r>
          </a:p>
          <a:p>
            <a:r>
              <a:rPr lang="en-US" altLang="zh-CN" sz="1400" dirty="0" smtClean="0"/>
              <a:t>    540367.40,</a:t>
            </a:r>
          </a:p>
          <a:p>
            <a:r>
              <a:rPr lang="en-US" altLang="zh-CN" sz="1400" dirty="0" smtClean="0"/>
              <a:t>    595244.40,</a:t>
            </a:r>
          </a:p>
          <a:p>
            <a:r>
              <a:rPr lang="en-US" altLang="zh-CN" sz="1400" dirty="0" smtClean="0"/>
              <a:t>    643974.00,</a:t>
            </a:r>
          </a:p>
          <a:p>
            <a:r>
              <a:rPr lang="en-US" altLang="zh-CN" sz="1400" dirty="0" smtClean="0"/>
              <a:t>    689052.10,</a:t>
            </a:r>
          </a:p>
          <a:p>
            <a:r>
              <a:rPr lang="en-US" altLang="zh-CN" sz="1400" dirty="0" smtClean="0"/>
              <a:t>    744127.20,</a:t>
            </a:r>
          </a:p>
          <a:p>
            <a:r>
              <a:rPr lang="en-US" altLang="zh-CN" sz="1400" dirty="0" smtClean="0"/>
              <a:t>    827122.00    </a:t>
            </a:r>
          </a:p>
          <a:p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28596" y="1694723"/>
            <a:ext cx="2577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将数据保存到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数据结构中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428992" y="2106407"/>
            <a:ext cx="1785950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list_gdp_growth </a:t>
            </a:r>
            <a:r>
              <a:rPr lang="en-US" altLang="zh-CN" sz="1400" dirty="0" smtClean="0"/>
              <a:t>= [</a:t>
            </a:r>
          </a:p>
          <a:p>
            <a:r>
              <a:rPr lang="en-US" altLang="zh-CN" sz="1400" smtClean="0"/>
              <a:t>    12.70,</a:t>
            </a:r>
          </a:p>
          <a:p>
            <a:r>
              <a:rPr lang="en-US" altLang="zh-CN" sz="1400" smtClean="0"/>
              <a:t>    14.20, </a:t>
            </a:r>
          </a:p>
          <a:p>
            <a:r>
              <a:rPr lang="en-US" altLang="zh-CN" sz="1400" smtClean="0"/>
              <a:t>    9.70,  </a:t>
            </a:r>
          </a:p>
          <a:p>
            <a:r>
              <a:rPr lang="en-US" altLang="zh-CN" sz="1400" smtClean="0"/>
              <a:t>    9.40,  </a:t>
            </a:r>
          </a:p>
          <a:p>
            <a:r>
              <a:rPr lang="en-US" altLang="zh-CN" sz="1400" smtClean="0"/>
              <a:t>    10.60, </a:t>
            </a:r>
          </a:p>
          <a:p>
            <a:r>
              <a:rPr lang="en-US" altLang="zh-CN" sz="1400" smtClean="0"/>
              <a:t>    9.50,  </a:t>
            </a:r>
          </a:p>
          <a:p>
            <a:r>
              <a:rPr lang="en-US" altLang="zh-CN" sz="1400" smtClean="0"/>
              <a:t>    7.90,  </a:t>
            </a:r>
          </a:p>
          <a:p>
            <a:r>
              <a:rPr lang="en-US" altLang="zh-CN" sz="1400" smtClean="0"/>
              <a:t>    7.80,  </a:t>
            </a:r>
          </a:p>
          <a:p>
            <a:r>
              <a:rPr lang="en-US" altLang="zh-CN" sz="1400" smtClean="0"/>
              <a:t>    7.30,  </a:t>
            </a:r>
          </a:p>
          <a:p>
            <a:r>
              <a:rPr lang="en-US" altLang="zh-CN" sz="1400" smtClean="0"/>
              <a:t>    6.90,  </a:t>
            </a:r>
          </a:p>
          <a:p>
            <a:r>
              <a:rPr lang="en-US" altLang="zh-CN" sz="1400" smtClean="0"/>
              <a:t>    6.70,  </a:t>
            </a:r>
          </a:p>
          <a:p>
            <a:r>
              <a:rPr lang="en-US" altLang="zh-CN" sz="1400" smtClean="0"/>
              <a:t>    6.90  </a:t>
            </a:r>
            <a:endParaRPr lang="en-US" altLang="zh-CN" sz="1400" dirty="0" smtClean="0"/>
          </a:p>
          <a:p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画双坐标轴图形（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5" name="矩形 14"/>
          <p:cNvSpPr/>
          <p:nvPr/>
        </p:nvSpPr>
        <p:spPr>
          <a:xfrm>
            <a:off x="571472" y="1928802"/>
            <a:ext cx="442915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设置图片大小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.figure(figsize=(8,6))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.bar(list_year, list_gdp)</a:t>
            </a: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.plot(list_year, list_gdp_growth, color=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标识标题及坐标轴信息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 / growth from 2006 to 2017'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'year'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 /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.show()</a:t>
            </a:r>
          </a:p>
        </p:txBody>
      </p:sp>
      <p:sp>
        <p:nvSpPr>
          <p:cNvPr id="18" name="矩形 17"/>
          <p:cNvSpPr/>
          <p:nvPr/>
        </p:nvSpPr>
        <p:spPr>
          <a:xfrm>
            <a:off x="571472" y="1571612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画图</a:t>
            </a:r>
            <a:endParaRPr lang="zh-CN" altLang="en-US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00174"/>
            <a:ext cx="3929058" cy="275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圆角矩形标注 15"/>
          <p:cNvSpPr/>
          <p:nvPr/>
        </p:nvSpPr>
        <p:spPr>
          <a:xfrm>
            <a:off x="5786447" y="4857760"/>
            <a:ext cx="1428760" cy="428628"/>
          </a:xfrm>
          <a:prstGeom prst="wedgeRoundRectCallout">
            <a:avLst>
              <a:gd name="adj1" fmla="val 44878"/>
              <a:gd name="adj2" fmla="val -2569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rgbClr val="FF0000"/>
                </a:solidFill>
              </a:rPr>
              <a:t>看不清楚了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5364" name="Picture 4" descr="https://ss0.bdstatic.com/70cFvHSh_Q1YnxGkpoWK1HF6hhy/it/u=3197848023,3172565323&amp;fm=27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4500570"/>
            <a:ext cx="1353512" cy="100013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画双坐标轴图形（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5" name="矩形 14"/>
          <p:cNvSpPr/>
          <p:nvPr/>
        </p:nvSpPr>
        <p:spPr>
          <a:xfrm>
            <a:off x="571472" y="1928802"/>
            <a:ext cx="63579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设置图片大小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 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.figure(figsize=(8,6))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 = fig.add_subplot(1,1,1)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ax1.bar(list_year, list_gdp,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left'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ax1.set_xlabel(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'year'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altLang="zh-CN" sz="120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画折线图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 = ax1.twinx()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ax2.plot(list_year, list_gdp_growth, color=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right'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ax2.set_ylim(0, 20)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标识标题及坐标轴信息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 / growth from 2006 to 2017'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.show()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571472" y="1571612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画图</a:t>
            </a:r>
            <a:endParaRPr lang="zh-CN" altLang="en-US" sz="1400" dirty="0"/>
          </a:p>
        </p:txBody>
      </p:sp>
      <p:sp>
        <p:nvSpPr>
          <p:cNvPr id="2" name="椭圆形标注 1"/>
          <p:cNvSpPr/>
          <p:nvPr/>
        </p:nvSpPr>
        <p:spPr>
          <a:xfrm>
            <a:off x="7286644" y="3357562"/>
            <a:ext cx="1571636" cy="654157"/>
          </a:xfrm>
          <a:prstGeom prst="wedgeEllipseCallout">
            <a:avLst>
              <a:gd name="adj1" fmla="val -375458"/>
              <a:gd name="adj2" fmla="val 142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关键语句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0481" y="2220817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画双坐标轴图形（</a:t>
            </a:r>
            <a:r>
              <a:rPr lang="en-US" altLang="zh-CN" b="1" smtClean="0"/>
              <a:t>4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57390"/>
            <a:ext cx="5495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 rot="19370067">
            <a:off x="6604974" y="5435091"/>
            <a:ext cx="1572998" cy="400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well done!!!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同时画多幅子图（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5" name="矩形 14"/>
          <p:cNvSpPr/>
          <p:nvPr/>
        </p:nvSpPr>
        <p:spPr>
          <a:xfrm>
            <a:off x="571472" y="1571612"/>
            <a:ext cx="63579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设置图片大小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 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.figure(figsize=(8,6))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 = fig.add_subplot(2,1,1)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ax1.bar(list_year, list_gdp,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left'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 from 2006 to 2017'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画折线图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 = fig.add_subplot(2,1,2)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ax2.plot(list_year, list_gdp_growth, color=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right'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ax2.set_ylim(0, 15)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 from 2006 to 2017'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ax2.grid(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调整子图之间的间距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.tight_layout()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.show()</a:t>
            </a:r>
            <a:endParaRPr lang="zh-CN" altLang="en-US" sz="1400" dirty="0"/>
          </a:p>
        </p:txBody>
      </p:sp>
      <p:sp>
        <p:nvSpPr>
          <p:cNvPr id="7" name="椭圆形标注 6"/>
          <p:cNvSpPr/>
          <p:nvPr/>
        </p:nvSpPr>
        <p:spPr>
          <a:xfrm>
            <a:off x="7358082" y="1500174"/>
            <a:ext cx="1571636" cy="654157"/>
          </a:xfrm>
          <a:prstGeom prst="wedgeEllipseCallout">
            <a:avLst>
              <a:gd name="adj1" fmla="val -321952"/>
              <a:gd name="adj2" fmla="val 171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关键语句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7429520" y="5286388"/>
            <a:ext cx="1571636" cy="654157"/>
          </a:xfrm>
          <a:prstGeom prst="wedgeEllipseCallout">
            <a:avLst>
              <a:gd name="adj1" fmla="val -379613"/>
              <a:gd name="adj2" fmla="val 42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关键语句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同时画多幅子图（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643050"/>
            <a:ext cx="5886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 rot="19370067">
            <a:off x="6604974" y="5435352"/>
            <a:ext cx="1572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B050"/>
                </a:solidFill>
              </a:rPr>
              <a:t>因吹斯汀！！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同时画多幅子图（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5" name="矩形 14"/>
          <p:cNvSpPr/>
          <p:nvPr/>
        </p:nvSpPr>
        <p:spPr>
          <a:xfrm>
            <a:off x="571472" y="1571612"/>
            <a:ext cx="63579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设置图片大小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 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.figure(figsize=(8,6))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 = fig.add_subplot(1,2,1)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ax1.bar(list_year, list_gdp,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left'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ax1.set_title(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amount from 2006 to 2017'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画折线图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 = fig.add_subplot(1,2,2)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ax2.plot(list_year, list_gdp_growth, color=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label=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ax2.legend(loc=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'upper right'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ax2.set_ylabel(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ax2.set_ylim(0, 15)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ax2.set_title(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'gdp growth from 2006 to 2017'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ax2.grid(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调整子图之间的间距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.tight_layout()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.show()</a:t>
            </a:r>
            <a:endParaRPr lang="zh-CN" altLang="en-US" sz="1400" dirty="0"/>
          </a:p>
        </p:txBody>
      </p:sp>
      <p:sp>
        <p:nvSpPr>
          <p:cNvPr id="7" name="椭圆形标注 6"/>
          <p:cNvSpPr/>
          <p:nvPr/>
        </p:nvSpPr>
        <p:spPr>
          <a:xfrm>
            <a:off x="7358082" y="1500174"/>
            <a:ext cx="1571636" cy="654157"/>
          </a:xfrm>
          <a:prstGeom prst="wedgeEllipseCallout">
            <a:avLst>
              <a:gd name="adj1" fmla="val -321952"/>
              <a:gd name="adj2" fmla="val 171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关键语句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theme/theme1.xml><?xml version="1.0" encoding="utf-8"?>
<a:theme xmlns:a="http://schemas.openxmlformats.org/drawingml/2006/main" name="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Junzhi_PPT_Template_Opt1_04Aug</Template>
  <TotalTime>24213</TotalTime>
  <Pages>0</Pages>
  <Words>1028</Words>
  <Characters>0</Characters>
  <Application>Microsoft Office PowerPoint</Application>
  <DocSecurity>0</DocSecurity>
  <PresentationFormat>全屏显示(4:3)</PresentationFormat>
  <Lines>0</Lines>
  <Paragraphs>296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Junzhi_PPT_Template_Opt1_04Aug</vt:lpstr>
      <vt:lpstr>1_Junzhi_PPT_Template_Opt1_04Aug</vt:lpstr>
      <vt:lpstr>2_Junzhi_PPT_Template_Opt1_04Aug</vt:lpstr>
      <vt:lpstr>3_Junzhi_PPT_Template_Opt1_04Aug</vt:lpstr>
      <vt:lpstr>4_Junzhi_PPT_Template_Opt1_04Aug</vt:lpstr>
      <vt:lpstr>5_Junzhi_PPT_Template_Opt1_04Aug</vt:lpstr>
      <vt:lpstr>幻灯片 2</vt:lpstr>
      <vt:lpstr>课程内容</vt:lpstr>
      <vt:lpstr>画双坐标轴图形（1）</vt:lpstr>
      <vt:lpstr>画双坐标轴图形（2）</vt:lpstr>
      <vt:lpstr>画双坐标轴图形（3）</vt:lpstr>
      <vt:lpstr>画双坐标轴图形（4）</vt:lpstr>
      <vt:lpstr>同时画多幅子图（1）</vt:lpstr>
      <vt:lpstr>同时画多幅子图（2）</vt:lpstr>
      <vt:lpstr>同时画多幅子图（3）</vt:lpstr>
      <vt:lpstr>同时画多幅子图（4）</vt:lpstr>
      <vt:lpstr>坐标使用中文（1）</vt:lpstr>
      <vt:lpstr>坐标使用中文（2）</vt:lpstr>
      <vt:lpstr>闯关作业</vt:lpstr>
      <vt:lpstr>幻灯片 15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均直资管（对冲基金）招聘及校园宣讲会</dc:title>
  <dc:creator>Administrator</dc:creator>
  <cp:lastModifiedBy>jfang</cp:lastModifiedBy>
  <cp:revision>1446</cp:revision>
  <dcterms:created xsi:type="dcterms:W3CDTF">2015-10-28T04:27:11Z</dcterms:created>
  <dcterms:modified xsi:type="dcterms:W3CDTF">2018-03-13T05:47:15Z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