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  <p:sldMasterId id="2147483653" r:id="rId2"/>
    <p:sldMasterId id="2147483654" r:id="rId3"/>
    <p:sldMasterId id="2147483655" r:id="rId4"/>
    <p:sldMasterId id="2147483656" r:id="rId5"/>
    <p:sldMasterId id="2147483712" r:id="rId6"/>
  </p:sldMasterIdLst>
  <p:notesMasterIdLst>
    <p:notesMasterId r:id="rId25"/>
  </p:notesMasterIdLst>
  <p:handoutMasterIdLst>
    <p:handoutMasterId r:id="rId26"/>
  </p:handoutMasterIdLst>
  <p:sldIdLst>
    <p:sldId id="256" r:id="rId7"/>
    <p:sldId id="420" r:id="rId8"/>
    <p:sldId id="400" r:id="rId9"/>
    <p:sldId id="439" r:id="rId10"/>
    <p:sldId id="440" r:id="rId11"/>
    <p:sldId id="433" r:id="rId12"/>
    <p:sldId id="434" r:id="rId13"/>
    <p:sldId id="401" r:id="rId14"/>
    <p:sldId id="435" r:id="rId15"/>
    <p:sldId id="421" r:id="rId16"/>
    <p:sldId id="436" r:id="rId17"/>
    <p:sldId id="442" r:id="rId18"/>
    <p:sldId id="441" r:id="rId19"/>
    <p:sldId id="443" r:id="rId20"/>
    <p:sldId id="444" r:id="rId21"/>
    <p:sldId id="437" r:id="rId22"/>
    <p:sldId id="430" r:id="rId23"/>
    <p:sldId id="445" r:id="rId24"/>
  </p:sldIdLst>
  <p:sldSz cx="9144000" cy="6858000" type="screen4x3"/>
  <p:notesSz cx="6797675" cy="99266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9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zhao" initials="zmy" lastIdx="2" clrIdx="0"/>
  <p:cmAuthor id="1" name="Kevin" initials="K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0D64A9"/>
    <a:srgbClr val="15549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803" autoAdjust="0"/>
    <p:restoredTop sz="91134" autoAdjust="0"/>
  </p:normalViewPr>
  <p:slideViewPr>
    <p:cSldViewPr>
      <p:cViewPr>
        <p:scale>
          <a:sx n="100" d="100"/>
          <a:sy n="100" d="100"/>
        </p:scale>
        <p:origin x="-1944" y="-456"/>
      </p:cViewPr>
      <p:guideLst>
        <p:guide orient="horz" pos="2160"/>
        <p:guide pos="2894"/>
      </p:guideLst>
    </p:cSldViewPr>
  </p:slideViewPr>
  <p:outlineViewPr>
    <p:cViewPr>
      <p:scale>
        <a:sx n="33" d="100"/>
        <a:sy n="33" d="100"/>
      </p:scale>
      <p:origin x="0" y="306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837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fld id="{3F1824DF-81EC-4463-B579-F29A90B60F17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010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837" y="9428010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fld id="{F3F8C286-A811-4329-8526-62669AA9FC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85989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5562" tIns="47781" rIns="95562" bIns="47781"/>
          <a:lstStyle>
            <a:lvl1pPr>
              <a:buFont typeface="Arial" pitchFamily="34" charset="0"/>
              <a:buNone/>
              <a:defRPr sz="1300" noProof="1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5562" tIns="47781" rIns="95562" bIns="47781"/>
          <a:lstStyle>
            <a:lvl1pPr algn="r">
              <a:buFont typeface="Arial" pitchFamily="34" charset="0"/>
              <a:buNone/>
              <a:defRPr sz="1300" noProof="1" dirty="0">
                <a:latin typeface="Calibri" pitchFamily="2" charset="0"/>
                <a:ea typeface="+mn-ea"/>
                <a:cs typeface="+mn-ea"/>
              </a:defRPr>
            </a:lvl1pPr>
          </a:lstStyle>
          <a:p>
            <a:pPr>
              <a:defRPr/>
            </a:pPr>
            <a:fld id="{3C802C16-0D38-432C-81C5-6B49B47A3F38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2560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62" tIns="47781" rIns="95562" bIns="477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5562" tIns="47781" rIns="95562" bIns="47781" anchor="b"/>
          <a:lstStyle>
            <a:lvl1pPr>
              <a:buFont typeface="Arial" pitchFamily="34" charset="0"/>
              <a:buNone/>
              <a:defRPr sz="1300" noProof="1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3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8B30BA56-E163-4A57-95A5-ADE316E0A6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74757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0BA56-E163-4A57-95A5-ADE316E0A605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97546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7599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0F3A7-7FE4-44AC-BA69-46D000194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F2AED-6D65-4010-B907-3A5B4FA90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E5406-BA3C-4E75-ADC1-920BCC3C2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1FEC9-A7D6-4149-A2CB-9511FF985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ED6B3-E455-4C01-AD6F-D2FD1C8DB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18F04-2909-4473-A5E3-1301049B6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70354-09AE-41D8-9C7D-D12199A05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D3276-2D89-4089-BA10-A8AB61B85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8F0FF-0F0C-4158-9922-994A1CF460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7E61B-AC40-490F-8AE9-7E6EC9324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522F5-C28F-429C-8290-9702EE214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3004D-EF0A-456D-A165-51C225D06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5CEA1-A559-417C-8F51-1582D3794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59E5E-1E90-4CA6-A2BA-83649D68D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7294E-3E06-4652-AFD4-C8A08D95D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A71B2-1816-4474-B91A-DEF45DA5E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DC37C-D3B5-49CA-8430-0CD04A3BC9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3DC3-D405-4617-A78C-1DC2D33C0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A0B02-CF1C-4A88-8F9A-5CE067E0F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A6B88-E16F-4526-8380-2BF2C6774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6BAB4-3FB8-4F6D-90F2-682061985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E769E-A4BF-4EBD-B1FE-FD0E5D8AC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6075-9297-4D46-AB83-651F3DB16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48F8A-7101-42BA-8426-6CFC82E0A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652BC-E669-440B-862F-787C8D2B6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08C85-FFF2-4A70-B34D-D5B1D71824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B9345-6318-4391-A55F-FDEDB2D1C8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B3EE3-FF00-439E-ABEE-5C8414D45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FBF38-DAAF-4EB7-8340-6A7A3444C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B48B8-0104-48EE-A71B-56E74E25B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8FB0D-132B-4034-8181-677D0817E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41454-4B4F-472D-94C2-E51B0D64F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7704D-5BB9-41EC-B619-376FE58CF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87EEE-C729-4A5F-9CBC-30399CAFD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5CCC0-B1FB-436B-8296-8D154DDC2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3A16B-D348-46DD-B07F-B61C21D2F5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3D76E-721E-4F8A-8DA1-751C6DB9BE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36359-6EAB-4F87-987E-55696D27BC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AB335-AC50-40C6-A29F-17ADCCF4A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D334B-CC16-455D-ADA1-89E7A16C3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1C6E0-D611-489A-ADAE-54C9FDB2F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34211-43A6-4B98-9279-5255AC52E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C87A5-5333-425A-8CA8-FC12811B71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BF264-4021-493F-B7A3-C987914E3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048C-570A-469C-AA00-B1D9FE3EC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85662-BA27-4EEE-B83B-A3E260F52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6670B-D44F-4B63-8480-D49F5BE77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BA02A-80EE-41BD-8D09-B2E667946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AA435-0B07-4E91-90AC-88E16489F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86988-9AC2-4352-AB6A-BB34BB4E4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E149E-0F10-478D-B803-B3922AEFD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A71B2-1816-4474-B91A-DEF45DA5E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DC37C-D3B5-49CA-8430-0CD04A3BC9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3DC3-D405-4617-A78C-1DC2D33C0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A0B02-CF1C-4A88-8F9A-5CE067E0F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87693-F641-4BB1-8E1C-E1080D934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A6B88-E16F-4526-8380-2BF2C6774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6BAB4-3FB8-4F6D-90F2-682061985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E769E-A4BF-4EBD-B1FE-FD0E5D8AC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48F8A-7101-42BA-8426-6CFC82E0A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652BC-E669-440B-862F-787C8D2B6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08C85-FFF2-4A70-B34D-D5B1D71824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B9345-6318-4391-A55F-FDEDB2D1C8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1A1D7-1A8F-45FE-B3BF-FE6108CB85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851E1-E0C5-4C02-8F3A-240B4511D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7CE25-A3C9-4313-812C-EC0D63F56D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9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FC8C5263-98B5-4A8D-BDAA-0B8D31856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241300" y="6602413"/>
            <a:ext cx="1038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1000" b="1">
                <a:latin typeface="Arial" pitchFamily="34" charset="0"/>
                <a:ea typeface="+mn-ea"/>
                <a:cs typeface="Arial" pitchFamily="34" charset="0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51" name="TextBox 8"/>
          <p:cNvSpPr txBox="1">
            <a:spLocks noChangeArrowheads="1"/>
          </p:cNvSpPr>
          <p:nvPr/>
        </p:nvSpPr>
        <p:spPr bwMode="auto">
          <a:xfrm>
            <a:off x="241300" y="6602413"/>
            <a:ext cx="1038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1000" b="1">
                <a:latin typeface="Arial" pitchFamily="34" charset="0"/>
                <a:ea typeface="+mn-ea"/>
                <a:cs typeface="Arial" pitchFamily="34" charset="0"/>
              </a:rPr>
              <a:t>CONFIDENTIAL</a:t>
            </a:r>
          </a:p>
        </p:txBody>
      </p:sp>
      <p:sp>
        <p:nvSpPr>
          <p:cNvPr id="2052" name="Rectangle 11"/>
          <p:cNvSpPr>
            <a:spLocks noChangeArrowheads="1"/>
          </p:cNvSpPr>
          <p:nvPr/>
        </p:nvSpPr>
        <p:spPr bwMode="auto">
          <a:xfrm>
            <a:off x="0" y="1930400"/>
            <a:ext cx="171450" cy="1473200"/>
          </a:xfrm>
          <a:prstGeom prst="rect">
            <a:avLst/>
          </a:prstGeom>
          <a:solidFill>
            <a:srgbClr val="15549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155494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54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6" name="Date Placeholder 3"/>
          <p:cNvSpPr>
            <a:spLocks noGrp="1"/>
          </p:cNvSpPr>
          <p:nvPr>
            <p:ph type="dt" sz="half" idx="2"/>
          </p:nvPr>
        </p:nvSpPr>
        <p:spPr>
          <a:xfrm>
            <a:off x="225425" y="5272088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mtClean="0">
                <a:solidFill>
                  <a:srgbClr val="A6A6A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buFont typeface="Arial" pitchFamily="34" charset="0"/>
              <a:buNone/>
              <a:defRPr sz="900" b="1" noProof="1">
                <a:solidFill>
                  <a:srgbClr val="155494"/>
                </a:solidFill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205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69B48971-A204-4A70-AF4C-4F546F5ACE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75" name="TextBox 8"/>
          <p:cNvSpPr txBox="1">
            <a:spLocks noChangeArrowheads="1"/>
          </p:cNvSpPr>
          <p:nvPr/>
        </p:nvSpPr>
        <p:spPr bwMode="auto">
          <a:xfrm>
            <a:off x="241300" y="6602413"/>
            <a:ext cx="1038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1000" b="1">
                <a:latin typeface="Arial" pitchFamily="34" charset="0"/>
                <a:ea typeface="+mn-ea"/>
                <a:cs typeface="Arial" pitchFamily="34" charset="0"/>
              </a:rPr>
              <a:t>CONFIDENTIAL</a:t>
            </a:r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77" name="Rectangle 9"/>
          <p:cNvSpPr>
            <a:spLocks noChangeArrowheads="1"/>
          </p:cNvSpPr>
          <p:nvPr/>
        </p:nvSpPr>
        <p:spPr bwMode="auto">
          <a:xfrm>
            <a:off x="0" y="955675"/>
            <a:ext cx="171450" cy="566738"/>
          </a:xfrm>
          <a:prstGeom prst="rect">
            <a:avLst/>
          </a:prstGeom>
          <a:solidFill>
            <a:srgbClr val="15549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8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buFont typeface="Arial" pitchFamily="34" charset="0"/>
              <a:buNone/>
              <a:defRPr sz="900" b="1" noProof="1">
                <a:solidFill>
                  <a:srgbClr val="155494"/>
                </a:solidFill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08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D623109B-8949-4F5D-87E1-82E765C76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955675"/>
            <a:ext cx="171450" cy="566738"/>
          </a:xfrm>
          <a:prstGeom prst="rect">
            <a:avLst/>
          </a:prstGeom>
          <a:solidFill>
            <a:srgbClr val="15549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102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3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buFont typeface="Arial" pitchFamily="34" charset="0"/>
              <a:buNone/>
              <a:defRPr sz="900" b="1" noProof="1">
                <a:solidFill>
                  <a:srgbClr val="155494"/>
                </a:solidFill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10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6E4DF645-EF77-4DBD-849B-A87566A78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955675"/>
            <a:ext cx="171450" cy="566738"/>
          </a:xfrm>
          <a:prstGeom prst="rect">
            <a:avLst/>
          </a:prstGeom>
          <a:solidFill>
            <a:srgbClr val="15549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1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buFont typeface="Arial" pitchFamily="34" charset="0"/>
              <a:buNone/>
              <a:defRPr sz="900" b="1" noProof="1">
                <a:solidFill>
                  <a:srgbClr val="155494"/>
                </a:solidFill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12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C2A9409E-670F-4973-8E4B-CC5A7769E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75" name="TextBox 8"/>
          <p:cNvSpPr txBox="1">
            <a:spLocks noChangeArrowheads="1"/>
          </p:cNvSpPr>
          <p:nvPr/>
        </p:nvSpPr>
        <p:spPr bwMode="auto">
          <a:xfrm>
            <a:off x="241300" y="6602413"/>
            <a:ext cx="1038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1000" b="1">
                <a:latin typeface="Arial" pitchFamily="34" charset="0"/>
                <a:ea typeface="+mn-ea"/>
                <a:cs typeface="Arial" pitchFamily="34" charset="0"/>
              </a:rPr>
              <a:t>CONFIDENTIAL</a:t>
            </a:r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77" name="Rectangle 9"/>
          <p:cNvSpPr>
            <a:spLocks noChangeArrowheads="1"/>
          </p:cNvSpPr>
          <p:nvPr/>
        </p:nvSpPr>
        <p:spPr bwMode="auto">
          <a:xfrm>
            <a:off x="0" y="955675"/>
            <a:ext cx="171450" cy="566738"/>
          </a:xfrm>
          <a:prstGeom prst="rect">
            <a:avLst/>
          </a:prstGeom>
          <a:solidFill>
            <a:srgbClr val="15549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8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buFont typeface="Arial" pitchFamily="34" charset="0"/>
              <a:buNone/>
              <a:defRPr sz="900" b="1" noProof="1">
                <a:solidFill>
                  <a:srgbClr val="155494"/>
                </a:solidFill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08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D623109B-8949-4F5D-87E1-82E765C76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namoney.com.cn/dqs/rest/dqs-u-fx/RefRateHi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s?__biz=MzU5MjMyNTA3MQ==&amp;mid=2247483806&amp;idx=1&amp;sn=1edabf70035bb898fa40862ea796f56c&amp;chksm=fe20313ec957b8284d8e2eedc4a4f5afa647cdd9be8cff83c799dc7454d7905591ce679daae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se.com.cn/market/othersdata/margin/su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github.com/PKUJohnson/LearnJaqsByExample/blob/master/data_api_tutorial.m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tos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.png"/><Relationship Id="rId4" Type="http://schemas.openxmlformats.org/officeDocument/2006/relationships/hyperlink" Target="http://tushare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w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 txBox="1">
            <a:spLocks noGrp="1" noChangeArrowheads="1"/>
          </p:cNvSpPr>
          <p:nvPr/>
        </p:nvSpPr>
        <p:spPr bwMode="auto"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altLang="zh-CN" sz="1000" b="1" dirty="0" smtClean="0">
                <a:solidFill>
                  <a:srgbClr val="155494"/>
                </a:solidFill>
              </a:rPr>
              <a:t>1</a:t>
            </a:r>
            <a:endParaRPr lang="zh-CN" altLang="en-US" sz="1000" b="1" dirty="0">
              <a:solidFill>
                <a:srgbClr val="155494"/>
              </a:solidFill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785918" y="2714620"/>
            <a:ext cx="7143800" cy="642942"/>
          </a:xfrm>
          <a:prstGeom prst="rect">
            <a:avLst/>
          </a:prstGeom>
        </p:spPr>
        <p:txBody>
          <a:bodyPr>
            <a:normAutofit fontScale="75000" lnSpcReduction="20000"/>
          </a:bodyPr>
          <a:lstStyle/>
          <a:p>
            <a:pPr marL="0" marR="0" lvl="0" indent="0" algn="ctr" defTabSz="4572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200" b="0" i="0" u="none" strike="noStrike" kern="1200" cap="none" spc="0" normalizeH="0" baseline="0" noProof="0" smtClean="0">
                <a:ln>
                  <a:noFill/>
                </a:ln>
                <a:solidFill>
                  <a:srgbClr val="15549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解放你的</a:t>
            </a:r>
            <a:r>
              <a:rPr kumimoji="0" lang="en-US" altLang="zh-CN" sz="4200" b="0" i="0" u="none" strike="noStrike" kern="1200" cap="none" spc="0" normalizeH="0" baseline="0" noProof="0" smtClean="0">
                <a:ln>
                  <a:noFill/>
                </a:ln>
                <a:solidFill>
                  <a:srgbClr val="15549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python</a:t>
            </a:r>
            <a:r>
              <a:rPr kumimoji="0" lang="zh-CN" altLang="en-US" sz="4200" b="0" i="0" u="none" strike="noStrike" kern="1200" cap="none" spc="0" normalizeH="0" baseline="0" noProof="0" smtClean="0">
                <a:ln>
                  <a:noFill/>
                </a:ln>
                <a:solidFill>
                  <a:srgbClr val="15549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编程能力</a:t>
            </a:r>
            <a:endParaRPr kumimoji="0" lang="zh-CN" altLang="en-US" sz="4200" b="0" i="0" u="none" strike="noStrike" kern="1200" cap="none" spc="0" normalizeH="0" baseline="0" noProof="0" dirty="0">
              <a:ln>
                <a:noFill/>
              </a:ln>
              <a:solidFill>
                <a:srgbClr val="15549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1214414" y="3143248"/>
            <a:ext cx="7072362" cy="571504"/>
          </a:xfrm>
          <a:prstGeom prst="rect">
            <a:avLst/>
          </a:prstGeom>
        </p:spPr>
        <p:txBody>
          <a:bodyPr vert="horz" lIns="91440" tIns="45720" rIns="91440" bIns="45720" spcCol="360000" rtlCol="0">
            <a:noAutofit/>
          </a:bodyPr>
          <a:lstStyle/>
          <a:p>
            <a:pPr lvl="0" algn="r" fontAlgn="auto">
              <a:spcBef>
                <a:spcPts val="768"/>
              </a:spcBef>
              <a:spcAft>
                <a:spcPts val="0"/>
              </a:spcAft>
              <a:buClr>
                <a:srgbClr val="0B54A6"/>
              </a:buClr>
              <a:buSzPct val="75000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宋体"/>
              <a:cs typeface="Arial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500034" y="1928802"/>
            <a:ext cx="8491568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3200" b="1" smtClean="0">
                <a:solidFill>
                  <a:srgbClr val="155494"/>
                </a:solidFill>
                <a:latin typeface="+mj-lt"/>
                <a:ea typeface="+mj-ea"/>
                <a:cs typeface="+mj-cs"/>
              </a:rPr>
              <a:t>Python</a:t>
            </a:r>
            <a:r>
              <a:rPr lang="zh-CN" altLang="en-US" sz="3200" b="1" smtClean="0">
                <a:solidFill>
                  <a:srgbClr val="155494"/>
                </a:solidFill>
                <a:latin typeface="+mj-lt"/>
                <a:ea typeface="+mj-ea"/>
                <a:cs typeface="+mj-cs"/>
              </a:rPr>
              <a:t>金融数据分析教程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28662" y="4143380"/>
            <a:ext cx="7143800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smtClean="0">
                <a:solidFill>
                  <a:srgbClr val="155494"/>
                </a:solidFill>
                <a:latin typeface="+mj-lt"/>
                <a:ea typeface="+mj-ea"/>
                <a:cs typeface="+mj-cs"/>
              </a:rPr>
              <a:t>第</a:t>
            </a:r>
            <a:r>
              <a:rPr lang="en-US" altLang="zh-CN" sz="3200" smtClean="0">
                <a:solidFill>
                  <a:srgbClr val="155494"/>
                </a:solidFill>
                <a:latin typeface="+mj-lt"/>
                <a:ea typeface="+mj-ea"/>
                <a:cs typeface="+mj-cs"/>
              </a:rPr>
              <a:t>4</a:t>
            </a:r>
            <a:r>
              <a:rPr lang="zh-CN" altLang="en-US" sz="3200" smtClean="0">
                <a:solidFill>
                  <a:srgbClr val="155494"/>
                </a:solidFill>
                <a:latin typeface="+mj-lt"/>
                <a:ea typeface="+mj-ea"/>
                <a:cs typeface="+mj-cs"/>
              </a:rPr>
              <a:t>关 如何获取金融数据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5549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通过爬虫获取金融数据（</a:t>
            </a:r>
            <a:r>
              <a:rPr lang="en-US" altLang="zh-CN" b="1" smtClean="0"/>
              <a:t>2</a:t>
            </a:r>
            <a:r>
              <a:rPr lang="zh-CN" altLang="en-US" b="1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7" name="矩形 6"/>
          <p:cNvSpPr/>
          <p:nvPr/>
        </p:nvSpPr>
        <p:spPr>
          <a:xfrm>
            <a:off x="785786" y="1714488"/>
            <a:ext cx="3082895" cy="2169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网络爬虫基本步骤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1</a:t>
            </a:r>
            <a:r>
              <a:rPr lang="zh-CN" altLang="en-US" smtClean="0"/>
              <a:t>、模拟发起</a:t>
            </a:r>
            <a:r>
              <a:rPr lang="en-US" altLang="zh-CN" smtClean="0"/>
              <a:t>HTTP</a:t>
            </a:r>
            <a:r>
              <a:rPr lang="zh-CN" altLang="en-US" smtClean="0"/>
              <a:t>请求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2</a:t>
            </a:r>
            <a:r>
              <a:rPr lang="zh-CN" altLang="en-US" smtClean="0"/>
              <a:t>、接收服务器返回的数据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3</a:t>
            </a:r>
            <a:r>
              <a:rPr lang="zh-CN" altLang="en-US" smtClean="0"/>
              <a:t>、解析数据，提取有效内容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4</a:t>
            </a:r>
            <a:r>
              <a:rPr lang="zh-CN" altLang="en-US" smtClean="0"/>
              <a:t>、将内容保存到数据库中</a:t>
            </a:r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286248" y="1819276"/>
          <a:ext cx="400052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  <a:gridCol w="271464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chemeClr val="tx1"/>
                          </a:solidFill>
                        </a:rPr>
                        <a:t>三方库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chemeClr val="tx1"/>
                          </a:solidFill>
                        </a:rPr>
                        <a:t>作用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requests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模拟发起</a:t>
                      </a:r>
                      <a:r>
                        <a:rPr lang="en-US" altLang="zh-CN" smtClean="0"/>
                        <a:t>HTTP</a:t>
                      </a:r>
                      <a:r>
                        <a:rPr lang="zh-CN" altLang="en-US" smtClean="0"/>
                        <a:t>请求</a:t>
                      </a:r>
                      <a:endParaRPr lang="en-US" altLang="zh-CN" smtClean="0"/>
                    </a:p>
                    <a:p>
                      <a:r>
                        <a:rPr lang="zh-CN" altLang="en-US" smtClean="0"/>
                        <a:t>接收服务器返回的数据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json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解析</a:t>
                      </a:r>
                      <a:r>
                        <a:rPr lang="en-US" altLang="zh-CN" smtClean="0"/>
                        <a:t>json</a:t>
                      </a:r>
                      <a:r>
                        <a:rPr lang="zh-CN" altLang="en-US" smtClean="0"/>
                        <a:t>数据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bs4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解析</a:t>
                      </a:r>
                      <a:r>
                        <a:rPr lang="en-US" altLang="zh-CN" smtClean="0"/>
                        <a:t>HTML</a:t>
                      </a:r>
                      <a:r>
                        <a:rPr lang="zh-CN" altLang="en-US" smtClean="0"/>
                        <a:t>数据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785786" y="4220182"/>
            <a:ext cx="654538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如何模拟发起</a:t>
            </a:r>
            <a:r>
              <a:rPr lang="en-US" altLang="zh-CN" smtClean="0"/>
              <a:t>HTTP</a:t>
            </a:r>
            <a:r>
              <a:rPr lang="zh-CN" altLang="en-US" smtClean="0"/>
              <a:t>请求？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1</a:t>
            </a:r>
            <a:r>
              <a:rPr lang="zh-CN" altLang="en-US" smtClean="0"/>
              <a:t>、通过浏览器访问数据站点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2</a:t>
            </a:r>
            <a:r>
              <a:rPr lang="zh-CN" altLang="en-US" smtClean="0"/>
              <a:t>、分析通信包格式和请求参数（</a:t>
            </a:r>
            <a:r>
              <a:rPr lang="en-US" altLang="zh-CN" smtClean="0"/>
              <a:t>Chrome F12</a:t>
            </a:r>
            <a:r>
              <a:rPr lang="zh-CN" altLang="en-US" smtClean="0"/>
              <a:t>）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3</a:t>
            </a:r>
            <a:r>
              <a:rPr lang="zh-CN" altLang="en-US" smtClean="0"/>
              <a:t>、通过爬虫模拟发起请求，如果能正确收到应到，则模拟成功</a:t>
            </a:r>
            <a:endParaRPr lang="en-US" altLang="zh-CN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smtClean="0"/>
              <a:t>通过爬虫获取金融数据（</a:t>
            </a:r>
            <a:r>
              <a:rPr lang="en-US" altLang="zh-CN" b="1" smtClean="0"/>
              <a:t>3</a:t>
            </a:r>
            <a:r>
              <a:rPr lang="zh-CN" altLang="en-US" b="1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矩形 7"/>
          <p:cNvSpPr/>
          <p:nvPr/>
        </p:nvSpPr>
        <p:spPr>
          <a:xfrm>
            <a:off x="785786" y="1500174"/>
            <a:ext cx="62150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smtClean="0">
                <a:solidFill>
                  <a:srgbClr val="FF0000"/>
                </a:solidFill>
              </a:rPr>
              <a:t>http://www.chinamoney.com.cn/fe-c/optionExchangeRateHistoryAction.do?lang=cn</a:t>
            </a:r>
            <a:endParaRPr lang="zh-CN" altLang="en-US" sz="1200">
              <a:solidFill>
                <a:srgbClr val="FF0000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804851"/>
            <a:ext cx="6858048" cy="4695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smtClean="0"/>
              <a:t>通过爬虫获取金融数据（</a:t>
            </a:r>
            <a:r>
              <a:rPr lang="en-US" altLang="zh-CN" b="1" smtClean="0"/>
              <a:t>4</a:t>
            </a:r>
            <a:r>
              <a:rPr lang="zh-CN" altLang="en-US" b="1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7" name="矩形 6"/>
          <p:cNvSpPr/>
          <p:nvPr/>
        </p:nvSpPr>
        <p:spPr>
          <a:xfrm>
            <a:off x="785786" y="1714488"/>
            <a:ext cx="778674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URL = </a:t>
            </a:r>
            <a:r>
              <a:rPr lang="en-US" altLang="zh-CN" smtClean="0">
                <a:hlinkClick r:id="rId3"/>
              </a:rPr>
              <a:t>http://www.chinamoney.com.cn/dqs/rest/dqs-u-fx/RefRateHis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请求参数：</a:t>
            </a:r>
            <a:endParaRPr lang="en-US" altLang="zh-CN" smtClean="0"/>
          </a:p>
          <a:p>
            <a:r>
              <a:rPr lang="en-US" sz="1200" smtClean="0"/>
              <a:t>lang=CN&amp;startDateTool=14%20Feb%202018&amp;endDateTool=13%20Mar%202018&amp;currencyCode=USD.CNY</a:t>
            </a:r>
            <a:endParaRPr lang="en-US" altLang="zh-CN" sz="1200" smtClean="0"/>
          </a:p>
          <a:p>
            <a:pPr>
              <a:buFont typeface="Wingdings" pitchFamily="2" charset="2"/>
              <a:buChar char="Ø"/>
            </a:pPr>
            <a:r>
              <a:rPr lang="en-US" sz="1400" smtClean="0"/>
              <a:t> lang=CN</a:t>
            </a:r>
          </a:p>
          <a:p>
            <a:pPr>
              <a:buFont typeface="Wingdings" pitchFamily="2" charset="2"/>
              <a:buChar char="Ø"/>
            </a:pPr>
            <a:r>
              <a:rPr lang="en-US" sz="1400" smtClean="0"/>
              <a:t> startDateTool=14 Feb 2018</a:t>
            </a:r>
          </a:p>
          <a:p>
            <a:pPr>
              <a:buFont typeface="Wingdings" pitchFamily="2" charset="2"/>
              <a:buChar char="Ø"/>
            </a:pPr>
            <a:r>
              <a:rPr lang="en-US" sz="1400" smtClean="0"/>
              <a:t> endDateTool=13 Mar 2018</a:t>
            </a:r>
          </a:p>
          <a:p>
            <a:pPr>
              <a:buFont typeface="Wingdings" pitchFamily="2" charset="2"/>
              <a:buChar char="Ø"/>
            </a:pPr>
            <a:r>
              <a:rPr lang="en-US" sz="1400" smtClean="0"/>
              <a:t> currencyCode=USD.CNY</a:t>
            </a:r>
          </a:p>
          <a:p>
            <a:pPr>
              <a:buFont typeface="Wingdings" pitchFamily="2" charset="2"/>
              <a:buChar char="Ø"/>
            </a:pPr>
            <a:endParaRPr lang="en-US" altLang="zh-CN" sz="1400" smtClean="0"/>
          </a:p>
          <a:p>
            <a:pPr fontAlgn="t"/>
            <a:r>
              <a:rPr lang="zh-CN" altLang="en-US" smtClean="0"/>
              <a:t>请求方法：</a:t>
            </a:r>
            <a:r>
              <a:rPr lang="en-US" altLang="zh-CN" smtClean="0"/>
              <a:t>post / get </a:t>
            </a:r>
          </a:p>
          <a:p>
            <a:pPr fontAlgn="t"/>
            <a:endParaRPr lang="en-US" altLang="zh-CN" smtClean="0"/>
          </a:p>
          <a:p>
            <a:pPr fontAlgn="t"/>
            <a:r>
              <a:rPr lang="zh-CN" altLang="en-US" smtClean="0"/>
              <a:t>返回结果和字符集</a:t>
            </a:r>
            <a:endParaRPr lang="en-US" altLang="en-US" smtClean="0"/>
          </a:p>
          <a:p>
            <a:pPr fontAlgn="t"/>
            <a:r>
              <a:rPr lang="en-US" sz="1400" b="1" smtClean="0"/>
              <a:t>Content-Type: </a:t>
            </a:r>
            <a:r>
              <a:rPr lang="en-US" sz="1400" smtClean="0"/>
              <a:t>application/json;charset=UTF-8</a:t>
            </a:r>
            <a:endParaRPr lang="zh-CN" altLang="en-US" sz="140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5072074"/>
            <a:ext cx="8595754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通过爬虫获取金融数据（</a:t>
            </a:r>
            <a:r>
              <a:rPr lang="en-US" altLang="zh-CN" b="1" smtClean="0"/>
              <a:t>5</a:t>
            </a:r>
            <a:r>
              <a:rPr lang="zh-CN" altLang="en-US" b="1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1201" name="AutoShape 1" descr="data:image/png;base64,iVBORw0KGgoAAAANSUhEUgAAAaQAAAEWCAYAAAApTuNLAAAABHNCSVQICAgIfAhkiAAAAAlwSFlzAAALEgAACxIB0t1+/AAAADl0RVh0U29mdHdhcmUAbWF0cGxvdGxpYiB2ZXJzaW9uIDIuMS4yLCBodHRwOi8vbWF0cGxvdGxpYi5vcmcvNQv5yAAAIABJREFUeJzt3XuUXXV99/H3x8RwDwkhICShgUVKiTxyGyGKVUoUAlqDfcBC1UTFplqottRLqK5GQWz06SMal0ZTiCRWwYgg0QIx5aKPGmImiEAINMM1Y0ISCAlB7vh9/vj9RjaHc86czJwzs2fm81rrrLP3d//27zInme/svX9nb0UEZmZm/e1V/d0BMzMzcEIyM7OScEIyM7NScEIyM7NScEIyM7NScEIyM7NScEKylpEUkg7t7370J0n7S/q5pB2S/m9/98eszJyQzHpI0vsl/aKbYrOAR4GREfHPfdCtl5H0CUl35YT4gKRPVGyfKOlmSU9JukfSWyu2/5OkRyRtl7RQ0i4V2z+W6/29pLWS/rRGPz4r6T/7YxySjpC0TNKjkl7xxUtJT1a8XpT0tZ721XrOCcmstf4EuDtqfANd0vAWty9gBjAamAacJ+mswvYrgN8AY4BPA1dJGpv7dgowG5gKTAQOAT5X6PuHgHOAtwN7Au8gJd9SjQN4HliS+/oKEbFn1wvYH3ga+EFLRmH1RYRffjX0Ao4h/affQfoP+33g84XtnwA2AhuADwIBHJq3XQ58E1ie9/8Z8Cd12voB8AiwHfg58NrCtsuBbwDXA08CvwReA3wFeBy4Bzi6UP5w4BZgG7AGeGdh2y3Ahwrr7wd+UVgP4MPAulz310m/HA8HngFezH3YVmUMl5N+GT6Xy7wV+CxwFfCfwBPAh4Bdct835NdXgF1yHScCncAngc3553s6cBrwP8BW4F924jOcB3wtL/8p8CywV2H7/wM+nJe/B3yhsG0q8EhefhWwHpjaQJvT8s/g+fxz+G2OHwgszWPoAP62FeMoxA4Fopt6ZwL3A+rv/29D8eUjJGuIpBHANaRfsvuQ/iJ9V2H7NODjwNuASaRfvpXeA1wE7AvcDny3TpPX53r2A26rUvbdwGdyXc8CK3K5fUm/8L+c+/Vq4MfAT3Nd/wB8V9JhjYw7ewfweuDI3O4pEbGWlKhWRPrrelTlThHx/tzvL+Uy/503Tc99HJW3fxqYAhyV2zguj63La4BdgXHAvwL/AbwXOBb4c+BfJR3S3SAkKZdfk0OvBe6PiB2FYr/N8a7tv63Ytr+kMcD4/DpC0vp8Gu1zkl7xOyUibgC+AHw//xyOzJuuICXbA4EzgC9ImtqCceyMmcDiyNnJ+pYTkjVqCjAcmBcRz0fE1cCvC9vfDXw7Iu6KiN+TjgQq/VdE/DwiniX9En6DpAnVGouIhRGxI5f9LHCkpL0LRa6JiNUR8QwpUT4TEYsj4kXSkdvRhX7vCcyNiOci4ibgJ8DZOzH2uRGxLSIeBm4mJY7eWBERP4qIP0TE06REfWFEbI6ILaTTYu8rlH8euDgingeuJCXdr+afzxrSL+bXNdDuZ0n/57+d1/ckHYEWbQf2qrG9a3kvUjICOBn4X8BfkH6mVU+LVcqf+5uAT0XEMxFxO3ApLx93s8bREEkHAW8BFu3MftY8TkjWqAOB31X85bi+Yntx/aEqdfxxe0Q8STpVc2BlIUnDJM2VdJ+kJ4AH86Z9C8U2FZafrrK+Z7FfEfGHir6Nq9K/Wh4pLD9VqLun1lesH8jLf14P8fKfy2M50UIaG9Qeb1WSziNdg3l7TvKQTp+NrCg6knRKtdr2ruUdhX58KSfrB4FvkU4lNuJAYGvFUU23n0sPx9GoGaTTtQ/s5H7WJE5I1qiNwLh8uqTLhIrtxfWDqtTxx+2S9iSd+ttQpdzfkE5rvRXYm3RBHdK1m521AZhQcSrpIOB3efn3wO6Fba/Zibp7elqncr8NpMkPXQ6i+s+lRyR9kDw5ISI6C5vWAIdIKh5JHMlLp8LW5PXitk0R8RhwL+m6UKM/g2pj3qei7eLn0sxxNGoGPjrqV05I1qgVpAv450kaLmk66VpHlyXA+yVNlrQ7MKdKHadJelO+HnURsDIiKo8WIJ1qeRZ4jJQsvtCLfq8kJZ1PSnq1pBOBvySd+oJ0LeuvJO2evzPV0CmnbBMwPo+nN64APiNprKR9SdeJejxFukjSe0g/v7dFxP3FbRHxP6Txz5G0q6R3kU79/TAXWQyckz/T0aTrWpfnfZ8inRr9pKS9JI0H/pZ0OrSaTcDErj8M8uf+K+DfctuvI/3sq15X7M04lOwKjMjru1aZvv5G0tGZZ9f1Iycka0hEPAf8FemXxjbSRfWfkBIHEXE9aXbYTaQZUzdVqeZ7pES1lXRB/j01mltMOn3zO+Bu4NZe9vudwKmkKcnfAGZExD25yCWkv/Q3kf46rjfRotJNpL/CH5HUm+nOnwfagTuAO0mTMz7fi/oq6x4DrCp8z+abhe1nAW2kGYRzgTPydayuyQhfIl03eyi/in9onEc6XbaB9AfL94CFNfrR9Yv+MUm35eWzSUe/G0jXAedExPJmj4N09Pk0Lx0xPU06wiuaCVxdcQrR+pg8mcR6StJK4JsR8e0Gyl4OdEbEZ7ora2ZDk4+QrGGS3iLpNfmU3UzSaZEb+rtfZjY4tPpb4ja4HEa6VrQncB/ptMjG/u2SmQ0WPmVnZmal4FN2ZmZWCj5ll+27774xceLE/u6GmdmAsnr16kcjYmz3JbvnhJRNnDiR9vb2/u6GmdmAIqnaXVl6xKfszMysFJyQzMysFJyQzMysFJyQzMysFJyQzMysFJyQzMysFJyQzMysFJyQzMysFJyQzMysFHynBjOzAWTi7P9qan0Pzn17U+vrDR8hmZlZKTghmZlZKbQ0IUn6J0lrJN0l6QpJu0o6WNJKSeskfV/SiFx2l7zekbdPLNRzQY7fK+mUQnxajnVIml2IV23DzMzKq2UJSdI44KNAW0QcAQwDzgK+CFwSEZOAx4Fz8i7nAI9HxKHAJbkckibn/V4LTAO+IWmYpGHA14FTgcnA2bksddowM7OSavUpu+HAbpKGA7sDG4GTgKvy9kXA6Xl5el4nb58qSTl+ZUQ8GxEPAB3AcfnVERH3R8RzwJXA9LxPrTbMzKykWpaQIuJ3wL8DD5MS0XZgNbAtIl7IxTqBcXl5HLA+7/tCLj+mGK/Yp1Z8TJ02zMyspFp5ym406ejmYOBAYA/S6bVK0bVLjW3Nilfr4yxJ7ZLat2zZUq2ImZn1kVaesnsr8EBEbImI54GrgTcCo/IpPIDxwIa83AlMAMjb9wa2FuMV+9SKP1qnjZeJiAUR0RYRbWPHNuUJvGZm1kOtTEgPA1Mk7Z6v60wF7gZuBs7IZWYC1+blpXmdvP2miIgcPyvPwjsYmAT8GlgFTMoz6kaQJj4szfvUasPMzEqqldeQVpImFtwG3JnbWgB8CjhfUgfpes9leZfLgDE5fj4wO9ezBlhCSmY3AOdGxIv5GtF5wDJgLbAkl6VOG2ZmVlJKBxTW1tYW7e3t/d0NM7O6ynbrIEmrI6KtGX3xnRrMzKwUnJDMzKwUnJDMzKwUnJDMzKwUnJDMzKwUnJDMzKwUnJDMzKwUnJDMzKwUhndfxMzMutPsL6xC77+0OtD4CMnMzErBCcnMzErBCcnMzErBCcnMzErBCcnMzErBCcnMzErBCcnMzEqhZQlJ0mGSbi+8npD0j5L2kbRc0rr8PjqXl6R5kjok3SHpmEJdM3P5dZJmFuLHSroz7zMvPyqdWm2YmVl5tfIR5vdGxFERcRRwLPAUcA3p0eQ3RsQk4Ma8DnAqMCm/ZgHzISUXYA5wPHAcMKeQYObnsl37TcvxWm2YmVlJ9dUpu6nAfRHxEDAdWJTji4DT8/J0YHEktwKjJB0AnAIsj4itEfE4sByYlreNjIgVkZ7DvriirmptmJlZSfVVQjoLuCIv7x8RGwHy+345Pg5YX9inM8fqxTurxOu1YWZmJdXyhCRpBPBO4AfdFa0Six7Ed6ZvsyS1S2rfsmXLzuxqZmZN1hdHSKcCt0XEpry+KZ9uI79vzvFOYEJhv/HAhm7i46vE67XxMhGxICLaIqJt7NixPRyemZk1Q1/c7ftsXjpdB7AUmAnMze/XFuLnSbqSNIFhe0RslLQM+EJhIsPJwAURsVXSDklTgJXADOBr3bRhZkOM78I9cLQ0IUnaHXgb8HeF8FxgiaRzgIeBM3P8OuA0oIM0I+8DADnxXASsyuUujIitefkjwOXAbsD1+VWvDTMzK6mWJqSIeAoYUxF7jDTrrrJsAOfWqGchsLBKvB04okq8ahtmZlZevlODmZmVghOSmZmVghOSmZmVghOSmZmVghOSmZmVghOSmZmVghOSmZmVghOSmZmVghOSmZmVQl/cy87M7BV8jzmr5CMkMzMrBSckMzMrBSckMzMrBSckMzMrBSckMzMrBSckMzMrhZYmJEmjJF0l6R5JayW9QdI+kpZLWpffR+eykjRPUoekOyQdU6hnZi6/TtLMQvxYSXfmfeZJUo5XbcPMzMqr1UdIXwVuiIg/A44E1gKzgRsjYhJwY14HOBWYlF+zgPmQkgswBzgeOA6YU0gw83PZrv2m5XitNszMrKRalpAkjQTeDFwGEBHPRcQ2YDqwKBdbBJyel6cDiyO5FRgl6QDgFGB5RGyNiMeB5cC0vG1kRKzIjz9fXFFXtTbMzKykWnmEdAiwBfi2pN9IulTSHsD+EbERIL/vl8uPA9YX9u/MsXrxzipx6rRhZmYl1cqENBw4BpgfEUcDv6f+qTNViUUP4g2TNEtSu6T2LVu27MyuZmbWZK28l10n0BkRK/P6VaSEtEnSARGxMZ9221woP6Gw/3hgQ46fWBG/JcfHVylPnTZeJiIWAAsA2tradiqZmQ1mzb7PnO8xZ41o2RFSRDwCrJd0WA5NBe4GlgJdM+VmAtfm5aXAjDzbbgqwPZ9uWwacLGl0nsxwMrAsb9shaUqeXTejoq5qbZiZWUm1+m7f/wB8V9II4H7gA6QkuETSOcDDwJm57HXAaUAH8FQuS0RslXQRsCqXuzAitubljwCXA7sB1+cXwNwabZiZWUm1NCFFxO1AW5VNU6uUDeDcGvUsBBZWibcDR1SJP1atDTMzKy/fqcHMzErBCcnMzErBCcnMzErBCcnMzErBCcnMzErBCcnMzErBCcnMzEqh24Qk6YRGYmZmZr3RyBHS1xqMmZmZ9VjNOzVIegPwRmCspPMLm0YCw1rdMTMzG1rq3TpoBLBnLrNXIf4EcEYrO2Vm1fku3DaY1UxIEfEz4GeSLo+Ih/qwT2ZmNgQ1cnPVXSQtACYWy0fESa3qlJmZDT2NJKQfAN8ELgVebG13zMxsqGokIb0QEfNb3hMzMxvSGpn2/WNJfy/pAEn7dL1a3jMzMxtSGklIM4FPAL8CVudXeyOVS3pQ0p2SbpfUnmP7SFouaV1+H53jkjRPUoekOyQdU6hnZi6/TtLMQvzYXH9H3lf12jAzs/LqNiFFxMFVXofsRBt/ERFHRUTXk2NnAzdGxCTgxrwOcCowKb9mAfMhJRdgDnA8cBwwp5Bg5ueyXftN66YNMzMrqW6vIUmaUS0eEYt72OZ04MS8vAi4BfhUji/OjzK/VdIoSQfksssjYmvuz3JgmqRbgJERsSLHFwOnA9fXacPMzEqqkUkNry8s7wpMBW4DGklIAfxUUgDfiogFwP4RsREgIjZK2i+XHQesL+zbmWP14p1V4tRpw8zMSqrbhBQR/1Bcl7Q38J0G6z8hIjbkhLBc0j11yqpa8z2IN0zSLNIpPw466KCd2dXMzJqsJ4+feIp0vaZbEbEhv28GriFdA9qUT8WR3zfn4p3AhMLu44EN3cTHV4lTp43K/i2IiLaIaBs7dmwjQzIzsxZp5BrSj3npyGMYcDiwpIH99gBeFRE78vLJwIXAUtLMvbn5/dq8y1LgPElXkiYwbM+n25YBXyhMZDgZuCAitkraIWkKsBKYwUt3Ia/VhllLNPsec+D7zNnQ08g1pH8vLL8APBQRnbUKF+wPXJNnYg8HvhcRN0haBSyRdA7wMHBmLn8dcBrQQToK+wBATjwXAatyuQu7JjgAHwEuB3YjTWa4Psfn1mjDzMxKqpFrSD+TtD8vTW5Y10jFEXE/cGSV+GOkiRGV8QDOrVHXQmBhlXg7cESjbZiZWXk18sTYdwO/Jh1lvBtYKcmPnzAzs6Zq5JTdp4HX54kJSBoL/DdwVSs7ZmZmQ0sjs+xe1ZWMssca3M/MzKxhjRwh3ZBnul2R1/+alyYPmJmZNUUjkxo+Iel/AyeQvoy6ICKuaXnPzMxsSGnkCImI+GG+h9xwSDc8LUy9NjMz67VGvhj7d6QvtD4N/IF0lBTAztzx28zMrK5GjpA+Drw2Ih5tdWfMzGzoamS23H2kOyeYmZm1TCNHSBcAv5K0Eni2KxgRH21Zr8zMbMhpJCF9C7gJuJN0DcnMzKzpGklIL0TE+S3viZmZDWmNXEO6WdIsSQdI2qfr1fKemZnZkNLIEdLf5PcLCjFP+zYzs6Zq5E4NB/dFR8zMbGhr6E4Nko4AJgO7dsUiYnGrOmVmZkNPI3dqmAOcSEpI1wGnAr8AGkpIkoYB7cDvIuIdkg4GrgT2AW4D3hcRz0naJdd5LOmO4n8dEQ/mOi4AzgFeBD4aEctyfBrwVdKj1S+NiLk5XrWNRvprg4sfLW42cDQyqeEM0tNXH4mID5CeArvLTrTxMWBtYf2LwCURMQl4nJRoyO+PR8ShwCW5HJImA2cBrwWmAd+QNCwnuq+TEuRk4Oxctl4bZmZWUo0kpKcj4g/AC5JGAptpcEKDpPHA24FL87qAk3jp4X6LgNPz8vS8Tt4+NZefDlwZEc9GxANAB3BcfnVExP356OdKYHo3bZiZWUk1kpDaJY0C/gNYTToF9usG6/8K8Ele+kLtGGBbRLyQ1zuBcXl5HLAeIG/fnsv/MV6xT614vTbMzKykGpll9/d58ZuSbgBGRsQd3e0n6R3A5ohYLenErnC1JrrZViteLZnWK1+tj7OAWQAHHXRQtSJmZtZHGppl16VrkkGDTgDeKek00uy8kaQjplGShucjmPHAhly+E5gAdEoaDuwNbC3EuxT3qRZ/tE4bleNZACwAaGtrq5q0zMysbzRyyq5HIuKCiBgfERNJkxJuioj3ADeTJkoAzASuzctL8zp5+00RETl+lqRd8uy5SaRThquASZIOljQit7E071OrDTMzK6mWJaQ6PgWcL6mDdL3nshy/DBiT4+cDswEiYg2wBLgbuAE4NyJezEc/5wHLSLP4luSy9dowM7OSavSLsccAbyJdi/llRNy2M41ExC3ALXn5ftIMucoyzwBn1tj/YuDiKvHrSN+NqoxXbcPMzMqr2yMkSf9Kmjo9BtgX+Lakz7S6Y2ZmNrQ0coR0NnB0PoJB0lzS1O/Pt7JjZmY2tDRyDelBCvewI92l4b6W9MbMzIasRo6QngXWSFpOuob0NuAXkuaBH2VuZmbN0UhCuia/utzSmq6YmdlQ1sidGhZ1V8bMzKy3aiYkSXdS45Y7ABHxupb0yMzMhqR6R0jvyO/n5vfv5Pf3AE+1rEc2JPg5RWZWqWZCioiHACSdEBEnFDbNlvRL4MJWd87MzIaORqZ97yHpTV0rkt4I7NG6LpmZ2VDUyCy7c4CFkvbO69uAD7auS2ZmNhQ1MstuNXBkflqsImJ767tlZmZDTbcJSdL5FeuQnua6OiJub1G/zMxsiGnkGlIb8GFeemz4LOBE4D8kfbJ1XTMzs6GkkWtIY4BjIuJJAElzgKuANwOrgS+1rntmZjZUNJKQDgKeK6w/D/xJRDwt6dnWdMv6U7O/I+TvB5lZIxpJSN8DbpXU9RjwvwSukLQH6SmuZmZmvdbtNaSIuAj4W9J07+3AhyPiwoj4fUS8p9Z+knaV9GtJv5W0RtLncvxgSSslrZP0fUkjcnyXvN6Rt08s1HVBjt8r6ZRCfFqOdUiaXYhXbcPMzMqrkUkNRMTqiPhqRHwlItobrPtZ4KSIOBI4CpgmaQrwReCSiJgEPE76nhP5/fGIOBS4JJdD0mTgLOC1wDTgG5KGSRoGfB04FZgMnJ3LUqcNMzMrqYYSUk9E8mRefXV+BXASaVIEpEejn56Xp+d18vapSnPMpwNXRsSzEfEA0AEcl18dEXF/RDwHXAlMz/vUasPMzEqqZQkJIB/J3A5sBpaTnjS7LSJeyEU6SVPJye/rAfL27aQZfn+MV+xTKz6mThuV/ZslqV1S+5YtW3ozVDMz66WWJqSIeDEijgLGk45oDq9WLL+rxrZmxav1b0FEtEVE29ixY6sVMTOzPtLShNQlIraRnjQ7BRglqWt233hgQ17uBCYA5O17A1uL8Yp9asUfrdOGmZmVVMsSkqSxkkbl5d2AtwJrgZuBM3KxmUDXdPKleZ28/aaIiBw/K8/COxiYBPwaWAVMyjPqRpAmPizN+9Rqw8zMSqqR7yH11AHAojwb7lXAkoj4iaS7gSslfR74DXBZLn8Z8B1JHaQjo7MAImKNpCWk7zy9AJwbES8CSDoPWAYMAxZGxJpc16dqtGFmZiXVsoQUEXcAR1eJ30+6nlQZfwY4s0ZdFwMXV4lfB1zXaBtmZlZefXINyczMrDutPGVnTeZ7zJnZYOYjJDMzKwUnJDMzKwUnJDMzKwUnJDMzKwUnJDMzKwUnJDMzKwUnJDMzKwUnJDMzKwUnJDMzKwUnJDMzKwUnJDMzKwUnJDMzKwXfXLUJmn3TU/CNT81s6PERkpmZlUIrH2E+QdLNktZKWiPpYzm+j6Tlktbl99E5LknzJHVIukPSMYW6Zuby6yTNLMSPlXRn3meeJNVrw8zMyquVR0gvAP8cEYcDU4BzJU0GZgM3RsQk4Ma8DnAqMCm/ZgHzISUXYA5wPOkpsHMKCWZ+Ltu137Qcr9WGmZmVVMsSUkRsjIjb8vIOYC0wDpgOLMrFFgGn5+XpwOJIbgVGSToAOAVYHhFbI+JxYDkwLW8bGRErIiKAxRV1VWvDzMxKqk+uIUmaCBwNrAT2j4iNkJIWsF8uNg5YX9itM8fqxTurxKnTRmW/Zklql9S+ZcuWng7PzMyaoOUJSdKewA+Bf4yIJ+oVrRKLHsQbFhELIqItItrGjh27M7uamVmTtTQhSXo1KRl9NyKuzuFN+XQb+X1zjncCEwq7jwc2dBMfXyVerw0zMyupVs6yE3AZsDYivlzYtBTomik3E7i2EJ+RZ9tNAbbn023LgJMljc6TGU4GluVtOyRNyW3NqKirWhtmZlZSrfxi7AnA+4A7Jd2eY/8CzAWWSDoHeBg4M2+7DjgN6ACeAj4AEBFbJV0ErMrlLoyIrXn5I8DlwG7A9flFnTbMzKykWpaQIuIXVL/OAzC1SvkAzq1R10JgYZV4O3BElfhj1dowM7Py8p0azMysFJyQzMysFJyQzMysFJyQzMysFJyQzMysFJyQzMysFJyQzMysFJyQzMysFJyQzMysFJyQzMysFJyQzMysFJyQzMysFJyQzMysFJyQzMysFJyQzMysFJyQzMysFFr5CPOFkjZLuqsQ20fScknr8vvoHJekeZI6JN0h6ZjCPjNz+XWSZhbix0q6M+8zLz/GvGYbZmZWbq08QrocmFYRmw3cGBGTgBvzOsCpwKT8mgXMh5RcgDnA8cBxwJxCgpmfy3btN62bNszMrMRalpAi4ufA1orwdGBRXl4EnF6IL47kVmCUpAOAU4DlEbE1Ih4HlgPT8raREbEiP/p8cUVd1dowM7MS6+trSPtHxEaA/L5fjo8D1hfKdeZYvXhnlXi9Nl5B0ixJ7ZLat2zZ0uNBmZlZ75VlUoOqxKIH8Z0SEQsioi0i2saOHbuzu5uZWRP1dULalE+3kd8353gnMKFQbjywoZv4+Crxem2YmVmJ9XVCWgp0zZSbCVxbiM/Is+2mANvz6bZlwMmSRufJDCcDy/K2HZKm5Nl1MyrqqtaGmZmV2PBWVSzpCuBEYF9JnaTZcnOBJZLOAR4GzszFrwNOAzqAp4APAETEVkkXAatyuQsjomuixEdIM/l2A67PL+q0YWZmJdayhBQRZ9fYNLVK2QDOrVHPQmBhlXg7cESV+GPV2jAzs3Iry6QGMzMb4pyQzMysFJyQzMysFJyQzMysFJyQzMysFJyQzMysFJyQzMysFJyQzMysFJyQzMysFJyQzMysFJyQzMysFJyQzMysFJyQzMysFJyQzMysFJyQzMysFJyQzMysFAZtQpI0TdK9kjokze7v/piZWX2DMiFJGgZ8HTgVmAycLWly//bKzMzqGZQJCTgO6IiI+yPiOeBKYHo/98nMzOpQRPR3H5pO0hnAtIj4UF5/H3B8RJxXUW4WMCuvHgbc2+Ku7Qs82uI2+pLHU16DaSwwuMYzmMYCcFhE7NWMioY3o5ISUpXYKzJvRCwAFrS+O4mk9oho66v2Ws3jKa/BNBYYXOMZTGOBNJ5m1TVYT9l1AhMK6+OBDf3UFzMza8BgTUirgEmSDpY0AjgLWNrPfTIzszoG5Sm7iHhB0nnAMmAYsDAi1vRzt6APTw/2EY+nvAbTWGBwjWcwjQWaOJ5BOanBzMwGnsF6ys7MzAYYJyQzMysFJ6RekDRB0s2S1kpaI+ljOb6PpOWS1uX30TkuSfPy7YzukHRMoa6DJP0013W3pIkDfDxfynWszWWqTcUv23j+TNIKSc9K+nhFXf16K6pmjaVWPQN1PIX6hkn6jaSfDOSxSBol6SpJ9+T63jDAx/NPuY67JF0hade6jUeEXz18AQcAx+TlvYD/Id2q6EvA7ByfDXwxL58GXE/6ntQUYGWhrluAt+XlPYHdB+p4gDcCvyRNKBkGrABOHADj2Q94PXAx8PFCPcOA+4BDgBHAb4HJA3QsVesZqJ9Nob7zge8BPxnIYwEWAR/KyyOAUQN1PMA44AFgt7y+BHh/vbZ9hNQLEbExIm7LyzuAtaQPYTrpHxb5/fS8PB1YHMmtwChJByjdZ294RCzPdT0ZEU/15Vhyu00ZD+lLyLuS/kPtArwa2NRnA8l2djxOtDS7AAAEU0lEQVQRsTkiVgHPV1TV77eiatZY6tTTp5r42SBpPPB24NI+6PorNGsskkYCbwYuy+Wei4htfTKIgmZ+NqSZ3LtJGg7sTjffB3VCapJ8iu1oYCWwf0RshPThkv6CgPShri/s1pljfwpsk3R1Pu3wf5RuENtvejOeiFgB3AxszK9lEbG2b3peXYPjqaXW59YvejmWWvX0myaM5yvAJ4E/tKiLDevlWA4BtgDfzr8HLpW0Rwu7263ejCcifgf8O/Aw6ffA9oj4ab19nJCaQNKewA+Bf4yIJ+oVrRIL0l8Rfw58nHToewjw/iZ3s2G9HY+kQ4HDSXfIGAecJOnNze9pY3ZiPDWrqBLrl+9LNGEsTa2nt3rbD0nvADZHxOqmd27n+9Lbn+lw4BhgfkQcDfyedGqsXzThsxlNOqo6GDgQ2EPSe+vt44TUS5JeTfrQvhsRV+fwpnzqivy+Ocdr3dKoE/hNPiX0AvAj0j/MPtek8bwLuDWfenySdJ1pSl/0v9JOjqeWUtyKqkljqVVPn2vSeE4A3inpQdKp1JMk/WeLulxTE/+ddUZE1xHrVQyM3wO1vBV4ICK2RMTzwNWk68s1OSH1giSRzveujYgvFzYtBWbm5ZnAtYX4DCVTSIewG0m3OhotaWwudxJwd8sHUKGJ43kYeIuk4fkf9ltI56H7VA/GU0u/34qqWWOpU0+fatZ4IuKCiBgfERNJn8tNEVH3r/Bma+JYHgHWSzosh6YyMH4P1PIwMEXS7rnOqXT3e6DejAe/up2N8ibSqZs7gNvz6zRgDHAjsC6/75PLi/TgwPuAO4G2Ql1vy/XcCVwOjBio4yHNSvtW/sd3N/DlAfL5vIb0V+oTwLa8PDJvO4002+g+4NMDdSy16hmo46mo80T6Z5ZdM/+dHQW057p+BIwe4OP5HHAPcBfwHWCXem371kFmZlYKPmVnZmal4IRkZmal4IRkZmal4IRkZmal4IRkZmal4IRkZmal4IRkNkj09/0PzXrLCcmsH0i6SIVnEUm6WNJHJX1C0iql50t9rrD9R5JW52fLzCrEn5R0oaSVQJ8/O8esmZyQzPrHZeTbsEh6Fem2N5uASaTHXRwFHFu4Ke0HI+JYoA34qKQxOb4HcFdEHB8Rv+jLAZg12/D+7oDZUBQRD0p6TNLRwP7Ab0h3ej85L0N6UOMk4OekJPSuHJ+Q448BL5Jugmk24DkhmfWfS0mPGXkNsJB088l/i4hvFQtJOpF05+Q3RMRTkm4hPQAR4JmIeLGvOmzWSj5lZ9Z/rgGmkY6MluXXB/NzaJA0TtJ+wN7A4zkZ/Rn99CgPs1bzEZJZP4mI5yTdDGzLRzk/lXQ4sCLdrZ8ngfcCNwAflnQHcC9wa3/12ayVfLdvs36SJzPcBpwZEev6uz9m/c2n7Mz6gaTJQAdwo5ORWeIjJDMzKwUfIZmZWSk4IZmZWSk4IZmZWSk4IZmZWSk4IZmZWSn8f4cQSuNr+p9W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528637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1472" y="1571612"/>
            <a:ext cx="678661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4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requests</a:t>
            </a:r>
            <a:endParaRPr lang="en-US" altLang="zh-CN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prepare request data</a:t>
            </a:r>
            <a:endParaRPr lang="en-US" altLang="zh-CN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URL = 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"http://www.chinamoney.com.cn/dqs/rest/dqs-u-fx/RefRateHis"</a:t>
            </a:r>
            <a:endParaRPr lang="en-US" altLang="zh-CN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 = {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'lang'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'CN'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'startDateTool'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: 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'13 Mar 2018'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'endDateTool'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: 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'13 Mar 2018'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'currencyCode'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: 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'USD.CNY'</a:t>
            </a:r>
            <a:endParaRPr lang="en-US" altLang="zh-CN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zh-CN" altLang="en-US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request header</a:t>
            </a:r>
            <a:endParaRPr lang="en-US" altLang="zh-CN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USER_AGENT = 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"Mozilla/5.0 (Windows NT 6.1; WOW64) "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\</a:t>
            </a: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"AppleWebKit/537.36 (KHTML, like Gecko) "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\</a:t>
            </a: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"Chrome/57.0.2987.133 Safari/537.36 “</a:t>
            </a:r>
            <a:endParaRPr lang="en-US" altLang="zh-CN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altLang="zh-CN" sz="1400" smtClean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simulate http request</a:t>
            </a:r>
            <a:endParaRPr lang="en-US" altLang="zh-CN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session = </a:t>
            </a:r>
            <a:r>
              <a:rPr lang="en-US" altLang="zh-CN" sz="14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requests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altLang="zh-CN" sz="14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Session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session.headers[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'User-Agent'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USER_AGENT</a:t>
            </a: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 = session.get(URL, params=data)</a:t>
            </a:r>
          </a:p>
          <a:p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res.status_code != 200:</a:t>
            </a: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print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"query_error, status_code = "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res.status_code)</a:t>
            </a:r>
          </a:p>
          <a:p>
            <a:endParaRPr lang="zh-CN" altLang="en-US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display http response</a:t>
            </a:r>
            <a:endParaRPr lang="en-US" altLang="zh-CN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rsp = res.text</a:t>
            </a:r>
          </a:p>
          <a:p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print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(rsp) </a:t>
            </a:r>
            <a:endParaRPr lang="zh-CN" altLang="en-US" sz="1400" dirty="0"/>
          </a:p>
        </p:txBody>
      </p:sp>
      <p:sp>
        <p:nvSpPr>
          <p:cNvPr id="11" name="矩形标注 10"/>
          <p:cNvSpPr/>
          <p:nvPr/>
        </p:nvSpPr>
        <p:spPr>
          <a:xfrm>
            <a:off x="6786578" y="2857496"/>
            <a:ext cx="1428760" cy="428628"/>
          </a:xfrm>
          <a:prstGeom prst="wedgeRectCallout">
            <a:avLst>
              <a:gd name="adj1" fmla="val -88833"/>
              <a:gd name="adj2" fmla="val 146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2"/>
                </a:solidFill>
              </a:rPr>
              <a:t>模拟浏览器行为</a:t>
            </a:r>
            <a:endParaRPr lang="zh-CN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通过爬虫获取金融数据（</a:t>
            </a:r>
            <a:r>
              <a:rPr lang="en-US" altLang="zh-CN" b="1" smtClean="0"/>
              <a:t>6</a:t>
            </a:r>
            <a:r>
              <a:rPr lang="zh-CN" altLang="en-US" b="1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1201" name="AutoShape 1" descr="data:image/png;base64,iVBORw0KGgoAAAANSUhEUgAAAaQAAAEWCAYAAAApTuNLAAAABHNCSVQICAgIfAhkiAAAAAlwSFlzAAALEgAACxIB0t1+/AAAADl0RVh0U29mdHdhcmUAbWF0cGxvdGxpYiB2ZXJzaW9uIDIuMS4yLCBodHRwOi8vbWF0cGxvdGxpYi5vcmcvNQv5yAAAIABJREFUeJzt3XuUXXV99/H3x8RwDwkhICShgUVKiTxyGyGKVUoUAlqDfcBC1UTFplqottRLqK5GQWz06SMal0ZTiCRWwYgg0QIx5aKPGmImiEAINMM1Y0ISCAlB7vh9/vj9RjaHc86czJwzs2fm81rrrLP3d//27zInme/svX9nb0UEZmZm/e1V/d0BMzMzcEIyM7OScEIyM7NScEIyM7NScEIyM7NScEIyM7NScEKylpEUkg7t7370J0n7S/q5pB2S/m9/98eszJyQzHpI0vsl/aKbYrOAR4GREfHPfdCtl5H0CUl35YT4gKRPVGyfKOlmSU9JukfSWyu2/5OkRyRtl7RQ0i4V2z+W6/29pLWS/rRGPz4r6T/7YxySjpC0TNKjkl7xxUtJT1a8XpT0tZ721XrOCcmstf4EuDtqfANd0vAWty9gBjAamAacJ+mswvYrgN8AY4BPA1dJGpv7dgowG5gKTAQOAT5X6PuHgHOAtwN7Au8gJd9SjQN4HliS+/oKEbFn1wvYH3ga+EFLRmH1RYRffjX0Ao4h/affQfoP+33g84XtnwA2AhuADwIBHJq3XQ58E1ie9/8Z8Cd12voB8AiwHfg58NrCtsuBbwDXA08CvwReA3wFeBy4Bzi6UP5w4BZgG7AGeGdh2y3Ahwrr7wd+UVgP4MPAulz310m/HA8HngFezH3YVmUMl5N+GT6Xy7wV+CxwFfCfwBPAh4Bdct835NdXgF1yHScCncAngc3553s6cBrwP8BW4F924jOcB3wtL/8p8CywV2H7/wM+nJe/B3yhsG0q8EhefhWwHpjaQJvT8s/g+fxz+G2OHwgszWPoAP62FeMoxA4Fopt6ZwL3A+rv/29D8eUjJGuIpBHANaRfsvuQ/iJ9V2H7NODjwNuASaRfvpXeA1wE7AvcDny3TpPX53r2A26rUvbdwGdyXc8CK3K5fUm/8L+c+/Vq4MfAT3Nd/wB8V9JhjYw7ewfweuDI3O4pEbGWlKhWRPrrelTlThHx/tzvL+Uy/503Tc99HJW3fxqYAhyV2zguj63La4BdgXHAvwL/AbwXOBb4c+BfJR3S3SAkKZdfk0OvBe6PiB2FYr/N8a7tv63Ytr+kMcD4/DpC0vp8Gu1zkl7xOyUibgC+AHw//xyOzJuuICXbA4EzgC9ImtqCceyMmcDiyNnJ+pYTkjVqCjAcmBcRz0fE1cCvC9vfDXw7Iu6KiN+TjgQq/VdE/DwiniX9En6DpAnVGouIhRGxI5f9LHCkpL0LRa6JiNUR8QwpUT4TEYsj4kXSkdvRhX7vCcyNiOci4ibgJ8DZOzH2uRGxLSIeBm4mJY7eWBERP4qIP0TE06REfWFEbI6ILaTTYu8rlH8euDgingeuJCXdr+afzxrSL+bXNdDuZ0n/57+d1/ckHYEWbQf2qrG9a3kvUjICOBn4X8BfkH6mVU+LVcqf+5uAT0XEMxFxO3ApLx93s8bREEkHAW8BFu3MftY8TkjWqAOB31X85bi+Yntx/aEqdfxxe0Q8STpVc2BlIUnDJM2VdJ+kJ4AH86Z9C8U2FZafrrK+Z7FfEfGHir6Nq9K/Wh4pLD9VqLun1lesH8jLf14P8fKfy2M50UIaG9Qeb1WSziNdg3l7TvKQTp+NrCg6knRKtdr2ruUdhX58KSfrB4FvkU4lNuJAYGvFUU23n0sPx9GoGaTTtQ/s5H7WJE5I1qiNwLh8uqTLhIrtxfWDqtTxx+2S9iSd+ttQpdzfkE5rvRXYm3RBHdK1m521AZhQcSrpIOB3efn3wO6Fba/Zibp7elqncr8NpMkPXQ6i+s+lRyR9kDw5ISI6C5vWAIdIKh5JHMlLp8LW5PXitk0R8RhwL+m6UKM/g2pj3qei7eLn0sxxNGoGPjrqV05I1qgVpAv450kaLmk66VpHlyXA+yVNlrQ7MKdKHadJelO+HnURsDIiKo8WIJ1qeRZ4jJQsvtCLfq8kJZ1PSnq1pBOBvySd+oJ0LeuvJO2evzPV0CmnbBMwPo+nN64APiNprKR9SdeJejxFukjSe0g/v7dFxP3FbRHxP6Txz5G0q6R3kU79/TAXWQyckz/T0aTrWpfnfZ8inRr9pKS9JI0H/pZ0OrSaTcDErj8M8uf+K+DfctuvI/3sq15X7M04lOwKjMjru1aZvv5G0tGZZ9f1Iycka0hEPAf8FemXxjbSRfWfkBIHEXE9aXbYTaQZUzdVqeZ7pES1lXRB/j01mltMOn3zO+Bu4NZe9vudwKmkKcnfAGZExD25yCWkv/Q3kf46rjfRotJNpL/CH5HUm+nOnwfagTuAO0mTMz7fi/oq6x4DrCp8z+abhe1nAW2kGYRzgTPydayuyQhfIl03eyi/in9onEc6XbaB9AfL94CFNfrR9Yv+MUm35eWzSUe/G0jXAedExPJmj4N09Pk0Lx0xPU06wiuaCVxdcQrR+pg8mcR6StJK4JsR8e0Gyl4OdEbEZ7ora2ZDk4+QrGGS3iLpNfmU3UzSaZEb+rtfZjY4tPpb4ja4HEa6VrQncB/ptMjG/u2SmQ0WPmVnZmal4FN2ZmZWCj5ll+27774xceLE/u6GmdmAsnr16kcjYmz3JbvnhJRNnDiR9vb2/u6GmdmAIqnaXVl6xKfszMysFJyQzMysFJyQzMysFJyQzMysFJyQzMysFJyQzMysFJyQzMysFJyQzMysFJyQzMysFHynBjOzAWTi7P9qan0Pzn17U+vrDR8hmZlZKTghmZlZKbQ0IUn6J0lrJN0l6QpJu0o6WNJKSeskfV/SiFx2l7zekbdPLNRzQY7fK+mUQnxajnVIml2IV23DzMzKq2UJSdI44KNAW0QcAQwDzgK+CFwSEZOAx4Fz8i7nAI9HxKHAJbkckibn/V4LTAO+IWmYpGHA14FTgcnA2bksddowM7OSavUpu+HAbpKGA7sDG4GTgKvy9kXA6Xl5el4nb58qSTl+ZUQ8GxEPAB3AcfnVERH3R8RzwJXA9LxPrTbMzKykWpaQIuJ3wL8DD5MS0XZgNbAtIl7IxTqBcXl5HLA+7/tCLj+mGK/Yp1Z8TJ02zMyspFp5ym406ejmYOBAYA/S6bVK0bVLjW3Nilfr4yxJ7ZLat2zZUq2ImZn1kVaesnsr8EBEbImI54GrgTcCo/IpPIDxwIa83AlMAMjb9wa2FuMV+9SKP1qnjZeJiAUR0RYRbWPHNuUJvGZm1kOtTEgPA1Mk7Z6v60wF7gZuBs7IZWYC1+blpXmdvP2miIgcPyvPwjsYmAT8GlgFTMoz6kaQJj4szfvUasPMzEqqldeQVpImFtwG3JnbWgB8CjhfUgfpes9leZfLgDE5fj4wO9ezBlhCSmY3AOdGxIv5GtF5wDJgLbAkl6VOG2ZmVlJKBxTW1tYW7e3t/d0NM7O6ynbrIEmrI6KtGX3xnRrMzKwUnJDMzKwUnJDMzKwUnJDMzKwUnJDMzKwUnJDMzKwUnJDMzKwUnJDMzKwUhndfxMzMutPsL6xC77+0OtD4CMnMzErBCcnMzErBCcnMzErBCcnMzErBCcnMzErBCcnMzErBCcnMzEqhZQlJ0mGSbi+8npD0j5L2kbRc0rr8PjqXl6R5kjok3SHpmEJdM3P5dZJmFuLHSroz7zMvPyqdWm2YmVl5tfIR5vdGxFERcRRwLPAUcA3p0eQ3RsQk4Ma8DnAqMCm/ZgHzISUXYA5wPHAcMKeQYObnsl37TcvxWm2YmVlJ9dUpu6nAfRHxEDAdWJTji4DT8/J0YHEktwKjJB0AnAIsj4itEfE4sByYlreNjIgVkZ7DvriirmptmJlZSfVVQjoLuCIv7x8RGwHy+345Pg5YX9inM8fqxTurxOu1YWZmJdXyhCRpBPBO4AfdFa0Six7Ed6ZvsyS1S2rfsmXLzuxqZmZN1hdHSKcCt0XEpry+KZ9uI79vzvFOYEJhv/HAhm7i46vE67XxMhGxICLaIqJt7NixPRyemZk1Q1/c7ftsXjpdB7AUmAnMze/XFuLnSbqSNIFhe0RslLQM+EJhIsPJwAURsVXSDklTgJXADOBr3bRhZkOM78I9cLQ0IUnaHXgb8HeF8FxgiaRzgIeBM3P8OuA0oIM0I+8DADnxXASsyuUujIitefkjwOXAbsD1+VWvDTMzK6mWJqSIeAoYUxF7jDTrrrJsAOfWqGchsLBKvB04okq8ahtmZlZevlODmZmVghOSmZmVghOSmZmVghOSmZmVghOSmZmVghOSmZmVghOSmZmVghOSmZmVghOSmZmVQl/cy87M7BV8jzmr5CMkMzMrBSckMzMrBSckMzMrBSckMzMrBSckMzMrBSckMzMrhZYmJEmjJF0l6R5JayW9QdI+kpZLWpffR+eykjRPUoekOyQdU6hnZi6/TtLMQvxYSXfmfeZJUo5XbcPMzMqr1UdIXwVuiIg/A44E1gKzgRsjYhJwY14HOBWYlF+zgPmQkgswBzgeOA6YU0gw83PZrv2m5XitNszMrKRalpAkjQTeDFwGEBHPRcQ2YDqwKBdbBJyel6cDiyO5FRgl6QDgFGB5RGyNiMeB5cC0vG1kRKzIjz9fXFFXtTbMzKykWnmEdAiwBfi2pN9IulTSHsD+EbERIL/vl8uPA9YX9u/MsXrxzipx6rRhZmYl1cqENBw4BpgfEUcDv6f+qTNViUUP4g2TNEtSu6T2LVu27MyuZmbWZK28l10n0BkRK/P6VaSEtEnSARGxMZ9221woP6Gw/3hgQ46fWBG/JcfHVylPnTZeJiIWAAsA2tradiqZmQ1mzb7PnO8xZ41o2RFSRDwCrJd0WA5NBe4GlgJdM+VmAtfm5aXAjDzbbgqwPZ9uWwacLGl0nsxwMrAsb9shaUqeXTejoq5qbZiZWUm1+m7f/wB8V9II4H7gA6QkuETSOcDDwJm57HXAaUAH8FQuS0RslXQRsCqXuzAitubljwCXA7sB1+cXwNwabZiZWUm1NCFFxO1AW5VNU6uUDeDcGvUsBBZWibcDR1SJP1atDTMzKy/fqcHMzErBCcnMzErBCcnMzErBCcnMzErBCcnMzErBCcnMzErBCcnMzEqh24Qk6YRGYmZmZr3RyBHS1xqMmZmZ9VjNOzVIegPwRmCspPMLm0YCw1rdMTMzG1rq3TpoBLBnLrNXIf4EcEYrO2Vm1fku3DaY1UxIEfEz4GeSLo+Ih/qwT2ZmNgQ1cnPVXSQtACYWy0fESa3qlJmZDT2NJKQfAN8ELgVebG13zMxsqGokIb0QEfNb3hMzMxvSGpn2/WNJfy/pAEn7dL1a3jMzMxtSGklIM4FPAL8CVudXeyOVS3pQ0p2SbpfUnmP7SFouaV1+H53jkjRPUoekOyQdU6hnZi6/TtLMQvzYXH9H3lf12jAzs/LqNiFFxMFVXofsRBt/ERFHRUTXk2NnAzdGxCTgxrwOcCowKb9mAfMhJRdgDnA8cBwwp5Bg5ueyXftN66YNMzMrqW6vIUmaUS0eEYt72OZ04MS8vAi4BfhUji/OjzK/VdIoSQfksssjYmvuz3JgmqRbgJERsSLHFwOnA9fXacPMzEqqkUkNry8s7wpMBW4DGklIAfxUUgDfiogFwP4RsREgIjZK2i+XHQesL+zbmWP14p1V4tRpw8zMSqrbhBQR/1Bcl7Q38J0G6z8hIjbkhLBc0j11yqpa8z2IN0zSLNIpPw466KCd2dXMzJqsJ4+feIp0vaZbEbEhv28GriFdA9qUT8WR3zfn4p3AhMLu44EN3cTHV4lTp43K/i2IiLaIaBs7dmwjQzIzsxZp5BrSj3npyGMYcDiwpIH99gBeFRE78vLJwIXAUtLMvbn5/dq8y1LgPElXkiYwbM+n25YBXyhMZDgZuCAitkraIWkKsBKYwUt3Ia/VhllLNPsec+D7zNnQ08g1pH8vLL8APBQRnbUKF+wPXJNnYg8HvhcRN0haBSyRdA7wMHBmLn8dcBrQQToK+wBATjwXAatyuQu7JjgAHwEuB3YjTWa4Psfn1mjDzMxKqpFrSD+TtD8vTW5Y10jFEXE/cGSV+GOkiRGV8QDOrVHXQmBhlXg7cESjbZiZWXk18sTYdwO/Jh1lvBtYKcmPnzAzs6Zq5JTdp4HX54kJSBoL/DdwVSs7ZmZmQ0sjs+xe1ZWMssca3M/MzKxhjRwh3ZBnul2R1/+alyYPmJmZNUUjkxo+Iel/AyeQvoy6ICKuaXnPzMxsSGnkCImI+GG+h9xwSDc8LUy9NjMz67VGvhj7d6QvtD4N/IF0lBTAztzx28zMrK5GjpA+Drw2Ih5tdWfMzGzoamS23H2kOyeYmZm1TCNHSBcAv5K0Eni2KxgRH21Zr8zMbMhpJCF9C7gJuJN0DcnMzKzpGklIL0TE+S3viZmZDWmNXEO6WdIsSQdI2qfr1fKemZnZkNLIEdLf5PcLCjFP+zYzs6Zq5E4NB/dFR8zMbGhr6E4Nko4AJgO7dsUiYnGrOmVmZkNPI3dqmAOcSEpI1wGnAr8AGkpIkoYB7cDvIuIdkg4GrgT2AW4D3hcRz0naJdd5LOmO4n8dEQ/mOi4AzgFeBD4aEctyfBrwVdKj1S+NiLk5XrWNRvprg4sfLW42cDQyqeEM0tNXH4mID5CeArvLTrTxMWBtYf2LwCURMQl4nJRoyO+PR8ShwCW5HJImA2cBrwWmAd+QNCwnuq+TEuRk4Oxctl4bZmZWUo0kpKcj4g/AC5JGAptpcEKDpPHA24FL87qAk3jp4X6LgNPz8vS8Tt4+NZefDlwZEc9GxANAB3BcfnVExP356OdKYHo3bZiZWUk1kpDaJY0C/gNYTToF9usG6/8K8Ele+kLtGGBbRLyQ1zuBcXl5HLAeIG/fnsv/MV6xT614vTbMzKykGpll9/d58ZuSbgBGRsQd3e0n6R3A5ohYLenErnC1JrrZViteLZnWK1+tj7OAWQAHHXRQtSJmZtZHGppl16VrkkGDTgDeKek00uy8kaQjplGShucjmPHAhly+E5gAdEoaDuwNbC3EuxT3qRZ/tE4bleNZACwAaGtrq5q0zMysbzRyyq5HIuKCiBgfERNJkxJuioj3ADeTJkoAzASuzctL8zp5+00RETl+lqRd8uy5SaRThquASZIOljQit7E071OrDTMzK6mWJaQ6PgWcL6mDdL3nshy/DBiT4+cDswEiYg2wBLgbuAE4NyJezEc/5wHLSLP4luSy9dowM7OSavSLsccAbyJdi/llRNy2M41ExC3ALXn5ftIMucoyzwBn1tj/YuDiKvHrSN+NqoxXbcPMzMqr2yMkSf9Kmjo9BtgX+Lakz7S6Y2ZmNrQ0coR0NnB0PoJB0lzS1O/Pt7JjZmY2tDRyDelBCvewI92l4b6W9MbMzIasRo6QngXWSFpOuob0NuAXkuaBH2VuZmbN0UhCuia/utzSmq6YmdlQ1sidGhZ1V8bMzKy3aiYkSXdS45Y7ABHxupb0yMzMhqR6R0jvyO/n5vfv5Pf3AE+1rEc2JPg5RWZWqWZCioiHACSdEBEnFDbNlvRL4MJWd87MzIaORqZ97yHpTV0rkt4I7NG6LpmZ2VDUyCy7c4CFkvbO69uAD7auS2ZmNhQ1MstuNXBkflqsImJ767tlZmZDTbcJSdL5FeuQnua6OiJub1G/zMxsiGnkGlIb8GFeemz4LOBE4D8kfbJ1XTMzs6GkkWtIY4BjIuJJAElzgKuANwOrgS+1rntmZjZUNJKQDgKeK6w/D/xJRDwt6dnWdMv6U7O/I+TvB5lZIxpJSN8DbpXU9RjwvwSukLQH6SmuZmZmvdbtNaSIuAj4W9J07+3AhyPiwoj4fUS8p9Z+knaV9GtJv5W0RtLncvxgSSslrZP0fUkjcnyXvN6Rt08s1HVBjt8r6ZRCfFqOdUiaXYhXbcPMzMqrkUkNRMTqiPhqRHwlItobrPtZ4KSIOBI4CpgmaQrwReCSiJgEPE76nhP5/fGIOBS4JJdD0mTgLOC1wDTgG5KGSRoGfB04FZgMnJ3LUqcNMzMrqYYSUk9E8mRefXV+BXASaVIEpEejn56Xp+d18vapSnPMpwNXRsSzEfEA0AEcl18dEXF/RDwHXAlMz/vUasPMzEqqZQkJIB/J3A5sBpaTnjS7LSJeyEU6SVPJye/rAfL27aQZfn+MV+xTKz6mThuV/ZslqV1S+5YtW3ozVDMz66WWJqSIeDEijgLGk45oDq9WLL+rxrZmxav1b0FEtEVE29ixY6sVMTOzPtLShNQlIraRnjQ7BRglqWt233hgQ17uBCYA5O17A1uL8Yp9asUfrdOGmZmVVMsSkqSxkkbl5d2AtwJrgZuBM3KxmUDXdPKleZ28/aaIiBw/K8/COxiYBPwaWAVMyjPqRpAmPizN+9Rqw8zMSqqR7yH11AHAojwb7lXAkoj4iaS7gSslfR74DXBZLn8Z8B1JHaQjo7MAImKNpCWk7zy9AJwbES8CSDoPWAYMAxZGxJpc16dqtGFmZiXVsoQUEXcAR1eJ30+6nlQZfwY4s0ZdFwMXV4lfB1zXaBtmZlZefXINyczMrDutPGVnTeZ7zJnZYOYjJDMzKwUnJDMzKwUnJDMzKwUnJDMzKwUnJDMzKwUnJDMzKwUnJDMzKwUnJDMzKwUnJDMzKwUnJDMzKwUnJDMzKwUnJDMzKwXfXLUJmn3TU/CNT81s6PERkpmZlUIrH2E+QdLNktZKWiPpYzm+j6Tlktbl99E5LknzJHVIukPSMYW6Zuby6yTNLMSPlXRn3meeJNVrw8zMyquVR0gvAP8cEYcDU4BzJU0GZgM3RsQk4Ma8DnAqMCm/ZgHzISUXYA5wPOkpsHMKCWZ+Ltu137Qcr9WGmZmVVMsSUkRsjIjb8vIOYC0wDpgOLMrFFgGn5+XpwOJIbgVGSToAOAVYHhFbI+JxYDkwLW8bGRErIiKAxRV1VWvDzMxKqk+uIUmaCBwNrAT2j4iNkJIWsF8uNg5YX9itM8fqxTurxKnTRmW/Zklql9S+ZcuWng7PzMyaoOUJSdKewA+Bf4yIJ+oVrRKLHsQbFhELIqItItrGjh27M7uamVmTtTQhSXo1KRl9NyKuzuFN+XQb+X1zjncCEwq7jwc2dBMfXyVerw0zMyupVs6yE3AZsDYivlzYtBTomik3E7i2EJ+RZ9tNAbbn023LgJMljc6TGU4GluVtOyRNyW3NqKirWhtmZlZSrfxi7AnA+4A7Jd2eY/8CzAWWSDoHeBg4M2+7DjgN6ACeAj4AEBFbJV0ErMrlLoyIrXn5I8DlwG7A9flFnTbMzKykWpaQIuIXVL/OAzC1SvkAzq1R10JgYZV4O3BElfhj1dowM7Py8p0azMysFJyQzMysFJyQzMysFJyQzMysFJyQzMysFJyQzMysFJyQzMysFJyQzMysFJyQzMysFJyQzMysFJyQzMysFJyQzMysFJyQzMysFJyQzMysFJyQzMysFJyQzMysFFr5CPOFkjZLuqsQ20fScknr8vvoHJekeZI6JN0h6ZjCPjNz+XWSZhbix0q6M+8zLz/GvGYbZmZWbq08QrocmFYRmw3cGBGTgBvzOsCpwKT8mgXMh5RcgDnA8cBxwJxCgpmfy3btN62bNszMrMRalpAi4ufA1orwdGBRXl4EnF6IL47kVmCUpAOAU4DlEbE1Ih4HlgPT8raREbEiP/p8cUVd1dowM7MS6+trSPtHxEaA/L5fjo8D1hfKdeZYvXhnlXi9Nl5B0ixJ7ZLat2zZ0uNBmZlZ75VlUoOqxKIH8Z0SEQsioi0i2saOHbuzu5uZWRP1dULalE+3kd8353gnMKFQbjywoZv4+Crxem2YmVmJ9XVCWgp0zZSbCVxbiM/Is+2mANvz6bZlwMmSRufJDCcDy/K2HZKm5Nl1MyrqqtaGmZmV2PBWVSzpCuBEYF9JnaTZcnOBJZLOAR4GzszFrwNOAzqAp4APAETEVkkXAatyuQsjomuixEdIM/l2A67PL+q0YWZmJdayhBQRZ9fYNLVK2QDOrVHPQmBhlXg7cESV+GPV2jAzs3Iry6QGMzMb4pyQzMysFJyQzMysFJyQzMysFJyQzMysFJyQzMysFJyQzMysFJyQzMysFJyQzMysFJyQzMysFJyQzMysFJyQzMysFJyQzMysFJyQzMysFJyQzMysFJyQzMysFAZtQpI0TdK9kjokze7v/piZWX2DMiFJGgZ8HTgVmAycLWly//bKzMzqGZQJCTgO6IiI+yPiOeBKYHo/98nMzOpQRPR3H5pO0hnAtIj4UF5/H3B8RJxXUW4WMCuvHgbc2+Ku7Qs82uI2+pLHU16DaSwwuMYzmMYCcFhE7NWMioY3o5ISUpXYKzJvRCwAFrS+O4mk9oho66v2Ws3jKa/BNBYYXOMZTGOBNJ5m1TVYT9l1AhMK6+OBDf3UFzMza8BgTUirgEmSDpY0AjgLWNrPfTIzszoG5Sm7iHhB0nnAMmAYsDAi1vRzt6APTw/2EY+nvAbTWGBwjWcwjQWaOJ5BOanBzMwGnsF6ys7MzAYYJyQzMysFJ6RekDRB0s2S1kpaI+ljOb6PpOWS1uX30TkuSfPy7YzukHRMoa6DJP0013W3pIkDfDxfynWszWWqTcUv23j+TNIKSc9K+nhFXf16K6pmjaVWPQN1PIX6hkn6jaSfDOSxSBol6SpJ9+T63jDAx/NPuY67JF0hade6jUeEXz18AQcAx+TlvYD/Id2q6EvA7ByfDXwxL58GXE/6ntQUYGWhrluAt+XlPYHdB+p4gDcCvyRNKBkGrABOHADj2Q94PXAx8PFCPcOA+4BDgBHAb4HJA3QsVesZqJ9Nob7zge8BPxnIYwEWAR/KyyOAUQN1PMA44AFgt7y+BHh/vbZ9hNQLEbExIm7LyzuAtaQPYTrpHxb5/fS8PB1YHMmtwChJByjdZ294RCzPdT0ZEU/15Vhyu00ZD+lLyLuS/kPtArwa2NRnA8l2djxOtDS7AAAEU0lEQVQRsTkiVgHPV1TV77eiatZY6tTTp5r42SBpPPB24NI+6PorNGsskkYCbwYuy+Wei4htfTKIgmZ+NqSZ3LtJGg7sTjffB3VCapJ8iu1oYCWwf0RshPThkv6CgPShri/s1pljfwpsk3R1Pu3wf5RuENtvejOeiFgB3AxszK9lEbG2b3peXYPjqaXW59YvejmWWvX0myaM5yvAJ4E/tKiLDevlWA4BtgDfzr8HLpW0Rwu7263ejCcifgf8O/Aw6ffA9oj4ab19nJCaQNKewA+Bf4yIJ+oVrRIL0l8Rfw58nHToewjw/iZ3s2G9HY+kQ4HDSXfIGAecJOnNze9pY3ZiPDWrqBLrl+9LNGEsTa2nt3rbD0nvADZHxOqmd27n+9Lbn+lw4BhgfkQcDfyedGqsXzThsxlNOqo6GDgQ2EPSe+vt44TUS5JeTfrQvhsRV+fwpnzqivy+Ocdr3dKoE/hNPiX0AvAj0j/MPtek8bwLuDWfenySdJ1pSl/0v9JOjqeWUtyKqkljqVVPn2vSeE4A3inpQdKp1JMk/WeLulxTE/+ddUZE1xHrVQyM3wO1vBV4ICK2RMTzwNWk68s1OSH1giSRzveujYgvFzYtBWbm5ZnAtYX4DCVTSIewG0m3OhotaWwudxJwd8sHUKGJ43kYeIuk4fkf9ltI56H7VA/GU0u/34qqWWOpU0+fatZ4IuKCiBgfERNJn8tNEVH3r/Bma+JYHgHWSzosh6YyMH4P1PIwMEXS7rnOqXT3e6DejAe/up2N8ibSqZs7gNvz6zRgDHAjsC6/75PLi/TgwPuAO4G2Ql1vy/XcCVwOjBio4yHNSvtW/sd3N/DlAfL5vIb0V+oTwLa8PDJvO4002+g+4NMDdSy16hmo46mo80T6Z5ZdM/+dHQW057p+BIwe4OP5HHAPcBfwHWCXem371kFmZlYKPmVnZmal4IRkZmal4IRkZmal4IRkZmal4IRkZmal4IRkZmal4IRkNkj09/0PzXrLCcmsH0i6SIVnEUm6WNJHJX1C0iql50t9rrD9R5JW52fLzCrEn5R0oaSVQJ8/O8esmZyQzPrHZeTbsEh6Fem2N5uASaTHXRwFHFu4Ke0HI+JYoA34qKQxOb4HcFdEHB8Rv+jLAZg12/D+7oDZUBQRD0p6TNLRwP7Ab0h3ej85L0N6UOMk4OekJPSuHJ+Q448BL5Jugmk24DkhmfWfS0mPGXkNsJB088l/i4hvFQtJOpF05+Q3RMRTkm4hPQAR4JmIeLGvOmzWSj5lZ9Z/rgGmkY6MluXXB/NzaJA0TtJ+wN7A4zkZ/Rn99CgPs1bzEZJZP4mI5yTdDGzLRzk/lXQ4sCLdrZ8ngfcCNwAflnQHcC9wa3/12ayVfLdvs36SJzPcBpwZEev6uz9m/c2n7Mz6gaTJQAdwo5ORWeIjJDMzKwUfIZmZWSk4IZmZWSk4IZmZWSk4IZmZWSk4IZmZWSn8f4cQSuNr+p9W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528637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571612"/>
            <a:ext cx="3643338" cy="494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4857752" y="1714488"/>
            <a:ext cx="37147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4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json</a:t>
            </a:r>
            <a:endParaRPr lang="en-US" altLang="zh-CN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zh-CN" altLang="en-US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载入数据并记录</a:t>
            </a:r>
            <a:endParaRPr lang="zh-CN" altLang="en-US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rsp_json = </a:t>
            </a:r>
            <a:r>
              <a:rPr lang="en-US" altLang="zh-CN" sz="14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json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.loads(rsp)</a:t>
            </a: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raw_records = rsp_json[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'records'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endParaRPr lang="zh-CN" altLang="en-US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record </a:t>
            </a:r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raw_records:</a:t>
            </a: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print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(record[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'rateOf11hour'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])</a:t>
            </a:r>
          </a:p>
          <a:p>
            <a:endParaRPr lang="en-US" altLang="zh-CN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altLang="zh-CN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5929322" y="4500570"/>
            <a:ext cx="1857388" cy="428628"/>
          </a:xfrm>
          <a:prstGeom prst="wedgeRectCallout">
            <a:avLst>
              <a:gd name="adj1" fmla="val -58833"/>
              <a:gd name="adj2" fmla="val -281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2"/>
                </a:solidFill>
              </a:rPr>
              <a:t>解析</a:t>
            </a:r>
            <a:r>
              <a:rPr lang="en-US" altLang="zh-CN" sz="1400" smtClean="0">
                <a:solidFill>
                  <a:schemeClr val="tx2"/>
                </a:solidFill>
              </a:rPr>
              <a:t>json</a:t>
            </a:r>
            <a:r>
              <a:rPr lang="zh-CN" altLang="en-US" sz="1400" smtClean="0">
                <a:solidFill>
                  <a:schemeClr val="tx2"/>
                </a:solidFill>
              </a:rPr>
              <a:t>，得到数据</a:t>
            </a:r>
            <a:endParaRPr lang="zh-CN" altLang="en-US" sz="1400">
              <a:solidFill>
                <a:schemeClr val="tx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29586" y="4500570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6.3244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通过爬虫获取金融数据（</a:t>
            </a:r>
            <a:r>
              <a:rPr lang="en-US" altLang="zh-CN" b="1" smtClean="0"/>
              <a:t>7</a:t>
            </a:r>
            <a:r>
              <a:rPr lang="zh-CN" altLang="en-US" b="1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1201" name="AutoShape 1" descr="data:image/png;base64,iVBORw0KGgoAAAANSUhEUgAAAaQAAAEWCAYAAAApTuNLAAAABHNCSVQICAgIfAhkiAAAAAlwSFlzAAALEgAACxIB0t1+/AAAADl0RVh0U29mdHdhcmUAbWF0cGxvdGxpYiB2ZXJzaW9uIDIuMS4yLCBodHRwOi8vbWF0cGxvdGxpYi5vcmcvNQv5yAAAIABJREFUeJzt3XuUXXV99/H3x8RwDwkhICShgUVKiTxyGyGKVUoUAlqDfcBC1UTFplqottRLqK5GQWz06SMal0ZTiCRWwYgg0QIx5aKPGmImiEAINMM1Y0ISCAlB7vh9/vj9RjaHc86czJwzs2fm81rrrLP3d//27zInme/svX9nb0UEZmZm/e1V/d0BMzMzcEIyM7OScEIyM7NScEIyM7NScEIyM7NScEIyM7NScEKylpEUkg7t7370J0n7S/q5pB2S/m9/98eszJyQzHpI0vsl/aKbYrOAR4GREfHPfdCtl5H0CUl35YT4gKRPVGyfKOlmSU9JukfSWyu2/5OkRyRtl7RQ0i4V2z+W6/29pLWS/rRGPz4r6T/7YxySjpC0TNKjkl7xxUtJT1a8XpT0tZ721XrOCcmstf4EuDtqfANd0vAWty9gBjAamAacJ+mswvYrgN8AY4BPA1dJGpv7dgowG5gKTAQOAT5X6PuHgHOAtwN7Au8gJd9SjQN4HliS+/oKEbFn1wvYH3ga+EFLRmH1RYRffjX0Ao4h/affQfoP+33g84XtnwA2AhuADwIBHJq3XQ58E1ie9/8Z8Cd12voB8AiwHfg58NrCtsuBbwDXA08CvwReA3wFeBy4Bzi6UP5w4BZgG7AGeGdh2y3Ahwrr7wd+UVgP4MPAulz310m/HA8HngFezH3YVmUMl5N+GT6Xy7wV+CxwFfCfwBPAh4Bdct835NdXgF1yHScCncAngc3553s6cBrwP8BW4F924jOcB3wtL/8p8CywV2H7/wM+nJe/B3yhsG0q8EhefhWwHpjaQJvT8s/g+fxz+G2OHwgszWPoAP62FeMoxA4Fopt6ZwL3A+rv/29D8eUjJGuIpBHANaRfsvuQ/iJ9V2H7NODjwNuASaRfvpXeA1wE7AvcDny3TpPX53r2A26rUvbdwGdyXc8CK3K5fUm/8L+c+/Vq4MfAT3Nd/wB8V9JhjYw7ewfweuDI3O4pEbGWlKhWRPrrelTlThHx/tzvL+Uy/503Tc99HJW3fxqYAhyV2zguj63La4BdgXHAvwL/AbwXOBb4c+BfJR3S3SAkKZdfk0OvBe6PiB2FYr/N8a7tv63Ytr+kMcD4/DpC0vp8Gu1zkl7xOyUibgC+AHw//xyOzJuuICXbA4EzgC9ImtqCceyMmcDiyNnJ+pYTkjVqCjAcmBcRz0fE1cCvC9vfDXw7Iu6KiN+TjgQq/VdE/DwiniX9En6DpAnVGouIhRGxI5f9LHCkpL0LRa6JiNUR8QwpUT4TEYsj4kXSkdvRhX7vCcyNiOci4ibgJ8DZOzH2uRGxLSIeBm4mJY7eWBERP4qIP0TE06REfWFEbI6ILaTTYu8rlH8euDgingeuJCXdr+afzxrSL+bXNdDuZ0n/57+d1/ckHYEWbQf2qrG9a3kvUjICOBn4X8BfkH6mVU+LVcqf+5uAT0XEMxFxO3ApLx93s8bREEkHAW8BFu3MftY8TkjWqAOB31X85bi+Yntx/aEqdfxxe0Q8STpVc2BlIUnDJM2VdJ+kJ4AH86Z9C8U2FZafrrK+Z7FfEfGHir6Nq9K/Wh4pLD9VqLun1lesH8jLf14P8fKfy2M50UIaG9Qeb1WSziNdg3l7TvKQTp+NrCg6knRKtdr2ruUdhX58KSfrB4FvkU4lNuJAYGvFUU23n0sPx9GoGaTTtQ/s5H7WJE5I1qiNwLh8uqTLhIrtxfWDqtTxx+2S9iSd+ttQpdzfkE5rvRXYm3RBHdK1m521AZhQcSrpIOB3efn3wO6Fba/Zibp7elqncr8NpMkPXQ6i+s+lRyR9kDw5ISI6C5vWAIdIKh5JHMlLp8LW5PXitk0R8RhwL+m6UKM/g2pj3qei7eLn0sxxNGoGPjrqV05I1qgVpAv450kaLmk66VpHlyXA+yVNlrQ7MKdKHadJelO+HnURsDIiKo8WIJ1qeRZ4jJQsvtCLfq8kJZ1PSnq1pBOBvySd+oJ0LeuvJO2evzPV0CmnbBMwPo+nN64APiNprKR9SdeJejxFukjSe0g/v7dFxP3FbRHxP6Txz5G0q6R3kU79/TAXWQyckz/T0aTrWpfnfZ8inRr9pKS9JI0H/pZ0OrSaTcDErj8M8uf+K+DfctuvI/3sq15X7M04lOwKjMjru1aZvv5G0tGZZ9f1Iycka0hEPAf8FemXxjbSRfWfkBIHEXE9aXbYTaQZUzdVqeZ7pES1lXRB/j01mltMOn3zO+Bu4NZe9vudwKmkKcnfAGZExD25yCWkv/Q3kf46rjfRotJNpL/CH5HUm+nOnwfagTuAO0mTMz7fi/oq6x4DrCp8z+abhe1nAW2kGYRzgTPydayuyQhfIl03eyi/in9onEc6XbaB9AfL94CFNfrR9Yv+MUm35eWzSUe/G0jXAedExPJmj4N09Pk0Lx0xPU06wiuaCVxdcQrR+pg8mcR6StJK4JsR8e0Gyl4OdEbEZ7ora2ZDk4+QrGGS3iLpNfmU3UzSaZEb+rtfZjY4tPpb4ja4HEa6VrQncB/ptMjG/u2SmQ0WPmVnZmal4FN2ZmZWCj5ll+27774xceLE/u6GmdmAsnr16kcjYmz3JbvnhJRNnDiR9vb2/u6GmdmAIqnaXVl6xKfszMysFJyQzMysFJyQzMysFJyQzMysFJyQzMysFJyQzMysFJyQzMysFJyQzMysFJyQzMysFHynBjOzAWTi7P9qan0Pzn17U+vrDR8hmZlZKTghmZlZKbQ0IUn6J0lrJN0l6QpJu0o6WNJKSeskfV/SiFx2l7zekbdPLNRzQY7fK+mUQnxajnVIml2IV23DzMzKq2UJSdI44KNAW0QcAQwDzgK+CFwSEZOAx4Fz8i7nAI9HxKHAJbkckibn/V4LTAO+IWmYpGHA14FTgcnA2bksddowM7OSavUpu+HAbpKGA7sDG4GTgKvy9kXA6Xl5el4nb58qSTl+ZUQ8GxEPAB3AcfnVERH3R8RzwJXA9LxPrTbMzKykWpaQIuJ3wL8DD5MS0XZgNbAtIl7IxTqBcXl5HLA+7/tCLj+mGK/Yp1Z8TJ02zMyspFp5ym406ejmYOBAYA/S6bVK0bVLjW3Nilfr4yxJ7ZLat2zZUq2ImZn1kVaesnsr8EBEbImI54GrgTcCo/IpPIDxwIa83AlMAMjb9wa2FuMV+9SKP1qnjZeJiAUR0RYRbWPHNuUJvGZm1kOtTEgPA1Mk7Z6v60wF7gZuBs7IZWYC1+blpXmdvP2miIgcPyvPwjsYmAT8GlgFTMoz6kaQJj4szfvUasPMzEqqldeQVpImFtwG3JnbWgB8CjhfUgfpes9leZfLgDE5fj4wO9ezBlhCSmY3AOdGxIv5GtF5wDJgLbAkl6VOG2ZmVlJKBxTW1tYW7e3t/d0NM7O6ynbrIEmrI6KtGX3xnRrMzKwUnJDMzKwUnJDMzKwUnJDMzKwUnJDMzKwUnJDMzKwUnJDMzKwUnJDMzKwUhndfxMzMutPsL6xC77+0OtD4CMnMzErBCcnMzErBCcnMzErBCcnMzErBCcnMzErBCcnMzErBCcnMzEqhZQlJ0mGSbi+8npD0j5L2kbRc0rr8PjqXl6R5kjok3SHpmEJdM3P5dZJmFuLHSroz7zMvPyqdWm2YmVl5tfIR5vdGxFERcRRwLPAUcA3p0eQ3RsQk4Ma8DnAqMCm/ZgHzISUXYA5wPHAcMKeQYObnsl37TcvxWm2YmVlJ9dUpu6nAfRHxEDAdWJTji4DT8/J0YHEktwKjJB0AnAIsj4itEfE4sByYlreNjIgVkZ7DvriirmptmJlZSfVVQjoLuCIv7x8RGwHy+345Pg5YX9inM8fqxTurxOu1YWZmJdXyhCRpBPBO4AfdFa0Six7Ed6ZvsyS1S2rfsmXLzuxqZmZN1hdHSKcCt0XEpry+KZ9uI79vzvFOYEJhv/HAhm7i46vE67XxMhGxICLaIqJt7NixPRyemZk1Q1/c7ftsXjpdB7AUmAnMze/XFuLnSbqSNIFhe0RslLQM+EJhIsPJwAURsVXSDklTgJXADOBr3bRhZkOM78I9cLQ0IUnaHXgb8HeF8FxgiaRzgIeBM3P8OuA0oIM0I+8DADnxXASsyuUujIitefkjwOXAbsD1+VWvDTMzK6mWJqSIeAoYUxF7jDTrrrJsAOfWqGchsLBKvB04okq8ahtmZlZevlODmZmVghOSmZmVghOSmZmVghOSmZmVghOSmZmVghOSmZmVghOSmZmVghOSmZmVghOSmZmVQl/cy87M7BV8jzmr5CMkMzMrBSckMzMrBSckMzMrBSckMzMrBSckMzMrBSckMzMrhZYmJEmjJF0l6R5JayW9QdI+kpZLWpffR+eykjRPUoekOyQdU6hnZi6/TtLMQvxYSXfmfeZJUo5XbcPMzMqr1UdIXwVuiIg/A44E1gKzgRsjYhJwY14HOBWYlF+zgPmQkgswBzgeOA6YU0gw83PZrv2m5XitNszMrKRalpAkjQTeDFwGEBHPRcQ2YDqwKBdbBJyel6cDiyO5FRgl6QDgFGB5RGyNiMeB5cC0vG1kRKzIjz9fXFFXtTbMzKykWnmEdAiwBfi2pN9IulTSHsD+EbERIL/vl8uPA9YX9u/MsXrxzipx6rRhZmYl1cqENBw4BpgfEUcDv6f+qTNViUUP4g2TNEtSu6T2LVu27MyuZmbWZK28l10n0BkRK/P6VaSEtEnSARGxMZ9221woP6Gw/3hgQ46fWBG/JcfHVylPnTZeJiIWAAsA2tradiqZmQ1mzb7PnO8xZ41o2RFSRDwCrJd0WA5NBe4GlgJdM+VmAtfm5aXAjDzbbgqwPZ9uWwacLGl0nsxwMrAsb9shaUqeXTejoq5qbZiZWUm1+m7f/wB8V9II4H7gA6QkuETSOcDDwJm57HXAaUAH8FQuS0RslXQRsCqXuzAitubljwCXA7sB1+cXwNwabZiZWUm1NCFFxO1AW5VNU6uUDeDcGvUsBBZWibcDR1SJP1atDTMzKy/fqcHMzErBCcnMzErBCcnMzErBCcnMzErBCcnMzErBCcnMzErBCcnMzEqh24Qk6YRGYmZmZr3RyBHS1xqMmZmZ9VjNOzVIegPwRmCspPMLm0YCw1rdMTMzG1rq3TpoBLBnLrNXIf4EcEYrO2Vm1fku3DaY1UxIEfEz4GeSLo+Ih/qwT2ZmNgQ1cnPVXSQtACYWy0fESa3qlJmZDT2NJKQfAN8ELgVebG13zMxsqGokIb0QEfNb3hMzMxvSGpn2/WNJfy/pAEn7dL1a3jMzMxtSGklIM4FPAL8CVudXeyOVS3pQ0p2SbpfUnmP7SFouaV1+H53jkjRPUoekOyQdU6hnZi6/TtLMQvzYXH9H3lf12jAzs/LqNiFFxMFVXofsRBt/ERFHRUTXk2NnAzdGxCTgxrwOcCowKb9mAfMhJRdgDnA8cBwwp5Bg5ueyXftN66YNMzMrqW6vIUmaUS0eEYt72OZ04MS8vAi4BfhUji/OjzK/VdIoSQfksssjYmvuz3JgmqRbgJERsSLHFwOnA9fXacPMzEqqkUkNry8s7wpMBW4DGklIAfxUUgDfiogFwP4RsREgIjZK2i+XHQesL+zbmWP14p1V4tRpw8zMSqrbhBQR/1Bcl7Q38J0G6z8hIjbkhLBc0j11yqpa8z2IN0zSLNIpPw466KCd2dXMzJqsJ4+feIp0vaZbEbEhv28GriFdA9qUT8WR3zfn4p3AhMLu44EN3cTHV4lTp43K/i2IiLaIaBs7dmwjQzIzsxZp5BrSj3npyGMYcDiwpIH99gBeFRE78vLJwIXAUtLMvbn5/dq8y1LgPElXkiYwbM+n25YBXyhMZDgZuCAitkraIWkKsBKYwUt3Ia/VhllLNPsec+D7zNnQ08g1pH8vLL8APBQRnbUKF+wPXJNnYg8HvhcRN0haBSyRdA7wMHBmLn8dcBrQQToK+wBATjwXAatyuQu7JjgAHwEuB3YjTWa4Psfn1mjDzMxKqpFrSD+TtD8vTW5Y10jFEXE/cGSV+GOkiRGV8QDOrVHXQmBhlXg7cESjbZiZWXk18sTYdwO/Jh1lvBtYKcmPnzAzs6Zq5JTdp4HX54kJSBoL/DdwVSs7ZmZmQ0sjs+xe1ZWMssca3M/MzKxhjRwh3ZBnul2R1/+alyYPmJmZNUUjkxo+Iel/AyeQvoy6ICKuaXnPzMxsSGnkCImI+GG+h9xwSDc8LUy9NjMz67VGvhj7d6QvtD4N/IF0lBTAztzx28zMrK5GjpA+Drw2Ih5tdWfMzGzoamS23H2kOyeYmZm1TCNHSBcAv5K0Eni2KxgRH21Zr8zMbMhpJCF9C7gJuJN0DcnMzKzpGklIL0TE+S3viZmZDWmNXEO6WdIsSQdI2qfr1fKemZnZkNLIEdLf5PcLCjFP+zYzs6Zq5E4NB/dFR8zMbGhr6E4Nko4AJgO7dsUiYnGrOmVmZkNPI3dqmAOcSEpI1wGnAr8AGkpIkoYB7cDvIuIdkg4GrgT2AW4D3hcRz0naJdd5LOmO4n8dEQ/mOi4AzgFeBD4aEctyfBrwVdKj1S+NiLk5XrWNRvprg4sfLW42cDQyqeEM0tNXH4mID5CeArvLTrTxMWBtYf2LwCURMQl4nJRoyO+PR8ShwCW5HJImA2cBrwWmAd+QNCwnuq+TEuRk4Oxctl4bZmZWUo0kpKcj4g/AC5JGAptpcEKDpPHA24FL87qAk3jp4X6LgNPz8vS8Tt4+NZefDlwZEc9GxANAB3BcfnVExP356OdKYHo3bZiZWUk1kpDaJY0C/gNYTToF9usG6/8K8Ele+kLtGGBbRLyQ1zuBcXl5HLAeIG/fnsv/MV6xT614vTbMzKykGpll9/d58ZuSbgBGRsQd3e0n6R3A5ohYLenErnC1JrrZViteLZnWK1+tj7OAWQAHHXRQtSJmZtZHGppl16VrkkGDTgDeKek00uy8kaQjplGShucjmPHAhly+E5gAdEoaDuwNbC3EuxT3qRZ/tE4bleNZACwAaGtrq5q0zMysbzRyyq5HIuKCiBgfERNJkxJuioj3ADeTJkoAzASuzctL8zp5+00RETl+lqRd8uy5SaRThquASZIOljQit7E071OrDTMzK6mWJaQ6PgWcL6mDdL3nshy/DBiT4+cDswEiYg2wBLgbuAE4NyJezEc/5wHLSLP4luSy9dowM7OSavSLsccAbyJdi/llRNy2M41ExC3ALXn5ftIMucoyzwBn1tj/YuDiKvHrSN+NqoxXbcPMzMqr2yMkSf9Kmjo9BtgX+Lakz7S6Y2ZmNrQ0coR0NnB0PoJB0lzS1O/Pt7JjZmY2tDRyDelBCvewI92l4b6W9MbMzIasRo6QngXWSFpOuob0NuAXkuaBH2VuZmbN0UhCuia/utzSmq6YmdlQ1sidGhZ1V8bMzKy3aiYkSXdS45Y7ABHxupb0yMzMhqR6R0jvyO/n5vfv5Pf3AE+1rEc2JPg5RWZWqWZCioiHACSdEBEnFDbNlvRL4MJWd87MzIaORqZ97yHpTV0rkt4I7NG6LpmZ2VDUyCy7c4CFkvbO69uAD7auS2ZmNhQ1MstuNXBkflqsImJ767tlZmZDTbcJSdL5FeuQnua6OiJub1G/zMxsiGnkGlIb8GFeemz4LOBE4D8kfbJ1XTMzs6GkkWtIY4BjIuJJAElzgKuANwOrgS+1rntmZjZUNJKQDgKeK6w/D/xJRDwt6dnWdMv6U7O/I+TvB5lZIxpJSN8DbpXU9RjwvwSukLQH6SmuZmZmvdbtNaSIuAj4W9J07+3AhyPiwoj4fUS8p9Z+knaV9GtJv5W0RtLncvxgSSslrZP0fUkjcnyXvN6Rt08s1HVBjt8r6ZRCfFqOdUiaXYhXbcPMzMqrkUkNRMTqiPhqRHwlItobrPtZ4KSIOBI4CpgmaQrwReCSiJgEPE76nhP5/fGIOBS4JJdD0mTgLOC1wDTgG5KGSRoGfB04FZgMnJ3LUqcNMzMrqYYSUk9E8mRefXV+BXASaVIEpEejn56Xp+d18vapSnPMpwNXRsSzEfEA0AEcl18dEXF/RDwHXAlMz/vUasPMzEqqZQkJIB/J3A5sBpaTnjS7LSJeyEU6SVPJye/rAfL27aQZfn+MV+xTKz6mThuV/ZslqV1S+5YtW3ozVDMz66WWJqSIeDEijgLGk45oDq9WLL+rxrZmxav1b0FEtEVE29ixY6sVMTOzPtLShNQlIraRnjQ7BRglqWt233hgQ17uBCYA5O17A1uL8Yp9asUfrdOGmZmVVMsSkqSxkkbl5d2AtwJrgZuBM3KxmUDXdPKleZ28/aaIiBw/K8/COxiYBPwaWAVMyjPqRpAmPizN+9Rqw8zMSqqR7yH11AHAojwb7lXAkoj4iaS7gSslfR74DXBZLn8Z8B1JHaQjo7MAImKNpCWk7zy9AJwbES8CSDoPWAYMAxZGxJpc16dqtGFmZiXVsoQUEXcAR1eJ30+6nlQZfwY4s0ZdFwMXV4lfB1zXaBtmZlZefXINyczMrDutPGVnTeZ7zJnZYOYjJDMzKwUnJDMzKwUnJDMzKwUnJDMzKwUnJDMzKwUnJDMzKwUnJDMzKwUnJDMzKwUnJDMzKwUnJDMzKwUnJDMzKwUnJDMzKwXfXLUJmn3TU/CNT81s6PERkpmZlUIrH2E+QdLNktZKWiPpYzm+j6Tlktbl99E5LknzJHVIukPSMYW6Zuby6yTNLMSPlXRn3meeJNVrw8zMyquVR0gvAP8cEYcDU4BzJU0GZgM3RsQk4Ma8DnAqMCm/ZgHzISUXYA5wPOkpsHMKCWZ+Ltu137Qcr9WGmZmVVMsSUkRsjIjb8vIOYC0wDpgOLMrFFgGn5+XpwOJIbgVGSToAOAVYHhFbI+JxYDkwLW8bGRErIiKAxRV1VWvDzMxKqk+uIUmaCBwNrAT2j4iNkJIWsF8uNg5YX9itM8fqxTurxKnTRmW/Zklql9S+ZcuWng7PzMyaoOUJSdKewA+Bf4yIJ+oVrRKLHsQbFhELIqItItrGjh27M7uamVmTtTQhSXo1KRl9NyKuzuFN+XQb+X1zjncCEwq7jwc2dBMfXyVerw0zMyupVs6yE3AZsDYivlzYtBTomik3E7i2EJ+RZ9tNAbbn023LgJMljc6TGU4GluVtOyRNyW3NqKirWhtmZlZSrfxi7AnA+4A7Jd2eY/8CzAWWSDoHeBg4M2+7DjgN6ACeAj4AEBFbJV0ErMrlLoyIrXn5I8DlwG7A9flFnTbMzKykWpaQIuIXVL/OAzC1SvkAzq1R10JgYZV4O3BElfhj1dowM7Py8p0azMysFJyQzMysFJyQzMysFJyQzMysFJyQzMysFJyQzMysFJyQzMysFJyQzMysFJyQzMysFJyQzMysFJyQzMysFJyQzMysFJyQzMysFJyQzMysFJyQzMysFJyQzMysFFr5CPOFkjZLuqsQ20fScknr8vvoHJekeZI6JN0h6ZjCPjNz+XWSZhbix0q6M+8zLz/GvGYbZmZWbq08QrocmFYRmw3cGBGTgBvzOsCpwKT8mgXMh5RcgDnA8cBxwJxCgpmfy3btN62bNszMrMRalpAi4ufA1orwdGBRXl4EnF6IL47kVmCUpAOAU4DlEbE1Ih4HlgPT8raREbEiP/p8cUVd1dowM7MS6+trSPtHxEaA/L5fjo8D1hfKdeZYvXhnlXi9Nl5B0ixJ7ZLat2zZ0uNBmZlZ75VlUoOqxKIH8Z0SEQsioi0i2saOHbuzu5uZWRP1dULalE+3kd8353gnMKFQbjywoZv4+Crxem2YmVmJ9XVCWgp0zZSbCVxbiM/Is+2mANvz6bZlwMmSRufJDCcDy/K2HZKm5Nl1MyrqqtaGmZmV2PBWVSzpCuBEYF9JnaTZcnOBJZLOAR4GzszFrwNOAzqAp4APAETEVkkXAatyuQsjomuixEdIM/l2A67PL+q0YWZmJdayhBQRZ9fYNLVK2QDOrVHPQmBhlXg7cESV+GPV2jAzs3Iry6QGMzMb4pyQzMysFJyQzMysFJyQzMysFJyQzMysFJyQzMysFJyQzMysFJyQzMysFJyQzMysFJyQzMysFJyQzMysFJyQzMysFJyQzMysFJyQzMysFJyQzMysFJyQzMysFAZtQpI0TdK9kjokze7v/piZWX2DMiFJGgZ8HTgVmAycLWly//bKzMzqGZQJCTgO6IiI+yPiOeBKYHo/98nMzOpQRPR3H5pO0hnAtIj4UF5/H3B8RJxXUW4WMCuvHgbc2+Ku7Qs82uI2+pLHU16DaSwwuMYzmMYCcFhE7NWMioY3o5ISUpXYKzJvRCwAFrS+O4mk9oho66v2Ws3jKa/BNBYYXOMZTGOBNJ5m1TVYT9l1AhMK6+OBDf3UFzMza8BgTUirgEmSDpY0AjgLWNrPfTIzszoG5Sm7iHhB0nnAMmAYsDAi1vRzt6APTw/2EY+nvAbTWGBwjWcwjQWaOJ5BOanBzMwGnsF6ys7MzAYYJyQzMysFJ6RekDRB0s2S1kpaI+ljOb6PpOWS1uX30TkuSfPy7YzukHRMoa6DJP0013W3pIkDfDxfynWszWWqTcUv23j+TNIKSc9K+nhFXf16K6pmjaVWPQN1PIX6hkn6jaSfDOSxSBol6SpJ9+T63jDAx/NPuY67JF0hade6jUeEXz18AQcAx+TlvYD/Id2q6EvA7ByfDXwxL58GXE/6ntQUYGWhrluAt+XlPYHdB+p4gDcCvyRNKBkGrABOHADj2Q94PXAx8PFCPcOA+4BDgBHAb4HJA3QsVesZqJ9Nob7zge8BPxnIYwEWAR/KyyOAUQN1PMA44AFgt7y+BHh/vbZ9hNQLEbExIm7LyzuAtaQPYTrpHxb5/fS8PB1YHMmtwChJByjdZ294RCzPdT0ZEU/15Vhyu00ZD+lLyLuS/kPtArwa2NRnA8l2djxOtDS7AAAEU0lEQVQRsTkiVgHPV1TV77eiatZY6tTTp5r42SBpPPB24NI+6PorNGsskkYCbwYuy+Wei4htfTKIgmZ+NqSZ3LtJGg7sTjffB3VCapJ8iu1oYCWwf0RshPThkv6CgPShri/s1pljfwpsk3R1Pu3wf5RuENtvejOeiFgB3AxszK9lEbG2b3peXYPjqaXW59YvejmWWvX0myaM5yvAJ4E/tKiLDevlWA4BtgDfzr8HLpW0Rwu7263ejCcifgf8O/Aw6ffA9oj4ab19nJCaQNKewA+Bf4yIJ+oVrRIL0l8Rfw58nHToewjw/iZ3s2G9HY+kQ4HDSXfIGAecJOnNze9pY3ZiPDWrqBLrl+9LNGEsTa2nt3rbD0nvADZHxOqmd27n+9Lbn+lw4BhgfkQcDfyedGqsXzThsxlNOqo6GDgQ2EPSe+vt44TUS5JeTfrQvhsRV+fwpnzqivy+Ocdr3dKoE/hNPiX0AvAj0j/MPtek8bwLuDWfenySdJ1pSl/0v9JOjqeWUtyKqkljqVVPn2vSeE4A3inpQdKp1JMk/WeLulxTE/+ddUZE1xHrVQyM3wO1vBV4ICK2RMTzwNWk68s1OSH1giSRzveujYgvFzYtBWbm5ZnAtYX4DCVTSIewG0m3OhotaWwudxJwd8sHUKGJ43kYeIuk4fkf9ltI56H7VA/GU0u/34qqWWOpU0+fatZ4IuKCiBgfERNJn8tNEVH3r/Bma+JYHgHWSzosh6YyMH4P1PIwMEXS7rnOqXT3e6DejAe/up2N8ibSqZs7gNvz6zRgDHAjsC6/75PLi/TgwPuAO4G2Ql1vy/XcCVwOjBio4yHNSvtW/sd3N/DlAfL5vIb0V+oTwLa8PDJvO4002+g+4NMDdSy16hmo46mo80T6Z5ZdM/+dHQW057p+BIwe4OP5HHAPcBfwHWCXem371kFmZlYKPmVnZmal4IRkZmal4IRkZmal4IRkZmal4IRkZmal4IRkZmal4IRkNkj09/0PzXrLCcmsH0i6SIVnEUm6WNJHJX1C0iql50t9rrD9R5JW52fLzCrEn5R0oaSVQJ8/O8esmZyQzPrHZeTbsEh6Fem2N5uASaTHXRwFHFu4Ke0HI+JYoA34qKQxOb4HcFdEHB8Rv+jLAZg12/D+7oDZUBQRD0p6TNLRwP7Ab0h3ej85L0N6UOMk4OekJPSuHJ+Q448BL5Jugmk24DkhmfWfS0mPGXkNsJB088l/i4hvFQtJOpF05+Q3RMRTkm4hPQAR4JmIeLGvOmzWSj5lZ9Z/rgGmkY6MluXXB/NzaJA0TtJ+wN7A4zkZ/Rn99CgPs1bzEZJZP4mI5yTdDGzLRzk/lXQ4sCLdrZ8ngfcCNwAflnQHcC9wa3/12ayVfLdvs36SJzPcBpwZEev6uz9m/c2n7Mz6gaTJQAdwo5ORWeIjJDMzKwUfIZmZWSk4IZmZWSk4IZmZWSk4IZmZWSk4IZmZWSn8f4cQSuNr+p9W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528637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1472" y="1500174"/>
            <a:ext cx="79296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/>
              <a:t>大部分的网站都是用</a:t>
            </a:r>
            <a:r>
              <a:rPr lang="en-US" altLang="zh-CN" sz="1400" smtClean="0"/>
              <a:t>json</a:t>
            </a:r>
            <a:r>
              <a:rPr lang="zh-CN" altLang="en-US" sz="1400" smtClean="0"/>
              <a:t>来传递数据，但还有些古老的网站，仍然直接传输</a:t>
            </a:r>
            <a:r>
              <a:rPr lang="en-US" altLang="zh-CN" sz="1400" smtClean="0"/>
              <a:t>html</a:t>
            </a:r>
            <a:r>
              <a:rPr lang="zh-CN" altLang="en-US" sz="1400" smtClean="0"/>
              <a:t>，可以用</a:t>
            </a:r>
            <a:r>
              <a:rPr lang="en-US" altLang="zh-CN" sz="1400" smtClean="0"/>
              <a:t>bs4</a:t>
            </a:r>
            <a:r>
              <a:rPr lang="zh-CN" altLang="en-US" sz="1400" smtClean="0"/>
              <a:t>来解析</a:t>
            </a:r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571472" y="1857364"/>
            <a:ext cx="750099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4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bs4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4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BeautifulSoup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r>
              <a:rPr lang="zh-CN" altLang="en-US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html_doc = 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""" </a:t>
            </a:r>
          </a:p>
          <a:p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&lt;html&gt;&lt;head&gt;&lt;title&gt;The Dormouse's story&lt;/title&gt;&lt;/head&gt; </a:t>
            </a:r>
          </a:p>
          <a:p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&lt;body&gt; </a:t>
            </a:r>
          </a:p>
          <a:p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&lt;a href="http://example.com/elsie" class="sister" id="link1"&gt;Elsie&lt;/a&gt;, </a:t>
            </a:r>
          </a:p>
          <a:p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&lt;a href="http://example.com/lacie" class="sister" id="link2"&gt;Lacie&lt;/a&gt; and </a:t>
            </a:r>
          </a:p>
          <a:p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&lt;a href="http://example.com/tillie" class="sister" id="link3"&gt;Tillie&lt;/a&gt;; </a:t>
            </a:r>
          </a:p>
          <a:p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"""</a:t>
            </a:r>
            <a:r>
              <a:rPr lang="zh-CN" altLang="en-US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endParaRPr lang="zh-CN" altLang="en-US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soup = </a:t>
            </a:r>
            <a:r>
              <a:rPr lang="en-US" altLang="zh-CN" sz="14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BeautifulSoup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(html_doc, 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'html.parser'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from_encoding=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'utf8'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 </a:t>
            </a:r>
          </a:p>
          <a:p>
            <a:r>
              <a:rPr lang="zh-CN" altLang="en-US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print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zh-CN" altLang="en-US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测试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1</a:t>
            </a:r>
            <a:r>
              <a:rPr lang="zh-CN" altLang="en-US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：获取所有的链接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links = soup.find_all(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'a'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 </a:t>
            </a:r>
          </a:p>
          <a:p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link </a:t>
            </a:r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links:  </a:t>
            </a: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print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(link.name, link[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'href'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link.get_text() )</a:t>
            </a:r>
          </a:p>
          <a:p>
            <a:r>
              <a:rPr lang="zh-CN" altLang="en-US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print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'\n</a:t>
            </a:r>
            <a:r>
              <a:rPr lang="zh-CN" altLang="en-US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测试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2</a:t>
            </a:r>
            <a:r>
              <a:rPr lang="zh-CN" altLang="en-US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：获取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Lacie</a:t>
            </a:r>
            <a:r>
              <a:rPr lang="zh-CN" altLang="en-US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的链接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link_node = soup.find(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'a'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href=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'http://example.com/lacie'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 </a:t>
            </a:r>
          </a:p>
          <a:p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print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(link_node.name, link_node[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'href'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link_node.get_text())</a:t>
            </a:r>
            <a:endParaRPr lang="zh-CN" alt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smtClean="0"/>
              <a:t>pandas DataFrame</a:t>
            </a:r>
            <a:r>
              <a:rPr lang="zh-CN" altLang="en-US" b="1" smtClean="0"/>
              <a:t>基础知识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7" name="矩形 6"/>
          <p:cNvSpPr/>
          <p:nvPr/>
        </p:nvSpPr>
        <p:spPr>
          <a:xfrm>
            <a:off x="785786" y="2000240"/>
            <a:ext cx="70009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hlinkClick r:id="rId3"/>
              </a:rPr>
              <a:t>https://mp.weixin.qq.com/s?__biz=MzU5MjMyNTA3MQ==&amp;mid=2247483806&amp;idx=1&amp;sn=1edabf70035bb898fa40862ea796f56c&amp;chksm=fe20313ec957b8284d8e2eedc4a4f5afa647cdd9be8cff83c799dc7454d7905591ce679daae1#rd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smtClean="0"/>
              <a:t>闯关作业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17" name="矩形 16"/>
          <p:cNvSpPr/>
          <p:nvPr/>
        </p:nvSpPr>
        <p:spPr>
          <a:xfrm>
            <a:off x="500034" y="2000240"/>
            <a:ext cx="721523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mtClean="0"/>
              <a:t>上交所网站提供历史的融资融券余额数据，请用爬虫将</a:t>
            </a:r>
            <a:r>
              <a:rPr lang="en-US" altLang="zh-CN" smtClean="0"/>
              <a:t>2018</a:t>
            </a:r>
            <a:r>
              <a:rPr lang="zh-CN" altLang="en-US" smtClean="0"/>
              <a:t>年每日融资余额数据取出并画一张折线图。</a:t>
            </a:r>
            <a:r>
              <a:rPr lang="en-US" altLang="zh-CN" smtClean="0"/>
              <a:t> </a:t>
            </a:r>
            <a:r>
              <a:rPr lang="en-US" altLang="zh-CN" smtClean="0">
                <a:hlinkClick r:id="rId3"/>
              </a:rPr>
              <a:t>http://www.sse.com.cn/market/othersdata/margin/sum/</a:t>
            </a:r>
            <a:endParaRPr lang="en-US" altLang="zh-CN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mtClean="0"/>
              <a:t>请通过下面的文章，熟悉</a:t>
            </a:r>
            <a:r>
              <a:rPr lang="en-US" altLang="zh-CN" smtClean="0"/>
              <a:t>quantos</a:t>
            </a:r>
            <a:r>
              <a:rPr lang="zh-CN" altLang="en-US" smtClean="0"/>
              <a:t>数据，并逐个接口试用。</a:t>
            </a:r>
            <a:r>
              <a:rPr lang="en-US" altLang="zh-CN" smtClean="0">
                <a:hlinkClick r:id="rId4"/>
              </a:rPr>
              <a:t>https://github.com/PKUJohnson/LearnJaqsByExample/blob/master/data_api_tutorial.md</a:t>
            </a:r>
            <a:endParaRPr lang="en-US" altLang="zh-CN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1747839"/>
            <a:ext cx="4606280" cy="60104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79413" indent="-379413" eaLnBrk="1" hangingPunct="1">
              <a:spcBef>
                <a:spcPts val="500"/>
              </a:spcBef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zh-CN" sz="2000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SzPct val="75000"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85800" y="3434354"/>
            <a:ext cx="8062664" cy="1710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42120" tIns="42120" rIns="67320" bIns="67320">
            <a:spAutoFit/>
          </a:bodyPr>
          <a:lstStyle/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5800" y="1699785"/>
            <a:ext cx="7270576" cy="5155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155494"/>
                </a:solidFill>
                <a:latin typeface="Times New Roman" pitchFamily="18" charset="0"/>
                <a:cs typeface="Times New Roman" pitchFamily="18" charset="0"/>
              </a:rPr>
              <a:t>欢迎访问</a:t>
            </a:r>
            <a:r>
              <a:rPr lang="en-US" altLang="zh-CN" sz="2200" b="1" dirty="0" smtClean="0">
                <a:solidFill>
                  <a:srgbClr val="155494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https://www.quantos.org</a:t>
            </a:r>
            <a:endParaRPr lang="en-US" altLang="zh-CN" sz="2200" b="1" dirty="0" smtClean="0">
              <a:solidFill>
                <a:srgbClr val="1554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0"/>
          </p:nvPr>
        </p:nvSpPr>
        <p:spPr>
          <a:xfrm>
            <a:off x="6488113" y="6602413"/>
            <a:ext cx="1671637" cy="2476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pic>
        <p:nvPicPr>
          <p:cNvPr id="1026" name="Picture 2" descr="https://github.com/quantOS-org/quantOSUserGuide/blob/master/assets/quantos.jpg?raw=tr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2508389" cy="25083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quantos.org/courses/8fe1bcd99037695cc6832cc4e28d19d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64" y="2924944"/>
            <a:ext cx="2508388" cy="25083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632" y="2924944"/>
            <a:ext cx="2508389" cy="250838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smtClean="0"/>
              <a:t>课程内容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TextBox 7"/>
          <p:cNvSpPr txBox="1"/>
          <p:nvPr/>
        </p:nvSpPr>
        <p:spPr>
          <a:xfrm>
            <a:off x="571472" y="1928802"/>
            <a:ext cx="73581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通过本课程学习，你将学习到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mtClean="0"/>
              <a:t> 通过</a:t>
            </a:r>
            <a:r>
              <a:rPr lang="en-US" altLang="zh-CN" smtClean="0"/>
              <a:t>tushare</a:t>
            </a:r>
            <a:r>
              <a:rPr lang="zh-CN" altLang="en-US" smtClean="0"/>
              <a:t>获取金融数据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mtClean="0"/>
              <a:t> 通过</a:t>
            </a:r>
            <a:r>
              <a:rPr lang="en-US" altLang="zh-CN" smtClean="0"/>
              <a:t>quantos</a:t>
            </a:r>
            <a:r>
              <a:rPr lang="zh-CN" altLang="en-US" smtClean="0"/>
              <a:t>获取金融数据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mtClean="0"/>
              <a:t> 通过爬虫获取金融数据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smtClean="0"/>
              <a:t> pandas Dataframe</a:t>
            </a:r>
            <a:r>
              <a:rPr lang="zh-CN" altLang="en-US" smtClean="0"/>
              <a:t>的基础知识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mtClean="0"/>
              <a:t> 闯关</a:t>
            </a:r>
            <a:r>
              <a:rPr lang="zh-CN" altLang="en-US" dirty="0" smtClean="0"/>
              <a:t>作业</a:t>
            </a:r>
            <a:endParaRPr lang="en-US" altLang="zh-CN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通过</a:t>
            </a:r>
            <a:r>
              <a:rPr lang="en-US" altLang="zh-CN" b="1" smtClean="0"/>
              <a:t>tushare</a:t>
            </a:r>
            <a:r>
              <a:rPr lang="zh-CN" altLang="en-US" b="1" smtClean="0"/>
              <a:t>获取金融数据（</a:t>
            </a:r>
            <a:r>
              <a:rPr lang="en-US" altLang="zh-CN" b="1" smtClean="0"/>
              <a:t>1</a:t>
            </a:r>
            <a:r>
              <a:rPr lang="zh-CN" altLang="en-US" b="1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pic>
        <p:nvPicPr>
          <p:cNvPr id="23554" name="Picture 2" descr="http://tushare.org/_images/t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571612"/>
            <a:ext cx="1071570" cy="1071570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1714480" y="1643050"/>
            <a:ext cx="56391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hlinkClick r:id="rId4"/>
              </a:rPr>
              <a:t>http://tushare.org/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Tushare</a:t>
            </a:r>
            <a:r>
              <a:rPr lang="zh-CN" altLang="en-US" smtClean="0"/>
              <a:t>是一个免费、开源的</a:t>
            </a:r>
            <a:r>
              <a:rPr lang="en-US" altLang="zh-CN" smtClean="0"/>
              <a:t>python</a:t>
            </a:r>
            <a:r>
              <a:rPr lang="zh-CN" altLang="en-US" smtClean="0"/>
              <a:t>财经数据接口包。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5379" y="2857496"/>
            <a:ext cx="3895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1. </a:t>
            </a:r>
            <a:r>
              <a:rPr lang="zh-CN" altLang="en-US" smtClean="0"/>
              <a:t>安装</a:t>
            </a:r>
            <a:r>
              <a:rPr lang="en-US" altLang="zh-CN" smtClean="0"/>
              <a:t>Tushare</a:t>
            </a:r>
            <a:r>
              <a:rPr lang="zh-CN" altLang="en-US" smtClean="0"/>
              <a:t>：</a:t>
            </a:r>
            <a:r>
              <a:rPr lang="en-US" altLang="zh-CN" smtClean="0"/>
              <a:t>pip install tushare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72198" y="3357562"/>
            <a:ext cx="167225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安装方法：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pip install </a:t>
            </a:r>
            <a:r>
              <a:rPr lang="zh-CN" altLang="en-US" smtClean="0"/>
              <a:t>库名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Example</a:t>
            </a:r>
            <a:r>
              <a:rPr lang="zh-CN" altLang="en-US" smtClean="0"/>
              <a:t>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pip install bs4</a:t>
            </a:r>
            <a:endParaRPr lang="zh-CN" alt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3286124"/>
            <a:ext cx="5079765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通过</a:t>
            </a:r>
            <a:r>
              <a:rPr lang="en-US" altLang="zh-CN" b="1" smtClean="0"/>
              <a:t>tushare</a:t>
            </a:r>
            <a:r>
              <a:rPr lang="zh-CN" altLang="en-US" b="1" smtClean="0"/>
              <a:t>获取金融数据（</a:t>
            </a:r>
            <a:r>
              <a:rPr lang="en-US" altLang="zh-CN" b="1" smtClean="0"/>
              <a:t>2</a:t>
            </a:r>
            <a:r>
              <a:rPr lang="zh-CN" altLang="en-US" b="1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15" name="矩形 14"/>
          <p:cNvSpPr/>
          <p:nvPr/>
        </p:nvSpPr>
        <p:spPr>
          <a:xfrm>
            <a:off x="571472" y="1643050"/>
            <a:ext cx="1740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2. </a:t>
            </a:r>
            <a:r>
              <a:rPr lang="zh-CN" altLang="en-US" smtClean="0"/>
              <a:t>使用</a:t>
            </a:r>
            <a:r>
              <a:rPr lang="en-US" altLang="zh-CN" smtClean="0"/>
              <a:t>Tushare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14348" y="2214554"/>
            <a:ext cx="25717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导入 </a:t>
            </a:r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tushare</a:t>
            </a:r>
            <a:r>
              <a:rPr lang="zh-CN" altLang="en-US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库</a:t>
            </a:r>
            <a:endParaRPr lang="zh-CN" altLang="en-US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4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tushare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4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ts</a:t>
            </a:r>
            <a:endParaRPr lang="en-US" altLang="zh-CN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zh-CN" altLang="en-US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获取历史日行情</a:t>
            </a:r>
            <a:endParaRPr lang="zh-CN" altLang="en-US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df = </a:t>
            </a:r>
            <a:r>
              <a:rPr lang="en-US" altLang="zh-CN" sz="14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ts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.get_hist_data(</a:t>
            </a:r>
          </a:p>
          <a:p>
            <a:r>
              <a:rPr lang="zh-CN" altLang="en-US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'600030'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start=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'2018-01-01'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end=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'2018-01-31'</a:t>
            </a:r>
            <a:endParaRPr lang="en-US" altLang="zh-CN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5" y="1643050"/>
            <a:ext cx="5584961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5000628" y="5572140"/>
            <a:ext cx="28216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/>
              <a:t>pandas.DataFrame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通过</a:t>
            </a:r>
            <a:r>
              <a:rPr lang="en-US" altLang="zh-CN" b="1" smtClean="0"/>
              <a:t>tushare</a:t>
            </a:r>
            <a:r>
              <a:rPr lang="zh-CN" altLang="en-US" b="1" smtClean="0"/>
              <a:t>获取金融数据（</a:t>
            </a:r>
            <a:r>
              <a:rPr lang="en-US" altLang="zh-CN" b="1" smtClean="0"/>
              <a:t>3</a:t>
            </a:r>
            <a:r>
              <a:rPr lang="zh-CN" altLang="en-US" b="1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643049"/>
            <a:ext cx="4429156" cy="4852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椭圆形标注 11"/>
          <p:cNvSpPr/>
          <p:nvPr/>
        </p:nvSpPr>
        <p:spPr>
          <a:xfrm>
            <a:off x="428596" y="3071810"/>
            <a:ext cx="1785950" cy="868471"/>
          </a:xfrm>
          <a:prstGeom prst="wedgeEllipseCallout">
            <a:avLst>
              <a:gd name="adj1" fmla="val 116081"/>
              <a:gd name="adj2" fmla="val 67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rgbClr val="FF0000"/>
                </a:solidFill>
              </a:rPr>
              <a:t>接口自己慢慢找哦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smtClean="0"/>
              <a:t>通过</a:t>
            </a:r>
            <a:r>
              <a:rPr lang="en-US" altLang="zh-CN" smtClean="0"/>
              <a:t>quantos</a:t>
            </a:r>
            <a:r>
              <a:rPr lang="zh-CN" altLang="en-US" smtClean="0"/>
              <a:t>获取金融数据（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21506" name="AutoShape 2" descr="https://github.com/quantOS-org/quantOSUserGuide/blob/master/assets/quantos.jpg?ra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8" name="AutoShape 4" descr="https://github.com/quantOS-org/quantOSUserGuide/blob/master/assets/quantos.jpg?ra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10" name="AutoShape 6" descr="https://github.com/quantOS-org/quantOSUserGuide/blob/master/assets/quantos.jpg?ra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12" name="AutoShape 8" descr="https://github.com/quantOS-org/quantOSUserGuide/blob/master/assets/quantos.jpg?ra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1513" name="Picture 9" descr="D:\work\python培训\p2p\quanto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571612"/>
            <a:ext cx="2643206" cy="2643206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4647019" y="4416990"/>
            <a:ext cx="2711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https://www.quantos.org/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00034" y="4880630"/>
            <a:ext cx="8286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mtClean="0"/>
              <a:t>安装</a:t>
            </a:r>
            <a:r>
              <a:rPr lang="en-US" altLang="zh-CN" sz="2400" smtClean="0"/>
              <a:t>quantos</a:t>
            </a:r>
          </a:p>
          <a:p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、使用金融终端，已内置安装（推荐！）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、手动安装：</a:t>
            </a:r>
            <a:r>
              <a:rPr lang="en-US" altLang="zh-CN" smtClean="0"/>
              <a:t>https://github.com/quantOS-org/JAQS/blob/master/doc/install.md</a:t>
            </a:r>
          </a:p>
        </p:txBody>
      </p:sp>
      <p:pic>
        <p:nvPicPr>
          <p:cNvPr id="21515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1732676"/>
            <a:ext cx="5286412" cy="255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smtClean="0"/>
              <a:t>通过</a:t>
            </a:r>
            <a:r>
              <a:rPr lang="en-US" altLang="zh-CN" smtClean="0"/>
              <a:t>quantos</a:t>
            </a:r>
            <a:r>
              <a:rPr lang="zh-CN" altLang="en-US" smtClean="0"/>
              <a:t>获取金融数据（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15" name="矩形 14"/>
          <p:cNvSpPr/>
          <p:nvPr/>
        </p:nvSpPr>
        <p:spPr>
          <a:xfrm>
            <a:off x="571472" y="1571612"/>
            <a:ext cx="450059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导入</a:t>
            </a:r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DataApi</a:t>
            </a:r>
            <a:endParaRPr lang="en-US" altLang="zh-CN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4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jaqs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altLang="zh-CN" sz="14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data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4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DataApi</a:t>
            </a:r>
            <a:endParaRPr lang="en-US" altLang="zh-CN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zh-CN" altLang="en-US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初始化</a:t>
            </a:r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api</a:t>
            </a:r>
            <a:endParaRPr lang="en-US" altLang="zh-CN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api = </a:t>
            </a:r>
            <a:r>
              <a:rPr lang="en-US" altLang="zh-CN" sz="14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DataApi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'tcp://data.quantos.org:8910'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endParaRPr lang="zh-CN" altLang="en-US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获取用户名和密码</a:t>
            </a:r>
            <a:endParaRPr lang="zh-CN" altLang="en-US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4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os</a:t>
            </a:r>
            <a:endParaRPr lang="en-US" altLang="zh-CN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  = </a:t>
            </a:r>
            <a:r>
              <a:rPr lang="en-US" altLang="zh-CN" sz="14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os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.environ.get(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"QUANTOS_USER"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token = </a:t>
            </a:r>
            <a:r>
              <a:rPr lang="en-US" altLang="zh-CN" sz="14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os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.environ.get(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"QUANTOS_TOKEN"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endParaRPr lang="zh-CN" altLang="en-US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登录</a:t>
            </a:r>
            <a:endParaRPr lang="zh-CN" altLang="en-US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info, msg = api.login(user, token)</a:t>
            </a:r>
          </a:p>
          <a:p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print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(info, msg)</a:t>
            </a:r>
          </a:p>
          <a:p>
            <a:endParaRPr lang="zh-CN" altLang="en-US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查询日收盘价信息</a:t>
            </a:r>
            <a:endParaRPr lang="zh-CN" altLang="en-US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df, msg = api.daily(</a:t>
            </a: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symbol=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'399001.SZ'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start_date=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'2018-02-01'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end_date=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'2018-02-28'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fields=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'open,high,low,close'</a:t>
            </a:r>
            <a:endParaRPr lang="en-US" altLang="zh-CN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zh-CN" altLang="en-US" sz="1400" dirty="0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590691"/>
            <a:ext cx="3825413" cy="3267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5715008" y="4929198"/>
            <a:ext cx="28216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/>
              <a:t>pandas.DataFrame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70481" y="2220817"/>
            <a:ext cx="7772400" cy="4643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79413" indent="-379413" eaLnBrk="1" hangingPunct="1">
              <a:spcBef>
                <a:spcPts val="500"/>
              </a:spcBef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zh-CN" sz="2000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SzPct val="75000"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</p:txBody>
      </p:sp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通过</a:t>
            </a:r>
            <a:r>
              <a:rPr lang="en-US" altLang="zh-CN" b="1" smtClean="0"/>
              <a:t>quantos</a:t>
            </a:r>
            <a:r>
              <a:rPr lang="zh-CN" altLang="en-US" b="1" smtClean="0"/>
              <a:t>获取金融数据（</a:t>
            </a:r>
            <a:r>
              <a:rPr lang="en-US" altLang="zh-CN" b="1" smtClean="0"/>
              <a:t>3</a:t>
            </a:r>
            <a:r>
              <a:rPr lang="zh-CN" altLang="en-US" b="1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1201" name="AutoShape 1" descr="data:image/png;base64,iVBORw0KGgoAAAANSUhEUgAAAaQAAAEWCAYAAAApTuNLAAAABHNCSVQICAgIfAhkiAAAAAlwSFlzAAALEgAACxIB0t1+/AAAADl0RVh0U29mdHdhcmUAbWF0cGxvdGxpYiB2ZXJzaW9uIDIuMS4yLCBodHRwOi8vbWF0cGxvdGxpYi5vcmcvNQv5yAAAIABJREFUeJzt3XuUXXV99/H3x8RwDwkhICShgUVKiTxyGyGKVUoUAlqDfcBC1UTFplqottRLqK5GQWz06SMal0ZTiCRWwYgg0QIx5aKPGmImiEAINMM1Y0ISCAlB7vh9/vj9RjaHc86czJwzs2fm81rrrLP3d//27zInme/svX9nb0UEZmZm/e1V/d0BMzMzcEIyM7OScEIyM7NScEIyM7NScEIyM7NScEIyM7NScEKylpEUkg7t7370J0n7S/q5pB2S/m9/98eszJyQzHpI0vsl/aKbYrOAR4GREfHPfdCtl5H0CUl35YT4gKRPVGyfKOlmSU9JukfSWyu2/5OkRyRtl7RQ0i4V2z+W6/29pLWS/rRGPz4r6T/7YxySjpC0TNKjkl7xxUtJT1a8XpT0tZ721XrOCcmstf4EuDtqfANd0vAWty9gBjAamAacJ+mswvYrgN8AY4BPA1dJGpv7dgowG5gKTAQOAT5X6PuHgHOAtwN7Au8gJd9SjQN4HliS+/oKEbFn1wvYH3ga+EFLRmH1RYRffjX0Ao4h/affQfoP+33g84XtnwA2AhuADwIBHJq3XQ58E1ie9/8Z8Cd12voB8AiwHfg58NrCtsuBbwDXA08CvwReA3wFeBy4Bzi6UP5w4BZgG7AGeGdh2y3Ahwrr7wd+UVgP4MPAulz310m/HA8HngFezH3YVmUMl5N+GT6Xy7wV+CxwFfCfwBPAh4Bdct835NdXgF1yHScCncAngc3553s6cBrwP8BW4F924jOcB3wtL/8p8CywV2H7/wM+nJe/B3yhsG0q8EhefhWwHpjaQJvT8s/g+fxz+G2OHwgszWPoAP62FeMoxA4Fopt6ZwL3A+rv/29D8eUjJGuIpBHANaRfsvuQ/iJ9V2H7NODjwNuASaRfvpXeA1wE7AvcDny3TpPX53r2A26rUvbdwGdyXc8CK3K5fUm/8L+c+/Vq4MfAT3Nd/wB8V9JhjYw7ewfweuDI3O4pEbGWlKhWRPrrelTlThHx/tzvL+Uy/503Tc99HJW3fxqYAhyV2zguj63La4BdgXHAvwL/AbwXOBb4c+BfJR3S3SAkKZdfk0OvBe6PiB2FYr/N8a7tv63Ytr+kMcD4/DpC0vp8Gu1zkl7xOyUibgC+AHw//xyOzJuuICXbA4EzgC9ImtqCceyMmcDiyNnJ+pYTkjVqCjAcmBcRz0fE1cCvC9vfDXw7Iu6KiN+TjgQq/VdE/DwiniX9En6DpAnVGouIhRGxI5f9LHCkpL0LRa6JiNUR8QwpUT4TEYsj4kXSkdvRhX7vCcyNiOci4ibgJ8DZOzH2uRGxLSIeBm4mJY7eWBERP4qIP0TE06REfWFEbI6ILaTTYu8rlH8euDgingeuJCXdr+afzxrSL+bXNdDuZ0n/57+d1/ckHYEWbQf2qrG9a3kvUjICOBn4X8BfkH6mVU+LVcqf+5uAT0XEMxFxO3ApLx93s8bREEkHAW8BFu3MftY8TkjWqAOB31X85bi+Yntx/aEqdfxxe0Q8STpVc2BlIUnDJM2VdJ+kJ4AH86Z9C8U2FZafrrK+Z7FfEfGHir6Nq9K/Wh4pLD9VqLun1lesH8jLf14P8fKfy2M50UIaG9Qeb1WSziNdg3l7TvKQTp+NrCg6knRKtdr2ruUdhX58KSfrB4FvkU4lNuJAYGvFUU23n0sPx9GoGaTTtQ/s5H7WJE5I1qiNwLh8uqTLhIrtxfWDqtTxx+2S9iSd+ttQpdzfkE5rvRXYm3RBHdK1m521AZhQcSrpIOB3efn3wO6Fba/Zibp7elqncr8NpMkPXQ6i+s+lRyR9kDw5ISI6C5vWAIdIKh5JHMlLp8LW5PXitk0R8RhwL+m6UKM/g2pj3qei7eLn0sxxNGoGPjrqV05I1qgVpAv450kaLmk66VpHlyXA+yVNlrQ7MKdKHadJelO+HnURsDIiKo8WIJ1qeRZ4jJQsvtCLfq8kJZ1PSnq1pBOBvySd+oJ0LeuvJO2evzPV0CmnbBMwPo+nN64APiNprKR9SdeJejxFukjSe0g/v7dFxP3FbRHxP6Txz5G0q6R3kU79/TAXWQyckz/T0aTrWpfnfZ8inRr9pKS9JI0H/pZ0OrSaTcDErj8M8uf+K+DfctuvI/3sq15X7M04lOwKjMjru1aZvv5G0tGZZ9f1Iycka0hEPAf8FemXxjbSRfWfkBIHEXE9aXbYTaQZUzdVqeZ7pES1lXRB/j01mltMOn3zO+Bu4NZe9vudwKmkKcnfAGZExD25yCWkv/Q3kf46rjfRotJNpL/CH5HUm+nOnwfagTuAO0mTMz7fi/oq6x4DrCp8z+abhe1nAW2kGYRzgTPydayuyQhfIl03eyi/in9onEc6XbaB9AfL94CFNfrR9Yv+MUm35eWzSUe/G0jXAedExPJmj4N09Pk0Lx0xPU06wiuaCVxdcQrR+pg8mcR6StJK4JsR8e0Gyl4OdEbEZ7ora2ZDk4+QrGGS3iLpNfmU3UzSaZEb+rtfZjY4tPpb4ja4HEa6VrQncB/ptMjG/u2SmQ0WPmVnZmal4FN2ZmZWCj5ll+27774xceLE/u6GmdmAsnr16kcjYmz3JbvnhJRNnDiR9vb2/u6GmdmAIqnaXVl6xKfszMysFJyQzMysFJyQzMysFJyQzMysFJyQzMysFJyQzMysFJyQzMysFJyQzMysFJyQzMysFHynBjOzAWTi7P9qan0Pzn17U+vrDR8hmZlZKTghmZlZKbQ0IUn6J0lrJN0l6QpJu0o6WNJKSeskfV/SiFx2l7zekbdPLNRzQY7fK+mUQnxajnVIml2IV23DzMzKq2UJSdI44KNAW0QcAQwDzgK+CFwSEZOAx4Fz8i7nAI9HxKHAJbkckibn/V4LTAO+IWmYpGHA14FTgcnA2bksddowM7OSavUpu+HAbpKGA7sDG4GTgKvy9kXA6Xl5el4nb58qSTl+ZUQ8GxEPAB3AcfnVERH3R8RzwJXA9LxPrTbMzKykWpaQIuJ3wL8DD5MS0XZgNbAtIl7IxTqBcXl5HLA+7/tCLj+mGK/Yp1Z8TJ02zMyspFp5ym406ejmYOBAYA/S6bVK0bVLjW3Nilfr4yxJ7ZLat2zZUq2ImZn1kVaesnsr8EBEbImI54GrgTcCo/IpPIDxwIa83AlMAMjb9wa2FuMV+9SKP1qnjZeJiAUR0RYRbWPHNuUJvGZm1kOtTEgPA1Mk7Z6v60wF7gZuBs7IZWYC1+blpXmdvP2miIgcPyvPwjsYmAT8GlgFTMoz6kaQJj4szfvUasPMzEqqldeQVpImFtwG3JnbWgB8CjhfUgfpes9leZfLgDE5fj4wO9ezBlhCSmY3AOdGxIv5GtF5wDJgLbAkl6VOG2ZmVlJKBxTW1tYW7e3t/d0NM7O6ynbrIEmrI6KtGX3xnRrMzKwUnJDMzKwUnJDMzKwUnJDMzKwUnJDMzKwUnJDMzKwUnJDMzKwUnJDMzKwUhndfxMzMutPsL6xC77+0OtD4CMnMzErBCcnMzErBCcnMzErBCcnMzErBCcnMzErBCcnMzErBCcnMzEqhZQlJ0mGSbi+8npD0j5L2kbRc0rr8PjqXl6R5kjok3SHpmEJdM3P5dZJmFuLHSroz7zMvPyqdWm2YmVl5tfIR5vdGxFERcRRwLPAUcA3p0eQ3RsQk4Ma8DnAqMCm/ZgHzISUXYA5wPHAcMKeQYObnsl37TcvxWm2YmVlJ9dUpu6nAfRHxEDAdWJTji4DT8/J0YHEktwKjJB0AnAIsj4itEfE4sByYlreNjIgVkZ7DvriirmptmJlZSfVVQjoLuCIv7x8RGwHy+345Pg5YX9inM8fqxTurxOu1YWZmJdXyhCRpBPBO4AfdFa0Six7Ed6ZvsyS1S2rfsmXLzuxqZmZN1hdHSKcCt0XEpry+KZ9uI79vzvFOYEJhv/HAhm7i46vE67XxMhGxICLaIqJt7NixPRyemZk1Q1/c7ftsXjpdB7AUmAnMze/XFuLnSbqSNIFhe0RslLQM+EJhIsPJwAURsVXSDklTgJXADOBr3bRhZkOM78I9cLQ0IUnaHXgb8HeF8FxgiaRzgIeBM3P8OuA0oIM0I+8DADnxXASsyuUujIitefkjwOXAbsD1+VWvDTMzK6mWJqSIeAoYUxF7jDTrrrJsAOfWqGchsLBKvB04okq8ahtmZlZevlODmZmVghOSmZmVghOSmZmVghOSmZmVghOSmZmVghOSmZmVghOSmZmVghOSmZmVghOSmZmVQl/cy87M7BV8jzmr5CMkMzMrBSckMzMrBSckMzMrBSckMzMrBSckMzMrBSckMzMrhZYmJEmjJF0l6R5JayW9QdI+kpZLWpffR+eykjRPUoekOyQdU6hnZi6/TtLMQvxYSXfmfeZJUo5XbcPMzMqr1UdIXwVuiIg/A44E1gKzgRsjYhJwY14HOBWYlF+zgPmQkgswBzgeOA6YU0gw83PZrv2m5XitNszMrKRalpAkjQTeDFwGEBHPRcQ2YDqwKBdbBJyel6cDiyO5FRgl6QDgFGB5RGyNiMeB5cC0vG1kRKzIjz9fXFFXtTbMzKykWnmEdAiwBfi2pN9IulTSHsD+EbERIL/vl8uPA9YX9u/MsXrxzipx6rRhZmYl1cqENBw4BpgfEUcDv6f+qTNViUUP4g2TNEtSu6T2LVu27MyuZmbWZK28l10n0BkRK/P6VaSEtEnSARGxMZ9221woP6Gw/3hgQ46fWBG/JcfHVylPnTZeJiIWAAsA2tradiqZmQ1mzb7PnO8xZ41o2RFSRDwCrJd0WA5NBe4GlgJdM+VmAtfm5aXAjDzbbgqwPZ9uWwacLGl0nsxwMrAsb9shaUqeXTejoq5qbZiZWUm1+m7f/wB8V9II4H7gA6QkuETSOcDDwJm57HXAaUAH8FQuS0RslXQRsCqXuzAitubljwCXA7sB1+cXwNwabZiZWUm1NCFFxO1AW5VNU6uUDeDcGvUsBBZWibcDR1SJP1atDTMzKy/fqcHMzErBCcnMzErBCcnMzErBCcnMzErBCcnMzErBCcnMzErBCcnMzEqh24Qk6YRGYmZmZr3RyBHS1xqMmZmZ9VjNOzVIegPwRmCspPMLm0YCw1rdMTMzG1rq3TpoBLBnLrNXIf4EcEYrO2Vm1fku3DaY1UxIEfEz4GeSLo+Ih/qwT2ZmNgQ1cnPVXSQtACYWy0fESa3qlJmZDT2NJKQfAN8ELgVebG13zMxsqGokIb0QEfNb3hMzMxvSGpn2/WNJfy/pAEn7dL1a3jMzMxtSGklIM4FPAL8CVudXeyOVS3pQ0p2SbpfUnmP7SFouaV1+H53jkjRPUoekOyQdU6hnZi6/TtLMQvzYXH9H3lf12jAzs/LqNiFFxMFVXofsRBt/ERFHRUTXk2NnAzdGxCTgxrwOcCowKb9mAfMhJRdgDnA8cBwwp5Bg5ueyXftN66YNMzMrqW6vIUmaUS0eEYt72OZ04MS8vAi4BfhUji/OjzK/VdIoSQfksssjYmvuz3JgmqRbgJERsSLHFwOnA9fXacPMzEqqkUkNry8s7wpMBW4DGklIAfxUUgDfiogFwP4RsREgIjZK2i+XHQesL+zbmWP14p1V4tRpw8zMSqrbhBQR/1Bcl7Q38J0G6z8hIjbkhLBc0j11yqpa8z2IN0zSLNIpPw466KCd2dXMzJqsJ4+feIp0vaZbEbEhv28GriFdA9qUT8WR3zfn4p3AhMLu44EN3cTHV4lTp43K/i2IiLaIaBs7dmwjQzIzsxZp5BrSj3npyGMYcDiwpIH99gBeFRE78vLJwIXAUtLMvbn5/dq8y1LgPElXkiYwbM+n25YBXyhMZDgZuCAitkraIWkKsBKYwUt3Ia/VhllLNPsec+D7zNnQ08g1pH8vLL8APBQRnbUKF+wPXJNnYg8HvhcRN0haBSyRdA7wMHBmLn8dcBrQQToK+wBATjwXAatyuQu7JjgAHwEuB3YjTWa4Psfn1mjDzMxKqpFrSD+TtD8vTW5Y10jFEXE/cGSV+GOkiRGV8QDOrVHXQmBhlXg7cESjbZiZWXk18sTYdwO/Jh1lvBtYKcmPnzAzs6Zq5JTdp4HX54kJSBoL/DdwVSs7ZmZmQ0sjs+xe1ZWMssca3M/MzKxhjRwh3ZBnul2R1/+alyYPmJmZNUUjkxo+Iel/AyeQvoy6ICKuaXnPzMxsSGnkCImI+GG+h9xwSDc8LUy9NjMz67VGvhj7d6QvtD4N/IF0lBTAztzx28zMrK5GjpA+Drw2Ih5tdWfMzGzoamS23H2kOyeYmZm1TCNHSBcAv5K0Eni2KxgRH21Zr8zMbMhpJCF9C7gJuJN0DcnMzKzpGklIL0TE+S3viZmZDWmNXEO6WdIsSQdI2qfr1fKemZnZkNLIEdLf5PcLCjFP+zYzs6Zq5E4NB/dFR8zMbGhr6E4Nko4AJgO7dsUiYnGrOmVmZkNPI3dqmAOcSEpI1wGnAr8AGkpIkoYB7cDvIuIdkg4GrgT2AW4D3hcRz0naJdd5LOmO4n8dEQ/mOi4AzgFeBD4aEctyfBrwVdKj1S+NiLk5XrWNRvprg4sfLW42cDQyqeEM0tNXH4mID5CeArvLTrTxMWBtYf2LwCURMQl4nJRoyO+PR8ShwCW5HJImA2cBrwWmAd+QNCwnuq+TEuRk4Oxctl4bZmZWUo0kpKcj4g/AC5JGAptpcEKDpPHA24FL87qAk3jp4X6LgNPz8vS8Tt4+NZefDlwZEc9GxANAB3BcfnVExP356OdKYHo3bZiZWUk1kpDaJY0C/gNYTToF9usG6/8K8Ele+kLtGGBbRLyQ1zuBcXl5HLAeIG/fnsv/MV6xT614vTbMzKykGpll9/d58ZuSbgBGRsQd3e0n6R3A5ohYLenErnC1JrrZViteLZnWK1+tj7OAWQAHHXRQtSJmZtZHGppl16VrkkGDTgDeKek00uy8kaQjplGShucjmPHAhly+E5gAdEoaDuwNbC3EuxT3qRZ/tE4bleNZACwAaGtrq5q0zMysbzRyyq5HIuKCiBgfERNJkxJuioj3ADeTJkoAzASuzctL8zp5+00RETl+lqRd8uy5SaRThquASZIOljQit7E071OrDTMzK6mWJaQ6PgWcL6mDdL3nshy/DBiT4+cDswEiYg2wBLgbuAE4NyJezEc/5wHLSLP4luSy9dowM7OSavSLsccAbyJdi/llRNy2M41ExC3ALXn5ftIMucoyzwBn1tj/YuDiKvHrSN+NqoxXbcPMzMqr2yMkSf9Kmjo9BtgX+Lakz7S6Y2ZmNrQ0coR0NnB0PoJB0lzS1O/Pt7JjZmY2tDRyDelBCvewI92l4b6W9MbMzIasRo6QngXWSFpOuob0NuAXkuaBH2VuZmbN0UhCuia/utzSmq6YmdlQ1sidGhZ1V8bMzKy3aiYkSXdS45Y7ABHxupb0yMzMhqR6R0jvyO/n5vfv5Pf3AE+1rEc2JPg5RWZWqWZCioiHACSdEBEnFDbNlvRL4MJWd87MzIaORqZ97yHpTV0rkt4I7NG6LpmZ2VDUyCy7c4CFkvbO69uAD7auS2ZmNhQ1MstuNXBkflqsImJ767tlZmZDTbcJSdL5FeuQnua6OiJub1G/zMxsiGnkGlIb8GFeemz4LOBE4D8kfbJ1XTMzs6GkkWtIY4BjIuJJAElzgKuANwOrgS+1rntmZjZUNJKQDgKeK6w/D/xJRDwt6dnWdMv6U7O/I+TvB5lZIxpJSN8DbpXU9RjwvwSukLQH6SmuZmZmvdbtNaSIuAj4W9J07+3AhyPiwoj4fUS8p9Z+knaV9GtJv5W0RtLncvxgSSslrZP0fUkjcnyXvN6Rt08s1HVBjt8r6ZRCfFqOdUiaXYhXbcPMzMqrkUkNRMTqiPhqRHwlItobrPtZ4KSIOBI4CpgmaQrwReCSiJgEPE76nhP5/fGIOBS4JJdD0mTgLOC1wDTgG5KGSRoGfB04FZgMnJ3LUqcNMzMrqYYSUk9E8mRefXV+BXASaVIEpEejn56Xp+d18vapSnPMpwNXRsSzEfEA0AEcl18dEXF/RDwHXAlMz/vUasPMzEqqZQkJIB/J3A5sBpaTnjS7LSJeyEU6SVPJye/rAfL27aQZfn+MV+xTKz6mThuV/ZslqV1S+5YtW3ozVDMz66WWJqSIeDEijgLGk45oDq9WLL+rxrZmxav1b0FEtEVE29ixY6sVMTOzPtLShNQlIraRnjQ7BRglqWt233hgQ17uBCYA5O17A1uL8Yp9asUfrdOGmZmVVMsSkqSxkkbl5d2AtwJrgZuBM3KxmUDXdPKleZ28/aaIiBw/K8/COxiYBPwaWAVMyjPqRpAmPizN+9Rqw8zMSqqR7yH11AHAojwb7lXAkoj4iaS7gSslfR74DXBZLn8Z8B1JHaQjo7MAImKNpCWk7zy9AJwbES8CSDoPWAYMAxZGxJpc16dqtGFmZiXVsoQUEXcAR1eJ30+6nlQZfwY4s0ZdFwMXV4lfB1zXaBtmZlZefXINyczMrDutPGVnTeZ7zJnZYOYjJDMzKwUnJDMzKwUnJDMzKwUnJDMzKwUnJDMzKwUnJDMzKwUnJDMzKwUnJDMzKwUnJDMzKwUnJDMzKwUnJDMzKwUnJDMzKwXfXLUJmn3TU/CNT81s6PERkpmZlUIrH2E+QdLNktZKWiPpYzm+j6Tlktbl99E5LknzJHVIukPSMYW6Zuby6yTNLMSPlXRn3meeJNVrw8zMyquVR0gvAP8cEYcDU4BzJU0GZgM3RsQk4Ma8DnAqMCm/ZgHzISUXYA5wPOkpsHMKCWZ+Ltu137Qcr9WGmZmVVMsSUkRsjIjb8vIOYC0wDpgOLMrFFgGn5+XpwOJIbgVGSToAOAVYHhFbI+JxYDkwLW8bGRErIiKAxRV1VWvDzMxKqk+uIUmaCBwNrAT2j4iNkJIWsF8uNg5YX9itM8fqxTurxKnTRmW/Zklql9S+ZcuWng7PzMyaoOUJSdKewA+Bf4yIJ+oVrRKLHsQbFhELIqItItrGjh27M7uamVmTtTQhSXo1KRl9NyKuzuFN+XQb+X1zjncCEwq7jwc2dBMfXyVerw0zMyupVs6yE3AZsDYivlzYtBTomik3E7i2EJ+RZ9tNAbbn023LgJMljc6TGU4GluVtOyRNyW3NqKirWhtmZlZSrfxi7AnA+4A7Jd2eY/8CzAWWSDoHeBg4M2+7DjgN6ACeAj4AEBFbJV0ErMrlLoyIrXn5I8DlwG7A9flFnTbMzKykWpaQIuIXVL/OAzC1SvkAzq1R10JgYZV4O3BElfhj1dowM7Py8p0azMysFJyQzMysFJyQzMysFJyQzMysFJyQzMysFJyQzMysFJyQzMysFJyQzMysFJyQzMysFJyQzMysFJyQzMysFJyQzMysFJyQzMysFJyQzMysFJyQzMysFJyQzMysFFr5CPOFkjZLuqsQ20fScknr8vvoHJekeZI6JN0h6ZjCPjNz+XWSZhbix0q6M+8zLz/GvGYbZmZWbq08QrocmFYRmw3cGBGTgBvzOsCpwKT8mgXMh5RcgDnA8cBxwJxCgpmfy3btN62bNszMrMRalpAi4ufA1orwdGBRXl4EnF6IL47kVmCUpAOAU4DlEbE1Ih4HlgPT8raREbEiP/p8cUVd1dowM7MS6+trSPtHxEaA/L5fjo8D1hfKdeZYvXhnlXi9Nl5B0ixJ7ZLat2zZ0uNBmZlZ75VlUoOqxKIH8Z0SEQsioi0i2saOHbuzu5uZWRP1dULalE+3kd8353gnMKFQbjywoZv4+Crxem2YmVmJ9XVCWgp0zZSbCVxbiM/Is+2mANvz6bZlwMmSRufJDCcDy/K2HZKm5Nl1MyrqqtaGmZmV2PBWVSzpCuBEYF9JnaTZcnOBJZLOAR4GzszFrwNOAzqAp4APAETEVkkXAatyuQsjomuixEdIM/l2A67PL+q0YWZmJdayhBQRZ9fYNLVK2QDOrVHPQmBhlXg7cESV+GPV2jAzs3Iry6QGMzMb4pyQzMysFJyQzMysFJyQzMysFJyQzMysFJyQzMysFJyQzMysFJyQzMysFJyQzMysFJyQzMysFJyQzMysFJyQzMysFJyQzMysFJyQzMysFJyQzMysFJyQzMysFAZtQpI0TdK9kjokze7v/piZWX2DMiFJGgZ8HTgVmAycLWly//bKzMzqGZQJCTgO6IiI+yPiOeBKYHo/98nMzOpQRPR3H5pO0hnAtIj4UF5/H3B8RJxXUW4WMCuvHgbc2+Ku7Qs82uI2+pLHU16DaSwwuMYzmMYCcFhE7NWMioY3o5ISUpXYKzJvRCwAFrS+O4mk9oho66v2Ws3jKa/BNBYYXOMZTGOBNJ5m1TVYT9l1AhMK6+OBDf3UFzMza8BgTUirgEmSDpY0AjgLWNrPfTIzszoG5Sm7iHhB0nnAMmAYsDAi1vRzt6APTw/2EY+nvAbTWGBwjWcwjQWaOJ5BOanBzMwGnsF6ys7MzAYYJyQzMysFJ6RekDRB0s2S1kpaI+ljOb6PpOWS1uX30TkuSfPy7YzukHRMoa6DJP0013W3pIkDfDxfynWszWWqTcUv23j+TNIKSc9K+nhFXf16K6pmjaVWPQN1PIX6hkn6jaSfDOSxSBol6SpJ9+T63jDAx/NPuY67JF0hade6jUeEXz18AQcAx+TlvYD/Id2q6EvA7ByfDXwxL58GXE/6ntQUYGWhrluAt+XlPYHdB+p4gDcCvyRNKBkGrABOHADj2Q94PXAx8PFCPcOA+4BDgBHAb4HJA3QsVesZqJ9Nob7zge8BPxnIYwEWAR/KyyOAUQN1PMA44AFgt7y+BHh/vbZ9hNQLEbExIm7LyzuAtaQPYTrpHxb5/fS8PB1YHMmtwChJByjdZ294RCzPdT0ZEU/15Vhyu00ZD+lLyLuS/kPtArwa2NRnA8l2djxOtDS7AAAEU0lEQVQRsTkiVgHPV1TV77eiatZY6tTTp5r42SBpPPB24NI+6PorNGsskkYCbwYuy+Wei4htfTKIgmZ+NqSZ3LtJGg7sTjffB3VCapJ8iu1oYCWwf0RshPThkv6CgPShri/s1pljfwpsk3R1Pu3wf5RuENtvejOeiFgB3AxszK9lEbG2b3peXYPjqaXW59YvejmWWvX0myaM5yvAJ4E/tKiLDevlWA4BtgDfzr8HLpW0Rwu7263ejCcifgf8O/Aw6ffA9oj4ab19nJCaQNKewA+Bf4yIJ+oVrRIL0l8Rfw58nHToewjw/iZ3s2G9HY+kQ4HDSXfIGAecJOnNze9pY3ZiPDWrqBLrl+9LNGEsTa2nt3rbD0nvADZHxOqmd27n+9Lbn+lw4BhgfkQcDfyedGqsXzThsxlNOqo6GDgQ2EPSe+vt44TUS5JeTfrQvhsRV+fwpnzqivy+Ocdr3dKoE/hNPiX0AvAj0j/MPtek8bwLuDWfenySdJ1pSl/0v9JOjqeWUtyKqkljqVVPn2vSeE4A3inpQdKp1JMk/WeLulxTE/+ddUZE1xHrVQyM3wO1vBV4ICK2RMTzwNWk68s1OSH1giSRzveujYgvFzYtBWbm5ZnAtYX4DCVTSIewG0m3OhotaWwudxJwd8sHUKGJ43kYeIuk4fkf9ltI56H7VA/GU0u/34qqWWOpU0+fatZ4IuKCiBgfERNJn8tNEVH3r/Bma+JYHgHWSzosh6YyMH4P1PIwMEXS7rnOqXT3e6DejAe/up2N8ibSqZs7gNvz6zRgDHAjsC6/75PLi/TgwPuAO4G2Ql1vy/XcCVwOjBio4yHNSvtW/sd3N/DlAfL5vIb0V+oTwLa8PDJvO4002+g+4NMDdSy16hmo46mo80T6Z5ZdM/+dHQW057p+BIwe4OP5HHAPcBfwHWCXem371kFmZlYKPmVnZmal4IRkZmal4IRkZmal4IRkZmal4IRkZmal4IRkZmal4IRkNkj09/0PzXrLCcmsH0i6SIVnEUm6WNJHJX1C0iql50t9rrD9R5JW52fLzCrEn5R0oaSVQJ8/O8esmZyQzPrHZeTbsEh6Fem2N5uASaTHXRwFHFu4Ke0HI+JYoA34qKQxOb4HcFdEHB8Rv+jLAZg12/D+7oDZUBQRD0p6TNLRwP7Ab0h3ej85L0N6UOMk4OekJPSuHJ+Q448BL5Jugmk24DkhmfWfS0mPGXkNsJB088l/i4hvFQtJOpF05+Q3RMRTkm4hPQAR4JmIeLGvOmzWSj5lZ9Z/rgGmkY6MluXXB/NzaJA0TtJ+wN7A4zkZ/Rn99CgPs1bzEZJZP4mI5yTdDGzLRzk/lXQ4sCLdrZ8ngfcCNwAflnQHcC9wa3/12ayVfLdvs36SJzPcBpwZEev6uz9m/c2n7Mz6gaTJQAdwo5ORWeIjJDMzKwUfIZmZWSk4IZmZWSk4IZmZWSk4IZmZWSk4IZmZWSn8f4cQSuNr+p9W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528637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7410" name="Picture 2" descr="https://raw.githubusercontent.com/PKUJohnson/LearnJaqsByExample/master/image/quantos_dat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643050"/>
            <a:ext cx="3800460" cy="4793209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4143372" y="1643050"/>
            <a:ext cx="4572000" cy="41935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目前</a:t>
            </a:r>
            <a:r>
              <a:rPr lang="en-US" altLang="zh-CN" smtClean="0"/>
              <a:t>quantos</a:t>
            </a:r>
            <a:r>
              <a:rPr lang="zh-CN" altLang="en-US" smtClean="0"/>
              <a:t>提供的数据包括：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mtClean="0"/>
              <a:t> 基础数据，主要是一些基础信息，包括证券信息、行业代码、指数信息、交易日历等。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mtClean="0"/>
              <a:t> 市场数据，即由市场行情产生的数据，包括实时行情、实时分钟线、历史</a:t>
            </a:r>
            <a:r>
              <a:rPr lang="en-US" altLang="zh-CN" smtClean="0"/>
              <a:t>tick</a:t>
            </a:r>
            <a:r>
              <a:rPr lang="zh-CN" altLang="en-US" smtClean="0"/>
              <a:t>、历史日线、历史分钟线等。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mtClean="0"/>
              <a:t> 参考数据，包括股票的复权因子、分红、停复牌、行业分类，指数的成份股，公募基金的净值等。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mtClean="0"/>
              <a:t> </a:t>
            </a:r>
            <a:r>
              <a:rPr lang="zh-CN" altLang="en-US" smtClean="0"/>
              <a:t>企业财务数据正在整理中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通过爬虫获取金融数据（</a:t>
            </a:r>
            <a:r>
              <a:rPr lang="en-US" altLang="zh-CN" b="1" smtClean="0"/>
              <a:t>1</a:t>
            </a:r>
            <a:r>
              <a:rPr lang="zh-CN" altLang="en-US" b="1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grpSp>
        <p:nvGrpSpPr>
          <p:cNvPr id="42" name="组合 41"/>
          <p:cNvGrpSpPr/>
          <p:nvPr/>
        </p:nvGrpSpPr>
        <p:grpSpPr>
          <a:xfrm>
            <a:off x="500034" y="1714488"/>
            <a:ext cx="8286808" cy="1587797"/>
            <a:chOff x="500034" y="1714488"/>
            <a:chExt cx="8286808" cy="1587797"/>
          </a:xfrm>
        </p:grpSpPr>
        <p:pic>
          <p:nvPicPr>
            <p:cNvPr id="15362" name="Picture 2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3"/>
            <a:srcRect l="9459" r="33789" b="50166"/>
            <a:stretch>
              <a:fillRect/>
            </a:stretch>
          </p:blipFill>
          <p:spPr bwMode="auto">
            <a:xfrm>
              <a:off x="500034" y="1857364"/>
              <a:ext cx="857256" cy="714380"/>
            </a:xfrm>
            <a:prstGeom prst="rect">
              <a:avLst/>
            </a:prstGeom>
            <a:noFill/>
          </p:spPr>
        </p:pic>
        <p:pic>
          <p:nvPicPr>
            <p:cNvPr id="15364" name="Picture 4" descr="C:\Users\jfang\AppData\Local\Microsoft\Windows\Temporary Internet Files\Content.IE5\48QGAYS7\rgtaylor-csc-net-server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02610" y="1714488"/>
              <a:ext cx="1184232" cy="1587797"/>
            </a:xfrm>
            <a:prstGeom prst="rect">
              <a:avLst/>
            </a:prstGeom>
            <a:noFill/>
          </p:spPr>
        </p:pic>
        <p:grpSp>
          <p:nvGrpSpPr>
            <p:cNvPr id="35" name="组合 34"/>
            <p:cNvGrpSpPr/>
            <p:nvPr/>
          </p:nvGrpSpPr>
          <p:grpSpPr>
            <a:xfrm>
              <a:off x="4786314" y="1937555"/>
              <a:ext cx="2786082" cy="348439"/>
              <a:chOff x="4786314" y="1937555"/>
              <a:chExt cx="2786082" cy="348439"/>
            </a:xfrm>
          </p:grpSpPr>
          <p:cxnSp>
            <p:nvCxnSpPr>
              <p:cNvPr id="12" name="直接箭头连接符 11"/>
              <p:cNvCxnSpPr/>
              <p:nvPr/>
            </p:nvCxnSpPr>
            <p:spPr>
              <a:xfrm flipV="1">
                <a:off x="4786314" y="2285992"/>
                <a:ext cx="2786082" cy="2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2"/>
              <p:cNvSpPr/>
              <p:nvPr/>
            </p:nvSpPr>
            <p:spPr>
              <a:xfrm>
                <a:off x="5000628" y="1937555"/>
                <a:ext cx="23727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smtClean="0"/>
                  <a:t>2</a:t>
                </a:r>
                <a:r>
                  <a:rPr lang="zh-CN" altLang="en-US" sz="1200" smtClean="0"/>
                  <a:t>、浏览器向服务器发送</a:t>
                </a:r>
                <a:r>
                  <a:rPr lang="en-US" altLang="zh-CN" sz="1200" smtClean="0"/>
                  <a:t>http</a:t>
                </a:r>
                <a:r>
                  <a:rPr lang="zh-CN" altLang="en-US" sz="1200" smtClean="0"/>
                  <a:t>请求</a:t>
                </a:r>
                <a:endParaRPr lang="zh-CN" altLang="en-US" sz="1200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4000496" y="2071678"/>
              <a:ext cx="571504" cy="1143008"/>
              <a:chOff x="3214678" y="1857364"/>
              <a:chExt cx="571504" cy="1143008"/>
            </a:xfrm>
          </p:grpSpPr>
          <p:pic>
            <p:nvPicPr>
              <p:cNvPr id="15368" name="Picture 8" descr="C:\Users\jfang\AppData\Local\Microsoft\Windows\Temporary Internet Files\Content.IE5\48QGAYS7\Chrome-logo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214678" y="1857364"/>
                <a:ext cx="571504" cy="571502"/>
              </a:xfrm>
              <a:prstGeom prst="rect">
                <a:avLst/>
              </a:prstGeom>
              <a:noFill/>
            </p:spPr>
          </p:pic>
          <p:pic>
            <p:nvPicPr>
              <p:cNvPr id="15369" name="Picture 9" descr="C:\Users\jfang\AppData\Local\Microsoft\Windows\Temporary Internet Files\Content.IE5\QV6NKOZY\64px-Apple_Safari[1]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3214678" y="2428868"/>
                <a:ext cx="571504" cy="571504"/>
              </a:xfrm>
              <a:prstGeom prst="rect">
                <a:avLst/>
              </a:prstGeom>
              <a:noFill/>
            </p:spPr>
          </p:pic>
        </p:grpSp>
        <p:grpSp>
          <p:nvGrpSpPr>
            <p:cNvPr id="32" name="组合 31"/>
            <p:cNvGrpSpPr/>
            <p:nvPr/>
          </p:nvGrpSpPr>
          <p:grpSpPr>
            <a:xfrm>
              <a:off x="1428728" y="1937555"/>
              <a:ext cx="2357454" cy="348439"/>
              <a:chOff x="1428728" y="1937555"/>
              <a:chExt cx="2357454" cy="348439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571604" y="1937555"/>
                <a:ext cx="196239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smtClean="0"/>
                  <a:t>1</a:t>
                </a:r>
                <a:r>
                  <a:rPr lang="zh-CN" altLang="en-US" sz="1200" smtClean="0"/>
                  <a:t>、用户在浏览器提交请求</a:t>
                </a:r>
                <a:endParaRPr lang="zh-CN" altLang="en-US" sz="1200"/>
              </a:p>
            </p:txBody>
          </p:sp>
          <p:cxnSp>
            <p:nvCxnSpPr>
              <p:cNvPr id="30" name="直接箭头连接符 29"/>
              <p:cNvCxnSpPr/>
              <p:nvPr/>
            </p:nvCxnSpPr>
            <p:spPr>
              <a:xfrm flipV="1">
                <a:off x="1428728" y="2285992"/>
                <a:ext cx="2357454" cy="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4786314" y="2794809"/>
              <a:ext cx="2786082" cy="348439"/>
              <a:chOff x="4786314" y="1937555"/>
              <a:chExt cx="2786082" cy="348439"/>
            </a:xfrm>
          </p:grpSpPr>
          <p:cxnSp>
            <p:nvCxnSpPr>
              <p:cNvPr id="37" name="直接箭头连接符 36"/>
              <p:cNvCxnSpPr/>
              <p:nvPr/>
            </p:nvCxnSpPr>
            <p:spPr>
              <a:xfrm flipV="1">
                <a:off x="4786314" y="2285992"/>
                <a:ext cx="2786082" cy="2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5000628" y="1937555"/>
                <a:ext cx="18085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smtClean="0"/>
                  <a:t>3</a:t>
                </a:r>
                <a:r>
                  <a:rPr lang="zh-CN" altLang="en-US" sz="1200" smtClean="0"/>
                  <a:t>、服务器返回数据内容</a:t>
                </a:r>
                <a:endParaRPr lang="zh-CN" altLang="en-US" sz="120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428728" y="2794809"/>
              <a:ext cx="2357454" cy="348439"/>
              <a:chOff x="1428728" y="1937555"/>
              <a:chExt cx="2357454" cy="348439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571604" y="1937555"/>
                <a:ext cx="196239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smtClean="0"/>
                  <a:t>4</a:t>
                </a:r>
                <a:r>
                  <a:rPr lang="zh-CN" altLang="en-US" sz="1200" smtClean="0"/>
                  <a:t>、浏览器解析数据并显示</a:t>
                </a:r>
                <a:endParaRPr lang="zh-CN" altLang="en-US" sz="1200"/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V="1">
                <a:off x="1428728" y="2285992"/>
                <a:ext cx="2357454" cy="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组合 45"/>
          <p:cNvGrpSpPr/>
          <p:nvPr/>
        </p:nvGrpSpPr>
        <p:grpSpPr>
          <a:xfrm>
            <a:off x="214282" y="4341533"/>
            <a:ext cx="8572560" cy="1885691"/>
            <a:chOff x="214282" y="4341533"/>
            <a:chExt cx="8572560" cy="1885691"/>
          </a:xfrm>
        </p:grpSpPr>
        <p:pic>
          <p:nvPicPr>
            <p:cNvPr id="1026" name="Picture 2" descr="C:\Users\jfang\AppData\Local\Microsoft\Windows\Temporary Internet Files\Content.IE5\48QGAYS7\744px-Database-mysql.svg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14282" y="4643446"/>
              <a:ext cx="1010454" cy="1428760"/>
            </a:xfrm>
            <a:prstGeom prst="rect">
              <a:avLst/>
            </a:prstGeom>
            <a:noFill/>
          </p:spPr>
        </p:pic>
        <p:pic>
          <p:nvPicPr>
            <p:cNvPr id="22" name="Picture 4" descr="C:\Users\jfang\AppData\Local\Microsoft\Windows\Temporary Internet Files\Content.IE5\48QGAYS7\rgtaylor-csc-net-server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02610" y="4341533"/>
              <a:ext cx="1184232" cy="1587797"/>
            </a:xfrm>
            <a:prstGeom prst="rect">
              <a:avLst/>
            </a:prstGeom>
            <a:noFill/>
          </p:spPr>
        </p:pic>
        <p:grpSp>
          <p:nvGrpSpPr>
            <p:cNvPr id="23" name="组合 22"/>
            <p:cNvGrpSpPr/>
            <p:nvPr/>
          </p:nvGrpSpPr>
          <p:grpSpPr>
            <a:xfrm>
              <a:off x="4786314" y="4421724"/>
              <a:ext cx="2894856" cy="348439"/>
              <a:chOff x="4786314" y="1937555"/>
              <a:chExt cx="2894856" cy="348439"/>
            </a:xfrm>
          </p:grpSpPr>
          <p:cxnSp>
            <p:nvCxnSpPr>
              <p:cNvPr id="25" name="直接箭头连接符 24"/>
              <p:cNvCxnSpPr/>
              <p:nvPr/>
            </p:nvCxnSpPr>
            <p:spPr>
              <a:xfrm flipV="1">
                <a:off x="4786314" y="2285992"/>
                <a:ext cx="2786082" cy="2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5000628" y="1937555"/>
                <a:ext cx="26805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smtClean="0"/>
                  <a:t>1</a:t>
                </a:r>
                <a:r>
                  <a:rPr lang="zh-CN" altLang="en-US" sz="1200" smtClean="0"/>
                  <a:t>、模拟浏览器向服务器发送</a:t>
                </a:r>
                <a:r>
                  <a:rPr lang="en-US" altLang="zh-CN" sz="1200" smtClean="0"/>
                  <a:t>http</a:t>
                </a:r>
                <a:r>
                  <a:rPr lang="zh-CN" altLang="en-US" sz="1200" smtClean="0"/>
                  <a:t>请求</a:t>
                </a:r>
                <a:endParaRPr lang="zh-CN" altLang="en-US" sz="1200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4786314" y="5278978"/>
              <a:ext cx="2786082" cy="348439"/>
              <a:chOff x="4786314" y="1937555"/>
              <a:chExt cx="2786082" cy="348439"/>
            </a:xfrm>
          </p:grpSpPr>
          <p:cxnSp>
            <p:nvCxnSpPr>
              <p:cNvPr id="28" name="直接箭头连接符 27"/>
              <p:cNvCxnSpPr/>
              <p:nvPr/>
            </p:nvCxnSpPr>
            <p:spPr>
              <a:xfrm flipV="1">
                <a:off x="4786314" y="2285992"/>
                <a:ext cx="2786082" cy="2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5000628" y="1937555"/>
                <a:ext cx="18085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smtClean="0"/>
                  <a:t>2</a:t>
                </a:r>
                <a:r>
                  <a:rPr lang="zh-CN" altLang="en-US" sz="1200" smtClean="0"/>
                  <a:t>、服务器返回数据内容</a:t>
                </a:r>
                <a:endParaRPr lang="zh-CN" altLang="en-US" sz="1200"/>
              </a:p>
            </p:txBody>
          </p:sp>
        </p:grpSp>
        <p:pic>
          <p:nvPicPr>
            <p:cNvPr id="1028" name="Picture 4" descr="蜘蛛 的图像结果"/>
            <p:cNvPicPr>
              <a:picLocks noChangeAspect="1" noChangeArrowheads="1"/>
            </p:cNvPicPr>
            <p:nvPr/>
          </p:nvPicPr>
          <p:blipFill>
            <a:blip r:embed="rId8" cstate="print"/>
            <a:srcRect l="8789" t="8785" r="18701" b="12151"/>
            <a:stretch>
              <a:fillRect/>
            </a:stretch>
          </p:blipFill>
          <p:spPr bwMode="auto">
            <a:xfrm>
              <a:off x="3428992" y="4740863"/>
              <a:ext cx="1339455" cy="974153"/>
            </a:xfrm>
            <a:prstGeom prst="rect">
              <a:avLst/>
            </a:prstGeom>
            <a:noFill/>
          </p:spPr>
        </p:pic>
        <p:grpSp>
          <p:nvGrpSpPr>
            <p:cNvPr id="33" name="组合 32"/>
            <p:cNvGrpSpPr/>
            <p:nvPr/>
          </p:nvGrpSpPr>
          <p:grpSpPr>
            <a:xfrm>
              <a:off x="1428728" y="4857757"/>
              <a:ext cx="2071702" cy="717093"/>
              <a:chOff x="1500166" y="1937552"/>
              <a:chExt cx="2071702" cy="579273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571604" y="1937552"/>
                <a:ext cx="2000264" cy="522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200" smtClean="0"/>
                  <a:t>3</a:t>
                </a:r>
                <a:r>
                  <a:rPr lang="zh-CN" altLang="en-US" sz="1200" smtClean="0"/>
                  <a:t>、解析数据，提取数据</a:t>
                </a:r>
                <a:endParaRPr lang="en-US" altLang="zh-CN" sz="1200" smtClean="0"/>
              </a:p>
              <a:p>
                <a:endParaRPr lang="en-US" altLang="zh-CN" sz="1200" smtClean="0"/>
              </a:p>
              <a:p>
                <a:r>
                  <a:rPr lang="en-US" altLang="zh-CN" sz="1200" smtClean="0"/>
                  <a:t>4</a:t>
                </a:r>
                <a:r>
                  <a:rPr lang="zh-CN" altLang="en-US" sz="1200" smtClean="0"/>
                  <a:t>、保存到数据库中</a:t>
                </a:r>
                <a:endParaRPr lang="zh-CN" altLang="en-US" sz="1200"/>
              </a:p>
            </p:txBody>
          </p:sp>
          <p:cxnSp>
            <p:nvCxnSpPr>
              <p:cNvPr id="39" name="直接箭头连接符 38"/>
              <p:cNvCxnSpPr/>
              <p:nvPr/>
            </p:nvCxnSpPr>
            <p:spPr>
              <a:xfrm flipV="1">
                <a:off x="1500166" y="2514635"/>
                <a:ext cx="1857388" cy="219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矩形 40"/>
            <p:cNvSpPr/>
            <p:nvPr/>
          </p:nvSpPr>
          <p:spPr>
            <a:xfrm>
              <a:off x="3535442" y="5857892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smtClean="0">
                  <a:solidFill>
                    <a:srgbClr val="FF0000"/>
                  </a:solidFill>
                </a:rPr>
                <a:t>网络爬虫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Junzhi_PPT_Template_Opt1_04Aug</Template>
  <TotalTime>24552</TotalTime>
  <Pages>0</Pages>
  <Words>1149</Words>
  <Characters>0</Characters>
  <Application>Microsoft Office PowerPoint</Application>
  <DocSecurity>0</DocSecurity>
  <PresentationFormat>全屏显示(4:3)</PresentationFormat>
  <Lines>0</Lines>
  <Paragraphs>232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Junzhi_PPT_Template_Opt1_04Aug</vt:lpstr>
      <vt:lpstr>1_Junzhi_PPT_Template_Opt1_04Aug</vt:lpstr>
      <vt:lpstr>2_Junzhi_PPT_Template_Opt1_04Aug</vt:lpstr>
      <vt:lpstr>3_Junzhi_PPT_Template_Opt1_04Aug</vt:lpstr>
      <vt:lpstr>4_Junzhi_PPT_Template_Opt1_04Aug</vt:lpstr>
      <vt:lpstr>5_Junzhi_PPT_Template_Opt1_04Aug</vt:lpstr>
      <vt:lpstr>幻灯片 2</vt:lpstr>
      <vt:lpstr>课程内容</vt:lpstr>
      <vt:lpstr>通过tushare获取金融数据（1）</vt:lpstr>
      <vt:lpstr>通过tushare获取金融数据（2）</vt:lpstr>
      <vt:lpstr>通过tushare获取金融数据（3）</vt:lpstr>
      <vt:lpstr>通过quantos获取金融数据（1）</vt:lpstr>
      <vt:lpstr>通过quantos获取金融数据（2）</vt:lpstr>
      <vt:lpstr>通过quantos获取金融数据（3）</vt:lpstr>
      <vt:lpstr>通过爬虫获取金融数据（1）</vt:lpstr>
      <vt:lpstr>通过爬虫获取金融数据（2）</vt:lpstr>
      <vt:lpstr>通过爬虫获取金融数据（3）</vt:lpstr>
      <vt:lpstr>通过爬虫获取金融数据（4）</vt:lpstr>
      <vt:lpstr>通过爬虫获取金融数据（5）</vt:lpstr>
      <vt:lpstr>通过爬虫获取金融数据（6）</vt:lpstr>
      <vt:lpstr>通过爬虫获取金融数据（7）</vt:lpstr>
      <vt:lpstr>pandas DataFrame基础知识</vt:lpstr>
      <vt:lpstr>闯关作业</vt:lpstr>
      <vt:lpstr>幻灯片 19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均直资管（对冲基金）招聘及校园宣讲会</dc:title>
  <dc:creator>Administrator</dc:creator>
  <cp:lastModifiedBy>jfang</cp:lastModifiedBy>
  <cp:revision>1551</cp:revision>
  <dcterms:created xsi:type="dcterms:W3CDTF">2015-10-28T04:27:11Z</dcterms:created>
  <dcterms:modified xsi:type="dcterms:W3CDTF">2018-03-13T05:55:10Z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