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712" r:id="rId6"/>
  </p:sldMasterIdLst>
  <p:notesMasterIdLst>
    <p:notesMasterId r:id="rId18"/>
  </p:notesMasterIdLst>
  <p:handoutMasterIdLst>
    <p:handoutMasterId r:id="rId19"/>
  </p:handoutMasterIdLst>
  <p:sldIdLst>
    <p:sldId id="256" r:id="rId7"/>
    <p:sldId id="420" r:id="rId8"/>
    <p:sldId id="446" r:id="rId9"/>
    <p:sldId id="400" r:id="rId10"/>
    <p:sldId id="439" r:id="rId11"/>
    <p:sldId id="440" r:id="rId12"/>
    <p:sldId id="433" r:id="rId13"/>
    <p:sldId id="434" r:id="rId14"/>
    <p:sldId id="401" r:id="rId15"/>
    <p:sldId id="430" r:id="rId16"/>
    <p:sldId id="445" r:id="rId17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zhao" initials="zmy" lastIdx="2" clrIdx="0"/>
  <p:cmAuthor id="1" name="Kevin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D64A9"/>
    <a:srgbClr val="1554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03" autoAdjust="0"/>
    <p:restoredTop sz="91134" autoAdjust="0"/>
  </p:normalViewPr>
  <p:slideViewPr>
    <p:cSldViewPr>
      <p:cViewPr>
        <p:scale>
          <a:sx n="100" d="100"/>
          <a:sy n="100" d="100"/>
        </p:scale>
        <p:origin x="-1944" y="-168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3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3F1824DF-81EC-4463-B579-F29A90B60F17}" type="datetimeFigureOut">
              <a:rPr lang="zh-CN" altLang="en-US" smtClean="0"/>
              <a:pPr/>
              <a:t>2018/3/16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8010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F3F8C286-A811-4329-8526-62669AA9FC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989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/>
          <a:lstStyle>
            <a:lvl1pPr algn="r">
              <a:buFont typeface="Arial" pitchFamily="34" charset="0"/>
              <a:buNone/>
              <a:defRPr sz="1300" noProof="1" dirty="0">
                <a:latin typeface="Calibri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3C802C16-0D38-432C-81C5-6B49B47A3F38}" type="datetimeFigureOut">
              <a:rPr lang="zh-CN" altLang="en-US"/>
              <a:pPr>
                <a:defRPr/>
              </a:pPr>
              <a:t>2018/3/16</a:t>
            </a:fld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5562" tIns="47781" rIns="95562" bIns="47781" anchor="b"/>
          <a:lstStyle>
            <a:lvl1pPr>
              <a:buFont typeface="Arial" pitchFamily="34" charset="0"/>
              <a:buNone/>
              <a:defRPr sz="1300" noProof="1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3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8B30BA56-E163-4A57-95A5-ADE316E0A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4757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30BA56-E163-4A57-95A5-ADE316E0A60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7546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59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5FA7F6EA-0E11-4F96-885E-33201A762EB9}" type="slidenum">
              <a:rPr lang="en-US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7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F3A7-7FE4-44AC-BA69-46D000194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2AED-6D65-4010-B907-3A5B4FA90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5406-BA3C-4E75-ADC1-920BCC3C2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FEC9-A7D6-4149-A2CB-9511FF985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D6B3-E455-4C01-AD6F-D2FD1C8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8F04-2909-4473-A5E3-1301049B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0354-09AE-41D8-9C7D-D12199A05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D3276-2D89-4089-BA10-A8AB61B85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F0FF-0F0C-4158-9922-994A1CF4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7E61B-AC40-490F-8AE9-7E6EC9324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22F5-C28F-429C-8290-9702EE214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3004D-EF0A-456D-A165-51C225D06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CEA1-A559-417C-8F51-1582D3794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9E5E-1E90-4CA6-A2BA-83649D68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294E-3E06-4652-AFD4-C8A08D95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6075-9297-4D46-AB83-651F3DB16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3EE3-FF00-439E-ABEE-5C8414D45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BF38-DAAF-4EB7-8340-6A7A3444C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48B8-0104-48EE-A71B-56E74E25B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FB0D-132B-4034-8181-677D0817E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1454-4B4F-472D-94C2-E51B0D64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704D-5BB9-41EC-B619-376FE58CF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7EEE-C729-4A5F-9CBC-30399CAF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5CCC0-B1FB-436B-8296-8D154DDC2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A16B-D348-46DD-B07F-B61C21D2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3D76E-721E-4F8A-8DA1-751C6DB9B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6359-6EAB-4F87-987E-55696D27B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AB335-AC50-40C6-A29F-17ADCCF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D334B-CC16-455D-ADA1-89E7A16C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1C6E0-D611-489A-ADAE-54C9FDB2F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4211-43A6-4B98-9279-5255AC52E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C87A5-5333-425A-8CA8-FC12811B7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F264-4021-493F-B7A3-C987914E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048C-570A-469C-AA00-B1D9FE3EC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5662-BA27-4EEE-B83B-A3E260F52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6670B-D44F-4B63-8480-D49F5BE77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A02A-80EE-41BD-8D09-B2E66794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AA435-0B07-4E91-90AC-88E16489F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6988-9AC2-4352-AB6A-BB34BB4E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149E-0F10-478D-B803-B3922AEFD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71B2-1816-4474-B91A-DEF45DA5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DC37C-D3B5-49CA-8430-0CD04A3BC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3DC3-D405-4617-A78C-1DC2D33C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1300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284" y="1262063"/>
            <a:ext cx="4265867" cy="51625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A0B02-CF1C-4A88-8F9A-5CE067E0F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7693-F641-4BB1-8E1C-E1080D93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6B88-E16F-4526-8380-2BF2C6774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BAB4-3FB8-4F6D-90F2-682061985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769E-A4BF-4EBD-B1FE-FD0E5D8A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48F8A-7101-42BA-8426-6CFC82E0A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652BC-E669-440B-862F-787C8D2B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8C85-FFF2-4A70-B34D-D5B1D7182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0688" y="423863"/>
            <a:ext cx="2176463" cy="60007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1300" y="423863"/>
            <a:ext cx="6403216" cy="60007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9345-6318-4391-A55F-FDEDB2D1C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A1D7-1A8F-45FE-B3BF-FE6108CB8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851E1-E0C5-4C02-8F3A-240B4511D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7CE25-A3C9-4313-812C-EC0D63F56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9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C8C5263-98B5-4A8D-BDAA-0B8D31856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0" y="1930400"/>
            <a:ext cx="171450" cy="1473200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155494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5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6" name="Date Placeholder 3"/>
          <p:cNvSpPr>
            <a:spLocks noGrp="1"/>
          </p:cNvSpPr>
          <p:nvPr>
            <p:ph type="dt" sz="half" idx="2"/>
          </p:nvPr>
        </p:nvSpPr>
        <p:spPr>
          <a:xfrm>
            <a:off x="225425" y="5272088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mtClean="0">
                <a:solidFill>
                  <a:srgbClr val="A6A6A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9B48971-A204-4A70-AF4C-4F546F5AC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10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10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E4DF645-EF77-4DBD-849B-A87566A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A9409E-670F-4973-8E4B-CC5A7769E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241300" y="6602413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1000" b="1">
                <a:latin typeface="Arial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solidFill>
            <a:srgbClr val="E2E3E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955675"/>
            <a:ext cx="171450" cy="566738"/>
          </a:xfrm>
          <a:prstGeom prst="rect">
            <a:avLst/>
          </a:prstGeom>
          <a:solidFill>
            <a:srgbClr val="15549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08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3"/>
            <a:ext cx="87058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1300" y="1262063"/>
            <a:ext cx="87058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8113" y="6602413"/>
            <a:ext cx="1671637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buFont typeface="Arial" pitchFamily="34" charset="0"/>
              <a:buNone/>
              <a:defRPr sz="900" b="1" noProof="1">
                <a:solidFill>
                  <a:srgbClr val="155494"/>
                </a:solidFill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 b="1" smtClean="0">
                <a:solidFill>
                  <a:srgbClr val="15549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623109B-8949-4F5D-87E1-82E765C76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5549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155494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lvl="1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lvl="2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lvl="3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863" lvl="4" indent="-179388" algn="l" defTabSz="457200" rtl="0" eaLnBrk="0" fontAlgn="base" hangingPunct="0">
        <a:spcBef>
          <a:spcPts val="763"/>
        </a:spcBef>
        <a:spcAft>
          <a:spcPct val="0"/>
        </a:spcAft>
        <a:buClr>
          <a:srgbClr val="0B54A6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1">
        <a:spcBef>
          <a:spcPts val="765"/>
        </a:spcBef>
        <a:spcAft>
          <a:spcPct val="0"/>
        </a:spcAft>
        <a:buClr>
          <a:srgbClr val="0B54A6"/>
        </a:buClr>
        <a:buSzPct val="75000"/>
        <a:buFont typeface="Wingdings" charset="2"/>
        <a:buChar char="§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4572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o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dfgroup.org/HDF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8296275" y="6602413"/>
            <a:ext cx="650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sz="1000" b="1" dirty="0" smtClean="0">
                <a:solidFill>
                  <a:srgbClr val="155494"/>
                </a:solidFill>
              </a:rPr>
              <a:t>1</a:t>
            </a:r>
            <a:endParaRPr lang="zh-CN" altLang="en-US" sz="1000" b="1" dirty="0">
              <a:solidFill>
                <a:srgbClr val="155494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85918" y="2714620"/>
            <a:ext cx="7143800" cy="642942"/>
          </a:xfrm>
          <a:prstGeom prst="rect">
            <a:avLst/>
          </a:prstGeom>
        </p:spPr>
        <p:txBody>
          <a:bodyPr>
            <a:normAutofit fontScale="75000" lnSpcReduction="20000"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解放你的</a:t>
            </a:r>
            <a:r>
              <a:rPr kumimoji="0" lang="en-US" altLang="zh-CN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15549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编程能力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214414" y="3143248"/>
            <a:ext cx="7072362" cy="571504"/>
          </a:xfrm>
          <a:prstGeom prst="rect">
            <a:avLst/>
          </a:prstGeom>
        </p:spPr>
        <p:txBody>
          <a:bodyPr vert="horz" lIns="91440" tIns="45720" rIns="91440" bIns="45720" spcCol="360000" rtlCol="0">
            <a:noAutofit/>
          </a:bodyPr>
          <a:lstStyle/>
          <a:p>
            <a:pPr lvl="0" algn="r" fontAlgn="auto">
              <a:spcBef>
                <a:spcPts val="768"/>
              </a:spcBef>
              <a:spcAft>
                <a:spcPts val="0"/>
              </a:spcAft>
              <a:buClr>
                <a:srgbClr val="0B54A6"/>
              </a:buClr>
              <a:buSzPct val="7500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500034" y="1928802"/>
            <a:ext cx="849156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b="1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金融数据分析教程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28662" y="4143380"/>
            <a:ext cx="7143800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CN" altLang="en-US" sz="3200" smtClean="0">
                <a:solidFill>
                  <a:srgbClr val="155494"/>
                </a:solidFill>
                <a:latin typeface="+mj-lt"/>
                <a:ea typeface="+mj-ea"/>
                <a:cs typeface="+mj-cs"/>
              </a:rPr>
              <a:t>关 金融数据的存储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5549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闯关作业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17" name="矩形 16"/>
          <p:cNvSpPr/>
          <p:nvPr/>
        </p:nvSpPr>
        <p:spPr>
          <a:xfrm>
            <a:off x="500034" y="2000240"/>
            <a:ext cx="72152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AutoNum type="arabicPeriod"/>
            </a:pPr>
            <a:r>
              <a:rPr lang="zh-CN" altLang="en-US" smtClean="0"/>
              <a:t>获取招商银行</a:t>
            </a:r>
            <a:r>
              <a:rPr lang="en-US" altLang="zh-CN" smtClean="0"/>
              <a:t>600036.</a:t>
            </a:r>
            <a:r>
              <a:rPr lang="en-US" smtClean="0"/>
              <a:t>SH</a:t>
            </a:r>
            <a:r>
              <a:rPr lang="zh-CN" altLang="en-US" smtClean="0"/>
              <a:t>从</a:t>
            </a:r>
            <a:r>
              <a:rPr lang="en-US" altLang="zh-CN" smtClean="0"/>
              <a:t>2017</a:t>
            </a:r>
            <a:r>
              <a:rPr lang="zh-CN" altLang="en-US" smtClean="0"/>
              <a:t>年以来的每日收盘价数据，保存到</a:t>
            </a:r>
            <a:r>
              <a:rPr lang="en-US" smtClean="0"/>
              <a:t>csv，excel，HDF5，mongodb，Mysql</a:t>
            </a:r>
            <a:r>
              <a:rPr lang="zh-CN" altLang="en-US" smtClean="0"/>
              <a:t>中。保存的字段包括：交易日、证券代码、</a:t>
            </a:r>
            <a:r>
              <a:rPr lang="en-US" smtClean="0"/>
              <a:t>open、high、low、close、volume、turnover</a:t>
            </a:r>
            <a:r>
              <a:rPr lang="zh-CN" altLang="en-US" smtClean="0"/>
              <a:t>等。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1747839"/>
            <a:ext cx="4606280" cy="60104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3434354"/>
            <a:ext cx="8062664" cy="1710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42120" tIns="42120" rIns="67320" bIns="6732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1699785"/>
            <a:ext cx="7270576" cy="5155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</a:rPr>
              <a:t>欢迎访问</a:t>
            </a:r>
            <a:r>
              <a:rPr lang="en-US" altLang="zh-CN" sz="2200" b="1" dirty="0" smtClean="0">
                <a:solidFill>
                  <a:srgbClr val="155494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https://www.quantos.org</a:t>
            </a:r>
            <a:endParaRPr lang="en-US" altLang="zh-CN" sz="2200" b="1" dirty="0" smtClean="0">
              <a:solidFill>
                <a:srgbClr val="1554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0"/>
          </p:nvPr>
        </p:nvSpPr>
        <p:spPr>
          <a:xfrm>
            <a:off x="6488113" y="6602413"/>
            <a:ext cx="1671637" cy="2476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pic>
        <p:nvPicPr>
          <p:cNvPr id="1026" name="Picture 2" descr="https://github.com/quantOS-org/quantOSUserGuide/blob/master/assets/quantos.jpg?raw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508389" cy="2508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quantos.org/courses/8fe1bcd99037695cc6832cc4e28d19d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64" y="2924944"/>
            <a:ext cx="2508388" cy="2508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632" y="2924944"/>
            <a:ext cx="2508389" cy="25083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课程内容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735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通过本课程学习，你将学习到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通过</a:t>
            </a:r>
            <a:r>
              <a:rPr lang="en-US" altLang="zh-CN" smtClean="0"/>
              <a:t>csv</a:t>
            </a:r>
            <a:r>
              <a:rPr lang="zh-CN" altLang="en-US" smtClean="0"/>
              <a:t>、</a:t>
            </a:r>
            <a:r>
              <a:rPr lang="en-US" altLang="zh-CN" smtClean="0"/>
              <a:t>excel</a:t>
            </a:r>
            <a:r>
              <a:rPr lang="zh-CN" altLang="en-US" smtClean="0"/>
              <a:t>存储数据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通过</a:t>
            </a:r>
            <a:r>
              <a:rPr lang="en-US" altLang="zh-CN" smtClean="0"/>
              <a:t>mysql</a:t>
            </a:r>
            <a:r>
              <a:rPr lang="zh-CN" altLang="en-US" smtClean="0"/>
              <a:t>存储数据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smtClean="0"/>
              <a:t> </a:t>
            </a:r>
            <a:r>
              <a:rPr lang="zh-CN" altLang="en-US" smtClean="0"/>
              <a:t>通过</a:t>
            </a:r>
            <a:r>
              <a:rPr lang="en-US" altLang="zh-CN" smtClean="0"/>
              <a:t>mongodb</a:t>
            </a:r>
            <a:r>
              <a:rPr lang="zh-CN" altLang="en-US" smtClean="0"/>
              <a:t>存储数据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通过</a:t>
            </a:r>
            <a:r>
              <a:rPr lang="en-US" altLang="zh-CN" smtClean="0"/>
              <a:t>HDF5</a:t>
            </a:r>
            <a:r>
              <a:rPr lang="zh-CN" altLang="en-US" smtClean="0"/>
              <a:t>存储数据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 smtClean="0"/>
              <a:t> 闯关</a:t>
            </a:r>
            <a:r>
              <a:rPr lang="zh-CN" altLang="en-US" dirty="0" smtClean="0"/>
              <a:t>作业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数据准备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矩形 3"/>
          <p:cNvSpPr/>
          <p:nvPr/>
        </p:nvSpPr>
        <p:spPr>
          <a:xfrm>
            <a:off x="500050" y="1762205"/>
            <a:ext cx="55721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从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quantos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上下载深圳综合指数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2018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年</a:t>
            </a:r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zh-CN" altLang="en-US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月份的收盘数据</a:t>
            </a:r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jaqs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DataApi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os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  =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os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.environ.get(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"QUANTOS_USER"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token =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os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.environ.get(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"QUANTOS_TOKEN"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api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altLang="zh-CN" sz="16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DataApi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'tcp://data.quantos.org:8910'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api.login(user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token)</a:t>
            </a: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df, msg = api.daily(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symbol=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'399001.SZ'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start_date=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'2018-02-01'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end_date=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'2018-02-28'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fields=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'close'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df.set_index(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'trade_date'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inplace=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857364"/>
            <a:ext cx="24860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csv</a:t>
            </a:r>
            <a:r>
              <a:rPr lang="zh-CN" altLang="en-US" b="1" smtClean="0"/>
              <a:t>和</a:t>
            </a:r>
            <a:r>
              <a:rPr lang="en-US" altLang="zh-CN" b="1" smtClean="0"/>
              <a:t>excel</a:t>
            </a:r>
            <a:r>
              <a:rPr lang="zh-CN" altLang="en-US" b="1" smtClean="0"/>
              <a:t>存储数据（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4" name="矩形 3"/>
          <p:cNvSpPr/>
          <p:nvPr/>
        </p:nvSpPr>
        <p:spPr>
          <a:xfrm>
            <a:off x="571472" y="1571612"/>
            <a:ext cx="5500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save to csv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df.to_csv(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'daily_399001_2.csv'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save to excel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pip install xlwt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df.to_excel(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'daily_399001_2.xls'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'close_price'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571472" y="2972699"/>
            <a:ext cx="82868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from csv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csv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csv_reader 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csv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DictReader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(open(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'daily_399001_2.csv'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csv_reader: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(record[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'trade_date'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record[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record[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'freq'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record[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'symbol'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</p:txBody>
      </p:sp>
      <p:sp>
        <p:nvSpPr>
          <p:cNvPr id="9" name="矩形 8"/>
          <p:cNvSpPr/>
          <p:nvPr/>
        </p:nvSpPr>
        <p:spPr>
          <a:xfrm>
            <a:off x="571472" y="4325503"/>
            <a:ext cx="8286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from excel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xlrd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workbook 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xlrd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.open_workbook(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'daily_399001_2.xls'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sheet = workbook.sheet_by_name(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'close_price'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en-US" altLang="zh-CN" sz="140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遍历整个</a:t>
            </a:r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sheet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range(sheet.nrows):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list_row = []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range(sheet.ncols):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list_row.append(sheet.cell(i,j))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pandas</a:t>
            </a:r>
            <a:r>
              <a:rPr lang="zh-CN" altLang="en-US" b="1" smtClean="0"/>
              <a:t>读取数据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8" name="矩形 7"/>
          <p:cNvSpPr/>
          <p:nvPr/>
        </p:nvSpPr>
        <p:spPr>
          <a:xfrm>
            <a:off x="571472" y="1714488"/>
            <a:ext cx="5786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csv by pandas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pandas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df2 =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.read_csv(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'daily_399001_2.csv'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excel by pandas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pandas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endParaRPr lang="en-US" altLang="zh-CN" sz="16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df2 = </a:t>
            </a:r>
            <a:r>
              <a:rPr lang="en-US" altLang="zh-CN" sz="16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.read_excel(</a:t>
            </a:r>
            <a:r>
              <a:rPr lang="en-US" altLang="zh-CN" sz="16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'daily_399001_2.xls'</a:t>
            </a:r>
            <a:r>
              <a:rPr lang="en-US" altLang="zh-C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Mysql</a:t>
            </a:r>
            <a:r>
              <a:rPr lang="zh-CN" altLang="en-US" b="1" smtClean="0"/>
              <a:t>存储</a:t>
            </a:r>
            <a:r>
              <a:rPr lang="zh-CN" altLang="en-US" b="1" smtClean="0"/>
              <a:t>数据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矩形 6"/>
          <p:cNvSpPr/>
          <p:nvPr/>
        </p:nvSpPr>
        <p:spPr>
          <a:xfrm>
            <a:off x="428596" y="1537162"/>
            <a:ext cx="25003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mtClean="0"/>
              <a:t>Mysql</a:t>
            </a:r>
            <a:r>
              <a:rPr lang="zh-CN" altLang="en-US" sz="1400" smtClean="0"/>
              <a:t>是关系型数据库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400" smtClean="0"/>
              <a:t>用于保存结构化</a:t>
            </a:r>
            <a:r>
              <a:rPr lang="zh-CN" altLang="en-US" sz="1400" smtClean="0"/>
              <a:t>的数据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/>
              <a:t>使用</a:t>
            </a:r>
            <a:r>
              <a:rPr lang="zh-CN" altLang="en-US" sz="1400" smtClean="0"/>
              <a:t>前需要</a:t>
            </a:r>
            <a:r>
              <a:rPr lang="zh-CN" altLang="en-US" sz="1400" smtClean="0"/>
              <a:t>安装</a:t>
            </a:r>
            <a:r>
              <a:rPr lang="en-US" sz="1400" smtClean="0"/>
              <a:t>mysqlclient</a:t>
            </a:r>
            <a:r>
              <a:rPr lang="zh-CN" altLang="en-US" sz="1400" smtClean="0"/>
              <a:t>库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create </a:t>
            </a:r>
            <a:r>
              <a:rPr lang="en-US" sz="1400" smtClean="0"/>
              <a:t>database test</a:t>
            </a:r>
            <a:r>
              <a:rPr lang="en-US" sz="1400" smtClean="0"/>
              <a:t>; 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create </a:t>
            </a:r>
            <a:r>
              <a:rPr lang="en-US" sz="1400" smtClean="0"/>
              <a:t>table daily_info </a:t>
            </a:r>
            <a:r>
              <a:rPr lang="en-US" sz="1400" smtClean="0"/>
              <a:t>( 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  <a:r>
              <a:rPr lang="en-US" sz="1400" smtClean="0"/>
              <a:t>   trade_date </a:t>
            </a:r>
            <a:r>
              <a:rPr lang="en-US" sz="1400" smtClean="0"/>
              <a:t>int</a:t>
            </a:r>
            <a:r>
              <a:rPr lang="en-US" sz="1400" smtClean="0"/>
              <a:t>, 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  <a:r>
              <a:rPr lang="en-US" sz="1400" smtClean="0"/>
              <a:t>   close_price </a:t>
            </a:r>
            <a:r>
              <a:rPr lang="en-US" sz="1400" smtClean="0"/>
              <a:t>decimal(10,2</a:t>
            </a:r>
            <a:r>
              <a:rPr lang="en-US" sz="1400" smtClean="0"/>
              <a:t>), 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  <a:r>
              <a:rPr lang="en-US" sz="1400" smtClean="0"/>
              <a:t>   freq </a:t>
            </a:r>
            <a:r>
              <a:rPr lang="en-US" sz="1400" smtClean="0"/>
              <a:t>varchar(10</a:t>
            </a:r>
            <a:r>
              <a:rPr lang="en-US" sz="1400" smtClean="0"/>
              <a:t>), 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    symbol </a:t>
            </a:r>
            <a:r>
              <a:rPr lang="en-US" sz="1400" smtClean="0"/>
              <a:t>varchar(32</a:t>
            </a:r>
            <a:r>
              <a:rPr lang="en-US" sz="1400" smtClean="0"/>
              <a:t>) </a:t>
            </a:r>
            <a:endParaRPr lang="en-US" sz="1400" smtClean="0"/>
          </a:p>
          <a:p>
            <a:pPr>
              <a:lnSpc>
                <a:spcPct val="150000"/>
              </a:lnSpc>
            </a:pPr>
            <a:r>
              <a:rPr lang="en-US" sz="1400" smtClean="0"/>
              <a:t>);</a:t>
            </a:r>
            <a:endParaRPr lang="en-US" sz="1400"/>
          </a:p>
        </p:txBody>
      </p:sp>
      <p:sp>
        <p:nvSpPr>
          <p:cNvPr id="8" name="矩形 7"/>
          <p:cNvSpPr/>
          <p:nvPr/>
        </p:nvSpPr>
        <p:spPr>
          <a:xfrm>
            <a:off x="3071802" y="1500174"/>
            <a:ext cx="5929354" cy="50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MySQLdb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 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MySQLdb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.connect( 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"127.0.0.1"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'root'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'123456'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'test'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3306,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'utf8'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begin a transaction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conn.begin()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from csv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csv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csv_reader 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csv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DictReader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(open(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'daily_399001_2.csv'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cursor = conn.cursor()</a:t>
            </a: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csv_reader: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trade_date  = </a:t>
            </a:r>
            <a:r>
              <a:rPr lang="en-US" altLang="zh-CN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(record[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'trade_date'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close_price = </a:t>
            </a:r>
            <a:r>
              <a:rPr lang="en-US" altLang="zh-CN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(record[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'close'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freq        = record[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'freq'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symbol      = record[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'symbol'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sql =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"insert into daily_info values (%d, %.2f, '%s', '%s') "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\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% (trade_date,close_price,freq,symbol)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cursor.execute(sql)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cursor.close()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commit a transaction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conn.commit()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Mysql</a:t>
            </a:r>
            <a:r>
              <a:rPr lang="zh-CN" altLang="en-US" b="1" smtClean="0"/>
              <a:t>读取</a:t>
            </a:r>
            <a:r>
              <a:rPr lang="zh-CN" altLang="en-US" b="1" smtClean="0"/>
              <a:t>数据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21506" name="AutoShape 2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AutoShape 4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0" name="AutoShape 6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12" name="AutoShape 8" descr="https://github.com/quantOS-org/quantOSUserGuide/blob/master/assets/quantos.jp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4282" y="1785926"/>
            <a:ext cx="38576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按照位置访问结果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 =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daily_info 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\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"where trade_date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&lt;=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20180202"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cursor = conn.cursor()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cursor.execute(sql)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records = cursor.fetchall()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records: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(record)</a:t>
            </a:r>
          </a:p>
        </p:txBody>
      </p:sp>
      <p:sp>
        <p:nvSpPr>
          <p:cNvPr id="14" name="矩形 13"/>
          <p:cNvSpPr/>
          <p:nvPr/>
        </p:nvSpPr>
        <p:spPr>
          <a:xfrm>
            <a:off x="4071934" y="1714488"/>
            <a:ext cx="49292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</a:t>
            </a:r>
            <a:r>
              <a:rPr lang="zh-CN" alt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按照列访问结果</a:t>
            </a:r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 =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"select * from daily_info "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\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"where trade_date &lt;= 20180202"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cursor = conn.cursor(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MySQLdb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.cursors.DictCursor)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cursor.execute(sql)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records = cursor.fetchall()</a:t>
            </a: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records:</a:t>
            </a: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(record)</a:t>
            </a:r>
            <a:endParaRPr lang="zh-CN" altLang="en-US" sz="140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42640" y="4643446"/>
            <a:ext cx="347210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(20180201, Decimal('10864.34'), '1d', '399001.SZ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')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Courier New" pitchFamily="49" charset="0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Courier New" pitchFamily="49" charset="0"/>
                <a:cs typeface="宋体" pitchFamily="2" charset="-122"/>
              </a:rPr>
              <a:t>20180202, Decimal('10925.16'), '1d', '399001.SZ')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14282" y="5357826"/>
            <a:ext cx="7715304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{'trade_date': 20180201, 'close_price': Decimal('10864.34'), 'freq': '1d', 'symbol': '399001.SZ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'} 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{'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trade_date': 20180202, 'close_price': Decimal('10925.16'), 'freq': '1d', 'symbol': '399001.SZ'}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18" name="下箭头 17"/>
          <p:cNvSpPr/>
          <p:nvPr/>
        </p:nvSpPr>
        <p:spPr>
          <a:xfrm>
            <a:off x="1571604" y="4143380"/>
            <a:ext cx="285752" cy="42862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57818" y="4071942"/>
            <a:ext cx="285752" cy="114300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mongodb</a:t>
            </a:r>
            <a:r>
              <a:rPr lang="zh-CN" altLang="en-US" b="1" smtClean="0"/>
              <a:t>存储</a:t>
            </a:r>
            <a:r>
              <a:rPr lang="zh-CN" altLang="en-US" b="1" smtClean="0"/>
              <a:t>数据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7" name="矩形 6"/>
          <p:cNvSpPr/>
          <p:nvPr/>
        </p:nvSpPr>
        <p:spPr>
          <a:xfrm>
            <a:off x="428596" y="1571612"/>
            <a:ext cx="2643206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/>
              <a:t>需要部署一个本地</a:t>
            </a:r>
            <a:r>
              <a:rPr lang="zh-CN" altLang="en-US" sz="1400" smtClean="0"/>
              <a:t>的</a:t>
            </a:r>
            <a:r>
              <a:rPr lang="en-US" sz="1400" smtClean="0"/>
              <a:t>mongodb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mongodb</a:t>
            </a:r>
            <a:r>
              <a:rPr lang="zh-CN" altLang="en-US" sz="1400" smtClean="0"/>
              <a:t>是一个</a:t>
            </a:r>
            <a:r>
              <a:rPr lang="zh-CN" altLang="en-US" sz="1400" smtClean="0"/>
              <a:t>内存</a:t>
            </a:r>
            <a:r>
              <a:rPr lang="zh-CN" altLang="en-US" sz="1400" smtClean="0"/>
              <a:t>数据库</a:t>
            </a:r>
            <a:endParaRPr lang="en-US" altLang="zh-CN" sz="1400" smtClean="0"/>
          </a:p>
          <a:p>
            <a:pPr>
              <a:lnSpc>
                <a:spcPct val="150000"/>
              </a:lnSpc>
            </a:pPr>
            <a:r>
              <a:rPr lang="zh-CN" altLang="en-US" sz="1400" smtClean="0"/>
              <a:t>支持</a:t>
            </a:r>
            <a:r>
              <a:rPr lang="en-US" sz="1400" smtClean="0"/>
              <a:t>key-value</a:t>
            </a:r>
            <a:r>
              <a:rPr lang="zh-CN" altLang="en-US" sz="1400" smtClean="0"/>
              <a:t>形式的访问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/>
              <a:t>使用前，需要安装</a:t>
            </a:r>
            <a:r>
              <a:rPr lang="en-US" sz="1400" smtClean="0"/>
              <a:t>pymongo</a:t>
            </a:r>
            <a:r>
              <a:rPr lang="zh-CN" altLang="en-US" sz="1400" smtClean="0"/>
              <a:t>库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pip instal pymongo</a:t>
            </a:r>
            <a:endParaRPr lang="en-US" sz="1400"/>
          </a:p>
        </p:txBody>
      </p:sp>
      <p:sp>
        <p:nvSpPr>
          <p:cNvPr id="11" name="矩形 10"/>
          <p:cNvSpPr/>
          <p:nvPr/>
        </p:nvSpPr>
        <p:spPr>
          <a:xfrm>
            <a:off x="3143240" y="1607187"/>
            <a:ext cx="53578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work as a client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pymongo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pymongo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MongoClient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 = MongoClient(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'localhost'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,27017)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select database and table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mongodb will create if it does not exists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 = client.test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db.daily.drop()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tb_daily = db.daily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csv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csv_reader = </a:t>
            </a:r>
            <a:r>
              <a:rPr lang="en-US" altLang="zh-CN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csv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altLang="zh-CN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DictReader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(open(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'daily_399001_2.csv'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list_record = []</a:t>
            </a: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record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csv_reader: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list_record.append(record)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insert multiple objects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new_result = tb_daily.insert_many(list_record)</a:t>
            </a: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inserted_id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new_result.inserted_ids:</a:t>
            </a: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(inserted_id)</a:t>
            </a:r>
          </a:p>
          <a:p>
            <a:endParaRPr lang="zh-CN" altLang="en-US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query data</a:t>
            </a:r>
            <a:endParaRPr lang="en-US" altLang="zh-CN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tmp = tb_daily.find_one({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"trade_date"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altLang="zh-CN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'20180207'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</a:t>
            </a:r>
          </a:p>
          <a:p>
            <a:r>
              <a:rPr lang="en-US" altLang="zh-CN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print</a:t>
            </a:r>
            <a:r>
              <a:rPr lang="en-US" altLang="zh-CN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(tmp)</a:t>
            </a:r>
            <a:endParaRPr lang="zh-CN" altLang="en-US" sz="1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70481" y="2220817"/>
            <a:ext cx="7772400" cy="4643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79413" indent="-379413" eaLnBrk="1" hangingPunct="1">
              <a:spcBef>
                <a:spcPts val="500"/>
              </a:spcBef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zh-CN" sz="2000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  <a:ea typeface="宋体" pitchFamily="2" charset="-122"/>
            </a:endParaRPr>
          </a:p>
          <a:p>
            <a:pPr marL="800100" lvl="1" indent="-341313" eaLnBrk="1" hangingPunct="1">
              <a:spcBef>
                <a:spcPts val="450"/>
              </a:spcBef>
              <a:buSzPct val="75000"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  <a:p>
            <a:pPr marL="800100" lvl="1" indent="-341313" eaLnBrk="1" hangingPunct="1">
              <a:spcBef>
                <a:spcPts val="450"/>
              </a:spcBef>
              <a:buClrTx/>
              <a:buSzPct val="75000"/>
              <a:buFontTx/>
              <a:buNone/>
              <a:tabLst>
                <a:tab pos="379413" algn="l"/>
                <a:tab pos="1293813" algn="l"/>
                <a:tab pos="2208213" algn="l"/>
                <a:tab pos="3122613" algn="l"/>
                <a:tab pos="4037013" algn="l"/>
                <a:tab pos="4951413" algn="l"/>
                <a:tab pos="5865813" algn="l"/>
                <a:tab pos="6780213" algn="l"/>
                <a:tab pos="7694613" algn="l"/>
                <a:tab pos="8609013" algn="l"/>
                <a:tab pos="9523413" algn="l"/>
                <a:tab pos="10437813" algn="l"/>
              </a:tabLst>
            </a:pPr>
            <a:endParaRPr lang="en-US">
              <a:solidFill>
                <a:srgbClr val="000000"/>
              </a:solidFill>
              <a:latin typeface="Garamond" pitchFamily="16" charset="0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" y="928670"/>
            <a:ext cx="8491568" cy="5667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/>
              <a:t>通过</a:t>
            </a:r>
            <a:r>
              <a:rPr lang="en-US" altLang="zh-CN" b="1" smtClean="0"/>
              <a:t>HDF5</a:t>
            </a:r>
            <a:r>
              <a:rPr lang="zh-CN" altLang="en-US" b="1" smtClean="0"/>
              <a:t>存储和读取数据</a:t>
            </a:r>
            <a:endParaRPr lang="zh-CN" altLang="en-US" b="1" dirty="0" smtClean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Python</a:t>
            </a:r>
            <a:r>
              <a:rPr lang="zh-CN" altLang="en-US" smtClean="0"/>
              <a:t>金融数据分析教程</a:t>
            </a:r>
            <a:endParaRPr lang="en-US" altLang="x-none"/>
          </a:p>
        </p:txBody>
      </p:sp>
      <p:sp>
        <p:nvSpPr>
          <p:cNvPr id="51201" name="AutoShape 1" descr="data:image/png;base64,iVBORw0KGgoAAAANSUhEUgAAAaQAAAEWCAYAAAApTuNLAAAABHNCSVQICAgIfAhkiAAAAAlwSFlzAAALEgAACxIB0t1+/AAAADl0RVh0U29mdHdhcmUAbWF0cGxvdGxpYiB2ZXJzaW9uIDIuMS4yLCBodHRwOi8vbWF0cGxvdGxpYi5vcmcvNQv5yAAAIABJREFUeJzt3XuUXXV99/H3x8RwDwkhICShgUVKiTxyGyGKVUoUAlqDfcBC1UTFplqottRLqK5GQWz06SMal0ZTiCRWwYgg0QIx5aKPGmImiEAINMM1Y0ISCAlB7vh9/vj9RjaHc86czJwzs2fm81rrrLP3d//27zInme/svX9nb0UEZmZm/e1V/d0BMzMzcEIyM7OScEIyM7NScEIyM7NScEIyM7NScEIyM7NScEKylpEUkg7t7370J0n7S/q5pB2S/m9/98eszJyQzHpI0vsl/aKbYrOAR4GREfHPfdCtl5H0CUl35YT4gKRPVGyfKOlmSU9JukfSWyu2/5OkRyRtl7RQ0i4V2z+W6/29pLWS/rRGPz4r6T/7YxySjpC0TNKjkl7xxUtJT1a8XpT0tZ721XrOCcmstf4EuDtqfANd0vAWty9gBjAamAacJ+mswvYrgN8AY4BPA1dJGpv7dgowG5gKTAQOAT5X6PuHgHOAtwN7Au8gJd9SjQN4HliS+/oKEbFn1wvYH3ga+EFLRmH1RYRffjX0Ao4h/affQfoP+33g84XtnwA2AhuADwIBHJq3XQ58E1ie9/8Z8Cd12voB8AiwHfg58NrCtsuBbwDXA08CvwReA3wFeBy4Bzi6UP5w4BZgG7AGeGdh2y3Ahwrr7wd+UVgP4MPAulz310m/HA8HngFezH3YVmUMl5N+GT6Xy7wV+CxwFfCfwBPAh4Bdct835NdXgF1yHScCncAngc3553s6cBrwP8BW4F924jOcB3wtL/8p8CywV2H7/wM+nJe/B3yhsG0q8EhefhWwHpjaQJvT8s/g+fxz+G2OHwgszWPoAP62FeMoxA4Fopt6ZwL3A+rv/29D8eUjJGuIpBHANaRfsvuQ/iJ9V2H7NODjwNuASaRfvpXeA1wE7AvcDny3TpPX53r2A26rUvbdwGdyXc8CK3K5fUm/8L+c+/Vq4MfAT3Nd/wB8V9JhjYw7ewfweuDI3O4pEbGWlKhWRPrrelTlThHx/tzvL+Uy/503Tc99HJW3fxqYAhyV2zguj63La4BdgXHAvwL/AbwXOBb4c+BfJR3S3SAkKZdfk0OvBe6PiB2FYr/N8a7tv63Ytr+kMcD4/DpC0vp8Gu1zkl7xOyUibgC+AHw//xyOzJuuICXbA4EzgC9ImtqCceyMmcDiyNnJ+pYTkjVqCjAcmBcRz0fE1cCvC9vfDXw7Iu6KiN+TjgQq/VdE/DwiniX9En6DpAnVGouIhRGxI5f9LHCkpL0LRa6JiNUR8QwpUT4TEYsj4kXSkdvRhX7vCcyNiOci4ibgJ8DZOzH2uRGxLSIeBm4mJY7eWBERP4qIP0TE06REfWFEbI6ILaTTYu8rlH8euDgingeuJCXdr+afzxrSL+bXNdDuZ0n/57+d1/ckHYEWbQf2qrG9a3kvUjICOBn4X8BfkH6mVU+LVcqf+5uAT0XEMxFxO3ApLx93s8bREEkHAW8BFu3MftY8TkjWqAOB31X85bi+Yntx/aEqdfxxe0Q8STpVc2BlIUnDJM2VdJ+kJ4AH86Z9C8U2FZafrrK+Z7FfEfGHir6Nq9K/Wh4pLD9VqLun1lesH8jLf14P8fKfy2M50UIaG9Qeb1WSziNdg3l7TvKQTp+NrCg6knRKtdr2ruUdhX58KSfrB4FvkU4lNuJAYGvFUU23n0sPx9GoGaTTtQ/s5H7WJE5I1qiNwLh8uqTLhIrtxfWDqtTxx+2S9iSd+ttQpdzfkE5rvRXYm3RBHdK1m521AZhQcSrpIOB3efn3wO6Fba/Zibp7elqncr8NpMkPXQ6i+s+lRyR9kDw5ISI6C5vWAIdIKh5JHMlLp8LW5PXitk0R8RhwL+m6UKM/g2pj3qei7eLn0sxxNGoGPjrqV05I1qgVpAv450kaLmk66VpHlyXA+yVNlrQ7MKdKHadJelO+HnURsDIiKo8WIJ1qeRZ4jJQsvtCLfq8kJZ1PSnq1pBOBvySd+oJ0LeuvJO2evzPV0CmnbBMwPo+nN64APiNprKR9SdeJejxFukjSe0g/v7dFxP3FbRHxP6Txz5G0q6R3kU79/TAXWQyckz/T0aTrWpfnfZ8inRr9pKS9JI0H/pZ0OrSaTcDErj8M8uf+K+DfctuvI/3sq15X7M04lOwKjMjru1aZvv5G0tGZZ9f1Iycka0hEPAf8FemXxjbSRfWfkBIHEXE9aXbYTaQZUzdVqeZ7pES1lXRB/j01mltMOn3zO+Bu4NZe9vudwKmkKcnfAGZExD25yCWkv/Q3kf46rjfRotJNpL/CH5HUm+nOnwfagTuAO0mTMz7fi/oq6x4DrCp8z+abhe1nAW2kGYRzgTPydayuyQhfIl03eyi/in9onEc6XbaB9AfL94CFNfrR9Yv+MUm35eWzSUe/G0jXAedExPJmj4N09Pk0Lx0xPU06wiuaCVxdcQrR+pg8mcR6StJK4JsR8e0Gyl4OdEbEZ7ora2ZDk4+QrGGS3iLpNfmU3UzSaZEb+rtfZjY4tPpb4ja4HEa6VrQncB/ptMjG/u2SmQ0WPmVnZmal4FN2ZmZWCj5ll+27774xceLE/u6GmdmAsnr16kcjYmz3JbvnhJRNnDiR9vb2/u6GmdmAIqnaXVl6xKfszMysFJyQzMysFJyQzMysFJyQzMysFJyQzMysFJyQzMysFJyQzMysFJyQzMysFJyQzMysFHynBjOzAWTi7P9qan0Pzn17U+vrDR8hmZlZKTghmZlZKbQ0IUn6J0lrJN0l6QpJu0o6WNJKSeskfV/SiFx2l7zekbdPLNRzQY7fK+mUQnxajnVIml2IV23DzMzKq2UJSdI44KNAW0QcAQwDzgK+CFwSEZOAx4Fz8i7nAI9HxKHAJbkckibn/V4LTAO+IWmYpGHA14FTgcnA2bksddowM7OSavUpu+HAbpKGA7sDG4GTgKvy9kXA6Xl5el4nb58qSTl+ZUQ8GxEPAB3AcfnVERH3R8RzwJXA9LxPrTbMzKykWpaQIuJ3wL8DD5MS0XZgNbAtIl7IxTqBcXl5HLA+7/tCLj+mGK/Yp1Z8TJ02zMyspFp5ym406ejmYOBAYA/S6bVK0bVLjW3Nilfr4yxJ7ZLat2zZUq2ImZn1kVaesnsr8EBEbImI54GrgTcCo/IpPIDxwIa83AlMAMjb9wa2FuMV+9SKP1qnjZeJiAUR0RYRbWPHNuUJvGZm1kOtTEgPA1Mk7Z6v60wF7gZuBs7IZWYC1+blpXmdvP2miIgcPyvPwjsYmAT8GlgFTMoz6kaQJj4szfvUasPMzEqqldeQVpImFtwG3JnbWgB8CjhfUgfpes9leZfLgDE5fj4wO9ezBlhCSmY3AOdGxIv5GtF5wDJgLbAkl6VOG2ZmVlJKBxTW1tYW7e3t/d0NM7O6ynbrIEmrI6KtGX3xnRrMzKwUnJDMzKwUnJDMzKwUnJDMzKwUnJDMzKwUnJDMzKwUnJDMzKwUnJDMzKwUhndfxMzMutPsL6xC77+0OtD4CMnMzErBCcnMzErBCcnMzErBCcnMzErBCcnMzErBCcnMzErBCcnMzEqhZQlJ0mGSbi+8npD0j5L2kbRc0rr8PjqXl6R5kjok3SHpmEJdM3P5dZJmFuLHSroz7zMvPyqdWm2YmVl5tfIR5vdGxFERcRRwLPAUcA3p0eQ3RsQk4Ma8DnAqMCm/ZgHzISUXYA5wPHAcMKeQYObnsl37TcvxWm2YmVlJ9dUpu6nAfRHxEDAdWJTji4DT8/J0YHEktwKjJB0AnAIsj4itEfE4sByYlreNjIgVkZ7DvriirmptmJlZSfVVQjoLuCIv7x8RGwHy+345Pg5YX9inM8fqxTurxOu1YWZmJdXyhCRpBPBO4AfdFa0Six7Ed6ZvsyS1S2rfsmXLzuxqZmZN1hdHSKcCt0XEpry+KZ9uI79vzvFOYEJhv/HAhm7i46vE67XxMhGxICLaIqJt7NixPRyemZk1Q1/c7ftsXjpdB7AUmAnMze/XFuLnSbqSNIFhe0RslLQM+EJhIsPJwAURsVXSDklTgJXADOBr3bRhZkOM78I9cLQ0IUnaHXgb8HeF8FxgiaRzgIeBM3P8OuA0oIM0I+8DADnxXASsyuUujIitefkjwOXAbsD1+VWvDTMzK6mWJqSIeAoYUxF7jDTrrrJsAOfWqGchsLBKvB04okq8ahtmZlZevlODmZmVghOSmZmVghOSmZmVghOSmZmVghOSmZmVghOSmZmVghOSmZmVghOSmZmVghOSmZmVQl/cy87M7BV8jzmr5CMkMzMrBSckMzMrBSckMzMrBSckMzMrBSckMzMrBSckMzMrhZYmJEmjJF0l6R5JayW9QdI+kpZLWpffR+eykjRPUoekOyQdU6hnZi6/TtLMQvxYSXfmfeZJUo5XbcPMzMqr1UdIXwVuiIg/A44E1gKzgRsjYhJwY14HOBWYlF+zgPmQkgswBzgeOA6YU0gw83PZrv2m5XitNszMrKRalpAkjQTeDFwGEBHPRcQ2YDqwKBdbBJyel6cDiyO5FRgl6QDgFGB5RGyNiMeB5cC0vG1kRKzIjz9fXFFXtTbMzKykWnmEdAiwBfi2pN9IulTSHsD+EbERIL/vl8uPA9YX9u/MsXrxzipx6rRhZmYl1cqENBw4BpgfEUcDv6f+qTNViUUP4g2TNEtSu6T2LVu27MyuZmbWZK28l10n0BkRK/P6VaSEtEnSARGxMZ9221woP6Gw/3hgQ46fWBG/JcfHVylPnTZeJiIWAAsA2tradiqZmQ1mzb7PnO8xZ41o2RFSRDwCrJd0WA5NBe4GlgJdM+VmAtfm5aXAjDzbbgqwPZ9uWwacLGl0nsxwMrAsb9shaUqeXTejoq5qbZiZWUm1+m7f/wB8V9II4H7gA6QkuETSOcDDwJm57HXAaUAH8FQuS0RslXQRsCqXuzAitubljwCXA7sB1+cXwNwabZiZWUm1NCFFxO1AW5VNU6uUDeDcGvUsBBZWibcDR1SJP1atDTMzKy/fqcHMzErBCcnMzErBCcnMzErBCcnMzErBCcnMzErBCcnMzErBCcnMzEqh24Qk6YRGYmZmZr3RyBHS1xqMmZmZ9VjNOzVIegPwRmCspPMLm0YCw1rdMTMzG1rq3TpoBLBnLrNXIf4EcEYrO2Vm1fku3DaY1UxIEfEz4GeSLo+Ih/qwT2ZmNgQ1cnPVXSQtACYWy0fESa3qlJmZDT2NJKQfAN8ELgVebG13zMxsqGokIb0QEfNb3hMzMxvSGpn2/WNJfy/pAEn7dL1a3jMzMxtSGklIM4FPAL8CVudXeyOVS3pQ0p2SbpfUnmP7SFouaV1+H53jkjRPUoekOyQdU6hnZi6/TtLMQvzYXH9H3lf12jAzs/LqNiFFxMFVXofsRBt/ERFHRUTXk2NnAzdGxCTgxrwOcCowKb9mAfMhJRdgDnA8cBwwp5Bg5ueyXftN66YNMzMrqW6vIUmaUS0eEYt72OZ04MS8vAi4BfhUji/OjzK/VdIoSQfksssjYmvuz3JgmqRbgJERsSLHFwOnA9fXacPMzEqqkUkNry8s7wpMBW4DGklIAfxUUgDfiogFwP4RsREgIjZK2i+XHQesL+zbmWP14p1V4tRpw8zMSqrbhBQR/1Bcl7Q38J0G6z8hIjbkhLBc0j11yqpa8z2IN0zSLNIpPw466KCd2dXMzJqsJ4+feIp0vaZbEbEhv28GriFdA9qUT8WR3zfn4p3AhMLu44EN3cTHV4lTp43K/i2IiLaIaBs7dmwjQzIzsxZp5BrSj3npyGMYcDiwpIH99gBeFRE78vLJwIXAUtLMvbn5/dq8y1LgPElXkiYwbM+n25YBXyhMZDgZuCAitkraIWkKsBKYwUt3Ia/VhllLNPsec+D7zNnQ08g1pH8vLL8APBQRnbUKF+wPXJNnYg8HvhcRN0haBSyRdA7wMHBmLn8dcBrQQToK+wBATjwXAatyuQu7JjgAHwEuB3YjTWa4Psfn1mjDzMxKqpFrSD+TtD8vTW5Y10jFEXE/cGSV+GOkiRGV8QDOrVHXQmBhlXg7cESjbZiZWXk18sTYdwO/Jh1lvBtYKcmPnzAzs6Zq5JTdp4HX54kJSBoL/DdwVSs7ZmZmQ0sjs+xe1ZWMssca3M/MzKxhjRwh3ZBnul2R1/+alyYPmJmZNUUjkxo+Iel/AyeQvoy6ICKuaXnPzMxsSGnkCImI+GG+h9xwSDc8LUy9NjMz67VGvhj7d6QvtD4N/IF0lBTAztzx28zMrK5GjpA+Drw2Ih5tdWfMzGzoamS23H2kOyeYmZm1TCNHSBcAv5K0Eni2KxgRH21Zr8zMbMhpJCF9C7gJuJN0DcnMzKzpGklIL0TE+S3viZmZDWmNXEO6WdIsSQdI2qfr1fKemZnZkNLIEdLf5PcLCjFP+zYzs6Zq5E4NB/dFR8zMbGhr6E4Nko4AJgO7dsUiYnGrOmVmZkNPI3dqmAOcSEpI1wGnAr8AGkpIkoYB7cDvIuIdkg4GrgT2AW4D3hcRz0naJdd5LOmO4n8dEQ/mOi4AzgFeBD4aEctyfBrwVdKj1S+NiLk5XrWNRvprg4sfLW42cDQyqeEM0tNXH4mID5CeArvLTrTxMWBtYf2LwCURMQl4nJRoyO+PR8ShwCW5HJImA2cBrwWmAd+QNCwnuq+TEuRk4Oxctl4bZmZWUo0kpKcj4g/AC5JGAptpcEKDpPHA24FL87qAk3jp4X6LgNPz8vS8Tt4+NZefDlwZEc9GxANAB3BcfnVExP356OdKYHo3bZiZWUk1kpDaJY0C/gNYTToF9usG6/8K8Ele+kLtGGBbRLyQ1zuBcXl5HLAeIG/fnsv/MV6xT614vTbMzKykGpll9/d58ZuSbgBGRsQd3e0n6R3A5ohYLenErnC1JrrZViteLZnWK1+tj7OAWQAHHXRQtSJmZtZHGppl16VrkkGDTgDeKek00uy8kaQjplGShucjmPHAhly+E5gAdEoaDuwNbC3EuxT3qRZ/tE4bleNZACwAaGtrq5q0zMysbzRyyq5HIuKCiBgfERNJkxJuioj3ADeTJkoAzASuzctL8zp5+00RETl+lqRd8uy5SaRThquASZIOljQit7E071OrDTMzK6mWJaQ6PgWcL6mDdL3nshy/DBiT4+cDswEiYg2wBLgbuAE4NyJezEc/5wHLSLP4luSy9dowM7OSavSLsccAbyJdi/llRNy2M41ExC3ALXn5ftIMucoyzwBn1tj/YuDiKvHrSN+NqoxXbcPMzMqr2yMkSf9Kmjo9BtgX+Lakz7S6Y2ZmNrQ0coR0NnB0PoJB0lzS1O/Pt7JjZmY2tDRyDelBCvewI92l4b6W9MbMzIasRo6QngXWSFpOuob0NuAXkuaBH2VuZmbN0UhCuia/utzSmq6YmdlQ1sidGhZ1V8bMzKy3aiYkSXdS45Y7ABHxupb0yMzMhqR6R0jvyO/n5vfv5Pf3AE+1rEc2JPg5RWZWqWZCioiHACSdEBEnFDbNlvRL4MJWd87MzIaORqZ97yHpTV0rkt4I7NG6LpmZ2VDUyCy7c4CFkvbO69uAD7auS2ZmNhQ1MstuNXBkflqsImJ767tlZmZDTbcJSdL5FeuQnua6OiJub1G/zMxsiGnkGlIb8GFeemz4LOBE4D8kfbJ1XTMzs6GkkWtIY4BjIuJJAElzgKuANwOrgS+1rntmZjZUNJKQDgKeK6w/D/xJRDwt6dnWdMv6U7O/I+TvB5lZIxpJSN8DbpXU9RjwvwSukLQH6SmuZmZmvdbtNaSIuAj4W9J07+3AhyPiwoj4fUS8p9Z+knaV9GtJv5W0RtLncvxgSSslrZP0fUkjcnyXvN6Rt08s1HVBjt8r6ZRCfFqOdUiaXYhXbcPMzMqrkUkNRMTqiPhqRHwlItobrPtZ4KSIOBI4CpgmaQrwReCSiJgEPE76nhP5/fGIOBS4JJdD0mTgLOC1wDTgG5KGSRoGfB04FZgMnJ3LUqcNMzMrqYYSUk9E8mRefXV+BXASaVIEpEejn56Xp+d18vapSnPMpwNXRsSzEfEA0AEcl18dEXF/RDwHXAlMz/vUasPMzEqqZQkJIB/J3A5sBpaTnjS7LSJeyEU6SVPJye/rAfL27aQZfn+MV+xTKz6mThuV/ZslqV1S+5YtW3ozVDMz66WWJqSIeDEijgLGk45oDq9WLL+rxrZmxav1b0FEtEVE29ixY6sVMTOzPtLShNQlIraRnjQ7BRglqWt233hgQ17uBCYA5O17A1uL8Yp9asUfrdOGmZmVVMsSkqSxkkbl5d2AtwJrgZuBM3KxmUDXdPKleZ28/aaIiBw/K8/COxiYBPwaWAVMyjPqRpAmPizN+9Rqw8zMSqqR7yH11AHAojwb7lXAkoj4iaS7gSslfR74DXBZLn8Z8B1JHaQjo7MAImKNpCWk7zy9AJwbES8CSDoPWAYMAxZGxJpc16dqtGFmZiXVsoQUEXcAR1eJ30+6nlQZfwY4s0ZdFwMXV4lfB1zXaBtmZlZefXINyczMrDutPGVnTeZ7zJnZYOYjJDMzKwUnJDMzKwUnJDMzKwUnJDMzKwUnJDMzKwUnJDMzKwUnJDMzKwUnJDMzKwUnJDMzKwUnJDMzKwUnJDMzKwUnJDMzKwXfXLUJmn3TU/CNT81s6PERkpmZlUIrH2E+QdLNktZKWiPpYzm+j6Tlktbl99E5LknzJHVIukPSMYW6Zuby6yTNLMSPlXRn3meeJNVrw8zMyquVR0gvAP8cEYcDU4BzJU0GZgM3RsQk4Ma8DnAqMCm/ZgHzISUXYA5wPOkpsHMKCWZ+Ltu137Qcr9WGmZmVVMsSUkRsjIjb8vIOYC0wDpgOLMrFFgGn5+XpwOJIbgVGSToAOAVYHhFbI+JxYDkwLW8bGRErIiKAxRV1VWvDzMxKqk+uIUmaCBwNrAT2j4iNkJIWsF8uNg5YX9itM8fqxTurxKnTRmW/Zklql9S+ZcuWng7PzMyaoOUJSdKewA+Bf4yIJ+oVrRKLHsQbFhELIqItItrGjh27M7uamVmTtTQhSXo1KRl9NyKuzuFN+XQb+X1zjncCEwq7jwc2dBMfXyVerw0zMyupVs6yE3AZsDYivlzYtBTomik3E7i2EJ+RZ9tNAbbn023LgJMljc6TGU4GluVtOyRNyW3NqKirWhtmZlZSrfxi7AnA+4A7Jd2eY/8CzAWWSDoHeBg4M2+7DjgN6ACeAj4AEBFbJV0ErMrlLoyIrXn5I8DlwG7A9flFnTbMzKykWpaQIuIXVL/OAzC1SvkAzq1R10JgYZV4O3BElfhj1dowM7Py8p0azMysFJyQzMysFJyQzMysFJyQzMysFJyQzMysFJyQzMysFJyQzMysFJyQzMysFJyQzMysFJyQzMysFJyQzMysFJyQzMysFJyQzMysFJyQzMysFJyQzMysFJyQzMysFFr5CPOFkjZLuqsQ20fScknr8vvoHJekeZI6JN0h6ZjCPjNz+XWSZhbix0q6M+8zLz/GvGYbZmZWbq08QrocmFYRmw3cGBGTgBvzOsCpwKT8mgXMh5RcgDnA8cBxwJxCgpmfy3btN62bNszMrMRalpAi4ufA1orwdGBRXl4EnF6IL47kVmCUpAOAU4DlEbE1Ih4HlgPT8raREbEiP/p8cUVd1dowM7MS6+trSPtHxEaA/L5fjo8D1hfKdeZYvXhnlXi9Nl5B0ixJ7ZLat2zZ0uNBmZlZ75VlUoOqxKIH8Z0SEQsioi0i2saOHbuzu5uZWRP1dULalE+3kd8353gnMKFQbjywoZv4+Crxem2YmVmJ9XVCWgp0zZSbCVxbiM/Is+2mANvz6bZlwMmSRufJDCcDy/K2HZKm5Nl1MyrqqtaGmZmV2PBWVSzpCuBEYF9JnaTZcnOBJZLOAR4GzszFrwNOAzqAp4APAETEVkkXAatyuQsjomuixEdIM/l2A67PL+q0YWZmJdayhBQRZ9fYNLVK2QDOrVHPQmBhlXg7cESV+GPV2jAzs3Iry6QGMzMb4pyQzMysFJyQzMysFJyQzMysFJyQzMysFJyQzMysFJyQzMysFJyQzMysFJyQzMysFJyQzMysFJyQzMysFJyQzMysFJyQzMysFJyQzMysFJyQzMysFJyQzMysFAZtQpI0TdK9kjokze7v/piZWX2DMiFJGgZ8HTgVmAycLWly//bKzMzqGZQJCTgO6IiI+yPiOeBKYHo/98nMzOpQRPR3H5pO0hnAtIj4UF5/H3B8RJxXUW4WMCuvHgbc2+Ku7Qs82uI2+pLHU16DaSwwuMYzmMYCcFhE7NWMioY3o5ISUpXYKzJvRCwAFrS+O4mk9oho66v2Ws3jKa/BNBYYXOMZTGOBNJ5m1TVYT9l1AhMK6+OBDf3UFzMza8BgTUirgEmSDpY0AjgLWNrPfTIzszoG5Sm7iHhB0nnAMmAYsDAi1vRzt6APTw/2EY+nvAbTWGBwjWcwjQWaOJ5BOanBzMwGnsF6ys7MzAYYJyQzMysFJ6RekDRB0s2S1kpaI+ljOb6PpOWS1uX30TkuSfPy7YzukHRMoa6DJP0013W3pIkDfDxfynWszWWqTcUv23j+TNIKSc9K+nhFXf16K6pmjaVWPQN1PIX6hkn6jaSfDOSxSBol6SpJ9+T63jDAx/NPuY67JF0hade6jUeEXz18AQcAx+TlvYD/Id2q6EvA7ByfDXwxL58GXE/6ntQUYGWhrluAt+XlPYHdB+p4gDcCvyRNKBkGrABOHADj2Q94PXAx8PFCPcOA+4BDgBHAb4HJA3QsVesZqJ9Nob7zge8BPxnIYwEWAR/KyyOAUQN1PMA44AFgt7y+BHh/vbZ9hNQLEbExIm7LyzuAtaQPYTrpHxb5/fS8PB1YHMmtwChJByjdZ294RCzPdT0ZEU/15Vhyu00ZD+lLyLuS/kPtArwa2NRnA8l2djxOtDS7AAAEU0lEQVQRsTkiVgHPV1TV77eiatZY6tTTp5r42SBpPPB24NI+6PorNGsskkYCbwYuy+Wei4htfTKIgmZ+NqSZ3LtJGg7sTjffB3VCapJ8iu1oYCWwf0RshPThkv6CgPShri/s1pljfwpsk3R1Pu3wf5RuENtvejOeiFgB3AxszK9lEbG2b3peXYPjqaXW59YvejmWWvX0myaM5yvAJ4E/tKiLDevlWA4BtgDfzr8HLpW0Rwu7263ejCcifgf8O/Aw6ffA9oj4ab19nJCaQNKewA+Bf4yIJ+oVrRIL0l8Rfw58nHToewjw/iZ3s2G9HY+kQ4HDSXfIGAecJOnNze9pY3ZiPDWrqBLrl+9LNGEsTa2nt3rbD0nvADZHxOqmd27n+9Lbn+lw4BhgfkQcDfyedGqsXzThsxlNOqo6GDgQ2EPSe+vt44TUS5JeTfrQvhsRV+fwpnzqivy+Ocdr3dKoE/hNPiX0AvAj0j/MPtek8bwLuDWfenySdJ1pSl/0v9JOjqeWUtyKqkljqVVPn2vSeE4A3inpQdKp1JMk/WeLulxTE/+ddUZE1xHrVQyM3wO1vBV4ICK2RMTzwNWk68s1OSH1giSRzveujYgvFzYtBWbm5ZnAtYX4DCVTSIewG0m3OhotaWwudxJwd8sHUKGJ43kYeIuk4fkf9ltI56H7VA/GU0u/34qqWWOpU0+fatZ4IuKCiBgfERNJn8tNEVH3r/Bma+JYHgHWSzosh6YyMH4P1PIwMEXS7rnOqXT3e6DejAe/up2N8ibSqZs7gNvz6zRgDHAjsC6/75PLi/TgwPuAO4G2Ql1vy/XcCVwOjBio4yHNSvtW/sd3N/DlAfL5vIb0V+oTwLa8PDJvO4002+g+4NMDdSy16hmo46mo80T6Z5ZdM/+dHQW057p+BIwe4OP5HHAPcBfwHWCXem371kFmZlYKPmVnZmal4IRkZmal4IRkZmal4IRkZmal4IRkZmal4IRkZmal4IRkNkj09/0PzXrLCcmsH0i6SIVnEUm6WNJHJX1C0iql50t9rrD9R5JW52fLzCrEn5R0oaSVQJ8/O8esmZyQzPrHZeTbsEh6Fem2N5uASaTHXRwFHFu4Ke0HI+JYoA34qKQxOb4HcFdEHB8Rv+jLAZg12/D+7oDZUBQRD0p6TNLRwP7Ab0h3ej85L0N6UOMk4OekJPSuHJ+Q448BL5Jugmk24DkhmfWfS0mPGXkNsJB088l/i4hvFQtJOpF05+Q3RMRTkm4hPQAR4JmIeLGvOmzWSj5lZ9Z/rgGmkY6MluXXB/NzaJA0TtJ+wN7A4zkZ/Rn99CgPs1bzEZJZP4mI5yTdDGzLRzk/lXQ4sCLdrZ8ngfcCNwAflnQHcC9wa3/12ayVfLdvs36SJzPcBpwZEev6uz9m/c2n7Mz6gaTJQAdwo5ORWeIjJDMzKwUfIZmZWSk4IZmZWSk4IZmZWSk4IZmZWSk4IZmZWSn8f4cQSuNr+p9W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528637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844" y="1643050"/>
            <a:ext cx="5429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from csv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pandas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df2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.read_csv(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'daily_399001_2.csv'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must set index before save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df2.set_index(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'trade_date'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inplace=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save to HDF5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df2.to_hdf(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'daily_399001_2.hdf5'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'daily_close'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endParaRPr lang="zh-CN" altLang="en-US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# read HDF5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import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pandas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endParaRPr lang="en-US" altLang="zh-CN" sz="14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df3 = </a:t>
            </a:r>
            <a:r>
              <a:rPr lang="en-US" altLang="zh-CN" sz="14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pd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.read_hdf(</a:t>
            </a:r>
            <a:r>
              <a:rPr lang="en-US" altLang="zh-CN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'daily_399001_2.hdf5'</a:t>
            </a:r>
            <a:r>
              <a:rPr lang="en-US" altLang="zh-CN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214314" y="4572860"/>
            <a:ext cx="4572000" cy="12850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HDF5</a:t>
            </a:r>
            <a:r>
              <a:rPr lang="zh-CN" altLang="en-US" b="1" smtClean="0"/>
              <a:t>官方网站</a:t>
            </a:r>
          </a:p>
          <a:p>
            <a:pPr>
              <a:lnSpc>
                <a:spcPct val="150000"/>
              </a:lnSpc>
            </a:pPr>
            <a:r>
              <a:rPr lang="en-US" u="sng" smtClean="0">
                <a:hlinkClick r:id="rId3"/>
              </a:rPr>
              <a:t>https://support.hdfgroup.org/HDF5/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下载一个</a:t>
            </a:r>
            <a:r>
              <a:rPr lang="en-US" smtClean="0"/>
              <a:t>HDFView，</a:t>
            </a:r>
            <a:r>
              <a:rPr lang="zh-CN" altLang="en-US" smtClean="0"/>
              <a:t>可以查看</a:t>
            </a:r>
            <a:r>
              <a:rPr lang="en-US" smtClean="0"/>
              <a:t>hdf5</a:t>
            </a:r>
            <a:r>
              <a:rPr lang="zh-CN" altLang="en-US" smtClean="0"/>
              <a:t>的数据</a:t>
            </a:r>
            <a:endParaRPr lang="zh-CN" alt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3143248"/>
            <a:ext cx="403939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Junzhi_PPT_Template_Opt1_04Aug">
  <a:themeElements>
    <a:clrScheme name="">
      <a:dk1>
        <a:srgbClr val="000000"/>
      </a:dk1>
      <a:lt1>
        <a:srgbClr val="FFFFFF"/>
      </a:lt1>
      <a:dk2>
        <a:srgbClr val="0B54A6"/>
      </a:dk2>
      <a:lt2>
        <a:srgbClr val="B1B1B1"/>
      </a:lt2>
      <a:accent1>
        <a:srgbClr val="D4D4D4"/>
      </a:accent1>
      <a:accent2>
        <a:srgbClr val="515151"/>
      </a:accent2>
      <a:accent3>
        <a:srgbClr val="FFFFFF"/>
      </a:accent3>
      <a:accent4>
        <a:srgbClr val="000000"/>
      </a:accent4>
      <a:accent5>
        <a:srgbClr val="E6E6E6"/>
      </a:accent5>
      <a:accent6>
        <a:srgbClr val="484848"/>
      </a:accent6>
      <a:hlink>
        <a:srgbClr val="01375E"/>
      </a:hlink>
      <a:folHlink>
        <a:srgbClr val="200C3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Junzhi_PPT_Template_Opt1_04Aug 1">
        <a:dk1>
          <a:srgbClr val="000000"/>
        </a:dk1>
        <a:lt1>
          <a:srgbClr val="FFFFFF"/>
        </a:lt1>
        <a:dk2>
          <a:srgbClr val="0B54A6"/>
        </a:dk2>
        <a:lt2>
          <a:srgbClr val="B1B1B1"/>
        </a:lt2>
        <a:accent1>
          <a:srgbClr val="D4D4D4"/>
        </a:accent1>
        <a:accent2>
          <a:srgbClr val="515151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494949"/>
        </a:accent6>
        <a:hlink>
          <a:srgbClr val="01375E"/>
        </a:hlink>
        <a:folHlink>
          <a:srgbClr val="20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Junzhi_PPT_Template_Opt1_04Aug</Template>
  <TotalTime>28674</TotalTime>
  <Pages>0</Pages>
  <Words>917</Words>
  <Characters>0</Characters>
  <Application>Microsoft Office PowerPoint</Application>
  <DocSecurity>0</DocSecurity>
  <PresentationFormat>全屏显示(4:3)</PresentationFormat>
  <Lines>0</Lines>
  <Paragraphs>203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Junzhi_PPT_Template_Opt1_04Aug</vt:lpstr>
      <vt:lpstr>1_Junzhi_PPT_Template_Opt1_04Aug</vt:lpstr>
      <vt:lpstr>2_Junzhi_PPT_Template_Opt1_04Aug</vt:lpstr>
      <vt:lpstr>3_Junzhi_PPT_Template_Opt1_04Aug</vt:lpstr>
      <vt:lpstr>4_Junzhi_PPT_Template_Opt1_04Aug</vt:lpstr>
      <vt:lpstr>5_Junzhi_PPT_Template_Opt1_04Aug</vt:lpstr>
      <vt:lpstr>幻灯片 2</vt:lpstr>
      <vt:lpstr>课程内容</vt:lpstr>
      <vt:lpstr>数据准备</vt:lpstr>
      <vt:lpstr>通过csv和excel存储数据（1）</vt:lpstr>
      <vt:lpstr>通过pandas读取数据</vt:lpstr>
      <vt:lpstr>通过Mysql存储数据</vt:lpstr>
      <vt:lpstr>通过Mysql读取数据</vt:lpstr>
      <vt:lpstr>通过mongodb存储数据</vt:lpstr>
      <vt:lpstr>通过HDF5存储和读取数据</vt:lpstr>
      <vt:lpstr>闯关作业</vt:lpstr>
      <vt:lpstr>幻灯片 12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均直资管（对冲基金）招聘及校园宣讲会</dc:title>
  <dc:creator>Administrator</dc:creator>
  <cp:lastModifiedBy>jfang</cp:lastModifiedBy>
  <cp:revision>1597</cp:revision>
  <dcterms:created xsi:type="dcterms:W3CDTF">2015-10-28T04:27:11Z</dcterms:created>
  <dcterms:modified xsi:type="dcterms:W3CDTF">2018-03-19T02:50:48Z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