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5"/>
  </p:notesMasterIdLst>
  <p:sldIdLst>
    <p:sldId id="266" r:id="rId5"/>
    <p:sldId id="267" r:id="rId6"/>
    <p:sldId id="256" r:id="rId7"/>
    <p:sldId id="258" r:id="rId8"/>
    <p:sldId id="259" r:id="rId9"/>
    <p:sldId id="276" r:id="rId10"/>
    <p:sldId id="275" r:id="rId11"/>
    <p:sldId id="261" r:id="rId12"/>
    <p:sldId id="260" r:id="rId13"/>
    <p:sldId id="262" r:id="rId14"/>
    <p:sldId id="263" r:id="rId15"/>
    <p:sldId id="264" r:id="rId16"/>
    <p:sldId id="265"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7/31/2017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15</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16</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17</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18</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19</a:t>
            </a:fld>
            <a:endParaRPr lang="en-US"/>
          </a:p>
        </p:txBody>
      </p:sp>
    </p:spTree>
    <p:extLst>
      <p:ext uri="{BB962C8B-B14F-4D97-AF65-F5344CB8AC3E}">
        <p14:creationId xmlns:p14="http://schemas.microsoft.com/office/powerpoint/2010/main" val="358053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5215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92947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69110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67687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3834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482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06280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991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2784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3687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52221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7/31/2017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7/31/2017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7/31/2017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7/31/2017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55876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11.emf"/><Relationship Id="rId7" Type="http://schemas.openxmlformats.org/officeDocument/2006/relationships/image" Target="../media/image115.png"/><Relationship Id="rId2" Type="http://schemas.openxmlformats.org/officeDocument/2006/relationships/image" Target="../media/image110.emf"/><Relationship Id="rId1" Type="http://schemas.openxmlformats.org/officeDocument/2006/relationships/slideLayout" Target="../slideLayouts/slideLayout45.xml"/><Relationship Id="rId6" Type="http://schemas.openxmlformats.org/officeDocument/2006/relationships/image" Target="../media/image114.emf"/><Relationship Id="rId5" Type="http://schemas.openxmlformats.org/officeDocument/2006/relationships/image" Target="../media/image113.png"/><Relationship Id="rId4" Type="http://schemas.openxmlformats.org/officeDocument/2006/relationships/image" Target="../media/image112.emf"/></Relationships>
</file>

<file path=ppt/slides/_rels/slide15.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16.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9.png"/><Relationship Id="rId7"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22.jpg"/><Relationship Id="rId5" Type="http://schemas.openxmlformats.org/officeDocument/2006/relationships/image" Target="../media/image117.png"/><Relationship Id="rId4" Type="http://schemas.openxmlformats.org/officeDocument/2006/relationships/image" Target="../media/image116.png"/></Relationships>
</file>

<file path=ppt/slides/_rels/slide17.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20.png"/><Relationship Id="rId5" Type="http://schemas.openxmlformats.org/officeDocument/2006/relationships/image" Target="../media/image117.png"/><Relationship Id="rId4" Type="http://schemas.openxmlformats.org/officeDocument/2006/relationships/image" Target="../media/image116.png"/></Relationships>
</file>

<file path=ppt/slides/_rels/slide1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6" Type="http://schemas.openxmlformats.org/officeDocument/2006/relationships/image" Target="../media/image38.emf"/><Relationship Id="rId21" Type="http://schemas.openxmlformats.org/officeDocument/2006/relationships/image" Target="../media/image33.emf"/><Relationship Id="rId34" Type="http://schemas.openxmlformats.org/officeDocument/2006/relationships/image" Target="../media/image46.png"/><Relationship Id="rId42" Type="http://schemas.openxmlformats.org/officeDocument/2006/relationships/image" Target="../media/image54.emf"/><Relationship Id="rId47" Type="http://schemas.openxmlformats.org/officeDocument/2006/relationships/image" Target="../media/image59.png"/><Relationship Id="rId50" Type="http://schemas.openxmlformats.org/officeDocument/2006/relationships/image" Target="../media/image62.png"/><Relationship Id="rId55" Type="http://schemas.openxmlformats.org/officeDocument/2006/relationships/image" Target="../media/image67.png"/><Relationship Id="rId63" Type="http://schemas.openxmlformats.org/officeDocument/2006/relationships/image" Target="../media/image75.emf"/><Relationship Id="rId68" Type="http://schemas.openxmlformats.org/officeDocument/2006/relationships/image" Target="../media/image80.emf"/><Relationship Id="rId7" Type="http://schemas.openxmlformats.org/officeDocument/2006/relationships/image" Target="../media/image19.emf"/><Relationship Id="rId2" Type="http://schemas.openxmlformats.org/officeDocument/2006/relationships/image" Target="../media/image14.emf"/><Relationship Id="rId16" Type="http://schemas.openxmlformats.org/officeDocument/2006/relationships/image" Target="../media/image28.emf"/><Relationship Id="rId29" Type="http://schemas.openxmlformats.org/officeDocument/2006/relationships/image" Target="../media/image41.emf"/><Relationship Id="rId11" Type="http://schemas.openxmlformats.org/officeDocument/2006/relationships/image" Target="../media/image23.emf"/><Relationship Id="rId24" Type="http://schemas.openxmlformats.org/officeDocument/2006/relationships/image" Target="../media/image36.emf"/><Relationship Id="rId32" Type="http://schemas.openxmlformats.org/officeDocument/2006/relationships/image" Target="../media/image44.png"/><Relationship Id="rId37" Type="http://schemas.openxmlformats.org/officeDocument/2006/relationships/image" Target="../media/image49.png"/><Relationship Id="rId40" Type="http://schemas.openxmlformats.org/officeDocument/2006/relationships/image" Target="../media/image52.png"/><Relationship Id="rId45" Type="http://schemas.openxmlformats.org/officeDocument/2006/relationships/image" Target="../media/image57.emf"/><Relationship Id="rId53" Type="http://schemas.openxmlformats.org/officeDocument/2006/relationships/image" Target="../media/image65.png"/><Relationship Id="rId58" Type="http://schemas.openxmlformats.org/officeDocument/2006/relationships/image" Target="../media/image70.emf"/><Relationship Id="rId66" Type="http://schemas.openxmlformats.org/officeDocument/2006/relationships/image" Target="../media/image78.emf"/><Relationship Id="rId5" Type="http://schemas.openxmlformats.org/officeDocument/2006/relationships/image" Target="../media/image17.png"/><Relationship Id="rId61" Type="http://schemas.openxmlformats.org/officeDocument/2006/relationships/image" Target="../media/image73.emf"/><Relationship Id="rId19" Type="http://schemas.openxmlformats.org/officeDocument/2006/relationships/image" Target="../media/image31.png"/><Relationship Id="rId14" Type="http://schemas.openxmlformats.org/officeDocument/2006/relationships/image" Target="../media/image26.emf"/><Relationship Id="rId22" Type="http://schemas.openxmlformats.org/officeDocument/2006/relationships/image" Target="../media/image34.emf"/><Relationship Id="rId27" Type="http://schemas.openxmlformats.org/officeDocument/2006/relationships/image" Target="../media/image39.emf"/><Relationship Id="rId30" Type="http://schemas.openxmlformats.org/officeDocument/2006/relationships/image" Target="../media/image42.png"/><Relationship Id="rId35" Type="http://schemas.openxmlformats.org/officeDocument/2006/relationships/image" Target="../media/image47.png"/><Relationship Id="rId43" Type="http://schemas.openxmlformats.org/officeDocument/2006/relationships/image" Target="../media/image55.emf"/><Relationship Id="rId48" Type="http://schemas.openxmlformats.org/officeDocument/2006/relationships/image" Target="../media/image60.png"/><Relationship Id="rId56" Type="http://schemas.openxmlformats.org/officeDocument/2006/relationships/image" Target="../media/image68.png"/><Relationship Id="rId64" Type="http://schemas.openxmlformats.org/officeDocument/2006/relationships/image" Target="../media/image76.emf"/><Relationship Id="rId8" Type="http://schemas.openxmlformats.org/officeDocument/2006/relationships/image" Target="../media/image20.emf"/><Relationship Id="rId51" Type="http://schemas.openxmlformats.org/officeDocument/2006/relationships/image" Target="../media/image63.png"/><Relationship Id="rId3" Type="http://schemas.openxmlformats.org/officeDocument/2006/relationships/image" Target="../media/image15.emf"/><Relationship Id="rId12" Type="http://schemas.openxmlformats.org/officeDocument/2006/relationships/image" Target="../media/image24.emf"/><Relationship Id="rId17" Type="http://schemas.openxmlformats.org/officeDocument/2006/relationships/image" Target="../media/image29.emf"/><Relationship Id="rId25" Type="http://schemas.openxmlformats.org/officeDocument/2006/relationships/image" Target="../media/image37.emf"/><Relationship Id="rId33" Type="http://schemas.openxmlformats.org/officeDocument/2006/relationships/image" Target="../media/image45.png"/><Relationship Id="rId38" Type="http://schemas.openxmlformats.org/officeDocument/2006/relationships/image" Target="../media/image50.png"/><Relationship Id="rId46" Type="http://schemas.openxmlformats.org/officeDocument/2006/relationships/image" Target="../media/image58.emf"/><Relationship Id="rId59" Type="http://schemas.openxmlformats.org/officeDocument/2006/relationships/image" Target="../media/image71.png"/><Relationship Id="rId67" Type="http://schemas.openxmlformats.org/officeDocument/2006/relationships/image" Target="../media/image79.emf"/><Relationship Id="rId20" Type="http://schemas.openxmlformats.org/officeDocument/2006/relationships/image" Target="../media/image32.emf"/><Relationship Id="rId41" Type="http://schemas.openxmlformats.org/officeDocument/2006/relationships/image" Target="../media/image53.emf"/><Relationship Id="rId54" Type="http://schemas.openxmlformats.org/officeDocument/2006/relationships/image" Target="../media/image66.png"/><Relationship Id="rId62" Type="http://schemas.openxmlformats.org/officeDocument/2006/relationships/image" Target="../media/image74.emf"/><Relationship Id="rId1" Type="http://schemas.openxmlformats.org/officeDocument/2006/relationships/slideLayout" Target="../slideLayouts/slideLayout2.xml"/><Relationship Id="rId6" Type="http://schemas.openxmlformats.org/officeDocument/2006/relationships/image" Target="../media/image18.emf"/><Relationship Id="rId15" Type="http://schemas.openxmlformats.org/officeDocument/2006/relationships/image" Target="../media/image27.emf"/><Relationship Id="rId23" Type="http://schemas.openxmlformats.org/officeDocument/2006/relationships/image" Target="../media/image35.emf"/><Relationship Id="rId28" Type="http://schemas.openxmlformats.org/officeDocument/2006/relationships/image" Target="../media/image40.emf"/><Relationship Id="rId36" Type="http://schemas.openxmlformats.org/officeDocument/2006/relationships/image" Target="../media/image48.png"/><Relationship Id="rId49" Type="http://schemas.openxmlformats.org/officeDocument/2006/relationships/image" Target="../media/image61.png"/><Relationship Id="rId57" Type="http://schemas.openxmlformats.org/officeDocument/2006/relationships/image" Target="../media/image69.emf"/><Relationship Id="rId10" Type="http://schemas.openxmlformats.org/officeDocument/2006/relationships/image" Target="../media/image22.emf"/><Relationship Id="rId31" Type="http://schemas.openxmlformats.org/officeDocument/2006/relationships/image" Target="../media/image43.png"/><Relationship Id="rId44" Type="http://schemas.openxmlformats.org/officeDocument/2006/relationships/image" Target="../media/image56.emf"/><Relationship Id="rId52" Type="http://schemas.openxmlformats.org/officeDocument/2006/relationships/image" Target="../media/image64.png"/><Relationship Id="rId60" Type="http://schemas.openxmlformats.org/officeDocument/2006/relationships/image" Target="../media/image72.png"/><Relationship Id="rId65" Type="http://schemas.openxmlformats.org/officeDocument/2006/relationships/image" Target="../media/image77.emf"/><Relationship Id="rId4" Type="http://schemas.openxmlformats.org/officeDocument/2006/relationships/image" Target="../media/image16.png"/><Relationship Id="rId9" Type="http://schemas.openxmlformats.org/officeDocument/2006/relationships/image" Target="../media/image21.emf"/><Relationship Id="rId13" Type="http://schemas.openxmlformats.org/officeDocument/2006/relationships/image" Target="../media/image25.emf"/><Relationship Id="rId18" Type="http://schemas.openxmlformats.org/officeDocument/2006/relationships/image" Target="../media/image30.png"/><Relationship Id="rId39" Type="http://schemas.openxmlformats.org/officeDocument/2006/relationships/image" Target="../media/image51.png"/></Relationships>
</file>

<file path=ppt/slides/_rels/slide7.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image" Target="../media/image92.emf"/><Relationship Id="rId18" Type="http://schemas.openxmlformats.org/officeDocument/2006/relationships/image" Target="../media/image96.emf"/><Relationship Id="rId26" Type="http://schemas.openxmlformats.org/officeDocument/2006/relationships/image" Target="../media/image104.emf"/><Relationship Id="rId3" Type="http://schemas.openxmlformats.org/officeDocument/2006/relationships/image" Target="../media/image82.emf"/><Relationship Id="rId21" Type="http://schemas.openxmlformats.org/officeDocument/2006/relationships/image" Target="../media/image99.emf"/><Relationship Id="rId7" Type="http://schemas.openxmlformats.org/officeDocument/2006/relationships/image" Target="../media/image86.emf"/><Relationship Id="rId12" Type="http://schemas.openxmlformats.org/officeDocument/2006/relationships/image" Target="../media/image91.emf"/><Relationship Id="rId17" Type="http://schemas.openxmlformats.org/officeDocument/2006/relationships/image" Target="../media/image7.emf"/><Relationship Id="rId25" Type="http://schemas.openxmlformats.org/officeDocument/2006/relationships/image" Target="../media/image103.emf"/><Relationship Id="rId2" Type="http://schemas.openxmlformats.org/officeDocument/2006/relationships/image" Target="../media/image81.emf"/><Relationship Id="rId16" Type="http://schemas.openxmlformats.org/officeDocument/2006/relationships/image" Target="../media/image95.emf"/><Relationship Id="rId20"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85.emf"/><Relationship Id="rId11" Type="http://schemas.openxmlformats.org/officeDocument/2006/relationships/image" Target="../media/image90.emf"/><Relationship Id="rId24" Type="http://schemas.openxmlformats.org/officeDocument/2006/relationships/image" Target="../media/image102.emf"/><Relationship Id="rId5" Type="http://schemas.openxmlformats.org/officeDocument/2006/relationships/image" Target="../media/image84.emf"/><Relationship Id="rId15" Type="http://schemas.openxmlformats.org/officeDocument/2006/relationships/image" Target="../media/image94.emf"/><Relationship Id="rId23" Type="http://schemas.openxmlformats.org/officeDocument/2006/relationships/image" Target="../media/image101.emf"/><Relationship Id="rId10" Type="http://schemas.openxmlformats.org/officeDocument/2006/relationships/image" Target="../media/image89.emf"/><Relationship Id="rId19" Type="http://schemas.openxmlformats.org/officeDocument/2006/relationships/image" Target="../media/image97.emf"/><Relationship Id="rId4" Type="http://schemas.openxmlformats.org/officeDocument/2006/relationships/image" Target="../media/image83.emf"/><Relationship Id="rId9" Type="http://schemas.openxmlformats.org/officeDocument/2006/relationships/image" Target="../media/image88.emf"/><Relationship Id="rId14" Type="http://schemas.openxmlformats.org/officeDocument/2006/relationships/image" Target="../media/image93.emf"/><Relationship Id="rId22" Type="http://schemas.openxmlformats.org/officeDocument/2006/relationships/image" Target="../media/image100.emf"/><Relationship Id="rId27" Type="http://schemas.openxmlformats.org/officeDocument/2006/relationships/image" Target="../media/image105.emf"/></Relationships>
</file>

<file path=ppt/slides/_rels/slide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5" name="文本框 34"/>
          <p:cNvSpPr txBox="1"/>
          <p:nvPr/>
        </p:nvSpPr>
        <p:spPr>
          <a:xfrm>
            <a:off x="1898854" y="3207038"/>
            <a:ext cx="1399989" cy="461665"/>
          </a:xfrm>
          <a:prstGeom prst="rect">
            <a:avLst/>
          </a:prstGeom>
          <a:noFill/>
        </p:spPr>
        <p:txBody>
          <a:bodyPr wrap="squar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Ledger &amp; </a:t>
            </a:r>
          </a:p>
          <a:p>
            <a:pPr algn="ctr" defTabSz="914172">
              <a:defRPr/>
            </a:pPr>
            <a:r>
              <a:rPr lang="en-US" altLang="zh-CN" sz="1200" kern="0" dirty="0">
                <a:solidFill>
                  <a:schemeClr val="bg1"/>
                </a:solidFill>
                <a:latin typeface="Calibri" panose="020F0502020204030204"/>
                <a:ea typeface="等线" panose="02010600030101010101" pitchFamily="2" charset="-122"/>
              </a:rPr>
              <a:t>Assets</a:t>
            </a:r>
            <a:endParaRPr lang="en-US" sz="1200" kern="0" dirty="0">
              <a:solidFill>
                <a:schemeClr val="bg1"/>
              </a:solidFill>
              <a:latin typeface="Calibri" panose="020F0502020204030204"/>
            </a:endParaRPr>
          </a:p>
        </p:txBody>
      </p:sp>
      <p:sp>
        <p:nvSpPr>
          <p:cNvPr id="36" name="矩形 35"/>
          <p:cNvSpPr/>
          <p:nvPr/>
        </p:nvSpPr>
        <p:spPr>
          <a:xfrm>
            <a:off x="3405765"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7" name="文本框 36"/>
          <p:cNvSpPr txBox="1"/>
          <p:nvPr/>
        </p:nvSpPr>
        <p:spPr>
          <a:xfrm>
            <a:off x="3607574" y="3207038"/>
            <a:ext cx="841897"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Identity &amp; </a:t>
            </a:r>
          </a:p>
          <a:p>
            <a:pPr algn="ctr" defTabSz="914172">
              <a:defRPr/>
            </a:pPr>
            <a:r>
              <a:rPr lang="en-US" altLang="zh-CN" sz="1200" kern="0" dirty="0" err="1">
                <a:solidFill>
                  <a:schemeClr val="bg1"/>
                </a:solidFill>
                <a:latin typeface="Calibri" panose="020F0502020204030204"/>
                <a:ea typeface="等线" panose="02010600030101010101" pitchFamily="2" charset="-122"/>
              </a:rPr>
              <a:t>Auth</a:t>
            </a:r>
            <a:endParaRPr lang="en-US" sz="1200" kern="0" dirty="0">
              <a:solidFill>
                <a:schemeClr val="bg1"/>
              </a:solidFill>
              <a:latin typeface="Calibri" panose="020F0502020204030204"/>
            </a:endParaRPr>
          </a:p>
        </p:txBody>
      </p:sp>
      <p:sp>
        <p:nvSpPr>
          <p:cNvPr id="38" name="矩形 37"/>
          <p:cNvSpPr/>
          <p:nvPr/>
        </p:nvSpPr>
        <p:spPr>
          <a:xfrm>
            <a:off x="4718269"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9" name="文本框 38"/>
          <p:cNvSpPr txBox="1"/>
          <p:nvPr/>
        </p:nvSpPr>
        <p:spPr>
          <a:xfrm>
            <a:off x="4978430" y="3200136"/>
            <a:ext cx="696024"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Rules &amp; </a:t>
            </a:r>
          </a:p>
          <a:p>
            <a:pPr algn="ctr" defTabSz="914172">
              <a:defRPr/>
            </a:pPr>
            <a:r>
              <a:rPr lang="en-US" altLang="zh-CN" sz="1200" kern="0" dirty="0">
                <a:solidFill>
                  <a:schemeClr val="bg1"/>
                </a:solidFill>
                <a:latin typeface="Calibri" panose="020F0502020204030204"/>
                <a:ea typeface="等线" panose="02010600030101010101" pitchFamily="2" charset="-122"/>
              </a:rPr>
              <a:t>Control</a:t>
            </a:r>
            <a:endParaRPr lang="en-US" sz="1200" kern="0" dirty="0">
              <a:solidFill>
                <a:schemeClr val="bg1"/>
              </a:solidFill>
              <a:latin typeface="Calibri" panose="020F0502020204030204"/>
            </a:endParaRPr>
          </a:p>
        </p:txBody>
      </p:sp>
      <p:sp>
        <p:nvSpPr>
          <p:cNvPr id="40" name="矩形 39"/>
          <p:cNvSpPr/>
          <p:nvPr/>
        </p:nvSpPr>
        <p:spPr>
          <a:xfrm>
            <a:off x="6030772"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41" name="文本框 40"/>
          <p:cNvSpPr txBox="1"/>
          <p:nvPr/>
        </p:nvSpPr>
        <p:spPr>
          <a:xfrm>
            <a:off x="6177893" y="3204535"/>
            <a:ext cx="939681"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Integrations</a:t>
            </a:r>
          </a:p>
          <a:p>
            <a:pPr algn="ctr" defTabSz="914172">
              <a:defRPr/>
            </a:pPr>
            <a:r>
              <a:rPr lang="en-US" altLang="zh-CN" sz="1200" kern="0" dirty="0">
                <a:solidFill>
                  <a:schemeClr val="bg1"/>
                </a:solidFill>
                <a:latin typeface="Calibri" panose="020F0502020204030204"/>
                <a:ea typeface="等线" panose="02010600030101010101" pitchFamily="2" charset="-122"/>
              </a:rPr>
              <a:t>&amp; Services</a:t>
            </a:r>
            <a:endParaRPr lang="en-US" sz="1200" kern="0" dirty="0">
              <a:solidFill>
                <a:schemeClr val="bg1"/>
              </a:solidFill>
              <a:latin typeface="Calibri" panose="020F0502020204030204"/>
            </a:endParaRPr>
          </a:p>
        </p:txBody>
      </p:sp>
      <p:sp>
        <p:nvSpPr>
          <p:cNvPr id="42" name="矩形 41"/>
          <p:cNvSpPr/>
          <p:nvPr/>
        </p:nvSpPr>
        <p:spPr>
          <a:xfrm>
            <a:off x="2987954" y="4784007"/>
            <a:ext cx="3908492" cy="715416"/>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4211809" y="4809511"/>
            <a:ext cx="1601722"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a:t>
            </a: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en-US" sz="1400" b="1" kern="0" dirty="0">
                <a:solidFill>
                  <a:prstClr val="black"/>
                </a:solidFill>
                <a:latin typeface="Calibri" panose="020F0502020204030204"/>
              </a:rPr>
              <a:t>Your Infrastructure </a:t>
            </a:r>
            <a:r>
              <a:rPr lang="en-US" sz="1400" kern="0" dirty="0">
                <a:solidFill>
                  <a:prstClr val="black"/>
                </a:solidFill>
                <a:latin typeface="Calibri" panose="020F0502020204030204"/>
              </a:rPr>
              <a:t>(Cloud, Datacenter …)</a:t>
            </a:r>
          </a:p>
        </p:txBody>
      </p:sp>
      <p:sp>
        <p:nvSpPr>
          <p:cNvPr id="58" name="矩形 57"/>
          <p:cNvSpPr/>
          <p:nvPr/>
        </p:nvSpPr>
        <p:spPr>
          <a:xfrm>
            <a:off x="6387148" y="1149907"/>
            <a:ext cx="1275336"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p:cNvCxnSpPr>
          <p:nvPr/>
        </p:nvCxnSpPr>
        <p:spPr>
          <a:xfrm flipV="1">
            <a:off x="7247119" y="2775055"/>
            <a:ext cx="1372477" cy="645452"/>
          </a:xfrm>
          <a:prstGeom prst="bentConnector3">
            <a:avLst>
              <a:gd name="adj1" fmla="val 100517"/>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136180" y="4376659"/>
            <a:ext cx="3272051"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Value Network</a:t>
            </a:r>
            <a:r>
              <a:rPr lang="en-US" sz="1600" b="1" kern="0" dirty="0" smtClean="0">
                <a:solidFill>
                  <a:prstClr val="black"/>
                </a:solidFill>
                <a:latin typeface="Calibri" panose="020F0502020204030204"/>
              </a:rPr>
              <a:t> </a:t>
            </a:r>
            <a:r>
              <a:rPr lang="en-US" sz="1600" b="1" kern="0" dirty="0">
                <a:solidFill>
                  <a:prstClr val="black"/>
                </a:solidFill>
                <a:latin typeface="Calibri" panose="020F0502020204030204"/>
              </a:rPr>
              <a:t>Engine</a:t>
            </a:r>
          </a:p>
        </p:txBody>
      </p:sp>
      <p:sp>
        <p:nvSpPr>
          <p:cNvPr id="98" name="矩形 97"/>
          <p:cNvSpPr/>
          <p:nvPr/>
        </p:nvSpPr>
        <p:spPr>
          <a:xfrm>
            <a:off x="5159351" y="1149907"/>
            <a:ext cx="10402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3800695"/>
            <a:ext cx="1275788" cy="481831"/>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2" name="矩形 121"/>
          <p:cNvSpPr/>
          <p:nvPr/>
        </p:nvSpPr>
        <p:spPr>
          <a:xfrm>
            <a:off x="4798259" y="3797655"/>
            <a:ext cx="1172154" cy="4879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3" name="文本框 122"/>
          <p:cNvSpPr txBox="1"/>
          <p:nvPr/>
        </p:nvSpPr>
        <p:spPr>
          <a:xfrm>
            <a:off x="4821216" y="3903111"/>
            <a:ext cx="1096903" cy="276999"/>
          </a:xfrm>
          <a:prstGeom prst="rect">
            <a:avLst/>
          </a:prstGeom>
          <a:noFill/>
        </p:spPr>
        <p:txBody>
          <a:bodyPr wrap="non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Trading Engine</a:t>
            </a:r>
            <a:endParaRPr lang="en-US" sz="1200" dirty="0">
              <a:solidFill>
                <a:schemeClr val="bg1"/>
              </a:solidFill>
              <a:latin typeface="Calibri" panose="020F0502020204030204"/>
            </a:endParaRPr>
          </a:p>
        </p:txBody>
      </p:sp>
      <p:sp>
        <p:nvSpPr>
          <p:cNvPr id="124" name="矩形 123"/>
          <p:cNvSpPr/>
          <p:nvPr/>
        </p:nvSpPr>
        <p:spPr>
          <a:xfrm>
            <a:off x="6076846" y="3795081"/>
            <a:ext cx="1172154" cy="49305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5" name="文本框 124"/>
          <p:cNvSpPr txBox="1"/>
          <p:nvPr/>
        </p:nvSpPr>
        <p:spPr>
          <a:xfrm>
            <a:off x="6046083" y="3903111"/>
            <a:ext cx="1201036"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Clearing Engine</a:t>
            </a:r>
            <a:endParaRPr lang="en-US" sz="1200" dirty="0">
              <a:solidFill>
                <a:schemeClr val="bg1"/>
              </a:solidFill>
              <a:latin typeface="Calibri" panose="020F0502020204030204"/>
            </a:endParaRPr>
          </a:p>
        </p:txBody>
      </p:sp>
      <p:sp>
        <p:nvSpPr>
          <p:cNvPr id="126" name="文本框 125"/>
          <p:cNvSpPr txBox="1"/>
          <p:nvPr/>
        </p:nvSpPr>
        <p:spPr>
          <a:xfrm>
            <a:off x="3326512" y="3903111"/>
            <a:ext cx="1441267" cy="276999"/>
          </a:xfrm>
          <a:prstGeom prst="rect">
            <a:avLst/>
          </a:prstGeom>
          <a:noFill/>
        </p:spPr>
        <p:txBody>
          <a:bodyPr wrap="square" rtlCol="0">
            <a:spAutoFit/>
          </a:bodyPr>
          <a:lstStyle/>
          <a:p>
            <a:pPr algn="ctr" defTabSz="914172"/>
            <a:r>
              <a:rPr lang="en-US" sz="1200" dirty="0">
                <a:solidFill>
                  <a:schemeClr val="bg1"/>
                </a:solidFill>
                <a:latin typeface="Calibri" panose="020F0502020204030204"/>
              </a:rPr>
              <a:t>InterChain Engine</a:t>
            </a:r>
          </a:p>
        </p:txBody>
      </p:sp>
      <p:sp>
        <p:nvSpPr>
          <p:cNvPr id="127" name="矩形 126"/>
          <p:cNvSpPr/>
          <p:nvPr/>
        </p:nvSpPr>
        <p:spPr>
          <a:xfrm>
            <a:off x="2103032" y="3807319"/>
            <a:ext cx="1186479" cy="468583"/>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8" name="文本框 127"/>
          <p:cNvSpPr txBox="1"/>
          <p:nvPr/>
        </p:nvSpPr>
        <p:spPr>
          <a:xfrm>
            <a:off x="2087626" y="3903111"/>
            <a:ext cx="1221982"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Data Engine</a:t>
            </a:r>
            <a:endParaRPr lang="en-US" sz="1200" dirty="0">
              <a:solidFill>
                <a:schemeClr val="bg1"/>
              </a:solidFill>
              <a:latin typeface="Calibri" panose="020F0502020204030204"/>
            </a:endParaRPr>
          </a:p>
        </p:txBody>
      </p:sp>
      <p:sp>
        <p:nvSpPr>
          <p:cNvPr id="130" name="矩形 129"/>
          <p:cNvSpPr/>
          <p:nvPr/>
        </p:nvSpPr>
        <p:spPr>
          <a:xfrm>
            <a:off x="621581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619596" y="1185471"/>
            <a:ext cx="2613779" cy="5152858"/>
            <a:chOff x="8619596" y="1185471"/>
            <a:chExt cx="2613779" cy="5152858"/>
          </a:xfrm>
        </p:grpSpPr>
        <p:sp>
          <p:nvSpPr>
            <p:cNvPr id="196" name="矩形 195"/>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7" name="文本框 196"/>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198" name="文本框 197"/>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0" name="文本框 199"/>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201" name="文本框 200"/>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3" name="文本框 202"/>
            <p:cNvSpPr txBox="1"/>
            <p:nvPr/>
          </p:nvSpPr>
          <p:spPr>
            <a:xfrm>
              <a:off x="8945670" y="3006162"/>
              <a:ext cx="2287705" cy="461665"/>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204" name="文本框 203"/>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6" name="文本框 205"/>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07" name="文本框 206"/>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9" name="文本框 208"/>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10" name="文本框 209"/>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2" name="文本框 211"/>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213" name="文本框 212"/>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5" name="文本框 214"/>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216" name="文本框 215"/>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218" name="直接连接符 217"/>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219" name="直接连接符 218"/>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220" name="直接连接符 219"/>
            <p:cNvCxnSpPr>
              <a:endCxn id="202"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221" name="直接连接符 220"/>
            <p:cNvCxnSpPr>
              <a:endCxn id="205"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222" name="直接连接符 221"/>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223" name="直接连接符 222"/>
            <p:cNvCxnSpPr>
              <a:endCxn id="211"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13" name="圆柱形 12"/>
          <p:cNvSpPr/>
          <p:nvPr/>
        </p:nvSpPr>
        <p:spPr>
          <a:xfrm>
            <a:off x="2276155" y="5755524"/>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282876" y="5808201"/>
            <a:ext cx="697788" cy="36665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073075" y="5840583"/>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146275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3674649" y="2008987"/>
            <a:ext cx="3801710" cy="1070667"/>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2" name="矩形 31"/>
          <p:cNvSpPr/>
          <p:nvPr/>
        </p:nvSpPr>
        <p:spPr>
          <a:xfrm>
            <a:off x="3918595" y="2441543"/>
            <a:ext cx="3307556" cy="56855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33" name="矩形 32"/>
          <p:cNvSpPr/>
          <p:nvPr/>
        </p:nvSpPr>
        <p:spPr>
          <a:xfrm>
            <a:off x="3858088" y="3431014"/>
            <a:ext cx="4262185" cy="2469032"/>
          </a:xfrm>
          <a:prstGeom prst="rect">
            <a:avLst/>
          </a:prstGeom>
          <a:gradFill rotWithShape="1">
            <a:gsLst>
              <a:gs pos="100000">
                <a:srgbClr val="5B9BD5">
                  <a:lumMod val="20000"/>
                  <a:lumOff val="80000"/>
                </a:srgbClr>
              </a:gs>
              <a:gs pos="100000">
                <a:srgbClr val="5B9BD5">
                  <a:lumMod val="105000"/>
                  <a:satMod val="109000"/>
                  <a:tint val="81000"/>
                </a:srgbClr>
              </a:gs>
            </a:gsLst>
            <a:lin ang="5400000" scaled="0"/>
          </a:gradFill>
          <a:ln w="635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42855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5" name="文本框 34"/>
          <p:cNvSpPr txBox="1"/>
          <p:nvPr/>
        </p:nvSpPr>
        <p:spPr>
          <a:xfrm>
            <a:off x="4238336"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账本</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36" name="矩形 35"/>
          <p:cNvSpPr/>
          <p:nvPr/>
        </p:nvSpPr>
        <p:spPr>
          <a:xfrm>
            <a:off x="5157219"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7" name="文本框 36"/>
          <p:cNvSpPr txBox="1"/>
          <p:nvPr/>
        </p:nvSpPr>
        <p:spPr>
          <a:xfrm>
            <a:off x="5110021"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身份</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认证</a:t>
            </a:r>
            <a:endParaRPr lang="en-US" sz="1200" kern="0" dirty="0">
              <a:solidFill>
                <a:prstClr val="black"/>
              </a:solidFill>
              <a:latin typeface="Calibri" panose="020F0502020204030204"/>
            </a:endParaRPr>
          </a:p>
        </p:txBody>
      </p:sp>
      <p:sp>
        <p:nvSpPr>
          <p:cNvPr id="38" name="矩形 37"/>
          <p:cNvSpPr/>
          <p:nvPr/>
        </p:nvSpPr>
        <p:spPr>
          <a:xfrm>
            <a:off x="6044030"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9" name="文本框 38"/>
          <p:cNvSpPr txBox="1"/>
          <p:nvPr/>
        </p:nvSpPr>
        <p:spPr>
          <a:xfrm>
            <a:off x="5996832"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逻辑</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控制</a:t>
            </a:r>
            <a:endParaRPr lang="en-US" sz="1200" kern="0" dirty="0">
              <a:solidFill>
                <a:prstClr val="black"/>
              </a:solidFill>
              <a:latin typeface="Calibri" panose="020F0502020204030204"/>
            </a:endParaRPr>
          </a:p>
        </p:txBody>
      </p:sp>
      <p:sp>
        <p:nvSpPr>
          <p:cNvPr id="40" name="矩形 39"/>
          <p:cNvSpPr/>
          <p:nvPr/>
        </p:nvSpPr>
        <p:spPr>
          <a:xfrm>
            <a:off x="69303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1" name="文本框 40"/>
          <p:cNvSpPr txBox="1"/>
          <p:nvPr/>
        </p:nvSpPr>
        <p:spPr>
          <a:xfrm>
            <a:off x="6883138"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集成</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服务</a:t>
            </a:r>
            <a:endParaRPr lang="en-US" sz="1200" kern="0" dirty="0">
              <a:solidFill>
                <a:prstClr val="black"/>
              </a:solidFill>
              <a:latin typeface="Calibri" panose="020F0502020204030204"/>
            </a:endParaRPr>
          </a:p>
        </p:txBody>
      </p:sp>
      <p:sp>
        <p:nvSpPr>
          <p:cNvPr id="42" name="矩形 41"/>
          <p:cNvSpPr/>
          <p:nvPr/>
        </p:nvSpPr>
        <p:spPr>
          <a:xfrm>
            <a:off x="4806868" y="4811241"/>
            <a:ext cx="2460212" cy="986738"/>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5495803" y="4891279"/>
            <a:ext cx="108234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分布式账本</a:t>
            </a:r>
            <a:endParaRPr lang="en-US" sz="1400" b="1" kern="0" dirty="0">
              <a:solidFill>
                <a:prstClr val="black"/>
              </a:solidFill>
              <a:latin typeface="Calibri" panose="020F0502020204030204"/>
            </a:endParaRPr>
          </a:p>
        </p:txBody>
      </p:sp>
      <p:cxnSp>
        <p:nvCxnSpPr>
          <p:cNvPr id="46" name="肘形连接符 45"/>
          <p:cNvCxnSpPr>
            <a:stCxn id="34" idx="2"/>
            <a:endCxn id="42" idx="0"/>
          </p:cNvCxnSpPr>
          <p:nvPr/>
        </p:nvCxnSpPr>
        <p:spPr>
          <a:xfrm rot="16200000" flipH="1">
            <a:off x="5218427" y="3992693"/>
            <a:ext cx="290663" cy="1346432"/>
          </a:xfrm>
          <a:prstGeom prst="bentConnector3">
            <a:avLst/>
          </a:prstGeom>
          <a:noFill/>
          <a:ln w="12700" cap="flat" cmpd="sng" algn="ctr">
            <a:solidFill>
              <a:sysClr val="windowText" lastClr="000000"/>
            </a:solidFill>
            <a:prstDash val="solid"/>
            <a:miter lim="800000"/>
          </a:ln>
          <a:effectLst/>
        </p:spPr>
      </p:cxnSp>
      <p:pic>
        <p:nvPicPr>
          <p:cNvPr id="50" name="图片 49"/>
          <p:cNvPicPr>
            <a:picLocks noChangeAspect="1"/>
          </p:cNvPicPr>
          <p:nvPr/>
        </p:nvPicPr>
        <p:blipFill rotWithShape="1">
          <a:blip r:embed="rId2"/>
          <a:srcRect l="16606" t="74481" r="55575" b="18930"/>
          <a:stretch/>
        </p:blipFill>
        <p:spPr>
          <a:xfrm>
            <a:off x="4907381" y="5190044"/>
            <a:ext cx="2257703" cy="497581"/>
          </a:xfrm>
          <a:prstGeom prst="rect">
            <a:avLst/>
          </a:prstGeom>
        </p:spPr>
      </p:pic>
      <p:sp>
        <p:nvSpPr>
          <p:cNvPr id="53" name="文本框 52"/>
          <p:cNvSpPr txBox="1"/>
          <p:nvPr/>
        </p:nvSpPr>
        <p:spPr>
          <a:xfrm>
            <a:off x="4702763" y="3565688"/>
            <a:ext cx="2550699" cy="400110"/>
          </a:xfrm>
          <a:prstGeom prst="rect">
            <a:avLst/>
          </a:prstGeom>
          <a:noFill/>
        </p:spPr>
        <p:txBody>
          <a:bodyPr wrap="none" rtlCol="0">
            <a:spAutoFit/>
          </a:bodyPr>
          <a:lstStyle/>
          <a:p>
            <a:pPr algn="ctr" defTabSz="914172">
              <a:defRPr/>
            </a:pPr>
            <a:r>
              <a:rPr lang="en-US" sz="2000" b="1" kern="0" dirty="0">
                <a:solidFill>
                  <a:prstClr val="black"/>
                </a:solidFill>
                <a:latin typeface="Calibri" panose="020F0502020204030204"/>
              </a:rPr>
              <a:t>Fintech </a:t>
            </a:r>
            <a:r>
              <a:rPr lang="en-US" altLang="zh-CN" sz="2000" b="1" kern="0" dirty="0" smtClean="0">
                <a:solidFill>
                  <a:prstClr val="black"/>
                </a:solidFill>
                <a:latin typeface="Calibri" panose="020F0502020204030204"/>
              </a:rPr>
              <a:t>Middle Engine</a:t>
            </a:r>
            <a:endParaRPr lang="en-US" sz="2000" b="1" kern="0" dirty="0">
              <a:solidFill>
                <a:prstClr val="black"/>
              </a:solidFill>
              <a:latin typeface="Calibri" panose="020F0502020204030204"/>
            </a:endParaRPr>
          </a:p>
        </p:txBody>
      </p:sp>
      <p:sp>
        <p:nvSpPr>
          <p:cNvPr id="54" name="矩形 53"/>
          <p:cNvSpPr/>
          <p:nvPr/>
        </p:nvSpPr>
        <p:spPr>
          <a:xfrm>
            <a:off x="7257322" y="3295156"/>
            <a:ext cx="714472" cy="29213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kern="0" dirty="0">
                <a:solidFill>
                  <a:prstClr val="white"/>
                </a:solidFill>
                <a:latin typeface="Calibri" panose="020F0502020204030204"/>
              </a:rPr>
              <a:t>API</a:t>
            </a:r>
          </a:p>
        </p:txBody>
      </p:sp>
      <p:sp>
        <p:nvSpPr>
          <p:cNvPr id="56" name="矩形 55"/>
          <p:cNvSpPr/>
          <p:nvPr/>
        </p:nvSpPr>
        <p:spPr>
          <a:xfrm>
            <a:off x="3674648" y="3159692"/>
            <a:ext cx="4624607" cy="3178638"/>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090901" y="6018013"/>
            <a:ext cx="3999910"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底层系统资源 </a:t>
            </a:r>
            <a:r>
              <a:rPr lang="en-US" sz="1400" kern="0" dirty="0">
                <a:solidFill>
                  <a:prstClr val="black"/>
                </a:solidFill>
                <a:latin typeface="Calibri" panose="020F0502020204030204"/>
              </a:rPr>
              <a:t>(</a:t>
            </a:r>
            <a:r>
              <a:rPr lang="zh-CN" altLang="en-US" sz="1400" kern="0" dirty="0">
                <a:solidFill>
                  <a:prstClr val="black"/>
                </a:solidFill>
                <a:latin typeface="Calibri" panose="020F0502020204030204"/>
                <a:ea typeface="等线" panose="02010600030101010101" pitchFamily="2" charset="-122"/>
              </a:rPr>
              <a:t>云计算，数据中心</a:t>
            </a:r>
            <a:r>
              <a:rPr lang="en-US" sz="1400" kern="0" dirty="0">
                <a:solidFill>
                  <a:prstClr val="black"/>
                </a:solidFill>
                <a:latin typeface="Calibri" panose="020F0502020204030204"/>
              </a:rPr>
              <a:t> …)</a:t>
            </a:r>
          </a:p>
        </p:txBody>
      </p:sp>
      <p:sp>
        <p:nvSpPr>
          <p:cNvPr id="58" name="矩形 57"/>
          <p:cNvSpPr/>
          <p:nvPr/>
        </p:nvSpPr>
        <p:spPr>
          <a:xfrm>
            <a:off x="7195999"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altLang="zh-CN" sz="1200" kern="0" dirty="0">
                <a:solidFill>
                  <a:prstClr val="black"/>
                </a:solidFill>
                <a:latin typeface="Calibri" panose="020F0502020204030204"/>
                <a:ea typeface="等线" panose="02010600030101010101" pitchFamily="2" charset="-122"/>
              </a:rPr>
              <a:t>Your Projects</a:t>
            </a:r>
            <a:endParaRPr lang="en-US" sz="1200" kern="0" dirty="0">
              <a:solidFill>
                <a:prstClr val="black"/>
              </a:solidFill>
              <a:latin typeface="Calibri" panose="020F0502020204030204"/>
            </a:endParaRPr>
          </a:p>
        </p:txBody>
      </p:sp>
      <p:cxnSp>
        <p:nvCxnSpPr>
          <p:cNvPr id="59" name="直接连接符 58"/>
          <p:cNvCxnSpPr/>
          <p:nvPr/>
        </p:nvCxnSpPr>
        <p:spPr>
          <a:xfrm flipH="1">
            <a:off x="7614558" y="1751156"/>
            <a:ext cx="1" cy="1544000"/>
          </a:xfrm>
          <a:prstGeom prst="line">
            <a:avLst/>
          </a:prstGeom>
          <a:noFill/>
          <a:ln w="15875" cap="flat" cmpd="sng" algn="ctr">
            <a:solidFill>
              <a:srgbClr val="5B9BD5"/>
            </a:solidFill>
            <a:prstDash val="solid"/>
            <a:miter lim="800000"/>
          </a:ln>
          <a:effectLst/>
        </p:spPr>
      </p:cxnSp>
      <p:grpSp>
        <p:nvGrpSpPr>
          <p:cNvPr id="2" name="组合 1"/>
          <p:cNvGrpSpPr/>
          <p:nvPr/>
        </p:nvGrpSpPr>
        <p:grpSpPr>
          <a:xfrm>
            <a:off x="8619596" y="1185471"/>
            <a:ext cx="2751432" cy="5152858"/>
            <a:chOff x="8619596" y="1185471"/>
            <a:chExt cx="2751432" cy="5152858"/>
          </a:xfrm>
        </p:grpSpPr>
        <p:sp>
          <p:nvSpPr>
            <p:cNvPr id="61" name="矩形 60"/>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2" name="文本框 61"/>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63" name="文本框 62"/>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64" name="矩形 63"/>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5" name="文本框 64"/>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66" name="文本框 65"/>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67" name="矩形 66"/>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8" name="文本框 67"/>
            <p:cNvSpPr txBox="1"/>
            <p:nvPr/>
          </p:nvSpPr>
          <p:spPr>
            <a:xfrm>
              <a:off x="8945670" y="3006162"/>
              <a:ext cx="2425358"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69" name="文本框 68"/>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70" name="矩形 69"/>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1" name="文本框 70"/>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2" name="文本框 71"/>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73" name="矩形 72"/>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6" name="文本框 75"/>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7" name="文本框 76"/>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80" name="矩形 79"/>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1" name="文本框 80"/>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84" name="文本框 83"/>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85" name="矩形 84"/>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6" name="文本框 85"/>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87" name="文本框 86"/>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88" name="直接连接符 87"/>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89" name="直接连接符 88"/>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90" name="直接连接符 89"/>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91" name="直接连接符 90"/>
            <p:cNvCxnSpPr>
              <a:endCxn id="67"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92" name="直接连接符 91"/>
            <p:cNvCxnSpPr>
              <a:endCxn id="70"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93" name="直接连接符 92"/>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94" name="直接连接符 93"/>
            <p:cNvCxnSpPr>
              <a:endCxn id="80"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95" name="文本框 94"/>
          <p:cNvSpPr txBox="1"/>
          <p:nvPr/>
        </p:nvSpPr>
        <p:spPr>
          <a:xfrm>
            <a:off x="3462436" y="806920"/>
            <a:ext cx="4246676" cy="400110"/>
          </a:xfrm>
          <a:prstGeom prst="rect">
            <a:avLst/>
          </a:prstGeom>
          <a:noFill/>
        </p:spPr>
        <p:txBody>
          <a:bodyPr wrap="none" rtlCol="0">
            <a:spAutoFit/>
          </a:bodyPr>
          <a:lstStyle/>
          <a:p>
            <a:pPr algn="ctr" defTabSz="914172">
              <a:defRPr/>
            </a:pPr>
            <a:r>
              <a:rPr lang="en-US" altLang="zh-CN" sz="2000" b="1" kern="0" dirty="0">
                <a:solidFill>
                  <a:prstClr val="black"/>
                </a:solidFill>
              </a:rPr>
              <a:t>Mutual Chain Middleware Framework</a:t>
            </a:r>
            <a:endParaRPr lang="en-US" sz="2000" b="1" kern="0" dirty="0">
              <a:solidFill>
                <a:prstClr val="black"/>
              </a:solidFill>
            </a:endParaRPr>
          </a:p>
        </p:txBody>
      </p:sp>
      <p:cxnSp>
        <p:nvCxnSpPr>
          <p:cNvPr id="96" name="肘形连接符 95"/>
          <p:cNvCxnSpPr>
            <a:endCxn id="85" idx="1"/>
          </p:cNvCxnSpPr>
          <p:nvPr/>
        </p:nvCxnSpPr>
        <p:spPr>
          <a:xfrm flipV="1">
            <a:off x="7740351" y="3749529"/>
            <a:ext cx="1239497" cy="534218"/>
          </a:xfrm>
          <a:prstGeom prst="bentConnector3">
            <a:avLst>
              <a:gd name="adj1" fmla="val 71078"/>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545725" y="2619613"/>
            <a:ext cx="2076210" cy="338554"/>
          </a:xfrm>
          <a:prstGeom prst="rect">
            <a:avLst/>
          </a:prstGeom>
          <a:noFill/>
        </p:spPr>
        <p:txBody>
          <a:bodyPr wrap="none" rtlCol="0">
            <a:spAutoFit/>
          </a:bodyPr>
          <a:lstStyle/>
          <a:p>
            <a:pPr algn="ctr" defTabSz="914172">
              <a:defRPr/>
            </a:pPr>
            <a:r>
              <a:rPr lang="en-US" altLang="zh-CN" sz="1600" b="1" kern="0" dirty="0" err="1" smtClean="0">
                <a:solidFill>
                  <a:prstClr val="black"/>
                </a:solidFill>
                <a:latin typeface="Calibri" panose="020F0502020204030204"/>
                <a:ea typeface="等线" panose="02010600030101010101" pitchFamily="2" charset="-122"/>
              </a:rPr>
              <a:t>MChain</a:t>
            </a:r>
            <a:r>
              <a:rPr lang="zh-CN" altLang="en-US" sz="1600" b="1" kern="0" dirty="0" smtClean="0">
                <a:solidFill>
                  <a:prstClr val="black"/>
                </a:solidFill>
                <a:latin typeface="Calibri" panose="020F0502020204030204"/>
                <a:ea typeface="等线" panose="02010600030101010101" pitchFamily="2" charset="-122"/>
              </a:rPr>
              <a:t>金融</a:t>
            </a:r>
            <a:r>
              <a:rPr lang="zh-CN" altLang="en-US" sz="1600" b="1" kern="0" dirty="0">
                <a:solidFill>
                  <a:prstClr val="black"/>
                </a:solidFill>
                <a:latin typeface="Calibri" panose="020F0502020204030204"/>
                <a:ea typeface="等线" panose="02010600030101010101" pitchFamily="2" charset="-122"/>
              </a:rPr>
              <a:t>科技引擎</a:t>
            </a:r>
            <a:endParaRPr lang="en-US" sz="1600" b="1" kern="0" dirty="0">
              <a:solidFill>
                <a:prstClr val="black"/>
              </a:solidFill>
              <a:latin typeface="Calibri" panose="020F0502020204030204"/>
            </a:endParaRPr>
          </a:p>
        </p:txBody>
      </p:sp>
      <p:sp>
        <p:nvSpPr>
          <p:cNvPr id="98" name="矩形 97"/>
          <p:cNvSpPr/>
          <p:nvPr/>
        </p:nvSpPr>
        <p:spPr>
          <a:xfrm>
            <a:off x="6105612" y="1387407"/>
            <a:ext cx="100503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5153813"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4084646" y="13874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02" name="矩形 101"/>
          <p:cNvSpPr/>
          <p:nvPr/>
        </p:nvSpPr>
        <p:spPr>
          <a:xfrm>
            <a:off x="3918595" y="2095798"/>
            <a:ext cx="3307556" cy="33872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627579" y="2113921"/>
            <a:ext cx="1838966" cy="307777"/>
          </a:xfrm>
          <a:prstGeom prst="rect">
            <a:avLst/>
          </a:prstGeom>
        </p:spPr>
        <p:txBody>
          <a:bodyPr wrap="none">
            <a:spAutoFit/>
          </a:bodyPr>
          <a:lstStyle/>
          <a:p>
            <a:pPr algn="ctr" defTabSz="914172"/>
            <a:r>
              <a:rPr lang="en-US" altLang="zh-CN" sz="1400" b="1" dirty="0" err="1" smtClean="0">
                <a:solidFill>
                  <a:prstClr val="black"/>
                </a:solidFill>
                <a:latin typeface="Calibri" panose="020F0502020204030204"/>
                <a:ea typeface="等线" panose="02010600030101010101" pitchFamily="2" charset="-122"/>
              </a:rPr>
              <a:t>MChain</a:t>
            </a:r>
            <a:r>
              <a:rPr lang="zh-CN" altLang="en-US" sz="1400" b="1" dirty="0" smtClean="0">
                <a:solidFill>
                  <a:prstClr val="black"/>
                </a:solidFill>
                <a:latin typeface="Calibri" panose="020F0502020204030204"/>
                <a:ea typeface="等线" panose="02010600030101010101" pitchFamily="2" charset="-122"/>
              </a:rPr>
              <a:t>跨</a:t>
            </a:r>
            <a:r>
              <a:rPr lang="zh-CN" altLang="en-US" sz="1400" b="1" dirty="0">
                <a:solidFill>
                  <a:prstClr val="black"/>
                </a:solidFill>
                <a:latin typeface="Calibri" panose="020F0502020204030204"/>
                <a:ea typeface="等线" panose="02010600030101010101" pitchFamily="2" charset="-122"/>
              </a:rPr>
              <a:t>链价值网关</a:t>
            </a:r>
            <a:endParaRPr lang="en-US" sz="1400" b="1" dirty="0">
              <a:solidFill>
                <a:prstClr val="black"/>
              </a:solidFill>
              <a:latin typeface="Calibri" panose="020F0502020204030204"/>
            </a:endParaRPr>
          </a:p>
        </p:txBody>
      </p:sp>
      <p:cxnSp>
        <p:nvCxnSpPr>
          <p:cNvPr id="104" name="曲线连接符 103"/>
          <p:cNvCxnSpPr>
            <a:stCxn id="102" idx="0"/>
            <a:endCxn id="98" idx="2"/>
          </p:cNvCxnSpPr>
          <p:nvPr/>
        </p:nvCxnSpPr>
        <p:spPr>
          <a:xfrm rot="5400000" flipH="1" flipV="1">
            <a:off x="5915107" y="1402774"/>
            <a:ext cx="350290" cy="1035759"/>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102" idx="0"/>
            <a:endCxn id="101" idx="2"/>
          </p:cNvCxnSpPr>
          <p:nvPr/>
        </p:nvCxnSpPr>
        <p:spPr>
          <a:xfrm rot="16200000" flipV="1">
            <a:off x="4897878" y="1421303"/>
            <a:ext cx="350290" cy="998700"/>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102" idx="0"/>
            <a:endCxn id="58" idx="2"/>
          </p:cNvCxnSpPr>
          <p:nvPr/>
        </p:nvCxnSpPr>
        <p:spPr>
          <a:xfrm rot="5400000" flipH="1" flipV="1">
            <a:off x="6418321" y="899560"/>
            <a:ext cx="350290" cy="2042186"/>
          </a:xfrm>
          <a:prstGeom prst="curvedConnector3">
            <a:avLst>
              <a:gd name="adj1" fmla="val 29235"/>
            </a:avLst>
          </a:prstGeom>
          <a:ln w="19050"/>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32" idx="2"/>
            <a:endCxn id="33" idx="0"/>
          </p:cNvCxnSpPr>
          <p:nvPr/>
        </p:nvCxnSpPr>
        <p:spPr>
          <a:xfrm rot="16200000" flipH="1">
            <a:off x="5570318" y="3012151"/>
            <a:ext cx="420918" cy="416808"/>
          </a:xfrm>
          <a:prstGeom prst="bentConnector3">
            <a:avLst/>
          </a:prstGeom>
          <a:ln w="158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00" idx="2"/>
            <a:endCxn id="102" idx="0"/>
          </p:cNvCxnSpPr>
          <p:nvPr/>
        </p:nvCxnSpPr>
        <p:spPr>
          <a:xfrm flipH="1">
            <a:off x="5572373" y="1745508"/>
            <a:ext cx="1" cy="3502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480" y="3817311"/>
            <a:ext cx="2465833" cy="2031325"/>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互助链跨</a:t>
            </a:r>
            <a:r>
              <a:rPr lang="zh-CN" altLang="en-US" b="1" dirty="0">
                <a:solidFill>
                  <a:prstClr val="black"/>
                </a:solidFill>
                <a:latin typeface="Calibri" panose="020F0502020204030204"/>
                <a:ea typeface="等线" panose="02010600030101010101" pitchFamily="2" charset="-122"/>
              </a:rPr>
              <a:t>链价值网关 </a:t>
            </a:r>
            <a:r>
              <a:rPr lang="en-US" altLang="zh-CN" b="1"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是一个可以跟多个不同技术架构的异构价值网络进行通讯并能将资产数据进行自由转换的，可扩展，开放的软件接口。</a:t>
            </a:r>
            <a:endParaRPr lang="en-US" dirty="0">
              <a:solidFill>
                <a:prstClr val="black"/>
              </a:solidFill>
              <a:latin typeface="Calibri" panose="020F0502020204030204"/>
            </a:endParaRPr>
          </a:p>
        </p:txBody>
      </p:sp>
      <p:sp>
        <p:nvSpPr>
          <p:cNvPr id="25" name="矩形 24"/>
          <p:cNvSpPr/>
          <p:nvPr/>
        </p:nvSpPr>
        <p:spPr>
          <a:xfrm>
            <a:off x="721669" y="1934766"/>
            <a:ext cx="2393907" cy="1754326"/>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互助链金融</a:t>
            </a:r>
            <a:r>
              <a:rPr lang="zh-CN" altLang="en-US" b="1" dirty="0">
                <a:solidFill>
                  <a:prstClr val="black"/>
                </a:solidFill>
                <a:latin typeface="Calibri" panose="020F0502020204030204"/>
                <a:ea typeface="等线" panose="02010600030101010101" pitchFamily="2" charset="-122"/>
              </a:rPr>
              <a:t>科技引擎</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包括未来可能的区块链数据读写交换引擎，资产交易，供应链金融逻辑，资产结算和清算引擎等。</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3499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593228" y="5813486"/>
            <a:ext cx="574425" cy="558720"/>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5498</TotalTime>
  <Words>1943</Words>
  <Application>Microsoft Office PowerPoint</Application>
  <PresentationFormat>宽屏</PresentationFormat>
  <Paragraphs>558</Paragraphs>
  <Slides>20</Slides>
  <Notes>5</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20</vt:i4>
      </vt:variant>
    </vt:vector>
  </HeadingPairs>
  <TitlesOfParts>
    <vt:vector size="40" baseType="lpstr">
      <vt:lpstr>Aparajita</vt:lpstr>
      <vt:lpstr>DengXian</vt:lpstr>
      <vt:lpstr>DengXian Light</vt:lpstr>
      <vt:lpstr>Helvetica Neue</vt:lpstr>
      <vt:lpstr>HelvNeue Light for IBM</vt:lpstr>
      <vt:lpstr>Lato Regular</vt:lpstr>
      <vt:lpstr>Mangal</vt:lpstr>
      <vt:lpstr>微软雅黑</vt:lpstr>
      <vt:lpstr>Open Sans Light</vt:lpstr>
      <vt:lpstr>Raleway Light</vt:lpstr>
      <vt:lpstr>Yu Gothic</vt:lpstr>
      <vt:lpstr>Arial</vt:lpstr>
      <vt:lpstr>Calibri</vt:lpstr>
      <vt:lpstr>Calibri Light</vt:lpstr>
      <vt:lpstr>Calisto MT</vt:lpstr>
      <vt:lpstr>Helvetica</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30</cp:revision>
  <dcterms:created xsi:type="dcterms:W3CDTF">2017-07-24T02:28:26Z</dcterms:created>
  <dcterms:modified xsi:type="dcterms:W3CDTF">2017-07-30T19:39:24Z</dcterms:modified>
</cp:coreProperties>
</file>