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 id="2147483684" r:id="rId4"/>
  </p:sldMasterIdLst>
  <p:notesMasterIdLst>
    <p:notesMasterId r:id="rId34"/>
  </p:notesMasterIdLst>
  <p:sldIdLst>
    <p:sldId id="266" r:id="rId5"/>
    <p:sldId id="267" r:id="rId6"/>
    <p:sldId id="278" r:id="rId7"/>
    <p:sldId id="279" r:id="rId8"/>
    <p:sldId id="280" r:id="rId9"/>
    <p:sldId id="281" r:id="rId10"/>
    <p:sldId id="256" r:id="rId11"/>
    <p:sldId id="258" r:id="rId12"/>
    <p:sldId id="259" r:id="rId13"/>
    <p:sldId id="276" r:id="rId14"/>
    <p:sldId id="275" r:id="rId15"/>
    <p:sldId id="261" r:id="rId16"/>
    <p:sldId id="260" r:id="rId17"/>
    <p:sldId id="262" r:id="rId18"/>
    <p:sldId id="277" r:id="rId19"/>
    <p:sldId id="263" r:id="rId20"/>
    <p:sldId id="264" r:id="rId21"/>
    <p:sldId id="265" r:id="rId22"/>
    <p:sldId id="268" r:id="rId23"/>
    <p:sldId id="269" r:id="rId24"/>
    <p:sldId id="270" r:id="rId25"/>
    <p:sldId id="271" r:id="rId26"/>
    <p:sldId id="272" r:id="rId27"/>
    <p:sldId id="273" r:id="rId28"/>
    <p:sldId id="274" r:id="rId29"/>
    <p:sldId id="282" r:id="rId30"/>
    <p:sldId id="284" r:id="rId31"/>
    <p:sldId id="283" r:id="rId32"/>
    <p:sldId id="285"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98" d="100"/>
          <a:sy n="98" d="100"/>
        </p:scale>
        <p:origin x="-870" y="-4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slideMaster" Target="slideMasters/slideMaster3.xml"/></Relationships>
</file>

<file path=ppt/charts/_rels/chart1.xml.rels><?xml version="1.0" encoding="UTF-8" standalone="yes"?>
<Relationships xmlns="http://schemas.openxmlformats.org/package/2006/relationships"><Relationship Id="rId2" Type="http://schemas.openxmlformats.org/officeDocument/2006/relationships/oleObject" Target="../embeddings/oleObject1.bin"/><Relationship Id="rId1"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6"/>
    </mc:Choice>
    <mc:Fallback>
      <c:style val="6"/>
    </mc:Fallback>
  </mc:AlternateContent>
  <c:clrMapOvr bg1="lt1" tx1="dk1" bg2="lt2" tx2="dk2" accent1="accent1" accent2="accent2" accent3="accent3" accent4="accent4" accent5="accent5" accent6="accent6" hlink="hlink" folHlink="folHlink"/>
  <c:chart>
    <c:autoTitleDeleted val="1"/>
    <c:plotArea>
      <c:layout/>
      <c:doughnutChart>
        <c:varyColors val="1"/>
        <c:ser>
          <c:idx val="0"/>
          <c:order val="0"/>
          <c:tx>
            <c:strRef>
              <c:f>Sheet1!$B$1</c:f>
              <c:strCache>
                <c:ptCount val="1"/>
                <c:pt idx="0">
                  <c:v>Sales</c:v>
                </c:pt>
              </c:strCache>
            </c:strRef>
          </c:tx>
          <c:dPt>
            <c:idx val="0"/>
            <c:bubble3D val="0"/>
            <c:spPr>
              <a:solidFill>
                <a:schemeClr val="accent1"/>
              </a:solidFill>
            </c:spPr>
            <c:extLst>
              <c:ext xmlns:c16="http://schemas.microsoft.com/office/drawing/2014/chart" uri="{C3380CC4-5D6E-409C-BE32-E72D297353CC}">
                <c16:uniqueId val="{00000001-AEE9-4877-8781-9233E53BAFAC}"/>
              </c:ext>
            </c:extLst>
          </c:dPt>
          <c:dPt>
            <c:idx val="1"/>
            <c:bubble3D val="0"/>
            <c:spPr>
              <a:solidFill>
                <a:schemeClr val="accent2"/>
              </a:solidFill>
            </c:spPr>
            <c:extLst>
              <c:ext xmlns:c16="http://schemas.microsoft.com/office/drawing/2014/chart" uri="{C3380CC4-5D6E-409C-BE32-E72D297353CC}">
                <c16:uniqueId val="{00000003-AEE9-4877-8781-9233E53BAFAC}"/>
              </c:ext>
            </c:extLst>
          </c:dPt>
          <c:dPt>
            <c:idx val="2"/>
            <c:bubble3D val="0"/>
            <c:spPr>
              <a:solidFill>
                <a:schemeClr val="accent3"/>
              </a:solidFill>
            </c:spPr>
            <c:extLst>
              <c:ext xmlns:c16="http://schemas.microsoft.com/office/drawing/2014/chart" uri="{C3380CC4-5D6E-409C-BE32-E72D297353CC}">
                <c16:uniqueId val="{00000005-AEE9-4877-8781-9233E53BAFAC}"/>
              </c:ext>
            </c:extLst>
          </c:dPt>
          <c:dPt>
            <c:idx val="3"/>
            <c:bubble3D val="0"/>
            <c:spPr>
              <a:solidFill>
                <a:schemeClr val="accent4"/>
              </a:solidFill>
            </c:spPr>
            <c:extLst>
              <c:ext xmlns:c16="http://schemas.microsoft.com/office/drawing/2014/chart" uri="{C3380CC4-5D6E-409C-BE32-E72D297353CC}">
                <c16:uniqueId val="{00000007-AEE9-4877-8781-9233E53BAFAC}"/>
              </c:ext>
            </c:extLst>
          </c:dPt>
          <c:cat>
            <c:strRef>
              <c:f>Sheet1!$A$2:$A$5</c:f>
              <c:strCache>
                <c:ptCount val="4"/>
                <c:pt idx="0">
                  <c:v>1st Qtr</c:v>
                </c:pt>
                <c:pt idx="1">
                  <c:v>2nd Qtr</c:v>
                </c:pt>
                <c:pt idx="2">
                  <c:v>3rd Qtr</c:v>
                </c:pt>
                <c:pt idx="3">
                  <c:v>4th Qtr</c:v>
                </c:pt>
              </c:strCache>
            </c:strRef>
          </c:cat>
          <c:val>
            <c:numRef>
              <c:f>Sheet1!$B$2:$B$5</c:f>
              <c:numCache>
                <c:formatCode>General</c:formatCode>
                <c:ptCount val="4"/>
                <c:pt idx="0">
                  <c:v>8.2000000000000011</c:v>
                </c:pt>
                <c:pt idx="1">
                  <c:v>3.2</c:v>
                </c:pt>
                <c:pt idx="2">
                  <c:v>1.4</c:v>
                </c:pt>
                <c:pt idx="3">
                  <c:v>1.2</c:v>
                </c:pt>
              </c:numCache>
            </c:numRef>
          </c:val>
          <c:extLst>
            <c:ext xmlns:c16="http://schemas.microsoft.com/office/drawing/2014/chart" uri="{C3380CC4-5D6E-409C-BE32-E72D297353CC}">
              <c16:uniqueId val="{00000008-AEE9-4877-8781-9233E53BAFAC}"/>
            </c:ext>
          </c:extLst>
        </c:ser>
        <c:dLbls>
          <c:showLegendKey val="0"/>
          <c:showVal val="0"/>
          <c:showCatName val="0"/>
          <c:showSerName val="0"/>
          <c:showPercent val="0"/>
          <c:showBubbleSize val="0"/>
          <c:showLeaderLines val="1"/>
        </c:dLbls>
        <c:firstSliceAng val="0"/>
        <c:holeSize val="56"/>
      </c:doughnutChart>
    </c:plotArea>
    <c:legend>
      <c:legendPos val="b"/>
      <c:layout/>
      <c:overlay val="0"/>
      <c:txPr>
        <a:bodyPr rot="0" vert="horz"/>
        <a:lstStyle/>
        <a:p>
          <a:pPr>
            <a:defRPr sz="2000">
              <a:latin typeface="Lato Regular"/>
              <a:cs typeface="Lato Regular"/>
            </a:defRPr>
          </a:pPr>
          <a:endParaRPr lang="en-US"/>
        </a:p>
      </c:txPr>
    </c:legend>
    <c:plotVisOnly val="1"/>
    <c:dispBlanksAs val="gap"/>
    <c:showDLblsOverMax val="0"/>
  </c:chart>
  <c:txPr>
    <a:bodyPr/>
    <a:lstStyle/>
    <a:p>
      <a:pPr>
        <a:defRPr sz="1800"/>
      </a:pPr>
      <a:endParaRPr lang="en-US"/>
    </a:p>
  </c:txPr>
  <c:externalData r:id="rId2">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83486F-3C3D-4CCD-9401-0FF4DE6492BA}" type="datetimeFigureOut">
              <a:rPr lang="en-US" smtClean="0"/>
              <a:t>7/31/2017</a:t>
            </a:fld>
            <a:endParaRPr 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E7D928-F707-4AD1-AE67-1FB8A4B92470}" type="slidenum">
              <a:rPr lang="en-US" smtClean="0"/>
              <a:t>‹#›</a:t>
            </a:fld>
            <a:endParaRPr lang="en-US"/>
          </a:p>
        </p:txBody>
      </p:sp>
    </p:spTree>
    <p:extLst>
      <p:ext uri="{BB962C8B-B14F-4D97-AF65-F5344CB8AC3E}">
        <p14:creationId xmlns:p14="http://schemas.microsoft.com/office/powerpoint/2010/main" val="3692098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a:t>This is the “BEFORE” picture representing</a:t>
            </a:r>
            <a:r>
              <a:rPr lang="en-US" baseline="0" dirty="0"/>
              <a:t> the “status quo” for business networks.</a:t>
            </a:r>
          </a:p>
          <a:p>
            <a:pPr marL="228600" indent="-228600">
              <a:buFont typeface="+mj-lt"/>
              <a:buAutoNum type="arabicPeriod"/>
            </a:pPr>
            <a:endParaRPr lang="en-US" baseline="0" dirty="0"/>
          </a:p>
          <a:p>
            <a:pPr marL="228600" indent="-228600">
              <a:buFont typeface="+mj-lt"/>
              <a:buAutoNum type="arabicPeriod"/>
            </a:pPr>
            <a:r>
              <a:rPr lang="en-US" baseline="0" dirty="0"/>
              <a:t>Each participant keeps their own ledger(s) which are updated to represent business transactions as they occur.</a:t>
            </a:r>
          </a:p>
          <a:p>
            <a:pPr marL="228600" indent="-228600">
              <a:buFont typeface="+mj-lt"/>
              <a:buAutoNum type="arabicPeriod"/>
            </a:pPr>
            <a:endParaRPr lang="en-US" baseline="0" dirty="0"/>
          </a:p>
          <a:p>
            <a:pPr marL="228600" indent="-228600">
              <a:buFont typeface="+mj-lt"/>
              <a:buAutoNum type="arabicPeriod"/>
            </a:pPr>
            <a:r>
              <a:rPr lang="en-US" baseline="0" dirty="0"/>
              <a:t>This is EXPENSIVE due to duplication of effort and intermediaries adding margin for services.</a:t>
            </a:r>
          </a:p>
          <a:p>
            <a:pPr marL="228600" indent="-228600">
              <a:buFont typeface="+mj-lt"/>
              <a:buAutoNum type="arabicPeriod"/>
            </a:pPr>
            <a:endParaRPr lang="en-US" baseline="0" dirty="0"/>
          </a:p>
          <a:p>
            <a:pPr marL="228600" indent="-228600">
              <a:buFont typeface="+mj-lt"/>
              <a:buAutoNum type="arabicPeriod"/>
            </a:pPr>
            <a:r>
              <a:rPr lang="en-US" baseline="0" dirty="0"/>
              <a:t>It is clearly INEFFICIENT, as the business conditions – the contract – is duplicated by every network participant</a:t>
            </a:r>
          </a:p>
          <a:p>
            <a:pPr marL="228600" indent="-228600">
              <a:buFont typeface="+mj-lt"/>
              <a:buAutoNum type="arabicPeriod"/>
            </a:pPr>
            <a:endParaRPr lang="en-US" baseline="0" dirty="0"/>
          </a:p>
          <a:p>
            <a:pPr marL="228600" indent="-228600">
              <a:buFont typeface="+mj-lt"/>
              <a:buAutoNum type="arabicPeriod"/>
            </a:pPr>
            <a:r>
              <a:rPr lang="en-US" baseline="0" dirty="0"/>
              <a:t>It is also VULNERABLE because if a central system(e.g. Bank) is compromised due to an incidents this affects the whole business network.  Incidents can include fraud, cyber attack or a simple mistake. </a:t>
            </a:r>
            <a:endParaRPr lang="en-US" dirty="0"/>
          </a:p>
        </p:txBody>
      </p:sp>
      <p:sp>
        <p:nvSpPr>
          <p:cNvPr id="4" name="Slide Number Placeholder 3"/>
          <p:cNvSpPr>
            <a:spLocks noGrp="1"/>
          </p:cNvSpPr>
          <p:nvPr>
            <p:ph type="sldNum" sz="quarter" idx="10"/>
          </p:nvPr>
        </p:nvSpPr>
        <p:spPr/>
        <p:txBody>
          <a:bodyPr/>
          <a:lstStyle/>
          <a:p>
            <a:fld id="{45C8F735-2258-884A-BAD8-BB4BE87DECB7}" type="slidenum">
              <a:rPr lang="en-US" smtClean="0"/>
              <a:pPr/>
              <a:t>20</a:t>
            </a:fld>
            <a:endParaRPr lang="en-US"/>
          </a:p>
        </p:txBody>
      </p:sp>
    </p:spTree>
    <p:extLst>
      <p:ext uri="{BB962C8B-B14F-4D97-AF65-F5344CB8AC3E}">
        <p14:creationId xmlns:p14="http://schemas.microsoft.com/office/powerpoint/2010/main" val="9090687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a:t>This is the “BEFORE” picture representing</a:t>
            </a:r>
            <a:r>
              <a:rPr lang="en-US" baseline="0" dirty="0"/>
              <a:t> the “status quo” for business networks.</a:t>
            </a:r>
          </a:p>
          <a:p>
            <a:pPr marL="228600" indent="-228600">
              <a:buFont typeface="+mj-lt"/>
              <a:buAutoNum type="arabicPeriod"/>
            </a:pPr>
            <a:endParaRPr lang="en-US" baseline="0" dirty="0"/>
          </a:p>
          <a:p>
            <a:pPr marL="228600" indent="-228600">
              <a:buFont typeface="+mj-lt"/>
              <a:buAutoNum type="arabicPeriod"/>
            </a:pPr>
            <a:r>
              <a:rPr lang="en-US" baseline="0" dirty="0"/>
              <a:t>Each participant keeps their own ledger(s) which are updated to represent business transactions as they occur.</a:t>
            </a:r>
          </a:p>
          <a:p>
            <a:pPr marL="228600" indent="-228600">
              <a:buFont typeface="+mj-lt"/>
              <a:buAutoNum type="arabicPeriod"/>
            </a:pPr>
            <a:endParaRPr lang="en-US" baseline="0" dirty="0"/>
          </a:p>
          <a:p>
            <a:pPr marL="228600" indent="-228600">
              <a:buFont typeface="+mj-lt"/>
              <a:buAutoNum type="arabicPeriod"/>
            </a:pPr>
            <a:r>
              <a:rPr lang="en-US" baseline="0" dirty="0"/>
              <a:t>This is EXPENSIVE due to duplication of effort and intermediaries adding margin for services.</a:t>
            </a:r>
          </a:p>
          <a:p>
            <a:pPr marL="228600" indent="-228600">
              <a:buFont typeface="+mj-lt"/>
              <a:buAutoNum type="arabicPeriod"/>
            </a:pPr>
            <a:endParaRPr lang="en-US" baseline="0" dirty="0"/>
          </a:p>
          <a:p>
            <a:pPr marL="228600" indent="-228600">
              <a:buFont typeface="+mj-lt"/>
              <a:buAutoNum type="arabicPeriod"/>
            </a:pPr>
            <a:r>
              <a:rPr lang="en-US" baseline="0" dirty="0"/>
              <a:t>It is clearly INEFFICIENT, as the business conditions – the contract – is duplicated by every network participant</a:t>
            </a:r>
          </a:p>
          <a:p>
            <a:pPr marL="228600" indent="-228600">
              <a:buFont typeface="+mj-lt"/>
              <a:buAutoNum type="arabicPeriod"/>
            </a:pPr>
            <a:endParaRPr lang="en-US" baseline="0" dirty="0"/>
          </a:p>
          <a:p>
            <a:pPr marL="228600" indent="-228600">
              <a:buFont typeface="+mj-lt"/>
              <a:buAutoNum type="arabicPeriod"/>
            </a:pPr>
            <a:r>
              <a:rPr lang="en-US" baseline="0" dirty="0"/>
              <a:t>It is also VULNERABLE because if a central system(e.g. Bank) is compromised due to an incidents this affects the whole business network.  Incidents can include fraud, cyber attack or a simple mistake. </a:t>
            </a:r>
            <a:endParaRPr lang="en-US" dirty="0"/>
          </a:p>
        </p:txBody>
      </p:sp>
      <p:sp>
        <p:nvSpPr>
          <p:cNvPr id="4" name="Slide Number Placeholder 3"/>
          <p:cNvSpPr>
            <a:spLocks noGrp="1"/>
          </p:cNvSpPr>
          <p:nvPr>
            <p:ph type="sldNum" sz="quarter" idx="10"/>
          </p:nvPr>
        </p:nvSpPr>
        <p:spPr/>
        <p:txBody>
          <a:bodyPr/>
          <a:lstStyle/>
          <a:p>
            <a:fld id="{45C8F735-2258-884A-BAD8-BB4BE87DECB7}" type="slidenum">
              <a:rPr lang="en-US" smtClean="0"/>
              <a:pPr/>
              <a:t>21</a:t>
            </a:fld>
            <a:endParaRPr lang="en-US"/>
          </a:p>
        </p:txBody>
      </p:sp>
    </p:spTree>
    <p:extLst>
      <p:ext uri="{BB962C8B-B14F-4D97-AF65-F5344CB8AC3E}">
        <p14:creationId xmlns:p14="http://schemas.microsoft.com/office/powerpoint/2010/main" val="26353356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indent="-228600" algn="l" defTabSz="457200" rtl="0" eaLnBrk="1" fontAlgn="auto" latinLnBrk="0" hangingPunct="1">
              <a:lnSpc>
                <a:spcPct val="100000"/>
              </a:lnSpc>
              <a:spcBef>
                <a:spcPts val="0"/>
              </a:spcBef>
              <a:spcAft>
                <a:spcPts val="0"/>
              </a:spcAft>
              <a:buClrTx/>
              <a:buSzTx/>
              <a:buFont typeface="+mj-lt"/>
              <a:buAutoNum type="arabicPeriod"/>
              <a:tabLst/>
              <a:defRPr/>
            </a:pPr>
            <a:r>
              <a:rPr lang="en-US" dirty="0"/>
              <a:t>The novel Blockchain architecture give participants the ability to share a ledger which is updated every time a transaction occurs through peer to peer replication.  </a:t>
            </a:r>
          </a:p>
          <a:p>
            <a:pPr marL="228600" marR="0" indent="-228600" algn="l" defTabSz="457200" rtl="0" eaLnBrk="1" fontAlgn="auto" latinLnBrk="0" hangingPunct="1">
              <a:lnSpc>
                <a:spcPct val="100000"/>
              </a:lnSpc>
              <a:spcBef>
                <a:spcPts val="0"/>
              </a:spcBef>
              <a:spcAft>
                <a:spcPts val="0"/>
              </a:spcAft>
              <a:buClrTx/>
              <a:buSzTx/>
              <a:buFont typeface="+mj-lt"/>
              <a:buAutoNum type="arabicPeriod"/>
              <a:tabLst/>
              <a:defRPr/>
            </a:pPr>
            <a:endParaRPr lang="en-US" dirty="0"/>
          </a:p>
          <a:p>
            <a:pPr marL="228600" marR="0" indent="-228600" algn="l" defTabSz="457200" rtl="0" eaLnBrk="1" fontAlgn="auto" latinLnBrk="0" hangingPunct="1">
              <a:lnSpc>
                <a:spcPct val="100000"/>
              </a:lnSpc>
              <a:spcBef>
                <a:spcPts val="0"/>
              </a:spcBef>
              <a:spcAft>
                <a:spcPts val="0"/>
              </a:spcAft>
              <a:buClrTx/>
              <a:buSzTx/>
              <a:buFont typeface="+mj-lt"/>
              <a:buAutoNum type="arabicPeriod"/>
              <a:tabLst/>
              <a:defRPr/>
            </a:pPr>
            <a:r>
              <a:rPr lang="en-US" dirty="0"/>
              <a:t>Cryptography is used to ensure that network participants see only the parts of the ledger that are relevant to them, and that transactions are secure, authenticated and verifiable.  </a:t>
            </a:r>
          </a:p>
          <a:p>
            <a:pPr marL="228600" marR="0" indent="-228600" algn="l" defTabSz="457200" rtl="0" eaLnBrk="1" fontAlgn="auto" latinLnBrk="0" hangingPunct="1">
              <a:lnSpc>
                <a:spcPct val="100000"/>
              </a:lnSpc>
              <a:spcBef>
                <a:spcPts val="0"/>
              </a:spcBef>
              <a:spcAft>
                <a:spcPts val="0"/>
              </a:spcAft>
              <a:buClrTx/>
              <a:buSzTx/>
              <a:buFont typeface="+mj-lt"/>
              <a:buAutoNum type="arabicPeriod"/>
              <a:tabLst/>
              <a:defRPr/>
            </a:pPr>
            <a:endParaRPr lang="en-US" dirty="0"/>
          </a:p>
          <a:p>
            <a:pPr marL="228600" marR="0" indent="-228600" algn="l" defTabSz="457200" rtl="0" eaLnBrk="1" fontAlgn="auto" latinLnBrk="0" hangingPunct="1">
              <a:lnSpc>
                <a:spcPct val="100000"/>
              </a:lnSpc>
              <a:spcBef>
                <a:spcPts val="0"/>
              </a:spcBef>
              <a:spcAft>
                <a:spcPts val="0"/>
              </a:spcAft>
              <a:buClrTx/>
              <a:buSzTx/>
              <a:buFont typeface="+mj-lt"/>
              <a:buAutoNum type="arabicPeriod"/>
              <a:tabLst/>
              <a:defRPr/>
            </a:pPr>
            <a:r>
              <a:rPr lang="en-US" dirty="0"/>
              <a:t>Blockchain also allows the contract for asset transfer to be embedded in the transaction database determining the conditions under</a:t>
            </a:r>
            <a:r>
              <a:rPr lang="en-US" baseline="0" dirty="0"/>
              <a:t> which</a:t>
            </a:r>
            <a:r>
              <a:rPr lang="en-US" dirty="0"/>
              <a:t> the transaction</a:t>
            </a:r>
            <a:r>
              <a:rPr lang="en-US" baseline="0" dirty="0"/>
              <a:t> can occur.</a:t>
            </a:r>
            <a:r>
              <a:rPr lang="en-US" dirty="0"/>
              <a:t>  </a:t>
            </a:r>
          </a:p>
          <a:p>
            <a:pPr marL="228600" marR="0" indent="-228600" algn="l" defTabSz="457200" rtl="0" eaLnBrk="1" fontAlgn="auto" latinLnBrk="0" hangingPunct="1">
              <a:lnSpc>
                <a:spcPct val="100000"/>
              </a:lnSpc>
              <a:spcBef>
                <a:spcPts val="0"/>
              </a:spcBef>
              <a:spcAft>
                <a:spcPts val="0"/>
              </a:spcAft>
              <a:buClrTx/>
              <a:buSzTx/>
              <a:buFont typeface="+mj-lt"/>
              <a:buAutoNum type="arabicPeriod"/>
              <a:tabLst/>
              <a:defRPr/>
            </a:pPr>
            <a:endParaRPr lang="en-US" dirty="0"/>
          </a:p>
          <a:p>
            <a:pPr marL="228600" marR="0" indent="-228600" algn="l" defTabSz="457200" rtl="0" eaLnBrk="1" fontAlgn="auto" latinLnBrk="0" hangingPunct="1">
              <a:lnSpc>
                <a:spcPct val="100000"/>
              </a:lnSpc>
              <a:spcBef>
                <a:spcPts val="0"/>
              </a:spcBef>
              <a:spcAft>
                <a:spcPts val="0"/>
              </a:spcAft>
              <a:buClrTx/>
              <a:buSzTx/>
              <a:buFont typeface="+mj-lt"/>
              <a:buAutoNum type="arabicPeriod"/>
              <a:tabLst/>
              <a:defRPr/>
            </a:pPr>
            <a:r>
              <a:rPr lang="en-US" dirty="0"/>
              <a:t>Network participants agree how transactions are verified through consensus or similar mechanisms.  Government oversight, compliance &amp; audit can be part of the same network.</a:t>
            </a:r>
          </a:p>
          <a:p>
            <a:pPr marL="228600" marR="0" indent="-228600" algn="l" defTabSz="457200" rtl="0" eaLnBrk="1" fontAlgn="auto" latinLnBrk="0" hangingPunct="1">
              <a:lnSpc>
                <a:spcPct val="100000"/>
              </a:lnSpc>
              <a:spcBef>
                <a:spcPts val="0"/>
              </a:spcBef>
              <a:spcAft>
                <a:spcPts val="0"/>
              </a:spcAft>
              <a:buClrTx/>
              <a:buSzTx/>
              <a:buFont typeface="+mj-lt"/>
              <a:buAutoNum type="arabicPeriod"/>
              <a:tabLst/>
              <a:defRPr/>
            </a:pPr>
            <a:endParaRPr lang="en-US" dirty="0"/>
          </a:p>
          <a:p>
            <a:pPr marL="228600" marR="0" indent="-228600" algn="l" defTabSz="457200" rtl="0" eaLnBrk="1" fontAlgn="auto" latinLnBrk="0" hangingPunct="1">
              <a:lnSpc>
                <a:spcPct val="100000"/>
              </a:lnSpc>
              <a:spcBef>
                <a:spcPts val="0"/>
              </a:spcBef>
              <a:spcAft>
                <a:spcPts val="0"/>
              </a:spcAft>
              <a:buClrTx/>
              <a:buSzTx/>
              <a:buFont typeface="+mj-lt"/>
              <a:buAutoNum type="arabicPeriod"/>
              <a:tabLst/>
              <a:defRPr/>
            </a:pPr>
            <a:r>
              <a:rPr lang="en-US" dirty="0"/>
              <a:t>Participants SAME</a:t>
            </a:r>
            <a:r>
              <a:rPr lang="en-US" baseline="0" dirty="0"/>
              <a:t> AS BEFORE – this is not a disintermediation play</a:t>
            </a:r>
            <a:endParaRPr lang="en-US" dirty="0"/>
          </a:p>
          <a:p>
            <a:pPr marL="228600" marR="0" indent="-228600" algn="l" defTabSz="457200" rtl="0" eaLnBrk="1" fontAlgn="auto" latinLnBrk="0" hangingPunct="1">
              <a:lnSpc>
                <a:spcPct val="100000"/>
              </a:lnSpc>
              <a:spcBef>
                <a:spcPts val="0"/>
              </a:spcBef>
              <a:spcAft>
                <a:spcPts val="0"/>
              </a:spcAft>
              <a:buClrTx/>
              <a:buSzTx/>
              <a:buFont typeface="+mj-lt"/>
              <a:buAutoNum type="arabicPeriod"/>
              <a:tabLst/>
              <a:defRPr/>
            </a:pPr>
            <a:endParaRPr lang="en-US" dirty="0"/>
          </a:p>
          <a:p>
            <a:pPr marL="228600" marR="0" indent="-228600" algn="l" defTabSz="457200" rtl="0" eaLnBrk="1" fontAlgn="auto" latinLnBrk="0" hangingPunct="1">
              <a:lnSpc>
                <a:spcPct val="100000"/>
              </a:lnSpc>
              <a:spcBef>
                <a:spcPts val="0"/>
              </a:spcBef>
              <a:spcAft>
                <a:spcPts val="0"/>
              </a:spcAft>
              <a:buClrTx/>
              <a:buSzTx/>
              <a:buFont typeface="+mj-lt"/>
              <a:buAutoNum type="arabicPeriod"/>
              <a:tabLst/>
              <a:defRPr/>
            </a:pPr>
            <a:r>
              <a:rPr lang="en-US" baseline="0" dirty="0"/>
              <a:t>CONSENSUS– means all participants agree that a transaction is valid</a:t>
            </a:r>
            <a:endParaRPr lang="en-US" dirty="0"/>
          </a:p>
          <a:p>
            <a:pPr marL="228600" marR="0" indent="-228600" algn="l" defTabSz="457200" rtl="0" eaLnBrk="1" fontAlgn="auto" latinLnBrk="0" hangingPunct="1">
              <a:lnSpc>
                <a:spcPct val="100000"/>
              </a:lnSpc>
              <a:spcBef>
                <a:spcPts val="0"/>
              </a:spcBef>
              <a:spcAft>
                <a:spcPts val="0"/>
              </a:spcAft>
              <a:buClrTx/>
              <a:buSzTx/>
              <a:buFont typeface="+mj-lt"/>
              <a:buAutoNum type="arabicPeriod"/>
              <a:tabLst/>
              <a:defRPr/>
            </a:pPr>
            <a:endParaRPr lang="en-US" dirty="0"/>
          </a:p>
          <a:p>
            <a:pPr marL="228600" marR="0" indent="-228600" algn="l" defTabSz="457200" rtl="0" eaLnBrk="1" fontAlgn="auto" latinLnBrk="0" hangingPunct="1">
              <a:lnSpc>
                <a:spcPct val="100000"/>
              </a:lnSpc>
              <a:spcBef>
                <a:spcPts val="0"/>
              </a:spcBef>
              <a:spcAft>
                <a:spcPts val="0"/>
              </a:spcAft>
              <a:buClrTx/>
              <a:buSzTx/>
              <a:buFont typeface="+mj-lt"/>
              <a:buAutoNum type="arabicPeriod"/>
              <a:tabLst/>
              <a:defRPr/>
            </a:pPr>
            <a:r>
              <a:rPr lang="en-US" dirty="0"/>
              <a:t>PROVENANCE– means participants</a:t>
            </a:r>
            <a:r>
              <a:rPr lang="en-US" baseline="0" dirty="0"/>
              <a:t> know where the asset came from and how it’s ownership has changed over time</a:t>
            </a:r>
          </a:p>
          <a:p>
            <a:pPr marL="228600" marR="0" indent="-228600" algn="l" defTabSz="457200" rtl="0" eaLnBrk="1" fontAlgn="auto" latinLnBrk="0" hangingPunct="1">
              <a:lnSpc>
                <a:spcPct val="100000"/>
              </a:lnSpc>
              <a:spcBef>
                <a:spcPts val="0"/>
              </a:spcBef>
              <a:spcAft>
                <a:spcPts val="0"/>
              </a:spcAft>
              <a:buClrTx/>
              <a:buSzTx/>
              <a:buFont typeface="+mj-lt"/>
              <a:buAutoNum type="arabicPeriod"/>
              <a:tabLst/>
              <a:defRPr/>
            </a:pPr>
            <a:endParaRPr lang="en-US" baseline="0" dirty="0"/>
          </a:p>
          <a:p>
            <a:pPr marL="228600" marR="0" indent="-228600" algn="l" defTabSz="457200" rtl="0" eaLnBrk="1" fontAlgn="auto" latinLnBrk="0" hangingPunct="1">
              <a:lnSpc>
                <a:spcPct val="100000"/>
              </a:lnSpc>
              <a:spcBef>
                <a:spcPts val="0"/>
              </a:spcBef>
              <a:spcAft>
                <a:spcPts val="0"/>
              </a:spcAft>
              <a:buClrTx/>
              <a:buSzTx/>
              <a:buFont typeface="+mj-lt"/>
              <a:buAutoNum type="arabicPeriod"/>
              <a:tabLst/>
              <a:defRPr/>
            </a:pPr>
            <a:r>
              <a:rPr lang="en-US" baseline="0" dirty="0"/>
              <a:t>IMMUTABILITY– means no participant can tamper with a transaction once it’s agreed. If a transaction was in error then a NEW transaction must be used to reverse the error, with both visible</a:t>
            </a:r>
          </a:p>
          <a:p>
            <a:pPr marL="228600" marR="0" indent="-228600" algn="l" defTabSz="457200" rtl="0" eaLnBrk="1" fontAlgn="auto" latinLnBrk="0" hangingPunct="1">
              <a:lnSpc>
                <a:spcPct val="100000"/>
              </a:lnSpc>
              <a:spcBef>
                <a:spcPts val="0"/>
              </a:spcBef>
              <a:spcAft>
                <a:spcPts val="0"/>
              </a:spcAft>
              <a:buClrTx/>
              <a:buSzTx/>
              <a:buFont typeface="+mj-lt"/>
              <a:buAutoNum type="arabicPeriod"/>
              <a:tabLst/>
              <a:defRPr/>
            </a:pPr>
            <a:endParaRPr lang="en-US" baseline="0" dirty="0"/>
          </a:p>
          <a:p>
            <a:pPr marL="228600" marR="0" indent="-228600" algn="l" defTabSz="457200" rtl="0" eaLnBrk="1" fontAlgn="auto" latinLnBrk="0" hangingPunct="1">
              <a:lnSpc>
                <a:spcPct val="100000"/>
              </a:lnSpc>
              <a:spcBef>
                <a:spcPts val="0"/>
              </a:spcBef>
              <a:spcAft>
                <a:spcPts val="0"/>
              </a:spcAft>
              <a:buClrTx/>
              <a:buSzTx/>
              <a:buFont typeface="+mj-lt"/>
              <a:buAutoNum type="arabicPeriod"/>
              <a:tabLst/>
              <a:defRPr/>
            </a:pPr>
            <a:r>
              <a:rPr lang="en-US" baseline="0" dirty="0"/>
              <a:t>FINALITY– means that there is ONE place to determine the ownership of an asset or completion of a transaction.  This is the role of the SHARED LEDGER.</a:t>
            </a:r>
            <a:endParaRPr lang="en-US" dirty="0"/>
          </a:p>
        </p:txBody>
      </p:sp>
      <p:sp>
        <p:nvSpPr>
          <p:cNvPr id="4" name="Slide Number Placeholder 3"/>
          <p:cNvSpPr>
            <a:spLocks noGrp="1"/>
          </p:cNvSpPr>
          <p:nvPr>
            <p:ph type="sldNum" sz="quarter" idx="10"/>
          </p:nvPr>
        </p:nvSpPr>
        <p:spPr/>
        <p:txBody>
          <a:bodyPr/>
          <a:lstStyle/>
          <a:p>
            <a:fld id="{45C8F735-2258-884A-BAD8-BB4BE87DECB7}" type="slidenum">
              <a:rPr lang="en-US" smtClean="0"/>
              <a:pPr/>
              <a:t>22</a:t>
            </a:fld>
            <a:endParaRPr lang="en-US"/>
          </a:p>
        </p:txBody>
      </p:sp>
    </p:spTree>
    <p:extLst>
      <p:ext uri="{BB962C8B-B14F-4D97-AF65-F5344CB8AC3E}">
        <p14:creationId xmlns:p14="http://schemas.microsoft.com/office/powerpoint/2010/main" val="31232071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266DE88-231C-4D4D-B914-E1E40628D2A9}" type="slidenum">
              <a:rPr lang="en-US" smtClean="0"/>
              <a:t>23</a:t>
            </a:fld>
            <a:endParaRPr lang="en-US"/>
          </a:p>
        </p:txBody>
      </p:sp>
    </p:spTree>
    <p:extLst>
      <p:ext uri="{BB962C8B-B14F-4D97-AF65-F5344CB8AC3E}">
        <p14:creationId xmlns:p14="http://schemas.microsoft.com/office/powerpoint/2010/main" val="30892458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a:t>This is the “BEFORE” picture representing</a:t>
            </a:r>
            <a:r>
              <a:rPr lang="en-US" baseline="0" dirty="0"/>
              <a:t> the “status quo” for business networks.</a:t>
            </a:r>
          </a:p>
          <a:p>
            <a:pPr marL="228600" indent="-228600">
              <a:buFont typeface="+mj-lt"/>
              <a:buAutoNum type="arabicPeriod"/>
            </a:pPr>
            <a:endParaRPr lang="en-US" baseline="0" dirty="0"/>
          </a:p>
          <a:p>
            <a:pPr marL="228600" indent="-228600">
              <a:buFont typeface="+mj-lt"/>
              <a:buAutoNum type="arabicPeriod"/>
            </a:pPr>
            <a:r>
              <a:rPr lang="en-US" baseline="0" dirty="0"/>
              <a:t>Each participant keeps their own ledger(s) which are updated to represent business transactions as they occur.</a:t>
            </a:r>
          </a:p>
          <a:p>
            <a:pPr marL="228600" indent="-228600">
              <a:buFont typeface="+mj-lt"/>
              <a:buAutoNum type="arabicPeriod"/>
            </a:pPr>
            <a:endParaRPr lang="en-US" baseline="0" dirty="0"/>
          </a:p>
          <a:p>
            <a:pPr marL="228600" indent="-228600">
              <a:buFont typeface="+mj-lt"/>
              <a:buAutoNum type="arabicPeriod"/>
            </a:pPr>
            <a:r>
              <a:rPr lang="en-US" baseline="0" dirty="0"/>
              <a:t>This is EXPENSIVE due to duplication of effort and intermediaries adding margin for services.</a:t>
            </a:r>
          </a:p>
          <a:p>
            <a:pPr marL="228600" indent="-228600">
              <a:buFont typeface="+mj-lt"/>
              <a:buAutoNum type="arabicPeriod"/>
            </a:pPr>
            <a:endParaRPr lang="en-US" baseline="0" dirty="0"/>
          </a:p>
          <a:p>
            <a:pPr marL="228600" indent="-228600">
              <a:buFont typeface="+mj-lt"/>
              <a:buAutoNum type="arabicPeriod"/>
            </a:pPr>
            <a:r>
              <a:rPr lang="en-US" baseline="0" dirty="0"/>
              <a:t>It is clearly INEFFICIENT, as the business conditions – the contract – is duplicated by every network participant</a:t>
            </a:r>
          </a:p>
          <a:p>
            <a:pPr marL="228600" indent="-228600">
              <a:buFont typeface="+mj-lt"/>
              <a:buAutoNum type="arabicPeriod"/>
            </a:pPr>
            <a:endParaRPr lang="en-US" baseline="0" dirty="0"/>
          </a:p>
          <a:p>
            <a:pPr marL="228600" indent="-228600">
              <a:buFont typeface="+mj-lt"/>
              <a:buAutoNum type="arabicPeriod"/>
            </a:pPr>
            <a:r>
              <a:rPr lang="en-US" baseline="0" dirty="0"/>
              <a:t>It is also VULNERABLE because if a central system(e.g. Bank) is compromised due to an incidents this affects the whole business network.  Incidents can include fraud, cyber attack or a simple mistake. </a:t>
            </a:r>
            <a:endParaRPr lang="en-US" dirty="0"/>
          </a:p>
        </p:txBody>
      </p:sp>
      <p:sp>
        <p:nvSpPr>
          <p:cNvPr id="4" name="Slide Number Placeholder 3"/>
          <p:cNvSpPr>
            <a:spLocks noGrp="1"/>
          </p:cNvSpPr>
          <p:nvPr>
            <p:ph type="sldNum" sz="quarter" idx="10"/>
          </p:nvPr>
        </p:nvSpPr>
        <p:spPr/>
        <p:txBody>
          <a:bodyPr/>
          <a:lstStyle/>
          <a:p>
            <a:fld id="{45C8F735-2258-884A-BAD8-BB4BE87DECB7}" type="slidenum">
              <a:rPr lang="en-US" smtClean="0"/>
              <a:pPr/>
              <a:t>24</a:t>
            </a:fld>
            <a:endParaRPr lang="en-US"/>
          </a:p>
        </p:txBody>
      </p:sp>
    </p:spTree>
    <p:extLst>
      <p:ext uri="{BB962C8B-B14F-4D97-AF65-F5344CB8AC3E}">
        <p14:creationId xmlns:p14="http://schemas.microsoft.com/office/powerpoint/2010/main" val="35805316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en-US"/>
          </a:p>
        </p:txBody>
      </p:sp>
      <p:sp>
        <p:nvSpPr>
          <p:cNvPr id="4" name="日期占位符 3"/>
          <p:cNvSpPr>
            <a:spLocks noGrp="1"/>
          </p:cNvSpPr>
          <p:nvPr>
            <p:ph type="dt" sz="half" idx="10"/>
          </p:nvPr>
        </p:nvSpPr>
        <p:spPr/>
        <p:txBody>
          <a:bodyPr/>
          <a:lstStyle/>
          <a:p>
            <a:fld id="{481C2D03-4618-45D7-98CC-AF843C15668B}" type="datetimeFigureOut">
              <a:rPr lang="en-US" smtClean="0"/>
              <a:t>7/31/2017</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589191F6-82F2-4138-8DF3-0C0F3A8FADC1}" type="slidenum">
              <a:rPr lang="en-US" smtClean="0"/>
              <a:t>‹#›</a:t>
            </a:fld>
            <a:endParaRPr lang="en-US"/>
          </a:p>
        </p:txBody>
      </p:sp>
    </p:spTree>
    <p:extLst>
      <p:ext uri="{BB962C8B-B14F-4D97-AF65-F5344CB8AC3E}">
        <p14:creationId xmlns:p14="http://schemas.microsoft.com/office/powerpoint/2010/main" val="12658576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p>
            <a:fld id="{481C2D03-4618-45D7-98CC-AF843C15668B}" type="datetimeFigureOut">
              <a:rPr lang="en-US" smtClean="0"/>
              <a:t>7/31/2017</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589191F6-82F2-4138-8DF3-0C0F3A8FADC1}" type="slidenum">
              <a:rPr lang="en-US" smtClean="0"/>
              <a:t>‹#›</a:t>
            </a:fld>
            <a:endParaRPr lang="en-US"/>
          </a:p>
        </p:txBody>
      </p:sp>
    </p:spTree>
    <p:extLst>
      <p:ext uri="{BB962C8B-B14F-4D97-AF65-F5344CB8AC3E}">
        <p14:creationId xmlns:p14="http://schemas.microsoft.com/office/powerpoint/2010/main" val="12699337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p>
            <a:fld id="{481C2D03-4618-45D7-98CC-AF843C15668B}" type="datetimeFigureOut">
              <a:rPr lang="en-US" smtClean="0"/>
              <a:t>7/31/2017</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589191F6-82F2-4138-8DF3-0C0F3A8FADC1}" type="slidenum">
              <a:rPr lang="en-US" smtClean="0"/>
              <a:t>‹#›</a:t>
            </a:fld>
            <a:endParaRPr lang="en-US"/>
          </a:p>
        </p:txBody>
      </p:sp>
    </p:spTree>
    <p:extLst>
      <p:ext uri="{BB962C8B-B14F-4D97-AF65-F5344CB8AC3E}">
        <p14:creationId xmlns:p14="http://schemas.microsoft.com/office/powerpoint/2010/main" val="14213976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5999"/>
            </a:lvl1pPr>
          </a:lstStyle>
          <a:p>
            <a:r>
              <a:rPr lang="zh-CN" altLang="en-US" smtClean="0"/>
              <a:t>单击此处编辑母版标题样式</a:t>
            </a:r>
            <a:endParaRPr 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086" indent="0" algn="ctr">
              <a:buNone/>
              <a:defRPr sz="2000"/>
            </a:lvl2pPr>
            <a:lvl3pPr marL="914172" indent="0" algn="ctr">
              <a:buNone/>
              <a:defRPr sz="1800"/>
            </a:lvl3pPr>
            <a:lvl4pPr marL="1371257" indent="0" algn="ctr">
              <a:buNone/>
              <a:defRPr sz="1600"/>
            </a:lvl4pPr>
            <a:lvl5pPr marL="1828343" indent="0" algn="ctr">
              <a:buNone/>
              <a:defRPr sz="1600"/>
            </a:lvl5pPr>
            <a:lvl6pPr marL="2285429" indent="0" algn="ctr">
              <a:buNone/>
              <a:defRPr sz="1600"/>
            </a:lvl6pPr>
            <a:lvl7pPr marL="2742514" indent="0" algn="ctr">
              <a:buNone/>
              <a:defRPr sz="1600"/>
            </a:lvl7pPr>
            <a:lvl8pPr marL="3199600" indent="0" algn="ctr">
              <a:buNone/>
              <a:defRPr sz="1600"/>
            </a:lvl8pPr>
            <a:lvl9pPr marL="3656686" indent="0" algn="ctr">
              <a:buNone/>
              <a:defRPr sz="1600"/>
            </a:lvl9pPr>
          </a:lstStyle>
          <a:p>
            <a:r>
              <a:rPr lang="zh-CN" altLang="en-US" smtClean="0"/>
              <a:t>单击以编辑母版副标题样式</a:t>
            </a:r>
            <a:endParaRPr lang="en-US"/>
          </a:p>
        </p:txBody>
      </p:sp>
      <p:sp>
        <p:nvSpPr>
          <p:cNvPr id="4" name="日期占位符 3"/>
          <p:cNvSpPr>
            <a:spLocks noGrp="1"/>
          </p:cNvSpPr>
          <p:nvPr>
            <p:ph type="dt" sz="half" idx="10"/>
          </p:nvPr>
        </p:nvSpPr>
        <p:spPr/>
        <p:txBody>
          <a:bodyPr/>
          <a:lstStyle/>
          <a:p>
            <a:pPr defTabSz="914172"/>
            <a:fld id="{5E5A3DD2-D29E-439D-A26A-E035585B40D7}" type="datetimeFigureOut">
              <a:rPr lang="en-US" smtClean="0">
                <a:solidFill>
                  <a:prstClr val="black">
                    <a:tint val="75000"/>
                  </a:prstClr>
                </a:solidFill>
              </a:rPr>
              <a:pPr defTabSz="914172"/>
              <a:t>7/31/2017</a:t>
            </a:fld>
            <a:endParaRPr lang="en-US">
              <a:solidFill>
                <a:prstClr val="black">
                  <a:tint val="75000"/>
                </a:prstClr>
              </a:solidFill>
            </a:endParaRPr>
          </a:p>
        </p:txBody>
      </p:sp>
      <p:sp>
        <p:nvSpPr>
          <p:cNvPr id="5" name="页脚占位符 4"/>
          <p:cNvSpPr>
            <a:spLocks noGrp="1"/>
          </p:cNvSpPr>
          <p:nvPr>
            <p:ph type="ftr" sz="quarter" idx="11"/>
          </p:nvPr>
        </p:nvSpPr>
        <p:spPr/>
        <p:txBody>
          <a:bodyPr/>
          <a:lstStyle/>
          <a:p>
            <a:pPr defTabSz="914172"/>
            <a:endParaRPr lang="en-US">
              <a:solidFill>
                <a:prstClr val="black">
                  <a:tint val="75000"/>
                </a:prstClr>
              </a:solidFill>
            </a:endParaRPr>
          </a:p>
        </p:txBody>
      </p:sp>
      <p:sp>
        <p:nvSpPr>
          <p:cNvPr id="6" name="灯片编号占位符 5"/>
          <p:cNvSpPr>
            <a:spLocks noGrp="1"/>
          </p:cNvSpPr>
          <p:nvPr>
            <p:ph type="sldNum" sz="quarter" idx="12"/>
          </p:nvPr>
        </p:nvSpPr>
        <p:spPr/>
        <p:txBody>
          <a:bodyPr/>
          <a:lstStyle/>
          <a:p>
            <a:pPr defTabSz="914172"/>
            <a:fld id="{347B32E4-C31D-4CB2-B797-82A3CB4F4FB6}" type="slidenum">
              <a:rPr lang="en-US" smtClean="0">
                <a:solidFill>
                  <a:prstClr val="black">
                    <a:tint val="75000"/>
                  </a:prstClr>
                </a:solidFill>
              </a:rPr>
              <a:pPr defTabSz="914172"/>
              <a:t>‹#›</a:t>
            </a:fld>
            <a:endParaRPr lang="en-US">
              <a:solidFill>
                <a:prstClr val="black">
                  <a:tint val="75000"/>
                </a:prstClr>
              </a:solidFill>
            </a:endParaRPr>
          </a:p>
        </p:txBody>
      </p:sp>
    </p:spTree>
    <p:extLst>
      <p:ext uri="{BB962C8B-B14F-4D97-AF65-F5344CB8AC3E}">
        <p14:creationId xmlns:p14="http://schemas.microsoft.com/office/powerpoint/2010/main" val="5215466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p>
            <a:pPr defTabSz="914172"/>
            <a:fld id="{5E5A3DD2-D29E-439D-A26A-E035585B40D7}" type="datetimeFigureOut">
              <a:rPr lang="en-US" smtClean="0">
                <a:solidFill>
                  <a:prstClr val="black">
                    <a:tint val="75000"/>
                  </a:prstClr>
                </a:solidFill>
              </a:rPr>
              <a:pPr defTabSz="914172"/>
              <a:t>7/31/2017</a:t>
            </a:fld>
            <a:endParaRPr lang="en-US">
              <a:solidFill>
                <a:prstClr val="black">
                  <a:tint val="75000"/>
                </a:prstClr>
              </a:solidFill>
            </a:endParaRPr>
          </a:p>
        </p:txBody>
      </p:sp>
      <p:sp>
        <p:nvSpPr>
          <p:cNvPr id="5" name="页脚占位符 4"/>
          <p:cNvSpPr>
            <a:spLocks noGrp="1"/>
          </p:cNvSpPr>
          <p:nvPr>
            <p:ph type="ftr" sz="quarter" idx="11"/>
          </p:nvPr>
        </p:nvSpPr>
        <p:spPr/>
        <p:txBody>
          <a:bodyPr/>
          <a:lstStyle/>
          <a:p>
            <a:pPr defTabSz="914172"/>
            <a:endParaRPr lang="en-US">
              <a:solidFill>
                <a:prstClr val="black">
                  <a:tint val="75000"/>
                </a:prstClr>
              </a:solidFill>
            </a:endParaRPr>
          </a:p>
        </p:txBody>
      </p:sp>
      <p:sp>
        <p:nvSpPr>
          <p:cNvPr id="6" name="灯片编号占位符 5"/>
          <p:cNvSpPr>
            <a:spLocks noGrp="1"/>
          </p:cNvSpPr>
          <p:nvPr>
            <p:ph type="sldNum" sz="quarter" idx="12"/>
          </p:nvPr>
        </p:nvSpPr>
        <p:spPr/>
        <p:txBody>
          <a:bodyPr/>
          <a:lstStyle/>
          <a:p>
            <a:pPr defTabSz="914172"/>
            <a:fld id="{347B32E4-C31D-4CB2-B797-82A3CB4F4FB6}" type="slidenum">
              <a:rPr lang="en-US" smtClean="0">
                <a:solidFill>
                  <a:prstClr val="black">
                    <a:tint val="75000"/>
                  </a:prstClr>
                </a:solidFill>
              </a:rPr>
              <a:pPr defTabSz="914172"/>
              <a:t>‹#›</a:t>
            </a:fld>
            <a:endParaRPr lang="en-US">
              <a:solidFill>
                <a:prstClr val="black">
                  <a:tint val="75000"/>
                </a:prstClr>
              </a:solidFill>
            </a:endParaRPr>
          </a:p>
        </p:txBody>
      </p:sp>
    </p:spTree>
    <p:extLst>
      <p:ext uri="{BB962C8B-B14F-4D97-AF65-F5344CB8AC3E}">
        <p14:creationId xmlns:p14="http://schemas.microsoft.com/office/powerpoint/2010/main" val="29294729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9"/>
            <a:ext cx="10515600" cy="2852737"/>
          </a:xfrm>
        </p:spPr>
        <p:txBody>
          <a:bodyPr anchor="b"/>
          <a:lstStyle>
            <a:lvl1pPr>
              <a:defRPr sz="5999"/>
            </a:lvl1pPr>
          </a:lstStyle>
          <a:p>
            <a:r>
              <a:rPr lang="zh-CN" altLang="en-US" smtClean="0"/>
              <a:t>单击此处编辑母版标题样式</a:t>
            </a:r>
            <a:endParaRPr lang="en-US"/>
          </a:p>
        </p:txBody>
      </p:sp>
      <p:sp>
        <p:nvSpPr>
          <p:cNvPr id="3" name="文本占位符 2"/>
          <p:cNvSpPr>
            <a:spLocks noGrp="1"/>
          </p:cNvSpPr>
          <p:nvPr>
            <p:ph type="body" idx="1"/>
          </p:nvPr>
        </p:nvSpPr>
        <p:spPr>
          <a:xfrm>
            <a:off x="831850" y="4589464"/>
            <a:ext cx="10515600" cy="1500187"/>
          </a:xfrm>
        </p:spPr>
        <p:txBody>
          <a:bodyPr/>
          <a:lstStyle>
            <a:lvl1pPr marL="0" indent="0">
              <a:buNone/>
              <a:defRPr sz="2400">
                <a:solidFill>
                  <a:schemeClr val="tx1">
                    <a:tint val="75000"/>
                  </a:schemeClr>
                </a:solidFill>
              </a:defRPr>
            </a:lvl1pPr>
            <a:lvl2pPr marL="457086" indent="0">
              <a:buNone/>
              <a:defRPr sz="2000">
                <a:solidFill>
                  <a:schemeClr val="tx1">
                    <a:tint val="75000"/>
                  </a:schemeClr>
                </a:solidFill>
              </a:defRPr>
            </a:lvl2pPr>
            <a:lvl3pPr marL="914172" indent="0">
              <a:buNone/>
              <a:defRPr sz="1800">
                <a:solidFill>
                  <a:schemeClr val="tx1">
                    <a:tint val="75000"/>
                  </a:schemeClr>
                </a:solidFill>
              </a:defRPr>
            </a:lvl3pPr>
            <a:lvl4pPr marL="1371257" indent="0">
              <a:buNone/>
              <a:defRPr sz="1600">
                <a:solidFill>
                  <a:schemeClr val="tx1">
                    <a:tint val="75000"/>
                  </a:schemeClr>
                </a:solidFill>
              </a:defRPr>
            </a:lvl4pPr>
            <a:lvl5pPr marL="1828343" indent="0">
              <a:buNone/>
              <a:defRPr sz="1600">
                <a:solidFill>
                  <a:schemeClr val="tx1">
                    <a:tint val="75000"/>
                  </a:schemeClr>
                </a:solidFill>
              </a:defRPr>
            </a:lvl5pPr>
            <a:lvl6pPr marL="2285429" indent="0">
              <a:buNone/>
              <a:defRPr sz="1600">
                <a:solidFill>
                  <a:schemeClr val="tx1">
                    <a:tint val="75000"/>
                  </a:schemeClr>
                </a:solidFill>
              </a:defRPr>
            </a:lvl6pPr>
            <a:lvl7pPr marL="2742514" indent="0">
              <a:buNone/>
              <a:defRPr sz="1600">
                <a:solidFill>
                  <a:schemeClr val="tx1">
                    <a:tint val="75000"/>
                  </a:schemeClr>
                </a:solidFill>
              </a:defRPr>
            </a:lvl7pPr>
            <a:lvl8pPr marL="3199600" indent="0">
              <a:buNone/>
              <a:defRPr sz="1600">
                <a:solidFill>
                  <a:schemeClr val="tx1">
                    <a:tint val="75000"/>
                  </a:schemeClr>
                </a:solidFill>
              </a:defRPr>
            </a:lvl8pPr>
            <a:lvl9pPr marL="3656686"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pPr defTabSz="914172"/>
            <a:fld id="{5E5A3DD2-D29E-439D-A26A-E035585B40D7}" type="datetimeFigureOut">
              <a:rPr lang="en-US" smtClean="0">
                <a:solidFill>
                  <a:prstClr val="black">
                    <a:tint val="75000"/>
                  </a:prstClr>
                </a:solidFill>
              </a:rPr>
              <a:pPr defTabSz="914172"/>
              <a:t>7/31/2017</a:t>
            </a:fld>
            <a:endParaRPr lang="en-US">
              <a:solidFill>
                <a:prstClr val="black">
                  <a:tint val="75000"/>
                </a:prstClr>
              </a:solidFill>
            </a:endParaRPr>
          </a:p>
        </p:txBody>
      </p:sp>
      <p:sp>
        <p:nvSpPr>
          <p:cNvPr id="5" name="页脚占位符 4"/>
          <p:cNvSpPr>
            <a:spLocks noGrp="1"/>
          </p:cNvSpPr>
          <p:nvPr>
            <p:ph type="ftr" sz="quarter" idx="11"/>
          </p:nvPr>
        </p:nvSpPr>
        <p:spPr/>
        <p:txBody>
          <a:bodyPr/>
          <a:lstStyle/>
          <a:p>
            <a:pPr defTabSz="914172"/>
            <a:endParaRPr lang="en-US">
              <a:solidFill>
                <a:prstClr val="black">
                  <a:tint val="75000"/>
                </a:prstClr>
              </a:solidFill>
            </a:endParaRPr>
          </a:p>
        </p:txBody>
      </p:sp>
      <p:sp>
        <p:nvSpPr>
          <p:cNvPr id="6" name="灯片编号占位符 5"/>
          <p:cNvSpPr>
            <a:spLocks noGrp="1"/>
          </p:cNvSpPr>
          <p:nvPr>
            <p:ph type="sldNum" sz="quarter" idx="12"/>
          </p:nvPr>
        </p:nvSpPr>
        <p:spPr/>
        <p:txBody>
          <a:bodyPr/>
          <a:lstStyle/>
          <a:p>
            <a:pPr defTabSz="914172"/>
            <a:fld id="{347B32E4-C31D-4CB2-B797-82A3CB4F4FB6}" type="slidenum">
              <a:rPr lang="en-US" smtClean="0">
                <a:solidFill>
                  <a:prstClr val="black">
                    <a:tint val="75000"/>
                  </a:prstClr>
                </a:solidFill>
              </a:rPr>
              <a:pPr defTabSz="914172"/>
              <a:t>‹#›</a:t>
            </a:fld>
            <a:endParaRPr lang="en-US">
              <a:solidFill>
                <a:prstClr val="black">
                  <a:tint val="75000"/>
                </a:prstClr>
              </a:solidFill>
            </a:endParaRPr>
          </a:p>
        </p:txBody>
      </p:sp>
    </p:spTree>
    <p:extLst>
      <p:ext uri="{BB962C8B-B14F-4D97-AF65-F5344CB8AC3E}">
        <p14:creationId xmlns:p14="http://schemas.microsoft.com/office/powerpoint/2010/main" val="16911055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4"/>
          <p:cNvSpPr>
            <a:spLocks noGrp="1"/>
          </p:cNvSpPr>
          <p:nvPr>
            <p:ph type="dt" sz="half" idx="10"/>
          </p:nvPr>
        </p:nvSpPr>
        <p:spPr/>
        <p:txBody>
          <a:bodyPr/>
          <a:lstStyle/>
          <a:p>
            <a:pPr defTabSz="914172"/>
            <a:fld id="{5E5A3DD2-D29E-439D-A26A-E035585B40D7}" type="datetimeFigureOut">
              <a:rPr lang="en-US" smtClean="0">
                <a:solidFill>
                  <a:prstClr val="black">
                    <a:tint val="75000"/>
                  </a:prstClr>
                </a:solidFill>
              </a:rPr>
              <a:pPr defTabSz="914172"/>
              <a:t>7/31/2017</a:t>
            </a:fld>
            <a:endParaRPr lang="en-US">
              <a:solidFill>
                <a:prstClr val="black">
                  <a:tint val="75000"/>
                </a:prstClr>
              </a:solidFill>
            </a:endParaRPr>
          </a:p>
        </p:txBody>
      </p:sp>
      <p:sp>
        <p:nvSpPr>
          <p:cNvPr id="6" name="页脚占位符 5"/>
          <p:cNvSpPr>
            <a:spLocks noGrp="1"/>
          </p:cNvSpPr>
          <p:nvPr>
            <p:ph type="ftr" sz="quarter" idx="11"/>
          </p:nvPr>
        </p:nvSpPr>
        <p:spPr/>
        <p:txBody>
          <a:bodyPr/>
          <a:lstStyle/>
          <a:p>
            <a:pPr defTabSz="914172"/>
            <a:endParaRPr lang="en-US">
              <a:solidFill>
                <a:prstClr val="black">
                  <a:tint val="75000"/>
                </a:prstClr>
              </a:solidFill>
            </a:endParaRPr>
          </a:p>
        </p:txBody>
      </p:sp>
      <p:sp>
        <p:nvSpPr>
          <p:cNvPr id="7" name="灯片编号占位符 6"/>
          <p:cNvSpPr>
            <a:spLocks noGrp="1"/>
          </p:cNvSpPr>
          <p:nvPr>
            <p:ph type="sldNum" sz="quarter" idx="12"/>
          </p:nvPr>
        </p:nvSpPr>
        <p:spPr/>
        <p:txBody>
          <a:bodyPr/>
          <a:lstStyle/>
          <a:p>
            <a:pPr defTabSz="914172"/>
            <a:fld id="{347B32E4-C31D-4CB2-B797-82A3CB4F4FB6}" type="slidenum">
              <a:rPr lang="en-US" smtClean="0">
                <a:solidFill>
                  <a:prstClr val="black">
                    <a:tint val="75000"/>
                  </a:prstClr>
                </a:solidFill>
              </a:rPr>
              <a:pPr defTabSz="914172"/>
              <a:t>‹#›</a:t>
            </a:fld>
            <a:endParaRPr lang="en-US">
              <a:solidFill>
                <a:prstClr val="black">
                  <a:tint val="75000"/>
                </a:prstClr>
              </a:solidFill>
            </a:endParaRPr>
          </a:p>
        </p:txBody>
      </p:sp>
    </p:spTree>
    <p:extLst>
      <p:ext uri="{BB962C8B-B14F-4D97-AF65-F5344CB8AC3E}">
        <p14:creationId xmlns:p14="http://schemas.microsoft.com/office/powerpoint/2010/main" val="6768723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6"/>
            <a:ext cx="10515600" cy="1325563"/>
          </a:xfrm>
        </p:spPr>
        <p:txBody>
          <a:bodyPr/>
          <a:lstStyle/>
          <a:p>
            <a:r>
              <a:rPr lang="zh-CN" altLang="en-US" smtClean="0"/>
              <a:t>单击此处编辑母版标题样式</a:t>
            </a:r>
            <a:endParaRPr 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086" indent="0">
              <a:buNone/>
              <a:defRPr sz="2000" b="1"/>
            </a:lvl2pPr>
            <a:lvl3pPr marL="914172" indent="0">
              <a:buNone/>
              <a:defRPr sz="1800" b="1"/>
            </a:lvl3pPr>
            <a:lvl4pPr marL="1371257" indent="0">
              <a:buNone/>
              <a:defRPr sz="1600" b="1"/>
            </a:lvl4pPr>
            <a:lvl5pPr marL="1828343" indent="0">
              <a:buNone/>
              <a:defRPr sz="1600" b="1"/>
            </a:lvl5pPr>
            <a:lvl6pPr marL="2285429" indent="0">
              <a:buNone/>
              <a:defRPr sz="1600" b="1"/>
            </a:lvl6pPr>
            <a:lvl7pPr marL="2742514" indent="0">
              <a:buNone/>
              <a:defRPr sz="1600" b="1"/>
            </a:lvl7pPr>
            <a:lvl8pPr marL="3199600" indent="0">
              <a:buNone/>
              <a:defRPr sz="1600" b="1"/>
            </a:lvl8pPr>
            <a:lvl9pPr marL="3656686"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086" indent="0">
              <a:buNone/>
              <a:defRPr sz="2000" b="1"/>
            </a:lvl2pPr>
            <a:lvl3pPr marL="914172" indent="0">
              <a:buNone/>
              <a:defRPr sz="1800" b="1"/>
            </a:lvl3pPr>
            <a:lvl4pPr marL="1371257" indent="0">
              <a:buNone/>
              <a:defRPr sz="1600" b="1"/>
            </a:lvl4pPr>
            <a:lvl5pPr marL="1828343" indent="0">
              <a:buNone/>
              <a:defRPr sz="1600" b="1"/>
            </a:lvl5pPr>
            <a:lvl6pPr marL="2285429" indent="0">
              <a:buNone/>
              <a:defRPr sz="1600" b="1"/>
            </a:lvl6pPr>
            <a:lvl7pPr marL="2742514" indent="0">
              <a:buNone/>
              <a:defRPr sz="1600" b="1"/>
            </a:lvl7pPr>
            <a:lvl8pPr marL="3199600" indent="0">
              <a:buNone/>
              <a:defRPr sz="1600" b="1"/>
            </a:lvl8pPr>
            <a:lvl9pPr marL="3656686"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日期占位符 6"/>
          <p:cNvSpPr>
            <a:spLocks noGrp="1"/>
          </p:cNvSpPr>
          <p:nvPr>
            <p:ph type="dt" sz="half" idx="10"/>
          </p:nvPr>
        </p:nvSpPr>
        <p:spPr/>
        <p:txBody>
          <a:bodyPr/>
          <a:lstStyle/>
          <a:p>
            <a:pPr defTabSz="914172"/>
            <a:fld id="{5E5A3DD2-D29E-439D-A26A-E035585B40D7}" type="datetimeFigureOut">
              <a:rPr lang="en-US" smtClean="0">
                <a:solidFill>
                  <a:prstClr val="black">
                    <a:tint val="75000"/>
                  </a:prstClr>
                </a:solidFill>
              </a:rPr>
              <a:pPr defTabSz="914172"/>
              <a:t>7/31/2017</a:t>
            </a:fld>
            <a:endParaRPr lang="en-US">
              <a:solidFill>
                <a:prstClr val="black">
                  <a:tint val="75000"/>
                </a:prstClr>
              </a:solidFill>
            </a:endParaRPr>
          </a:p>
        </p:txBody>
      </p:sp>
      <p:sp>
        <p:nvSpPr>
          <p:cNvPr id="8" name="页脚占位符 7"/>
          <p:cNvSpPr>
            <a:spLocks noGrp="1"/>
          </p:cNvSpPr>
          <p:nvPr>
            <p:ph type="ftr" sz="quarter" idx="11"/>
          </p:nvPr>
        </p:nvSpPr>
        <p:spPr/>
        <p:txBody>
          <a:bodyPr/>
          <a:lstStyle/>
          <a:p>
            <a:pPr defTabSz="914172"/>
            <a:endParaRPr lang="en-US">
              <a:solidFill>
                <a:prstClr val="black">
                  <a:tint val="75000"/>
                </a:prstClr>
              </a:solidFill>
            </a:endParaRPr>
          </a:p>
        </p:txBody>
      </p:sp>
      <p:sp>
        <p:nvSpPr>
          <p:cNvPr id="9" name="灯片编号占位符 8"/>
          <p:cNvSpPr>
            <a:spLocks noGrp="1"/>
          </p:cNvSpPr>
          <p:nvPr>
            <p:ph type="sldNum" sz="quarter" idx="12"/>
          </p:nvPr>
        </p:nvSpPr>
        <p:spPr/>
        <p:txBody>
          <a:bodyPr/>
          <a:lstStyle/>
          <a:p>
            <a:pPr defTabSz="914172"/>
            <a:fld id="{347B32E4-C31D-4CB2-B797-82A3CB4F4FB6}" type="slidenum">
              <a:rPr lang="en-US" smtClean="0">
                <a:solidFill>
                  <a:prstClr val="black">
                    <a:tint val="75000"/>
                  </a:prstClr>
                </a:solidFill>
              </a:rPr>
              <a:pPr defTabSz="914172"/>
              <a:t>‹#›</a:t>
            </a:fld>
            <a:endParaRPr lang="en-US">
              <a:solidFill>
                <a:prstClr val="black">
                  <a:tint val="75000"/>
                </a:prstClr>
              </a:solidFill>
            </a:endParaRPr>
          </a:p>
        </p:txBody>
      </p:sp>
    </p:spTree>
    <p:extLst>
      <p:ext uri="{BB962C8B-B14F-4D97-AF65-F5344CB8AC3E}">
        <p14:creationId xmlns:p14="http://schemas.microsoft.com/office/powerpoint/2010/main" val="7383412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日期占位符 2"/>
          <p:cNvSpPr>
            <a:spLocks noGrp="1"/>
          </p:cNvSpPr>
          <p:nvPr>
            <p:ph type="dt" sz="half" idx="10"/>
          </p:nvPr>
        </p:nvSpPr>
        <p:spPr/>
        <p:txBody>
          <a:bodyPr/>
          <a:lstStyle/>
          <a:p>
            <a:pPr defTabSz="914172"/>
            <a:fld id="{5E5A3DD2-D29E-439D-A26A-E035585B40D7}" type="datetimeFigureOut">
              <a:rPr lang="en-US" smtClean="0">
                <a:solidFill>
                  <a:prstClr val="black">
                    <a:tint val="75000"/>
                  </a:prstClr>
                </a:solidFill>
              </a:rPr>
              <a:pPr defTabSz="914172"/>
              <a:t>7/31/2017</a:t>
            </a:fld>
            <a:endParaRPr lang="en-US">
              <a:solidFill>
                <a:prstClr val="black">
                  <a:tint val="75000"/>
                </a:prstClr>
              </a:solidFill>
            </a:endParaRPr>
          </a:p>
        </p:txBody>
      </p:sp>
      <p:sp>
        <p:nvSpPr>
          <p:cNvPr id="4" name="页脚占位符 3"/>
          <p:cNvSpPr>
            <a:spLocks noGrp="1"/>
          </p:cNvSpPr>
          <p:nvPr>
            <p:ph type="ftr" sz="quarter" idx="11"/>
          </p:nvPr>
        </p:nvSpPr>
        <p:spPr/>
        <p:txBody>
          <a:bodyPr/>
          <a:lstStyle/>
          <a:p>
            <a:pPr defTabSz="914172"/>
            <a:endParaRPr lang="en-US">
              <a:solidFill>
                <a:prstClr val="black">
                  <a:tint val="75000"/>
                </a:prstClr>
              </a:solidFill>
            </a:endParaRPr>
          </a:p>
        </p:txBody>
      </p:sp>
      <p:sp>
        <p:nvSpPr>
          <p:cNvPr id="5" name="灯片编号占位符 4"/>
          <p:cNvSpPr>
            <a:spLocks noGrp="1"/>
          </p:cNvSpPr>
          <p:nvPr>
            <p:ph type="sldNum" sz="quarter" idx="12"/>
          </p:nvPr>
        </p:nvSpPr>
        <p:spPr/>
        <p:txBody>
          <a:bodyPr/>
          <a:lstStyle/>
          <a:p>
            <a:pPr defTabSz="914172"/>
            <a:fld id="{347B32E4-C31D-4CB2-B797-82A3CB4F4FB6}" type="slidenum">
              <a:rPr lang="en-US" smtClean="0">
                <a:solidFill>
                  <a:prstClr val="black">
                    <a:tint val="75000"/>
                  </a:prstClr>
                </a:solidFill>
              </a:rPr>
              <a:pPr defTabSz="914172"/>
              <a:t>‹#›</a:t>
            </a:fld>
            <a:endParaRPr lang="en-US">
              <a:solidFill>
                <a:prstClr val="black">
                  <a:tint val="75000"/>
                </a:prstClr>
              </a:solidFill>
            </a:endParaRPr>
          </a:p>
        </p:txBody>
      </p:sp>
    </p:spTree>
    <p:extLst>
      <p:ext uri="{BB962C8B-B14F-4D97-AF65-F5344CB8AC3E}">
        <p14:creationId xmlns:p14="http://schemas.microsoft.com/office/powerpoint/2010/main" val="22482033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defTabSz="914172"/>
            <a:fld id="{5E5A3DD2-D29E-439D-A26A-E035585B40D7}" type="datetimeFigureOut">
              <a:rPr lang="en-US" smtClean="0">
                <a:solidFill>
                  <a:prstClr val="black">
                    <a:tint val="75000"/>
                  </a:prstClr>
                </a:solidFill>
              </a:rPr>
              <a:pPr defTabSz="914172"/>
              <a:t>7/31/2017</a:t>
            </a:fld>
            <a:endParaRPr lang="en-US">
              <a:solidFill>
                <a:prstClr val="black">
                  <a:tint val="75000"/>
                </a:prstClr>
              </a:solidFill>
            </a:endParaRPr>
          </a:p>
        </p:txBody>
      </p:sp>
      <p:sp>
        <p:nvSpPr>
          <p:cNvPr id="3" name="页脚占位符 2"/>
          <p:cNvSpPr>
            <a:spLocks noGrp="1"/>
          </p:cNvSpPr>
          <p:nvPr>
            <p:ph type="ftr" sz="quarter" idx="11"/>
          </p:nvPr>
        </p:nvSpPr>
        <p:spPr/>
        <p:txBody>
          <a:bodyPr/>
          <a:lstStyle/>
          <a:p>
            <a:pPr defTabSz="914172"/>
            <a:endParaRPr lang="en-US">
              <a:solidFill>
                <a:prstClr val="black">
                  <a:tint val="75000"/>
                </a:prstClr>
              </a:solidFill>
            </a:endParaRPr>
          </a:p>
        </p:txBody>
      </p:sp>
      <p:sp>
        <p:nvSpPr>
          <p:cNvPr id="4" name="灯片编号占位符 3"/>
          <p:cNvSpPr>
            <a:spLocks noGrp="1"/>
          </p:cNvSpPr>
          <p:nvPr>
            <p:ph type="sldNum" sz="quarter" idx="12"/>
          </p:nvPr>
        </p:nvSpPr>
        <p:spPr/>
        <p:txBody>
          <a:bodyPr/>
          <a:lstStyle/>
          <a:p>
            <a:pPr defTabSz="914172"/>
            <a:fld id="{347B32E4-C31D-4CB2-B797-82A3CB4F4FB6}" type="slidenum">
              <a:rPr lang="en-US" smtClean="0">
                <a:solidFill>
                  <a:prstClr val="black">
                    <a:tint val="75000"/>
                  </a:prstClr>
                </a:solidFill>
              </a:rPr>
              <a:pPr defTabSz="914172"/>
              <a:t>‹#›</a:t>
            </a:fld>
            <a:endParaRPr lang="en-US">
              <a:solidFill>
                <a:prstClr val="black">
                  <a:tint val="75000"/>
                </a:prstClr>
              </a:solidFill>
            </a:endParaRPr>
          </a:p>
        </p:txBody>
      </p:sp>
    </p:spTree>
    <p:extLst>
      <p:ext uri="{BB962C8B-B14F-4D97-AF65-F5344CB8AC3E}">
        <p14:creationId xmlns:p14="http://schemas.microsoft.com/office/powerpoint/2010/main" val="20628069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9" y="457200"/>
            <a:ext cx="3932237" cy="1600200"/>
          </a:xfrm>
        </p:spPr>
        <p:txBody>
          <a:bodyPr anchor="b"/>
          <a:lstStyle>
            <a:lvl1pPr>
              <a:defRPr sz="3199"/>
            </a:lvl1pPr>
          </a:lstStyle>
          <a:p>
            <a:r>
              <a:rPr lang="zh-CN" altLang="en-US" smtClean="0"/>
              <a:t>单击此处编辑母版标题样式</a:t>
            </a:r>
            <a:endParaRPr lang="en-US"/>
          </a:p>
        </p:txBody>
      </p:sp>
      <p:sp>
        <p:nvSpPr>
          <p:cNvPr id="3" name="内容占位符 2"/>
          <p:cNvSpPr>
            <a:spLocks noGrp="1"/>
          </p:cNvSpPr>
          <p:nvPr>
            <p:ph idx="1"/>
          </p:nvPr>
        </p:nvSpPr>
        <p:spPr>
          <a:xfrm>
            <a:off x="5183188" y="987426"/>
            <a:ext cx="6172200" cy="4873625"/>
          </a:xfrm>
        </p:spPr>
        <p:txBody>
          <a:bodyPr/>
          <a:lstStyle>
            <a:lvl1pPr>
              <a:defRPr sz="3199"/>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文本占位符 3"/>
          <p:cNvSpPr>
            <a:spLocks noGrp="1"/>
          </p:cNvSpPr>
          <p:nvPr>
            <p:ph type="body" sz="half" idx="2"/>
          </p:nvPr>
        </p:nvSpPr>
        <p:spPr>
          <a:xfrm>
            <a:off x="839789" y="2057400"/>
            <a:ext cx="3932237" cy="3811588"/>
          </a:xfrm>
        </p:spPr>
        <p:txBody>
          <a:bodyPr/>
          <a:lstStyle>
            <a:lvl1pPr marL="0" indent="0">
              <a:buNone/>
              <a:defRPr sz="1600"/>
            </a:lvl1pPr>
            <a:lvl2pPr marL="457086" indent="0">
              <a:buNone/>
              <a:defRPr sz="1400"/>
            </a:lvl2pPr>
            <a:lvl3pPr marL="914172" indent="0">
              <a:buNone/>
              <a:defRPr sz="1200"/>
            </a:lvl3pPr>
            <a:lvl4pPr marL="1371257" indent="0">
              <a:buNone/>
              <a:defRPr sz="1000"/>
            </a:lvl4pPr>
            <a:lvl5pPr marL="1828343" indent="0">
              <a:buNone/>
              <a:defRPr sz="1000"/>
            </a:lvl5pPr>
            <a:lvl6pPr marL="2285429" indent="0">
              <a:buNone/>
              <a:defRPr sz="1000"/>
            </a:lvl6pPr>
            <a:lvl7pPr marL="2742514" indent="0">
              <a:buNone/>
              <a:defRPr sz="1000"/>
            </a:lvl7pPr>
            <a:lvl8pPr marL="3199600" indent="0">
              <a:buNone/>
              <a:defRPr sz="1000"/>
            </a:lvl8pPr>
            <a:lvl9pPr marL="3656686"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pPr defTabSz="914172"/>
            <a:fld id="{5E5A3DD2-D29E-439D-A26A-E035585B40D7}" type="datetimeFigureOut">
              <a:rPr lang="en-US" smtClean="0">
                <a:solidFill>
                  <a:prstClr val="black">
                    <a:tint val="75000"/>
                  </a:prstClr>
                </a:solidFill>
              </a:rPr>
              <a:pPr defTabSz="914172"/>
              <a:t>7/31/2017</a:t>
            </a:fld>
            <a:endParaRPr lang="en-US">
              <a:solidFill>
                <a:prstClr val="black">
                  <a:tint val="75000"/>
                </a:prstClr>
              </a:solidFill>
            </a:endParaRPr>
          </a:p>
        </p:txBody>
      </p:sp>
      <p:sp>
        <p:nvSpPr>
          <p:cNvPr id="6" name="页脚占位符 5"/>
          <p:cNvSpPr>
            <a:spLocks noGrp="1"/>
          </p:cNvSpPr>
          <p:nvPr>
            <p:ph type="ftr" sz="quarter" idx="11"/>
          </p:nvPr>
        </p:nvSpPr>
        <p:spPr/>
        <p:txBody>
          <a:bodyPr/>
          <a:lstStyle/>
          <a:p>
            <a:pPr defTabSz="914172"/>
            <a:endParaRPr lang="en-US">
              <a:solidFill>
                <a:prstClr val="black">
                  <a:tint val="75000"/>
                </a:prstClr>
              </a:solidFill>
            </a:endParaRPr>
          </a:p>
        </p:txBody>
      </p:sp>
      <p:sp>
        <p:nvSpPr>
          <p:cNvPr id="7" name="灯片编号占位符 6"/>
          <p:cNvSpPr>
            <a:spLocks noGrp="1"/>
          </p:cNvSpPr>
          <p:nvPr>
            <p:ph type="sldNum" sz="quarter" idx="12"/>
          </p:nvPr>
        </p:nvSpPr>
        <p:spPr/>
        <p:txBody>
          <a:bodyPr/>
          <a:lstStyle/>
          <a:p>
            <a:pPr defTabSz="914172"/>
            <a:fld id="{347B32E4-C31D-4CB2-B797-82A3CB4F4FB6}" type="slidenum">
              <a:rPr lang="en-US" smtClean="0">
                <a:solidFill>
                  <a:prstClr val="black">
                    <a:tint val="75000"/>
                  </a:prstClr>
                </a:solidFill>
              </a:rPr>
              <a:pPr defTabSz="914172"/>
              <a:t>‹#›</a:t>
            </a:fld>
            <a:endParaRPr lang="en-US">
              <a:solidFill>
                <a:prstClr val="black">
                  <a:tint val="75000"/>
                </a:prstClr>
              </a:solidFill>
            </a:endParaRPr>
          </a:p>
        </p:txBody>
      </p:sp>
    </p:spTree>
    <p:extLst>
      <p:ext uri="{BB962C8B-B14F-4D97-AF65-F5344CB8AC3E}">
        <p14:creationId xmlns:p14="http://schemas.microsoft.com/office/powerpoint/2010/main" val="3499179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p>
            <a:fld id="{481C2D03-4618-45D7-98CC-AF843C15668B}" type="datetimeFigureOut">
              <a:rPr lang="en-US" smtClean="0"/>
              <a:t>7/31/2017</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589191F6-82F2-4138-8DF3-0C0F3A8FADC1}" type="slidenum">
              <a:rPr lang="en-US" smtClean="0"/>
              <a:t>‹#›</a:t>
            </a:fld>
            <a:endParaRPr lang="en-US"/>
          </a:p>
        </p:txBody>
      </p:sp>
    </p:spTree>
    <p:extLst>
      <p:ext uri="{BB962C8B-B14F-4D97-AF65-F5344CB8AC3E}">
        <p14:creationId xmlns:p14="http://schemas.microsoft.com/office/powerpoint/2010/main" val="17089885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9" y="457200"/>
            <a:ext cx="3932237" cy="1600200"/>
          </a:xfrm>
        </p:spPr>
        <p:txBody>
          <a:bodyPr anchor="b"/>
          <a:lstStyle>
            <a:lvl1pPr>
              <a:defRPr sz="3199"/>
            </a:lvl1pPr>
          </a:lstStyle>
          <a:p>
            <a:r>
              <a:rPr lang="zh-CN" altLang="en-US" smtClean="0"/>
              <a:t>单击此处编辑母版标题样式</a:t>
            </a:r>
            <a:endParaRPr lang="en-US"/>
          </a:p>
        </p:txBody>
      </p:sp>
      <p:sp>
        <p:nvSpPr>
          <p:cNvPr id="3" name="图片占位符 2"/>
          <p:cNvSpPr>
            <a:spLocks noGrp="1"/>
          </p:cNvSpPr>
          <p:nvPr>
            <p:ph type="pic" idx="1"/>
          </p:nvPr>
        </p:nvSpPr>
        <p:spPr>
          <a:xfrm>
            <a:off x="5183188" y="987426"/>
            <a:ext cx="6172200" cy="4873625"/>
          </a:xfrm>
        </p:spPr>
        <p:txBody>
          <a:bodyPr/>
          <a:lstStyle>
            <a:lvl1pPr marL="0" indent="0">
              <a:buNone/>
              <a:defRPr sz="3199"/>
            </a:lvl1pPr>
            <a:lvl2pPr marL="457086" indent="0">
              <a:buNone/>
              <a:defRPr sz="2800"/>
            </a:lvl2pPr>
            <a:lvl3pPr marL="914172" indent="0">
              <a:buNone/>
              <a:defRPr sz="2400"/>
            </a:lvl3pPr>
            <a:lvl4pPr marL="1371257" indent="0">
              <a:buNone/>
              <a:defRPr sz="2000"/>
            </a:lvl4pPr>
            <a:lvl5pPr marL="1828343" indent="0">
              <a:buNone/>
              <a:defRPr sz="2000"/>
            </a:lvl5pPr>
            <a:lvl6pPr marL="2285429" indent="0">
              <a:buNone/>
              <a:defRPr sz="2000"/>
            </a:lvl6pPr>
            <a:lvl7pPr marL="2742514" indent="0">
              <a:buNone/>
              <a:defRPr sz="2000"/>
            </a:lvl7pPr>
            <a:lvl8pPr marL="3199600" indent="0">
              <a:buNone/>
              <a:defRPr sz="2000"/>
            </a:lvl8pPr>
            <a:lvl9pPr marL="3656686" indent="0">
              <a:buNone/>
              <a:defRPr sz="2000"/>
            </a:lvl9pPr>
          </a:lstStyle>
          <a:p>
            <a:endParaRPr lang="en-US"/>
          </a:p>
        </p:txBody>
      </p:sp>
      <p:sp>
        <p:nvSpPr>
          <p:cNvPr id="4" name="文本占位符 3"/>
          <p:cNvSpPr>
            <a:spLocks noGrp="1"/>
          </p:cNvSpPr>
          <p:nvPr>
            <p:ph type="body" sz="half" idx="2"/>
          </p:nvPr>
        </p:nvSpPr>
        <p:spPr>
          <a:xfrm>
            <a:off x="839789" y="2057400"/>
            <a:ext cx="3932237" cy="3811588"/>
          </a:xfrm>
        </p:spPr>
        <p:txBody>
          <a:bodyPr/>
          <a:lstStyle>
            <a:lvl1pPr marL="0" indent="0">
              <a:buNone/>
              <a:defRPr sz="1600"/>
            </a:lvl1pPr>
            <a:lvl2pPr marL="457086" indent="0">
              <a:buNone/>
              <a:defRPr sz="1400"/>
            </a:lvl2pPr>
            <a:lvl3pPr marL="914172" indent="0">
              <a:buNone/>
              <a:defRPr sz="1200"/>
            </a:lvl3pPr>
            <a:lvl4pPr marL="1371257" indent="0">
              <a:buNone/>
              <a:defRPr sz="1000"/>
            </a:lvl4pPr>
            <a:lvl5pPr marL="1828343" indent="0">
              <a:buNone/>
              <a:defRPr sz="1000"/>
            </a:lvl5pPr>
            <a:lvl6pPr marL="2285429" indent="0">
              <a:buNone/>
              <a:defRPr sz="1000"/>
            </a:lvl6pPr>
            <a:lvl7pPr marL="2742514" indent="0">
              <a:buNone/>
              <a:defRPr sz="1000"/>
            </a:lvl7pPr>
            <a:lvl8pPr marL="3199600" indent="0">
              <a:buNone/>
              <a:defRPr sz="1000"/>
            </a:lvl8pPr>
            <a:lvl9pPr marL="3656686"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pPr defTabSz="914172"/>
            <a:fld id="{5E5A3DD2-D29E-439D-A26A-E035585B40D7}" type="datetimeFigureOut">
              <a:rPr lang="en-US" smtClean="0">
                <a:solidFill>
                  <a:prstClr val="black">
                    <a:tint val="75000"/>
                  </a:prstClr>
                </a:solidFill>
              </a:rPr>
              <a:pPr defTabSz="914172"/>
              <a:t>7/31/2017</a:t>
            </a:fld>
            <a:endParaRPr lang="en-US">
              <a:solidFill>
                <a:prstClr val="black">
                  <a:tint val="75000"/>
                </a:prstClr>
              </a:solidFill>
            </a:endParaRPr>
          </a:p>
        </p:txBody>
      </p:sp>
      <p:sp>
        <p:nvSpPr>
          <p:cNvPr id="6" name="页脚占位符 5"/>
          <p:cNvSpPr>
            <a:spLocks noGrp="1"/>
          </p:cNvSpPr>
          <p:nvPr>
            <p:ph type="ftr" sz="quarter" idx="11"/>
          </p:nvPr>
        </p:nvSpPr>
        <p:spPr/>
        <p:txBody>
          <a:bodyPr/>
          <a:lstStyle/>
          <a:p>
            <a:pPr defTabSz="914172"/>
            <a:endParaRPr lang="en-US">
              <a:solidFill>
                <a:prstClr val="black">
                  <a:tint val="75000"/>
                </a:prstClr>
              </a:solidFill>
            </a:endParaRPr>
          </a:p>
        </p:txBody>
      </p:sp>
      <p:sp>
        <p:nvSpPr>
          <p:cNvPr id="7" name="灯片编号占位符 6"/>
          <p:cNvSpPr>
            <a:spLocks noGrp="1"/>
          </p:cNvSpPr>
          <p:nvPr>
            <p:ph type="sldNum" sz="quarter" idx="12"/>
          </p:nvPr>
        </p:nvSpPr>
        <p:spPr/>
        <p:txBody>
          <a:bodyPr/>
          <a:lstStyle/>
          <a:p>
            <a:pPr defTabSz="914172"/>
            <a:fld id="{347B32E4-C31D-4CB2-B797-82A3CB4F4FB6}" type="slidenum">
              <a:rPr lang="en-US" smtClean="0">
                <a:solidFill>
                  <a:prstClr val="black">
                    <a:tint val="75000"/>
                  </a:prstClr>
                </a:solidFill>
              </a:rPr>
              <a:pPr defTabSz="914172"/>
              <a:t>‹#›</a:t>
            </a:fld>
            <a:endParaRPr lang="en-US">
              <a:solidFill>
                <a:prstClr val="black">
                  <a:tint val="75000"/>
                </a:prstClr>
              </a:solidFill>
            </a:endParaRPr>
          </a:p>
        </p:txBody>
      </p:sp>
    </p:spTree>
    <p:extLst>
      <p:ext uri="{BB962C8B-B14F-4D97-AF65-F5344CB8AC3E}">
        <p14:creationId xmlns:p14="http://schemas.microsoft.com/office/powerpoint/2010/main" val="72784049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p>
            <a:pPr defTabSz="914172"/>
            <a:fld id="{5E5A3DD2-D29E-439D-A26A-E035585B40D7}" type="datetimeFigureOut">
              <a:rPr lang="en-US" smtClean="0">
                <a:solidFill>
                  <a:prstClr val="black">
                    <a:tint val="75000"/>
                  </a:prstClr>
                </a:solidFill>
              </a:rPr>
              <a:pPr defTabSz="914172"/>
              <a:t>7/31/2017</a:t>
            </a:fld>
            <a:endParaRPr lang="en-US">
              <a:solidFill>
                <a:prstClr val="black">
                  <a:tint val="75000"/>
                </a:prstClr>
              </a:solidFill>
            </a:endParaRPr>
          </a:p>
        </p:txBody>
      </p:sp>
      <p:sp>
        <p:nvSpPr>
          <p:cNvPr id="5" name="页脚占位符 4"/>
          <p:cNvSpPr>
            <a:spLocks noGrp="1"/>
          </p:cNvSpPr>
          <p:nvPr>
            <p:ph type="ftr" sz="quarter" idx="11"/>
          </p:nvPr>
        </p:nvSpPr>
        <p:spPr/>
        <p:txBody>
          <a:bodyPr/>
          <a:lstStyle/>
          <a:p>
            <a:pPr defTabSz="914172"/>
            <a:endParaRPr lang="en-US">
              <a:solidFill>
                <a:prstClr val="black">
                  <a:tint val="75000"/>
                </a:prstClr>
              </a:solidFill>
            </a:endParaRPr>
          </a:p>
        </p:txBody>
      </p:sp>
      <p:sp>
        <p:nvSpPr>
          <p:cNvPr id="6" name="灯片编号占位符 5"/>
          <p:cNvSpPr>
            <a:spLocks noGrp="1"/>
          </p:cNvSpPr>
          <p:nvPr>
            <p:ph type="sldNum" sz="quarter" idx="12"/>
          </p:nvPr>
        </p:nvSpPr>
        <p:spPr/>
        <p:txBody>
          <a:bodyPr/>
          <a:lstStyle/>
          <a:p>
            <a:pPr defTabSz="914172"/>
            <a:fld id="{347B32E4-C31D-4CB2-B797-82A3CB4F4FB6}" type="slidenum">
              <a:rPr lang="en-US" smtClean="0">
                <a:solidFill>
                  <a:prstClr val="black">
                    <a:tint val="75000"/>
                  </a:prstClr>
                </a:solidFill>
              </a:rPr>
              <a:pPr defTabSz="914172"/>
              <a:t>‹#›</a:t>
            </a:fld>
            <a:endParaRPr lang="en-US">
              <a:solidFill>
                <a:prstClr val="black">
                  <a:tint val="75000"/>
                </a:prstClr>
              </a:solidFill>
            </a:endParaRPr>
          </a:p>
        </p:txBody>
      </p:sp>
    </p:spTree>
    <p:extLst>
      <p:ext uri="{BB962C8B-B14F-4D97-AF65-F5344CB8AC3E}">
        <p14:creationId xmlns:p14="http://schemas.microsoft.com/office/powerpoint/2010/main" val="336878416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p>
            <a:pPr defTabSz="914172"/>
            <a:fld id="{5E5A3DD2-D29E-439D-A26A-E035585B40D7}" type="datetimeFigureOut">
              <a:rPr lang="en-US" smtClean="0">
                <a:solidFill>
                  <a:prstClr val="black">
                    <a:tint val="75000"/>
                  </a:prstClr>
                </a:solidFill>
              </a:rPr>
              <a:pPr defTabSz="914172"/>
              <a:t>7/31/2017</a:t>
            </a:fld>
            <a:endParaRPr lang="en-US">
              <a:solidFill>
                <a:prstClr val="black">
                  <a:tint val="75000"/>
                </a:prstClr>
              </a:solidFill>
            </a:endParaRPr>
          </a:p>
        </p:txBody>
      </p:sp>
      <p:sp>
        <p:nvSpPr>
          <p:cNvPr id="5" name="页脚占位符 4"/>
          <p:cNvSpPr>
            <a:spLocks noGrp="1"/>
          </p:cNvSpPr>
          <p:nvPr>
            <p:ph type="ftr" sz="quarter" idx="11"/>
          </p:nvPr>
        </p:nvSpPr>
        <p:spPr/>
        <p:txBody>
          <a:bodyPr/>
          <a:lstStyle/>
          <a:p>
            <a:pPr defTabSz="914172"/>
            <a:endParaRPr lang="en-US">
              <a:solidFill>
                <a:prstClr val="black">
                  <a:tint val="75000"/>
                </a:prstClr>
              </a:solidFill>
            </a:endParaRPr>
          </a:p>
        </p:txBody>
      </p:sp>
      <p:sp>
        <p:nvSpPr>
          <p:cNvPr id="6" name="灯片编号占位符 5"/>
          <p:cNvSpPr>
            <a:spLocks noGrp="1"/>
          </p:cNvSpPr>
          <p:nvPr>
            <p:ph type="sldNum" sz="quarter" idx="12"/>
          </p:nvPr>
        </p:nvSpPr>
        <p:spPr/>
        <p:txBody>
          <a:bodyPr/>
          <a:lstStyle/>
          <a:p>
            <a:pPr defTabSz="914172"/>
            <a:fld id="{347B32E4-C31D-4CB2-B797-82A3CB4F4FB6}" type="slidenum">
              <a:rPr lang="en-US" smtClean="0">
                <a:solidFill>
                  <a:prstClr val="black">
                    <a:tint val="75000"/>
                  </a:prstClr>
                </a:solidFill>
              </a:rPr>
              <a:pPr defTabSz="914172"/>
              <a:t>‹#›</a:t>
            </a:fld>
            <a:endParaRPr lang="en-US">
              <a:solidFill>
                <a:prstClr val="black">
                  <a:tint val="75000"/>
                </a:prstClr>
              </a:solidFill>
            </a:endParaRPr>
          </a:p>
        </p:txBody>
      </p:sp>
    </p:spTree>
    <p:extLst>
      <p:ext uri="{BB962C8B-B14F-4D97-AF65-F5344CB8AC3E}">
        <p14:creationId xmlns:p14="http://schemas.microsoft.com/office/powerpoint/2010/main" val="415222121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5999"/>
            </a:lvl1pPr>
          </a:lstStyle>
          <a:p>
            <a:r>
              <a:rPr lang="zh-CN" altLang="en-US" smtClean="0"/>
              <a:t>单击此处编辑母版标题样式</a:t>
            </a:r>
            <a:endParaRPr 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086" indent="0" algn="ctr">
              <a:buNone/>
              <a:defRPr sz="2000"/>
            </a:lvl2pPr>
            <a:lvl3pPr marL="914172" indent="0" algn="ctr">
              <a:buNone/>
              <a:defRPr sz="1800"/>
            </a:lvl3pPr>
            <a:lvl4pPr marL="1371257" indent="0" algn="ctr">
              <a:buNone/>
              <a:defRPr sz="1600"/>
            </a:lvl4pPr>
            <a:lvl5pPr marL="1828343" indent="0" algn="ctr">
              <a:buNone/>
              <a:defRPr sz="1600"/>
            </a:lvl5pPr>
            <a:lvl6pPr marL="2285429" indent="0" algn="ctr">
              <a:buNone/>
              <a:defRPr sz="1600"/>
            </a:lvl6pPr>
            <a:lvl7pPr marL="2742514" indent="0" algn="ctr">
              <a:buNone/>
              <a:defRPr sz="1600"/>
            </a:lvl7pPr>
            <a:lvl8pPr marL="3199600" indent="0" algn="ctr">
              <a:buNone/>
              <a:defRPr sz="1600"/>
            </a:lvl8pPr>
            <a:lvl9pPr marL="3656686" indent="0" algn="ctr">
              <a:buNone/>
              <a:defRPr sz="1600"/>
            </a:lvl9pPr>
          </a:lstStyle>
          <a:p>
            <a:r>
              <a:rPr lang="zh-CN" altLang="en-US" smtClean="0"/>
              <a:t>单击以编辑母版副标题样式</a:t>
            </a:r>
            <a:endParaRPr lang="en-US"/>
          </a:p>
        </p:txBody>
      </p:sp>
      <p:sp>
        <p:nvSpPr>
          <p:cNvPr id="4" name="日期占位符 3"/>
          <p:cNvSpPr>
            <a:spLocks noGrp="1"/>
          </p:cNvSpPr>
          <p:nvPr>
            <p:ph type="dt" sz="half" idx="10"/>
          </p:nvPr>
        </p:nvSpPr>
        <p:spPr/>
        <p:txBody>
          <a:bodyPr/>
          <a:lstStyle/>
          <a:p>
            <a:pPr defTabSz="914172"/>
            <a:fld id="{5E5A3DD2-D29E-439D-A26A-E035585B40D7}" type="datetimeFigureOut">
              <a:rPr lang="en-US" smtClean="0">
                <a:solidFill>
                  <a:prstClr val="black">
                    <a:tint val="75000"/>
                  </a:prstClr>
                </a:solidFill>
              </a:rPr>
              <a:pPr defTabSz="914172"/>
              <a:t>7/31/2017</a:t>
            </a:fld>
            <a:endParaRPr lang="en-US">
              <a:solidFill>
                <a:prstClr val="black">
                  <a:tint val="75000"/>
                </a:prstClr>
              </a:solidFill>
            </a:endParaRPr>
          </a:p>
        </p:txBody>
      </p:sp>
      <p:sp>
        <p:nvSpPr>
          <p:cNvPr id="5" name="页脚占位符 4"/>
          <p:cNvSpPr>
            <a:spLocks noGrp="1"/>
          </p:cNvSpPr>
          <p:nvPr>
            <p:ph type="ftr" sz="quarter" idx="11"/>
          </p:nvPr>
        </p:nvSpPr>
        <p:spPr/>
        <p:txBody>
          <a:bodyPr/>
          <a:lstStyle/>
          <a:p>
            <a:pPr defTabSz="914172"/>
            <a:endParaRPr lang="en-US">
              <a:solidFill>
                <a:prstClr val="black">
                  <a:tint val="75000"/>
                </a:prstClr>
              </a:solidFill>
            </a:endParaRPr>
          </a:p>
        </p:txBody>
      </p:sp>
      <p:sp>
        <p:nvSpPr>
          <p:cNvPr id="6" name="灯片编号占位符 5"/>
          <p:cNvSpPr>
            <a:spLocks noGrp="1"/>
          </p:cNvSpPr>
          <p:nvPr>
            <p:ph type="sldNum" sz="quarter" idx="12"/>
          </p:nvPr>
        </p:nvSpPr>
        <p:spPr/>
        <p:txBody>
          <a:bodyPr/>
          <a:lstStyle/>
          <a:p>
            <a:pPr defTabSz="914172"/>
            <a:fld id="{347B32E4-C31D-4CB2-B797-82A3CB4F4FB6}" type="slidenum">
              <a:rPr lang="en-US" smtClean="0">
                <a:solidFill>
                  <a:prstClr val="black">
                    <a:tint val="75000"/>
                  </a:prstClr>
                </a:solidFill>
              </a:rPr>
              <a:pPr defTabSz="914172"/>
              <a:t>‹#›</a:t>
            </a:fld>
            <a:endParaRPr lang="en-US">
              <a:solidFill>
                <a:prstClr val="black">
                  <a:tint val="75000"/>
                </a:prstClr>
              </a:solidFill>
            </a:endParaRPr>
          </a:p>
        </p:txBody>
      </p:sp>
    </p:spTree>
    <p:extLst>
      <p:ext uri="{BB962C8B-B14F-4D97-AF65-F5344CB8AC3E}">
        <p14:creationId xmlns:p14="http://schemas.microsoft.com/office/powerpoint/2010/main" val="135001454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p>
            <a:pPr defTabSz="914172"/>
            <a:fld id="{5E5A3DD2-D29E-439D-A26A-E035585B40D7}" type="datetimeFigureOut">
              <a:rPr lang="en-US" smtClean="0">
                <a:solidFill>
                  <a:prstClr val="black">
                    <a:tint val="75000"/>
                  </a:prstClr>
                </a:solidFill>
              </a:rPr>
              <a:pPr defTabSz="914172"/>
              <a:t>7/31/2017</a:t>
            </a:fld>
            <a:endParaRPr lang="en-US">
              <a:solidFill>
                <a:prstClr val="black">
                  <a:tint val="75000"/>
                </a:prstClr>
              </a:solidFill>
            </a:endParaRPr>
          </a:p>
        </p:txBody>
      </p:sp>
      <p:sp>
        <p:nvSpPr>
          <p:cNvPr id="5" name="页脚占位符 4"/>
          <p:cNvSpPr>
            <a:spLocks noGrp="1"/>
          </p:cNvSpPr>
          <p:nvPr>
            <p:ph type="ftr" sz="quarter" idx="11"/>
          </p:nvPr>
        </p:nvSpPr>
        <p:spPr/>
        <p:txBody>
          <a:bodyPr/>
          <a:lstStyle/>
          <a:p>
            <a:pPr defTabSz="914172"/>
            <a:endParaRPr lang="en-US">
              <a:solidFill>
                <a:prstClr val="black">
                  <a:tint val="75000"/>
                </a:prstClr>
              </a:solidFill>
            </a:endParaRPr>
          </a:p>
        </p:txBody>
      </p:sp>
      <p:sp>
        <p:nvSpPr>
          <p:cNvPr id="6" name="灯片编号占位符 5"/>
          <p:cNvSpPr>
            <a:spLocks noGrp="1"/>
          </p:cNvSpPr>
          <p:nvPr>
            <p:ph type="sldNum" sz="quarter" idx="12"/>
          </p:nvPr>
        </p:nvSpPr>
        <p:spPr/>
        <p:txBody>
          <a:bodyPr/>
          <a:lstStyle/>
          <a:p>
            <a:pPr defTabSz="914172"/>
            <a:fld id="{347B32E4-C31D-4CB2-B797-82A3CB4F4FB6}" type="slidenum">
              <a:rPr lang="en-US" smtClean="0">
                <a:solidFill>
                  <a:prstClr val="black">
                    <a:tint val="75000"/>
                  </a:prstClr>
                </a:solidFill>
              </a:rPr>
              <a:pPr defTabSz="914172"/>
              <a:t>‹#›</a:t>
            </a:fld>
            <a:endParaRPr lang="en-US">
              <a:solidFill>
                <a:prstClr val="black">
                  <a:tint val="75000"/>
                </a:prstClr>
              </a:solidFill>
            </a:endParaRPr>
          </a:p>
        </p:txBody>
      </p:sp>
    </p:spTree>
    <p:extLst>
      <p:ext uri="{BB962C8B-B14F-4D97-AF65-F5344CB8AC3E}">
        <p14:creationId xmlns:p14="http://schemas.microsoft.com/office/powerpoint/2010/main" val="389791508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9"/>
            <a:ext cx="10515600" cy="2852737"/>
          </a:xfrm>
        </p:spPr>
        <p:txBody>
          <a:bodyPr anchor="b"/>
          <a:lstStyle>
            <a:lvl1pPr>
              <a:defRPr sz="5999"/>
            </a:lvl1pPr>
          </a:lstStyle>
          <a:p>
            <a:r>
              <a:rPr lang="zh-CN" altLang="en-US" smtClean="0"/>
              <a:t>单击此处编辑母版标题样式</a:t>
            </a:r>
            <a:endParaRPr lang="en-US"/>
          </a:p>
        </p:txBody>
      </p:sp>
      <p:sp>
        <p:nvSpPr>
          <p:cNvPr id="3" name="文本占位符 2"/>
          <p:cNvSpPr>
            <a:spLocks noGrp="1"/>
          </p:cNvSpPr>
          <p:nvPr>
            <p:ph type="body" idx="1"/>
          </p:nvPr>
        </p:nvSpPr>
        <p:spPr>
          <a:xfrm>
            <a:off x="831850" y="4589464"/>
            <a:ext cx="10515600" cy="1500187"/>
          </a:xfrm>
        </p:spPr>
        <p:txBody>
          <a:bodyPr/>
          <a:lstStyle>
            <a:lvl1pPr marL="0" indent="0">
              <a:buNone/>
              <a:defRPr sz="2400">
                <a:solidFill>
                  <a:schemeClr val="tx1">
                    <a:tint val="75000"/>
                  </a:schemeClr>
                </a:solidFill>
              </a:defRPr>
            </a:lvl1pPr>
            <a:lvl2pPr marL="457086" indent="0">
              <a:buNone/>
              <a:defRPr sz="2000">
                <a:solidFill>
                  <a:schemeClr val="tx1">
                    <a:tint val="75000"/>
                  </a:schemeClr>
                </a:solidFill>
              </a:defRPr>
            </a:lvl2pPr>
            <a:lvl3pPr marL="914172" indent="0">
              <a:buNone/>
              <a:defRPr sz="1800">
                <a:solidFill>
                  <a:schemeClr val="tx1">
                    <a:tint val="75000"/>
                  </a:schemeClr>
                </a:solidFill>
              </a:defRPr>
            </a:lvl3pPr>
            <a:lvl4pPr marL="1371257" indent="0">
              <a:buNone/>
              <a:defRPr sz="1600">
                <a:solidFill>
                  <a:schemeClr val="tx1">
                    <a:tint val="75000"/>
                  </a:schemeClr>
                </a:solidFill>
              </a:defRPr>
            </a:lvl4pPr>
            <a:lvl5pPr marL="1828343" indent="0">
              <a:buNone/>
              <a:defRPr sz="1600">
                <a:solidFill>
                  <a:schemeClr val="tx1">
                    <a:tint val="75000"/>
                  </a:schemeClr>
                </a:solidFill>
              </a:defRPr>
            </a:lvl5pPr>
            <a:lvl6pPr marL="2285429" indent="0">
              <a:buNone/>
              <a:defRPr sz="1600">
                <a:solidFill>
                  <a:schemeClr val="tx1">
                    <a:tint val="75000"/>
                  </a:schemeClr>
                </a:solidFill>
              </a:defRPr>
            </a:lvl6pPr>
            <a:lvl7pPr marL="2742514" indent="0">
              <a:buNone/>
              <a:defRPr sz="1600">
                <a:solidFill>
                  <a:schemeClr val="tx1">
                    <a:tint val="75000"/>
                  </a:schemeClr>
                </a:solidFill>
              </a:defRPr>
            </a:lvl7pPr>
            <a:lvl8pPr marL="3199600" indent="0">
              <a:buNone/>
              <a:defRPr sz="1600">
                <a:solidFill>
                  <a:schemeClr val="tx1">
                    <a:tint val="75000"/>
                  </a:schemeClr>
                </a:solidFill>
              </a:defRPr>
            </a:lvl8pPr>
            <a:lvl9pPr marL="3656686"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pPr defTabSz="914172"/>
            <a:fld id="{5E5A3DD2-D29E-439D-A26A-E035585B40D7}" type="datetimeFigureOut">
              <a:rPr lang="en-US" smtClean="0">
                <a:solidFill>
                  <a:prstClr val="black">
                    <a:tint val="75000"/>
                  </a:prstClr>
                </a:solidFill>
              </a:rPr>
              <a:pPr defTabSz="914172"/>
              <a:t>7/31/2017</a:t>
            </a:fld>
            <a:endParaRPr lang="en-US">
              <a:solidFill>
                <a:prstClr val="black">
                  <a:tint val="75000"/>
                </a:prstClr>
              </a:solidFill>
            </a:endParaRPr>
          </a:p>
        </p:txBody>
      </p:sp>
      <p:sp>
        <p:nvSpPr>
          <p:cNvPr id="5" name="页脚占位符 4"/>
          <p:cNvSpPr>
            <a:spLocks noGrp="1"/>
          </p:cNvSpPr>
          <p:nvPr>
            <p:ph type="ftr" sz="quarter" idx="11"/>
          </p:nvPr>
        </p:nvSpPr>
        <p:spPr/>
        <p:txBody>
          <a:bodyPr/>
          <a:lstStyle/>
          <a:p>
            <a:pPr defTabSz="914172"/>
            <a:endParaRPr lang="en-US">
              <a:solidFill>
                <a:prstClr val="black">
                  <a:tint val="75000"/>
                </a:prstClr>
              </a:solidFill>
            </a:endParaRPr>
          </a:p>
        </p:txBody>
      </p:sp>
      <p:sp>
        <p:nvSpPr>
          <p:cNvPr id="6" name="灯片编号占位符 5"/>
          <p:cNvSpPr>
            <a:spLocks noGrp="1"/>
          </p:cNvSpPr>
          <p:nvPr>
            <p:ph type="sldNum" sz="quarter" idx="12"/>
          </p:nvPr>
        </p:nvSpPr>
        <p:spPr/>
        <p:txBody>
          <a:bodyPr/>
          <a:lstStyle/>
          <a:p>
            <a:pPr defTabSz="914172"/>
            <a:fld id="{347B32E4-C31D-4CB2-B797-82A3CB4F4FB6}" type="slidenum">
              <a:rPr lang="en-US" smtClean="0">
                <a:solidFill>
                  <a:prstClr val="black">
                    <a:tint val="75000"/>
                  </a:prstClr>
                </a:solidFill>
              </a:rPr>
              <a:pPr defTabSz="914172"/>
              <a:t>‹#›</a:t>
            </a:fld>
            <a:endParaRPr lang="en-US">
              <a:solidFill>
                <a:prstClr val="black">
                  <a:tint val="75000"/>
                </a:prstClr>
              </a:solidFill>
            </a:endParaRPr>
          </a:p>
        </p:txBody>
      </p:sp>
    </p:spTree>
    <p:extLst>
      <p:ext uri="{BB962C8B-B14F-4D97-AF65-F5344CB8AC3E}">
        <p14:creationId xmlns:p14="http://schemas.microsoft.com/office/powerpoint/2010/main" val="228574244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4"/>
          <p:cNvSpPr>
            <a:spLocks noGrp="1"/>
          </p:cNvSpPr>
          <p:nvPr>
            <p:ph type="dt" sz="half" idx="10"/>
          </p:nvPr>
        </p:nvSpPr>
        <p:spPr/>
        <p:txBody>
          <a:bodyPr/>
          <a:lstStyle/>
          <a:p>
            <a:pPr defTabSz="914172"/>
            <a:fld id="{5E5A3DD2-D29E-439D-A26A-E035585B40D7}" type="datetimeFigureOut">
              <a:rPr lang="en-US" smtClean="0">
                <a:solidFill>
                  <a:prstClr val="black">
                    <a:tint val="75000"/>
                  </a:prstClr>
                </a:solidFill>
              </a:rPr>
              <a:pPr defTabSz="914172"/>
              <a:t>7/31/2017</a:t>
            </a:fld>
            <a:endParaRPr lang="en-US">
              <a:solidFill>
                <a:prstClr val="black">
                  <a:tint val="75000"/>
                </a:prstClr>
              </a:solidFill>
            </a:endParaRPr>
          </a:p>
        </p:txBody>
      </p:sp>
      <p:sp>
        <p:nvSpPr>
          <p:cNvPr id="6" name="页脚占位符 5"/>
          <p:cNvSpPr>
            <a:spLocks noGrp="1"/>
          </p:cNvSpPr>
          <p:nvPr>
            <p:ph type="ftr" sz="quarter" idx="11"/>
          </p:nvPr>
        </p:nvSpPr>
        <p:spPr/>
        <p:txBody>
          <a:bodyPr/>
          <a:lstStyle/>
          <a:p>
            <a:pPr defTabSz="914172"/>
            <a:endParaRPr lang="en-US">
              <a:solidFill>
                <a:prstClr val="black">
                  <a:tint val="75000"/>
                </a:prstClr>
              </a:solidFill>
            </a:endParaRPr>
          </a:p>
        </p:txBody>
      </p:sp>
      <p:sp>
        <p:nvSpPr>
          <p:cNvPr id="7" name="灯片编号占位符 6"/>
          <p:cNvSpPr>
            <a:spLocks noGrp="1"/>
          </p:cNvSpPr>
          <p:nvPr>
            <p:ph type="sldNum" sz="quarter" idx="12"/>
          </p:nvPr>
        </p:nvSpPr>
        <p:spPr/>
        <p:txBody>
          <a:bodyPr/>
          <a:lstStyle/>
          <a:p>
            <a:pPr defTabSz="914172"/>
            <a:fld id="{347B32E4-C31D-4CB2-B797-82A3CB4F4FB6}" type="slidenum">
              <a:rPr lang="en-US" smtClean="0">
                <a:solidFill>
                  <a:prstClr val="black">
                    <a:tint val="75000"/>
                  </a:prstClr>
                </a:solidFill>
              </a:rPr>
              <a:pPr defTabSz="914172"/>
              <a:t>‹#›</a:t>
            </a:fld>
            <a:endParaRPr lang="en-US">
              <a:solidFill>
                <a:prstClr val="black">
                  <a:tint val="75000"/>
                </a:prstClr>
              </a:solidFill>
            </a:endParaRPr>
          </a:p>
        </p:txBody>
      </p:sp>
    </p:spTree>
    <p:extLst>
      <p:ext uri="{BB962C8B-B14F-4D97-AF65-F5344CB8AC3E}">
        <p14:creationId xmlns:p14="http://schemas.microsoft.com/office/powerpoint/2010/main" val="120798629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6"/>
            <a:ext cx="10515600" cy="1325563"/>
          </a:xfrm>
        </p:spPr>
        <p:txBody>
          <a:bodyPr/>
          <a:lstStyle/>
          <a:p>
            <a:r>
              <a:rPr lang="zh-CN" altLang="en-US" smtClean="0"/>
              <a:t>单击此处编辑母版标题样式</a:t>
            </a:r>
            <a:endParaRPr 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086" indent="0">
              <a:buNone/>
              <a:defRPr sz="2000" b="1"/>
            </a:lvl2pPr>
            <a:lvl3pPr marL="914172" indent="0">
              <a:buNone/>
              <a:defRPr sz="1800" b="1"/>
            </a:lvl3pPr>
            <a:lvl4pPr marL="1371257" indent="0">
              <a:buNone/>
              <a:defRPr sz="1600" b="1"/>
            </a:lvl4pPr>
            <a:lvl5pPr marL="1828343" indent="0">
              <a:buNone/>
              <a:defRPr sz="1600" b="1"/>
            </a:lvl5pPr>
            <a:lvl6pPr marL="2285429" indent="0">
              <a:buNone/>
              <a:defRPr sz="1600" b="1"/>
            </a:lvl6pPr>
            <a:lvl7pPr marL="2742514" indent="0">
              <a:buNone/>
              <a:defRPr sz="1600" b="1"/>
            </a:lvl7pPr>
            <a:lvl8pPr marL="3199600" indent="0">
              <a:buNone/>
              <a:defRPr sz="1600" b="1"/>
            </a:lvl8pPr>
            <a:lvl9pPr marL="3656686"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086" indent="0">
              <a:buNone/>
              <a:defRPr sz="2000" b="1"/>
            </a:lvl2pPr>
            <a:lvl3pPr marL="914172" indent="0">
              <a:buNone/>
              <a:defRPr sz="1800" b="1"/>
            </a:lvl3pPr>
            <a:lvl4pPr marL="1371257" indent="0">
              <a:buNone/>
              <a:defRPr sz="1600" b="1"/>
            </a:lvl4pPr>
            <a:lvl5pPr marL="1828343" indent="0">
              <a:buNone/>
              <a:defRPr sz="1600" b="1"/>
            </a:lvl5pPr>
            <a:lvl6pPr marL="2285429" indent="0">
              <a:buNone/>
              <a:defRPr sz="1600" b="1"/>
            </a:lvl6pPr>
            <a:lvl7pPr marL="2742514" indent="0">
              <a:buNone/>
              <a:defRPr sz="1600" b="1"/>
            </a:lvl7pPr>
            <a:lvl8pPr marL="3199600" indent="0">
              <a:buNone/>
              <a:defRPr sz="1600" b="1"/>
            </a:lvl8pPr>
            <a:lvl9pPr marL="3656686"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日期占位符 6"/>
          <p:cNvSpPr>
            <a:spLocks noGrp="1"/>
          </p:cNvSpPr>
          <p:nvPr>
            <p:ph type="dt" sz="half" idx="10"/>
          </p:nvPr>
        </p:nvSpPr>
        <p:spPr/>
        <p:txBody>
          <a:bodyPr/>
          <a:lstStyle/>
          <a:p>
            <a:pPr defTabSz="914172"/>
            <a:fld id="{5E5A3DD2-D29E-439D-A26A-E035585B40D7}" type="datetimeFigureOut">
              <a:rPr lang="en-US" smtClean="0">
                <a:solidFill>
                  <a:prstClr val="black">
                    <a:tint val="75000"/>
                  </a:prstClr>
                </a:solidFill>
              </a:rPr>
              <a:pPr defTabSz="914172"/>
              <a:t>7/31/2017</a:t>
            </a:fld>
            <a:endParaRPr lang="en-US">
              <a:solidFill>
                <a:prstClr val="black">
                  <a:tint val="75000"/>
                </a:prstClr>
              </a:solidFill>
            </a:endParaRPr>
          </a:p>
        </p:txBody>
      </p:sp>
      <p:sp>
        <p:nvSpPr>
          <p:cNvPr id="8" name="页脚占位符 7"/>
          <p:cNvSpPr>
            <a:spLocks noGrp="1"/>
          </p:cNvSpPr>
          <p:nvPr>
            <p:ph type="ftr" sz="quarter" idx="11"/>
          </p:nvPr>
        </p:nvSpPr>
        <p:spPr/>
        <p:txBody>
          <a:bodyPr/>
          <a:lstStyle/>
          <a:p>
            <a:pPr defTabSz="914172"/>
            <a:endParaRPr lang="en-US">
              <a:solidFill>
                <a:prstClr val="black">
                  <a:tint val="75000"/>
                </a:prstClr>
              </a:solidFill>
            </a:endParaRPr>
          </a:p>
        </p:txBody>
      </p:sp>
      <p:sp>
        <p:nvSpPr>
          <p:cNvPr id="9" name="灯片编号占位符 8"/>
          <p:cNvSpPr>
            <a:spLocks noGrp="1"/>
          </p:cNvSpPr>
          <p:nvPr>
            <p:ph type="sldNum" sz="quarter" idx="12"/>
          </p:nvPr>
        </p:nvSpPr>
        <p:spPr/>
        <p:txBody>
          <a:bodyPr/>
          <a:lstStyle/>
          <a:p>
            <a:pPr defTabSz="914172"/>
            <a:fld id="{347B32E4-C31D-4CB2-B797-82A3CB4F4FB6}" type="slidenum">
              <a:rPr lang="en-US" smtClean="0">
                <a:solidFill>
                  <a:prstClr val="black">
                    <a:tint val="75000"/>
                  </a:prstClr>
                </a:solidFill>
              </a:rPr>
              <a:pPr defTabSz="914172"/>
              <a:t>‹#›</a:t>
            </a:fld>
            <a:endParaRPr lang="en-US">
              <a:solidFill>
                <a:prstClr val="black">
                  <a:tint val="75000"/>
                </a:prstClr>
              </a:solidFill>
            </a:endParaRPr>
          </a:p>
        </p:txBody>
      </p:sp>
    </p:spTree>
    <p:extLst>
      <p:ext uri="{BB962C8B-B14F-4D97-AF65-F5344CB8AC3E}">
        <p14:creationId xmlns:p14="http://schemas.microsoft.com/office/powerpoint/2010/main" val="416035806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日期占位符 2"/>
          <p:cNvSpPr>
            <a:spLocks noGrp="1"/>
          </p:cNvSpPr>
          <p:nvPr>
            <p:ph type="dt" sz="half" idx="10"/>
          </p:nvPr>
        </p:nvSpPr>
        <p:spPr/>
        <p:txBody>
          <a:bodyPr/>
          <a:lstStyle/>
          <a:p>
            <a:pPr defTabSz="914172"/>
            <a:fld id="{5E5A3DD2-D29E-439D-A26A-E035585B40D7}" type="datetimeFigureOut">
              <a:rPr lang="en-US" smtClean="0">
                <a:solidFill>
                  <a:prstClr val="black">
                    <a:tint val="75000"/>
                  </a:prstClr>
                </a:solidFill>
              </a:rPr>
              <a:pPr defTabSz="914172"/>
              <a:t>7/31/2017</a:t>
            </a:fld>
            <a:endParaRPr lang="en-US">
              <a:solidFill>
                <a:prstClr val="black">
                  <a:tint val="75000"/>
                </a:prstClr>
              </a:solidFill>
            </a:endParaRPr>
          </a:p>
        </p:txBody>
      </p:sp>
      <p:sp>
        <p:nvSpPr>
          <p:cNvPr id="4" name="页脚占位符 3"/>
          <p:cNvSpPr>
            <a:spLocks noGrp="1"/>
          </p:cNvSpPr>
          <p:nvPr>
            <p:ph type="ftr" sz="quarter" idx="11"/>
          </p:nvPr>
        </p:nvSpPr>
        <p:spPr/>
        <p:txBody>
          <a:bodyPr/>
          <a:lstStyle/>
          <a:p>
            <a:pPr defTabSz="914172"/>
            <a:endParaRPr lang="en-US">
              <a:solidFill>
                <a:prstClr val="black">
                  <a:tint val="75000"/>
                </a:prstClr>
              </a:solidFill>
            </a:endParaRPr>
          </a:p>
        </p:txBody>
      </p:sp>
      <p:sp>
        <p:nvSpPr>
          <p:cNvPr id="5" name="灯片编号占位符 4"/>
          <p:cNvSpPr>
            <a:spLocks noGrp="1"/>
          </p:cNvSpPr>
          <p:nvPr>
            <p:ph type="sldNum" sz="quarter" idx="12"/>
          </p:nvPr>
        </p:nvSpPr>
        <p:spPr/>
        <p:txBody>
          <a:bodyPr/>
          <a:lstStyle/>
          <a:p>
            <a:pPr defTabSz="914172"/>
            <a:fld id="{347B32E4-C31D-4CB2-B797-82A3CB4F4FB6}" type="slidenum">
              <a:rPr lang="en-US" smtClean="0">
                <a:solidFill>
                  <a:prstClr val="black">
                    <a:tint val="75000"/>
                  </a:prstClr>
                </a:solidFill>
              </a:rPr>
              <a:pPr defTabSz="914172"/>
              <a:t>‹#›</a:t>
            </a:fld>
            <a:endParaRPr lang="en-US">
              <a:solidFill>
                <a:prstClr val="black">
                  <a:tint val="75000"/>
                </a:prstClr>
              </a:solidFill>
            </a:endParaRPr>
          </a:p>
        </p:txBody>
      </p:sp>
    </p:spTree>
    <p:extLst>
      <p:ext uri="{BB962C8B-B14F-4D97-AF65-F5344CB8AC3E}">
        <p14:creationId xmlns:p14="http://schemas.microsoft.com/office/powerpoint/2010/main" val="219257066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defTabSz="914172"/>
            <a:fld id="{5E5A3DD2-D29E-439D-A26A-E035585B40D7}" type="datetimeFigureOut">
              <a:rPr lang="en-US" smtClean="0">
                <a:solidFill>
                  <a:prstClr val="black">
                    <a:tint val="75000"/>
                  </a:prstClr>
                </a:solidFill>
              </a:rPr>
              <a:pPr defTabSz="914172"/>
              <a:t>7/31/2017</a:t>
            </a:fld>
            <a:endParaRPr lang="en-US">
              <a:solidFill>
                <a:prstClr val="black">
                  <a:tint val="75000"/>
                </a:prstClr>
              </a:solidFill>
            </a:endParaRPr>
          </a:p>
        </p:txBody>
      </p:sp>
      <p:sp>
        <p:nvSpPr>
          <p:cNvPr id="3" name="页脚占位符 2"/>
          <p:cNvSpPr>
            <a:spLocks noGrp="1"/>
          </p:cNvSpPr>
          <p:nvPr>
            <p:ph type="ftr" sz="quarter" idx="11"/>
          </p:nvPr>
        </p:nvSpPr>
        <p:spPr/>
        <p:txBody>
          <a:bodyPr/>
          <a:lstStyle/>
          <a:p>
            <a:pPr defTabSz="914172"/>
            <a:endParaRPr lang="en-US">
              <a:solidFill>
                <a:prstClr val="black">
                  <a:tint val="75000"/>
                </a:prstClr>
              </a:solidFill>
            </a:endParaRPr>
          </a:p>
        </p:txBody>
      </p:sp>
      <p:sp>
        <p:nvSpPr>
          <p:cNvPr id="4" name="灯片编号占位符 3"/>
          <p:cNvSpPr>
            <a:spLocks noGrp="1"/>
          </p:cNvSpPr>
          <p:nvPr>
            <p:ph type="sldNum" sz="quarter" idx="12"/>
          </p:nvPr>
        </p:nvSpPr>
        <p:spPr/>
        <p:txBody>
          <a:bodyPr/>
          <a:lstStyle/>
          <a:p>
            <a:pPr defTabSz="914172"/>
            <a:fld id="{347B32E4-C31D-4CB2-B797-82A3CB4F4FB6}" type="slidenum">
              <a:rPr lang="en-US" smtClean="0">
                <a:solidFill>
                  <a:prstClr val="black">
                    <a:tint val="75000"/>
                  </a:prstClr>
                </a:solidFill>
              </a:rPr>
              <a:pPr defTabSz="914172"/>
              <a:t>‹#›</a:t>
            </a:fld>
            <a:endParaRPr lang="en-US">
              <a:solidFill>
                <a:prstClr val="black">
                  <a:tint val="75000"/>
                </a:prstClr>
              </a:solidFill>
            </a:endParaRPr>
          </a:p>
        </p:txBody>
      </p:sp>
    </p:spTree>
    <p:extLst>
      <p:ext uri="{BB962C8B-B14F-4D97-AF65-F5344CB8AC3E}">
        <p14:creationId xmlns:p14="http://schemas.microsoft.com/office/powerpoint/2010/main" val="10461076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481C2D03-4618-45D7-98CC-AF843C15668B}" type="datetimeFigureOut">
              <a:rPr lang="en-US" smtClean="0"/>
              <a:t>7/31/2017</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589191F6-82F2-4138-8DF3-0C0F3A8FADC1}" type="slidenum">
              <a:rPr lang="en-US" smtClean="0"/>
              <a:t>‹#›</a:t>
            </a:fld>
            <a:endParaRPr lang="en-US"/>
          </a:p>
        </p:txBody>
      </p:sp>
    </p:spTree>
    <p:extLst>
      <p:ext uri="{BB962C8B-B14F-4D97-AF65-F5344CB8AC3E}">
        <p14:creationId xmlns:p14="http://schemas.microsoft.com/office/powerpoint/2010/main" val="157950142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9" y="457200"/>
            <a:ext cx="3932237" cy="1600200"/>
          </a:xfrm>
        </p:spPr>
        <p:txBody>
          <a:bodyPr anchor="b"/>
          <a:lstStyle>
            <a:lvl1pPr>
              <a:defRPr sz="3199"/>
            </a:lvl1pPr>
          </a:lstStyle>
          <a:p>
            <a:r>
              <a:rPr lang="zh-CN" altLang="en-US" smtClean="0"/>
              <a:t>单击此处编辑母版标题样式</a:t>
            </a:r>
            <a:endParaRPr lang="en-US"/>
          </a:p>
        </p:txBody>
      </p:sp>
      <p:sp>
        <p:nvSpPr>
          <p:cNvPr id="3" name="内容占位符 2"/>
          <p:cNvSpPr>
            <a:spLocks noGrp="1"/>
          </p:cNvSpPr>
          <p:nvPr>
            <p:ph idx="1"/>
          </p:nvPr>
        </p:nvSpPr>
        <p:spPr>
          <a:xfrm>
            <a:off x="5183188" y="987426"/>
            <a:ext cx="6172200" cy="4873625"/>
          </a:xfrm>
        </p:spPr>
        <p:txBody>
          <a:bodyPr/>
          <a:lstStyle>
            <a:lvl1pPr>
              <a:defRPr sz="3199"/>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文本占位符 3"/>
          <p:cNvSpPr>
            <a:spLocks noGrp="1"/>
          </p:cNvSpPr>
          <p:nvPr>
            <p:ph type="body" sz="half" idx="2"/>
          </p:nvPr>
        </p:nvSpPr>
        <p:spPr>
          <a:xfrm>
            <a:off x="839789" y="2057400"/>
            <a:ext cx="3932237" cy="3811588"/>
          </a:xfrm>
        </p:spPr>
        <p:txBody>
          <a:bodyPr/>
          <a:lstStyle>
            <a:lvl1pPr marL="0" indent="0">
              <a:buNone/>
              <a:defRPr sz="1600"/>
            </a:lvl1pPr>
            <a:lvl2pPr marL="457086" indent="0">
              <a:buNone/>
              <a:defRPr sz="1400"/>
            </a:lvl2pPr>
            <a:lvl3pPr marL="914172" indent="0">
              <a:buNone/>
              <a:defRPr sz="1200"/>
            </a:lvl3pPr>
            <a:lvl4pPr marL="1371257" indent="0">
              <a:buNone/>
              <a:defRPr sz="1000"/>
            </a:lvl4pPr>
            <a:lvl5pPr marL="1828343" indent="0">
              <a:buNone/>
              <a:defRPr sz="1000"/>
            </a:lvl5pPr>
            <a:lvl6pPr marL="2285429" indent="0">
              <a:buNone/>
              <a:defRPr sz="1000"/>
            </a:lvl6pPr>
            <a:lvl7pPr marL="2742514" indent="0">
              <a:buNone/>
              <a:defRPr sz="1000"/>
            </a:lvl7pPr>
            <a:lvl8pPr marL="3199600" indent="0">
              <a:buNone/>
              <a:defRPr sz="1000"/>
            </a:lvl8pPr>
            <a:lvl9pPr marL="3656686"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pPr defTabSz="914172"/>
            <a:fld id="{5E5A3DD2-D29E-439D-A26A-E035585B40D7}" type="datetimeFigureOut">
              <a:rPr lang="en-US" smtClean="0">
                <a:solidFill>
                  <a:prstClr val="black">
                    <a:tint val="75000"/>
                  </a:prstClr>
                </a:solidFill>
              </a:rPr>
              <a:pPr defTabSz="914172"/>
              <a:t>7/31/2017</a:t>
            </a:fld>
            <a:endParaRPr lang="en-US">
              <a:solidFill>
                <a:prstClr val="black">
                  <a:tint val="75000"/>
                </a:prstClr>
              </a:solidFill>
            </a:endParaRPr>
          </a:p>
        </p:txBody>
      </p:sp>
      <p:sp>
        <p:nvSpPr>
          <p:cNvPr id="6" name="页脚占位符 5"/>
          <p:cNvSpPr>
            <a:spLocks noGrp="1"/>
          </p:cNvSpPr>
          <p:nvPr>
            <p:ph type="ftr" sz="quarter" idx="11"/>
          </p:nvPr>
        </p:nvSpPr>
        <p:spPr/>
        <p:txBody>
          <a:bodyPr/>
          <a:lstStyle/>
          <a:p>
            <a:pPr defTabSz="914172"/>
            <a:endParaRPr lang="en-US">
              <a:solidFill>
                <a:prstClr val="black">
                  <a:tint val="75000"/>
                </a:prstClr>
              </a:solidFill>
            </a:endParaRPr>
          </a:p>
        </p:txBody>
      </p:sp>
      <p:sp>
        <p:nvSpPr>
          <p:cNvPr id="7" name="灯片编号占位符 6"/>
          <p:cNvSpPr>
            <a:spLocks noGrp="1"/>
          </p:cNvSpPr>
          <p:nvPr>
            <p:ph type="sldNum" sz="quarter" idx="12"/>
          </p:nvPr>
        </p:nvSpPr>
        <p:spPr/>
        <p:txBody>
          <a:bodyPr/>
          <a:lstStyle/>
          <a:p>
            <a:pPr defTabSz="914172"/>
            <a:fld id="{347B32E4-C31D-4CB2-B797-82A3CB4F4FB6}" type="slidenum">
              <a:rPr lang="en-US" smtClean="0">
                <a:solidFill>
                  <a:prstClr val="black">
                    <a:tint val="75000"/>
                  </a:prstClr>
                </a:solidFill>
              </a:rPr>
              <a:pPr defTabSz="914172"/>
              <a:t>‹#›</a:t>
            </a:fld>
            <a:endParaRPr lang="en-US">
              <a:solidFill>
                <a:prstClr val="black">
                  <a:tint val="75000"/>
                </a:prstClr>
              </a:solidFill>
            </a:endParaRPr>
          </a:p>
        </p:txBody>
      </p:sp>
    </p:spTree>
    <p:extLst>
      <p:ext uri="{BB962C8B-B14F-4D97-AF65-F5344CB8AC3E}">
        <p14:creationId xmlns:p14="http://schemas.microsoft.com/office/powerpoint/2010/main" val="269903773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9" y="457200"/>
            <a:ext cx="3932237" cy="1600200"/>
          </a:xfrm>
        </p:spPr>
        <p:txBody>
          <a:bodyPr anchor="b"/>
          <a:lstStyle>
            <a:lvl1pPr>
              <a:defRPr sz="3199"/>
            </a:lvl1pPr>
          </a:lstStyle>
          <a:p>
            <a:r>
              <a:rPr lang="zh-CN" altLang="en-US" smtClean="0"/>
              <a:t>单击此处编辑母版标题样式</a:t>
            </a:r>
            <a:endParaRPr lang="en-US"/>
          </a:p>
        </p:txBody>
      </p:sp>
      <p:sp>
        <p:nvSpPr>
          <p:cNvPr id="3" name="图片占位符 2"/>
          <p:cNvSpPr>
            <a:spLocks noGrp="1"/>
          </p:cNvSpPr>
          <p:nvPr>
            <p:ph type="pic" idx="1"/>
          </p:nvPr>
        </p:nvSpPr>
        <p:spPr>
          <a:xfrm>
            <a:off x="5183188" y="987426"/>
            <a:ext cx="6172200" cy="4873625"/>
          </a:xfrm>
        </p:spPr>
        <p:txBody>
          <a:bodyPr/>
          <a:lstStyle>
            <a:lvl1pPr marL="0" indent="0">
              <a:buNone/>
              <a:defRPr sz="3199"/>
            </a:lvl1pPr>
            <a:lvl2pPr marL="457086" indent="0">
              <a:buNone/>
              <a:defRPr sz="2800"/>
            </a:lvl2pPr>
            <a:lvl3pPr marL="914172" indent="0">
              <a:buNone/>
              <a:defRPr sz="2400"/>
            </a:lvl3pPr>
            <a:lvl4pPr marL="1371257" indent="0">
              <a:buNone/>
              <a:defRPr sz="2000"/>
            </a:lvl4pPr>
            <a:lvl5pPr marL="1828343" indent="0">
              <a:buNone/>
              <a:defRPr sz="2000"/>
            </a:lvl5pPr>
            <a:lvl6pPr marL="2285429" indent="0">
              <a:buNone/>
              <a:defRPr sz="2000"/>
            </a:lvl6pPr>
            <a:lvl7pPr marL="2742514" indent="0">
              <a:buNone/>
              <a:defRPr sz="2000"/>
            </a:lvl7pPr>
            <a:lvl8pPr marL="3199600" indent="0">
              <a:buNone/>
              <a:defRPr sz="2000"/>
            </a:lvl8pPr>
            <a:lvl9pPr marL="3656686" indent="0">
              <a:buNone/>
              <a:defRPr sz="2000"/>
            </a:lvl9pPr>
          </a:lstStyle>
          <a:p>
            <a:endParaRPr lang="en-US"/>
          </a:p>
        </p:txBody>
      </p:sp>
      <p:sp>
        <p:nvSpPr>
          <p:cNvPr id="4" name="文本占位符 3"/>
          <p:cNvSpPr>
            <a:spLocks noGrp="1"/>
          </p:cNvSpPr>
          <p:nvPr>
            <p:ph type="body" sz="half" idx="2"/>
          </p:nvPr>
        </p:nvSpPr>
        <p:spPr>
          <a:xfrm>
            <a:off x="839789" y="2057400"/>
            <a:ext cx="3932237" cy="3811588"/>
          </a:xfrm>
        </p:spPr>
        <p:txBody>
          <a:bodyPr/>
          <a:lstStyle>
            <a:lvl1pPr marL="0" indent="0">
              <a:buNone/>
              <a:defRPr sz="1600"/>
            </a:lvl1pPr>
            <a:lvl2pPr marL="457086" indent="0">
              <a:buNone/>
              <a:defRPr sz="1400"/>
            </a:lvl2pPr>
            <a:lvl3pPr marL="914172" indent="0">
              <a:buNone/>
              <a:defRPr sz="1200"/>
            </a:lvl3pPr>
            <a:lvl4pPr marL="1371257" indent="0">
              <a:buNone/>
              <a:defRPr sz="1000"/>
            </a:lvl4pPr>
            <a:lvl5pPr marL="1828343" indent="0">
              <a:buNone/>
              <a:defRPr sz="1000"/>
            </a:lvl5pPr>
            <a:lvl6pPr marL="2285429" indent="0">
              <a:buNone/>
              <a:defRPr sz="1000"/>
            </a:lvl6pPr>
            <a:lvl7pPr marL="2742514" indent="0">
              <a:buNone/>
              <a:defRPr sz="1000"/>
            </a:lvl7pPr>
            <a:lvl8pPr marL="3199600" indent="0">
              <a:buNone/>
              <a:defRPr sz="1000"/>
            </a:lvl8pPr>
            <a:lvl9pPr marL="3656686"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pPr defTabSz="914172"/>
            <a:fld id="{5E5A3DD2-D29E-439D-A26A-E035585B40D7}" type="datetimeFigureOut">
              <a:rPr lang="en-US" smtClean="0">
                <a:solidFill>
                  <a:prstClr val="black">
                    <a:tint val="75000"/>
                  </a:prstClr>
                </a:solidFill>
              </a:rPr>
              <a:pPr defTabSz="914172"/>
              <a:t>7/31/2017</a:t>
            </a:fld>
            <a:endParaRPr lang="en-US">
              <a:solidFill>
                <a:prstClr val="black">
                  <a:tint val="75000"/>
                </a:prstClr>
              </a:solidFill>
            </a:endParaRPr>
          </a:p>
        </p:txBody>
      </p:sp>
      <p:sp>
        <p:nvSpPr>
          <p:cNvPr id="6" name="页脚占位符 5"/>
          <p:cNvSpPr>
            <a:spLocks noGrp="1"/>
          </p:cNvSpPr>
          <p:nvPr>
            <p:ph type="ftr" sz="quarter" idx="11"/>
          </p:nvPr>
        </p:nvSpPr>
        <p:spPr/>
        <p:txBody>
          <a:bodyPr/>
          <a:lstStyle/>
          <a:p>
            <a:pPr defTabSz="914172"/>
            <a:endParaRPr lang="en-US">
              <a:solidFill>
                <a:prstClr val="black">
                  <a:tint val="75000"/>
                </a:prstClr>
              </a:solidFill>
            </a:endParaRPr>
          </a:p>
        </p:txBody>
      </p:sp>
      <p:sp>
        <p:nvSpPr>
          <p:cNvPr id="7" name="灯片编号占位符 6"/>
          <p:cNvSpPr>
            <a:spLocks noGrp="1"/>
          </p:cNvSpPr>
          <p:nvPr>
            <p:ph type="sldNum" sz="quarter" idx="12"/>
          </p:nvPr>
        </p:nvSpPr>
        <p:spPr/>
        <p:txBody>
          <a:bodyPr/>
          <a:lstStyle/>
          <a:p>
            <a:pPr defTabSz="914172"/>
            <a:fld id="{347B32E4-C31D-4CB2-B797-82A3CB4F4FB6}" type="slidenum">
              <a:rPr lang="en-US" smtClean="0">
                <a:solidFill>
                  <a:prstClr val="black">
                    <a:tint val="75000"/>
                  </a:prstClr>
                </a:solidFill>
              </a:rPr>
              <a:pPr defTabSz="914172"/>
              <a:t>‹#›</a:t>
            </a:fld>
            <a:endParaRPr lang="en-US">
              <a:solidFill>
                <a:prstClr val="black">
                  <a:tint val="75000"/>
                </a:prstClr>
              </a:solidFill>
            </a:endParaRPr>
          </a:p>
        </p:txBody>
      </p:sp>
    </p:spTree>
    <p:extLst>
      <p:ext uri="{BB962C8B-B14F-4D97-AF65-F5344CB8AC3E}">
        <p14:creationId xmlns:p14="http://schemas.microsoft.com/office/powerpoint/2010/main" val="303301162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p>
            <a:pPr defTabSz="914172"/>
            <a:fld id="{5E5A3DD2-D29E-439D-A26A-E035585B40D7}" type="datetimeFigureOut">
              <a:rPr lang="en-US" smtClean="0">
                <a:solidFill>
                  <a:prstClr val="black">
                    <a:tint val="75000"/>
                  </a:prstClr>
                </a:solidFill>
              </a:rPr>
              <a:pPr defTabSz="914172"/>
              <a:t>7/31/2017</a:t>
            </a:fld>
            <a:endParaRPr lang="en-US">
              <a:solidFill>
                <a:prstClr val="black">
                  <a:tint val="75000"/>
                </a:prstClr>
              </a:solidFill>
            </a:endParaRPr>
          </a:p>
        </p:txBody>
      </p:sp>
      <p:sp>
        <p:nvSpPr>
          <p:cNvPr id="5" name="页脚占位符 4"/>
          <p:cNvSpPr>
            <a:spLocks noGrp="1"/>
          </p:cNvSpPr>
          <p:nvPr>
            <p:ph type="ftr" sz="quarter" idx="11"/>
          </p:nvPr>
        </p:nvSpPr>
        <p:spPr/>
        <p:txBody>
          <a:bodyPr/>
          <a:lstStyle/>
          <a:p>
            <a:pPr defTabSz="914172"/>
            <a:endParaRPr lang="en-US">
              <a:solidFill>
                <a:prstClr val="black">
                  <a:tint val="75000"/>
                </a:prstClr>
              </a:solidFill>
            </a:endParaRPr>
          </a:p>
        </p:txBody>
      </p:sp>
      <p:sp>
        <p:nvSpPr>
          <p:cNvPr id="6" name="灯片编号占位符 5"/>
          <p:cNvSpPr>
            <a:spLocks noGrp="1"/>
          </p:cNvSpPr>
          <p:nvPr>
            <p:ph type="sldNum" sz="quarter" idx="12"/>
          </p:nvPr>
        </p:nvSpPr>
        <p:spPr/>
        <p:txBody>
          <a:bodyPr/>
          <a:lstStyle/>
          <a:p>
            <a:pPr defTabSz="914172"/>
            <a:fld id="{347B32E4-C31D-4CB2-B797-82A3CB4F4FB6}" type="slidenum">
              <a:rPr lang="en-US" smtClean="0">
                <a:solidFill>
                  <a:prstClr val="black">
                    <a:tint val="75000"/>
                  </a:prstClr>
                </a:solidFill>
              </a:rPr>
              <a:pPr defTabSz="914172"/>
              <a:t>‹#›</a:t>
            </a:fld>
            <a:endParaRPr lang="en-US">
              <a:solidFill>
                <a:prstClr val="black">
                  <a:tint val="75000"/>
                </a:prstClr>
              </a:solidFill>
            </a:endParaRPr>
          </a:p>
        </p:txBody>
      </p:sp>
    </p:spTree>
    <p:extLst>
      <p:ext uri="{BB962C8B-B14F-4D97-AF65-F5344CB8AC3E}">
        <p14:creationId xmlns:p14="http://schemas.microsoft.com/office/powerpoint/2010/main" val="402865403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p>
            <a:pPr defTabSz="914172"/>
            <a:fld id="{5E5A3DD2-D29E-439D-A26A-E035585B40D7}" type="datetimeFigureOut">
              <a:rPr lang="en-US" smtClean="0">
                <a:solidFill>
                  <a:prstClr val="black">
                    <a:tint val="75000"/>
                  </a:prstClr>
                </a:solidFill>
              </a:rPr>
              <a:pPr defTabSz="914172"/>
              <a:t>7/31/2017</a:t>
            </a:fld>
            <a:endParaRPr lang="en-US">
              <a:solidFill>
                <a:prstClr val="black">
                  <a:tint val="75000"/>
                </a:prstClr>
              </a:solidFill>
            </a:endParaRPr>
          </a:p>
        </p:txBody>
      </p:sp>
      <p:sp>
        <p:nvSpPr>
          <p:cNvPr id="5" name="页脚占位符 4"/>
          <p:cNvSpPr>
            <a:spLocks noGrp="1"/>
          </p:cNvSpPr>
          <p:nvPr>
            <p:ph type="ftr" sz="quarter" idx="11"/>
          </p:nvPr>
        </p:nvSpPr>
        <p:spPr/>
        <p:txBody>
          <a:bodyPr/>
          <a:lstStyle/>
          <a:p>
            <a:pPr defTabSz="914172"/>
            <a:endParaRPr lang="en-US">
              <a:solidFill>
                <a:prstClr val="black">
                  <a:tint val="75000"/>
                </a:prstClr>
              </a:solidFill>
            </a:endParaRPr>
          </a:p>
        </p:txBody>
      </p:sp>
      <p:sp>
        <p:nvSpPr>
          <p:cNvPr id="6" name="灯片编号占位符 5"/>
          <p:cNvSpPr>
            <a:spLocks noGrp="1"/>
          </p:cNvSpPr>
          <p:nvPr>
            <p:ph type="sldNum" sz="quarter" idx="12"/>
          </p:nvPr>
        </p:nvSpPr>
        <p:spPr/>
        <p:txBody>
          <a:bodyPr/>
          <a:lstStyle/>
          <a:p>
            <a:pPr defTabSz="914172"/>
            <a:fld id="{347B32E4-C31D-4CB2-B797-82A3CB4F4FB6}" type="slidenum">
              <a:rPr lang="en-US" smtClean="0">
                <a:solidFill>
                  <a:prstClr val="black">
                    <a:tint val="75000"/>
                  </a:prstClr>
                </a:solidFill>
              </a:rPr>
              <a:pPr defTabSz="914172"/>
              <a:t>‹#›</a:t>
            </a:fld>
            <a:endParaRPr lang="en-US">
              <a:solidFill>
                <a:prstClr val="black">
                  <a:tint val="75000"/>
                </a:prstClr>
              </a:solidFill>
            </a:endParaRPr>
          </a:p>
        </p:txBody>
      </p:sp>
    </p:spTree>
    <p:extLst>
      <p:ext uri="{BB962C8B-B14F-4D97-AF65-F5344CB8AC3E}">
        <p14:creationId xmlns:p14="http://schemas.microsoft.com/office/powerpoint/2010/main" val="106923002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F2E6CB3-2A03-41F3-A7CA-60093684ABC2}"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7/31/2017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D36663-33D3-4A45-A670-9AE03CC6195C}"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0044871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F2E6CB3-2A03-41F3-A7CA-60093684ABC2}"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7/31/2017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D36663-33D3-4A45-A670-9AE03CC6195C}"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4648428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F2E6CB3-2A03-41F3-A7CA-60093684ABC2}"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7/31/2017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D36663-33D3-4A45-A670-9AE03CC6195C}"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6005992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F2E6CB3-2A03-41F3-A7CA-60093684ABC2}"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7/31/2017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D36663-33D3-4A45-A670-9AE03CC6195C}"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0001756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日期占位符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F2E6CB3-2A03-41F3-A7CA-60093684ABC2}"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7/31/2017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9" name="灯片编号占位符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D36663-33D3-4A45-A670-9AE03CC6195C}"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6934915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F2E6CB3-2A03-41F3-A7CA-60093684ABC2}"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7/31/2017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D36663-33D3-4A45-A670-9AE03CC6195C}"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10245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4"/>
          <p:cNvSpPr>
            <a:spLocks noGrp="1"/>
          </p:cNvSpPr>
          <p:nvPr>
            <p:ph type="dt" sz="half" idx="10"/>
          </p:nvPr>
        </p:nvSpPr>
        <p:spPr/>
        <p:txBody>
          <a:bodyPr/>
          <a:lstStyle/>
          <a:p>
            <a:fld id="{481C2D03-4618-45D7-98CC-AF843C15668B}" type="datetimeFigureOut">
              <a:rPr lang="en-US" smtClean="0"/>
              <a:t>7/31/2017</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589191F6-82F2-4138-8DF3-0C0F3A8FADC1}" type="slidenum">
              <a:rPr lang="en-US" smtClean="0"/>
              <a:t>‹#›</a:t>
            </a:fld>
            <a:endParaRPr lang="en-US"/>
          </a:p>
        </p:txBody>
      </p:sp>
    </p:spTree>
    <p:extLst>
      <p:ext uri="{BB962C8B-B14F-4D97-AF65-F5344CB8AC3E}">
        <p14:creationId xmlns:p14="http://schemas.microsoft.com/office/powerpoint/2010/main" val="29017037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F2E6CB3-2A03-41F3-A7CA-60093684ABC2}"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7/31/2017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D36663-33D3-4A45-A670-9AE03CC6195C}"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9240673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F2E6CB3-2A03-41F3-A7CA-60093684ABC2}"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7/31/2017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D36663-33D3-4A45-A670-9AE03CC6195C}"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8167321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F2E6CB3-2A03-41F3-A7CA-60093684ABC2}"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7/31/2017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D36663-33D3-4A45-A670-9AE03CC6195C}"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7320690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F2E6CB3-2A03-41F3-A7CA-60093684ABC2}"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7/31/2017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D36663-33D3-4A45-A670-9AE03CC6195C}"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9178083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F2E6CB3-2A03-41F3-A7CA-60093684ABC2}"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7/31/2017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D36663-33D3-4A45-A670-9AE03CC6195C}"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1794400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Master Slide 1">
    <p:spTree>
      <p:nvGrpSpPr>
        <p:cNvPr id="1" name=""/>
        <p:cNvGrpSpPr/>
        <p:nvPr/>
      </p:nvGrpSpPr>
      <p:grpSpPr>
        <a:xfrm>
          <a:off x="0" y="0"/>
          <a:ext cx="0" cy="0"/>
          <a:chOff x="0" y="0"/>
          <a:chExt cx="0" cy="0"/>
        </a:xfrm>
      </p:grpSpPr>
      <p:sp>
        <p:nvSpPr>
          <p:cNvPr id="5" name="Oval 4"/>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prstClr val="white"/>
              </a:solidFill>
              <a:effectLst/>
              <a:uLnTx/>
              <a:uFillTx/>
              <a:latin typeface="微软雅黑" panose="020B0503020204020204" pitchFamily="34" charset="-122"/>
              <a:ea typeface="+mn-ea"/>
              <a:cs typeface="+mn-cs"/>
            </a:endParaRPr>
          </a:p>
        </p:txBody>
      </p:sp>
      <p:sp>
        <p:nvSpPr>
          <p:cNvPr id="6" name="TextBox 5"/>
          <p:cNvSpPr txBox="1"/>
          <p:nvPr userDrawn="1"/>
        </p:nvSpPr>
        <p:spPr>
          <a:xfrm>
            <a:off x="11558645" y="303535"/>
            <a:ext cx="402603" cy="307740"/>
          </a:xfrm>
          <a:prstGeom prst="rect">
            <a:avLst/>
          </a:prstGeom>
          <a:noFill/>
        </p:spPr>
        <p:txBody>
          <a:bodyPr wrap="none" lIns="91404" tIns="45702" rIns="91404" bIns="45702"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260E2A6B-A809-4840-BF14-8648BC0BDF87}" type="slidenum">
              <a:rPr kumimoji="0" lang="id-ID" sz="1400" b="1" i="0" u="none" strike="noStrike" kern="1200" cap="none" spc="0" normalizeH="0" baseline="0" noProof="0" smtClean="0">
                <a:ln>
                  <a:noFill/>
                </a:ln>
                <a:solidFill>
                  <a:prstClr val="white"/>
                </a:solidFill>
                <a:effectLst/>
                <a:uLnTx/>
                <a:uFillTx/>
                <a:latin typeface="Raleway Light"/>
                <a:ea typeface="+mn-ea"/>
                <a:cs typeface="Raleway Light"/>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id-ID" sz="1400" b="0" i="0" u="none" strike="noStrike" kern="1200" cap="none" spc="0" normalizeH="0" baseline="0" noProof="0" dirty="0">
              <a:ln>
                <a:noFill/>
              </a:ln>
              <a:solidFill>
                <a:prstClr val="white"/>
              </a:solidFill>
              <a:effectLst/>
              <a:uLnTx/>
              <a:uFillTx/>
              <a:latin typeface="Raleway Light"/>
              <a:ea typeface="+mn-ea"/>
              <a:cs typeface="Raleway Light"/>
            </a:endParaRPr>
          </a:p>
        </p:txBody>
      </p:sp>
    </p:spTree>
    <p:extLst>
      <p:ext uri="{BB962C8B-B14F-4D97-AF65-F5344CB8AC3E}">
        <p14:creationId xmlns:p14="http://schemas.microsoft.com/office/powerpoint/2010/main" val="176182506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日期占位符 6"/>
          <p:cNvSpPr>
            <a:spLocks noGrp="1"/>
          </p:cNvSpPr>
          <p:nvPr>
            <p:ph type="dt" sz="half" idx="10"/>
          </p:nvPr>
        </p:nvSpPr>
        <p:spPr/>
        <p:txBody>
          <a:bodyPr/>
          <a:lstStyle/>
          <a:p>
            <a:fld id="{481C2D03-4618-45D7-98CC-AF843C15668B}" type="datetimeFigureOut">
              <a:rPr lang="en-US" smtClean="0"/>
              <a:t>7/31/2017</a:t>
            </a:fld>
            <a:endParaRPr lang="en-US"/>
          </a:p>
        </p:txBody>
      </p:sp>
      <p:sp>
        <p:nvSpPr>
          <p:cNvPr id="8" name="页脚占位符 7"/>
          <p:cNvSpPr>
            <a:spLocks noGrp="1"/>
          </p:cNvSpPr>
          <p:nvPr>
            <p:ph type="ftr" sz="quarter" idx="11"/>
          </p:nvPr>
        </p:nvSpPr>
        <p:spPr/>
        <p:txBody>
          <a:bodyPr/>
          <a:lstStyle/>
          <a:p>
            <a:endParaRPr lang="en-US"/>
          </a:p>
        </p:txBody>
      </p:sp>
      <p:sp>
        <p:nvSpPr>
          <p:cNvPr id="9" name="灯片编号占位符 8"/>
          <p:cNvSpPr>
            <a:spLocks noGrp="1"/>
          </p:cNvSpPr>
          <p:nvPr>
            <p:ph type="sldNum" sz="quarter" idx="12"/>
          </p:nvPr>
        </p:nvSpPr>
        <p:spPr/>
        <p:txBody>
          <a:bodyPr/>
          <a:lstStyle/>
          <a:p>
            <a:fld id="{589191F6-82F2-4138-8DF3-0C0F3A8FADC1}" type="slidenum">
              <a:rPr lang="en-US" smtClean="0"/>
              <a:t>‹#›</a:t>
            </a:fld>
            <a:endParaRPr lang="en-US"/>
          </a:p>
        </p:txBody>
      </p:sp>
    </p:spTree>
    <p:extLst>
      <p:ext uri="{BB962C8B-B14F-4D97-AF65-F5344CB8AC3E}">
        <p14:creationId xmlns:p14="http://schemas.microsoft.com/office/powerpoint/2010/main" val="33366108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日期占位符 2"/>
          <p:cNvSpPr>
            <a:spLocks noGrp="1"/>
          </p:cNvSpPr>
          <p:nvPr>
            <p:ph type="dt" sz="half" idx="10"/>
          </p:nvPr>
        </p:nvSpPr>
        <p:spPr/>
        <p:txBody>
          <a:bodyPr/>
          <a:lstStyle/>
          <a:p>
            <a:fld id="{481C2D03-4618-45D7-98CC-AF843C15668B}" type="datetimeFigureOut">
              <a:rPr lang="en-US" smtClean="0"/>
              <a:t>7/31/2017</a:t>
            </a:fld>
            <a:endParaRPr lang="en-US"/>
          </a:p>
        </p:txBody>
      </p:sp>
      <p:sp>
        <p:nvSpPr>
          <p:cNvPr id="4" name="页脚占位符 3"/>
          <p:cNvSpPr>
            <a:spLocks noGrp="1"/>
          </p:cNvSpPr>
          <p:nvPr>
            <p:ph type="ftr" sz="quarter" idx="11"/>
          </p:nvPr>
        </p:nvSpPr>
        <p:spPr/>
        <p:txBody>
          <a:bodyPr/>
          <a:lstStyle/>
          <a:p>
            <a:endParaRPr lang="en-US"/>
          </a:p>
        </p:txBody>
      </p:sp>
      <p:sp>
        <p:nvSpPr>
          <p:cNvPr id="5" name="灯片编号占位符 4"/>
          <p:cNvSpPr>
            <a:spLocks noGrp="1"/>
          </p:cNvSpPr>
          <p:nvPr>
            <p:ph type="sldNum" sz="quarter" idx="12"/>
          </p:nvPr>
        </p:nvSpPr>
        <p:spPr/>
        <p:txBody>
          <a:bodyPr/>
          <a:lstStyle/>
          <a:p>
            <a:fld id="{589191F6-82F2-4138-8DF3-0C0F3A8FADC1}" type="slidenum">
              <a:rPr lang="en-US" smtClean="0"/>
              <a:t>‹#›</a:t>
            </a:fld>
            <a:endParaRPr lang="en-US"/>
          </a:p>
        </p:txBody>
      </p:sp>
    </p:spTree>
    <p:extLst>
      <p:ext uri="{BB962C8B-B14F-4D97-AF65-F5344CB8AC3E}">
        <p14:creationId xmlns:p14="http://schemas.microsoft.com/office/powerpoint/2010/main" val="254031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81C2D03-4618-45D7-98CC-AF843C15668B}" type="datetimeFigureOut">
              <a:rPr lang="en-US" smtClean="0"/>
              <a:t>7/31/2017</a:t>
            </a:fld>
            <a:endParaRPr lang="en-US"/>
          </a:p>
        </p:txBody>
      </p:sp>
      <p:sp>
        <p:nvSpPr>
          <p:cNvPr id="3" name="页脚占位符 2"/>
          <p:cNvSpPr>
            <a:spLocks noGrp="1"/>
          </p:cNvSpPr>
          <p:nvPr>
            <p:ph type="ftr" sz="quarter" idx="11"/>
          </p:nvPr>
        </p:nvSpPr>
        <p:spPr/>
        <p:txBody>
          <a:bodyPr/>
          <a:lstStyle/>
          <a:p>
            <a:endParaRPr lang="en-US"/>
          </a:p>
        </p:txBody>
      </p:sp>
      <p:sp>
        <p:nvSpPr>
          <p:cNvPr id="4" name="灯片编号占位符 3"/>
          <p:cNvSpPr>
            <a:spLocks noGrp="1"/>
          </p:cNvSpPr>
          <p:nvPr>
            <p:ph type="sldNum" sz="quarter" idx="12"/>
          </p:nvPr>
        </p:nvSpPr>
        <p:spPr/>
        <p:txBody>
          <a:bodyPr/>
          <a:lstStyle/>
          <a:p>
            <a:fld id="{589191F6-82F2-4138-8DF3-0C0F3A8FADC1}" type="slidenum">
              <a:rPr lang="en-US" smtClean="0"/>
              <a:t>‹#›</a:t>
            </a:fld>
            <a:endParaRPr lang="en-US"/>
          </a:p>
        </p:txBody>
      </p:sp>
    </p:spTree>
    <p:extLst>
      <p:ext uri="{BB962C8B-B14F-4D97-AF65-F5344CB8AC3E}">
        <p14:creationId xmlns:p14="http://schemas.microsoft.com/office/powerpoint/2010/main" val="11333317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481C2D03-4618-45D7-98CC-AF843C15668B}" type="datetimeFigureOut">
              <a:rPr lang="en-US" smtClean="0"/>
              <a:t>7/31/2017</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589191F6-82F2-4138-8DF3-0C0F3A8FADC1}" type="slidenum">
              <a:rPr lang="en-US" smtClean="0"/>
              <a:t>‹#›</a:t>
            </a:fld>
            <a:endParaRPr lang="en-US"/>
          </a:p>
        </p:txBody>
      </p:sp>
    </p:spTree>
    <p:extLst>
      <p:ext uri="{BB962C8B-B14F-4D97-AF65-F5344CB8AC3E}">
        <p14:creationId xmlns:p14="http://schemas.microsoft.com/office/powerpoint/2010/main" val="1929772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481C2D03-4618-45D7-98CC-AF843C15668B}" type="datetimeFigureOut">
              <a:rPr lang="en-US" smtClean="0"/>
              <a:t>7/31/2017</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589191F6-82F2-4138-8DF3-0C0F3A8FADC1}" type="slidenum">
              <a:rPr lang="en-US" smtClean="0"/>
              <a:t>‹#›</a:t>
            </a:fld>
            <a:endParaRPr lang="en-US"/>
          </a:p>
        </p:txBody>
      </p:sp>
    </p:spTree>
    <p:extLst>
      <p:ext uri="{BB962C8B-B14F-4D97-AF65-F5344CB8AC3E}">
        <p14:creationId xmlns:p14="http://schemas.microsoft.com/office/powerpoint/2010/main" val="9219450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theme" Target="../theme/theme4.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1C2D03-4618-45D7-98CC-AF843C15668B}" type="datetimeFigureOut">
              <a:rPr lang="en-US" smtClean="0"/>
              <a:t>7/31/2017</a:t>
            </a:fld>
            <a:endParaRPr 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9191F6-82F2-4138-8DF3-0C0F3A8FADC1}" type="slidenum">
              <a:rPr lang="en-US" smtClean="0"/>
              <a:t>‹#›</a:t>
            </a:fld>
            <a:endParaRPr lang="en-US"/>
          </a:p>
        </p:txBody>
      </p:sp>
    </p:spTree>
    <p:extLst>
      <p:ext uri="{BB962C8B-B14F-4D97-AF65-F5344CB8AC3E}">
        <p14:creationId xmlns:p14="http://schemas.microsoft.com/office/powerpoint/2010/main" val="36301479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1" y="365126"/>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a:p>
        </p:txBody>
      </p:sp>
      <p:sp>
        <p:nvSpPr>
          <p:cNvPr id="3" name="文本占位符 2"/>
          <p:cNvSpPr>
            <a:spLocks noGrp="1"/>
          </p:cNvSpPr>
          <p:nvPr>
            <p:ph type="body" idx="1"/>
          </p:nvPr>
        </p:nvSpPr>
        <p:spPr>
          <a:xfrm>
            <a:off x="838201"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914172"/>
            <a:fld id="{5E5A3DD2-D29E-439D-A26A-E035585B40D7}" type="datetimeFigureOut">
              <a:rPr lang="en-US" smtClean="0">
                <a:solidFill>
                  <a:prstClr val="black">
                    <a:tint val="75000"/>
                  </a:prstClr>
                </a:solidFill>
              </a:rPr>
              <a:pPr defTabSz="914172"/>
              <a:t>7/31/2017</a:t>
            </a:fld>
            <a:endParaRPr lang="en-US">
              <a:solidFill>
                <a:prstClr val="black">
                  <a:tint val="75000"/>
                </a:prstClr>
              </a:solidFill>
            </a:endParaRPr>
          </a:p>
        </p:txBody>
      </p:sp>
      <p:sp>
        <p:nvSpPr>
          <p:cNvPr id="5" name="页脚占位符 4"/>
          <p:cNvSpPr>
            <a:spLocks noGrp="1"/>
          </p:cNvSpPr>
          <p:nvPr>
            <p:ph type="ftr" sz="quarter" idx="3"/>
          </p:nvPr>
        </p:nvSpPr>
        <p:spPr>
          <a:xfrm>
            <a:off x="4038601"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914172"/>
            <a:endParaRPr lang="en-US">
              <a:solidFill>
                <a:prstClr val="black">
                  <a:tint val="75000"/>
                </a:prstClr>
              </a:solidFill>
            </a:endParaRPr>
          </a:p>
        </p:txBody>
      </p:sp>
      <p:sp>
        <p:nvSpPr>
          <p:cNvPr id="6" name="灯片编号占位符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914172"/>
            <a:fld id="{347B32E4-C31D-4CB2-B797-82A3CB4F4FB6}" type="slidenum">
              <a:rPr lang="en-US" smtClean="0">
                <a:solidFill>
                  <a:prstClr val="black">
                    <a:tint val="75000"/>
                  </a:prstClr>
                </a:solidFill>
              </a:rPr>
              <a:pPr defTabSz="914172"/>
              <a:t>‹#›</a:t>
            </a:fld>
            <a:endParaRPr lang="en-US">
              <a:solidFill>
                <a:prstClr val="black">
                  <a:tint val="75000"/>
                </a:prstClr>
              </a:solidFill>
            </a:endParaRPr>
          </a:p>
        </p:txBody>
      </p:sp>
    </p:spTree>
    <p:extLst>
      <p:ext uri="{BB962C8B-B14F-4D97-AF65-F5344CB8AC3E}">
        <p14:creationId xmlns:p14="http://schemas.microsoft.com/office/powerpoint/2010/main" val="35587647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172"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228543" indent="-228543" algn="l" defTabSz="914172"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629" indent="-228543" algn="l" defTabSz="914172"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715" indent="-228543" algn="l" defTabSz="914172"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800"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886"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972"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057"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143"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229"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172" rtl="0" eaLnBrk="1" latinLnBrk="0" hangingPunct="1">
        <a:defRPr sz="1800" kern="1200">
          <a:solidFill>
            <a:schemeClr val="tx1"/>
          </a:solidFill>
          <a:latin typeface="+mn-lt"/>
          <a:ea typeface="+mn-ea"/>
          <a:cs typeface="+mn-cs"/>
        </a:defRPr>
      </a:lvl1pPr>
      <a:lvl2pPr marL="457086" algn="l" defTabSz="914172" rtl="0" eaLnBrk="1" latinLnBrk="0" hangingPunct="1">
        <a:defRPr sz="1800" kern="1200">
          <a:solidFill>
            <a:schemeClr val="tx1"/>
          </a:solidFill>
          <a:latin typeface="+mn-lt"/>
          <a:ea typeface="+mn-ea"/>
          <a:cs typeface="+mn-cs"/>
        </a:defRPr>
      </a:lvl2pPr>
      <a:lvl3pPr marL="914172" algn="l" defTabSz="914172" rtl="0" eaLnBrk="1" latinLnBrk="0" hangingPunct="1">
        <a:defRPr sz="1800" kern="1200">
          <a:solidFill>
            <a:schemeClr val="tx1"/>
          </a:solidFill>
          <a:latin typeface="+mn-lt"/>
          <a:ea typeface="+mn-ea"/>
          <a:cs typeface="+mn-cs"/>
        </a:defRPr>
      </a:lvl3pPr>
      <a:lvl4pPr marL="1371257" algn="l" defTabSz="914172" rtl="0" eaLnBrk="1" latinLnBrk="0" hangingPunct="1">
        <a:defRPr sz="1800" kern="1200">
          <a:solidFill>
            <a:schemeClr val="tx1"/>
          </a:solidFill>
          <a:latin typeface="+mn-lt"/>
          <a:ea typeface="+mn-ea"/>
          <a:cs typeface="+mn-cs"/>
        </a:defRPr>
      </a:lvl4pPr>
      <a:lvl5pPr marL="1828343" algn="l" defTabSz="914172" rtl="0" eaLnBrk="1" latinLnBrk="0" hangingPunct="1">
        <a:defRPr sz="1800" kern="1200">
          <a:solidFill>
            <a:schemeClr val="tx1"/>
          </a:solidFill>
          <a:latin typeface="+mn-lt"/>
          <a:ea typeface="+mn-ea"/>
          <a:cs typeface="+mn-cs"/>
        </a:defRPr>
      </a:lvl5pPr>
      <a:lvl6pPr marL="2285429" algn="l" defTabSz="914172" rtl="0" eaLnBrk="1" latinLnBrk="0" hangingPunct="1">
        <a:defRPr sz="1800" kern="1200">
          <a:solidFill>
            <a:schemeClr val="tx1"/>
          </a:solidFill>
          <a:latin typeface="+mn-lt"/>
          <a:ea typeface="+mn-ea"/>
          <a:cs typeface="+mn-cs"/>
        </a:defRPr>
      </a:lvl6pPr>
      <a:lvl7pPr marL="2742514" algn="l" defTabSz="914172" rtl="0" eaLnBrk="1" latinLnBrk="0" hangingPunct="1">
        <a:defRPr sz="1800" kern="1200">
          <a:solidFill>
            <a:schemeClr val="tx1"/>
          </a:solidFill>
          <a:latin typeface="+mn-lt"/>
          <a:ea typeface="+mn-ea"/>
          <a:cs typeface="+mn-cs"/>
        </a:defRPr>
      </a:lvl7pPr>
      <a:lvl8pPr marL="3199600" algn="l" defTabSz="914172" rtl="0" eaLnBrk="1" latinLnBrk="0" hangingPunct="1">
        <a:defRPr sz="1800" kern="1200">
          <a:solidFill>
            <a:schemeClr val="tx1"/>
          </a:solidFill>
          <a:latin typeface="+mn-lt"/>
          <a:ea typeface="+mn-ea"/>
          <a:cs typeface="+mn-cs"/>
        </a:defRPr>
      </a:lvl8pPr>
      <a:lvl9pPr marL="3656686" algn="l" defTabSz="914172"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1" y="365126"/>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a:p>
        </p:txBody>
      </p:sp>
      <p:sp>
        <p:nvSpPr>
          <p:cNvPr id="3" name="文本占位符 2"/>
          <p:cNvSpPr>
            <a:spLocks noGrp="1"/>
          </p:cNvSpPr>
          <p:nvPr>
            <p:ph type="body" idx="1"/>
          </p:nvPr>
        </p:nvSpPr>
        <p:spPr>
          <a:xfrm>
            <a:off x="838201"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914172"/>
            <a:fld id="{5E5A3DD2-D29E-439D-A26A-E035585B40D7}" type="datetimeFigureOut">
              <a:rPr lang="en-US" smtClean="0">
                <a:solidFill>
                  <a:prstClr val="black">
                    <a:tint val="75000"/>
                  </a:prstClr>
                </a:solidFill>
              </a:rPr>
              <a:pPr defTabSz="914172"/>
              <a:t>7/31/2017</a:t>
            </a:fld>
            <a:endParaRPr lang="en-US">
              <a:solidFill>
                <a:prstClr val="black">
                  <a:tint val="75000"/>
                </a:prstClr>
              </a:solidFill>
            </a:endParaRPr>
          </a:p>
        </p:txBody>
      </p:sp>
      <p:sp>
        <p:nvSpPr>
          <p:cNvPr id="5" name="页脚占位符 4"/>
          <p:cNvSpPr>
            <a:spLocks noGrp="1"/>
          </p:cNvSpPr>
          <p:nvPr>
            <p:ph type="ftr" sz="quarter" idx="3"/>
          </p:nvPr>
        </p:nvSpPr>
        <p:spPr>
          <a:xfrm>
            <a:off x="4038601"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914172"/>
            <a:endParaRPr lang="en-US">
              <a:solidFill>
                <a:prstClr val="black">
                  <a:tint val="75000"/>
                </a:prstClr>
              </a:solidFill>
            </a:endParaRPr>
          </a:p>
        </p:txBody>
      </p:sp>
      <p:sp>
        <p:nvSpPr>
          <p:cNvPr id="6" name="灯片编号占位符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914172"/>
            <a:fld id="{347B32E4-C31D-4CB2-B797-82A3CB4F4FB6}" type="slidenum">
              <a:rPr lang="en-US" smtClean="0">
                <a:solidFill>
                  <a:prstClr val="black">
                    <a:tint val="75000"/>
                  </a:prstClr>
                </a:solidFill>
              </a:rPr>
              <a:pPr defTabSz="914172"/>
              <a:t>‹#›</a:t>
            </a:fld>
            <a:endParaRPr lang="en-US">
              <a:solidFill>
                <a:prstClr val="black">
                  <a:tint val="75000"/>
                </a:prstClr>
              </a:solidFill>
            </a:endParaRPr>
          </a:p>
        </p:txBody>
      </p:sp>
    </p:spTree>
    <p:extLst>
      <p:ext uri="{BB962C8B-B14F-4D97-AF65-F5344CB8AC3E}">
        <p14:creationId xmlns:p14="http://schemas.microsoft.com/office/powerpoint/2010/main" val="344401513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172"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228543" indent="-228543" algn="l" defTabSz="914172"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629" indent="-228543" algn="l" defTabSz="914172"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715" indent="-228543" algn="l" defTabSz="914172"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800"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886"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972"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057"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143"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229"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172" rtl="0" eaLnBrk="1" latinLnBrk="0" hangingPunct="1">
        <a:defRPr sz="1800" kern="1200">
          <a:solidFill>
            <a:schemeClr val="tx1"/>
          </a:solidFill>
          <a:latin typeface="+mn-lt"/>
          <a:ea typeface="+mn-ea"/>
          <a:cs typeface="+mn-cs"/>
        </a:defRPr>
      </a:lvl1pPr>
      <a:lvl2pPr marL="457086" algn="l" defTabSz="914172" rtl="0" eaLnBrk="1" latinLnBrk="0" hangingPunct="1">
        <a:defRPr sz="1800" kern="1200">
          <a:solidFill>
            <a:schemeClr val="tx1"/>
          </a:solidFill>
          <a:latin typeface="+mn-lt"/>
          <a:ea typeface="+mn-ea"/>
          <a:cs typeface="+mn-cs"/>
        </a:defRPr>
      </a:lvl2pPr>
      <a:lvl3pPr marL="914172" algn="l" defTabSz="914172" rtl="0" eaLnBrk="1" latinLnBrk="0" hangingPunct="1">
        <a:defRPr sz="1800" kern="1200">
          <a:solidFill>
            <a:schemeClr val="tx1"/>
          </a:solidFill>
          <a:latin typeface="+mn-lt"/>
          <a:ea typeface="+mn-ea"/>
          <a:cs typeface="+mn-cs"/>
        </a:defRPr>
      </a:lvl3pPr>
      <a:lvl4pPr marL="1371257" algn="l" defTabSz="914172" rtl="0" eaLnBrk="1" latinLnBrk="0" hangingPunct="1">
        <a:defRPr sz="1800" kern="1200">
          <a:solidFill>
            <a:schemeClr val="tx1"/>
          </a:solidFill>
          <a:latin typeface="+mn-lt"/>
          <a:ea typeface="+mn-ea"/>
          <a:cs typeface="+mn-cs"/>
        </a:defRPr>
      </a:lvl4pPr>
      <a:lvl5pPr marL="1828343" algn="l" defTabSz="914172" rtl="0" eaLnBrk="1" latinLnBrk="0" hangingPunct="1">
        <a:defRPr sz="1800" kern="1200">
          <a:solidFill>
            <a:schemeClr val="tx1"/>
          </a:solidFill>
          <a:latin typeface="+mn-lt"/>
          <a:ea typeface="+mn-ea"/>
          <a:cs typeface="+mn-cs"/>
        </a:defRPr>
      </a:lvl5pPr>
      <a:lvl6pPr marL="2285429" algn="l" defTabSz="914172" rtl="0" eaLnBrk="1" latinLnBrk="0" hangingPunct="1">
        <a:defRPr sz="1800" kern="1200">
          <a:solidFill>
            <a:schemeClr val="tx1"/>
          </a:solidFill>
          <a:latin typeface="+mn-lt"/>
          <a:ea typeface="+mn-ea"/>
          <a:cs typeface="+mn-cs"/>
        </a:defRPr>
      </a:lvl6pPr>
      <a:lvl7pPr marL="2742514" algn="l" defTabSz="914172" rtl="0" eaLnBrk="1" latinLnBrk="0" hangingPunct="1">
        <a:defRPr sz="1800" kern="1200">
          <a:solidFill>
            <a:schemeClr val="tx1"/>
          </a:solidFill>
          <a:latin typeface="+mn-lt"/>
          <a:ea typeface="+mn-ea"/>
          <a:cs typeface="+mn-cs"/>
        </a:defRPr>
      </a:lvl7pPr>
      <a:lvl8pPr marL="3199600" algn="l" defTabSz="914172" rtl="0" eaLnBrk="1" latinLnBrk="0" hangingPunct="1">
        <a:defRPr sz="1800" kern="1200">
          <a:solidFill>
            <a:schemeClr val="tx1"/>
          </a:solidFill>
          <a:latin typeface="+mn-lt"/>
          <a:ea typeface="+mn-ea"/>
          <a:cs typeface="+mn-cs"/>
        </a:defRPr>
      </a:lvl8pPr>
      <a:lvl9pPr marL="3656686" algn="l" defTabSz="914172"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5F2E6CB3-2A03-41F3-A7CA-60093684ABC2}"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7/31/2017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EED36663-33D3-4A45-A670-9AE03CC6195C}"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7428915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6" Type="http://schemas.openxmlformats.org/officeDocument/2006/relationships/image" Target="../media/image42.emf"/><Relationship Id="rId21" Type="http://schemas.openxmlformats.org/officeDocument/2006/relationships/image" Target="../media/image37.emf"/><Relationship Id="rId34" Type="http://schemas.openxmlformats.org/officeDocument/2006/relationships/image" Target="../media/image50.png"/><Relationship Id="rId42" Type="http://schemas.openxmlformats.org/officeDocument/2006/relationships/image" Target="../media/image58.emf"/><Relationship Id="rId47" Type="http://schemas.openxmlformats.org/officeDocument/2006/relationships/image" Target="../media/image63.png"/><Relationship Id="rId50" Type="http://schemas.openxmlformats.org/officeDocument/2006/relationships/image" Target="../media/image66.png"/><Relationship Id="rId55" Type="http://schemas.openxmlformats.org/officeDocument/2006/relationships/image" Target="../media/image71.png"/><Relationship Id="rId63" Type="http://schemas.openxmlformats.org/officeDocument/2006/relationships/image" Target="../media/image79.emf"/><Relationship Id="rId68" Type="http://schemas.openxmlformats.org/officeDocument/2006/relationships/image" Target="../media/image84.emf"/><Relationship Id="rId7" Type="http://schemas.openxmlformats.org/officeDocument/2006/relationships/image" Target="../media/image23.emf"/><Relationship Id="rId2" Type="http://schemas.openxmlformats.org/officeDocument/2006/relationships/image" Target="../media/image18.emf"/><Relationship Id="rId16" Type="http://schemas.openxmlformats.org/officeDocument/2006/relationships/image" Target="../media/image32.emf"/><Relationship Id="rId29" Type="http://schemas.openxmlformats.org/officeDocument/2006/relationships/image" Target="../media/image45.emf"/><Relationship Id="rId11" Type="http://schemas.openxmlformats.org/officeDocument/2006/relationships/image" Target="../media/image27.emf"/><Relationship Id="rId24" Type="http://schemas.openxmlformats.org/officeDocument/2006/relationships/image" Target="../media/image40.emf"/><Relationship Id="rId32" Type="http://schemas.openxmlformats.org/officeDocument/2006/relationships/image" Target="../media/image48.png"/><Relationship Id="rId37" Type="http://schemas.openxmlformats.org/officeDocument/2006/relationships/image" Target="../media/image53.png"/><Relationship Id="rId40" Type="http://schemas.openxmlformats.org/officeDocument/2006/relationships/image" Target="../media/image56.png"/><Relationship Id="rId45" Type="http://schemas.openxmlformats.org/officeDocument/2006/relationships/image" Target="../media/image61.emf"/><Relationship Id="rId53" Type="http://schemas.openxmlformats.org/officeDocument/2006/relationships/image" Target="../media/image69.png"/><Relationship Id="rId58" Type="http://schemas.openxmlformats.org/officeDocument/2006/relationships/image" Target="../media/image74.emf"/><Relationship Id="rId66" Type="http://schemas.openxmlformats.org/officeDocument/2006/relationships/image" Target="../media/image82.emf"/><Relationship Id="rId5" Type="http://schemas.openxmlformats.org/officeDocument/2006/relationships/image" Target="../media/image21.png"/><Relationship Id="rId61" Type="http://schemas.openxmlformats.org/officeDocument/2006/relationships/image" Target="../media/image77.emf"/><Relationship Id="rId19" Type="http://schemas.openxmlformats.org/officeDocument/2006/relationships/image" Target="../media/image35.png"/><Relationship Id="rId14" Type="http://schemas.openxmlformats.org/officeDocument/2006/relationships/image" Target="../media/image30.emf"/><Relationship Id="rId22" Type="http://schemas.openxmlformats.org/officeDocument/2006/relationships/image" Target="../media/image38.emf"/><Relationship Id="rId27" Type="http://schemas.openxmlformats.org/officeDocument/2006/relationships/image" Target="../media/image43.emf"/><Relationship Id="rId30" Type="http://schemas.openxmlformats.org/officeDocument/2006/relationships/image" Target="../media/image46.png"/><Relationship Id="rId35" Type="http://schemas.openxmlformats.org/officeDocument/2006/relationships/image" Target="../media/image51.png"/><Relationship Id="rId43" Type="http://schemas.openxmlformats.org/officeDocument/2006/relationships/image" Target="../media/image59.emf"/><Relationship Id="rId48" Type="http://schemas.openxmlformats.org/officeDocument/2006/relationships/image" Target="../media/image64.png"/><Relationship Id="rId56" Type="http://schemas.openxmlformats.org/officeDocument/2006/relationships/image" Target="../media/image72.png"/><Relationship Id="rId64" Type="http://schemas.openxmlformats.org/officeDocument/2006/relationships/image" Target="../media/image80.emf"/><Relationship Id="rId8" Type="http://schemas.openxmlformats.org/officeDocument/2006/relationships/image" Target="../media/image24.emf"/><Relationship Id="rId51" Type="http://schemas.openxmlformats.org/officeDocument/2006/relationships/image" Target="../media/image67.png"/><Relationship Id="rId3" Type="http://schemas.openxmlformats.org/officeDocument/2006/relationships/image" Target="../media/image19.emf"/><Relationship Id="rId12" Type="http://schemas.openxmlformats.org/officeDocument/2006/relationships/image" Target="../media/image28.emf"/><Relationship Id="rId17" Type="http://schemas.openxmlformats.org/officeDocument/2006/relationships/image" Target="../media/image33.emf"/><Relationship Id="rId25" Type="http://schemas.openxmlformats.org/officeDocument/2006/relationships/image" Target="../media/image41.emf"/><Relationship Id="rId33" Type="http://schemas.openxmlformats.org/officeDocument/2006/relationships/image" Target="../media/image49.png"/><Relationship Id="rId38" Type="http://schemas.openxmlformats.org/officeDocument/2006/relationships/image" Target="../media/image54.png"/><Relationship Id="rId46" Type="http://schemas.openxmlformats.org/officeDocument/2006/relationships/image" Target="../media/image62.emf"/><Relationship Id="rId59" Type="http://schemas.openxmlformats.org/officeDocument/2006/relationships/image" Target="../media/image75.png"/><Relationship Id="rId67" Type="http://schemas.openxmlformats.org/officeDocument/2006/relationships/image" Target="../media/image83.emf"/><Relationship Id="rId20" Type="http://schemas.openxmlformats.org/officeDocument/2006/relationships/image" Target="../media/image36.emf"/><Relationship Id="rId41" Type="http://schemas.openxmlformats.org/officeDocument/2006/relationships/image" Target="../media/image57.emf"/><Relationship Id="rId54" Type="http://schemas.openxmlformats.org/officeDocument/2006/relationships/image" Target="../media/image70.png"/><Relationship Id="rId62" Type="http://schemas.openxmlformats.org/officeDocument/2006/relationships/image" Target="../media/image78.emf"/><Relationship Id="rId1" Type="http://schemas.openxmlformats.org/officeDocument/2006/relationships/slideLayout" Target="../slideLayouts/slideLayout2.xml"/><Relationship Id="rId6" Type="http://schemas.openxmlformats.org/officeDocument/2006/relationships/image" Target="../media/image22.emf"/><Relationship Id="rId15" Type="http://schemas.openxmlformats.org/officeDocument/2006/relationships/image" Target="../media/image31.emf"/><Relationship Id="rId23" Type="http://schemas.openxmlformats.org/officeDocument/2006/relationships/image" Target="../media/image39.emf"/><Relationship Id="rId28" Type="http://schemas.openxmlformats.org/officeDocument/2006/relationships/image" Target="../media/image44.emf"/><Relationship Id="rId36" Type="http://schemas.openxmlformats.org/officeDocument/2006/relationships/image" Target="../media/image52.png"/><Relationship Id="rId49" Type="http://schemas.openxmlformats.org/officeDocument/2006/relationships/image" Target="../media/image65.png"/><Relationship Id="rId57" Type="http://schemas.openxmlformats.org/officeDocument/2006/relationships/image" Target="../media/image73.emf"/><Relationship Id="rId10" Type="http://schemas.openxmlformats.org/officeDocument/2006/relationships/image" Target="../media/image26.emf"/><Relationship Id="rId31" Type="http://schemas.openxmlformats.org/officeDocument/2006/relationships/image" Target="../media/image47.png"/><Relationship Id="rId44" Type="http://schemas.openxmlformats.org/officeDocument/2006/relationships/image" Target="../media/image60.emf"/><Relationship Id="rId52" Type="http://schemas.openxmlformats.org/officeDocument/2006/relationships/image" Target="../media/image68.png"/><Relationship Id="rId60" Type="http://schemas.openxmlformats.org/officeDocument/2006/relationships/image" Target="../media/image76.png"/><Relationship Id="rId65" Type="http://schemas.openxmlformats.org/officeDocument/2006/relationships/image" Target="../media/image81.emf"/><Relationship Id="rId4" Type="http://schemas.openxmlformats.org/officeDocument/2006/relationships/image" Target="../media/image20.png"/><Relationship Id="rId9" Type="http://schemas.openxmlformats.org/officeDocument/2006/relationships/image" Target="../media/image25.emf"/><Relationship Id="rId13" Type="http://schemas.openxmlformats.org/officeDocument/2006/relationships/image" Target="../media/image29.emf"/><Relationship Id="rId18" Type="http://schemas.openxmlformats.org/officeDocument/2006/relationships/image" Target="../media/image34.png"/><Relationship Id="rId39" Type="http://schemas.openxmlformats.org/officeDocument/2006/relationships/image" Target="../media/image55.png"/></Relationships>
</file>

<file path=ppt/slides/_rels/slide11.xml.rels><?xml version="1.0" encoding="UTF-8" standalone="yes"?>
<Relationships xmlns="http://schemas.openxmlformats.org/package/2006/relationships"><Relationship Id="rId8" Type="http://schemas.openxmlformats.org/officeDocument/2006/relationships/image" Target="../media/image91.emf"/><Relationship Id="rId13" Type="http://schemas.openxmlformats.org/officeDocument/2006/relationships/image" Target="../media/image96.emf"/><Relationship Id="rId18" Type="http://schemas.openxmlformats.org/officeDocument/2006/relationships/image" Target="../media/image100.emf"/><Relationship Id="rId26" Type="http://schemas.openxmlformats.org/officeDocument/2006/relationships/image" Target="../media/image108.emf"/><Relationship Id="rId3" Type="http://schemas.openxmlformats.org/officeDocument/2006/relationships/image" Target="../media/image86.emf"/><Relationship Id="rId21" Type="http://schemas.openxmlformats.org/officeDocument/2006/relationships/image" Target="../media/image103.emf"/><Relationship Id="rId7" Type="http://schemas.openxmlformats.org/officeDocument/2006/relationships/image" Target="../media/image90.emf"/><Relationship Id="rId12" Type="http://schemas.openxmlformats.org/officeDocument/2006/relationships/image" Target="../media/image95.emf"/><Relationship Id="rId17" Type="http://schemas.openxmlformats.org/officeDocument/2006/relationships/image" Target="../media/image11.emf"/><Relationship Id="rId25" Type="http://schemas.openxmlformats.org/officeDocument/2006/relationships/image" Target="../media/image107.emf"/><Relationship Id="rId2" Type="http://schemas.openxmlformats.org/officeDocument/2006/relationships/image" Target="../media/image85.emf"/><Relationship Id="rId16" Type="http://schemas.openxmlformats.org/officeDocument/2006/relationships/image" Target="../media/image99.emf"/><Relationship Id="rId20" Type="http://schemas.openxmlformats.org/officeDocument/2006/relationships/image" Target="../media/image102.emf"/><Relationship Id="rId1" Type="http://schemas.openxmlformats.org/officeDocument/2006/relationships/slideLayout" Target="../slideLayouts/slideLayout2.xml"/><Relationship Id="rId6" Type="http://schemas.openxmlformats.org/officeDocument/2006/relationships/image" Target="../media/image89.emf"/><Relationship Id="rId11" Type="http://schemas.openxmlformats.org/officeDocument/2006/relationships/image" Target="../media/image94.emf"/><Relationship Id="rId24" Type="http://schemas.openxmlformats.org/officeDocument/2006/relationships/image" Target="../media/image106.emf"/><Relationship Id="rId5" Type="http://schemas.openxmlformats.org/officeDocument/2006/relationships/image" Target="../media/image88.emf"/><Relationship Id="rId15" Type="http://schemas.openxmlformats.org/officeDocument/2006/relationships/image" Target="../media/image98.emf"/><Relationship Id="rId23" Type="http://schemas.openxmlformats.org/officeDocument/2006/relationships/image" Target="../media/image105.emf"/><Relationship Id="rId28" Type="http://schemas.openxmlformats.org/officeDocument/2006/relationships/image" Target="../media/image110.emf"/><Relationship Id="rId10" Type="http://schemas.openxmlformats.org/officeDocument/2006/relationships/image" Target="../media/image93.emf"/><Relationship Id="rId19" Type="http://schemas.openxmlformats.org/officeDocument/2006/relationships/image" Target="../media/image101.emf"/><Relationship Id="rId4" Type="http://schemas.openxmlformats.org/officeDocument/2006/relationships/image" Target="../media/image87.emf"/><Relationship Id="rId9" Type="http://schemas.openxmlformats.org/officeDocument/2006/relationships/image" Target="../media/image92.emf"/><Relationship Id="rId14" Type="http://schemas.openxmlformats.org/officeDocument/2006/relationships/image" Target="../media/image97.emf"/><Relationship Id="rId22" Type="http://schemas.openxmlformats.org/officeDocument/2006/relationships/image" Target="../media/image104.emf"/><Relationship Id="rId27" Type="http://schemas.openxmlformats.org/officeDocument/2006/relationships/image" Target="../media/image109.emf"/></Relationships>
</file>

<file path=ppt/slides/_rels/slide12.xml.rels><?xml version="1.0" encoding="UTF-8" standalone="yes"?>
<Relationships xmlns="http://schemas.openxmlformats.org/package/2006/relationships"><Relationship Id="rId3" Type="http://schemas.openxmlformats.org/officeDocument/2006/relationships/image" Target="../media/image112.png"/><Relationship Id="rId2" Type="http://schemas.openxmlformats.org/officeDocument/2006/relationships/image" Target="../media/image111.png"/><Relationship Id="rId1" Type="http://schemas.openxmlformats.org/officeDocument/2006/relationships/slideLayout" Target="../slideLayouts/slideLayout1.xml"/><Relationship Id="rId4" Type="http://schemas.openxmlformats.org/officeDocument/2006/relationships/image" Target="../media/image113.png"/></Relationships>
</file>

<file path=ppt/slides/_rels/slide13.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Layout" Target="../slideLayouts/slideLayout1.xml"/><Relationship Id="rId6" Type="http://schemas.openxmlformats.org/officeDocument/2006/relationships/image" Target="../media/image113.png"/><Relationship Id="rId5" Type="http://schemas.openxmlformats.org/officeDocument/2006/relationships/image" Target="../media/image112.png"/><Relationship Id="rId4" Type="http://schemas.openxmlformats.org/officeDocument/2006/relationships/image" Target="../media/image1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4.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8" Type="http://schemas.openxmlformats.org/officeDocument/2006/relationships/image" Target="../media/image111.png"/><Relationship Id="rId3" Type="http://schemas.openxmlformats.org/officeDocument/2006/relationships/image" Target="../media/image116.emf"/><Relationship Id="rId7" Type="http://schemas.openxmlformats.org/officeDocument/2006/relationships/image" Target="../media/image120.png"/><Relationship Id="rId2" Type="http://schemas.openxmlformats.org/officeDocument/2006/relationships/image" Target="../media/image115.emf"/><Relationship Id="rId1" Type="http://schemas.openxmlformats.org/officeDocument/2006/relationships/slideLayout" Target="../slideLayouts/slideLayout45.xml"/><Relationship Id="rId6" Type="http://schemas.openxmlformats.org/officeDocument/2006/relationships/image" Target="../media/image119.emf"/><Relationship Id="rId5" Type="http://schemas.openxmlformats.org/officeDocument/2006/relationships/image" Target="../media/image118.png"/><Relationship Id="rId4" Type="http://schemas.openxmlformats.org/officeDocument/2006/relationships/image" Target="../media/image117.emf"/></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126.png"/><Relationship Id="rId3" Type="http://schemas.openxmlformats.org/officeDocument/2006/relationships/image" Target="../media/image121.png"/><Relationship Id="rId7" Type="http://schemas.openxmlformats.org/officeDocument/2006/relationships/image" Target="../media/image125.png"/><Relationship Id="rId2" Type="http://schemas.openxmlformats.org/officeDocument/2006/relationships/notesSlide" Target="../notesSlides/notesSlide1.xml"/><Relationship Id="rId1" Type="http://schemas.openxmlformats.org/officeDocument/2006/relationships/slideLayout" Target="../slideLayouts/slideLayout35.xml"/><Relationship Id="rId6" Type="http://schemas.openxmlformats.org/officeDocument/2006/relationships/image" Target="../media/image124.png"/><Relationship Id="rId5" Type="http://schemas.openxmlformats.org/officeDocument/2006/relationships/image" Target="../media/image123.png"/><Relationship Id="rId4" Type="http://schemas.openxmlformats.org/officeDocument/2006/relationships/image" Target="../media/image122.png"/></Relationships>
</file>

<file path=ppt/slides/_rels/slide21.xml.rels><?xml version="1.0" encoding="UTF-8" standalone="yes"?>
<Relationships xmlns="http://schemas.openxmlformats.org/package/2006/relationships"><Relationship Id="rId8" Type="http://schemas.openxmlformats.org/officeDocument/2006/relationships/image" Target="../media/image126.png"/><Relationship Id="rId3" Type="http://schemas.openxmlformats.org/officeDocument/2006/relationships/image" Target="../media/image124.png"/><Relationship Id="rId7" Type="http://schemas.openxmlformats.org/officeDocument/2006/relationships/image" Target="../media/image125.png"/><Relationship Id="rId2" Type="http://schemas.openxmlformats.org/officeDocument/2006/relationships/notesSlide" Target="../notesSlides/notesSlide2.xml"/><Relationship Id="rId1" Type="http://schemas.openxmlformats.org/officeDocument/2006/relationships/slideLayout" Target="../slideLayouts/slideLayout35.xml"/><Relationship Id="rId6" Type="http://schemas.openxmlformats.org/officeDocument/2006/relationships/image" Target="../media/image127.jpg"/><Relationship Id="rId5" Type="http://schemas.openxmlformats.org/officeDocument/2006/relationships/image" Target="../media/image122.png"/><Relationship Id="rId4" Type="http://schemas.openxmlformats.org/officeDocument/2006/relationships/image" Target="../media/image121.png"/></Relationships>
</file>

<file path=ppt/slides/_rels/slide22.xml.rels><?xml version="1.0" encoding="UTF-8" standalone="yes"?>
<Relationships xmlns="http://schemas.openxmlformats.org/package/2006/relationships"><Relationship Id="rId3" Type="http://schemas.openxmlformats.org/officeDocument/2006/relationships/image" Target="../media/image124.png"/><Relationship Id="rId7" Type="http://schemas.openxmlformats.org/officeDocument/2006/relationships/image" Target="../media/image126.png"/><Relationship Id="rId2" Type="http://schemas.openxmlformats.org/officeDocument/2006/relationships/notesSlide" Target="../notesSlides/notesSlide3.xml"/><Relationship Id="rId1" Type="http://schemas.openxmlformats.org/officeDocument/2006/relationships/slideLayout" Target="../slideLayouts/slideLayout35.xml"/><Relationship Id="rId6" Type="http://schemas.openxmlformats.org/officeDocument/2006/relationships/image" Target="../media/image125.png"/><Relationship Id="rId5" Type="http://schemas.openxmlformats.org/officeDocument/2006/relationships/image" Target="../media/image122.png"/><Relationship Id="rId4" Type="http://schemas.openxmlformats.org/officeDocument/2006/relationships/image" Target="../media/image121.png"/></Relationships>
</file>

<file path=ppt/slides/_rels/slide23.xml.rels><?xml version="1.0" encoding="UTF-8" standalone="yes"?>
<Relationships xmlns="http://schemas.openxmlformats.org/package/2006/relationships"><Relationship Id="rId3" Type="http://schemas.openxmlformats.org/officeDocument/2006/relationships/image" Target="../media/image128.png"/><Relationship Id="rId2" Type="http://schemas.openxmlformats.org/officeDocument/2006/relationships/notesSlide" Target="../notesSlides/notesSlide4.xml"/><Relationship Id="rId1" Type="http://schemas.openxmlformats.org/officeDocument/2006/relationships/slideLayout" Target="../slideLayouts/slideLayout35.xml"/></Relationships>
</file>

<file path=ppt/slides/_rels/slide24.xml.rels><?xml version="1.0" encoding="UTF-8" standalone="yes"?>
<Relationships xmlns="http://schemas.openxmlformats.org/package/2006/relationships"><Relationship Id="rId3" Type="http://schemas.openxmlformats.org/officeDocument/2006/relationships/image" Target="../media/image121.png"/><Relationship Id="rId2" Type="http://schemas.openxmlformats.org/officeDocument/2006/relationships/notesSlide" Target="../notesSlides/notesSlide5.xml"/><Relationship Id="rId1" Type="http://schemas.openxmlformats.org/officeDocument/2006/relationships/slideLayout" Target="../slideLayouts/slideLayout3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3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8.xml.rels><?xml version="1.0" encoding="UTF-8" standalone="yes"?>
<Relationships xmlns="http://schemas.openxmlformats.org/package/2006/relationships"><Relationship Id="rId8" Type="http://schemas.openxmlformats.org/officeDocument/2006/relationships/image" Target="../media/image134.png"/><Relationship Id="rId3" Type="http://schemas.openxmlformats.org/officeDocument/2006/relationships/image" Target="../media/image111.png"/><Relationship Id="rId7" Type="http://schemas.openxmlformats.org/officeDocument/2006/relationships/image" Target="../media/image133.png"/><Relationship Id="rId12" Type="http://schemas.openxmlformats.org/officeDocument/2006/relationships/image" Target="../media/image109.emf"/><Relationship Id="rId2" Type="http://schemas.openxmlformats.org/officeDocument/2006/relationships/image" Target="../media/image129.png"/><Relationship Id="rId1" Type="http://schemas.openxmlformats.org/officeDocument/2006/relationships/slideLayout" Target="../slideLayouts/slideLayout35.xml"/><Relationship Id="rId6" Type="http://schemas.openxmlformats.org/officeDocument/2006/relationships/image" Target="../media/image132.png"/><Relationship Id="rId11" Type="http://schemas.openxmlformats.org/officeDocument/2006/relationships/image" Target="../media/image137.png"/><Relationship Id="rId5" Type="http://schemas.openxmlformats.org/officeDocument/2006/relationships/image" Target="../media/image131.png"/><Relationship Id="rId10" Type="http://schemas.openxmlformats.org/officeDocument/2006/relationships/image" Target="../media/image136.png"/><Relationship Id="rId4" Type="http://schemas.openxmlformats.org/officeDocument/2006/relationships/image" Target="../media/image130.png"/><Relationship Id="rId9" Type="http://schemas.openxmlformats.org/officeDocument/2006/relationships/image" Target="../media/image135.png"/></Relationships>
</file>

<file path=ppt/slides/_rels/slide29.xml.rels><?xml version="1.0" encoding="UTF-8" standalone="yes"?>
<Relationships xmlns="http://schemas.openxmlformats.org/package/2006/relationships"><Relationship Id="rId8" Type="http://schemas.openxmlformats.org/officeDocument/2006/relationships/image" Target="../media/image135.png"/><Relationship Id="rId13" Type="http://schemas.openxmlformats.org/officeDocument/2006/relationships/image" Target="../media/image134.png"/><Relationship Id="rId3" Type="http://schemas.openxmlformats.org/officeDocument/2006/relationships/image" Target="../media/image109.emf"/><Relationship Id="rId7" Type="http://schemas.openxmlformats.org/officeDocument/2006/relationships/image" Target="../media/image133.png"/><Relationship Id="rId12" Type="http://schemas.openxmlformats.org/officeDocument/2006/relationships/image" Target="../media/image110.emf"/><Relationship Id="rId17" Type="http://schemas.openxmlformats.org/officeDocument/2006/relationships/image" Target="../media/image95.emf"/><Relationship Id="rId2" Type="http://schemas.openxmlformats.org/officeDocument/2006/relationships/image" Target="../media/image131.png"/><Relationship Id="rId16" Type="http://schemas.openxmlformats.org/officeDocument/2006/relationships/image" Target="../media/image140.png"/><Relationship Id="rId1" Type="http://schemas.openxmlformats.org/officeDocument/2006/relationships/slideLayout" Target="../slideLayouts/slideLayout35.xml"/><Relationship Id="rId6" Type="http://schemas.openxmlformats.org/officeDocument/2006/relationships/image" Target="../media/image130.png"/><Relationship Id="rId11" Type="http://schemas.openxmlformats.org/officeDocument/2006/relationships/image" Target="../media/image139.png"/><Relationship Id="rId5" Type="http://schemas.openxmlformats.org/officeDocument/2006/relationships/image" Target="../media/image111.png"/><Relationship Id="rId15" Type="http://schemas.openxmlformats.org/officeDocument/2006/relationships/image" Target="../media/image100.emf"/><Relationship Id="rId10" Type="http://schemas.openxmlformats.org/officeDocument/2006/relationships/image" Target="../media/image138.png"/><Relationship Id="rId4" Type="http://schemas.openxmlformats.org/officeDocument/2006/relationships/image" Target="../media/image129.png"/><Relationship Id="rId9" Type="http://schemas.openxmlformats.org/officeDocument/2006/relationships/image" Target="../media/image137.png"/><Relationship Id="rId14" Type="http://schemas.openxmlformats.org/officeDocument/2006/relationships/image" Target="../media/image136.pn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2.emf"/><Relationship Id="rId3" Type="http://schemas.openxmlformats.org/officeDocument/2006/relationships/image" Target="../media/image7.emf"/><Relationship Id="rId7" Type="http://schemas.openxmlformats.org/officeDocument/2006/relationships/image" Target="../media/image11.emf"/><Relationship Id="rId2" Type="http://schemas.openxmlformats.org/officeDocument/2006/relationships/image" Target="../media/image6.emf"/><Relationship Id="rId1" Type="http://schemas.openxmlformats.org/officeDocument/2006/relationships/slideLayout" Target="../slideLayouts/slideLayout1.xml"/><Relationship Id="rId6" Type="http://schemas.openxmlformats.org/officeDocument/2006/relationships/image" Target="../media/image10.emf"/><Relationship Id="rId5" Type="http://schemas.openxmlformats.org/officeDocument/2006/relationships/image" Target="../media/image9.emf"/><Relationship Id="rId10" Type="http://schemas.openxmlformats.org/officeDocument/2006/relationships/image" Target="../media/image14.emf"/><Relationship Id="rId4" Type="http://schemas.openxmlformats.org/officeDocument/2006/relationships/image" Target="../media/image8.emf"/><Relationship Id="rId9"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Layout" Target="../slideLayouts/slideLayout1.xml"/><Relationship Id="rId4" Type="http://schemas.openxmlformats.org/officeDocument/2006/relationships/image" Target="../media/image17.emf"/></Relationships>
</file>

<file path=ppt/slides/_rels/slide9.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2387802" y="2238561"/>
            <a:ext cx="4192084" cy="229663"/>
            <a:chOff x="2581649" y="2467886"/>
            <a:chExt cx="4192084" cy="229663"/>
          </a:xfrm>
        </p:grpSpPr>
        <p:sp>
          <p:nvSpPr>
            <p:cNvPr id="4" name="矩形 3"/>
            <p:cNvSpPr/>
            <p:nvPr/>
          </p:nvSpPr>
          <p:spPr>
            <a:xfrm>
              <a:off x="2865206"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1</a:t>
              </a:r>
            </a:p>
          </p:txBody>
        </p:sp>
        <p:sp>
          <p:nvSpPr>
            <p:cNvPr id="5" name="矩形 4"/>
            <p:cNvSpPr/>
            <p:nvPr/>
          </p:nvSpPr>
          <p:spPr>
            <a:xfrm>
              <a:off x="3144423"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2</a:t>
              </a:r>
            </a:p>
          </p:txBody>
        </p:sp>
        <p:sp>
          <p:nvSpPr>
            <p:cNvPr id="6" name="矩形 5"/>
            <p:cNvSpPr/>
            <p:nvPr/>
          </p:nvSpPr>
          <p:spPr>
            <a:xfrm>
              <a:off x="3423640"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3</a:t>
              </a:r>
            </a:p>
          </p:txBody>
        </p:sp>
        <p:sp>
          <p:nvSpPr>
            <p:cNvPr id="7" name="矩形 6"/>
            <p:cNvSpPr/>
            <p:nvPr/>
          </p:nvSpPr>
          <p:spPr>
            <a:xfrm>
              <a:off x="3702857"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4</a:t>
              </a:r>
            </a:p>
          </p:txBody>
        </p:sp>
        <p:sp>
          <p:nvSpPr>
            <p:cNvPr id="8" name="矩形 7"/>
            <p:cNvSpPr/>
            <p:nvPr/>
          </p:nvSpPr>
          <p:spPr>
            <a:xfrm>
              <a:off x="3982074"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5</a:t>
              </a:r>
            </a:p>
          </p:txBody>
        </p:sp>
        <p:sp>
          <p:nvSpPr>
            <p:cNvPr id="9" name="矩形 8"/>
            <p:cNvSpPr/>
            <p:nvPr/>
          </p:nvSpPr>
          <p:spPr>
            <a:xfrm>
              <a:off x="4261291"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6</a:t>
              </a:r>
            </a:p>
          </p:txBody>
        </p:sp>
        <p:sp>
          <p:nvSpPr>
            <p:cNvPr id="10" name="矩形 9"/>
            <p:cNvSpPr/>
            <p:nvPr/>
          </p:nvSpPr>
          <p:spPr>
            <a:xfrm>
              <a:off x="4540508"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7</a:t>
              </a:r>
            </a:p>
          </p:txBody>
        </p:sp>
        <p:sp>
          <p:nvSpPr>
            <p:cNvPr id="11" name="矩形 10"/>
            <p:cNvSpPr/>
            <p:nvPr/>
          </p:nvSpPr>
          <p:spPr>
            <a:xfrm>
              <a:off x="4819725"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8</a:t>
              </a:r>
            </a:p>
          </p:txBody>
        </p:sp>
        <p:sp>
          <p:nvSpPr>
            <p:cNvPr id="12" name="矩形 11"/>
            <p:cNvSpPr/>
            <p:nvPr/>
          </p:nvSpPr>
          <p:spPr>
            <a:xfrm>
              <a:off x="5098942"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9</a:t>
              </a:r>
            </a:p>
          </p:txBody>
        </p:sp>
        <p:sp>
          <p:nvSpPr>
            <p:cNvPr id="13" name="矩形 12"/>
            <p:cNvSpPr/>
            <p:nvPr/>
          </p:nvSpPr>
          <p:spPr>
            <a:xfrm>
              <a:off x="5378159"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a:t>
              </a:r>
            </a:p>
          </p:txBody>
        </p:sp>
        <p:sp>
          <p:nvSpPr>
            <p:cNvPr id="14" name="矩形 13"/>
            <p:cNvSpPr/>
            <p:nvPr/>
          </p:nvSpPr>
          <p:spPr>
            <a:xfrm>
              <a:off x="5657376"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5" name="矩形 14"/>
            <p:cNvSpPr/>
            <p:nvPr/>
          </p:nvSpPr>
          <p:spPr>
            <a:xfrm>
              <a:off x="5936593"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6" name="矩形 15"/>
            <p:cNvSpPr/>
            <p:nvPr/>
          </p:nvSpPr>
          <p:spPr>
            <a:xfrm>
              <a:off x="6215810"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7" name="矩形 16"/>
            <p:cNvSpPr/>
            <p:nvPr/>
          </p:nvSpPr>
          <p:spPr>
            <a:xfrm>
              <a:off x="6495026"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8" name="矩形 17"/>
            <p:cNvSpPr/>
            <p:nvPr/>
          </p:nvSpPr>
          <p:spPr>
            <a:xfrm>
              <a:off x="2581649"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altLang="zh-CN" dirty="0" smtClean="0">
                  <a:solidFill>
                    <a:prstClr val="black"/>
                  </a:solidFill>
                  <a:latin typeface="Calibri" panose="020F0502020204030204"/>
                </a:rPr>
                <a:t>0</a:t>
              </a:r>
              <a:endParaRPr lang="en-US" dirty="0">
                <a:solidFill>
                  <a:prstClr val="black"/>
                </a:solidFill>
                <a:latin typeface="Calibri" panose="020F0502020204030204"/>
              </a:endParaRPr>
            </a:p>
          </p:txBody>
        </p:sp>
      </p:grpSp>
      <p:sp>
        <p:nvSpPr>
          <p:cNvPr id="20" name="文本框 19"/>
          <p:cNvSpPr txBox="1"/>
          <p:nvPr/>
        </p:nvSpPr>
        <p:spPr>
          <a:xfrm>
            <a:off x="6718517" y="1840137"/>
            <a:ext cx="1308692" cy="369332"/>
          </a:xfrm>
          <a:prstGeom prst="rect">
            <a:avLst/>
          </a:prstGeom>
          <a:noFill/>
        </p:spPr>
        <p:txBody>
          <a:bodyPr wrap="none" rtlCol="0">
            <a:spAutoFit/>
          </a:bodyPr>
          <a:lstStyle/>
          <a:p>
            <a:r>
              <a:rPr lang="en-US" altLang="zh-CN" dirty="0" err="1" smtClean="0"/>
              <a:t>Merkle</a:t>
            </a:r>
            <a:r>
              <a:rPr lang="en-US" altLang="zh-CN" dirty="0" smtClean="0"/>
              <a:t> Tree</a:t>
            </a:r>
            <a:endParaRPr lang="en-US" dirty="0"/>
          </a:p>
        </p:txBody>
      </p:sp>
      <p:pic>
        <p:nvPicPr>
          <p:cNvPr id="21" name="图片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11486" y="1196313"/>
            <a:ext cx="2857500" cy="2543175"/>
          </a:xfrm>
          <a:prstGeom prst="rect">
            <a:avLst/>
          </a:prstGeom>
        </p:spPr>
      </p:pic>
      <p:sp>
        <p:nvSpPr>
          <p:cNvPr id="22" name="文本框 21"/>
          <p:cNvSpPr txBox="1"/>
          <p:nvPr/>
        </p:nvSpPr>
        <p:spPr>
          <a:xfrm>
            <a:off x="3532530" y="1397729"/>
            <a:ext cx="1911101" cy="369332"/>
          </a:xfrm>
          <a:prstGeom prst="rect">
            <a:avLst/>
          </a:prstGeom>
          <a:noFill/>
        </p:spPr>
        <p:txBody>
          <a:bodyPr wrap="none" rtlCol="0">
            <a:spAutoFit/>
          </a:bodyPr>
          <a:lstStyle/>
          <a:p>
            <a:r>
              <a:rPr lang="en-US" altLang="zh-CN" dirty="0" smtClean="0"/>
              <a:t>Mutual Chain</a:t>
            </a:r>
            <a:r>
              <a:rPr lang="zh-CN" altLang="en-US" dirty="0" smtClean="0"/>
              <a:t>主链</a:t>
            </a:r>
            <a:endParaRPr lang="en-US" dirty="0"/>
          </a:p>
        </p:txBody>
      </p:sp>
      <p:cxnSp>
        <p:nvCxnSpPr>
          <p:cNvPr id="24" name="直接箭头连接符 23"/>
          <p:cNvCxnSpPr/>
          <p:nvPr/>
        </p:nvCxnSpPr>
        <p:spPr>
          <a:xfrm flipV="1">
            <a:off x="6710516" y="2353392"/>
            <a:ext cx="1254155"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5" name="直接箭头连接符 24"/>
          <p:cNvCxnSpPr>
            <a:stCxn id="22" idx="2"/>
            <a:endCxn id="10" idx="0"/>
          </p:cNvCxnSpPr>
          <p:nvPr/>
        </p:nvCxnSpPr>
        <p:spPr>
          <a:xfrm flipH="1">
            <a:off x="4486015" y="1767061"/>
            <a:ext cx="2066" cy="4715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87" name="组合 86"/>
          <p:cNvGrpSpPr/>
          <p:nvPr/>
        </p:nvGrpSpPr>
        <p:grpSpPr>
          <a:xfrm>
            <a:off x="2340441" y="4594324"/>
            <a:ext cx="1627507" cy="290412"/>
            <a:chOff x="1120918" y="6201567"/>
            <a:chExt cx="1627507" cy="290412"/>
          </a:xfrm>
        </p:grpSpPr>
        <p:sp>
          <p:nvSpPr>
            <p:cNvPr id="29" name="矩形 28"/>
            <p:cNvSpPr/>
            <p:nvPr/>
          </p:nvSpPr>
          <p:spPr>
            <a:xfrm>
              <a:off x="1303988"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1</a:t>
              </a:r>
            </a:p>
          </p:txBody>
        </p:sp>
        <p:sp>
          <p:nvSpPr>
            <p:cNvPr id="30" name="矩形 29"/>
            <p:cNvSpPr/>
            <p:nvPr/>
          </p:nvSpPr>
          <p:spPr>
            <a:xfrm>
              <a:off x="1484257"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2</a:t>
              </a:r>
            </a:p>
          </p:txBody>
        </p:sp>
        <p:sp>
          <p:nvSpPr>
            <p:cNvPr id="31" name="矩形 30"/>
            <p:cNvSpPr/>
            <p:nvPr/>
          </p:nvSpPr>
          <p:spPr>
            <a:xfrm>
              <a:off x="1664525"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3</a:t>
              </a:r>
            </a:p>
          </p:txBody>
        </p:sp>
        <p:sp>
          <p:nvSpPr>
            <p:cNvPr id="32" name="矩形 31"/>
            <p:cNvSpPr/>
            <p:nvPr/>
          </p:nvSpPr>
          <p:spPr>
            <a:xfrm>
              <a:off x="1844794"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4</a:t>
              </a:r>
            </a:p>
          </p:txBody>
        </p:sp>
        <p:sp>
          <p:nvSpPr>
            <p:cNvPr id="33" name="矩形 32"/>
            <p:cNvSpPr/>
            <p:nvPr/>
          </p:nvSpPr>
          <p:spPr>
            <a:xfrm>
              <a:off x="2025062"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5</a:t>
              </a:r>
            </a:p>
          </p:txBody>
        </p:sp>
        <p:sp>
          <p:nvSpPr>
            <p:cNvPr id="38" name="矩形 37"/>
            <p:cNvSpPr/>
            <p:nvPr/>
          </p:nvSpPr>
          <p:spPr>
            <a:xfrm>
              <a:off x="2207949"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a:t>
              </a:r>
            </a:p>
          </p:txBody>
        </p:sp>
        <p:sp>
          <p:nvSpPr>
            <p:cNvPr id="39" name="矩形 38"/>
            <p:cNvSpPr/>
            <p:nvPr/>
          </p:nvSpPr>
          <p:spPr>
            <a:xfrm>
              <a:off x="2388217"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40" name="矩形 39"/>
            <p:cNvSpPr/>
            <p:nvPr/>
          </p:nvSpPr>
          <p:spPr>
            <a:xfrm>
              <a:off x="2568486"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43" name="矩形 42"/>
            <p:cNvSpPr/>
            <p:nvPr/>
          </p:nvSpPr>
          <p:spPr>
            <a:xfrm>
              <a:off x="1120918"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altLang="zh-CN" dirty="0" smtClean="0">
                  <a:solidFill>
                    <a:prstClr val="black"/>
                  </a:solidFill>
                  <a:latin typeface="Calibri" panose="020F0502020204030204"/>
                </a:rPr>
                <a:t>0</a:t>
              </a:r>
              <a:endParaRPr lang="en-US" dirty="0">
                <a:solidFill>
                  <a:prstClr val="black"/>
                </a:solidFill>
                <a:latin typeface="Calibri" panose="020F0502020204030204"/>
              </a:endParaRPr>
            </a:p>
          </p:txBody>
        </p:sp>
      </p:grpSp>
      <p:cxnSp>
        <p:nvCxnSpPr>
          <p:cNvPr id="76" name="直接箭头连接符 75"/>
          <p:cNvCxnSpPr>
            <a:stCxn id="88" idx="2"/>
            <a:endCxn id="32" idx="0"/>
          </p:cNvCxnSpPr>
          <p:nvPr/>
        </p:nvCxnSpPr>
        <p:spPr>
          <a:xfrm flipH="1">
            <a:off x="3154287" y="3893460"/>
            <a:ext cx="1333128" cy="70086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0" name="直接箭头连接符 79"/>
          <p:cNvCxnSpPr>
            <a:stCxn id="88" idx="2"/>
            <a:endCxn id="110" idx="0"/>
          </p:cNvCxnSpPr>
          <p:nvPr/>
        </p:nvCxnSpPr>
        <p:spPr>
          <a:xfrm>
            <a:off x="4487415" y="3893460"/>
            <a:ext cx="2517825" cy="70086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4" name="直接箭头连接符 83"/>
          <p:cNvCxnSpPr>
            <a:stCxn id="88" idx="2"/>
            <a:endCxn id="100" idx="0"/>
          </p:cNvCxnSpPr>
          <p:nvPr/>
        </p:nvCxnSpPr>
        <p:spPr>
          <a:xfrm>
            <a:off x="4487415" y="3893460"/>
            <a:ext cx="541504" cy="70086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8" name="圆角矩形 87"/>
          <p:cNvSpPr/>
          <p:nvPr/>
        </p:nvSpPr>
        <p:spPr>
          <a:xfrm>
            <a:off x="3566159" y="3134573"/>
            <a:ext cx="1842512" cy="758887"/>
          </a:xfrm>
          <a:prstGeom prst="roundRect">
            <a:avLst>
              <a:gd name="adj" fmla="val 13719"/>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9" name="文本框 88"/>
          <p:cNvSpPr txBox="1"/>
          <p:nvPr/>
        </p:nvSpPr>
        <p:spPr>
          <a:xfrm>
            <a:off x="3509679" y="3171425"/>
            <a:ext cx="1955472" cy="646331"/>
          </a:xfrm>
          <a:prstGeom prst="rect">
            <a:avLst/>
          </a:prstGeom>
          <a:noFill/>
        </p:spPr>
        <p:txBody>
          <a:bodyPr wrap="none" rtlCol="0">
            <a:spAutoFit/>
          </a:bodyPr>
          <a:lstStyle/>
          <a:p>
            <a:pPr algn="ctr"/>
            <a:r>
              <a:rPr lang="en-US" altLang="zh-CN" dirty="0" smtClean="0"/>
              <a:t>Mutual Chain</a:t>
            </a:r>
          </a:p>
          <a:p>
            <a:pPr algn="ctr"/>
            <a:r>
              <a:rPr lang="en-US" altLang="zh-CN" dirty="0" smtClean="0"/>
              <a:t>Cross Chain Engine</a:t>
            </a:r>
            <a:endParaRPr lang="en-US" dirty="0"/>
          </a:p>
        </p:txBody>
      </p:sp>
      <p:grpSp>
        <p:nvGrpSpPr>
          <p:cNvPr id="96" name="组合 95"/>
          <p:cNvGrpSpPr/>
          <p:nvPr/>
        </p:nvGrpSpPr>
        <p:grpSpPr>
          <a:xfrm>
            <a:off x="4215073" y="4594324"/>
            <a:ext cx="1627507" cy="290412"/>
            <a:chOff x="1120918" y="6201567"/>
            <a:chExt cx="1627507" cy="290412"/>
          </a:xfrm>
        </p:grpSpPr>
        <p:sp>
          <p:nvSpPr>
            <p:cNvPr id="97" name="矩形 96"/>
            <p:cNvSpPr/>
            <p:nvPr/>
          </p:nvSpPr>
          <p:spPr>
            <a:xfrm>
              <a:off x="1303988"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1</a:t>
              </a:r>
            </a:p>
          </p:txBody>
        </p:sp>
        <p:sp>
          <p:nvSpPr>
            <p:cNvPr id="98" name="矩形 97"/>
            <p:cNvSpPr/>
            <p:nvPr/>
          </p:nvSpPr>
          <p:spPr>
            <a:xfrm>
              <a:off x="1484257"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2</a:t>
              </a:r>
            </a:p>
          </p:txBody>
        </p:sp>
        <p:sp>
          <p:nvSpPr>
            <p:cNvPr id="99" name="矩形 98"/>
            <p:cNvSpPr/>
            <p:nvPr/>
          </p:nvSpPr>
          <p:spPr>
            <a:xfrm>
              <a:off x="1664525"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3</a:t>
              </a:r>
            </a:p>
          </p:txBody>
        </p:sp>
        <p:sp>
          <p:nvSpPr>
            <p:cNvPr id="100" name="矩形 99"/>
            <p:cNvSpPr/>
            <p:nvPr/>
          </p:nvSpPr>
          <p:spPr>
            <a:xfrm>
              <a:off x="1844794"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4</a:t>
              </a:r>
            </a:p>
          </p:txBody>
        </p:sp>
        <p:sp>
          <p:nvSpPr>
            <p:cNvPr id="101" name="矩形 100"/>
            <p:cNvSpPr/>
            <p:nvPr/>
          </p:nvSpPr>
          <p:spPr>
            <a:xfrm>
              <a:off x="2025062"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5</a:t>
              </a:r>
            </a:p>
          </p:txBody>
        </p:sp>
        <p:sp>
          <p:nvSpPr>
            <p:cNvPr id="102" name="矩形 101"/>
            <p:cNvSpPr/>
            <p:nvPr/>
          </p:nvSpPr>
          <p:spPr>
            <a:xfrm>
              <a:off x="2207949"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a:t>
              </a:r>
            </a:p>
          </p:txBody>
        </p:sp>
        <p:sp>
          <p:nvSpPr>
            <p:cNvPr id="103" name="矩形 102"/>
            <p:cNvSpPr/>
            <p:nvPr/>
          </p:nvSpPr>
          <p:spPr>
            <a:xfrm>
              <a:off x="2388217"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04" name="矩形 103"/>
            <p:cNvSpPr/>
            <p:nvPr/>
          </p:nvSpPr>
          <p:spPr>
            <a:xfrm>
              <a:off x="2568486"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05" name="矩形 104"/>
            <p:cNvSpPr/>
            <p:nvPr/>
          </p:nvSpPr>
          <p:spPr>
            <a:xfrm>
              <a:off x="1120918"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altLang="zh-CN" dirty="0" smtClean="0">
                  <a:solidFill>
                    <a:prstClr val="black"/>
                  </a:solidFill>
                  <a:latin typeface="Calibri" panose="020F0502020204030204"/>
                </a:rPr>
                <a:t>0</a:t>
              </a:r>
              <a:endParaRPr lang="en-US" dirty="0">
                <a:solidFill>
                  <a:prstClr val="black"/>
                </a:solidFill>
                <a:latin typeface="Calibri" panose="020F0502020204030204"/>
              </a:endParaRPr>
            </a:p>
          </p:txBody>
        </p:sp>
      </p:grpSp>
      <p:grpSp>
        <p:nvGrpSpPr>
          <p:cNvPr id="106" name="组合 105"/>
          <p:cNvGrpSpPr/>
          <p:nvPr/>
        </p:nvGrpSpPr>
        <p:grpSpPr>
          <a:xfrm>
            <a:off x="6191394" y="4594324"/>
            <a:ext cx="1627507" cy="290412"/>
            <a:chOff x="1120918" y="6201567"/>
            <a:chExt cx="1627507" cy="290412"/>
          </a:xfrm>
        </p:grpSpPr>
        <p:sp>
          <p:nvSpPr>
            <p:cNvPr id="107" name="矩形 106"/>
            <p:cNvSpPr/>
            <p:nvPr/>
          </p:nvSpPr>
          <p:spPr>
            <a:xfrm>
              <a:off x="1303988"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1</a:t>
              </a:r>
            </a:p>
          </p:txBody>
        </p:sp>
        <p:sp>
          <p:nvSpPr>
            <p:cNvPr id="108" name="矩形 107"/>
            <p:cNvSpPr/>
            <p:nvPr/>
          </p:nvSpPr>
          <p:spPr>
            <a:xfrm>
              <a:off x="1484257"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2</a:t>
              </a:r>
            </a:p>
          </p:txBody>
        </p:sp>
        <p:sp>
          <p:nvSpPr>
            <p:cNvPr id="109" name="矩形 108"/>
            <p:cNvSpPr/>
            <p:nvPr/>
          </p:nvSpPr>
          <p:spPr>
            <a:xfrm>
              <a:off x="1664525"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3</a:t>
              </a:r>
            </a:p>
          </p:txBody>
        </p:sp>
        <p:sp>
          <p:nvSpPr>
            <p:cNvPr id="110" name="矩形 109"/>
            <p:cNvSpPr/>
            <p:nvPr/>
          </p:nvSpPr>
          <p:spPr>
            <a:xfrm>
              <a:off x="1844794"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4</a:t>
              </a:r>
            </a:p>
          </p:txBody>
        </p:sp>
        <p:sp>
          <p:nvSpPr>
            <p:cNvPr id="111" name="矩形 110"/>
            <p:cNvSpPr/>
            <p:nvPr/>
          </p:nvSpPr>
          <p:spPr>
            <a:xfrm>
              <a:off x="2025062"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5</a:t>
              </a:r>
            </a:p>
          </p:txBody>
        </p:sp>
        <p:sp>
          <p:nvSpPr>
            <p:cNvPr id="112" name="矩形 111"/>
            <p:cNvSpPr/>
            <p:nvPr/>
          </p:nvSpPr>
          <p:spPr>
            <a:xfrm>
              <a:off x="2207949"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a:t>
              </a:r>
            </a:p>
          </p:txBody>
        </p:sp>
        <p:sp>
          <p:nvSpPr>
            <p:cNvPr id="113" name="矩形 112"/>
            <p:cNvSpPr/>
            <p:nvPr/>
          </p:nvSpPr>
          <p:spPr>
            <a:xfrm>
              <a:off x="2388217"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14" name="矩形 113"/>
            <p:cNvSpPr/>
            <p:nvPr/>
          </p:nvSpPr>
          <p:spPr>
            <a:xfrm>
              <a:off x="2568486"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15" name="矩形 114"/>
            <p:cNvSpPr/>
            <p:nvPr/>
          </p:nvSpPr>
          <p:spPr>
            <a:xfrm>
              <a:off x="1120918"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altLang="zh-CN" dirty="0" smtClean="0">
                  <a:solidFill>
                    <a:prstClr val="black"/>
                  </a:solidFill>
                  <a:latin typeface="Calibri" panose="020F0502020204030204"/>
                </a:rPr>
                <a:t>0</a:t>
              </a:r>
              <a:endParaRPr lang="en-US" dirty="0">
                <a:solidFill>
                  <a:prstClr val="black"/>
                </a:solidFill>
                <a:latin typeface="Calibri" panose="020F0502020204030204"/>
              </a:endParaRPr>
            </a:p>
          </p:txBody>
        </p:sp>
      </p:grpSp>
      <p:grpSp>
        <p:nvGrpSpPr>
          <p:cNvPr id="116" name="组合 115"/>
          <p:cNvGrpSpPr/>
          <p:nvPr/>
        </p:nvGrpSpPr>
        <p:grpSpPr>
          <a:xfrm>
            <a:off x="8175111" y="4594324"/>
            <a:ext cx="1627507" cy="290412"/>
            <a:chOff x="1120918" y="6201567"/>
            <a:chExt cx="1627507" cy="290412"/>
          </a:xfrm>
        </p:grpSpPr>
        <p:sp>
          <p:nvSpPr>
            <p:cNvPr id="117" name="矩形 116"/>
            <p:cNvSpPr/>
            <p:nvPr/>
          </p:nvSpPr>
          <p:spPr>
            <a:xfrm>
              <a:off x="1303988"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1</a:t>
              </a:r>
            </a:p>
          </p:txBody>
        </p:sp>
        <p:sp>
          <p:nvSpPr>
            <p:cNvPr id="118" name="矩形 117"/>
            <p:cNvSpPr/>
            <p:nvPr/>
          </p:nvSpPr>
          <p:spPr>
            <a:xfrm>
              <a:off x="1484257"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2</a:t>
              </a:r>
            </a:p>
          </p:txBody>
        </p:sp>
        <p:sp>
          <p:nvSpPr>
            <p:cNvPr id="119" name="矩形 118"/>
            <p:cNvSpPr/>
            <p:nvPr/>
          </p:nvSpPr>
          <p:spPr>
            <a:xfrm>
              <a:off x="1664525"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3</a:t>
              </a:r>
            </a:p>
          </p:txBody>
        </p:sp>
        <p:sp>
          <p:nvSpPr>
            <p:cNvPr id="120" name="矩形 119"/>
            <p:cNvSpPr/>
            <p:nvPr/>
          </p:nvSpPr>
          <p:spPr>
            <a:xfrm>
              <a:off x="1844794"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4</a:t>
              </a:r>
            </a:p>
          </p:txBody>
        </p:sp>
        <p:sp>
          <p:nvSpPr>
            <p:cNvPr id="121" name="矩形 120"/>
            <p:cNvSpPr/>
            <p:nvPr/>
          </p:nvSpPr>
          <p:spPr>
            <a:xfrm>
              <a:off x="2025062"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5</a:t>
              </a:r>
            </a:p>
          </p:txBody>
        </p:sp>
        <p:sp>
          <p:nvSpPr>
            <p:cNvPr id="122" name="矩形 121"/>
            <p:cNvSpPr/>
            <p:nvPr/>
          </p:nvSpPr>
          <p:spPr>
            <a:xfrm>
              <a:off x="2207949"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a:t>
              </a:r>
            </a:p>
          </p:txBody>
        </p:sp>
        <p:sp>
          <p:nvSpPr>
            <p:cNvPr id="123" name="矩形 122"/>
            <p:cNvSpPr/>
            <p:nvPr/>
          </p:nvSpPr>
          <p:spPr>
            <a:xfrm>
              <a:off x="2388217"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24" name="矩形 123"/>
            <p:cNvSpPr/>
            <p:nvPr/>
          </p:nvSpPr>
          <p:spPr>
            <a:xfrm>
              <a:off x="2568486"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25" name="矩形 124"/>
            <p:cNvSpPr/>
            <p:nvPr/>
          </p:nvSpPr>
          <p:spPr>
            <a:xfrm>
              <a:off x="1120918"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altLang="zh-CN" dirty="0" smtClean="0">
                  <a:solidFill>
                    <a:prstClr val="black"/>
                  </a:solidFill>
                  <a:latin typeface="Calibri" panose="020F0502020204030204"/>
                </a:rPr>
                <a:t>0</a:t>
              </a:r>
              <a:endParaRPr lang="en-US" dirty="0">
                <a:solidFill>
                  <a:prstClr val="black"/>
                </a:solidFill>
                <a:latin typeface="Calibri" panose="020F0502020204030204"/>
              </a:endParaRPr>
            </a:p>
          </p:txBody>
        </p:sp>
      </p:grpSp>
      <p:cxnSp>
        <p:nvCxnSpPr>
          <p:cNvPr id="128" name="直接箭头连接符 127"/>
          <p:cNvCxnSpPr>
            <a:stCxn id="88" idx="2"/>
            <a:endCxn id="120" idx="0"/>
          </p:cNvCxnSpPr>
          <p:nvPr/>
        </p:nvCxnSpPr>
        <p:spPr>
          <a:xfrm>
            <a:off x="4487415" y="3893460"/>
            <a:ext cx="4501542" cy="70086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33" name="直接箭头连接符 132"/>
          <p:cNvCxnSpPr>
            <a:stCxn id="10" idx="2"/>
            <a:endCxn id="88" idx="0"/>
          </p:cNvCxnSpPr>
          <p:nvPr/>
        </p:nvCxnSpPr>
        <p:spPr>
          <a:xfrm>
            <a:off x="4486015" y="2468224"/>
            <a:ext cx="1400" cy="66634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39" name="文本框 138"/>
          <p:cNvSpPr txBox="1"/>
          <p:nvPr/>
        </p:nvSpPr>
        <p:spPr>
          <a:xfrm>
            <a:off x="7871783" y="4027037"/>
            <a:ext cx="2194832" cy="369332"/>
          </a:xfrm>
          <a:prstGeom prst="rect">
            <a:avLst/>
          </a:prstGeom>
          <a:noFill/>
        </p:spPr>
        <p:txBody>
          <a:bodyPr wrap="none" rtlCol="0">
            <a:spAutoFit/>
          </a:bodyPr>
          <a:lstStyle/>
          <a:p>
            <a:r>
              <a:rPr lang="en-US" altLang="zh-CN" dirty="0" smtClean="0"/>
              <a:t>Mutual Chain</a:t>
            </a:r>
            <a:r>
              <a:rPr lang="zh-CN" altLang="en-US" dirty="0" smtClean="0"/>
              <a:t> 二级链</a:t>
            </a:r>
            <a:endParaRPr lang="en-US" dirty="0"/>
          </a:p>
        </p:txBody>
      </p:sp>
      <p:grpSp>
        <p:nvGrpSpPr>
          <p:cNvPr id="150" name="组合 149"/>
          <p:cNvGrpSpPr/>
          <p:nvPr/>
        </p:nvGrpSpPr>
        <p:grpSpPr>
          <a:xfrm>
            <a:off x="2566192" y="5729148"/>
            <a:ext cx="1094537" cy="290412"/>
            <a:chOff x="2771374" y="5713668"/>
            <a:chExt cx="1094537" cy="290412"/>
          </a:xfrm>
        </p:grpSpPr>
        <p:sp>
          <p:nvSpPr>
            <p:cNvPr id="141" name="矩形 140"/>
            <p:cNvSpPr/>
            <p:nvPr/>
          </p:nvSpPr>
          <p:spPr>
            <a:xfrm>
              <a:off x="2954444"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1</a:t>
              </a:r>
            </a:p>
          </p:txBody>
        </p:sp>
        <p:sp>
          <p:nvSpPr>
            <p:cNvPr id="142" name="矩形 141"/>
            <p:cNvSpPr/>
            <p:nvPr/>
          </p:nvSpPr>
          <p:spPr>
            <a:xfrm>
              <a:off x="3134713"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2</a:t>
              </a:r>
            </a:p>
          </p:txBody>
        </p:sp>
        <p:sp>
          <p:nvSpPr>
            <p:cNvPr id="143" name="矩形 142"/>
            <p:cNvSpPr/>
            <p:nvPr/>
          </p:nvSpPr>
          <p:spPr>
            <a:xfrm>
              <a:off x="3314981"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smtClean="0">
                  <a:solidFill>
                    <a:prstClr val="black"/>
                  </a:solidFill>
                  <a:latin typeface="Calibri" panose="020F0502020204030204"/>
                </a:rPr>
                <a:t>3</a:t>
              </a:r>
              <a:endParaRPr lang="en-US" dirty="0">
                <a:solidFill>
                  <a:prstClr val="black"/>
                </a:solidFill>
                <a:latin typeface="Calibri" panose="020F0502020204030204"/>
              </a:endParaRPr>
            </a:p>
          </p:txBody>
        </p:sp>
        <p:sp>
          <p:nvSpPr>
            <p:cNvPr id="146" name="矩形 145"/>
            <p:cNvSpPr/>
            <p:nvPr/>
          </p:nvSpPr>
          <p:spPr>
            <a:xfrm>
              <a:off x="3505704"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a:t>
              </a:r>
            </a:p>
          </p:txBody>
        </p:sp>
        <p:sp>
          <p:nvSpPr>
            <p:cNvPr id="147" name="矩形 146"/>
            <p:cNvSpPr/>
            <p:nvPr/>
          </p:nvSpPr>
          <p:spPr>
            <a:xfrm>
              <a:off x="3685972"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49" name="矩形 148"/>
            <p:cNvSpPr/>
            <p:nvPr/>
          </p:nvSpPr>
          <p:spPr>
            <a:xfrm>
              <a:off x="2771374"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altLang="zh-CN" dirty="0" smtClean="0">
                  <a:solidFill>
                    <a:prstClr val="black"/>
                  </a:solidFill>
                  <a:latin typeface="Calibri" panose="020F0502020204030204"/>
                </a:rPr>
                <a:t>0</a:t>
              </a:r>
              <a:endParaRPr lang="en-US" dirty="0">
                <a:solidFill>
                  <a:prstClr val="black"/>
                </a:solidFill>
                <a:latin typeface="Calibri" panose="020F0502020204030204"/>
              </a:endParaRPr>
            </a:p>
          </p:txBody>
        </p:sp>
      </p:grpSp>
      <p:cxnSp>
        <p:nvCxnSpPr>
          <p:cNvPr id="151" name="直接箭头连接符 150"/>
          <p:cNvCxnSpPr>
            <a:stCxn id="100" idx="2"/>
            <a:endCxn id="154" idx="0"/>
          </p:cNvCxnSpPr>
          <p:nvPr/>
        </p:nvCxnSpPr>
        <p:spPr>
          <a:xfrm flipH="1">
            <a:off x="4490119" y="4884736"/>
            <a:ext cx="538800" cy="22762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54" name="圆角矩形 153"/>
          <p:cNvSpPr/>
          <p:nvPr/>
        </p:nvSpPr>
        <p:spPr>
          <a:xfrm>
            <a:off x="4185050" y="5112362"/>
            <a:ext cx="610137" cy="34260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CCE</a:t>
            </a:r>
            <a:endParaRPr lang="en-US" dirty="0"/>
          </a:p>
        </p:txBody>
      </p:sp>
      <p:sp>
        <p:nvSpPr>
          <p:cNvPr id="156" name="文本框 155"/>
          <p:cNvSpPr txBox="1"/>
          <p:nvPr/>
        </p:nvSpPr>
        <p:spPr>
          <a:xfrm>
            <a:off x="7962082" y="5705922"/>
            <a:ext cx="2194832" cy="369332"/>
          </a:xfrm>
          <a:prstGeom prst="rect">
            <a:avLst/>
          </a:prstGeom>
          <a:noFill/>
        </p:spPr>
        <p:txBody>
          <a:bodyPr wrap="none" rtlCol="0">
            <a:spAutoFit/>
          </a:bodyPr>
          <a:lstStyle/>
          <a:p>
            <a:r>
              <a:rPr lang="en-US" altLang="zh-CN" dirty="0" smtClean="0"/>
              <a:t>Mutual Chain</a:t>
            </a:r>
            <a:r>
              <a:rPr lang="zh-CN" altLang="en-US" dirty="0" smtClean="0"/>
              <a:t> </a:t>
            </a:r>
            <a:r>
              <a:rPr lang="zh-CN" altLang="en-US" dirty="0"/>
              <a:t>三</a:t>
            </a:r>
            <a:r>
              <a:rPr lang="zh-CN" altLang="en-US" dirty="0" smtClean="0"/>
              <a:t>级链</a:t>
            </a:r>
            <a:endParaRPr lang="en-US" dirty="0"/>
          </a:p>
        </p:txBody>
      </p:sp>
      <p:sp>
        <p:nvSpPr>
          <p:cNvPr id="157" name="文本框 156"/>
          <p:cNvSpPr txBox="1"/>
          <p:nvPr/>
        </p:nvSpPr>
        <p:spPr>
          <a:xfrm>
            <a:off x="4508993" y="2738961"/>
            <a:ext cx="2535759" cy="369332"/>
          </a:xfrm>
          <a:prstGeom prst="rect">
            <a:avLst/>
          </a:prstGeom>
          <a:noFill/>
        </p:spPr>
        <p:txBody>
          <a:bodyPr wrap="none" rtlCol="0">
            <a:spAutoFit/>
          </a:bodyPr>
          <a:lstStyle/>
          <a:p>
            <a:r>
              <a:rPr lang="en-US" altLang="zh-CN" dirty="0" smtClean="0"/>
              <a:t>CCE = Cross Chain Engine</a:t>
            </a:r>
            <a:endParaRPr lang="en-US" dirty="0"/>
          </a:p>
        </p:txBody>
      </p:sp>
      <p:cxnSp>
        <p:nvCxnSpPr>
          <p:cNvPr id="158" name="直接箭头连接符 157"/>
          <p:cNvCxnSpPr>
            <a:stCxn id="154" idx="2"/>
            <a:endCxn id="142" idx="0"/>
          </p:cNvCxnSpPr>
          <p:nvPr/>
        </p:nvCxnSpPr>
        <p:spPr>
          <a:xfrm flipH="1">
            <a:off x="3019501" y="5454970"/>
            <a:ext cx="1470618" cy="2741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161" name="组合 160"/>
          <p:cNvGrpSpPr/>
          <p:nvPr/>
        </p:nvGrpSpPr>
        <p:grpSpPr>
          <a:xfrm>
            <a:off x="3850971" y="5745382"/>
            <a:ext cx="1094537" cy="290412"/>
            <a:chOff x="2771374" y="5713668"/>
            <a:chExt cx="1094537" cy="290412"/>
          </a:xfrm>
        </p:grpSpPr>
        <p:sp>
          <p:nvSpPr>
            <p:cNvPr id="162" name="矩形 161"/>
            <p:cNvSpPr/>
            <p:nvPr/>
          </p:nvSpPr>
          <p:spPr>
            <a:xfrm>
              <a:off x="2954444"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1</a:t>
              </a:r>
            </a:p>
          </p:txBody>
        </p:sp>
        <p:sp>
          <p:nvSpPr>
            <p:cNvPr id="163" name="矩形 162"/>
            <p:cNvSpPr/>
            <p:nvPr/>
          </p:nvSpPr>
          <p:spPr>
            <a:xfrm>
              <a:off x="3134713"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2</a:t>
              </a:r>
            </a:p>
          </p:txBody>
        </p:sp>
        <p:sp>
          <p:nvSpPr>
            <p:cNvPr id="164" name="矩形 163"/>
            <p:cNvSpPr/>
            <p:nvPr/>
          </p:nvSpPr>
          <p:spPr>
            <a:xfrm>
              <a:off x="3314981"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smtClean="0">
                  <a:solidFill>
                    <a:prstClr val="black"/>
                  </a:solidFill>
                  <a:latin typeface="Calibri" panose="020F0502020204030204"/>
                </a:rPr>
                <a:t>3</a:t>
              </a:r>
              <a:endParaRPr lang="en-US" dirty="0">
                <a:solidFill>
                  <a:prstClr val="black"/>
                </a:solidFill>
                <a:latin typeface="Calibri" panose="020F0502020204030204"/>
              </a:endParaRPr>
            </a:p>
          </p:txBody>
        </p:sp>
        <p:sp>
          <p:nvSpPr>
            <p:cNvPr id="165" name="矩形 164"/>
            <p:cNvSpPr/>
            <p:nvPr/>
          </p:nvSpPr>
          <p:spPr>
            <a:xfrm>
              <a:off x="3505704"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a:t>
              </a:r>
            </a:p>
          </p:txBody>
        </p:sp>
        <p:sp>
          <p:nvSpPr>
            <p:cNvPr id="166" name="矩形 165"/>
            <p:cNvSpPr/>
            <p:nvPr/>
          </p:nvSpPr>
          <p:spPr>
            <a:xfrm>
              <a:off x="3685972"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67" name="矩形 166"/>
            <p:cNvSpPr/>
            <p:nvPr/>
          </p:nvSpPr>
          <p:spPr>
            <a:xfrm>
              <a:off x="2771374"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altLang="zh-CN" dirty="0" smtClean="0">
                  <a:solidFill>
                    <a:prstClr val="black"/>
                  </a:solidFill>
                  <a:latin typeface="Calibri" panose="020F0502020204030204"/>
                </a:rPr>
                <a:t>0</a:t>
              </a:r>
              <a:endParaRPr lang="en-US" dirty="0">
                <a:solidFill>
                  <a:prstClr val="black"/>
                </a:solidFill>
                <a:latin typeface="Calibri" panose="020F0502020204030204"/>
              </a:endParaRPr>
            </a:p>
          </p:txBody>
        </p:sp>
      </p:grpSp>
      <p:grpSp>
        <p:nvGrpSpPr>
          <p:cNvPr id="168" name="组合 167"/>
          <p:cNvGrpSpPr/>
          <p:nvPr/>
        </p:nvGrpSpPr>
        <p:grpSpPr>
          <a:xfrm>
            <a:off x="5142891" y="5729148"/>
            <a:ext cx="1094537" cy="290412"/>
            <a:chOff x="2771374" y="5713668"/>
            <a:chExt cx="1094537" cy="290412"/>
          </a:xfrm>
        </p:grpSpPr>
        <p:sp>
          <p:nvSpPr>
            <p:cNvPr id="169" name="矩形 168"/>
            <p:cNvSpPr/>
            <p:nvPr/>
          </p:nvSpPr>
          <p:spPr>
            <a:xfrm>
              <a:off x="2954444"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1</a:t>
              </a:r>
            </a:p>
          </p:txBody>
        </p:sp>
        <p:sp>
          <p:nvSpPr>
            <p:cNvPr id="170" name="矩形 169"/>
            <p:cNvSpPr/>
            <p:nvPr/>
          </p:nvSpPr>
          <p:spPr>
            <a:xfrm>
              <a:off x="3134713"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2</a:t>
              </a:r>
            </a:p>
          </p:txBody>
        </p:sp>
        <p:sp>
          <p:nvSpPr>
            <p:cNvPr id="171" name="矩形 170"/>
            <p:cNvSpPr/>
            <p:nvPr/>
          </p:nvSpPr>
          <p:spPr>
            <a:xfrm>
              <a:off x="3314981"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smtClean="0">
                  <a:solidFill>
                    <a:prstClr val="black"/>
                  </a:solidFill>
                  <a:latin typeface="Calibri" panose="020F0502020204030204"/>
                </a:rPr>
                <a:t>3</a:t>
              </a:r>
              <a:endParaRPr lang="en-US" dirty="0">
                <a:solidFill>
                  <a:prstClr val="black"/>
                </a:solidFill>
                <a:latin typeface="Calibri" panose="020F0502020204030204"/>
              </a:endParaRPr>
            </a:p>
          </p:txBody>
        </p:sp>
        <p:sp>
          <p:nvSpPr>
            <p:cNvPr id="172" name="矩形 171"/>
            <p:cNvSpPr/>
            <p:nvPr/>
          </p:nvSpPr>
          <p:spPr>
            <a:xfrm>
              <a:off x="3505704"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a:t>
              </a:r>
            </a:p>
          </p:txBody>
        </p:sp>
        <p:sp>
          <p:nvSpPr>
            <p:cNvPr id="173" name="矩形 172"/>
            <p:cNvSpPr/>
            <p:nvPr/>
          </p:nvSpPr>
          <p:spPr>
            <a:xfrm>
              <a:off x="3685972"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74" name="矩形 173"/>
            <p:cNvSpPr/>
            <p:nvPr/>
          </p:nvSpPr>
          <p:spPr>
            <a:xfrm>
              <a:off x="2771374"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altLang="zh-CN" dirty="0" smtClean="0">
                  <a:solidFill>
                    <a:prstClr val="black"/>
                  </a:solidFill>
                  <a:latin typeface="Calibri" panose="020F0502020204030204"/>
                </a:rPr>
                <a:t>0</a:t>
              </a:r>
              <a:endParaRPr lang="en-US" dirty="0">
                <a:solidFill>
                  <a:prstClr val="black"/>
                </a:solidFill>
                <a:latin typeface="Calibri" panose="020F0502020204030204"/>
              </a:endParaRPr>
            </a:p>
          </p:txBody>
        </p:sp>
      </p:grpSp>
      <p:cxnSp>
        <p:nvCxnSpPr>
          <p:cNvPr id="175" name="直接箭头连接符 174"/>
          <p:cNvCxnSpPr>
            <a:stCxn id="154" idx="2"/>
            <a:endCxn id="164" idx="0"/>
          </p:cNvCxnSpPr>
          <p:nvPr/>
        </p:nvCxnSpPr>
        <p:spPr>
          <a:xfrm flipH="1">
            <a:off x="4484548" y="5454970"/>
            <a:ext cx="5571" cy="29041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6" name="直接箭头连接符 175"/>
          <p:cNvCxnSpPr>
            <a:stCxn id="154" idx="2"/>
            <a:endCxn id="171" idx="0"/>
          </p:cNvCxnSpPr>
          <p:nvPr/>
        </p:nvCxnSpPr>
        <p:spPr>
          <a:xfrm>
            <a:off x="4490119" y="5454970"/>
            <a:ext cx="1286349" cy="2741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4" name="直接箭头连接符 183"/>
          <p:cNvCxnSpPr>
            <a:stCxn id="110" idx="2"/>
            <a:endCxn id="185" idx="0"/>
          </p:cNvCxnSpPr>
          <p:nvPr/>
        </p:nvCxnSpPr>
        <p:spPr>
          <a:xfrm flipH="1">
            <a:off x="6469657" y="4884736"/>
            <a:ext cx="535583" cy="22762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85" name="圆角矩形 184"/>
          <p:cNvSpPr/>
          <p:nvPr/>
        </p:nvSpPr>
        <p:spPr>
          <a:xfrm>
            <a:off x="6164588" y="5112362"/>
            <a:ext cx="610137" cy="34260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CCE</a:t>
            </a:r>
            <a:endParaRPr lang="en-US" dirty="0"/>
          </a:p>
        </p:txBody>
      </p:sp>
      <p:cxnSp>
        <p:nvCxnSpPr>
          <p:cNvPr id="187" name="直接箭头连接符 186"/>
          <p:cNvCxnSpPr>
            <a:stCxn id="164" idx="2"/>
            <a:endCxn id="194" idx="0"/>
          </p:cNvCxnSpPr>
          <p:nvPr/>
        </p:nvCxnSpPr>
        <p:spPr>
          <a:xfrm>
            <a:off x="4484548" y="6035794"/>
            <a:ext cx="487709" cy="31034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94" name="矩形 193"/>
          <p:cNvSpPr/>
          <p:nvPr/>
        </p:nvSpPr>
        <p:spPr>
          <a:xfrm>
            <a:off x="4801623" y="6346135"/>
            <a:ext cx="341268" cy="243659"/>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a:t>
            </a:r>
          </a:p>
        </p:txBody>
      </p:sp>
      <p:cxnSp>
        <p:nvCxnSpPr>
          <p:cNvPr id="199" name="直接箭头连接符 198"/>
          <p:cNvCxnSpPr>
            <a:stCxn id="185" idx="2"/>
            <a:endCxn id="200" idx="0"/>
          </p:cNvCxnSpPr>
          <p:nvPr/>
        </p:nvCxnSpPr>
        <p:spPr>
          <a:xfrm>
            <a:off x="6469657" y="5454970"/>
            <a:ext cx="951550" cy="29376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00" name="矩形 199"/>
          <p:cNvSpPr/>
          <p:nvPr/>
        </p:nvSpPr>
        <p:spPr>
          <a:xfrm>
            <a:off x="7250573" y="5748733"/>
            <a:ext cx="341268" cy="243659"/>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a:t>
            </a:r>
          </a:p>
        </p:txBody>
      </p:sp>
      <p:sp>
        <p:nvSpPr>
          <p:cNvPr id="202" name="文本框 201"/>
          <p:cNvSpPr txBox="1"/>
          <p:nvPr/>
        </p:nvSpPr>
        <p:spPr>
          <a:xfrm>
            <a:off x="7962082" y="6178137"/>
            <a:ext cx="2165978" cy="369332"/>
          </a:xfrm>
          <a:prstGeom prst="rect">
            <a:avLst/>
          </a:prstGeom>
          <a:noFill/>
        </p:spPr>
        <p:txBody>
          <a:bodyPr wrap="none" rtlCol="0">
            <a:spAutoFit/>
          </a:bodyPr>
          <a:lstStyle/>
          <a:p>
            <a:r>
              <a:rPr lang="en-US" altLang="zh-CN" dirty="0" smtClean="0"/>
              <a:t>Mutual Chain</a:t>
            </a:r>
            <a:r>
              <a:rPr lang="zh-CN" altLang="en-US" dirty="0" smtClean="0"/>
              <a:t>  </a:t>
            </a:r>
            <a:r>
              <a:rPr lang="en-US" altLang="zh-CN" dirty="0" smtClean="0"/>
              <a:t>N</a:t>
            </a:r>
            <a:r>
              <a:rPr lang="zh-CN" altLang="en-US" dirty="0" smtClean="0"/>
              <a:t>级链</a:t>
            </a:r>
            <a:endParaRPr lang="en-US" dirty="0"/>
          </a:p>
        </p:txBody>
      </p:sp>
    </p:spTree>
    <p:extLst>
      <p:ext uri="{BB962C8B-B14F-4D97-AF65-F5344CB8AC3E}">
        <p14:creationId xmlns:p14="http://schemas.microsoft.com/office/powerpoint/2010/main" val="40892950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a:grpSpLocks noChangeAspect="1"/>
          </p:cNvGrpSpPr>
          <p:nvPr/>
        </p:nvGrpSpPr>
        <p:grpSpPr bwMode="auto">
          <a:xfrm>
            <a:off x="3441700" y="1527175"/>
            <a:ext cx="5308600" cy="3803650"/>
            <a:chOff x="2168" y="962"/>
            <a:chExt cx="3344" cy="2396"/>
          </a:xfrm>
        </p:grpSpPr>
        <p:sp>
          <p:nvSpPr>
            <p:cNvPr id="6" name="AutoShape 3"/>
            <p:cNvSpPr>
              <a:spLocks noChangeAspect="1" noChangeArrowheads="1" noTextEdit="1"/>
            </p:cNvSpPr>
            <p:nvPr/>
          </p:nvSpPr>
          <p:spPr bwMode="auto">
            <a:xfrm>
              <a:off x="2168" y="962"/>
              <a:ext cx="3344" cy="2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7" name="Group 205"/>
            <p:cNvGrpSpPr>
              <a:grpSpLocks/>
            </p:cNvGrpSpPr>
            <p:nvPr/>
          </p:nvGrpSpPr>
          <p:grpSpPr bwMode="auto">
            <a:xfrm>
              <a:off x="2663" y="2657"/>
              <a:ext cx="2634" cy="397"/>
              <a:chOff x="2663" y="2657"/>
              <a:chExt cx="2634" cy="397"/>
            </a:xfrm>
          </p:grpSpPr>
          <p:sp>
            <p:nvSpPr>
              <p:cNvPr id="1382" name="Line 5"/>
              <p:cNvSpPr>
                <a:spLocks noChangeShapeType="1"/>
              </p:cNvSpPr>
              <p:nvPr/>
            </p:nvSpPr>
            <p:spPr bwMode="auto">
              <a:xfrm flipH="1">
                <a:off x="3243" y="2938"/>
                <a:ext cx="7" cy="33"/>
              </a:xfrm>
              <a:prstGeom prst="line">
                <a:avLst/>
              </a:prstGeom>
              <a:noFill/>
              <a:ln w="7938" cap="rnd">
                <a:solidFill>
                  <a:srgbClr val="45928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83" name="Rectangle 6"/>
              <p:cNvSpPr>
                <a:spLocks noChangeArrowheads="1"/>
              </p:cNvSpPr>
              <p:nvPr/>
            </p:nvSpPr>
            <p:spPr bwMode="auto">
              <a:xfrm>
                <a:off x="3270" y="2868"/>
                <a:ext cx="5" cy="137"/>
              </a:xfrm>
              <a:prstGeom prst="rect">
                <a:avLst/>
              </a:prstGeom>
              <a:solidFill>
                <a:srgbClr val="D5F4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4" name="Rectangle 7"/>
              <p:cNvSpPr>
                <a:spLocks noChangeArrowheads="1"/>
              </p:cNvSpPr>
              <p:nvPr/>
            </p:nvSpPr>
            <p:spPr bwMode="auto">
              <a:xfrm>
                <a:off x="3275" y="2868"/>
                <a:ext cx="4" cy="137"/>
              </a:xfrm>
              <a:prstGeom prst="rect">
                <a:avLst/>
              </a:prstGeom>
              <a:solidFill>
                <a:srgbClr val="CDF0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5" name="Rectangle 8"/>
              <p:cNvSpPr>
                <a:spLocks noChangeArrowheads="1"/>
              </p:cNvSpPr>
              <p:nvPr/>
            </p:nvSpPr>
            <p:spPr bwMode="auto">
              <a:xfrm>
                <a:off x="3279" y="2868"/>
                <a:ext cx="5" cy="137"/>
              </a:xfrm>
              <a:prstGeom prst="rect">
                <a:avLst/>
              </a:prstGeom>
              <a:solidFill>
                <a:srgbClr val="BFE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6" name="Rectangle 9"/>
              <p:cNvSpPr>
                <a:spLocks noChangeArrowheads="1"/>
              </p:cNvSpPr>
              <p:nvPr/>
            </p:nvSpPr>
            <p:spPr bwMode="auto">
              <a:xfrm>
                <a:off x="3284" y="2868"/>
                <a:ext cx="5" cy="137"/>
              </a:xfrm>
              <a:prstGeom prst="rect">
                <a:avLst/>
              </a:prstGeom>
              <a:solidFill>
                <a:srgbClr val="A7DDC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7" name="Rectangle 10"/>
              <p:cNvSpPr>
                <a:spLocks noChangeArrowheads="1"/>
              </p:cNvSpPr>
              <p:nvPr/>
            </p:nvSpPr>
            <p:spPr bwMode="auto">
              <a:xfrm>
                <a:off x="3289" y="2868"/>
                <a:ext cx="5" cy="137"/>
              </a:xfrm>
              <a:prstGeom prst="rect">
                <a:avLst/>
              </a:prstGeom>
              <a:solidFill>
                <a:srgbClr val="89D0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8" name="Rectangle 11"/>
              <p:cNvSpPr>
                <a:spLocks noChangeArrowheads="1"/>
              </p:cNvSpPr>
              <p:nvPr/>
            </p:nvSpPr>
            <p:spPr bwMode="auto">
              <a:xfrm>
                <a:off x="3294" y="2868"/>
                <a:ext cx="5" cy="137"/>
              </a:xfrm>
              <a:prstGeom prst="rect">
                <a:avLst/>
              </a:prstGeom>
              <a:solidFill>
                <a:srgbClr val="69C5A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9" name="Rectangle 12"/>
              <p:cNvSpPr>
                <a:spLocks noChangeArrowheads="1"/>
              </p:cNvSpPr>
              <p:nvPr/>
            </p:nvSpPr>
            <p:spPr bwMode="auto">
              <a:xfrm>
                <a:off x="3299" y="2868"/>
                <a:ext cx="5" cy="137"/>
              </a:xfrm>
              <a:prstGeom prst="rect">
                <a:avLst/>
              </a:prstGeom>
              <a:solidFill>
                <a:srgbClr val="4FBE9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0" name="Rectangle 13"/>
              <p:cNvSpPr>
                <a:spLocks noChangeArrowheads="1"/>
              </p:cNvSpPr>
              <p:nvPr/>
            </p:nvSpPr>
            <p:spPr bwMode="auto">
              <a:xfrm>
                <a:off x="3304" y="2868"/>
                <a:ext cx="5" cy="137"/>
              </a:xfrm>
              <a:prstGeom prst="rect">
                <a:avLst/>
              </a:prstGeom>
              <a:solidFill>
                <a:srgbClr val="44BB9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1" name="Rectangle 14"/>
              <p:cNvSpPr>
                <a:spLocks noChangeArrowheads="1"/>
              </p:cNvSpPr>
              <p:nvPr/>
            </p:nvSpPr>
            <p:spPr bwMode="auto">
              <a:xfrm>
                <a:off x="3309" y="2868"/>
                <a:ext cx="5" cy="137"/>
              </a:xfrm>
              <a:prstGeom prst="rect">
                <a:avLst/>
              </a:prstGeom>
              <a:solidFill>
                <a:srgbClr val="57C09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3" name="Freeform 15"/>
              <p:cNvSpPr>
                <a:spLocks noEditPoints="1"/>
              </p:cNvSpPr>
              <p:nvPr/>
            </p:nvSpPr>
            <p:spPr bwMode="auto">
              <a:xfrm>
                <a:off x="3177" y="2913"/>
                <a:ext cx="106" cy="137"/>
              </a:xfrm>
              <a:custGeom>
                <a:avLst/>
                <a:gdLst>
                  <a:gd name="T0" fmla="*/ 152 w 346"/>
                  <a:gd name="T1" fmla="*/ 381 h 445"/>
                  <a:gd name="T2" fmla="*/ 316 w 346"/>
                  <a:gd name="T3" fmla="*/ 298 h 445"/>
                  <a:gd name="T4" fmla="*/ 270 w 346"/>
                  <a:gd name="T5" fmla="*/ 281 h 445"/>
                  <a:gd name="T6" fmla="*/ 342 w 346"/>
                  <a:gd name="T7" fmla="*/ 113 h 445"/>
                  <a:gd name="T8" fmla="*/ 199 w 346"/>
                  <a:gd name="T9" fmla="*/ 9 h 445"/>
                  <a:gd name="T10" fmla="*/ 155 w 346"/>
                  <a:gd name="T11" fmla="*/ 30 h 445"/>
                  <a:gd name="T12" fmla="*/ 45 w 346"/>
                  <a:gd name="T13" fmla="*/ 317 h 445"/>
                  <a:gd name="T14" fmla="*/ 13 w 346"/>
                  <a:gd name="T15" fmla="*/ 340 h 445"/>
                  <a:gd name="T16" fmla="*/ 0 w 346"/>
                  <a:gd name="T17" fmla="*/ 364 h 445"/>
                  <a:gd name="T18" fmla="*/ 76 w 346"/>
                  <a:gd name="T19" fmla="*/ 415 h 445"/>
                  <a:gd name="T20" fmla="*/ 115 w 346"/>
                  <a:gd name="T21" fmla="*/ 433 h 445"/>
                  <a:gd name="T22" fmla="*/ 127 w 346"/>
                  <a:gd name="T23" fmla="*/ 439 h 445"/>
                  <a:gd name="T24" fmla="*/ 159 w 346"/>
                  <a:gd name="T25" fmla="*/ 384 h 445"/>
                  <a:gd name="T26" fmla="*/ 250 w 346"/>
                  <a:gd name="T27" fmla="*/ 325 h 445"/>
                  <a:gd name="T28" fmla="*/ 256 w 346"/>
                  <a:gd name="T29" fmla="*/ 321 h 445"/>
                  <a:gd name="T30" fmla="*/ 278 w 346"/>
                  <a:gd name="T31" fmla="*/ 312 h 445"/>
                  <a:gd name="T32" fmla="*/ 292 w 346"/>
                  <a:gd name="T33" fmla="*/ 355 h 445"/>
                  <a:gd name="T34" fmla="*/ 335 w 346"/>
                  <a:gd name="T35" fmla="*/ 343 h 445"/>
                  <a:gd name="T36" fmla="*/ 319 w 346"/>
                  <a:gd name="T37" fmla="*/ 300 h 445"/>
                  <a:gd name="T38" fmla="*/ 68 w 346"/>
                  <a:gd name="T39" fmla="*/ 331 h 445"/>
                  <a:gd name="T40" fmla="*/ 120 w 346"/>
                  <a:gd name="T41" fmla="*/ 294 h 445"/>
                  <a:gd name="T42" fmla="*/ 63 w 346"/>
                  <a:gd name="T43" fmla="*/ 327 h 445"/>
                  <a:gd name="T44" fmla="*/ 54 w 346"/>
                  <a:gd name="T45" fmla="*/ 323 h 445"/>
                  <a:gd name="T46" fmla="*/ 186 w 346"/>
                  <a:gd name="T47" fmla="*/ 288 h 445"/>
                  <a:gd name="T48" fmla="*/ 68 w 346"/>
                  <a:gd name="T49" fmla="*/ 331 h 445"/>
                  <a:gd name="T50" fmla="*/ 46 w 346"/>
                  <a:gd name="T51" fmla="*/ 378 h 445"/>
                  <a:gd name="T52" fmla="*/ 22 w 346"/>
                  <a:gd name="T53" fmla="*/ 374 h 445"/>
                  <a:gd name="T54" fmla="*/ 29 w 346"/>
                  <a:gd name="T55" fmla="*/ 370 h 445"/>
                  <a:gd name="T56" fmla="*/ 54 w 346"/>
                  <a:gd name="T57" fmla="*/ 376 h 445"/>
                  <a:gd name="T58" fmla="*/ 67 w 346"/>
                  <a:gd name="T59" fmla="*/ 399 h 445"/>
                  <a:gd name="T60" fmla="*/ 50 w 346"/>
                  <a:gd name="T61" fmla="*/ 377 h 445"/>
                  <a:gd name="T62" fmla="*/ 69 w 346"/>
                  <a:gd name="T63" fmla="*/ 363 h 445"/>
                  <a:gd name="T64" fmla="*/ 214 w 346"/>
                  <a:gd name="T65" fmla="*/ 303 h 445"/>
                  <a:gd name="T66" fmla="*/ 60 w 346"/>
                  <a:gd name="T67" fmla="*/ 372 h 445"/>
                  <a:gd name="T68" fmla="*/ 69 w 346"/>
                  <a:gd name="T69" fmla="*/ 363 h 445"/>
                  <a:gd name="T70" fmla="*/ 108 w 346"/>
                  <a:gd name="T71" fmla="*/ 394 h 445"/>
                  <a:gd name="T72" fmla="*/ 104 w 346"/>
                  <a:gd name="T73" fmla="*/ 397 h 445"/>
                  <a:gd name="T74" fmla="*/ 217 w 346"/>
                  <a:gd name="T75" fmla="*/ 305 h 445"/>
                  <a:gd name="T76" fmla="*/ 141 w 346"/>
                  <a:gd name="T77" fmla="*/ 375 h 445"/>
                  <a:gd name="T78" fmla="*/ 20 w 346"/>
                  <a:gd name="T79" fmla="*/ 366 h 445"/>
                  <a:gd name="T80" fmla="*/ 11 w 346"/>
                  <a:gd name="T81" fmla="*/ 367 h 445"/>
                  <a:gd name="T82" fmla="*/ 12 w 346"/>
                  <a:gd name="T83" fmla="*/ 354 h 445"/>
                  <a:gd name="T84" fmla="*/ 260 w 346"/>
                  <a:gd name="T85" fmla="*/ 276 h 445"/>
                  <a:gd name="T86" fmla="*/ 148 w 346"/>
                  <a:gd name="T87" fmla="*/ 245 h 445"/>
                  <a:gd name="T88" fmla="*/ 184 w 346"/>
                  <a:gd name="T89" fmla="*/ 17 h 445"/>
                  <a:gd name="T90" fmla="*/ 329 w 346"/>
                  <a:gd name="T91" fmla="*/ 97 h 445"/>
                  <a:gd name="T92" fmla="*/ 315 w 346"/>
                  <a:gd name="T93" fmla="*/ 121 h 445"/>
                  <a:gd name="T94" fmla="*/ 247 w 346"/>
                  <a:gd name="T95" fmla="*/ 311 h 445"/>
                  <a:gd name="T96" fmla="*/ 146 w 346"/>
                  <a:gd name="T97" fmla="*/ 258 h 445"/>
                  <a:gd name="T98" fmla="*/ 181 w 346"/>
                  <a:gd name="T99" fmla="*/ 243 h 445"/>
                  <a:gd name="T100" fmla="*/ 247 w 346"/>
                  <a:gd name="T101" fmla="*/ 311 h 445"/>
                  <a:gd name="T102" fmla="*/ 280 w 346"/>
                  <a:gd name="T103" fmla="*/ 297 h 445"/>
                  <a:gd name="T104" fmla="*/ 267 w 346"/>
                  <a:gd name="T105" fmla="*/ 290 h 445"/>
                  <a:gd name="T106" fmla="*/ 83 w 346"/>
                  <a:gd name="T107" fmla="*/ 408 h 445"/>
                  <a:gd name="T108" fmla="*/ 76 w 346"/>
                  <a:gd name="T109" fmla="*/ 389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46" h="445">
                    <a:moveTo>
                      <a:pt x="152" y="381"/>
                    </a:moveTo>
                    <a:lnTo>
                      <a:pt x="152" y="381"/>
                    </a:lnTo>
                    <a:lnTo>
                      <a:pt x="152" y="381"/>
                    </a:lnTo>
                    <a:close/>
                    <a:moveTo>
                      <a:pt x="316" y="298"/>
                    </a:moveTo>
                    <a:cubicBezTo>
                      <a:pt x="310" y="294"/>
                      <a:pt x="303" y="294"/>
                      <a:pt x="297" y="296"/>
                    </a:cubicBezTo>
                    <a:lnTo>
                      <a:pt x="270" y="281"/>
                    </a:lnTo>
                    <a:lnTo>
                      <a:pt x="324" y="128"/>
                    </a:lnTo>
                    <a:cubicBezTo>
                      <a:pt x="332" y="125"/>
                      <a:pt x="338" y="120"/>
                      <a:pt x="342" y="113"/>
                    </a:cubicBezTo>
                    <a:cubicBezTo>
                      <a:pt x="346" y="104"/>
                      <a:pt x="343" y="93"/>
                      <a:pt x="336" y="86"/>
                    </a:cubicBezTo>
                    <a:lnTo>
                      <a:pt x="199" y="9"/>
                    </a:lnTo>
                    <a:cubicBezTo>
                      <a:pt x="185" y="0"/>
                      <a:pt x="167" y="5"/>
                      <a:pt x="159" y="18"/>
                    </a:cubicBezTo>
                    <a:cubicBezTo>
                      <a:pt x="157" y="22"/>
                      <a:pt x="156" y="26"/>
                      <a:pt x="155" y="30"/>
                    </a:cubicBezTo>
                    <a:lnTo>
                      <a:pt x="135" y="255"/>
                    </a:lnTo>
                    <a:lnTo>
                      <a:pt x="45" y="317"/>
                    </a:lnTo>
                    <a:cubicBezTo>
                      <a:pt x="33" y="315"/>
                      <a:pt x="22" y="321"/>
                      <a:pt x="16" y="332"/>
                    </a:cubicBezTo>
                    <a:cubicBezTo>
                      <a:pt x="15" y="334"/>
                      <a:pt x="13" y="337"/>
                      <a:pt x="13" y="340"/>
                    </a:cubicBezTo>
                    <a:lnTo>
                      <a:pt x="8" y="343"/>
                    </a:lnTo>
                    <a:cubicBezTo>
                      <a:pt x="3" y="349"/>
                      <a:pt x="0" y="356"/>
                      <a:pt x="0" y="364"/>
                    </a:cubicBezTo>
                    <a:cubicBezTo>
                      <a:pt x="0" y="369"/>
                      <a:pt x="3" y="373"/>
                      <a:pt x="7" y="375"/>
                    </a:cubicBezTo>
                    <a:lnTo>
                      <a:pt x="76" y="415"/>
                    </a:lnTo>
                    <a:cubicBezTo>
                      <a:pt x="86" y="419"/>
                      <a:pt x="97" y="417"/>
                      <a:pt x="104" y="409"/>
                    </a:cubicBezTo>
                    <a:cubicBezTo>
                      <a:pt x="103" y="419"/>
                      <a:pt x="107" y="428"/>
                      <a:pt x="115" y="433"/>
                    </a:cubicBezTo>
                    <a:cubicBezTo>
                      <a:pt x="118" y="434"/>
                      <a:pt x="120" y="435"/>
                      <a:pt x="123" y="435"/>
                    </a:cubicBezTo>
                    <a:lnTo>
                      <a:pt x="127" y="439"/>
                    </a:lnTo>
                    <a:cubicBezTo>
                      <a:pt x="142" y="445"/>
                      <a:pt x="159" y="439"/>
                      <a:pt x="166" y="424"/>
                    </a:cubicBezTo>
                    <a:cubicBezTo>
                      <a:pt x="175" y="411"/>
                      <a:pt x="172" y="393"/>
                      <a:pt x="159" y="384"/>
                    </a:cubicBezTo>
                    <a:cubicBezTo>
                      <a:pt x="157" y="382"/>
                      <a:pt x="155" y="381"/>
                      <a:pt x="152" y="381"/>
                    </a:cubicBezTo>
                    <a:lnTo>
                      <a:pt x="250" y="325"/>
                    </a:lnTo>
                    <a:cubicBezTo>
                      <a:pt x="252" y="325"/>
                      <a:pt x="254" y="324"/>
                      <a:pt x="255" y="324"/>
                    </a:cubicBezTo>
                    <a:lnTo>
                      <a:pt x="256" y="321"/>
                    </a:lnTo>
                    <a:cubicBezTo>
                      <a:pt x="263" y="315"/>
                      <a:pt x="272" y="310"/>
                      <a:pt x="281" y="307"/>
                    </a:cubicBezTo>
                    <a:lnTo>
                      <a:pt x="278" y="312"/>
                    </a:lnTo>
                    <a:cubicBezTo>
                      <a:pt x="269" y="325"/>
                      <a:pt x="271" y="343"/>
                      <a:pt x="284" y="352"/>
                    </a:cubicBezTo>
                    <a:cubicBezTo>
                      <a:pt x="287" y="354"/>
                      <a:pt x="289" y="355"/>
                      <a:pt x="292" y="355"/>
                    </a:cubicBezTo>
                    <a:lnTo>
                      <a:pt x="295" y="357"/>
                    </a:lnTo>
                    <a:cubicBezTo>
                      <a:pt x="310" y="363"/>
                      <a:pt x="327" y="357"/>
                      <a:pt x="335" y="343"/>
                    </a:cubicBezTo>
                    <a:cubicBezTo>
                      <a:pt x="343" y="330"/>
                      <a:pt x="340" y="312"/>
                      <a:pt x="327" y="302"/>
                    </a:cubicBezTo>
                    <a:cubicBezTo>
                      <a:pt x="325" y="301"/>
                      <a:pt x="322" y="300"/>
                      <a:pt x="319" y="300"/>
                    </a:cubicBezTo>
                    <a:lnTo>
                      <a:pt x="316" y="298"/>
                    </a:lnTo>
                    <a:close/>
                    <a:moveTo>
                      <a:pt x="68" y="331"/>
                    </a:moveTo>
                    <a:lnTo>
                      <a:pt x="122" y="296"/>
                    </a:lnTo>
                    <a:lnTo>
                      <a:pt x="120" y="294"/>
                    </a:lnTo>
                    <a:lnTo>
                      <a:pt x="66" y="329"/>
                    </a:lnTo>
                    <a:lnTo>
                      <a:pt x="63" y="327"/>
                    </a:lnTo>
                    <a:cubicBezTo>
                      <a:pt x="61" y="326"/>
                      <a:pt x="58" y="325"/>
                      <a:pt x="56" y="325"/>
                    </a:cubicBezTo>
                    <a:lnTo>
                      <a:pt x="54" y="323"/>
                    </a:lnTo>
                    <a:lnTo>
                      <a:pt x="140" y="263"/>
                    </a:lnTo>
                    <a:lnTo>
                      <a:pt x="186" y="288"/>
                    </a:lnTo>
                    <a:lnTo>
                      <a:pt x="71" y="358"/>
                    </a:lnTo>
                    <a:cubicBezTo>
                      <a:pt x="75" y="349"/>
                      <a:pt x="74" y="339"/>
                      <a:pt x="68" y="331"/>
                    </a:cubicBezTo>
                    <a:close/>
                    <a:moveTo>
                      <a:pt x="35" y="375"/>
                    </a:moveTo>
                    <a:cubicBezTo>
                      <a:pt x="38" y="377"/>
                      <a:pt x="42" y="378"/>
                      <a:pt x="46" y="378"/>
                    </a:cubicBezTo>
                    <a:cubicBezTo>
                      <a:pt x="45" y="380"/>
                      <a:pt x="43" y="383"/>
                      <a:pt x="42" y="385"/>
                    </a:cubicBezTo>
                    <a:lnTo>
                      <a:pt x="22" y="374"/>
                    </a:lnTo>
                    <a:cubicBezTo>
                      <a:pt x="22" y="372"/>
                      <a:pt x="23" y="370"/>
                      <a:pt x="23" y="368"/>
                    </a:cubicBezTo>
                    <a:lnTo>
                      <a:pt x="29" y="370"/>
                    </a:lnTo>
                    <a:cubicBezTo>
                      <a:pt x="31" y="372"/>
                      <a:pt x="33" y="374"/>
                      <a:pt x="35" y="375"/>
                    </a:cubicBezTo>
                    <a:close/>
                    <a:moveTo>
                      <a:pt x="54" y="376"/>
                    </a:moveTo>
                    <a:lnTo>
                      <a:pt x="73" y="387"/>
                    </a:lnTo>
                    <a:cubicBezTo>
                      <a:pt x="70" y="391"/>
                      <a:pt x="68" y="395"/>
                      <a:pt x="67" y="399"/>
                    </a:cubicBezTo>
                    <a:lnTo>
                      <a:pt x="45" y="387"/>
                    </a:lnTo>
                    <a:cubicBezTo>
                      <a:pt x="46" y="383"/>
                      <a:pt x="48" y="380"/>
                      <a:pt x="50" y="377"/>
                    </a:cubicBezTo>
                    <a:lnTo>
                      <a:pt x="54" y="376"/>
                    </a:lnTo>
                    <a:close/>
                    <a:moveTo>
                      <a:pt x="69" y="363"/>
                    </a:moveTo>
                    <a:lnTo>
                      <a:pt x="189" y="290"/>
                    </a:lnTo>
                    <a:lnTo>
                      <a:pt x="214" y="303"/>
                    </a:lnTo>
                    <a:lnTo>
                      <a:pt x="78" y="382"/>
                    </a:lnTo>
                    <a:lnTo>
                      <a:pt x="60" y="372"/>
                    </a:lnTo>
                    <a:cubicBezTo>
                      <a:pt x="64" y="370"/>
                      <a:pt x="66" y="366"/>
                      <a:pt x="69" y="363"/>
                    </a:cubicBezTo>
                    <a:lnTo>
                      <a:pt x="69" y="363"/>
                    </a:lnTo>
                    <a:close/>
                    <a:moveTo>
                      <a:pt x="109" y="392"/>
                    </a:moveTo>
                    <a:lnTo>
                      <a:pt x="108" y="394"/>
                    </a:lnTo>
                    <a:lnTo>
                      <a:pt x="104" y="396"/>
                    </a:lnTo>
                    <a:cubicBezTo>
                      <a:pt x="104" y="397"/>
                      <a:pt x="104" y="397"/>
                      <a:pt x="104" y="397"/>
                    </a:cubicBezTo>
                    <a:lnTo>
                      <a:pt x="81" y="384"/>
                    </a:lnTo>
                    <a:lnTo>
                      <a:pt x="217" y="305"/>
                    </a:lnTo>
                    <a:lnTo>
                      <a:pt x="241" y="319"/>
                    </a:lnTo>
                    <a:lnTo>
                      <a:pt x="141" y="375"/>
                    </a:lnTo>
                    <a:cubicBezTo>
                      <a:pt x="128" y="374"/>
                      <a:pt x="115" y="380"/>
                      <a:pt x="109" y="392"/>
                    </a:cubicBezTo>
                    <a:close/>
                    <a:moveTo>
                      <a:pt x="20" y="366"/>
                    </a:moveTo>
                    <a:cubicBezTo>
                      <a:pt x="20" y="368"/>
                      <a:pt x="19" y="370"/>
                      <a:pt x="19" y="372"/>
                    </a:cubicBezTo>
                    <a:lnTo>
                      <a:pt x="11" y="367"/>
                    </a:lnTo>
                    <a:cubicBezTo>
                      <a:pt x="11" y="366"/>
                      <a:pt x="10" y="364"/>
                      <a:pt x="10" y="362"/>
                    </a:cubicBezTo>
                    <a:cubicBezTo>
                      <a:pt x="10" y="359"/>
                      <a:pt x="11" y="356"/>
                      <a:pt x="12" y="354"/>
                    </a:cubicBezTo>
                    <a:cubicBezTo>
                      <a:pt x="13" y="359"/>
                      <a:pt x="16" y="363"/>
                      <a:pt x="20" y="366"/>
                    </a:cubicBezTo>
                    <a:close/>
                    <a:moveTo>
                      <a:pt x="260" y="276"/>
                    </a:moveTo>
                    <a:lnTo>
                      <a:pt x="186" y="235"/>
                    </a:lnTo>
                    <a:cubicBezTo>
                      <a:pt x="172" y="232"/>
                      <a:pt x="159" y="236"/>
                      <a:pt x="148" y="245"/>
                    </a:cubicBezTo>
                    <a:lnTo>
                      <a:pt x="167" y="31"/>
                    </a:lnTo>
                    <a:cubicBezTo>
                      <a:pt x="168" y="23"/>
                      <a:pt x="176" y="16"/>
                      <a:pt x="184" y="17"/>
                    </a:cubicBezTo>
                    <a:cubicBezTo>
                      <a:pt x="187" y="17"/>
                      <a:pt x="189" y="18"/>
                      <a:pt x="191" y="19"/>
                    </a:cubicBezTo>
                    <a:lnTo>
                      <a:pt x="329" y="97"/>
                    </a:lnTo>
                    <a:cubicBezTo>
                      <a:pt x="332" y="99"/>
                      <a:pt x="332" y="103"/>
                      <a:pt x="332" y="106"/>
                    </a:cubicBezTo>
                    <a:cubicBezTo>
                      <a:pt x="327" y="112"/>
                      <a:pt x="322" y="117"/>
                      <a:pt x="315" y="121"/>
                    </a:cubicBezTo>
                    <a:lnTo>
                      <a:pt x="260" y="276"/>
                    </a:lnTo>
                    <a:close/>
                    <a:moveTo>
                      <a:pt x="247" y="311"/>
                    </a:moveTo>
                    <a:lnTo>
                      <a:pt x="150" y="257"/>
                    </a:lnTo>
                    <a:lnTo>
                      <a:pt x="146" y="258"/>
                    </a:lnTo>
                    <a:lnTo>
                      <a:pt x="149" y="256"/>
                    </a:lnTo>
                    <a:cubicBezTo>
                      <a:pt x="159" y="249"/>
                      <a:pt x="170" y="244"/>
                      <a:pt x="181" y="243"/>
                    </a:cubicBezTo>
                    <a:lnTo>
                      <a:pt x="256" y="285"/>
                    </a:lnTo>
                    <a:lnTo>
                      <a:pt x="247" y="311"/>
                    </a:lnTo>
                    <a:close/>
                    <a:moveTo>
                      <a:pt x="267" y="290"/>
                    </a:moveTo>
                    <a:lnTo>
                      <a:pt x="280" y="297"/>
                    </a:lnTo>
                    <a:cubicBezTo>
                      <a:pt x="273" y="300"/>
                      <a:pt x="267" y="303"/>
                      <a:pt x="261" y="307"/>
                    </a:cubicBezTo>
                    <a:lnTo>
                      <a:pt x="267" y="290"/>
                    </a:lnTo>
                    <a:close/>
                    <a:moveTo>
                      <a:pt x="98" y="402"/>
                    </a:moveTo>
                    <a:cubicBezTo>
                      <a:pt x="93" y="405"/>
                      <a:pt x="88" y="407"/>
                      <a:pt x="83" y="408"/>
                    </a:cubicBezTo>
                    <a:lnTo>
                      <a:pt x="70" y="401"/>
                    </a:lnTo>
                    <a:cubicBezTo>
                      <a:pt x="71" y="397"/>
                      <a:pt x="73" y="392"/>
                      <a:pt x="76" y="389"/>
                    </a:cubicBezTo>
                    <a:lnTo>
                      <a:pt x="98" y="402"/>
                    </a:lnTo>
                    <a:close/>
                  </a:path>
                </a:pathLst>
              </a:custGeom>
              <a:solidFill>
                <a:srgbClr val="42BB9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94" name="Rectangle 16"/>
              <p:cNvSpPr>
                <a:spLocks noChangeArrowheads="1"/>
              </p:cNvSpPr>
              <p:nvPr/>
            </p:nvSpPr>
            <p:spPr bwMode="auto">
              <a:xfrm>
                <a:off x="3211" y="3030"/>
                <a:ext cx="5" cy="24"/>
              </a:xfrm>
              <a:prstGeom prst="rect">
                <a:avLst/>
              </a:prstGeom>
              <a:solidFill>
                <a:srgbClr val="FEFE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5" name="Rectangle 17"/>
              <p:cNvSpPr>
                <a:spLocks noChangeArrowheads="1"/>
              </p:cNvSpPr>
              <p:nvPr/>
            </p:nvSpPr>
            <p:spPr bwMode="auto">
              <a:xfrm>
                <a:off x="3216" y="3030"/>
                <a:ext cx="5" cy="24"/>
              </a:xfrm>
              <a:prstGeom prst="rect">
                <a:avLst/>
              </a:prstGeom>
              <a:solidFill>
                <a:srgbClr val="D9ECE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6" name="Rectangle 18"/>
              <p:cNvSpPr>
                <a:spLocks noChangeArrowheads="1"/>
              </p:cNvSpPr>
              <p:nvPr/>
            </p:nvSpPr>
            <p:spPr bwMode="auto">
              <a:xfrm>
                <a:off x="3221" y="3030"/>
                <a:ext cx="5" cy="24"/>
              </a:xfrm>
              <a:prstGeom prst="rect">
                <a:avLst/>
              </a:prstGeom>
              <a:solidFill>
                <a:srgbClr val="7BC8A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7" name="Rectangle 19"/>
              <p:cNvSpPr>
                <a:spLocks noChangeArrowheads="1"/>
              </p:cNvSpPr>
              <p:nvPr/>
            </p:nvSpPr>
            <p:spPr bwMode="auto">
              <a:xfrm>
                <a:off x="3226" y="3030"/>
                <a:ext cx="4" cy="24"/>
              </a:xfrm>
              <a:prstGeom prst="rect">
                <a:avLst/>
              </a:prstGeom>
              <a:solidFill>
                <a:srgbClr val="4FBD9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8" name="Rectangle 20"/>
              <p:cNvSpPr>
                <a:spLocks noChangeArrowheads="1"/>
              </p:cNvSpPr>
              <p:nvPr/>
            </p:nvSpPr>
            <p:spPr bwMode="auto">
              <a:xfrm>
                <a:off x="3230" y="3030"/>
                <a:ext cx="5" cy="24"/>
              </a:xfrm>
              <a:prstGeom prst="rect">
                <a:avLst/>
              </a:prstGeom>
              <a:solidFill>
                <a:srgbClr val="ABD8C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9" name="Freeform 21"/>
              <p:cNvSpPr>
                <a:spLocks/>
              </p:cNvSpPr>
              <p:nvPr/>
            </p:nvSpPr>
            <p:spPr bwMode="auto">
              <a:xfrm>
                <a:off x="3212" y="3030"/>
                <a:ext cx="16" cy="17"/>
              </a:xfrm>
              <a:custGeom>
                <a:avLst/>
                <a:gdLst>
                  <a:gd name="T0" fmla="*/ 14 w 16"/>
                  <a:gd name="T1" fmla="*/ 12 h 17"/>
                  <a:gd name="T2" fmla="*/ 4 w 16"/>
                  <a:gd name="T3" fmla="*/ 16 h 17"/>
                  <a:gd name="T4" fmla="*/ 2 w 16"/>
                  <a:gd name="T5" fmla="*/ 5 h 17"/>
                  <a:gd name="T6" fmla="*/ 12 w 16"/>
                  <a:gd name="T7" fmla="*/ 2 h 17"/>
                  <a:gd name="T8" fmla="*/ 14 w 16"/>
                  <a:gd name="T9" fmla="*/ 12 h 17"/>
                </a:gdLst>
                <a:ahLst/>
                <a:cxnLst>
                  <a:cxn ang="0">
                    <a:pos x="T0" y="T1"/>
                  </a:cxn>
                  <a:cxn ang="0">
                    <a:pos x="T2" y="T3"/>
                  </a:cxn>
                  <a:cxn ang="0">
                    <a:pos x="T4" y="T5"/>
                  </a:cxn>
                  <a:cxn ang="0">
                    <a:pos x="T6" y="T7"/>
                  </a:cxn>
                  <a:cxn ang="0">
                    <a:pos x="T8" y="T9"/>
                  </a:cxn>
                </a:cxnLst>
                <a:rect l="0" t="0" r="r" b="b"/>
                <a:pathLst>
                  <a:path w="16" h="17">
                    <a:moveTo>
                      <a:pt x="14" y="12"/>
                    </a:moveTo>
                    <a:cubicBezTo>
                      <a:pt x="12" y="16"/>
                      <a:pt x="7" y="17"/>
                      <a:pt x="4" y="16"/>
                    </a:cubicBezTo>
                    <a:cubicBezTo>
                      <a:pt x="1" y="13"/>
                      <a:pt x="0" y="9"/>
                      <a:pt x="2" y="5"/>
                    </a:cubicBezTo>
                    <a:cubicBezTo>
                      <a:pt x="4" y="2"/>
                      <a:pt x="8" y="0"/>
                      <a:pt x="12" y="2"/>
                    </a:cubicBezTo>
                    <a:cubicBezTo>
                      <a:pt x="15" y="4"/>
                      <a:pt x="16" y="9"/>
                      <a:pt x="14" y="12"/>
                    </a:cubicBezTo>
                  </a:path>
                </a:pathLst>
              </a:custGeom>
              <a:noFill/>
              <a:ln w="7938" cap="flat">
                <a:solidFill>
                  <a:srgbClr val="42BB9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00" name="Rectangle 22"/>
              <p:cNvSpPr>
                <a:spLocks noChangeArrowheads="1"/>
              </p:cNvSpPr>
              <p:nvPr/>
            </p:nvSpPr>
            <p:spPr bwMode="auto">
              <a:xfrm>
                <a:off x="3260" y="3005"/>
                <a:ext cx="5" cy="25"/>
              </a:xfrm>
              <a:prstGeom prst="rect">
                <a:avLst/>
              </a:prstGeom>
              <a:solidFill>
                <a:srgbClr val="F8FBF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1" name="Rectangle 23"/>
              <p:cNvSpPr>
                <a:spLocks noChangeArrowheads="1"/>
              </p:cNvSpPr>
              <p:nvPr/>
            </p:nvSpPr>
            <p:spPr bwMode="auto">
              <a:xfrm>
                <a:off x="3265" y="3005"/>
                <a:ext cx="5" cy="25"/>
              </a:xfrm>
              <a:prstGeom prst="rect">
                <a:avLst/>
              </a:prstGeom>
              <a:solidFill>
                <a:srgbClr val="F5FA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2" name="Rectangle 24"/>
              <p:cNvSpPr>
                <a:spLocks noChangeArrowheads="1"/>
              </p:cNvSpPr>
              <p:nvPr/>
            </p:nvSpPr>
            <p:spPr bwMode="auto">
              <a:xfrm>
                <a:off x="3270" y="3005"/>
                <a:ext cx="5" cy="25"/>
              </a:xfrm>
              <a:prstGeom prst="rect">
                <a:avLst/>
              </a:prstGeom>
              <a:solidFill>
                <a:srgbClr val="B5DCC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3" name="Rectangle 25"/>
              <p:cNvSpPr>
                <a:spLocks noChangeArrowheads="1"/>
              </p:cNvSpPr>
              <p:nvPr/>
            </p:nvSpPr>
            <p:spPr bwMode="auto">
              <a:xfrm>
                <a:off x="3275" y="3005"/>
                <a:ext cx="4" cy="25"/>
              </a:xfrm>
              <a:prstGeom prst="rect">
                <a:avLst/>
              </a:prstGeom>
              <a:solidFill>
                <a:srgbClr val="56BE9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4" name="Rectangle 26"/>
              <p:cNvSpPr>
                <a:spLocks noChangeArrowheads="1"/>
              </p:cNvSpPr>
              <p:nvPr/>
            </p:nvSpPr>
            <p:spPr bwMode="auto">
              <a:xfrm>
                <a:off x="3279" y="3005"/>
                <a:ext cx="5" cy="25"/>
              </a:xfrm>
              <a:prstGeom prst="rect">
                <a:avLst/>
              </a:prstGeom>
              <a:solidFill>
                <a:srgbClr val="71C5A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5" name="Freeform 27"/>
              <p:cNvSpPr>
                <a:spLocks/>
              </p:cNvSpPr>
              <p:nvPr/>
            </p:nvSpPr>
            <p:spPr bwMode="auto">
              <a:xfrm>
                <a:off x="3264" y="3006"/>
                <a:ext cx="16" cy="17"/>
              </a:xfrm>
              <a:custGeom>
                <a:avLst/>
                <a:gdLst>
                  <a:gd name="T0" fmla="*/ 13 w 16"/>
                  <a:gd name="T1" fmla="*/ 12 h 17"/>
                  <a:gd name="T2" fmla="*/ 4 w 16"/>
                  <a:gd name="T3" fmla="*/ 15 h 17"/>
                  <a:gd name="T4" fmla="*/ 2 w 16"/>
                  <a:gd name="T5" fmla="*/ 5 h 17"/>
                  <a:gd name="T6" fmla="*/ 12 w 16"/>
                  <a:gd name="T7" fmla="*/ 1 h 17"/>
                  <a:gd name="T8" fmla="*/ 13 w 16"/>
                  <a:gd name="T9" fmla="*/ 12 h 17"/>
                </a:gdLst>
                <a:ahLst/>
                <a:cxnLst>
                  <a:cxn ang="0">
                    <a:pos x="T0" y="T1"/>
                  </a:cxn>
                  <a:cxn ang="0">
                    <a:pos x="T2" y="T3"/>
                  </a:cxn>
                  <a:cxn ang="0">
                    <a:pos x="T4" y="T5"/>
                  </a:cxn>
                  <a:cxn ang="0">
                    <a:pos x="T6" y="T7"/>
                  </a:cxn>
                  <a:cxn ang="0">
                    <a:pos x="T8" y="T9"/>
                  </a:cxn>
                </a:cxnLst>
                <a:rect l="0" t="0" r="r" b="b"/>
                <a:pathLst>
                  <a:path w="16" h="17">
                    <a:moveTo>
                      <a:pt x="13" y="12"/>
                    </a:moveTo>
                    <a:cubicBezTo>
                      <a:pt x="12" y="15"/>
                      <a:pt x="7" y="17"/>
                      <a:pt x="4" y="15"/>
                    </a:cubicBezTo>
                    <a:cubicBezTo>
                      <a:pt x="0" y="13"/>
                      <a:pt x="0" y="8"/>
                      <a:pt x="2" y="5"/>
                    </a:cubicBezTo>
                    <a:cubicBezTo>
                      <a:pt x="4" y="1"/>
                      <a:pt x="8" y="0"/>
                      <a:pt x="12" y="1"/>
                    </a:cubicBezTo>
                    <a:cubicBezTo>
                      <a:pt x="15" y="4"/>
                      <a:pt x="16" y="8"/>
                      <a:pt x="13" y="12"/>
                    </a:cubicBezTo>
                  </a:path>
                </a:pathLst>
              </a:custGeom>
              <a:noFill/>
              <a:ln w="7938" cap="flat">
                <a:solidFill>
                  <a:srgbClr val="42BB9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06" name="Rectangle 28"/>
              <p:cNvSpPr>
                <a:spLocks noChangeArrowheads="1"/>
              </p:cNvSpPr>
              <p:nvPr/>
            </p:nvSpPr>
            <p:spPr bwMode="auto">
              <a:xfrm>
                <a:off x="3167" y="2961"/>
                <a:ext cx="5" cy="59"/>
              </a:xfrm>
              <a:prstGeom prst="rect">
                <a:avLst/>
              </a:prstGeom>
              <a:solidFill>
                <a:srgbClr val="FCFE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7" name="Rectangle 29"/>
              <p:cNvSpPr>
                <a:spLocks noChangeArrowheads="1"/>
              </p:cNvSpPr>
              <p:nvPr/>
            </p:nvSpPr>
            <p:spPr bwMode="auto">
              <a:xfrm>
                <a:off x="3172" y="2961"/>
                <a:ext cx="5" cy="59"/>
              </a:xfrm>
              <a:prstGeom prst="rect">
                <a:avLst/>
              </a:prstGeom>
              <a:solidFill>
                <a:srgbClr val="F3F9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0" name="Rectangle 30"/>
              <p:cNvSpPr>
                <a:spLocks noChangeArrowheads="1"/>
              </p:cNvSpPr>
              <p:nvPr/>
            </p:nvSpPr>
            <p:spPr bwMode="auto">
              <a:xfrm>
                <a:off x="3177" y="2961"/>
                <a:ext cx="5" cy="59"/>
              </a:xfrm>
              <a:prstGeom prst="rect">
                <a:avLst/>
              </a:prstGeom>
              <a:solidFill>
                <a:srgbClr val="E2F0E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1" name="Rectangle 31"/>
              <p:cNvSpPr>
                <a:spLocks noChangeArrowheads="1"/>
              </p:cNvSpPr>
              <p:nvPr/>
            </p:nvSpPr>
            <p:spPr bwMode="auto">
              <a:xfrm>
                <a:off x="3182" y="2961"/>
                <a:ext cx="4" cy="59"/>
              </a:xfrm>
              <a:prstGeom prst="rect">
                <a:avLst/>
              </a:prstGeom>
              <a:solidFill>
                <a:srgbClr val="C6E4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2" name="Rectangle 32"/>
              <p:cNvSpPr>
                <a:spLocks noChangeArrowheads="1"/>
              </p:cNvSpPr>
              <p:nvPr/>
            </p:nvSpPr>
            <p:spPr bwMode="auto">
              <a:xfrm>
                <a:off x="3186" y="2961"/>
                <a:ext cx="5" cy="59"/>
              </a:xfrm>
              <a:prstGeom prst="rect">
                <a:avLst/>
              </a:prstGeom>
              <a:solidFill>
                <a:srgbClr val="A2D5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3" name="Rectangle 33"/>
              <p:cNvSpPr>
                <a:spLocks noChangeArrowheads="1"/>
              </p:cNvSpPr>
              <p:nvPr/>
            </p:nvSpPr>
            <p:spPr bwMode="auto">
              <a:xfrm>
                <a:off x="3191" y="2961"/>
                <a:ext cx="5" cy="59"/>
              </a:xfrm>
              <a:prstGeom prst="rect">
                <a:avLst/>
              </a:prstGeom>
              <a:solidFill>
                <a:srgbClr val="7BC8A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4" name="Rectangle 34"/>
              <p:cNvSpPr>
                <a:spLocks noChangeArrowheads="1"/>
              </p:cNvSpPr>
              <p:nvPr/>
            </p:nvSpPr>
            <p:spPr bwMode="auto">
              <a:xfrm>
                <a:off x="3196" y="2961"/>
                <a:ext cx="5" cy="59"/>
              </a:xfrm>
              <a:prstGeom prst="rect">
                <a:avLst/>
              </a:prstGeom>
              <a:solidFill>
                <a:srgbClr val="59BF9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5" name="Rectangle 35"/>
              <p:cNvSpPr>
                <a:spLocks noChangeArrowheads="1"/>
              </p:cNvSpPr>
              <p:nvPr/>
            </p:nvSpPr>
            <p:spPr bwMode="auto">
              <a:xfrm>
                <a:off x="3201" y="2961"/>
                <a:ext cx="5" cy="59"/>
              </a:xfrm>
              <a:prstGeom prst="rect">
                <a:avLst/>
              </a:prstGeom>
              <a:solidFill>
                <a:srgbClr val="42BB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6" name="Rectangle 36"/>
              <p:cNvSpPr>
                <a:spLocks noChangeArrowheads="1"/>
              </p:cNvSpPr>
              <p:nvPr/>
            </p:nvSpPr>
            <p:spPr bwMode="auto">
              <a:xfrm>
                <a:off x="3206" y="2961"/>
                <a:ext cx="5" cy="59"/>
              </a:xfrm>
              <a:prstGeom prst="rect">
                <a:avLst/>
              </a:prstGeom>
              <a:solidFill>
                <a:srgbClr val="58BF9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061" name="Picture 3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1" y="2981"/>
                <a:ext cx="64" cy="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62" name="Picture 3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1" y="2981"/>
                <a:ext cx="64" cy="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87" name="Rectangle 39"/>
              <p:cNvSpPr>
                <a:spLocks noChangeArrowheads="1"/>
              </p:cNvSpPr>
              <p:nvPr/>
            </p:nvSpPr>
            <p:spPr bwMode="auto">
              <a:xfrm>
                <a:off x="3167" y="2922"/>
                <a:ext cx="5" cy="78"/>
              </a:xfrm>
              <a:prstGeom prst="rect">
                <a:avLst/>
              </a:prstGeom>
              <a:solidFill>
                <a:srgbClr val="FEFE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8" name="Rectangle 40"/>
              <p:cNvSpPr>
                <a:spLocks noChangeArrowheads="1"/>
              </p:cNvSpPr>
              <p:nvPr/>
            </p:nvSpPr>
            <p:spPr bwMode="auto">
              <a:xfrm>
                <a:off x="3172" y="2922"/>
                <a:ext cx="5" cy="78"/>
              </a:xfrm>
              <a:prstGeom prst="rect">
                <a:avLst/>
              </a:prstGeom>
              <a:solidFill>
                <a:srgbClr val="FAFC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9" name="Rectangle 41"/>
              <p:cNvSpPr>
                <a:spLocks noChangeArrowheads="1"/>
              </p:cNvSpPr>
              <p:nvPr/>
            </p:nvSpPr>
            <p:spPr bwMode="auto">
              <a:xfrm>
                <a:off x="3177" y="2922"/>
                <a:ext cx="5" cy="78"/>
              </a:xfrm>
              <a:prstGeom prst="rect">
                <a:avLst/>
              </a:prstGeom>
              <a:solidFill>
                <a:srgbClr val="F3F9F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0" name="Rectangle 42"/>
              <p:cNvSpPr>
                <a:spLocks noChangeArrowheads="1"/>
              </p:cNvSpPr>
              <p:nvPr/>
            </p:nvSpPr>
            <p:spPr bwMode="auto">
              <a:xfrm>
                <a:off x="3182" y="2922"/>
                <a:ext cx="4" cy="78"/>
              </a:xfrm>
              <a:prstGeom prst="rect">
                <a:avLst/>
              </a:prstGeom>
              <a:solidFill>
                <a:srgbClr val="E8F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1" name="Rectangle 43"/>
              <p:cNvSpPr>
                <a:spLocks noChangeArrowheads="1"/>
              </p:cNvSpPr>
              <p:nvPr/>
            </p:nvSpPr>
            <p:spPr bwMode="auto">
              <a:xfrm>
                <a:off x="3186" y="2922"/>
                <a:ext cx="5" cy="78"/>
              </a:xfrm>
              <a:prstGeom prst="rect">
                <a:avLst/>
              </a:prstGeom>
              <a:solidFill>
                <a:srgbClr val="DAED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2" name="Rectangle 44"/>
              <p:cNvSpPr>
                <a:spLocks noChangeArrowheads="1"/>
              </p:cNvSpPr>
              <p:nvPr/>
            </p:nvSpPr>
            <p:spPr bwMode="auto">
              <a:xfrm>
                <a:off x="3191" y="2922"/>
                <a:ext cx="5" cy="78"/>
              </a:xfrm>
              <a:prstGeom prst="rect">
                <a:avLst/>
              </a:prstGeom>
              <a:solidFill>
                <a:srgbClr val="C8E4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3" name="Rectangle 45"/>
              <p:cNvSpPr>
                <a:spLocks noChangeArrowheads="1"/>
              </p:cNvSpPr>
              <p:nvPr/>
            </p:nvSpPr>
            <p:spPr bwMode="auto">
              <a:xfrm>
                <a:off x="3196" y="2922"/>
                <a:ext cx="5" cy="78"/>
              </a:xfrm>
              <a:prstGeom prst="rect">
                <a:avLst/>
              </a:prstGeom>
              <a:solidFill>
                <a:srgbClr val="B3DB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4" name="Rectangle 46"/>
              <p:cNvSpPr>
                <a:spLocks noChangeArrowheads="1"/>
              </p:cNvSpPr>
              <p:nvPr/>
            </p:nvSpPr>
            <p:spPr bwMode="auto">
              <a:xfrm>
                <a:off x="3201" y="2922"/>
                <a:ext cx="5" cy="78"/>
              </a:xfrm>
              <a:prstGeom prst="rect">
                <a:avLst/>
              </a:prstGeom>
              <a:solidFill>
                <a:srgbClr val="9AD2B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5" name="Rectangle 47"/>
              <p:cNvSpPr>
                <a:spLocks noChangeArrowheads="1"/>
              </p:cNvSpPr>
              <p:nvPr/>
            </p:nvSpPr>
            <p:spPr bwMode="auto">
              <a:xfrm>
                <a:off x="3206" y="2922"/>
                <a:ext cx="5" cy="78"/>
              </a:xfrm>
              <a:prstGeom prst="rect">
                <a:avLst/>
              </a:prstGeom>
              <a:solidFill>
                <a:srgbClr val="82CAB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6" name="Rectangle 48"/>
              <p:cNvSpPr>
                <a:spLocks noChangeArrowheads="1"/>
              </p:cNvSpPr>
              <p:nvPr/>
            </p:nvSpPr>
            <p:spPr bwMode="auto">
              <a:xfrm>
                <a:off x="3211" y="2922"/>
                <a:ext cx="5" cy="78"/>
              </a:xfrm>
              <a:prstGeom prst="rect">
                <a:avLst/>
              </a:prstGeom>
              <a:solidFill>
                <a:srgbClr val="6BC3A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7" name="Rectangle 49"/>
              <p:cNvSpPr>
                <a:spLocks noChangeArrowheads="1"/>
              </p:cNvSpPr>
              <p:nvPr/>
            </p:nvSpPr>
            <p:spPr bwMode="auto">
              <a:xfrm>
                <a:off x="3216" y="2922"/>
                <a:ext cx="5" cy="78"/>
              </a:xfrm>
              <a:prstGeom prst="rect">
                <a:avLst/>
              </a:prstGeom>
              <a:solidFill>
                <a:srgbClr val="57BF9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8" name="Rectangle 50"/>
              <p:cNvSpPr>
                <a:spLocks noChangeArrowheads="1"/>
              </p:cNvSpPr>
              <p:nvPr/>
            </p:nvSpPr>
            <p:spPr bwMode="auto">
              <a:xfrm>
                <a:off x="3221" y="2922"/>
                <a:ext cx="5" cy="78"/>
              </a:xfrm>
              <a:prstGeom prst="rect">
                <a:avLst/>
              </a:prstGeom>
              <a:solidFill>
                <a:srgbClr val="47BC9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9" name="Rectangle 51"/>
              <p:cNvSpPr>
                <a:spLocks noChangeArrowheads="1"/>
              </p:cNvSpPr>
              <p:nvPr/>
            </p:nvSpPr>
            <p:spPr bwMode="auto">
              <a:xfrm>
                <a:off x="3226" y="2922"/>
                <a:ext cx="4" cy="78"/>
              </a:xfrm>
              <a:prstGeom prst="rect">
                <a:avLst/>
              </a:prstGeom>
              <a:solidFill>
                <a:srgbClr val="48BC9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076" name="Picture 5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77" y="2946"/>
                <a:ext cx="39" cy="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00" name="Freeform 53"/>
              <p:cNvSpPr>
                <a:spLocks/>
              </p:cNvSpPr>
              <p:nvPr/>
            </p:nvSpPr>
            <p:spPr bwMode="auto">
              <a:xfrm>
                <a:off x="3178" y="2947"/>
                <a:ext cx="34" cy="56"/>
              </a:xfrm>
              <a:custGeom>
                <a:avLst/>
                <a:gdLst>
                  <a:gd name="T0" fmla="*/ 0 w 34"/>
                  <a:gd name="T1" fmla="*/ 0 h 56"/>
                  <a:gd name="T2" fmla="*/ 34 w 34"/>
                  <a:gd name="T3" fmla="*/ 19 h 56"/>
                  <a:gd name="T4" fmla="*/ 34 w 34"/>
                  <a:gd name="T5" fmla="*/ 56 h 56"/>
                  <a:gd name="T6" fmla="*/ 1 w 34"/>
                  <a:gd name="T7" fmla="*/ 37 h 56"/>
                  <a:gd name="T8" fmla="*/ 0 w 34"/>
                  <a:gd name="T9" fmla="*/ 0 h 56"/>
                </a:gdLst>
                <a:ahLst/>
                <a:cxnLst>
                  <a:cxn ang="0">
                    <a:pos x="T0" y="T1"/>
                  </a:cxn>
                  <a:cxn ang="0">
                    <a:pos x="T2" y="T3"/>
                  </a:cxn>
                  <a:cxn ang="0">
                    <a:pos x="T4" y="T5"/>
                  </a:cxn>
                  <a:cxn ang="0">
                    <a:pos x="T6" y="T7"/>
                  </a:cxn>
                  <a:cxn ang="0">
                    <a:pos x="T8" y="T9"/>
                  </a:cxn>
                </a:cxnLst>
                <a:rect l="0" t="0" r="r" b="b"/>
                <a:pathLst>
                  <a:path w="34" h="56">
                    <a:moveTo>
                      <a:pt x="0" y="0"/>
                    </a:moveTo>
                    <a:lnTo>
                      <a:pt x="34" y="19"/>
                    </a:lnTo>
                    <a:lnTo>
                      <a:pt x="34" y="56"/>
                    </a:lnTo>
                    <a:lnTo>
                      <a:pt x="1" y="37"/>
                    </a:lnTo>
                    <a:lnTo>
                      <a:pt x="0" y="0"/>
                    </a:lnTo>
                    <a:close/>
                  </a:path>
                </a:pathLst>
              </a:custGeom>
              <a:noFill/>
              <a:ln w="7938" cap="rnd">
                <a:solidFill>
                  <a:srgbClr val="CC663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01" name="Freeform 54"/>
              <p:cNvSpPr>
                <a:spLocks/>
              </p:cNvSpPr>
              <p:nvPr/>
            </p:nvSpPr>
            <p:spPr bwMode="auto">
              <a:xfrm>
                <a:off x="3212" y="2947"/>
                <a:ext cx="33" cy="56"/>
              </a:xfrm>
              <a:custGeom>
                <a:avLst/>
                <a:gdLst>
                  <a:gd name="T0" fmla="*/ 0 w 33"/>
                  <a:gd name="T1" fmla="*/ 19 h 56"/>
                  <a:gd name="T2" fmla="*/ 33 w 33"/>
                  <a:gd name="T3" fmla="*/ 0 h 56"/>
                  <a:gd name="T4" fmla="*/ 33 w 33"/>
                  <a:gd name="T5" fmla="*/ 37 h 56"/>
                  <a:gd name="T6" fmla="*/ 0 w 33"/>
                  <a:gd name="T7" fmla="*/ 56 h 56"/>
                  <a:gd name="T8" fmla="*/ 0 w 33"/>
                  <a:gd name="T9" fmla="*/ 19 h 56"/>
                </a:gdLst>
                <a:ahLst/>
                <a:cxnLst>
                  <a:cxn ang="0">
                    <a:pos x="T0" y="T1"/>
                  </a:cxn>
                  <a:cxn ang="0">
                    <a:pos x="T2" y="T3"/>
                  </a:cxn>
                  <a:cxn ang="0">
                    <a:pos x="T4" y="T5"/>
                  </a:cxn>
                  <a:cxn ang="0">
                    <a:pos x="T6" y="T7"/>
                  </a:cxn>
                  <a:cxn ang="0">
                    <a:pos x="T8" y="T9"/>
                  </a:cxn>
                </a:cxnLst>
                <a:rect l="0" t="0" r="r" b="b"/>
                <a:pathLst>
                  <a:path w="33" h="56">
                    <a:moveTo>
                      <a:pt x="0" y="19"/>
                    </a:moveTo>
                    <a:lnTo>
                      <a:pt x="33" y="0"/>
                    </a:lnTo>
                    <a:lnTo>
                      <a:pt x="33" y="37"/>
                    </a:lnTo>
                    <a:lnTo>
                      <a:pt x="0" y="56"/>
                    </a:lnTo>
                    <a:lnTo>
                      <a:pt x="0" y="19"/>
                    </a:lnTo>
                    <a:close/>
                  </a:path>
                </a:pathLst>
              </a:custGeom>
              <a:solidFill>
                <a:srgbClr val="D29D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2" name="Freeform 55"/>
              <p:cNvSpPr>
                <a:spLocks/>
              </p:cNvSpPr>
              <p:nvPr/>
            </p:nvSpPr>
            <p:spPr bwMode="auto">
              <a:xfrm>
                <a:off x="3212" y="2947"/>
                <a:ext cx="33" cy="56"/>
              </a:xfrm>
              <a:custGeom>
                <a:avLst/>
                <a:gdLst>
                  <a:gd name="T0" fmla="*/ 0 w 33"/>
                  <a:gd name="T1" fmla="*/ 19 h 56"/>
                  <a:gd name="T2" fmla="*/ 33 w 33"/>
                  <a:gd name="T3" fmla="*/ 0 h 56"/>
                  <a:gd name="T4" fmla="*/ 33 w 33"/>
                  <a:gd name="T5" fmla="*/ 37 h 56"/>
                  <a:gd name="T6" fmla="*/ 0 w 33"/>
                  <a:gd name="T7" fmla="*/ 56 h 56"/>
                  <a:gd name="T8" fmla="*/ 0 w 33"/>
                  <a:gd name="T9" fmla="*/ 19 h 56"/>
                </a:gdLst>
                <a:ahLst/>
                <a:cxnLst>
                  <a:cxn ang="0">
                    <a:pos x="T0" y="T1"/>
                  </a:cxn>
                  <a:cxn ang="0">
                    <a:pos x="T2" y="T3"/>
                  </a:cxn>
                  <a:cxn ang="0">
                    <a:pos x="T4" y="T5"/>
                  </a:cxn>
                  <a:cxn ang="0">
                    <a:pos x="T6" y="T7"/>
                  </a:cxn>
                  <a:cxn ang="0">
                    <a:pos x="T8" y="T9"/>
                  </a:cxn>
                </a:cxnLst>
                <a:rect l="0" t="0" r="r" b="b"/>
                <a:pathLst>
                  <a:path w="33" h="56">
                    <a:moveTo>
                      <a:pt x="0" y="19"/>
                    </a:moveTo>
                    <a:lnTo>
                      <a:pt x="33" y="0"/>
                    </a:lnTo>
                    <a:lnTo>
                      <a:pt x="33" y="37"/>
                    </a:lnTo>
                    <a:lnTo>
                      <a:pt x="0" y="56"/>
                    </a:lnTo>
                    <a:lnTo>
                      <a:pt x="0" y="19"/>
                    </a:lnTo>
                    <a:close/>
                  </a:path>
                </a:pathLst>
              </a:custGeom>
              <a:noFill/>
              <a:ln w="7938" cap="rnd">
                <a:solidFill>
                  <a:srgbClr val="CC663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03" name="Rectangle 56"/>
              <p:cNvSpPr>
                <a:spLocks noChangeArrowheads="1"/>
              </p:cNvSpPr>
              <p:nvPr/>
            </p:nvSpPr>
            <p:spPr bwMode="auto">
              <a:xfrm>
                <a:off x="3177" y="2927"/>
                <a:ext cx="5" cy="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4" name="Rectangle 57"/>
              <p:cNvSpPr>
                <a:spLocks noChangeArrowheads="1"/>
              </p:cNvSpPr>
              <p:nvPr/>
            </p:nvSpPr>
            <p:spPr bwMode="auto">
              <a:xfrm>
                <a:off x="3182" y="2927"/>
                <a:ext cx="4" cy="44"/>
              </a:xfrm>
              <a:prstGeom prst="rect">
                <a:avLst/>
              </a:prstGeom>
              <a:solidFill>
                <a:srgbClr val="FEFEF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5" name="Rectangle 58"/>
              <p:cNvSpPr>
                <a:spLocks noChangeArrowheads="1"/>
              </p:cNvSpPr>
              <p:nvPr/>
            </p:nvSpPr>
            <p:spPr bwMode="auto">
              <a:xfrm>
                <a:off x="3186" y="2927"/>
                <a:ext cx="5" cy="44"/>
              </a:xfrm>
              <a:prstGeom prst="rect">
                <a:avLst/>
              </a:prstGeom>
              <a:solidFill>
                <a:srgbClr val="FDFB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6" name="Rectangle 59"/>
              <p:cNvSpPr>
                <a:spLocks noChangeArrowheads="1"/>
              </p:cNvSpPr>
              <p:nvPr/>
            </p:nvSpPr>
            <p:spPr bwMode="auto">
              <a:xfrm>
                <a:off x="3191" y="2927"/>
                <a:ext cx="5" cy="44"/>
              </a:xfrm>
              <a:prstGeom prst="rect">
                <a:avLst/>
              </a:prstGeom>
              <a:solidFill>
                <a:srgbClr val="FBF8F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8" name="Rectangle 60"/>
              <p:cNvSpPr>
                <a:spLocks noChangeArrowheads="1"/>
              </p:cNvSpPr>
              <p:nvPr/>
            </p:nvSpPr>
            <p:spPr bwMode="auto">
              <a:xfrm>
                <a:off x="3196" y="2927"/>
                <a:ext cx="5" cy="44"/>
              </a:xfrm>
              <a:prstGeom prst="rect">
                <a:avLst/>
              </a:prstGeom>
              <a:solidFill>
                <a:srgbClr val="F8F3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0" name="Rectangle 61"/>
              <p:cNvSpPr>
                <a:spLocks noChangeArrowheads="1"/>
              </p:cNvSpPr>
              <p:nvPr/>
            </p:nvSpPr>
            <p:spPr bwMode="auto">
              <a:xfrm>
                <a:off x="3201" y="2927"/>
                <a:ext cx="5" cy="44"/>
              </a:xfrm>
              <a:prstGeom prst="rect">
                <a:avLst/>
              </a:prstGeom>
              <a:solidFill>
                <a:srgbClr val="F4ECD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1" name="Rectangle 62"/>
              <p:cNvSpPr>
                <a:spLocks noChangeArrowheads="1"/>
              </p:cNvSpPr>
              <p:nvPr/>
            </p:nvSpPr>
            <p:spPr bwMode="auto">
              <a:xfrm>
                <a:off x="3206" y="2927"/>
                <a:ext cx="5" cy="44"/>
              </a:xfrm>
              <a:prstGeom prst="rect">
                <a:avLst/>
              </a:prstGeom>
              <a:solidFill>
                <a:srgbClr val="F0E5D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2" name="Rectangle 63"/>
              <p:cNvSpPr>
                <a:spLocks noChangeArrowheads="1"/>
              </p:cNvSpPr>
              <p:nvPr/>
            </p:nvSpPr>
            <p:spPr bwMode="auto">
              <a:xfrm>
                <a:off x="3211" y="2927"/>
                <a:ext cx="5" cy="44"/>
              </a:xfrm>
              <a:prstGeom prst="rect">
                <a:avLst/>
              </a:prstGeom>
              <a:solidFill>
                <a:srgbClr val="ECDCC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3" name="Rectangle 64"/>
              <p:cNvSpPr>
                <a:spLocks noChangeArrowheads="1"/>
              </p:cNvSpPr>
              <p:nvPr/>
            </p:nvSpPr>
            <p:spPr bwMode="auto">
              <a:xfrm>
                <a:off x="3216" y="2927"/>
                <a:ext cx="5" cy="44"/>
              </a:xfrm>
              <a:prstGeom prst="rect">
                <a:avLst/>
              </a:prstGeom>
              <a:solidFill>
                <a:srgbClr val="E7D4B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4" name="Rectangle 65"/>
              <p:cNvSpPr>
                <a:spLocks noChangeArrowheads="1"/>
              </p:cNvSpPr>
              <p:nvPr/>
            </p:nvSpPr>
            <p:spPr bwMode="auto">
              <a:xfrm>
                <a:off x="3221" y="2927"/>
                <a:ext cx="5" cy="44"/>
              </a:xfrm>
              <a:prstGeom prst="rect">
                <a:avLst/>
              </a:prstGeom>
              <a:solidFill>
                <a:srgbClr val="E3CC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5" name="Rectangle 66"/>
              <p:cNvSpPr>
                <a:spLocks noChangeArrowheads="1"/>
              </p:cNvSpPr>
              <p:nvPr/>
            </p:nvSpPr>
            <p:spPr bwMode="auto">
              <a:xfrm>
                <a:off x="3226" y="2927"/>
                <a:ext cx="4" cy="44"/>
              </a:xfrm>
              <a:prstGeom prst="rect">
                <a:avLst/>
              </a:prstGeom>
              <a:solidFill>
                <a:srgbClr val="E0C59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6" name="Rectangle 67"/>
              <p:cNvSpPr>
                <a:spLocks noChangeArrowheads="1"/>
              </p:cNvSpPr>
              <p:nvPr/>
            </p:nvSpPr>
            <p:spPr bwMode="auto">
              <a:xfrm>
                <a:off x="3230" y="2927"/>
                <a:ext cx="5" cy="44"/>
              </a:xfrm>
              <a:prstGeom prst="rect">
                <a:avLst/>
              </a:prstGeom>
              <a:solidFill>
                <a:srgbClr val="DDC08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7" name="Rectangle 68"/>
              <p:cNvSpPr>
                <a:spLocks noChangeArrowheads="1"/>
              </p:cNvSpPr>
              <p:nvPr/>
            </p:nvSpPr>
            <p:spPr bwMode="auto">
              <a:xfrm>
                <a:off x="3235" y="2927"/>
                <a:ext cx="5" cy="44"/>
              </a:xfrm>
              <a:prstGeom prst="rect">
                <a:avLst/>
              </a:prstGeom>
              <a:solidFill>
                <a:srgbClr val="DBBC7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8" name="Rectangle 69"/>
              <p:cNvSpPr>
                <a:spLocks noChangeArrowheads="1"/>
              </p:cNvSpPr>
              <p:nvPr/>
            </p:nvSpPr>
            <p:spPr bwMode="auto">
              <a:xfrm>
                <a:off x="3240" y="2927"/>
                <a:ext cx="5" cy="44"/>
              </a:xfrm>
              <a:prstGeom prst="rect">
                <a:avLst/>
              </a:prstGeom>
              <a:solidFill>
                <a:srgbClr val="DABA7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9" name="Rectangle 70"/>
              <p:cNvSpPr>
                <a:spLocks noChangeArrowheads="1"/>
              </p:cNvSpPr>
              <p:nvPr/>
            </p:nvSpPr>
            <p:spPr bwMode="auto">
              <a:xfrm>
                <a:off x="3245" y="2927"/>
                <a:ext cx="5" cy="44"/>
              </a:xfrm>
              <a:prstGeom prst="rect">
                <a:avLst/>
              </a:prstGeom>
              <a:solidFill>
                <a:srgbClr val="DABA7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20" name="Freeform 71"/>
              <p:cNvSpPr>
                <a:spLocks/>
              </p:cNvSpPr>
              <p:nvPr/>
            </p:nvSpPr>
            <p:spPr bwMode="auto">
              <a:xfrm>
                <a:off x="3195" y="2928"/>
                <a:ext cx="50" cy="29"/>
              </a:xfrm>
              <a:custGeom>
                <a:avLst/>
                <a:gdLst>
                  <a:gd name="T0" fmla="*/ 50 w 50"/>
                  <a:gd name="T1" fmla="*/ 19 h 29"/>
                  <a:gd name="T2" fmla="*/ 17 w 50"/>
                  <a:gd name="T3" fmla="*/ 0 h 29"/>
                  <a:gd name="T4" fmla="*/ 0 w 50"/>
                  <a:gd name="T5" fmla="*/ 10 h 29"/>
                  <a:gd name="T6" fmla="*/ 33 w 50"/>
                  <a:gd name="T7" fmla="*/ 29 h 29"/>
                  <a:gd name="T8" fmla="*/ 50 w 50"/>
                  <a:gd name="T9" fmla="*/ 19 h 29"/>
                </a:gdLst>
                <a:ahLst/>
                <a:cxnLst>
                  <a:cxn ang="0">
                    <a:pos x="T0" y="T1"/>
                  </a:cxn>
                  <a:cxn ang="0">
                    <a:pos x="T2" y="T3"/>
                  </a:cxn>
                  <a:cxn ang="0">
                    <a:pos x="T4" y="T5"/>
                  </a:cxn>
                  <a:cxn ang="0">
                    <a:pos x="T6" y="T7"/>
                  </a:cxn>
                  <a:cxn ang="0">
                    <a:pos x="T8" y="T9"/>
                  </a:cxn>
                </a:cxnLst>
                <a:rect l="0" t="0" r="r" b="b"/>
                <a:pathLst>
                  <a:path w="50" h="29">
                    <a:moveTo>
                      <a:pt x="50" y="19"/>
                    </a:moveTo>
                    <a:lnTo>
                      <a:pt x="17" y="0"/>
                    </a:lnTo>
                    <a:lnTo>
                      <a:pt x="0" y="10"/>
                    </a:lnTo>
                    <a:lnTo>
                      <a:pt x="33" y="29"/>
                    </a:lnTo>
                    <a:lnTo>
                      <a:pt x="50" y="19"/>
                    </a:lnTo>
                    <a:close/>
                  </a:path>
                </a:pathLst>
              </a:custGeom>
              <a:noFill/>
              <a:ln w="7938" cap="rnd">
                <a:solidFill>
                  <a:srgbClr val="CC663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21" name="Freeform 72"/>
              <p:cNvSpPr>
                <a:spLocks/>
              </p:cNvSpPr>
              <p:nvPr/>
            </p:nvSpPr>
            <p:spPr bwMode="auto">
              <a:xfrm>
                <a:off x="3179" y="2938"/>
                <a:ext cx="49" cy="28"/>
              </a:xfrm>
              <a:custGeom>
                <a:avLst/>
                <a:gdLst>
                  <a:gd name="T0" fmla="*/ 49 w 49"/>
                  <a:gd name="T1" fmla="*/ 18 h 28"/>
                  <a:gd name="T2" fmla="*/ 16 w 49"/>
                  <a:gd name="T3" fmla="*/ 0 h 28"/>
                  <a:gd name="T4" fmla="*/ 0 w 49"/>
                  <a:gd name="T5" fmla="*/ 9 h 28"/>
                  <a:gd name="T6" fmla="*/ 33 w 49"/>
                  <a:gd name="T7" fmla="*/ 28 h 28"/>
                  <a:gd name="T8" fmla="*/ 49 w 49"/>
                  <a:gd name="T9" fmla="*/ 18 h 28"/>
                </a:gdLst>
                <a:ahLst/>
                <a:cxnLst>
                  <a:cxn ang="0">
                    <a:pos x="T0" y="T1"/>
                  </a:cxn>
                  <a:cxn ang="0">
                    <a:pos x="T2" y="T3"/>
                  </a:cxn>
                  <a:cxn ang="0">
                    <a:pos x="T4" y="T5"/>
                  </a:cxn>
                  <a:cxn ang="0">
                    <a:pos x="T6" y="T7"/>
                  </a:cxn>
                  <a:cxn ang="0">
                    <a:pos x="T8" y="T9"/>
                  </a:cxn>
                </a:cxnLst>
                <a:rect l="0" t="0" r="r" b="b"/>
                <a:pathLst>
                  <a:path w="49" h="28">
                    <a:moveTo>
                      <a:pt x="49" y="18"/>
                    </a:moveTo>
                    <a:lnTo>
                      <a:pt x="16" y="0"/>
                    </a:lnTo>
                    <a:lnTo>
                      <a:pt x="0" y="9"/>
                    </a:lnTo>
                    <a:lnTo>
                      <a:pt x="33" y="28"/>
                    </a:lnTo>
                    <a:lnTo>
                      <a:pt x="49" y="18"/>
                    </a:lnTo>
                    <a:close/>
                  </a:path>
                </a:pathLst>
              </a:custGeom>
              <a:noFill/>
              <a:ln w="7938" cap="rnd">
                <a:solidFill>
                  <a:srgbClr val="CC663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22" name="Freeform 73"/>
              <p:cNvSpPr>
                <a:spLocks noEditPoints="1"/>
              </p:cNvSpPr>
              <p:nvPr/>
            </p:nvSpPr>
            <p:spPr bwMode="auto">
              <a:xfrm>
                <a:off x="3191" y="2935"/>
                <a:ext cx="41" cy="61"/>
              </a:xfrm>
              <a:custGeom>
                <a:avLst/>
                <a:gdLst>
                  <a:gd name="T0" fmla="*/ 41 w 41"/>
                  <a:gd name="T1" fmla="*/ 31 h 61"/>
                  <a:gd name="T2" fmla="*/ 41 w 41"/>
                  <a:gd name="T3" fmla="*/ 19 h 61"/>
                  <a:gd name="T4" fmla="*/ 8 w 41"/>
                  <a:gd name="T5" fmla="*/ 0 h 61"/>
                  <a:gd name="T6" fmla="*/ 0 w 41"/>
                  <a:gd name="T7" fmla="*/ 5 h 61"/>
                  <a:gd name="T8" fmla="*/ 33 w 41"/>
                  <a:gd name="T9" fmla="*/ 24 h 61"/>
                  <a:gd name="T10" fmla="*/ 33 w 41"/>
                  <a:gd name="T11" fmla="*/ 36 h 61"/>
                  <a:gd name="T12" fmla="*/ 41 w 41"/>
                  <a:gd name="T13" fmla="*/ 31 h 61"/>
                  <a:gd name="T14" fmla="*/ 41 w 41"/>
                  <a:gd name="T15" fmla="*/ 56 h 61"/>
                  <a:gd name="T16" fmla="*/ 41 w 41"/>
                  <a:gd name="T17" fmla="*/ 44 h 61"/>
                  <a:gd name="T18" fmla="*/ 33 w 41"/>
                  <a:gd name="T19" fmla="*/ 48 h 61"/>
                  <a:gd name="T20" fmla="*/ 33 w 41"/>
                  <a:gd name="T21" fmla="*/ 61 h 61"/>
                  <a:gd name="T22" fmla="*/ 41 w 41"/>
                  <a:gd name="T23" fmla="*/ 56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1" h="61">
                    <a:moveTo>
                      <a:pt x="41" y="31"/>
                    </a:moveTo>
                    <a:lnTo>
                      <a:pt x="41" y="19"/>
                    </a:lnTo>
                    <a:lnTo>
                      <a:pt x="8" y="0"/>
                    </a:lnTo>
                    <a:lnTo>
                      <a:pt x="0" y="5"/>
                    </a:lnTo>
                    <a:lnTo>
                      <a:pt x="33" y="24"/>
                    </a:lnTo>
                    <a:lnTo>
                      <a:pt x="33" y="36"/>
                    </a:lnTo>
                    <a:lnTo>
                      <a:pt x="41" y="31"/>
                    </a:lnTo>
                    <a:close/>
                    <a:moveTo>
                      <a:pt x="41" y="56"/>
                    </a:moveTo>
                    <a:lnTo>
                      <a:pt x="41" y="44"/>
                    </a:lnTo>
                    <a:lnTo>
                      <a:pt x="33" y="48"/>
                    </a:lnTo>
                    <a:lnTo>
                      <a:pt x="33" y="61"/>
                    </a:lnTo>
                    <a:lnTo>
                      <a:pt x="41" y="56"/>
                    </a:lnTo>
                    <a:close/>
                  </a:path>
                </a:pathLst>
              </a:custGeom>
              <a:solidFill>
                <a:srgbClr val="F7F3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23" name="Freeform 74"/>
              <p:cNvSpPr>
                <a:spLocks/>
              </p:cNvSpPr>
              <p:nvPr/>
            </p:nvSpPr>
            <p:spPr bwMode="auto">
              <a:xfrm>
                <a:off x="3191" y="2935"/>
                <a:ext cx="41" cy="36"/>
              </a:xfrm>
              <a:custGeom>
                <a:avLst/>
                <a:gdLst>
                  <a:gd name="T0" fmla="*/ 41 w 41"/>
                  <a:gd name="T1" fmla="*/ 31 h 36"/>
                  <a:gd name="T2" fmla="*/ 41 w 41"/>
                  <a:gd name="T3" fmla="*/ 19 h 36"/>
                  <a:gd name="T4" fmla="*/ 8 w 41"/>
                  <a:gd name="T5" fmla="*/ 0 h 36"/>
                  <a:gd name="T6" fmla="*/ 0 w 41"/>
                  <a:gd name="T7" fmla="*/ 5 h 36"/>
                  <a:gd name="T8" fmla="*/ 33 w 41"/>
                  <a:gd name="T9" fmla="*/ 24 h 36"/>
                  <a:gd name="T10" fmla="*/ 33 w 41"/>
                  <a:gd name="T11" fmla="*/ 36 h 36"/>
                  <a:gd name="T12" fmla="*/ 41 w 41"/>
                  <a:gd name="T13" fmla="*/ 31 h 36"/>
                </a:gdLst>
                <a:ahLst/>
                <a:cxnLst>
                  <a:cxn ang="0">
                    <a:pos x="T0" y="T1"/>
                  </a:cxn>
                  <a:cxn ang="0">
                    <a:pos x="T2" y="T3"/>
                  </a:cxn>
                  <a:cxn ang="0">
                    <a:pos x="T4" y="T5"/>
                  </a:cxn>
                  <a:cxn ang="0">
                    <a:pos x="T6" y="T7"/>
                  </a:cxn>
                  <a:cxn ang="0">
                    <a:pos x="T8" y="T9"/>
                  </a:cxn>
                  <a:cxn ang="0">
                    <a:pos x="T10" y="T11"/>
                  </a:cxn>
                  <a:cxn ang="0">
                    <a:pos x="T12" y="T13"/>
                  </a:cxn>
                </a:cxnLst>
                <a:rect l="0" t="0" r="r" b="b"/>
                <a:pathLst>
                  <a:path w="41" h="36">
                    <a:moveTo>
                      <a:pt x="41" y="31"/>
                    </a:moveTo>
                    <a:lnTo>
                      <a:pt x="41" y="19"/>
                    </a:lnTo>
                    <a:lnTo>
                      <a:pt x="8" y="0"/>
                    </a:lnTo>
                    <a:lnTo>
                      <a:pt x="0" y="5"/>
                    </a:lnTo>
                    <a:lnTo>
                      <a:pt x="33" y="24"/>
                    </a:lnTo>
                    <a:lnTo>
                      <a:pt x="33" y="36"/>
                    </a:lnTo>
                    <a:lnTo>
                      <a:pt x="41" y="31"/>
                    </a:lnTo>
                    <a:close/>
                  </a:path>
                </a:pathLst>
              </a:custGeom>
              <a:noFill/>
              <a:ln w="793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24" name="Freeform 75"/>
              <p:cNvSpPr>
                <a:spLocks/>
              </p:cNvSpPr>
              <p:nvPr/>
            </p:nvSpPr>
            <p:spPr bwMode="auto">
              <a:xfrm>
                <a:off x="3224" y="2979"/>
                <a:ext cx="8" cy="17"/>
              </a:xfrm>
              <a:custGeom>
                <a:avLst/>
                <a:gdLst>
                  <a:gd name="T0" fmla="*/ 8 w 8"/>
                  <a:gd name="T1" fmla="*/ 12 h 17"/>
                  <a:gd name="T2" fmla="*/ 8 w 8"/>
                  <a:gd name="T3" fmla="*/ 0 h 17"/>
                  <a:gd name="T4" fmla="*/ 0 w 8"/>
                  <a:gd name="T5" fmla="*/ 4 h 17"/>
                  <a:gd name="T6" fmla="*/ 0 w 8"/>
                  <a:gd name="T7" fmla="*/ 17 h 17"/>
                  <a:gd name="T8" fmla="*/ 8 w 8"/>
                  <a:gd name="T9" fmla="*/ 12 h 17"/>
                </a:gdLst>
                <a:ahLst/>
                <a:cxnLst>
                  <a:cxn ang="0">
                    <a:pos x="T0" y="T1"/>
                  </a:cxn>
                  <a:cxn ang="0">
                    <a:pos x="T2" y="T3"/>
                  </a:cxn>
                  <a:cxn ang="0">
                    <a:pos x="T4" y="T5"/>
                  </a:cxn>
                  <a:cxn ang="0">
                    <a:pos x="T6" y="T7"/>
                  </a:cxn>
                  <a:cxn ang="0">
                    <a:pos x="T8" y="T9"/>
                  </a:cxn>
                </a:cxnLst>
                <a:rect l="0" t="0" r="r" b="b"/>
                <a:pathLst>
                  <a:path w="8" h="17">
                    <a:moveTo>
                      <a:pt x="8" y="12"/>
                    </a:moveTo>
                    <a:lnTo>
                      <a:pt x="8" y="0"/>
                    </a:lnTo>
                    <a:lnTo>
                      <a:pt x="0" y="4"/>
                    </a:lnTo>
                    <a:lnTo>
                      <a:pt x="0" y="17"/>
                    </a:lnTo>
                    <a:lnTo>
                      <a:pt x="8" y="12"/>
                    </a:lnTo>
                  </a:path>
                </a:pathLst>
              </a:custGeom>
              <a:noFill/>
              <a:ln w="793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25" name="Freeform 76"/>
              <p:cNvSpPr>
                <a:spLocks noEditPoints="1"/>
              </p:cNvSpPr>
              <p:nvPr/>
            </p:nvSpPr>
            <p:spPr bwMode="auto">
              <a:xfrm>
                <a:off x="3196" y="2938"/>
                <a:ext cx="36" cy="58"/>
              </a:xfrm>
              <a:custGeom>
                <a:avLst/>
                <a:gdLst>
                  <a:gd name="T0" fmla="*/ 28 w 36"/>
                  <a:gd name="T1" fmla="*/ 58 h 58"/>
                  <a:gd name="T2" fmla="*/ 36 w 36"/>
                  <a:gd name="T3" fmla="*/ 53 h 58"/>
                  <a:gd name="T4" fmla="*/ 0 w 36"/>
                  <a:gd name="T5" fmla="*/ 0 h 58"/>
                  <a:gd name="T6" fmla="*/ 32 w 36"/>
                  <a:gd name="T7" fmla="*/ 18 h 58"/>
                </a:gdLst>
                <a:ahLst/>
                <a:cxnLst>
                  <a:cxn ang="0">
                    <a:pos x="T0" y="T1"/>
                  </a:cxn>
                  <a:cxn ang="0">
                    <a:pos x="T2" y="T3"/>
                  </a:cxn>
                  <a:cxn ang="0">
                    <a:pos x="T4" y="T5"/>
                  </a:cxn>
                  <a:cxn ang="0">
                    <a:pos x="T6" y="T7"/>
                  </a:cxn>
                </a:cxnLst>
                <a:rect l="0" t="0" r="r" b="b"/>
                <a:pathLst>
                  <a:path w="36" h="58">
                    <a:moveTo>
                      <a:pt x="28" y="58"/>
                    </a:moveTo>
                    <a:lnTo>
                      <a:pt x="36" y="53"/>
                    </a:lnTo>
                    <a:moveTo>
                      <a:pt x="0" y="0"/>
                    </a:moveTo>
                    <a:lnTo>
                      <a:pt x="32" y="18"/>
                    </a:lnTo>
                  </a:path>
                </a:pathLst>
              </a:custGeom>
              <a:noFill/>
              <a:ln w="7938" cap="rnd">
                <a:solidFill>
                  <a:srgbClr val="64807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26" name="Freeform 77"/>
              <p:cNvSpPr>
                <a:spLocks noEditPoints="1"/>
              </p:cNvSpPr>
              <p:nvPr/>
            </p:nvSpPr>
            <p:spPr bwMode="auto">
              <a:xfrm>
                <a:off x="3167" y="2958"/>
                <a:ext cx="101" cy="54"/>
              </a:xfrm>
              <a:custGeom>
                <a:avLst/>
                <a:gdLst>
                  <a:gd name="T0" fmla="*/ 0 w 101"/>
                  <a:gd name="T1" fmla="*/ 4 h 54"/>
                  <a:gd name="T2" fmla="*/ 2 w 101"/>
                  <a:gd name="T3" fmla="*/ 35 h 54"/>
                  <a:gd name="T4" fmla="*/ 11 w 101"/>
                  <a:gd name="T5" fmla="*/ 15 h 54"/>
                  <a:gd name="T6" fmla="*/ 1 w 101"/>
                  <a:gd name="T7" fmla="*/ 21 h 54"/>
                  <a:gd name="T8" fmla="*/ 36 w 101"/>
                  <a:gd name="T9" fmla="*/ 41 h 54"/>
                  <a:gd name="T10" fmla="*/ 101 w 101"/>
                  <a:gd name="T11" fmla="*/ 13 h 54"/>
                  <a:gd name="T12" fmla="*/ 78 w 101"/>
                  <a:gd name="T13" fmla="*/ 0 h 54"/>
                  <a:gd name="T14" fmla="*/ 15 w 101"/>
                  <a:gd name="T15" fmla="*/ 29 h 54"/>
                  <a:gd name="T16" fmla="*/ 2 w 101"/>
                  <a:gd name="T17" fmla="*/ 35 h 54"/>
                  <a:gd name="T18" fmla="*/ 35 w 101"/>
                  <a:gd name="T19" fmla="*/ 54 h 54"/>
                  <a:gd name="T20" fmla="*/ 93 w 101"/>
                  <a:gd name="T21" fmla="*/ 35 h 54"/>
                  <a:gd name="T22" fmla="*/ 78 w 101"/>
                  <a:gd name="T23" fmla="*/ 25 h 54"/>
                  <a:gd name="T24" fmla="*/ 33 w 101"/>
                  <a:gd name="T25" fmla="*/ 39 h 54"/>
                  <a:gd name="T26" fmla="*/ 19 w 101"/>
                  <a:gd name="T27" fmla="*/ 45 h 54"/>
                  <a:gd name="T28" fmla="*/ 19 w 101"/>
                  <a:gd name="T29" fmla="*/ 15 h 54"/>
                  <a:gd name="T30" fmla="*/ 37 w 101"/>
                  <a:gd name="T31" fmla="*/ 24 h 54"/>
                  <a:gd name="T32" fmla="*/ 35 w 101"/>
                  <a:gd name="T33" fmla="*/ 54 h 54"/>
                  <a:gd name="T34" fmla="*/ 60 w 101"/>
                  <a:gd name="T35" fmla="*/ 15 h 54"/>
                  <a:gd name="T36" fmla="*/ 52 w 101"/>
                  <a:gd name="T37" fmla="*/ 48 h 54"/>
                  <a:gd name="T38" fmla="*/ 84 w 101"/>
                  <a:gd name="T39" fmla="*/ 3 h 54"/>
                  <a:gd name="T40" fmla="*/ 74 w 101"/>
                  <a:gd name="T41" fmla="*/ 4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1" h="54">
                    <a:moveTo>
                      <a:pt x="0" y="4"/>
                    </a:moveTo>
                    <a:lnTo>
                      <a:pt x="2" y="35"/>
                    </a:lnTo>
                    <a:moveTo>
                      <a:pt x="11" y="15"/>
                    </a:moveTo>
                    <a:lnTo>
                      <a:pt x="1" y="21"/>
                    </a:lnTo>
                    <a:lnTo>
                      <a:pt x="36" y="41"/>
                    </a:lnTo>
                    <a:lnTo>
                      <a:pt x="101" y="13"/>
                    </a:lnTo>
                    <a:lnTo>
                      <a:pt x="78" y="0"/>
                    </a:lnTo>
                    <a:moveTo>
                      <a:pt x="15" y="29"/>
                    </a:moveTo>
                    <a:lnTo>
                      <a:pt x="2" y="35"/>
                    </a:lnTo>
                    <a:lnTo>
                      <a:pt x="35" y="54"/>
                    </a:lnTo>
                    <a:lnTo>
                      <a:pt x="93" y="35"/>
                    </a:lnTo>
                    <a:lnTo>
                      <a:pt x="78" y="25"/>
                    </a:lnTo>
                    <a:moveTo>
                      <a:pt x="33" y="39"/>
                    </a:moveTo>
                    <a:lnTo>
                      <a:pt x="19" y="45"/>
                    </a:lnTo>
                    <a:lnTo>
                      <a:pt x="19" y="15"/>
                    </a:lnTo>
                    <a:moveTo>
                      <a:pt x="37" y="24"/>
                    </a:moveTo>
                    <a:lnTo>
                      <a:pt x="35" y="54"/>
                    </a:lnTo>
                    <a:moveTo>
                      <a:pt x="60" y="15"/>
                    </a:moveTo>
                    <a:lnTo>
                      <a:pt x="52" y="48"/>
                    </a:lnTo>
                    <a:moveTo>
                      <a:pt x="84" y="3"/>
                    </a:moveTo>
                    <a:lnTo>
                      <a:pt x="74" y="41"/>
                    </a:lnTo>
                  </a:path>
                </a:pathLst>
              </a:custGeom>
              <a:noFill/>
              <a:ln w="7938" cap="rnd">
                <a:solidFill>
                  <a:srgbClr val="45928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27" name="Freeform 78"/>
              <p:cNvSpPr>
                <a:spLocks noEditPoints="1"/>
              </p:cNvSpPr>
              <p:nvPr/>
            </p:nvSpPr>
            <p:spPr bwMode="auto">
              <a:xfrm>
                <a:off x="3167" y="2924"/>
                <a:ext cx="107" cy="88"/>
              </a:xfrm>
              <a:custGeom>
                <a:avLst/>
                <a:gdLst>
                  <a:gd name="T0" fmla="*/ 11 w 107"/>
                  <a:gd name="T1" fmla="*/ 30 h 88"/>
                  <a:gd name="T2" fmla="*/ 0 w 107"/>
                  <a:gd name="T3" fmla="*/ 38 h 88"/>
                  <a:gd name="T4" fmla="*/ 32 w 107"/>
                  <a:gd name="T5" fmla="*/ 55 h 88"/>
                  <a:gd name="T6" fmla="*/ 32 w 107"/>
                  <a:gd name="T7" fmla="*/ 55 h 88"/>
                  <a:gd name="T8" fmla="*/ 37 w 107"/>
                  <a:gd name="T9" fmla="*/ 58 h 88"/>
                  <a:gd name="T10" fmla="*/ 107 w 107"/>
                  <a:gd name="T11" fmla="*/ 28 h 88"/>
                  <a:gd name="T12" fmla="*/ 59 w 107"/>
                  <a:gd name="T13" fmla="*/ 0 h 88"/>
                  <a:gd name="T14" fmla="*/ 48 w 107"/>
                  <a:gd name="T15" fmla="*/ 6 h 88"/>
                  <a:gd name="T16" fmla="*/ 20 w 107"/>
                  <a:gd name="T17" fmla="*/ 79 h 88"/>
                  <a:gd name="T18" fmla="*/ 35 w 107"/>
                  <a:gd name="T19" fmla="*/ 88 h 88"/>
                  <a:gd name="T20" fmla="*/ 92 w 107"/>
                  <a:gd name="T21" fmla="*/ 7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7" h="88">
                    <a:moveTo>
                      <a:pt x="11" y="30"/>
                    </a:moveTo>
                    <a:lnTo>
                      <a:pt x="0" y="38"/>
                    </a:lnTo>
                    <a:lnTo>
                      <a:pt x="32" y="55"/>
                    </a:lnTo>
                    <a:moveTo>
                      <a:pt x="32" y="55"/>
                    </a:moveTo>
                    <a:lnTo>
                      <a:pt x="37" y="58"/>
                    </a:lnTo>
                    <a:lnTo>
                      <a:pt x="107" y="28"/>
                    </a:lnTo>
                    <a:lnTo>
                      <a:pt x="59" y="0"/>
                    </a:lnTo>
                    <a:lnTo>
                      <a:pt x="48" y="6"/>
                    </a:lnTo>
                    <a:moveTo>
                      <a:pt x="20" y="79"/>
                    </a:moveTo>
                    <a:lnTo>
                      <a:pt x="35" y="88"/>
                    </a:lnTo>
                    <a:lnTo>
                      <a:pt x="92" y="70"/>
                    </a:lnTo>
                  </a:path>
                </a:pathLst>
              </a:custGeom>
              <a:noFill/>
              <a:ln w="7938" cap="flat">
                <a:solidFill>
                  <a:srgbClr val="36786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28" name="Rectangle 79"/>
              <p:cNvSpPr>
                <a:spLocks noChangeArrowheads="1"/>
              </p:cNvSpPr>
              <p:nvPr/>
            </p:nvSpPr>
            <p:spPr bwMode="auto">
              <a:xfrm>
                <a:off x="3275" y="2863"/>
                <a:ext cx="4" cy="34"/>
              </a:xfrm>
              <a:prstGeom prst="rect">
                <a:avLst/>
              </a:prstGeom>
              <a:solidFill>
                <a:srgbClr val="F6F3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29" name="Rectangle 80"/>
              <p:cNvSpPr>
                <a:spLocks noChangeArrowheads="1"/>
              </p:cNvSpPr>
              <p:nvPr/>
            </p:nvSpPr>
            <p:spPr bwMode="auto">
              <a:xfrm>
                <a:off x="3279" y="2863"/>
                <a:ext cx="5" cy="34"/>
              </a:xfrm>
              <a:prstGeom prst="rect">
                <a:avLst/>
              </a:prstGeom>
              <a:solidFill>
                <a:srgbClr val="F1F2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1" name="Rectangle 81"/>
              <p:cNvSpPr>
                <a:spLocks noChangeArrowheads="1"/>
              </p:cNvSpPr>
              <p:nvPr/>
            </p:nvSpPr>
            <p:spPr bwMode="auto">
              <a:xfrm>
                <a:off x="3284" y="2863"/>
                <a:ext cx="5" cy="34"/>
              </a:xfrm>
              <a:prstGeom prst="rect">
                <a:avLst/>
              </a:prstGeom>
              <a:solidFill>
                <a:srgbClr val="E7F1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3" name="Rectangle 82"/>
              <p:cNvSpPr>
                <a:spLocks noChangeArrowheads="1"/>
              </p:cNvSpPr>
              <p:nvPr/>
            </p:nvSpPr>
            <p:spPr bwMode="auto">
              <a:xfrm>
                <a:off x="3289" y="2863"/>
                <a:ext cx="5" cy="34"/>
              </a:xfrm>
              <a:prstGeom prst="rect">
                <a:avLst/>
              </a:prstGeom>
              <a:solidFill>
                <a:srgbClr val="D8EED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4" name="Rectangle 83"/>
              <p:cNvSpPr>
                <a:spLocks noChangeArrowheads="1"/>
              </p:cNvSpPr>
              <p:nvPr/>
            </p:nvSpPr>
            <p:spPr bwMode="auto">
              <a:xfrm>
                <a:off x="3294" y="2863"/>
                <a:ext cx="5" cy="34"/>
              </a:xfrm>
              <a:prstGeom prst="rect">
                <a:avLst/>
              </a:prstGeom>
              <a:solidFill>
                <a:srgbClr val="C6EC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5" name="Rectangle 84"/>
              <p:cNvSpPr>
                <a:spLocks noChangeArrowheads="1"/>
              </p:cNvSpPr>
              <p:nvPr/>
            </p:nvSpPr>
            <p:spPr bwMode="auto">
              <a:xfrm>
                <a:off x="3299" y="2863"/>
                <a:ext cx="5" cy="34"/>
              </a:xfrm>
              <a:prstGeom prst="rect">
                <a:avLst/>
              </a:prstGeom>
              <a:solidFill>
                <a:srgbClr val="B4EA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6" name="Rectangle 85"/>
              <p:cNvSpPr>
                <a:spLocks noChangeArrowheads="1"/>
              </p:cNvSpPr>
              <p:nvPr/>
            </p:nvSpPr>
            <p:spPr bwMode="auto">
              <a:xfrm>
                <a:off x="3304" y="2863"/>
                <a:ext cx="5" cy="34"/>
              </a:xfrm>
              <a:prstGeom prst="rect">
                <a:avLst/>
              </a:prstGeom>
              <a:solidFill>
                <a:srgbClr val="A5E8C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7" name="Rectangle 86"/>
              <p:cNvSpPr>
                <a:spLocks noChangeArrowheads="1"/>
              </p:cNvSpPr>
              <p:nvPr/>
            </p:nvSpPr>
            <p:spPr bwMode="auto">
              <a:xfrm>
                <a:off x="3309" y="2863"/>
                <a:ext cx="5" cy="34"/>
              </a:xfrm>
              <a:prstGeom prst="rect">
                <a:avLst/>
              </a:prstGeom>
              <a:solidFill>
                <a:srgbClr val="9BE7C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8" name="Rectangle 87"/>
              <p:cNvSpPr>
                <a:spLocks noChangeArrowheads="1"/>
              </p:cNvSpPr>
              <p:nvPr/>
            </p:nvSpPr>
            <p:spPr bwMode="auto">
              <a:xfrm>
                <a:off x="3314" y="2863"/>
                <a:ext cx="5" cy="34"/>
              </a:xfrm>
              <a:prstGeom prst="rect">
                <a:avLst/>
              </a:prstGeom>
              <a:solidFill>
                <a:srgbClr val="99E7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9" name="Rectangle 88"/>
              <p:cNvSpPr>
                <a:spLocks noChangeArrowheads="1"/>
              </p:cNvSpPr>
              <p:nvPr/>
            </p:nvSpPr>
            <p:spPr bwMode="auto">
              <a:xfrm>
                <a:off x="3319" y="2863"/>
                <a:ext cx="5" cy="34"/>
              </a:xfrm>
              <a:prstGeom prst="rect">
                <a:avLst/>
              </a:prstGeom>
              <a:solidFill>
                <a:srgbClr val="A1E8C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113" name="Picture 8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99" y="2883"/>
                <a:ext cx="20" cy="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40" name="Freeform 90"/>
              <p:cNvSpPr>
                <a:spLocks noEditPoints="1"/>
              </p:cNvSpPr>
              <p:nvPr/>
            </p:nvSpPr>
            <p:spPr bwMode="auto">
              <a:xfrm>
                <a:off x="3253" y="2899"/>
                <a:ext cx="62" cy="105"/>
              </a:xfrm>
              <a:custGeom>
                <a:avLst/>
                <a:gdLst>
                  <a:gd name="T0" fmla="*/ 75 w 200"/>
                  <a:gd name="T1" fmla="*/ 0 h 343"/>
                  <a:gd name="T2" fmla="*/ 3 w 200"/>
                  <a:gd name="T3" fmla="*/ 41 h 343"/>
                  <a:gd name="T4" fmla="*/ 0 w 200"/>
                  <a:gd name="T5" fmla="*/ 68 h 343"/>
                  <a:gd name="T6" fmla="*/ 24 w 200"/>
                  <a:gd name="T7" fmla="*/ 65 h 343"/>
                  <a:gd name="T8" fmla="*/ 76 w 200"/>
                  <a:gd name="T9" fmla="*/ 34 h 343"/>
                  <a:gd name="T10" fmla="*/ 75 w 200"/>
                  <a:gd name="T11" fmla="*/ 0 h 343"/>
                  <a:gd name="T12" fmla="*/ 166 w 200"/>
                  <a:gd name="T13" fmla="*/ 51 h 343"/>
                  <a:gd name="T14" fmla="*/ 95 w 200"/>
                  <a:gd name="T15" fmla="*/ 93 h 343"/>
                  <a:gd name="T16" fmla="*/ 92 w 200"/>
                  <a:gd name="T17" fmla="*/ 120 h 343"/>
                  <a:gd name="T18" fmla="*/ 116 w 200"/>
                  <a:gd name="T19" fmla="*/ 117 h 343"/>
                  <a:gd name="T20" fmla="*/ 169 w 200"/>
                  <a:gd name="T21" fmla="*/ 86 h 343"/>
                  <a:gd name="T22" fmla="*/ 166 w 200"/>
                  <a:gd name="T23" fmla="*/ 51 h 343"/>
                  <a:gd name="T24" fmla="*/ 97 w 200"/>
                  <a:gd name="T25" fmla="*/ 311 h 343"/>
                  <a:gd name="T26" fmla="*/ 79 w 200"/>
                  <a:gd name="T27" fmla="*/ 322 h 343"/>
                  <a:gd name="T28" fmla="*/ 80 w 200"/>
                  <a:gd name="T29" fmla="*/ 312 h 343"/>
                  <a:gd name="T30" fmla="*/ 112 w 200"/>
                  <a:gd name="T31" fmla="*/ 277 h 343"/>
                  <a:gd name="T32" fmla="*/ 117 w 200"/>
                  <a:gd name="T33" fmla="*/ 124 h 343"/>
                  <a:gd name="T34" fmla="*/ 126 w 200"/>
                  <a:gd name="T35" fmla="*/ 129 h 343"/>
                  <a:gd name="T36" fmla="*/ 129 w 200"/>
                  <a:gd name="T37" fmla="*/ 280 h 343"/>
                  <a:gd name="T38" fmla="*/ 97 w 200"/>
                  <a:gd name="T39" fmla="*/ 311 h 343"/>
                  <a:gd name="T40" fmla="*/ 169 w 200"/>
                  <a:gd name="T41" fmla="*/ 86 h 343"/>
                  <a:gd name="T42" fmla="*/ 168 w 200"/>
                  <a:gd name="T43" fmla="*/ 81 h 343"/>
                  <a:gd name="T44" fmla="*/ 200 w 200"/>
                  <a:gd name="T45" fmla="*/ 67 h 343"/>
                  <a:gd name="T46" fmla="*/ 189 w 200"/>
                  <a:gd name="T47" fmla="*/ 270 h 343"/>
                  <a:gd name="T48" fmla="*/ 188 w 200"/>
                  <a:gd name="T49" fmla="*/ 303 h 343"/>
                  <a:gd name="T50" fmla="*/ 116 w 200"/>
                  <a:gd name="T51" fmla="*/ 343 h 343"/>
                  <a:gd name="T52" fmla="*/ 116 w 200"/>
                  <a:gd name="T53" fmla="*/ 329 h 343"/>
                  <a:gd name="T54" fmla="*/ 152 w 200"/>
                  <a:gd name="T55" fmla="*/ 289 h 343"/>
                  <a:gd name="T56" fmla="*/ 163 w 200"/>
                  <a:gd name="T57" fmla="*/ 89 h 343"/>
                  <a:gd name="T58" fmla="*/ 169 w 200"/>
                  <a:gd name="T59" fmla="*/ 86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00" h="343">
                    <a:moveTo>
                      <a:pt x="75" y="0"/>
                    </a:moveTo>
                    <a:lnTo>
                      <a:pt x="3" y="41"/>
                    </a:lnTo>
                    <a:cubicBezTo>
                      <a:pt x="9" y="49"/>
                      <a:pt x="8" y="61"/>
                      <a:pt x="0" y="68"/>
                    </a:cubicBezTo>
                    <a:cubicBezTo>
                      <a:pt x="7" y="74"/>
                      <a:pt x="18" y="72"/>
                      <a:pt x="24" y="65"/>
                    </a:cubicBezTo>
                    <a:lnTo>
                      <a:pt x="76" y="34"/>
                    </a:lnTo>
                    <a:lnTo>
                      <a:pt x="75" y="0"/>
                    </a:lnTo>
                    <a:close/>
                    <a:moveTo>
                      <a:pt x="166" y="51"/>
                    </a:moveTo>
                    <a:lnTo>
                      <a:pt x="95" y="93"/>
                    </a:lnTo>
                    <a:cubicBezTo>
                      <a:pt x="101" y="101"/>
                      <a:pt x="100" y="113"/>
                      <a:pt x="92" y="120"/>
                    </a:cubicBezTo>
                    <a:cubicBezTo>
                      <a:pt x="99" y="126"/>
                      <a:pt x="110" y="124"/>
                      <a:pt x="116" y="117"/>
                    </a:cubicBezTo>
                    <a:lnTo>
                      <a:pt x="169" y="86"/>
                    </a:lnTo>
                    <a:lnTo>
                      <a:pt x="166" y="51"/>
                    </a:lnTo>
                    <a:close/>
                    <a:moveTo>
                      <a:pt x="97" y="311"/>
                    </a:moveTo>
                    <a:lnTo>
                      <a:pt x="79" y="322"/>
                    </a:lnTo>
                    <a:cubicBezTo>
                      <a:pt x="79" y="319"/>
                      <a:pt x="79" y="315"/>
                      <a:pt x="80" y="312"/>
                    </a:cubicBezTo>
                    <a:cubicBezTo>
                      <a:pt x="89" y="298"/>
                      <a:pt x="99" y="286"/>
                      <a:pt x="112" y="277"/>
                    </a:cubicBezTo>
                    <a:lnTo>
                      <a:pt x="117" y="124"/>
                    </a:lnTo>
                    <a:lnTo>
                      <a:pt x="126" y="129"/>
                    </a:lnTo>
                    <a:lnTo>
                      <a:pt x="129" y="280"/>
                    </a:lnTo>
                    <a:cubicBezTo>
                      <a:pt x="118" y="290"/>
                      <a:pt x="108" y="300"/>
                      <a:pt x="97" y="311"/>
                    </a:cubicBezTo>
                    <a:close/>
                    <a:moveTo>
                      <a:pt x="169" y="86"/>
                    </a:moveTo>
                    <a:lnTo>
                      <a:pt x="168" y="81"/>
                    </a:lnTo>
                    <a:lnTo>
                      <a:pt x="200" y="67"/>
                    </a:lnTo>
                    <a:lnTo>
                      <a:pt x="189" y="270"/>
                    </a:lnTo>
                    <a:lnTo>
                      <a:pt x="188" y="303"/>
                    </a:lnTo>
                    <a:lnTo>
                      <a:pt x="116" y="343"/>
                    </a:lnTo>
                    <a:cubicBezTo>
                      <a:pt x="116" y="338"/>
                      <a:pt x="116" y="333"/>
                      <a:pt x="116" y="329"/>
                    </a:cubicBezTo>
                    <a:cubicBezTo>
                      <a:pt x="126" y="314"/>
                      <a:pt x="138" y="300"/>
                      <a:pt x="152" y="289"/>
                    </a:cubicBezTo>
                    <a:lnTo>
                      <a:pt x="163" y="89"/>
                    </a:lnTo>
                    <a:lnTo>
                      <a:pt x="169" y="86"/>
                    </a:lnTo>
                    <a:close/>
                  </a:path>
                </a:pathLst>
              </a:custGeom>
              <a:solidFill>
                <a:srgbClr val="42BB9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41" name="Freeform 91"/>
              <p:cNvSpPr>
                <a:spLocks noEditPoints="1"/>
              </p:cNvSpPr>
              <p:nvPr/>
            </p:nvSpPr>
            <p:spPr bwMode="auto">
              <a:xfrm>
                <a:off x="3250" y="2896"/>
                <a:ext cx="54" cy="32"/>
              </a:xfrm>
              <a:custGeom>
                <a:avLst/>
                <a:gdLst>
                  <a:gd name="T0" fmla="*/ 85 w 176"/>
                  <a:gd name="T1" fmla="*/ 10 h 103"/>
                  <a:gd name="T2" fmla="*/ 14 w 176"/>
                  <a:gd name="T3" fmla="*/ 51 h 103"/>
                  <a:gd name="T4" fmla="*/ 0 w 176"/>
                  <a:gd name="T5" fmla="*/ 45 h 103"/>
                  <a:gd name="T6" fmla="*/ 4 w 176"/>
                  <a:gd name="T7" fmla="*/ 37 h 103"/>
                  <a:gd name="T8" fmla="*/ 68 w 176"/>
                  <a:gd name="T9" fmla="*/ 0 h 103"/>
                  <a:gd name="T10" fmla="*/ 85 w 176"/>
                  <a:gd name="T11" fmla="*/ 10 h 103"/>
                  <a:gd name="T12" fmla="*/ 176 w 176"/>
                  <a:gd name="T13" fmla="*/ 61 h 103"/>
                  <a:gd name="T14" fmla="*/ 105 w 176"/>
                  <a:gd name="T15" fmla="*/ 103 h 103"/>
                  <a:gd name="T16" fmla="*/ 92 w 176"/>
                  <a:gd name="T17" fmla="*/ 96 h 103"/>
                  <a:gd name="T18" fmla="*/ 96 w 176"/>
                  <a:gd name="T19" fmla="*/ 88 h 103"/>
                  <a:gd name="T20" fmla="*/ 160 w 176"/>
                  <a:gd name="T21" fmla="*/ 52 h 103"/>
                  <a:gd name="T22" fmla="*/ 176 w 176"/>
                  <a:gd name="T23" fmla="*/ 61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6" h="103">
                    <a:moveTo>
                      <a:pt x="85" y="10"/>
                    </a:moveTo>
                    <a:lnTo>
                      <a:pt x="14" y="51"/>
                    </a:lnTo>
                    <a:cubicBezTo>
                      <a:pt x="10" y="47"/>
                      <a:pt x="6" y="45"/>
                      <a:pt x="0" y="45"/>
                    </a:cubicBezTo>
                    <a:cubicBezTo>
                      <a:pt x="0" y="41"/>
                      <a:pt x="1" y="38"/>
                      <a:pt x="4" y="37"/>
                    </a:cubicBezTo>
                    <a:cubicBezTo>
                      <a:pt x="26" y="25"/>
                      <a:pt x="47" y="13"/>
                      <a:pt x="68" y="0"/>
                    </a:cubicBezTo>
                    <a:lnTo>
                      <a:pt x="85" y="10"/>
                    </a:lnTo>
                    <a:close/>
                    <a:moveTo>
                      <a:pt x="176" y="61"/>
                    </a:moveTo>
                    <a:lnTo>
                      <a:pt x="105" y="103"/>
                    </a:lnTo>
                    <a:cubicBezTo>
                      <a:pt x="102" y="99"/>
                      <a:pt x="97" y="96"/>
                      <a:pt x="92" y="96"/>
                    </a:cubicBezTo>
                    <a:cubicBezTo>
                      <a:pt x="91" y="93"/>
                      <a:pt x="93" y="89"/>
                      <a:pt x="96" y="88"/>
                    </a:cubicBezTo>
                    <a:cubicBezTo>
                      <a:pt x="117" y="76"/>
                      <a:pt x="138" y="64"/>
                      <a:pt x="160" y="52"/>
                    </a:cubicBezTo>
                    <a:lnTo>
                      <a:pt x="176" y="61"/>
                    </a:lnTo>
                    <a:close/>
                  </a:path>
                </a:pathLst>
              </a:cu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42" name="Rectangle 92"/>
              <p:cNvSpPr>
                <a:spLocks noChangeArrowheads="1"/>
              </p:cNvSpPr>
              <p:nvPr/>
            </p:nvSpPr>
            <p:spPr bwMode="auto">
              <a:xfrm>
                <a:off x="3284" y="2868"/>
                <a:ext cx="5" cy="15"/>
              </a:xfrm>
              <a:prstGeom prst="rect">
                <a:avLst/>
              </a:prstGeom>
              <a:solidFill>
                <a:srgbClr val="42BA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3" name="Rectangle 93"/>
              <p:cNvSpPr>
                <a:spLocks noChangeArrowheads="1"/>
              </p:cNvSpPr>
              <p:nvPr/>
            </p:nvSpPr>
            <p:spPr bwMode="auto">
              <a:xfrm>
                <a:off x="3289" y="2868"/>
                <a:ext cx="5" cy="15"/>
              </a:xfrm>
              <a:prstGeom prst="rect">
                <a:avLst/>
              </a:prstGeom>
              <a:solidFill>
                <a:srgbClr val="43AE9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4" name="Rectangle 94"/>
              <p:cNvSpPr>
                <a:spLocks noChangeArrowheads="1"/>
              </p:cNvSpPr>
              <p:nvPr/>
            </p:nvSpPr>
            <p:spPr bwMode="auto">
              <a:xfrm>
                <a:off x="3294" y="2868"/>
                <a:ext cx="5" cy="15"/>
              </a:xfrm>
              <a:prstGeom prst="rect">
                <a:avLst/>
              </a:prstGeom>
              <a:solidFill>
                <a:srgbClr val="45998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5" name="Rectangle 95"/>
              <p:cNvSpPr>
                <a:spLocks noChangeArrowheads="1"/>
              </p:cNvSpPr>
              <p:nvPr/>
            </p:nvSpPr>
            <p:spPr bwMode="auto">
              <a:xfrm>
                <a:off x="3299" y="2868"/>
                <a:ext cx="5" cy="15"/>
              </a:xfrm>
              <a:prstGeom prst="rect">
                <a:avLst/>
              </a:prstGeom>
              <a:solidFill>
                <a:srgbClr val="45938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120" name="Picture 9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70" y="2834"/>
                <a:ext cx="39" cy="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1" name="Picture 9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70" y="2834"/>
                <a:ext cx="39" cy="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6" name="Freeform 98"/>
              <p:cNvSpPr>
                <a:spLocks/>
              </p:cNvSpPr>
              <p:nvPr/>
            </p:nvSpPr>
            <p:spPr bwMode="auto">
              <a:xfrm>
                <a:off x="3284" y="2867"/>
                <a:ext cx="17" cy="5"/>
              </a:xfrm>
              <a:custGeom>
                <a:avLst/>
                <a:gdLst>
                  <a:gd name="T0" fmla="*/ 17 w 17"/>
                  <a:gd name="T1" fmla="*/ 2 h 5"/>
                  <a:gd name="T2" fmla="*/ 9 w 17"/>
                  <a:gd name="T3" fmla="*/ 5 h 5"/>
                  <a:gd name="T4" fmla="*/ 0 w 17"/>
                  <a:gd name="T5" fmla="*/ 0 h 5"/>
                </a:gdLst>
                <a:ahLst/>
                <a:cxnLst>
                  <a:cxn ang="0">
                    <a:pos x="T0" y="T1"/>
                  </a:cxn>
                  <a:cxn ang="0">
                    <a:pos x="T2" y="T3"/>
                  </a:cxn>
                  <a:cxn ang="0">
                    <a:pos x="T4" y="T5"/>
                  </a:cxn>
                </a:cxnLst>
                <a:rect l="0" t="0" r="r" b="b"/>
                <a:pathLst>
                  <a:path w="17" h="5">
                    <a:moveTo>
                      <a:pt x="17" y="2"/>
                    </a:moveTo>
                    <a:cubicBezTo>
                      <a:pt x="15" y="4"/>
                      <a:pt x="12" y="5"/>
                      <a:pt x="9" y="5"/>
                    </a:cubicBezTo>
                    <a:cubicBezTo>
                      <a:pt x="5" y="5"/>
                      <a:pt x="2" y="3"/>
                      <a:pt x="0" y="0"/>
                    </a:cubicBezTo>
                  </a:path>
                </a:pathLst>
              </a:custGeom>
              <a:noFill/>
              <a:ln w="7938" cap="rnd">
                <a:solidFill>
                  <a:srgbClr val="D7513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123" name="Picture 9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65" y="2922"/>
                <a:ext cx="24" cy="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4" name="Picture 10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65" y="2922"/>
                <a:ext cx="24" cy="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5" name="Picture 10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35" y="2907"/>
                <a:ext cx="25" cy="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 name="Picture 10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235" y="2907"/>
                <a:ext cx="25" cy="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Freeform 103"/>
              <p:cNvSpPr>
                <a:spLocks noEditPoints="1"/>
              </p:cNvSpPr>
              <p:nvPr/>
            </p:nvSpPr>
            <p:spPr bwMode="auto">
              <a:xfrm>
                <a:off x="3239" y="2890"/>
                <a:ext cx="78" cy="104"/>
              </a:xfrm>
              <a:custGeom>
                <a:avLst/>
                <a:gdLst>
                  <a:gd name="T0" fmla="*/ 11 w 254"/>
                  <a:gd name="T1" fmla="*/ 106 h 341"/>
                  <a:gd name="T2" fmla="*/ 0 w 254"/>
                  <a:gd name="T3" fmla="*/ 88 h 341"/>
                  <a:gd name="T4" fmla="*/ 48 w 254"/>
                  <a:gd name="T5" fmla="*/ 99 h 341"/>
                  <a:gd name="T6" fmla="*/ 11 w 254"/>
                  <a:gd name="T7" fmla="*/ 106 h 341"/>
                  <a:gd name="T8" fmla="*/ 254 w 254"/>
                  <a:gd name="T9" fmla="*/ 93 h 341"/>
                  <a:gd name="T10" fmla="*/ 163 w 254"/>
                  <a:gd name="T11" fmla="*/ 147 h 341"/>
                  <a:gd name="T12" fmla="*/ 139 w 254"/>
                  <a:gd name="T13" fmla="*/ 150 h 341"/>
                  <a:gd name="T14" fmla="*/ 102 w 254"/>
                  <a:gd name="T15" fmla="*/ 157 h 341"/>
                  <a:gd name="T16" fmla="*/ 92 w 254"/>
                  <a:gd name="T17" fmla="*/ 139 h 341"/>
                  <a:gd name="T18" fmla="*/ 173 w 254"/>
                  <a:gd name="T19" fmla="*/ 159 h 341"/>
                  <a:gd name="T20" fmla="*/ 175 w 254"/>
                  <a:gd name="T21" fmla="*/ 310 h 341"/>
                  <a:gd name="T22" fmla="*/ 144 w 254"/>
                  <a:gd name="T23" fmla="*/ 341 h 341"/>
                  <a:gd name="T24" fmla="*/ 126 w 254"/>
                  <a:gd name="T25" fmla="*/ 115 h 341"/>
                  <a:gd name="T26" fmla="*/ 136 w 254"/>
                  <a:gd name="T27" fmla="*/ 107 h 341"/>
                  <a:gd name="T28" fmla="*/ 196 w 254"/>
                  <a:gd name="T29" fmla="*/ 71 h 341"/>
                  <a:gd name="T30" fmla="*/ 196 w 254"/>
                  <a:gd name="T31" fmla="*/ 44 h 341"/>
                  <a:gd name="T32" fmla="*/ 126 w 254"/>
                  <a:gd name="T33" fmla="*/ 114 h 341"/>
                  <a:gd name="T34" fmla="*/ 121 w 254"/>
                  <a:gd name="T35" fmla="*/ 0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54" h="341">
                    <a:moveTo>
                      <a:pt x="11" y="106"/>
                    </a:moveTo>
                    <a:cubicBezTo>
                      <a:pt x="4" y="102"/>
                      <a:pt x="0" y="95"/>
                      <a:pt x="0" y="88"/>
                    </a:cubicBezTo>
                    <a:moveTo>
                      <a:pt x="48" y="99"/>
                    </a:moveTo>
                    <a:cubicBezTo>
                      <a:pt x="38" y="108"/>
                      <a:pt x="24" y="111"/>
                      <a:pt x="11" y="106"/>
                    </a:cubicBezTo>
                    <a:moveTo>
                      <a:pt x="254" y="93"/>
                    </a:moveTo>
                    <a:lnTo>
                      <a:pt x="163" y="147"/>
                    </a:lnTo>
                    <a:cubicBezTo>
                      <a:pt x="157" y="154"/>
                      <a:pt x="146" y="156"/>
                      <a:pt x="139" y="150"/>
                    </a:cubicBezTo>
                    <a:cubicBezTo>
                      <a:pt x="129" y="159"/>
                      <a:pt x="115" y="161"/>
                      <a:pt x="102" y="157"/>
                    </a:cubicBezTo>
                    <a:cubicBezTo>
                      <a:pt x="96" y="153"/>
                      <a:pt x="92" y="146"/>
                      <a:pt x="92" y="139"/>
                    </a:cubicBezTo>
                    <a:moveTo>
                      <a:pt x="173" y="159"/>
                    </a:moveTo>
                    <a:lnTo>
                      <a:pt x="175" y="310"/>
                    </a:lnTo>
                    <a:cubicBezTo>
                      <a:pt x="164" y="320"/>
                      <a:pt x="154" y="330"/>
                      <a:pt x="144" y="341"/>
                    </a:cubicBezTo>
                    <a:moveTo>
                      <a:pt x="126" y="115"/>
                    </a:moveTo>
                    <a:cubicBezTo>
                      <a:pt x="129" y="112"/>
                      <a:pt x="132" y="109"/>
                      <a:pt x="136" y="107"/>
                    </a:cubicBezTo>
                    <a:lnTo>
                      <a:pt x="196" y="71"/>
                    </a:lnTo>
                    <a:lnTo>
                      <a:pt x="196" y="44"/>
                    </a:lnTo>
                    <a:moveTo>
                      <a:pt x="126" y="114"/>
                    </a:moveTo>
                    <a:lnTo>
                      <a:pt x="121" y="0"/>
                    </a:lnTo>
                  </a:path>
                </a:pathLst>
              </a:custGeom>
              <a:noFill/>
              <a:ln w="7938" cap="rnd">
                <a:solidFill>
                  <a:srgbClr val="20645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8" name="Freeform 104"/>
              <p:cNvSpPr>
                <a:spLocks noEditPoints="1"/>
              </p:cNvSpPr>
              <p:nvPr/>
            </p:nvSpPr>
            <p:spPr bwMode="auto">
              <a:xfrm>
                <a:off x="3167" y="2841"/>
                <a:ext cx="150" cy="209"/>
              </a:xfrm>
              <a:custGeom>
                <a:avLst/>
                <a:gdLst>
                  <a:gd name="T0" fmla="*/ 356 w 490"/>
                  <a:gd name="T1" fmla="*/ 363 h 680"/>
                  <a:gd name="T2" fmla="*/ 329 w 490"/>
                  <a:gd name="T3" fmla="*/ 531 h 680"/>
                  <a:gd name="T4" fmla="*/ 359 w 490"/>
                  <a:gd name="T5" fmla="*/ 537 h 680"/>
                  <a:gd name="T6" fmla="*/ 327 w 490"/>
                  <a:gd name="T7" fmla="*/ 593 h 680"/>
                  <a:gd name="T8" fmla="*/ 313 w 490"/>
                  <a:gd name="T9" fmla="*/ 542 h 680"/>
                  <a:gd name="T10" fmla="*/ 284 w 490"/>
                  <a:gd name="T11" fmla="*/ 560 h 680"/>
                  <a:gd name="T12" fmla="*/ 198 w 490"/>
                  <a:gd name="T13" fmla="*/ 607 h 680"/>
                  <a:gd name="T14" fmla="*/ 191 w 490"/>
                  <a:gd name="T15" fmla="*/ 619 h 680"/>
                  <a:gd name="T16" fmla="*/ 198 w 490"/>
                  <a:gd name="T17" fmla="*/ 659 h 680"/>
                  <a:gd name="T18" fmla="*/ 155 w 490"/>
                  <a:gd name="T19" fmla="*/ 670 h 680"/>
                  <a:gd name="T20" fmla="*/ 136 w 490"/>
                  <a:gd name="T21" fmla="*/ 644 h 680"/>
                  <a:gd name="T22" fmla="*/ 44 w 490"/>
                  <a:gd name="T23" fmla="*/ 613 h 680"/>
                  <a:gd name="T24" fmla="*/ 38 w 490"/>
                  <a:gd name="T25" fmla="*/ 581 h 680"/>
                  <a:gd name="T26" fmla="*/ 77 w 490"/>
                  <a:gd name="T27" fmla="*/ 552 h 680"/>
                  <a:gd name="T28" fmla="*/ 6 w 490"/>
                  <a:gd name="T29" fmla="*/ 495 h 680"/>
                  <a:gd name="T30" fmla="*/ 38 w 490"/>
                  <a:gd name="T31" fmla="*/ 369 h 680"/>
                  <a:gd name="T32" fmla="*/ 147 w 490"/>
                  <a:gd name="T33" fmla="*/ 284 h 680"/>
                  <a:gd name="T34" fmla="*/ 187 w 490"/>
                  <a:gd name="T35" fmla="*/ 272 h 680"/>
                  <a:gd name="T36" fmla="*/ 236 w 490"/>
                  <a:gd name="T37" fmla="*/ 247 h 680"/>
                  <a:gd name="T38" fmla="*/ 370 w 490"/>
                  <a:gd name="T39" fmla="*/ 452 h 680"/>
                  <a:gd name="T40" fmla="*/ 338 w 490"/>
                  <a:gd name="T41" fmla="*/ 497 h 680"/>
                  <a:gd name="T42" fmla="*/ 377 w 490"/>
                  <a:gd name="T43" fmla="*/ 501 h 680"/>
                  <a:gd name="T44" fmla="*/ 399 w 490"/>
                  <a:gd name="T45" fmla="*/ 532 h 680"/>
                  <a:gd name="T46" fmla="*/ 471 w 490"/>
                  <a:gd name="T47" fmla="*/ 463 h 680"/>
                  <a:gd name="T48" fmla="*/ 490 w 490"/>
                  <a:gd name="T49" fmla="*/ 252 h 680"/>
                  <a:gd name="T50" fmla="*/ 454 w 490"/>
                  <a:gd name="T51" fmla="*/ 111 h 680"/>
                  <a:gd name="T52" fmla="*/ 437 w 490"/>
                  <a:gd name="T53" fmla="*/ 92 h 680"/>
                  <a:gd name="T54" fmla="*/ 412 w 490"/>
                  <a:gd name="T55" fmla="*/ 0 h 680"/>
                  <a:gd name="T56" fmla="*/ 388 w 490"/>
                  <a:gd name="T57" fmla="*/ 92 h 680"/>
                  <a:gd name="T58" fmla="*/ 341 w 490"/>
                  <a:gd name="T59" fmla="*/ 133 h 680"/>
                  <a:gd name="T60" fmla="*/ 276 w 490"/>
                  <a:gd name="T61" fmla="*/ 216 h 680"/>
                  <a:gd name="T62" fmla="*/ 236 w 490"/>
                  <a:gd name="T63" fmla="*/ 247 h 680"/>
                  <a:gd name="T64" fmla="*/ 310 w 490"/>
                  <a:gd name="T65" fmla="*/ 253 h 680"/>
                  <a:gd name="T66" fmla="*/ 359 w 490"/>
                  <a:gd name="T67" fmla="*/ 223 h 680"/>
                  <a:gd name="T68" fmla="*/ 328 w 490"/>
                  <a:gd name="T69" fmla="*/ 299 h 680"/>
                  <a:gd name="T70" fmla="*/ 286 w 490"/>
                  <a:gd name="T71" fmla="*/ 257 h 680"/>
                  <a:gd name="T72" fmla="*/ 375 w 490"/>
                  <a:gd name="T73" fmla="*/ 346 h 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90" h="680">
                    <a:moveTo>
                      <a:pt x="367" y="356"/>
                    </a:moveTo>
                    <a:lnTo>
                      <a:pt x="356" y="363"/>
                    </a:lnTo>
                    <a:lnTo>
                      <a:pt x="302" y="516"/>
                    </a:lnTo>
                    <a:lnTo>
                      <a:pt x="329" y="531"/>
                    </a:lnTo>
                    <a:cubicBezTo>
                      <a:pt x="336" y="527"/>
                      <a:pt x="345" y="529"/>
                      <a:pt x="351" y="535"/>
                    </a:cubicBezTo>
                    <a:cubicBezTo>
                      <a:pt x="354" y="535"/>
                      <a:pt x="357" y="536"/>
                      <a:pt x="359" y="537"/>
                    </a:cubicBezTo>
                    <a:cubicBezTo>
                      <a:pt x="372" y="547"/>
                      <a:pt x="375" y="565"/>
                      <a:pt x="367" y="578"/>
                    </a:cubicBezTo>
                    <a:cubicBezTo>
                      <a:pt x="359" y="593"/>
                      <a:pt x="342" y="599"/>
                      <a:pt x="327" y="593"/>
                    </a:cubicBezTo>
                    <a:cubicBezTo>
                      <a:pt x="323" y="591"/>
                      <a:pt x="319" y="589"/>
                      <a:pt x="315" y="588"/>
                    </a:cubicBezTo>
                    <a:cubicBezTo>
                      <a:pt x="302" y="576"/>
                      <a:pt x="301" y="556"/>
                      <a:pt x="313" y="542"/>
                    </a:cubicBezTo>
                    <a:cubicBezTo>
                      <a:pt x="305" y="546"/>
                      <a:pt x="297" y="550"/>
                      <a:pt x="289" y="555"/>
                    </a:cubicBezTo>
                    <a:cubicBezTo>
                      <a:pt x="289" y="557"/>
                      <a:pt x="287" y="560"/>
                      <a:pt x="284" y="560"/>
                    </a:cubicBezTo>
                    <a:cubicBezTo>
                      <a:pt x="284" y="560"/>
                      <a:pt x="283" y="560"/>
                      <a:pt x="282" y="560"/>
                    </a:cubicBezTo>
                    <a:cubicBezTo>
                      <a:pt x="254" y="576"/>
                      <a:pt x="226" y="592"/>
                      <a:pt x="198" y="607"/>
                    </a:cubicBezTo>
                    <a:lnTo>
                      <a:pt x="184" y="616"/>
                    </a:lnTo>
                    <a:cubicBezTo>
                      <a:pt x="187" y="615"/>
                      <a:pt x="189" y="616"/>
                      <a:pt x="191" y="619"/>
                    </a:cubicBezTo>
                    <a:cubicBezTo>
                      <a:pt x="204" y="627"/>
                      <a:pt x="208" y="645"/>
                      <a:pt x="199" y="658"/>
                    </a:cubicBezTo>
                    <a:cubicBezTo>
                      <a:pt x="198" y="658"/>
                      <a:pt x="198" y="659"/>
                      <a:pt x="198" y="659"/>
                    </a:cubicBezTo>
                    <a:cubicBezTo>
                      <a:pt x="191" y="674"/>
                      <a:pt x="173" y="680"/>
                      <a:pt x="158" y="673"/>
                    </a:cubicBezTo>
                    <a:cubicBezTo>
                      <a:pt x="157" y="672"/>
                      <a:pt x="156" y="671"/>
                      <a:pt x="155" y="670"/>
                    </a:cubicBezTo>
                    <a:cubicBezTo>
                      <a:pt x="152" y="669"/>
                      <a:pt x="150" y="668"/>
                      <a:pt x="147" y="668"/>
                    </a:cubicBezTo>
                    <a:cubicBezTo>
                      <a:pt x="140" y="663"/>
                      <a:pt x="135" y="654"/>
                      <a:pt x="136" y="644"/>
                    </a:cubicBezTo>
                    <a:cubicBezTo>
                      <a:pt x="127" y="654"/>
                      <a:pt x="113" y="655"/>
                      <a:pt x="102" y="647"/>
                    </a:cubicBezTo>
                    <a:lnTo>
                      <a:pt x="44" y="613"/>
                    </a:lnTo>
                    <a:cubicBezTo>
                      <a:pt x="34" y="610"/>
                      <a:pt x="29" y="600"/>
                      <a:pt x="31" y="590"/>
                    </a:cubicBezTo>
                    <a:cubicBezTo>
                      <a:pt x="32" y="586"/>
                      <a:pt x="35" y="583"/>
                      <a:pt x="38" y="581"/>
                    </a:cubicBezTo>
                    <a:lnTo>
                      <a:pt x="45" y="575"/>
                    </a:lnTo>
                    <a:cubicBezTo>
                      <a:pt x="48" y="560"/>
                      <a:pt x="62" y="550"/>
                      <a:pt x="77" y="552"/>
                    </a:cubicBezTo>
                    <a:lnTo>
                      <a:pt x="90" y="543"/>
                    </a:lnTo>
                    <a:lnTo>
                      <a:pt x="6" y="495"/>
                    </a:lnTo>
                    <a:lnTo>
                      <a:pt x="0" y="395"/>
                    </a:lnTo>
                    <a:lnTo>
                      <a:pt x="38" y="369"/>
                    </a:lnTo>
                    <a:lnTo>
                      <a:pt x="39" y="346"/>
                    </a:lnTo>
                    <a:lnTo>
                      <a:pt x="147" y="284"/>
                    </a:lnTo>
                    <a:lnTo>
                      <a:pt x="158" y="290"/>
                    </a:lnTo>
                    <a:lnTo>
                      <a:pt x="187" y="272"/>
                    </a:lnTo>
                    <a:cubicBezTo>
                      <a:pt x="185" y="256"/>
                      <a:pt x="196" y="241"/>
                      <a:pt x="212" y="239"/>
                    </a:cubicBezTo>
                    <a:cubicBezTo>
                      <a:pt x="221" y="238"/>
                      <a:pt x="230" y="241"/>
                      <a:pt x="236" y="247"/>
                    </a:cubicBezTo>
                    <a:moveTo>
                      <a:pt x="366" y="357"/>
                    </a:moveTo>
                    <a:lnTo>
                      <a:pt x="370" y="452"/>
                    </a:lnTo>
                    <a:cubicBezTo>
                      <a:pt x="360" y="462"/>
                      <a:pt x="350" y="473"/>
                      <a:pt x="341" y="483"/>
                    </a:cubicBezTo>
                    <a:cubicBezTo>
                      <a:pt x="337" y="487"/>
                      <a:pt x="337" y="493"/>
                      <a:pt x="338" y="497"/>
                    </a:cubicBezTo>
                    <a:lnTo>
                      <a:pt x="362" y="511"/>
                    </a:lnTo>
                    <a:lnTo>
                      <a:pt x="377" y="501"/>
                    </a:lnTo>
                    <a:cubicBezTo>
                      <a:pt x="373" y="506"/>
                      <a:pt x="372" y="513"/>
                      <a:pt x="376" y="518"/>
                    </a:cubicBezTo>
                    <a:lnTo>
                      <a:pt x="399" y="532"/>
                    </a:lnTo>
                    <a:lnTo>
                      <a:pt x="471" y="492"/>
                    </a:lnTo>
                    <a:lnTo>
                      <a:pt x="471" y="463"/>
                    </a:lnTo>
                    <a:lnTo>
                      <a:pt x="483" y="256"/>
                    </a:lnTo>
                    <a:lnTo>
                      <a:pt x="490" y="252"/>
                    </a:lnTo>
                    <a:cubicBezTo>
                      <a:pt x="489" y="224"/>
                      <a:pt x="488" y="196"/>
                      <a:pt x="486" y="168"/>
                    </a:cubicBezTo>
                    <a:cubicBezTo>
                      <a:pt x="484" y="146"/>
                      <a:pt x="472" y="125"/>
                      <a:pt x="454" y="111"/>
                    </a:cubicBezTo>
                    <a:cubicBezTo>
                      <a:pt x="448" y="107"/>
                      <a:pt x="443" y="103"/>
                      <a:pt x="437" y="98"/>
                    </a:cubicBezTo>
                    <a:lnTo>
                      <a:pt x="437" y="92"/>
                    </a:lnTo>
                    <a:cubicBezTo>
                      <a:pt x="448" y="81"/>
                      <a:pt x="455" y="67"/>
                      <a:pt x="454" y="51"/>
                    </a:cubicBezTo>
                    <a:cubicBezTo>
                      <a:pt x="456" y="26"/>
                      <a:pt x="437" y="3"/>
                      <a:pt x="412" y="0"/>
                    </a:cubicBezTo>
                    <a:cubicBezTo>
                      <a:pt x="386" y="3"/>
                      <a:pt x="367" y="26"/>
                      <a:pt x="369" y="51"/>
                    </a:cubicBezTo>
                    <a:cubicBezTo>
                      <a:pt x="368" y="67"/>
                      <a:pt x="375" y="82"/>
                      <a:pt x="388" y="92"/>
                    </a:cubicBezTo>
                    <a:lnTo>
                      <a:pt x="351" y="112"/>
                    </a:lnTo>
                    <a:cubicBezTo>
                      <a:pt x="345" y="117"/>
                      <a:pt x="341" y="125"/>
                      <a:pt x="341" y="133"/>
                    </a:cubicBezTo>
                    <a:lnTo>
                      <a:pt x="338" y="179"/>
                    </a:lnTo>
                    <a:cubicBezTo>
                      <a:pt x="317" y="192"/>
                      <a:pt x="297" y="204"/>
                      <a:pt x="276" y="216"/>
                    </a:cubicBezTo>
                    <a:cubicBezTo>
                      <a:pt x="273" y="217"/>
                      <a:pt x="272" y="219"/>
                      <a:pt x="270" y="221"/>
                    </a:cubicBezTo>
                    <a:cubicBezTo>
                      <a:pt x="254" y="220"/>
                      <a:pt x="240" y="231"/>
                      <a:pt x="236" y="247"/>
                    </a:cubicBezTo>
                    <a:moveTo>
                      <a:pt x="284" y="258"/>
                    </a:moveTo>
                    <a:cubicBezTo>
                      <a:pt x="293" y="260"/>
                      <a:pt x="302" y="258"/>
                      <a:pt x="310" y="253"/>
                    </a:cubicBezTo>
                    <a:moveTo>
                      <a:pt x="310" y="253"/>
                    </a:moveTo>
                    <a:lnTo>
                      <a:pt x="359" y="223"/>
                    </a:lnTo>
                    <a:lnTo>
                      <a:pt x="362" y="273"/>
                    </a:lnTo>
                    <a:cubicBezTo>
                      <a:pt x="345" y="271"/>
                      <a:pt x="330" y="283"/>
                      <a:pt x="328" y="299"/>
                    </a:cubicBezTo>
                    <a:lnTo>
                      <a:pt x="269" y="266"/>
                    </a:lnTo>
                    <a:cubicBezTo>
                      <a:pt x="275" y="264"/>
                      <a:pt x="281" y="261"/>
                      <a:pt x="286" y="257"/>
                    </a:cubicBezTo>
                    <a:moveTo>
                      <a:pt x="362" y="318"/>
                    </a:moveTo>
                    <a:cubicBezTo>
                      <a:pt x="373" y="322"/>
                      <a:pt x="379" y="334"/>
                      <a:pt x="375" y="346"/>
                    </a:cubicBezTo>
                    <a:cubicBezTo>
                      <a:pt x="374" y="350"/>
                      <a:pt x="371" y="354"/>
                      <a:pt x="367" y="357"/>
                    </a:cubicBezTo>
                  </a:path>
                </a:pathLst>
              </a:custGeom>
              <a:noFill/>
              <a:ln w="7938" cap="rnd">
                <a:solidFill>
                  <a:srgbClr val="23604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129" name="Picture 10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361" y="2657"/>
                <a:ext cx="377"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30" name="Picture 10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361" y="2657"/>
                <a:ext cx="377"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31" name="Picture 10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920" y="2657"/>
                <a:ext cx="377"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32" name="Picture 10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920" y="2657"/>
                <a:ext cx="377"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Line 109"/>
              <p:cNvSpPr>
                <a:spLocks noChangeShapeType="1"/>
              </p:cNvSpPr>
              <p:nvPr/>
            </p:nvSpPr>
            <p:spPr bwMode="auto">
              <a:xfrm flipH="1">
                <a:off x="2754" y="2919"/>
                <a:ext cx="9" cy="37"/>
              </a:xfrm>
              <a:prstGeom prst="line">
                <a:avLst/>
              </a:prstGeom>
              <a:noFill/>
              <a:ln w="7938" cap="rnd">
                <a:solidFill>
                  <a:srgbClr val="13558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0" name="Rectangle 110"/>
              <p:cNvSpPr>
                <a:spLocks noChangeArrowheads="1"/>
              </p:cNvSpPr>
              <p:nvPr/>
            </p:nvSpPr>
            <p:spPr bwMode="auto">
              <a:xfrm>
                <a:off x="2785" y="2839"/>
                <a:ext cx="5" cy="156"/>
              </a:xfrm>
              <a:prstGeom prst="rect">
                <a:avLst/>
              </a:prstGeom>
              <a:solidFill>
                <a:srgbClr val="BEF7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1" name="Rectangle 111"/>
              <p:cNvSpPr>
                <a:spLocks noChangeArrowheads="1"/>
              </p:cNvSpPr>
              <p:nvPr/>
            </p:nvSpPr>
            <p:spPr bwMode="auto">
              <a:xfrm>
                <a:off x="2790" y="2839"/>
                <a:ext cx="5" cy="156"/>
              </a:xfrm>
              <a:prstGeom prst="rect">
                <a:avLst/>
              </a:prstGeom>
              <a:solidFill>
                <a:srgbClr val="B9F2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2" name="Rectangle 112"/>
              <p:cNvSpPr>
                <a:spLocks noChangeArrowheads="1"/>
              </p:cNvSpPr>
              <p:nvPr/>
            </p:nvSpPr>
            <p:spPr bwMode="auto">
              <a:xfrm>
                <a:off x="2795" y="2839"/>
                <a:ext cx="5" cy="156"/>
              </a:xfrm>
              <a:prstGeom prst="rect">
                <a:avLst/>
              </a:prstGeom>
              <a:solidFill>
                <a:srgbClr val="AEE8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3" name="Rectangle 113"/>
              <p:cNvSpPr>
                <a:spLocks noChangeArrowheads="1"/>
              </p:cNvSpPr>
              <p:nvPr/>
            </p:nvSpPr>
            <p:spPr bwMode="auto">
              <a:xfrm>
                <a:off x="2800" y="2839"/>
                <a:ext cx="5" cy="156"/>
              </a:xfrm>
              <a:prstGeom prst="rect">
                <a:avLst/>
              </a:prstGeom>
              <a:solidFill>
                <a:srgbClr val="9DD8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4" name="Rectangle 114"/>
              <p:cNvSpPr>
                <a:spLocks noChangeArrowheads="1"/>
              </p:cNvSpPr>
              <p:nvPr/>
            </p:nvSpPr>
            <p:spPr bwMode="auto">
              <a:xfrm>
                <a:off x="2805" y="2839"/>
                <a:ext cx="4" cy="156"/>
              </a:xfrm>
              <a:prstGeom prst="rect">
                <a:avLst/>
              </a:prstGeom>
              <a:solidFill>
                <a:srgbClr val="86C3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5" name="Rectangle 115"/>
              <p:cNvSpPr>
                <a:spLocks noChangeArrowheads="1"/>
              </p:cNvSpPr>
              <p:nvPr/>
            </p:nvSpPr>
            <p:spPr bwMode="auto">
              <a:xfrm>
                <a:off x="2809" y="2839"/>
                <a:ext cx="5" cy="156"/>
              </a:xfrm>
              <a:prstGeom prst="rect">
                <a:avLst/>
              </a:prstGeom>
              <a:solidFill>
                <a:srgbClr val="6AACC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6" name="Rectangle 116"/>
              <p:cNvSpPr>
                <a:spLocks noChangeArrowheads="1"/>
              </p:cNvSpPr>
              <p:nvPr/>
            </p:nvSpPr>
            <p:spPr bwMode="auto">
              <a:xfrm>
                <a:off x="2814" y="2839"/>
                <a:ext cx="5" cy="156"/>
              </a:xfrm>
              <a:prstGeom prst="rect">
                <a:avLst/>
              </a:prstGeom>
              <a:solidFill>
                <a:srgbClr val="4B97C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7" name="Rectangle 117"/>
              <p:cNvSpPr>
                <a:spLocks noChangeArrowheads="1"/>
              </p:cNvSpPr>
              <p:nvPr/>
            </p:nvSpPr>
            <p:spPr bwMode="auto">
              <a:xfrm>
                <a:off x="2819" y="2839"/>
                <a:ext cx="5" cy="156"/>
              </a:xfrm>
              <a:prstGeom prst="rect">
                <a:avLst/>
              </a:prstGeom>
              <a:solidFill>
                <a:srgbClr val="2D89B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8" name="Rectangle 118"/>
              <p:cNvSpPr>
                <a:spLocks noChangeArrowheads="1"/>
              </p:cNvSpPr>
              <p:nvPr/>
            </p:nvSpPr>
            <p:spPr bwMode="auto">
              <a:xfrm>
                <a:off x="2824" y="2839"/>
                <a:ext cx="5" cy="156"/>
              </a:xfrm>
              <a:prstGeom prst="rect">
                <a:avLst/>
              </a:prstGeom>
              <a:solidFill>
                <a:srgbClr val="0282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9" name="Rectangle 119"/>
              <p:cNvSpPr>
                <a:spLocks noChangeArrowheads="1"/>
              </p:cNvSpPr>
              <p:nvPr/>
            </p:nvSpPr>
            <p:spPr bwMode="auto">
              <a:xfrm>
                <a:off x="2829" y="2839"/>
                <a:ext cx="5" cy="156"/>
              </a:xfrm>
              <a:prstGeom prst="rect">
                <a:avLst/>
              </a:prstGeom>
              <a:solidFill>
                <a:srgbClr val="2F8AB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0" name="Rectangle 120"/>
              <p:cNvSpPr>
                <a:spLocks noChangeArrowheads="1"/>
              </p:cNvSpPr>
              <p:nvPr/>
            </p:nvSpPr>
            <p:spPr bwMode="auto">
              <a:xfrm>
                <a:off x="2834" y="2839"/>
                <a:ext cx="5" cy="156"/>
              </a:xfrm>
              <a:prstGeom prst="rect">
                <a:avLst/>
              </a:prstGeom>
              <a:solidFill>
                <a:srgbClr val="4E99C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1" name="Freeform 121"/>
              <p:cNvSpPr>
                <a:spLocks noEditPoints="1"/>
              </p:cNvSpPr>
              <p:nvPr/>
            </p:nvSpPr>
            <p:spPr bwMode="auto">
              <a:xfrm>
                <a:off x="2678" y="2890"/>
                <a:ext cx="122" cy="156"/>
              </a:xfrm>
              <a:custGeom>
                <a:avLst/>
                <a:gdLst>
                  <a:gd name="T0" fmla="*/ 175 w 398"/>
                  <a:gd name="T1" fmla="*/ 437 h 511"/>
                  <a:gd name="T2" fmla="*/ 364 w 398"/>
                  <a:gd name="T3" fmla="*/ 341 h 511"/>
                  <a:gd name="T4" fmla="*/ 310 w 398"/>
                  <a:gd name="T5" fmla="*/ 323 h 511"/>
                  <a:gd name="T6" fmla="*/ 394 w 398"/>
                  <a:gd name="T7" fmla="*/ 129 h 511"/>
                  <a:gd name="T8" fmla="*/ 229 w 398"/>
                  <a:gd name="T9" fmla="*/ 10 h 511"/>
                  <a:gd name="T10" fmla="*/ 179 w 398"/>
                  <a:gd name="T11" fmla="*/ 34 h 511"/>
                  <a:gd name="T12" fmla="*/ 52 w 398"/>
                  <a:gd name="T13" fmla="*/ 364 h 511"/>
                  <a:gd name="T14" fmla="*/ 15 w 398"/>
                  <a:gd name="T15" fmla="*/ 390 h 511"/>
                  <a:gd name="T16" fmla="*/ 0 w 398"/>
                  <a:gd name="T17" fmla="*/ 417 h 511"/>
                  <a:gd name="T18" fmla="*/ 87 w 398"/>
                  <a:gd name="T19" fmla="*/ 477 h 511"/>
                  <a:gd name="T20" fmla="*/ 133 w 398"/>
                  <a:gd name="T21" fmla="*/ 497 h 511"/>
                  <a:gd name="T22" fmla="*/ 146 w 398"/>
                  <a:gd name="T23" fmla="*/ 503 h 511"/>
                  <a:gd name="T24" fmla="*/ 184 w 398"/>
                  <a:gd name="T25" fmla="*/ 440 h 511"/>
                  <a:gd name="T26" fmla="*/ 288 w 398"/>
                  <a:gd name="T27" fmla="*/ 372 h 511"/>
                  <a:gd name="T28" fmla="*/ 294 w 398"/>
                  <a:gd name="T29" fmla="*/ 368 h 511"/>
                  <a:gd name="T30" fmla="*/ 320 w 398"/>
                  <a:gd name="T31" fmla="*/ 358 h 511"/>
                  <a:gd name="T32" fmla="*/ 336 w 398"/>
                  <a:gd name="T33" fmla="*/ 407 h 511"/>
                  <a:gd name="T34" fmla="*/ 385 w 398"/>
                  <a:gd name="T35" fmla="*/ 394 h 511"/>
                  <a:gd name="T36" fmla="*/ 367 w 398"/>
                  <a:gd name="T37" fmla="*/ 344 h 511"/>
                  <a:gd name="T38" fmla="*/ 78 w 398"/>
                  <a:gd name="T39" fmla="*/ 380 h 511"/>
                  <a:gd name="T40" fmla="*/ 138 w 398"/>
                  <a:gd name="T41" fmla="*/ 337 h 511"/>
                  <a:gd name="T42" fmla="*/ 73 w 398"/>
                  <a:gd name="T43" fmla="*/ 376 h 511"/>
                  <a:gd name="T44" fmla="*/ 62 w 398"/>
                  <a:gd name="T45" fmla="*/ 370 h 511"/>
                  <a:gd name="T46" fmla="*/ 214 w 398"/>
                  <a:gd name="T47" fmla="*/ 331 h 511"/>
                  <a:gd name="T48" fmla="*/ 78 w 398"/>
                  <a:gd name="T49" fmla="*/ 380 h 511"/>
                  <a:gd name="T50" fmla="*/ 53 w 398"/>
                  <a:gd name="T51" fmla="*/ 433 h 511"/>
                  <a:gd name="T52" fmla="*/ 26 w 398"/>
                  <a:gd name="T53" fmla="*/ 429 h 511"/>
                  <a:gd name="T54" fmla="*/ 34 w 398"/>
                  <a:gd name="T55" fmla="*/ 424 h 511"/>
                  <a:gd name="T56" fmla="*/ 62 w 398"/>
                  <a:gd name="T57" fmla="*/ 431 h 511"/>
                  <a:gd name="T58" fmla="*/ 77 w 398"/>
                  <a:gd name="T59" fmla="*/ 458 h 511"/>
                  <a:gd name="T60" fmla="*/ 57 w 398"/>
                  <a:gd name="T61" fmla="*/ 433 h 511"/>
                  <a:gd name="T62" fmla="*/ 79 w 398"/>
                  <a:gd name="T63" fmla="*/ 416 h 511"/>
                  <a:gd name="T64" fmla="*/ 246 w 398"/>
                  <a:gd name="T65" fmla="*/ 348 h 511"/>
                  <a:gd name="T66" fmla="*/ 70 w 398"/>
                  <a:gd name="T67" fmla="*/ 427 h 511"/>
                  <a:gd name="T68" fmla="*/ 79 w 398"/>
                  <a:gd name="T69" fmla="*/ 416 h 511"/>
                  <a:gd name="T70" fmla="*/ 125 w 398"/>
                  <a:gd name="T71" fmla="*/ 452 h 511"/>
                  <a:gd name="T72" fmla="*/ 119 w 398"/>
                  <a:gd name="T73" fmla="*/ 456 h 511"/>
                  <a:gd name="T74" fmla="*/ 249 w 398"/>
                  <a:gd name="T75" fmla="*/ 350 h 511"/>
                  <a:gd name="T76" fmla="*/ 163 w 398"/>
                  <a:gd name="T77" fmla="*/ 431 h 511"/>
                  <a:gd name="T78" fmla="*/ 24 w 398"/>
                  <a:gd name="T79" fmla="*/ 420 h 511"/>
                  <a:gd name="T80" fmla="*/ 13 w 398"/>
                  <a:gd name="T81" fmla="*/ 422 h 511"/>
                  <a:gd name="T82" fmla="*/ 15 w 398"/>
                  <a:gd name="T83" fmla="*/ 406 h 511"/>
                  <a:gd name="T84" fmla="*/ 299 w 398"/>
                  <a:gd name="T85" fmla="*/ 316 h 511"/>
                  <a:gd name="T86" fmla="*/ 171 w 398"/>
                  <a:gd name="T87" fmla="*/ 281 h 511"/>
                  <a:gd name="T88" fmla="*/ 212 w 398"/>
                  <a:gd name="T89" fmla="*/ 19 h 511"/>
                  <a:gd name="T90" fmla="*/ 378 w 398"/>
                  <a:gd name="T91" fmla="*/ 111 h 511"/>
                  <a:gd name="T92" fmla="*/ 362 w 398"/>
                  <a:gd name="T93" fmla="*/ 138 h 511"/>
                  <a:gd name="T94" fmla="*/ 284 w 398"/>
                  <a:gd name="T95" fmla="*/ 356 h 511"/>
                  <a:gd name="T96" fmla="*/ 169 w 398"/>
                  <a:gd name="T97" fmla="*/ 296 h 511"/>
                  <a:gd name="T98" fmla="*/ 209 w 398"/>
                  <a:gd name="T99" fmla="*/ 279 h 511"/>
                  <a:gd name="T100" fmla="*/ 284 w 398"/>
                  <a:gd name="T101" fmla="*/ 356 h 511"/>
                  <a:gd name="T102" fmla="*/ 322 w 398"/>
                  <a:gd name="T103" fmla="*/ 341 h 511"/>
                  <a:gd name="T104" fmla="*/ 307 w 398"/>
                  <a:gd name="T105" fmla="*/ 333 h 511"/>
                  <a:gd name="T106" fmla="*/ 96 w 398"/>
                  <a:gd name="T107" fmla="*/ 468 h 511"/>
                  <a:gd name="T108" fmla="*/ 87 w 398"/>
                  <a:gd name="T109" fmla="*/ 446 h 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98" h="511">
                    <a:moveTo>
                      <a:pt x="175" y="437"/>
                    </a:moveTo>
                    <a:lnTo>
                      <a:pt x="175" y="437"/>
                    </a:lnTo>
                    <a:lnTo>
                      <a:pt x="175" y="437"/>
                    </a:lnTo>
                    <a:close/>
                    <a:moveTo>
                      <a:pt x="364" y="341"/>
                    </a:moveTo>
                    <a:cubicBezTo>
                      <a:pt x="357" y="338"/>
                      <a:pt x="349" y="337"/>
                      <a:pt x="341" y="340"/>
                    </a:cubicBezTo>
                    <a:lnTo>
                      <a:pt x="310" y="323"/>
                    </a:lnTo>
                    <a:lnTo>
                      <a:pt x="373" y="147"/>
                    </a:lnTo>
                    <a:cubicBezTo>
                      <a:pt x="381" y="143"/>
                      <a:pt x="389" y="137"/>
                      <a:pt x="394" y="129"/>
                    </a:cubicBezTo>
                    <a:cubicBezTo>
                      <a:pt x="398" y="119"/>
                      <a:pt x="395" y="106"/>
                      <a:pt x="386" y="99"/>
                    </a:cubicBezTo>
                    <a:lnTo>
                      <a:pt x="229" y="10"/>
                    </a:lnTo>
                    <a:cubicBezTo>
                      <a:pt x="213" y="0"/>
                      <a:pt x="193" y="5"/>
                      <a:pt x="183" y="20"/>
                    </a:cubicBezTo>
                    <a:cubicBezTo>
                      <a:pt x="181" y="25"/>
                      <a:pt x="179" y="29"/>
                      <a:pt x="179" y="34"/>
                    </a:cubicBezTo>
                    <a:lnTo>
                      <a:pt x="156" y="292"/>
                    </a:lnTo>
                    <a:lnTo>
                      <a:pt x="52" y="364"/>
                    </a:lnTo>
                    <a:cubicBezTo>
                      <a:pt x="39" y="362"/>
                      <a:pt x="25" y="368"/>
                      <a:pt x="19" y="381"/>
                    </a:cubicBezTo>
                    <a:cubicBezTo>
                      <a:pt x="17" y="383"/>
                      <a:pt x="16" y="387"/>
                      <a:pt x="15" y="390"/>
                    </a:cubicBezTo>
                    <a:lnTo>
                      <a:pt x="10" y="393"/>
                    </a:lnTo>
                    <a:cubicBezTo>
                      <a:pt x="4" y="400"/>
                      <a:pt x="1" y="409"/>
                      <a:pt x="0" y="417"/>
                    </a:cubicBezTo>
                    <a:cubicBezTo>
                      <a:pt x="0" y="423"/>
                      <a:pt x="3" y="428"/>
                      <a:pt x="8" y="430"/>
                    </a:cubicBezTo>
                    <a:lnTo>
                      <a:pt x="87" y="477"/>
                    </a:lnTo>
                    <a:cubicBezTo>
                      <a:pt x="99" y="481"/>
                      <a:pt x="111" y="478"/>
                      <a:pt x="120" y="469"/>
                    </a:cubicBezTo>
                    <a:cubicBezTo>
                      <a:pt x="119" y="480"/>
                      <a:pt x="124" y="491"/>
                      <a:pt x="133" y="497"/>
                    </a:cubicBezTo>
                    <a:cubicBezTo>
                      <a:pt x="136" y="498"/>
                      <a:pt x="138" y="499"/>
                      <a:pt x="141" y="500"/>
                    </a:cubicBezTo>
                    <a:lnTo>
                      <a:pt x="146" y="503"/>
                    </a:lnTo>
                    <a:cubicBezTo>
                      <a:pt x="163" y="511"/>
                      <a:pt x="183" y="504"/>
                      <a:pt x="191" y="487"/>
                    </a:cubicBezTo>
                    <a:cubicBezTo>
                      <a:pt x="201" y="472"/>
                      <a:pt x="198" y="451"/>
                      <a:pt x="184" y="440"/>
                    </a:cubicBezTo>
                    <a:cubicBezTo>
                      <a:pt x="181" y="439"/>
                      <a:pt x="178" y="438"/>
                      <a:pt x="175" y="437"/>
                    </a:cubicBezTo>
                    <a:lnTo>
                      <a:pt x="288" y="372"/>
                    </a:lnTo>
                    <a:cubicBezTo>
                      <a:pt x="290" y="373"/>
                      <a:pt x="292" y="372"/>
                      <a:pt x="293" y="371"/>
                    </a:cubicBezTo>
                    <a:lnTo>
                      <a:pt x="294" y="368"/>
                    </a:lnTo>
                    <a:cubicBezTo>
                      <a:pt x="303" y="361"/>
                      <a:pt x="313" y="356"/>
                      <a:pt x="323" y="353"/>
                    </a:cubicBezTo>
                    <a:lnTo>
                      <a:pt x="320" y="358"/>
                    </a:lnTo>
                    <a:cubicBezTo>
                      <a:pt x="309" y="372"/>
                      <a:pt x="312" y="393"/>
                      <a:pt x="327" y="404"/>
                    </a:cubicBezTo>
                    <a:cubicBezTo>
                      <a:pt x="330" y="406"/>
                      <a:pt x="333" y="407"/>
                      <a:pt x="336" y="407"/>
                    </a:cubicBezTo>
                    <a:lnTo>
                      <a:pt x="339" y="410"/>
                    </a:lnTo>
                    <a:cubicBezTo>
                      <a:pt x="356" y="417"/>
                      <a:pt x="376" y="410"/>
                      <a:pt x="385" y="394"/>
                    </a:cubicBezTo>
                    <a:cubicBezTo>
                      <a:pt x="394" y="378"/>
                      <a:pt x="391" y="358"/>
                      <a:pt x="376" y="347"/>
                    </a:cubicBezTo>
                    <a:cubicBezTo>
                      <a:pt x="373" y="345"/>
                      <a:pt x="370" y="344"/>
                      <a:pt x="367" y="344"/>
                    </a:cubicBezTo>
                    <a:lnTo>
                      <a:pt x="364" y="341"/>
                    </a:lnTo>
                    <a:close/>
                    <a:moveTo>
                      <a:pt x="78" y="380"/>
                    </a:moveTo>
                    <a:lnTo>
                      <a:pt x="140" y="340"/>
                    </a:lnTo>
                    <a:lnTo>
                      <a:pt x="138" y="337"/>
                    </a:lnTo>
                    <a:lnTo>
                      <a:pt x="76" y="378"/>
                    </a:lnTo>
                    <a:lnTo>
                      <a:pt x="73" y="376"/>
                    </a:lnTo>
                    <a:cubicBezTo>
                      <a:pt x="70" y="374"/>
                      <a:pt x="68" y="373"/>
                      <a:pt x="64" y="373"/>
                    </a:cubicBezTo>
                    <a:lnTo>
                      <a:pt x="62" y="370"/>
                    </a:lnTo>
                    <a:lnTo>
                      <a:pt x="161" y="301"/>
                    </a:lnTo>
                    <a:lnTo>
                      <a:pt x="214" y="331"/>
                    </a:lnTo>
                    <a:lnTo>
                      <a:pt x="82" y="410"/>
                    </a:lnTo>
                    <a:cubicBezTo>
                      <a:pt x="86" y="400"/>
                      <a:pt x="85" y="389"/>
                      <a:pt x="78" y="380"/>
                    </a:cubicBezTo>
                    <a:close/>
                    <a:moveTo>
                      <a:pt x="41" y="430"/>
                    </a:moveTo>
                    <a:cubicBezTo>
                      <a:pt x="44" y="433"/>
                      <a:pt x="49" y="434"/>
                      <a:pt x="53" y="433"/>
                    </a:cubicBezTo>
                    <a:cubicBezTo>
                      <a:pt x="52" y="436"/>
                      <a:pt x="50" y="439"/>
                      <a:pt x="49" y="442"/>
                    </a:cubicBezTo>
                    <a:lnTo>
                      <a:pt x="26" y="429"/>
                    </a:lnTo>
                    <a:cubicBezTo>
                      <a:pt x="26" y="427"/>
                      <a:pt x="27" y="424"/>
                      <a:pt x="27" y="422"/>
                    </a:cubicBezTo>
                    <a:lnTo>
                      <a:pt x="34" y="424"/>
                    </a:lnTo>
                    <a:cubicBezTo>
                      <a:pt x="36" y="427"/>
                      <a:pt x="38" y="429"/>
                      <a:pt x="41" y="430"/>
                    </a:cubicBezTo>
                    <a:close/>
                    <a:moveTo>
                      <a:pt x="62" y="431"/>
                    </a:moveTo>
                    <a:lnTo>
                      <a:pt x="84" y="444"/>
                    </a:lnTo>
                    <a:cubicBezTo>
                      <a:pt x="81" y="448"/>
                      <a:pt x="79" y="453"/>
                      <a:pt x="77" y="458"/>
                    </a:cubicBezTo>
                    <a:lnTo>
                      <a:pt x="52" y="444"/>
                    </a:lnTo>
                    <a:cubicBezTo>
                      <a:pt x="54" y="440"/>
                      <a:pt x="55" y="436"/>
                      <a:pt x="57" y="433"/>
                    </a:cubicBezTo>
                    <a:lnTo>
                      <a:pt x="62" y="431"/>
                    </a:lnTo>
                    <a:close/>
                    <a:moveTo>
                      <a:pt x="79" y="416"/>
                    </a:moveTo>
                    <a:lnTo>
                      <a:pt x="218" y="333"/>
                    </a:lnTo>
                    <a:lnTo>
                      <a:pt x="246" y="348"/>
                    </a:lnTo>
                    <a:lnTo>
                      <a:pt x="90" y="439"/>
                    </a:lnTo>
                    <a:lnTo>
                      <a:pt x="70" y="427"/>
                    </a:lnTo>
                    <a:cubicBezTo>
                      <a:pt x="74" y="424"/>
                      <a:pt x="77" y="420"/>
                      <a:pt x="79" y="416"/>
                    </a:cubicBezTo>
                    <a:lnTo>
                      <a:pt x="79" y="416"/>
                    </a:lnTo>
                    <a:close/>
                    <a:moveTo>
                      <a:pt x="126" y="450"/>
                    </a:moveTo>
                    <a:lnTo>
                      <a:pt x="125" y="452"/>
                    </a:lnTo>
                    <a:lnTo>
                      <a:pt x="120" y="455"/>
                    </a:lnTo>
                    <a:cubicBezTo>
                      <a:pt x="120" y="455"/>
                      <a:pt x="120" y="455"/>
                      <a:pt x="119" y="456"/>
                    </a:cubicBezTo>
                    <a:lnTo>
                      <a:pt x="93" y="441"/>
                    </a:lnTo>
                    <a:lnTo>
                      <a:pt x="249" y="350"/>
                    </a:lnTo>
                    <a:lnTo>
                      <a:pt x="277" y="366"/>
                    </a:lnTo>
                    <a:lnTo>
                      <a:pt x="163" y="431"/>
                    </a:lnTo>
                    <a:cubicBezTo>
                      <a:pt x="148" y="429"/>
                      <a:pt x="133" y="436"/>
                      <a:pt x="126" y="450"/>
                    </a:cubicBezTo>
                    <a:close/>
                    <a:moveTo>
                      <a:pt x="24" y="420"/>
                    </a:moveTo>
                    <a:cubicBezTo>
                      <a:pt x="23" y="422"/>
                      <a:pt x="23" y="425"/>
                      <a:pt x="22" y="427"/>
                    </a:cubicBezTo>
                    <a:lnTo>
                      <a:pt x="13" y="422"/>
                    </a:lnTo>
                    <a:cubicBezTo>
                      <a:pt x="13" y="420"/>
                      <a:pt x="12" y="417"/>
                      <a:pt x="12" y="415"/>
                    </a:cubicBezTo>
                    <a:cubicBezTo>
                      <a:pt x="12" y="412"/>
                      <a:pt x="13" y="409"/>
                      <a:pt x="15" y="406"/>
                    </a:cubicBezTo>
                    <a:cubicBezTo>
                      <a:pt x="16" y="412"/>
                      <a:pt x="19" y="417"/>
                      <a:pt x="24" y="420"/>
                    </a:cubicBezTo>
                    <a:close/>
                    <a:moveTo>
                      <a:pt x="299" y="316"/>
                    </a:moveTo>
                    <a:lnTo>
                      <a:pt x="214" y="269"/>
                    </a:lnTo>
                    <a:cubicBezTo>
                      <a:pt x="199" y="266"/>
                      <a:pt x="183" y="271"/>
                      <a:pt x="171" y="281"/>
                    </a:cubicBezTo>
                    <a:lnTo>
                      <a:pt x="193" y="36"/>
                    </a:lnTo>
                    <a:cubicBezTo>
                      <a:pt x="194" y="26"/>
                      <a:pt x="202" y="18"/>
                      <a:pt x="212" y="19"/>
                    </a:cubicBezTo>
                    <a:cubicBezTo>
                      <a:pt x="215" y="19"/>
                      <a:pt x="218" y="20"/>
                      <a:pt x="220" y="22"/>
                    </a:cubicBezTo>
                    <a:lnTo>
                      <a:pt x="378" y="111"/>
                    </a:lnTo>
                    <a:cubicBezTo>
                      <a:pt x="381" y="114"/>
                      <a:pt x="382" y="117"/>
                      <a:pt x="381" y="121"/>
                    </a:cubicBezTo>
                    <a:cubicBezTo>
                      <a:pt x="376" y="128"/>
                      <a:pt x="370" y="134"/>
                      <a:pt x="362" y="138"/>
                    </a:cubicBezTo>
                    <a:lnTo>
                      <a:pt x="299" y="316"/>
                    </a:lnTo>
                    <a:close/>
                    <a:moveTo>
                      <a:pt x="284" y="356"/>
                    </a:moveTo>
                    <a:lnTo>
                      <a:pt x="173" y="295"/>
                    </a:lnTo>
                    <a:lnTo>
                      <a:pt x="169" y="296"/>
                    </a:lnTo>
                    <a:lnTo>
                      <a:pt x="172" y="294"/>
                    </a:lnTo>
                    <a:cubicBezTo>
                      <a:pt x="183" y="285"/>
                      <a:pt x="195" y="280"/>
                      <a:pt x="209" y="279"/>
                    </a:cubicBezTo>
                    <a:lnTo>
                      <a:pt x="295" y="326"/>
                    </a:lnTo>
                    <a:lnTo>
                      <a:pt x="284" y="356"/>
                    </a:lnTo>
                    <a:close/>
                    <a:moveTo>
                      <a:pt x="307" y="333"/>
                    </a:moveTo>
                    <a:lnTo>
                      <a:pt x="322" y="341"/>
                    </a:lnTo>
                    <a:cubicBezTo>
                      <a:pt x="314" y="344"/>
                      <a:pt x="307" y="348"/>
                      <a:pt x="300" y="352"/>
                    </a:cubicBezTo>
                    <a:lnTo>
                      <a:pt x="307" y="333"/>
                    </a:lnTo>
                    <a:close/>
                    <a:moveTo>
                      <a:pt x="113" y="461"/>
                    </a:moveTo>
                    <a:cubicBezTo>
                      <a:pt x="108" y="464"/>
                      <a:pt x="102" y="467"/>
                      <a:pt x="96" y="468"/>
                    </a:cubicBezTo>
                    <a:lnTo>
                      <a:pt x="81" y="460"/>
                    </a:lnTo>
                    <a:cubicBezTo>
                      <a:pt x="82" y="455"/>
                      <a:pt x="85" y="450"/>
                      <a:pt x="87" y="446"/>
                    </a:cubicBezTo>
                    <a:lnTo>
                      <a:pt x="113" y="461"/>
                    </a:lnTo>
                    <a:close/>
                  </a:path>
                </a:pathLst>
              </a:custGeom>
              <a:solidFill>
                <a:srgbClr val="0082B9"/>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2" name="Rectangle 122"/>
              <p:cNvSpPr>
                <a:spLocks noChangeArrowheads="1"/>
              </p:cNvSpPr>
              <p:nvPr/>
            </p:nvSpPr>
            <p:spPr bwMode="auto">
              <a:xfrm>
                <a:off x="2716" y="3020"/>
                <a:ext cx="5" cy="24"/>
              </a:xfrm>
              <a:prstGeom prst="rect">
                <a:avLst/>
              </a:prstGeom>
              <a:solidFill>
                <a:srgbClr val="FDFD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3" name="Rectangle 123"/>
              <p:cNvSpPr>
                <a:spLocks noChangeArrowheads="1"/>
              </p:cNvSpPr>
              <p:nvPr/>
            </p:nvSpPr>
            <p:spPr bwMode="auto">
              <a:xfrm>
                <a:off x="2721" y="3020"/>
                <a:ext cx="5" cy="24"/>
              </a:xfrm>
              <a:prstGeom prst="rect">
                <a:avLst/>
              </a:prstGeom>
              <a:solidFill>
                <a:srgbClr val="EFF3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4" name="Rectangle 124"/>
              <p:cNvSpPr>
                <a:spLocks noChangeArrowheads="1"/>
              </p:cNvSpPr>
              <p:nvPr/>
            </p:nvSpPr>
            <p:spPr bwMode="auto">
              <a:xfrm>
                <a:off x="2726" y="3020"/>
                <a:ext cx="5" cy="24"/>
              </a:xfrm>
              <a:prstGeom prst="rect">
                <a:avLst/>
              </a:prstGeom>
              <a:solidFill>
                <a:srgbClr val="ADC4D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5" name="Rectangle 125"/>
              <p:cNvSpPr>
                <a:spLocks noChangeArrowheads="1"/>
              </p:cNvSpPr>
              <p:nvPr/>
            </p:nvSpPr>
            <p:spPr bwMode="auto">
              <a:xfrm>
                <a:off x="2731" y="3020"/>
                <a:ext cx="5" cy="24"/>
              </a:xfrm>
              <a:prstGeom prst="rect">
                <a:avLst/>
              </a:prstGeom>
              <a:solidFill>
                <a:srgbClr val="498E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6" name="Rectangle 126"/>
              <p:cNvSpPr>
                <a:spLocks noChangeArrowheads="1"/>
              </p:cNvSpPr>
              <p:nvPr/>
            </p:nvSpPr>
            <p:spPr bwMode="auto">
              <a:xfrm>
                <a:off x="2736" y="3020"/>
                <a:ext cx="5" cy="24"/>
              </a:xfrm>
              <a:prstGeom prst="rect">
                <a:avLst/>
              </a:prstGeom>
              <a:solidFill>
                <a:srgbClr val="478EB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7" name="Freeform 127"/>
              <p:cNvSpPr>
                <a:spLocks/>
              </p:cNvSpPr>
              <p:nvPr/>
            </p:nvSpPr>
            <p:spPr bwMode="auto">
              <a:xfrm>
                <a:off x="2719" y="3024"/>
                <a:ext cx="18" cy="19"/>
              </a:xfrm>
              <a:custGeom>
                <a:avLst/>
                <a:gdLst>
                  <a:gd name="T0" fmla="*/ 15 w 18"/>
                  <a:gd name="T1" fmla="*/ 14 h 19"/>
                  <a:gd name="T2" fmla="*/ 4 w 18"/>
                  <a:gd name="T3" fmla="*/ 18 h 19"/>
                  <a:gd name="T4" fmla="*/ 3 w 18"/>
                  <a:gd name="T5" fmla="*/ 6 h 19"/>
                  <a:gd name="T6" fmla="*/ 14 w 18"/>
                  <a:gd name="T7" fmla="*/ 2 h 19"/>
                  <a:gd name="T8" fmla="*/ 15 w 18"/>
                  <a:gd name="T9" fmla="*/ 14 h 19"/>
                </a:gdLst>
                <a:ahLst/>
                <a:cxnLst>
                  <a:cxn ang="0">
                    <a:pos x="T0" y="T1"/>
                  </a:cxn>
                  <a:cxn ang="0">
                    <a:pos x="T2" y="T3"/>
                  </a:cxn>
                  <a:cxn ang="0">
                    <a:pos x="T4" y="T5"/>
                  </a:cxn>
                  <a:cxn ang="0">
                    <a:pos x="T6" y="T7"/>
                  </a:cxn>
                  <a:cxn ang="0">
                    <a:pos x="T8" y="T9"/>
                  </a:cxn>
                </a:cxnLst>
                <a:rect l="0" t="0" r="r" b="b"/>
                <a:pathLst>
                  <a:path w="18" h="19">
                    <a:moveTo>
                      <a:pt x="15" y="14"/>
                    </a:moveTo>
                    <a:cubicBezTo>
                      <a:pt x="14" y="18"/>
                      <a:pt x="9" y="19"/>
                      <a:pt x="4" y="18"/>
                    </a:cubicBezTo>
                    <a:cubicBezTo>
                      <a:pt x="1" y="15"/>
                      <a:pt x="0" y="10"/>
                      <a:pt x="3" y="6"/>
                    </a:cubicBezTo>
                    <a:cubicBezTo>
                      <a:pt x="5" y="2"/>
                      <a:pt x="10" y="0"/>
                      <a:pt x="14" y="2"/>
                    </a:cubicBezTo>
                    <a:cubicBezTo>
                      <a:pt x="18" y="4"/>
                      <a:pt x="18" y="10"/>
                      <a:pt x="15" y="14"/>
                    </a:cubicBezTo>
                  </a:path>
                </a:pathLst>
              </a:custGeom>
              <a:noFill/>
              <a:ln w="7938" cap="flat">
                <a:solidFill>
                  <a:srgbClr val="0082B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8" name="Rectangle 128"/>
              <p:cNvSpPr>
                <a:spLocks noChangeArrowheads="1"/>
              </p:cNvSpPr>
              <p:nvPr/>
            </p:nvSpPr>
            <p:spPr bwMode="auto">
              <a:xfrm>
                <a:off x="2775" y="2995"/>
                <a:ext cx="5" cy="25"/>
              </a:xfrm>
              <a:prstGeom prst="rect">
                <a:avLst/>
              </a:prstGeom>
              <a:solidFill>
                <a:srgbClr val="FBFC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9" name="Rectangle 129"/>
              <p:cNvSpPr>
                <a:spLocks noChangeArrowheads="1"/>
              </p:cNvSpPr>
              <p:nvPr/>
            </p:nvSpPr>
            <p:spPr bwMode="auto">
              <a:xfrm>
                <a:off x="2780" y="2995"/>
                <a:ext cx="5" cy="25"/>
              </a:xfrm>
              <a:prstGeom prst="rect">
                <a:avLst/>
              </a:prstGeom>
              <a:solidFill>
                <a:srgbClr val="F4F6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0" name="Rectangle 130"/>
              <p:cNvSpPr>
                <a:spLocks noChangeArrowheads="1"/>
              </p:cNvSpPr>
              <p:nvPr/>
            </p:nvSpPr>
            <p:spPr bwMode="auto">
              <a:xfrm>
                <a:off x="2785" y="2995"/>
                <a:ext cx="5" cy="25"/>
              </a:xfrm>
              <a:prstGeom prst="rect">
                <a:avLst/>
              </a:prstGeom>
              <a:solidFill>
                <a:srgbClr val="BACCD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1" name="Rectangle 131"/>
              <p:cNvSpPr>
                <a:spLocks noChangeArrowheads="1"/>
              </p:cNvSpPr>
              <p:nvPr/>
            </p:nvSpPr>
            <p:spPr bwMode="auto">
              <a:xfrm>
                <a:off x="2790" y="2995"/>
                <a:ext cx="5" cy="25"/>
              </a:xfrm>
              <a:prstGeom prst="rect">
                <a:avLst/>
              </a:prstGeom>
              <a:solidFill>
                <a:srgbClr val="5793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2" name="Rectangle 132"/>
              <p:cNvSpPr>
                <a:spLocks noChangeArrowheads="1"/>
              </p:cNvSpPr>
              <p:nvPr/>
            </p:nvSpPr>
            <p:spPr bwMode="auto">
              <a:xfrm>
                <a:off x="2795" y="2995"/>
                <a:ext cx="5" cy="25"/>
              </a:xfrm>
              <a:prstGeom prst="rect">
                <a:avLst/>
              </a:prstGeom>
              <a:solidFill>
                <a:srgbClr val="3989B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3" name="Freeform 133"/>
              <p:cNvSpPr>
                <a:spLocks/>
              </p:cNvSpPr>
              <p:nvPr/>
            </p:nvSpPr>
            <p:spPr bwMode="auto">
              <a:xfrm>
                <a:off x="2778" y="2996"/>
                <a:ext cx="19" cy="19"/>
              </a:xfrm>
              <a:custGeom>
                <a:avLst/>
                <a:gdLst>
                  <a:gd name="T0" fmla="*/ 16 w 19"/>
                  <a:gd name="T1" fmla="*/ 13 h 19"/>
                  <a:gd name="T2" fmla="*/ 5 w 19"/>
                  <a:gd name="T3" fmla="*/ 17 h 19"/>
                  <a:gd name="T4" fmla="*/ 3 w 19"/>
                  <a:gd name="T5" fmla="*/ 6 h 19"/>
                  <a:gd name="T6" fmla="*/ 14 w 19"/>
                  <a:gd name="T7" fmla="*/ 2 h 19"/>
                  <a:gd name="T8" fmla="*/ 16 w 19"/>
                  <a:gd name="T9" fmla="*/ 13 h 19"/>
                </a:gdLst>
                <a:ahLst/>
                <a:cxnLst>
                  <a:cxn ang="0">
                    <a:pos x="T0" y="T1"/>
                  </a:cxn>
                  <a:cxn ang="0">
                    <a:pos x="T2" y="T3"/>
                  </a:cxn>
                  <a:cxn ang="0">
                    <a:pos x="T4" y="T5"/>
                  </a:cxn>
                  <a:cxn ang="0">
                    <a:pos x="T6" y="T7"/>
                  </a:cxn>
                  <a:cxn ang="0">
                    <a:pos x="T8" y="T9"/>
                  </a:cxn>
                </a:cxnLst>
                <a:rect l="0" t="0" r="r" b="b"/>
                <a:pathLst>
                  <a:path w="19" h="19">
                    <a:moveTo>
                      <a:pt x="16" y="13"/>
                    </a:moveTo>
                    <a:cubicBezTo>
                      <a:pt x="14" y="17"/>
                      <a:pt x="9" y="19"/>
                      <a:pt x="5" y="17"/>
                    </a:cubicBezTo>
                    <a:cubicBezTo>
                      <a:pt x="1" y="15"/>
                      <a:pt x="0" y="9"/>
                      <a:pt x="3" y="6"/>
                    </a:cubicBezTo>
                    <a:cubicBezTo>
                      <a:pt x="5" y="2"/>
                      <a:pt x="10" y="0"/>
                      <a:pt x="14" y="2"/>
                    </a:cubicBezTo>
                    <a:cubicBezTo>
                      <a:pt x="18" y="4"/>
                      <a:pt x="19" y="9"/>
                      <a:pt x="16" y="13"/>
                    </a:cubicBezTo>
                  </a:path>
                </a:pathLst>
              </a:custGeom>
              <a:noFill/>
              <a:ln w="7938" cap="flat">
                <a:solidFill>
                  <a:srgbClr val="0082B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54" name="Rectangle 134"/>
              <p:cNvSpPr>
                <a:spLocks noChangeArrowheads="1"/>
              </p:cNvSpPr>
              <p:nvPr/>
            </p:nvSpPr>
            <p:spPr bwMode="auto">
              <a:xfrm>
                <a:off x="2663" y="2941"/>
                <a:ext cx="4" cy="64"/>
              </a:xfrm>
              <a:prstGeom prst="rect">
                <a:avLst/>
              </a:prstGeom>
              <a:solidFill>
                <a:srgbClr val="FEFE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5" name="Rectangle 135"/>
              <p:cNvSpPr>
                <a:spLocks noChangeArrowheads="1"/>
              </p:cNvSpPr>
              <p:nvPr/>
            </p:nvSpPr>
            <p:spPr bwMode="auto">
              <a:xfrm>
                <a:off x="2667" y="2941"/>
                <a:ext cx="5" cy="64"/>
              </a:xfrm>
              <a:prstGeom prst="rect">
                <a:avLst/>
              </a:prstGeom>
              <a:solidFill>
                <a:srgbClr val="FCFD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6" name="Rectangle 136"/>
              <p:cNvSpPr>
                <a:spLocks noChangeArrowheads="1"/>
              </p:cNvSpPr>
              <p:nvPr/>
            </p:nvSpPr>
            <p:spPr bwMode="auto">
              <a:xfrm>
                <a:off x="2672" y="2941"/>
                <a:ext cx="5" cy="64"/>
              </a:xfrm>
              <a:prstGeom prst="rect">
                <a:avLst/>
              </a:prstGeom>
              <a:solidFill>
                <a:srgbClr val="F5F7F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7" name="Rectangle 137"/>
              <p:cNvSpPr>
                <a:spLocks noChangeArrowheads="1"/>
              </p:cNvSpPr>
              <p:nvPr/>
            </p:nvSpPr>
            <p:spPr bwMode="auto">
              <a:xfrm>
                <a:off x="2677" y="2941"/>
                <a:ext cx="5" cy="64"/>
              </a:xfrm>
              <a:prstGeom prst="rect">
                <a:avLst/>
              </a:prstGeom>
              <a:solidFill>
                <a:srgbClr val="E6ECF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8" name="Rectangle 138"/>
              <p:cNvSpPr>
                <a:spLocks noChangeArrowheads="1"/>
              </p:cNvSpPr>
              <p:nvPr/>
            </p:nvSpPr>
            <p:spPr bwMode="auto">
              <a:xfrm>
                <a:off x="2682" y="2941"/>
                <a:ext cx="5" cy="64"/>
              </a:xfrm>
              <a:prstGeom prst="rect">
                <a:avLst/>
              </a:prstGeom>
              <a:solidFill>
                <a:srgbClr val="CFDB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9" name="Rectangle 139"/>
              <p:cNvSpPr>
                <a:spLocks noChangeArrowheads="1"/>
              </p:cNvSpPr>
              <p:nvPr/>
            </p:nvSpPr>
            <p:spPr bwMode="auto">
              <a:xfrm>
                <a:off x="2687" y="2941"/>
                <a:ext cx="5" cy="64"/>
              </a:xfrm>
              <a:prstGeom prst="rect">
                <a:avLst/>
              </a:prstGeom>
              <a:solidFill>
                <a:srgbClr val="B1C6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0" name="Rectangle 140"/>
              <p:cNvSpPr>
                <a:spLocks noChangeArrowheads="1"/>
              </p:cNvSpPr>
              <p:nvPr/>
            </p:nvSpPr>
            <p:spPr bwMode="auto">
              <a:xfrm>
                <a:off x="2692" y="2941"/>
                <a:ext cx="5" cy="64"/>
              </a:xfrm>
              <a:prstGeom prst="rect">
                <a:avLst/>
              </a:prstGeom>
              <a:solidFill>
                <a:srgbClr val="8CAE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3" name="Rectangle 141"/>
              <p:cNvSpPr>
                <a:spLocks noChangeArrowheads="1"/>
              </p:cNvSpPr>
              <p:nvPr/>
            </p:nvSpPr>
            <p:spPr bwMode="auto">
              <a:xfrm>
                <a:off x="2697" y="2941"/>
                <a:ext cx="5" cy="64"/>
              </a:xfrm>
              <a:prstGeom prst="rect">
                <a:avLst/>
              </a:prstGeom>
              <a:solidFill>
                <a:srgbClr val="659AC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4" name="Rectangle 142"/>
              <p:cNvSpPr>
                <a:spLocks noChangeArrowheads="1"/>
              </p:cNvSpPr>
              <p:nvPr/>
            </p:nvSpPr>
            <p:spPr bwMode="auto">
              <a:xfrm>
                <a:off x="2702" y="2941"/>
                <a:ext cx="5" cy="64"/>
              </a:xfrm>
              <a:prstGeom prst="rect">
                <a:avLst/>
              </a:prstGeom>
              <a:solidFill>
                <a:srgbClr val="3E8AB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5" name="Rectangle 143"/>
              <p:cNvSpPr>
                <a:spLocks noChangeArrowheads="1"/>
              </p:cNvSpPr>
              <p:nvPr/>
            </p:nvSpPr>
            <p:spPr bwMode="auto">
              <a:xfrm>
                <a:off x="2707" y="2941"/>
                <a:ext cx="4" cy="64"/>
              </a:xfrm>
              <a:prstGeom prst="rect">
                <a:avLst/>
              </a:prstGeom>
              <a:solidFill>
                <a:srgbClr val="0E82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168" name="Picture 14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707" y="2966"/>
                <a:ext cx="73" cy="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69" name="Picture 145"/>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707" y="2966"/>
                <a:ext cx="73" cy="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66" name="Rectangle 146"/>
              <p:cNvSpPr>
                <a:spLocks noChangeArrowheads="1"/>
              </p:cNvSpPr>
              <p:nvPr/>
            </p:nvSpPr>
            <p:spPr bwMode="auto">
              <a:xfrm>
                <a:off x="2663" y="2897"/>
                <a:ext cx="4" cy="89"/>
              </a:xfrm>
              <a:prstGeom prst="rect">
                <a:avLst/>
              </a:prstGeom>
              <a:solidFill>
                <a:srgbClr val="FEFE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7" name="Rectangle 147"/>
              <p:cNvSpPr>
                <a:spLocks noChangeArrowheads="1"/>
              </p:cNvSpPr>
              <p:nvPr/>
            </p:nvSpPr>
            <p:spPr bwMode="auto">
              <a:xfrm>
                <a:off x="2667" y="2897"/>
                <a:ext cx="5" cy="89"/>
              </a:xfrm>
              <a:prstGeom prst="rect">
                <a:avLst/>
              </a:prstGeom>
              <a:solidFill>
                <a:srgbClr val="FEFE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8" name="Rectangle 148"/>
              <p:cNvSpPr>
                <a:spLocks noChangeArrowheads="1"/>
              </p:cNvSpPr>
              <p:nvPr/>
            </p:nvSpPr>
            <p:spPr bwMode="auto">
              <a:xfrm>
                <a:off x="2672" y="2897"/>
                <a:ext cx="5" cy="89"/>
              </a:xfrm>
              <a:prstGeom prst="rect">
                <a:avLst/>
              </a:prstGeom>
              <a:solidFill>
                <a:srgbClr val="FAFBF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9" name="Rectangle 149"/>
              <p:cNvSpPr>
                <a:spLocks noChangeArrowheads="1"/>
              </p:cNvSpPr>
              <p:nvPr/>
            </p:nvSpPr>
            <p:spPr bwMode="auto">
              <a:xfrm>
                <a:off x="2677" y="2897"/>
                <a:ext cx="5" cy="89"/>
              </a:xfrm>
              <a:prstGeom prst="rect">
                <a:avLst/>
              </a:prstGeom>
              <a:solidFill>
                <a:srgbClr val="F4F7F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0" name="Rectangle 150"/>
              <p:cNvSpPr>
                <a:spLocks noChangeArrowheads="1"/>
              </p:cNvSpPr>
              <p:nvPr/>
            </p:nvSpPr>
            <p:spPr bwMode="auto">
              <a:xfrm>
                <a:off x="2682" y="2897"/>
                <a:ext cx="5" cy="89"/>
              </a:xfrm>
              <a:prstGeom prst="rect">
                <a:avLst/>
              </a:prstGeom>
              <a:solidFill>
                <a:srgbClr val="ECF1F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1" name="Rectangle 151"/>
              <p:cNvSpPr>
                <a:spLocks noChangeArrowheads="1"/>
              </p:cNvSpPr>
              <p:nvPr/>
            </p:nvSpPr>
            <p:spPr bwMode="auto">
              <a:xfrm>
                <a:off x="2687" y="2897"/>
                <a:ext cx="5" cy="89"/>
              </a:xfrm>
              <a:prstGeom prst="rect">
                <a:avLst/>
              </a:prstGeom>
              <a:solidFill>
                <a:srgbClr val="E1E8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2" name="Rectangle 152"/>
              <p:cNvSpPr>
                <a:spLocks noChangeArrowheads="1"/>
              </p:cNvSpPr>
              <p:nvPr/>
            </p:nvSpPr>
            <p:spPr bwMode="auto">
              <a:xfrm>
                <a:off x="2692" y="2897"/>
                <a:ext cx="5" cy="89"/>
              </a:xfrm>
              <a:prstGeom prst="rect">
                <a:avLst/>
              </a:prstGeom>
              <a:solidFill>
                <a:srgbClr val="D2DD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3" name="Rectangle 153"/>
              <p:cNvSpPr>
                <a:spLocks noChangeArrowheads="1"/>
              </p:cNvSpPr>
              <p:nvPr/>
            </p:nvSpPr>
            <p:spPr bwMode="auto">
              <a:xfrm>
                <a:off x="2697" y="2897"/>
                <a:ext cx="5" cy="89"/>
              </a:xfrm>
              <a:prstGeom prst="rect">
                <a:avLst/>
              </a:prstGeom>
              <a:solidFill>
                <a:srgbClr val="C0D0E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4" name="Rectangle 154"/>
              <p:cNvSpPr>
                <a:spLocks noChangeArrowheads="1"/>
              </p:cNvSpPr>
              <p:nvPr/>
            </p:nvSpPr>
            <p:spPr bwMode="auto">
              <a:xfrm>
                <a:off x="2702" y="2897"/>
                <a:ext cx="5" cy="89"/>
              </a:xfrm>
              <a:prstGeom prst="rect">
                <a:avLst/>
              </a:prstGeom>
              <a:solidFill>
                <a:srgbClr val="ABC2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5" name="Rectangle 155"/>
              <p:cNvSpPr>
                <a:spLocks noChangeArrowheads="1"/>
              </p:cNvSpPr>
              <p:nvPr/>
            </p:nvSpPr>
            <p:spPr bwMode="auto">
              <a:xfrm>
                <a:off x="2707" y="2897"/>
                <a:ext cx="4" cy="89"/>
              </a:xfrm>
              <a:prstGeom prst="rect">
                <a:avLst/>
              </a:prstGeom>
              <a:solidFill>
                <a:srgbClr val="93B3D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7" name="Rectangle 156"/>
              <p:cNvSpPr>
                <a:spLocks noChangeArrowheads="1"/>
              </p:cNvSpPr>
              <p:nvPr/>
            </p:nvSpPr>
            <p:spPr bwMode="auto">
              <a:xfrm>
                <a:off x="2711" y="2897"/>
                <a:ext cx="5" cy="89"/>
              </a:xfrm>
              <a:prstGeom prst="rect">
                <a:avLst/>
              </a:prstGeom>
              <a:solidFill>
                <a:srgbClr val="7CA5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8" name="Rectangle 157"/>
              <p:cNvSpPr>
                <a:spLocks noChangeArrowheads="1"/>
              </p:cNvSpPr>
              <p:nvPr/>
            </p:nvSpPr>
            <p:spPr bwMode="auto">
              <a:xfrm>
                <a:off x="2716" y="2897"/>
                <a:ext cx="5" cy="89"/>
              </a:xfrm>
              <a:prstGeom prst="rect">
                <a:avLst/>
              </a:prstGeom>
              <a:solidFill>
                <a:srgbClr val="6298C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9" name="Rectangle 158"/>
              <p:cNvSpPr>
                <a:spLocks noChangeArrowheads="1"/>
              </p:cNvSpPr>
              <p:nvPr/>
            </p:nvSpPr>
            <p:spPr bwMode="auto">
              <a:xfrm>
                <a:off x="2721" y="2897"/>
                <a:ext cx="5" cy="89"/>
              </a:xfrm>
              <a:prstGeom prst="rect">
                <a:avLst/>
              </a:prstGeom>
              <a:solidFill>
                <a:srgbClr val="4A8E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0" name="Rectangle 159"/>
              <p:cNvSpPr>
                <a:spLocks noChangeArrowheads="1"/>
              </p:cNvSpPr>
              <p:nvPr/>
            </p:nvSpPr>
            <p:spPr bwMode="auto">
              <a:xfrm>
                <a:off x="2726" y="2897"/>
                <a:ext cx="5" cy="89"/>
              </a:xfrm>
              <a:prstGeom prst="rect">
                <a:avLst/>
              </a:prstGeom>
              <a:solidFill>
                <a:srgbClr val="3287B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1" name="Rectangle 160"/>
              <p:cNvSpPr>
                <a:spLocks noChangeArrowheads="1"/>
              </p:cNvSpPr>
              <p:nvPr/>
            </p:nvSpPr>
            <p:spPr bwMode="auto">
              <a:xfrm>
                <a:off x="2731" y="2897"/>
                <a:ext cx="5" cy="89"/>
              </a:xfrm>
              <a:prstGeom prst="rect">
                <a:avLst/>
              </a:prstGeom>
              <a:solidFill>
                <a:srgbClr val="1383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185" name="Picture 16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677" y="2927"/>
                <a:ext cx="44"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82" name="Freeform 162"/>
              <p:cNvSpPr>
                <a:spLocks/>
              </p:cNvSpPr>
              <p:nvPr/>
            </p:nvSpPr>
            <p:spPr bwMode="auto">
              <a:xfrm>
                <a:off x="2681" y="2929"/>
                <a:ext cx="37" cy="64"/>
              </a:xfrm>
              <a:custGeom>
                <a:avLst/>
                <a:gdLst>
                  <a:gd name="T0" fmla="*/ 0 w 37"/>
                  <a:gd name="T1" fmla="*/ 0 h 64"/>
                  <a:gd name="T2" fmla="*/ 37 w 37"/>
                  <a:gd name="T3" fmla="*/ 21 h 64"/>
                  <a:gd name="T4" fmla="*/ 37 w 37"/>
                  <a:gd name="T5" fmla="*/ 64 h 64"/>
                  <a:gd name="T6" fmla="*/ 0 w 37"/>
                  <a:gd name="T7" fmla="*/ 42 h 64"/>
                  <a:gd name="T8" fmla="*/ 0 w 37"/>
                  <a:gd name="T9" fmla="*/ 0 h 64"/>
                </a:gdLst>
                <a:ahLst/>
                <a:cxnLst>
                  <a:cxn ang="0">
                    <a:pos x="T0" y="T1"/>
                  </a:cxn>
                  <a:cxn ang="0">
                    <a:pos x="T2" y="T3"/>
                  </a:cxn>
                  <a:cxn ang="0">
                    <a:pos x="T4" y="T5"/>
                  </a:cxn>
                  <a:cxn ang="0">
                    <a:pos x="T6" y="T7"/>
                  </a:cxn>
                  <a:cxn ang="0">
                    <a:pos x="T8" y="T9"/>
                  </a:cxn>
                </a:cxnLst>
                <a:rect l="0" t="0" r="r" b="b"/>
                <a:pathLst>
                  <a:path w="37" h="64">
                    <a:moveTo>
                      <a:pt x="0" y="0"/>
                    </a:moveTo>
                    <a:lnTo>
                      <a:pt x="37" y="21"/>
                    </a:lnTo>
                    <a:lnTo>
                      <a:pt x="37" y="64"/>
                    </a:lnTo>
                    <a:lnTo>
                      <a:pt x="0" y="42"/>
                    </a:lnTo>
                    <a:lnTo>
                      <a:pt x="0" y="0"/>
                    </a:lnTo>
                    <a:close/>
                  </a:path>
                </a:pathLst>
              </a:custGeom>
              <a:noFill/>
              <a:ln w="7938" cap="rnd">
                <a:solidFill>
                  <a:srgbClr val="CC663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83" name="Freeform 163"/>
              <p:cNvSpPr>
                <a:spLocks/>
              </p:cNvSpPr>
              <p:nvPr/>
            </p:nvSpPr>
            <p:spPr bwMode="auto">
              <a:xfrm>
                <a:off x="2718" y="2929"/>
                <a:ext cx="38" cy="64"/>
              </a:xfrm>
              <a:custGeom>
                <a:avLst/>
                <a:gdLst>
                  <a:gd name="T0" fmla="*/ 0 w 38"/>
                  <a:gd name="T1" fmla="*/ 21 h 64"/>
                  <a:gd name="T2" fmla="*/ 38 w 38"/>
                  <a:gd name="T3" fmla="*/ 0 h 64"/>
                  <a:gd name="T4" fmla="*/ 38 w 38"/>
                  <a:gd name="T5" fmla="*/ 41 h 64"/>
                  <a:gd name="T6" fmla="*/ 0 w 38"/>
                  <a:gd name="T7" fmla="*/ 64 h 64"/>
                  <a:gd name="T8" fmla="*/ 0 w 38"/>
                  <a:gd name="T9" fmla="*/ 21 h 64"/>
                </a:gdLst>
                <a:ahLst/>
                <a:cxnLst>
                  <a:cxn ang="0">
                    <a:pos x="T0" y="T1"/>
                  </a:cxn>
                  <a:cxn ang="0">
                    <a:pos x="T2" y="T3"/>
                  </a:cxn>
                  <a:cxn ang="0">
                    <a:pos x="T4" y="T5"/>
                  </a:cxn>
                  <a:cxn ang="0">
                    <a:pos x="T6" y="T7"/>
                  </a:cxn>
                  <a:cxn ang="0">
                    <a:pos x="T8" y="T9"/>
                  </a:cxn>
                </a:cxnLst>
                <a:rect l="0" t="0" r="r" b="b"/>
                <a:pathLst>
                  <a:path w="38" h="64">
                    <a:moveTo>
                      <a:pt x="0" y="21"/>
                    </a:moveTo>
                    <a:lnTo>
                      <a:pt x="38" y="0"/>
                    </a:lnTo>
                    <a:lnTo>
                      <a:pt x="38" y="41"/>
                    </a:lnTo>
                    <a:lnTo>
                      <a:pt x="0" y="64"/>
                    </a:lnTo>
                    <a:lnTo>
                      <a:pt x="0" y="21"/>
                    </a:lnTo>
                    <a:close/>
                  </a:path>
                </a:pathLst>
              </a:custGeom>
              <a:solidFill>
                <a:srgbClr val="D29D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4" name="Freeform 164"/>
              <p:cNvSpPr>
                <a:spLocks/>
              </p:cNvSpPr>
              <p:nvPr/>
            </p:nvSpPr>
            <p:spPr bwMode="auto">
              <a:xfrm>
                <a:off x="2718" y="2929"/>
                <a:ext cx="38" cy="64"/>
              </a:xfrm>
              <a:custGeom>
                <a:avLst/>
                <a:gdLst>
                  <a:gd name="T0" fmla="*/ 0 w 38"/>
                  <a:gd name="T1" fmla="*/ 21 h 64"/>
                  <a:gd name="T2" fmla="*/ 38 w 38"/>
                  <a:gd name="T3" fmla="*/ 0 h 64"/>
                  <a:gd name="T4" fmla="*/ 38 w 38"/>
                  <a:gd name="T5" fmla="*/ 41 h 64"/>
                  <a:gd name="T6" fmla="*/ 0 w 38"/>
                  <a:gd name="T7" fmla="*/ 64 h 64"/>
                  <a:gd name="T8" fmla="*/ 0 w 38"/>
                  <a:gd name="T9" fmla="*/ 21 h 64"/>
                </a:gdLst>
                <a:ahLst/>
                <a:cxnLst>
                  <a:cxn ang="0">
                    <a:pos x="T0" y="T1"/>
                  </a:cxn>
                  <a:cxn ang="0">
                    <a:pos x="T2" y="T3"/>
                  </a:cxn>
                  <a:cxn ang="0">
                    <a:pos x="T4" y="T5"/>
                  </a:cxn>
                  <a:cxn ang="0">
                    <a:pos x="T6" y="T7"/>
                  </a:cxn>
                  <a:cxn ang="0">
                    <a:pos x="T8" y="T9"/>
                  </a:cxn>
                </a:cxnLst>
                <a:rect l="0" t="0" r="r" b="b"/>
                <a:pathLst>
                  <a:path w="38" h="64">
                    <a:moveTo>
                      <a:pt x="0" y="21"/>
                    </a:moveTo>
                    <a:lnTo>
                      <a:pt x="38" y="0"/>
                    </a:lnTo>
                    <a:lnTo>
                      <a:pt x="38" y="41"/>
                    </a:lnTo>
                    <a:lnTo>
                      <a:pt x="0" y="64"/>
                    </a:lnTo>
                    <a:lnTo>
                      <a:pt x="0" y="21"/>
                    </a:lnTo>
                    <a:close/>
                  </a:path>
                </a:pathLst>
              </a:custGeom>
              <a:noFill/>
              <a:ln w="7938" cap="rnd">
                <a:solidFill>
                  <a:srgbClr val="CC663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85" name="Rectangle 165"/>
              <p:cNvSpPr>
                <a:spLocks noChangeArrowheads="1"/>
              </p:cNvSpPr>
              <p:nvPr/>
            </p:nvSpPr>
            <p:spPr bwMode="auto">
              <a:xfrm>
                <a:off x="2677" y="2902"/>
                <a:ext cx="5" cy="4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6" name="Rectangle 166"/>
              <p:cNvSpPr>
                <a:spLocks noChangeArrowheads="1"/>
              </p:cNvSpPr>
              <p:nvPr/>
            </p:nvSpPr>
            <p:spPr bwMode="auto">
              <a:xfrm>
                <a:off x="2682" y="2902"/>
                <a:ext cx="5" cy="49"/>
              </a:xfrm>
              <a:prstGeom prst="rect">
                <a:avLst/>
              </a:prstGeom>
              <a:solidFill>
                <a:srgbClr val="FEFE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7" name="Rectangle 167"/>
              <p:cNvSpPr>
                <a:spLocks noChangeArrowheads="1"/>
              </p:cNvSpPr>
              <p:nvPr/>
            </p:nvSpPr>
            <p:spPr bwMode="auto">
              <a:xfrm>
                <a:off x="2687" y="2902"/>
                <a:ext cx="5" cy="49"/>
              </a:xfrm>
              <a:prstGeom prst="rect">
                <a:avLst/>
              </a:prstGeom>
              <a:solidFill>
                <a:srgbClr val="FEFC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8" name="Rectangle 168"/>
              <p:cNvSpPr>
                <a:spLocks noChangeArrowheads="1"/>
              </p:cNvSpPr>
              <p:nvPr/>
            </p:nvSpPr>
            <p:spPr bwMode="auto">
              <a:xfrm>
                <a:off x="2692" y="2902"/>
                <a:ext cx="5" cy="49"/>
              </a:xfrm>
              <a:prstGeom prst="rect">
                <a:avLst/>
              </a:prstGeom>
              <a:solidFill>
                <a:srgbClr val="FCFA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9" name="Rectangle 169"/>
              <p:cNvSpPr>
                <a:spLocks noChangeArrowheads="1"/>
              </p:cNvSpPr>
              <p:nvPr/>
            </p:nvSpPr>
            <p:spPr bwMode="auto">
              <a:xfrm>
                <a:off x="2697" y="2902"/>
                <a:ext cx="5" cy="49"/>
              </a:xfrm>
              <a:prstGeom prst="rect">
                <a:avLst/>
              </a:prstGeom>
              <a:solidFill>
                <a:srgbClr val="FAF6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0" name="Rectangle 170"/>
              <p:cNvSpPr>
                <a:spLocks noChangeArrowheads="1"/>
              </p:cNvSpPr>
              <p:nvPr/>
            </p:nvSpPr>
            <p:spPr bwMode="auto">
              <a:xfrm>
                <a:off x="2702" y="2902"/>
                <a:ext cx="5" cy="49"/>
              </a:xfrm>
              <a:prstGeom prst="rect">
                <a:avLst/>
              </a:prstGeom>
              <a:solidFill>
                <a:srgbClr val="F8F2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1" name="Rectangle 171"/>
              <p:cNvSpPr>
                <a:spLocks noChangeArrowheads="1"/>
              </p:cNvSpPr>
              <p:nvPr/>
            </p:nvSpPr>
            <p:spPr bwMode="auto">
              <a:xfrm>
                <a:off x="2707" y="2902"/>
                <a:ext cx="4" cy="49"/>
              </a:xfrm>
              <a:prstGeom prst="rect">
                <a:avLst/>
              </a:prstGeom>
              <a:solidFill>
                <a:srgbClr val="F4ECD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2" name="Rectangle 172"/>
              <p:cNvSpPr>
                <a:spLocks noChangeArrowheads="1"/>
              </p:cNvSpPr>
              <p:nvPr/>
            </p:nvSpPr>
            <p:spPr bwMode="auto">
              <a:xfrm>
                <a:off x="2711" y="2902"/>
                <a:ext cx="5" cy="49"/>
              </a:xfrm>
              <a:prstGeom prst="rect">
                <a:avLst/>
              </a:prstGeom>
              <a:solidFill>
                <a:srgbClr val="F1E6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3" name="Rectangle 173"/>
              <p:cNvSpPr>
                <a:spLocks noChangeArrowheads="1"/>
              </p:cNvSpPr>
              <p:nvPr/>
            </p:nvSpPr>
            <p:spPr bwMode="auto">
              <a:xfrm>
                <a:off x="2716" y="2902"/>
                <a:ext cx="5" cy="49"/>
              </a:xfrm>
              <a:prstGeom prst="rect">
                <a:avLst/>
              </a:prstGeom>
              <a:solidFill>
                <a:srgbClr val="EDDE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4" name="Rectangle 174"/>
              <p:cNvSpPr>
                <a:spLocks noChangeArrowheads="1"/>
              </p:cNvSpPr>
              <p:nvPr/>
            </p:nvSpPr>
            <p:spPr bwMode="auto">
              <a:xfrm>
                <a:off x="2721" y="2902"/>
                <a:ext cx="5" cy="49"/>
              </a:xfrm>
              <a:prstGeom prst="rect">
                <a:avLst/>
              </a:prstGeom>
              <a:solidFill>
                <a:srgbClr val="E9D7B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5" name="Rectangle 175"/>
              <p:cNvSpPr>
                <a:spLocks noChangeArrowheads="1"/>
              </p:cNvSpPr>
              <p:nvPr/>
            </p:nvSpPr>
            <p:spPr bwMode="auto">
              <a:xfrm>
                <a:off x="2726" y="2902"/>
                <a:ext cx="5" cy="49"/>
              </a:xfrm>
              <a:prstGeom prst="rect">
                <a:avLst/>
              </a:prstGeom>
              <a:solidFill>
                <a:srgbClr val="E5D0A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6" name="Rectangle 176"/>
              <p:cNvSpPr>
                <a:spLocks noChangeArrowheads="1"/>
              </p:cNvSpPr>
              <p:nvPr/>
            </p:nvSpPr>
            <p:spPr bwMode="auto">
              <a:xfrm>
                <a:off x="2731" y="2902"/>
                <a:ext cx="5" cy="49"/>
              </a:xfrm>
              <a:prstGeom prst="rect">
                <a:avLst/>
              </a:prstGeom>
              <a:solidFill>
                <a:srgbClr val="E2C99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7" name="Rectangle 177"/>
              <p:cNvSpPr>
                <a:spLocks noChangeArrowheads="1"/>
              </p:cNvSpPr>
              <p:nvPr/>
            </p:nvSpPr>
            <p:spPr bwMode="auto">
              <a:xfrm>
                <a:off x="2736" y="2902"/>
                <a:ext cx="5" cy="49"/>
              </a:xfrm>
              <a:prstGeom prst="rect">
                <a:avLst/>
              </a:prstGeom>
              <a:solidFill>
                <a:srgbClr val="DFC4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8" name="Rectangle 178"/>
              <p:cNvSpPr>
                <a:spLocks noChangeArrowheads="1"/>
              </p:cNvSpPr>
              <p:nvPr/>
            </p:nvSpPr>
            <p:spPr bwMode="auto">
              <a:xfrm>
                <a:off x="2741" y="2902"/>
                <a:ext cx="5" cy="49"/>
              </a:xfrm>
              <a:prstGeom prst="rect">
                <a:avLst/>
              </a:prstGeom>
              <a:solidFill>
                <a:srgbClr val="DDBF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9" name="Rectangle 179"/>
              <p:cNvSpPr>
                <a:spLocks noChangeArrowheads="1"/>
              </p:cNvSpPr>
              <p:nvPr/>
            </p:nvSpPr>
            <p:spPr bwMode="auto">
              <a:xfrm>
                <a:off x="2746" y="2902"/>
                <a:ext cx="5" cy="49"/>
              </a:xfrm>
              <a:prstGeom prst="rect">
                <a:avLst/>
              </a:prstGeom>
              <a:solidFill>
                <a:srgbClr val="DBBC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0" name="Rectangle 180"/>
              <p:cNvSpPr>
                <a:spLocks noChangeArrowheads="1"/>
              </p:cNvSpPr>
              <p:nvPr/>
            </p:nvSpPr>
            <p:spPr bwMode="auto">
              <a:xfrm>
                <a:off x="2751" y="2902"/>
                <a:ext cx="5" cy="49"/>
              </a:xfrm>
              <a:prstGeom prst="rect">
                <a:avLst/>
              </a:prstGeom>
              <a:solidFill>
                <a:srgbClr val="DABA7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1" name="Rectangle 181"/>
              <p:cNvSpPr>
                <a:spLocks noChangeArrowheads="1"/>
              </p:cNvSpPr>
              <p:nvPr/>
            </p:nvSpPr>
            <p:spPr bwMode="auto">
              <a:xfrm>
                <a:off x="2756" y="2902"/>
                <a:ext cx="4" cy="49"/>
              </a:xfrm>
              <a:prstGeom prst="rect">
                <a:avLst/>
              </a:prstGeom>
              <a:solidFill>
                <a:srgbClr val="DABA7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2" name="Freeform 182"/>
              <p:cNvSpPr>
                <a:spLocks/>
              </p:cNvSpPr>
              <p:nvPr/>
            </p:nvSpPr>
            <p:spPr bwMode="auto">
              <a:xfrm>
                <a:off x="2700" y="2907"/>
                <a:ext cx="56" cy="33"/>
              </a:xfrm>
              <a:custGeom>
                <a:avLst/>
                <a:gdLst>
                  <a:gd name="T0" fmla="*/ 56 w 56"/>
                  <a:gd name="T1" fmla="*/ 22 h 33"/>
                  <a:gd name="T2" fmla="*/ 19 w 56"/>
                  <a:gd name="T3" fmla="*/ 0 h 33"/>
                  <a:gd name="T4" fmla="*/ 0 w 56"/>
                  <a:gd name="T5" fmla="*/ 11 h 33"/>
                  <a:gd name="T6" fmla="*/ 37 w 56"/>
                  <a:gd name="T7" fmla="*/ 33 h 33"/>
                  <a:gd name="T8" fmla="*/ 56 w 56"/>
                  <a:gd name="T9" fmla="*/ 22 h 33"/>
                </a:gdLst>
                <a:ahLst/>
                <a:cxnLst>
                  <a:cxn ang="0">
                    <a:pos x="T0" y="T1"/>
                  </a:cxn>
                  <a:cxn ang="0">
                    <a:pos x="T2" y="T3"/>
                  </a:cxn>
                  <a:cxn ang="0">
                    <a:pos x="T4" y="T5"/>
                  </a:cxn>
                  <a:cxn ang="0">
                    <a:pos x="T6" y="T7"/>
                  </a:cxn>
                  <a:cxn ang="0">
                    <a:pos x="T8" y="T9"/>
                  </a:cxn>
                </a:cxnLst>
                <a:rect l="0" t="0" r="r" b="b"/>
                <a:pathLst>
                  <a:path w="56" h="33">
                    <a:moveTo>
                      <a:pt x="56" y="22"/>
                    </a:moveTo>
                    <a:lnTo>
                      <a:pt x="19" y="0"/>
                    </a:lnTo>
                    <a:lnTo>
                      <a:pt x="0" y="11"/>
                    </a:lnTo>
                    <a:lnTo>
                      <a:pt x="37" y="33"/>
                    </a:lnTo>
                    <a:lnTo>
                      <a:pt x="56" y="22"/>
                    </a:lnTo>
                    <a:close/>
                  </a:path>
                </a:pathLst>
              </a:custGeom>
              <a:noFill/>
              <a:ln w="7938" cap="rnd">
                <a:solidFill>
                  <a:srgbClr val="CC663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3" name="Freeform 183"/>
              <p:cNvSpPr>
                <a:spLocks/>
              </p:cNvSpPr>
              <p:nvPr/>
            </p:nvSpPr>
            <p:spPr bwMode="auto">
              <a:xfrm>
                <a:off x="2681" y="2918"/>
                <a:ext cx="56" cy="32"/>
              </a:xfrm>
              <a:custGeom>
                <a:avLst/>
                <a:gdLst>
                  <a:gd name="T0" fmla="*/ 56 w 56"/>
                  <a:gd name="T1" fmla="*/ 21 h 32"/>
                  <a:gd name="T2" fmla="*/ 19 w 56"/>
                  <a:gd name="T3" fmla="*/ 0 h 32"/>
                  <a:gd name="T4" fmla="*/ 0 w 56"/>
                  <a:gd name="T5" fmla="*/ 11 h 32"/>
                  <a:gd name="T6" fmla="*/ 37 w 56"/>
                  <a:gd name="T7" fmla="*/ 32 h 32"/>
                  <a:gd name="T8" fmla="*/ 56 w 56"/>
                  <a:gd name="T9" fmla="*/ 21 h 32"/>
                </a:gdLst>
                <a:ahLst/>
                <a:cxnLst>
                  <a:cxn ang="0">
                    <a:pos x="T0" y="T1"/>
                  </a:cxn>
                  <a:cxn ang="0">
                    <a:pos x="T2" y="T3"/>
                  </a:cxn>
                  <a:cxn ang="0">
                    <a:pos x="T4" y="T5"/>
                  </a:cxn>
                  <a:cxn ang="0">
                    <a:pos x="T6" y="T7"/>
                  </a:cxn>
                  <a:cxn ang="0">
                    <a:pos x="T8" y="T9"/>
                  </a:cxn>
                </a:cxnLst>
                <a:rect l="0" t="0" r="r" b="b"/>
                <a:pathLst>
                  <a:path w="56" h="32">
                    <a:moveTo>
                      <a:pt x="56" y="21"/>
                    </a:moveTo>
                    <a:lnTo>
                      <a:pt x="19" y="0"/>
                    </a:lnTo>
                    <a:lnTo>
                      <a:pt x="0" y="11"/>
                    </a:lnTo>
                    <a:lnTo>
                      <a:pt x="37" y="32"/>
                    </a:lnTo>
                    <a:lnTo>
                      <a:pt x="56" y="21"/>
                    </a:lnTo>
                    <a:close/>
                  </a:path>
                </a:pathLst>
              </a:custGeom>
              <a:noFill/>
              <a:ln w="7938" cap="rnd">
                <a:solidFill>
                  <a:srgbClr val="CC663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4" name="Freeform 184"/>
              <p:cNvSpPr>
                <a:spLocks noEditPoints="1"/>
              </p:cNvSpPr>
              <p:nvPr/>
            </p:nvSpPr>
            <p:spPr bwMode="auto">
              <a:xfrm>
                <a:off x="2695" y="2915"/>
                <a:ext cx="47" cy="69"/>
              </a:xfrm>
              <a:custGeom>
                <a:avLst/>
                <a:gdLst>
                  <a:gd name="T0" fmla="*/ 47 w 47"/>
                  <a:gd name="T1" fmla="*/ 36 h 69"/>
                  <a:gd name="T2" fmla="*/ 47 w 47"/>
                  <a:gd name="T3" fmla="*/ 22 h 69"/>
                  <a:gd name="T4" fmla="*/ 9 w 47"/>
                  <a:gd name="T5" fmla="*/ 0 h 69"/>
                  <a:gd name="T6" fmla="*/ 0 w 47"/>
                  <a:gd name="T7" fmla="*/ 6 h 69"/>
                  <a:gd name="T8" fmla="*/ 38 w 47"/>
                  <a:gd name="T9" fmla="*/ 27 h 69"/>
                  <a:gd name="T10" fmla="*/ 38 w 47"/>
                  <a:gd name="T11" fmla="*/ 41 h 69"/>
                  <a:gd name="T12" fmla="*/ 47 w 47"/>
                  <a:gd name="T13" fmla="*/ 36 h 69"/>
                  <a:gd name="T14" fmla="*/ 47 w 47"/>
                  <a:gd name="T15" fmla="*/ 64 h 69"/>
                  <a:gd name="T16" fmla="*/ 47 w 47"/>
                  <a:gd name="T17" fmla="*/ 50 h 69"/>
                  <a:gd name="T18" fmla="*/ 38 w 47"/>
                  <a:gd name="T19" fmla="*/ 55 h 69"/>
                  <a:gd name="T20" fmla="*/ 38 w 47"/>
                  <a:gd name="T21" fmla="*/ 69 h 69"/>
                  <a:gd name="T22" fmla="*/ 47 w 47"/>
                  <a:gd name="T23" fmla="*/ 6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7" h="69">
                    <a:moveTo>
                      <a:pt x="47" y="36"/>
                    </a:moveTo>
                    <a:lnTo>
                      <a:pt x="47" y="22"/>
                    </a:lnTo>
                    <a:lnTo>
                      <a:pt x="9" y="0"/>
                    </a:lnTo>
                    <a:lnTo>
                      <a:pt x="0" y="6"/>
                    </a:lnTo>
                    <a:lnTo>
                      <a:pt x="38" y="27"/>
                    </a:lnTo>
                    <a:lnTo>
                      <a:pt x="38" y="41"/>
                    </a:lnTo>
                    <a:lnTo>
                      <a:pt x="47" y="36"/>
                    </a:lnTo>
                    <a:close/>
                    <a:moveTo>
                      <a:pt x="47" y="64"/>
                    </a:moveTo>
                    <a:lnTo>
                      <a:pt x="47" y="50"/>
                    </a:lnTo>
                    <a:lnTo>
                      <a:pt x="38" y="55"/>
                    </a:lnTo>
                    <a:lnTo>
                      <a:pt x="38" y="69"/>
                    </a:lnTo>
                    <a:lnTo>
                      <a:pt x="47" y="64"/>
                    </a:lnTo>
                    <a:close/>
                  </a:path>
                </a:pathLst>
              </a:custGeom>
              <a:solidFill>
                <a:srgbClr val="F7F3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5" name="Freeform 185"/>
              <p:cNvSpPr>
                <a:spLocks/>
              </p:cNvSpPr>
              <p:nvPr/>
            </p:nvSpPr>
            <p:spPr bwMode="auto">
              <a:xfrm>
                <a:off x="2695" y="2915"/>
                <a:ext cx="47" cy="41"/>
              </a:xfrm>
              <a:custGeom>
                <a:avLst/>
                <a:gdLst>
                  <a:gd name="T0" fmla="*/ 47 w 47"/>
                  <a:gd name="T1" fmla="*/ 36 h 41"/>
                  <a:gd name="T2" fmla="*/ 47 w 47"/>
                  <a:gd name="T3" fmla="*/ 22 h 41"/>
                  <a:gd name="T4" fmla="*/ 9 w 47"/>
                  <a:gd name="T5" fmla="*/ 0 h 41"/>
                  <a:gd name="T6" fmla="*/ 0 w 47"/>
                  <a:gd name="T7" fmla="*/ 6 h 41"/>
                  <a:gd name="T8" fmla="*/ 38 w 47"/>
                  <a:gd name="T9" fmla="*/ 27 h 41"/>
                  <a:gd name="T10" fmla="*/ 38 w 47"/>
                  <a:gd name="T11" fmla="*/ 41 h 41"/>
                  <a:gd name="T12" fmla="*/ 47 w 47"/>
                  <a:gd name="T13" fmla="*/ 36 h 41"/>
                </a:gdLst>
                <a:ahLst/>
                <a:cxnLst>
                  <a:cxn ang="0">
                    <a:pos x="T0" y="T1"/>
                  </a:cxn>
                  <a:cxn ang="0">
                    <a:pos x="T2" y="T3"/>
                  </a:cxn>
                  <a:cxn ang="0">
                    <a:pos x="T4" y="T5"/>
                  </a:cxn>
                  <a:cxn ang="0">
                    <a:pos x="T6" y="T7"/>
                  </a:cxn>
                  <a:cxn ang="0">
                    <a:pos x="T8" y="T9"/>
                  </a:cxn>
                  <a:cxn ang="0">
                    <a:pos x="T10" y="T11"/>
                  </a:cxn>
                  <a:cxn ang="0">
                    <a:pos x="T12" y="T13"/>
                  </a:cxn>
                </a:cxnLst>
                <a:rect l="0" t="0" r="r" b="b"/>
                <a:pathLst>
                  <a:path w="47" h="41">
                    <a:moveTo>
                      <a:pt x="47" y="36"/>
                    </a:moveTo>
                    <a:lnTo>
                      <a:pt x="47" y="22"/>
                    </a:lnTo>
                    <a:lnTo>
                      <a:pt x="9" y="0"/>
                    </a:lnTo>
                    <a:lnTo>
                      <a:pt x="0" y="6"/>
                    </a:lnTo>
                    <a:lnTo>
                      <a:pt x="38" y="27"/>
                    </a:lnTo>
                    <a:lnTo>
                      <a:pt x="38" y="41"/>
                    </a:lnTo>
                    <a:lnTo>
                      <a:pt x="47" y="36"/>
                    </a:lnTo>
                    <a:close/>
                  </a:path>
                </a:pathLst>
              </a:custGeom>
              <a:noFill/>
              <a:ln w="793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6" name="Freeform 186"/>
              <p:cNvSpPr>
                <a:spLocks/>
              </p:cNvSpPr>
              <p:nvPr/>
            </p:nvSpPr>
            <p:spPr bwMode="auto">
              <a:xfrm>
                <a:off x="2733" y="2965"/>
                <a:ext cx="9" cy="19"/>
              </a:xfrm>
              <a:custGeom>
                <a:avLst/>
                <a:gdLst>
                  <a:gd name="T0" fmla="*/ 9 w 9"/>
                  <a:gd name="T1" fmla="*/ 14 h 19"/>
                  <a:gd name="T2" fmla="*/ 9 w 9"/>
                  <a:gd name="T3" fmla="*/ 0 h 19"/>
                  <a:gd name="T4" fmla="*/ 0 w 9"/>
                  <a:gd name="T5" fmla="*/ 5 h 19"/>
                  <a:gd name="T6" fmla="*/ 0 w 9"/>
                  <a:gd name="T7" fmla="*/ 19 h 19"/>
                  <a:gd name="T8" fmla="*/ 9 w 9"/>
                  <a:gd name="T9" fmla="*/ 14 h 19"/>
                </a:gdLst>
                <a:ahLst/>
                <a:cxnLst>
                  <a:cxn ang="0">
                    <a:pos x="T0" y="T1"/>
                  </a:cxn>
                  <a:cxn ang="0">
                    <a:pos x="T2" y="T3"/>
                  </a:cxn>
                  <a:cxn ang="0">
                    <a:pos x="T4" y="T5"/>
                  </a:cxn>
                  <a:cxn ang="0">
                    <a:pos x="T6" y="T7"/>
                  </a:cxn>
                  <a:cxn ang="0">
                    <a:pos x="T8" y="T9"/>
                  </a:cxn>
                </a:cxnLst>
                <a:rect l="0" t="0" r="r" b="b"/>
                <a:pathLst>
                  <a:path w="9" h="19">
                    <a:moveTo>
                      <a:pt x="9" y="14"/>
                    </a:moveTo>
                    <a:lnTo>
                      <a:pt x="9" y="0"/>
                    </a:lnTo>
                    <a:lnTo>
                      <a:pt x="0" y="5"/>
                    </a:lnTo>
                    <a:lnTo>
                      <a:pt x="0" y="19"/>
                    </a:lnTo>
                    <a:lnTo>
                      <a:pt x="9" y="14"/>
                    </a:lnTo>
                  </a:path>
                </a:pathLst>
              </a:custGeom>
              <a:noFill/>
              <a:ln w="793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7" name="Freeform 187"/>
              <p:cNvSpPr>
                <a:spLocks noEditPoints="1"/>
              </p:cNvSpPr>
              <p:nvPr/>
            </p:nvSpPr>
            <p:spPr bwMode="auto">
              <a:xfrm>
                <a:off x="2701" y="2918"/>
                <a:ext cx="41" cy="66"/>
              </a:xfrm>
              <a:custGeom>
                <a:avLst/>
                <a:gdLst>
                  <a:gd name="T0" fmla="*/ 32 w 41"/>
                  <a:gd name="T1" fmla="*/ 66 h 66"/>
                  <a:gd name="T2" fmla="*/ 41 w 41"/>
                  <a:gd name="T3" fmla="*/ 61 h 66"/>
                  <a:gd name="T4" fmla="*/ 0 w 41"/>
                  <a:gd name="T5" fmla="*/ 0 h 66"/>
                  <a:gd name="T6" fmla="*/ 36 w 41"/>
                  <a:gd name="T7" fmla="*/ 21 h 66"/>
                </a:gdLst>
                <a:ahLst/>
                <a:cxnLst>
                  <a:cxn ang="0">
                    <a:pos x="T0" y="T1"/>
                  </a:cxn>
                  <a:cxn ang="0">
                    <a:pos x="T2" y="T3"/>
                  </a:cxn>
                  <a:cxn ang="0">
                    <a:pos x="T4" y="T5"/>
                  </a:cxn>
                  <a:cxn ang="0">
                    <a:pos x="T6" y="T7"/>
                  </a:cxn>
                </a:cxnLst>
                <a:rect l="0" t="0" r="r" b="b"/>
                <a:pathLst>
                  <a:path w="41" h="66">
                    <a:moveTo>
                      <a:pt x="32" y="66"/>
                    </a:moveTo>
                    <a:lnTo>
                      <a:pt x="41" y="61"/>
                    </a:lnTo>
                    <a:moveTo>
                      <a:pt x="0" y="0"/>
                    </a:moveTo>
                    <a:lnTo>
                      <a:pt x="36" y="21"/>
                    </a:lnTo>
                  </a:path>
                </a:pathLst>
              </a:custGeom>
              <a:noFill/>
              <a:ln w="7938" cap="rnd">
                <a:solidFill>
                  <a:srgbClr val="3D546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8" name="Freeform 188"/>
              <p:cNvSpPr>
                <a:spLocks noEditPoints="1"/>
              </p:cNvSpPr>
              <p:nvPr/>
            </p:nvSpPr>
            <p:spPr bwMode="auto">
              <a:xfrm>
                <a:off x="2667" y="2941"/>
                <a:ext cx="116" cy="62"/>
              </a:xfrm>
              <a:custGeom>
                <a:avLst/>
                <a:gdLst>
                  <a:gd name="T0" fmla="*/ 0 w 116"/>
                  <a:gd name="T1" fmla="*/ 4 h 62"/>
                  <a:gd name="T2" fmla="*/ 2 w 116"/>
                  <a:gd name="T3" fmla="*/ 40 h 62"/>
                  <a:gd name="T4" fmla="*/ 14 w 116"/>
                  <a:gd name="T5" fmla="*/ 17 h 62"/>
                  <a:gd name="T6" fmla="*/ 1 w 116"/>
                  <a:gd name="T7" fmla="*/ 24 h 62"/>
                  <a:gd name="T8" fmla="*/ 41 w 116"/>
                  <a:gd name="T9" fmla="*/ 47 h 62"/>
                  <a:gd name="T10" fmla="*/ 116 w 116"/>
                  <a:gd name="T11" fmla="*/ 14 h 62"/>
                  <a:gd name="T12" fmla="*/ 90 w 116"/>
                  <a:gd name="T13" fmla="*/ 0 h 62"/>
                  <a:gd name="T14" fmla="*/ 17 w 116"/>
                  <a:gd name="T15" fmla="*/ 33 h 62"/>
                  <a:gd name="T16" fmla="*/ 2 w 116"/>
                  <a:gd name="T17" fmla="*/ 40 h 62"/>
                  <a:gd name="T18" fmla="*/ 40 w 116"/>
                  <a:gd name="T19" fmla="*/ 62 h 62"/>
                  <a:gd name="T20" fmla="*/ 107 w 116"/>
                  <a:gd name="T21" fmla="*/ 40 h 62"/>
                  <a:gd name="T22" fmla="*/ 90 w 116"/>
                  <a:gd name="T23" fmla="*/ 29 h 62"/>
                  <a:gd name="T24" fmla="*/ 38 w 116"/>
                  <a:gd name="T25" fmla="*/ 45 h 62"/>
                  <a:gd name="T26" fmla="*/ 22 w 116"/>
                  <a:gd name="T27" fmla="*/ 51 h 62"/>
                  <a:gd name="T28" fmla="*/ 22 w 116"/>
                  <a:gd name="T29" fmla="*/ 17 h 62"/>
                  <a:gd name="T30" fmla="*/ 42 w 116"/>
                  <a:gd name="T31" fmla="*/ 27 h 62"/>
                  <a:gd name="T32" fmla="*/ 40 w 116"/>
                  <a:gd name="T33" fmla="*/ 62 h 62"/>
                  <a:gd name="T34" fmla="*/ 68 w 116"/>
                  <a:gd name="T35" fmla="*/ 17 h 62"/>
                  <a:gd name="T36" fmla="*/ 60 w 116"/>
                  <a:gd name="T37" fmla="*/ 55 h 62"/>
                  <a:gd name="T38" fmla="*/ 97 w 116"/>
                  <a:gd name="T39" fmla="*/ 4 h 62"/>
                  <a:gd name="T40" fmla="*/ 85 w 116"/>
                  <a:gd name="T41" fmla="*/ 47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6" h="62">
                    <a:moveTo>
                      <a:pt x="0" y="4"/>
                    </a:moveTo>
                    <a:lnTo>
                      <a:pt x="2" y="40"/>
                    </a:lnTo>
                    <a:moveTo>
                      <a:pt x="14" y="17"/>
                    </a:moveTo>
                    <a:lnTo>
                      <a:pt x="1" y="24"/>
                    </a:lnTo>
                    <a:lnTo>
                      <a:pt x="41" y="47"/>
                    </a:lnTo>
                    <a:lnTo>
                      <a:pt x="116" y="14"/>
                    </a:lnTo>
                    <a:lnTo>
                      <a:pt x="90" y="0"/>
                    </a:lnTo>
                    <a:moveTo>
                      <a:pt x="17" y="33"/>
                    </a:moveTo>
                    <a:lnTo>
                      <a:pt x="2" y="40"/>
                    </a:lnTo>
                    <a:lnTo>
                      <a:pt x="40" y="62"/>
                    </a:lnTo>
                    <a:lnTo>
                      <a:pt x="107" y="40"/>
                    </a:lnTo>
                    <a:lnTo>
                      <a:pt x="90" y="29"/>
                    </a:lnTo>
                    <a:moveTo>
                      <a:pt x="38" y="45"/>
                    </a:moveTo>
                    <a:lnTo>
                      <a:pt x="22" y="51"/>
                    </a:lnTo>
                    <a:lnTo>
                      <a:pt x="22" y="17"/>
                    </a:lnTo>
                    <a:moveTo>
                      <a:pt x="42" y="27"/>
                    </a:moveTo>
                    <a:lnTo>
                      <a:pt x="40" y="62"/>
                    </a:lnTo>
                    <a:moveTo>
                      <a:pt x="68" y="17"/>
                    </a:moveTo>
                    <a:lnTo>
                      <a:pt x="60" y="55"/>
                    </a:lnTo>
                    <a:moveTo>
                      <a:pt x="97" y="4"/>
                    </a:moveTo>
                    <a:lnTo>
                      <a:pt x="85" y="47"/>
                    </a:lnTo>
                  </a:path>
                </a:pathLst>
              </a:custGeom>
              <a:noFill/>
              <a:ln w="7938" cap="rnd">
                <a:solidFill>
                  <a:srgbClr val="13558A"/>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9" name="Freeform 189"/>
              <p:cNvSpPr>
                <a:spLocks noEditPoints="1"/>
              </p:cNvSpPr>
              <p:nvPr/>
            </p:nvSpPr>
            <p:spPr bwMode="auto">
              <a:xfrm>
                <a:off x="2667" y="2902"/>
                <a:ext cx="123" cy="101"/>
              </a:xfrm>
              <a:custGeom>
                <a:avLst/>
                <a:gdLst>
                  <a:gd name="T0" fmla="*/ 14 w 123"/>
                  <a:gd name="T1" fmla="*/ 35 h 101"/>
                  <a:gd name="T2" fmla="*/ 0 w 123"/>
                  <a:gd name="T3" fmla="*/ 43 h 101"/>
                  <a:gd name="T4" fmla="*/ 37 w 123"/>
                  <a:gd name="T5" fmla="*/ 63 h 101"/>
                  <a:gd name="T6" fmla="*/ 37 w 123"/>
                  <a:gd name="T7" fmla="*/ 63 h 101"/>
                  <a:gd name="T8" fmla="*/ 42 w 123"/>
                  <a:gd name="T9" fmla="*/ 66 h 101"/>
                  <a:gd name="T10" fmla="*/ 123 w 123"/>
                  <a:gd name="T11" fmla="*/ 32 h 101"/>
                  <a:gd name="T12" fmla="*/ 67 w 123"/>
                  <a:gd name="T13" fmla="*/ 0 h 101"/>
                  <a:gd name="T14" fmla="*/ 56 w 123"/>
                  <a:gd name="T15" fmla="*/ 7 h 101"/>
                  <a:gd name="T16" fmla="*/ 23 w 123"/>
                  <a:gd name="T17" fmla="*/ 91 h 101"/>
                  <a:gd name="T18" fmla="*/ 40 w 123"/>
                  <a:gd name="T19" fmla="*/ 101 h 101"/>
                  <a:gd name="T20" fmla="*/ 106 w 123"/>
                  <a:gd name="T21" fmla="*/ 8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3" h="101">
                    <a:moveTo>
                      <a:pt x="14" y="35"/>
                    </a:moveTo>
                    <a:lnTo>
                      <a:pt x="0" y="43"/>
                    </a:lnTo>
                    <a:lnTo>
                      <a:pt x="37" y="63"/>
                    </a:lnTo>
                    <a:moveTo>
                      <a:pt x="37" y="63"/>
                    </a:moveTo>
                    <a:lnTo>
                      <a:pt x="42" y="66"/>
                    </a:lnTo>
                    <a:lnTo>
                      <a:pt x="123" y="32"/>
                    </a:lnTo>
                    <a:lnTo>
                      <a:pt x="67" y="0"/>
                    </a:lnTo>
                    <a:lnTo>
                      <a:pt x="56" y="7"/>
                    </a:lnTo>
                    <a:moveTo>
                      <a:pt x="23" y="91"/>
                    </a:moveTo>
                    <a:lnTo>
                      <a:pt x="40" y="101"/>
                    </a:lnTo>
                    <a:lnTo>
                      <a:pt x="106" y="80"/>
                    </a:lnTo>
                  </a:path>
                </a:pathLst>
              </a:custGeom>
              <a:noFill/>
              <a:ln w="7938" cap="flat">
                <a:solidFill>
                  <a:srgbClr val="0D457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10" name="Rectangle 190"/>
              <p:cNvSpPr>
                <a:spLocks noChangeArrowheads="1"/>
              </p:cNvSpPr>
              <p:nvPr/>
            </p:nvSpPr>
            <p:spPr bwMode="auto">
              <a:xfrm>
                <a:off x="2790" y="2834"/>
                <a:ext cx="5" cy="39"/>
              </a:xfrm>
              <a:prstGeom prst="rect">
                <a:avLst/>
              </a:prstGeom>
              <a:solidFill>
                <a:srgbClr val="F6F3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1" name="Rectangle 191"/>
              <p:cNvSpPr>
                <a:spLocks noChangeArrowheads="1"/>
              </p:cNvSpPr>
              <p:nvPr/>
            </p:nvSpPr>
            <p:spPr bwMode="auto">
              <a:xfrm>
                <a:off x="2795" y="2834"/>
                <a:ext cx="5" cy="39"/>
              </a:xfrm>
              <a:prstGeom prst="rect">
                <a:avLst/>
              </a:prstGeom>
              <a:solidFill>
                <a:srgbClr val="F1F3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2" name="Rectangle 192"/>
              <p:cNvSpPr>
                <a:spLocks noChangeArrowheads="1"/>
              </p:cNvSpPr>
              <p:nvPr/>
            </p:nvSpPr>
            <p:spPr bwMode="auto">
              <a:xfrm>
                <a:off x="2800" y="2834"/>
                <a:ext cx="5" cy="39"/>
              </a:xfrm>
              <a:prstGeom prst="rect">
                <a:avLst/>
              </a:prstGeom>
              <a:solidFill>
                <a:srgbClr val="E9F2E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4" name="Rectangle 193"/>
              <p:cNvSpPr>
                <a:spLocks noChangeArrowheads="1"/>
              </p:cNvSpPr>
              <p:nvPr/>
            </p:nvSpPr>
            <p:spPr bwMode="auto">
              <a:xfrm>
                <a:off x="2805" y="2834"/>
                <a:ext cx="4" cy="39"/>
              </a:xfrm>
              <a:prstGeom prst="rect">
                <a:avLst/>
              </a:prstGeom>
              <a:solidFill>
                <a:srgbClr val="DBF1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5" name="Rectangle 194"/>
              <p:cNvSpPr>
                <a:spLocks noChangeArrowheads="1"/>
              </p:cNvSpPr>
              <p:nvPr/>
            </p:nvSpPr>
            <p:spPr bwMode="auto">
              <a:xfrm>
                <a:off x="2809" y="2834"/>
                <a:ext cx="5" cy="39"/>
              </a:xfrm>
              <a:prstGeom prst="rect">
                <a:avLst/>
              </a:prstGeom>
              <a:solidFill>
                <a:srgbClr val="C7F0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6" name="Rectangle 195"/>
              <p:cNvSpPr>
                <a:spLocks noChangeArrowheads="1"/>
              </p:cNvSpPr>
              <p:nvPr/>
            </p:nvSpPr>
            <p:spPr bwMode="auto">
              <a:xfrm>
                <a:off x="2814" y="2834"/>
                <a:ext cx="5" cy="39"/>
              </a:xfrm>
              <a:prstGeom prst="rect">
                <a:avLst/>
              </a:prstGeom>
              <a:solidFill>
                <a:srgbClr val="AEEEF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7" name="Rectangle 196"/>
              <p:cNvSpPr>
                <a:spLocks noChangeArrowheads="1"/>
              </p:cNvSpPr>
              <p:nvPr/>
            </p:nvSpPr>
            <p:spPr bwMode="auto">
              <a:xfrm>
                <a:off x="2819" y="2834"/>
                <a:ext cx="5" cy="39"/>
              </a:xfrm>
              <a:prstGeom prst="rect">
                <a:avLst/>
              </a:prstGeom>
              <a:solidFill>
                <a:srgbClr val="94EDF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8" name="Rectangle 197"/>
              <p:cNvSpPr>
                <a:spLocks noChangeArrowheads="1"/>
              </p:cNvSpPr>
              <p:nvPr/>
            </p:nvSpPr>
            <p:spPr bwMode="auto">
              <a:xfrm>
                <a:off x="2824" y="2834"/>
                <a:ext cx="5" cy="39"/>
              </a:xfrm>
              <a:prstGeom prst="rect">
                <a:avLst/>
              </a:prstGeom>
              <a:solidFill>
                <a:srgbClr val="7CECF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9" name="Rectangle 198"/>
              <p:cNvSpPr>
                <a:spLocks noChangeArrowheads="1"/>
              </p:cNvSpPr>
              <p:nvPr/>
            </p:nvSpPr>
            <p:spPr bwMode="auto">
              <a:xfrm>
                <a:off x="2829" y="2834"/>
                <a:ext cx="5" cy="39"/>
              </a:xfrm>
              <a:prstGeom prst="rect">
                <a:avLst/>
              </a:prstGeom>
              <a:solidFill>
                <a:srgbClr val="6AEB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2" name="Rectangle 199"/>
              <p:cNvSpPr>
                <a:spLocks noChangeArrowheads="1"/>
              </p:cNvSpPr>
              <p:nvPr/>
            </p:nvSpPr>
            <p:spPr bwMode="auto">
              <a:xfrm>
                <a:off x="2834" y="2834"/>
                <a:ext cx="5" cy="39"/>
              </a:xfrm>
              <a:prstGeom prst="rect">
                <a:avLst/>
              </a:prstGeom>
              <a:solidFill>
                <a:srgbClr val="5EEB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7" name="Rectangle 200"/>
              <p:cNvSpPr>
                <a:spLocks noChangeArrowheads="1"/>
              </p:cNvSpPr>
              <p:nvPr/>
            </p:nvSpPr>
            <p:spPr bwMode="auto">
              <a:xfrm>
                <a:off x="2839" y="2834"/>
                <a:ext cx="5" cy="39"/>
              </a:xfrm>
              <a:prstGeom prst="rect">
                <a:avLst/>
              </a:prstGeom>
              <a:solidFill>
                <a:srgbClr val="68EB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128" name="Picture 201"/>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819" y="2858"/>
                <a:ext cx="25" cy="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33" name="Freeform 202"/>
              <p:cNvSpPr>
                <a:spLocks noEditPoints="1"/>
              </p:cNvSpPr>
              <p:nvPr/>
            </p:nvSpPr>
            <p:spPr bwMode="auto">
              <a:xfrm>
                <a:off x="2767" y="2874"/>
                <a:ext cx="70" cy="120"/>
              </a:xfrm>
              <a:custGeom>
                <a:avLst/>
                <a:gdLst>
                  <a:gd name="T0" fmla="*/ 86 w 229"/>
                  <a:gd name="T1" fmla="*/ 0 h 394"/>
                  <a:gd name="T2" fmla="*/ 3 w 229"/>
                  <a:gd name="T3" fmla="*/ 47 h 394"/>
                  <a:gd name="T4" fmla="*/ 0 w 229"/>
                  <a:gd name="T5" fmla="*/ 78 h 394"/>
                  <a:gd name="T6" fmla="*/ 27 w 229"/>
                  <a:gd name="T7" fmla="*/ 74 h 394"/>
                  <a:gd name="T8" fmla="*/ 87 w 229"/>
                  <a:gd name="T9" fmla="*/ 39 h 394"/>
                  <a:gd name="T10" fmla="*/ 86 w 229"/>
                  <a:gd name="T11" fmla="*/ 0 h 394"/>
                  <a:gd name="T12" fmla="*/ 191 w 229"/>
                  <a:gd name="T13" fmla="*/ 59 h 394"/>
                  <a:gd name="T14" fmla="*/ 109 w 229"/>
                  <a:gd name="T15" fmla="*/ 106 h 394"/>
                  <a:gd name="T16" fmla="*/ 105 w 229"/>
                  <a:gd name="T17" fmla="*/ 138 h 394"/>
                  <a:gd name="T18" fmla="*/ 133 w 229"/>
                  <a:gd name="T19" fmla="*/ 134 h 394"/>
                  <a:gd name="T20" fmla="*/ 193 w 229"/>
                  <a:gd name="T21" fmla="*/ 98 h 394"/>
                  <a:gd name="T22" fmla="*/ 191 w 229"/>
                  <a:gd name="T23" fmla="*/ 59 h 394"/>
                  <a:gd name="T24" fmla="*/ 112 w 229"/>
                  <a:gd name="T25" fmla="*/ 357 h 394"/>
                  <a:gd name="T26" fmla="*/ 91 w 229"/>
                  <a:gd name="T27" fmla="*/ 370 h 394"/>
                  <a:gd name="T28" fmla="*/ 92 w 229"/>
                  <a:gd name="T29" fmla="*/ 358 h 394"/>
                  <a:gd name="T30" fmla="*/ 129 w 229"/>
                  <a:gd name="T31" fmla="*/ 317 h 394"/>
                  <a:gd name="T32" fmla="*/ 134 w 229"/>
                  <a:gd name="T33" fmla="*/ 142 h 394"/>
                  <a:gd name="T34" fmla="*/ 144 w 229"/>
                  <a:gd name="T35" fmla="*/ 148 h 394"/>
                  <a:gd name="T36" fmla="*/ 148 w 229"/>
                  <a:gd name="T37" fmla="*/ 322 h 394"/>
                  <a:gd name="T38" fmla="*/ 112 w 229"/>
                  <a:gd name="T39" fmla="*/ 357 h 394"/>
                  <a:gd name="T40" fmla="*/ 193 w 229"/>
                  <a:gd name="T41" fmla="*/ 98 h 394"/>
                  <a:gd name="T42" fmla="*/ 193 w 229"/>
                  <a:gd name="T43" fmla="*/ 93 h 394"/>
                  <a:gd name="T44" fmla="*/ 229 w 229"/>
                  <a:gd name="T45" fmla="*/ 77 h 394"/>
                  <a:gd name="T46" fmla="*/ 216 w 229"/>
                  <a:gd name="T47" fmla="*/ 310 h 394"/>
                  <a:gd name="T48" fmla="*/ 216 w 229"/>
                  <a:gd name="T49" fmla="*/ 347 h 394"/>
                  <a:gd name="T50" fmla="*/ 133 w 229"/>
                  <a:gd name="T51" fmla="*/ 394 h 394"/>
                  <a:gd name="T52" fmla="*/ 133 w 229"/>
                  <a:gd name="T53" fmla="*/ 377 h 394"/>
                  <a:gd name="T54" fmla="*/ 174 w 229"/>
                  <a:gd name="T55" fmla="*/ 332 h 394"/>
                  <a:gd name="T56" fmla="*/ 187 w 229"/>
                  <a:gd name="T57" fmla="*/ 102 h 394"/>
                  <a:gd name="T58" fmla="*/ 193 w 229"/>
                  <a:gd name="T59" fmla="*/ 98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29" h="394">
                    <a:moveTo>
                      <a:pt x="86" y="0"/>
                    </a:moveTo>
                    <a:lnTo>
                      <a:pt x="3" y="47"/>
                    </a:lnTo>
                    <a:cubicBezTo>
                      <a:pt x="10" y="57"/>
                      <a:pt x="9" y="70"/>
                      <a:pt x="0" y="78"/>
                    </a:cubicBezTo>
                    <a:cubicBezTo>
                      <a:pt x="8" y="85"/>
                      <a:pt x="20" y="83"/>
                      <a:pt x="27" y="74"/>
                    </a:cubicBezTo>
                    <a:lnTo>
                      <a:pt x="87" y="39"/>
                    </a:lnTo>
                    <a:lnTo>
                      <a:pt x="86" y="0"/>
                    </a:lnTo>
                    <a:close/>
                    <a:moveTo>
                      <a:pt x="191" y="59"/>
                    </a:moveTo>
                    <a:lnTo>
                      <a:pt x="109" y="106"/>
                    </a:lnTo>
                    <a:cubicBezTo>
                      <a:pt x="116" y="116"/>
                      <a:pt x="115" y="130"/>
                      <a:pt x="105" y="138"/>
                    </a:cubicBezTo>
                    <a:cubicBezTo>
                      <a:pt x="114" y="144"/>
                      <a:pt x="126" y="142"/>
                      <a:pt x="133" y="134"/>
                    </a:cubicBezTo>
                    <a:lnTo>
                      <a:pt x="193" y="98"/>
                    </a:lnTo>
                    <a:lnTo>
                      <a:pt x="191" y="59"/>
                    </a:lnTo>
                    <a:close/>
                    <a:moveTo>
                      <a:pt x="112" y="357"/>
                    </a:moveTo>
                    <a:lnTo>
                      <a:pt x="91" y="370"/>
                    </a:lnTo>
                    <a:cubicBezTo>
                      <a:pt x="90" y="366"/>
                      <a:pt x="91" y="362"/>
                      <a:pt x="92" y="358"/>
                    </a:cubicBezTo>
                    <a:cubicBezTo>
                      <a:pt x="101" y="342"/>
                      <a:pt x="114" y="328"/>
                      <a:pt x="129" y="317"/>
                    </a:cubicBezTo>
                    <a:lnTo>
                      <a:pt x="134" y="142"/>
                    </a:lnTo>
                    <a:lnTo>
                      <a:pt x="144" y="148"/>
                    </a:lnTo>
                    <a:lnTo>
                      <a:pt x="148" y="322"/>
                    </a:lnTo>
                    <a:cubicBezTo>
                      <a:pt x="136" y="333"/>
                      <a:pt x="124" y="345"/>
                      <a:pt x="112" y="357"/>
                    </a:cubicBezTo>
                    <a:close/>
                    <a:moveTo>
                      <a:pt x="193" y="98"/>
                    </a:moveTo>
                    <a:lnTo>
                      <a:pt x="193" y="93"/>
                    </a:lnTo>
                    <a:lnTo>
                      <a:pt x="229" y="77"/>
                    </a:lnTo>
                    <a:lnTo>
                      <a:pt x="216" y="310"/>
                    </a:lnTo>
                    <a:lnTo>
                      <a:pt x="216" y="347"/>
                    </a:lnTo>
                    <a:lnTo>
                      <a:pt x="133" y="394"/>
                    </a:lnTo>
                    <a:cubicBezTo>
                      <a:pt x="133" y="388"/>
                      <a:pt x="133" y="383"/>
                      <a:pt x="133" y="377"/>
                    </a:cubicBezTo>
                    <a:cubicBezTo>
                      <a:pt x="145" y="360"/>
                      <a:pt x="158" y="345"/>
                      <a:pt x="174" y="332"/>
                    </a:cubicBezTo>
                    <a:lnTo>
                      <a:pt x="187" y="102"/>
                    </a:lnTo>
                    <a:lnTo>
                      <a:pt x="193" y="98"/>
                    </a:lnTo>
                    <a:close/>
                  </a:path>
                </a:pathLst>
              </a:custGeom>
              <a:solidFill>
                <a:srgbClr val="0082B9"/>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4" name="Freeform 203"/>
              <p:cNvSpPr>
                <a:spLocks noEditPoints="1"/>
              </p:cNvSpPr>
              <p:nvPr/>
            </p:nvSpPr>
            <p:spPr bwMode="auto">
              <a:xfrm>
                <a:off x="2763" y="2870"/>
                <a:ext cx="62" cy="36"/>
              </a:xfrm>
              <a:custGeom>
                <a:avLst/>
                <a:gdLst>
                  <a:gd name="T0" fmla="*/ 98 w 202"/>
                  <a:gd name="T1" fmla="*/ 11 h 117"/>
                  <a:gd name="T2" fmla="*/ 16 w 202"/>
                  <a:gd name="T3" fmla="*/ 58 h 117"/>
                  <a:gd name="T4" fmla="*/ 1 w 202"/>
                  <a:gd name="T5" fmla="*/ 51 h 117"/>
                  <a:gd name="T6" fmla="*/ 5 w 202"/>
                  <a:gd name="T7" fmla="*/ 42 h 117"/>
                  <a:gd name="T8" fmla="*/ 79 w 202"/>
                  <a:gd name="T9" fmla="*/ 0 h 117"/>
                  <a:gd name="T10" fmla="*/ 98 w 202"/>
                  <a:gd name="T11" fmla="*/ 11 h 117"/>
                  <a:gd name="T12" fmla="*/ 202 w 202"/>
                  <a:gd name="T13" fmla="*/ 70 h 117"/>
                  <a:gd name="T14" fmla="*/ 121 w 202"/>
                  <a:gd name="T15" fmla="*/ 117 h 117"/>
                  <a:gd name="T16" fmla="*/ 106 w 202"/>
                  <a:gd name="T17" fmla="*/ 109 h 117"/>
                  <a:gd name="T18" fmla="*/ 110 w 202"/>
                  <a:gd name="T19" fmla="*/ 101 h 117"/>
                  <a:gd name="T20" fmla="*/ 184 w 202"/>
                  <a:gd name="T21" fmla="*/ 59 h 117"/>
                  <a:gd name="T22" fmla="*/ 202 w 202"/>
                  <a:gd name="T23" fmla="*/ 7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2" h="117">
                    <a:moveTo>
                      <a:pt x="98" y="11"/>
                    </a:moveTo>
                    <a:lnTo>
                      <a:pt x="16" y="58"/>
                    </a:lnTo>
                    <a:cubicBezTo>
                      <a:pt x="12" y="54"/>
                      <a:pt x="7" y="51"/>
                      <a:pt x="1" y="51"/>
                    </a:cubicBezTo>
                    <a:cubicBezTo>
                      <a:pt x="0" y="47"/>
                      <a:pt x="2" y="43"/>
                      <a:pt x="5" y="42"/>
                    </a:cubicBezTo>
                    <a:cubicBezTo>
                      <a:pt x="30" y="28"/>
                      <a:pt x="54" y="14"/>
                      <a:pt x="79" y="0"/>
                    </a:cubicBezTo>
                    <a:lnTo>
                      <a:pt x="98" y="11"/>
                    </a:lnTo>
                    <a:close/>
                    <a:moveTo>
                      <a:pt x="202" y="70"/>
                    </a:moveTo>
                    <a:lnTo>
                      <a:pt x="121" y="117"/>
                    </a:lnTo>
                    <a:cubicBezTo>
                      <a:pt x="117" y="113"/>
                      <a:pt x="112" y="110"/>
                      <a:pt x="106" y="109"/>
                    </a:cubicBezTo>
                    <a:cubicBezTo>
                      <a:pt x="105" y="106"/>
                      <a:pt x="107" y="102"/>
                      <a:pt x="110" y="101"/>
                    </a:cubicBezTo>
                    <a:cubicBezTo>
                      <a:pt x="135" y="87"/>
                      <a:pt x="159" y="73"/>
                      <a:pt x="184" y="59"/>
                    </a:cubicBezTo>
                    <a:lnTo>
                      <a:pt x="202" y="70"/>
                    </a:lnTo>
                    <a:close/>
                  </a:path>
                </a:pathLst>
              </a:cu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5" name="Rectangle 204"/>
              <p:cNvSpPr>
                <a:spLocks noChangeArrowheads="1"/>
              </p:cNvSpPr>
              <p:nvPr/>
            </p:nvSpPr>
            <p:spPr bwMode="auto">
              <a:xfrm>
                <a:off x="2800" y="2839"/>
                <a:ext cx="5" cy="14"/>
              </a:xfrm>
              <a:prstGeom prst="rect">
                <a:avLst/>
              </a:prstGeom>
              <a:solidFill>
                <a:srgbClr val="0081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8" name="Group 406"/>
            <p:cNvGrpSpPr>
              <a:grpSpLocks/>
            </p:cNvGrpSpPr>
            <p:nvPr/>
          </p:nvGrpSpPr>
          <p:grpSpPr bwMode="auto">
            <a:xfrm>
              <a:off x="2609" y="967"/>
              <a:ext cx="2125" cy="2079"/>
              <a:chOff x="2609" y="967"/>
              <a:chExt cx="2125" cy="2079"/>
            </a:xfrm>
          </p:grpSpPr>
          <p:sp>
            <p:nvSpPr>
              <p:cNvPr id="1566" name="Rectangle 206"/>
              <p:cNvSpPr>
                <a:spLocks noChangeArrowheads="1"/>
              </p:cNvSpPr>
              <p:nvPr/>
            </p:nvSpPr>
            <p:spPr bwMode="auto">
              <a:xfrm>
                <a:off x="2805" y="2839"/>
                <a:ext cx="4" cy="14"/>
              </a:xfrm>
              <a:prstGeom prst="rect">
                <a:avLst/>
              </a:prstGeom>
              <a:solidFill>
                <a:srgbClr val="007FB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7" name="Rectangle 207"/>
              <p:cNvSpPr>
                <a:spLocks noChangeArrowheads="1"/>
              </p:cNvSpPr>
              <p:nvPr/>
            </p:nvSpPr>
            <p:spPr bwMode="auto">
              <a:xfrm>
                <a:off x="2809" y="2839"/>
                <a:ext cx="5" cy="14"/>
              </a:xfrm>
              <a:prstGeom prst="rect">
                <a:avLst/>
              </a:prstGeom>
              <a:solidFill>
                <a:srgbClr val="0F6FA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8" name="Rectangle 208"/>
              <p:cNvSpPr>
                <a:spLocks noChangeArrowheads="1"/>
              </p:cNvSpPr>
              <p:nvPr/>
            </p:nvSpPr>
            <p:spPr bwMode="auto">
              <a:xfrm>
                <a:off x="2814" y="2839"/>
                <a:ext cx="5" cy="14"/>
              </a:xfrm>
              <a:prstGeom prst="rect">
                <a:avLst/>
              </a:prstGeom>
              <a:solidFill>
                <a:srgbClr val="125B9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9" name="Rectangle 209"/>
              <p:cNvSpPr>
                <a:spLocks noChangeArrowheads="1"/>
              </p:cNvSpPr>
              <p:nvPr/>
            </p:nvSpPr>
            <p:spPr bwMode="auto">
              <a:xfrm>
                <a:off x="2819" y="2839"/>
                <a:ext cx="5" cy="14"/>
              </a:xfrm>
              <a:prstGeom prst="rect">
                <a:avLst/>
              </a:prstGeom>
              <a:solidFill>
                <a:srgbClr val="12578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234" name="Picture 21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785" y="2794"/>
                <a:ext cx="44" cy="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5" name="Picture 211"/>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85" y="2794"/>
                <a:ext cx="44" cy="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70" name="Freeform 212"/>
              <p:cNvSpPr>
                <a:spLocks/>
              </p:cNvSpPr>
              <p:nvPr/>
            </p:nvSpPr>
            <p:spPr bwMode="auto">
              <a:xfrm>
                <a:off x="2801" y="2837"/>
                <a:ext cx="20" cy="5"/>
              </a:xfrm>
              <a:custGeom>
                <a:avLst/>
                <a:gdLst>
                  <a:gd name="T0" fmla="*/ 20 w 20"/>
                  <a:gd name="T1" fmla="*/ 2 h 5"/>
                  <a:gd name="T2" fmla="*/ 11 w 20"/>
                  <a:gd name="T3" fmla="*/ 5 h 5"/>
                  <a:gd name="T4" fmla="*/ 0 w 20"/>
                  <a:gd name="T5" fmla="*/ 0 h 5"/>
                </a:gdLst>
                <a:ahLst/>
                <a:cxnLst>
                  <a:cxn ang="0">
                    <a:pos x="T0" y="T1"/>
                  </a:cxn>
                  <a:cxn ang="0">
                    <a:pos x="T2" y="T3"/>
                  </a:cxn>
                  <a:cxn ang="0">
                    <a:pos x="T4" y="T5"/>
                  </a:cxn>
                </a:cxnLst>
                <a:rect l="0" t="0" r="r" b="b"/>
                <a:pathLst>
                  <a:path w="20" h="5">
                    <a:moveTo>
                      <a:pt x="20" y="2"/>
                    </a:moveTo>
                    <a:cubicBezTo>
                      <a:pt x="18" y="4"/>
                      <a:pt x="14" y="5"/>
                      <a:pt x="11" y="5"/>
                    </a:cubicBezTo>
                    <a:cubicBezTo>
                      <a:pt x="7" y="5"/>
                      <a:pt x="3" y="3"/>
                      <a:pt x="0" y="0"/>
                    </a:cubicBezTo>
                  </a:path>
                </a:pathLst>
              </a:custGeom>
              <a:noFill/>
              <a:ln w="7938" cap="rnd">
                <a:solidFill>
                  <a:srgbClr val="D7513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237" name="Picture 213"/>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780" y="2897"/>
                <a:ext cx="29" cy="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8" name="Picture 214"/>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780" y="2897"/>
                <a:ext cx="29" cy="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9" name="Picture 215"/>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746" y="2883"/>
                <a:ext cx="29" cy="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40" name="Picture 216"/>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2746" y="2883"/>
                <a:ext cx="29" cy="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71" name="Freeform 217"/>
              <p:cNvSpPr>
                <a:spLocks noEditPoints="1"/>
              </p:cNvSpPr>
              <p:nvPr/>
            </p:nvSpPr>
            <p:spPr bwMode="auto">
              <a:xfrm>
                <a:off x="2750" y="2863"/>
                <a:ext cx="89" cy="120"/>
              </a:xfrm>
              <a:custGeom>
                <a:avLst/>
                <a:gdLst>
                  <a:gd name="T0" fmla="*/ 12 w 292"/>
                  <a:gd name="T1" fmla="*/ 121 h 391"/>
                  <a:gd name="T2" fmla="*/ 0 w 292"/>
                  <a:gd name="T3" fmla="*/ 100 h 391"/>
                  <a:gd name="T4" fmla="*/ 54 w 292"/>
                  <a:gd name="T5" fmla="*/ 113 h 391"/>
                  <a:gd name="T6" fmla="*/ 13 w 292"/>
                  <a:gd name="T7" fmla="*/ 121 h 391"/>
                  <a:gd name="T8" fmla="*/ 292 w 292"/>
                  <a:gd name="T9" fmla="*/ 106 h 391"/>
                  <a:gd name="T10" fmla="*/ 187 w 292"/>
                  <a:gd name="T11" fmla="*/ 168 h 391"/>
                  <a:gd name="T12" fmla="*/ 159 w 292"/>
                  <a:gd name="T13" fmla="*/ 172 h 391"/>
                  <a:gd name="T14" fmla="*/ 117 w 292"/>
                  <a:gd name="T15" fmla="*/ 179 h 391"/>
                  <a:gd name="T16" fmla="*/ 105 w 292"/>
                  <a:gd name="T17" fmla="*/ 159 h 391"/>
                  <a:gd name="T18" fmla="*/ 198 w 292"/>
                  <a:gd name="T19" fmla="*/ 182 h 391"/>
                  <a:gd name="T20" fmla="*/ 201 w 292"/>
                  <a:gd name="T21" fmla="*/ 356 h 391"/>
                  <a:gd name="T22" fmla="*/ 166 w 292"/>
                  <a:gd name="T23" fmla="*/ 391 h 391"/>
                  <a:gd name="T24" fmla="*/ 144 w 292"/>
                  <a:gd name="T25" fmla="*/ 132 h 391"/>
                  <a:gd name="T26" fmla="*/ 156 w 292"/>
                  <a:gd name="T27" fmla="*/ 122 h 391"/>
                  <a:gd name="T28" fmla="*/ 225 w 292"/>
                  <a:gd name="T29" fmla="*/ 82 h 391"/>
                  <a:gd name="T30" fmla="*/ 225 w 292"/>
                  <a:gd name="T31" fmla="*/ 50 h 391"/>
                  <a:gd name="T32" fmla="*/ 144 w 292"/>
                  <a:gd name="T33" fmla="*/ 130 h 391"/>
                  <a:gd name="T34" fmla="*/ 138 w 292"/>
                  <a:gd name="T35" fmla="*/ 0 h 3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92" h="391">
                    <a:moveTo>
                      <a:pt x="12" y="121"/>
                    </a:moveTo>
                    <a:cubicBezTo>
                      <a:pt x="4" y="117"/>
                      <a:pt x="0" y="109"/>
                      <a:pt x="0" y="100"/>
                    </a:cubicBezTo>
                    <a:moveTo>
                      <a:pt x="54" y="113"/>
                    </a:moveTo>
                    <a:cubicBezTo>
                      <a:pt x="43" y="123"/>
                      <a:pt x="27" y="126"/>
                      <a:pt x="13" y="121"/>
                    </a:cubicBezTo>
                    <a:moveTo>
                      <a:pt x="292" y="106"/>
                    </a:moveTo>
                    <a:lnTo>
                      <a:pt x="187" y="168"/>
                    </a:lnTo>
                    <a:cubicBezTo>
                      <a:pt x="180" y="176"/>
                      <a:pt x="168" y="178"/>
                      <a:pt x="159" y="172"/>
                    </a:cubicBezTo>
                    <a:cubicBezTo>
                      <a:pt x="148" y="182"/>
                      <a:pt x="132" y="185"/>
                      <a:pt x="117" y="179"/>
                    </a:cubicBezTo>
                    <a:cubicBezTo>
                      <a:pt x="110" y="176"/>
                      <a:pt x="105" y="168"/>
                      <a:pt x="105" y="159"/>
                    </a:cubicBezTo>
                    <a:moveTo>
                      <a:pt x="198" y="182"/>
                    </a:moveTo>
                    <a:lnTo>
                      <a:pt x="201" y="356"/>
                    </a:lnTo>
                    <a:cubicBezTo>
                      <a:pt x="188" y="367"/>
                      <a:pt x="177" y="378"/>
                      <a:pt x="166" y="391"/>
                    </a:cubicBezTo>
                    <a:moveTo>
                      <a:pt x="144" y="132"/>
                    </a:moveTo>
                    <a:cubicBezTo>
                      <a:pt x="148" y="128"/>
                      <a:pt x="152" y="125"/>
                      <a:pt x="156" y="122"/>
                    </a:cubicBezTo>
                    <a:lnTo>
                      <a:pt x="225" y="82"/>
                    </a:lnTo>
                    <a:lnTo>
                      <a:pt x="225" y="50"/>
                    </a:lnTo>
                    <a:moveTo>
                      <a:pt x="144" y="130"/>
                    </a:moveTo>
                    <a:lnTo>
                      <a:pt x="138" y="0"/>
                    </a:lnTo>
                  </a:path>
                </a:pathLst>
              </a:custGeom>
              <a:noFill/>
              <a:ln w="7938" cap="rnd">
                <a:solidFill>
                  <a:srgbClr val="0032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72" name="Freeform 218"/>
              <p:cNvSpPr>
                <a:spLocks noEditPoints="1"/>
              </p:cNvSpPr>
              <p:nvPr/>
            </p:nvSpPr>
            <p:spPr bwMode="auto">
              <a:xfrm>
                <a:off x="2667" y="2807"/>
                <a:ext cx="172" cy="239"/>
              </a:xfrm>
              <a:custGeom>
                <a:avLst/>
                <a:gdLst>
                  <a:gd name="T0" fmla="*/ 410 w 564"/>
                  <a:gd name="T1" fmla="*/ 417 h 780"/>
                  <a:gd name="T2" fmla="*/ 378 w 564"/>
                  <a:gd name="T3" fmla="*/ 610 h 780"/>
                  <a:gd name="T4" fmla="*/ 413 w 564"/>
                  <a:gd name="T5" fmla="*/ 617 h 780"/>
                  <a:gd name="T6" fmla="*/ 376 w 564"/>
                  <a:gd name="T7" fmla="*/ 680 h 780"/>
                  <a:gd name="T8" fmla="*/ 360 w 564"/>
                  <a:gd name="T9" fmla="*/ 623 h 780"/>
                  <a:gd name="T10" fmla="*/ 327 w 564"/>
                  <a:gd name="T11" fmla="*/ 643 h 780"/>
                  <a:gd name="T12" fmla="*/ 228 w 564"/>
                  <a:gd name="T13" fmla="*/ 697 h 780"/>
                  <a:gd name="T14" fmla="*/ 221 w 564"/>
                  <a:gd name="T15" fmla="*/ 710 h 780"/>
                  <a:gd name="T16" fmla="*/ 228 w 564"/>
                  <a:gd name="T17" fmla="*/ 756 h 780"/>
                  <a:gd name="T18" fmla="*/ 178 w 564"/>
                  <a:gd name="T19" fmla="*/ 770 h 780"/>
                  <a:gd name="T20" fmla="*/ 157 w 564"/>
                  <a:gd name="T21" fmla="*/ 739 h 780"/>
                  <a:gd name="T22" fmla="*/ 51 w 564"/>
                  <a:gd name="T23" fmla="*/ 703 h 780"/>
                  <a:gd name="T24" fmla="*/ 44 w 564"/>
                  <a:gd name="T25" fmla="*/ 667 h 780"/>
                  <a:gd name="T26" fmla="*/ 89 w 564"/>
                  <a:gd name="T27" fmla="*/ 634 h 780"/>
                  <a:gd name="T28" fmla="*/ 8 w 564"/>
                  <a:gd name="T29" fmla="*/ 568 h 780"/>
                  <a:gd name="T30" fmla="*/ 45 w 564"/>
                  <a:gd name="T31" fmla="*/ 423 h 780"/>
                  <a:gd name="T32" fmla="*/ 170 w 564"/>
                  <a:gd name="T33" fmla="*/ 325 h 780"/>
                  <a:gd name="T34" fmla="*/ 216 w 564"/>
                  <a:gd name="T35" fmla="*/ 313 h 780"/>
                  <a:gd name="T36" fmla="*/ 272 w 564"/>
                  <a:gd name="T37" fmla="*/ 283 h 780"/>
                  <a:gd name="T38" fmla="*/ 425 w 564"/>
                  <a:gd name="T39" fmla="*/ 518 h 780"/>
                  <a:gd name="T40" fmla="*/ 389 w 564"/>
                  <a:gd name="T41" fmla="*/ 571 h 780"/>
                  <a:gd name="T42" fmla="*/ 434 w 564"/>
                  <a:gd name="T43" fmla="*/ 576 h 780"/>
                  <a:gd name="T44" fmla="*/ 459 w 564"/>
                  <a:gd name="T45" fmla="*/ 611 h 780"/>
                  <a:gd name="T46" fmla="*/ 542 w 564"/>
                  <a:gd name="T47" fmla="*/ 531 h 780"/>
                  <a:gd name="T48" fmla="*/ 564 w 564"/>
                  <a:gd name="T49" fmla="*/ 289 h 780"/>
                  <a:gd name="T50" fmla="*/ 522 w 564"/>
                  <a:gd name="T51" fmla="*/ 127 h 780"/>
                  <a:gd name="T52" fmla="*/ 503 w 564"/>
                  <a:gd name="T53" fmla="*/ 105 h 780"/>
                  <a:gd name="T54" fmla="*/ 473 w 564"/>
                  <a:gd name="T55" fmla="*/ 0 h 780"/>
                  <a:gd name="T56" fmla="*/ 446 w 564"/>
                  <a:gd name="T57" fmla="*/ 105 h 780"/>
                  <a:gd name="T58" fmla="*/ 392 w 564"/>
                  <a:gd name="T59" fmla="*/ 153 h 780"/>
                  <a:gd name="T60" fmla="*/ 317 w 564"/>
                  <a:gd name="T61" fmla="*/ 248 h 780"/>
                  <a:gd name="T62" fmla="*/ 272 w 564"/>
                  <a:gd name="T63" fmla="*/ 283 h 780"/>
                  <a:gd name="T64" fmla="*/ 357 w 564"/>
                  <a:gd name="T65" fmla="*/ 290 h 780"/>
                  <a:gd name="T66" fmla="*/ 413 w 564"/>
                  <a:gd name="T67" fmla="*/ 256 h 780"/>
                  <a:gd name="T68" fmla="*/ 378 w 564"/>
                  <a:gd name="T69" fmla="*/ 344 h 780"/>
                  <a:gd name="T70" fmla="*/ 329 w 564"/>
                  <a:gd name="T71" fmla="*/ 295 h 780"/>
                  <a:gd name="T72" fmla="*/ 432 w 564"/>
                  <a:gd name="T73" fmla="*/ 397 h 7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64" h="780">
                    <a:moveTo>
                      <a:pt x="423" y="409"/>
                    </a:moveTo>
                    <a:lnTo>
                      <a:pt x="410" y="417"/>
                    </a:lnTo>
                    <a:lnTo>
                      <a:pt x="347" y="593"/>
                    </a:lnTo>
                    <a:lnTo>
                      <a:pt x="378" y="610"/>
                    </a:lnTo>
                    <a:cubicBezTo>
                      <a:pt x="387" y="605"/>
                      <a:pt x="397" y="607"/>
                      <a:pt x="404" y="614"/>
                    </a:cubicBezTo>
                    <a:cubicBezTo>
                      <a:pt x="407" y="614"/>
                      <a:pt x="411" y="615"/>
                      <a:pt x="413" y="617"/>
                    </a:cubicBezTo>
                    <a:cubicBezTo>
                      <a:pt x="428" y="628"/>
                      <a:pt x="432" y="648"/>
                      <a:pt x="422" y="664"/>
                    </a:cubicBezTo>
                    <a:cubicBezTo>
                      <a:pt x="414" y="681"/>
                      <a:pt x="393" y="688"/>
                      <a:pt x="376" y="680"/>
                    </a:cubicBezTo>
                    <a:cubicBezTo>
                      <a:pt x="372" y="678"/>
                      <a:pt x="367" y="676"/>
                      <a:pt x="362" y="675"/>
                    </a:cubicBezTo>
                    <a:cubicBezTo>
                      <a:pt x="348" y="661"/>
                      <a:pt x="347" y="638"/>
                      <a:pt x="360" y="623"/>
                    </a:cubicBezTo>
                    <a:cubicBezTo>
                      <a:pt x="351" y="627"/>
                      <a:pt x="342" y="631"/>
                      <a:pt x="333" y="637"/>
                    </a:cubicBezTo>
                    <a:cubicBezTo>
                      <a:pt x="333" y="640"/>
                      <a:pt x="331" y="643"/>
                      <a:pt x="327" y="643"/>
                    </a:cubicBezTo>
                    <a:cubicBezTo>
                      <a:pt x="327" y="643"/>
                      <a:pt x="326" y="643"/>
                      <a:pt x="325" y="642"/>
                    </a:cubicBezTo>
                    <a:cubicBezTo>
                      <a:pt x="293" y="661"/>
                      <a:pt x="260" y="679"/>
                      <a:pt x="228" y="697"/>
                    </a:cubicBezTo>
                    <a:lnTo>
                      <a:pt x="212" y="707"/>
                    </a:lnTo>
                    <a:cubicBezTo>
                      <a:pt x="215" y="706"/>
                      <a:pt x="218" y="708"/>
                      <a:pt x="221" y="710"/>
                    </a:cubicBezTo>
                    <a:cubicBezTo>
                      <a:pt x="235" y="720"/>
                      <a:pt x="239" y="740"/>
                      <a:pt x="229" y="755"/>
                    </a:cubicBezTo>
                    <a:cubicBezTo>
                      <a:pt x="229" y="756"/>
                      <a:pt x="228" y="756"/>
                      <a:pt x="228" y="756"/>
                    </a:cubicBezTo>
                    <a:cubicBezTo>
                      <a:pt x="220" y="773"/>
                      <a:pt x="199" y="780"/>
                      <a:pt x="183" y="772"/>
                    </a:cubicBezTo>
                    <a:cubicBezTo>
                      <a:pt x="181" y="771"/>
                      <a:pt x="180" y="771"/>
                      <a:pt x="178" y="770"/>
                    </a:cubicBezTo>
                    <a:cubicBezTo>
                      <a:pt x="176" y="768"/>
                      <a:pt x="173" y="767"/>
                      <a:pt x="170" y="767"/>
                    </a:cubicBezTo>
                    <a:cubicBezTo>
                      <a:pt x="161" y="761"/>
                      <a:pt x="156" y="750"/>
                      <a:pt x="157" y="739"/>
                    </a:cubicBezTo>
                    <a:cubicBezTo>
                      <a:pt x="147" y="750"/>
                      <a:pt x="130" y="752"/>
                      <a:pt x="118" y="743"/>
                    </a:cubicBezTo>
                    <a:lnTo>
                      <a:pt x="51" y="703"/>
                    </a:lnTo>
                    <a:cubicBezTo>
                      <a:pt x="40" y="700"/>
                      <a:pt x="34" y="689"/>
                      <a:pt x="37" y="678"/>
                    </a:cubicBezTo>
                    <a:cubicBezTo>
                      <a:pt x="38" y="673"/>
                      <a:pt x="41" y="669"/>
                      <a:pt x="44" y="667"/>
                    </a:cubicBezTo>
                    <a:lnTo>
                      <a:pt x="52" y="660"/>
                    </a:lnTo>
                    <a:cubicBezTo>
                      <a:pt x="56" y="643"/>
                      <a:pt x="72" y="631"/>
                      <a:pt x="89" y="634"/>
                    </a:cubicBezTo>
                    <a:lnTo>
                      <a:pt x="104" y="624"/>
                    </a:lnTo>
                    <a:lnTo>
                      <a:pt x="8" y="568"/>
                    </a:lnTo>
                    <a:lnTo>
                      <a:pt x="0" y="453"/>
                    </a:lnTo>
                    <a:lnTo>
                      <a:pt x="45" y="423"/>
                    </a:lnTo>
                    <a:lnTo>
                      <a:pt x="45" y="397"/>
                    </a:lnTo>
                    <a:lnTo>
                      <a:pt x="170" y="325"/>
                    </a:lnTo>
                    <a:lnTo>
                      <a:pt x="183" y="333"/>
                    </a:lnTo>
                    <a:lnTo>
                      <a:pt x="216" y="313"/>
                    </a:lnTo>
                    <a:cubicBezTo>
                      <a:pt x="213" y="294"/>
                      <a:pt x="226" y="277"/>
                      <a:pt x="244" y="274"/>
                    </a:cubicBezTo>
                    <a:cubicBezTo>
                      <a:pt x="254" y="273"/>
                      <a:pt x="265" y="276"/>
                      <a:pt x="272" y="283"/>
                    </a:cubicBezTo>
                    <a:moveTo>
                      <a:pt x="421" y="410"/>
                    </a:moveTo>
                    <a:lnTo>
                      <a:pt x="425" y="518"/>
                    </a:lnTo>
                    <a:cubicBezTo>
                      <a:pt x="414" y="531"/>
                      <a:pt x="403" y="543"/>
                      <a:pt x="392" y="555"/>
                    </a:cubicBezTo>
                    <a:cubicBezTo>
                      <a:pt x="388" y="559"/>
                      <a:pt x="387" y="565"/>
                      <a:pt x="389" y="571"/>
                    </a:cubicBezTo>
                    <a:lnTo>
                      <a:pt x="417" y="587"/>
                    </a:lnTo>
                    <a:lnTo>
                      <a:pt x="434" y="576"/>
                    </a:lnTo>
                    <a:cubicBezTo>
                      <a:pt x="429" y="581"/>
                      <a:pt x="428" y="588"/>
                      <a:pt x="432" y="595"/>
                    </a:cubicBezTo>
                    <a:lnTo>
                      <a:pt x="459" y="611"/>
                    </a:lnTo>
                    <a:lnTo>
                      <a:pt x="542" y="564"/>
                    </a:lnTo>
                    <a:lnTo>
                      <a:pt x="542" y="531"/>
                    </a:lnTo>
                    <a:lnTo>
                      <a:pt x="555" y="294"/>
                    </a:lnTo>
                    <a:lnTo>
                      <a:pt x="564" y="289"/>
                    </a:lnTo>
                    <a:cubicBezTo>
                      <a:pt x="562" y="257"/>
                      <a:pt x="561" y="225"/>
                      <a:pt x="559" y="193"/>
                    </a:cubicBezTo>
                    <a:cubicBezTo>
                      <a:pt x="556" y="167"/>
                      <a:pt x="543" y="144"/>
                      <a:pt x="522" y="127"/>
                    </a:cubicBezTo>
                    <a:cubicBezTo>
                      <a:pt x="516" y="123"/>
                      <a:pt x="509" y="118"/>
                      <a:pt x="502" y="113"/>
                    </a:cubicBezTo>
                    <a:lnTo>
                      <a:pt x="503" y="105"/>
                    </a:lnTo>
                    <a:cubicBezTo>
                      <a:pt x="516" y="93"/>
                      <a:pt x="523" y="76"/>
                      <a:pt x="523" y="59"/>
                    </a:cubicBezTo>
                    <a:cubicBezTo>
                      <a:pt x="525" y="29"/>
                      <a:pt x="503" y="3"/>
                      <a:pt x="473" y="0"/>
                    </a:cubicBezTo>
                    <a:cubicBezTo>
                      <a:pt x="444" y="3"/>
                      <a:pt x="422" y="29"/>
                      <a:pt x="424" y="59"/>
                    </a:cubicBezTo>
                    <a:cubicBezTo>
                      <a:pt x="424" y="77"/>
                      <a:pt x="432" y="94"/>
                      <a:pt x="446" y="105"/>
                    </a:cubicBezTo>
                    <a:lnTo>
                      <a:pt x="404" y="129"/>
                    </a:lnTo>
                    <a:cubicBezTo>
                      <a:pt x="396" y="135"/>
                      <a:pt x="392" y="144"/>
                      <a:pt x="392" y="153"/>
                    </a:cubicBezTo>
                    <a:lnTo>
                      <a:pt x="389" y="206"/>
                    </a:lnTo>
                    <a:cubicBezTo>
                      <a:pt x="365" y="220"/>
                      <a:pt x="341" y="234"/>
                      <a:pt x="317" y="248"/>
                    </a:cubicBezTo>
                    <a:cubicBezTo>
                      <a:pt x="315" y="249"/>
                      <a:pt x="313" y="251"/>
                      <a:pt x="311" y="254"/>
                    </a:cubicBezTo>
                    <a:cubicBezTo>
                      <a:pt x="293" y="252"/>
                      <a:pt x="276" y="265"/>
                      <a:pt x="272" y="283"/>
                    </a:cubicBezTo>
                    <a:moveTo>
                      <a:pt x="326" y="296"/>
                    </a:moveTo>
                    <a:cubicBezTo>
                      <a:pt x="337" y="299"/>
                      <a:pt x="348" y="296"/>
                      <a:pt x="357" y="290"/>
                    </a:cubicBezTo>
                    <a:moveTo>
                      <a:pt x="357" y="290"/>
                    </a:moveTo>
                    <a:lnTo>
                      <a:pt x="413" y="256"/>
                    </a:lnTo>
                    <a:lnTo>
                      <a:pt x="416" y="313"/>
                    </a:lnTo>
                    <a:cubicBezTo>
                      <a:pt x="397" y="311"/>
                      <a:pt x="380" y="325"/>
                      <a:pt x="378" y="344"/>
                    </a:cubicBezTo>
                    <a:lnTo>
                      <a:pt x="310" y="305"/>
                    </a:lnTo>
                    <a:cubicBezTo>
                      <a:pt x="317" y="303"/>
                      <a:pt x="323" y="300"/>
                      <a:pt x="329" y="295"/>
                    </a:cubicBezTo>
                    <a:moveTo>
                      <a:pt x="416" y="365"/>
                    </a:moveTo>
                    <a:cubicBezTo>
                      <a:pt x="429" y="370"/>
                      <a:pt x="436" y="384"/>
                      <a:pt x="432" y="397"/>
                    </a:cubicBezTo>
                    <a:cubicBezTo>
                      <a:pt x="430" y="402"/>
                      <a:pt x="427" y="406"/>
                      <a:pt x="422" y="409"/>
                    </a:cubicBezTo>
                  </a:path>
                </a:pathLst>
              </a:custGeom>
              <a:noFill/>
              <a:ln w="7938" cap="rnd">
                <a:solidFill>
                  <a:srgbClr val="0083B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243" name="Picture 219"/>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3612" y="2055"/>
                <a:ext cx="309"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44" name="Picture 220"/>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3612" y="2055"/>
                <a:ext cx="309"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45" name="Picture 221"/>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4024" y="2055"/>
                <a:ext cx="235"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46" name="Picture 222"/>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4024" y="2055"/>
                <a:ext cx="235"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47" name="Picture 223"/>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4626" y="1731"/>
                <a:ext cx="108" cy="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73" name="Freeform 224"/>
              <p:cNvSpPr>
                <a:spLocks/>
              </p:cNvSpPr>
              <p:nvPr/>
            </p:nvSpPr>
            <p:spPr bwMode="auto">
              <a:xfrm>
                <a:off x="4626" y="1732"/>
                <a:ext cx="102" cy="68"/>
              </a:xfrm>
              <a:custGeom>
                <a:avLst/>
                <a:gdLst>
                  <a:gd name="T0" fmla="*/ 102 w 102"/>
                  <a:gd name="T1" fmla="*/ 0 h 68"/>
                  <a:gd name="T2" fmla="*/ 0 w 102"/>
                  <a:gd name="T3" fmla="*/ 59 h 68"/>
                  <a:gd name="T4" fmla="*/ 0 w 102"/>
                  <a:gd name="T5" fmla="*/ 68 h 68"/>
                  <a:gd name="T6" fmla="*/ 102 w 102"/>
                  <a:gd name="T7" fmla="*/ 9 h 68"/>
                  <a:gd name="T8" fmla="*/ 102 w 102"/>
                  <a:gd name="T9" fmla="*/ 0 h 68"/>
                </a:gdLst>
                <a:ahLst/>
                <a:cxnLst>
                  <a:cxn ang="0">
                    <a:pos x="T0" y="T1"/>
                  </a:cxn>
                  <a:cxn ang="0">
                    <a:pos x="T2" y="T3"/>
                  </a:cxn>
                  <a:cxn ang="0">
                    <a:pos x="T4" y="T5"/>
                  </a:cxn>
                  <a:cxn ang="0">
                    <a:pos x="T6" y="T7"/>
                  </a:cxn>
                  <a:cxn ang="0">
                    <a:pos x="T8" y="T9"/>
                  </a:cxn>
                </a:cxnLst>
                <a:rect l="0" t="0" r="r" b="b"/>
                <a:pathLst>
                  <a:path w="102" h="68">
                    <a:moveTo>
                      <a:pt x="102" y="0"/>
                    </a:moveTo>
                    <a:lnTo>
                      <a:pt x="0" y="59"/>
                    </a:lnTo>
                    <a:lnTo>
                      <a:pt x="0" y="68"/>
                    </a:lnTo>
                    <a:lnTo>
                      <a:pt x="102" y="9"/>
                    </a:lnTo>
                    <a:lnTo>
                      <a:pt x="102" y="0"/>
                    </a:lnTo>
                    <a:close/>
                  </a:path>
                </a:pathLst>
              </a:custGeom>
              <a:noFill/>
              <a:ln w="7938" cap="flat">
                <a:solidFill>
                  <a:srgbClr val="001F2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249" name="Picture 225"/>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4489" y="1653"/>
                <a:ext cx="240" cy="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74" name="Freeform 226"/>
              <p:cNvSpPr>
                <a:spLocks/>
              </p:cNvSpPr>
              <p:nvPr/>
            </p:nvSpPr>
            <p:spPr bwMode="auto">
              <a:xfrm>
                <a:off x="4493" y="1657"/>
                <a:ext cx="235" cy="143"/>
              </a:xfrm>
              <a:custGeom>
                <a:avLst/>
                <a:gdLst>
                  <a:gd name="T0" fmla="*/ 102 w 235"/>
                  <a:gd name="T1" fmla="*/ 0 h 143"/>
                  <a:gd name="T2" fmla="*/ 0 w 235"/>
                  <a:gd name="T3" fmla="*/ 59 h 143"/>
                  <a:gd name="T4" fmla="*/ 0 w 235"/>
                  <a:gd name="T5" fmla="*/ 68 h 143"/>
                  <a:gd name="T6" fmla="*/ 133 w 235"/>
                  <a:gd name="T7" fmla="*/ 143 h 143"/>
                  <a:gd name="T8" fmla="*/ 133 w 235"/>
                  <a:gd name="T9" fmla="*/ 134 h 143"/>
                  <a:gd name="T10" fmla="*/ 235 w 235"/>
                  <a:gd name="T11" fmla="*/ 75 h 143"/>
                  <a:gd name="T12" fmla="*/ 102 w 235"/>
                  <a:gd name="T13" fmla="*/ 0 h 143"/>
                </a:gdLst>
                <a:ahLst/>
                <a:cxnLst>
                  <a:cxn ang="0">
                    <a:pos x="T0" y="T1"/>
                  </a:cxn>
                  <a:cxn ang="0">
                    <a:pos x="T2" y="T3"/>
                  </a:cxn>
                  <a:cxn ang="0">
                    <a:pos x="T4" y="T5"/>
                  </a:cxn>
                  <a:cxn ang="0">
                    <a:pos x="T6" y="T7"/>
                  </a:cxn>
                  <a:cxn ang="0">
                    <a:pos x="T8" y="T9"/>
                  </a:cxn>
                  <a:cxn ang="0">
                    <a:pos x="T10" y="T11"/>
                  </a:cxn>
                  <a:cxn ang="0">
                    <a:pos x="T12" y="T13"/>
                  </a:cxn>
                </a:cxnLst>
                <a:rect l="0" t="0" r="r" b="b"/>
                <a:pathLst>
                  <a:path w="235" h="143">
                    <a:moveTo>
                      <a:pt x="102" y="0"/>
                    </a:moveTo>
                    <a:lnTo>
                      <a:pt x="0" y="59"/>
                    </a:lnTo>
                    <a:lnTo>
                      <a:pt x="0" y="68"/>
                    </a:lnTo>
                    <a:lnTo>
                      <a:pt x="133" y="143"/>
                    </a:lnTo>
                    <a:lnTo>
                      <a:pt x="133" y="134"/>
                    </a:lnTo>
                    <a:lnTo>
                      <a:pt x="235" y="75"/>
                    </a:lnTo>
                    <a:lnTo>
                      <a:pt x="102" y="0"/>
                    </a:lnTo>
                    <a:close/>
                  </a:path>
                </a:pathLst>
              </a:custGeom>
              <a:noFill/>
              <a:ln w="7938" cap="flat">
                <a:solidFill>
                  <a:srgbClr val="001F2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75" name="Rectangle 227"/>
              <p:cNvSpPr>
                <a:spLocks noChangeArrowheads="1"/>
              </p:cNvSpPr>
              <p:nvPr/>
            </p:nvSpPr>
            <p:spPr bwMode="auto">
              <a:xfrm>
                <a:off x="4636" y="1560"/>
                <a:ext cx="5" cy="230"/>
              </a:xfrm>
              <a:prstGeom prst="rect">
                <a:avLst/>
              </a:prstGeom>
              <a:solidFill>
                <a:srgbClr val="AEF6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6" name="Rectangle 228"/>
              <p:cNvSpPr>
                <a:spLocks noChangeArrowheads="1"/>
              </p:cNvSpPr>
              <p:nvPr/>
            </p:nvSpPr>
            <p:spPr bwMode="auto">
              <a:xfrm>
                <a:off x="4641" y="1560"/>
                <a:ext cx="4" cy="230"/>
              </a:xfrm>
              <a:prstGeom prst="rect">
                <a:avLst/>
              </a:prstGeom>
              <a:solidFill>
                <a:srgbClr val="ADF4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7" name="Rectangle 229"/>
              <p:cNvSpPr>
                <a:spLocks noChangeArrowheads="1"/>
              </p:cNvSpPr>
              <p:nvPr/>
            </p:nvSpPr>
            <p:spPr bwMode="auto">
              <a:xfrm>
                <a:off x="4645" y="1560"/>
                <a:ext cx="5" cy="230"/>
              </a:xfrm>
              <a:prstGeom prst="rect">
                <a:avLst/>
              </a:prstGeom>
              <a:solidFill>
                <a:srgbClr val="AAF0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8" name="Rectangle 230"/>
              <p:cNvSpPr>
                <a:spLocks noChangeArrowheads="1"/>
              </p:cNvSpPr>
              <p:nvPr/>
            </p:nvSpPr>
            <p:spPr bwMode="auto">
              <a:xfrm>
                <a:off x="4650" y="1560"/>
                <a:ext cx="5" cy="230"/>
              </a:xfrm>
              <a:prstGeom prst="rect">
                <a:avLst/>
              </a:prstGeom>
              <a:solidFill>
                <a:srgbClr val="A6EBF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9" name="Rectangle 231"/>
              <p:cNvSpPr>
                <a:spLocks noChangeArrowheads="1"/>
              </p:cNvSpPr>
              <p:nvPr/>
            </p:nvSpPr>
            <p:spPr bwMode="auto">
              <a:xfrm>
                <a:off x="4655" y="1560"/>
                <a:ext cx="5" cy="230"/>
              </a:xfrm>
              <a:prstGeom prst="rect">
                <a:avLst/>
              </a:prstGeom>
              <a:solidFill>
                <a:srgbClr val="A1E5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0" name="Rectangle 232"/>
              <p:cNvSpPr>
                <a:spLocks noChangeArrowheads="1"/>
              </p:cNvSpPr>
              <p:nvPr/>
            </p:nvSpPr>
            <p:spPr bwMode="auto">
              <a:xfrm>
                <a:off x="4660" y="1560"/>
                <a:ext cx="5" cy="230"/>
              </a:xfrm>
              <a:prstGeom prst="rect">
                <a:avLst/>
              </a:prstGeom>
              <a:solidFill>
                <a:srgbClr val="9ADB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1" name="Rectangle 233"/>
              <p:cNvSpPr>
                <a:spLocks noChangeArrowheads="1"/>
              </p:cNvSpPr>
              <p:nvPr/>
            </p:nvSpPr>
            <p:spPr bwMode="auto">
              <a:xfrm>
                <a:off x="4665" y="1560"/>
                <a:ext cx="5" cy="230"/>
              </a:xfrm>
              <a:prstGeom prst="rect">
                <a:avLst/>
              </a:prstGeom>
              <a:solidFill>
                <a:srgbClr val="92D1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2" name="Rectangle 234"/>
              <p:cNvSpPr>
                <a:spLocks noChangeArrowheads="1"/>
              </p:cNvSpPr>
              <p:nvPr/>
            </p:nvSpPr>
            <p:spPr bwMode="auto">
              <a:xfrm>
                <a:off x="4670" y="1560"/>
                <a:ext cx="5" cy="230"/>
              </a:xfrm>
              <a:prstGeom prst="rect">
                <a:avLst/>
              </a:prstGeom>
              <a:solidFill>
                <a:srgbClr val="88C3C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3" name="Rectangle 235"/>
              <p:cNvSpPr>
                <a:spLocks noChangeArrowheads="1"/>
              </p:cNvSpPr>
              <p:nvPr/>
            </p:nvSpPr>
            <p:spPr bwMode="auto">
              <a:xfrm>
                <a:off x="4675" y="1560"/>
                <a:ext cx="5" cy="230"/>
              </a:xfrm>
              <a:prstGeom prst="rect">
                <a:avLst/>
              </a:prstGeom>
              <a:solidFill>
                <a:srgbClr val="7DB5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4" name="Rectangle 236"/>
              <p:cNvSpPr>
                <a:spLocks noChangeArrowheads="1"/>
              </p:cNvSpPr>
              <p:nvPr/>
            </p:nvSpPr>
            <p:spPr bwMode="auto">
              <a:xfrm>
                <a:off x="4680" y="1560"/>
                <a:ext cx="5" cy="230"/>
              </a:xfrm>
              <a:prstGeom prst="rect">
                <a:avLst/>
              </a:prstGeom>
              <a:solidFill>
                <a:srgbClr val="70A6B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5" name="Rectangle 237"/>
              <p:cNvSpPr>
                <a:spLocks noChangeArrowheads="1"/>
              </p:cNvSpPr>
              <p:nvPr/>
            </p:nvSpPr>
            <p:spPr bwMode="auto">
              <a:xfrm>
                <a:off x="4685" y="1560"/>
                <a:ext cx="5" cy="230"/>
              </a:xfrm>
              <a:prstGeom prst="rect">
                <a:avLst/>
              </a:prstGeom>
              <a:solidFill>
                <a:srgbClr val="6294A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7" name="Rectangle 238"/>
              <p:cNvSpPr>
                <a:spLocks noChangeArrowheads="1"/>
              </p:cNvSpPr>
              <p:nvPr/>
            </p:nvSpPr>
            <p:spPr bwMode="auto">
              <a:xfrm>
                <a:off x="4690" y="1560"/>
                <a:ext cx="4" cy="230"/>
              </a:xfrm>
              <a:prstGeom prst="rect">
                <a:avLst/>
              </a:prstGeom>
              <a:solidFill>
                <a:srgbClr val="55849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9" name="Rectangle 239"/>
              <p:cNvSpPr>
                <a:spLocks noChangeArrowheads="1"/>
              </p:cNvSpPr>
              <p:nvPr/>
            </p:nvSpPr>
            <p:spPr bwMode="auto">
              <a:xfrm>
                <a:off x="4694" y="1560"/>
                <a:ext cx="5" cy="230"/>
              </a:xfrm>
              <a:prstGeom prst="rect">
                <a:avLst/>
              </a:prstGeom>
              <a:solidFill>
                <a:srgbClr val="46738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0" name="Rectangle 240"/>
              <p:cNvSpPr>
                <a:spLocks noChangeArrowheads="1"/>
              </p:cNvSpPr>
              <p:nvPr/>
            </p:nvSpPr>
            <p:spPr bwMode="auto">
              <a:xfrm>
                <a:off x="4699" y="1560"/>
                <a:ext cx="5" cy="230"/>
              </a:xfrm>
              <a:prstGeom prst="rect">
                <a:avLst/>
              </a:prstGeom>
              <a:solidFill>
                <a:srgbClr val="3865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1" name="Rectangle 241"/>
              <p:cNvSpPr>
                <a:spLocks noChangeArrowheads="1"/>
              </p:cNvSpPr>
              <p:nvPr/>
            </p:nvSpPr>
            <p:spPr bwMode="auto">
              <a:xfrm>
                <a:off x="4704" y="1560"/>
                <a:ext cx="5" cy="230"/>
              </a:xfrm>
              <a:prstGeom prst="rect">
                <a:avLst/>
              </a:prstGeom>
              <a:solidFill>
                <a:srgbClr val="2B576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2" name="Rectangle 242"/>
              <p:cNvSpPr>
                <a:spLocks noChangeArrowheads="1"/>
              </p:cNvSpPr>
              <p:nvPr/>
            </p:nvSpPr>
            <p:spPr bwMode="auto">
              <a:xfrm>
                <a:off x="4709" y="1560"/>
                <a:ext cx="5" cy="230"/>
              </a:xfrm>
              <a:prstGeom prst="rect">
                <a:avLst/>
              </a:prstGeom>
              <a:solidFill>
                <a:srgbClr val="1C4D6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3" name="Rectangle 243"/>
              <p:cNvSpPr>
                <a:spLocks noChangeArrowheads="1"/>
              </p:cNvSpPr>
              <p:nvPr/>
            </p:nvSpPr>
            <p:spPr bwMode="auto">
              <a:xfrm>
                <a:off x="4714" y="1560"/>
                <a:ext cx="5" cy="230"/>
              </a:xfrm>
              <a:prstGeom prst="rect">
                <a:avLst/>
              </a:prstGeom>
              <a:solidFill>
                <a:srgbClr val="00455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4" name="Rectangle 244"/>
              <p:cNvSpPr>
                <a:spLocks noChangeArrowheads="1"/>
              </p:cNvSpPr>
              <p:nvPr/>
            </p:nvSpPr>
            <p:spPr bwMode="auto">
              <a:xfrm>
                <a:off x="4719" y="1560"/>
                <a:ext cx="5" cy="230"/>
              </a:xfrm>
              <a:prstGeom prst="rect">
                <a:avLst/>
              </a:prstGeom>
              <a:solidFill>
                <a:srgbClr val="1A4D6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5" name="Freeform 245"/>
              <p:cNvSpPr>
                <a:spLocks/>
              </p:cNvSpPr>
              <p:nvPr/>
            </p:nvSpPr>
            <p:spPr bwMode="auto">
              <a:xfrm>
                <a:off x="4636" y="1563"/>
                <a:ext cx="81" cy="223"/>
              </a:xfrm>
              <a:custGeom>
                <a:avLst/>
                <a:gdLst>
                  <a:gd name="T0" fmla="*/ 0 w 81"/>
                  <a:gd name="T1" fmla="*/ 223 h 223"/>
                  <a:gd name="T2" fmla="*/ 0 w 81"/>
                  <a:gd name="T3" fmla="*/ 48 h 223"/>
                  <a:gd name="T4" fmla="*/ 81 w 81"/>
                  <a:gd name="T5" fmla="*/ 0 h 223"/>
                  <a:gd name="T6" fmla="*/ 81 w 81"/>
                  <a:gd name="T7" fmla="*/ 176 h 223"/>
                  <a:gd name="T8" fmla="*/ 0 w 81"/>
                  <a:gd name="T9" fmla="*/ 223 h 223"/>
                </a:gdLst>
                <a:ahLst/>
                <a:cxnLst>
                  <a:cxn ang="0">
                    <a:pos x="T0" y="T1"/>
                  </a:cxn>
                  <a:cxn ang="0">
                    <a:pos x="T2" y="T3"/>
                  </a:cxn>
                  <a:cxn ang="0">
                    <a:pos x="T4" y="T5"/>
                  </a:cxn>
                  <a:cxn ang="0">
                    <a:pos x="T6" y="T7"/>
                  </a:cxn>
                  <a:cxn ang="0">
                    <a:pos x="T8" y="T9"/>
                  </a:cxn>
                </a:cxnLst>
                <a:rect l="0" t="0" r="r" b="b"/>
                <a:pathLst>
                  <a:path w="81" h="223">
                    <a:moveTo>
                      <a:pt x="0" y="223"/>
                    </a:moveTo>
                    <a:lnTo>
                      <a:pt x="0" y="48"/>
                    </a:lnTo>
                    <a:lnTo>
                      <a:pt x="81" y="0"/>
                    </a:lnTo>
                    <a:lnTo>
                      <a:pt x="81" y="176"/>
                    </a:lnTo>
                    <a:lnTo>
                      <a:pt x="0" y="223"/>
                    </a:lnTo>
                    <a:close/>
                  </a:path>
                </a:pathLst>
              </a:custGeom>
              <a:noFill/>
              <a:ln w="7938" cap="flat">
                <a:solidFill>
                  <a:srgbClr val="001F2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270" name="Picture 246"/>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4503" y="1486"/>
                <a:ext cx="221" cy="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96" name="Freeform 247"/>
              <p:cNvSpPr>
                <a:spLocks/>
              </p:cNvSpPr>
              <p:nvPr/>
            </p:nvSpPr>
            <p:spPr bwMode="auto">
              <a:xfrm>
                <a:off x="4503" y="1488"/>
                <a:ext cx="214" cy="123"/>
              </a:xfrm>
              <a:custGeom>
                <a:avLst/>
                <a:gdLst>
                  <a:gd name="T0" fmla="*/ 0 w 214"/>
                  <a:gd name="T1" fmla="*/ 48 h 123"/>
                  <a:gd name="T2" fmla="*/ 133 w 214"/>
                  <a:gd name="T3" fmla="*/ 123 h 123"/>
                  <a:gd name="T4" fmla="*/ 214 w 214"/>
                  <a:gd name="T5" fmla="*/ 75 h 123"/>
                  <a:gd name="T6" fmla="*/ 83 w 214"/>
                  <a:gd name="T7" fmla="*/ 0 h 123"/>
                  <a:gd name="T8" fmla="*/ 0 w 214"/>
                  <a:gd name="T9" fmla="*/ 48 h 123"/>
                </a:gdLst>
                <a:ahLst/>
                <a:cxnLst>
                  <a:cxn ang="0">
                    <a:pos x="T0" y="T1"/>
                  </a:cxn>
                  <a:cxn ang="0">
                    <a:pos x="T2" y="T3"/>
                  </a:cxn>
                  <a:cxn ang="0">
                    <a:pos x="T4" y="T5"/>
                  </a:cxn>
                  <a:cxn ang="0">
                    <a:pos x="T6" y="T7"/>
                  </a:cxn>
                  <a:cxn ang="0">
                    <a:pos x="T8" y="T9"/>
                  </a:cxn>
                </a:cxnLst>
                <a:rect l="0" t="0" r="r" b="b"/>
                <a:pathLst>
                  <a:path w="214" h="123">
                    <a:moveTo>
                      <a:pt x="0" y="48"/>
                    </a:moveTo>
                    <a:lnTo>
                      <a:pt x="133" y="123"/>
                    </a:lnTo>
                    <a:lnTo>
                      <a:pt x="214" y="75"/>
                    </a:lnTo>
                    <a:lnTo>
                      <a:pt x="83" y="0"/>
                    </a:lnTo>
                    <a:lnTo>
                      <a:pt x="0" y="48"/>
                    </a:lnTo>
                    <a:close/>
                  </a:path>
                </a:pathLst>
              </a:custGeom>
              <a:noFill/>
              <a:ln w="7938" cap="flat">
                <a:solidFill>
                  <a:srgbClr val="001F2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272" name="Picture 248"/>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4503" y="1535"/>
                <a:ext cx="138"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97" name="Freeform 249"/>
              <p:cNvSpPr>
                <a:spLocks/>
              </p:cNvSpPr>
              <p:nvPr/>
            </p:nvSpPr>
            <p:spPr bwMode="auto">
              <a:xfrm>
                <a:off x="4503" y="1536"/>
                <a:ext cx="133" cy="250"/>
              </a:xfrm>
              <a:custGeom>
                <a:avLst/>
                <a:gdLst>
                  <a:gd name="T0" fmla="*/ 133 w 133"/>
                  <a:gd name="T1" fmla="*/ 75 h 250"/>
                  <a:gd name="T2" fmla="*/ 0 w 133"/>
                  <a:gd name="T3" fmla="*/ 0 h 250"/>
                  <a:gd name="T4" fmla="*/ 0 w 133"/>
                  <a:gd name="T5" fmla="*/ 174 h 250"/>
                  <a:gd name="T6" fmla="*/ 70 w 133"/>
                  <a:gd name="T7" fmla="*/ 214 h 250"/>
                  <a:gd name="T8" fmla="*/ 70 w 133"/>
                  <a:gd name="T9" fmla="*/ 120 h 250"/>
                  <a:gd name="T10" fmla="*/ 113 w 133"/>
                  <a:gd name="T11" fmla="*/ 142 h 250"/>
                  <a:gd name="T12" fmla="*/ 113 w 133"/>
                  <a:gd name="T13" fmla="*/ 238 h 250"/>
                  <a:gd name="T14" fmla="*/ 133 w 133"/>
                  <a:gd name="T15" fmla="*/ 250 h 250"/>
                  <a:gd name="T16" fmla="*/ 133 w 133"/>
                  <a:gd name="T17" fmla="*/ 75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3" h="250">
                    <a:moveTo>
                      <a:pt x="133" y="75"/>
                    </a:moveTo>
                    <a:lnTo>
                      <a:pt x="0" y="0"/>
                    </a:lnTo>
                    <a:lnTo>
                      <a:pt x="0" y="174"/>
                    </a:lnTo>
                    <a:lnTo>
                      <a:pt x="70" y="214"/>
                    </a:lnTo>
                    <a:lnTo>
                      <a:pt x="70" y="120"/>
                    </a:lnTo>
                    <a:lnTo>
                      <a:pt x="113" y="142"/>
                    </a:lnTo>
                    <a:lnTo>
                      <a:pt x="113" y="238"/>
                    </a:lnTo>
                    <a:lnTo>
                      <a:pt x="133" y="250"/>
                    </a:lnTo>
                    <a:lnTo>
                      <a:pt x="133" y="75"/>
                    </a:lnTo>
                    <a:close/>
                  </a:path>
                </a:pathLst>
              </a:custGeom>
              <a:noFill/>
              <a:ln w="7938" cap="flat">
                <a:solidFill>
                  <a:srgbClr val="001F2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98" name="Freeform 250"/>
              <p:cNvSpPr>
                <a:spLocks/>
              </p:cNvSpPr>
              <p:nvPr/>
            </p:nvSpPr>
            <p:spPr bwMode="auto">
              <a:xfrm>
                <a:off x="4573" y="1656"/>
                <a:ext cx="13" cy="94"/>
              </a:xfrm>
              <a:custGeom>
                <a:avLst/>
                <a:gdLst>
                  <a:gd name="T0" fmla="*/ 13 w 13"/>
                  <a:gd name="T1" fmla="*/ 6 h 94"/>
                  <a:gd name="T2" fmla="*/ 13 w 13"/>
                  <a:gd name="T3" fmla="*/ 86 h 94"/>
                  <a:gd name="T4" fmla="*/ 0 w 13"/>
                  <a:gd name="T5" fmla="*/ 94 h 94"/>
                  <a:gd name="T6" fmla="*/ 0 w 13"/>
                  <a:gd name="T7" fmla="*/ 0 h 94"/>
                  <a:gd name="T8" fmla="*/ 13 w 13"/>
                  <a:gd name="T9" fmla="*/ 6 h 94"/>
                </a:gdLst>
                <a:ahLst/>
                <a:cxnLst>
                  <a:cxn ang="0">
                    <a:pos x="T0" y="T1"/>
                  </a:cxn>
                  <a:cxn ang="0">
                    <a:pos x="T2" y="T3"/>
                  </a:cxn>
                  <a:cxn ang="0">
                    <a:pos x="T4" y="T5"/>
                  </a:cxn>
                  <a:cxn ang="0">
                    <a:pos x="T6" y="T7"/>
                  </a:cxn>
                  <a:cxn ang="0">
                    <a:pos x="T8" y="T9"/>
                  </a:cxn>
                </a:cxnLst>
                <a:rect l="0" t="0" r="r" b="b"/>
                <a:pathLst>
                  <a:path w="13" h="94">
                    <a:moveTo>
                      <a:pt x="13" y="6"/>
                    </a:moveTo>
                    <a:lnTo>
                      <a:pt x="13" y="86"/>
                    </a:lnTo>
                    <a:lnTo>
                      <a:pt x="0" y="94"/>
                    </a:lnTo>
                    <a:lnTo>
                      <a:pt x="0" y="0"/>
                    </a:lnTo>
                    <a:lnTo>
                      <a:pt x="13" y="6"/>
                    </a:lnTo>
                    <a:close/>
                  </a:path>
                </a:pathLst>
              </a:custGeom>
              <a:solidFill>
                <a:srgbClr val="001F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9" name="Freeform 251"/>
              <p:cNvSpPr>
                <a:spLocks/>
              </p:cNvSpPr>
              <p:nvPr/>
            </p:nvSpPr>
            <p:spPr bwMode="auto">
              <a:xfrm>
                <a:off x="4573" y="1656"/>
                <a:ext cx="13" cy="94"/>
              </a:xfrm>
              <a:custGeom>
                <a:avLst/>
                <a:gdLst>
                  <a:gd name="T0" fmla="*/ 13 w 13"/>
                  <a:gd name="T1" fmla="*/ 6 h 94"/>
                  <a:gd name="T2" fmla="*/ 13 w 13"/>
                  <a:gd name="T3" fmla="*/ 86 h 94"/>
                  <a:gd name="T4" fmla="*/ 0 w 13"/>
                  <a:gd name="T5" fmla="*/ 94 h 94"/>
                  <a:gd name="T6" fmla="*/ 0 w 13"/>
                  <a:gd name="T7" fmla="*/ 0 h 94"/>
                  <a:gd name="T8" fmla="*/ 13 w 13"/>
                  <a:gd name="T9" fmla="*/ 6 h 94"/>
                </a:gdLst>
                <a:ahLst/>
                <a:cxnLst>
                  <a:cxn ang="0">
                    <a:pos x="T0" y="T1"/>
                  </a:cxn>
                  <a:cxn ang="0">
                    <a:pos x="T2" y="T3"/>
                  </a:cxn>
                  <a:cxn ang="0">
                    <a:pos x="T4" y="T5"/>
                  </a:cxn>
                  <a:cxn ang="0">
                    <a:pos x="T6" y="T7"/>
                  </a:cxn>
                  <a:cxn ang="0">
                    <a:pos x="T8" y="T9"/>
                  </a:cxn>
                </a:cxnLst>
                <a:rect l="0" t="0" r="r" b="b"/>
                <a:pathLst>
                  <a:path w="13" h="94">
                    <a:moveTo>
                      <a:pt x="13" y="6"/>
                    </a:moveTo>
                    <a:lnTo>
                      <a:pt x="13" y="86"/>
                    </a:lnTo>
                    <a:lnTo>
                      <a:pt x="0" y="94"/>
                    </a:lnTo>
                    <a:lnTo>
                      <a:pt x="0" y="0"/>
                    </a:lnTo>
                    <a:lnTo>
                      <a:pt x="13" y="6"/>
                    </a:lnTo>
                    <a:close/>
                  </a:path>
                </a:pathLst>
              </a:custGeom>
              <a:noFill/>
              <a:ln w="7938" cap="flat">
                <a:solidFill>
                  <a:srgbClr val="001F2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16" name="Rectangle 252"/>
              <p:cNvSpPr>
                <a:spLocks noChangeArrowheads="1"/>
              </p:cNvSpPr>
              <p:nvPr/>
            </p:nvSpPr>
            <p:spPr bwMode="auto">
              <a:xfrm>
                <a:off x="4582" y="1658"/>
                <a:ext cx="39" cy="103"/>
              </a:xfrm>
              <a:prstGeom prst="rect">
                <a:avLst/>
              </a:prstGeom>
              <a:solidFill>
                <a:srgbClr val="33E9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7" name="Freeform 253"/>
              <p:cNvSpPr>
                <a:spLocks/>
              </p:cNvSpPr>
              <p:nvPr/>
            </p:nvSpPr>
            <p:spPr bwMode="auto">
              <a:xfrm>
                <a:off x="4586" y="1662"/>
                <a:ext cx="30" cy="96"/>
              </a:xfrm>
              <a:custGeom>
                <a:avLst/>
                <a:gdLst>
                  <a:gd name="T0" fmla="*/ 0 w 30"/>
                  <a:gd name="T1" fmla="*/ 0 h 96"/>
                  <a:gd name="T2" fmla="*/ 0 w 30"/>
                  <a:gd name="T3" fmla="*/ 80 h 96"/>
                  <a:gd name="T4" fmla="*/ 30 w 30"/>
                  <a:gd name="T5" fmla="*/ 96 h 96"/>
                  <a:gd name="T6" fmla="*/ 30 w 30"/>
                  <a:gd name="T7" fmla="*/ 16 h 96"/>
                  <a:gd name="T8" fmla="*/ 0 w 30"/>
                  <a:gd name="T9" fmla="*/ 0 h 96"/>
                </a:gdLst>
                <a:ahLst/>
                <a:cxnLst>
                  <a:cxn ang="0">
                    <a:pos x="T0" y="T1"/>
                  </a:cxn>
                  <a:cxn ang="0">
                    <a:pos x="T2" y="T3"/>
                  </a:cxn>
                  <a:cxn ang="0">
                    <a:pos x="T4" y="T5"/>
                  </a:cxn>
                  <a:cxn ang="0">
                    <a:pos x="T6" y="T7"/>
                  </a:cxn>
                  <a:cxn ang="0">
                    <a:pos x="T8" y="T9"/>
                  </a:cxn>
                </a:cxnLst>
                <a:rect l="0" t="0" r="r" b="b"/>
                <a:pathLst>
                  <a:path w="30" h="96">
                    <a:moveTo>
                      <a:pt x="0" y="0"/>
                    </a:moveTo>
                    <a:lnTo>
                      <a:pt x="0" y="80"/>
                    </a:lnTo>
                    <a:lnTo>
                      <a:pt x="30" y="96"/>
                    </a:lnTo>
                    <a:lnTo>
                      <a:pt x="30" y="16"/>
                    </a:lnTo>
                    <a:lnTo>
                      <a:pt x="0" y="0"/>
                    </a:lnTo>
                    <a:close/>
                  </a:path>
                </a:pathLst>
              </a:custGeom>
              <a:noFill/>
              <a:ln w="7938" cap="flat">
                <a:solidFill>
                  <a:srgbClr val="001F2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18" name="Rectangle 254"/>
              <p:cNvSpPr>
                <a:spLocks noChangeArrowheads="1"/>
              </p:cNvSpPr>
              <p:nvPr/>
            </p:nvSpPr>
            <p:spPr bwMode="auto">
              <a:xfrm>
                <a:off x="4513" y="1614"/>
                <a:ext cx="5" cy="29"/>
              </a:xfrm>
              <a:prstGeom prst="rect">
                <a:avLst/>
              </a:prstGeom>
              <a:solidFill>
                <a:srgbClr val="00455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9" name="Rectangle 255"/>
              <p:cNvSpPr>
                <a:spLocks noChangeArrowheads="1"/>
              </p:cNvSpPr>
              <p:nvPr/>
            </p:nvSpPr>
            <p:spPr bwMode="auto">
              <a:xfrm>
                <a:off x="4518" y="1614"/>
                <a:ext cx="5" cy="29"/>
              </a:xfrm>
              <a:prstGeom prst="rect">
                <a:avLst/>
              </a:prstGeom>
              <a:solidFill>
                <a:srgbClr val="00445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0" name="Rectangle 256"/>
              <p:cNvSpPr>
                <a:spLocks noChangeArrowheads="1"/>
              </p:cNvSpPr>
              <p:nvPr/>
            </p:nvSpPr>
            <p:spPr bwMode="auto">
              <a:xfrm>
                <a:off x="4523" y="1614"/>
                <a:ext cx="5" cy="29"/>
              </a:xfrm>
              <a:prstGeom prst="rect">
                <a:avLst/>
              </a:prstGeom>
              <a:solidFill>
                <a:srgbClr val="00405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1" name="Rectangle 257"/>
              <p:cNvSpPr>
                <a:spLocks noChangeArrowheads="1"/>
              </p:cNvSpPr>
              <p:nvPr/>
            </p:nvSpPr>
            <p:spPr bwMode="auto">
              <a:xfrm>
                <a:off x="4528" y="1614"/>
                <a:ext cx="5" cy="29"/>
              </a:xfrm>
              <a:prstGeom prst="rect">
                <a:avLst/>
              </a:prstGeom>
              <a:solidFill>
                <a:srgbClr val="0B3A5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2" name="Rectangle 258"/>
              <p:cNvSpPr>
                <a:spLocks noChangeArrowheads="1"/>
              </p:cNvSpPr>
              <p:nvPr/>
            </p:nvSpPr>
            <p:spPr bwMode="auto">
              <a:xfrm>
                <a:off x="4533" y="1614"/>
                <a:ext cx="5" cy="29"/>
              </a:xfrm>
              <a:prstGeom prst="rect">
                <a:avLst/>
              </a:prstGeom>
              <a:solidFill>
                <a:srgbClr val="0B334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3" name="Rectangle 259"/>
              <p:cNvSpPr>
                <a:spLocks noChangeArrowheads="1"/>
              </p:cNvSpPr>
              <p:nvPr/>
            </p:nvSpPr>
            <p:spPr bwMode="auto">
              <a:xfrm>
                <a:off x="4538" y="1614"/>
                <a:ext cx="5" cy="29"/>
              </a:xfrm>
              <a:prstGeom prst="rect">
                <a:avLst/>
              </a:prstGeom>
              <a:solidFill>
                <a:srgbClr val="0B2E4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4" name="Rectangle 260"/>
              <p:cNvSpPr>
                <a:spLocks noChangeArrowheads="1"/>
              </p:cNvSpPr>
              <p:nvPr/>
            </p:nvSpPr>
            <p:spPr bwMode="auto">
              <a:xfrm>
                <a:off x="4543" y="1614"/>
                <a:ext cx="5" cy="29"/>
              </a:xfrm>
              <a:prstGeom prst="rect">
                <a:avLst/>
              </a:prstGeom>
              <a:solidFill>
                <a:srgbClr val="0B2D4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5" name="Freeform 261"/>
              <p:cNvSpPr>
                <a:spLocks noEditPoints="1"/>
              </p:cNvSpPr>
              <p:nvPr/>
            </p:nvSpPr>
            <p:spPr bwMode="auto">
              <a:xfrm>
                <a:off x="4514" y="1562"/>
                <a:ext cx="105" cy="94"/>
              </a:xfrm>
              <a:custGeom>
                <a:avLst/>
                <a:gdLst>
                  <a:gd name="T0" fmla="*/ 76 w 105"/>
                  <a:gd name="T1" fmla="*/ 42 h 94"/>
                  <a:gd name="T2" fmla="*/ 76 w 105"/>
                  <a:gd name="T3" fmla="*/ 78 h 94"/>
                  <a:gd name="T4" fmla="*/ 105 w 105"/>
                  <a:gd name="T5" fmla="*/ 94 h 94"/>
                  <a:gd name="T6" fmla="*/ 105 w 105"/>
                  <a:gd name="T7" fmla="*/ 58 h 94"/>
                  <a:gd name="T8" fmla="*/ 76 w 105"/>
                  <a:gd name="T9" fmla="*/ 42 h 94"/>
                  <a:gd name="T10" fmla="*/ 38 w 105"/>
                  <a:gd name="T11" fmla="*/ 21 h 94"/>
                  <a:gd name="T12" fmla="*/ 38 w 105"/>
                  <a:gd name="T13" fmla="*/ 57 h 94"/>
                  <a:gd name="T14" fmla="*/ 68 w 105"/>
                  <a:gd name="T15" fmla="*/ 73 h 94"/>
                  <a:gd name="T16" fmla="*/ 68 w 105"/>
                  <a:gd name="T17" fmla="*/ 37 h 94"/>
                  <a:gd name="T18" fmla="*/ 38 w 105"/>
                  <a:gd name="T19" fmla="*/ 21 h 94"/>
                  <a:gd name="T20" fmla="*/ 0 w 105"/>
                  <a:gd name="T21" fmla="*/ 0 h 94"/>
                  <a:gd name="T22" fmla="*/ 0 w 105"/>
                  <a:gd name="T23" fmla="*/ 36 h 94"/>
                  <a:gd name="T24" fmla="*/ 30 w 105"/>
                  <a:gd name="T25" fmla="*/ 52 h 94"/>
                  <a:gd name="T26" fmla="*/ 30 w 105"/>
                  <a:gd name="T27" fmla="*/ 16 h 94"/>
                  <a:gd name="T28" fmla="*/ 0 w 105"/>
                  <a:gd name="T29"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5" h="94">
                    <a:moveTo>
                      <a:pt x="76" y="42"/>
                    </a:moveTo>
                    <a:lnTo>
                      <a:pt x="76" y="78"/>
                    </a:lnTo>
                    <a:lnTo>
                      <a:pt x="105" y="94"/>
                    </a:lnTo>
                    <a:lnTo>
                      <a:pt x="105" y="58"/>
                    </a:lnTo>
                    <a:lnTo>
                      <a:pt x="76" y="42"/>
                    </a:lnTo>
                    <a:close/>
                    <a:moveTo>
                      <a:pt x="38" y="21"/>
                    </a:moveTo>
                    <a:lnTo>
                      <a:pt x="38" y="57"/>
                    </a:lnTo>
                    <a:lnTo>
                      <a:pt x="68" y="73"/>
                    </a:lnTo>
                    <a:lnTo>
                      <a:pt x="68" y="37"/>
                    </a:lnTo>
                    <a:lnTo>
                      <a:pt x="38" y="21"/>
                    </a:lnTo>
                    <a:close/>
                    <a:moveTo>
                      <a:pt x="0" y="0"/>
                    </a:moveTo>
                    <a:lnTo>
                      <a:pt x="0" y="36"/>
                    </a:lnTo>
                    <a:lnTo>
                      <a:pt x="30" y="52"/>
                    </a:lnTo>
                    <a:lnTo>
                      <a:pt x="30" y="16"/>
                    </a:lnTo>
                    <a:lnTo>
                      <a:pt x="0" y="0"/>
                    </a:lnTo>
                    <a:close/>
                  </a:path>
                </a:pathLst>
              </a:custGeom>
              <a:solidFill>
                <a:srgbClr val="001F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6" name="Freeform 262"/>
              <p:cNvSpPr>
                <a:spLocks/>
              </p:cNvSpPr>
              <p:nvPr/>
            </p:nvSpPr>
            <p:spPr bwMode="auto">
              <a:xfrm>
                <a:off x="4590" y="1604"/>
                <a:ext cx="29" cy="52"/>
              </a:xfrm>
              <a:custGeom>
                <a:avLst/>
                <a:gdLst>
                  <a:gd name="T0" fmla="*/ 0 w 29"/>
                  <a:gd name="T1" fmla="*/ 0 h 52"/>
                  <a:gd name="T2" fmla="*/ 0 w 29"/>
                  <a:gd name="T3" fmla="*/ 36 h 52"/>
                  <a:gd name="T4" fmla="*/ 29 w 29"/>
                  <a:gd name="T5" fmla="*/ 52 h 52"/>
                  <a:gd name="T6" fmla="*/ 29 w 29"/>
                  <a:gd name="T7" fmla="*/ 16 h 52"/>
                  <a:gd name="T8" fmla="*/ 0 w 29"/>
                  <a:gd name="T9" fmla="*/ 0 h 52"/>
                </a:gdLst>
                <a:ahLst/>
                <a:cxnLst>
                  <a:cxn ang="0">
                    <a:pos x="T0" y="T1"/>
                  </a:cxn>
                  <a:cxn ang="0">
                    <a:pos x="T2" y="T3"/>
                  </a:cxn>
                  <a:cxn ang="0">
                    <a:pos x="T4" y="T5"/>
                  </a:cxn>
                  <a:cxn ang="0">
                    <a:pos x="T6" y="T7"/>
                  </a:cxn>
                  <a:cxn ang="0">
                    <a:pos x="T8" y="T9"/>
                  </a:cxn>
                </a:cxnLst>
                <a:rect l="0" t="0" r="r" b="b"/>
                <a:pathLst>
                  <a:path w="29" h="52">
                    <a:moveTo>
                      <a:pt x="0" y="0"/>
                    </a:moveTo>
                    <a:lnTo>
                      <a:pt x="0" y="36"/>
                    </a:lnTo>
                    <a:lnTo>
                      <a:pt x="29" y="52"/>
                    </a:lnTo>
                    <a:lnTo>
                      <a:pt x="29" y="16"/>
                    </a:lnTo>
                    <a:lnTo>
                      <a:pt x="0" y="0"/>
                    </a:lnTo>
                    <a:close/>
                  </a:path>
                </a:pathLst>
              </a:custGeom>
              <a:noFill/>
              <a:ln w="7938" cap="flat">
                <a:solidFill>
                  <a:srgbClr val="001F2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27" name="Freeform 263"/>
              <p:cNvSpPr>
                <a:spLocks/>
              </p:cNvSpPr>
              <p:nvPr/>
            </p:nvSpPr>
            <p:spPr bwMode="auto">
              <a:xfrm>
                <a:off x="4552" y="1583"/>
                <a:ext cx="30" cy="52"/>
              </a:xfrm>
              <a:custGeom>
                <a:avLst/>
                <a:gdLst>
                  <a:gd name="T0" fmla="*/ 0 w 30"/>
                  <a:gd name="T1" fmla="*/ 0 h 52"/>
                  <a:gd name="T2" fmla="*/ 0 w 30"/>
                  <a:gd name="T3" fmla="*/ 36 h 52"/>
                  <a:gd name="T4" fmla="*/ 30 w 30"/>
                  <a:gd name="T5" fmla="*/ 52 h 52"/>
                  <a:gd name="T6" fmla="*/ 30 w 30"/>
                  <a:gd name="T7" fmla="*/ 16 h 52"/>
                  <a:gd name="T8" fmla="*/ 0 w 30"/>
                  <a:gd name="T9" fmla="*/ 0 h 52"/>
                </a:gdLst>
                <a:ahLst/>
                <a:cxnLst>
                  <a:cxn ang="0">
                    <a:pos x="T0" y="T1"/>
                  </a:cxn>
                  <a:cxn ang="0">
                    <a:pos x="T2" y="T3"/>
                  </a:cxn>
                  <a:cxn ang="0">
                    <a:pos x="T4" y="T5"/>
                  </a:cxn>
                  <a:cxn ang="0">
                    <a:pos x="T6" y="T7"/>
                  </a:cxn>
                  <a:cxn ang="0">
                    <a:pos x="T8" y="T9"/>
                  </a:cxn>
                </a:cxnLst>
                <a:rect l="0" t="0" r="r" b="b"/>
                <a:pathLst>
                  <a:path w="30" h="52">
                    <a:moveTo>
                      <a:pt x="0" y="0"/>
                    </a:moveTo>
                    <a:lnTo>
                      <a:pt x="0" y="36"/>
                    </a:lnTo>
                    <a:lnTo>
                      <a:pt x="30" y="52"/>
                    </a:lnTo>
                    <a:lnTo>
                      <a:pt x="30" y="16"/>
                    </a:lnTo>
                    <a:lnTo>
                      <a:pt x="0" y="0"/>
                    </a:lnTo>
                    <a:close/>
                  </a:path>
                </a:pathLst>
              </a:custGeom>
              <a:noFill/>
              <a:ln w="7938" cap="flat">
                <a:solidFill>
                  <a:srgbClr val="001F2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28" name="Freeform 264"/>
              <p:cNvSpPr>
                <a:spLocks/>
              </p:cNvSpPr>
              <p:nvPr/>
            </p:nvSpPr>
            <p:spPr bwMode="auto">
              <a:xfrm>
                <a:off x="4514" y="1562"/>
                <a:ext cx="30" cy="52"/>
              </a:xfrm>
              <a:custGeom>
                <a:avLst/>
                <a:gdLst>
                  <a:gd name="T0" fmla="*/ 0 w 30"/>
                  <a:gd name="T1" fmla="*/ 0 h 52"/>
                  <a:gd name="T2" fmla="*/ 0 w 30"/>
                  <a:gd name="T3" fmla="*/ 36 h 52"/>
                  <a:gd name="T4" fmla="*/ 30 w 30"/>
                  <a:gd name="T5" fmla="*/ 52 h 52"/>
                  <a:gd name="T6" fmla="*/ 30 w 30"/>
                  <a:gd name="T7" fmla="*/ 16 h 52"/>
                  <a:gd name="T8" fmla="*/ 0 w 30"/>
                  <a:gd name="T9" fmla="*/ 0 h 52"/>
                </a:gdLst>
                <a:ahLst/>
                <a:cxnLst>
                  <a:cxn ang="0">
                    <a:pos x="T0" y="T1"/>
                  </a:cxn>
                  <a:cxn ang="0">
                    <a:pos x="T2" y="T3"/>
                  </a:cxn>
                  <a:cxn ang="0">
                    <a:pos x="T4" y="T5"/>
                  </a:cxn>
                  <a:cxn ang="0">
                    <a:pos x="T6" y="T7"/>
                  </a:cxn>
                  <a:cxn ang="0">
                    <a:pos x="T8" y="T9"/>
                  </a:cxn>
                </a:cxnLst>
                <a:rect l="0" t="0" r="r" b="b"/>
                <a:pathLst>
                  <a:path w="30" h="52">
                    <a:moveTo>
                      <a:pt x="0" y="0"/>
                    </a:moveTo>
                    <a:lnTo>
                      <a:pt x="0" y="36"/>
                    </a:lnTo>
                    <a:lnTo>
                      <a:pt x="30" y="52"/>
                    </a:lnTo>
                    <a:lnTo>
                      <a:pt x="30" y="16"/>
                    </a:lnTo>
                    <a:lnTo>
                      <a:pt x="0" y="0"/>
                    </a:lnTo>
                    <a:close/>
                  </a:path>
                </a:pathLst>
              </a:custGeom>
              <a:noFill/>
              <a:ln w="7938" cap="flat">
                <a:solidFill>
                  <a:srgbClr val="001F2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29" name="Rectangle 265"/>
              <p:cNvSpPr>
                <a:spLocks noChangeArrowheads="1"/>
              </p:cNvSpPr>
              <p:nvPr/>
            </p:nvSpPr>
            <p:spPr bwMode="auto">
              <a:xfrm>
                <a:off x="4513" y="1560"/>
                <a:ext cx="108" cy="98"/>
              </a:xfrm>
              <a:prstGeom prst="rect">
                <a:avLst/>
              </a:prstGeom>
              <a:solidFill>
                <a:srgbClr val="33E9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0" name="Freeform 266"/>
              <p:cNvSpPr>
                <a:spLocks/>
              </p:cNvSpPr>
              <p:nvPr/>
            </p:nvSpPr>
            <p:spPr bwMode="auto">
              <a:xfrm>
                <a:off x="4593" y="1606"/>
                <a:ext cx="26" cy="47"/>
              </a:xfrm>
              <a:custGeom>
                <a:avLst/>
                <a:gdLst>
                  <a:gd name="T0" fmla="*/ 0 w 26"/>
                  <a:gd name="T1" fmla="*/ 0 h 47"/>
                  <a:gd name="T2" fmla="*/ 0 w 26"/>
                  <a:gd name="T3" fmla="*/ 32 h 47"/>
                  <a:gd name="T4" fmla="*/ 26 w 26"/>
                  <a:gd name="T5" fmla="*/ 47 h 47"/>
                  <a:gd name="T6" fmla="*/ 26 w 26"/>
                  <a:gd name="T7" fmla="*/ 15 h 47"/>
                  <a:gd name="T8" fmla="*/ 0 w 26"/>
                  <a:gd name="T9" fmla="*/ 0 h 47"/>
                </a:gdLst>
                <a:ahLst/>
                <a:cxnLst>
                  <a:cxn ang="0">
                    <a:pos x="T0" y="T1"/>
                  </a:cxn>
                  <a:cxn ang="0">
                    <a:pos x="T2" y="T3"/>
                  </a:cxn>
                  <a:cxn ang="0">
                    <a:pos x="T4" y="T5"/>
                  </a:cxn>
                  <a:cxn ang="0">
                    <a:pos x="T6" y="T7"/>
                  </a:cxn>
                  <a:cxn ang="0">
                    <a:pos x="T8" y="T9"/>
                  </a:cxn>
                </a:cxnLst>
                <a:rect l="0" t="0" r="r" b="b"/>
                <a:pathLst>
                  <a:path w="26" h="47">
                    <a:moveTo>
                      <a:pt x="0" y="0"/>
                    </a:moveTo>
                    <a:lnTo>
                      <a:pt x="0" y="32"/>
                    </a:lnTo>
                    <a:lnTo>
                      <a:pt x="26" y="47"/>
                    </a:lnTo>
                    <a:lnTo>
                      <a:pt x="26" y="15"/>
                    </a:lnTo>
                    <a:lnTo>
                      <a:pt x="0" y="0"/>
                    </a:lnTo>
                    <a:close/>
                  </a:path>
                </a:pathLst>
              </a:custGeom>
              <a:noFill/>
              <a:ln w="7938" cap="flat">
                <a:solidFill>
                  <a:srgbClr val="001F2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1" name="Freeform 267"/>
              <p:cNvSpPr>
                <a:spLocks/>
              </p:cNvSpPr>
              <p:nvPr/>
            </p:nvSpPr>
            <p:spPr bwMode="auto">
              <a:xfrm>
                <a:off x="4555" y="1585"/>
                <a:ext cx="27" cy="47"/>
              </a:xfrm>
              <a:custGeom>
                <a:avLst/>
                <a:gdLst>
                  <a:gd name="T0" fmla="*/ 0 w 27"/>
                  <a:gd name="T1" fmla="*/ 0 h 47"/>
                  <a:gd name="T2" fmla="*/ 0 w 27"/>
                  <a:gd name="T3" fmla="*/ 32 h 47"/>
                  <a:gd name="T4" fmla="*/ 27 w 27"/>
                  <a:gd name="T5" fmla="*/ 47 h 47"/>
                  <a:gd name="T6" fmla="*/ 27 w 27"/>
                  <a:gd name="T7" fmla="*/ 15 h 47"/>
                  <a:gd name="T8" fmla="*/ 0 w 27"/>
                  <a:gd name="T9" fmla="*/ 0 h 47"/>
                </a:gdLst>
                <a:ahLst/>
                <a:cxnLst>
                  <a:cxn ang="0">
                    <a:pos x="T0" y="T1"/>
                  </a:cxn>
                  <a:cxn ang="0">
                    <a:pos x="T2" y="T3"/>
                  </a:cxn>
                  <a:cxn ang="0">
                    <a:pos x="T4" y="T5"/>
                  </a:cxn>
                  <a:cxn ang="0">
                    <a:pos x="T6" y="T7"/>
                  </a:cxn>
                  <a:cxn ang="0">
                    <a:pos x="T8" y="T9"/>
                  </a:cxn>
                </a:cxnLst>
                <a:rect l="0" t="0" r="r" b="b"/>
                <a:pathLst>
                  <a:path w="27" h="47">
                    <a:moveTo>
                      <a:pt x="0" y="0"/>
                    </a:moveTo>
                    <a:lnTo>
                      <a:pt x="0" y="32"/>
                    </a:lnTo>
                    <a:lnTo>
                      <a:pt x="27" y="47"/>
                    </a:lnTo>
                    <a:lnTo>
                      <a:pt x="27" y="15"/>
                    </a:lnTo>
                    <a:lnTo>
                      <a:pt x="0" y="0"/>
                    </a:lnTo>
                    <a:close/>
                  </a:path>
                </a:pathLst>
              </a:custGeom>
              <a:noFill/>
              <a:ln w="7938" cap="flat">
                <a:solidFill>
                  <a:srgbClr val="001F2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2" name="Freeform 268"/>
              <p:cNvSpPr>
                <a:spLocks/>
              </p:cNvSpPr>
              <p:nvPr/>
            </p:nvSpPr>
            <p:spPr bwMode="auto">
              <a:xfrm>
                <a:off x="4517" y="1564"/>
                <a:ext cx="27" cy="46"/>
              </a:xfrm>
              <a:custGeom>
                <a:avLst/>
                <a:gdLst>
                  <a:gd name="T0" fmla="*/ 0 w 27"/>
                  <a:gd name="T1" fmla="*/ 0 h 46"/>
                  <a:gd name="T2" fmla="*/ 0 w 27"/>
                  <a:gd name="T3" fmla="*/ 32 h 46"/>
                  <a:gd name="T4" fmla="*/ 27 w 27"/>
                  <a:gd name="T5" fmla="*/ 46 h 46"/>
                  <a:gd name="T6" fmla="*/ 27 w 27"/>
                  <a:gd name="T7" fmla="*/ 14 h 46"/>
                  <a:gd name="T8" fmla="*/ 0 w 27"/>
                  <a:gd name="T9" fmla="*/ 0 h 46"/>
                </a:gdLst>
                <a:ahLst/>
                <a:cxnLst>
                  <a:cxn ang="0">
                    <a:pos x="T0" y="T1"/>
                  </a:cxn>
                  <a:cxn ang="0">
                    <a:pos x="T2" y="T3"/>
                  </a:cxn>
                  <a:cxn ang="0">
                    <a:pos x="T4" y="T5"/>
                  </a:cxn>
                  <a:cxn ang="0">
                    <a:pos x="T6" y="T7"/>
                  </a:cxn>
                  <a:cxn ang="0">
                    <a:pos x="T8" y="T9"/>
                  </a:cxn>
                </a:cxnLst>
                <a:rect l="0" t="0" r="r" b="b"/>
                <a:pathLst>
                  <a:path w="27" h="46">
                    <a:moveTo>
                      <a:pt x="0" y="0"/>
                    </a:moveTo>
                    <a:lnTo>
                      <a:pt x="0" y="32"/>
                    </a:lnTo>
                    <a:lnTo>
                      <a:pt x="27" y="46"/>
                    </a:lnTo>
                    <a:lnTo>
                      <a:pt x="27" y="14"/>
                    </a:lnTo>
                    <a:lnTo>
                      <a:pt x="0" y="0"/>
                    </a:lnTo>
                    <a:close/>
                  </a:path>
                </a:pathLst>
              </a:custGeom>
              <a:noFill/>
              <a:ln w="7938" cap="flat">
                <a:solidFill>
                  <a:srgbClr val="001F2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3" name="Rectangle 269"/>
              <p:cNvSpPr>
                <a:spLocks noChangeArrowheads="1"/>
              </p:cNvSpPr>
              <p:nvPr/>
            </p:nvSpPr>
            <p:spPr bwMode="auto">
              <a:xfrm>
                <a:off x="4499" y="1643"/>
                <a:ext cx="63" cy="74"/>
              </a:xfrm>
              <a:prstGeom prst="rect">
                <a:avLst/>
              </a:prstGeom>
              <a:solidFill>
                <a:srgbClr val="33E9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6" name="Freeform 270"/>
              <p:cNvSpPr>
                <a:spLocks/>
              </p:cNvSpPr>
              <p:nvPr/>
            </p:nvSpPr>
            <p:spPr bwMode="auto">
              <a:xfrm>
                <a:off x="4503" y="1643"/>
                <a:ext cx="57" cy="65"/>
              </a:xfrm>
              <a:custGeom>
                <a:avLst/>
                <a:gdLst>
                  <a:gd name="T0" fmla="*/ 49 w 57"/>
                  <a:gd name="T1" fmla="*/ 21 h 65"/>
                  <a:gd name="T2" fmla="*/ 44 w 57"/>
                  <a:gd name="T3" fmla="*/ 59 h 65"/>
                  <a:gd name="T4" fmla="*/ 9 w 57"/>
                  <a:gd name="T5" fmla="*/ 46 h 65"/>
                  <a:gd name="T6" fmla="*/ 9 w 57"/>
                  <a:gd name="T7" fmla="*/ 45 h 65"/>
                  <a:gd name="T8" fmla="*/ 14 w 57"/>
                  <a:gd name="T9" fmla="*/ 6 h 65"/>
                  <a:gd name="T10" fmla="*/ 49 w 57"/>
                  <a:gd name="T11" fmla="*/ 20 h 65"/>
                  <a:gd name="T12" fmla="*/ 49 w 57"/>
                  <a:gd name="T13" fmla="*/ 21 h 65"/>
                </a:gdLst>
                <a:ahLst/>
                <a:cxnLst>
                  <a:cxn ang="0">
                    <a:pos x="T0" y="T1"/>
                  </a:cxn>
                  <a:cxn ang="0">
                    <a:pos x="T2" y="T3"/>
                  </a:cxn>
                  <a:cxn ang="0">
                    <a:pos x="T4" y="T5"/>
                  </a:cxn>
                  <a:cxn ang="0">
                    <a:pos x="T6" y="T7"/>
                  </a:cxn>
                  <a:cxn ang="0">
                    <a:pos x="T8" y="T9"/>
                  </a:cxn>
                  <a:cxn ang="0">
                    <a:pos x="T10" y="T11"/>
                  </a:cxn>
                  <a:cxn ang="0">
                    <a:pos x="T12" y="T13"/>
                  </a:cxn>
                </a:cxnLst>
                <a:rect l="0" t="0" r="r" b="b"/>
                <a:pathLst>
                  <a:path w="57" h="65">
                    <a:moveTo>
                      <a:pt x="49" y="21"/>
                    </a:moveTo>
                    <a:cubicBezTo>
                      <a:pt x="57" y="33"/>
                      <a:pt x="55" y="50"/>
                      <a:pt x="44" y="59"/>
                    </a:cubicBezTo>
                    <a:cubicBezTo>
                      <a:pt x="30" y="65"/>
                      <a:pt x="15" y="59"/>
                      <a:pt x="9" y="46"/>
                    </a:cubicBezTo>
                    <a:cubicBezTo>
                      <a:pt x="9" y="46"/>
                      <a:pt x="9" y="45"/>
                      <a:pt x="9" y="45"/>
                    </a:cubicBezTo>
                    <a:cubicBezTo>
                      <a:pt x="0" y="33"/>
                      <a:pt x="3" y="16"/>
                      <a:pt x="14" y="6"/>
                    </a:cubicBezTo>
                    <a:cubicBezTo>
                      <a:pt x="28" y="0"/>
                      <a:pt x="43" y="7"/>
                      <a:pt x="49" y="20"/>
                    </a:cubicBezTo>
                    <a:cubicBezTo>
                      <a:pt x="49" y="20"/>
                      <a:pt x="49" y="21"/>
                      <a:pt x="49" y="21"/>
                    </a:cubicBezTo>
                  </a:path>
                </a:pathLst>
              </a:custGeom>
              <a:noFill/>
              <a:ln w="7938" cap="flat">
                <a:solidFill>
                  <a:srgbClr val="001F2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41" name="Freeform 271"/>
              <p:cNvSpPr>
                <a:spLocks/>
              </p:cNvSpPr>
              <p:nvPr/>
            </p:nvSpPr>
            <p:spPr bwMode="auto">
              <a:xfrm>
                <a:off x="4511" y="1661"/>
                <a:ext cx="30" cy="31"/>
              </a:xfrm>
              <a:custGeom>
                <a:avLst/>
                <a:gdLst>
                  <a:gd name="T0" fmla="*/ 84 w 97"/>
                  <a:gd name="T1" fmla="*/ 32 h 103"/>
                  <a:gd name="T2" fmla="*/ 77 w 97"/>
                  <a:gd name="T3" fmla="*/ 90 h 103"/>
                  <a:gd name="T4" fmla="*/ 40 w 97"/>
                  <a:gd name="T5" fmla="*/ 103 h 103"/>
                  <a:gd name="T6" fmla="*/ 25 w 97"/>
                  <a:gd name="T7" fmla="*/ 68 h 103"/>
                  <a:gd name="T8" fmla="*/ 0 w 97"/>
                  <a:gd name="T9" fmla="*/ 34 h 103"/>
                  <a:gd name="T10" fmla="*/ 32 w 97"/>
                  <a:gd name="T11" fmla="*/ 8 h 103"/>
                  <a:gd name="T12" fmla="*/ 84 w 97"/>
                  <a:gd name="T13" fmla="*/ 31 h 103"/>
                  <a:gd name="T14" fmla="*/ 84 w 97"/>
                  <a:gd name="T15" fmla="*/ 32 h 1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7" h="103">
                    <a:moveTo>
                      <a:pt x="84" y="32"/>
                    </a:moveTo>
                    <a:cubicBezTo>
                      <a:pt x="97" y="50"/>
                      <a:pt x="94" y="75"/>
                      <a:pt x="77" y="90"/>
                    </a:cubicBezTo>
                    <a:cubicBezTo>
                      <a:pt x="65" y="95"/>
                      <a:pt x="52" y="99"/>
                      <a:pt x="40" y="103"/>
                    </a:cubicBezTo>
                    <a:cubicBezTo>
                      <a:pt x="30" y="93"/>
                      <a:pt x="25" y="81"/>
                      <a:pt x="25" y="68"/>
                    </a:cubicBezTo>
                    <a:cubicBezTo>
                      <a:pt x="14" y="59"/>
                      <a:pt x="5" y="48"/>
                      <a:pt x="0" y="34"/>
                    </a:cubicBezTo>
                    <a:cubicBezTo>
                      <a:pt x="10" y="25"/>
                      <a:pt x="20" y="16"/>
                      <a:pt x="32" y="8"/>
                    </a:cubicBezTo>
                    <a:cubicBezTo>
                      <a:pt x="52" y="0"/>
                      <a:pt x="76" y="11"/>
                      <a:pt x="84" y="31"/>
                    </a:cubicBezTo>
                    <a:cubicBezTo>
                      <a:pt x="84" y="32"/>
                      <a:pt x="84" y="32"/>
                      <a:pt x="84" y="32"/>
                    </a:cubicBezTo>
                  </a:path>
                </a:pathLst>
              </a:custGeom>
              <a:solidFill>
                <a:srgbClr val="07344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42" name="Freeform 272"/>
              <p:cNvSpPr>
                <a:spLocks/>
              </p:cNvSpPr>
              <p:nvPr/>
            </p:nvSpPr>
            <p:spPr bwMode="auto">
              <a:xfrm>
                <a:off x="4511" y="1661"/>
                <a:ext cx="30" cy="31"/>
              </a:xfrm>
              <a:custGeom>
                <a:avLst/>
                <a:gdLst>
                  <a:gd name="T0" fmla="*/ 26 w 30"/>
                  <a:gd name="T1" fmla="*/ 9 h 31"/>
                  <a:gd name="T2" fmla="*/ 24 w 30"/>
                  <a:gd name="T3" fmla="*/ 27 h 31"/>
                  <a:gd name="T4" fmla="*/ 13 w 30"/>
                  <a:gd name="T5" fmla="*/ 31 h 31"/>
                  <a:gd name="T6" fmla="*/ 8 w 30"/>
                  <a:gd name="T7" fmla="*/ 20 h 31"/>
                  <a:gd name="T8" fmla="*/ 0 w 30"/>
                  <a:gd name="T9" fmla="*/ 10 h 31"/>
                  <a:gd name="T10" fmla="*/ 10 w 30"/>
                  <a:gd name="T11" fmla="*/ 2 h 31"/>
                  <a:gd name="T12" fmla="*/ 26 w 30"/>
                  <a:gd name="T13" fmla="*/ 9 h 31"/>
                  <a:gd name="T14" fmla="*/ 26 w 30"/>
                  <a:gd name="T15" fmla="*/ 9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31">
                    <a:moveTo>
                      <a:pt x="26" y="9"/>
                    </a:moveTo>
                    <a:cubicBezTo>
                      <a:pt x="30" y="15"/>
                      <a:pt x="29" y="23"/>
                      <a:pt x="24" y="27"/>
                    </a:cubicBezTo>
                    <a:cubicBezTo>
                      <a:pt x="20" y="29"/>
                      <a:pt x="16" y="30"/>
                      <a:pt x="13" y="31"/>
                    </a:cubicBezTo>
                    <a:cubicBezTo>
                      <a:pt x="10" y="28"/>
                      <a:pt x="8" y="24"/>
                      <a:pt x="8" y="20"/>
                    </a:cubicBezTo>
                    <a:cubicBezTo>
                      <a:pt x="5" y="18"/>
                      <a:pt x="2" y="14"/>
                      <a:pt x="0" y="10"/>
                    </a:cubicBezTo>
                    <a:cubicBezTo>
                      <a:pt x="3" y="7"/>
                      <a:pt x="7" y="4"/>
                      <a:pt x="10" y="2"/>
                    </a:cubicBezTo>
                    <a:cubicBezTo>
                      <a:pt x="16" y="0"/>
                      <a:pt x="24" y="3"/>
                      <a:pt x="26" y="9"/>
                    </a:cubicBezTo>
                    <a:cubicBezTo>
                      <a:pt x="26" y="9"/>
                      <a:pt x="26" y="9"/>
                      <a:pt x="26" y="9"/>
                    </a:cubicBezTo>
                  </a:path>
                </a:pathLst>
              </a:custGeom>
              <a:noFill/>
              <a:ln w="7938" cap="flat">
                <a:solidFill>
                  <a:srgbClr val="001F2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48" name="Freeform 273"/>
              <p:cNvSpPr>
                <a:spLocks noEditPoints="1"/>
              </p:cNvSpPr>
              <p:nvPr/>
            </p:nvSpPr>
            <p:spPr bwMode="auto">
              <a:xfrm>
                <a:off x="4499" y="1632"/>
                <a:ext cx="66" cy="76"/>
              </a:xfrm>
              <a:custGeom>
                <a:avLst/>
                <a:gdLst>
                  <a:gd name="T0" fmla="*/ 44 w 217"/>
                  <a:gd name="T1" fmla="*/ 14 h 248"/>
                  <a:gd name="T2" fmla="*/ 52 w 217"/>
                  <a:gd name="T3" fmla="*/ 1 h 248"/>
                  <a:gd name="T4" fmla="*/ 52 w 217"/>
                  <a:gd name="T5" fmla="*/ 1 h 248"/>
                  <a:gd name="T6" fmla="*/ 64 w 217"/>
                  <a:gd name="T7" fmla="*/ 8 h 248"/>
                  <a:gd name="T8" fmla="*/ 90 w 217"/>
                  <a:gd name="T9" fmla="*/ 104 h 248"/>
                  <a:gd name="T10" fmla="*/ 83 w 217"/>
                  <a:gd name="T11" fmla="*/ 116 h 248"/>
                  <a:gd name="T12" fmla="*/ 83 w 217"/>
                  <a:gd name="T13" fmla="*/ 116 h 248"/>
                  <a:gd name="T14" fmla="*/ 70 w 217"/>
                  <a:gd name="T15" fmla="*/ 109 h 248"/>
                  <a:gd name="T16" fmla="*/ 44 w 217"/>
                  <a:gd name="T17" fmla="*/ 14 h 248"/>
                  <a:gd name="T18" fmla="*/ 19 w 217"/>
                  <a:gd name="T19" fmla="*/ 243 h 248"/>
                  <a:gd name="T20" fmla="*/ 5 w 217"/>
                  <a:gd name="T21" fmla="*/ 244 h 248"/>
                  <a:gd name="T22" fmla="*/ 4 w 217"/>
                  <a:gd name="T23" fmla="*/ 230 h 248"/>
                  <a:gd name="T24" fmla="*/ 4 w 217"/>
                  <a:gd name="T25" fmla="*/ 230 h 248"/>
                  <a:gd name="T26" fmla="*/ 66 w 217"/>
                  <a:gd name="T27" fmla="*/ 158 h 248"/>
                  <a:gd name="T28" fmla="*/ 80 w 217"/>
                  <a:gd name="T29" fmla="*/ 157 h 248"/>
                  <a:gd name="T30" fmla="*/ 81 w 217"/>
                  <a:gd name="T31" fmla="*/ 171 h 248"/>
                  <a:gd name="T32" fmla="*/ 81 w 217"/>
                  <a:gd name="T33" fmla="*/ 171 h 248"/>
                  <a:gd name="T34" fmla="*/ 19 w 217"/>
                  <a:gd name="T35" fmla="*/ 243 h 248"/>
                  <a:gd name="T36" fmla="*/ 115 w 217"/>
                  <a:gd name="T37" fmla="*/ 174 h 248"/>
                  <a:gd name="T38" fmla="*/ 111 w 217"/>
                  <a:gd name="T39" fmla="*/ 160 h 248"/>
                  <a:gd name="T40" fmla="*/ 111 w 217"/>
                  <a:gd name="T41" fmla="*/ 160 h 248"/>
                  <a:gd name="T42" fmla="*/ 125 w 217"/>
                  <a:gd name="T43" fmla="*/ 156 h 248"/>
                  <a:gd name="T44" fmla="*/ 211 w 217"/>
                  <a:gd name="T45" fmla="*/ 206 h 248"/>
                  <a:gd name="T46" fmla="*/ 214 w 217"/>
                  <a:gd name="T47" fmla="*/ 220 h 248"/>
                  <a:gd name="T48" fmla="*/ 214 w 217"/>
                  <a:gd name="T49" fmla="*/ 220 h 248"/>
                  <a:gd name="T50" fmla="*/ 200 w 217"/>
                  <a:gd name="T51" fmla="*/ 224 h 248"/>
                  <a:gd name="T52" fmla="*/ 115 w 217"/>
                  <a:gd name="T53" fmla="*/ 174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7" h="248">
                    <a:moveTo>
                      <a:pt x="44" y="14"/>
                    </a:moveTo>
                    <a:cubicBezTo>
                      <a:pt x="43" y="8"/>
                      <a:pt x="46" y="3"/>
                      <a:pt x="52" y="1"/>
                    </a:cubicBezTo>
                    <a:cubicBezTo>
                      <a:pt x="52" y="1"/>
                      <a:pt x="52" y="1"/>
                      <a:pt x="52" y="1"/>
                    </a:cubicBezTo>
                    <a:cubicBezTo>
                      <a:pt x="57" y="0"/>
                      <a:pt x="63" y="3"/>
                      <a:pt x="64" y="8"/>
                    </a:cubicBezTo>
                    <a:lnTo>
                      <a:pt x="90" y="104"/>
                    </a:lnTo>
                    <a:cubicBezTo>
                      <a:pt x="91" y="109"/>
                      <a:pt x="88" y="115"/>
                      <a:pt x="83" y="116"/>
                    </a:cubicBezTo>
                    <a:cubicBezTo>
                      <a:pt x="83" y="116"/>
                      <a:pt x="83" y="116"/>
                      <a:pt x="83" y="116"/>
                    </a:cubicBezTo>
                    <a:cubicBezTo>
                      <a:pt x="77" y="117"/>
                      <a:pt x="71" y="114"/>
                      <a:pt x="70" y="109"/>
                    </a:cubicBezTo>
                    <a:lnTo>
                      <a:pt x="44" y="14"/>
                    </a:lnTo>
                    <a:close/>
                    <a:moveTo>
                      <a:pt x="19" y="243"/>
                    </a:moveTo>
                    <a:cubicBezTo>
                      <a:pt x="15" y="247"/>
                      <a:pt x="9" y="248"/>
                      <a:pt x="5" y="244"/>
                    </a:cubicBezTo>
                    <a:cubicBezTo>
                      <a:pt x="1" y="241"/>
                      <a:pt x="0" y="235"/>
                      <a:pt x="4" y="230"/>
                    </a:cubicBezTo>
                    <a:cubicBezTo>
                      <a:pt x="4" y="230"/>
                      <a:pt x="4" y="230"/>
                      <a:pt x="4" y="230"/>
                    </a:cubicBezTo>
                    <a:lnTo>
                      <a:pt x="66" y="158"/>
                    </a:lnTo>
                    <a:cubicBezTo>
                      <a:pt x="69" y="154"/>
                      <a:pt x="76" y="154"/>
                      <a:pt x="80" y="157"/>
                    </a:cubicBezTo>
                    <a:cubicBezTo>
                      <a:pt x="84" y="161"/>
                      <a:pt x="84" y="167"/>
                      <a:pt x="81" y="171"/>
                    </a:cubicBezTo>
                    <a:cubicBezTo>
                      <a:pt x="81" y="171"/>
                      <a:pt x="81" y="171"/>
                      <a:pt x="81" y="171"/>
                    </a:cubicBezTo>
                    <a:lnTo>
                      <a:pt x="19" y="243"/>
                    </a:lnTo>
                    <a:close/>
                    <a:moveTo>
                      <a:pt x="115" y="174"/>
                    </a:moveTo>
                    <a:cubicBezTo>
                      <a:pt x="110" y="171"/>
                      <a:pt x="108" y="165"/>
                      <a:pt x="111" y="160"/>
                    </a:cubicBezTo>
                    <a:cubicBezTo>
                      <a:pt x="111" y="160"/>
                      <a:pt x="111" y="160"/>
                      <a:pt x="111" y="160"/>
                    </a:cubicBezTo>
                    <a:cubicBezTo>
                      <a:pt x="114" y="155"/>
                      <a:pt x="120" y="153"/>
                      <a:pt x="125" y="156"/>
                    </a:cubicBezTo>
                    <a:lnTo>
                      <a:pt x="211" y="206"/>
                    </a:lnTo>
                    <a:cubicBezTo>
                      <a:pt x="216" y="209"/>
                      <a:pt x="217" y="215"/>
                      <a:pt x="214" y="220"/>
                    </a:cubicBezTo>
                    <a:cubicBezTo>
                      <a:pt x="214" y="220"/>
                      <a:pt x="214" y="220"/>
                      <a:pt x="214" y="220"/>
                    </a:cubicBezTo>
                    <a:cubicBezTo>
                      <a:pt x="211" y="225"/>
                      <a:pt x="205" y="227"/>
                      <a:pt x="200" y="224"/>
                    </a:cubicBezTo>
                    <a:lnTo>
                      <a:pt x="115" y="174"/>
                    </a:lnTo>
                    <a:close/>
                  </a:path>
                </a:pathLst>
              </a:custGeom>
              <a:solidFill>
                <a:srgbClr val="33E9FD"/>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50" name="Freeform 274"/>
              <p:cNvSpPr>
                <a:spLocks noEditPoints="1"/>
              </p:cNvSpPr>
              <p:nvPr/>
            </p:nvSpPr>
            <p:spPr bwMode="auto">
              <a:xfrm>
                <a:off x="4499" y="1632"/>
                <a:ext cx="66" cy="76"/>
              </a:xfrm>
              <a:custGeom>
                <a:avLst/>
                <a:gdLst>
                  <a:gd name="T0" fmla="*/ 44 w 217"/>
                  <a:gd name="T1" fmla="*/ 14 h 248"/>
                  <a:gd name="T2" fmla="*/ 52 w 217"/>
                  <a:gd name="T3" fmla="*/ 1 h 248"/>
                  <a:gd name="T4" fmla="*/ 52 w 217"/>
                  <a:gd name="T5" fmla="*/ 1 h 248"/>
                  <a:gd name="T6" fmla="*/ 64 w 217"/>
                  <a:gd name="T7" fmla="*/ 8 h 248"/>
                  <a:gd name="T8" fmla="*/ 90 w 217"/>
                  <a:gd name="T9" fmla="*/ 104 h 248"/>
                  <a:gd name="T10" fmla="*/ 83 w 217"/>
                  <a:gd name="T11" fmla="*/ 116 h 248"/>
                  <a:gd name="T12" fmla="*/ 83 w 217"/>
                  <a:gd name="T13" fmla="*/ 116 h 248"/>
                  <a:gd name="T14" fmla="*/ 70 w 217"/>
                  <a:gd name="T15" fmla="*/ 109 h 248"/>
                  <a:gd name="T16" fmla="*/ 44 w 217"/>
                  <a:gd name="T17" fmla="*/ 14 h 248"/>
                  <a:gd name="T18" fmla="*/ 19 w 217"/>
                  <a:gd name="T19" fmla="*/ 243 h 248"/>
                  <a:gd name="T20" fmla="*/ 5 w 217"/>
                  <a:gd name="T21" fmla="*/ 244 h 248"/>
                  <a:gd name="T22" fmla="*/ 4 w 217"/>
                  <a:gd name="T23" fmla="*/ 230 h 248"/>
                  <a:gd name="T24" fmla="*/ 4 w 217"/>
                  <a:gd name="T25" fmla="*/ 230 h 248"/>
                  <a:gd name="T26" fmla="*/ 66 w 217"/>
                  <a:gd name="T27" fmla="*/ 158 h 248"/>
                  <a:gd name="T28" fmla="*/ 80 w 217"/>
                  <a:gd name="T29" fmla="*/ 157 h 248"/>
                  <a:gd name="T30" fmla="*/ 81 w 217"/>
                  <a:gd name="T31" fmla="*/ 171 h 248"/>
                  <a:gd name="T32" fmla="*/ 81 w 217"/>
                  <a:gd name="T33" fmla="*/ 171 h 248"/>
                  <a:gd name="T34" fmla="*/ 19 w 217"/>
                  <a:gd name="T35" fmla="*/ 243 h 248"/>
                  <a:gd name="T36" fmla="*/ 115 w 217"/>
                  <a:gd name="T37" fmla="*/ 174 h 248"/>
                  <a:gd name="T38" fmla="*/ 111 w 217"/>
                  <a:gd name="T39" fmla="*/ 160 h 248"/>
                  <a:gd name="T40" fmla="*/ 111 w 217"/>
                  <a:gd name="T41" fmla="*/ 160 h 248"/>
                  <a:gd name="T42" fmla="*/ 125 w 217"/>
                  <a:gd name="T43" fmla="*/ 156 h 248"/>
                  <a:gd name="T44" fmla="*/ 211 w 217"/>
                  <a:gd name="T45" fmla="*/ 206 h 248"/>
                  <a:gd name="T46" fmla="*/ 214 w 217"/>
                  <a:gd name="T47" fmla="*/ 220 h 248"/>
                  <a:gd name="T48" fmla="*/ 214 w 217"/>
                  <a:gd name="T49" fmla="*/ 220 h 248"/>
                  <a:gd name="T50" fmla="*/ 200 w 217"/>
                  <a:gd name="T51" fmla="*/ 224 h 248"/>
                  <a:gd name="T52" fmla="*/ 115 w 217"/>
                  <a:gd name="T53" fmla="*/ 174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7" h="248">
                    <a:moveTo>
                      <a:pt x="44" y="14"/>
                    </a:moveTo>
                    <a:cubicBezTo>
                      <a:pt x="43" y="8"/>
                      <a:pt x="46" y="3"/>
                      <a:pt x="52" y="1"/>
                    </a:cubicBezTo>
                    <a:cubicBezTo>
                      <a:pt x="52" y="1"/>
                      <a:pt x="52" y="1"/>
                      <a:pt x="52" y="1"/>
                    </a:cubicBezTo>
                    <a:cubicBezTo>
                      <a:pt x="57" y="0"/>
                      <a:pt x="63" y="3"/>
                      <a:pt x="64" y="8"/>
                    </a:cubicBezTo>
                    <a:lnTo>
                      <a:pt x="90" y="104"/>
                    </a:lnTo>
                    <a:cubicBezTo>
                      <a:pt x="91" y="109"/>
                      <a:pt x="88" y="115"/>
                      <a:pt x="83" y="116"/>
                    </a:cubicBezTo>
                    <a:cubicBezTo>
                      <a:pt x="83" y="116"/>
                      <a:pt x="83" y="116"/>
                      <a:pt x="83" y="116"/>
                    </a:cubicBezTo>
                    <a:cubicBezTo>
                      <a:pt x="77" y="117"/>
                      <a:pt x="71" y="114"/>
                      <a:pt x="70" y="109"/>
                    </a:cubicBezTo>
                    <a:lnTo>
                      <a:pt x="44" y="14"/>
                    </a:lnTo>
                    <a:close/>
                    <a:moveTo>
                      <a:pt x="19" y="243"/>
                    </a:moveTo>
                    <a:cubicBezTo>
                      <a:pt x="15" y="247"/>
                      <a:pt x="9" y="248"/>
                      <a:pt x="5" y="244"/>
                    </a:cubicBezTo>
                    <a:cubicBezTo>
                      <a:pt x="1" y="241"/>
                      <a:pt x="0" y="235"/>
                      <a:pt x="4" y="230"/>
                    </a:cubicBezTo>
                    <a:cubicBezTo>
                      <a:pt x="4" y="230"/>
                      <a:pt x="4" y="230"/>
                      <a:pt x="4" y="230"/>
                    </a:cubicBezTo>
                    <a:lnTo>
                      <a:pt x="66" y="158"/>
                    </a:lnTo>
                    <a:cubicBezTo>
                      <a:pt x="69" y="154"/>
                      <a:pt x="76" y="154"/>
                      <a:pt x="80" y="157"/>
                    </a:cubicBezTo>
                    <a:cubicBezTo>
                      <a:pt x="84" y="161"/>
                      <a:pt x="84" y="167"/>
                      <a:pt x="81" y="171"/>
                    </a:cubicBezTo>
                    <a:cubicBezTo>
                      <a:pt x="81" y="171"/>
                      <a:pt x="81" y="171"/>
                      <a:pt x="81" y="171"/>
                    </a:cubicBezTo>
                    <a:lnTo>
                      <a:pt x="19" y="243"/>
                    </a:lnTo>
                    <a:close/>
                    <a:moveTo>
                      <a:pt x="115" y="174"/>
                    </a:moveTo>
                    <a:cubicBezTo>
                      <a:pt x="110" y="171"/>
                      <a:pt x="108" y="165"/>
                      <a:pt x="111" y="160"/>
                    </a:cubicBezTo>
                    <a:cubicBezTo>
                      <a:pt x="111" y="160"/>
                      <a:pt x="111" y="160"/>
                      <a:pt x="111" y="160"/>
                    </a:cubicBezTo>
                    <a:cubicBezTo>
                      <a:pt x="114" y="155"/>
                      <a:pt x="120" y="153"/>
                      <a:pt x="125" y="156"/>
                    </a:cubicBezTo>
                    <a:lnTo>
                      <a:pt x="211" y="206"/>
                    </a:lnTo>
                    <a:cubicBezTo>
                      <a:pt x="216" y="209"/>
                      <a:pt x="217" y="215"/>
                      <a:pt x="214" y="220"/>
                    </a:cubicBezTo>
                    <a:cubicBezTo>
                      <a:pt x="214" y="220"/>
                      <a:pt x="214" y="220"/>
                      <a:pt x="214" y="220"/>
                    </a:cubicBezTo>
                    <a:cubicBezTo>
                      <a:pt x="211" y="225"/>
                      <a:pt x="205" y="227"/>
                      <a:pt x="200" y="224"/>
                    </a:cubicBezTo>
                    <a:lnTo>
                      <a:pt x="115" y="174"/>
                    </a:lnTo>
                    <a:close/>
                  </a:path>
                </a:pathLst>
              </a:custGeom>
              <a:noFill/>
              <a:ln w="7938" cap="flat">
                <a:solidFill>
                  <a:srgbClr val="001F2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51" name="Rectangle 275"/>
              <p:cNvSpPr>
                <a:spLocks noChangeArrowheads="1"/>
              </p:cNvSpPr>
              <p:nvPr/>
            </p:nvSpPr>
            <p:spPr bwMode="auto">
              <a:xfrm>
                <a:off x="4503" y="1663"/>
                <a:ext cx="10" cy="34"/>
              </a:xfrm>
              <a:prstGeom prst="rect">
                <a:avLst/>
              </a:prstGeom>
              <a:solidFill>
                <a:srgbClr val="FAFE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2" name="Rectangle 276"/>
              <p:cNvSpPr>
                <a:spLocks noChangeArrowheads="1"/>
              </p:cNvSpPr>
              <p:nvPr/>
            </p:nvSpPr>
            <p:spPr bwMode="auto">
              <a:xfrm>
                <a:off x="4513" y="1663"/>
                <a:ext cx="5" cy="34"/>
              </a:xfrm>
              <a:prstGeom prst="rect">
                <a:avLst/>
              </a:prstGeom>
              <a:solidFill>
                <a:srgbClr val="DDF9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3" name="Rectangle 277"/>
              <p:cNvSpPr>
                <a:spLocks noChangeArrowheads="1"/>
              </p:cNvSpPr>
              <p:nvPr/>
            </p:nvSpPr>
            <p:spPr bwMode="auto">
              <a:xfrm>
                <a:off x="4518" y="1663"/>
                <a:ext cx="5" cy="34"/>
              </a:xfrm>
              <a:prstGeom prst="rect">
                <a:avLst/>
              </a:prstGeom>
              <a:solidFill>
                <a:srgbClr val="A0F1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4" name="Rectangle 278"/>
              <p:cNvSpPr>
                <a:spLocks noChangeArrowheads="1"/>
              </p:cNvSpPr>
              <p:nvPr/>
            </p:nvSpPr>
            <p:spPr bwMode="auto">
              <a:xfrm>
                <a:off x="4523" y="1663"/>
                <a:ext cx="5" cy="34"/>
              </a:xfrm>
              <a:prstGeom prst="rect">
                <a:avLst/>
              </a:prstGeom>
              <a:solidFill>
                <a:srgbClr val="58EB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5" name="Rectangle 279"/>
              <p:cNvSpPr>
                <a:spLocks noChangeArrowheads="1"/>
              </p:cNvSpPr>
              <p:nvPr/>
            </p:nvSpPr>
            <p:spPr bwMode="auto">
              <a:xfrm>
                <a:off x="4528" y="1663"/>
                <a:ext cx="5" cy="34"/>
              </a:xfrm>
              <a:prstGeom prst="rect">
                <a:avLst/>
              </a:prstGeom>
              <a:solidFill>
                <a:srgbClr val="42EA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6" name="Freeform 280"/>
              <p:cNvSpPr>
                <a:spLocks/>
              </p:cNvSpPr>
              <p:nvPr/>
            </p:nvSpPr>
            <p:spPr bwMode="auto">
              <a:xfrm>
                <a:off x="4507" y="1667"/>
                <a:ext cx="23" cy="27"/>
              </a:xfrm>
              <a:custGeom>
                <a:avLst/>
                <a:gdLst>
                  <a:gd name="T0" fmla="*/ 20 w 23"/>
                  <a:gd name="T1" fmla="*/ 9 h 27"/>
                  <a:gd name="T2" fmla="*/ 18 w 23"/>
                  <a:gd name="T3" fmla="*/ 25 h 27"/>
                  <a:gd name="T4" fmla="*/ 4 w 23"/>
                  <a:gd name="T5" fmla="*/ 19 h 27"/>
                  <a:gd name="T6" fmla="*/ 4 w 23"/>
                  <a:gd name="T7" fmla="*/ 19 h 27"/>
                  <a:gd name="T8" fmla="*/ 6 w 23"/>
                  <a:gd name="T9" fmla="*/ 3 h 27"/>
                  <a:gd name="T10" fmla="*/ 20 w 23"/>
                  <a:gd name="T11" fmla="*/ 9 h 27"/>
                  <a:gd name="T12" fmla="*/ 20 w 23"/>
                  <a:gd name="T13" fmla="*/ 9 h 27"/>
                </a:gdLst>
                <a:ahLst/>
                <a:cxnLst>
                  <a:cxn ang="0">
                    <a:pos x="T0" y="T1"/>
                  </a:cxn>
                  <a:cxn ang="0">
                    <a:pos x="T2" y="T3"/>
                  </a:cxn>
                  <a:cxn ang="0">
                    <a:pos x="T4" y="T5"/>
                  </a:cxn>
                  <a:cxn ang="0">
                    <a:pos x="T6" y="T7"/>
                  </a:cxn>
                  <a:cxn ang="0">
                    <a:pos x="T8" y="T9"/>
                  </a:cxn>
                  <a:cxn ang="0">
                    <a:pos x="T10" y="T11"/>
                  </a:cxn>
                  <a:cxn ang="0">
                    <a:pos x="T12" y="T13"/>
                  </a:cxn>
                </a:cxnLst>
                <a:rect l="0" t="0" r="r" b="b"/>
                <a:pathLst>
                  <a:path w="23" h="27">
                    <a:moveTo>
                      <a:pt x="20" y="9"/>
                    </a:moveTo>
                    <a:cubicBezTo>
                      <a:pt x="23" y="14"/>
                      <a:pt x="22" y="21"/>
                      <a:pt x="18" y="25"/>
                    </a:cubicBezTo>
                    <a:cubicBezTo>
                      <a:pt x="12" y="27"/>
                      <a:pt x="6" y="24"/>
                      <a:pt x="4" y="19"/>
                    </a:cubicBezTo>
                    <a:cubicBezTo>
                      <a:pt x="4" y="19"/>
                      <a:pt x="4" y="19"/>
                      <a:pt x="4" y="19"/>
                    </a:cubicBezTo>
                    <a:cubicBezTo>
                      <a:pt x="0" y="14"/>
                      <a:pt x="1" y="7"/>
                      <a:pt x="6" y="3"/>
                    </a:cubicBezTo>
                    <a:cubicBezTo>
                      <a:pt x="11" y="0"/>
                      <a:pt x="18" y="3"/>
                      <a:pt x="20" y="9"/>
                    </a:cubicBezTo>
                    <a:cubicBezTo>
                      <a:pt x="20" y="9"/>
                      <a:pt x="20" y="9"/>
                      <a:pt x="20" y="9"/>
                    </a:cubicBezTo>
                  </a:path>
                </a:pathLst>
              </a:custGeom>
              <a:noFill/>
              <a:ln w="7938" cap="flat">
                <a:solidFill>
                  <a:srgbClr val="001F2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57" name="Line 281"/>
              <p:cNvSpPr>
                <a:spLocks noChangeShapeType="1"/>
              </p:cNvSpPr>
              <p:nvPr/>
            </p:nvSpPr>
            <p:spPr bwMode="auto">
              <a:xfrm>
                <a:off x="4496" y="1717"/>
                <a:ext cx="130" cy="74"/>
              </a:xfrm>
              <a:prstGeom prst="line">
                <a:avLst/>
              </a:prstGeom>
              <a:noFill/>
              <a:ln w="7938" cap="rnd">
                <a:solidFill>
                  <a:srgbClr val="001F2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58" name="Freeform 282"/>
              <p:cNvSpPr>
                <a:spLocks/>
              </p:cNvSpPr>
              <p:nvPr/>
            </p:nvSpPr>
            <p:spPr bwMode="auto">
              <a:xfrm>
                <a:off x="4493" y="1488"/>
                <a:ext cx="235" cy="312"/>
              </a:xfrm>
              <a:custGeom>
                <a:avLst/>
                <a:gdLst>
                  <a:gd name="T0" fmla="*/ 730 w 767"/>
                  <a:gd name="T1" fmla="*/ 778 h 1022"/>
                  <a:gd name="T2" fmla="*/ 730 w 767"/>
                  <a:gd name="T3" fmla="*/ 246 h 1022"/>
                  <a:gd name="T4" fmla="*/ 302 w 767"/>
                  <a:gd name="T5" fmla="*/ 0 h 1022"/>
                  <a:gd name="T6" fmla="*/ 33 w 767"/>
                  <a:gd name="T7" fmla="*/ 159 h 1022"/>
                  <a:gd name="T8" fmla="*/ 33 w 767"/>
                  <a:gd name="T9" fmla="*/ 691 h 1022"/>
                  <a:gd name="T10" fmla="*/ 22 w 767"/>
                  <a:gd name="T11" fmla="*/ 703 h 1022"/>
                  <a:gd name="T12" fmla="*/ 23 w 767"/>
                  <a:gd name="T13" fmla="*/ 717 h 1022"/>
                  <a:gd name="T14" fmla="*/ 23 w 767"/>
                  <a:gd name="T15" fmla="*/ 717 h 1022"/>
                  <a:gd name="T16" fmla="*/ 33 w 767"/>
                  <a:gd name="T17" fmla="*/ 719 h 1022"/>
                  <a:gd name="T18" fmla="*/ 33 w 767"/>
                  <a:gd name="T19" fmla="*/ 726 h 1022"/>
                  <a:gd name="T20" fmla="*/ 0 w 767"/>
                  <a:gd name="T21" fmla="*/ 745 h 1022"/>
                  <a:gd name="T22" fmla="*/ 0 w 767"/>
                  <a:gd name="T23" fmla="*/ 775 h 1022"/>
                  <a:gd name="T24" fmla="*/ 435 w 767"/>
                  <a:gd name="T25" fmla="*/ 1022 h 1022"/>
                  <a:gd name="T26" fmla="*/ 767 w 767"/>
                  <a:gd name="T27" fmla="*/ 827 h 1022"/>
                  <a:gd name="T28" fmla="*/ 767 w 767"/>
                  <a:gd name="T29" fmla="*/ 799 h 1022"/>
                  <a:gd name="T30" fmla="*/ 730 w 767"/>
                  <a:gd name="T31" fmla="*/ 778 h 10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67" h="1022">
                    <a:moveTo>
                      <a:pt x="730" y="778"/>
                    </a:moveTo>
                    <a:lnTo>
                      <a:pt x="730" y="246"/>
                    </a:lnTo>
                    <a:lnTo>
                      <a:pt x="302" y="0"/>
                    </a:lnTo>
                    <a:lnTo>
                      <a:pt x="33" y="159"/>
                    </a:lnTo>
                    <a:lnTo>
                      <a:pt x="33" y="691"/>
                    </a:lnTo>
                    <a:lnTo>
                      <a:pt x="22" y="703"/>
                    </a:lnTo>
                    <a:cubicBezTo>
                      <a:pt x="18" y="708"/>
                      <a:pt x="19" y="714"/>
                      <a:pt x="23" y="717"/>
                    </a:cubicBezTo>
                    <a:cubicBezTo>
                      <a:pt x="23" y="717"/>
                      <a:pt x="23" y="717"/>
                      <a:pt x="23" y="717"/>
                    </a:cubicBezTo>
                    <a:lnTo>
                      <a:pt x="33" y="719"/>
                    </a:lnTo>
                    <a:lnTo>
                      <a:pt x="33" y="726"/>
                    </a:lnTo>
                    <a:lnTo>
                      <a:pt x="0" y="745"/>
                    </a:lnTo>
                    <a:lnTo>
                      <a:pt x="0" y="775"/>
                    </a:lnTo>
                    <a:lnTo>
                      <a:pt x="435" y="1022"/>
                    </a:lnTo>
                    <a:lnTo>
                      <a:pt x="767" y="827"/>
                    </a:lnTo>
                    <a:lnTo>
                      <a:pt x="767" y="799"/>
                    </a:lnTo>
                    <a:lnTo>
                      <a:pt x="730" y="778"/>
                    </a:lnTo>
                    <a:close/>
                  </a:path>
                </a:pathLst>
              </a:custGeom>
              <a:noFill/>
              <a:ln w="7938" cap="rnd">
                <a:solidFill>
                  <a:srgbClr val="01445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307" name="Picture 283"/>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2746" y="1712"/>
                <a:ext cx="107"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59" name="Freeform 284"/>
              <p:cNvSpPr>
                <a:spLocks/>
              </p:cNvSpPr>
              <p:nvPr/>
            </p:nvSpPr>
            <p:spPr bwMode="auto">
              <a:xfrm>
                <a:off x="2746" y="1715"/>
                <a:ext cx="101" cy="68"/>
              </a:xfrm>
              <a:custGeom>
                <a:avLst/>
                <a:gdLst>
                  <a:gd name="T0" fmla="*/ 101 w 101"/>
                  <a:gd name="T1" fmla="*/ 0 h 68"/>
                  <a:gd name="T2" fmla="*/ 0 w 101"/>
                  <a:gd name="T3" fmla="*/ 59 h 68"/>
                  <a:gd name="T4" fmla="*/ 0 w 101"/>
                  <a:gd name="T5" fmla="*/ 68 h 68"/>
                  <a:gd name="T6" fmla="*/ 101 w 101"/>
                  <a:gd name="T7" fmla="*/ 9 h 68"/>
                  <a:gd name="T8" fmla="*/ 101 w 101"/>
                  <a:gd name="T9" fmla="*/ 0 h 68"/>
                </a:gdLst>
                <a:ahLst/>
                <a:cxnLst>
                  <a:cxn ang="0">
                    <a:pos x="T0" y="T1"/>
                  </a:cxn>
                  <a:cxn ang="0">
                    <a:pos x="T2" y="T3"/>
                  </a:cxn>
                  <a:cxn ang="0">
                    <a:pos x="T4" y="T5"/>
                  </a:cxn>
                  <a:cxn ang="0">
                    <a:pos x="T6" y="T7"/>
                  </a:cxn>
                  <a:cxn ang="0">
                    <a:pos x="T8" y="T9"/>
                  </a:cxn>
                </a:cxnLst>
                <a:rect l="0" t="0" r="r" b="b"/>
                <a:pathLst>
                  <a:path w="101" h="68">
                    <a:moveTo>
                      <a:pt x="101" y="0"/>
                    </a:moveTo>
                    <a:lnTo>
                      <a:pt x="0" y="59"/>
                    </a:lnTo>
                    <a:lnTo>
                      <a:pt x="0" y="68"/>
                    </a:lnTo>
                    <a:lnTo>
                      <a:pt x="101" y="9"/>
                    </a:lnTo>
                    <a:lnTo>
                      <a:pt x="101" y="0"/>
                    </a:lnTo>
                    <a:close/>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309" name="Picture 285"/>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2609" y="1638"/>
                <a:ext cx="240" cy="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60" name="Freeform 286"/>
              <p:cNvSpPr>
                <a:spLocks/>
              </p:cNvSpPr>
              <p:nvPr/>
            </p:nvSpPr>
            <p:spPr bwMode="auto">
              <a:xfrm>
                <a:off x="2613" y="1639"/>
                <a:ext cx="234" cy="144"/>
              </a:xfrm>
              <a:custGeom>
                <a:avLst/>
                <a:gdLst>
                  <a:gd name="T0" fmla="*/ 101 w 234"/>
                  <a:gd name="T1" fmla="*/ 0 h 144"/>
                  <a:gd name="T2" fmla="*/ 0 w 234"/>
                  <a:gd name="T3" fmla="*/ 59 h 144"/>
                  <a:gd name="T4" fmla="*/ 0 w 234"/>
                  <a:gd name="T5" fmla="*/ 68 h 144"/>
                  <a:gd name="T6" fmla="*/ 133 w 234"/>
                  <a:gd name="T7" fmla="*/ 144 h 144"/>
                  <a:gd name="T8" fmla="*/ 133 w 234"/>
                  <a:gd name="T9" fmla="*/ 135 h 144"/>
                  <a:gd name="T10" fmla="*/ 234 w 234"/>
                  <a:gd name="T11" fmla="*/ 76 h 144"/>
                  <a:gd name="T12" fmla="*/ 101 w 234"/>
                  <a:gd name="T13" fmla="*/ 0 h 144"/>
                </a:gdLst>
                <a:ahLst/>
                <a:cxnLst>
                  <a:cxn ang="0">
                    <a:pos x="T0" y="T1"/>
                  </a:cxn>
                  <a:cxn ang="0">
                    <a:pos x="T2" y="T3"/>
                  </a:cxn>
                  <a:cxn ang="0">
                    <a:pos x="T4" y="T5"/>
                  </a:cxn>
                  <a:cxn ang="0">
                    <a:pos x="T6" y="T7"/>
                  </a:cxn>
                  <a:cxn ang="0">
                    <a:pos x="T8" y="T9"/>
                  </a:cxn>
                  <a:cxn ang="0">
                    <a:pos x="T10" y="T11"/>
                  </a:cxn>
                  <a:cxn ang="0">
                    <a:pos x="T12" y="T13"/>
                  </a:cxn>
                </a:cxnLst>
                <a:rect l="0" t="0" r="r" b="b"/>
                <a:pathLst>
                  <a:path w="234" h="144">
                    <a:moveTo>
                      <a:pt x="101" y="0"/>
                    </a:moveTo>
                    <a:lnTo>
                      <a:pt x="0" y="59"/>
                    </a:lnTo>
                    <a:lnTo>
                      <a:pt x="0" y="68"/>
                    </a:lnTo>
                    <a:lnTo>
                      <a:pt x="133" y="144"/>
                    </a:lnTo>
                    <a:lnTo>
                      <a:pt x="133" y="135"/>
                    </a:lnTo>
                    <a:lnTo>
                      <a:pt x="234" y="76"/>
                    </a:lnTo>
                    <a:lnTo>
                      <a:pt x="101" y="0"/>
                    </a:lnTo>
                    <a:close/>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61" name="Rectangle 287"/>
              <p:cNvSpPr>
                <a:spLocks noChangeArrowheads="1"/>
              </p:cNvSpPr>
              <p:nvPr/>
            </p:nvSpPr>
            <p:spPr bwMode="auto">
              <a:xfrm>
                <a:off x="2751" y="1545"/>
                <a:ext cx="5" cy="230"/>
              </a:xfrm>
              <a:prstGeom prst="rect">
                <a:avLst/>
              </a:prstGeom>
              <a:solidFill>
                <a:srgbClr val="CAF9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2" name="Rectangle 288"/>
              <p:cNvSpPr>
                <a:spLocks noChangeArrowheads="1"/>
              </p:cNvSpPr>
              <p:nvPr/>
            </p:nvSpPr>
            <p:spPr bwMode="auto">
              <a:xfrm>
                <a:off x="2756" y="1545"/>
                <a:ext cx="4" cy="230"/>
              </a:xfrm>
              <a:prstGeom prst="rect">
                <a:avLst/>
              </a:prstGeom>
              <a:solidFill>
                <a:srgbClr val="C9F8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3" name="Rectangle 289"/>
              <p:cNvSpPr>
                <a:spLocks noChangeArrowheads="1"/>
              </p:cNvSpPr>
              <p:nvPr/>
            </p:nvSpPr>
            <p:spPr bwMode="auto">
              <a:xfrm>
                <a:off x="2760" y="1545"/>
                <a:ext cx="5" cy="230"/>
              </a:xfrm>
              <a:prstGeom prst="rect">
                <a:avLst/>
              </a:prstGeom>
              <a:solidFill>
                <a:srgbClr val="C7F7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4" name="Rectangle 290"/>
              <p:cNvSpPr>
                <a:spLocks noChangeArrowheads="1"/>
              </p:cNvSpPr>
              <p:nvPr/>
            </p:nvSpPr>
            <p:spPr bwMode="auto">
              <a:xfrm>
                <a:off x="2765" y="1545"/>
                <a:ext cx="5" cy="230"/>
              </a:xfrm>
              <a:prstGeom prst="rect">
                <a:avLst/>
              </a:prstGeom>
              <a:solidFill>
                <a:srgbClr val="C3F5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5" name="Rectangle 291"/>
              <p:cNvSpPr>
                <a:spLocks noChangeArrowheads="1"/>
              </p:cNvSpPr>
              <p:nvPr/>
            </p:nvSpPr>
            <p:spPr bwMode="auto">
              <a:xfrm>
                <a:off x="2770" y="1545"/>
                <a:ext cx="5" cy="230"/>
              </a:xfrm>
              <a:prstGeom prst="rect">
                <a:avLst/>
              </a:prstGeom>
              <a:solidFill>
                <a:srgbClr val="BFF1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6" name="Rectangle 292"/>
              <p:cNvSpPr>
                <a:spLocks noChangeArrowheads="1"/>
              </p:cNvSpPr>
              <p:nvPr/>
            </p:nvSpPr>
            <p:spPr bwMode="auto">
              <a:xfrm>
                <a:off x="2775" y="1545"/>
                <a:ext cx="5" cy="230"/>
              </a:xfrm>
              <a:prstGeom prst="rect">
                <a:avLst/>
              </a:prstGeom>
              <a:solidFill>
                <a:srgbClr val="B9ED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7" name="Rectangle 293"/>
              <p:cNvSpPr>
                <a:spLocks noChangeArrowheads="1"/>
              </p:cNvSpPr>
              <p:nvPr/>
            </p:nvSpPr>
            <p:spPr bwMode="auto">
              <a:xfrm>
                <a:off x="2780" y="1545"/>
                <a:ext cx="5" cy="230"/>
              </a:xfrm>
              <a:prstGeom prst="rect">
                <a:avLst/>
              </a:prstGeom>
              <a:solidFill>
                <a:srgbClr val="B1E8F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8" name="Rectangle 294"/>
              <p:cNvSpPr>
                <a:spLocks noChangeArrowheads="1"/>
              </p:cNvSpPr>
              <p:nvPr/>
            </p:nvSpPr>
            <p:spPr bwMode="auto">
              <a:xfrm>
                <a:off x="2785" y="1545"/>
                <a:ext cx="5" cy="230"/>
              </a:xfrm>
              <a:prstGeom prst="rect">
                <a:avLst/>
              </a:prstGeom>
              <a:solidFill>
                <a:srgbClr val="A6E2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9" name="Rectangle 295"/>
              <p:cNvSpPr>
                <a:spLocks noChangeArrowheads="1"/>
              </p:cNvSpPr>
              <p:nvPr/>
            </p:nvSpPr>
            <p:spPr bwMode="auto">
              <a:xfrm>
                <a:off x="2790" y="1545"/>
                <a:ext cx="5" cy="230"/>
              </a:xfrm>
              <a:prstGeom prst="rect">
                <a:avLst/>
              </a:prstGeom>
              <a:solidFill>
                <a:srgbClr val="9BDBF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1" name="Rectangle 296"/>
              <p:cNvSpPr>
                <a:spLocks noChangeArrowheads="1"/>
              </p:cNvSpPr>
              <p:nvPr/>
            </p:nvSpPr>
            <p:spPr bwMode="auto">
              <a:xfrm>
                <a:off x="2795" y="1545"/>
                <a:ext cx="5" cy="230"/>
              </a:xfrm>
              <a:prstGeom prst="rect">
                <a:avLst/>
              </a:prstGeom>
              <a:solidFill>
                <a:srgbClr val="8ED3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3" name="Rectangle 297"/>
              <p:cNvSpPr>
                <a:spLocks noChangeArrowheads="1"/>
              </p:cNvSpPr>
              <p:nvPr/>
            </p:nvSpPr>
            <p:spPr bwMode="auto">
              <a:xfrm>
                <a:off x="2800" y="1545"/>
                <a:ext cx="5" cy="230"/>
              </a:xfrm>
              <a:prstGeom prst="rect">
                <a:avLst/>
              </a:prstGeom>
              <a:solidFill>
                <a:srgbClr val="7FCB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4" name="Rectangle 298"/>
              <p:cNvSpPr>
                <a:spLocks noChangeArrowheads="1"/>
              </p:cNvSpPr>
              <p:nvPr/>
            </p:nvSpPr>
            <p:spPr bwMode="auto">
              <a:xfrm>
                <a:off x="2805" y="1545"/>
                <a:ext cx="4" cy="230"/>
              </a:xfrm>
              <a:prstGeom prst="rect">
                <a:avLst/>
              </a:prstGeom>
              <a:solidFill>
                <a:srgbClr val="70C4F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5" name="Rectangle 299"/>
              <p:cNvSpPr>
                <a:spLocks noChangeArrowheads="1"/>
              </p:cNvSpPr>
              <p:nvPr/>
            </p:nvSpPr>
            <p:spPr bwMode="auto">
              <a:xfrm>
                <a:off x="2809" y="1545"/>
                <a:ext cx="5" cy="230"/>
              </a:xfrm>
              <a:prstGeom prst="rect">
                <a:avLst/>
              </a:prstGeom>
              <a:solidFill>
                <a:srgbClr val="5FB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6" name="Rectangle 300"/>
              <p:cNvSpPr>
                <a:spLocks noChangeArrowheads="1"/>
              </p:cNvSpPr>
              <p:nvPr/>
            </p:nvSpPr>
            <p:spPr bwMode="auto">
              <a:xfrm>
                <a:off x="2814" y="1545"/>
                <a:ext cx="5" cy="230"/>
              </a:xfrm>
              <a:prstGeom prst="rect">
                <a:avLst/>
              </a:prstGeom>
              <a:solidFill>
                <a:srgbClr val="4FB7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7" name="Rectangle 301"/>
              <p:cNvSpPr>
                <a:spLocks noChangeArrowheads="1"/>
              </p:cNvSpPr>
              <p:nvPr/>
            </p:nvSpPr>
            <p:spPr bwMode="auto">
              <a:xfrm>
                <a:off x="2819" y="1545"/>
                <a:ext cx="5" cy="230"/>
              </a:xfrm>
              <a:prstGeom prst="rect">
                <a:avLst/>
              </a:prstGeom>
              <a:solidFill>
                <a:srgbClr val="3EB2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8" name="Rectangle 302"/>
              <p:cNvSpPr>
                <a:spLocks noChangeArrowheads="1"/>
              </p:cNvSpPr>
              <p:nvPr/>
            </p:nvSpPr>
            <p:spPr bwMode="auto">
              <a:xfrm>
                <a:off x="2824" y="1545"/>
                <a:ext cx="5" cy="230"/>
              </a:xfrm>
              <a:prstGeom prst="rect">
                <a:avLst/>
              </a:prstGeom>
              <a:solidFill>
                <a:srgbClr val="2FAFF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9" name="Rectangle 303"/>
              <p:cNvSpPr>
                <a:spLocks noChangeArrowheads="1"/>
              </p:cNvSpPr>
              <p:nvPr/>
            </p:nvSpPr>
            <p:spPr bwMode="auto">
              <a:xfrm>
                <a:off x="2829" y="1545"/>
                <a:ext cx="5" cy="230"/>
              </a:xfrm>
              <a:prstGeom prst="rect">
                <a:avLst/>
              </a:prstGeom>
              <a:solidFill>
                <a:srgbClr val="1EADF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8" name="Rectangle 304"/>
              <p:cNvSpPr>
                <a:spLocks noChangeArrowheads="1"/>
              </p:cNvSpPr>
              <p:nvPr/>
            </p:nvSpPr>
            <p:spPr bwMode="auto">
              <a:xfrm>
                <a:off x="2834" y="1545"/>
                <a:ext cx="5" cy="230"/>
              </a:xfrm>
              <a:prstGeom prst="rect">
                <a:avLst/>
              </a:prstGeom>
              <a:solidFill>
                <a:srgbClr val="0BABF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9" name="Freeform 305"/>
              <p:cNvSpPr>
                <a:spLocks/>
              </p:cNvSpPr>
              <p:nvPr/>
            </p:nvSpPr>
            <p:spPr bwMode="auto">
              <a:xfrm>
                <a:off x="2755" y="1545"/>
                <a:ext cx="81" cy="224"/>
              </a:xfrm>
              <a:custGeom>
                <a:avLst/>
                <a:gdLst>
                  <a:gd name="T0" fmla="*/ 0 w 81"/>
                  <a:gd name="T1" fmla="*/ 224 h 224"/>
                  <a:gd name="T2" fmla="*/ 0 w 81"/>
                  <a:gd name="T3" fmla="*/ 48 h 224"/>
                  <a:gd name="T4" fmla="*/ 81 w 81"/>
                  <a:gd name="T5" fmla="*/ 0 h 224"/>
                  <a:gd name="T6" fmla="*/ 81 w 81"/>
                  <a:gd name="T7" fmla="*/ 176 h 224"/>
                  <a:gd name="T8" fmla="*/ 0 w 81"/>
                  <a:gd name="T9" fmla="*/ 224 h 224"/>
                </a:gdLst>
                <a:ahLst/>
                <a:cxnLst>
                  <a:cxn ang="0">
                    <a:pos x="T0" y="T1"/>
                  </a:cxn>
                  <a:cxn ang="0">
                    <a:pos x="T2" y="T3"/>
                  </a:cxn>
                  <a:cxn ang="0">
                    <a:pos x="T4" y="T5"/>
                  </a:cxn>
                  <a:cxn ang="0">
                    <a:pos x="T6" y="T7"/>
                  </a:cxn>
                  <a:cxn ang="0">
                    <a:pos x="T8" y="T9"/>
                  </a:cxn>
                </a:cxnLst>
                <a:rect l="0" t="0" r="r" b="b"/>
                <a:pathLst>
                  <a:path w="81" h="224">
                    <a:moveTo>
                      <a:pt x="0" y="224"/>
                    </a:moveTo>
                    <a:lnTo>
                      <a:pt x="0" y="48"/>
                    </a:lnTo>
                    <a:lnTo>
                      <a:pt x="81" y="0"/>
                    </a:lnTo>
                    <a:lnTo>
                      <a:pt x="81" y="176"/>
                    </a:lnTo>
                    <a:lnTo>
                      <a:pt x="0" y="224"/>
                    </a:lnTo>
                    <a:close/>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330" name="Picture 306"/>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2618" y="1467"/>
                <a:ext cx="221"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30" name="Freeform 307"/>
              <p:cNvSpPr>
                <a:spLocks/>
              </p:cNvSpPr>
              <p:nvPr/>
            </p:nvSpPr>
            <p:spPr bwMode="auto">
              <a:xfrm>
                <a:off x="2622" y="1470"/>
                <a:ext cx="214" cy="123"/>
              </a:xfrm>
              <a:custGeom>
                <a:avLst/>
                <a:gdLst>
                  <a:gd name="T0" fmla="*/ 0 w 214"/>
                  <a:gd name="T1" fmla="*/ 49 h 123"/>
                  <a:gd name="T2" fmla="*/ 133 w 214"/>
                  <a:gd name="T3" fmla="*/ 123 h 123"/>
                  <a:gd name="T4" fmla="*/ 214 w 214"/>
                  <a:gd name="T5" fmla="*/ 75 h 123"/>
                  <a:gd name="T6" fmla="*/ 83 w 214"/>
                  <a:gd name="T7" fmla="*/ 0 h 123"/>
                  <a:gd name="T8" fmla="*/ 0 w 214"/>
                  <a:gd name="T9" fmla="*/ 49 h 123"/>
                </a:gdLst>
                <a:ahLst/>
                <a:cxnLst>
                  <a:cxn ang="0">
                    <a:pos x="T0" y="T1"/>
                  </a:cxn>
                  <a:cxn ang="0">
                    <a:pos x="T2" y="T3"/>
                  </a:cxn>
                  <a:cxn ang="0">
                    <a:pos x="T4" y="T5"/>
                  </a:cxn>
                  <a:cxn ang="0">
                    <a:pos x="T6" y="T7"/>
                  </a:cxn>
                  <a:cxn ang="0">
                    <a:pos x="T8" y="T9"/>
                  </a:cxn>
                </a:cxnLst>
                <a:rect l="0" t="0" r="r" b="b"/>
                <a:pathLst>
                  <a:path w="214" h="123">
                    <a:moveTo>
                      <a:pt x="0" y="49"/>
                    </a:moveTo>
                    <a:lnTo>
                      <a:pt x="133" y="123"/>
                    </a:lnTo>
                    <a:lnTo>
                      <a:pt x="214" y="75"/>
                    </a:lnTo>
                    <a:lnTo>
                      <a:pt x="83" y="0"/>
                    </a:lnTo>
                    <a:lnTo>
                      <a:pt x="0" y="49"/>
                    </a:lnTo>
                    <a:close/>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332" name="Picture 308"/>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2618" y="1516"/>
                <a:ext cx="138"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31" name="Freeform 309"/>
              <p:cNvSpPr>
                <a:spLocks/>
              </p:cNvSpPr>
              <p:nvPr/>
            </p:nvSpPr>
            <p:spPr bwMode="auto">
              <a:xfrm>
                <a:off x="2622" y="1519"/>
                <a:ext cx="133" cy="250"/>
              </a:xfrm>
              <a:custGeom>
                <a:avLst/>
                <a:gdLst>
                  <a:gd name="T0" fmla="*/ 133 w 133"/>
                  <a:gd name="T1" fmla="*/ 74 h 250"/>
                  <a:gd name="T2" fmla="*/ 0 w 133"/>
                  <a:gd name="T3" fmla="*/ 0 h 250"/>
                  <a:gd name="T4" fmla="*/ 0 w 133"/>
                  <a:gd name="T5" fmla="*/ 173 h 250"/>
                  <a:gd name="T6" fmla="*/ 70 w 133"/>
                  <a:gd name="T7" fmla="*/ 214 h 250"/>
                  <a:gd name="T8" fmla="*/ 70 w 133"/>
                  <a:gd name="T9" fmla="*/ 119 h 250"/>
                  <a:gd name="T10" fmla="*/ 113 w 133"/>
                  <a:gd name="T11" fmla="*/ 142 h 250"/>
                  <a:gd name="T12" fmla="*/ 113 w 133"/>
                  <a:gd name="T13" fmla="*/ 238 h 250"/>
                  <a:gd name="T14" fmla="*/ 133 w 133"/>
                  <a:gd name="T15" fmla="*/ 250 h 250"/>
                  <a:gd name="T16" fmla="*/ 133 w 133"/>
                  <a:gd name="T17" fmla="*/ 74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3" h="250">
                    <a:moveTo>
                      <a:pt x="133" y="74"/>
                    </a:moveTo>
                    <a:lnTo>
                      <a:pt x="0" y="0"/>
                    </a:lnTo>
                    <a:lnTo>
                      <a:pt x="0" y="173"/>
                    </a:lnTo>
                    <a:lnTo>
                      <a:pt x="70" y="214"/>
                    </a:lnTo>
                    <a:lnTo>
                      <a:pt x="70" y="119"/>
                    </a:lnTo>
                    <a:lnTo>
                      <a:pt x="113" y="142"/>
                    </a:lnTo>
                    <a:lnTo>
                      <a:pt x="113" y="238"/>
                    </a:lnTo>
                    <a:lnTo>
                      <a:pt x="133" y="250"/>
                    </a:lnTo>
                    <a:lnTo>
                      <a:pt x="133" y="74"/>
                    </a:lnTo>
                    <a:close/>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32" name="Freeform 310"/>
              <p:cNvSpPr>
                <a:spLocks/>
              </p:cNvSpPr>
              <p:nvPr/>
            </p:nvSpPr>
            <p:spPr bwMode="auto">
              <a:xfrm>
                <a:off x="2692" y="1638"/>
                <a:ext cx="14" cy="95"/>
              </a:xfrm>
              <a:custGeom>
                <a:avLst/>
                <a:gdLst>
                  <a:gd name="T0" fmla="*/ 14 w 14"/>
                  <a:gd name="T1" fmla="*/ 7 h 95"/>
                  <a:gd name="T2" fmla="*/ 14 w 14"/>
                  <a:gd name="T3" fmla="*/ 87 h 95"/>
                  <a:gd name="T4" fmla="*/ 0 w 14"/>
                  <a:gd name="T5" fmla="*/ 95 h 95"/>
                  <a:gd name="T6" fmla="*/ 0 w 14"/>
                  <a:gd name="T7" fmla="*/ 0 h 95"/>
                  <a:gd name="T8" fmla="*/ 14 w 14"/>
                  <a:gd name="T9" fmla="*/ 7 h 95"/>
                </a:gdLst>
                <a:ahLst/>
                <a:cxnLst>
                  <a:cxn ang="0">
                    <a:pos x="T0" y="T1"/>
                  </a:cxn>
                  <a:cxn ang="0">
                    <a:pos x="T2" y="T3"/>
                  </a:cxn>
                  <a:cxn ang="0">
                    <a:pos x="T4" y="T5"/>
                  </a:cxn>
                  <a:cxn ang="0">
                    <a:pos x="T6" y="T7"/>
                  </a:cxn>
                  <a:cxn ang="0">
                    <a:pos x="T8" y="T9"/>
                  </a:cxn>
                </a:cxnLst>
                <a:rect l="0" t="0" r="r" b="b"/>
                <a:pathLst>
                  <a:path w="14" h="95">
                    <a:moveTo>
                      <a:pt x="14" y="7"/>
                    </a:moveTo>
                    <a:lnTo>
                      <a:pt x="14" y="87"/>
                    </a:lnTo>
                    <a:lnTo>
                      <a:pt x="0" y="95"/>
                    </a:lnTo>
                    <a:lnTo>
                      <a:pt x="0" y="0"/>
                    </a:lnTo>
                    <a:lnTo>
                      <a:pt x="14" y="7"/>
                    </a:lnTo>
                    <a:close/>
                  </a:path>
                </a:pathLst>
              </a:custGeom>
              <a:solidFill>
                <a:srgbClr val="004A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3" name="Freeform 311"/>
              <p:cNvSpPr>
                <a:spLocks/>
              </p:cNvSpPr>
              <p:nvPr/>
            </p:nvSpPr>
            <p:spPr bwMode="auto">
              <a:xfrm>
                <a:off x="2692" y="1638"/>
                <a:ext cx="14" cy="95"/>
              </a:xfrm>
              <a:custGeom>
                <a:avLst/>
                <a:gdLst>
                  <a:gd name="T0" fmla="*/ 14 w 14"/>
                  <a:gd name="T1" fmla="*/ 7 h 95"/>
                  <a:gd name="T2" fmla="*/ 14 w 14"/>
                  <a:gd name="T3" fmla="*/ 87 h 95"/>
                  <a:gd name="T4" fmla="*/ 0 w 14"/>
                  <a:gd name="T5" fmla="*/ 95 h 95"/>
                  <a:gd name="T6" fmla="*/ 0 w 14"/>
                  <a:gd name="T7" fmla="*/ 0 h 95"/>
                  <a:gd name="T8" fmla="*/ 14 w 14"/>
                  <a:gd name="T9" fmla="*/ 7 h 95"/>
                </a:gdLst>
                <a:ahLst/>
                <a:cxnLst>
                  <a:cxn ang="0">
                    <a:pos x="T0" y="T1"/>
                  </a:cxn>
                  <a:cxn ang="0">
                    <a:pos x="T2" y="T3"/>
                  </a:cxn>
                  <a:cxn ang="0">
                    <a:pos x="T4" y="T5"/>
                  </a:cxn>
                  <a:cxn ang="0">
                    <a:pos x="T6" y="T7"/>
                  </a:cxn>
                  <a:cxn ang="0">
                    <a:pos x="T8" y="T9"/>
                  </a:cxn>
                </a:cxnLst>
                <a:rect l="0" t="0" r="r" b="b"/>
                <a:pathLst>
                  <a:path w="14" h="95">
                    <a:moveTo>
                      <a:pt x="14" y="7"/>
                    </a:moveTo>
                    <a:lnTo>
                      <a:pt x="14" y="87"/>
                    </a:lnTo>
                    <a:lnTo>
                      <a:pt x="0" y="95"/>
                    </a:lnTo>
                    <a:lnTo>
                      <a:pt x="0" y="0"/>
                    </a:lnTo>
                    <a:lnTo>
                      <a:pt x="14" y="7"/>
                    </a:lnTo>
                    <a:close/>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34" name="Rectangle 312"/>
              <p:cNvSpPr>
                <a:spLocks noChangeArrowheads="1"/>
              </p:cNvSpPr>
              <p:nvPr/>
            </p:nvSpPr>
            <p:spPr bwMode="auto">
              <a:xfrm>
                <a:off x="2702" y="1643"/>
                <a:ext cx="34" cy="103"/>
              </a:xfrm>
              <a:prstGeom prst="rect">
                <a:avLst/>
              </a:prstGeom>
              <a:solidFill>
                <a:srgbClr val="7CEE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5" name="Freeform 313"/>
              <p:cNvSpPr>
                <a:spLocks/>
              </p:cNvSpPr>
              <p:nvPr/>
            </p:nvSpPr>
            <p:spPr bwMode="auto">
              <a:xfrm>
                <a:off x="2706" y="1645"/>
                <a:ext cx="29" cy="96"/>
              </a:xfrm>
              <a:custGeom>
                <a:avLst/>
                <a:gdLst>
                  <a:gd name="T0" fmla="*/ 0 w 29"/>
                  <a:gd name="T1" fmla="*/ 0 h 96"/>
                  <a:gd name="T2" fmla="*/ 0 w 29"/>
                  <a:gd name="T3" fmla="*/ 80 h 96"/>
                  <a:gd name="T4" fmla="*/ 29 w 29"/>
                  <a:gd name="T5" fmla="*/ 96 h 96"/>
                  <a:gd name="T6" fmla="*/ 29 w 29"/>
                  <a:gd name="T7" fmla="*/ 16 h 96"/>
                  <a:gd name="T8" fmla="*/ 0 w 29"/>
                  <a:gd name="T9" fmla="*/ 0 h 96"/>
                </a:gdLst>
                <a:ahLst/>
                <a:cxnLst>
                  <a:cxn ang="0">
                    <a:pos x="T0" y="T1"/>
                  </a:cxn>
                  <a:cxn ang="0">
                    <a:pos x="T2" y="T3"/>
                  </a:cxn>
                  <a:cxn ang="0">
                    <a:pos x="T4" y="T5"/>
                  </a:cxn>
                  <a:cxn ang="0">
                    <a:pos x="T6" y="T7"/>
                  </a:cxn>
                  <a:cxn ang="0">
                    <a:pos x="T8" y="T9"/>
                  </a:cxn>
                </a:cxnLst>
                <a:rect l="0" t="0" r="r" b="b"/>
                <a:pathLst>
                  <a:path w="29" h="96">
                    <a:moveTo>
                      <a:pt x="0" y="0"/>
                    </a:moveTo>
                    <a:lnTo>
                      <a:pt x="0" y="80"/>
                    </a:lnTo>
                    <a:lnTo>
                      <a:pt x="29" y="96"/>
                    </a:lnTo>
                    <a:lnTo>
                      <a:pt x="29" y="16"/>
                    </a:lnTo>
                    <a:lnTo>
                      <a:pt x="0" y="0"/>
                    </a:lnTo>
                    <a:close/>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36" name="Rectangle 314"/>
              <p:cNvSpPr>
                <a:spLocks noChangeArrowheads="1"/>
              </p:cNvSpPr>
              <p:nvPr/>
            </p:nvSpPr>
            <p:spPr bwMode="auto">
              <a:xfrm>
                <a:off x="2633" y="1599"/>
                <a:ext cx="5" cy="29"/>
              </a:xfrm>
              <a:prstGeom prst="rect">
                <a:avLst/>
              </a:prstGeom>
              <a:solidFill>
                <a:srgbClr val="00ABF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7" name="Rectangle 315"/>
              <p:cNvSpPr>
                <a:spLocks noChangeArrowheads="1"/>
              </p:cNvSpPr>
              <p:nvPr/>
            </p:nvSpPr>
            <p:spPr bwMode="auto">
              <a:xfrm>
                <a:off x="2638" y="1599"/>
                <a:ext cx="5" cy="29"/>
              </a:xfrm>
              <a:prstGeom prst="rect">
                <a:avLst/>
              </a:prstGeom>
              <a:solidFill>
                <a:srgbClr val="0BA7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8" name="Rectangle 316"/>
              <p:cNvSpPr>
                <a:spLocks noChangeArrowheads="1"/>
              </p:cNvSpPr>
              <p:nvPr/>
            </p:nvSpPr>
            <p:spPr bwMode="auto">
              <a:xfrm>
                <a:off x="2643" y="1599"/>
                <a:ext cx="5" cy="29"/>
              </a:xfrm>
              <a:prstGeom prst="rect">
                <a:avLst/>
              </a:prstGeom>
              <a:solidFill>
                <a:srgbClr val="0F9EE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9" name="Rectangle 317"/>
              <p:cNvSpPr>
                <a:spLocks noChangeArrowheads="1"/>
              </p:cNvSpPr>
              <p:nvPr/>
            </p:nvSpPr>
            <p:spPr bwMode="auto">
              <a:xfrm>
                <a:off x="2648" y="1599"/>
                <a:ext cx="5" cy="29"/>
              </a:xfrm>
              <a:prstGeom prst="rect">
                <a:avLst/>
              </a:prstGeom>
              <a:solidFill>
                <a:srgbClr val="158E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0" name="Rectangle 318"/>
              <p:cNvSpPr>
                <a:spLocks noChangeArrowheads="1"/>
              </p:cNvSpPr>
              <p:nvPr/>
            </p:nvSpPr>
            <p:spPr bwMode="auto">
              <a:xfrm>
                <a:off x="2653" y="1599"/>
                <a:ext cx="5" cy="29"/>
              </a:xfrm>
              <a:prstGeom prst="rect">
                <a:avLst/>
              </a:prstGeom>
              <a:solidFill>
                <a:srgbClr val="197DC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1" name="Rectangle 319"/>
              <p:cNvSpPr>
                <a:spLocks noChangeArrowheads="1"/>
              </p:cNvSpPr>
              <p:nvPr/>
            </p:nvSpPr>
            <p:spPr bwMode="auto">
              <a:xfrm>
                <a:off x="2658" y="1599"/>
                <a:ext cx="5" cy="29"/>
              </a:xfrm>
              <a:prstGeom prst="rect">
                <a:avLst/>
              </a:prstGeom>
              <a:solidFill>
                <a:srgbClr val="1A73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2" name="Rectangle 320"/>
              <p:cNvSpPr>
                <a:spLocks noChangeArrowheads="1"/>
              </p:cNvSpPr>
              <p:nvPr/>
            </p:nvSpPr>
            <p:spPr bwMode="auto">
              <a:xfrm>
                <a:off x="2663" y="1599"/>
                <a:ext cx="4" cy="29"/>
              </a:xfrm>
              <a:prstGeom prst="rect">
                <a:avLst/>
              </a:prstGeom>
              <a:solidFill>
                <a:srgbClr val="1A72B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5" name="Freeform 321"/>
              <p:cNvSpPr>
                <a:spLocks noEditPoints="1"/>
              </p:cNvSpPr>
              <p:nvPr/>
            </p:nvSpPr>
            <p:spPr bwMode="auto">
              <a:xfrm>
                <a:off x="2634" y="1545"/>
                <a:ext cx="105" cy="93"/>
              </a:xfrm>
              <a:custGeom>
                <a:avLst/>
                <a:gdLst>
                  <a:gd name="T0" fmla="*/ 75 w 105"/>
                  <a:gd name="T1" fmla="*/ 42 h 93"/>
                  <a:gd name="T2" fmla="*/ 75 w 105"/>
                  <a:gd name="T3" fmla="*/ 78 h 93"/>
                  <a:gd name="T4" fmla="*/ 105 w 105"/>
                  <a:gd name="T5" fmla="*/ 93 h 93"/>
                  <a:gd name="T6" fmla="*/ 105 w 105"/>
                  <a:gd name="T7" fmla="*/ 58 h 93"/>
                  <a:gd name="T8" fmla="*/ 75 w 105"/>
                  <a:gd name="T9" fmla="*/ 42 h 93"/>
                  <a:gd name="T10" fmla="*/ 37 w 105"/>
                  <a:gd name="T11" fmla="*/ 21 h 93"/>
                  <a:gd name="T12" fmla="*/ 37 w 105"/>
                  <a:gd name="T13" fmla="*/ 57 h 93"/>
                  <a:gd name="T14" fmla="*/ 67 w 105"/>
                  <a:gd name="T15" fmla="*/ 73 h 93"/>
                  <a:gd name="T16" fmla="*/ 67 w 105"/>
                  <a:gd name="T17" fmla="*/ 37 h 93"/>
                  <a:gd name="T18" fmla="*/ 37 w 105"/>
                  <a:gd name="T19" fmla="*/ 21 h 93"/>
                  <a:gd name="T20" fmla="*/ 0 w 105"/>
                  <a:gd name="T21" fmla="*/ 0 h 93"/>
                  <a:gd name="T22" fmla="*/ 0 w 105"/>
                  <a:gd name="T23" fmla="*/ 36 h 93"/>
                  <a:gd name="T24" fmla="*/ 29 w 105"/>
                  <a:gd name="T25" fmla="*/ 52 h 93"/>
                  <a:gd name="T26" fmla="*/ 29 w 105"/>
                  <a:gd name="T27" fmla="*/ 16 h 93"/>
                  <a:gd name="T28" fmla="*/ 0 w 105"/>
                  <a:gd name="T29" fmla="*/ 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5" h="93">
                    <a:moveTo>
                      <a:pt x="75" y="42"/>
                    </a:moveTo>
                    <a:lnTo>
                      <a:pt x="75" y="78"/>
                    </a:lnTo>
                    <a:lnTo>
                      <a:pt x="105" y="93"/>
                    </a:lnTo>
                    <a:lnTo>
                      <a:pt x="105" y="58"/>
                    </a:lnTo>
                    <a:lnTo>
                      <a:pt x="75" y="42"/>
                    </a:lnTo>
                    <a:close/>
                    <a:moveTo>
                      <a:pt x="37" y="21"/>
                    </a:moveTo>
                    <a:lnTo>
                      <a:pt x="37" y="57"/>
                    </a:lnTo>
                    <a:lnTo>
                      <a:pt x="67" y="73"/>
                    </a:lnTo>
                    <a:lnTo>
                      <a:pt x="67" y="37"/>
                    </a:lnTo>
                    <a:lnTo>
                      <a:pt x="37" y="21"/>
                    </a:lnTo>
                    <a:close/>
                    <a:moveTo>
                      <a:pt x="0" y="0"/>
                    </a:moveTo>
                    <a:lnTo>
                      <a:pt x="0" y="36"/>
                    </a:lnTo>
                    <a:lnTo>
                      <a:pt x="29" y="52"/>
                    </a:lnTo>
                    <a:lnTo>
                      <a:pt x="29" y="16"/>
                    </a:lnTo>
                    <a:lnTo>
                      <a:pt x="0" y="0"/>
                    </a:lnTo>
                    <a:close/>
                  </a:path>
                </a:pathLst>
              </a:custGeom>
              <a:solidFill>
                <a:srgbClr val="004A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6" name="Freeform 322"/>
              <p:cNvSpPr>
                <a:spLocks/>
              </p:cNvSpPr>
              <p:nvPr/>
            </p:nvSpPr>
            <p:spPr bwMode="auto">
              <a:xfrm>
                <a:off x="2709" y="1587"/>
                <a:ext cx="30" cy="51"/>
              </a:xfrm>
              <a:custGeom>
                <a:avLst/>
                <a:gdLst>
                  <a:gd name="T0" fmla="*/ 0 w 30"/>
                  <a:gd name="T1" fmla="*/ 0 h 51"/>
                  <a:gd name="T2" fmla="*/ 0 w 30"/>
                  <a:gd name="T3" fmla="*/ 36 h 51"/>
                  <a:gd name="T4" fmla="*/ 30 w 30"/>
                  <a:gd name="T5" fmla="*/ 51 h 51"/>
                  <a:gd name="T6" fmla="*/ 30 w 30"/>
                  <a:gd name="T7" fmla="*/ 16 h 51"/>
                  <a:gd name="T8" fmla="*/ 0 w 30"/>
                  <a:gd name="T9" fmla="*/ 0 h 51"/>
                </a:gdLst>
                <a:ahLst/>
                <a:cxnLst>
                  <a:cxn ang="0">
                    <a:pos x="T0" y="T1"/>
                  </a:cxn>
                  <a:cxn ang="0">
                    <a:pos x="T2" y="T3"/>
                  </a:cxn>
                  <a:cxn ang="0">
                    <a:pos x="T4" y="T5"/>
                  </a:cxn>
                  <a:cxn ang="0">
                    <a:pos x="T6" y="T7"/>
                  </a:cxn>
                  <a:cxn ang="0">
                    <a:pos x="T8" y="T9"/>
                  </a:cxn>
                </a:cxnLst>
                <a:rect l="0" t="0" r="r" b="b"/>
                <a:pathLst>
                  <a:path w="30" h="51">
                    <a:moveTo>
                      <a:pt x="0" y="0"/>
                    </a:moveTo>
                    <a:lnTo>
                      <a:pt x="0" y="36"/>
                    </a:lnTo>
                    <a:lnTo>
                      <a:pt x="30" y="51"/>
                    </a:lnTo>
                    <a:lnTo>
                      <a:pt x="30" y="16"/>
                    </a:lnTo>
                    <a:lnTo>
                      <a:pt x="0" y="0"/>
                    </a:lnTo>
                    <a:close/>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47" name="Freeform 323"/>
              <p:cNvSpPr>
                <a:spLocks/>
              </p:cNvSpPr>
              <p:nvPr/>
            </p:nvSpPr>
            <p:spPr bwMode="auto">
              <a:xfrm>
                <a:off x="2671" y="1566"/>
                <a:ext cx="30" cy="52"/>
              </a:xfrm>
              <a:custGeom>
                <a:avLst/>
                <a:gdLst>
                  <a:gd name="T0" fmla="*/ 0 w 30"/>
                  <a:gd name="T1" fmla="*/ 0 h 52"/>
                  <a:gd name="T2" fmla="*/ 0 w 30"/>
                  <a:gd name="T3" fmla="*/ 36 h 52"/>
                  <a:gd name="T4" fmla="*/ 30 w 30"/>
                  <a:gd name="T5" fmla="*/ 52 h 52"/>
                  <a:gd name="T6" fmla="*/ 30 w 30"/>
                  <a:gd name="T7" fmla="*/ 16 h 52"/>
                  <a:gd name="T8" fmla="*/ 0 w 30"/>
                  <a:gd name="T9" fmla="*/ 0 h 52"/>
                </a:gdLst>
                <a:ahLst/>
                <a:cxnLst>
                  <a:cxn ang="0">
                    <a:pos x="T0" y="T1"/>
                  </a:cxn>
                  <a:cxn ang="0">
                    <a:pos x="T2" y="T3"/>
                  </a:cxn>
                  <a:cxn ang="0">
                    <a:pos x="T4" y="T5"/>
                  </a:cxn>
                  <a:cxn ang="0">
                    <a:pos x="T6" y="T7"/>
                  </a:cxn>
                  <a:cxn ang="0">
                    <a:pos x="T8" y="T9"/>
                  </a:cxn>
                </a:cxnLst>
                <a:rect l="0" t="0" r="r" b="b"/>
                <a:pathLst>
                  <a:path w="30" h="52">
                    <a:moveTo>
                      <a:pt x="0" y="0"/>
                    </a:moveTo>
                    <a:lnTo>
                      <a:pt x="0" y="36"/>
                    </a:lnTo>
                    <a:lnTo>
                      <a:pt x="30" y="52"/>
                    </a:lnTo>
                    <a:lnTo>
                      <a:pt x="30" y="16"/>
                    </a:lnTo>
                    <a:lnTo>
                      <a:pt x="0" y="0"/>
                    </a:lnTo>
                    <a:close/>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48" name="Freeform 324"/>
              <p:cNvSpPr>
                <a:spLocks/>
              </p:cNvSpPr>
              <p:nvPr/>
            </p:nvSpPr>
            <p:spPr bwMode="auto">
              <a:xfrm>
                <a:off x="2634" y="1545"/>
                <a:ext cx="29" cy="52"/>
              </a:xfrm>
              <a:custGeom>
                <a:avLst/>
                <a:gdLst>
                  <a:gd name="T0" fmla="*/ 0 w 29"/>
                  <a:gd name="T1" fmla="*/ 0 h 52"/>
                  <a:gd name="T2" fmla="*/ 0 w 29"/>
                  <a:gd name="T3" fmla="*/ 36 h 52"/>
                  <a:gd name="T4" fmla="*/ 29 w 29"/>
                  <a:gd name="T5" fmla="*/ 52 h 52"/>
                  <a:gd name="T6" fmla="*/ 29 w 29"/>
                  <a:gd name="T7" fmla="*/ 16 h 52"/>
                  <a:gd name="T8" fmla="*/ 0 w 29"/>
                  <a:gd name="T9" fmla="*/ 0 h 52"/>
                </a:gdLst>
                <a:ahLst/>
                <a:cxnLst>
                  <a:cxn ang="0">
                    <a:pos x="T0" y="T1"/>
                  </a:cxn>
                  <a:cxn ang="0">
                    <a:pos x="T2" y="T3"/>
                  </a:cxn>
                  <a:cxn ang="0">
                    <a:pos x="T4" y="T5"/>
                  </a:cxn>
                  <a:cxn ang="0">
                    <a:pos x="T6" y="T7"/>
                  </a:cxn>
                  <a:cxn ang="0">
                    <a:pos x="T8" y="T9"/>
                  </a:cxn>
                </a:cxnLst>
                <a:rect l="0" t="0" r="r" b="b"/>
                <a:pathLst>
                  <a:path w="29" h="52">
                    <a:moveTo>
                      <a:pt x="0" y="0"/>
                    </a:moveTo>
                    <a:lnTo>
                      <a:pt x="0" y="36"/>
                    </a:lnTo>
                    <a:lnTo>
                      <a:pt x="29" y="52"/>
                    </a:lnTo>
                    <a:lnTo>
                      <a:pt x="29" y="16"/>
                    </a:lnTo>
                    <a:lnTo>
                      <a:pt x="0" y="0"/>
                    </a:lnTo>
                    <a:close/>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49" name="Rectangle 325"/>
              <p:cNvSpPr>
                <a:spLocks noChangeArrowheads="1"/>
              </p:cNvSpPr>
              <p:nvPr/>
            </p:nvSpPr>
            <p:spPr bwMode="auto">
              <a:xfrm>
                <a:off x="2633" y="1545"/>
                <a:ext cx="108" cy="98"/>
              </a:xfrm>
              <a:prstGeom prst="rect">
                <a:avLst/>
              </a:prstGeom>
              <a:solidFill>
                <a:srgbClr val="7CEE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0" name="Freeform 326"/>
              <p:cNvSpPr>
                <a:spLocks/>
              </p:cNvSpPr>
              <p:nvPr/>
            </p:nvSpPr>
            <p:spPr bwMode="auto">
              <a:xfrm>
                <a:off x="2712" y="1589"/>
                <a:ext cx="26" cy="46"/>
              </a:xfrm>
              <a:custGeom>
                <a:avLst/>
                <a:gdLst>
                  <a:gd name="T0" fmla="*/ 0 w 26"/>
                  <a:gd name="T1" fmla="*/ 0 h 46"/>
                  <a:gd name="T2" fmla="*/ 0 w 26"/>
                  <a:gd name="T3" fmla="*/ 32 h 46"/>
                  <a:gd name="T4" fmla="*/ 26 w 26"/>
                  <a:gd name="T5" fmla="*/ 46 h 46"/>
                  <a:gd name="T6" fmla="*/ 26 w 26"/>
                  <a:gd name="T7" fmla="*/ 14 h 46"/>
                  <a:gd name="T8" fmla="*/ 0 w 26"/>
                  <a:gd name="T9" fmla="*/ 0 h 46"/>
                </a:gdLst>
                <a:ahLst/>
                <a:cxnLst>
                  <a:cxn ang="0">
                    <a:pos x="T0" y="T1"/>
                  </a:cxn>
                  <a:cxn ang="0">
                    <a:pos x="T2" y="T3"/>
                  </a:cxn>
                  <a:cxn ang="0">
                    <a:pos x="T4" y="T5"/>
                  </a:cxn>
                  <a:cxn ang="0">
                    <a:pos x="T6" y="T7"/>
                  </a:cxn>
                  <a:cxn ang="0">
                    <a:pos x="T8" y="T9"/>
                  </a:cxn>
                </a:cxnLst>
                <a:rect l="0" t="0" r="r" b="b"/>
                <a:pathLst>
                  <a:path w="26" h="46">
                    <a:moveTo>
                      <a:pt x="0" y="0"/>
                    </a:moveTo>
                    <a:lnTo>
                      <a:pt x="0" y="32"/>
                    </a:lnTo>
                    <a:lnTo>
                      <a:pt x="26" y="46"/>
                    </a:lnTo>
                    <a:lnTo>
                      <a:pt x="26" y="14"/>
                    </a:lnTo>
                    <a:lnTo>
                      <a:pt x="0" y="0"/>
                    </a:lnTo>
                    <a:close/>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51" name="Freeform 327"/>
              <p:cNvSpPr>
                <a:spLocks/>
              </p:cNvSpPr>
              <p:nvPr/>
            </p:nvSpPr>
            <p:spPr bwMode="auto">
              <a:xfrm>
                <a:off x="2674" y="1568"/>
                <a:ext cx="26" cy="46"/>
              </a:xfrm>
              <a:custGeom>
                <a:avLst/>
                <a:gdLst>
                  <a:gd name="T0" fmla="*/ 0 w 26"/>
                  <a:gd name="T1" fmla="*/ 0 h 46"/>
                  <a:gd name="T2" fmla="*/ 0 w 26"/>
                  <a:gd name="T3" fmla="*/ 32 h 46"/>
                  <a:gd name="T4" fmla="*/ 26 w 26"/>
                  <a:gd name="T5" fmla="*/ 46 h 46"/>
                  <a:gd name="T6" fmla="*/ 26 w 26"/>
                  <a:gd name="T7" fmla="*/ 14 h 46"/>
                  <a:gd name="T8" fmla="*/ 0 w 26"/>
                  <a:gd name="T9" fmla="*/ 0 h 46"/>
                </a:gdLst>
                <a:ahLst/>
                <a:cxnLst>
                  <a:cxn ang="0">
                    <a:pos x="T0" y="T1"/>
                  </a:cxn>
                  <a:cxn ang="0">
                    <a:pos x="T2" y="T3"/>
                  </a:cxn>
                  <a:cxn ang="0">
                    <a:pos x="T4" y="T5"/>
                  </a:cxn>
                  <a:cxn ang="0">
                    <a:pos x="T6" y="T7"/>
                  </a:cxn>
                  <a:cxn ang="0">
                    <a:pos x="T8" y="T9"/>
                  </a:cxn>
                </a:cxnLst>
                <a:rect l="0" t="0" r="r" b="b"/>
                <a:pathLst>
                  <a:path w="26" h="46">
                    <a:moveTo>
                      <a:pt x="0" y="0"/>
                    </a:moveTo>
                    <a:lnTo>
                      <a:pt x="0" y="32"/>
                    </a:lnTo>
                    <a:lnTo>
                      <a:pt x="26" y="46"/>
                    </a:lnTo>
                    <a:lnTo>
                      <a:pt x="26" y="14"/>
                    </a:lnTo>
                    <a:lnTo>
                      <a:pt x="0" y="0"/>
                    </a:lnTo>
                    <a:close/>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52" name="Freeform 328"/>
              <p:cNvSpPr>
                <a:spLocks/>
              </p:cNvSpPr>
              <p:nvPr/>
            </p:nvSpPr>
            <p:spPr bwMode="auto">
              <a:xfrm>
                <a:off x="2636" y="1547"/>
                <a:ext cx="27" cy="46"/>
              </a:xfrm>
              <a:custGeom>
                <a:avLst/>
                <a:gdLst>
                  <a:gd name="T0" fmla="*/ 0 w 27"/>
                  <a:gd name="T1" fmla="*/ 0 h 46"/>
                  <a:gd name="T2" fmla="*/ 0 w 27"/>
                  <a:gd name="T3" fmla="*/ 32 h 46"/>
                  <a:gd name="T4" fmla="*/ 27 w 27"/>
                  <a:gd name="T5" fmla="*/ 46 h 46"/>
                  <a:gd name="T6" fmla="*/ 27 w 27"/>
                  <a:gd name="T7" fmla="*/ 14 h 46"/>
                  <a:gd name="T8" fmla="*/ 0 w 27"/>
                  <a:gd name="T9" fmla="*/ 0 h 46"/>
                </a:gdLst>
                <a:ahLst/>
                <a:cxnLst>
                  <a:cxn ang="0">
                    <a:pos x="T0" y="T1"/>
                  </a:cxn>
                  <a:cxn ang="0">
                    <a:pos x="T2" y="T3"/>
                  </a:cxn>
                  <a:cxn ang="0">
                    <a:pos x="T4" y="T5"/>
                  </a:cxn>
                  <a:cxn ang="0">
                    <a:pos x="T6" y="T7"/>
                  </a:cxn>
                  <a:cxn ang="0">
                    <a:pos x="T8" y="T9"/>
                  </a:cxn>
                </a:cxnLst>
                <a:rect l="0" t="0" r="r" b="b"/>
                <a:pathLst>
                  <a:path w="27" h="46">
                    <a:moveTo>
                      <a:pt x="0" y="0"/>
                    </a:moveTo>
                    <a:lnTo>
                      <a:pt x="0" y="32"/>
                    </a:lnTo>
                    <a:lnTo>
                      <a:pt x="27" y="46"/>
                    </a:lnTo>
                    <a:lnTo>
                      <a:pt x="27" y="14"/>
                    </a:lnTo>
                    <a:lnTo>
                      <a:pt x="0" y="0"/>
                    </a:lnTo>
                    <a:close/>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53" name="Rectangle 329"/>
              <p:cNvSpPr>
                <a:spLocks noChangeArrowheads="1"/>
              </p:cNvSpPr>
              <p:nvPr/>
            </p:nvSpPr>
            <p:spPr bwMode="auto">
              <a:xfrm>
                <a:off x="2618" y="1623"/>
                <a:ext cx="64" cy="74"/>
              </a:xfrm>
              <a:prstGeom prst="rect">
                <a:avLst/>
              </a:prstGeom>
              <a:solidFill>
                <a:srgbClr val="7CEE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4" name="Freeform 330"/>
              <p:cNvSpPr>
                <a:spLocks/>
              </p:cNvSpPr>
              <p:nvPr/>
            </p:nvSpPr>
            <p:spPr bwMode="auto">
              <a:xfrm>
                <a:off x="2622" y="1626"/>
                <a:ext cx="57" cy="65"/>
              </a:xfrm>
              <a:custGeom>
                <a:avLst/>
                <a:gdLst>
                  <a:gd name="T0" fmla="*/ 49 w 57"/>
                  <a:gd name="T1" fmla="*/ 20 h 65"/>
                  <a:gd name="T2" fmla="*/ 44 w 57"/>
                  <a:gd name="T3" fmla="*/ 59 h 65"/>
                  <a:gd name="T4" fmla="*/ 9 w 57"/>
                  <a:gd name="T5" fmla="*/ 46 h 65"/>
                  <a:gd name="T6" fmla="*/ 9 w 57"/>
                  <a:gd name="T7" fmla="*/ 45 h 65"/>
                  <a:gd name="T8" fmla="*/ 15 w 57"/>
                  <a:gd name="T9" fmla="*/ 6 h 65"/>
                  <a:gd name="T10" fmla="*/ 49 w 57"/>
                  <a:gd name="T11" fmla="*/ 20 h 65"/>
                  <a:gd name="T12" fmla="*/ 49 w 57"/>
                  <a:gd name="T13" fmla="*/ 20 h 65"/>
                </a:gdLst>
                <a:ahLst/>
                <a:cxnLst>
                  <a:cxn ang="0">
                    <a:pos x="T0" y="T1"/>
                  </a:cxn>
                  <a:cxn ang="0">
                    <a:pos x="T2" y="T3"/>
                  </a:cxn>
                  <a:cxn ang="0">
                    <a:pos x="T4" y="T5"/>
                  </a:cxn>
                  <a:cxn ang="0">
                    <a:pos x="T6" y="T7"/>
                  </a:cxn>
                  <a:cxn ang="0">
                    <a:pos x="T8" y="T9"/>
                  </a:cxn>
                  <a:cxn ang="0">
                    <a:pos x="T10" y="T11"/>
                  </a:cxn>
                  <a:cxn ang="0">
                    <a:pos x="T12" y="T13"/>
                  </a:cxn>
                </a:cxnLst>
                <a:rect l="0" t="0" r="r" b="b"/>
                <a:pathLst>
                  <a:path w="57" h="65">
                    <a:moveTo>
                      <a:pt x="49" y="20"/>
                    </a:moveTo>
                    <a:cubicBezTo>
                      <a:pt x="57" y="33"/>
                      <a:pt x="55" y="49"/>
                      <a:pt x="44" y="59"/>
                    </a:cubicBezTo>
                    <a:cubicBezTo>
                      <a:pt x="30" y="65"/>
                      <a:pt x="15" y="59"/>
                      <a:pt x="9" y="46"/>
                    </a:cubicBezTo>
                    <a:cubicBezTo>
                      <a:pt x="9" y="45"/>
                      <a:pt x="9" y="45"/>
                      <a:pt x="9" y="45"/>
                    </a:cubicBezTo>
                    <a:cubicBezTo>
                      <a:pt x="0" y="32"/>
                      <a:pt x="3" y="15"/>
                      <a:pt x="15" y="6"/>
                    </a:cubicBezTo>
                    <a:cubicBezTo>
                      <a:pt x="28" y="0"/>
                      <a:pt x="43" y="6"/>
                      <a:pt x="49" y="20"/>
                    </a:cubicBezTo>
                    <a:cubicBezTo>
                      <a:pt x="49" y="20"/>
                      <a:pt x="49" y="20"/>
                      <a:pt x="49" y="20"/>
                    </a:cubicBezTo>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55" name="Freeform 331"/>
              <p:cNvSpPr>
                <a:spLocks/>
              </p:cNvSpPr>
              <p:nvPr/>
            </p:nvSpPr>
            <p:spPr bwMode="auto">
              <a:xfrm>
                <a:off x="2631" y="1643"/>
                <a:ext cx="29" cy="32"/>
              </a:xfrm>
              <a:custGeom>
                <a:avLst/>
                <a:gdLst>
                  <a:gd name="T0" fmla="*/ 83 w 96"/>
                  <a:gd name="T1" fmla="*/ 31 h 102"/>
                  <a:gd name="T2" fmla="*/ 76 w 96"/>
                  <a:gd name="T3" fmla="*/ 89 h 102"/>
                  <a:gd name="T4" fmla="*/ 39 w 96"/>
                  <a:gd name="T5" fmla="*/ 102 h 102"/>
                  <a:gd name="T6" fmla="*/ 25 w 96"/>
                  <a:gd name="T7" fmla="*/ 67 h 102"/>
                  <a:gd name="T8" fmla="*/ 0 w 96"/>
                  <a:gd name="T9" fmla="*/ 34 h 102"/>
                  <a:gd name="T10" fmla="*/ 31 w 96"/>
                  <a:gd name="T11" fmla="*/ 8 h 102"/>
                  <a:gd name="T12" fmla="*/ 83 w 96"/>
                  <a:gd name="T13" fmla="*/ 31 h 102"/>
                  <a:gd name="T14" fmla="*/ 83 w 96"/>
                  <a:gd name="T15" fmla="*/ 31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6" h="102">
                    <a:moveTo>
                      <a:pt x="83" y="31"/>
                    </a:moveTo>
                    <a:cubicBezTo>
                      <a:pt x="96" y="49"/>
                      <a:pt x="93" y="74"/>
                      <a:pt x="76" y="89"/>
                    </a:cubicBezTo>
                    <a:cubicBezTo>
                      <a:pt x="64" y="94"/>
                      <a:pt x="52" y="99"/>
                      <a:pt x="39" y="102"/>
                    </a:cubicBezTo>
                    <a:cubicBezTo>
                      <a:pt x="30" y="93"/>
                      <a:pt x="25" y="80"/>
                      <a:pt x="25" y="67"/>
                    </a:cubicBezTo>
                    <a:cubicBezTo>
                      <a:pt x="13" y="58"/>
                      <a:pt x="5" y="47"/>
                      <a:pt x="0" y="34"/>
                    </a:cubicBezTo>
                    <a:cubicBezTo>
                      <a:pt x="9" y="24"/>
                      <a:pt x="20" y="15"/>
                      <a:pt x="31" y="8"/>
                    </a:cubicBezTo>
                    <a:cubicBezTo>
                      <a:pt x="52" y="0"/>
                      <a:pt x="75" y="10"/>
                      <a:pt x="83" y="31"/>
                    </a:cubicBezTo>
                    <a:cubicBezTo>
                      <a:pt x="83" y="31"/>
                      <a:pt x="83" y="31"/>
                      <a:pt x="83" y="31"/>
                    </a:cubicBezTo>
                  </a:path>
                </a:pathLst>
              </a:custGeom>
              <a:solidFill>
                <a:srgbClr val="1181C4"/>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56" name="Freeform 332"/>
              <p:cNvSpPr>
                <a:spLocks/>
              </p:cNvSpPr>
              <p:nvPr/>
            </p:nvSpPr>
            <p:spPr bwMode="auto">
              <a:xfrm>
                <a:off x="2631" y="1643"/>
                <a:ext cx="29" cy="32"/>
              </a:xfrm>
              <a:custGeom>
                <a:avLst/>
                <a:gdLst>
                  <a:gd name="T0" fmla="*/ 25 w 29"/>
                  <a:gd name="T1" fmla="*/ 10 h 32"/>
                  <a:gd name="T2" fmla="*/ 23 w 29"/>
                  <a:gd name="T3" fmla="*/ 28 h 32"/>
                  <a:gd name="T4" fmla="*/ 12 w 29"/>
                  <a:gd name="T5" fmla="*/ 32 h 32"/>
                  <a:gd name="T6" fmla="*/ 7 w 29"/>
                  <a:gd name="T7" fmla="*/ 21 h 32"/>
                  <a:gd name="T8" fmla="*/ 0 w 29"/>
                  <a:gd name="T9" fmla="*/ 11 h 32"/>
                  <a:gd name="T10" fmla="*/ 9 w 29"/>
                  <a:gd name="T11" fmla="*/ 3 h 32"/>
                  <a:gd name="T12" fmla="*/ 25 w 29"/>
                  <a:gd name="T13" fmla="*/ 10 h 32"/>
                  <a:gd name="T14" fmla="*/ 25 w 29"/>
                  <a:gd name="T15" fmla="*/ 10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32">
                    <a:moveTo>
                      <a:pt x="25" y="10"/>
                    </a:moveTo>
                    <a:cubicBezTo>
                      <a:pt x="29" y="15"/>
                      <a:pt x="28" y="23"/>
                      <a:pt x="23" y="28"/>
                    </a:cubicBezTo>
                    <a:cubicBezTo>
                      <a:pt x="19" y="29"/>
                      <a:pt x="16" y="31"/>
                      <a:pt x="12" y="32"/>
                    </a:cubicBezTo>
                    <a:cubicBezTo>
                      <a:pt x="9" y="29"/>
                      <a:pt x="7" y="25"/>
                      <a:pt x="7" y="21"/>
                    </a:cubicBezTo>
                    <a:cubicBezTo>
                      <a:pt x="4" y="18"/>
                      <a:pt x="1" y="15"/>
                      <a:pt x="0" y="11"/>
                    </a:cubicBezTo>
                    <a:cubicBezTo>
                      <a:pt x="2" y="8"/>
                      <a:pt x="6" y="5"/>
                      <a:pt x="9" y="3"/>
                    </a:cubicBezTo>
                    <a:cubicBezTo>
                      <a:pt x="16" y="0"/>
                      <a:pt x="23" y="3"/>
                      <a:pt x="25" y="10"/>
                    </a:cubicBezTo>
                    <a:cubicBezTo>
                      <a:pt x="25" y="10"/>
                      <a:pt x="25" y="10"/>
                      <a:pt x="25" y="10"/>
                    </a:cubicBezTo>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57" name="Freeform 333"/>
              <p:cNvSpPr>
                <a:spLocks noEditPoints="1"/>
              </p:cNvSpPr>
              <p:nvPr/>
            </p:nvSpPr>
            <p:spPr bwMode="auto">
              <a:xfrm>
                <a:off x="2618" y="1615"/>
                <a:ext cx="67" cy="76"/>
              </a:xfrm>
              <a:custGeom>
                <a:avLst/>
                <a:gdLst>
                  <a:gd name="T0" fmla="*/ 44 w 217"/>
                  <a:gd name="T1" fmla="*/ 14 h 248"/>
                  <a:gd name="T2" fmla="*/ 51 w 217"/>
                  <a:gd name="T3" fmla="*/ 2 h 248"/>
                  <a:gd name="T4" fmla="*/ 51 w 217"/>
                  <a:gd name="T5" fmla="*/ 2 h 248"/>
                  <a:gd name="T6" fmla="*/ 64 w 217"/>
                  <a:gd name="T7" fmla="*/ 9 h 248"/>
                  <a:gd name="T8" fmla="*/ 89 w 217"/>
                  <a:gd name="T9" fmla="*/ 104 h 248"/>
                  <a:gd name="T10" fmla="*/ 82 w 217"/>
                  <a:gd name="T11" fmla="*/ 116 h 248"/>
                  <a:gd name="T12" fmla="*/ 82 w 217"/>
                  <a:gd name="T13" fmla="*/ 116 h 248"/>
                  <a:gd name="T14" fmla="*/ 70 w 217"/>
                  <a:gd name="T15" fmla="*/ 109 h 248"/>
                  <a:gd name="T16" fmla="*/ 44 w 217"/>
                  <a:gd name="T17" fmla="*/ 14 h 248"/>
                  <a:gd name="T18" fmla="*/ 19 w 217"/>
                  <a:gd name="T19" fmla="*/ 243 h 248"/>
                  <a:gd name="T20" fmla="*/ 5 w 217"/>
                  <a:gd name="T21" fmla="*/ 245 h 248"/>
                  <a:gd name="T22" fmla="*/ 3 w 217"/>
                  <a:gd name="T23" fmla="*/ 231 h 248"/>
                  <a:gd name="T24" fmla="*/ 3 w 217"/>
                  <a:gd name="T25" fmla="*/ 231 h 248"/>
                  <a:gd name="T26" fmla="*/ 65 w 217"/>
                  <a:gd name="T27" fmla="*/ 159 h 248"/>
                  <a:gd name="T28" fmla="*/ 79 w 217"/>
                  <a:gd name="T29" fmla="*/ 158 h 248"/>
                  <a:gd name="T30" fmla="*/ 81 w 217"/>
                  <a:gd name="T31" fmla="*/ 171 h 248"/>
                  <a:gd name="T32" fmla="*/ 81 w 217"/>
                  <a:gd name="T33" fmla="*/ 171 h 248"/>
                  <a:gd name="T34" fmla="*/ 19 w 217"/>
                  <a:gd name="T35" fmla="*/ 243 h 248"/>
                  <a:gd name="T36" fmla="*/ 114 w 217"/>
                  <a:gd name="T37" fmla="*/ 174 h 248"/>
                  <a:gd name="T38" fmla="*/ 111 w 217"/>
                  <a:gd name="T39" fmla="*/ 160 h 248"/>
                  <a:gd name="T40" fmla="*/ 111 w 217"/>
                  <a:gd name="T41" fmla="*/ 160 h 248"/>
                  <a:gd name="T42" fmla="*/ 125 w 217"/>
                  <a:gd name="T43" fmla="*/ 157 h 248"/>
                  <a:gd name="T44" fmla="*/ 210 w 217"/>
                  <a:gd name="T45" fmla="*/ 206 h 248"/>
                  <a:gd name="T46" fmla="*/ 214 w 217"/>
                  <a:gd name="T47" fmla="*/ 220 h 248"/>
                  <a:gd name="T48" fmla="*/ 214 w 217"/>
                  <a:gd name="T49" fmla="*/ 220 h 248"/>
                  <a:gd name="T50" fmla="*/ 200 w 217"/>
                  <a:gd name="T51" fmla="*/ 224 h 248"/>
                  <a:gd name="T52" fmla="*/ 114 w 217"/>
                  <a:gd name="T53" fmla="*/ 174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7" h="248">
                    <a:moveTo>
                      <a:pt x="44" y="14"/>
                    </a:moveTo>
                    <a:cubicBezTo>
                      <a:pt x="43" y="9"/>
                      <a:pt x="46" y="3"/>
                      <a:pt x="51" y="2"/>
                    </a:cubicBezTo>
                    <a:cubicBezTo>
                      <a:pt x="51" y="2"/>
                      <a:pt x="51" y="2"/>
                      <a:pt x="51" y="2"/>
                    </a:cubicBezTo>
                    <a:cubicBezTo>
                      <a:pt x="57" y="0"/>
                      <a:pt x="62" y="3"/>
                      <a:pt x="64" y="9"/>
                    </a:cubicBezTo>
                    <a:lnTo>
                      <a:pt x="89" y="104"/>
                    </a:lnTo>
                    <a:cubicBezTo>
                      <a:pt x="91" y="109"/>
                      <a:pt x="88" y="115"/>
                      <a:pt x="82" y="116"/>
                    </a:cubicBezTo>
                    <a:cubicBezTo>
                      <a:pt x="82" y="116"/>
                      <a:pt x="82" y="116"/>
                      <a:pt x="82" y="116"/>
                    </a:cubicBezTo>
                    <a:cubicBezTo>
                      <a:pt x="77" y="118"/>
                      <a:pt x="71" y="115"/>
                      <a:pt x="70" y="109"/>
                    </a:cubicBezTo>
                    <a:lnTo>
                      <a:pt x="44" y="14"/>
                    </a:lnTo>
                    <a:close/>
                    <a:moveTo>
                      <a:pt x="19" y="243"/>
                    </a:moveTo>
                    <a:cubicBezTo>
                      <a:pt x="15" y="248"/>
                      <a:pt x="9" y="248"/>
                      <a:pt x="5" y="245"/>
                    </a:cubicBezTo>
                    <a:cubicBezTo>
                      <a:pt x="0" y="241"/>
                      <a:pt x="0" y="235"/>
                      <a:pt x="3" y="231"/>
                    </a:cubicBezTo>
                    <a:cubicBezTo>
                      <a:pt x="3" y="231"/>
                      <a:pt x="3" y="231"/>
                      <a:pt x="3" y="231"/>
                    </a:cubicBezTo>
                    <a:lnTo>
                      <a:pt x="65" y="159"/>
                    </a:lnTo>
                    <a:cubicBezTo>
                      <a:pt x="69" y="155"/>
                      <a:pt x="75" y="154"/>
                      <a:pt x="79" y="158"/>
                    </a:cubicBezTo>
                    <a:cubicBezTo>
                      <a:pt x="84" y="161"/>
                      <a:pt x="84" y="167"/>
                      <a:pt x="81" y="171"/>
                    </a:cubicBezTo>
                    <a:cubicBezTo>
                      <a:pt x="81" y="171"/>
                      <a:pt x="81" y="171"/>
                      <a:pt x="81" y="171"/>
                    </a:cubicBezTo>
                    <a:lnTo>
                      <a:pt x="19" y="243"/>
                    </a:lnTo>
                    <a:close/>
                    <a:moveTo>
                      <a:pt x="114" y="174"/>
                    </a:moveTo>
                    <a:cubicBezTo>
                      <a:pt x="109" y="171"/>
                      <a:pt x="108" y="165"/>
                      <a:pt x="111" y="160"/>
                    </a:cubicBezTo>
                    <a:cubicBezTo>
                      <a:pt x="111" y="160"/>
                      <a:pt x="111" y="160"/>
                      <a:pt x="111" y="160"/>
                    </a:cubicBezTo>
                    <a:cubicBezTo>
                      <a:pt x="114" y="155"/>
                      <a:pt x="120" y="154"/>
                      <a:pt x="125" y="157"/>
                    </a:cubicBezTo>
                    <a:lnTo>
                      <a:pt x="210" y="206"/>
                    </a:lnTo>
                    <a:cubicBezTo>
                      <a:pt x="215" y="209"/>
                      <a:pt x="217" y="215"/>
                      <a:pt x="214" y="220"/>
                    </a:cubicBezTo>
                    <a:cubicBezTo>
                      <a:pt x="214" y="220"/>
                      <a:pt x="214" y="220"/>
                      <a:pt x="214" y="220"/>
                    </a:cubicBezTo>
                    <a:cubicBezTo>
                      <a:pt x="211" y="225"/>
                      <a:pt x="205" y="227"/>
                      <a:pt x="200" y="224"/>
                    </a:cubicBezTo>
                    <a:lnTo>
                      <a:pt x="114" y="174"/>
                    </a:lnTo>
                    <a:close/>
                  </a:path>
                </a:pathLst>
              </a:custGeom>
              <a:solidFill>
                <a:srgbClr val="7CEEF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58" name="Freeform 334"/>
              <p:cNvSpPr>
                <a:spLocks noEditPoints="1"/>
              </p:cNvSpPr>
              <p:nvPr/>
            </p:nvSpPr>
            <p:spPr bwMode="auto">
              <a:xfrm>
                <a:off x="2618" y="1615"/>
                <a:ext cx="67" cy="76"/>
              </a:xfrm>
              <a:custGeom>
                <a:avLst/>
                <a:gdLst>
                  <a:gd name="T0" fmla="*/ 44 w 217"/>
                  <a:gd name="T1" fmla="*/ 14 h 248"/>
                  <a:gd name="T2" fmla="*/ 51 w 217"/>
                  <a:gd name="T3" fmla="*/ 2 h 248"/>
                  <a:gd name="T4" fmla="*/ 51 w 217"/>
                  <a:gd name="T5" fmla="*/ 2 h 248"/>
                  <a:gd name="T6" fmla="*/ 64 w 217"/>
                  <a:gd name="T7" fmla="*/ 9 h 248"/>
                  <a:gd name="T8" fmla="*/ 89 w 217"/>
                  <a:gd name="T9" fmla="*/ 104 h 248"/>
                  <a:gd name="T10" fmla="*/ 82 w 217"/>
                  <a:gd name="T11" fmla="*/ 116 h 248"/>
                  <a:gd name="T12" fmla="*/ 82 w 217"/>
                  <a:gd name="T13" fmla="*/ 116 h 248"/>
                  <a:gd name="T14" fmla="*/ 70 w 217"/>
                  <a:gd name="T15" fmla="*/ 109 h 248"/>
                  <a:gd name="T16" fmla="*/ 44 w 217"/>
                  <a:gd name="T17" fmla="*/ 14 h 248"/>
                  <a:gd name="T18" fmla="*/ 19 w 217"/>
                  <a:gd name="T19" fmla="*/ 243 h 248"/>
                  <a:gd name="T20" fmla="*/ 5 w 217"/>
                  <a:gd name="T21" fmla="*/ 245 h 248"/>
                  <a:gd name="T22" fmla="*/ 3 w 217"/>
                  <a:gd name="T23" fmla="*/ 231 h 248"/>
                  <a:gd name="T24" fmla="*/ 3 w 217"/>
                  <a:gd name="T25" fmla="*/ 231 h 248"/>
                  <a:gd name="T26" fmla="*/ 65 w 217"/>
                  <a:gd name="T27" fmla="*/ 159 h 248"/>
                  <a:gd name="T28" fmla="*/ 79 w 217"/>
                  <a:gd name="T29" fmla="*/ 158 h 248"/>
                  <a:gd name="T30" fmla="*/ 81 w 217"/>
                  <a:gd name="T31" fmla="*/ 171 h 248"/>
                  <a:gd name="T32" fmla="*/ 81 w 217"/>
                  <a:gd name="T33" fmla="*/ 171 h 248"/>
                  <a:gd name="T34" fmla="*/ 19 w 217"/>
                  <a:gd name="T35" fmla="*/ 243 h 248"/>
                  <a:gd name="T36" fmla="*/ 114 w 217"/>
                  <a:gd name="T37" fmla="*/ 174 h 248"/>
                  <a:gd name="T38" fmla="*/ 111 w 217"/>
                  <a:gd name="T39" fmla="*/ 160 h 248"/>
                  <a:gd name="T40" fmla="*/ 111 w 217"/>
                  <a:gd name="T41" fmla="*/ 160 h 248"/>
                  <a:gd name="T42" fmla="*/ 125 w 217"/>
                  <a:gd name="T43" fmla="*/ 157 h 248"/>
                  <a:gd name="T44" fmla="*/ 210 w 217"/>
                  <a:gd name="T45" fmla="*/ 206 h 248"/>
                  <a:gd name="T46" fmla="*/ 214 w 217"/>
                  <a:gd name="T47" fmla="*/ 220 h 248"/>
                  <a:gd name="T48" fmla="*/ 214 w 217"/>
                  <a:gd name="T49" fmla="*/ 220 h 248"/>
                  <a:gd name="T50" fmla="*/ 200 w 217"/>
                  <a:gd name="T51" fmla="*/ 224 h 248"/>
                  <a:gd name="T52" fmla="*/ 114 w 217"/>
                  <a:gd name="T53" fmla="*/ 174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7" h="248">
                    <a:moveTo>
                      <a:pt x="44" y="14"/>
                    </a:moveTo>
                    <a:cubicBezTo>
                      <a:pt x="43" y="9"/>
                      <a:pt x="46" y="3"/>
                      <a:pt x="51" y="2"/>
                    </a:cubicBezTo>
                    <a:cubicBezTo>
                      <a:pt x="51" y="2"/>
                      <a:pt x="51" y="2"/>
                      <a:pt x="51" y="2"/>
                    </a:cubicBezTo>
                    <a:cubicBezTo>
                      <a:pt x="57" y="0"/>
                      <a:pt x="62" y="3"/>
                      <a:pt x="64" y="9"/>
                    </a:cubicBezTo>
                    <a:lnTo>
                      <a:pt x="89" y="104"/>
                    </a:lnTo>
                    <a:cubicBezTo>
                      <a:pt x="91" y="109"/>
                      <a:pt x="88" y="115"/>
                      <a:pt x="82" y="116"/>
                    </a:cubicBezTo>
                    <a:cubicBezTo>
                      <a:pt x="82" y="116"/>
                      <a:pt x="82" y="116"/>
                      <a:pt x="82" y="116"/>
                    </a:cubicBezTo>
                    <a:cubicBezTo>
                      <a:pt x="77" y="118"/>
                      <a:pt x="71" y="115"/>
                      <a:pt x="70" y="109"/>
                    </a:cubicBezTo>
                    <a:lnTo>
                      <a:pt x="44" y="14"/>
                    </a:lnTo>
                    <a:close/>
                    <a:moveTo>
                      <a:pt x="19" y="243"/>
                    </a:moveTo>
                    <a:cubicBezTo>
                      <a:pt x="15" y="248"/>
                      <a:pt x="9" y="248"/>
                      <a:pt x="5" y="245"/>
                    </a:cubicBezTo>
                    <a:cubicBezTo>
                      <a:pt x="0" y="241"/>
                      <a:pt x="0" y="235"/>
                      <a:pt x="3" y="231"/>
                    </a:cubicBezTo>
                    <a:cubicBezTo>
                      <a:pt x="3" y="231"/>
                      <a:pt x="3" y="231"/>
                      <a:pt x="3" y="231"/>
                    </a:cubicBezTo>
                    <a:lnTo>
                      <a:pt x="65" y="159"/>
                    </a:lnTo>
                    <a:cubicBezTo>
                      <a:pt x="69" y="155"/>
                      <a:pt x="75" y="154"/>
                      <a:pt x="79" y="158"/>
                    </a:cubicBezTo>
                    <a:cubicBezTo>
                      <a:pt x="84" y="161"/>
                      <a:pt x="84" y="167"/>
                      <a:pt x="81" y="171"/>
                    </a:cubicBezTo>
                    <a:cubicBezTo>
                      <a:pt x="81" y="171"/>
                      <a:pt x="81" y="171"/>
                      <a:pt x="81" y="171"/>
                    </a:cubicBezTo>
                    <a:lnTo>
                      <a:pt x="19" y="243"/>
                    </a:lnTo>
                    <a:close/>
                    <a:moveTo>
                      <a:pt x="114" y="174"/>
                    </a:moveTo>
                    <a:cubicBezTo>
                      <a:pt x="109" y="171"/>
                      <a:pt x="108" y="165"/>
                      <a:pt x="111" y="160"/>
                    </a:cubicBezTo>
                    <a:cubicBezTo>
                      <a:pt x="111" y="160"/>
                      <a:pt x="111" y="160"/>
                      <a:pt x="111" y="160"/>
                    </a:cubicBezTo>
                    <a:cubicBezTo>
                      <a:pt x="114" y="155"/>
                      <a:pt x="120" y="154"/>
                      <a:pt x="125" y="157"/>
                    </a:cubicBezTo>
                    <a:lnTo>
                      <a:pt x="210" y="206"/>
                    </a:lnTo>
                    <a:cubicBezTo>
                      <a:pt x="215" y="209"/>
                      <a:pt x="217" y="215"/>
                      <a:pt x="214" y="220"/>
                    </a:cubicBezTo>
                    <a:cubicBezTo>
                      <a:pt x="214" y="220"/>
                      <a:pt x="214" y="220"/>
                      <a:pt x="214" y="220"/>
                    </a:cubicBezTo>
                    <a:cubicBezTo>
                      <a:pt x="211" y="225"/>
                      <a:pt x="205" y="227"/>
                      <a:pt x="200" y="224"/>
                    </a:cubicBezTo>
                    <a:lnTo>
                      <a:pt x="114" y="174"/>
                    </a:lnTo>
                    <a:close/>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59" name="Rectangle 335"/>
              <p:cNvSpPr>
                <a:spLocks noChangeArrowheads="1"/>
              </p:cNvSpPr>
              <p:nvPr/>
            </p:nvSpPr>
            <p:spPr bwMode="auto">
              <a:xfrm>
                <a:off x="2623" y="1648"/>
                <a:ext cx="5" cy="34"/>
              </a:xfrm>
              <a:prstGeom prst="rect">
                <a:avLst/>
              </a:prstGeom>
              <a:solidFill>
                <a:srgbClr val="FD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1" name="Rectangle 336"/>
              <p:cNvSpPr>
                <a:spLocks noChangeArrowheads="1"/>
              </p:cNvSpPr>
              <p:nvPr/>
            </p:nvSpPr>
            <p:spPr bwMode="auto">
              <a:xfrm>
                <a:off x="2628" y="1648"/>
                <a:ext cx="5" cy="34"/>
              </a:xfrm>
              <a:prstGeom prst="rect">
                <a:avLst/>
              </a:prstGeom>
              <a:solidFill>
                <a:srgbClr val="F9FE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2" name="Rectangle 337"/>
              <p:cNvSpPr>
                <a:spLocks noChangeArrowheads="1"/>
              </p:cNvSpPr>
              <p:nvPr/>
            </p:nvSpPr>
            <p:spPr bwMode="auto">
              <a:xfrm>
                <a:off x="2633" y="1648"/>
                <a:ext cx="5" cy="34"/>
              </a:xfrm>
              <a:prstGeom prst="rect">
                <a:avLst/>
              </a:prstGeom>
              <a:solidFill>
                <a:srgbClr val="DEFA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3" name="Rectangle 338"/>
              <p:cNvSpPr>
                <a:spLocks noChangeArrowheads="1"/>
              </p:cNvSpPr>
              <p:nvPr/>
            </p:nvSpPr>
            <p:spPr bwMode="auto">
              <a:xfrm>
                <a:off x="2638" y="1648"/>
                <a:ext cx="5" cy="34"/>
              </a:xfrm>
              <a:prstGeom prst="rect">
                <a:avLst/>
              </a:prstGeom>
              <a:solidFill>
                <a:srgbClr val="AEF3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4" name="Rectangle 339"/>
              <p:cNvSpPr>
                <a:spLocks noChangeArrowheads="1"/>
              </p:cNvSpPr>
              <p:nvPr/>
            </p:nvSpPr>
            <p:spPr bwMode="auto">
              <a:xfrm>
                <a:off x="2643" y="1648"/>
                <a:ext cx="5" cy="34"/>
              </a:xfrm>
              <a:prstGeom prst="rect">
                <a:avLst/>
              </a:prstGeom>
              <a:solidFill>
                <a:srgbClr val="86EF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5" name="Rectangle 340"/>
              <p:cNvSpPr>
                <a:spLocks noChangeArrowheads="1"/>
              </p:cNvSpPr>
              <p:nvPr/>
            </p:nvSpPr>
            <p:spPr bwMode="auto">
              <a:xfrm>
                <a:off x="2648" y="1648"/>
                <a:ext cx="5" cy="34"/>
              </a:xfrm>
              <a:prstGeom prst="rect">
                <a:avLst/>
              </a:prstGeom>
              <a:solidFill>
                <a:srgbClr val="84EF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6" name="Freeform 341"/>
              <p:cNvSpPr>
                <a:spLocks/>
              </p:cNvSpPr>
              <p:nvPr/>
            </p:nvSpPr>
            <p:spPr bwMode="auto">
              <a:xfrm>
                <a:off x="2626" y="1650"/>
                <a:ext cx="23" cy="27"/>
              </a:xfrm>
              <a:custGeom>
                <a:avLst/>
                <a:gdLst>
                  <a:gd name="T0" fmla="*/ 20 w 23"/>
                  <a:gd name="T1" fmla="*/ 9 h 27"/>
                  <a:gd name="T2" fmla="*/ 18 w 23"/>
                  <a:gd name="T3" fmla="*/ 25 h 27"/>
                  <a:gd name="T4" fmla="*/ 4 w 23"/>
                  <a:gd name="T5" fmla="*/ 18 h 27"/>
                  <a:gd name="T6" fmla="*/ 4 w 23"/>
                  <a:gd name="T7" fmla="*/ 18 h 27"/>
                  <a:gd name="T8" fmla="*/ 6 w 23"/>
                  <a:gd name="T9" fmla="*/ 2 h 27"/>
                  <a:gd name="T10" fmla="*/ 20 w 23"/>
                  <a:gd name="T11" fmla="*/ 8 h 27"/>
                  <a:gd name="T12" fmla="*/ 20 w 23"/>
                  <a:gd name="T13" fmla="*/ 9 h 27"/>
                </a:gdLst>
                <a:ahLst/>
                <a:cxnLst>
                  <a:cxn ang="0">
                    <a:pos x="T0" y="T1"/>
                  </a:cxn>
                  <a:cxn ang="0">
                    <a:pos x="T2" y="T3"/>
                  </a:cxn>
                  <a:cxn ang="0">
                    <a:pos x="T4" y="T5"/>
                  </a:cxn>
                  <a:cxn ang="0">
                    <a:pos x="T6" y="T7"/>
                  </a:cxn>
                  <a:cxn ang="0">
                    <a:pos x="T8" y="T9"/>
                  </a:cxn>
                  <a:cxn ang="0">
                    <a:pos x="T10" y="T11"/>
                  </a:cxn>
                  <a:cxn ang="0">
                    <a:pos x="T12" y="T13"/>
                  </a:cxn>
                </a:cxnLst>
                <a:rect l="0" t="0" r="r" b="b"/>
                <a:pathLst>
                  <a:path w="23" h="27">
                    <a:moveTo>
                      <a:pt x="20" y="9"/>
                    </a:moveTo>
                    <a:cubicBezTo>
                      <a:pt x="23" y="14"/>
                      <a:pt x="23" y="20"/>
                      <a:pt x="18" y="25"/>
                    </a:cubicBezTo>
                    <a:cubicBezTo>
                      <a:pt x="13" y="27"/>
                      <a:pt x="6" y="24"/>
                      <a:pt x="4" y="18"/>
                    </a:cubicBezTo>
                    <a:cubicBezTo>
                      <a:pt x="4" y="18"/>
                      <a:pt x="4" y="18"/>
                      <a:pt x="4" y="18"/>
                    </a:cubicBezTo>
                    <a:cubicBezTo>
                      <a:pt x="0" y="13"/>
                      <a:pt x="1" y="6"/>
                      <a:pt x="6" y="2"/>
                    </a:cubicBezTo>
                    <a:cubicBezTo>
                      <a:pt x="11" y="0"/>
                      <a:pt x="18" y="3"/>
                      <a:pt x="20" y="8"/>
                    </a:cubicBezTo>
                    <a:cubicBezTo>
                      <a:pt x="20" y="9"/>
                      <a:pt x="20" y="9"/>
                      <a:pt x="20" y="9"/>
                    </a:cubicBezTo>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67" name="Line 342"/>
              <p:cNvSpPr>
                <a:spLocks noChangeShapeType="1"/>
              </p:cNvSpPr>
              <p:nvPr/>
            </p:nvSpPr>
            <p:spPr bwMode="auto">
              <a:xfrm>
                <a:off x="2615" y="1700"/>
                <a:ext cx="131" cy="74"/>
              </a:xfrm>
              <a:prstGeom prst="line">
                <a:avLst/>
              </a:prstGeom>
              <a:noFill/>
              <a:ln w="7938" cap="rnd">
                <a:solidFill>
                  <a:srgbClr val="004A7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68" name="Freeform 343"/>
              <p:cNvSpPr>
                <a:spLocks/>
              </p:cNvSpPr>
              <p:nvPr/>
            </p:nvSpPr>
            <p:spPr bwMode="auto">
              <a:xfrm>
                <a:off x="2613" y="1470"/>
                <a:ext cx="234" cy="313"/>
              </a:xfrm>
              <a:custGeom>
                <a:avLst/>
                <a:gdLst>
                  <a:gd name="T0" fmla="*/ 729 w 767"/>
                  <a:gd name="T1" fmla="*/ 778 h 1023"/>
                  <a:gd name="T2" fmla="*/ 729 w 767"/>
                  <a:gd name="T3" fmla="*/ 246 h 1023"/>
                  <a:gd name="T4" fmla="*/ 301 w 767"/>
                  <a:gd name="T5" fmla="*/ 0 h 1023"/>
                  <a:gd name="T6" fmla="*/ 32 w 767"/>
                  <a:gd name="T7" fmla="*/ 159 h 1023"/>
                  <a:gd name="T8" fmla="*/ 32 w 767"/>
                  <a:gd name="T9" fmla="*/ 691 h 1023"/>
                  <a:gd name="T10" fmla="*/ 21 w 767"/>
                  <a:gd name="T11" fmla="*/ 704 h 1023"/>
                  <a:gd name="T12" fmla="*/ 23 w 767"/>
                  <a:gd name="T13" fmla="*/ 718 h 1023"/>
                  <a:gd name="T14" fmla="*/ 23 w 767"/>
                  <a:gd name="T15" fmla="*/ 718 h 1023"/>
                  <a:gd name="T16" fmla="*/ 32 w 767"/>
                  <a:gd name="T17" fmla="*/ 719 h 1023"/>
                  <a:gd name="T18" fmla="*/ 32 w 767"/>
                  <a:gd name="T19" fmla="*/ 726 h 1023"/>
                  <a:gd name="T20" fmla="*/ 0 w 767"/>
                  <a:gd name="T21" fmla="*/ 745 h 1023"/>
                  <a:gd name="T22" fmla="*/ 0 w 767"/>
                  <a:gd name="T23" fmla="*/ 775 h 1023"/>
                  <a:gd name="T24" fmla="*/ 435 w 767"/>
                  <a:gd name="T25" fmla="*/ 1023 h 1023"/>
                  <a:gd name="T26" fmla="*/ 766 w 767"/>
                  <a:gd name="T27" fmla="*/ 828 h 1023"/>
                  <a:gd name="T28" fmla="*/ 767 w 767"/>
                  <a:gd name="T29" fmla="*/ 799 h 1023"/>
                  <a:gd name="T30" fmla="*/ 729 w 767"/>
                  <a:gd name="T31" fmla="*/ 778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67" h="1023">
                    <a:moveTo>
                      <a:pt x="729" y="778"/>
                    </a:moveTo>
                    <a:lnTo>
                      <a:pt x="729" y="246"/>
                    </a:lnTo>
                    <a:lnTo>
                      <a:pt x="301" y="0"/>
                    </a:lnTo>
                    <a:lnTo>
                      <a:pt x="32" y="159"/>
                    </a:lnTo>
                    <a:lnTo>
                      <a:pt x="32" y="691"/>
                    </a:lnTo>
                    <a:lnTo>
                      <a:pt x="21" y="704"/>
                    </a:lnTo>
                    <a:cubicBezTo>
                      <a:pt x="18" y="708"/>
                      <a:pt x="18" y="714"/>
                      <a:pt x="23" y="718"/>
                    </a:cubicBezTo>
                    <a:cubicBezTo>
                      <a:pt x="23" y="718"/>
                      <a:pt x="23" y="718"/>
                      <a:pt x="23" y="718"/>
                    </a:cubicBezTo>
                    <a:lnTo>
                      <a:pt x="32" y="719"/>
                    </a:lnTo>
                    <a:lnTo>
                      <a:pt x="32" y="726"/>
                    </a:lnTo>
                    <a:lnTo>
                      <a:pt x="0" y="745"/>
                    </a:lnTo>
                    <a:lnTo>
                      <a:pt x="0" y="775"/>
                    </a:lnTo>
                    <a:lnTo>
                      <a:pt x="435" y="1023"/>
                    </a:lnTo>
                    <a:lnTo>
                      <a:pt x="766" y="828"/>
                    </a:lnTo>
                    <a:lnTo>
                      <a:pt x="767" y="799"/>
                    </a:lnTo>
                    <a:lnTo>
                      <a:pt x="729" y="778"/>
                    </a:lnTo>
                    <a:close/>
                  </a:path>
                </a:pathLst>
              </a:custGeom>
              <a:noFill/>
              <a:ln w="7938" cap="rnd">
                <a:solidFill>
                  <a:srgbClr val="01ACF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368" name="Picture 344"/>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3764" y="967"/>
                <a:ext cx="167"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69" name="Freeform 345"/>
              <p:cNvSpPr>
                <a:spLocks/>
              </p:cNvSpPr>
              <p:nvPr/>
            </p:nvSpPr>
            <p:spPr bwMode="auto">
              <a:xfrm>
                <a:off x="3766" y="1000"/>
                <a:ext cx="106" cy="266"/>
              </a:xfrm>
              <a:custGeom>
                <a:avLst/>
                <a:gdLst>
                  <a:gd name="T0" fmla="*/ 106 w 106"/>
                  <a:gd name="T1" fmla="*/ 266 h 266"/>
                  <a:gd name="T2" fmla="*/ 1 w 106"/>
                  <a:gd name="T3" fmla="*/ 207 h 266"/>
                  <a:gd name="T4" fmla="*/ 0 w 106"/>
                  <a:gd name="T5" fmla="*/ 0 h 266"/>
                  <a:gd name="T6" fmla="*/ 106 w 106"/>
                  <a:gd name="T7" fmla="*/ 61 h 266"/>
                  <a:gd name="T8" fmla="*/ 106 w 106"/>
                  <a:gd name="T9" fmla="*/ 266 h 266"/>
                </a:gdLst>
                <a:ahLst/>
                <a:cxnLst>
                  <a:cxn ang="0">
                    <a:pos x="T0" y="T1"/>
                  </a:cxn>
                  <a:cxn ang="0">
                    <a:pos x="T2" y="T3"/>
                  </a:cxn>
                  <a:cxn ang="0">
                    <a:pos x="T4" y="T5"/>
                  </a:cxn>
                  <a:cxn ang="0">
                    <a:pos x="T6" y="T7"/>
                  </a:cxn>
                  <a:cxn ang="0">
                    <a:pos x="T8" y="T9"/>
                  </a:cxn>
                </a:cxnLst>
                <a:rect l="0" t="0" r="r" b="b"/>
                <a:pathLst>
                  <a:path w="106" h="266">
                    <a:moveTo>
                      <a:pt x="106" y="266"/>
                    </a:moveTo>
                    <a:lnTo>
                      <a:pt x="1" y="207"/>
                    </a:lnTo>
                    <a:lnTo>
                      <a:pt x="0" y="0"/>
                    </a:lnTo>
                    <a:lnTo>
                      <a:pt x="106" y="61"/>
                    </a:lnTo>
                    <a:lnTo>
                      <a:pt x="106" y="266"/>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70" name="Freeform 346"/>
              <p:cNvSpPr>
                <a:spLocks/>
              </p:cNvSpPr>
              <p:nvPr/>
            </p:nvSpPr>
            <p:spPr bwMode="auto">
              <a:xfrm>
                <a:off x="3766" y="970"/>
                <a:ext cx="160" cy="90"/>
              </a:xfrm>
              <a:custGeom>
                <a:avLst/>
                <a:gdLst>
                  <a:gd name="T0" fmla="*/ 106 w 160"/>
                  <a:gd name="T1" fmla="*/ 90 h 90"/>
                  <a:gd name="T2" fmla="*/ 160 w 160"/>
                  <a:gd name="T3" fmla="*/ 60 h 90"/>
                  <a:gd name="T4" fmla="*/ 54 w 160"/>
                  <a:gd name="T5" fmla="*/ 0 h 90"/>
                  <a:gd name="T6" fmla="*/ 0 w 160"/>
                  <a:gd name="T7" fmla="*/ 30 h 90"/>
                  <a:gd name="T8" fmla="*/ 106 w 160"/>
                  <a:gd name="T9" fmla="*/ 90 h 90"/>
                </a:gdLst>
                <a:ahLst/>
                <a:cxnLst>
                  <a:cxn ang="0">
                    <a:pos x="T0" y="T1"/>
                  </a:cxn>
                  <a:cxn ang="0">
                    <a:pos x="T2" y="T3"/>
                  </a:cxn>
                  <a:cxn ang="0">
                    <a:pos x="T4" y="T5"/>
                  </a:cxn>
                  <a:cxn ang="0">
                    <a:pos x="T6" y="T7"/>
                  </a:cxn>
                  <a:cxn ang="0">
                    <a:pos x="T8" y="T9"/>
                  </a:cxn>
                </a:cxnLst>
                <a:rect l="0" t="0" r="r" b="b"/>
                <a:pathLst>
                  <a:path w="160" h="90">
                    <a:moveTo>
                      <a:pt x="106" y="90"/>
                    </a:moveTo>
                    <a:lnTo>
                      <a:pt x="160" y="60"/>
                    </a:lnTo>
                    <a:lnTo>
                      <a:pt x="54" y="0"/>
                    </a:lnTo>
                    <a:lnTo>
                      <a:pt x="0" y="30"/>
                    </a:lnTo>
                    <a:lnTo>
                      <a:pt x="106" y="90"/>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371" name="Picture 347"/>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3774" y="1016"/>
                <a:ext cx="8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71" name="Freeform 348"/>
              <p:cNvSpPr>
                <a:spLocks/>
              </p:cNvSpPr>
              <p:nvPr/>
            </p:nvSpPr>
            <p:spPr bwMode="auto">
              <a:xfrm>
                <a:off x="3777" y="1021"/>
                <a:ext cx="80" cy="222"/>
              </a:xfrm>
              <a:custGeom>
                <a:avLst/>
                <a:gdLst>
                  <a:gd name="T0" fmla="*/ 80 w 80"/>
                  <a:gd name="T1" fmla="*/ 222 h 222"/>
                  <a:gd name="T2" fmla="*/ 0 w 80"/>
                  <a:gd name="T3" fmla="*/ 176 h 222"/>
                  <a:gd name="T4" fmla="*/ 0 w 80"/>
                  <a:gd name="T5" fmla="*/ 0 h 222"/>
                  <a:gd name="T6" fmla="*/ 80 w 80"/>
                  <a:gd name="T7" fmla="*/ 45 h 222"/>
                  <a:gd name="T8" fmla="*/ 80 w 80"/>
                  <a:gd name="T9" fmla="*/ 222 h 222"/>
                </a:gdLst>
                <a:ahLst/>
                <a:cxnLst>
                  <a:cxn ang="0">
                    <a:pos x="T0" y="T1"/>
                  </a:cxn>
                  <a:cxn ang="0">
                    <a:pos x="T2" y="T3"/>
                  </a:cxn>
                  <a:cxn ang="0">
                    <a:pos x="T4" y="T5"/>
                  </a:cxn>
                  <a:cxn ang="0">
                    <a:pos x="T6" y="T7"/>
                  </a:cxn>
                  <a:cxn ang="0">
                    <a:pos x="T8" y="T9"/>
                  </a:cxn>
                </a:cxnLst>
                <a:rect l="0" t="0" r="r" b="b"/>
                <a:pathLst>
                  <a:path w="80" h="222">
                    <a:moveTo>
                      <a:pt x="80" y="222"/>
                    </a:moveTo>
                    <a:lnTo>
                      <a:pt x="0" y="176"/>
                    </a:lnTo>
                    <a:lnTo>
                      <a:pt x="0" y="0"/>
                    </a:lnTo>
                    <a:lnTo>
                      <a:pt x="80" y="45"/>
                    </a:lnTo>
                    <a:lnTo>
                      <a:pt x="80" y="222"/>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72" name="Rectangle 349"/>
              <p:cNvSpPr>
                <a:spLocks noChangeArrowheads="1"/>
              </p:cNvSpPr>
              <p:nvPr/>
            </p:nvSpPr>
            <p:spPr bwMode="auto">
              <a:xfrm>
                <a:off x="3872" y="1026"/>
                <a:ext cx="64" cy="245"/>
              </a:xfrm>
              <a:prstGeom prst="rect">
                <a:avLst/>
              </a:prstGeom>
              <a:solidFill>
                <a:srgbClr val="0082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3" name="Freeform 350"/>
              <p:cNvSpPr>
                <a:spLocks/>
              </p:cNvSpPr>
              <p:nvPr/>
            </p:nvSpPr>
            <p:spPr bwMode="auto">
              <a:xfrm>
                <a:off x="3872" y="1030"/>
                <a:ext cx="54" cy="236"/>
              </a:xfrm>
              <a:custGeom>
                <a:avLst/>
                <a:gdLst>
                  <a:gd name="T0" fmla="*/ 0 w 54"/>
                  <a:gd name="T1" fmla="*/ 30 h 236"/>
                  <a:gd name="T2" fmla="*/ 54 w 54"/>
                  <a:gd name="T3" fmla="*/ 0 h 236"/>
                  <a:gd name="T4" fmla="*/ 54 w 54"/>
                  <a:gd name="T5" fmla="*/ 205 h 236"/>
                  <a:gd name="T6" fmla="*/ 0 w 54"/>
                  <a:gd name="T7" fmla="*/ 236 h 236"/>
                  <a:gd name="T8" fmla="*/ 0 w 54"/>
                  <a:gd name="T9" fmla="*/ 30 h 236"/>
                </a:gdLst>
                <a:ahLst/>
                <a:cxnLst>
                  <a:cxn ang="0">
                    <a:pos x="T0" y="T1"/>
                  </a:cxn>
                  <a:cxn ang="0">
                    <a:pos x="T2" y="T3"/>
                  </a:cxn>
                  <a:cxn ang="0">
                    <a:pos x="T4" y="T5"/>
                  </a:cxn>
                  <a:cxn ang="0">
                    <a:pos x="T6" y="T7"/>
                  </a:cxn>
                  <a:cxn ang="0">
                    <a:pos x="T8" y="T9"/>
                  </a:cxn>
                </a:cxnLst>
                <a:rect l="0" t="0" r="r" b="b"/>
                <a:pathLst>
                  <a:path w="54" h="236">
                    <a:moveTo>
                      <a:pt x="0" y="30"/>
                    </a:moveTo>
                    <a:lnTo>
                      <a:pt x="54" y="0"/>
                    </a:lnTo>
                    <a:lnTo>
                      <a:pt x="54" y="205"/>
                    </a:lnTo>
                    <a:lnTo>
                      <a:pt x="0" y="236"/>
                    </a:lnTo>
                    <a:lnTo>
                      <a:pt x="0" y="30"/>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74" name="Rectangle 351"/>
              <p:cNvSpPr>
                <a:spLocks noChangeArrowheads="1"/>
              </p:cNvSpPr>
              <p:nvPr/>
            </p:nvSpPr>
            <p:spPr bwMode="auto">
              <a:xfrm>
                <a:off x="3769" y="1060"/>
                <a:ext cx="98" cy="235"/>
              </a:xfrm>
              <a:prstGeom prst="rect">
                <a:avLst/>
              </a:prstGeom>
              <a:solidFill>
                <a:srgbClr val="5EEB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5" name="Freeform 352"/>
              <p:cNvSpPr>
                <a:spLocks/>
              </p:cNvSpPr>
              <p:nvPr/>
            </p:nvSpPr>
            <p:spPr bwMode="auto">
              <a:xfrm>
                <a:off x="3769" y="1062"/>
                <a:ext cx="89" cy="226"/>
              </a:xfrm>
              <a:custGeom>
                <a:avLst/>
                <a:gdLst>
                  <a:gd name="T0" fmla="*/ 0 w 89"/>
                  <a:gd name="T1" fmla="*/ 222 h 226"/>
                  <a:gd name="T2" fmla="*/ 9 w 89"/>
                  <a:gd name="T3" fmla="*/ 226 h 226"/>
                  <a:gd name="T4" fmla="*/ 81 w 89"/>
                  <a:gd name="T5" fmla="*/ 176 h 226"/>
                  <a:gd name="T6" fmla="*/ 89 w 89"/>
                  <a:gd name="T7" fmla="*/ 4 h 226"/>
                  <a:gd name="T8" fmla="*/ 81 w 89"/>
                  <a:gd name="T9" fmla="*/ 0 h 226"/>
                  <a:gd name="T10" fmla="*/ 0 w 89"/>
                  <a:gd name="T11" fmla="*/ 45 h 226"/>
                  <a:gd name="T12" fmla="*/ 0 w 89"/>
                  <a:gd name="T13" fmla="*/ 222 h 226"/>
                </a:gdLst>
                <a:ahLst/>
                <a:cxnLst>
                  <a:cxn ang="0">
                    <a:pos x="T0" y="T1"/>
                  </a:cxn>
                  <a:cxn ang="0">
                    <a:pos x="T2" y="T3"/>
                  </a:cxn>
                  <a:cxn ang="0">
                    <a:pos x="T4" y="T5"/>
                  </a:cxn>
                  <a:cxn ang="0">
                    <a:pos x="T6" y="T7"/>
                  </a:cxn>
                  <a:cxn ang="0">
                    <a:pos x="T8" y="T9"/>
                  </a:cxn>
                  <a:cxn ang="0">
                    <a:pos x="T10" y="T11"/>
                  </a:cxn>
                  <a:cxn ang="0">
                    <a:pos x="T12" y="T13"/>
                  </a:cxn>
                </a:cxnLst>
                <a:rect l="0" t="0" r="r" b="b"/>
                <a:pathLst>
                  <a:path w="89" h="226">
                    <a:moveTo>
                      <a:pt x="0" y="222"/>
                    </a:moveTo>
                    <a:lnTo>
                      <a:pt x="9" y="226"/>
                    </a:lnTo>
                    <a:lnTo>
                      <a:pt x="81" y="176"/>
                    </a:lnTo>
                    <a:lnTo>
                      <a:pt x="89" y="4"/>
                    </a:lnTo>
                    <a:lnTo>
                      <a:pt x="81" y="0"/>
                    </a:lnTo>
                    <a:lnTo>
                      <a:pt x="0" y="45"/>
                    </a:lnTo>
                    <a:lnTo>
                      <a:pt x="0" y="222"/>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76" name="Freeform 353"/>
              <p:cNvSpPr>
                <a:spLocks/>
              </p:cNvSpPr>
              <p:nvPr/>
            </p:nvSpPr>
            <p:spPr bwMode="auto">
              <a:xfrm>
                <a:off x="3766" y="970"/>
                <a:ext cx="160" cy="318"/>
              </a:xfrm>
              <a:custGeom>
                <a:avLst/>
                <a:gdLst>
                  <a:gd name="T0" fmla="*/ 54 w 160"/>
                  <a:gd name="T1" fmla="*/ 0 h 318"/>
                  <a:gd name="T2" fmla="*/ 0 w 160"/>
                  <a:gd name="T3" fmla="*/ 30 h 318"/>
                  <a:gd name="T4" fmla="*/ 1 w 160"/>
                  <a:gd name="T5" fmla="*/ 237 h 318"/>
                  <a:gd name="T6" fmla="*/ 3 w 160"/>
                  <a:gd name="T7" fmla="*/ 239 h 318"/>
                  <a:gd name="T8" fmla="*/ 3 w 160"/>
                  <a:gd name="T9" fmla="*/ 314 h 318"/>
                  <a:gd name="T10" fmla="*/ 12 w 160"/>
                  <a:gd name="T11" fmla="*/ 318 h 318"/>
                  <a:gd name="T12" fmla="*/ 77 w 160"/>
                  <a:gd name="T13" fmla="*/ 280 h 318"/>
                  <a:gd name="T14" fmla="*/ 106 w 160"/>
                  <a:gd name="T15" fmla="*/ 296 h 318"/>
                  <a:gd name="T16" fmla="*/ 160 w 160"/>
                  <a:gd name="T17" fmla="*/ 265 h 318"/>
                  <a:gd name="T18" fmla="*/ 160 w 160"/>
                  <a:gd name="T19" fmla="*/ 60 h 318"/>
                  <a:gd name="T20" fmla="*/ 54 w 160"/>
                  <a:gd name="T21"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0" h="318">
                    <a:moveTo>
                      <a:pt x="54" y="0"/>
                    </a:moveTo>
                    <a:lnTo>
                      <a:pt x="0" y="30"/>
                    </a:lnTo>
                    <a:lnTo>
                      <a:pt x="1" y="237"/>
                    </a:lnTo>
                    <a:lnTo>
                      <a:pt x="3" y="239"/>
                    </a:lnTo>
                    <a:lnTo>
                      <a:pt x="3" y="314"/>
                    </a:lnTo>
                    <a:lnTo>
                      <a:pt x="12" y="318"/>
                    </a:lnTo>
                    <a:lnTo>
                      <a:pt x="77" y="280"/>
                    </a:lnTo>
                    <a:lnTo>
                      <a:pt x="106" y="296"/>
                    </a:lnTo>
                    <a:lnTo>
                      <a:pt x="160" y="265"/>
                    </a:lnTo>
                    <a:lnTo>
                      <a:pt x="160" y="60"/>
                    </a:lnTo>
                    <a:lnTo>
                      <a:pt x="54" y="0"/>
                    </a:lnTo>
                    <a:close/>
                  </a:path>
                </a:pathLst>
              </a:custGeom>
              <a:noFill/>
              <a:ln w="7938" cap="rnd">
                <a:solidFill>
                  <a:srgbClr val="0083B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77" name="Rectangle 354"/>
              <p:cNvSpPr>
                <a:spLocks noChangeArrowheads="1"/>
              </p:cNvSpPr>
              <p:nvPr/>
            </p:nvSpPr>
            <p:spPr bwMode="auto">
              <a:xfrm>
                <a:off x="3774" y="1065"/>
                <a:ext cx="88" cy="230"/>
              </a:xfrm>
              <a:prstGeom prst="rect">
                <a:avLst/>
              </a:prstGeom>
              <a:solidFill>
                <a:srgbClr val="5EEB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8" name="Freeform 355"/>
              <p:cNvSpPr>
                <a:spLocks noEditPoints="1"/>
              </p:cNvSpPr>
              <p:nvPr/>
            </p:nvSpPr>
            <p:spPr bwMode="auto">
              <a:xfrm>
                <a:off x="3777" y="1066"/>
                <a:ext cx="81" cy="222"/>
              </a:xfrm>
              <a:custGeom>
                <a:avLst/>
                <a:gdLst>
                  <a:gd name="T0" fmla="*/ 3 w 264"/>
                  <a:gd name="T1" fmla="*/ 723 h 723"/>
                  <a:gd name="T2" fmla="*/ 264 w 264"/>
                  <a:gd name="T3" fmla="*/ 575 h 723"/>
                  <a:gd name="T4" fmla="*/ 264 w 264"/>
                  <a:gd name="T5" fmla="*/ 0 h 723"/>
                  <a:gd name="T6" fmla="*/ 0 w 264"/>
                  <a:gd name="T7" fmla="*/ 148 h 723"/>
                  <a:gd name="T8" fmla="*/ 3 w 264"/>
                  <a:gd name="T9" fmla="*/ 723 h 723"/>
                  <a:gd name="T10" fmla="*/ 193 w 264"/>
                  <a:gd name="T11" fmla="*/ 252 h 723"/>
                  <a:gd name="T12" fmla="*/ 212 w 264"/>
                  <a:gd name="T13" fmla="*/ 390 h 723"/>
                  <a:gd name="T14" fmla="*/ 90 w 264"/>
                  <a:gd name="T15" fmla="*/ 440 h 723"/>
                  <a:gd name="T16" fmla="*/ 89 w 264"/>
                  <a:gd name="T17" fmla="*/ 440 h 723"/>
                  <a:gd name="T18" fmla="*/ 69 w 264"/>
                  <a:gd name="T19" fmla="*/ 304 h 723"/>
                  <a:gd name="T20" fmla="*/ 191 w 264"/>
                  <a:gd name="T21" fmla="*/ 252 h 723"/>
                  <a:gd name="T22" fmla="*/ 193 w 264"/>
                  <a:gd name="T23" fmla="*/ 252 h 7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4" h="723">
                    <a:moveTo>
                      <a:pt x="3" y="723"/>
                    </a:moveTo>
                    <a:lnTo>
                      <a:pt x="264" y="575"/>
                    </a:lnTo>
                    <a:lnTo>
                      <a:pt x="264" y="0"/>
                    </a:lnTo>
                    <a:lnTo>
                      <a:pt x="0" y="148"/>
                    </a:lnTo>
                    <a:lnTo>
                      <a:pt x="3" y="723"/>
                    </a:lnTo>
                    <a:close/>
                    <a:moveTo>
                      <a:pt x="193" y="252"/>
                    </a:moveTo>
                    <a:cubicBezTo>
                      <a:pt x="235" y="286"/>
                      <a:pt x="243" y="347"/>
                      <a:pt x="212" y="390"/>
                    </a:cubicBezTo>
                    <a:cubicBezTo>
                      <a:pt x="192" y="438"/>
                      <a:pt x="138" y="460"/>
                      <a:pt x="90" y="440"/>
                    </a:cubicBezTo>
                    <a:cubicBezTo>
                      <a:pt x="90" y="440"/>
                      <a:pt x="89" y="440"/>
                      <a:pt x="89" y="440"/>
                    </a:cubicBezTo>
                    <a:cubicBezTo>
                      <a:pt x="48" y="406"/>
                      <a:pt x="40" y="348"/>
                      <a:pt x="69" y="304"/>
                    </a:cubicBezTo>
                    <a:cubicBezTo>
                      <a:pt x="88" y="256"/>
                      <a:pt x="143" y="232"/>
                      <a:pt x="191" y="252"/>
                    </a:cubicBezTo>
                    <a:cubicBezTo>
                      <a:pt x="192" y="252"/>
                      <a:pt x="193" y="252"/>
                      <a:pt x="193" y="252"/>
                    </a:cubicBez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79" name="Rectangle 356"/>
              <p:cNvSpPr>
                <a:spLocks noChangeArrowheads="1"/>
              </p:cNvSpPr>
              <p:nvPr/>
            </p:nvSpPr>
            <p:spPr bwMode="auto">
              <a:xfrm>
                <a:off x="3808" y="1148"/>
                <a:ext cx="64" cy="79"/>
              </a:xfrm>
              <a:prstGeom prst="rect">
                <a:avLst/>
              </a:prstGeom>
              <a:solidFill>
                <a:srgbClr val="5EEB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0" name="Freeform 357"/>
              <p:cNvSpPr>
                <a:spLocks noEditPoints="1"/>
              </p:cNvSpPr>
              <p:nvPr/>
            </p:nvSpPr>
            <p:spPr bwMode="auto">
              <a:xfrm>
                <a:off x="3809" y="1149"/>
                <a:ext cx="58" cy="72"/>
              </a:xfrm>
              <a:custGeom>
                <a:avLst/>
                <a:gdLst>
                  <a:gd name="T0" fmla="*/ 51 w 191"/>
                  <a:gd name="T1" fmla="*/ 122 h 234"/>
                  <a:gd name="T2" fmla="*/ 43 w 191"/>
                  <a:gd name="T3" fmla="*/ 108 h 234"/>
                  <a:gd name="T4" fmla="*/ 43 w 191"/>
                  <a:gd name="T5" fmla="*/ 108 h 234"/>
                  <a:gd name="T6" fmla="*/ 30 w 191"/>
                  <a:gd name="T7" fmla="*/ 116 h 234"/>
                  <a:gd name="T8" fmla="*/ 2 w 191"/>
                  <a:gd name="T9" fmla="*/ 219 h 234"/>
                  <a:gd name="T10" fmla="*/ 10 w 191"/>
                  <a:gd name="T11" fmla="*/ 232 h 234"/>
                  <a:gd name="T12" fmla="*/ 10 w 191"/>
                  <a:gd name="T13" fmla="*/ 232 h 234"/>
                  <a:gd name="T14" fmla="*/ 23 w 191"/>
                  <a:gd name="T15" fmla="*/ 224 h 234"/>
                  <a:gd name="T16" fmla="*/ 51 w 191"/>
                  <a:gd name="T17" fmla="*/ 122 h 234"/>
                  <a:gd name="T18" fmla="*/ 190 w 191"/>
                  <a:gd name="T19" fmla="*/ 16 h 234"/>
                  <a:gd name="T20" fmla="*/ 191 w 191"/>
                  <a:gd name="T21" fmla="*/ 5 h 234"/>
                  <a:gd name="T22" fmla="*/ 181 w 191"/>
                  <a:gd name="T23" fmla="*/ 0 h 234"/>
                  <a:gd name="T24" fmla="*/ 24 w 191"/>
                  <a:gd name="T25" fmla="*/ 88 h 234"/>
                  <a:gd name="T26" fmla="*/ 24 w 191"/>
                  <a:gd name="T27" fmla="*/ 98 h 234"/>
                  <a:gd name="T28" fmla="*/ 34 w 191"/>
                  <a:gd name="T29" fmla="*/ 104 h 234"/>
                  <a:gd name="T30" fmla="*/ 190 w 191"/>
                  <a:gd name="T31" fmla="*/ 16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1" h="234">
                    <a:moveTo>
                      <a:pt x="51" y="122"/>
                    </a:moveTo>
                    <a:cubicBezTo>
                      <a:pt x="53" y="116"/>
                      <a:pt x="49" y="110"/>
                      <a:pt x="43" y="108"/>
                    </a:cubicBezTo>
                    <a:cubicBezTo>
                      <a:pt x="43" y="108"/>
                      <a:pt x="43" y="108"/>
                      <a:pt x="43" y="108"/>
                    </a:cubicBezTo>
                    <a:cubicBezTo>
                      <a:pt x="37" y="107"/>
                      <a:pt x="31" y="110"/>
                      <a:pt x="30" y="116"/>
                    </a:cubicBezTo>
                    <a:lnTo>
                      <a:pt x="2" y="219"/>
                    </a:lnTo>
                    <a:cubicBezTo>
                      <a:pt x="0" y="225"/>
                      <a:pt x="4" y="231"/>
                      <a:pt x="10" y="232"/>
                    </a:cubicBezTo>
                    <a:cubicBezTo>
                      <a:pt x="10" y="232"/>
                      <a:pt x="10" y="232"/>
                      <a:pt x="10" y="232"/>
                    </a:cubicBezTo>
                    <a:cubicBezTo>
                      <a:pt x="16" y="234"/>
                      <a:pt x="22" y="230"/>
                      <a:pt x="23" y="224"/>
                    </a:cubicBezTo>
                    <a:lnTo>
                      <a:pt x="51" y="122"/>
                    </a:lnTo>
                    <a:close/>
                    <a:moveTo>
                      <a:pt x="190" y="16"/>
                    </a:moveTo>
                    <a:lnTo>
                      <a:pt x="191" y="5"/>
                    </a:lnTo>
                    <a:lnTo>
                      <a:pt x="181" y="0"/>
                    </a:lnTo>
                    <a:lnTo>
                      <a:pt x="24" y="88"/>
                    </a:lnTo>
                    <a:lnTo>
                      <a:pt x="24" y="98"/>
                    </a:lnTo>
                    <a:lnTo>
                      <a:pt x="34" y="104"/>
                    </a:lnTo>
                    <a:lnTo>
                      <a:pt x="190" y="16"/>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81" name="Freeform 358"/>
              <p:cNvSpPr>
                <a:spLocks/>
              </p:cNvSpPr>
              <p:nvPr/>
            </p:nvSpPr>
            <p:spPr bwMode="auto">
              <a:xfrm>
                <a:off x="3811" y="1156"/>
                <a:ext cx="32" cy="34"/>
              </a:xfrm>
              <a:custGeom>
                <a:avLst/>
                <a:gdLst>
                  <a:gd name="T0" fmla="*/ 71 w 105"/>
                  <a:gd name="T1" fmla="*/ 9 h 111"/>
                  <a:gd name="T2" fmla="*/ 105 w 105"/>
                  <a:gd name="T3" fmla="*/ 37 h 111"/>
                  <a:gd name="T4" fmla="*/ 78 w 105"/>
                  <a:gd name="T5" fmla="*/ 73 h 111"/>
                  <a:gd name="T6" fmla="*/ 62 w 105"/>
                  <a:gd name="T7" fmla="*/ 111 h 111"/>
                  <a:gd name="T8" fmla="*/ 21 w 105"/>
                  <a:gd name="T9" fmla="*/ 97 h 111"/>
                  <a:gd name="T10" fmla="*/ 14 w 105"/>
                  <a:gd name="T11" fmla="*/ 34 h 111"/>
                  <a:gd name="T12" fmla="*/ 71 w 105"/>
                  <a:gd name="T13" fmla="*/ 9 h 111"/>
                  <a:gd name="T14" fmla="*/ 71 w 105"/>
                  <a:gd name="T15" fmla="*/ 9 h 1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111">
                    <a:moveTo>
                      <a:pt x="71" y="9"/>
                    </a:moveTo>
                    <a:cubicBezTo>
                      <a:pt x="83" y="17"/>
                      <a:pt x="95" y="26"/>
                      <a:pt x="105" y="37"/>
                    </a:cubicBezTo>
                    <a:cubicBezTo>
                      <a:pt x="100" y="51"/>
                      <a:pt x="90" y="64"/>
                      <a:pt x="78" y="73"/>
                    </a:cubicBezTo>
                    <a:cubicBezTo>
                      <a:pt x="78" y="87"/>
                      <a:pt x="72" y="101"/>
                      <a:pt x="62" y="111"/>
                    </a:cubicBezTo>
                    <a:cubicBezTo>
                      <a:pt x="48" y="107"/>
                      <a:pt x="35" y="103"/>
                      <a:pt x="21" y="97"/>
                    </a:cubicBezTo>
                    <a:cubicBezTo>
                      <a:pt x="3" y="81"/>
                      <a:pt x="0" y="54"/>
                      <a:pt x="14" y="34"/>
                    </a:cubicBezTo>
                    <a:cubicBezTo>
                      <a:pt x="22" y="11"/>
                      <a:pt x="48" y="0"/>
                      <a:pt x="71" y="9"/>
                    </a:cubicBezTo>
                    <a:cubicBezTo>
                      <a:pt x="71" y="9"/>
                      <a:pt x="71" y="9"/>
                      <a:pt x="71" y="9"/>
                    </a:cubicBezTo>
                  </a:path>
                </a:pathLst>
              </a:custGeom>
              <a:solidFill>
                <a:srgbClr val="0D619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82" name="Freeform 359"/>
              <p:cNvSpPr>
                <a:spLocks/>
              </p:cNvSpPr>
              <p:nvPr/>
            </p:nvSpPr>
            <p:spPr bwMode="auto">
              <a:xfrm>
                <a:off x="3811" y="1156"/>
                <a:ext cx="32" cy="34"/>
              </a:xfrm>
              <a:custGeom>
                <a:avLst/>
                <a:gdLst>
                  <a:gd name="T0" fmla="*/ 21 w 32"/>
                  <a:gd name="T1" fmla="*/ 3 h 34"/>
                  <a:gd name="T2" fmla="*/ 32 w 32"/>
                  <a:gd name="T3" fmla="*/ 11 h 34"/>
                  <a:gd name="T4" fmla="*/ 24 w 32"/>
                  <a:gd name="T5" fmla="*/ 22 h 34"/>
                  <a:gd name="T6" fmla="*/ 19 w 32"/>
                  <a:gd name="T7" fmla="*/ 34 h 34"/>
                  <a:gd name="T8" fmla="*/ 6 w 32"/>
                  <a:gd name="T9" fmla="*/ 30 h 34"/>
                  <a:gd name="T10" fmla="*/ 4 w 32"/>
                  <a:gd name="T11" fmla="*/ 10 h 34"/>
                  <a:gd name="T12" fmla="*/ 21 w 32"/>
                  <a:gd name="T13" fmla="*/ 3 h 34"/>
                  <a:gd name="T14" fmla="*/ 21 w 32"/>
                  <a:gd name="T15" fmla="*/ 3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34">
                    <a:moveTo>
                      <a:pt x="21" y="3"/>
                    </a:moveTo>
                    <a:cubicBezTo>
                      <a:pt x="25" y="5"/>
                      <a:pt x="29" y="8"/>
                      <a:pt x="32" y="11"/>
                    </a:cubicBezTo>
                    <a:cubicBezTo>
                      <a:pt x="30" y="15"/>
                      <a:pt x="27" y="19"/>
                      <a:pt x="24" y="22"/>
                    </a:cubicBezTo>
                    <a:cubicBezTo>
                      <a:pt x="24" y="27"/>
                      <a:pt x="22" y="31"/>
                      <a:pt x="19" y="34"/>
                    </a:cubicBezTo>
                    <a:cubicBezTo>
                      <a:pt x="14" y="33"/>
                      <a:pt x="10" y="31"/>
                      <a:pt x="6" y="30"/>
                    </a:cubicBezTo>
                    <a:cubicBezTo>
                      <a:pt x="1" y="25"/>
                      <a:pt x="0" y="16"/>
                      <a:pt x="4" y="10"/>
                    </a:cubicBezTo>
                    <a:cubicBezTo>
                      <a:pt x="6" y="3"/>
                      <a:pt x="14" y="0"/>
                      <a:pt x="21" y="3"/>
                    </a:cubicBezTo>
                    <a:cubicBezTo>
                      <a:pt x="21" y="3"/>
                      <a:pt x="21" y="3"/>
                      <a:pt x="21" y="3"/>
                    </a:cubicBezTo>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83" name="Rectangle 360"/>
              <p:cNvSpPr>
                <a:spLocks noChangeArrowheads="1"/>
              </p:cNvSpPr>
              <p:nvPr/>
            </p:nvSpPr>
            <p:spPr bwMode="auto">
              <a:xfrm>
                <a:off x="3818" y="1163"/>
                <a:ext cx="5" cy="34"/>
              </a:xfrm>
              <a:prstGeom prst="rect">
                <a:avLst/>
              </a:prstGeom>
              <a:solidFill>
                <a:srgbClr val="6EEC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4" name="Rectangle 361"/>
              <p:cNvSpPr>
                <a:spLocks noChangeArrowheads="1"/>
              </p:cNvSpPr>
              <p:nvPr/>
            </p:nvSpPr>
            <p:spPr bwMode="auto">
              <a:xfrm>
                <a:off x="3823" y="1163"/>
                <a:ext cx="5" cy="34"/>
              </a:xfrm>
              <a:prstGeom prst="rect">
                <a:avLst/>
              </a:prstGeom>
              <a:solidFill>
                <a:srgbClr val="66EC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5" name="Rectangle 362"/>
              <p:cNvSpPr>
                <a:spLocks noChangeArrowheads="1"/>
              </p:cNvSpPr>
              <p:nvPr/>
            </p:nvSpPr>
            <p:spPr bwMode="auto">
              <a:xfrm>
                <a:off x="3828" y="1163"/>
                <a:ext cx="5" cy="34"/>
              </a:xfrm>
              <a:prstGeom prst="rect">
                <a:avLst/>
              </a:prstGeom>
              <a:solidFill>
                <a:srgbClr val="91E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6" name="Rectangle 363"/>
              <p:cNvSpPr>
                <a:spLocks noChangeArrowheads="1"/>
              </p:cNvSpPr>
              <p:nvPr/>
            </p:nvSpPr>
            <p:spPr bwMode="auto">
              <a:xfrm>
                <a:off x="3833" y="1163"/>
                <a:ext cx="5" cy="34"/>
              </a:xfrm>
              <a:prstGeom prst="rect">
                <a:avLst/>
              </a:prstGeom>
              <a:solidFill>
                <a:srgbClr val="C8F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7" name="Rectangle 364"/>
              <p:cNvSpPr>
                <a:spLocks noChangeArrowheads="1"/>
              </p:cNvSpPr>
              <p:nvPr/>
            </p:nvSpPr>
            <p:spPr bwMode="auto">
              <a:xfrm>
                <a:off x="3838" y="1163"/>
                <a:ext cx="5" cy="34"/>
              </a:xfrm>
              <a:prstGeom prst="rect">
                <a:avLst/>
              </a:prstGeom>
              <a:solidFill>
                <a:srgbClr val="EEFC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8" name="Rectangle 365"/>
              <p:cNvSpPr>
                <a:spLocks noChangeArrowheads="1"/>
              </p:cNvSpPr>
              <p:nvPr/>
            </p:nvSpPr>
            <p:spPr bwMode="auto">
              <a:xfrm>
                <a:off x="3843" y="1163"/>
                <a:ext cx="4" cy="34"/>
              </a:xfrm>
              <a:prstGeom prst="rect">
                <a:avLst/>
              </a:prstGeom>
              <a:solidFill>
                <a:srgbClr val="FE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9" name="Rectangle 366"/>
              <p:cNvSpPr>
                <a:spLocks noChangeArrowheads="1"/>
              </p:cNvSpPr>
              <p:nvPr/>
            </p:nvSpPr>
            <p:spPr bwMode="auto">
              <a:xfrm>
                <a:off x="3847" y="1163"/>
                <a:ext cx="5" cy="34"/>
              </a:xfrm>
              <a:prstGeom prst="rect">
                <a:avLst/>
              </a:prstGeom>
              <a:solidFill>
                <a:srgbClr val="F7FE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0" name="Freeform 367"/>
              <p:cNvSpPr>
                <a:spLocks/>
              </p:cNvSpPr>
              <p:nvPr/>
            </p:nvSpPr>
            <p:spPr bwMode="auto">
              <a:xfrm>
                <a:off x="3822" y="1163"/>
                <a:ext cx="26" cy="29"/>
              </a:xfrm>
              <a:custGeom>
                <a:avLst/>
                <a:gdLst>
                  <a:gd name="T0" fmla="*/ 20 w 26"/>
                  <a:gd name="T1" fmla="*/ 3 h 29"/>
                  <a:gd name="T2" fmla="*/ 21 w 26"/>
                  <a:gd name="T3" fmla="*/ 20 h 29"/>
                  <a:gd name="T4" fmla="*/ 6 w 26"/>
                  <a:gd name="T5" fmla="*/ 27 h 29"/>
                  <a:gd name="T6" fmla="*/ 6 w 26"/>
                  <a:gd name="T7" fmla="*/ 27 h 29"/>
                  <a:gd name="T8" fmla="*/ 4 w 26"/>
                  <a:gd name="T9" fmla="*/ 9 h 29"/>
                  <a:gd name="T10" fmla="*/ 20 w 26"/>
                  <a:gd name="T11" fmla="*/ 3 h 29"/>
                  <a:gd name="T12" fmla="*/ 20 w 26"/>
                  <a:gd name="T13" fmla="*/ 3 h 29"/>
                </a:gdLst>
                <a:ahLst/>
                <a:cxnLst>
                  <a:cxn ang="0">
                    <a:pos x="T0" y="T1"/>
                  </a:cxn>
                  <a:cxn ang="0">
                    <a:pos x="T2" y="T3"/>
                  </a:cxn>
                  <a:cxn ang="0">
                    <a:pos x="T4" y="T5"/>
                  </a:cxn>
                  <a:cxn ang="0">
                    <a:pos x="T6" y="T7"/>
                  </a:cxn>
                  <a:cxn ang="0">
                    <a:pos x="T8" y="T9"/>
                  </a:cxn>
                  <a:cxn ang="0">
                    <a:pos x="T10" y="T11"/>
                  </a:cxn>
                  <a:cxn ang="0">
                    <a:pos x="T12" y="T13"/>
                  </a:cxn>
                </a:cxnLst>
                <a:rect l="0" t="0" r="r" b="b"/>
                <a:pathLst>
                  <a:path w="26" h="29">
                    <a:moveTo>
                      <a:pt x="20" y="3"/>
                    </a:moveTo>
                    <a:cubicBezTo>
                      <a:pt x="25" y="7"/>
                      <a:pt x="26" y="15"/>
                      <a:pt x="21" y="20"/>
                    </a:cubicBezTo>
                    <a:cubicBezTo>
                      <a:pt x="19" y="26"/>
                      <a:pt x="12" y="29"/>
                      <a:pt x="6" y="27"/>
                    </a:cubicBezTo>
                    <a:cubicBezTo>
                      <a:pt x="6" y="27"/>
                      <a:pt x="6" y="27"/>
                      <a:pt x="6" y="27"/>
                    </a:cubicBezTo>
                    <a:cubicBezTo>
                      <a:pt x="1" y="22"/>
                      <a:pt x="0" y="15"/>
                      <a:pt x="4" y="9"/>
                    </a:cubicBezTo>
                    <a:cubicBezTo>
                      <a:pt x="6" y="3"/>
                      <a:pt x="13" y="0"/>
                      <a:pt x="20" y="3"/>
                    </a:cubicBezTo>
                    <a:cubicBezTo>
                      <a:pt x="20" y="3"/>
                      <a:pt x="20" y="3"/>
                      <a:pt x="20" y="3"/>
                    </a:cubicBezTo>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392" name="Picture 368"/>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3794" y="1138"/>
                <a:ext cx="34" cy="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91" name="Freeform 369"/>
              <p:cNvSpPr>
                <a:spLocks/>
              </p:cNvSpPr>
              <p:nvPr/>
            </p:nvSpPr>
            <p:spPr bwMode="auto">
              <a:xfrm>
                <a:off x="3797" y="1141"/>
                <a:ext cx="28" cy="31"/>
              </a:xfrm>
              <a:custGeom>
                <a:avLst/>
                <a:gdLst>
                  <a:gd name="T0" fmla="*/ 71 w 92"/>
                  <a:gd name="T1" fmla="*/ 97 h 102"/>
                  <a:gd name="T2" fmla="*/ 87 w 92"/>
                  <a:gd name="T3" fmla="*/ 98 h 102"/>
                  <a:gd name="T4" fmla="*/ 88 w 92"/>
                  <a:gd name="T5" fmla="*/ 83 h 102"/>
                  <a:gd name="T6" fmla="*/ 88 w 92"/>
                  <a:gd name="T7" fmla="*/ 83 h 102"/>
                  <a:gd name="T8" fmla="*/ 20 w 92"/>
                  <a:gd name="T9" fmla="*/ 5 h 102"/>
                  <a:gd name="T10" fmla="*/ 5 w 92"/>
                  <a:gd name="T11" fmla="*/ 4 h 102"/>
                  <a:gd name="T12" fmla="*/ 4 w 92"/>
                  <a:gd name="T13" fmla="*/ 19 h 102"/>
                  <a:gd name="T14" fmla="*/ 4 w 92"/>
                  <a:gd name="T15" fmla="*/ 19 h 102"/>
                  <a:gd name="T16" fmla="*/ 71 w 92"/>
                  <a:gd name="T17" fmla="*/ 97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102">
                    <a:moveTo>
                      <a:pt x="71" y="97"/>
                    </a:moveTo>
                    <a:cubicBezTo>
                      <a:pt x="75" y="102"/>
                      <a:pt x="82" y="102"/>
                      <a:pt x="87" y="98"/>
                    </a:cubicBezTo>
                    <a:cubicBezTo>
                      <a:pt x="91" y="95"/>
                      <a:pt x="92" y="88"/>
                      <a:pt x="88" y="83"/>
                    </a:cubicBezTo>
                    <a:cubicBezTo>
                      <a:pt x="88" y="83"/>
                      <a:pt x="88" y="83"/>
                      <a:pt x="88" y="83"/>
                    </a:cubicBezTo>
                    <a:lnTo>
                      <a:pt x="20" y="5"/>
                    </a:lnTo>
                    <a:cubicBezTo>
                      <a:pt x="16" y="1"/>
                      <a:pt x="10" y="0"/>
                      <a:pt x="5" y="4"/>
                    </a:cubicBezTo>
                    <a:cubicBezTo>
                      <a:pt x="0" y="8"/>
                      <a:pt x="0" y="14"/>
                      <a:pt x="4" y="19"/>
                    </a:cubicBezTo>
                    <a:cubicBezTo>
                      <a:pt x="4" y="19"/>
                      <a:pt x="4" y="19"/>
                      <a:pt x="4" y="19"/>
                    </a:cubicBezTo>
                    <a:lnTo>
                      <a:pt x="71" y="97"/>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44" name="Rectangle 370"/>
              <p:cNvSpPr>
                <a:spLocks noChangeArrowheads="1"/>
              </p:cNvSpPr>
              <p:nvPr/>
            </p:nvSpPr>
            <p:spPr bwMode="auto">
              <a:xfrm>
                <a:off x="3833" y="1094"/>
                <a:ext cx="5" cy="25"/>
              </a:xfrm>
              <a:prstGeom prst="rect">
                <a:avLst/>
              </a:prstGeom>
              <a:solidFill>
                <a:srgbClr val="12578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5" name="Rectangle 371"/>
              <p:cNvSpPr>
                <a:spLocks noChangeArrowheads="1"/>
              </p:cNvSpPr>
              <p:nvPr/>
            </p:nvSpPr>
            <p:spPr bwMode="auto">
              <a:xfrm>
                <a:off x="3838" y="1094"/>
                <a:ext cx="5" cy="25"/>
              </a:xfrm>
              <a:prstGeom prst="rect">
                <a:avLst/>
              </a:prstGeom>
              <a:solidFill>
                <a:srgbClr val="0F6A9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6" name="Rectangle 372"/>
              <p:cNvSpPr>
                <a:spLocks noChangeArrowheads="1"/>
              </p:cNvSpPr>
              <p:nvPr/>
            </p:nvSpPr>
            <p:spPr bwMode="auto">
              <a:xfrm>
                <a:off x="3843" y="1094"/>
                <a:ext cx="4" cy="25"/>
              </a:xfrm>
              <a:prstGeom prst="rect">
                <a:avLst/>
              </a:prstGeom>
              <a:solidFill>
                <a:srgbClr val="007DB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7" name="Rectangle 373"/>
              <p:cNvSpPr>
                <a:spLocks noChangeArrowheads="1"/>
              </p:cNvSpPr>
              <p:nvPr/>
            </p:nvSpPr>
            <p:spPr bwMode="auto">
              <a:xfrm>
                <a:off x="3847" y="1094"/>
                <a:ext cx="5" cy="25"/>
              </a:xfrm>
              <a:prstGeom prst="rect">
                <a:avLst/>
              </a:prstGeom>
              <a:solidFill>
                <a:srgbClr val="0081B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8" name="Rectangle 374"/>
              <p:cNvSpPr>
                <a:spLocks noChangeArrowheads="1"/>
              </p:cNvSpPr>
              <p:nvPr/>
            </p:nvSpPr>
            <p:spPr bwMode="auto">
              <a:xfrm>
                <a:off x="3852" y="1094"/>
                <a:ext cx="5" cy="25"/>
              </a:xfrm>
              <a:prstGeom prst="rect">
                <a:avLst/>
              </a:prstGeom>
              <a:solidFill>
                <a:srgbClr val="0B74A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9" name="Rectangle 375"/>
              <p:cNvSpPr>
                <a:spLocks noChangeArrowheads="1"/>
              </p:cNvSpPr>
              <p:nvPr/>
            </p:nvSpPr>
            <p:spPr bwMode="auto">
              <a:xfrm>
                <a:off x="3794" y="1104"/>
                <a:ext cx="4" cy="34"/>
              </a:xfrm>
              <a:prstGeom prst="rect">
                <a:avLst/>
              </a:prstGeom>
              <a:solidFill>
                <a:srgbClr val="12568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0" name="Rectangle 376"/>
              <p:cNvSpPr>
                <a:spLocks noChangeArrowheads="1"/>
              </p:cNvSpPr>
              <p:nvPr/>
            </p:nvSpPr>
            <p:spPr bwMode="auto">
              <a:xfrm>
                <a:off x="3798" y="1104"/>
                <a:ext cx="5" cy="34"/>
              </a:xfrm>
              <a:prstGeom prst="rect">
                <a:avLst/>
              </a:prstGeom>
              <a:solidFill>
                <a:srgbClr val="125C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1" name="Rectangle 377"/>
              <p:cNvSpPr>
                <a:spLocks noChangeArrowheads="1"/>
              </p:cNvSpPr>
              <p:nvPr/>
            </p:nvSpPr>
            <p:spPr bwMode="auto">
              <a:xfrm>
                <a:off x="3803" y="1104"/>
                <a:ext cx="5" cy="34"/>
              </a:xfrm>
              <a:prstGeom prst="rect">
                <a:avLst/>
              </a:prstGeom>
              <a:solidFill>
                <a:srgbClr val="0F679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2" name="Rectangle 378"/>
              <p:cNvSpPr>
                <a:spLocks noChangeArrowheads="1"/>
              </p:cNvSpPr>
              <p:nvPr/>
            </p:nvSpPr>
            <p:spPr bwMode="auto">
              <a:xfrm>
                <a:off x="3808" y="1104"/>
                <a:ext cx="5" cy="34"/>
              </a:xfrm>
              <a:prstGeom prst="rect">
                <a:avLst/>
              </a:prstGeom>
              <a:solidFill>
                <a:srgbClr val="0B73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3" name="Rectangle 379"/>
              <p:cNvSpPr>
                <a:spLocks noChangeArrowheads="1"/>
              </p:cNvSpPr>
              <p:nvPr/>
            </p:nvSpPr>
            <p:spPr bwMode="auto">
              <a:xfrm>
                <a:off x="3813" y="1104"/>
                <a:ext cx="5" cy="34"/>
              </a:xfrm>
              <a:prstGeom prst="rect">
                <a:avLst/>
              </a:prstGeom>
              <a:solidFill>
                <a:srgbClr val="007DB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4" name="Rectangle 380"/>
              <p:cNvSpPr>
                <a:spLocks noChangeArrowheads="1"/>
              </p:cNvSpPr>
              <p:nvPr/>
            </p:nvSpPr>
            <p:spPr bwMode="auto">
              <a:xfrm>
                <a:off x="3818" y="1104"/>
                <a:ext cx="10" cy="34"/>
              </a:xfrm>
              <a:prstGeom prst="rect">
                <a:avLst/>
              </a:prstGeom>
              <a:solidFill>
                <a:srgbClr val="0081B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5" name="Freeform 381"/>
              <p:cNvSpPr>
                <a:spLocks/>
              </p:cNvSpPr>
              <p:nvPr/>
            </p:nvSpPr>
            <p:spPr bwMode="auto">
              <a:xfrm>
                <a:off x="3617" y="982"/>
                <a:ext cx="80" cy="123"/>
              </a:xfrm>
              <a:custGeom>
                <a:avLst/>
                <a:gdLst>
                  <a:gd name="T0" fmla="*/ 100 w 262"/>
                  <a:gd name="T1" fmla="*/ 402 h 402"/>
                  <a:gd name="T2" fmla="*/ 257 w 262"/>
                  <a:gd name="T3" fmla="*/ 402 h 402"/>
                  <a:gd name="T4" fmla="*/ 259 w 262"/>
                  <a:gd name="T5" fmla="*/ 153 h 402"/>
                  <a:gd name="T6" fmla="*/ 262 w 262"/>
                  <a:gd name="T7" fmla="*/ 130 h 402"/>
                  <a:gd name="T8" fmla="*/ 260 w 262"/>
                  <a:gd name="T9" fmla="*/ 116 h 402"/>
                  <a:gd name="T10" fmla="*/ 261 w 262"/>
                  <a:gd name="T11" fmla="*/ 107 h 402"/>
                  <a:gd name="T12" fmla="*/ 144 w 262"/>
                  <a:gd name="T13" fmla="*/ 9 h 402"/>
                  <a:gd name="T14" fmla="*/ 27 w 262"/>
                  <a:gd name="T15" fmla="*/ 88 h 402"/>
                  <a:gd name="T16" fmla="*/ 4 w 262"/>
                  <a:gd name="T17" fmla="*/ 141 h 402"/>
                  <a:gd name="T18" fmla="*/ 5 w 262"/>
                  <a:gd name="T19" fmla="*/ 149 h 402"/>
                  <a:gd name="T20" fmla="*/ 3 w 262"/>
                  <a:gd name="T21" fmla="*/ 164 h 402"/>
                  <a:gd name="T22" fmla="*/ 3 w 262"/>
                  <a:gd name="T23" fmla="*/ 171 h 402"/>
                  <a:gd name="T24" fmla="*/ 2 w 262"/>
                  <a:gd name="T25" fmla="*/ 187 h 402"/>
                  <a:gd name="T26" fmla="*/ 2 w 262"/>
                  <a:gd name="T27" fmla="*/ 195 h 402"/>
                  <a:gd name="T28" fmla="*/ 0 w 262"/>
                  <a:gd name="T29" fmla="*/ 210 h 402"/>
                  <a:gd name="T30" fmla="*/ 10 w 262"/>
                  <a:gd name="T31" fmla="*/ 246 h 402"/>
                  <a:gd name="T32" fmla="*/ 9 w 262"/>
                  <a:gd name="T33" fmla="*/ 258 h 402"/>
                  <a:gd name="T34" fmla="*/ 9 w 262"/>
                  <a:gd name="T35" fmla="*/ 269 h 402"/>
                  <a:gd name="T36" fmla="*/ 8 w 262"/>
                  <a:gd name="T37" fmla="*/ 283 h 402"/>
                  <a:gd name="T38" fmla="*/ 8 w 262"/>
                  <a:gd name="T39" fmla="*/ 291 h 402"/>
                  <a:gd name="T40" fmla="*/ 7 w 262"/>
                  <a:gd name="T41" fmla="*/ 306 h 402"/>
                  <a:gd name="T42" fmla="*/ 100 w 262"/>
                  <a:gd name="T43" fmla="*/ 402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62" h="402">
                    <a:moveTo>
                      <a:pt x="100" y="402"/>
                    </a:moveTo>
                    <a:lnTo>
                      <a:pt x="257" y="402"/>
                    </a:lnTo>
                    <a:lnTo>
                      <a:pt x="259" y="153"/>
                    </a:lnTo>
                    <a:cubicBezTo>
                      <a:pt x="261" y="145"/>
                      <a:pt x="262" y="138"/>
                      <a:pt x="262" y="130"/>
                    </a:cubicBezTo>
                    <a:cubicBezTo>
                      <a:pt x="262" y="125"/>
                      <a:pt x="261" y="121"/>
                      <a:pt x="260" y="116"/>
                    </a:cubicBezTo>
                    <a:lnTo>
                      <a:pt x="261" y="107"/>
                    </a:lnTo>
                    <a:cubicBezTo>
                      <a:pt x="252" y="49"/>
                      <a:pt x="202" y="8"/>
                      <a:pt x="144" y="9"/>
                    </a:cubicBezTo>
                    <a:cubicBezTo>
                      <a:pt x="90" y="0"/>
                      <a:pt x="39" y="35"/>
                      <a:pt x="27" y="88"/>
                    </a:cubicBezTo>
                    <a:cubicBezTo>
                      <a:pt x="12" y="102"/>
                      <a:pt x="5" y="121"/>
                      <a:pt x="4" y="141"/>
                    </a:cubicBezTo>
                    <a:lnTo>
                      <a:pt x="5" y="149"/>
                    </a:lnTo>
                    <a:cubicBezTo>
                      <a:pt x="4" y="154"/>
                      <a:pt x="3" y="159"/>
                      <a:pt x="3" y="164"/>
                    </a:cubicBezTo>
                    <a:lnTo>
                      <a:pt x="3" y="171"/>
                    </a:lnTo>
                    <a:cubicBezTo>
                      <a:pt x="2" y="176"/>
                      <a:pt x="2" y="181"/>
                      <a:pt x="2" y="187"/>
                    </a:cubicBezTo>
                    <a:lnTo>
                      <a:pt x="2" y="195"/>
                    </a:lnTo>
                    <a:cubicBezTo>
                      <a:pt x="1" y="200"/>
                      <a:pt x="0" y="205"/>
                      <a:pt x="0" y="210"/>
                    </a:cubicBezTo>
                    <a:cubicBezTo>
                      <a:pt x="0" y="223"/>
                      <a:pt x="4" y="235"/>
                      <a:pt x="10" y="246"/>
                    </a:cubicBezTo>
                    <a:lnTo>
                      <a:pt x="9" y="258"/>
                    </a:lnTo>
                    <a:lnTo>
                      <a:pt x="9" y="269"/>
                    </a:lnTo>
                    <a:cubicBezTo>
                      <a:pt x="8" y="274"/>
                      <a:pt x="8" y="278"/>
                      <a:pt x="8" y="283"/>
                    </a:cubicBezTo>
                    <a:lnTo>
                      <a:pt x="8" y="291"/>
                    </a:lnTo>
                    <a:cubicBezTo>
                      <a:pt x="7" y="296"/>
                      <a:pt x="7" y="301"/>
                      <a:pt x="7" y="306"/>
                    </a:cubicBezTo>
                    <a:cubicBezTo>
                      <a:pt x="12" y="356"/>
                      <a:pt x="50" y="395"/>
                      <a:pt x="100" y="402"/>
                    </a:cubicBezTo>
                    <a:close/>
                  </a:path>
                </a:pathLst>
              </a:custGeom>
              <a:solidFill>
                <a:srgbClr val="A78F1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56" name="Freeform 382"/>
              <p:cNvSpPr>
                <a:spLocks/>
              </p:cNvSpPr>
              <p:nvPr/>
            </p:nvSpPr>
            <p:spPr bwMode="auto">
              <a:xfrm>
                <a:off x="3617" y="982"/>
                <a:ext cx="80" cy="123"/>
              </a:xfrm>
              <a:custGeom>
                <a:avLst/>
                <a:gdLst>
                  <a:gd name="T0" fmla="*/ 100 w 262"/>
                  <a:gd name="T1" fmla="*/ 402 h 402"/>
                  <a:gd name="T2" fmla="*/ 257 w 262"/>
                  <a:gd name="T3" fmla="*/ 402 h 402"/>
                  <a:gd name="T4" fmla="*/ 259 w 262"/>
                  <a:gd name="T5" fmla="*/ 153 h 402"/>
                  <a:gd name="T6" fmla="*/ 262 w 262"/>
                  <a:gd name="T7" fmla="*/ 130 h 402"/>
                  <a:gd name="T8" fmla="*/ 260 w 262"/>
                  <a:gd name="T9" fmla="*/ 116 h 402"/>
                  <a:gd name="T10" fmla="*/ 261 w 262"/>
                  <a:gd name="T11" fmla="*/ 107 h 402"/>
                  <a:gd name="T12" fmla="*/ 144 w 262"/>
                  <a:gd name="T13" fmla="*/ 9 h 402"/>
                  <a:gd name="T14" fmla="*/ 27 w 262"/>
                  <a:gd name="T15" fmla="*/ 88 h 402"/>
                  <a:gd name="T16" fmla="*/ 4 w 262"/>
                  <a:gd name="T17" fmla="*/ 141 h 402"/>
                  <a:gd name="T18" fmla="*/ 5 w 262"/>
                  <a:gd name="T19" fmla="*/ 149 h 402"/>
                  <a:gd name="T20" fmla="*/ 3 w 262"/>
                  <a:gd name="T21" fmla="*/ 164 h 402"/>
                  <a:gd name="T22" fmla="*/ 3 w 262"/>
                  <a:gd name="T23" fmla="*/ 171 h 402"/>
                  <a:gd name="T24" fmla="*/ 2 w 262"/>
                  <a:gd name="T25" fmla="*/ 187 h 402"/>
                  <a:gd name="T26" fmla="*/ 2 w 262"/>
                  <a:gd name="T27" fmla="*/ 195 h 402"/>
                  <a:gd name="T28" fmla="*/ 0 w 262"/>
                  <a:gd name="T29" fmla="*/ 210 h 402"/>
                  <a:gd name="T30" fmla="*/ 10 w 262"/>
                  <a:gd name="T31" fmla="*/ 246 h 402"/>
                  <a:gd name="T32" fmla="*/ 9 w 262"/>
                  <a:gd name="T33" fmla="*/ 258 h 402"/>
                  <a:gd name="T34" fmla="*/ 9 w 262"/>
                  <a:gd name="T35" fmla="*/ 269 h 402"/>
                  <a:gd name="T36" fmla="*/ 8 w 262"/>
                  <a:gd name="T37" fmla="*/ 283 h 402"/>
                  <a:gd name="T38" fmla="*/ 8 w 262"/>
                  <a:gd name="T39" fmla="*/ 291 h 402"/>
                  <a:gd name="T40" fmla="*/ 7 w 262"/>
                  <a:gd name="T41" fmla="*/ 306 h 402"/>
                  <a:gd name="T42" fmla="*/ 100 w 262"/>
                  <a:gd name="T43" fmla="*/ 402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62" h="402">
                    <a:moveTo>
                      <a:pt x="100" y="402"/>
                    </a:moveTo>
                    <a:lnTo>
                      <a:pt x="257" y="402"/>
                    </a:lnTo>
                    <a:lnTo>
                      <a:pt x="259" y="153"/>
                    </a:lnTo>
                    <a:cubicBezTo>
                      <a:pt x="261" y="145"/>
                      <a:pt x="262" y="138"/>
                      <a:pt x="262" y="130"/>
                    </a:cubicBezTo>
                    <a:cubicBezTo>
                      <a:pt x="262" y="125"/>
                      <a:pt x="261" y="121"/>
                      <a:pt x="260" y="116"/>
                    </a:cubicBezTo>
                    <a:lnTo>
                      <a:pt x="261" y="107"/>
                    </a:lnTo>
                    <a:cubicBezTo>
                      <a:pt x="252" y="49"/>
                      <a:pt x="202" y="8"/>
                      <a:pt x="144" y="9"/>
                    </a:cubicBezTo>
                    <a:cubicBezTo>
                      <a:pt x="90" y="0"/>
                      <a:pt x="39" y="35"/>
                      <a:pt x="27" y="88"/>
                    </a:cubicBezTo>
                    <a:cubicBezTo>
                      <a:pt x="12" y="102"/>
                      <a:pt x="5" y="121"/>
                      <a:pt x="4" y="141"/>
                    </a:cubicBezTo>
                    <a:lnTo>
                      <a:pt x="5" y="149"/>
                    </a:lnTo>
                    <a:cubicBezTo>
                      <a:pt x="4" y="154"/>
                      <a:pt x="3" y="159"/>
                      <a:pt x="3" y="164"/>
                    </a:cubicBezTo>
                    <a:lnTo>
                      <a:pt x="3" y="171"/>
                    </a:lnTo>
                    <a:cubicBezTo>
                      <a:pt x="2" y="176"/>
                      <a:pt x="2" y="181"/>
                      <a:pt x="2" y="187"/>
                    </a:cubicBezTo>
                    <a:lnTo>
                      <a:pt x="2" y="195"/>
                    </a:lnTo>
                    <a:cubicBezTo>
                      <a:pt x="1" y="200"/>
                      <a:pt x="0" y="205"/>
                      <a:pt x="0" y="210"/>
                    </a:cubicBezTo>
                    <a:cubicBezTo>
                      <a:pt x="0" y="223"/>
                      <a:pt x="4" y="235"/>
                      <a:pt x="10" y="246"/>
                    </a:cubicBezTo>
                    <a:lnTo>
                      <a:pt x="9" y="258"/>
                    </a:lnTo>
                    <a:lnTo>
                      <a:pt x="9" y="269"/>
                    </a:lnTo>
                    <a:cubicBezTo>
                      <a:pt x="8" y="274"/>
                      <a:pt x="8" y="278"/>
                      <a:pt x="8" y="283"/>
                    </a:cubicBezTo>
                    <a:lnTo>
                      <a:pt x="8" y="291"/>
                    </a:lnTo>
                    <a:cubicBezTo>
                      <a:pt x="7" y="296"/>
                      <a:pt x="7" y="301"/>
                      <a:pt x="7" y="306"/>
                    </a:cubicBezTo>
                    <a:cubicBezTo>
                      <a:pt x="12" y="356"/>
                      <a:pt x="50" y="395"/>
                      <a:pt x="100" y="402"/>
                    </a:cubicBezTo>
                    <a:close/>
                  </a:path>
                </a:pathLst>
              </a:custGeom>
              <a:noFill/>
              <a:ln w="7938" cap="flat">
                <a:solidFill>
                  <a:srgbClr val="A78F1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57" name="Freeform 383"/>
              <p:cNvSpPr>
                <a:spLocks noEditPoints="1"/>
              </p:cNvSpPr>
              <p:nvPr/>
            </p:nvSpPr>
            <p:spPr bwMode="auto">
              <a:xfrm>
                <a:off x="3619" y="1009"/>
                <a:ext cx="71" cy="91"/>
              </a:xfrm>
              <a:custGeom>
                <a:avLst/>
                <a:gdLst>
                  <a:gd name="T0" fmla="*/ 21 w 233"/>
                  <a:gd name="T1" fmla="*/ 0 h 294"/>
                  <a:gd name="T2" fmla="*/ 2 w 233"/>
                  <a:gd name="T3" fmla="*/ 55 h 294"/>
                  <a:gd name="T4" fmla="*/ 132 w 233"/>
                  <a:gd name="T5" fmla="*/ 142 h 294"/>
                  <a:gd name="T6" fmla="*/ 212 w 233"/>
                  <a:gd name="T7" fmla="*/ 101 h 294"/>
                  <a:gd name="T8" fmla="*/ 74 w 233"/>
                  <a:gd name="T9" fmla="*/ 114 h 294"/>
                  <a:gd name="T10" fmla="*/ 18 w 233"/>
                  <a:gd name="T11" fmla="*/ 46 h 294"/>
                  <a:gd name="T12" fmla="*/ 21 w 233"/>
                  <a:gd name="T13" fmla="*/ 0 h 294"/>
                  <a:gd name="T14" fmla="*/ 1 w 233"/>
                  <a:gd name="T15" fmla="*/ 84 h 294"/>
                  <a:gd name="T16" fmla="*/ 0 w 233"/>
                  <a:gd name="T17" fmla="*/ 99 h 294"/>
                  <a:gd name="T18" fmla="*/ 116 w 233"/>
                  <a:gd name="T19" fmla="*/ 191 h 294"/>
                  <a:gd name="T20" fmla="*/ 224 w 233"/>
                  <a:gd name="T21" fmla="*/ 103 h 294"/>
                  <a:gd name="T22" fmla="*/ 116 w 233"/>
                  <a:gd name="T23" fmla="*/ 175 h 294"/>
                  <a:gd name="T24" fmla="*/ 1 w 233"/>
                  <a:gd name="T25" fmla="*/ 84 h 294"/>
                  <a:gd name="T26" fmla="*/ 9 w 233"/>
                  <a:gd name="T27" fmla="*/ 154 h 294"/>
                  <a:gd name="T28" fmla="*/ 123 w 233"/>
                  <a:gd name="T29" fmla="*/ 237 h 294"/>
                  <a:gd name="T30" fmla="*/ 233 w 233"/>
                  <a:gd name="T31" fmla="*/ 157 h 294"/>
                  <a:gd name="T32" fmla="*/ 226 w 233"/>
                  <a:gd name="T33" fmla="*/ 126 h 294"/>
                  <a:gd name="T34" fmla="*/ 226 w 233"/>
                  <a:gd name="T35" fmla="*/ 133 h 294"/>
                  <a:gd name="T36" fmla="*/ 119 w 233"/>
                  <a:gd name="T37" fmla="*/ 219 h 294"/>
                  <a:gd name="T38" fmla="*/ 114 w 233"/>
                  <a:gd name="T39" fmla="*/ 219 h 294"/>
                  <a:gd name="T40" fmla="*/ 9 w 233"/>
                  <a:gd name="T41" fmla="*/ 154 h 294"/>
                  <a:gd name="T42" fmla="*/ 8 w 233"/>
                  <a:gd name="T43" fmla="*/ 179 h 294"/>
                  <a:gd name="T44" fmla="*/ 6 w 233"/>
                  <a:gd name="T45" fmla="*/ 193 h 294"/>
                  <a:gd name="T46" fmla="*/ 121 w 233"/>
                  <a:gd name="T47" fmla="*/ 284 h 294"/>
                  <a:gd name="T48" fmla="*/ 229 w 233"/>
                  <a:gd name="T49" fmla="*/ 211 h 294"/>
                  <a:gd name="T50" fmla="*/ 231 w 233"/>
                  <a:gd name="T51" fmla="*/ 194 h 294"/>
                  <a:gd name="T52" fmla="*/ 122 w 233"/>
                  <a:gd name="T53" fmla="*/ 266 h 294"/>
                  <a:gd name="T54" fmla="*/ 8 w 233"/>
                  <a:gd name="T55" fmla="*/ 179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33" h="294">
                    <a:moveTo>
                      <a:pt x="21" y="0"/>
                    </a:moveTo>
                    <a:cubicBezTo>
                      <a:pt x="9" y="16"/>
                      <a:pt x="3" y="35"/>
                      <a:pt x="2" y="55"/>
                    </a:cubicBezTo>
                    <a:cubicBezTo>
                      <a:pt x="18" y="113"/>
                      <a:pt x="73" y="150"/>
                      <a:pt x="132" y="142"/>
                    </a:cubicBezTo>
                    <a:cubicBezTo>
                      <a:pt x="165" y="144"/>
                      <a:pt x="195" y="128"/>
                      <a:pt x="212" y="101"/>
                    </a:cubicBezTo>
                    <a:cubicBezTo>
                      <a:pt x="173" y="132"/>
                      <a:pt x="119" y="137"/>
                      <a:pt x="74" y="114"/>
                    </a:cubicBezTo>
                    <a:cubicBezTo>
                      <a:pt x="46" y="101"/>
                      <a:pt x="25" y="76"/>
                      <a:pt x="18" y="46"/>
                    </a:cubicBezTo>
                    <a:cubicBezTo>
                      <a:pt x="17" y="31"/>
                      <a:pt x="18" y="15"/>
                      <a:pt x="21" y="0"/>
                    </a:cubicBezTo>
                    <a:close/>
                    <a:moveTo>
                      <a:pt x="1" y="84"/>
                    </a:moveTo>
                    <a:cubicBezTo>
                      <a:pt x="0" y="89"/>
                      <a:pt x="0" y="94"/>
                      <a:pt x="0" y="99"/>
                    </a:cubicBezTo>
                    <a:cubicBezTo>
                      <a:pt x="11" y="154"/>
                      <a:pt x="60" y="193"/>
                      <a:pt x="116" y="191"/>
                    </a:cubicBezTo>
                    <a:cubicBezTo>
                      <a:pt x="169" y="194"/>
                      <a:pt x="216" y="156"/>
                      <a:pt x="224" y="103"/>
                    </a:cubicBezTo>
                    <a:cubicBezTo>
                      <a:pt x="210" y="150"/>
                      <a:pt x="165" y="180"/>
                      <a:pt x="116" y="175"/>
                    </a:cubicBezTo>
                    <a:cubicBezTo>
                      <a:pt x="61" y="177"/>
                      <a:pt x="12" y="138"/>
                      <a:pt x="1" y="84"/>
                    </a:cubicBezTo>
                    <a:close/>
                    <a:moveTo>
                      <a:pt x="9" y="154"/>
                    </a:moveTo>
                    <a:cubicBezTo>
                      <a:pt x="23" y="205"/>
                      <a:pt x="70" y="239"/>
                      <a:pt x="123" y="237"/>
                    </a:cubicBezTo>
                    <a:cubicBezTo>
                      <a:pt x="175" y="244"/>
                      <a:pt x="224" y="209"/>
                      <a:pt x="233" y="157"/>
                    </a:cubicBezTo>
                    <a:cubicBezTo>
                      <a:pt x="233" y="146"/>
                      <a:pt x="230" y="136"/>
                      <a:pt x="226" y="126"/>
                    </a:cubicBezTo>
                    <a:lnTo>
                      <a:pt x="226" y="133"/>
                    </a:lnTo>
                    <a:cubicBezTo>
                      <a:pt x="220" y="186"/>
                      <a:pt x="172" y="225"/>
                      <a:pt x="119" y="219"/>
                    </a:cubicBezTo>
                    <a:cubicBezTo>
                      <a:pt x="117" y="219"/>
                      <a:pt x="116" y="219"/>
                      <a:pt x="114" y="219"/>
                    </a:cubicBezTo>
                    <a:cubicBezTo>
                      <a:pt x="70" y="219"/>
                      <a:pt x="29" y="194"/>
                      <a:pt x="9" y="154"/>
                    </a:cubicBezTo>
                    <a:close/>
                    <a:moveTo>
                      <a:pt x="8" y="179"/>
                    </a:moveTo>
                    <a:cubicBezTo>
                      <a:pt x="7" y="184"/>
                      <a:pt x="6" y="188"/>
                      <a:pt x="6" y="193"/>
                    </a:cubicBezTo>
                    <a:cubicBezTo>
                      <a:pt x="15" y="249"/>
                      <a:pt x="65" y="288"/>
                      <a:pt x="121" y="284"/>
                    </a:cubicBezTo>
                    <a:cubicBezTo>
                      <a:pt x="171" y="294"/>
                      <a:pt x="219" y="261"/>
                      <a:pt x="229" y="211"/>
                    </a:cubicBezTo>
                    <a:cubicBezTo>
                      <a:pt x="230" y="206"/>
                      <a:pt x="231" y="200"/>
                      <a:pt x="231" y="194"/>
                    </a:cubicBezTo>
                    <a:cubicBezTo>
                      <a:pt x="216" y="241"/>
                      <a:pt x="171" y="271"/>
                      <a:pt x="122" y="266"/>
                    </a:cubicBezTo>
                    <a:cubicBezTo>
                      <a:pt x="68" y="267"/>
                      <a:pt x="21" y="231"/>
                      <a:pt x="8" y="179"/>
                    </a:cubicBezTo>
                    <a:close/>
                  </a:path>
                </a:pathLst>
              </a:cu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58" name="Freeform 384"/>
              <p:cNvSpPr>
                <a:spLocks noEditPoints="1"/>
              </p:cNvSpPr>
              <p:nvPr/>
            </p:nvSpPr>
            <p:spPr bwMode="auto">
              <a:xfrm>
                <a:off x="3619" y="1005"/>
                <a:ext cx="71" cy="90"/>
              </a:xfrm>
              <a:custGeom>
                <a:avLst/>
                <a:gdLst>
                  <a:gd name="T0" fmla="*/ 33 w 233"/>
                  <a:gd name="T1" fmla="*/ 0 h 294"/>
                  <a:gd name="T2" fmla="*/ 2 w 233"/>
                  <a:gd name="T3" fmla="*/ 60 h 294"/>
                  <a:gd name="T4" fmla="*/ 111 w 233"/>
                  <a:gd name="T5" fmla="*/ 144 h 294"/>
                  <a:gd name="T6" fmla="*/ 212 w 233"/>
                  <a:gd name="T7" fmla="*/ 115 h 294"/>
                  <a:gd name="T8" fmla="*/ 137 w 233"/>
                  <a:gd name="T9" fmla="*/ 135 h 294"/>
                  <a:gd name="T10" fmla="*/ 22 w 233"/>
                  <a:gd name="T11" fmla="*/ 38 h 294"/>
                  <a:gd name="T12" fmla="*/ 33 w 233"/>
                  <a:gd name="T13" fmla="*/ 0 h 294"/>
                  <a:gd name="T14" fmla="*/ 1 w 233"/>
                  <a:gd name="T15" fmla="*/ 89 h 294"/>
                  <a:gd name="T16" fmla="*/ 0 w 233"/>
                  <a:gd name="T17" fmla="*/ 104 h 294"/>
                  <a:gd name="T18" fmla="*/ 116 w 233"/>
                  <a:gd name="T19" fmla="*/ 191 h 294"/>
                  <a:gd name="T20" fmla="*/ 224 w 233"/>
                  <a:gd name="T21" fmla="*/ 117 h 294"/>
                  <a:gd name="T22" fmla="*/ 116 w 233"/>
                  <a:gd name="T23" fmla="*/ 179 h 294"/>
                  <a:gd name="T24" fmla="*/ 1 w 233"/>
                  <a:gd name="T25" fmla="*/ 89 h 294"/>
                  <a:gd name="T26" fmla="*/ 9 w 233"/>
                  <a:gd name="T27" fmla="*/ 165 h 294"/>
                  <a:gd name="T28" fmla="*/ 123 w 233"/>
                  <a:gd name="T29" fmla="*/ 237 h 294"/>
                  <a:gd name="T30" fmla="*/ 232 w 233"/>
                  <a:gd name="T31" fmla="*/ 164 h 294"/>
                  <a:gd name="T32" fmla="*/ 233 w 233"/>
                  <a:gd name="T33" fmla="*/ 162 h 294"/>
                  <a:gd name="T34" fmla="*/ 226 w 233"/>
                  <a:gd name="T35" fmla="*/ 131 h 294"/>
                  <a:gd name="T36" fmla="*/ 226 w 233"/>
                  <a:gd name="T37" fmla="*/ 138 h 294"/>
                  <a:gd name="T38" fmla="*/ 119 w 233"/>
                  <a:gd name="T39" fmla="*/ 224 h 294"/>
                  <a:gd name="T40" fmla="*/ 114 w 233"/>
                  <a:gd name="T41" fmla="*/ 224 h 294"/>
                  <a:gd name="T42" fmla="*/ 9 w 233"/>
                  <a:gd name="T43" fmla="*/ 165 h 294"/>
                  <a:gd name="T44" fmla="*/ 8 w 233"/>
                  <a:gd name="T45" fmla="*/ 184 h 294"/>
                  <a:gd name="T46" fmla="*/ 6 w 233"/>
                  <a:gd name="T47" fmla="*/ 198 h 294"/>
                  <a:gd name="T48" fmla="*/ 123 w 233"/>
                  <a:gd name="T49" fmla="*/ 284 h 294"/>
                  <a:gd name="T50" fmla="*/ 230 w 233"/>
                  <a:gd name="T51" fmla="*/ 215 h 294"/>
                  <a:gd name="T52" fmla="*/ 231 w 233"/>
                  <a:gd name="T53" fmla="*/ 208 h 294"/>
                  <a:gd name="T54" fmla="*/ 122 w 233"/>
                  <a:gd name="T55" fmla="*/ 270 h 294"/>
                  <a:gd name="T56" fmla="*/ 8 w 233"/>
                  <a:gd name="T57" fmla="*/ 184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33" h="294">
                    <a:moveTo>
                      <a:pt x="33" y="0"/>
                    </a:moveTo>
                    <a:cubicBezTo>
                      <a:pt x="14" y="14"/>
                      <a:pt x="3" y="36"/>
                      <a:pt x="2" y="60"/>
                    </a:cubicBezTo>
                    <a:cubicBezTo>
                      <a:pt x="16" y="109"/>
                      <a:pt x="60" y="144"/>
                      <a:pt x="111" y="144"/>
                    </a:cubicBezTo>
                    <a:cubicBezTo>
                      <a:pt x="148" y="153"/>
                      <a:pt x="186" y="142"/>
                      <a:pt x="212" y="115"/>
                    </a:cubicBezTo>
                    <a:cubicBezTo>
                      <a:pt x="190" y="130"/>
                      <a:pt x="164" y="137"/>
                      <a:pt x="137" y="135"/>
                    </a:cubicBezTo>
                    <a:cubicBezTo>
                      <a:pt x="79" y="138"/>
                      <a:pt x="29" y="96"/>
                      <a:pt x="22" y="38"/>
                    </a:cubicBezTo>
                    <a:cubicBezTo>
                      <a:pt x="22" y="25"/>
                      <a:pt x="26" y="11"/>
                      <a:pt x="33" y="0"/>
                    </a:cubicBezTo>
                    <a:close/>
                    <a:moveTo>
                      <a:pt x="1" y="89"/>
                    </a:moveTo>
                    <a:cubicBezTo>
                      <a:pt x="0" y="94"/>
                      <a:pt x="0" y="99"/>
                      <a:pt x="0" y="104"/>
                    </a:cubicBezTo>
                    <a:cubicBezTo>
                      <a:pt x="12" y="157"/>
                      <a:pt x="61" y="194"/>
                      <a:pt x="116" y="191"/>
                    </a:cubicBezTo>
                    <a:cubicBezTo>
                      <a:pt x="166" y="200"/>
                      <a:pt x="214" y="167"/>
                      <a:pt x="224" y="117"/>
                    </a:cubicBezTo>
                    <a:cubicBezTo>
                      <a:pt x="206" y="159"/>
                      <a:pt x="162" y="184"/>
                      <a:pt x="116" y="179"/>
                    </a:cubicBezTo>
                    <a:cubicBezTo>
                      <a:pt x="61" y="181"/>
                      <a:pt x="12" y="143"/>
                      <a:pt x="1" y="89"/>
                    </a:cubicBezTo>
                    <a:close/>
                    <a:moveTo>
                      <a:pt x="9" y="165"/>
                    </a:moveTo>
                    <a:cubicBezTo>
                      <a:pt x="27" y="212"/>
                      <a:pt x="73" y="242"/>
                      <a:pt x="123" y="237"/>
                    </a:cubicBezTo>
                    <a:cubicBezTo>
                      <a:pt x="174" y="247"/>
                      <a:pt x="223" y="214"/>
                      <a:pt x="232" y="164"/>
                    </a:cubicBezTo>
                    <a:cubicBezTo>
                      <a:pt x="233" y="163"/>
                      <a:pt x="233" y="162"/>
                      <a:pt x="233" y="162"/>
                    </a:cubicBezTo>
                    <a:cubicBezTo>
                      <a:pt x="233" y="151"/>
                      <a:pt x="230" y="140"/>
                      <a:pt x="226" y="131"/>
                    </a:cubicBezTo>
                    <a:lnTo>
                      <a:pt x="226" y="138"/>
                    </a:lnTo>
                    <a:cubicBezTo>
                      <a:pt x="220" y="191"/>
                      <a:pt x="172" y="230"/>
                      <a:pt x="119" y="224"/>
                    </a:cubicBezTo>
                    <a:cubicBezTo>
                      <a:pt x="117" y="224"/>
                      <a:pt x="116" y="224"/>
                      <a:pt x="114" y="224"/>
                    </a:cubicBezTo>
                    <a:cubicBezTo>
                      <a:pt x="72" y="223"/>
                      <a:pt x="32" y="201"/>
                      <a:pt x="9" y="165"/>
                    </a:cubicBezTo>
                    <a:close/>
                    <a:moveTo>
                      <a:pt x="8" y="184"/>
                    </a:moveTo>
                    <a:cubicBezTo>
                      <a:pt x="7" y="188"/>
                      <a:pt x="6" y="193"/>
                      <a:pt x="6" y="198"/>
                    </a:cubicBezTo>
                    <a:cubicBezTo>
                      <a:pt x="16" y="253"/>
                      <a:pt x="67" y="291"/>
                      <a:pt x="123" y="284"/>
                    </a:cubicBezTo>
                    <a:cubicBezTo>
                      <a:pt x="172" y="294"/>
                      <a:pt x="220" y="263"/>
                      <a:pt x="230" y="215"/>
                    </a:cubicBezTo>
                    <a:cubicBezTo>
                      <a:pt x="230" y="213"/>
                      <a:pt x="231" y="211"/>
                      <a:pt x="231" y="208"/>
                    </a:cubicBezTo>
                    <a:cubicBezTo>
                      <a:pt x="212" y="250"/>
                      <a:pt x="168" y="275"/>
                      <a:pt x="122" y="270"/>
                    </a:cubicBezTo>
                    <a:cubicBezTo>
                      <a:pt x="68" y="272"/>
                      <a:pt x="21" y="236"/>
                      <a:pt x="8" y="184"/>
                    </a:cubicBezTo>
                    <a:close/>
                  </a:path>
                </a:pathLst>
              </a:custGeom>
              <a:solidFill>
                <a:srgbClr val="D2B32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59" name="Freeform 385"/>
              <p:cNvSpPr>
                <a:spLocks/>
              </p:cNvSpPr>
              <p:nvPr/>
            </p:nvSpPr>
            <p:spPr bwMode="auto">
              <a:xfrm>
                <a:off x="3633" y="1017"/>
                <a:ext cx="124" cy="147"/>
              </a:xfrm>
              <a:custGeom>
                <a:avLst/>
                <a:gdLst>
                  <a:gd name="T0" fmla="*/ 170 w 408"/>
                  <a:gd name="T1" fmla="*/ 94 h 478"/>
                  <a:gd name="T2" fmla="*/ 173 w 408"/>
                  <a:gd name="T3" fmla="*/ 114 h 478"/>
                  <a:gd name="T4" fmla="*/ 168 w 408"/>
                  <a:gd name="T5" fmla="*/ 141 h 478"/>
                  <a:gd name="T6" fmla="*/ 169 w 408"/>
                  <a:gd name="T7" fmla="*/ 157 h 478"/>
                  <a:gd name="T8" fmla="*/ 163 w 408"/>
                  <a:gd name="T9" fmla="*/ 188 h 478"/>
                  <a:gd name="T10" fmla="*/ 168 w 408"/>
                  <a:gd name="T11" fmla="*/ 215 h 478"/>
                  <a:gd name="T12" fmla="*/ 165 w 408"/>
                  <a:gd name="T13" fmla="*/ 235 h 478"/>
                  <a:gd name="T14" fmla="*/ 176 w 408"/>
                  <a:gd name="T15" fmla="*/ 274 h 478"/>
                  <a:gd name="T16" fmla="*/ 122 w 408"/>
                  <a:gd name="T17" fmla="*/ 260 h 478"/>
                  <a:gd name="T18" fmla="*/ 44 w 408"/>
                  <a:gd name="T19" fmla="*/ 277 h 478"/>
                  <a:gd name="T20" fmla="*/ 1 w 408"/>
                  <a:gd name="T21" fmla="*/ 346 h 478"/>
                  <a:gd name="T22" fmla="*/ 2 w 408"/>
                  <a:gd name="T23" fmla="*/ 354 h 478"/>
                  <a:gd name="T24" fmla="*/ 0 w 408"/>
                  <a:gd name="T25" fmla="*/ 369 h 478"/>
                  <a:gd name="T26" fmla="*/ 121 w 408"/>
                  <a:gd name="T27" fmla="*/ 469 h 478"/>
                  <a:gd name="T28" fmla="*/ 237 w 408"/>
                  <a:gd name="T29" fmla="*/ 385 h 478"/>
                  <a:gd name="T30" fmla="*/ 237 w 408"/>
                  <a:gd name="T31" fmla="*/ 381 h 478"/>
                  <a:gd name="T32" fmla="*/ 236 w 408"/>
                  <a:gd name="T33" fmla="*/ 366 h 478"/>
                  <a:gd name="T34" fmla="*/ 236 w 408"/>
                  <a:gd name="T35" fmla="*/ 357 h 478"/>
                  <a:gd name="T36" fmla="*/ 235 w 408"/>
                  <a:gd name="T37" fmla="*/ 345 h 478"/>
                  <a:gd name="T38" fmla="*/ 286 w 408"/>
                  <a:gd name="T39" fmla="*/ 356 h 478"/>
                  <a:gd name="T40" fmla="*/ 402 w 408"/>
                  <a:gd name="T41" fmla="*/ 272 h 478"/>
                  <a:gd name="T42" fmla="*/ 402 w 408"/>
                  <a:gd name="T43" fmla="*/ 268 h 478"/>
                  <a:gd name="T44" fmla="*/ 401 w 408"/>
                  <a:gd name="T45" fmla="*/ 253 h 478"/>
                  <a:gd name="T46" fmla="*/ 401 w 408"/>
                  <a:gd name="T47" fmla="*/ 244 h 478"/>
                  <a:gd name="T48" fmla="*/ 399 w 408"/>
                  <a:gd name="T49" fmla="*/ 228 h 478"/>
                  <a:gd name="T50" fmla="*/ 400 w 408"/>
                  <a:gd name="T51" fmla="*/ 219 h 478"/>
                  <a:gd name="T52" fmla="*/ 398 w 408"/>
                  <a:gd name="T53" fmla="*/ 205 h 478"/>
                  <a:gd name="T54" fmla="*/ 398 w 408"/>
                  <a:gd name="T55" fmla="*/ 203 h 478"/>
                  <a:gd name="T56" fmla="*/ 405 w 408"/>
                  <a:gd name="T57" fmla="*/ 171 h 478"/>
                  <a:gd name="T58" fmla="*/ 403 w 408"/>
                  <a:gd name="T59" fmla="*/ 157 h 478"/>
                  <a:gd name="T60" fmla="*/ 404 w 408"/>
                  <a:gd name="T61" fmla="*/ 148 h 478"/>
                  <a:gd name="T62" fmla="*/ 408 w 408"/>
                  <a:gd name="T63" fmla="*/ 123 h 478"/>
                  <a:gd name="T64" fmla="*/ 406 w 408"/>
                  <a:gd name="T65" fmla="*/ 109 h 478"/>
                  <a:gd name="T66" fmla="*/ 407 w 408"/>
                  <a:gd name="T67" fmla="*/ 100 h 478"/>
                  <a:gd name="T68" fmla="*/ 290 w 408"/>
                  <a:gd name="T69" fmla="*/ 3 h 478"/>
                  <a:gd name="T70" fmla="*/ 203 w 408"/>
                  <a:gd name="T71" fmla="*/ 28 h 478"/>
                  <a:gd name="T72" fmla="*/ 170 w 408"/>
                  <a:gd name="T73" fmla="*/ 94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08" h="478">
                    <a:moveTo>
                      <a:pt x="170" y="94"/>
                    </a:moveTo>
                    <a:cubicBezTo>
                      <a:pt x="170" y="101"/>
                      <a:pt x="171" y="107"/>
                      <a:pt x="173" y="114"/>
                    </a:cubicBezTo>
                    <a:cubicBezTo>
                      <a:pt x="169" y="123"/>
                      <a:pt x="168" y="132"/>
                      <a:pt x="168" y="141"/>
                    </a:cubicBezTo>
                    <a:cubicBezTo>
                      <a:pt x="168" y="146"/>
                      <a:pt x="168" y="152"/>
                      <a:pt x="169" y="157"/>
                    </a:cubicBezTo>
                    <a:cubicBezTo>
                      <a:pt x="165" y="167"/>
                      <a:pt x="163" y="177"/>
                      <a:pt x="163" y="188"/>
                    </a:cubicBezTo>
                    <a:cubicBezTo>
                      <a:pt x="163" y="197"/>
                      <a:pt x="164" y="207"/>
                      <a:pt x="168" y="215"/>
                    </a:cubicBezTo>
                    <a:cubicBezTo>
                      <a:pt x="166" y="222"/>
                      <a:pt x="165" y="228"/>
                      <a:pt x="165" y="235"/>
                    </a:cubicBezTo>
                    <a:cubicBezTo>
                      <a:pt x="165" y="248"/>
                      <a:pt x="169" y="262"/>
                      <a:pt x="176" y="274"/>
                    </a:cubicBezTo>
                    <a:cubicBezTo>
                      <a:pt x="159" y="265"/>
                      <a:pt x="141" y="261"/>
                      <a:pt x="122" y="260"/>
                    </a:cubicBezTo>
                    <a:cubicBezTo>
                      <a:pt x="95" y="258"/>
                      <a:pt x="68" y="264"/>
                      <a:pt x="44" y="277"/>
                    </a:cubicBezTo>
                    <a:cubicBezTo>
                      <a:pt x="18" y="291"/>
                      <a:pt x="2" y="317"/>
                      <a:pt x="1" y="346"/>
                    </a:cubicBezTo>
                    <a:lnTo>
                      <a:pt x="2" y="354"/>
                    </a:lnTo>
                    <a:cubicBezTo>
                      <a:pt x="1" y="359"/>
                      <a:pt x="0" y="364"/>
                      <a:pt x="0" y="369"/>
                    </a:cubicBezTo>
                    <a:cubicBezTo>
                      <a:pt x="8" y="429"/>
                      <a:pt x="61" y="472"/>
                      <a:pt x="121" y="469"/>
                    </a:cubicBezTo>
                    <a:cubicBezTo>
                      <a:pt x="176" y="478"/>
                      <a:pt x="228" y="440"/>
                      <a:pt x="237" y="385"/>
                    </a:cubicBezTo>
                    <a:cubicBezTo>
                      <a:pt x="237" y="383"/>
                      <a:pt x="237" y="382"/>
                      <a:pt x="237" y="381"/>
                    </a:cubicBezTo>
                    <a:cubicBezTo>
                      <a:pt x="237" y="376"/>
                      <a:pt x="237" y="371"/>
                      <a:pt x="236" y="366"/>
                    </a:cubicBezTo>
                    <a:lnTo>
                      <a:pt x="236" y="357"/>
                    </a:lnTo>
                    <a:cubicBezTo>
                      <a:pt x="236" y="353"/>
                      <a:pt x="236" y="349"/>
                      <a:pt x="235" y="345"/>
                    </a:cubicBezTo>
                    <a:cubicBezTo>
                      <a:pt x="251" y="352"/>
                      <a:pt x="268" y="355"/>
                      <a:pt x="286" y="356"/>
                    </a:cubicBezTo>
                    <a:cubicBezTo>
                      <a:pt x="341" y="365"/>
                      <a:pt x="393" y="327"/>
                      <a:pt x="402" y="272"/>
                    </a:cubicBezTo>
                    <a:cubicBezTo>
                      <a:pt x="402" y="270"/>
                      <a:pt x="402" y="269"/>
                      <a:pt x="402" y="268"/>
                    </a:cubicBezTo>
                    <a:cubicBezTo>
                      <a:pt x="402" y="263"/>
                      <a:pt x="402" y="258"/>
                      <a:pt x="401" y="253"/>
                    </a:cubicBezTo>
                    <a:lnTo>
                      <a:pt x="401" y="244"/>
                    </a:lnTo>
                    <a:cubicBezTo>
                      <a:pt x="401" y="239"/>
                      <a:pt x="400" y="234"/>
                      <a:pt x="399" y="228"/>
                    </a:cubicBezTo>
                    <a:lnTo>
                      <a:pt x="400" y="219"/>
                    </a:lnTo>
                    <a:cubicBezTo>
                      <a:pt x="399" y="215"/>
                      <a:pt x="399" y="210"/>
                      <a:pt x="398" y="205"/>
                    </a:cubicBezTo>
                    <a:lnTo>
                      <a:pt x="398" y="203"/>
                    </a:lnTo>
                    <a:cubicBezTo>
                      <a:pt x="403" y="193"/>
                      <a:pt x="405" y="182"/>
                      <a:pt x="405" y="171"/>
                    </a:cubicBezTo>
                    <a:cubicBezTo>
                      <a:pt x="405" y="167"/>
                      <a:pt x="404" y="162"/>
                      <a:pt x="403" y="157"/>
                    </a:cubicBezTo>
                    <a:lnTo>
                      <a:pt x="404" y="148"/>
                    </a:lnTo>
                    <a:cubicBezTo>
                      <a:pt x="406" y="140"/>
                      <a:pt x="408" y="132"/>
                      <a:pt x="408" y="123"/>
                    </a:cubicBezTo>
                    <a:cubicBezTo>
                      <a:pt x="408" y="119"/>
                      <a:pt x="407" y="114"/>
                      <a:pt x="406" y="109"/>
                    </a:cubicBezTo>
                    <a:lnTo>
                      <a:pt x="407" y="100"/>
                    </a:lnTo>
                    <a:cubicBezTo>
                      <a:pt x="398" y="43"/>
                      <a:pt x="348" y="1"/>
                      <a:pt x="290" y="3"/>
                    </a:cubicBezTo>
                    <a:cubicBezTo>
                      <a:pt x="259" y="0"/>
                      <a:pt x="228" y="9"/>
                      <a:pt x="203" y="28"/>
                    </a:cubicBezTo>
                    <a:cubicBezTo>
                      <a:pt x="184" y="45"/>
                      <a:pt x="172" y="69"/>
                      <a:pt x="170" y="94"/>
                    </a:cubicBezTo>
                    <a:close/>
                  </a:path>
                </a:pathLst>
              </a:custGeom>
              <a:solidFill>
                <a:srgbClr val="697A8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60" name="Freeform 386"/>
              <p:cNvSpPr>
                <a:spLocks/>
              </p:cNvSpPr>
              <p:nvPr/>
            </p:nvSpPr>
            <p:spPr bwMode="auto">
              <a:xfrm>
                <a:off x="3633" y="1017"/>
                <a:ext cx="124" cy="147"/>
              </a:xfrm>
              <a:custGeom>
                <a:avLst/>
                <a:gdLst>
                  <a:gd name="T0" fmla="*/ 170 w 408"/>
                  <a:gd name="T1" fmla="*/ 94 h 478"/>
                  <a:gd name="T2" fmla="*/ 173 w 408"/>
                  <a:gd name="T3" fmla="*/ 114 h 478"/>
                  <a:gd name="T4" fmla="*/ 168 w 408"/>
                  <a:gd name="T5" fmla="*/ 141 h 478"/>
                  <a:gd name="T6" fmla="*/ 169 w 408"/>
                  <a:gd name="T7" fmla="*/ 157 h 478"/>
                  <a:gd name="T8" fmla="*/ 163 w 408"/>
                  <a:gd name="T9" fmla="*/ 188 h 478"/>
                  <a:gd name="T10" fmla="*/ 168 w 408"/>
                  <a:gd name="T11" fmla="*/ 215 h 478"/>
                  <a:gd name="T12" fmla="*/ 165 w 408"/>
                  <a:gd name="T13" fmla="*/ 235 h 478"/>
                  <a:gd name="T14" fmla="*/ 176 w 408"/>
                  <a:gd name="T15" fmla="*/ 274 h 478"/>
                  <a:gd name="T16" fmla="*/ 122 w 408"/>
                  <a:gd name="T17" fmla="*/ 260 h 478"/>
                  <a:gd name="T18" fmla="*/ 44 w 408"/>
                  <a:gd name="T19" fmla="*/ 277 h 478"/>
                  <a:gd name="T20" fmla="*/ 1 w 408"/>
                  <a:gd name="T21" fmla="*/ 346 h 478"/>
                  <a:gd name="T22" fmla="*/ 2 w 408"/>
                  <a:gd name="T23" fmla="*/ 354 h 478"/>
                  <a:gd name="T24" fmla="*/ 0 w 408"/>
                  <a:gd name="T25" fmla="*/ 369 h 478"/>
                  <a:gd name="T26" fmla="*/ 121 w 408"/>
                  <a:gd name="T27" fmla="*/ 469 h 478"/>
                  <a:gd name="T28" fmla="*/ 237 w 408"/>
                  <a:gd name="T29" fmla="*/ 385 h 478"/>
                  <a:gd name="T30" fmla="*/ 237 w 408"/>
                  <a:gd name="T31" fmla="*/ 381 h 478"/>
                  <a:gd name="T32" fmla="*/ 236 w 408"/>
                  <a:gd name="T33" fmla="*/ 366 h 478"/>
                  <a:gd name="T34" fmla="*/ 236 w 408"/>
                  <a:gd name="T35" fmla="*/ 357 h 478"/>
                  <a:gd name="T36" fmla="*/ 235 w 408"/>
                  <a:gd name="T37" fmla="*/ 345 h 478"/>
                  <a:gd name="T38" fmla="*/ 286 w 408"/>
                  <a:gd name="T39" fmla="*/ 356 h 478"/>
                  <a:gd name="T40" fmla="*/ 402 w 408"/>
                  <a:gd name="T41" fmla="*/ 272 h 478"/>
                  <a:gd name="T42" fmla="*/ 402 w 408"/>
                  <a:gd name="T43" fmla="*/ 268 h 478"/>
                  <a:gd name="T44" fmla="*/ 401 w 408"/>
                  <a:gd name="T45" fmla="*/ 253 h 478"/>
                  <a:gd name="T46" fmla="*/ 401 w 408"/>
                  <a:gd name="T47" fmla="*/ 244 h 478"/>
                  <a:gd name="T48" fmla="*/ 399 w 408"/>
                  <a:gd name="T49" fmla="*/ 228 h 478"/>
                  <a:gd name="T50" fmla="*/ 400 w 408"/>
                  <a:gd name="T51" fmla="*/ 219 h 478"/>
                  <a:gd name="T52" fmla="*/ 398 w 408"/>
                  <a:gd name="T53" fmla="*/ 205 h 478"/>
                  <a:gd name="T54" fmla="*/ 398 w 408"/>
                  <a:gd name="T55" fmla="*/ 203 h 478"/>
                  <a:gd name="T56" fmla="*/ 405 w 408"/>
                  <a:gd name="T57" fmla="*/ 171 h 478"/>
                  <a:gd name="T58" fmla="*/ 403 w 408"/>
                  <a:gd name="T59" fmla="*/ 157 h 478"/>
                  <a:gd name="T60" fmla="*/ 404 w 408"/>
                  <a:gd name="T61" fmla="*/ 148 h 478"/>
                  <a:gd name="T62" fmla="*/ 408 w 408"/>
                  <a:gd name="T63" fmla="*/ 123 h 478"/>
                  <a:gd name="T64" fmla="*/ 406 w 408"/>
                  <a:gd name="T65" fmla="*/ 109 h 478"/>
                  <a:gd name="T66" fmla="*/ 407 w 408"/>
                  <a:gd name="T67" fmla="*/ 100 h 478"/>
                  <a:gd name="T68" fmla="*/ 290 w 408"/>
                  <a:gd name="T69" fmla="*/ 3 h 478"/>
                  <a:gd name="T70" fmla="*/ 203 w 408"/>
                  <a:gd name="T71" fmla="*/ 28 h 478"/>
                  <a:gd name="T72" fmla="*/ 170 w 408"/>
                  <a:gd name="T73" fmla="*/ 94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08" h="478">
                    <a:moveTo>
                      <a:pt x="170" y="94"/>
                    </a:moveTo>
                    <a:cubicBezTo>
                      <a:pt x="170" y="101"/>
                      <a:pt x="171" y="107"/>
                      <a:pt x="173" y="114"/>
                    </a:cubicBezTo>
                    <a:cubicBezTo>
                      <a:pt x="169" y="123"/>
                      <a:pt x="168" y="132"/>
                      <a:pt x="168" y="141"/>
                    </a:cubicBezTo>
                    <a:cubicBezTo>
                      <a:pt x="168" y="146"/>
                      <a:pt x="168" y="152"/>
                      <a:pt x="169" y="157"/>
                    </a:cubicBezTo>
                    <a:cubicBezTo>
                      <a:pt x="165" y="167"/>
                      <a:pt x="163" y="177"/>
                      <a:pt x="163" y="188"/>
                    </a:cubicBezTo>
                    <a:cubicBezTo>
                      <a:pt x="163" y="197"/>
                      <a:pt x="164" y="207"/>
                      <a:pt x="168" y="215"/>
                    </a:cubicBezTo>
                    <a:cubicBezTo>
                      <a:pt x="166" y="222"/>
                      <a:pt x="165" y="228"/>
                      <a:pt x="165" y="235"/>
                    </a:cubicBezTo>
                    <a:cubicBezTo>
                      <a:pt x="165" y="248"/>
                      <a:pt x="169" y="262"/>
                      <a:pt x="176" y="274"/>
                    </a:cubicBezTo>
                    <a:cubicBezTo>
                      <a:pt x="159" y="265"/>
                      <a:pt x="141" y="261"/>
                      <a:pt x="122" y="260"/>
                    </a:cubicBezTo>
                    <a:cubicBezTo>
                      <a:pt x="95" y="258"/>
                      <a:pt x="68" y="264"/>
                      <a:pt x="44" y="277"/>
                    </a:cubicBezTo>
                    <a:cubicBezTo>
                      <a:pt x="18" y="291"/>
                      <a:pt x="2" y="317"/>
                      <a:pt x="1" y="346"/>
                    </a:cubicBezTo>
                    <a:lnTo>
                      <a:pt x="2" y="354"/>
                    </a:lnTo>
                    <a:cubicBezTo>
                      <a:pt x="1" y="359"/>
                      <a:pt x="0" y="364"/>
                      <a:pt x="0" y="369"/>
                    </a:cubicBezTo>
                    <a:cubicBezTo>
                      <a:pt x="8" y="429"/>
                      <a:pt x="61" y="472"/>
                      <a:pt x="121" y="469"/>
                    </a:cubicBezTo>
                    <a:cubicBezTo>
                      <a:pt x="176" y="478"/>
                      <a:pt x="228" y="440"/>
                      <a:pt x="237" y="385"/>
                    </a:cubicBezTo>
                    <a:cubicBezTo>
                      <a:pt x="237" y="383"/>
                      <a:pt x="237" y="382"/>
                      <a:pt x="237" y="381"/>
                    </a:cubicBezTo>
                    <a:cubicBezTo>
                      <a:pt x="237" y="376"/>
                      <a:pt x="237" y="371"/>
                      <a:pt x="236" y="366"/>
                    </a:cubicBezTo>
                    <a:lnTo>
                      <a:pt x="236" y="357"/>
                    </a:lnTo>
                    <a:cubicBezTo>
                      <a:pt x="236" y="353"/>
                      <a:pt x="236" y="349"/>
                      <a:pt x="235" y="345"/>
                    </a:cubicBezTo>
                    <a:cubicBezTo>
                      <a:pt x="251" y="352"/>
                      <a:pt x="268" y="355"/>
                      <a:pt x="286" y="356"/>
                    </a:cubicBezTo>
                    <a:cubicBezTo>
                      <a:pt x="341" y="365"/>
                      <a:pt x="393" y="327"/>
                      <a:pt x="402" y="272"/>
                    </a:cubicBezTo>
                    <a:cubicBezTo>
                      <a:pt x="402" y="270"/>
                      <a:pt x="402" y="269"/>
                      <a:pt x="402" y="268"/>
                    </a:cubicBezTo>
                    <a:cubicBezTo>
                      <a:pt x="402" y="263"/>
                      <a:pt x="402" y="258"/>
                      <a:pt x="401" y="253"/>
                    </a:cubicBezTo>
                    <a:lnTo>
                      <a:pt x="401" y="244"/>
                    </a:lnTo>
                    <a:cubicBezTo>
                      <a:pt x="401" y="239"/>
                      <a:pt x="400" y="234"/>
                      <a:pt x="399" y="228"/>
                    </a:cubicBezTo>
                    <a:lnTo>
                      <a:pt x="400" y="219"/>
                    </a:lnTo>
                    <a:cubicBezTo>
                      <a:pt x="399" y="215"/>
                      <a:pt x="399" y="210"/>
                      <a:pt x="398" y="205"/>
                    </a:cubicBezTo>
                    <a:lnTo>
                      <a:pt x="398" y="203"/>
                    </a:lnTo>
                    <a:cubicBezTo>
                      <a:pt x="403" y="193"/>
                      <a:pt x="405" y="182"/>
                      <a:pt x="405" y="171"/>
                    </a:cubicBezTo>
                    <a:cubicBezTo>
                      <a:pt x="405" y="167"/>
                      <a:pt x="404" y="162"/>
                      <a:pt x="403" y="157"/>
                    </a:cubicBezTo>
                    <a:lnTo>
                      <a:pt x="404" y="148"/>
                    </a:lnTo>
                    <a:cubicBezTo>
                      <a:pt x="406" y="140"/>
                      <a:pt x="408" y="132"/>
                      <a:pt x="408" y="123"/>
                    </a:cubicBezTo>
                    <a:cubicBezTo>
                      <a:pt x="408" y="119"/>
                      <a:pt x="407" y="114"/>
                      <a:pt x="406" y="109"/>
                    </a:cubicBezTo>
                    <a:lnTo>
                      <a:pt x="407" y="100"/>
                    </a:lnTo>
                    <a:cubicBezTo>
                      <a:pt x="398" y="43"/>
                      <a:pt x="348" y="1"/>
                      <a:pt x="290" y="3"/>
                    </a:cubicBezTo>
                    <a:cubicBezTo>
                      <a:pt x="259" y="0"/>
                      <a:pt x="228" y="9"/>
                      <a:pt x="203" y="28"/>
                    </a:cubicBezTo>
                    <a:cubicBezTo>
                      <a:pt x="184" y="45"/>
                      <a:pt x="172" y="69"/>
                      <a:pt x="170" y="94"/>
                    </a:cubicBezTo>
                    <a:close/>
                  </a:path>
                </a:pathLst>
              </a:custGeom>
              <a:noFill/>
              <a:ln w="7938" cap="flat">
                <a:solidFill>
                  <a:srgbClr val="697A8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61" name="Freeform 387"/>
              <p:cNvSpPr>
                <a:spLocks noEditPoints="1"/>
              </p:cNvSpPr>
              <p:nvPr/>
            </p:nvSpPr>
            <p:spPr bwMode="auto">
              <a:xfrm>
                <a:off x="3684" y="1060"/>
                <a:ext cx="70" cy="64"/>
              </a:xfrm>
              <a:custGeom>
                <a:avLst/>
                <a:gdLst>
                  <a:gd name="T0" fmla="*/ 7 w 230"/>
                  <a:gd name="T1" fmla="*/ 0 h 208"/>
                  <a:gd name="T2" fmla="*/ 5 w 230"/>
                  <a:gd name="T3" fmla="*/ 16 h 208"/>
                  <a:gd name="T4" fmla="*/ 123 w 230"/>
                  <a:gd name="T5" fmla="*/ 105 h 208"/>
                  <a:gd name="T6" fmla="*/ 230 w 230"/>
                  <a:gd name="T7" fmla="*/ 27 h 208"/>
                  <a:gd name="T8" fmla="*/ 122 w 230"/>
                  <a:gd name="T9" fmla="*/ 89 h 208"/>
                  <a:gd name="T10" fmla="*/ 7 w 230"/>
                  <a:gd name="T11" fmla="*/ 0 h 208"/>
                  <a:gd name="T12" fmla="*/ 120 w 230"/>
                  <a:gd name="T13" fmla="*/ 136 h 208"/>
                  <a:gd name="T14" fmla="*/ 4 w 230"/>
                  <a:gd name="T15" fmla="*/ 39 h 208"/>
                  <a:gd name="T16" fmla="*/ 0 w 230"/>
                  <a:gd name="T17" fmla="*/ 63 h 208"/>
                  <a:gd name="T18" fmla="*/ 121 w 230"/>
                  <a:gd name="T19" fmla="*/ 152 h 208"/>
                  <a:gd name="T20" fmla="*/ 225 w 230"/>
                  <a:gd name="T21" fmla="*/ 81 h 208"/>
                  <a:gd name="T22" fmla="*/ 120 w 230"/>
                  <a:gd name="T23" fmla="*/ 136 h 208"/>
                  <a:gd name="T24" fmla="*/ 3 w 230"/>
                  <a:gd name="T25" fmla="*/ 110 h 208"/>
                  <a:gd name="T26" fmla="*/ 121 w 230"/>
                  <a:gd name="T27" fmla="*/ 198 h 208"/>
                  <a:gd name="T28" fmla="*/ 227 w 230"/>
                  <a:gd name="T29" fmla="*/ 126 h 208"/>
                  <a:gd name="T30" fmla="*/ 228 w 230"/>
                  <a:gd name="T31" fmla="*/ 121 h 208"/>
                  <a:gd name="T32" fmla="*/ 226 w 230"/>
                  <a:gd name="T33" fmla="*/ 105 h 208"/>
                  <a:gd name="T34" fmla="*/ 115 w 230"/>
                  <a:gd name="T35" fmla="*/ 183 h 208"/>
                  <a:gd name="T36" fmla="*/ 3 w 230"/>
                  <a:gd name="T37" fmla="*/ 11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0" h="208">
                    <a:moveTo>
                      <a:pt x="7" y="0"/>
                    </a:moveTo>
                    <a:cubicBezTo>
                      <a:pt x="6" y="5"/>
                      <a:pt x="5" y="11"/>
                      <a:pt x="5" y="16"/>
                    </a:cubicBezTo>
                    <a:cubicBezTo>
                      <a:pt x="17" y="71"/>
                      <a:pt x="67" y="109"/>
                      <a:pt x="123" y="105"/>
                    </a:cubicBezTo>
                    <a:cubicBezTo>
                      <a:pt x="173" y="109"/>
                      <a:pt x="219" y="76"/>
                      <a:pt x="230" y="27"/>
                    </a:cubicBezTo>
                    <a:cubicBezTo>
                      <a:pt x="212" y="69"/>
                      <a:pt x="168" y="94"/>
                      <a:pt x="122" y="89"/>
                    </a:cubicBezTo>
                    <a:cubicBezTo>
                      <a:pt x="67" y="91"/>
                      <a:pt x="19" y="53"/>
                      <a:pt x="7" y="0"/>
                    </a:cubicBezTo>
                    <a:close/>
                    <a:moveTo>
                      <a:pt x="120" y="136"/>
                    </a:moveTo>
                    <a:cubicBezTo>
                      <a:pt x="62" y="138"/>
                      <a:pt x="12" y="96"/>
                      <a:pt x="4" y="39"/>
                    </a:cubicBezTo>
                    <a:cubicBezTo>
                      <a:pt x="1" y="47"/>
                      <a:pt x="0" y="55"/>
                      <a:pt x="0" y="63"/>
                    </a:cubicBezTo>
                    <a:cubicBezTo>
                      <a:pt x="14" y="117"/>
                      <a:pt x="64" y="154"/>
                      <a:pt x="121" y="152"/>
                    </a:cubicBezTo>
                    <a:cubicBezTo>
                      <a:pt x="168" y="157"/>
                      <a:pt x="212" y="127"/>
                      <a:pt x="225" y="81"/>
                    </a:cubicBezTo>
                    <a:cubicBezTo>
                      <a:pt x="204" y="118"/>
                      <a:pt x="162" y="140"/>
                      <a:pt x="120" y="136"/>
                    </a:cubicBezTo>
                    <a:close/>
                    <a:moveTo>
                      <a:pt x="3" y="110"/>
                    </a:moveTo>
                    <a:cubicBezTo>
                      <a:pt x="12" y="166"/>
                      <a:pt x="64" y="205"/>
                      <a:pt x="121" y="198"/>
                    </a:cubicBezTo>
                    <a:cubicBezTo>
                      <a:pt x="170" y="208"/>
                      <a:pt x="218" y="176"/>
                      <a:pt x="227" y="126"/>
                    </a:cubicBezTo>
                    <a:cubicBezTo>
                      <a:pt x="228" y="124"/>
                      <a:pt x="228" y="122"/>
                      <a:pt x="228" y="121"/>
                    </a:cubicBezTo>
                    <a:cubicBezTo>
                      <a:pt x="228" y="115"/>
                      <a:pt x="227" y="110"/>
                      <a:pt x="226" y="105"/>
                    </a:cubicBezTo>
                    <a:cubicBezTo>
                      <a:pt x="215" y="156"/>
                      <a:pt x="167" y="190"/>
                      <a:pt x="115" y="183"/>
                    </a:cubicBezTo>
                    <a:cubicBezTo>
                      <a:pt x="66" y="183"/>
                      <a:pt x="22" y="154"/>
                      <a:pt x="3" y="110"/>
                    </a:cubicBezTo>
                    <a:close/>
                  </a:path>
                </a:pathLst>
              </a:cu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62" name="Freeform 388"/>
              <p:cNvSpPr>
                <a:spLocks noEditPoints="1"/>
              </p:cNvSpPr>
              <p:nvPr/>
            </p:nvSpPr>
            <p:spPr bwMode="auto">
              <a:xfrm>
                <a:off x="3684" y="1057"/>
                <a:ext cx="70" cy="63"/>
              </a:xfrm>
              <a:custGeom>
                <a:avLst/>
                <a:gdLst>
                  <a:gd name="T0" fmla="*/ 7 w 230"/>
                  <a:gd name="T1" fmla="*/ 0 h 208"/>
                  <a:gd name="T2" fmla="*/ 5 w 230"/>
                  <a:gd name="T3" fmla="*/ 17 h 208"/>
                  <a:gd name="T4" fmla="*/ 123 w 230"/>
                  <a:gd name="T5" fmla="*/ 105 h 208"/>
                  <a:gd name="T6" fmla="*/ 230 w 230"/>
                  <a:gd name="T7" fmla="*/ 27 h 208"/>
                  <a:gd name="T8" fmla="*/ 122 w 230"/>
                  <a:gd name="T9" fmla="*/ 89 h 208"/>
                  <a:gd name="T10" fmla="*/ 7 w 230"/>
                  <a:gd name="T11" fmla="*/ 0 h 208"/>
                  <a:gd name="T12" fmla="*/ 120 w 230"/>
                  <a:gd name="T13" fmla="*/ 136 h 208"/>
                  <a:gd name="T14" fmla="*/ 4 w 230"/>
                  <a:gd name="T15" fmla="*/ 39 h 208"/>
                  <a:gd name="T16" fmla="*/ 0 w 230"/>
                  <a:gd name="T17" fmla="*/ 63 h 208"/>
                  <a:gd name="T18" fmla="*/ 121 w 230"/>
                  <a:gd name="T19" fmla="*/ 152 h 208"/>
                  <a:gd name="T20" fmla="*/ 225 w 230"/>
                  <a:gd name="T21" fmla="*/ 81 h 208"/>
                  <a:gd name="T22" fmla="*/ 120 w 230"/>
                  <a:gd name="T23" fmla="*/ 136 h 208"/>
                  <a:gd name="T24" fmla="*/ 3 w 230"/>
                  <a:gd name="T25" fmla="*/ 110 h 208"/>
                  <a:gd name="T26" fmla="*/ 121 w 230"/>
                  <a:gd name="T27" fmla="*/ 199 h 208"/>
                  <a:gd name="T28" fmla="*/ 227 w 230"/>
                  <a:gd name="T29" fmla="*/ 127 h 208"/>
                  <a:gd name="T30" fmla="*/ 228 w 230"/>
                  <a:gd name="T31" fmla="*/ 121 h 208"/>
                  <a:gd name="T32" fmla="*/ 226 w 230"/>
                  <a:gd name="T33" fmla="*/ 106 h 208"/>
                  <a:gd name="T34" fmla="*/ 115 w 230"/>
                  <a:gd name="T35" fmla="*/ 183 h 208"/>
                  <a:gd name="T36" fmla="*/ 3 w 230"/>
                  <a:gd name="T37" fmla="*/ 11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0" h="208">
                    <a:moveTo>
                      <a:pt x="7" y="0"/>
                    </a:moveTo>
                    <a:cubicBezTo>
                      <a:pt x="6" y="6"/>
                      <a:pt x="5" y="11"/>
                      <a:pt x="5" y="17"/>
                    </a:cubicBezTo>
                    <a:cubicBezTo>
                      <a:pt x="17" y="72"/>
                      <a:pt x="67" y="110"/>
                      <a:pt x="123" y="105"/>
                    </a:cubicBezTo>
                    <a:cubicBezTo>
                      <a:pt x="173" y="110"/>
                      <a:pt x="219" y="76"/>
                      <a:pt x="230" y="27"/>
                    </a:cubicBezTo>
                    <a:cubicBezTo>
                      <a:pt x="212" y="69"/>
                      <a:pt x="168" y="95"/>
                      <a:pt x="122" y="89"/>
                    </a:cubicBezTo>
                    <a:cubicBezTo>
                      <a:pt x="67" y="91"/>
                      <a:pt x="19" y="54"/>
                      <a:pt x="7" y="0"/>
                    </a:cubicBezTo>
                    <a:close/>
                    <a:moveTo>
                      <a:pt x="120" y="136"/>
                    </a:moveTo>
                    <a:cubicBezTo>
                      <a:pt x="62" y="139"/>
                      <a:pt x="12" y="97"/>
                      <a:pt x="4" y="39"/>
                    </a:cubicBezTo>
                    <a:cubicBezTo>
                      <a:pt x="1" y="47"/>
                      <a:pt x="0" y="55"/>
                      <a:pt x="0" y="63"/>
                    </a:cubicBezTo>
                    <a:cubicBezTo>
                      <a:pt x="14" y="118"/>
                      <a:pt x="64" y="155"/>
                      <a:pt x="121" y="152"/>
                    </a:cubicBezTo>
                    <a:cubicBezTo>
                      <a:pt x="168" y="157"/>
                      <a:pt x="212" y="127"/>
                      <a:pt x="225" y="81"/>
                    </a:cubicBezTo>
                    <a:cubicBezTo>
                      <a:pt x="204" y="119"/>
                      <a:pt x="162" y="140"/>
                      <a:pt x="120" y="136"/>
                    </a:cubicBezTo>
                    <a:close/>
                    <a:moveTo>
                      <a:pt x="3" y="110"/>
                    </a:moveTo>
                    <a:cubicBezTo>
                      <a:pt x="12" y="166"/>
                      <a:pt x="64" y="206"/>
                      <a:pt x="121" y="199"/>
                    </a:cubicBezTo>
                    <a:cubicBezTo>
                      <a:pt x="170" y="208"/>
                      <a:pt x="218" y="176"/>
                      <a:pt x="227" y="127"/>
                    </a:cubicBezTo>
                    <a:cubicBezTo>
                      <a:pt x="228" y="125"/>
                      <a:pt x="228" y="123"/>
                      <a:pt x="228" y="121"/>
                    </a:cubicBezTo>
                    <a:cubicBezTo>
                      <a:pt x="228" y="116"/>
                      <a:pt x="227" y="111"/>
                      <a:pt x="226" y="106"/>
                    </a:cubicBezTo>
                    <a:cubicBezTo>
                      <a:pt x="215" y="156"/>
                      <a:pt x="167" y="190"/>
                      <a:pt x="115" y="183"/>
                    </a:cubicBezTo>
                    <a:cubicBezTo>
                      <a:pt x="66" y="184"/>
                      <a:pt x="22" y="155"/>
                      <a:pt x="3" y="110"/>
                    </a:cubicBezTo>
                    <a:close/>
                  </a:path>
                </a:pathLst>
              </a:custGeom>
              <a:solidFill>
                <a:srgbClr val="9BB1A9"/>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pic>
            <p:nvPicPr>
              <p:cNvPr id="1363" name="Picture 389"/>
              <p:cNvPicPr>
                <a:picLocks noChangeAspect="1"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3632" y="1094"/>
                <a:ext cx="78" cy="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64" name="Picture 390"/>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3632" y="1094"/>
                <a:ext cx="78" cy="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65" name="Freeform 391"/>
              <p:cNvSpPr>
                <a:spLocks/>
              </p:cNvSpPr>
              <p:nvPr/>
            </p:nvSpPr>
            <p:spPr bwMode="auto">
              <a:xfrm>
                <a:off x="3636" y="1095"/>
                <a:ext cx="69" cy="59"/>
              </a:xfrm>
              <a:custGeom>
                <a:avLst/>
                <a:gdLst>
                  <a:gd name="T0" fmla="*/ 35 w 69"/>
                  <a:gd name="T1" fmla="*/ 2 h 59"/>
                  <a:gd name="T2" fmla="*/ 69 w 69"/>
                  <a:gd name="T3" fmla="*/ 31 h 59"/>
                  <a:gd name="T4" fmla="*/ 36 w 69"/>
                  <a:gd name="T5" fmla="*/ 58 h 59"/>
                  <a:gd name="T6" fmla="*/ 35 w 69"/>
                  <a:gd name="T7" fmla="*/ 58 h 59"/>
                  <a:gd name="T8" fmla="*/ 0 w 69"/>
                  <a:gd name="T9" fmla="*/ 28 h 59"/>
                  <a:gd name="T10" fmla="*/ 33 w 69"/>
                  <a:gd name="T11" fmla="*/ 2 h 59"/>
                  <a:gd name="T12" fmla="*/ 35 w 69"/>
                  <a:gd name="T13" fmla="*/ 2 h 59"/>
                </a:gdLst>
                <a:ahLst/>
                <a:cxnLst>
                  <a:cxn ang="0">
                    <a:pos x="T0" y="T1"/>
                  </a:cxn>
                  <a:cxn ang="0">
                    <a:pos x="T2" y="T3"/>
                  </a:cxn>
                  <a:cxn ang="0">
                    <a:pos x="T4" y="T5"/>
                  </a:cxn>
                  <a:cxn ang="0">
                    <a:pos x="T6" y="T7"/>
                  </a:cxn>
                  <a:cxn ang="0">
                    <a:pos x="T8" y="T9"/>
                  </a:cxn>
                  <a:cxn ang="0">
                    <a:pos x="T10" y="T11"/>
                  </a:cxn>
                  <a:cxn ang="0">
                    <a:pos x="T12" y="T13"/>
                  </a:cxn>
                </a:cxnLst>
                <a:rect l="0" t="0" r="r" b="b"/>
                <a:pathLst>
                  <a:path w="69" h="59">
                    <a:moveTo>
                      <a:pt x="35" y="2"/>
                    </a:moveTo>
                    <a:cubicBezTo>
                      <a:pt x="52" y="2"/>
                      <a:pt x="67" y="14"/>
                      <a:pt x="69" y="31"/>
                    </a:cubicBezTo>
                    <a:cubicBezTo>
                      <a:pt x="67" y="48"/>
                      <a:pt x="53" y="59"/>
                      <a:pt x="36" y="58"/>
                    </a:cubicBezTo>
                    <a:cubicBezTo>
                      <a:pt x="36" y="58"/>
                      <a:pt x="35" y="58"/>
                      <a:pt x="35" y="58"/>
                    </a:cubicBezTo>
                    <a:cubicBezTo>
                      <a:pt x="17" y="58"/>
                      <a:pt x="2" y="46"/>
                      <a:pt x="0" y="28"/>
                    </a:cubicBezTo>
                    <a:cubicBezTo>
                      <a:pt x="2" y="12"/>
                      <a:pt x="17" y="0"/>
                      <a:pt x="33" y="2"/>
                    </a:cubicBezTo>
                    <a:cubicBezTo>
                      <a:pt x="34" y="2"/>
                      <a:pt x="34" y="2"/>
                      <a:pt x="35" y="2"/>
                    </a:cubicBezTo>
                  </a:path>
                </a:pathLst>
              </a:custGeom>
              <a:noFill/>
              <a:ln w="7938" cap="flat">
                <a:solidFill>
                  <a:srgbClr val="F7F3E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366" name="Picture 392"/>
              <p:cNvPicPr>
                <a:picLocks noChangeAspect="1" noChangeArrowheads="1"/>
              </p:cNvPicPr>
              <p:nvPr/>
            </p:nvPicPr>
            <p:blipFill>
              <a:blip r:embed="rId43">
                <a:extLst>
                  <a:ext uri="{28A0092B-C50C-407E-A947-70E740481C1C}">
                    <a14:useLocalDpi xmlns:a14="http://schemas.microsoft.com/office/drawing/2010/main" val="0"/>
                  </a:ext>
                </a:extLst>
              </a:blip>
              <a:srcRect/>
              <a:stretch>
                <a:fillRect/>
              </a:stretch>
            </p:blipFill>
            <p:spPr bwMode="auto">
              <a:xfrm>
                <a:off x="3686" y="1016"/>
                <a:ext cx="78" cy="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67" name="Picture 393"/>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3686" y="1016"/>
                <a:ext cx="78" cy="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69" name="Freeform 394"/>
              <p:cNvSpPr>
                <a:spLocks/>
              </p:cNvSpPr>
              <p:nvPr/>
            </p:nvSpPr>
            <p:spPr bwMode="auto">
              <a:xfrm>
                <a:off x="3686" y="1018"/>
                <a:ext cx="69" cy="59"/>
              </a:xfrm>
              <a:custGeom>
                <a:avLst/>
                <a:gdLst>
                  <a:gd name="T0" fmla="*/ 35 w 69"/>
                  <a:gd name="T1" fmla="*/ 2 h 59"/>
                  <a:gd name="T2" fmla="*/ 69 w 69"/>
                  <a:gd name="T3" fmla="*/ 31 h 59"/>
                  <a:gd name="T4" fmla="*/ 36 w 69"/>
                  <a:gd name="T5" fmla="*/ 57 h 59"/>
                  <a:gd name="T6" fmla="*/ 35 w 69"/>
                  <a:gd name="T7" fmla="*/ 57 h 59"/>
                  <a:gd name="T8" fmla="*/ 0 w 69"/>
                  <a:gd name="T9" fmla="*/ 28 h 59"/>
                  <a:gd name="T10" fmla="*/ 33 w 69"/>
                  <a:gd name="T11" fmla="*/ 2 h 59"/>
                  <a:gd name="T12" fmla="*/ 35 w 69"/>
                  <a:gd name="T13" fmla="*/ 2 h 59"/>
                </a:gdLst>
                <a:ahLst/>
                <a:cxnLst>
                  <a:cxn ang="0">
                    <a:pos x="T0" y="T1"/>
                  </a:cxn>
                  <a:cxn ang="0">
                    <a:pos x="T2" y="T3"/>
                  </a:cxn>
                  <a:cxn ang="0">
                    <a:pos x="T4" y="T5"/>
                  </a:cxn>
                  <a:cxn ang="0">
                    <a:pos x="T6" y="T7"/>
                  </a:cxn>
                  <a:cxn ang="0">
                    <a:pos x="T8" y="T9"/>
                  </a:cxn>
                  <a:cxn ang="0">
                    <a:pos x="T10" y="T11"/>
                  </a:cxn>
                  <a:cxn ang="0">
                    <a:pos x="T12" y="T13"/>
                  </a:cxn>
                </a:cxnLst>
                <a:rect l="0" t="0" r="r" b="b"/>
                <a:pathLst>
                  <a:path w="69" h="59">
                    <a:moveTo>
                      <a:pt x="35" y="2"/>
                    </a:moveTo>
                    <a:cubicBezTo>
                      <a:pt x="52" y="2"/>
                      <a:pt x="67" y="14"/>
                      <a:pt x="69" y="31"/>
                    </a:cubicBezTo>
                    <a:cubicBezTo>
                      <a:pt x="67" y="48"/>
                      <a:pt x="52" y="59"/>
                      <a:pt x="36" y="57"/>
                    </a:cubicBezTo>
                    <a:cubicBezTo>
                      <a:pt x="36" y="57"/>
                      <a:pt x="35" y="57"/>
                      <a:pt x="35" y="57"/>
                    </a:cubicBezTo>
                    <a:cubicBezTo>
                      <a:pt x="17" y="58"/>
                      <a:pt x="2" y="45"/>
                      <a:pt x="0" y="28"/>
                    </a:cubicBezTo>
                    <a:cubicBezTo>
                      <a:pt x="2" y="12"/>
                      <a:pt x="17" y="0"/>
                      <a:pt x="33" y="2"/>
                    </a:cubicBezTo>
                    <a:cubicBezTo>
                      <a:pt x="33" y="2"/>
                      <a:pt x="34" y="2"/>
                      <a:pt x="35" y="2"/>
                    </a:cubicBezTo>
                  </a:path>
                </a:pathLst>
              </a:custGeom>
              <a:noFill/>
              <a:ln w="7938" cap="flat">
                <a:solidFill>
                  <a:srgbClr val="F7F3E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370" name="Picture 395"/>
              <p:cNvPicPr>
                <a:picLocks noChangeAspect="1" noChangeArrowheads="1"/>
              </p:cNvPicPr>
              <p:nvPr/>
            </p:nvPicPr>
            <p:blipFill>
              <a:blip r:embed="rId45">
                <a:extLst>
                  <a:ext uri="{28A0092B-C50C-407E-A947-70E740481C1C}">
                    <a14:useLocalDpi xmlns:a14="http://schemas.microsoft.com/office/drawing/2010/main" val="0"/>
                  </a:ext>
                </a:extLst>
              </a:blip>
              <a:srcRect/>
              <a:stretch>
                <a:fillRect/>
              </a:stretch>
            </p:blipFill>
            <p:spPr bwMode="auto">
              <a:xfrm>
                <a:off x="3622" y="982"/>
                <a:ext cx="79"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72" name="Picture 396"/>
              <p:cNvPicPr>
                <a:picLocks noChangeAspect="1" noChangeArrowheads="1"/>
              </p:cNvPicPr>
              <p:nvPr/>
            </p:nvPicPr>
            <p:blipFill>
              <a:blip r:embed="rId46">
                <a:extLst>
                  <a:ext uri="{28A0092B-C50C-407E-A947-70E740481C1C}">
                    <a14:useLocalDpi xmlns:a14="http://schemas.microsoft.com/office/drawing/2010/main" val="0"/>
                  </a:ext>
                </a:extLst>
              </a:blip>
              <a:srcRect/>
              <a:stretch>
                <a:fillRect/>
              </a:stretch>
            </p:blipFill>
            <p:spPr bwMode="auto">
              <a:xfrm>
                <a:off x="3622" y="982"/>
                <a:ext cx="79"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73" name="Freeform 397"/>
              <p:cNvSpPr>
                <a:spLocks/>
              </p:cNvSpPr>
              <p:nvPr/>
            </p:nvSpPr>
            <p:spPr bwMode="auto">
              <a:xfrm>
                <a:off x="3626" y="983"/>
                <a:ext cx="69" cy="59"/>
              </a:xfrm>
              <a:custGeom>
                <a:avLst/>
                <a:gdLst>
                  <a:gd name="T0" fmla="*/ 35 w 69"/>
                  <a:gd name="T1" fmla="*/ 2 h 59"/>
                  <a:gd name="T2" fmla="*/ 69 w 69"/>
                  <a:gd name="T3" fmla="*/ 31 h 59"/>
                  <a:gd name="T4" fmla="*/ 37 w 69"/>
                  <a:gd name="T5" fmla="*/ 57 h 59"/>
                  <a:gd name="T6" fmla="*/ 36 w 69"/>
                  <a:gd name="T7" fmla="*/ 57 h 59"/>
                  <a:gd name="T8" fmla="*/ 0 w 69"/>
                  <a:gd name="T9" fmla="*/ 27 h 59"/>
                  <a:gd name="T10" fmla="*/ 34 w 69"/>
                  <a:gd name="T11" fmla="*/ 1 h 59"/>
                  <a:gd name="T12" fmla="*/ 35 w 69"/>
                  <a:gd name="T13" fmla="*/ 2 h 59"/>
                </a:gdLst>
                <a:ahLst/>
                <a:cxnLst>
                  <a:cxn ang="0">
                    <a:pos x="T0" y="T1"/>
                  </a:cxn>
                  <a:cxn ang="0">
                    <a:pos x="T2" y="T3"/>
                  </a:cxn>
                  <a:cxn ang="0">
                    <a:pos x="T4" y="T5"/>
                  </a:cxn>
                  <a:cxn ang="0">
                    <a:pos x="T6" y="T7"/>
                  </a:cxn>
                  <a:cxn ang="0">
                    <a:pos x="T8" y="T9"/>
                  </a:cxn>
                  <a:cxn ang="0">
                    <a:pos x="T10" y="T11"/>
                  </a:cxn>
                  <a:cxn ang="0">
                    <a:pos x="T12" y="T13"/>
                  </a:cxn>
                </a:cxnLst>
                <a:rect l="0" t="0" r="r" b="b"/>
                <a:pathLst>
                  <a:path w="69" h="59">
                    <a:moveTo>
                      <a:pt x="35" y="2"/>
                    </a:moveTo>
                    <a:cubicBezTo>
                      <a:pt x="52" y="1"/>
                      <a:pt x="67" y="14"/>
                      <a:pt x="69" y="31"/>
                    </a:cubicBezTo>
                    <a:cubicBezTo>
                      <a:pt x="67" y="47"/>
                      <a:pt x="53" y="59"/>
                      <a:pt x="37" y="57"/>
                    </a:cubicBezTo>
                    <a:cubicBezTo>
                      <a:pt x="36" y="57"/>
                      <a:pt x="36" y="57"/>
                      <a:pt x="36" y="57"/>
                    </a:cubicBezTo>
                    <a:cubicBezTo>
                      <a:pt x="18" y="57"/>
                      <a:pt x="3" y="45"/>
                      <a:pt x="0" y="27"/>
                    </a:cubicBezTo>
                    <a:cubicBezTo>
                      <a:pt x="3" y="11"/>
                      <a:pt x="17" y="0"/>
                      <a:pt x="34" y="1"/>
                    </a:cubicBezTo>
                    <a:cubicBezTo>
                      <a:pt x="34" y="1"/>
                      <a:pt x="35" y="1"/>
                      <a:pt x="35" y="2"/>
                    </a:cubicBezTo>
                  </a:path>
                </a:pathLst>
              </a:custGeom>
              <a:noFill/>
              <a:ln w="7938" cap="flat">
                <a:solidFill>
                  <a:srgbClr val="F7F3E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74" name="Freeform 398"/>
              <p:cNvSpPr>
                <a:spLocks noEditPoints="1"/>
              </p:cNvSpPr>
              <p:nvPr/>
            </p:nvSpPr>
            <p:spPr bwMode="auto">
              <a:xfrm>
                <a:off x="3645" y="992"/>
                <a:ext cx="92" cy="148"/>
              </a:xfrm>
              <a:custGeom>
                <a:avLst/>
                <a:gdLst>
                  <a:gd name="T0" fmla="*/ 39 w 298"/>
                  <a:gd name="T1" fmla="*/ 23 h 483"/>
                  <a:gd name="T2" fmla="*/ 26 w 298"/>
                  <a:gd name="T3" fmla="*/ 89 h 483"/>
                  <a:gd name="T4" fmla="*/ 26 w 298"/>
                  <a:gd name="T5" fmla="*/ 90 h 483"/>
                  <a:gd name="T6" fmla="*/ 3 w 298"/>
                  <a:gd name="T7" fmla="*/ 118 h 483"/>
                  <a:gd name="T8" fmla="*/ 52 w 298"/>
                  <a:gd name="T9" fmla="*/ 0 h 483"/>
                  <a:gd name="T10" fmla="*/ 105 w 298"/>
                  <a:gd name="T11" fmla="*/ 17 h 483"/>
                  <a:gd name="T12" fmla="*/ 44 w 298"/>
                  <a:gd name="T13" fmla="*/ 0 h 483"/>
                  <a:gd name="T14" fmla="*/ 52 w 298"/>
                  <a:gd name="T15" fmla="*/ 0 h 483"/>
                  <a:gd name="T16" fmla="*/ 0 w 298"/>
                  <a:gd name="T17" fmla="*/ 10 h 483"/>
                  <a:gd name="T18" fmla="*/ 44 w 298"/>
                  <a:gd name="T19" fmla="*/ 0 h 483"/>
                  <a:gd name="T20" fmla="*/ 231 w 298"/>
                  <a:gd name="T21" fmla="*/ 138 h 483"/>
                  <a:gd name="T22" fmla="*/ 218 w 298"/>
                  <a:gd name="T23" fmla="*/ 204 h 483"/>
                  <a:gd name="T24" fmla="*/ 219 w 298"/>
                  <a:gd name="T25" fmla="*/ 205 h 483"/>
                  <a:gd name="T26" fmla="*/ 196 w 298"/>
                  <a:gd name="T27" fmla="*/ 232 h 483"/>
                  <a:gd name="T28" fmla="*/ 193 w 298"/>
                  <a:gd name="T29" fmla="*/ 125 h 483"/>
                  <a:gd name="T30" fmla="*/ 245 w 298"/>
                  <a:gd name="T31" fmla="*/ 115 h 483"/>
                  <a:gd name="T32" fmla="*/ 298 w 298"/>
                  <a:gd name="T33" fmla="*/ 132 h 483"/>
                  <a:gd name="T34" fmla="*/ 68 w 298"/>
                  <a:gd name="T35" fmla="*/ 388 h 483"/>
                  <a:gd name="T36" fmla="*/ 55 w 298"/>
                  <a:gd name="T37" fmla="*/ 454 h 483"/>
                  <a:gd name="T38" fmla="*/ 56 w 298"/>
                  <a:gd name="T39" fmla="*/ 455 h 483"/>
                  <a:gd name="T40" fmla="*/ 33 w 298"/>
                  <a:gd name="T41" fmla="*/ 483 h 483"/>
                  <a:gd name="T42" fmla="*/ 30 w 298"/>
                  <a:gd name="T43" fmla="*/ 376 h 483"/>
                  <a:gd name="T44" fmla="*/ 82 w 298"/>
                  <a:gd name="T45" fmla="*/ 365 h 483"/>
                  <a:gd name="T46" fmla="*/ 135 w 298"/>
                  <a:gd name="T47" fmla="*/ 382 h 4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98" h="483">
                    <a:moveTo>
                      <a:pt x="39" y="23"/>
                    </a:moveTo>
                    <a:cubicBezTo>
                      <a:pt x="17" y="38"/>
                      <a:pt x="11" y="67"/>
                      <a:pt x="26" y="89"/>
                    </a:cubicBezTo>
                    <a:cubicBezTo>
                      <a:pt x="26" y="89"/>
                      <a:pt x="26" y="89"/>
                      <a:pt x="26" y="90"/>
                    </a:cubicBezTo>
                    <a:cubicBezTo>
                      <a:pt x="17" y="98"/>
                      <a:pt x="10" y="107"/>
                      <a:pt x="3" y="118"/>
                    </a:cubicBezTo>
                    <a:moveTo>
                      <a:pt x="52" y="0"/>
                    </a:moveTo>
                    <a:cubicBezTo>
                      <a:pt x="71" y="1"/>
                      <a:pt x="90" y="7"/>
                      <a:pt x="105" y="17"/>
                    </a:cubicBezTo>
                    <a:moveTo>
                      <a:pt x="44" y="0"/>
                    </a:moveTo>
                    <a:lnTo>
                      <a:pt x="52" y="0"/>
                    </a:lnTo>
                    <a:moveTo>
                      <a:pt x="0" y="10"/>
                    </a:moveTo>
                    <a:cubicBezTo>
                      <a:pt x="14" y="3"/>
                      <a:pt x="29" y="0"/>
                      <a:pt x="44" y="0"/>
                    </a:cubicBezTo>
                    <a:moveTo>
                      <a:pt x="231" y="138"/>
                    </a:moveTo>
                    <a:cubicBezTo>
                      <a:pt x="210" y="152"/>
                      <a:pt x="204" y="182"/>
                      <a:pt x="218" y="204"/>
                    </a:cubicBezTo>
                    <a:cubicBezTo>
                      <a:pt x="219" y="204"/>
                      <a:pt x="219" y="204"/>
                      <a:pt x="219" y="205"/>
                    </a:cubicBezTo>
                    <a:cubicBezTo>
                      <a:pt x="210" y="213"/>
                      <a:pt x="202" y="222"/>
                      <a:pt x="196" y="232"/>
                    </a:cubicBezTo>
                    <a:moveTo>
                      <a:pt x="193" y="125"/>
                    </a:moveTo>
                    <a:cubicBezTo>
                      <a:pt x="209" y="117"/>
                      <a:pt x="227" y="113"/>
                      <a:pt x="245" y="115"/>
                    </a:cubicBezTo>
                    <a:cubicBezTo>
                      <a:pt x="264" y="116"/>
                      <a:pt x="282" y="122"/>
                      <a:pt x="298" y="132"/>
                    </a:cubicBezTo>
                    <a:moveTo>
                      <a:pt x="68" y="388"/>
                    </a:moveTo>
                    <a:cubicBezTo>
                      <a:pt x="47" y="403"/>
                      <a:pt x="41" y="432"/>
                      <a:pt x="55" y="454"/>
                    </a:cubicBezTo>
                    <a:cubicBezTo>
                      <a:pt x="56" y="454"/>
                      <a:pt x="56" y="455"/>
                      <a:pt x="56" y="455"/>
                    </a:cubicBezTo>
                    <a:cubicBezTo>
                      <a:pt x="47" y="463"/>
                      <a:pt x="39" y="473"/>
                      <a:pt x="33" y="483"/>
                    </a:cubicBezTo>
                    <a:moveTo>
                      <a:pt x="30" y="376"/>
                    </a:moveTo>
                    <a:cubicBezTo>
                      <a:pt x="46" y="367"/>
                      <a:pt x="64" y="364"/>
                      <a:pt x="82" y="365"/>
                    </a:cubicBezTo>
                    <a:cubicBezTo>
                      <a:pt x="101" y="366"/>
                      <a:pt x="119" y="372"/>
                      <a:pt x="135" y="382"/>
                    </a:cubicBezTo>
                  </a:path>
                </a:pathLst>
              </a:custGeom>
              <a:noFill/>
              <a:ln w="7938" cap="rnd">
                <a:solidFill>
                  <a:srgbClr val="F7F3E8"/>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75" name="Freeform 399"/>
              <p:cNvSpPr>
                <a:spLocks noEditPoints="1"/>
              </p:cNvSpPr>
              <p:nvPr/>
            </p:nvSpPr>
            <p:spPr bwMode="auto">
              <a:xfrm>
                <a:off x="3673" y="1028"/>
                <a:ext cx="73" cy="113"/>
              </a:xfrm>
              <a:custGeom>
                <a:avLst/>
                <a:gdLst>
                  <a:gd name="T0" fmla="*/ 171 w 241"/>
                  <a:gd name="T1" fmla="*/ 0 h 366"/>
                  <a:gd name="T2" fmla="*/ 211 w 241"/>
                  <a:gd name="T3" fmla="*/ 13 h 366"/>
                  <a:gd name="T4" fmla="*/ 163 w 241"/>
                  <a:gd name="T5" fmla="*/ 19 h 366"/>
                  <a:gd name="T6" fmla="*/ 203 w 241"/>
                  <a:gd name="T7" fmla="*/ 62 h 366"/>
                  <a:gd name="T8" fmla="*/ 192 w 241"/>
                  <a:gd name="T9" fmla="*/ 88 h 366"/>
                  <a:gd name="T10" fmla="*/ 214 w 241"/>
                  <a:gd name="T11" fmla="*/ 116 h 366"/>
                  <a:gd name="T12" fmla="*/ 231 w 241"/>
                  <a:gd name="T13" fmla="*/ 78 h 366"/>
                  <a:gd name="T14" fmla="*/ 241 w 241"/>
                  <a:gd name="T15" fmla="*/ 78 h 366"/>
                  <a:gd name="T16" fmla="*/ 8 w 241"/>
                  <a:gd name="T17" fmla="*/ 251 h 366"/>
                  <a:gd name="T18" fmla="*/ 47 w 241"/>
                  <a:gd name="T19" fmla="*/ 264 h 366"/>
                  <a:gd name="T20" fmla="*/ 0 w 241"/>
                  <a:gd name="T21" fmla="*/ 269 h 366"/>
                  <a:gd name="T22" fmla="*/ 40 w 241"/>
                  <a:gd name="T23" fmla="*/ 312 h 366"/>
                  <a:gd name="T24" fmla="*/ 29 w 241"/>
                  <a:gd name="T25" fmla="*/ 339 h 366"/>
                  <a:gd name="T26" fmla="*/ 51 w 241"/>
                  <a:gd name="T27" fmla="*/ 366 h 366"/>
                  <a:gd name="T28" fmla="*/ 68 w 241"/>
                  <a:gd name="T29" fmla="*/ 328 h 366"/>
                  <a:gd name="T30" fmla="*/ 78 w 241"/>
                  <a:gd name="T31" fmla="*/ 328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366">
                    <a:moveTo>
                      <a:pt x="171" y="0"/>
                    </a:moveTo>
                    <a:cubicBezTo>
                      <a:pt x="185" y="2"/>
                      <a:pt x="198" y="7"/>
                      <a:pt x="211" y="13"/>
                    </a:cubicBezTo>
                    <a:moveTo>
                      <a:pt x="163" y="19"/>
                    </a:moveTo>
                    <a:cubicBezTo>
                      <a:pt x="186" y="20"/>
                      <a:pt x="204" y="39"/>
                      <a:pt x="203" y="62"/>
                    </a:cubicBezTo>
                    <a:cubicBezTo>
                      <a:pt x="202" y="72"/>
                      <a:pt x="198" y="81"/>
                      <a:pt x="192" y="88"/>
                    </a:cubicBezTo>
                    <a:cubicBezTo>
                      <a:pt x="201" y="96"/>
                      <a:pt x="208" y="105"/>
                      <a:pt x="214" y="116"/>
                    </a:cubicBezTo>
                    <a:moveTo>
                      <a:pt x="231" y="78"/>
                    </a:moveTo>
                    <a:lnTo>
                      <a:pt x="241" y="78"/>
                    </a:lnTo>
                    <a:moveTo>
                      <a:pt x="8" y="251"/>
                    </a:moveTo>
                    <a:cubicBezTo>
                      <a:pt x="21" y="253"/>
                      <a:pt x="35" y="257"/>
                      <a:pt x="47" y="264"/>
                    </a:cubicBezTo>
                    <a:moveTo>
                      <a:pt x="0" y="269"/>
                    </a:moveTo>
                    <a:cubicBezTo>
                      <a:pt x="23" y="270"/>
                      <a:pt x="41" y="289"/>
                      <a:pt x="40" y="312"/>
                    </a:cubicBezTo>
                    <a:cubicBezTo>
                      <a:pt x="39" y="322"/>
                      <a:pt x="35" y="331"/>
                      <a:pt x="29" y="339"/>
                    </a:cubicBezTo>
                    <a:cubicBezTo>
                      <a:pt x="38" y="346"/>
                      <a:pt x="45" y="356"/>
                      <a:pt x="51" y="366"/>
                    </a:cubicBezTo>
                    <a:moveTo>
                      <a:pt x="68" y="328"/>
                    </a:moveTo>
                    <a:lnTo>
                      <a:pt x="78" y="328"/>
                    </a:lnTo>
                  </a:path>
                </a:pathLst>
              </a:custGeom>
              <a:noFill/>
              <a:ln w="7938" cap="rnd">
                <a:solidFill>
                  <a:srgbClr val="9BB1A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76" name="Freeform 400"/>
              <p:cNvSpPr>
                <a:spLocks noEditPoints="1"/>
              </p:cNvSpPr>
              <p:nvPr/>
            </p:nvSpPr>
            <p:spPr bwMode="auto">
              <a:xfrm>
                <a:off x="3663" y="992"/>
                <a:ext cx="25" cy="37"/>
              </a:xfrm>
              <a:custGeom>
                <a:avLst/>
                <a:gdLst>
                  <a:gd name="T0" fmla="*/ 0 w 79"/>
                  <a:gd name="T1" fmla="*/ 0 h 119"/>
                  <a:gd name="T2" fmla="*/ 40 w 79"/>
                  <a:gd name="T3" fmla="*/ 14 h 119"/>
                  <a:gd name="T4" fmla="*/ 0 w 79"/>
                  <a:gd name="T5" fmla="*/ 22 h 119"/>
                  <a:gd name="T6" fmla="*/ 40 w 79"/>
                  <a:gd name="T7" fmla="*/ 65 h 119"/>
                  <a:gd name="T8" fmla="*/ 29 w 79"/>
                  <a:gd name="T9" fmla="*/ 91 h 119"/>
                  <a:gd name="T10" fmla="*/ 51 w 79"/>
                  <a:gd name="T11" fmla="*/ 119 h 119"/>
                  <a:gd name="T12" fmla="*/ 69 w 79"/>
                  <a:gd name="T13" fmla="*/ 77 h 119"/>
                  <a:gd name="T14" fmla="*/ 79 w 79"/>
                  <a:gd name="T15" fmla="*/ 77 h 1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9" h="119">
                    <a:moveTo>
                      <a:pt x="0" y="0"/>
                    </a:moveTo>
                    <a:cubicBezTo>
                      <a:pt x="14" y="3"/>
                      <a:pt x="28" y="7"/>
                      <a:pt x="40" y="14"/>
                    </a:cubicBezTo>
                    <a:moveTo>
                      <a:pt x="0" y="22"/>
                    </a:moveTo>
                    <a:cubicBezTo>
                      <a:pt x="23" y="23"/>
                      <a:pt x="41" y="42"/>
                      <a:pt x="40" y="65"/>
                    </a:cubicBezTo>
                    <a:cubicBezTo>
                      <a:pt x="40" y="75"/>
                      <a:pt x="36" y="84"/>
                      <a:pt x="29" y="91"/>
                    </a:cubicBezTo>
                    <a:cubicBezTo>
                      <a:pt x="38" y="99"/>
                      <a:pt x="46" y="108"/>
                      <a:pt x="51" y="119"/>
                    </a:cubicBezTo>
                    <a:moveTo>
                      <a:pt x="69" y="77"/>
                    </a:moveTo>
                    <a:lnTo>
                      <a:pt x="79" y="77"/>
                    </a:lnTo>
                  </a:path>
                </a:pathLst>
              </a:custGeom>
              <a:noFill/>
              <a:ln w="7938" cap="rnd">
                <a:solidFill>
                  <a:srgbClr val="D2B327"/>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77" name="Freeform 401"/>
              <p:cNvSpPr>
                <a:spLocks/>
              </p:cNvSpPr>
              <p:nvPr/>
            </p:nvSpPr>
            <p:spPr bwMode="auto">
              <a:xfrm>
                <a:off x="3638" y="1097"/>
                <a:ext cx="66" cy="55"/>
              </a:xfrm>
              <a:custGeom>
                <a:avLst/>
                <a:gdLst>
                  <a:gd name="T0" fmla="*/ 33 w 66"/>
                  <a:gd name="T1" fmla="*/ 3 h 55"/>
                  <a:gd name="T2" fmla="*/ 66 w 66"/>
                  <a:gd name="T3" fmla="*/ 29 h 55"/>
                  <a:gd name="T4" fmla="*/ 34 w 66"/>
                  <a:gd name="T5" fmla="*/ 53 h 55"/>
                  <a:gd name="T6" fmla="*/ 33 w 66"/>
                  <a:gd name="T7" fmla="*/ 53 h 55"/>
                  <a:gd name="T8" fmla="*/ 0 w 66"/>
                  <a:gd name="T9" fmla="*/ 26 h 55"/>
                  <a:gd name="T10" fmla="*/ 32 w 66"/>
                  <a:gd name="T11" fmla="*/ 2 h 55"/>
                  <a:gd name="T12" fmla="*/ 33 w 66"/>
                  <a:gd name="T13" fmla="*/ 3 h 55"/>
                </a:gdLst>
                <a:ahLst/>
                <a:cxnLst>
                  <a:cxn ang="0">
                    <a:pos x="T0" y="T1"/>
                  </a:cxn>
                  <a:cxn ang="0">
                    <a:pos x="T2" y="T3"/>
                  </a:cxn>
                  <a:cxn ang="0">
                    <a:pos x="T4" y="T5"/>
                  </a:cxn>
                  <a:cxn ang="0">
                    <a:pos x="T6" y="T7"/>
                  </a:cxn>
                  <a:cxn ang="0">
                    <a:pos x="T8" y="T9"/>
                  </a:cxn>
                  <a:cxn ang="0">
                    <a:pos x="T10" y="T11"/>
                  </a:cxn>
                  <a:cxn ang="0">
                    <a:pos x="T12" y="T13"/>
                  </a:cxn>
                </a:cxnLst>
                <a:rect l="0" t="0" r="r" b="b"/>
                <a:pathLst>
                  <a:path w="66" h="55">
                    <a:moveTo>
                      <a:pt x="33" y="3"/>
                    </a:moveTo>
                    <a:cubicBezTo>
                      <a:pt x="49" y="2"/>
                      <a:pt x="63" y="13"/>
                      <a:pt x="66" y="29"/>
                    </a:cubicBezTo>
                    <a:cubicBezTo>
                      <a:pt x="64" y="44"/>
                      <a:pt x="50" y="55"/>
                      <a:pt x="34" y="53"/>
                    </a:cubicBezTo>
                    <a:cubicBezTo>
                      <a:pt x="34" y="53"/>
                      <a:pt x="34" y="53"/>
                      <a:pt x="33" y="53"/>
                    </a:cubicBezTo>
                    <a:cubicBezTo>
                      <a:pt x="17" y="54"/>
                      <a:pt x="3" y="42"/>
                      <a:pt x="0" y="26"/>
                    </a:cubicBezTo>
                    <a:cubicBezTo>
                      <a:pt x="3" y="11"/>
                      <a:pt x="17" y="0"/>
                      <a:pt x="32" y="2"/>
                    </a:cubicBezTo>
                    <a:cubicBezTo>
                      <a:pt x="33" y="3"/>
                      <a:pt x="33" y="3"/>
                      <a:pt x="33" y="3"/>
                    </a:cubicBezTo>
                  </a:path>
                </a:pathLst>
              </a:custGeom>
              <a:noFill/>
              <a:ln w="7938" cap="flat">
                <a:solidFill>
                  <a:srgbClr val="9BB1A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78" name="Freeform 402"/>
              <p:cNvSpPr>
                <a:spLocks/>
              </p:cNvSpPr>
              <p:nvPr/>
            </p:nvSpPr>
            <p:spPr bwMode="auto">
              <a:xfrm>
                <a:off x="3688" y="1020"/>
                <a:ext cx="65" cy="55"/>
              </a:xfrm>
              <a:custGeom>
                <a:avLst/>
                <a:gdLst>
                  <a:gd name="T0" fmla="*/ 33 w 65"/>
                  <a:gd name="T1" fmla="*/ 2 h 55"/>
                  <a:gd name="T2" fmla="*/ 65 w 65"/>
                  <a:gd name="T3" fmla="*/ 29 h 55"/>
                  <a:gd name="T4" fmla="*/ 34 w 65"/>
                  <a:gd name="T5" fmla="*/ 53 h 55"/>
                  <a:gd name="T6" fmla="*/ 33 w 65"/>
                  <a:gd name="T7" fmla="*/ 53 h 55"/>
                  <a:gd name="T8" fmla="*/ 0 w 65"/>
                  <a:gd name="T9" fmla="*/ 26 h 55"/>
                  <a:gd name="T10" fmla="*/ 32 w 65"/>
                  <a:gd name="T11" fmla="*/ 2 h 55"/>
                  <a:gd name="T12" fmla="*/ 33 w 65"/>
                  <a:gd name="T13" fmla="*/ 2 h 55"/>
                </a:gdLst>
                <a:ahLst/>
                <a:cxnLst>
                  <a:cxn ang="0">
                    <a:pos x="T0" y="T1"/>
                  </a:cxn>
                  <a:cxn ang="0">
                    <a:pos x="T2" y="T3"/>
                  </a:cxn>
                  <a:cxn ang="0">
                    <a:pos x="T4" y="T5"/>
                  </a:cxn>
                  <a:cxn ang="0">
                    <a:pos x="T6" y="T7"/>
                  </a:cxn>
                  <a:cxn ang="0">
                    <a:pos x="T8" y="T9"/>
                  </a:cxn>
                  <a:cxn ang="0">
                    <a:pos x="T10" y="T11"/>
                  </a:cxn>
                  <a:cxn ang="0">
                    <a:pos x="T12" y="T13"/>
                  </a:cxn>
                </a:cxnLst>
                <a:rect l="0" t="0" r="r" b="b"/>
                <a:pathLst>
                  <a:path w="65" h="55">
                    <a:moveTo>
                      <a:pt x="33" y="2"/>
                    </a:moveTo>
                    <a:cubicBezTo>
                      <a:pt x="49" y="2"/>
                      <a:pt x="63" y="13"/>
                      <a:pt x="65" y="29"/>
                    </a:cubicBezTo>
                    <a:cubicBezTo>
                      <a:pt x="63" y="44"/>
                      <a:pt x="49" y="55"/>
                      <a:pt x="34" y="53"/>
                    </a:cubicBezTo>
                    <a:cubicBezTo>
                      <a:pt x="34" y="53"/>
                      <a:pt x="33" y="53"/>
                      <a:pt x="33" y="53"/>
                    </a:cubicBezTo>
                    <a:cubicBezTo>
                      <a:pt x="17" y="54"/>
                      <a:pt x="2" y="42"/>
                      <a:pt x="0" y="26"/>
                    </a:cubicBezTo>
                    <a:cubicBezTo>
                      <a:pt x="2" y="11"/>
                      <a:pt x="16" y="0"/>
                      <a:pt x="32" y="2"/>
                    </a:cubicBezTo>
                    <a:cubicBezTo>
                      <a:pt x="32" y="2"/>
                      <a:pt x="32" y="2"/>
                      <a:pt x="33" y="2"/>
                    </a:cubicBezTo>
                  </a:path>
                </a:pathLst>
              </a:custGeom>
              <a:noFill/>
              <a:ln w="7938" cap="flat">
                <a:solidFill>
                  <a:srgbClr val="9BB1A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79" name="Freeform 403"/>
              <p:cNvSpPr>
                <a:spLocks/>
              </p:cNvSpPr>
              <p:nvPr/>
            </p:nvSpPr>
            <p:spPr bwMode="auto">
              <a:xfrm>
                <a:off x="3628" y="984"/>
                <a:ext cx="66" cy="56"/>
              </a:xfrm>
              <a:custGeom>
                <a:avLst/>
                <a:gdLst>
                  <a:gd name="T0" fmla="*/ 33 w 66"/>
                  <a:gd name="T1" fmla="*/ 3 h 56"/>
                  <a:gd name="T2" fmla="*/ 66 w 66"/>
                  <a:gd name="T3" fmla="*/ 29 h 56"/>
                  <a:gd name="T4" fmla="*/ 35 w 66"/>
                  <a:gd name="T5" fmla="*/ 53 h 56"/>
                  <a:gd name="T6" fmla="*/ 34 w 66"/>
                  <a:gd name="T7" fmla="*/ 53 h 56"/>
                  <a:gd name="T8" fmla="*/ 0 w 66"/>
                  <a:gd name="T9" fmla="*/ 26 h 56"/>
                  <a:gd name="T10" fmla="*/ 32 w 66"/>
                  <a:gd name="T11" fmla="*/ 3 h 56"/>
                  <a:gd name="T12" fmla="*/ 33 w 66"/>
                  <a:gd name="T13" fmla="*/ 3 h 56"/>
                </a:gdLst>
                <a:ahLst/>
                <a:cxnLst>
                  <a:cxn ang="0">
                    <a:pos x="T0" y="T1"/>
                  </a:cxn>
                  <a:cxn ang="0">
                    <a:pos x="T2" y="T3"/>
                  </a:cxn>
                  <a:cxn ang="0">
                    <a:pos x="T4" y="T5"/>
                  </a:cxn>
                  <a:cxn ang="0">
                    <a:pos x="T6" y="T7"/>
                  </a:cxn>
                  <a:cxn ang="0">
                    <a:pos x="T8" y="T9"/>
                  </a:cxn>
                  <a:cxn ang="0">
                    <a:pos x="T10" y="T11"/>
                  </a:cxn>
                  <a:cxn ang="0">
                    <a:pos x="T12" y="T13"/>
                  </a:cxn>
                </a:cxnLst>
                <a:rect l="0" t="0" r="r" b="b"/>
                <a:pathLst>
                  <a:path w="66" h="56">
                    <a:moveTo>
                      <a:pt x="33" y="3"/>
                    </a:moveTo>
                    <a:cubicBezTo>
                      <a:pt x="49" y="2"/>
                      <a:pt x="63" y="14"/>
                      <a:pt x="66" y="29"/>
                    </a:cubicBezTo>
                    <a:cubicBezTo>
                      <a:pt x="64" y="45"/>
                      <a:pt x="50" y="56"/>
                      <a:pt x="35" y="53"/>
                    </a:cubicBezTo>
                    <a:cubicBezTo>
                      <a:pt x="34" y="53"/>
                      <a:pt x="34" y="53"/>
                      <a:pt x="34" y="53"/>
                    </a:cubicBezTo>
                    <a:cubicBezTo>
                      <a:pt x="17" y="54"/>
                      <a:pt x="3" y="43"/>
                      <a:pt x="0" y="26"/>
                    </a:cubicBezTo>
                    <a:cubicBezTo>
                      <a:pt x="2" y="11"/>
                      <a:pt x="17" y="0"/>
                      <a:pt x="32" y="3"/>
                    </a:cubicBezTo>
                    <a:cubicBezTo>
                      <a:pt x="32" y="3"/>
                      <a:pt x="33" y="3"/>
                      <a:pt x="33" y="3"/>
                    </a:cubicBezTo>
                  </a:path>
                </a:pathLst>
              </a:custGeom>
              <a:noFill/>
              <a:ln w="7938" cap="flat">
                <a:solidFill>
                  <a:srgbClr val="D2B32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80" name="Freeform 404"/>
              <p:cNvSpPr>
                <a:spLocks/>
              </p:cNvSpPr>
              <p:nvPr/>
            </p:nvSpPr>
            <p:spPr bwMode="auto">
              <a:xfrm>
                <a:off x="3616" y="980"/>
                <a:ext cx="142" cy="184"/>
              </a:xfrm>
              <a:custGeom>
                <a:avLst/>
                <a:gdLst>
                  <a:gd name="T0" fmla="*/ 461 w 464"/>
                  <a:gd name="T1" fmla="*/ 295 h 601"/>
                  <a:gd name="T2" fmla="*/ 459 w 464"/>
                  <a:gd name="T3" fmla="*/ 281 h 601"/>
                  <a:gd name="T4" fmla="*/ 460 w 464"/>
                  <a:gd name="T5" fmla="*/ 272 h 601"/>
                  <a:gd name="T6" fmla="*/ 463 w 464"/>
                  <a:gd name="T7" fmla="*/ 247 h 601"/>
                  <a:gd name="T8" fmla="*/ 462 w 464"/>
                  <a:gd name="T9" fmla="*/ 233 h 601"/>
                  <a:gd name="T10" fmla="*/ 462 w 464"/>
                  <a:gd name="T11" fmla="*/ 224 h 601"/>
                  <a:gd name="T12" fmla="*/ 346 w 464"/>
                  <a:gd name="T13" fmla="*/ 126 h 601"/>
                  <a:gd name="T14" fmla="*/ 259 w 464"/>
                  <a:gd name="T15" fmla="*/ 152 h 601"/>
                  <a:gd name="T16" fmla="*/ 262 w 464"/>
                  <a:gd name="T17" fmla="*/ 129 h 601"/>
                  <a:gd name="T18" fmla="*/ 260 w 464"/>
                  <a:gd name="T19" fmla="*/ 115 h 601"/>
                  <a:gd name="T20" fmla="*/ 261 w 464"/>
                  <a:gd name="T21" fmla="*/ 106 h 601"/>
                  <a:gd name="T22" fmla="*/ 144 w 464"/>
                  <a:gd name="T23" fmla="*/ 8 h 601"/>
                  <a:gd name="T24" fmla="*/ 27 w 464"/>
                  <a:gd name="T25" fmla="*/ 87 h 601"/>
                  <a:gd name="T26" fmla="*/ 4 w 464"/>
                  <a:gd name="T27" fmla="*/ 140 h 601"/>
                  <a:gd name="T28" fmla="*/ 5 w 464"/>
                  <a:gd name="T29" fmla="*/ 148 h 601"/>
                  <a:gd name="T30" fmla="*/ 3 w 464"/>
                  <a:gd name="T31" fmla="*/ 163 h 601"/>
                  <a:gd name="T32" fmla="*/ 4 w 464"/>
                  <a:gd name="T33" fmla="*/ 170 h 601"/>
                  <a:gd name="T34" fmla="*/ 2 w 464"/>
                  <a:gd name="T35" fmla="*/ 186 h 601"/>
                  <a:gd name="T36" fmla="*/ 2 w 464"/>
                  <a:gd name="T37" fmla="*/ 194 h 601"/>
                  <a:gd name="T38" fmla="*/ 0 w 464"/>
                  <a:gd name="T39" fmla="*/ 209 h 601"/>
                  <a:gd name="T40" fmla="*/ 10 w 464"/>
                  <a:gd name="T41" fmla="*/ 245 h 601"/>
                  <a:gd name="T42" fmla="*/ 9 w 464"/>
                  <a:gd name="T43" fmla="*/ 257 h 601"/>
                  <a:gd name="T44" fmla="*/ 9 w 464"/>
                  <a:gd name="T45" fmla="*/ 268 h 601"/>
                  <a:gd name="T46" fmla="*/ 8 w 464"/>
                  <a:gd name="T47" fmla="*/ 282 h 601"/>
                  <a:gd name="T48" fmla="*/ 8 w 464"/>
                  <a:gd name="T49" fmla="*/ 290 h 601"/>
                  <a:gd name="T50" fmla="*/ 7 w 464"/>
                  <a:gd name="T51" fmla="*/ 305 h 601"/>
                  <a:gd name="T52" fmla="*/ 100 w 464"/>
                  <a:gd name="T53" fmla="*/ 401 h 601"/>
                  <a:gd name="T54" fmla="*/ 57 w 464"/>
                  <a:gd name="T55" fmla="*/ 470 h 601"/>
                  <a:gd name="T56" fmla="*/ 58 w 464"/>
                  <a:gd name="T57" fmla="*/ 478 h 601"/>
                  <a:gd name="T58" fmla="*/ 56 w 464"/>
                  <a:gd name="T59" fmla="*/ 493 h 601"/>
                  <a:gd name="T60" fmla="*/ 177 w 464"/>
                  <a:gd name="T61" fmla="*/ 593 h 601"/>
                  <a:gd name="T62" fmla="*/ 293 w 464"/>
                  <a:gd name="T63" fmla="*/ 506 h 601"/>
                  <a:gd name="T64" fmla="*/ 293 w 464"/>
                  <a:gd name="T65" fmla="*/ 504 h 601"/>
                  <a:gd name="T66" fmla="*/ 291 w 464"/>
                  <a:gd name="T67" fmla="*/ 490 h 601"/>
                  <a:gd name="T68" fmla="*/ 292 w 464"/>
                  <a:gd name="T69" fmla="*/ 481 h 601"/>
                  <a:gd name="T70" fmla="*/ 291 w 464"/>
                  <a:gd name="T71" fmla="*/ 469 h 601"/>
                  <a:gd name="T72" fmla="*/ 341 w 464"/>
                  <a:gd name="T73" fmla="*/ 480 h 601"/>
                  <a:gd name="T74" fmla="*/ 458 w 464"/>
                  <a:gd name="T75" fmla="*/ 393 h 601"/>
                  <a:gd name="T76" fmla="*/ 458 w 464"/>
                  <a:gd name="T77" fmla="*/ 391 h 601"/>
                  <a:gd name="T78" fmla="*/ 456 w 464"/>
                  <a:gd name="T79" fmla="*/ 377 h 601"/>
                  <a:gd name="T80" fmla="*/ 457 w 464"/>
                  <a:gd name="T81" fmla="*/ 368 h 601"/>
                  <a:gd name="T82" fmla="*/ 455 w 464"/>
                  <a:gd name="T83" fmla="*/ 352 h 601"/>
                  <a:gd name="T84" fmla="*/ 455 w 464"/>
                  <a:gd name="T85" fmla="*/ 343 h 601"/>
                  <a:gd name="T86" fmla="*/ 454 w 464"/>
                  <a:gd name="T87" fmla="*/ 329 h 601"/>
                  <a:gd name="T88" fmla="*/ 454 w 464"/>
                  <a:gd name="T89" fmla="*/ 327 h 601"/>
                  <a:gd name="T90" fmla="*/ 461 w 464"/>
                  <a:gd name="T91" fmla="*/ 295 h 6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64" h="601">
                    <a:moveTo>
                      <a:pt x="461" y="295"/>
                    </a:moveTo>
                    <a:cubicBezTo>
                      <a:pt x="461" y="290"/>
                      <a:pt x="460" y="286"/>
                      <a:pt x="459" y="281"/>
                    </a:cubicBezTo>
                    <a:lnTo>
                      <a:pt x="460" y="272"/>
                    </a:lnTo>
                    <a:cubicBezTo>
                      <a:pt x="462" y="264"/>
                      <a:pt x="464" y="256"/>
                      <a:pt x="463" y="247"/>
                    </a:cubicBezTo>
                    <a:cubicBezTo>
                      <a:pt x="463" y="242"/>
                      <a:pt x="463" y="238"/>
                      <a:pt x="462" y="233"/>
                    </a:cubicBezTo>
                    <a:lnTo>
                      <a:pt x="462" y="224"/>
                    </a:lnTo>
                    <a:cubicBezTo>
                      <a:pt x="453" y="167"/>
                      <a:pt x="404" y="125"/>
                      <a:pt x="346" y="126"/>
                    </a:cubicBezTo>
                    <a:cubicBezTo>
                      <a:pt x="315" y="124"/>
                      <a:pt x="284" y="133"/>
                      <a:pt x="259" y="152"/>
                    </a:cubicBezTo>
                    <a:cubicBezTo>
                      <a:pt x="261" y="144"/>
                      <a:pt x="262" y="137"/>
                      <a:pt x="262" y="129"/>
                    </a:cubicBezTo>
                    <a:cubicBezTo>
                      <a:pt x="262" y="124"/>
                      <a:pt x="261" y="120"/>
                      <a:pt x="260" y="115"/>
                    </a:cubicBezTo>
                    <a:lnTo>
                      <a:pt x="261" y="106"/>
                    </a:lnTo>
                    <a:cubicBezTo>
                      <a:pt x="252" y="49"/>
                      <a:pt x="202" y="7"/>
                      <a:pt x="144" y="8"/>
                    </a:cubicBezTo>
                    <a:cubicBezTo>
                      <a:pt x="91" y="0"/>
                      <a:pt x="39" y="34"/>
                      <a:pt x="27" y="87"/>
                    </a:cubicBezTo>
                    <a:cubicBezTo>
                      <a:pt x="13" y="101"/>
                      <a:pt x="5" y="120"/>
                      <a:pt x="4" y="140"/>
                    </a:cubicBezTo>
                    <a:lnTo>
                      <a:pt x="5" y="148"/>
                    </a:lnTo>
                    <a:cubicBezTo>
                      <a:pt x="4" y="153"/>
                      <a:pt x="3" y="158"/>
                      <a:pt x="3" y="163"/>
                    </a:cubicBezTo>
                    <a:lnTo>
                      <a:pt x="4" y="170"/>
                    </a:lnTo>
                    <a:cubicBezTo>
                      <a:pt x="2" y="175"/>
                      <a:pt x="2" y="180"/>
                      <a:pt x="2" y="186"/>
                    </a:cubicBezTo>
                    <a:lnTo>
                      <a:pt x="2" y="194"/>
                    </a:lnTo>
                    <a:cubicBezTo>
                      <a:pt x="1" y="199"/>
                      <a:pt x="1" y="204"/>
                      <a:pt x="0" y="209"/>
                    </a:cubicBezTo>
                    <a:cubicBezTo>
                      <a:pt x="1" y="222"/>
                      <a:pt x="4" y="234"/>
                      <a:pt x="10" y="245"/>
                    </a:cubicBezTo>
                    <a:lnTo>
                      <a:pt x="9" y="257"/>
                    </a:lnTo>
                    <a:lnTo>
                      <a:pt x="9" y="268"/>
                    </a:lnTo>
                    <a:cubicBezTo>
                      <a:pt x="9" y="272"/>
                      <a:pt x="8" y="277"/>
                      <a:pt x="8" y="282"/>
                    </a:cubicBezTo>
                    <a:lnTo>
                      <a:pt x="8" y="290"/>
                    </a:lnTo>
                    <a:cubicBezTo>
                      <a:pt x="7" y="295"/>
                      <a:pt x="7" y="300"/>
                      <a:pt x="7" y="305"/>
                    </a:cubicBezTo>
                    <a:cubicBezTo>
                      <a:pt x="12" y="355"/>
                      <a:pt x="51" y="394"/>
                      <a:pt x="100" y="401"/>
                    </a:cubicBezTo>
                    <a:cubicBezTo>
                      <a:pt x="74" y="415"/>
                      <a:pt x="58" y="441"/>
                      <a:pt x="57" y="470"/>
                    </a:cubicBezTo>
                    <a:lnTo>
                      <a:pt x="58" y="478"/>
                    </a:lnTo>
                    <a:cubicBezTo>
                      <a:pt x="57" y="483"/>
                      <a:pt x="56" y="488"/>
                      <a:pt x="56" y="493"/>
                    </a:cubicBezTo>
                    <a:cubicBezTo>
                      <a:pt x="65" y="552"/>
                      <a:pt x="117" y="595"/>
                      <a:pt x="177" y="593"/>
                    </a:cubicBezTo>
                    <a:cubicBezTo>
                      <a:pt x="232" y="601"/>
                      <a:pt x="285" y="562"/>
                      <a:pt x="293" y="506"/>
                    </a:cubicBezTo>
                    <a:cubicBezTo>
                      <a:pt x="293" y="506"/>
                      <a:pt x="293" y="505"/>
                      <a:pt x="293" y="504"/>
                    </a:cubicBezTo>
                    <a:cubicBezTo>
                      <a:pt x="293" y="500"/>
                      <a:pt x="293" y="495"/>
                      <a:pt x="291" y="490"/>
                    </a:cubicBezTo>
                    <a:lnTo>
                      <a:pt x="292" y="481"/>
                    </a:lnTo>
                    <a:cubicBezTo>
                      <a:pt x="292" y="477"/>
                      <a:pt x="291" y="473"/>
                      <a:pt x="291" y="469"/>
                    </a:cubicBezTo>
                    <a:cubicBezTo>
                      <a:pt x="307" y="475"/>
                      <a:pt x="324" y="479"/>
                      <a:pt x="341" y="480"/>
                    </a:cubicBezTo>
                    <a:cubicBezTo>
                      <a:pt x="397" y="488"/>
                      <a:pt x="449" y="449"/>
                      <a:pt x="458" y="393"/>
                    </a:cubicBezTo>
                    <a:cubicBezTo>
                      <a:pt x="458" y="393"/>
                      <a:pt x="458" y="392"/>
                      <a:pt x="458" y="391"/>
                    </a:cubicBezTo>
                    <a:cubicBezTo>
                      <a:pt x="458" y="387"/>
                      <a:pt x="457" y="382"/>
                      <a:pt x="456" y="377"/>
                    </a:cubicBezTo>
                    <a:lnTo>
                      <a:pt x="457" y="368"/>
                    </a:lnTo>
                    <a:cubicBezTo>
                      <a:pt x="457" y="363"/>
                      <a:pt x="456" y="357"/>
                      <a:pt x="455" y="352"/>
                    </a:cubicBezTo>
                    <a:lnTo>
                      <a:pt x="455" y="343"/>
                    </a:lnTo>
                    <a:cubicBezTo>
                      <a:pt x="455" y="338"/>
                      <a:pt x="455" y="334"/>
                      <a:pt x="454" y="329"/>
                    </a:cubicBezTo>
                    <a:lnTo>
                      <a:pt x="454" y="327"/>
                    </a:lnTo>
                    <a:cubicBezTo>
                      <a:pt x="458" y="317"/>
                      <a:pt x="461" y="306"/>
                      <a:pt x="461" y="295"/>
                    </a:cubicBezTo>
                    <a:close/>
                  </a:path>
                </a:pathLst>
              </a:custGeom>
              <a:noFill/>
              <a:ln w="7938" cap="rnd">
                <a:solidFill>
                  <a:srgbClr val="0083B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81" name="Freeform 405"/>
              <p:cNvSpPr>
                <a:spLocks/>
              </p:cNvSpPr>
              <p:nvPr/>
            </p:nvSpPr>
            <p:spPr bwMode="auto">
              <a:xfrm>
                <a:off x="3618" y="1157"/>
                <a:ext cx="130" cy="100"/>
              </a:xfrm>
              <a:custGeom>
                <a:avLst/>
                <a:gdLst>
                  <a:gd name="T0" fmla="*/ 218 w 424"/>
                  <a:gd name="T1" fmla="*/ 177 h 327"/>
                  <a:gd name="T2" fmla="*/ 0 w 424"/>
                  <a:gd name="T3" fmla="*/ 0 h 327"/>
                  <a:gd name="T4" fmla="*/ 0 w 424"/>
                  <a:gd name="T5" fmla="*/ 117 h 327"/>
                  <a:gd name="T6" fmla="*/ 217 w 424"/>
                  <a:gd name="T7" fmla="*/ 294 h 327"/>
                  <a:gd name="T8" fmla="*/ 217 w 424"/>
                  <a:gd name="T9" fmla="*/ 327 h 327"/>
                  <a:gd name="T10" fmla="*/ 424 w 424"/>
                  <a:gd name="T11" fmla="*/ 234 h 327"/>
                  <a:gd name="T12" fmla="*/ 218 w 424"/>
                  <a:gd name="T13" fmla="*/ 147 h 327"/>
                  <a:gd name="T14" fmla="*/ 218 w 424"/>
                  <a:gd name="T15" fmla="*/ 177 h 3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4" h="327">
                    <a:moveTo>
                      <a:pt x="218" y="177"/>
                    </a:moveTo>
                    <a:cubicBezTo>
                      <a:pt x="112" y="179"/>
                      <a:pt x="20" y="104"/>
                      <a:pt x="0" y="0"/>
                    </a:cubicBezTo>
                    <a:lnTo>
                      <a:pt x="0" y="117"/>
                    </a:lnTo>
                    <a:cubicBezTo>
                      <a:pt x="16" y="223"/>
                      <a:pt x="110" y="300"/>
                      <a:pt x="217" y="294"/>
                    </a:cubicBezTo>
                    <a:lnTo>
                      <a:pt x="217" y="327"/>
                    </a:lnTo>
                    <a:lnTo>
                      <a:pt x="424" y="234"/>
                    </a:lnTo>
                    <a:lnTo>
                      <a:pt x="218" y="147"/>
                    </a:lnTo>
                    <a:lnTo>
                      <a:pt x="218" y="177"/>
                    </a:lnTo>
                    <a:close/>
                  </a:path>
                </a:pathLst>
              </a:custGeom>
              <a:solidFill>
                <a:srgbClr val="33A02C"/>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9" name="Group 607"/>
            <p:cNvGrpSpPr>
              <a:grpSpLocks/>
            </p:cNvGrpSpPr>
            <p:nvPr/>
          </p:nvGrpSpPr>
          <p:grpSpPr bwMode="auto">
            <a:xfrm>
              <a:off x="2712" y="1122"/>
              <a:ext cx="2800" cy="2229"/>
              <a:chOff x="2712" y="1122"/>
              <a:chExt cx="2800" cy="2229"/>
            </a:xfrm>
          </p:grpSpPr>
          <p:sp>
            <p:nvSpPr>
              <p:cNvPr id="1810" name="Freeform 407"/>
              <p:cNvSpPr>
                <a:spLocks/>
              </p:cNvSpPr>
              <p:nvPr/>
            </p:nvSpPr>
            <p:spPr bwMode="auto">
              <a:xfrm>
                <a:off x="3618" y="1122"/>
                <a:ext cx="22" cy="55"/>
              </a:xfrm>
              <a:custGeom>
                <a:avLst/>
                <a:gdLst>
                  <a:gd name="T0" fmla="*/ 0 w 71"/>
                  <a:gd name="T1" fmla="*/ 113 h 179"/>
                  <a:gd name="T2" fmla="*/ 71 w 71"/>
                  <a:gd name="T3" fmla="*/ 0 h 179"/>
                  <a:gd name="T4" fmla="*/ 71 w 71"/>
                  <a:gd name="T5" fmla="*/ 114 h 179"/>
                  <a:gd name="T6" fmla="*/ 18 w 71"/>
                  <a:gd name="T7" fmla="*/ 179 h 179"/>
                  <a:gd name="T8" fmla="*/ 0 w 71"/>
                  <a:gd name="T9" fmla="*/ 113 h 179"/>
                </a:gdLst>
                <a:ahLst/>
                <a:cxnLst>
                  <a:cxn ang="0">
                    <a:pos x="T0" y="T1"/>
                  </a:cxn>
                  <a:cxn ang="0">
                    <a:pos x="T2" y="T3"/>
                  </a:cxn>
                  <a:cxn ang="0">
                    <a:pos x="T4" y="T5"/>
                  </a:cxn>
                  <a:cxn ang="0">
                    <a:pos x="T6" y="T7"/>
                  </a:cxn>
                  <a:cxn ang="0">
                    <a:pos x="T8" y="T9"/>
                  </a:cxn>
                </a:cxnLst>
                <a:rect l="0" t="0" r="r" b="b"/>
                <a:pathLst>
                  <a:path w="71" h="179">
                    <a:moveTo>
                      <a:pt x="0" y="113"/>
                    </a:moveTo>
                    <a:cubicBezTo>
                      <a:pt x="3" y="66"/>
                      <a:pt x="30" y="24"/>
                      <a:pt x="71" y="0"/>
                    </a:cubicBezTo>
                    <a:lnTo>
                      <a:pt x="71" y="114"/>
                    </a:lnTo>
                    <a:cubicBezTo>
                      <a:pt x="47" y="129"/>
                      <a:pt x="28" y="152"/>
                      <a:pt x="18" y="179"/>
                    </a:cubicBezTo>
                    <a:cubicBezTo>
                      <a:pt x="8" y="158"/>
                      <a:pt x="2" y="136"/>
                      <a:pt x="0" y="113"/>
                    </a:cubicBezTo>
                    <a:close/>
                  </a:path>
                </a:pathLst>
              </a:custGeom>
              <a:solidFill>
                <a:srgbClr val="165829"/>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pic>
            <p:nvPicPr>
              <p:cNvPr id="1432" name="Picture 408"/>
              <p:cNvPicPr>
                <a:picLocks noChangeAspect="1" noChangeArrowheads="1"/>
              </p:cNvPicPr>
              <p:nvPr/>
            </p:nvPicPr>
            <p:blipFill>
              <a:blip r:embed="rId47">
                <a:extLst>
                  <a:ext uri="{28A0092B-C50C-407E-A947-70E740481C1C}">
                    <a14:useLocalDpi xmlns:a14="http://schemas.microsoft.com/office/drawing/2010/main" val="0"/>
                  </a:ext>
                </a:extLst>
              </a:blip>
              <a:srcRect/>
              <a:stretch>
                <a:fillRect/>
              </a:stretch>
            </p:blipFill>
            <p:spPr bwMode="auto">
              <a:xfrm>
                <a:off x="3142" y="1712"/>
                <a:ext cx="108"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15" name="Freeform 409"/>
              <p:cNvSpPr>
                <a:spLocks/>
              </p:cNvSpPr>
              <p:nvPr/>
            </p:nvSpPr>
            <p:spPr bwMode="auto">
              <a:xfrm>
                <a:off x="3146" y="1715"/>
                <a:ext cx="102" cy="68"/>
              </a:xfrm>
              <a:custGeom>
                <a:avLst/>
                <a:gdLst>
                  <a:gd name="T0" fmla="*/ 102 w 102"/>
                  <a:gd name="T1" fmla="*/ 0 h 68"/>
                  <a:gd name="T2" fmla="*/ 0 w 102"/>
                  <a:gd name="T3" fmla="*/ 59 h 68"/>
                  <a:gd name="T4" fmla="*/ 0 w 102"/>
                  <a:gd name="T5" fmla="*/ 68 h 68"/>
                  <a:gd name="T6" fmla="*/ 102 w 102"/>
                  <a:gd name="T7" fmla="*/ 9 h 68"/>
                  <a:gd name="T8" fmla="*/ 102 w 102"/>
                  <a:gd name="T9" fmla="*/ 0 h 68"/>
                </a:gdLst>
                <a:ahLst/>
                <a:cxnLst>
                  <a:cxn ang="0">
                    <a:pos x="T0" y="T1"/>
                  </a:cxn>
                  <a:cxn ang="0">
                    <a:pos x="T2" y="T3"/>
                  </a:cxn>
                  <a:cxn ang="0">
                    <a:pos x="T4" y="T5"/>
                  </a:cxn>
                  <a:cxn ang="0">
                    <a:pos x="T6" y="T7"/>
                  </a:cxn>
                  <a:cxn ang="0">
                    <a:pos x="T8" y="T9"/>
                  </a:cxn>
                </a:cxnLst>
                <a:rect l="0" t="0" r="r" b="b"/>
                <a:pathLst>
                  <a:path w="102" h="68">
                    <a:moveTo>
                      <a:pt x="102" y="0"/>
                    </a:moveTo>
                    <a:lnTo>
                      <a:pt x="0" y="59"/>
                    </a:lnTo>
                    <a:lnTo>
                      <a:pt x="0" y="68"/>
                    </a:lnTo>
                    <a:lnTo>
                      <a:pt x="102" y="9"/>
                    </a:lnTo>
                    <a:lnTo>
                      <a:pt x="102" y="0"/>
                    </a:lnTo>
                    <a:close/>
                  </a:path>
                </a:pathLst>
              </a:custGeom>
              <a:noFill/>
              <a:ln w="7938" cap="flat">
                <a:solidFill>
                  <a:srgbClr val="1E5E5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434" name="Picture 410"/>
              <p:cNvPicPr>
                <a:picLocks noChangeAspect="1" noChangeArrowheads="1"/>
              </p:cNvPicPr>
              <p:nvPr/>
            </p:nvPicPr>
            <p:blipFill>
              <a:blip r:embed="rId48">
                <a:extLst>
                  <a:ext uri="{28A0092B-C50C-407E-A947-70E740481C1C}">
                    <a14:useLocalDpi xmlns:a14="http://schemas.microsoft.com/office/drawing/2010/main" val="0"/>
                  </a:ext>
                </a:extLst>
              </a:blip>
              <a:srcRect/>
              <a:stretch>
                <a:fillRect/>
              </a:stretch>
            </p:blipFill>
            <p:spPr bwMode="auto">
              <a:xfrm>
                <a:off x="3010" y="1638"/>
                <a:ext cx="240" cy="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16" name="Freeform 411"/>
              <p:cNvSpPr>
                <a:spLocks/>
              </p:cNvSpPr>
              <p:nvPr/>
            </p:nvSpPr>
            <p:spPr bwMode="auto">
              <a:xfrm>
                <a:off x="3013" y="1639"/>
                <a:ext cx="235" cy="144"/>
              </a:xfrm>
              <a:custGeom>
                <a:avLst/>
                <a:gdLst>
                  <a:gd name="T0" fmla="*/ 102 w 235"/>
                  <a:gd name="T1" fmla="*/ 0 h 144"/>
                  <a:gd name="T2" fmla="*/ 0 w 235"/>
                  <a:gd name="T3" fmla="*/ 59 h 144"/>
                  <a:gd name="T4" fmla="*/ 0 w 235"/>
                  <a:gd name="T5" fmla="*/ 68 h 144"/>
                  <a:gd name="T6" fmla="*/ 133 w 235"/>
                  <a:gd name="T7" fmla="*/ 144 h 144"/>
                  <a:gd name="T8" fmla="*/ 133 w 235"/>
                  <a:gd name="T9" fmla="*/ 135 h 144"/>
                  <a:gd name="T10" fmla="*/ 235 w 235"/>
                  <a:gd name="T11" fmla="*/ 76 h 144"/>
                  <a:gd name="T12" fmla="*/ 102 w 235"/>
                  <a:gd name="T13" fmla="*/ 0 h 144"/>
                </a:gdLst>
                <a:ahLst/>
                <a:cxnLst>
                  <a:cxn ang="0">
                    <a:pos x="T0" y="T1"/>
                  </a:cxn>
                  <a:cxn ang="0">
                    <a:pos x="T2" y="T3"/>
                  </a:cxn>
                  <a:cxn ang="0">
                    <a:pos x="T4" y="T5"/>
                  </a:cxn>
                  <a:cxn ang="0">
                    <a:pos x="T6" y="T7"/>
                  </a:cxn>
                  <a:cxn ang="0">
                    <a:pos x="T8" y="T9"/>
                  </a:cxn>
                  <a:cxn ang="0">
                    <a:pos x="T10" y="T11"/>
                  </a:cxn>
                  <a:cxn ang="0">
                    <a:pos x="T12" y="T13"/>
                  </a:cxn>
                </a:cxnLst>
                <a:rect l="0" t="0" r="r" b="b"/>
                <a:pathLst>
                  <a:path w="235" h="144">
                    <a:moveTo>
                      <a:pt x="102" y="0"/>
                    </a:moveTo>
                    <a:lnTo>
                      <a:pt x="0" y="59"/>
                    </a:lnTo>
                    <a:lnTo>
                      <a:pt x="0" y="68"/>
                    </a:lnTo>
                    <a:lnTo>
                      <a:pt x="133" y="144"/>
                    </a:lnTo>
                    <a:lnTo>
                      <a:pt x="133" y="135"/>
                    </a:lnTo>
                    <a:lnTo>
                      <a:pt x="235" y="76"/>
                    </a:lnTo>
                    <a:lnTo>
                      <a:pt x="102" y="0"/>
                    </a:lnTo>
                    <a:close/>
                  </a:path>
                </a:pathLst>
              </a:custGeom>
              <a:noFill/>
              <a:ln w="7938" cap="flat">
                <a:solidFill>
                  <a:srgbClr val="1E5E5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19" name="Rectangle 412"/>
              <p:cNvSpPr>
                <a:spLocks noChangeArrowheads="1"/>
              </p:cNvSpPr>
              <p:nvPr/>
            </p:nvSpPr>
            <p:spPr bwMode="auto">
              <a:xfrm>
                <a:off x="3152" y="1545"/>
                <a:ext cx="5" cy="230"/>
              </a:xfrm>
              <a:prstGeom prst="rect">
                <a:avLst/>
              </a:prstGeom>
              <a:solidFill>
                <a:srgbClr val="D6F5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0" name="Rectangle 413"/>
              <p:cNvSpPr>
                <a:spLocks noChangeArrowheads="1"/>
              </p:cNvSpPr>
              <p:nvPr/>
            </p:nvSpPr>
            <p:spPr bwMode="auto">
              <a:xfrm>
                <a:off x="3157" y="1545"/>
                <a:ext cx="5" cy="230"/>
              </a:xfrm>
              <a:prstGeom prst="rect">
                <a:avLst/>
              </a:prstGeom>
              <a:solidFill>
                <a:srgbClr val="D5F4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1" name="Rectangle 414"/>
              <p:cNvSpPr>
                <a:spLocks noChangeArrowheads="1"/>
              </p:cNvSpPr>
              <p:nvPr/>
            </p:nvSpPr>
            <p:spPr bwMode="auto">
              <a:xfrm>
                <a:off x="3162" y="1545"/>
                <a:ext cx="5" cy="230"/>
              </a:xfrm>
              <a:prstGeom prst="rect">
                <a:avLst/>
              </a:prstGeom>
              <a:solidFill>
                <a:srgbClr val="D2F3E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2" name="Rectangle 415"/>
              <p:cNvSpPr>
                <a:spLocks noChangeArrowheads="1"/>
              </p:cNvSpPr>
              <p:nvPr/>
            </p:nvSpPr>
            <p:spPr bwMode="auto">
              <a:xfrm>
                <a:off x="3167" y="1545"/>
                <a:ext cx="5" cy="230"/>
              </a:xfrm>
              <a:prstGeom prst="rect">
                <a:avLst/>
              </a:prstGeom>
              <a:solidFill>
                <a:srgbClr val="CFF1E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3" name="Rectangle 416"/>
              <p:cNvSpPr>
                <a:spLocks noChangeArrowheads="1"/>
              </p:cNvSpPr>
              <p:nvPr/>
            </p:nvSpPr>
            <p:spPr bwMode="auto">
              <a:xfrm>
                <a:off x="3172" y="1545"/>
                <a:ext cx="5" cy="230"/>
              </a:xfrm>
              <a:prstGeom prst="rect">
                <a:avLst/>
              </a:prstGeom>
              <a:solidFill>
                <a:srgbClr val="CAEED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4" name="Rectangle 417"/>
              <p:cNvSpPr>
                <a:spLocks noChangeArrowheads="1"/>
              </p:cNvSpPr>
              <p:nvPr/>
            </p:nvSpPr>
            <p:spPr bwMode="auto">
              <a:xfrm>
                <a:off x="3177" y="1545"/>
                <a:ext cx="5" cy="230"/>
              </a:xfrm>
              <a:prstGeom prst="rect">
                <a:avLst/>
              </a:prstGeom>
              <a:solidFill>
                <a:srgbClr val="C4EBD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5" name="Rectangle 418"/>
              <p:cNvSpPr>
                <a:spLocks noChangeArrowheads="1"/>
              </p:cNvSpPr>
              <p:nvPr/>
            </p:nvSpPr>
            <p:spPr bwMode="auto">
              <a:xfrm>
                <a:off x="3182" y="1545"/>
                <a:ext cx="4" cy="230"/>
              </a:xfrm>
              <a:prstGeom prst="rect">
                <a:avLst/>
              </a:prstGeom>
              <a:solidFill>
                <a:srgbClr val="BCE7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6" name="Rectangle 419"/>
              <p:cNvSpPr>
                <a:spLocks noChangeArrowheads="1"/>
              </p:cNvSpPr>
              <p:nvPr/>
            </p:nvSpPr>
            <p:spPr bwMode="auto">
              <a:xfrm>
                <a:off x="3186" y="1545"/>
                <a:ext cx="5" cy="230"/>
              </a:xfrm>
              <a:prstGeom prst="rect">
                <a:avLst/>
              </a:prstGeom>
              <a:solidFill>
                <a:srgbClr val="B1E2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7" name="Rectangle 420"/>
              <p:cNvSpPr>
                <a:spLocks noChangeArrowheads="1"/>
              </p:cNvSpPr>
              <p:nvPr/>
            </p:nvSpPr>
            <p:spPr bwMode="auto">
              <a:xfrm>
                <a:off x="3191" y="1545"/>
                <a:ext cx="5" cy="230"/>
              </a:xfrm>
              <a:prstGeom prst="rect">
                <a:avLst/>
              </a:prstGeom>
              <a:solidFill>
                <a:srgbClr val="A6DDC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8" name="Rectangle 421"/>
              <p:cNvSpPr>
                <a:spLocks noChangeArrowheads="1"/>
              </p:cNvSpPr>
              <p:nvPr/>
            </p:nvSpPr>
            <p:spPr bwMode="auto">
              <a:xfrm>
                <a:off x="3196" y="1545"/>
                <a:ext cx="5" cy="230"/>
              </a:xfrm>
              <a:prstGeom prst="rect">
                <a:avLst/>
              </a:prstGeom>
              <a:solidFill>
                <a:srgbClr val="99D7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9" name="Rectangle 422"/>
              <p:cNvSpPr>
                <a:spLocks noChangeArrowheads="1"/>
              </p:cNvSpPr>
              <p:nvPr/>
            </p:nvSpPr>
            <p:spPr bwMode="auto">
              <a:xfrm>
                <a:off x="3201" y="1545"/>
                <a:ext cx="5" cy="230"/>
              </a:xfrm>
              <a:prstGeom prst="rect">
                <a:avLst/>
              </a:prstGeom>
              <a:solidFill>
                <a:srgbClr val="8CD1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0" name="Rectangle 423"/>
              <p:cNvSpPr>
                <a:spLocks noChangeArrowheads="1"/>
              </p:cNvSpPr>
              <p:nvPr/>
            </p:nvSpPr>
            <p:spPr bwMode="auto">
              <a:xfrm>
                <a:off x="3206" y="1545"/>
                <a:ext cx="5" cy="230"/>
              </a:xfrm>
              <a:prstGeom prst="rect">
                <a:avLst/>
              </a:prstGeom>
              <a:solidFill>
                <a:srgbClr val="7DCBA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1" name="Rectangle 424"/>
              <p:cNvSpPr>
                <a:spLocks noChangeArrowheads="1"/>
              </p:cNvSpPr>
              <p:nvPr/>
            </p:nvSpPr>
            <p:spPr bwMode="auto">
              <a:xfrm>
                <a:off x="3211" y="1545"/>
                <a:ext cx="5" cy="230"/>
              </a:xfrm>
              <a:prstGeom prst="rect">
                <a:avLst/>
              </a:prstGeom>
              <a:solidFill>
                <a:srgbClr val="70C7A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2" name="Rectangle 425"/>
              <p:cNvSpPr>
                <a:spLocks noChangeArrowheads="1"/>
              </p:cNvSpPr>
              <p:nvPr/>
            </p:nvSpPr>
            <p:spPr bwMode="auto">
              <a:xfrm>
                <a:off x="3216" y="1545"/>
                <a:ext cx="5" cy="230"/>
              </a:xfrm>
              <a:prstGeom prst="rect">
                <a:avLst/>
              </a:prstGeom>
              <a:solidFill>
                <a:srgbClr val="63C3A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3" name="Rectangle 426"/>
              <p:cNvSpPr>
                <a:spLocks noChangeArrowheads="1"/>
              </p:cNvSpPr>
              <p:nvPr/>
            </p:nvSpPr>
            <p:spPr bwMode="auto">
              <a:xfrm>
                <a:off x="3221" y="1545"/>
                <a:ext cx="5" cy="230"/>
              </a:xfrm>
              <a:prstGeom prst="rect">
                <a:avLst/>
              </a:prstGeom>
              <a:solidFill>
                <a:srgbClr val="57C09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4" name="Rectangle 427"/>
              <p:cNvSpPr>
                <a:spLocks noChangeArrowheads="1"/>
              </p:cNvSpPr>
              <p:nvPr/>
            </p:nvSpPr>
            <p:spPr bwMode="auto">
              <a:xfrm>
                <a:off x="3226" y="1545"/>
                <a:ext cx="4" cy="230"/>
              </a:xfrm>
              <a:prstGeom prst="rect">
                <a:avLst/>
              </a:prstGeom>
              <a:solidFill>
                <a:srgbClr val="4DBD9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5" name="Rectangle 428"/>
              <p:cNvSpPr>
                <a:spLocks noChangeArrowheads="1"/>
              </p:cNvSpPr>
              <p:nvPr/>
            </p:nvSpPr>
            <p:spPr bwMode="auto">
              <a:xfrm>
                <a:off x="3230" y="1545"/>
                <a:ext cx="5" cy="230"/>
              </a:xfrm>
              <a:prstGeom prst="rect">
                <a:avLst/>
              </a:prstGeom>
              <a:solidFill>
                <a:srgbClr val="46BC9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6" name="Rectangle 429"/>
              <p:cNvSpPr>
                <a:spLocks noChangeArrowheads="1"/>
              </p:cNvSpPr>
              <p:nvPr/>
            </p:nvSpPr>
            <p:spPr bwMode="auto">
              <a:xfrm>
                <a:off x="3235" y="1545"/>
                <a:ext cx="5" cy="230"/>
              </a:xfrm>
              <a:prstGeom prst="rect">
                <a:avLst/>
              </a:prstGeom>
              <a:solidFill>
                <a:srgbClr val="44BB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7" name="Freeform 430"/>
              <p:cNvSpPr>
                <a:spLocks/>
              </p:cNvSpPr>
              <p:nvPr/>
            </p:nvSpPr>
            <p:spPr bwMode="auto">
              <a:xfrm>
                <a:off x="3155" y="1545"/>
                <a:ext cx="81" cy="224"/>
              </a:xfrm>
              <a:custGeom>
                <a:avLst/>
                <a:gdLst>
                  <a:gd name="T0" fmla="*/ 0 w 81"/>
                  <a:gd name="T1" fmla="*/ 224 h 224"/>
                  <a:gd name="T2" fmla="*/ 0 w 81"/>
                  <a:gd name="T3" fmla="*/ 48 h 224"/>
                  <a:gd name="T4" fmla="*/ 81 w 81"/>
                  <a:gd name="T5" fmla="*/ 0 h 224"/>
                  <a:gd name="T6" fmla="*/ 81 w 81"/>
                  <a:gd name="T7" fmla="*/ 176 h 224"/>
                  <a:gd name="T8" fmla="*/ 0 w 81"/>
                  <a:gd name="T9" fmla="*/ 224 h 224"/>
                </a:gdLst>
                <a:ahLst/>
                <a:cxnLst>
                  <a:cxn ang="0">
                    <a:pos x="T0" y="T1"/>
                  </a:cxn>
                  <a:cxn ang="0">
                    <a:pos x="T2" y="T3"/>
                  </a:cxn>
                  <a:cxn ang="0">
                    <a:pos x="T4" y="T5"/>
                  </a:cxn>
                  <a:cxn ang="0">
                    <a:pos x="T6" y="T7"/>
                  </a:cxn>
                  <a:cxn ang="0">
                    <a:pos x="T8" y="T9"/>
                  </a:cxn>
                </a:cxnLst>
                <a:rect l="0" t="0" r="r" b="b"/>
                <a:pathLst>
                  <a:path w="81" h="224">
                    <a:moveTo>
                      <a:pt x="0" y="224"/>
                    </a:moveTo>
                    <a:lnTo>
                      <a:pt x="0" y="48"/>
                    </a:lnTo>
                    <a:lnTo>
                      <a:pt x="81" y="0"/>
                    </a:lnTo>
                    <a:lnTo>
                      <a:pt x="81" y="176"/>
                    </a:lnTo>
                    <a:lnTo>
                      <a:pt x="0" y="224"/>
                    </a:lnTo>
                    <a:close/>
                  </a:path>
                </a:pathLst>
              </a:custGeom>
              <a:noFill/>
              <a:ln w="7938" cap="flat">
                <a:solidFill>
                  <a:srgbClr val="1E5E5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455" name="Picture 431"/>
              <p:cNvPicPr>
                <a:picLocks noChangeAspect="1" noChangeArrowheads="1"/>
              </p:cNvPicPr>
              <p:nvPr/>
            </p:nvPicPr>
            <p:blipFill>
              <a:blip r:embed="rId49">
                <a:extLst>
                  <a:ext uri="{28A0092B-C50C-407E-A947-70E740481C1C}">
                    <a14:useLocalDpi xmlns:a14="http://schemas.microsoft.com/office/drawing/2010/main" val="0"/>
                  </a:ext>
                </a:extLst>
              </a:blip>
              <a:srcRect/>
              <a:stretch>
                <a:fillRect/>
              </a:stretch>
            </p:blipFill>
            <p:spPr bwMode="auto">
              <a:xfrm>
                <a:off x="3020" y="1467"/>
                <a:ext cx="220"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38" name="Freeform 432"/>
              <p:cNvSpPr>
                <a:spLocks/>
              </p:cNvSpPr>
              <p:nvPr/>
            </p:nvSpPr>
            <p:spPr bwMode="auto">
              <a:xfrm>
                <a:off x="3023" y="1470"/>
                <a:ext cx="213" cy="123"/>
              </a:xfrm>
              <a:custGeom>
                <a:avLst/>
                <a:gdLst>
                  <a:gd name="T0" fmla="*/ 0 w 213"/>
                  <a:gd name="T1" fmla="*/ 49 h 123"/>
                  <a:gd name="T2" fmla="*/ 132 w 213"/>
                  <a:gd name="T3" fmla="*/ 123 h 123"/>
                  <a:gd name="T4" fmla="*/ 213 w 213"/>
                  <a:gd name="T5" fmla="*/ 75 h 123"/>
                  <a:gd name="T6" fmla="*/ 82 w 213"/>
                  <a:gd name="T7" fmla="*/ 0 h 123"/>
                  <a:gd name="T8" fmla="*/ 0 w 213"/>
                  <a:gd name="T9" fmla="*/ 49 h 123"/>
                </a:gdLst>
                <a:ahLst/>
                <a:cxnLst>
                  <a:cxn ang="0">
                    <a:pos x="T0" y="T1"/>
                  </a:cxn>
                  <a:cxn ang="0">
                    <a:pos x="T2" y="T3"/>
                  </a:cxn>
                  <a:cxn ang="0">
                    <a:pos x="T4" y="T5"/>
                  </a:cxn>
                  <a:cxn ang="0">
                    <a:pos x="T6" y="T7"/>
                  </a:cxn>
                  <a:cxn ang="0">
                    <a:pos x="T8" y="T9"/>
                  </a:cxn>
                </a:cxnLst>
                <a:rect l="0" t="0" r="r" b="b"/>
                <a:pathLst>
                  <a:path w="213" h="123">
                    <a:moveTo>
                      <a:pt x="0" y="49"/>
                    </a:moveTo>
                    <a:lnTo>
                      <a:pt x="132" y="123"/>
                    </a:lnTo>
                    <a:lnTo>
                      <a:pt x="213" y="75"/>
                    </a:lnTo>
                    <a:lnTo>
                      <a:pt x="82" y="0"/>
                    </a:lnTo>
                    <a:lnTo>
                      <a:pt x="0" y="49"/>
                    </a:lnTo>
                    <a:close/>
                  </a:path>
                </a:pathLst>
              </a:custGeom>
              <a:noFill/>
              <a:ln w="7938" cap="flat">
                <a:solidFill>
                  <a:srgbClr val="1E5E5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457" name="Picture 433"/>
              <p:cNvPicPr>
                <a:picLocks noChangeAspect="1" noChangeArrowheads="1"/>
              </p:cNvPicPr>
              <p:nvPr/>
            </p:nvPicPr>
            <p:blipFill>
              <a:blip r:embed="rId50">
                <a:extLst>
                  <a:ext uri="{28A0092B-C50C-407E-A947-70E740481C1C}">
                    <a14:useLocalDpi xmlns:a14="http://schemas.microsoft.com/office/drawing/2010/main" val="0"/>
                  </a:ext>
                </a:extLst>
              </a:blip>
              <a:srcRect/>
              <a:stretch>
                <a:fillRect/>
              </a:stretch>
            </p:blipFill>
            <p:spPr bwMode="auto">
              <a:xfrm>
                <a:off x="3020" y="1516"/>
                <a:ext cx="137"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39" name="Freeform 434"/>
              <p:cNvSpPr>
                <a:spLocks/>
              </p:cNvSpPr>
              <p:nvPr/>
            </p:nvSpPr>
            <p:spPr bwMode="auto">
              <a:xfrm>
                <a:off x="3023" y="1519"/>
                <a:ext cx="132" cy="250"/>
              </a:xfrm>
              <a:custGeom>
                <a:avLst/>
                <a:gdLst>
                  <a:gd name="T0" fmla="*/ 132 w 132"/>
                  <a:gd name="T1" fmla="*/ 74 h 250"/>
                  <a:gd name="T2" fmla="*/ 0 w 132"/>
                  <a:gd name="T3" fmla="*/ 0 h 250"/>
                  <a:gd name="T4" fmla="*/ 0 w 132"/>
                  <a:gd name="T5" fmla="*/ 173 h 250"/>
                  <a:gd name="T6" fmla="*/ 70 w 132"/>
                  <a:gd name="T7" fmla="*/ 214 h 250"/>
                  <a:gd name="T8" fmla="*/ 70 w 132"/>
                  <a:gd name="T9" fmla="*/ 119 h 250"/>
                  <a:gd name="T10" fmla="*/ 112 w 132"/>
                  <a:gd name="T11" fmla="*/ 142 h 250"/>
                  <a:gd name="T12" fmla="*/ 112 w 132"/>
                  <a:gd name="T13" fmla="*/ 238 h 250"/>
                  <a:gd name="T14" fmla="*/ 132 w 132"/>
                  <a:gd name="T15" fmla="*/ 250 h 250"/>
                  <a:gd name="T16" fmla="*/ 132 w 132"/>
                  <a:gd name="T17" fmla="*/ 74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2" h="250">
                    <a:moveTo>
                      <a:pt x="132" y="74"/>
                    </a:moveTo>
                    <a:lnTo>
                      <a:pt x="0" y="0"/>
                    </a:lnTo>
                    <a:lnTo>
                      <a:pt x="0" y="173"/>
                    </a:lnTo>
                    <a:lnTo>
                      <a:pt x="70" y="214"/>
                    </a:lnTo>
                    <a:lnTo>
                      <a:pt x="70" y="119"/>
                    </a:lnTo>
                    <a:lnTo>
                      <a:pt x="112" y="142"/>
                    </a:lnTo>
                    <a:lnTo>
                      <a:pt x="112" y="238"/>
                    </a:lnTo>
                    <a:lnTo>
                      <a:pt x="132" y="250"/>
                    </a:lnTo>
                    <a:lnTo>
                      <a:pt x="132" y="74"/>
                    </a:lnTo>
                    <a:close/>
                  </a:path>
                </a:pathLst>
              </a:custGeom>
              <a:noFill/>
              <a:ln w="7938" cap="flat">
                <a:solidFill>
                  <a:srgbClr val="1E5E5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40" name="Freeform 435"/>
              <p:cNvSpPr>
                <a:spLocks/>
              </p:cNvSpPr>
              <p:nvPr/>
            </p:nvSpPr>
            <p:spPr bwMode="auto">
              <a:xfrm>
                <a:off x="3093" y="1638"/>
                <a:ext cx="13" cy="95"/>
              </a:xfrm>
              <a:custGeom>
                <a:avLst/>
                <a:gdLst>
                  <a:gd name="T0" fmla="*/ 13 w 13"/>
                  <a:gd name="T1" fmla="*/ 7 h 95"/>
                  <a:gd name="T2" fmla="*/ 13 w 13"/>
                  <a:gd name="T3" fmla="*/ 87 h 95"/>
                  <a:gd name="T4" fmla="*/ 0 w 13"/>
                  <a:gd name="T5" fmla="*/ 95 h 95"/>
                  <a:gd name="T6" fmla="*/ 0 w 13"/>
                  <a:gd name="T7" fmla="*/ 0 h 95"/>
                  <a:gd name="T8" fmla="*/ 13 w 13"/>
                  <a:gd name="T9" fmla="*/ 7 h 95"/>
                </a:gdLst>
                <a:ahLst/>
                <a:cxnLst>
                  <a:cxn ang="0">
                    <a:pos x="T0" y="T1"/>
                  </a:cxn>
                  <a:cxn ang="0">
                    <a:pos x="T2" y="T3"/>
                  </a:cxn>
                  <a:cxn ang="0">
                    <a:pos x="T4" y="T5"/>
                  </a:cxn>
                  <a:cxn ang="0">
                    <a:pos x="T6" y="T7"/>
                  </a:cxn>
                  <a:cxn ang="0">
                    <a:pos x="T8" y="T9"/>
                  </a:cxn>
                </a:cxnLst>
                <a:rect l="0" t="0" r="r" b="b"/>
                <a:pathLst>
                  <a:path w="13" h="95">
                    <a:moveTo>
                      <a:pt x="13" y="7"/>
                    </a:moveTo>
                    <a:lnTo>
                      <a:pt x="13" y="87"/>
                    </a:lnTo>
                    <a:lnTo>
                      <a:pt x="0" y="95"/>
                    </a:lnTo>
                    <a:lnTo>
                      <a:pt x="0" y="0"/>
                    </a:lnTo>
                    <a:lnTo>
                      <a:pt x="13" y="7"/>
                    </a:lnTo>
                    <a:close/>
                  </a:path>
                </a:pathLst>
              </a:custGeom>
              <a:solidFill>
                <a:srgbClr val="1E5E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1" name="Freeform 436"/>
              <p:cNvSpPr>
                <a:spLocks/>
              </p:cNvSpPr>
              <p:nvPr/>
            </p:nvSpPr>
            <p:spPr bwMode="auto">
              <a:xfrm>
                <a:off x="3093" y="1638"/>
                <a:ext cx="13" cy="95"/>
              </a:xfrm>
              <a:custGeom>
                <a:avLst/>
                <a:gdLst>
                  <a:gd name="T0" fmla="*/ 13 w 13"/>
                  <a:gd name="T1" fmla="*/ 7 h 95"/>
                  <a:gd name="T2" fmla="*/ 13 w 13"/>
                  <a:gd name="T3" fmla="*/ 87 h 95"/>
                  <a:gd name="T4" fmla="*/ 0 w 13"/>
                  <a:gd name="T5" fmla="*/ 95 h 95"/>
                  <a:gd name="T6" fmla="*/ 0 w 13"/>
                  <a:gd name="T7" fmla="*/ 0 h 95"/>
                  <a:gd name="T8" fmla="*/ 13 w 13"/>
                  <a:gd name="T9" fmla="*/ 7 h 95"/>
                </a:gdLst>
                <a:ahLst/>
                <a:cxnLst>
                  <a:cxn ang="0">
                    <a:pos x="T0" y="T1"/>
                  </a:cxn>
                  <a:cxn ang="0">
                    <a:pos x="T2" y="T3"/>
                  </a:cxn>
                  <a:cxn ang="0">
                    <a:pos x="T4" y="T5"/>
                  </a:cxn>
                  <a:cxn ang="0">
                    <a:pos x="T6" y="T7"/>
                  </a:cxn>
                  <a:cxn ang="0">
                    <a:pos x="T8" y="T9"/>
                  </a:cxn>
                </a:cxnLst>
                <a:rect l="0" t="0" r="r" b="b"/>
                <a:pathLst>
                  <a:path w="13" h="95">
                    <a:moveTo>
                      <a:pt x="13" y="7"/>
                    </a:moveTo>
                    <a:lnTo>
                      <a:pt x="13" y="87"/>
                    </a:lnTo>
                    <a:lnTo>
                      <a:pt x="0" y="95"/>
                    </a:lnTo>
                    <a:lnTo>
                      <a:pt x="0" y="0"/>
                    </a:lnTo>
                    <a:lnTo>
                      <a:pt x="13" y="7"/>
                    </a:lnTo>
                    <a:close/>
                  </a:path>
                </a:pathLst>
              </a:custGeom>
              <a:noFill/>
              <a:ln w="7938" cap="flat">
                <a:solidFill>
                  <a:srgbClr val="1E5E5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42" name="Rectangle 437"/>
              <p:cNvSpPr>
                <a:spLocks noChangeArrowheads="1"/>
              </p:cNvSpPr>
              <p:nvPr/>
            </p:nvSpPr>
            <p:spPr bwMode="auto">
              <a:xfrm>
                <a:off x="3103" y="1643"/>
                <a:ext cx="34" cy="103"/>
              </a:xfrm>
              <a:prstGeom prst="rect">
                <a:avLst/>
              </a:prstGeom>
              <a:solidFill>
                <a:srgbClr val="98E7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3" name="Freeform 438"/>
              <p:cNvSpPr>
                <a:spLocks/>
              </p:cNvSpPr>
              <p:nvPr/>
            </p:nvSpPr>
            <p:spPr bwMode="auto">
              <a:xfrm>
                <a:off x="3106" y="1645"/>
                <a:ext cx="30" cy="96"/>
              </a:xfrm>
              <a:custGeom>
                <a:avLst/>
                <a:gdLst>
                  <a:gd name="T0" fmla="*/ 0 w 30"/>
                  <a:gd name="T1" fmla="*/ 0 h 96"/>
                  <a:gd name="T2" fmla="*/ 0 w 30"/>
                  <a:gd name="T3" fmla="*/ 80 h 96"/>
                  <a:gd name="T4" fmla="*/ 30 w 30"/>
                  <a:gd name="T5" fmla="*/ 96 h 96"/>
                  <a:gd name="T6" fmla="*/ 30 w 30"/>
                  <a:gd name="T7" fmla="*/ 16 h 96"/>
                  <a:gd name="T8" fmla="*/ 0 w 30"/>
                  <a:gd name="T9" fmla="*/ 0 h 96"/>
                </a:gdLst>
                <a:ahLst/>
                <a:cxnLst>
                  <a:cxn ang="0">
                    <a:pos x="T0" y="T1"/>
                  </a:cxn>
                  <a:cxn ang="0">
                    <a:pos x="T2" y="T3"/>
                  </a:cxn>
                  <a:cxn ang="0">
                    <a:pos x="T4" y="T5"/>
                  </a:cxn>
                  <a:cxn ang="0">
                    <a:pos x="T6" y="T7"/>
                  </a:cxn>
                  <a:cxn ang="0">
                    <a:pos x="T8" y="T9"/>
                  </a:cxn>
                </a:cxnLst>
                <a:rect l="0" t="0" r="r" b="b"/>
                <a:pathLst>
                  <a:path w="30" h="96">
                    <a:moveTo>
                      <a:pt x="0" y="0"/>
                    </a:moveTo>
                    <a:lnTo>
                      <a:pt x="0" y="80"/>
                    </a:lnTo>
                    <a:lnTo>
                      <a:pt x="30" y="96"/>
                    </a:lnTo>
                    <a:lnTo>
                      <a:pt x="30" y="16"/>
                    </a:lnTo>
                    <a:lnTo>
                      <a:pt x="0" y="0"/>
                    </a:lnTo>
                    <a:close/>
                  </a:path>
                </a:pathLst>
              </a:custGeom>
              <a:noFill/>
              <a:ln w="7938" cap="flat">
                <a:solidFill>
                  <a:srgbClr val="1E5E5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44" name="Rectangle 439"/>
              <p:cNvSpPr>
                <a:spLocks noChangeArrowheads="1"/>
              </p:cNvSpPr>
              <p:nvPr/>
            </p:nvSpPr>
            <p:spPr bwMode="auto">
              <a:xfrm>
                <a:off x="3035" y="1599"/>
                <a:ext cx="5" cy="29"/>
              </a:xfrm>
              <a:prstGeom prst="rect">
                <a:avLst/>
              </a:prstGeom>
              <a:solidFill>
                <a:srgbClr val="42BB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5" name="Rectangle 440"/>
              <p:cNvSpPr>
                <a:spLocks noChangeArrowheads="1"/>
              </p:cNvSpPr>
              <p:nvPr/>
            </p:nvSpPr>
            <p:spPr bwMode="auto">
              <a:xfrm>
                <a:off x="3040" y="1599"/>
                <a:ext cx="4" cy="29"/>
              </a:xfrm>
              <a:prstGeom prst="rect">
                <a:avLst/>
              </a:prstGeom>
              <a:solidFill>
                <a:srgbClr val="42B79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6" name="Rectangle 441"/>
              <p:cNvSpPr>
                <a:spLocks noChangeArrowheads="1"/>
              </p:cNvSpPr>
              <p:nvPr/>
            </p:nvSpPr>
            <p:spPr bwMode="auto">
              <a:xfrm>
                <a:off x="3044" y="1599"/>
                <a:ext cx="5" cy="29"/>
              </a:xfrm>
              <a:prstGeom prst="rect">
                <a:avLst/>
              </a:prstGeom>
              <a:solidFill>
                <a:srgbClr val="43AF9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7" name="Rectangle 442"/>
              <p:cNvSpPr>
                <a:spLocks noChangeArrowheads="1"/>
              </p:cNvSpPr>
              <p:nvPr/>
            </p:nvSpPr>
            <p:spPr bwMode="auto">
              <a:xfrm>
                <a:off x="3049" y="1599"/>
                <a:ext cx="5" cy="29"/>
              </a:xfrm>
              <a:prstGeom prst="rect">
                <a:avLst/>
              </a:prstGeom>
              <a:solidFill>
                <a:srgbClr val="44A3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8" name="Rectangle 443"/>
              <p:cNvSpPr>
                <a:spLocks noChangeArrowheads="1"/>
              </p:cNvSpPr>
              <p:nvPr/>
            </p:nvSpPr>
            <p:spPr bwMode="auto">
              <a:xfrm>
                <a:off x="3054" y="1599"/>
                <a:ext cx="5" cy="29"/>
              </a:xfrm>
              <a:prstGeom prst="rect">
                <a:avLst/>
              </a:prstGeom>
              <a:solidFill>
                <a:srgbClr val="45988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9" name="Rectangle 444"/>
              <p:cNvSpPr>
                <a:spLocks noChangeArrowheads="1"/>
              </p:cNvSpPr>
              <p:nvPr/>
            </p:nvSpPr>
            <p:spPr bwMode="auto">
              <a:xfrm>
                <a:off x="3059" y="1599"/>
                <a:ext cx="5" cy="29"/>
              </a:xfrm>
              <a:prstGeom prst="rect">
                <a:avLst/>
              </a:prstGeom>
              <a:solidFill>
                <a:srgbClr val="45938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0" name="Rectangle 445"/>
              <p:cNvSpPr>
                <a:spLocks noChangeArrowheads="1"/>
              </p:cNvSpPr>
              <p:nvPr/>
            </p:nvSpPr>
            <p:spPr bwMode="auto">
              <a:xfrm>
                <a:off x="3064" y="1599"/>
                <a:ext cx="5" cy="29"/>
              </a:xfrm>
              <a:prstGeom prst="rect">
                <a:avLst/>
              </a:prstGeom>
              <a:solidFill>
                <a:srgbClr val="45948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1" name="Freeform 446"/>
              <p:cNvSpPr>
                <a:spLocks noEditPoints="1"/>
              </p:cNvSpPr>
              <p:nvPr/>
            </p:nvSpPr>
            <p:spPr bwMode="auto">
              <a:xfrm>
                <a:off x="3034" y="1545"/>
                <a:ext cx="105" cy="93"/>
              </a:xfrm>
              <a:custGeom>
                <a:avLst/>
                <a:gdLst>
                  <a:gd name="T0" fmla="*/ 76 w 105"/>
                  <a:gd name="T1" fmla="*/ 42 h 93"/>
                  <a:gd name="T2" fmla="*/ 76 w 105"/>
                  <a:gd name="T3" fmla="*/ 78 h 93"/>
                  <a:gd name="T4" fmla="*/ 105 w 105"/>
                  <a:gd name="T5" fmla="*/ 93 h 93"/>
                  <a:gd name="T6" fmla="*/ 105 w 105"/>
                  <a:gd name="T7" fmla="*/ 58 h 93"/>
                  <a:gd name="T8" fmla="*/ 76 w 105"/>
                  <a:gd name="T9" fmla="*/ 42 h 93"/>
                  <a:gd name="T10" fmla="*/ 38 w 105"/>
                  <a:gd name="T11" fmla="*/ 21 h 93"/>
                  <a:gd name="T12" fmla="*/ 38 w 105"/>
                  <a:gd name="T13" fmla="*/ 57 h 93"/>
                  <a:gd name="T14" fmla="*/ 67 w 105"/>
                  <a:gd name="T15" fmla="*/ 73 h 93"/>
                  <a:gd name="T16" fmla="*/ 67 w 105"/>
                  <a:gd name="T17" fmla="*/ 37 h 93"/>
                  <a:gd name="T18" fmla="*/ 38 w 105"/>
                  <a:gd name="T19" fmla="*/ 21 h 93"/>
                  <a:gd name="T20" fmla="*/ 0 w 105"/>
                  <a:gd name="T21" fmla="*/ 0 h 93"/>
                  <a:gd name="T22" fmla="*/ 0 w 105"/>
                  <a:gd name="T23" fmla="*/ 36 h 93"/>
                  <a:gd name="T24" fmla="*/ 30 w 105"/>
                  <a:gd name="T25" fmla="*/ 52 h 93"/>
                  <a:gd name="T26" fmla="*/ 30 w 105"/>
                  <a:gd name="T27" fmla="*/ 16 h 93"/>
                  <a:gd name="T28" fmla="*/ 0 w 105"/>
                  <a:gd name="T29" fmla="*/ 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5" h="93">
                    <a:moveTo>
                      <a:pt x="76" y="42"/>
                    </a:moveTo>
                    <a:lnTo>
                      <a:pt x="76" y="78"/>
                    </a:lnTo>
                    <a:lnTo>
                      <a:pt x="105" y="93"/>
                    </a:lnTo>
                    <a:lnTo>
                      <a:pt x="105" y="58"/>
                    </a:lnTo>
                    <a:lnTo>
                      <a:pt x="76" y="42"/>
                    </a:lnTo>
                    <a:close/>
                    <a:moveTo>
                      <a:pt x="38" y="21"/>
                    </a:moveTo>
                    <a:lnTo>
                      <a:pt x="38" y="57"/>
                    </a:lnTo>
                    <a:lnTo>
                      <a:pt x="67" y="73"/>
                    </a:lnTo>
                    <a:lnTo>
                      <a:pt x="67" y="37"/>
                    </a:lnTo>
                    <a:lnTo>
                      <a:pt x="38" y="21"/>
                    </a:lnTo>
                    <a:close/>
                    <a:moveTo>
                      <a:pt x="0" y="0"/>
                    </a:moveTo>
                    <a:lnTo>
                      <a:pt x="0" y="36"/>
                    </a:lnTo>
                    <a:lnTo>
                      <a:pt x="30" y="52"/>
                    </a:lnTo>
                    <a:lnTo>
                      <a:pt x="30" y="16"/>
                    </a:lnTo>
                    <a:lnTo>
                      <a:pt x="0" y="0"/>
                    </a:lnTo>
                    <a:close/>
                  </a:path>
                </a:pathLst>
              </a:custGeom>
              <a:solidFill>
                <a:srgbClr val="1E5E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2" name="Freeform 447"/>
              <p:cNvSpPr>
                <a:spLocks/>
              </p:cNvSpPr>
              <p:nvPr/>
            </p:nvSpPr>
            <p:spPr bwMode="auto">
              <a:xfrm>
                <a:off x="3110" y="1587"/>
                <a:ext cx="29" cy="51"/>
              </a:xfrm>
              <a:custGeom>
                <a:avLst/>
                <a:gdLst>
                  <a:gd name="T0" fmla="*/ 0 w 29"/>
                  <a:gd name="T1" fmla="*/ 0 h 51"/>
                  <a:gd name="T2" fmla="*/ 0 w 29"/>
                  <a:gd name="T3" fmla="*/ 36 h 51"/>
                  <a:gd name="T4" fmla="*/ 29 w 29"/>
                  <a:gd name="T5" fmla="*/ 51 h 51"/>
                  <a:gd name="T6" fmla="*/ 29 w 29"/>
                  <a:gd name="T7" fmla="*/ 16 h 51"/>
                  <a:gd name="T8" fmla="*/ 0 w 29"/>
                  <a:gd name="T9" fmla="*/ 0 h 51"/>
                </a:gdLst>
                <a:ahLst/>
                <a:cxnLst>
                  <a:cxn ang="0">
                    <a:pos x="T0" y="T1"/>
                  </a:cxn>
                  <a:cxn ang="0">
                    <a:pos x="T2" y="T3"/>
                  </a:cxn>
                  <a:cxn ang="0">
                    <a:pos x="T4" y="T5"/>
                  </a:cxn>
                  <a:cxn ang="0">
                    <a:pos x="T6" y="T7"/>
                  </a:cxn>
                  <a:cxn ang="0">
                    <a:pos x="T8" y="T9"/>
                  </a:cxn>
                </a:cxnLst>
                <a:rect l="0" t="0" r="r" b="b"/>
                <a:pathLst>
                  <a:path w="29" h="51">
                    <a:moveTo>
                      <a:pt x="0" y="0"/>
                    </a:moveTo>
                    <a:lnTo>
                      <a:pt x="0" y="36"/>
                    </a:lnTo>
                    <a:lnTo>
                      <a:pt x="29" y="51"/>
                    </a:lnTo>
                    <a:lnTo>
                      <a:pt x="29" y="16"/>
                    </a:lnTo>
                    <a:lnTo>
                      <a:pt x="0" y="0"/>
                    </a:lnTo>
                    <a:close/>
                  </a:path>
                </a:pathLst>
              </a:custGeom>
              <a:noFill/>
              <a:ln w="7938" cap="flat">
                <a:solidFill>
                  <a:srgbClr val="1E5E5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53" name="Freeform 448"/>
              <p:cNvSpPr>
                <a:spLocks/>
              </p:cNvSpPr>
              <p:nvPr/>
            </p:nvSpPr>
            <p:spPr bwMode="auto">
              <a:xfrm>
                <a:off x="3072" y="1566"/>
                <a:ext cx="29" cy="52"/>
              </a:xfrm>
              <a:custGeom>
                <a:avLst/>
                <a:gdLst>
                  <a:gd name="T0" fmla="*/ 0 w 29"/>
                  <a:gd name="T1" fmla="*/ 0 h 52"/>
                  <a:gd name="T2" fmla="*/ 0 w 29"/>
                  <a:gd name="T3" fmla="*/ 36 h 52"/>
                  <a:gd name="T4" fmla="*/ 29 w 29"/>
                  <a:gd name="T5" fmla="*/ 52 h 52"/>
                  <a:gd name="T6" fmla="*/ 29 w 29"/>
                  <a:gd name="T7" fmla="*/ 16 h 52"/>
                  <a:gd name="T8" fmla="*/ 0 w 29"/>
                  <a:gd name="T9" fmla="*/ 0 h 52"/>
                </a:gdLst>
                <a:ahLst/>
                <a:cxnLst>
                  <a:cxn ang="0">
                    <a:pos x="T0" y="T1"/>
                  </a:cxn>
                  <a:cxn ang="0">
                    <a:pos x="T2" y="T3"/>
                  </a:cxn>
                  <a:cxn ang="0">
                    <a:pos x="T4" y="T5"/>
                  </a:cxn>
                  <a:cxn ang="0">
                    <a:pos x="T6" y="T7"/>
                  </a:cxn>
                  <a:cxn ang="0">
                    <a:pos x="T8" y="T9"/>
                  </a:cxn>
                </a:cxnLst>
                <a:rect l="0" t="0" r="r" b="b"/>
                <a:pathLst>
                  <a:path w="29" h="52">
                    <a:moveTo>
                      <a:pt x="0" y="0"/>
                    </a:moveTo>
                    <a:lnTo>
                      <a:pt x="0" y="36"/>
                    </a:lnTo>
                    <a:lnTo>
                      <a:pt x="29" y="52"/>
                    </a:lnTo>
                    <a:lnTo>
                      <a:pt x="29" y="16"/>
                    </a:lnTo>
                    <a:lnTo>
                      <a:pt x="0" y="0"/>
                    </a:lnTo>
                    <a:close/>
                  </a:path>
                </a:pathLst>
              </a:custGeom>
              <a:noFill/>
              <a:ln w="7938" cap="flat">
                <a:solidFill>
                  <a:srgbClr val="1E5E5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54" name="Freeform 449"/>
              <p:cNvSpPr>
                <a:spLocks/>
              </p:cNvSpPr>
              <p:nvPr/>
            </p:nvSpPr>
            <p:spPr bwMode="auto">
              <a:xfrm>
                <a:off x="3034" y="1545"/>
                <a:ext cx="30" cy="52"/>
              </a:xfrm>
              <a:custGeom>
                <a:avLst/>
                <a:gdLst>
                  <a:gd name="T0" fmla="*/ 0 w 30"/>
                  <a:gd name="T1" fmla="*/ 0 h 52"/>
                  <a:gd name="T2" fmla="*/ 0 w 30"/>
                  <a:gd name="T3" fmla="*/ 36 h 52"/>
                  <a:gd name="T4" fmla="*/ 30 w 30"/>
                  <a:gd name="T5" fmla="*/ 52 h 52"/>
                  <a:gd name="T6" fmla="*/ 30 w 30"/>
                  <a:gd name="T7" fmla="*/ 16 h 52"/>
                  <a:gd name="T8" fmla="*/ 0 w 30"/>
                  <a:gd name="T9" fmla="*/ 0 h 52"/>
                </a:gdLst>
                <a:ahLst/>
                <a:cxnLst>
                  <a:cxn ang="0">
                    <a:pos x="T0" y="T1"/>
                  </a:cxn>
                  <a:cxn ang="0">
                    <a:pos x="T2" y="T3"/>
                  </a:cxn>
                  <a:cxn ang="0">
                    <a:pos x="T4" y="T5"/>
                  </a:cxn>
                  <a:cxn ang="0">
                    <a:pos x="T6" y="T7"/>
                  </a:cxn>
                  <a:cxn ang="0">
                    <a:pos x="T8" y="T9"/>
                  </a:cxn>
                </a:cxnLst>
                <a:rect l="0" t="0" r="r" b="b"/>
                <a:pathLst>
                  <a:path w="30" h="52">
                    <a:moveTo>
                      <a:pt x="0" y="0"/>
                    </a:moveTo>
                    <a:lnTo>
                      <a:pt x="0" y="36"/>
                    </a:lnTo>
                    <a:lnTo>
                      <a:pt x="30" y="52"/>
                    </a:lnTo>
                    <a:lnTo>
                      <a:pt x="30" y="16"/>
                    </a:lnTo>
                    <a:lnTo>
                      <a:pt x="0" y="0"/>
                    </a:lnTo>
                    <a:close/>
                  </a:path>
                </a:pathLst>
              </a:custGeom>
              <a:noFill/>
              <a:ln w="7938" cap="flat">
                <a:solidFill>
                  <a:srgbClr val="1E5E5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55" name="Rectangle 450"/>
              <p:cNvSpPr>
                <a:spLocks noChangeArrowheads="1"/>
              </p:cNvSpPr>
              <p:nvPr/>
            </p:nvSpPr>
            <p:spPr bwMode="auto">
              <a:xfrm>
                <a:off x="3035" y="1545"/>
                <a:ext cx="107" cy="98"/>
              </a:xfrm>
              <a:prstGeom prst="rect">
                <a:avLst/>
              </a:prstGeom>
              <a:solidFill>
                <a:srgbClr val="98E7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8" name="Freeform 451"/>
              <p:cNvSpPr>
                <a:spLocks/>
              </p:cNvSpPr>
              <p:nvPr/>
            </p:nvSpPr>
            <p:spPr bwMode="auto">
              <a:xfrm>
                <a:off x="3112" y="1589"/>
                <a:ext cx="27" cy="46"/>
              </a:xfrm>
              <a:custGeom>
                <a:avLst/>
                <a:gdLst>
                  <a:gd name="T0" fmla="*/ 0 w 27"/>
                  <a:gd name="T1" fmla="*/ 0 h 46"/>
                  <a:gd name="T2" fmla="*/ 0 w 27"/>
                  <a:gd name="T3" fmla="*/ 32 h 46"/>
                  <a:gd name="T4" fmla="*/ 27 w 27"/>
                  <a:gd name="T5" fmla="*/ 46 h 46"/>
                  <a:gd name="T6" fmla="*/ 27 w 27"/>
                  <a:gd name="T7" fmla="*/ 14 h 46"/>
                  <a:gd name="T8" fmla="*/ 0 w 27"/>
                  <a:gd name="T9" fmla="*/ 0 h 46"/>
                </a:gdLst>
                <a:ahLst/>
                <a:cxnLst>
                  <a:cxn ang="0">
                    <a:pos x="T0" y="T1"/>
                  </a:cxn>
                  <a:cxn ang="0">
                    <a:pos x="T2" y="T3"/>
                  </a:cxn>
                  <a:cxn ang="0">
                    <a:pos x="T4" y="T5"/>
                  </a:cxn>
                  <a:cxn ang="0">
                    <a:pos x="T6" y="T7"/>
                  </a:cxn>
                  <a:cxn ang="0">
                    <a:pos x="T8" y="T9"/>
                  </a:cxn>
                </a:cxnLst>
                <a:rect l="0" t="0" r="r" b="b"/>
                <a:pathLst>
                  <a:path w="27" h="46">
                    <a:moveTo>
                      <a:pt x="0" y="0"/>
                    </a:moveTo>
                    <a:lnTo>
                      <a:pt x="0" y="32"/>
                    </a:lnTo>
                    <a:lnTo>
                      <a:pt x="27" y="46"/>
                    </a:lnTo>
                    <a:lnTo>
                      <a:pt x="27" y="14"/>
                    </a:lnTo>
                    <a:lnTo>
                      <a:pt x="0" y="0"/>
                    </a:lnTo>
                    <a:close/>
                  </a:path>
                </a:pathLst>
              </a:custGeom>
              <a:noFill/>
              <a:ln w="7938" cap="flat">
                <a:solidFill>
                  <a:srgbClr val="1E5E5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09" name="Freeform 452"/>
              <p:cNvSpPr>
                <a:spLocks/>
              </p:cNvSpPr>
              <p:nvPr/>
            </p:nvSpPr>
            <p:spPr bwMode="auto">
              <a:xfrm>
                <a:off x="3074" y="1568"/>
                <a:ext cx="27" cy="46"/>
              </a:xfrm>
              <a:custGeom>
                <a:avLst/>
                <a:gdLst>
                  <a:gd name="T0" fmla="*/ 0 w 27"/>
                  <a:gd name="T1" fmla="*/ 0 h 46"/>
                  <a:gd name="T2" fmla="*/ 0 w 27"/>
                  <a:gd name="T3" fmla="*/ 32 h 46"/>
                  <a:gd name="T4" fmla="*/ 27 w 27"/>
                  <a:gd name="T5" fmla="*/ 46 h 46"/>
                  <a:gd name="T6" fmla="*/ 27 w 27"/>
                  <a:gd name="T7" fmla="*/ 14 h 46"/>
                  <a:gd name="T8" fmla="*/ 0 w 27"/>
                  <a:gd name="T9" fmla="*/ 0 h 46"/>
                </a:gdLst>
                <a:ahLst/>
                <a:cxnLst>
                  <a:cxn ang="0">
                    <a:pos x="T0" y="T1"/>
                  </a:cxn>
                  <a:cxn ang="0">
                    <a:pos x="T2" y="T3"/>
                  </a:cxn>
                  <a:cxn ang="0">
                    <a:pos x="T4" y="T5"/>
                  </a:cxn>
                  <a:cxn ang="0">
                    <a:pos x="T6" y="T7"/>
                  </a:cxn>
                  <a:cxn ang="0">
                    <a:pos x="T8" y="T9"/>
                  </a:cxn>
                </a:cxnLst>
                <a:rect l="0" t="0" r="r" b="b"/>
                <a:pathLst>
                  <a:path w="27" h="46">
                    <a:moveTo>
                      <a:pt x="0" y="0"/>
                    </a:moveTo>
                    <a:lnTo>
                      <a:pt x="0" y="32"/>
                    </a:lnTo>
                    <a:lnTo>
                      <a:pt x="27" y="46"/>
                    </a:lnTo>
                    <a:lnTo>
                      <a:pt x="27" y="14"/>
                    </a:lnTo>
                    <a:lnTo>
                      <a:pt x="0" y="0"/>
                    </a:lnTo>
                    <a:close/>
                  </a:path>
                </a:pathLst>
              </a:custGeom>
              <a:noFill/>
              <a:ln w="7938" cap="flat">
                <a:solidFill>
                  <a:srgbClr val="1E5E5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10" name="Freeform 453"/>
              <p:cNvSpPr>
                <a:spLocks/>
              </p:cNvSpPr>
              <p:nvPr/>
            </p:nvSpPr>
            <p:spPr bwMode="auto">
              <a:xfrm>
                <a:off x="3037" y="1547"/>
                <a:ext cx="26" cy="46"/>
              </a:xfrm>
              <a:custGeom>
                <a:avLst/>
                <a:gdLst>
                  <a:gd name="T0" fmla="*/ 0 w 26"/>
                  <a:gd name="T1" fmla="*/ 0 h 46"/>
                  <a:gd name="T2" fmla="*/ 0 w 26"/>
                  <a:gd name="T3" fmla="*/ 32 h 46"/>
                  <a:gd name="T4" fmla="*/ 26 w 26"/>
                  <a:gd name="T5" fmla="*/ 46 h 46"/>
                  <a:gd name="T6" fmla="*/ 26 w 26"/>
                  <a:gd name="T7" fmla="*/ 14 h 46"/>
                  <a:gd name="T8" fmla="*/ 0 w 26"/>
                  <a:gd name="T9" fmla="*/ 0 h 46"/>
                </a:gdLst>
                <a:ahLst/>
                <a:cxnLst>
                  <a:cxn ang="0">
                    <a:pos x="T0" y="T1"/>
                  </a:cxn>
                  <a:cxn ang="0">
                    <a:pos x="T2" y="T3"/>
                  </a:cxn>
                  <a:cxn ang="0">
                    <a:pos x="T4" y="T5"/>
                  </a:cxn>
                  <a:cxn ang="0">
                    <a:pos x="T6" y="T7"/>
                  </a:cxn>
                  <a:cxn ang="0">
                    <a:pos x="T8" y="T9"/>
                  </a:cxn>
                </a:cxnLst>
                <a:rect l="0" t="0" r="r" b="b"/>
                <a:pathLst>
                  <a:path w="26" h="46">
                    <a:moveTo>
                      <a:pt x="0" y="0"/>
                    </a:moveTo>
                    <a:lnTo>
                      <a:pt x="0" y="32"/>
                    </a:lnTo>
                    <a:lnTo>
                      <a:pt x="26" y="46"/>
                    </a:lnTo>
                    <a:lnTo>
                      <a:pt x="26" y="14"/>
                    </a:lnTo>
                    <a:lnTo>
                      <a:pt x="0" y="0"/>
                    </a:lnTo>
                    <a:close/>
                  </a:path>
                </a:pathLst>
              </a:custGeom>
              <a:noFill/>
              <a:ln w="7938" cap="flat">
                <a:solidFill>
                  <a:srgbClr val="1E5E5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11" name="Rectangle 454"/>
              <p:cNvSpPr>
                <a:spLocks noChangeArrowheads="1"/>
              </p:cNvSpPr>
              <p:nvPr/>
            </p:nvSpPr>
            <p:spPr bwMode="auto">
              <a:xfrm>
                <a:off x="3020" y="1623"/>
                <a:ext cx="64" cy="74"/>
              </a:xfrm>
              <a:prstGeom prst="rect">
                <a:avLst/>
              </a:prstGeom>
              <a:solidFill>
                <a:srgbClr val="98E7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12" name="Freeform 455"/>
              <p:cNvSpPr>
                <a:spLocks/>
              </p:cNvSpPr>
              <p:nvPr/>
            </p:nvSpPr>
            <p:spPr bwMode="auto">
              <a:xfrm>
                <a:off x="3023" y="1626"/>
                <a:ext cx="57" cy="65"/>
              </a:xfrm>
              <a:custGeom>
                <a:avLst/>
                <a:gdLst>
                  <a:gd name="T0" fmla="*/ 49 w 57"/>
                  <a:gd name="T1" fmla="*/ 20 h 65"/>
                  <a:gd name="T2" fmla="*/ 43 w 57"/>
                  <a:gd name="T3" fmla="*/ 59 h 65"/>
                  <a:gd name="T4" fmla="*/ 9 w 57"/>
                  <a:gd name="T5" fmla="*/ 46 h 65"/>
                  <a:gd name="T6" fmla="*/ 9 w 57"/>
                  <a:gd name="T7" fmla="*/ 45 h 65"/>
                  <a:gd name="T8" fmla="*/ 14 w 57"/>
                  <a:gd name="T9" fmla="*/ 6 h 65"/>
                  <a:gd name="T10" fmla="*/ 48 w 57"/>
                  <a:gd name="T11" fmla="*/ 20 h 65"/>
                  <a:gd name="T12" fmla="*/ 49 w 57"/>
                  <a:gd name="T13" fmla="*/ 20 h 65"/>
                </a:gdLst>
                <a:ahLst/>
                <a:cxnLst>
                  <a:cxn ang="0">
                    <a:pos x="T0" y="T1"/>
                  </a:cxn>
                  <a:cxn ang="0">
                    <a:pos x="T2" y="T3"/>
                  </a:cxn>
                  <a:cxn ang="0">
                    <a:pos x="T4" y="T5"/>
                  </a:cxn>
                  <a:cxn ang="0">
                    <a:pos x="T6" y="T7"/>
                  </a:cxn>
                  <a:cxn ang="0">
                    <a:pos x="T8" y="T9"/>
                  </a:cxn>
                  <a:cxn ang="0">
                    <a:pos x="T10" y="T11"/>
                  </a:cxn>
                  <a:cxn ang="0">
                    <a:pos x="T12" y="T13"/>
                  </a:cxn>
                </a:cxnLst>
                <a:rect l="0" t="0" r="r" b="b"/>
                <a:pathLst>
                  <a:path w="57" h="65">
                    <a:moveTo>
                      <a:pt x="49" y="20"/>
                    </a:moveTo>
                    <a:cubicBezTo>
                      <a:pt x="57" y="33"/>
                      <a:pt x="54" y="49"/>
                      <a:pt x="43" y="59"/>
                    </a:cubicBezTo>
                    <a:cubicBezTo>
                      <a:pt x="30" y="65"/>
                      <a:pt x="15" y="59"/>
                      <a:pt x="9" y="46"/>
                    </a:cubicBezTo>
                    <a:cubicBezTo>
                      <a:pt x="9" y="45"/>
                      <a:pt x="9" y="45"/>
                      <a:pt x="9" y="45"/>
                    </a:cubicBezTo>
                    <a:cubicBezTo>
                      <a:pt x="0" y="32"/>
                      <a:pt x="2" y="15"/>
                      <a:pt x="14" y="6"/>
                    </a:cubicBezTo>
                    <a:cubicBezTo>
                      <a:pt x="27" y="0"/>
                      <a:pt x="43" y="6"/>
                      <a:pt x="48" y="20"/>
                    </a:cubicBezTo>
                    <a:cubicBezTo>
                      <a:pt x="48" y="20"/>
                      <a:pt x="49" y="20"/>
                      <a:pt x="49" y="20"/>
                    </a:cubicBezTo>
                  </a:path>
                </a:pathLst>
              </a:custGeom>
              <a:noFill/>
              <a:ln w="7938" cap="flat">
                <a:solidFill>
                  <a:srgbClr val="1E5E5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13" name="Freeform 456"/>
              <p:cNvSpPr>
                <a:spLocks/>
              </p:cNvSpPr>
              <p:nvPr/>
            </p:nvSpPr>
            <p:spPr bwMode="auto">
              <a:xfrm>
                <a:off x="3031" y="1643"/>
                <a:ext cx="30" cy="32"/>
              </a:xfrm>
              <a:custGeom>
                <a:avLst/>
                <a:gdLst>
                  <a:gd name="T0" fmla="*/ 84 w 97"/>
                  <a:gd name="T1" fmla="*/ 31 h 102"/>
                  <a:gd name="T2" fmla="*/ 77 w 97"/>
                  <a:gd name="T3" fmla="*/ 89 h 102"/>
                  <a:gd name="T4" fmla="*/ 40 w 97"/>
                  <a:gd name="T5" fmla="*/ 102 h 102"/>
                  <a:gd name="T6" fmla="*/ 25 w 97"/>
                  <a:gd name="T7" fmla="*/ 67 h 102"/>
                  <a:gd name="T8" fmla="*/ 0 w 97"/>
                  <a:gd name="T9" fmla="*/ 34 h 102"/>
                  <a:gd name="T10" fmla="*/ 32 w 97"/>
                  <a:gd name="T11" fmla="*/ 8 h 102"/>
                  <a:gd name="T12" fmla="*/ 84 w 97"/>
                  <a:gd name="T13" fmla="*/ 31 h 102"/>
                  <a:gd name="T14" fmla="*/ 84 w 97"/>
                  <a:gd name="T15" fmla="*/ 31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7" h="102">
                    <a:moveTo>
                      <a:pt x="84" y="31"/>
                    </a:moveTo>
                    <a:cubicBezTo>
                      <a:pt x="97" y="49"/>
                      <a:pt x="94" y="74"/>
                      <a:pt x="77" y="89"/>
                    </a:cubicBezTo>
                    <a:cubicBezTo>
                      <a:pt x="65" y="94"/>
                      <a:pt x="52" y="99"/>
                      <a:pt x="40" y="102"/>
                    </a:cubicBezTo>
                    <a:cubicBezTo>
                      <a:pt x="31" y="93"/>
                      <a:pt x="25" y="80"/>
                      <a:pt x="25" y="67"/>
                    </a:cubicBezTo>
                    <a:cubicBezTo>
                      <a:pt x="14" y="58"/>
                      <a:pt x="5" y="47"/>
                      <a:pt x="0" y="34"/>
                    </a:cubicBezTo>
                    <a:cubicBezTo>
                      <a:pt x="10" y="24"/>
                      <a:pt x="21" y="15"/>
                      <a:pt x="32" y="8"/>
                    </a:cubicBezTo>
                    <a:cubicBezTo>
                      <a:pt x="53" y="0"/>
                      <a:pt x="76" y="10"/>
                      <a:pt x="84" y="31"/>
                    </a:cubicBezTo>
                    <a:cubicBezTo>
                      <a:pt x="84" y="31"/>
                      <a:pt x="84" y="31"/>
                      <a:pt x="84" y="31"/>
                    </a:cubicBezTo>
                  </a:path>
                </a:pathLst>
              </a:custGeom>
              <a:solidFill>
                <a:srgbClr val="429986"/>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14" name="Freeform 457"/>
              <p:cNvSpPr>
                <a:spLocks/>
              </p:cNvSpPr>
              <p:nvPr/>
            </p:nvSpPr>
            <p:spPr bwMode="auto">
              <a:xfrm>
                <a:off x="3031" y="1643"/>
                <a:ext cx="30" cy="32"/>
              </a:xfrm>
              <a:custGeom>
                <a:avLst/>
                <a:gdLst>
                  <a:gd name="T0" fmla="*/ 26 w 30"/>
                  <a:gd name="T1" fmla="*/ 10 h 32"/>
                  <a:gd name="T2" fmla="*/ 24 w 30"/>
                  <a:gd name="T3" fmla="*/ 28 h 32"/>
                  <a:gd name="T4" fmla="*/ 12 w 30"/>
                  <a:gd name="T5" fmla="*/ 32 h 32"/>
                  <a:gd name="T6" fmla="*/ 8 w 30"/>
                  <a:gd name="T7" fmla="*/ 21 h 32"/>
                  <a:gd name="T8" fmla="*/ 0 w 30"/>
                  <a:gd name="T9" fmla="*/ 11 h 32"/>
                  <a:gd name="T10" fmla="*/ 10 w 30"/>
                  <a:gd name="T11" fmla="*/ 3 h 32"/>
                  <a:gd name="T12" fmla="*/ 26 w 30"/>
                  <a:gd name="T13" fmla="*/ 10 h 32"/>
                  <a:gd name="T14" fmla="*/ 26 w 30"/>
                  <a:gd name="T15" fmla="*/ 10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32">
                    <a:moveTo>
                      <a:pt x="26" y="10"/>
                    </a:moveTo>
                    <a:cubicBezTo>
                      <a:pt x="30" y="15"/>
                      <a:pt x="29" y="23"/>
                      <a:pt x="24" y="28"/>
                    </a:cubicBezTo>
                    <a:cubicBezTo>
                      <a:pt x="20" y="29"/>
                      <a:pt x="16" y="31"/>
                      <a:pt x="12" y="32"/>
                    </a:cubicBezTo>
                    <a:cubicBezTo>
                      <a:pt x="9" y="29"/>
                      <a:pt x="8" y="25"/>
                      <a:pt x="8" y="21"/>
                    </a:cubicBezTo>
                    <a:cubicBezTo>
                      <a:pt x="4" y="18"/>
                      <a:pt x="2" y="15"/>
                      <a:pt x="0" y="11"/>
                    </a:cubicBezTo>
                    <a:cubicBezTo>
                      <a:pt x="3" y="8"/>
                      <a:pt x="6" y="5"/>
                      <a:pt x="10" y="3"/>
                    </a:cubicBezTo>
                    <a:cubicBezTo>
                      <a:pt x="16" y="0"/>
                      <a:pt x="23" y="3"/>
                      <a:pt x="26" y="10"/>
                    </a:cubicBezTo>
                    <a:cubicBezTo>
                      <a:pt x="26" y="10"/>
                      <a:pt x="26" y="10"/>
                      <a:pt x="26" y="10"/>
                    </a:cubicBezTo>
                  </a:path>
                </a:pathLst>
              </a:custGeom>
              <a:noFill/>
              <a:ln w="7938" cap="flat">
                <a:solidFill>
                  <a:srgbClr val="1E5E5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15" name="Freeform 458"/>
              <p:cNvSpPr>
                <a:spLocks noEditPoints="1"/>
              </p:cNvSpPr>
              <p:nvPr/>
            </p:nvSpPr>
            <p:spPr bwMode="auto">
              <a:xfrm>
                <a:off x="3019" y="1615"/>
                <a:ext cx="66" cy="76"/>
              </a:xfrm>
              <a:custGeom>
                <a:avLst/>
                <a:gdLst>
                  <a:gd name="T0" fmla="*/ 44 w 216"/>
                  <a:gd name="T1" fmla="*/ 14 h 248"/>
                  <a:gd name="T2" fmla="*/ 51 w 216"/>
                  <a:gd name="T3" fmla="*/ 2 h 248"/>
                  <a:gd name="T4" fmla="*/ 51 w 216"/>
                  <a:gd name="T5" fmla="*/ 2 h 248"/>
                  <a:gd name="T6" fmla="*/ 64 w 216"/>
                  <a:gd name="T7" fmla="*/ 9 h 248"/>
                  <a:gd name="T8" fmla="*/ 89 w 216"/>
                  <a:gd name="T9" fmla="*/ 104 h 248"/>
                  <a:gd name="T10" fmla="*/ 82 w 216"/>
                  <a:gd name="T11" fmla="*/ 116 h 248"/>
                  <a:gd name="T12" fmla="*/ 82 w 216"/>
                  <a:gd name="T13" fmla="*/ 116 h 248"/>
                  <a:gd name="T14" fmla="*/ 69 w 216"/>
                  <a:gd name="T15" fmla="*/ 109 h 248"/>
                  <a:gd name="T16" fmla="*/ 44 w 216"/>
                  <a:gd name="T17" fmla="*/ 14 h 248"/>
                  <a:gd name="T18" fmla="*/ 18 w 216"/>
                  <a:gd name="T19" fmla="*/ 243 h 248"/>
                  <a:gd name="T20" fmla="*/ 4 w 216"/>
                  <a:gd name="T21" fmla="*/ 245 h 248"/>
                  <a:gd name="T22" fmla="*/ 3 w 216"/>
                  <a:gd name="T23" fmla="*/ 231 h 248"/>
                  <a:gd name="T24" fmla="*/ 3 w 216"/>
                  <a:gd name="T25" fmla="*/ 231 h 248"/>
                  <a:gd name="T26" fmla="*/ 65 w 216"/>
                  <a:gd name="T27" fmla="*/ 159 h 248"/>
                  <a:gd name="T28" fmla="*/ 79 w 216"/>
                  <a:gd name="T29" fmla="*/ 158 h 248"/>
                  <a:gd name="T30" fmla="*/ 80 w 216"/>
                  <a:gd name="T31" fmla="*/ 171 h 248"/>
                  <a:gd name="T32" fmla="*/ 80 w 216"/>
                  <a:gd name="T33" fmla="*/ 171 h 248"/>
                  <a:gd name="T34" fmla="*/ 18 w 216"/>
                  <a:gd name="T35" fmla="*/ 243 h 248"/>
                  <a:gd name="T36" fmla="*/ 114 w 216"/>
                  <a:gd name="T37" fmla="*/ 174 h 248"/>
                  <a:gd name="T38" fmla="*/ 110 w 216"/>
                  <a:gd name="T39" fmla="*/ 160 h 248"/>
                  <a:gd name="T40" fmla="*/ 110 w 216"/>
                  <a:gd name="T41" fmla="*/ 160 h 248"/>
                  <a:gd name="T42" fmla="*/ 124 w 216"/>
                  <a:gd name="T43" fmla="*/ 157 h 248"/>
                  <a:gd name="T44" fmla="*/ 210 w 216"/>
                  <a:gd name="T45" fmla="*/ 206 h 248"/>
                  <a:gd name="T46" fmla="*/ 214 w 216"/>
                  <a:gd name="T47" fmla="*/ 220 h 248"/>
                  <a:gd name="T48" fmla="*/ 214 w 216"/>
                  <a:gd name="T49" fmla="*/ 220 h 248"/>
                  <a:gd name="T50" fmla="*/ 200 w 216"/>
                  <a:gd name="T51" fmla="*/ 224 h 248"/>
                  <a:gd name="T52" fmla="*/ 114 w 216"/>
                  <a:gd name="T53" fmla="*/ 174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6" h="248">
                    <a:moveTo>
                      <a:pt x="44" y="14"/>
                    </a:moveTo>
                    <a:cubicBezTo>
                      <a:pt x="42" y="9"/>
                      <a:pt x="45" y="3"/>
                      <a:pt x="51" y="2"/>
                    </a:cubicBezTo>
                    <a:cubicBezTo>
                      <a:pt x="51" y="2"/>
                      <a:pt x="51" y="2"/>
                      <a:pt x="51" y="2"/>
                    </a:cubicBezTo>
                    <a:cubicBezTo>
                      <a:pt x="56" y="0"/>
                      <a:pt x="62" y="3"/>
                      <a:pt x="64" y="9"/>
                    </a:cubicBezTo>
                    <a:lnTo>
                      <a:pt x="89" y="104"/>
                    </a:lnTo>
                    <a:cubicBezTo>
                      <a:pt x="91" y="109"/>
                      <a:pt x="87" y="115"/>
                      <a:pt x="82" y="116"/>
                    </a:cubicBezTo>
                    <a:cubicBezTo>
                      <a:pt x="82" y="116"/>
                      <a:pt x="82" y="116"/>
                      <a:pt x="82" y="116"/>
                    </a:cubicBezTo>
                    <a:cubicBezTo>
                      <a:pt x="76" y="118"/>
                      <a:pt x="71" y="115"/>
                      <a:pt x="69" y="109"/>
                    </a:cubicBezTo>
                    <a:lnTo>
                      <a:pt x="44" y="14"/>
                    </a:lnTo>
                    <a:close/>
                    <a:moveTo>
                      <a:pt x="18" y="243"/>
                    </a:moveTo>
                    <a:cubicBezTo>
                      <a:pt x="15" y="248"/>
                      <a:pt x="8" y="248"/>
                      <a:pt x="4" y="245"/>
                    </a:cubicBezTo>
                    <a:cubicBezTo>
                      <a:pt x="0" y="241"/>
                      <a:pt x="0" y="235"/>
                      <a:pt x="3" y="231"/>
                    </a:cubicBezTo>
                    <a:cubicBezTo>
                      <a:pt x="3" y="231"/>
                      <a:pt x="3" y="231"/>
                      <a:pt x="3" y="231"/>
                    </a:cubicBezTo>
                    <a:lnTo>
                      <a:pt x="65" y="159"/>
                    </a:lnTo>
                    <a:cubicBezTo>
                      <a:pt x="69" y="155"/>
                      <a:pt x="75" y="154"/>
                      <a:pt x="79" y="158"/>
                    </a:cubicBezTo>
                    <a:cubicBezTo>
                      <a:pt x="83" y="161"/>
                      <a:pt x="84" y="167"/>
                      <a:pt x="80" y="171"/>
                    </a:cubicBezTo>
                    <a:cubicBezTo>
                      <a:pt x="80" y="171"/>
                      <a:pt x="80" y="171"/>
                      <a:pt x="80" y="171"/>
                    </a:cubicBezTo>
                    <a:lnTo>
                      <a:pt x="18" y="243"/>
                    </a:lnTo>
                    <a:close/>
                    <a:moveTo>
                      <a:pt x="114" y="174"/>
                    </a:moveTo>
                    <a:cubicBezTo>
                      <a:pt x="109" y="171"/>
                      <a:pt x="107" y="165"/>
                      <a:pt x="110" y="160"/>
                    </a:cubicBezTo>
                    <a:cubicBezTo>
                      <a:pt x="110" y="160"/>
                      <a:pt x="110" y="160"/>
                      <a:pt x="110" y="160"/>
                    </a:cubicBezTo>
                    <a:cubicBezTo>
                      <a:pt x="113" y="155"/>
                      <a:pt x="120" y="154"/>
                      <a:pt x="124" y="157"/>
                    </a:cubicBezTo>
                    <a:lnTo>
                      <a:pt x="210" y="206"/>
                    </a:lnTo>
                    <a:cubicBezTo>
                      <a:pt x="215" y="209"/>
                      <a:pt x="216" y="215"/>
                      <a:pt x="214" y="220"/>
                    </a:cubicBezTo>
                    <a:cubicBezTo>
                      <a:pt x="214" y="220"/>
                      <a:pt x="214" y="220"/>
                      <a:pt x="214" y="220"/>
                    </a:cubicBezTo>
                    <a:cubicBezTo>
                      <a:pt x="211" y="225"/>
                      <a:pt x="204" y="227"/>
                      <a:pt x="200" y="224"/>
                    </a:cubicBezTo>
                    <a:lnTo>
                      <a:pt x="114" y="174"/>
                    </a:lnTo>
                    <a:close/>
                  </a:path>
                </a:pathLst>
              </a:custGeom>
              <a:solidFill>
                <a:srgbClr val="98E7C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16" name="Freeform 459"/>
              <p:cNvSpPr>
                <a:spLocks noEditPoints="1"/>
              </p:cNvSpPr>
              <p:nvPr/>
            </p:nvSpPr>
            <p:spPr bwMode="auto">
              <a:xfrm>
                <a:off x="3019" y="1615"/>
                <a:ext cx="66" cy="76"/>
              </a:xfrm>
              <a:custGeom>
                <a:avLst/>
                <a:gdLst>
                  <a:gd name="T0" fmla="*/ 44 w 216"/>
                  <a:gd name="T1" fmla="*/ 14 h 248"/>
                  <a:gd name="T2" fmla="*/ 51 w 216"/>
                  <a:gd name="T3" fmla="*/ 2 h 248"/>
                  <a:gd name="T4" fmla="*/ 51 w 216"/>
                  <a:gd name="T5" fmla="*/ 2 h 248"/>
                  <a:gd name="T6" fmla="*/ 64 w 216"/>
                  <a:gd name="T7" fmla="*/ 9 h 248"/>
                  <a:gd name="T8" fmla="*/ 89 w 216"/>
                  <a:gd name="T9" fmla="*/ 104 h 248"/>
                  <a:gd name="T10" fmla="*/ 82 w 216"/>
                  <a:gd name="T11" fmla="*/ 116 h 248"/>
                  <a:gd name="T12" fmla="*/ 82 w 216"/>
                  <a:gd name="T13" fmla="*/ 116 h 248"/>
                  <a:gd name="T14" fmla="*/ 69 w 216"/>
                  <a:gd name="T15" fmla="*/ 109 h 248"/>
                  <a:gd name="T16" fmla="*/ 44 w 216"/>
                  <a:gd name="T17" fmla="*/ 14 h 248"/>
                  <a:gd name="T18" fmla="*/ 18 w 216"/>
                  <a:gd name="T19" fmla="*/ 243 h 248"/>
                  <a:gd name="T20" fmla="*/ 4 w 216"/>
                  <a:gd name="T21" fmla="*/ 245 h 248"/>
                  <a:gd name="T22" fmla="*/ 3 w 216"/>
                  <a:gd name="T23" fmla="*/ 231 h 248"/>
                  <a:gd name="T24" fmla="*/ 3 w 216"/>
                  <a:gd name="T25" fmla="*/ 231 h 248"/>
                  <a:gd name="T26" fmla="*/ 65 w 216"/>
                  <a:gd name="T27" fmla="*/ 159 h 248"/>
                  <a:gd name="T28" fmla="*/ 79 w 216"/>
                  <a:gd name="T29" fmla="*/ 158 h 248"/>
                  <a:gd name="T30" fmla="*/ 80 w 216"/>
                  <a:gd name="T31" fmla="*/ 171 h 248"/>
                  <a:gd name="T32" fmla="*/ 80 w 216"/>
                  <a:gd name="T33" fmla="*/ 171 h 248"/>
                  <a:gd name="T34" fmla="*/ 18 w 216"/>
                  <a:gd name="T35" fmla="*/ 243 h 248"/>
                  <a:gd name="T36" fmla="*/ 114 w 216"/>
                  <a:gd name="T37" fmla="*/ 174 h 248"/>
                  <a:gd name="T38" fmla="*/ 110 w 216"/>
                  <a:gd name="T39" fmla="*/ 160 h 248"/>
                  <a:gd name="T40" fmla="*/ 110 w 216"/>
                  <a:gd name="T41" fmla="*/ 160 h 248"/>
                  <a:gd name="T42" fmla="*/ 124 w 216"/>
                  <a:gd name="T43" fmla="*/ 157 h 248"/>
                  <a:gd name="T44" fmla="*/ 210 w 216"/>
                  <a:gd name="T45" fmla="*/ 206 h 248"/>
                  <a:gd name="T46" fmla="*/ 214 w 216"/>
                  <a:gd name="T47" fmla="*/ 220 h 248"/>
                  <a:gd name="T48" fmla="*/ 214 w 216"/>
                  <a:gd name="T49" fmla="*/ 220 h 248"/>
                  <a:gd name="T50" fmla="*/ 200 w 216"/>
                  <a:gd name="T51" fmla="*/ 224 h 248"/>
                  <a:gd name="T52" fmla="*/ 114 w 216"/>
                  <a:gd name="T53" fmla="*/ 174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6" h="248">
                    <a:moveTo>
                      <a:pt x="44" y="14"/>
                    </a:moveTo>
                    <a:cubicBezTo>
                      <a:pt x="42" y="9"/>
                      <a:pt x="45" y="3"/>
                      <a:pt x="51" y="2"/>
                    </a:cubicBezTo>
                    <a:cubicBezTo>
                      <a:pt x="51" y="2"/>
                      <a:pt x="51" y="2"/>
                      <a:pt x="51" y="2"/>
                    </a:cubicBezTo>
                    <a:cubicBezTo>
                      <a:pt x="56" y="0"/>
                      <a:pt x="62" y="3"/>
                      <a:pt x="64" y="9"/>
                    </a:cubicBezTo>
                    <a:lnTo>
                      <a:pt x="89" y="104"/>
                    </a:lnTo>
                    <a:cubicBezTo>
                      <a:pt x="91" y="109"/>
                      <a:pt x="87" y="115"/>
                      <a:pt x="82" y="116"/>
                    </a:cubicBezTo>
                    <a:cubicBezTo>
                      <a:pt x="82" y="116"/>
                      <a:pt x="82" y="116"/>
                      <a:pt x="82" y="116"/>
                    </a:cubicBezTo>
                    <a:cubicBezTo>
                      <a:pt x="76" y="118"/>
                      <a:pt x="71" y="115"/>
                      <a:pt x="69" y="109"/>
                    </a:cubicBezTo>
                    <a:lnTo>
                      <a:pt x="44" y="14"/>
                    </a:lnTo>
                    <a:close/>
                    <a:moveTo>
                      <a:pt x="18" y="243"/>
                    </a:moveTo>
                    <a:cubicBezTo>
                      <a:pt x="15" y="248"/>
                      <a:pt x="8" y="248"/>
                      <a:pt x="4" y="245"/>
                    </a:cubicBezTo>
                    <a:cubicBezTo>
                      <a:pt x="0" y="241"/>
                      <a:pt x="0" y="235"/>
                      <a:pt x="3" y="231"/>
                    </a:cubicBezTo>
                    <a:cubicBezTo>
                      <a:pt x="3" y="231"/>
                      <a:pt x="3" y="231"/>
                      <a:pt x="3" y="231"/>
                    </a:cubicBezTo>
                    <a:lnTo>
                      <a:pt x="65" y="159"/>
                    </a:lnTo>
                    <a:cubicBezTo>
                      <a:pt x="69" y="155"/>
                      <a:pt x="75" y="154"/>
                      <a:pt x="79" y="158"/>
                    </a:cubicBezTo>
                    <a:cubicBezTo>
                      <a:pt x="83" y="161"/>
                      <a:pt x="84" y="167"/>
                      <a:pt x="80" y="171"/>
                    </a:cubicBezTo>
                    <a:cubicBezTo>
                      <a:pt x="80" y="171"/>
                      <a:pt x="80" y="171"/>
                      <a:pt x="80" y="171"/>
                    </a:cubicBezTo>
                    <a:lnTo>
                      <a:pt x="18" y="243"/>
                    </a:lnTo>
                    <a:close/>
                    <a:moveTo>
                      <a:pt x="114" y="174"/>
                    </a:moveTo>
                    <a:cubicBezTo>
                      <a:pt x="109" y="171"/>
                      <a:pt x="107" y="165"/>
                      <a:pt x="110" y="160"/>
                    </a:cubicBezTo>
                    <a:cubicBezTo>
                      <a:pt x="110" y="160"/>
                      <a:pt x="110" y="160"/>
                      <a:pt x="110" y="160"/>
                    </a:cubicBezTo>
                    <a:cubicBezTo>
                      <a:pt x="113" y="155"/>
                      <a:pt x="120" y="154"/>
                      <a:pt x="124" y="157"/>
                    </a:cubicBezTo>
                    <a:lnTo>
                      <a:pt x="210" y="206"/>
                    </a:lnTo>
                    <a:cubicBezTo>
                      <a:pt x="215" y="209"/>
                      <a:pt x="216" y="215"/>
                      <a:pt x="214" y="220"/>
                    </a:cubicBezTo>
                    <a:cubicBezTo>
                      <a:pt x="214" y="220"/>
                      <a:pt x="214" y="220"/>
                      <a:pt x="214" y="220"/>
                    </a:cubicBezTo>
                    <a:cubicBezTo>
                      <a:pt x="211" y="225"/>
                      <a:pt x="204" y="227"/>
                      <a:pt x="200" y="224"/>
                    </a:cubicBezTo>
                    <a:lnTo>
                      <a:pt x="114" y="174"/>
                    </a:lnTo>
                    <a:close/>
                  </a:path>
                </a:pathLst>
              </a:custGeom>
              <a:noFill/>
              <a:ln w="7938" cap="flat">
                <a:solidFill>
                  <a:srgbClr val="1E5E5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17" name="Rectangle 460"/>
              <p:cNvSpPr>
                <a:spLocks noChangeArrowheads="1"/>
              </p:cNvSpPr>
              <p:nvPr/>
            </p:nvSpPr>
            <p:spPr bwMode="auto">
              <a:xfrm>
                <a:off x="3025" y="1648"/>
                <a:ext cx="5" cy="34"/>
              </a:xfrm>
              <a:prstGeom prst="rect">
                <a:avLst/>
              </a:prstGeom>
              <a:solidFill>
                <a:srgbClr val="FE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18" name="Rectangle 461"/>
              <p:cNvSpPr>
                <a:spLocks noChangeArrowheads="1"/>
              </p:cNvSpPr>
              <p:nvPr/>
            </p:nvSpPr>
            <p:spPr bwMode="auto">
              <a:xfrm>
                <a:off x="3030" y="1648"/>
                <a:ext cx="5" cy="34"/>
              </a:xfrm>
              <a:prstGeom prst="rect">
                <a:avLst/>
              </a:prstGeom>
              <a:solidFill>
                <a:srgbClr val="F7FD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19" name="Rectangle 462"/>
              <p:cNvSpPr>
                <a:spLocks noChangeArrowheads="1"/>
              </p:cNvSpPr>
              <p:nvPr/>
            </p:nvSpPr>
            <p:spPr bwMode="auto">
              <a:xfrm>
                <a:off x="3035" y="1648"/>
                <a:ext cx="5" cy="34"/>
              </a:xfrm>
              <a:prstGeom prst="rect">
                <a:avLst/>
              </a:prstGeom>
              <a:solidFill>
                <a:srgbClr val="DCF5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0" name="Rectangle 463"/>
              <p:cNvSpPr>
                <a:spLocks noChangeArrowheads="1"/>
              </p:cNvSpPr>
              <p:nvPr/>
            </p:nvSpPr>
            <p:spPr bwMode="auto">
              <a:xfrm>
                <a:off x="3040" y="1648"/>
                <a:ext cx="4" cy="34"/>
              </a:xfrm>
              <a:prstGeom prst="rect">
                <a:avLst/>
              </a:prstGeom>
              <a:solidFill>
                <a:srgbClr val="B5EDD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1" name="Rectangle 464"/>
              <p:cNvSpPr>
                <a:spLocks noChangeArrowheads="1"/>
              </p:cNvSpPr>
              <p:nvPr/>
            </p:nvSpPr>
            <p:spPr bwMode="auto">
              <a:xfrm>
                <a:off x="3044" y="1648"/>
                <a:ext cx="5" cy="34"/>
              </a:xfrm>
              <a:prstGeom prst="rect">
                <a:avLst/>
              </a:prstGeom>
              <a:solidFill>
                <a:srgbClr val="9CE8C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2" name="Rectangle 465"/>
              <p:cNvSpPr>
                <a:spLocks noChangeArrowheads="1"/>
              </p:cNvSpPr>
              <p:nvPr/>
            </p:nvSpPr>
            <p:spPr bwMode="auto">
              <a:xfrm>
                <a:off x="3049" y="1648"/>
                <a:ext cx="5" cy="34"/>
              </a:xfrm>
              <a:prstGeom prst="rect">
                <a:avLst/>
              </a:prstGeom>
              <a:solidFill>
                <a:srgbClr val="A2E9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3" name="Freeform 466"/>
              <p:cNvSpPr>
                <a:spLocks/>
              </p:cNvSpPr>
              <p:nvPr/>
            </p:nvSpPr>
            <p:spPr bwMode="auto">
              <a:xfrm>
                <a:off x="3027" y="1650"/>
                <a:ext cx="23" cy="27"/>
              </a:xfrm>
              <a:custGeom>
                <a:avLst/>
                <a:gdLst>
                  <a:gd name="T0" fmla="*/ 20 w 23"/>
                  <a:gd name="T1" fmla="*/ 9 h 27"/>
                  <a:gd name="T2" fmla="*/ 17 w 23"/>
                  <a:gd name="T3" fmla="*/ 25 h 27"/>
                  <a:gd name="T4" fmla="*/ 3 w 23"/>
                  <a:gd name="T5" fmla="*/ 18 h 27"/>
                  <a:gd name="T6" fmla="*/ 3 w 23"/>
                  <a:gd name="T7" fmla="*/ 18 h 27"/>
                  <a:gd name="T8" fmla="*/ 5 w 23"/>
                  <a:gd name="T9" fmla="*/ 2 h 27"/>
                  <a:gd name="T10" fmla="*/ 20 w 23"/>
                  <a:gd name="T11" fmla="*/ 8 h 27"/>
                  <a:gd name="T12" fmla="*/ 20 w 23"/>
                  <a:gd name="T13" fmla="*/ 9 h 27"/>
                </a:gdLst>
                <a:ahLst/>
                <a:cxnLst>
                  <a:cxn ang="0">
                    <a:pos x="T0" y="T1"/>
                  </a:cxn>
                  <a:cxn ang="0">
                    <a:pos x="T2" y="T3"/>
                  </a:cxn>
                  <a:cxn ang="0">
                    <a:pos x="T4" y="T5"/>
                  </a:cxn>
                  <a:cxn ang="0">
                    <a:pos x="T6" y="T7"/>
                  </a:cxn>
                  <a:cxn ang="0">
                    <a:pos x="T8" y="T9"/>
                  </a:cxn>
                  <a:cxn ang="0">
                    <a:pos x="T10" y="T11"/>
                  </a:cxn>
                  <a:cxn ang="0">
                    <a:pos x="T12" y="T13"/>
                  </a:cxn>
                </a:cxnLst>
                <a:rect l="0" t="0" r="r" b="b"/>
                <a:pathLst>
                  <a:path w="23" h="27">
                    <a:moveTo>
                      <a:pt x="20" y="9"/>
                    </a:moveTo>
                    <a:cubicBezTo>
                      <a:pt x="23" y="14"/>
                      <a:pt x="22" y="20"/>
                      <a:pt x="17" y="25"/>
                    </a:cubicBezTo>
                    <a:cubicBezTo>
                      <a:pt x="12" y="27"/>
                      <a:pt x="6" y="24"/>
                      <a:pt x="3" y="18"/>
                    </a:cubicBezTo>
                    <a:cubicBezTo>
                      <a:pt x="3" y="18"/>
                      <a:pt x="3" y="18"/>
                      <a:pt x="3" y="18"/>
                    </a:cubicBezTo>
                    <a:cubicBezTo>
                      <a:pt x="0" y="13"/>
                      <a:pt x="1" y="6"/>
                      <a:pt x="5" y="2"/>
                    </a:cubicBezTo>
                    <a:cubicBezTo>
                      <a:pt x="11" y="0"/>
                      <a:pt x="17" y="3"/>
                      <a:pt x="20" y="8"/>
                    </a:cubicBezTo>
                    <a:cubicBezTo>
                      <a:pt x="20" y="9"/>
                      <a:pt x="20" y="9"/>
                      <a:pt x="20" y="9"/>
                    </a:cubicBezTo>
                  </a:path>
                </a:pathLst>
              </a:custGeom>
              <a:noFill/>
              <a:ln w="7938" cap="flat">
                <a:solidFill>
                  <a:srgbClr val="1E5E5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24" name="Line 467"/>
              <p:cNvSpPr>
                <a:spLocks noChangeShapeType="1"/>
              </p:cNvSpPr>
              <p:nvPr/>
            </p:nvSpPr>
            <p:spPr bwMode="auto">
              <a:xfrm>
                <a:off x="3016" y="1700"/>
                <a:ext cx="130" cy="74"/>
              </a:xfrm>
              <a:prstGeom prst="line">
                <a:avLst/>
              </a:prstGeom>
              <a:noFill/>
              <a:ln w="7938" cap="rnd">
                <a:solidFill>
                  <a:srgbClr val="1E5E5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25" name="Freeform 468"/>
              <p:cNvSpPr>
                <a:spLocks/>
              </p:cNvSpPr>
              <p:nvPr/>
            </p:nvSpPr>
            <p:spPr bwMode="auto">
              <a:xfrm>
                <a:off x="3013" y="1470"/>
                <a:ext cx="235" cy="313"/>
              </a:xfrm>
              <a:custGeom>
                <a:avLst/>
                <a:gdLst>
                  <a:gd name="T0" fmla="*/ 730 w 767"/>
                  <a:gd name="T1" fmla="*/ 778 h 1023"/>
                  <a:gd name="T2" fmla="*/ 730 w 767"/>
                  <a:gd name="T3" fmla="*/ 246 h 1023"/>
                  <a:gd name="T4" fmla="*/ 302 w 767"/>
                  <a:gd name="T5" fmla="*/ 0 h 1023"/>
                  <a:gd name="T6" fmla="*/ 33 w 767"/>
                  <a:gd name="T7" fmla="*/ 159 h 1023"/>
                  <a:gd name="T8" fmla="*/ 33 w 767"/>
                  <a:gd name="T9" fmla="*/ 691 h 1023"/>
                  <a:gd name="T10" fmla="*/ 22 w 767"/>
                  <a:gd name="T11" fmla="*/ 704 h 1023"/>
                  <a:gd name="T12" fmla="*/ 23 w 767"/>
                  <a:gd name="T13" fmla="*/ 718 h 1023"/>
                  <a:gd name="T14" fmla="*/ 23 w 767"/>
                  <a:gd name="T15" fmla="*/ 718 h 1023"/>
                  <a:gd name="T16" fmla="*/ 33 w 767"/>
                  <a:gd name="T17" fmla="*/ 719 h 1023"/>
                  <a:gd name="T18" fmla="*/ 33 w 767"/>
                  <a:gd name="T19" fmla="*/ 726 h 1023"/>
                  <a:gd name="T20" fmla="*/ 0 w 767"/>
                  <a:gd name="T21" fmla="*/ 745 h 1023"/>
                  <a:gd name="T22" fmla="*/ 0 w 767"/>
                  <a:gd name="T23" fmla="*/ 775 h 1023"/>
                  <a:gd name="T24" fmla="*/ 436 w 767"/>
                  <a:gd name="T25" fmla="*/ 1023 h 1023"/>
                  <a:gd name="T26" fmla="*/ 767 w 767"/>
                  <a:gd name="T27" fmla="*/ 828 h 1023"/>
                  <a:gd name="T28" fmla="*/ 767 w 767"/>
                  <a:gd name="T29" fmla="*/ 799 h 1023"/>
                  <a:gd name="T30" fmla="*/ 730 w 767"/>
                  <a:gd name="T31" fmla="*/ 778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67" h="1023">
                    <a:moveTo>
                      <a:pt x="730" y="778"/>
                    </a:moveTo>
                    <a:lnTo>
                      <a:pt x="730" y="246"/>
                    </a:lnTo>
                    <a:lnTo>
                      <a:pt x="302" y="0"/>
                    </a:lnTo>
                    <a:lnTo>
                      <a:pt x="33" y="159"/>
                    </a:lnTo>
                    <a:lnTo>
                      <a:pt x="33" y="691"/>
                    </a:lnTo>
                    <a:lnTo>
                      <a:pt x="22" y="704"/>
                    </a:lnTo>
                    <a:cubicBezTo>
                      <a:pt x="19" y="708"/>
                      <a:pt x="19" y="714"/>
                      <a:pt x="23" y="718"/>
                    </a:cubicBezTo>
                    <a:cubicBezTo>
                      <a:pt x="23" y="718"/>
                      <a:pt x="23" y="718"/>
                      <a:pt x="23" y="718"/>
                    </a:cubicBezTo>
                    <a:lnTo>
                      <a:pt x="33" y="719"/>
                    </a:lnTo>
                    <a:lnTo>
                      <a:pt x="33" y="726"/>
                    </a:lnTo>
                    <a:lnTo>
                      <a:pt x="0" y="745"/>
                    </a:lnTo>
                    <a:lnTo>
                      <a:pt x="0" y="775"/>
                    </a:lnTo>
                    <a:lnTo>
                      <a:pt x="436" y="1023"/>
                    </a:lnTo>
                    <a:lnTo>
                      <a:pt x="767" y="828"/>
                    </a:lnTo>
                    <a:lnTo>
                      <a:pt x="767" y="799"/>
                    </a:lnTo>
                    <a:lnTo>
                      <a:pt x="730" y="778"/>
                    </a:lnTo>
                    <a:close/>
                  </a:path>
                </a:pathLst>
              </a:custGeom>
              <a:noFill/>
              <a:ln w="7938" cap="rnd">
                <a:solidFill>
                  <a:srgbClr val="23604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493" name="Picture 469"/>
              <p:cNvPicPr>
                <a:picLocks noChangeAspect="1" noChangeArrowheads="1"/>
              </p:cNvPicPr>
              <p:nvPr/>
            </p:nvPicPr>
            <p:blipFill>
              <a:blip r:embed="rId51">
                <a:extLst>
                  <a:ext uri="{28A0092B-C50C-407E-A947-70E740481C1C}">
                    <a14:useLocalDpi xmlns:a14="http://schemas.microsoft.com/office/drawing/2010/main" val="0"/>
                  </a:ext>
                </a:extLst>
              </a:blip>
              <a:srcRect/>
              <a:stretch>
                <a:fillRect/>
              </a:stretch>
            </p:blipFill>
            <p:spPr bwMode="auto">
              <a:xfrm>
                <a:off x="5027" y="1731"/>
                <a:ext cx="108" cy="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26" name="Freeform 470"/>
              <p:cNvSpPr>
                <a:spLocks/>
              </p:cNvSpPr>
              <p:nvPr/>
            </p:nvSpPr>
            <p:spPr bwMode="auto">
              <a:xfrm>
                <a:off x="5028" y="1732"/>
                <a:ext cx="101" cy="68"/>
              </a:xfrm>
              <a:custGeom>
                <a:avLst/>
                <a:gdLst>
                  <a:gd name="T0" fmla="*/ 101 w 101"/>
                  <a:gd name="T1" fmla="*/ 0 h 68"/>
                  <a:gd name="T2" fmla="*/ 0 w 101"/>
                  <a:gd name="T3" fmla="*/ 59 h 68"/>
                  <a:gd name="T4" fmla="*/ 0 w 101"/>
                  <a:gd name="T5" fmla="*/ 68 h 68"/>
                  <a:gd name="T6" fmla="*/ 101 w 101"/>
                  <a:gd name="T7" fmla="*/ 9 h 68"/>
                  <a:gd name="T8" fmla="*/ 101 w 101"/>
                  <a:gd name="T9" fmla="*/ 0 h 68"/>
                </a:gdLst>
                <a:ahLst/>
                <a:cxnLst>
                  <a:cxn ang="0">
                    <a:pos x="T0" y="T1"/>
                  </a:cxn>
                  <a:cxn ang="0">
                    <a:pos x="T2" y="T3"/>
                  </a:cxn>
                  <a:cxn ang="0">
                    <a:pos x="T4" y="T5"/>
                  </a:cxn>
                  <a:cxn ang="0">
                    <a:pos x="T6" y="T7"/>
                  </a:cxn>
                  <a:cxn ang="0">
                    <a:pos x="T8" y="T9"/>
                  </a:cxn>
                </a:cxnLst>
                <a:rect l="0" t="0" r="r" b="b"/>
                <a:pathLst>
                  <a:path w="101" h="68">
                    <a:moveTo>
                      <a:pt x="101" y="0"/>
                    </a:moveTo>
                    <a:lnTo>
                      <a:pt x="0" y="59"/>
                    </a:lnTo>
                    <a:lnTo>
                      <a:pt x="0" y="68"/>
                    </a:lnTo>
                    <a:lnTo>
                      <a:pt x="101" y="9"/>
                    </a:lnTo>
                    <a:lnTo>
                      <a:pt x="101" y="0"/>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495" name="Picture 471"/>
              <p:cNvPicPr>
                <a:picLocks noChangeAspect="1" noChangeArrowheads="1"/>
              </p:cNvPicPr>
              <p:nvPr/>
            </p:nvPicPr>
            <p:blipFill>
              <a:blip r:embed="rId52">
                <a:extLst>
                  <a:ext uri="{28A0092B-C50C-407E-A947-70E740481C1C}">
                    <a14:useLocalDpi xmlns:a14="http://schemas.microsoft.com/office/drawing/2010/main" val="0"/>
                  </a:ext>
                </a:extLst>
              </a:blip>
              <a:srcRect/>
              <a:stretch>
                <a:fillRect/>
              </a:stretch>
            </p:blipFill>
            <p:spPr bwMode="auto">
              <a:xfrm>
                <a:off x="4890" y="1653"/>
                <a:ext cx="240" cy="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27" name="Freeform 472"/>
              <p:cNvSpPr>
                <a:spLocks/>
              </p:cNvSpPr>
              <p:nvPr/>
            </p:nvSpPr>
            <p:spPr bwMode="auto">
              <a:xfrm>
                <a:off x="4895" y="1657"/>
                <a:ext cx="234" cy="143"/>
              </a:xfrm>
              <a:custGeom>
                <a:avLst/>
                <a:gdLst>
                  <a:gd name="T0" fmla="*/ 101 w 234"/>
                  <a:gd name="T1" fmla="*/ 0 h 143"/>
                  <a:gd name="T2" fmla="*/ 0 w 234"/>
                  <a:gd name="T3" fmla="*/ 59 h 143"/>
                  <a:gd name="T4" fmla="*/ 0 w 234"/>
                  <a:gd name="T5" fmla="*/ 68 h 143"/>
                  <a:gd name="T6" fmla="*/ 133 w 234"/>
                  <a:gd name="T7" fmla="*/ 143 h 143"/>
                  <a:gd name="T8" fmla="*/ 133 w 234"/>
                  <a:gd name="T9" fmla="*/ 134 h 143"/>
                  <a:gd name="T10" fmla="*/ 234 w 234"/>
                  <a:gd name="T11" fmla="*/ 75 h 143"/>
                  <a:gd name="T12" fmla="*/ 101 w 234"/>
                  <a:gd name="T13" fmla="*/ 0 h 143"/>
                </a:gdLst>
                <a:ahLst/>
                <a:cxnLst>
                  <a:cxn ang="0">
                    <a:pos x="T0" y="T1"/>
                  </a:cxn>
                  <a:cxn ang="0">
                    <a:pos x="T2" y="T3"/>
                  </a:cxn>
                  <a:cxn ang="0">
                    <a:pos x="T4" y="T5"/>
                  </a:cxn>
                  <a:cxn ang="0">
                    <a:pos x="T6" y="T7"/>
                  </a:cxn>
                  <a:cxn ang="0">
                    <a:pos x="T8" y="T9"/>
                  </a:cxn>
                  <a:cxn ang="0">
                    <a:pos x="T10" y="T11"/>
                  </a:cxn>
                  <a:cxn ang="0">
                    <a:pos x="T12" y="T13"/>
                  </a:cxn>
                </a:cxnLst>
                <a:rect l="0" t="0" r="r" b="b"/>
                <a:pathLst>
                  <a:path w="234" h="143">
                    <a:moveTo>
                      <a:pt x="101" y="0"/>
                    </a:moveTo>
                    <a:lnTo>
                      <a:pt x="0" y="59"/>
                    </a:lnTo>
                    <a:lnTo>
                      <a:pt x="0" y="68"/>
                    </a:lnTo>
                    <a:lnTo>
                      <a:pt x="133" y="143"/>
                    </a:lnTo>
                    <a:lnTo>
                      <a:pt x="133" y="134"/>
                    </a:lnTo>
                    <a:lnTo>
                      <a:pt x="234" y="75"/>
                    </a:lnTo>
                    <a:lnTo>
                      <a:pt x="101" y="0"/>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28" name="Rectangle 473"/>
              <p:cNvSpPr>
                <a:spLocks noChangeArrowheads="1"/>
              </p:cNvSpPr>
              <p:nvPr/>
            </p:nvSpPr>
            <p:spPr bwMode="auto">
              <a:xfrm>
                <a:off x="5032" y="1560"/>
                <a:ext cx="5" cy="230"/>
              </a:xfrm>
              <a:prstGeom prst="rect">
                <a:avLst/>
              </a:prstGeom>
              <a:solidFill>
                <a:srgbClr val="BFF8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9" name="Rectangle 474"/>
              <p:cNvSpPr>
                <a:spLocks noChangeArrowheads="1"/>
              </p:cNvSpPr>
              <p:nvPr/>
            </p:nvSpPr>
            <p:spPr bwMode="auto">
              <a:xfrm>
                <a:off x="5037" y="1560"/>
                <a:ext cx="5" cy="230"/>
              </a:xfrm>
              <a:prstGeom prst="rect">
                <a:avLst/>
              </a:prstGeom>
              <a:solidFill>
                <a:srgbClr val="BEF7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0" name="Rectangle 475"/>
              <p:cNvSpPr>
                <a:spLocks noChangeArrowheads="1"/>
              </p:cNvSpPr>
              <p:nvPr/>
            </p:nvSpPr>
            <p:spPr bwMode="auto">
              <a:xfrm>
                <a:off x="5042" y="1560"/>
                <a:ext cx="5" cy="230"/>
              </a:xfrm>
              <a:prstGeom prst="rect">
                <a:avLst/>
              </a:prstGeom>
              <a:solidFill>
                <a:srgbClr val="BCF5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1" name="Rectangle 476"/>
              <p:cNvSpPr>
                <a:spLocks noChangeArrowheads="1"/>
              </p:cNvSpPr>
              <p:nvPr/>
            </p:nvSpPr>
            <p:spPr bwMode="auto">
              <a:xfrm>
                <a:off x="5047" y="1560"/>
                <a:ext cx="5" cy="230"/>
              </a:xfrm>
              <a:prstGeom prst="rect">
                <a:avLst/>
              </a:prstGeom>
              <a:solidFill>
                <a:srgbClr val="B9F2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3" name="Rectangle 477"/>
              <p:cNvSpPr>
                <a:spLocks noChangeArrowheads="1"/>
              </p:cNvSpPr>
              <p:nvPr/>
            </p:nvSpPr>
            <p:spPr bwMode="auto">
              <a:xfrm>
                <a:off x="5052" y="1560"/>
                <a:ext cx="5" cy="230"/>
              </a:xfrm>
              <a:prstGeom prst="rect">
                <a:avLst/>
              </a:prstGeom>
              <a:solidFill>
                <a:srgbClr val="B5EE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5" name="Rectangle 478"/>
              <p:cNvSpPr>
                <a:spLocks noChangeArrowheads="1"/>
              </p:cNvSpPr>
              <p:nvPr/>
            </p:nvSpPr>
            <p:spPr bwMode="auto">
              <a:xfrm>
                <a:off x="5057" y="1560"/>
                <a:ext cx="5" cy="230"/>
              </a:xfrm>
              <a:prstGeom prst="rect">
                <a:avLst/>
              </a:prstGeom>
              <a:solidFill>
                <a:srgbClr val="AFE9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6" name="Rectangle 479"/>
              <p:cNvSpPr>
                <a:spLocks noChangeArrowheads="1"/>
              </p:cNvSpPr>
              <p:nvPr/>
            </p:nvSpPr>
            <p:spPr bwMode="auto">
              <a:xfrm>
                <a:off x="5062" y="1560"/>
                <a:ext cx="5" cy="230"/>
              </a:xfrm>
              <a:prstGeom prst="rect">
                <a:avLst/>
              </a:prstGeom>
              <a:solidFill>
                <a:srgbClr val="A8E1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7" name="Rectangle 480"/>
              <p:cNvSpPr>
                <a:spLocks noChangeArrowheads="1"/>
              </p:cNvSpPr>
              <p:nvPr/>
            </p:nvSpPr>
            <p:spPr bwMode="auto">
              <a:xfrm>
                <a:off x="5067" y="1560"/>
                <a:ext cx="4" cy="230"/>
              </a:xfrm>
              <a:prstGeom prst="rect">
                <a:avLst/>
              </a:prstGeom>
              <a:solidFill>
                <a:srgbClr val="9FD9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8" name="Rectangle 481"/>
              <p:cNvSpPr>
                <a:spLocks noChangeArrowheads="1"/>
              </p:cNvSpPr>
              <p:nvPr/>
            </p:nvSpPr>
            <p:spPr bwMode="auto">
              <a:xfrm>
                <a:off x="5071" y="1560"/>
                <a:ext cx="5" cy="230"/>
              </a:xfrm>
              <a:prstGeom prst="rect">
                <a:avLst/>
              </a:prstGeom>
              <a:solidFill>
                <a:srgbClr val="93CFE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9" name="Rectangle 482"/>
              <p:cNvSpPr>
                <a:spLocks noChangeArrowheads="1"/>
              </p:cNvSpPr>
              <p:nvPr/>
            </p:nvSpPr>
            <p:spPr bwMode="auto">
              <a:xfrm>
                <a:off x="5076" y="1560"/>
                <a:ext cx="5" cy="230"/>
              </a:xfrm>
              <a:prstGeom prst="rect">
                <a:avLst/>
              </a:prstGeom>
              <a:solidFill>
                <a:srgbClr val="87C4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0" name="Rectangle 483"/>
              <p:cNvSpPr>
                <a:spLocks noChangeArrowheads="1"/>
              </p:cNvSpPr>
              <p:nvPr/>
            </p:nvSpPr>
            <p:spPr bwMode="auto">
              <a:xfrm>
                <a:off x="5081" y="1560"/>
                <a:ext cx="5" cy="230"/>
              </a:xfrm>
              <a:prstGeom prst="rect">
                <a:avLst/>
              </a:prstGeom>
              <a:solidFill>
                <a:srgbClr val="7AB9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1" name="Rectangle 484"/>
              <p:cNvSpPr>
                <a:spLocks noChangeArrowheads="1"/>
              </p:cNvSpPr>
              <p:nvPr/>
            </p:nvSpPr>
            <p:spPr bwMode="auto">
              <a:xfrm>
                <a:off x="5086" y="1560"/>
                <a:ext cx="5" cy="230"/>
              </a:xfrm>
              <a:prstGeom prst="rect">
                <a:avLst/>
              </a:prstGeom>
              <a:solidFill>
                <a:srgbClr val="6BADC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2" name="Rectangle 485"/>
              <p:cNvSpPr>
                <a:spLocks noChangeArrowheads="1"/>
              </p:cNvSpPr>
              <p:nvPr/>
            </p:nvSpPr>
            <p:spPr bwMode="auto">
              <a:xfrm>
                <a:off x="5091" y="1560"/>
                <a:ext cx="5" cy="230"/>
              </a:xfrm>
              <a:prstGeom prst="rect">
                <a:avLst/>
              </a:prstGeom>
              <a:solidFill>
                <a:srgbClr val="5CA2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3" name="Rectangle 486"/>
              <p:cNvSpPr>
                <a:spLocks noChangeArrowheads="1"/>
              </p:cNvSpPr>
              <p:nvPr/>
            </p:nvSpPr>
            <p:spPr bwMode="auto">
              <a:xfrm>
                <a:off x="5096" y="1560"/>
                <a:ext cx="5" cy="230"/>
              </a:xfrm>
              <a:prstGeom prst="rect">
                <a:avLst/>
              </a:prstGeom>
              <a:solidFill>
                <a:srgbClr val="4C98C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4" name="Rectangle 487"/>
              <p:cNvSpPr>
                <a:spLocks noChangeArrowheads="1"/>
              </p:cNvSpPr>
              <p:nvPr/>
            </p:nvSpPr>
            <p:spPr bwMode="auto">
              <a:xfrm>
                <a:off x="5101" y="1560"/>
                <a:ext cx="5" cy="230"/>
              </a:xfrm>
              <a:prstGeom prst="rect">
                <a:avLst/>
              </a:prstGeom>
              <a:solidFill>
                <a:srgbClr val="3D90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5" name="Rectangle 488"/>
              <p:cNvSpPr>
                <a:spLocks noChangeArrowheads="1"/>
              </p:cNvSpPr>
              <p:nvPr/>
            </p:nvSpPr>
            <p:spPr bwMode="auto">
              <a:xfrm>
                <a:off x="5106" y="1560"/>
                <a:ext cx="5" cy="230"/>
              </a:xfrm>
              <a:prstGeom prst="rect">
                <a:avLst/>
              </a:prstGeom>
              <a:solidFill>
                <a:srgbClr val="2D8AB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6" name="Rectangle 489"/>
              <p:cNvSpPr>
                <a:spLocks noChangeArrowheads="1"/>
              </p:cNvSpPr>
              <p:nvPr/>
            </p:nvSpPr>
            <p:spPr bwMode="auto">
              <a:xfrm>
                <a:off x="5111" y="1560"/>
                <a:ext cx="4" cy="230"/>
              </a:xfrm>
              <a:prstGeom prst="rect">
                <a:avLst/>
              </a:prstGeom>
              <a:solidFill>
                <a:srgbClr val="1E85B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7" name="Rectangle 490"/>
              <p:cNvSpPr>
                <a:spLocks noChangeArrowheads="1"/>
              </p:cNvSpPr>
              <p:nvPr/>
            </p:nvSpPr>
            <p:spPr bwMode="auto">
              <a:xfrm>
                <a:off x="5115" y="1560"/>
                <a:ext cx="5" cy="230"/>
              </a:xfrm>
              <a:prstGeom prst="rect">
                <a:avLst/>
              </a:prstGeom>
              <a:solidFill>
                <a:srgbClr val="0082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8" name="Freeform 491"/>
              <p:cNvSpPr>
                <a:spLocks/>
              </p:cNvSpPr>
              <p:nvPr/>
            </p:nvSpPr>
            <p:spPr bwMode="auto">
              <a:xfrm>
                <a:off x="5037" y="1563"/>
                <a:ext cx="81" cy="223"/>
              </a:xfrm>
              <a:custGeom>
                <a:avLst/>
                <a:gdLst>
                  <a:gd name="T0" fmla="*/ 0 w 81"/>
                  <a:gd name="T1" fmla="*/ 223 h 223"/>
                  <a:gd name="T2" fmla="*/ 0 w 81"/>
                  <a:gd name="T3" fmla="*/ 48 h 223"/>
                  <a:gd name="T4" fmla="*/ 81 w 81"/>
                  <a:gd name="T5" fmla="*/ 0 h 223"/>
                  <a:gd name="T6" fmla="*/ 81 w 81"/>
                  <a:gd name="T7" fmla="*/ 176 h 223"/>
                  <a:gd name="T8" fmla="*/ 0 w 81"/>
                  <a:gd name="T9" fmla="*/ 223 h 223"/>
                </a:gdLst>
                <a:ahLst/>
                <a:cxnLst>
                  <a:cxn ang="0">
                    <a:pos x="T0" y="T1"/>
                  </a:cxn>
                  <a:cxn ang="0">
                    <a:pos x="T2" y="T3"/>
                  </a:cxn>
                  <a:cxn ang="0">
                    <a:pos x="T4" y="T5"/>
                  </a:cxn>
                  <a:cxn ang="0">
                    <a:pos x="T6" y="T7"/>
                  </a:cxn>
                  <a:cxn ang="0">
                    <a:pos x="T8" y="T9"/>
                  </a:cxn>
                </a:cxnLst>
                <a:rect l="0" t="0" r="r" b="b"/>
                <a:pathLst>
                  <a:path w="81" h="223">
                    <a:moveTo>
                      <a:pt x="0" y="223"/>
                    </a:moveTo>
                    <a:lnTo>
                      <a:pt x="0" y="48"/>
                    </a:lnTo>
                    <a:lnTo>
                      <a:pt x="81" y="0"/>
                    </a:lnTo>
                    <a:lnTo>
                      <a:pt x="81" y="176"/>
                    </a:lnTo>
                    <a:lnTo>
                      <a:pt x="0" y="223"/>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516" name="Picture 492"/>
              <p:cNvPicPr>
                <a:picLocks noChangeAspect="1" noChangeArrowheads="1"/>
              </p:cNvPicPr>
              <p:nvPr/>
            </p:nvPicPr>
            <p:blipFill>
              <a:blip r:embed="rId53">
                <a:extLst>
                  <a:ext uri="{28A0092B-C50C-407E-A947-70E740481C1C}">
                    <a14:useLocalDpi xmlns:a14="http://schemas.microsoft.com/office/drawing/2010/main" val="0"/>
                  </a:ext>
                </a:extLst>
              </a:blip>
              <a:srcRect/>
              <a:stretch>
                <a:fillRect/>
              </a:stretch>
            </p:blipFill>
            <p:spPr bwMode="auto">
              <a:xfrm>
                <a:off x="4900" y="1486"/>
                <a:ext cx="220" cy="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49" name="Freeform 493"/>
              <p:cNvSpPr>
                <a:spLocks/>
              </p:cNvSpPr>
              <p:nvPr/>
            </p:nvSpPr>
            <p:spPr bwMode="auto">
              <a:xfrm>
                <a:off x="4905" y="1488"/>
                <a:ext cx="213" cy="123"/>
              </a:xfrm>
              <a:custGeom>
                <a:avLst/>
                <a:gdLst>
                  <a:gd name="T0" fmla="*/ 0 w 213"/>
                  <a:gd name="T1" fmla="*/ 48 h 123"/>
                  <a:gd name="T2" fmla="*/ 132 w 213"/>
                  <a:gd name="T3" fmla="*/ 123 h 123"/>
                  <a:gd name="T4" fmla="*/ 213 w 213"/>
                  <a:gd name="T5" fmla="*/ 75 h 123"/>
                  <a:gd name="T6" fmla="*/ 82 w 213"/>
                  <a:gd name="T7" fmla="*/ 0 h 123"/>
                  <a:gd name="T8" fmla="*/ 0 w 213"/>
                  <a:gd name="T9" fmla="*/ 48 h 123"/>
                </a:gdLst>
                <a:ahLst/>
                <a:cxnLst>
                  <a:cxn ang="0">
                    <a:pos x="T0" y="T1"/>
                  </a:cxn>
                  <a:cxn ang="0">
                    <a:pos x="T2" y="T3"/>
                  </a:cxn>
                  <a:cxn ang="0">
                    <a:pos x="T4" y="T5"/>
                  </a:cxn>
                  <a:cxn ang="0">
                    <a:pos x="T6" y="T7"/>
                  </a:cxn>
                  <a:cxn ang="0">
                    <a:pos x="T8" y="T9"/>
                  </a:cxn>
                </a:cxnLst>
                <a:rect l="0" t="0" r="r" b="b"/>
                <a:pathLst>
                  <a:path w="213" h="123">
                    <a:moveTo>
                      <a:pt x="0" y="48"/>
                    </a:moveTo>
                    <a:lnTo>
                      <a:pt x="132" y="123"/>
                    </a:lnTo>
                    <a:lnTo>
                      <a:pt x="213" y="75"/>
                    </a:lnTo>
                    <a:lnTo>
                      <a:pt x="82" y="0"/>
                    </a:lnTo>
                    <a:lnTo>
                      <a:pt x="0" y="48"/>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518" name="Picture 494"/>
              <p:cNvPicPr>
                <a:picLocks noChangeAspect="1" noChangeArrowheads="1"/>
              </p:cNvPicPr>
              <p:nvPr/>
            </p:nvPicPr>
            <p:blipFill>
              <a:blip r:embed="rId54">
                <a:extLst>
                  <a:ext uri="{28A0092B-C50C-407E-A947-70E740481C1C}">
                    <a14:useLocalDpi xmlns:a14="http://schemas.microsoft.com/office/drawing/2010/main" val="0"/>
                  </a:ext>
                </a:extLst>
              </a:blip>
              <a:srcRect/>
              <a:stretch>
                <a:fillRect/>
              </a:stretch>
            </p:blipFill>
            <p:spPr bwMode="auto">
              <a:xfrm>
                <a:off x="4900" y="1535"/>
                <a:ext cx="137"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50" name="Freeform 495"/>
              <p:cNvSpPr>
                <a:spLocks/>
              </p:cNvSpPr>
              <p:nvPr/>
            </p:nvSpPr>
            <p:spPr bwMode="auto">
              <a:xfrm>
                <a:off x="4905" y="1536"/>
                <a:ext cx="132" cy="250"/>
              </a:xfrm>
              <a:custGeom>
                <a:avLst/>
                <a:gdLst>
                  <a:gd name="T0" fmla="*/ 132 w 132"/>
                  <a:gd name="T1" fmla="*/ 75 h 250"/>
                  <a:gd name="T2" fmla="*/ 0 w 132"/>
                  <a:gd name="T3" fmla="*/ 0 h 250"/>
                  <a:gd name="T4" fmla="*/ 0 w 132"/>
                  <a:gd name="T5" fmla="*/ 174 h 250"/>
                  <a:gd name="T6" fmla="*/ 69 w 132"/>
                  <a:gd name="T7" fmla="*/ 214 h 250"/>
                  <a:gd name="T8" fmla="*/ 69 w 132"/>
                  <a:gd name="T9" fmla="*/ 120 h 250"/>
                  <a:gd name="T10" fmla="*/ 112 w 132"/>
                  <a:gd name="T11" fmla="*/ 142 h 250"/>
                  <a:gd name="T12" fmla="*/ 112 w 132"/>
                  <a:gd name="T13" fmla="*/ 238 h 250"/>
                  <a:gd name="T14" fmla="*/ 132 w 132"/>
                  <a:gd name="T15" fmla="*/ 250 h 250"/>
                  <a:gd name="T16" fmla="*/ 132 w 132"/>
                  <a:gd name="T17" fmla="*/ 75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2" h="250">
                    <a:moveTo>
                      <a:pt x="132" y="75"/>
                    </a:moveTo>
                    <a:lnTo>
                      <a:pt x="0" y="0"/>
                    </a:lnTo>
                    <a:lnTo>
                      <a:pt x="0" y="174"/>
                    </a:lnTo>
                    <a:lnTo>
                      <a:pt x="69" y="214"/>
                    </a:lnTo>
                    <a:lnTo>
                      <a:pt x="69" y="120"/>
                    </a:lnTo>
                    <a:lnTo>
                      <a:pt x="112" y="142"/>
                    </a:lnTo>
                    <a:lnTo>
                      <a:pt x="112" y="238"/>
                    </a:lnTo>
                    <a:lnTo>
                      <a:pt x="132" y="250"/>
                    </a:lnTo>
                    <a:lnTo>
                      <a:pt x="132" y="75"/>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51" name="Freeform 496"/>
              <p:cNvSpPr>
                <a:spLocks/>
              </p:cNvSpPr>
              <p:nvPr/>
            </p:nvSpPr>
            <p:spPr bwMode="auto">
              <a:xfrm>
                <a:off x="4974" y="1656"/>
                <a:ext cx="14" cy="94"/>
              </a:xfrm>
              <a:custGeom>
                <a:avLst/>
                <a:gdLst>
                  <a:gd name="T0" fmla="*/ 14 w 14"/>
                  <a:gd name="T1" fmla="*/ 6 h 94"/>
                  <a:gd name="T2" fmla="*/ 14 w 14"/>
                  <a:gd name="T3" fmla="*/ 86 h 94"/>
                  <a:gd name="T4" fmla="*/ 0 w 14"/>
                  <a:gd name="T5" fmla="*/ 94 h 94"/>
                  <a:gd name="T6" fmla="*/ 0 w 14"/>
                  <a:gd name="T7" fmla="*/ 0 h 94"/>
                  <a:gd name="T8" fmla="*/ 14 w 14"/>
                  <a:gd name="T9" fmla="*/ 6 h 94"/>
                </a:gdLst>
                <a:ahLst/>
                <a:cxnLst>
                  <a:cxn ang="0">
                    <a:pos x="T0" y="T1"/>
                  </a:cxn>
                  <a:cxn ang="0">
                    <a:pos x="T2" y="T3"/>
                  </a:cxn>
                  <a:cxn ang="0">
                    <a:pos x="T4" y="T5"/>
                  </a:cxn>
                  <a:cxn ang="0">
                    <a:pos x="T6" y="T7"/>
                  </a:cxn>
                  <a:cxn ang="0">
                    <a:pos x="T8" y="T9"/>
                  </a:cxn>
                </a:cxnLst>
                <a:rect l="0" t="0" r="r" b="b"/>
                <a:pathLst>
                  <a:path w="14" h="94">
                    <a:moveTo>
                      <a:pt x="14" y="6"/>
                    </a:moveTo>
                    <a:lnTo>
                      <a:pt x="14" y="86"/>
                    </a:lnTo>
                    <a:lnTo>
                      <a:pt x="0" y="94"/>
                    </a:lnTo>
                    <a:lnTo>
                      <a:pt x="0" y="0"/>
                    </a:lnTo>
                    <a:lnTo>
                      <a:pt x="14" y="6"/>
                    </a:lnTo>
                    <a:close/>
                  </a:path>
                </a:pathLst>
              </a:custGeom>
              <a:solidFill>
                <a:srgbClr val="0038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2" name="Freeform 497"/>
              <p:cNvSpPr>
                <a:spLocks/>
              </p:cNvSpPr>
              <p:nvPr/>
            </p:nvSpPr>
            <p:spPr bwMode="auto">
              <a:xfrm>
                <a:off x="4974" y="1656"/>
                <a:ext cx="14" cy="94"/>
              </a:xfrm>
              <a:custGeom>
                <a:avLst/>
                <a:gdLst>
                  <a:gd name="T0" fmla="*/ 14 w 14"/>
                  <a:gd name="T1" fmla="*/ 6 h 94"/>
                  <a:gd name="T2" fmla="*/ 14 w 14"/>
                  <a:gd name="T3" fmla="*/ 86 h 94"/>
                  <a:gd name="T4" fmla="*/ 0 w 14"/>
                  <a:gd name="T5" fmla="*/ 94 h 94"/>
                  <a:gd name="T6" fmla="*/ 0 w 14"/>
                  <a:gd name="T7" fmla="*/ 0 h 94"/>
                  <a:gd name="T8" fmla="*/ 14 w 14"/>
                  <a:gd name="T9" fmla="*/ 6 h 94"/>
                </a:gdLst>
                <a:ahLst/>
                <a:cxnLst>
                  <a:cxn ang="0">
                    <a:pos x="T0" y="T1"/>
                  </a:cxn>
                  <a:cxn ang="0">
                    <a:pos x="T2" y="T3"/>
                  </a:cxn>
                  <a:cxn ang="0">
                    <a:pos x="T4" y="T5"/>
                  </a:cxn>
                  <a:cxn ang="0">
                    <a:pos x="T6" y="T7"/>
                  </a:cxn>
                  <a:cxn ang="0">
                    <a:pos x="T8" y="T9"/>
                  </a:cxn>
                </a:cxnLst>
                <a:rect l="0" t="0" r="r" b="b"/>
                <a:pathLst>
                  <a:path w="14" h="94">
                    <a:moveTo>
                      <a:pt x="14" y="6"/>
                    </a:moveTo>
                    <a:lnTo>
                      <a:pt x="14" y="86"/>
                    </a:lnTo>
                    <a:lnTo>
                      <a:pt x="0" y="94"/>
                    </a:lnTo>
                    <a:lnTo>
                      <a:pt x="0" y="0"/>
                    </a:lnTo>
                    <a:lnTo>
                      <a:pt x="14" y="6"/>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53" name="Rectangle 498"/>
              <p:cNvSpPr>
                <a:spLocks noChangeArrowheads="1"/>
              </p:cNvSpPr>
              <p:nvPr/>
            </p:nvSpPr>
            <p:spPr bwMode="auto">
              <a:xfrm>
                <a:off x="4983" y="1658"/>
                <a:ext cx="35" cy="103"/>
              </a:xfrm>
              <a:prstGeom prst="rect">
                <a:avLst/>
              </a:prstGeom>
              <a:solidFill>
                <a:srgbClr val="5EEB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4" name="Freeform 499"/>
              <p:cNvSpPr>
                <a:spLocks/>
              </p:cNvSpPr>
              <p:nvPr/>
            </p:nvSpPr>
            <p:spPr bwMode="auto">
              <a:xfrm>
                <a:off x="4988" y="1662"/>
                <a:ext cx="29" cy="96"/>
              </a:xfrm>
              <a:custGeom>
                <a:avLst/>
                <a:gdLst>
                  <a:gd name="T0" fmla="*/ 0 w 29"/>
                  <a:gd name="T1" fmla="*/ 0 h 96"/>
                  <a:gd name="T2" fmla="*/ 0 w 29"/>
                  <a:gd name="T3" fmla="*/ 80 h 96"/>
                  <a:gd name="T4" fmla="*/ 29 w 29"/>
                  <a:gd name="T5" fmla="*/ 96 h 96"/>
                  <a:gd name="T6" fmla="*/ 29 w 29"/>
                  <a:gd name="T7" fmla="*/ 16 h 96"/>
                  <a:gd name="T8" fmla="*/ 0 w 29"/>
                  <a:gd name="T9" fmla="*/ 0 h 96"/>
                </a:gdLst>
                <a:ahLst/>
                <a:cxnLst>
                  <a:cxn ang="0">
                    <a:pos x="T0" y="T1"/>
                  </a:cxn>
                  <a:cxn ang="0">
                    <a:pos x="T2" y="T3"/>
                  </a:cxn>
                  <a:cxn ang="0">
                    <a:pos x="T4" y="T5"/>
                  </a:cxn>
                  <a:cxn ang="0">
                    <a:pos x="T6" y="T7"/>
                  </a:cxn>
                  <a:cxn ang="0">
                    <a:pos x="T8" y="T9"/>
                  </a:cxn>
                </a:cxnLst>
                <a:rect l="0" t="0" r="r" b="b"/>
                <a:pathLst>
                  <a:path w="29" h="96">
                    <a:moveTo>
                      <a:pt x="0" y="0"/>
                    </a:moveTo>
                    <a:lnTo>
                      <a:pt x="0" y="80"/>
                    </a:lnTo>
                    <a:lnTo>
                      <a:pt x="29" y="96"/>
                    </a:lnTo>
                    <a:lnTo>
                      <a:pt x="29" y="16"/>
                    </a:lnTo>
                    <a:lnTo>
                      <a:pt x="0" y="0"/>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56" name="Rectangle 500"/>
              <p:cNvSpPr>
                <a:spLocks noChangeArrowheads="1"/>
              </p:cNvSpPr>
              <p:nvPr/>
            </p:nvSpPr>
            <p:spPr bwMode="auto">
              <a:xfrm>
                <a:off x="4915" y="1614"/>
                <a:ext cx="5" cy="29"/>
              </a:xfrm>
              <a:prstGeom prst="rect">
                <a:avLst/>
              </a:prstGeom>
              <a:solidFill>
                <a:srgbClr val="0082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8" name="Rectangle 501"/>
              <p:cNvSpPr>
                <a:spLocks noChangeArrowheads="1"/>
              </p:cNvSpPr>
              <p:nvPr/>
            </p:nvSpPr>
            <p:spPr bwMode="auto">
              <a:xfrm>
                <a:off x="4920" y="1614"/>
                <a:ext cx="5" cy="29"/>
              </a:xfrm>
              <a:prstGeom prst="rect">
                <a:avLst/>
              </a:prstGeom>
              <a:solidFill>
                <a:srgbClr val="0080B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9" name="Rectangle 502"/>
              <p:cNvSpPr>
                <a:spLocks noChangeArrowheads="1"/>
              </p:cNvSpPr>
              <p:nvPr/>
            </p:nvSpPr>
            <p:spPr bwMode="auto">
              <a:xfrm>
                <a:off x="4925" y="1614"/>
                <a:ext cx="4" cy="29"/>
              </a:xfrm>
              <a:prstGeom prst="rect">
                <a:avLst/>
              </a:prstGeom>
              <a:solidFill>
                <a:srgbClr val="0B79A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0" name="Rectangle 503"/>
              <p:cNvSpPr>
                <a:spLocks noChangeArrowheads="1"/>
              </p:cNvSpPr>
              <p:nvPr/>
            </p:nvSpPr>
            <p:spPr bwMode="auto">
              <a:xfrm>
                <a:off x="4929" y="1614"/>
                <a:ext cx="5" cy="29"/>
              </a:xfrm>
              <a:prstGeom prst="rect">
                <a:avLst/>
              </a:prstGeom>
              <a:solidFill>
                <a:srgbClr val="0F6DA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1" name="Rectangle 504"/>
              <p:cNvSpPr>
                <a:spLocks noChangeArrowheads="1"/>
              </p:cNvSpPr>
              <p:nvPr/>
            </p:nvSpPr>
            <p:spPr bwMode="auto">
              <a:xfrm>
                <a:off x="4934" y="1614"/>
                <a:ext cx="5" cy="29"/>
              </a:xfrm>
              <a:prstGeom prst="rect">
                <a:avLst/>
              </a:prstGeom>
              <a:solidFill>
                <a:srgbClr val="12609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2" name="Rectangle 505"/>
              <p:cNvSpPr>
                <a:spLocks noChangeArrowheads="1"/>
              </p:cNvSpPr>
              <p:nvPr/>
            </p:nvSpPr>
            <p:spPr bwMode="auto">
              <a:xfrm>
                <a:off x="4939" y="1614"/>
                <a:ext cx="5" cy="29"/>
              </a:xfrm>
              <a:prstGeom prst="rect">
                <a:avLst/>
              </a:prstGeom>
              <a:solidFill>
                <a:srgbClr val="1257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3" name="Rectangle 506"/>
              <p:cNvSpPr>
                <a:spLocks noChangeArrowheads="1"/>
              </p:cNvSpPr>
              <p:nvPr/>
            </p:nvSpPr>
            <p:spPr bwMode="auto">
              <a:xfrm>
                <a:off x="4944" y="1614"/>
                <a:ext cx="5" cy="29"/>
              </a:xfrm>
              <a:prstGeom prst="rect">
                <a:avLst/>
              </a:prstGeom>
              <a:solidFill>
                <a:srgbClr val="12568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4" name="Freeform 507"/>
              <p:cNvSpPr>
                <a:spLocks noEditPoints="1"/>
              </p:cNvSpPr>
              <p:nvPr/>
            </p:nvSpPr>
            <p:spPr bwMode="auto">
              <a:xfrm>
                <a:off x="4916" y="1562"/>
                <a:ext cx="105" cy="94"/>
              </a:xfrm>
              <a:custGeom>
                <a:avLst/>
                <a:gdLst>
                  <a:gd name="T0" fmla="*/ 75 w 105"/>
                  <a:gd name="T1" fmla="*/ 42 h 94"/>
                  <a:gd name="T2" fmla="*/ 75 w 105"/>
                  <a:gd name="T3" fmla="*/ 78 h 94"/>
                  <a:gd name="T4" fmla="*/ 105 w 105"/>
                  <a:gd name="T5" fmla="*/ 94 h 94"/>
                  <a:gd name="T6" fmla="*/ 105 w 105"/>
                  <a:gd name="T7" fmla="*/ 58 h 94"/>
                  <a:gd name="T8" fmla="*/ 75 w 105"/>
                  <a:gd name="T9" fmla="*/ 42 h 94"/>
                  <a:gd name="T10" fmla="*/ 38 w 105"/>
                  <a:gd name="T11" fmla="*/ 21 h 94"/>
                  <a:gd name="T12" fmla="*/ 38 w 105"/>
                  <a:gd name="T13" fmla="*/ 57 h 94"/>
                  <a:gd name="T14" fmla="*/ 67 w 105"/>
                  <a:gd name="T15" fmla="*/ 73 h 94"/>
                  <a:gd name="T16" fmla="*/ 67 w 105"/>
                  <a:gd name="T17" fmla="*/ 37 h 94"/>
                  <a:gd name="T18" fmla="*/ 38 w 105"/>
                  <a:gd name="T19" fmla="*/ 21 h 94"/>
                  <a:gd name="T20" fmla="*/ 0 w 105"/>
                  <a:gd name="T21" fmla="*/ 0 h 94"/>
                  <a:gd name="T22" fmla="*/ 0 w 105"/>
                  <a:gd name="T23" fmla="*/ 36 h 94"/>
                  <a:gd name="T24" fmla="*/ 29 w 105"/>
                  <a:gd name="T25" fmla="*/ 52 h 94"/>
                  <a:gd name="T26" fmla="*/ 29 w 105"/>
                  <a:gd name="T27" fmla="*/ 16 h 94"/>
                  <a:gd name="T28" fmla="*/ 0 w 105"/>
                  <a:gd name="T29"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5" h="94">
                    <a:moveTo>
                      <a:pt x="75" y="42"/>
                    </a:moveTo>
                    <a:lnTo>
                      <a:pt x="75" y="78"/>
                    </a:lnTo>
                    <a:lnTo>
                      <a:pt x="105" y="94"/>
                    </a:lnTo>
                    <a:lnTo>
                      <a:pt x="105" y="58"/>
                    </a:lnTo>
                    <a:lnTo>
                      <a:pt x="75" y="42"/>
                    </a:lnTo>
                    <a:close/>
                    <a:moveTo>
                      <a:pt x="38" y="21"/>
                    </a:moveTo>
                    <a:lnTo>
                      <a:pt x="38" y="57"/>
                    </a:lnTo>
                    <a:lnTo>
                      <a:pt x="67" y="73"/>
                    </a:lnTo>
                    <a:lnTo>
                      <a:pt x="67" y="37"/>
                    </a:lnTo>
                    <a:lnTo>
                      <a:pt x="38" y="21"/>
                    </a:lnTo>
                    <a:close/>
                    <a:moveTo>
                      <a:pt x="0" y="0"/>
                    </a:moveTo>
                    <a:lnTo>
                      <a:pt x="0" y="36"/>
                    </a:lnTo>
                    <a:lnTo>
                      <a:pt x="29" y="52"/>
                    </a:lnTo>
                    <a:lnTo>
                      <a:pt x="29" y="16"/>
                    </a:lnTo>
                    <a:lnTo>
                      <a:pt x="0" y="0"/>
                    </a:lnTo>
                    <a:close/>
                  </a:path>
                </a:pathLst>
              </a:custGeom>
              <a:solidFill>
                <a:srgbClr val="0038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5" name="Freeform 508"/>
              <p:cNvSpPr>
                <a:spLocks/>
              </p:cNvSpPr>
              <p:nvPr/>
            </p:nvSpPr>
            <p:spPr bwMode="auto">
              <a:xfrm>
                <a:off x="4991" y="1604"/>
                <a:ext cx="30" cy="52"/>
              </a:xfrm>
              <a:custGeom>
                <a:avLst/>
                <a:gdLst>
                  <a:gd name="T0" fmla="*/ 0 w 30"/>
                  <a:gd name="T1" fmla="*/ 0 h 52"/>
                  <a:gd name="T2" fmla="*/ 0 w 30"/>
                  <a:gd name="T3" fmla="*/ 36 h 52"/>
                  <a:gd name="T4" fmla="*/ 30 w 30"/>
                  <a:gd name="T5" fmla="*/ 52 h 52"/>
                  <a:gd name="T6" fmla="*/ 30 w 30"/>
                  <a:gd name="T7" fmla="*/ 16 h 52"/>
                  <a:gd name="T8" fmla="*/ 0 w 30"/>
                  <a:gd name="T9" fmla="*/ 0 h 52"/>
                </a:gdLst>
                <a:ahLst/>
                <a:cxnLst>
                  <a:cxn ang="0">
                    <a:pos x="T0" y="T1"/>
                  </a:cxn>
                  <a:cxn ang="0">
                    <a:pos x="T2" y="T3"/>
                  </a:cxn>
                  <a:cxn ang="0">
                    <a:pos x="T4" y="T5"/>
                  </a:cxn>
                  <a:cxn ang="0">
                    <a:pos x="T6" y="T7"/>
                  </a:cxn>
                  <a:cxn ang="0">
                    <a:pos x="T8" y="T9"/>
                  </a:cxn>
                </a:cxnLst>
                <a:rect l="0" t="0" r="r" b="b"/>
                <a:pathLst>
                  <a:path w="30" h="52">
                    <a:moveTo>
                      <a:pt x="0" y="0"/>
                    </a:moveTo>
                    <a:lnTo>
                      <a:pt x="0" y="36"/>
                    </a:lnTo>
                    <a:lnTo>
                      <a:pt x="30" y="52"/>
                    </a:lnTo>
                    <a:lnTo>
                      <a:pt x="30" y="16"/>
                    </a:lnTo>
                    <a:lnTo>
                      <a:pt x="0" y="0"/>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6" name="Freeform 509"/>
              <p:cNvSpPr>
                <a:spLocks/>
              </p:cNvSpPr>
              <p:nvPr/>
            </p:nvSpPr>
            <p:spPr bwMode="auto">
              <a:xfrm>
                <a:off x="4954" y="1583"/>
                <a:ext cx="29" cy="52"/>
              </a:xfrm>
              <a:custGeom>
                <a:avLst/>
                <a:gdLst>
                  <a:gd name="T0" fmla="*/ 0 w 29"/>
                  <a:gd name="T1" fmla="*/ 0 h 52"/>
                  <a:gd name="T2" fmla="*/ 0 w 29"/>
                  <a:gd name="T3" fmla="*/ 36 h 52"/>
                  <a:gd name="T4" fmla="*/ 29 w 29"/>
                  <a:gd name="T5" fmla="*/ 52 h 52"/>
                  <a:gd name="T6" fmla="*/ 29 w 29"/>
                  <a:gd name="T7" fmla="*/ 16 h 52"/>
                  <a:gd name="T8" fmla="*/ 0 w 29"/>
                  <a:gd name="T9" fmla="*/ 0 h 52"/>
                </a:gdLst>
                <a:ahLst/>
                <a:cxnLst>
                  <a:cxn ang="0">
                    <a:pos x="T0" y="T1"/>
                  </a:cxn>
                  <a:cxn ang="0">
                    <a:pos x="T2" y="T3"/>
                  </a:cxn>
                  <a:cxn ang="0">
                    <a:pos x="T4" y="T5"/>
                  </a:cxn>
                  <a:cxn ang="0">
                    <a:pos x="T6" y="T7"/>
                  </a:cxn>
                  <a:cxn ang="0">
                    <a:pos x="T8" y="T9"/>
                  </a:cxn>
                </a:cxnLst>
                <a:rect l="0" t="0" r="r" b="b"/>
                <a:pathLst>
                  <a:path w="29" h="52">
                    <a:moveTo>
                      <a:pt x="0" y="0"/>
                    </a:moveTo>
                    <a:lnTo>
                      <a:pt x="0" y="36"/>
                    </a:lnTo>
                    <a:lnTo>
                      <a:pt x="29" y="52"/>
                    </a:lnTo>
                    <a:lnTo>
                      <a:pt x="29" y="16"/>
                    </a:lnTo>
                    <a:lnTo>
                      <a:pt x="0" y="0"/>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7" name="Freeform 510"/>
              <p:cNvSpPr>
                <a:spLocks/>
              </p:cNvSpPr>
              <p:nvPr/>
            </p:nvSpPr>
            <p:spPr bwMode="auto">
              <a:xfrm>
                <a:off x="4916" y="1562"/>
                <a:ext cx="29" cy="52"/>
              </a:xfrm>
              <a:custGeom>
                <a:avLst/>
                <a:gdLst>
                  <a:gd name="T0" fmla="*/ 0 w 29"/>
                  <a:gd name="T1" fmla="*/ 0 h 52"/>
                  <a:gd name="T2" fmla="*/ 0 w 29"/>
                  <a:gd name="T3" fmla="*/ 36 h 52"/>
                  <a:gd name="T4" fmla="*/ 29 w 29"/>
                  <a:gd name="T5" fmla="*/ 52 h 52"/>
                  <a:gd name="T6" fmla="*/ 29 w 29"/>
                  <a:gd name="T7" fmla="*/ 16 h 52"/>
                  <a:gd name="T8" fmla="*/ 0 w 29"/>
                  <a:gd name="T9" fmla="*/ 0 h 52"/>
                </a:gdLst>
                <a:ahLst/>
                <a:cxnLst>
                  <a:cxn ang="0">
                    <a:pos x="T0" y="T1"/>
                  </a:cxn>
                  <a:cxn ang="0">
                    <a:pos x="T2" y="T3"/>
                  </a:cxn>
                  <a:cxn ang="0">
                    <a:pos x="T4" y="T5"/>
                  </a:cxn>
                  <a:cxn ang="0">
                    <a:pos x="T6" y="T7"/>
                  </a:cxn>
                  <a:cxn ang="0">
                    <a:pos x="T8" y="T9"/>
                  </a:cxn>
                </a:cxnLst>
                <a:rect l="0" t="0" r="r" b="b"/>
                <a:pathLst>
                  <a:path w="29" h="52">
                    <a:moveTo>
                      <a:pt x="0" y="0"/>
                    </a:moveTo>
                    <a:lnTo>
                      <a:pt x="0" y="36"/>
                    </a:lnTo>
                    <a:lnTo>
                      <a:pt x="29" y="52"/>
                    </a:lnTo>
                    <a:lnTo>
                      <a:pt x="29" y="16"/>
                    </a:lnTo>
                    <a:lnTo>
                      <a:pt x="0" y="0"/>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8" name="Rectangle 511"/>
              <p:cNvSpPr>
                <a:spLocks noChangeArrowheads="1"/>
              </p:cNvSpPr>
              <p:nvPr/>
            </p:nvSpPr>
            <p:spPr bwMode="auto">
              <a:xfrm>
                <a:off x="4915" y="1560"/>
                <a:ext cx="107" cy="98"/>
              </a:xfrm>
              <a:prstGeom prst="rect">
                <a:avLst/>
              </a:prstGeom>
              <a:solidFill>
                <a:srgbClr val="5EEB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9" name="Freeform 512"/>
              <p:cNvSpPr>
                <a:spLocks/>
              </p:cNvSpPr>
              <p:nvPr/>
            </p:nvSpPr>
            <p:spPr bwMode="auto">
              <a:xfrm>
                <a:off x="4994" y="1606"/>
                <a:ext cx="26" cy="47"/>
              </a:xfrm>
              <a:custGeom>
                <a:avLst/>
                <a:gdLst>
                  <a:gd name="T0" fmla="*/ 0 w 26"/>
                  <a:gd name="T1" fmla="*/ 0 h 47"/>
                  <a:gd name="T2" fmla="*/ 0 w 26"/>
                  <a:gd name="T3" fmla="*/ 32 h 47"/>
                  <a:gd name="T4" fmla="*/ 26 w 26"/>
                  <a:gd name="T5" fmla="*/ 47 h 47"/>
                  <a:gd name="T6" fmla="*/ 26 w 26"/>
                  <a:gd name="T7" fmla="*/ 15 h 47"/>
                  <a:gd name="T8" fmla="*/ 0 w 26"/>
                  <a:gd name="T9" fmla="*/ 0 h 47"/>
                </a:gdLst>
                <a:ahLst/>
                <a:cxnLst>
                  <a:cxn ang="0">
                    <a:pos x="T0" y="T1"/>
                  </a:cxn>
                  <a:cxn ang="0">
                    <a:pos x="T2" y="T3"/>
                  </a:cxn>
                  <a:cxn ang="0">
                    <a:pos x="T4" y="T5"/>
                  </a:cxn>
                  <a:cxn ang="0">
                    <a:pos x="T6" y="T7"/>
                  </a:cxn>
                  <a:cxn ang="0">
                    <a:pos x="T8" y="T9"/>
                  </a:cxn>
                </a:cxnLst>
                <a:rect l="0" t="0" r="r" b="b"/>
                <a:pathLst>
                  <a:path w="26" h="47">
                    <a:moveTo>
                      <a:pt x="0" y="0"/>
                    </a:moveTo>
                    <a:lnTo>
                      <a:pt x="0" y="32"/>
                    </a:lnTo>
                    <a:lnTo>
                      <a:pt x="26" y="47"/>
                    </a:lnTo>
                    <a:lnTo>
                      <a:pt x="26" y="15"/>
                    </a:lnTo>
                    <a:lnTo>
                      <a:pt x="0" y="0"/>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70" name="Freeform 513"/>
              <p:cNvSpPr>
                <a:spLocks/>
              </p:cNvSpPr>
              <p:nvPr/>
            </p:nvSpPr>
            <p:spPr bwMode="auto">
              <a:xfrm>
                <a:off x="4956" y="1585"/>
                <a:ext cx="27" cy="47"/>
              </a:xfrm>
              <a:custGeom>
                <a:avLst/>
                <a:gdLst>
                  <a:gd name="T0" fmla="*/ 0 w 27"/>
                  <a:gd name="T1" fmla="*/ 0 h 47"/>
                  <a:gd name="T2" fmla="*/ 0 w 27"/>
                  <a:gd name="T3" fmla="*/ 32 h 47"/>
                  <a:gd name="T4" fmla="*/ 27 w 27"/>
                  <a:gd name="T5" fmla="*/ 47 h 47"/>
                  <a:gd name="T6" fmla="*/ 27 w 27"/>
                  <a:gd name="T7" fmla="*/ 15 h 47"/>
                  <a:gd name="T8" fmla="*/ 0 w 27"/>
                  <a:gd name="T9" fmla="*/ 0 h 47"/>
                </a:gdLst>
                <a:ahLst/>
                <a:cxnLst>
                  <a:cxn ang="0">
                    <a:pos x="T0" y="T1"/>
                  </a:cxn>
                  <a:cxn ang="0">
                    <a:pos x="T2" y="T3"/>
                  </a:cxn>
                  <a:cxn ang="0">
                    <a:pos x="T4" y="T5"/>
                  </a:cxn>
                  <a:cxn ang="0">
                    <a:pos x="T6" y="T7"/>
                  </a:cxn>
                  <a:cxn ang="0">
                    <a:pos x="T8" y="T9"/>
                  </a:cxn>
                </a:cxnLst>
                <a:rect l="0" t="0" r="r" b="b"/>
                <a:pathLst>
                  <a:path w="27" h="47">
                    <a:moveTo>
                      <a:pt x="0" y="0"/>
                    </a:moveTo>
                    <a:lnTo>
                      <a:pt x="0" y="32"/>
                    </a:lnTo>
                    <a:lnTo>
                      <a:pt x="27" y="47"/>
                    </a:lnTo>
                    <a:lnTo>
                      <a:pt x="27" y="15"/>
                    </a:lnTo>
                    <a:lnTo>
                      <a:pt x="0" y="0"/>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71" name="Freeform 514"/>
              <p:cNvSpPr>
                <a:spLocks/>
              </p:cNvSpPr>
              <p:nvPr/>
            </p:nvSpPr>
            <p:spPr bwMode="auto">
              <a:xfrm>
                <a:off x="4918" y="1564"/>
                <a:ext cx="27" cy="46"/>
              </a:xfrm>
              <a:custGeom>
                <a:avLst/>
                <a:gdLst>
                  <a:gd name="T0" fmla="*/ 0 w 27"/>
                  <a:gd name="T1" fmla="*/ 0 h 46"/>
                  <a:gd name="T2" fmla="*/ 0 w 27"/>
                  <a:gd name="T3" fmla="*/ 32 h 46"/>
                  <a:gd name="T4" fmla="*/ 27 w 27"/>
                  <a:gd name="T5" fmla="*/ 46 h 46"/>
                  <a:gd name="T6" fmla="*/ 27 w 27"/>
                  <a:gd name="T7" fmla="*/ 14 h 46"/>
                  <a:gd name="T8" fmla="*/ 0 w 27"/>
                  <a:gd name="T9" fmla="*/ 0 h 46"/>
                </a:gdLst>
                <a:ahLst/>
                <a:cxnLst>
                  <a:cxn ang="0">
                    <a:pos x="T0" y="T1"/>
                  </a:cxn>
                  <a:cxn ang="0">
                    <a:pos x="T2" y="T3"/>
                  </a:cxn>
                  <a:cxn ang="0">
                    <a:pos x="T4" y="T5"/>
                  </a:cxn>
                  <a:cxn ang="0">
                    <a:pos x="T6" y="T7"/>
                  </a:cxn>
                  <a:cxn ang="0">
                    <a:pos x="T8" y="T9"/>
                  </a:cxn>
                </a:cxnLst>
                <a:rect l="0" t="0" r="r" b="b"/>
                <a:pathLst>
                  <a:path w="27" h="46">
                    <a:moveTo>
                      <a:pt x="0" y="0"/>
                    </a:moveTo>
                    <a:lnTo>
                      <a:pt x="0" y="32"/>
                    </a:lnTo>
                    <a:lnTo>
                      <a:pt x="27" y="46"/>
                    </a:lnTo>
                    <a:lnTo>
                      <a:pt x="27" y="14"/>
                    </a:lnTo>
                    <a:lnTo>
                      <a:pt x="0" y="0"/>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72" name="Rectangle 515"/>
              <p:cNvSpPr>
                <a:spLocks noChangeArrowheads="1"/>
              </p:cNvSpPr>
              <p:nvPr/>
            </p:nvSpPr>
            <p:spPr bwMode="auto">
              <a:xfrm>
                <a:off x="4900" y="1643"/>
                <a:ext cx="64" cy="74"/>
              </a:xfrm>
              <a:prstGeom prst="rect">
                <a:avLst/>
              </a:prstGeom>
              <a:solidFill>
                <a:srgbClr val="5EEB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3" name="Freeform 516"/>
              <p:cNvSpPr>
                <a:spLocks/>
              </p:cNvSpPr>
              <p:nvPr/>
            </p:nvSpPr>
            <p:spPr bwMode="auto">
              <a:xfrm>
                <a:off x="4904" y="1643"/>
                <a:ext cx="58" cy="65"/>
              </a:xfrm>
              <a:custGeom>
                <a:avLst/>
                <a:gdLst>
                  <a:gd name="T0" fmla="*/ 49 w 58"/>
                  <a:gd name="T1" fmla="*/ 21 h 65"/>
                  <a:gd name="T2" fmla="*/ 44 w 58"/>
                  <a:gd name="T3" fmla="*/ 59 h 65"/>
                  <a:gd name="T4" fmla="*/ 10 w 58"/>
                  <a:gd name="T5" fmla="*/ 46 h 65"/>
                  <a:gd name="T6" fmla="*/ 9 w 58"/>
                  <a:gd name="T7" fmla="*/ 45 h 65"/>
                  <a:gd name="T8" fmla="*/ 14 w 58"/>
                  <a:gd name="T9" fmla="*/ 6 h 65"/>
                  <a:gd name="T10" fmla="*/ 49 w 58"/>
                  <a:gd name="T11" fmla="*/ 20 h 65"/>
                  <a:gd name="T12" fmla="*/ 49 w 58"/>
                  <a:gd name="T13" fmla="*/ 21 h 65"/>
                </a:gdLst>
                <a:ahLst/>
                <a:cxnLst>
                  <a:cxn ang="0">
                    <a:pos x="T0" y="T1"/>
                  </a:cxn>
                  <a:cxn ang="0">
                    <a:pos x="T2" y="T3"/>
                  </a:cxn>
                  <a:cxn ang="0">
                    <a:pos x="T4" y="T5"/>
                  </a:cxn>
                  <a:cxn ang="0">
                    <a:pos x="T6" y="T7"/>
                  </a:cxn>
                  <a:cxn ang="0">
                    <a:pos x="T8" y="T9"/>
                  </a:cxn>
                  <a:cxn ang="0">
                    <a:pos x="T10" y="T11"/>
                  </a:cxn>
                  <a:cxn ang="0">
                    <a:pos x="T12" y="T13"/>
                  </a:cxn>
                </a:cxnLst>
                <a:rect l="0" t="0" r="r" b="b"/>
                <a:pathLst>
                  <a:path w="58" h="65">
                    <a:moveTo>
                      <a:pt x="49" y="21"/>
                    </a:moveTo>
                    <a:cubicBezTo>
                      <a:pt x="58" y="33"/>
                      <a:pt x="55" y="50"/>
                      <a:pt x="44" y="59"/>
                    </a:cubicBezTo>
                    <a:cubicBezTo>
                      <a:pt x="31" y="65"/>
                      <a:pt x="15" y="59"/>
                      <a:pt x="10" y="46"/>
                    </a:cubicBezTo>
                    <a:cubicBezTo>
                      <a:pt x="9" y="46"/>
                      <a:pt x="9" y="45"/>
                      <a:pt x="9" y="45"/>
                    </a:cubicBezTo>
                    <a:cubicBezTo>
                      <a:pt x="0" y="33"/>
                      <a:pt x="3" y="16"/>
                      <a:pt x="14" y="6"/>
                    </a:cubicBezTo>
                    <a:cubicBezTo>
                      <a:pt x="28" y="0"/>
                      <a:pt x="43" y="7"/>
                      <a:pt x="49" y="20"/>
                    </a:cubicBezTo>
                    <a:cubicBezTo>
                      <a:pt x="49" y="20"/>
                      <a:pt x="49" y="21"/>
                      <a:pt x="49" y="21"/>
                    </a:cubicBezTo>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74" name="Freeform 517"/>
              <p:cNvSpPr>
                <a:spLocks/>
              </p:cNvSpPr>
              <p:nvPr/>
            </p:nvSpPr>
            <p:spPr bwMode="auto">
              <a:xfrm>
                <a:off x="4913" y="1661"/>
                <a:ext cx="29" cy="31"/>
              </a:xfrm>
              <a:custGeom>
                <a:avLst/>
                <a:gdLst>
                  <a:gd name="T0" fmla="*/ 84 w 97"/>
                  <a:gd name="T1" fmla="*/ 32 h 103"/>
                  <a:gd name="T2" fmla="*/ 77 w 97"/>
                  <a:gd name="T3" fmla="*/ 90 h 103"/>
                  <a:gd name="T4" fmla="*/ 40 w 97"/>
                  <a:gd name="T5" fmla="*/ 103 h 103"/>
                  <a:gd name="T6" fmla="*/ 25 w 97"/>
                  <a:gd name="T7" fmla="*/ 68 h 103"/>
                  <a:gd name="T8" fmla="*/ 0 w 97"/>
                  <a:gd name="T9" fmla="*/ 34 h 103"/>
                  <a:gd name="T10" fmla="*/ 32 w 97"/>
                  <a:gd name="T11" fmla="*/ 8 h 103"/>
                  <a:gd name="T12" fmla="*/ 84 w 97"/>
                  <a:gd name="T13" fmla="*/ 31 h 103"/>
                  <a:gd name="T14" fmla="*/ 84 w 97"/>
                  <a:gd name="T15" fmla="*/ 32 h 1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7" h="103">
                    <a:moveTo>
                      <a:pt x="84" y="32"/>
                    </a:moveTo>
                    <a:cubicBezTo>
                      <a:pt x="97" y="50"/>
                      <a:pt x="94" y="75"/>
                      <a:pt x="77" y="90"/>
                    </a:cubicBezTo>
                    <a:cubicBezTo>
                      <a:pt x="65" y="95"/>
                      <a:pt x="52" y="99"/>
                      <a:pt x="40" y="103"/>
                    </a:cubicBezTo>
                    <a:cubicBezTo>
                      <a:pt x="31" y="93"/>
                      <a:pt x="25" y="81"/>
                      <a:pt x="25" y="68"/>
                    </a:cubicBezTo>
                    <a:cubicBezTo>
                      <a:pt x="14" y="59"/>
                      <a:pt x="5" y="48"/>
                      <a:pt x="0" y="34"/>
                    </a:cubicBezTo>
                    <a:cubicBezTo>
                      <a:pt x="10" y="25"/>
                      <a:pt x="20" y="16"/>
                      <a:pt x="32" y="8"/>
                    </a:cubicBezTo>
                    <a:cubicBezTo>
                      <a:pt x="52" y="0"/>
                      <a:pt x="76" y="11"/>
                      <a:pt x="84" y="31"/>
                    </a:cubicBezTo>
                    <a:cubicBezTo>
                      <a:pt x="84" y="32"/>
                      <a:pt x="84" y="32"/>
                      <a:pt x="84" y="32"/>
                    </a:cubicBezTo>
                  </a:path>
                </a:pathLst>
              </a:custGeom>
              <a:solidFill>
                <a:srgbClr val="0D619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75" name="Freeform 518"/>
              <p:cNvSpPr>
                <a:spLocks/>
              </p:cNvSpPr>
              <p:nvPr/>
            </p:nvSpPr>
            <p:spPr bwMode="auto">
              <a:xfrm>
                <a:off x="4913" y="1661"/>
                <a:ext cx="29" cy="31"/>
              </a:xfrm>
              <a:custGeom>
                <a:avLst/>
                <a:gdLst>
                  <a:gd name="T0" fmla="*/ 25 w 29"/>
                  <a:gd name="T1" fmla="*/ 9 h 31"/>
                  <a:gd name="T2" fmla="*/ 23 w 29"/>
                  <a:gd name="T3" fmla="*/ 27 h 31"/>
                  <a:gd name="T4" fmla="*/ 12 w 29"/>
                  <a:gd name="T5" fmla="*/ 31 h 31"/>
                  <a:gd name="T6" fmla="*/ 7 w 29"/>
                  <a:gd name="T7" fmla="*/ 20 h 31"/>
                  <a:gd name="T8" fmla="*/ 0 w 29"/>
                  <a:gd name="T9" fmla="*/ 10 h 31"/>
                  <a:gd name="T10" fmla="*/ 9 w 29"/>
                  <a:gd name="T11" fmla="*/ 2 h 31"/>
                  <a:gd name="T12" fmla="*/ 25 w 29"/>
                  <a:gd name="T13" fmla="*/ 9 h 31"/>
                  <a:gd name="T14" fmla="*/ 25 w 29"/>
                  <a:gd name="T15" fmla="*/ 9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31">
                    <a:moveTo>
                      <a:pt x="25" y="9"/>
                    </a:moveTo>
                    <a:cubicBezTo>
                      <a:pt x="29" y="15"/>
                      <a:pt x="28" y="23"/>
                      <a:pt x="23" y="27"/>
                    </a:cubicBezTo>
                    <a:cubicBezTo>
                      <a:pt x="19" y="29"/>
                      <a:pt x="16" y="30"/>
                      <a:pt x="12" y="31"/>
                    </a:cubicBezTo>
                    <a:cubicBezTo>
                      <a:pt x="9" y="28"/>
                      <a:pt x="7" y="24"/>
                      <a:pt x="7" y="20"/>
                    </a:cubicBezTo>
                    <a:cubicBezTo>
                      <a:pt x="4" y="18"/>
                      <a:pt x="1" y="14"/>
                      <a:pt x="0" y="10"/>
                    </a:cubicBezTo>
                    <a:cubicBezTo>
                      <a:pt x="3" y="7"/>
                      <a:pt x="6" y="4"/>
                      <a:pt x="9" y="2"/>
                    </a:cubicBezTo>
                    <a:cubicBezTo>
                      <a:pt x="16" y="0"/>
                      <a:pt x="23" y="3"/>
                      <a:pt x="25" y="9"/>
                    </a:cubicBezTo>
                    <a:cubicBezTo>
                      <a:pt x="25" y="9"/>
                      <a:pt x="25" y="9"/>
                      <a:pt x="25" y="9"/>
                    </a:cubicBezTo>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76" name="Freeform 519"/>
              <p:cNvSpPr>
                <a:spLocks noEditPoints="1"/>
              </p:cNvSpPr>
              <p:nvPr/>
            </p:nvSpPr>
            <p:spPr bwMode="auto">
              <a:xfrm>
                <a:off x="4900" y="1632"/>
                <a:ext cx="66" cy="76"/>
              </a:xfrm>
              <a:custGeom>
                <a:avLst/>
                <a:gdLst>
                  <a:gd name="T0" fmla="*/ 44 w 217"/>
                  <a:gd name="T1" fmla="*/ 14 h 248"/>
                  <a:gd name="T2" fmla="*/ 52 w 217"/>
                  <a:gd name="T3" fmla="*/ 1 h 248"/>
                  <a:gd name="T4" fmla="*/ 52 w 217"/>
                  <a:gd name="T5" fmla="*/ 1 h 248"/>
                  <a:gd name="T6" fmla="*/ 64 w 217"/>
                  <a:gd name="T7" fmla="*/ 8 h 248"/>
                  <a:gd name="T8" fmla="*/ 90 w 217"/>
                  <a:gd name="T9" fmla="*/ 104 h 248"/>
                  <a:gd name="T10" fmla="*/ 83 w 217"/>
                  <a:gd name="T11" fmla="*/ 116 h 248"/>
                  <a:gd name="T12" fmla="*/ 83 w 217"/>
                  <a:gd name="T13" fmla="*/ 116 h 248"/>
                  <a:gd name="T14" fmla="*/ 70 w 217"/>
                  <a:gd name="T15" fmla="*/ 109 h 248"/>
                  <a:gd name="T16" fmla="*/ 44 w 217"/>
                  <a:gd name="T17" fmla="*/ 14 h 248"/>
                  <a:gd name="T18" fmla="*/ 19 w 217"/>
                  <a:gd name="T19" fmla="*/ 243 h 248"/>
                  <a:gd name="T20" fmla="*/ 5 w 217"/>
                  <a:gd name="T21" fmla="*/ 244 h 248"/>
                  <a:gd name="T22" fmla="*/ 4 w 217"/>
                  <a:gd name="T23" fmla="*/ 230 h 248"/>
                  <a:gd name="T24" fmla="*/ 4 w 217"/>
                  <a:gd name="T25" fmla="*/ 230 h 248"/>
                  <a:gd name="T26" fmla="*/ 66 w 217"/>
                  <a:gd name="T27" fmla="*/ 158 h 248"/>
                  <a:gd name="T28" fmla="*/ 80 w 217"/>
                  <a:gd name="T29" fmla="*/ 157 h 248"/>
                  <a:gd name="T30" fmla="*/ 81 w 217"/>
                  <a:gd name="T31" fmla="*/ 171 h 248"/>
                  <a:gd name="T32" fmla="*/ 81 w 217"/>
                  <a:gd name="T33" fmla="*/ 171 h 248"/>
                  <a:gd name="T34" fmla="*/ 19 w 217"/>
                  <a:gd name="T35" fmla="*/ 243 h 248"/>
                  <a:gd name="T36" fmla="*/ 115 w 217"/>
                  <a:gd name="T37" fmla="*/ 174 h 248"/>
                  <a:gd name="T38" fmla="*/ 111 w 217"/>
                  <a:gd name="T39" fmla="*/ 160 h 248"/>
                  <a:gd name="T40" fmla="*/ 111 w 217"/>
                  <a:gd name="T41" fmla="*/ 160 h 248"/>
                  <a:gd name="T42" fmla="*/ 125 w 217"/>
                  <a:gd name="T43" fmla="*/ 156 h 248"/>
                  <a:gd name="T44" fmla="*/ 211 w 217"/>
                  <a:gd name="T45" fmla="*/ 206 h 248"/>
                  <a:gd name="T46" fmla="*/ 215 w 217"/>
                  <a:gd name="T47" fmla="*/ 220 h 248"/>
                  <a:gd name="T48" fmla="*/ 214 w 217"/>
                  <a:gd name="T49" fmla="*/ 220 h 248"/>
                  <a:gd name="T50" fmla="*/ 200 w 217"/>
                  <a:gd name="T51" fmla="*/ 224 h 248"/>
                  <a:gd name="T52" fmla="*/ 115 w 217"/>
                  <a:gd name="T53" fmla="*/ 174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7" h="248">
                    <a:moveTo>
                      <a:pt x="44" y="14"/>
                    </a:moveTo>
                    <a:cubicBezTo>
                      <a:pt x="43" y="8"/>
                      <a:pt x="46" y="3"/>
                      <a:pt x="52" y="1"/>
                    </a:cubicBezTo>
                    <a:cubicBezTo>
                      <a:pt x="52" y="1"/>
                      <a:pt x="52" y="1"/>
                      <a:pt x="52" y="1"/>
                    </a:cubicBezTo>
                    <a:cubicBezTo>
                      <a:pt x="57" y="0"/>
                      <a:pt x="63" y="3"/>
                      <a:pt x="64" y="8"/>
                    </a:cubicBezTo>
                    <a:lnTo>
                      <a:pt x="90" y="104"/>
                    </a:lnTo>
                    <a:cubicBezTo>
                      <a:pt x="91" y="109"/>
                      <a:pt x="88" y="115"/>
                      <a:pt x="83" y="116"/>
                    </a:cubicBezTo>
                    <a:cubicBezTo>
                      <a:pt x="83" y="116"/>
                      <a:pt x="83" y="116"/>
                      <a:pt x="83" y="116"/>
                    </a:cubicBezTo>
                    <a:cubicBezTo>
                      <a:pt x="77" y="117"/>
                      <a:pt x="72" y="114"/>
                      <a:pt x="70" y="109"/>
                    </a:cubicBezTo>
                    <a:lnTo>
                      <a:pt x="44" y="14"/>
                    </a:lnTo>
                    <a:close/>
                    <a:moveTo>
                      <a:pt x="19" y="243"/>
                    </a:moveTo>
                    <a:cubicBezTo>
                      <a:pt x="15" y="247"/>
                      <a:pt x="9" y="248"/>
                      <a:pt x="5" y="244"/>
                    </a:cubicBezTo>
                    <a:cubicBezTo>
                      <a:pt x="1" y="241"/>
                      <a:pt x="0" y="235"/>
                      <a:pt x="4" y="230"/>
                    </a:cubicBezTo>
                    <a:cubicBezTo>
                      <a:pt x="4" y="230"/>
                      <a:pt x="4" y="230"/>
                      <a:pt x="4" y="230"/>
                    </a:cubicBezTo>
                    <a:lnTo>
                      <a:pt x="66" y="158"/>
                    </a:lnTo>
                    <a:cubicBezTo>
                      <a:pt x="69" y="154"/>
                      <a:pt x="76" y="154"/>
                      <a:pt x="80" y="157"/>
                    </a:cubicBezTo>
                    <a:cubicBezTo>
                      <a:pt x="84" y="161"/>
                      <a:pt x="85" y="167"/>
                      <a:pt x="81" y="171"/>
                    </a:cubicBezTo>
                    <a:cubicBezTo>
                      <a:pt x="81" y="171"/>
                      <a:pt x="81" y="171"/>
                      <a:pt x="81" y="171"/>
                    </a:cubicBezTo>
                    <a:lnTo>
                      <a:pt x="19" y="243"/>
                    </a:lnTo>
                    <a:close/>
                    <a:moveTo>
                      <a:pt x="115" y="174"/>
                    </a:moveTo>
                    <a:cubicBezTo>
                      <a:pt x="110" y="171"/>
                      <a:pt x="108" y="165"/>
                      <a:pt x="111" y="160"/>
                    </a:cubicBezTo>
                    <a:cubicBezTo>
                      <a:pt x="111" y="160"/>
                      <a:pt x="111" y="160"/>
                      <a:pt x="111" y="160"/>
                    </a:cubicBezTo>
                    <a:cubicBezTo>
                      <a:pt x="114" y="155"/>
                      <a:pt x="120" y="153"/>
                      <a:pt x="125" y="156"/>
                    </a:cubicBezTo>
                    <a:lnTo>
                      <a:pt x="211" y="206"/>
                    </a:lnTo>
                    <a:cubicBezTo>
                      <a:pt x="216" y="209"/>
                      <a:pt x="217" y="215"/>
                      <a:pt x="215" y="220"/>
                    </a:cubicBezTo>
                    <a:cubicBezTo>
                      <a:pt x="214" y="220"/>
                      <a:pt x="214" y="220"/>
                      <a:pt x="214" y="220"/>
                    </a:cubicBezTo>
                    <a:cubicBezTo>
                      <a:pt x="212" y="225"/>
                      <a:pt x="205" y="227"/>
                      <a:pt x="200" y="224"/>
                    </a:cubicBezTo>
                    <a:lnTo>
                      <a:pt x="115" y="174"/>
                    </a:lnTo>
                    <a:close/>
                  </a:path>
                </a:pathLst>
              </a:custGeom>
              <a:solidFill>
                <a:srgbClr val="5EEB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77" name="Freeform 520"/>
              <p:cNvSpPr>
                <a:spLocks noEditPoints="1"/>
              </p:cNvSpPr>
              <p:nvPr/>
            </p:nvSpPr>
            <p:spPr bwMode="auto">
              <a:xfrm>
                <a:off x="4900" y="1632"/>
                <a:ext cx="66" cy="76"/>
              </a:xfrm>
              <a:custGeom>
                <a:avLst/>
                <a:gdLst>
                  <a:gd name="T0" fmla="*/ 44 w 217"/>
                  <a:gd name="T1" fmla="*/ 14 h 248"/>
                  <a:gd name="T2" fmla="*/ 52 w 217"/>
                  <a:gd name="T3" fmla="*/ 1 h 248"/>
                  <a:gd name="T4" fmla="*/ 52 w 217"/>
                  <a:gd name="T5" fmla="*/ 1 h 248"/>
                  <a:gd name="T6" fmla="*/ 64 w 217"/>
                  <a:gd name="T7" fmla="*/ 8 h 248"/>
                  <a:gd name="T8" fmla="*/ 90 w 217"/>
                  <a:gd name="T9" fmla="*/ 104 h 248"/>
                  <a:gd name="T10" fmla="*/ 83 w 217"/>
                  <a:gd name="T11" fmla="*/ 116 h 248"/>
                  <a:gd name="T12" fmla="*/ 83 w 217"/>
                  <a:gd name="T13" fmla="*/ 116 h 248"/>
                  <a:gd name="T14" fmla="*/ 70 w 217"/>
                  <a:gd name="T15" fmla="*/ 109 h 248"/>
                  <a:gd name="T16" fmla="*/ 44 w 217"/>
                  <a:gd name="T17" fmla="*/ 14 h 248"/>
                  <a:gd name="T18" fmla="*/ 19 w 217"/>
                  <a:gd name="T19" fmla="*/ 243 h 248"/>
                  <a:gd name="T20" fmla="*/ 5 w 217"/>
                  <a:gd name="T21" fmla="*/ 244 h 248"/>
                  <a:gd name="T22" fmla="*/ 4 w 217"/>
                  <a:gd name="T23" fmla="*/ 230 h 248"/>
                  <a:gd name="T24" fmla="*/ 4 w 217"/>
                  <a:gd name="T25" fmla="*/ 230 h 248"/>
                  <a:gd name="T26" fmla="*/ 66 w 217"/>
                  <a:gd name="T27" fmla="*/ 158 h 248"/>
                  <a:gd name="T28" fmla="*/ 80 w 217"/>
                  <a:gd name="T29" fmla="*/ 157 h 248"/>
                  <a:gd name="T30" fmla="*/ 81 w 217"/>
                  <a:gd name="T31" fmla="*/ 171 h 248"/>
                  <a:gd name="T32" fmla="*/ 81 w 217"/>
                  <a:gd name="T33" fmla="*/ 171 h 248"/>
                  <a:gd name="T34" fmla="*/ 19 w 217"/>
                  <a:gd name="T35" fmla="*/ 243 h 248"/>
                  <a:gd name="T36" fmla="*/ 115 w 217"/>
                  <a:gd name="T37" fmla="*/ 174 h 248"/>
                  <a:gd name="T38" fmla="*/ 111 w 217"/>
                  <a:gd name="T39" fmla="*/ 160 h 248"/>
                  <a:gd name="T40" fmla="*/ 111 w 217"/>
                  <a:gd name="T41" fmla="*/ 160 h 248"/>
                  <a:gd name="T42" fmla="*/ 125 w 217"/>
                  <a:gd name="T43" fmla="*/ 156 h 248"/>
                  <a:gd name="T44" fmla="*/ 211 w 217"/>
                  <a:gd name="T45" fmla="*/ 206 h 248"/>
                  <a:gd name="T46" fmla="*/ 215 w 217"/>
                  <a:gd name="T47" fmla="*/ 220 h 248"/>
                  <a:gd name="T48" fmla="*/ 214 w 217"/>
                  <a:gd name="T49" fmla="*/ 220 h 248"/>
                  <a:gd name="T50" fmla="*/ 200 w 217"/>
                  <a:gd name="T51" fmla="*/ 224 h 248"/>
                  <a:gd name="T52" fmla="*/ 115 w 217"/>
                  <a:gd name="T53" fmla="*/ 174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7" h="248">
                    <a:moveTo>
                      <a:pt x="44" y="14"/>
                    </a:moveTo>
                    <a:cubicBezTo>
                      <a:pt x="43" y="8"/>
                      <a:pt x="46" y="3"/>
                      <a:pt x="52" y="1"/>
                    </a:cubicBezTo>
                    <a:cubicBezTo>
                      <a:pt x="52" y="1"/>
                      <a:pt x="52" y="1"/>
                      <a:pt x="52" y="1"/>
                    </a:cubicBezTo>
                    <a:cubicBezTo>
                      <a:pt x="57" y="0"/>
                      <a:pt x="63" y="3"/>
                      <a:pt x="64" y="8"/>
                    </a:cubicBezTo>
                    <a:lnTo>
                      <a:pt x="90" y="104"/>
                    </a:lnTo>
                    <a:cubicBezTo>
                      <a:pt x="91" y="109"/>
                      <a:pt x="88" y="115"/>
                      <a:pt x="83" y="116"/>
                    </a:cubicBezTo>
                    <a:cubicBezTo>
                      <a:pt x="83" y="116"/>
                      <a:pt x="83" y="116"/>
                      <a:pt x="83" y="116"/>
                    </a:cubicBezTo>
                    <a:cubicBezTo>
                      <a:pt x="77" y="117"/>
                      <a:pt x="72" y="114"/>
                      <a:pt x="70" y="109"/>
                    </a:cubicBezTo>
                    <a:lnTo>
                      <a:pt x="44" y="14"/>
                    </a:lnTo>
                    <a:close/>
                    <a:moveTo>
                      <a:pt x="19" y="243"/>
                    </a:moveTo>
                    <a:cubicBezTo>
                      <a:pt x="15" y="247"/>
                      <a:pt x="9" y="248"/>
                      <a:pt x="5" y="244"/>
                    </a:cubicBezTo>
                    <a:cubicBezTo>
                      <a:pt x="1" y="241"/>
                      <a:pt x="0" y="235"/>
                      <a:pt x="4" y="230"/>
                    </a:cubicBezTo>
                    <a:cubicBezTo>
                      <a:pt x="4" y="230"/>
                      <a:pt x="4" y="230"/>
                      <a:pt x="4" y="230"/>
                    </a:cubicBezTo>
                    <a:lnTo>
                      <a:pt x="66" y="158"/>
                    </a:lnTo>
                    <a:cubicBezTo>
                      <a:pt x="69" y="154"/>
                      <a:pt x="76" y="154"/>
                      <a:pt x="80" y="157"/>
                    </a:cubicBezTo>
                    <a:cubicBezTo>
                      <a:pt x="84" y="161"/>
                      <a:pt x="85" y="167"/>
                      <a:pt x="81" y="171"/>
                    </a:cubicBezTo>
                    <a:cubicBezTo>
                      <a:pt x="81" y="171"/>
                      <a:pt x="81" y="171"/>
                      <a:pt x="81" y="171"/>
                    </a:cubicBezTo>
                    <a:lnTo>
                      <a:pt x="19" y="243"/>
                    </a:lnTo>
                    <a:close/>
                    <a:moveTo>
                      <a:pt x="115" y="174"/>
                    </a:moveTo>
                    <a:cubicBezTo>
                      <a:pt x="110" y="171"/>
                      <a:pt x="108" y="165"/>
                      <a:pt x="111" y="160"/>
                    </a:cubicBezTo>
                    <a:cubicBezTo>
                      <a:pt x="111" y="160"/>
                      <a:pt x="111" y="160"/>
                      <a:pt x="111" y="160"/>
                    </a:cubicBezTo>
                    <a:cubicBezTo>
                      <a:pt x="114" y="155"/>
                      <a:pt x="120" y="153"/>
                      <a:pt x="125" y="156"/>
                    </a:cubicBezTo>
                    <a:lnTo>
                      <a:pt x="211" y="206"/>
                    </a:lnTo>
                    <a:cubicBezTo>
                      <a:pt x="216" y="209"/>
                      <a:pt x="217" y="215"/>
                      <a:pt x="215" y="220"/>
                    </a:cubicBezTo>
                    <a:cubicBezTo>
                      <a:pt x="214" y="220"/>
                      <a:pt x="214" y="220"/>
                      <a:pt x="214" y="220"/>
                    </a:cubicBezTo>
                    <a:cubicBezTo>
                      <a:pt x="212" y="225"/>
                      <a:pt x="205" y="227"/>
                      <a:pt x="200" y="224"/>
                    </a:cubicBezTo>
                    <a:lnTo>
                      <a:pt x="115" y="174"/>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78" name="Rectangle 521"/>
              <p:cNvSpPr>
                <a:spLocks noChangeArrowheads="1"/>
              </p:cNvSpPr>
              <p:nvPr/>
            </p:nvSpPr>
            <p:spPr bwMode="auto">
              <a:xfrm>
                <a:off x="4905" y="1663"/>
                <a:ext cx="5" cy="34"/>
              </a:xfrm>
              <a:prstGeom prst="rect">
                <a:avLst/>
              </a:prstGeom>
              <a:solidFill>
                <a:srgbClr val="FBFE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9" name="Rectangle 522"/>
              <p:cNvSpPr>
                <a:spLocks noChangeArrowheads="1"/>
              </p:cNvSpPr>
              <p:nvPr/>
            </p:nvSpPr>
            <p:spPr bwMode="auto">
              <a:xfrm>
                <a:off x="4910" y="1663"/>
                <a:ext cx="5" cy="34"/>
              </a:xfrm>
              <a:prstGeom prst="rect">
                <a:avLst/>
              </a:prstGeom>
              <a:solidFill>
                <a:srgbClr val="FAFE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0" name="Rectangle 523"/>
              <p:cNvSpPr>
                <a:spLocks noChangeArrowheads="1"/>
              </p:cNvSpPr>
              <p:nvPr/>
            </p:nvSpPr>
            <p:spPr bwMode="auto">
              <a:xfrm>
                <a:off x="4915" y="1663"/>
                <a:ext cx="5" cy="34"/>
              </a:xfrm>
              <a:prstGeom prst="rect">
                <a:avLst/>
              </a:prstGeom>
              <a:solidFill>
                <a:srgbClr val="DEF9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1" name="Rectangle 524"/>
              <p:cNvSpPr>
                <a:spLocks noChangeArrowheads="1"/>
              </p:cNvSpPr>
              <p:nvPr/>
            </p:nvSpPr>
            <p:spPr bwMode="auto">
              <a:xfrm>
                <a:off x="4920" y="1663"/>
                <a:ext cx="5" cy="34"/>
              </a:xfrm>
              <a:prstGeom prst="rect">
                <a:avLst/>
              </a:prstGeom>
              <a:solidFill>
                <a:srgbClr val="A8F2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2" name="Rectangle 525"/>
              <p:cNvSpPr>
                <a:spLocks noChangeArrowheads="1"/>
              </p:cNvSpPr>
              <p:nvPr/>
            </p:nvSpPr>
            <p:spPr bwMode="auto">
              <a:xfrm>
                <a:off x="4925" y="1663"/>
                <a:ext cx="4" cy="34"/>
              </a:xfrm>
              <a:prstGeom prst="rect">
                <a:avLst/>
              </a:prstGeom>
              <a:solidFill>
                <a:srgbClr val="71EC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3" name="Rectangle 526"/>
              <p:cNvSpPr>
                <a:spLocks noChangeArrowheads="1"/>
              </p:cNvSpPr>
              <p:nvPr/>
            </p:nvSpPr>
            <p:spPr bwMode="auto">
              <a:xfrm>
                <a:off x="4929" y="1663"/>
                <a:ext cx="5" cy="34"/>
              </a:xfrm>
              <a:prstGeom prst="rect">
                <a:avLst/>
              </a:prstGeom>
              <a:solidFill>
                <a:srgbClr val="67EC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4" name="Freeform 527"/>
              <p:cNvSpPr>
                <a:spLocks/>
              </p:cNvSpPr>
              <p:nvPr/>
            </p:nvSpPr>
            <p:spPr bwMode="auto">
              <a:xfrm>
                <a:off x="4908" y="1667"/>
                <a:ext cx="24" cy="27"/>
              </a:xfrm>
              <a:custGeom>
                <a:avLst/>
                <a:gdLst>
                  <a:gd name="T0" fmla="*/ 20 w 24"/>
                  <a:gd name="T1" fmla="*/ 9 h 27"/>
                  <a:gd name="T2" fmla="*/ 18 w 24"/>
                  <a:gd name="T3" fmla="*/ 25 h 27"/>
                  <a:gd name="T4" fmla="*/ 4 w 24"/>
                  <a:gd name="T5" fmla="*/ 19 h 27"/>
                  <a:gd name="T6" fmla="*/ 4 w 24"/>
                  <a:gd name="T7" fmla="*/ 19 h 27"/>
                  <a:gd name="T8" fmla="*/ 6 w 24"/>
                  <a:gd name="T9" fmla="*/ 3 h 27"/>
                  <a:gd name="T10" fmla="*/ 20 w 24"/>
                  <a:gd name="T11" fmla="*/ 9 h 27"/>
                  <a:gd name="T12" fmla="*/ 20 w 24"/>
                  <a:gd name="T13" fmla="*/ 9 h 27"/>
                </a:gdLst>
                <a:ahLst/>
                <a:cxnLst>
                  <a:cxn ang="0">
                    <a:pos x="T0" y="T1"/>
                  </a:cxn>
                  <a:cxn ang="0">
                    <a:pos x="T2" y="T3"/>
                  </a:cxn>
                  <a:cxn ang="0">
                    <a:pos x="T4" y="T5"/>
                  </a:cxn>
                  <a:cxn ang="0">
                    <a:pos x="T6" y="T7"/>
                  </a:cxn>
                  <a:cxn ang="0">
                    <a:pos x="T8" y="T9"/>
                  </a:cxn>
                  <a:cxn ang="0">
                    <a:pos x="T10" y="T11"/>
                  </a:cxn>
                  <a:cxn ang="0">
                    <a:pos x="T12" y="T13"/>
                  </a:cxn>
                </a:cxnLst>
                <a:rect l="0" t="0" r="r" b="b"/>
                <a:pathLst>
                  <a:path w="24" h="27">
                    <a:moveTo>
                      <a:pt x="20" y="9"/>
                    </a:moveTo>
                    <a:cubicBezTo>
                      <a:pt x="24" y="14"/>
                      <a:pt x="23" y="21"/>
                      <a:pt x="18" y="25"/>
                    </a:cubicBezTo>
                    <a:cubicBezTo>
                      <a:pt x="13" y="27"/>
                      <a:pt x="6" y="24"/>
                      <a:pt x="4" y="19"/>
                    </a:cubicBezTo>
                    <a:cubicBezTo>
                      <a:pt x="4" y="19"/>
                      <a:pt x="4" y="19"/>
                      <a:pt x="4" y="19"/>
                    </a:cubicBezTo>
                    <a:cubicBezTo>
                      <a:pt x="0" y="14"/>
                      <a:pt x="1" y="7"/>
                      <a:pt x="6" y="3"/>
                    </a:cubicBezTo>
                    <a:cubicBezTo>
                      <a:pt x="12" y="0"/>
                      <a:pt x="18" y="3"/>
                      <a:pt x="20" y="9"/>
                    </a:cubicBezTo>
                    <a:cubicBezTo>
                      <a:pt x="20" y="9"/>
                      <a:pt x="20" y="9"/>
                      <a:pt x="20" y="9"/>
                    </a:cubicBezTo>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85" name="Line 528"/>
              <p:cNvSpPr>
                <a:spLocks noChangeShapeType="1"/>
              </p:cNvSpPr>
              <p:nvPr/>
            </p:nvSpPr>
            <p:spPr bwMode="auto">
              <a:xfrm>
                <a:off x="4897" y="1717"/>
                <a:ext cx="131" cy="74"/>
              </a:xfrm>
              <a:prstGeom prst="line">
                <a:avLst/>
              </a:prstGeom>
              <a:noFill/>
              <a:ln w="7938" cap="rnd">
                <a:solidFill>
                  <a:srgbClr val="00385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86" name="Freeform 529"/>
              <p:cNvSpPr>
                <a:spLocks/>
              </p:cNvSpPr>
              <p:nvPr/>
            </p:nvSpPr>
            <p:spPr bwMode="auto">
              <a:xfrm>
                <a:off x="4895" y="1488"/>
                <a:ext cx="234" cy="312"/>
              </a:xfrm>
              <a:custGeom>
                <a:avLst/>
                <a:gdLst>
                  <a:gd name="T0" fmla="*/ 730 w 767"/>
                  <a:gd name="T1" fmla="*/ 778 h 1022"/>
                  <a:gd name="T2" fmla="*/ 730 w 767"/>
                  <a:gd name="T3" fmla="*/ 246 h 1022"/>
                  <a:gd name="T4" fmla="*/ 302 w 767"/>
                  <a:gd name="T5" fmla="*/ 0 h 1022"/>
                  <a:gd name="T6" fmla="*/ 33 w 767"/>
                  <a:gd name="T7" fmla="*/ 159 h 1022"/>
                  <a:gd name="T8" fmla="*/ 33 w 767"/>
                  <a:gd name="T9" fmla="*/ 691 h 1022"/>
                  <a:gd name="T10" fmla="*/ 22 w 767"/>
                  <a:gd name="T11" fmla="*/ 703 h 1022"/>
                  <a:gd name="T12" fmla="*/ 23 w 767"/>
                  <a:gd name="T13" fmla="*/ 717 h 1022"/>
                  <a:gd name="T14" fmla="*/ 23 w 767"/>
                  <a:gd name="T15" fmla="*/ 717 h 1022"/>
                  <a:gd name="T16" fmla="*/ 33 w 767"/>
                  <a:gd name="T17" fmla="*/ 719 h 1022"/>
                  <a:gd name="T18" fmla="*/ 33 w 767"/>
                  <a:gd name="T19" fmla="*/ 726 h 1022"/>
                  <a:gd name="T20" fmla="*/ 0 w 767"/>
                  <a:gd name="T21" fmla="*/ 745 h 1022"/>
                  <a:gd name="T22" fmla="*/ 0 w 767"/>
                  <a:gd name="T23" fmla="*/ 775 h 1022"/>
                  <a:gd name="T24" fmla="*/ 435 w 767"/>
                  <a:gd name="T25" fmla="*/ 1022 h 1022"/>
                  <a:gd name="T26" fmla="*/ 767 w 767"/>
                  <a:gd name="T27" fmla="*/ 827 h 1022"/>
                  <a:gd name="T28" fmla="*/ 767 w 767"/>
                  <a:gd name="T29" fmla="*/ 799 h 1022"/>
                  <a:gd name="T30" fmla="*/ 730 w 767"/>
                  <a:gd name="T31" fmla="*/ 778 h 10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67" h="1022">
                    <a:moveTo>
                      <a:pt x="730" y="778"/>
                    </a:moveTo>
                    <a:lnTo>
                      <a:pt x="730" y="246"/>
                    </a:lnTo>
                    <a:lnTo>
                      <a:pt x="302" y="0"/>
                    </a:lnTo>
                    <a:lnTo>
                      <a:pt x="33" y="159"/>
                    </a:lnTo>
                    <a:lnTo>
                      <a:pt x="33" y="691"/>
                    </a:lnTo>
                    <a:lnTo>
                      <a:pt x="22" y="703"/>
                    </a:lnTo>
                    <a:cubicBezTo>
                      <a:pt x="18" y="708"/>
                      <a:pt x="19" y="714"/>
                      <a:pt x="23" y="717"/>
                    </a:cubicBezTo>
                    <a:cubicBezTo>
                      <a:pt x="23" y="717"/>
                      <a:pt x="23" y="717"/>
                      <a:pt x="23" y="717"/>
                    </a:cubicBezTo>
                    <a:lnTo>
                      <a:pt x="33" y="719"/>
                    </a:lnTo>
                    <a:lnTo>
                      <a:pt x="33" y="726"/>
                    </a:lnTo>
                    <a:lnTo>
                      <a:pt x="0" y="745"/>
                    </a:lnTo>
                    <a:lnTo>
                      <a:pt x="0" y="775"/>
                    </a:lnTo>
                    <a:lnTo>
                      <a:pt x="435" y="1022"/>
                    </a:lnTo>
                    <a:lnTo>
                      <a:pt x="767" y="827"/>
                    </a:lnTo>
                    <a:lnTo>
                      <a:pt x="767" y="799"/>
                    </a:lnTo>
                    <a:lnTo>
                      <a:pt x="730" y="778"/>
                    </a:lnTo>
                    <a:close/>
                  </a:path>
                </a:pathLst>
              </a:custGeom>
              <a:noFill/>
              <a:ln w="7938" cap="rnd">
                <a:solidFill>
                  <a:srgbClr val="0083B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87" name="Line 530"/>
              <p:cNvSpPr>
                <a:spLocks noChangeShapeType="1"/>
              </p:cNvSpPr>
              <p:nvPr/>
            </p:nvSpPr>
            <p:spPr bwMode="auto">
              <a:xfrm>
                <a:off x="3317" y="2918"/>
                <a:ext cx="1016" cy="0"/>
              </a:xfrm>
              <a:prstGeom prst="line">
                <a:avLst/>
              </a:prstGeom>
              <a:noFill/>
              <a:ln w="7938" cap="rnd">
                <a:solidFill>
                  <a:srgbClr val="0083B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88" name="Freeform 531"/>
              <p:cNvSpPr>
                <a:spLocks/>
              </p:cNvSpPr>
              <p:nvPr/>
            </p:nvSpPr>
            <p:spPr bwMode="auto">
              <a:xfrm>
                <a:off x="4328" y="2900"/>
                <a:ext cx="36" cy="36"/>
              </a:xfrm>
              <a:custGeom>
                <a:avLst/>
                <a:gdLst>
                  <a:gd name="T0" fmla="*/ 0 w 36"/>
                  <a:gd name="T1" fmla="*/ 0 h 36"/>
                  <a:gd name="T2" fmla="*/ 36 w 36"/>
                  <a:gd name="T3" fmla="*/ 18 h 36"/>
                  <a:gd name="T4" fmla="*/ 0 w 36"/>
                  <a:gd name="T5" fmla="*/ 36 h 36"/>
                  <a:gd name="T6" fmla="*/ 0 w 36"/>
                  <a:gd name="T7" fmla="*/ 0 h 36"/>
                </a:gdLst>
                <a:ahLst/>
                <a:cxnLst>
                  <a:cxn ang="0">
                    <a:pos x="T0" y="T1"/>
                  </a:cxn>
                  <a:cxn ang="0">
                    <a:pos x="T2" y="T3"/>
                  </a:cxn>
                  <a:cxn ang="0">
                    <a:pos x="T4" y="T5"/>
                  </a:cxn>
                  <a:cxn ang="0">
                    <a:pos x="T6" y="T7"/>
                  </a:cxn>
                </a:cxnLst>
                <a:rect l="0" t="0" r="r" b="b"/>
                <a:pathLst>
                  <a:path w="36" h="36">
                    <a:moveTo>
                      <a:pt x="0" y="0"/>
                    </a:moveTo>
                    <a:lnTo>
                      <a:pt x="36" y="18"/>
                    </a:lnTo>
                    <a:lnTo>
                      <a:pt x="0" y="36"/>
                    </a:lnTo>
                    <a:lnTo>
                      <a:pt x="0" y="0"/>
                    </a:lnTo>
                    <a:close/>
                  </a:path>
                </a:pathLst>
              </a:custGeom>
              <a:solidFill>
                <a:srgbClr val="0083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9" name="Freeform 532"/>
              <p:cNvSpPr>
                <a:spLocks/>
              </p:cNvSpPr>
              <p:nvPr/>
            </p:nvSpPr>
            <p:spPr bwMode="auto">
              <a:xfrm>
                <a:off x="2752" y="3012"/>
                <a:ext cx="2352" cy="339"/>
              </a:xfrm>
              <a:custGeom>
                <a:avLst/>
                <a:gdLst>
                  <a:gd name="T0" fmla="*/ 0 w 2352"/>
                  <a:gd name="T1" fmla="*/ 0 h 339"/>
                  <a:gd name="T2" fmla="*/ 0 w 2352"/>
                  <a:gd name="T3" fmla="*/ 339 h 339"/>
                  <a:gd name="T4" fmla="*/ 2352 w 2352"/>
                  <a:gd name="T5" fmla="*/ 339 h 339"/>
                  <a:gd name="T6" fmla="*/ 2352 w 2352"/>
                  <a:gd name="T7" fmla="*/ 93 h 339"/>
                </a:gdLst>
                <a:ahLst/>
                <a:cxnLst>
                  <a:cxn ang="0">
                    <a:pos x="T0" y="T1"/>
                  </a:cxn>
                  <a:cxn ang="0">
                    <a:pos x="T2" y="T3"/>
                  </a:cxn>
                  <a:cxn ang="0">
                    <a:pos x="T4" y="T5"/>
                  </a:cxn>
                  <a:cxn ang="0">
                    <a:pos x="T6" y="T7"/>
                  </a:cxn>
                </a:cxnLst>
                <a:rect l="0" t="0" r="r" b="b"/>
                <a:pathLst>
                  <a:path w="2352" h="339">
                    <a:moveTo>
                      <a:pt x="0" y="0"/>
                    </a:moveTo>
                    <a:lnTo>
                      <a:pt x="0" y="339"/>
                    </a:lnTo>
                    <a:lnTo>
                      <a:pt x="2352" y="339"/>
                    </a:lnTo>
                    <a:lnTo>
                      <a:pt x="2352" y="93"/>
                    </a:lnTo>
                  </a:path>
                </a:pathLst>
              </a:custGeom>
              <a:noFill/>
              <a:ln w="7938" cap="rnd">
                <a:solidFill>
                  <a:srgbClr val="0083B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90" name="Freeform 533"/>
              <p:cNvSpPr>
                <a:spLocks/>
              </p:cNvSpPr>
              <p:nvPr/>
            </p:nvSpPr>
            <p:spPr bwMode="auto">
              <a:xfrm>
                <a:off x="5086" y="3073"/>
                <a:ext cx="37" cy="36"/>
              </a:xfrm>
              <a:custGeom>
                <a:avLst/>
                <a:gdLst>
                  <a:gd name="T0" fmla="*/ 0 w 37"/>
                  <a:gd name="T1" fmla="*/ 36 h 36"/>
                  <a:gd name="T2" fmla="*/ 18 w 37"/>
                  <a:gd name="T3" fmla="*/ 0 h 36"/>
                  <a:gd name="T4" fmla="*/ 37 w 37"/>
                  <a:gd name="T5" fmla="*/ 36 h 36"/>
                  <a:gd name="T6" fmla="*/ 0 w 37"/>
                  <a:gd name="T7" fmla="*/ 36 h 36"/>
                </a:gdLst>
                <a:ahLst/>
                <a:cxnLst>
                  <a:cxn ang="0">
                    <a:pos x="T0" y="T1"/>
                  </a:cxn>
                  <a:cxn ang="0">
                    <a:pos x="T2" y="T3"/>
                  </a:cxn>
                  <a:cxn ang="0">
                    <a:pos x="T4" y="T5"/>
                  </a:cxn>
                  <a:cxn ang="0">
                    <a:pos x="T6" y="T7"/>
                  </a:cxn>
                </a:cxnLst>
                <a:rect l="0" t="0" r="r" b="b"/>
                <a:pathLst>
                  <a:path w="37" h="36">
                    <a:moveTo>
                      <a:pt x="0" y="36"/>
                    </a:moveTo>
                    <a:lnTo>
                      <a:pt x="18" y="0"/>
                    </a:lnTo>
                    <a:lnTo>
                      <a:pt x="37" y="36"/>
                    </a:lnTo>
                    <a:lnTo>
                      <a:pt x="0" y="36"/>
                    </a:lnTo>
                    <a:close/>
                  </a:path>
                </a:pathLst>
              </a:custGeom>
              <a:solidFill>
                <a:srgbClr val="0083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1" name="Freeform 534"/>
              <p:cNvSpPr>
                <a:spLocks/>
              </p:cNvSpPr>
              <p:nvPr/>
            </p:nvSpPr>
            <p:spPr bwMode="auto">
              <a:xfrm>
                <a:off x="3771" y="2382"/>
                <a:ext cx="781" cy="278"/>
              </a:xfrm>
              <a:custGeom>
                <a:avLst/>
                <a:gdLst>
                  <a:gd name="T0" fmla="*/ 2551 w 2551"/>
                  <a:gd name="T1" fmla="*/ 908 h 908"/>
                  <a:gd name="T2" fmla="*/ 2551 w 2551"/>
                  <a:gd name="T3" fmla="*/ 303 h 908"/>
                  <a:gd name="T4" fmla="*/ 1256 w 2551"/>
                  <a:gd name="T5" fmla="*/ 303 h 908"/>
                  <a:gd name="T6" fmla="*/ 1206 w 2551"/>
                  <a:gd name="T7" fmla="*/ 252 h 908"/>
                  <a:gd name="T8" fmla="*/ 1155 w 2551"/>
                  <a:gd name="T9" fmla="*/ 303 h 908"/>
                  <a:gd name="T10" fmla="*/ 0 w 2551"/>
                  <a:gd name="T11" fmla="*/ 303 h 908"/>
                  <a:gd name="T12" fmla="*/ 0 w 2551"/>
                  <a:gd name="T13" fmla="*/ 0 h 908"/>
                </a:gdLst>
                <a:ahLst/>
                <a:cxnLst>
                  <a:cxn ang="0">
                    <a:pos x="T0" y="T1"/>
                  </a:cxn>
                  <a:cxn ang="0">
                    <a:pos x="T2" y="T3"/>
                  </a:cxn>
                  <a:cxn ang="0">
                    <a:pos x="T4" y="T5"/>
                  </a:cxn>
                  <a:cxn ang="0">
                    <a:pos x="T6" y="T7"/>
                  </a:cxn>
                  <a:cxn ang="0">
                    <a:pos x="T8" y="T9"/>
                  </a:cxn>
                  <a:cxn ang="0">
                    <a:pos x="T10" y="T11"/>
                  </a:cxn>
                  <a:cxn ang="0">
                    <a:pos x="T12" y="T13"/>
                  </a:cxn>
                </a:cxnLst>
                <a:rect l="0" t="0" r="r" b="b"/>
                <a:pathLst>
                  <a:path w="2551" h="908">
                    <a:moveTo>
                      <a:pt x="2551" y="908"/>
                    </a:moveTo>
                    <a:lnTo>
                      <a:pt x="2551" y="303"/>
                    </a:lnTo>
                    <a:lnTo>
                      <a:pt x="1256" y="303"/>
                    </a:lnTo>
                    <a:cubicBezTo>
                      <a:pt x="1256" y="275"/>
                      <a:pt x="1234" y="252"/>
                      <a:pt x="1206" y="252"/>
                    </a:cubicBezTo>
                    <a:cubicBezTo>
                      <a:pt x="1178" y="252"/>
                      <a:pt x="1155" y="275"/>
                      <a:pt x="1155" y="303"/>
                    </a:cubicBezTo>
                    <a:lnTo>
                      <a:pt x="0" y="303"/>
                    </a:lnTo>
                    <a:lnTo>
                      <a:pt x="0" y="0"/>
                    </a:lnTo>
                  </a:path>
                </a:pathLst>
              </a:custGeom>
              <a:noFill/>
              <a:ln w="7938" cap="rnd">
                <a:solidFill>
                  <a:srgbClr val="0083B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92" name="Freeform 535"/>
              <p:cNvSpPr>
                <a:spLocks/>
              </p:cNvSpPr>
              <p:nvPr/>
            </p:nvSpPr>
            <p:spPr bwMode="auto">
              <a:xfrm>
                <a:off x="3753" y="2351"/>
                <a:ext cx="36" cy="36"/>
              </a:xfrm>
              <a:custGeom>
                <a:avLst/>
                <a:gdLst>
                  <a:gd name="T0" fmla="*/ 0 w 36"/>
                  <a:gd name="T1" fmla="*/ 36 h 36"/>
                  <a:gd name="T2" fmla="*/ 18 w 36"/>
                  <a:gd name="T3" fmla="*/ 0 h 36"/>
                  <a:gd name="T4" fmla="*/ 36 w 36"/>
                  <a:gd name="T5" fmla="*/ 36 h 36"/>
                  <a:gd name="T6" fmla="*/ 0 w 36"/>
                  <a:gd name="T7" fmla="*/ 36 h 36"/>
                </a:gdLst>
                <a:ahLst/>
                <a:cxnLst>
                  <a:cxn ang="0">
                    <a:pos x="T0" y="T1"/>
                  </a:cxn>
                  <a:cxn ang="0">
                    <a:pos x="T2" y="T3"/>
                  </a:cxn>
                  <a:cxn ang="0">
                    <a:pos x="T4" y="T5"/>
                  </a:cxn>
                  <a:cxn ang="0">
                    <a:pos x="T6" y="T7"/>
                  </a:cxn>
                </a:cxnLst>
                <a:rect l="0" t="0" r="r" b="b"/>
                <a:pathLst>
                  <a:path w="36" h="36">
                    <a:moveTo>
                      <a:pt x="0" y="36"/>
                    </a:moveTo>
                    <a:lnTo>
                      <a:pt x="18" y="0"/>
                    </a:lnTo>
                    <a:lnTo>
                      <a:pt x="36" y="36"/>
                    </a:lnTo>
                    <a:lnTo>
                      <a:pt x="0" y="36"/>
                    </a:lnTo>
                    <a:close/>
                  </a:path>
                </a:pathLst>
              </a:custGeom>
              <a:solidFill>
                <a:srgbClr val="0083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4" name="Freeform 536"/>
              <p:cNvSpPr>
                <a:spLocks/>
              </p:cNvSpPr>
              <p:nvPr/>
            </p:nvSpPr>
            <p:spPr bwMode="auto">
              <a:xfrm>
                <a:off x="4140" y="2382"/>
                <a:ext cx="972" cy="278"/>
              </a:xfrm>
              <a:custGeom>
                <a:avLst/>
                <a:gdLst>
                  <a:gd name="T0" fmla="*/ 3175 w 3175"/>
                  <a:gd name="T1" fmla="*/ 908 h 908"/>
                  <a:gd name="T2" fmla="*/ 3175 w 3175"/>
                  <a:gd name="T3" fmla="*/ 612 h 908"/>
                  <a:gd name="T4" fmla="*/ 2242 w 3175"/>
                  <a:gd name="T5" fmla="*/ 612 h 908"/>
                  <a:gd name="T6" fmla="*/ 2192 w 3175"/>
                  <a:gd name="T7" fmla="*/ 561 h 908"/>
                  <a:gd name="T8" fmla="*/ 2142 w 3175"/>
                  <a:gd name="T9" fmla="*/ 612 h 908"/>
                  <a:gd name="T10" fmla="*/ 1395 w 3175"/>
                  <a:gd name="T11" fmla="*/ 612 h 908"/>
                  <a:gd name="T12" fmla="*/ 1345 w 3175"/>
                  <a:gd name="T13" fmla="*/ 561 h 908"/>
                  <a:gd name="T14" fmla="*/ 1294 w 3175"/>
                  <a:gd name="T15" fmla="*/ 612 h 908"/>
                  <a:gd name="T16" fmla="*/ 0 w 3175"/>
                  <a:gd name="T17" fmla="*/ 612 h 908"/>
                  <a:gd name="T18" fmla="*/ 0 w 3175"/>
                  <a:gd name="T19" fmla="*/ 0 h 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75" h="908">
                    <a:moveTo>
                      <a:pt x="3175" y="908"/>
                    </a:moveTo>
                    <a:lnTo>
                      <a:pt x="3175" y="612"/>
                    </a:lnTo>
                    <a:lnTo>
                      <a:pt x="2242" y="612"/>
                    </a:lnTo>
                    <a:cubicBezTo>
                      <a:pt x="2242" y="584"/>
                      <a:pt x="2220" y="561"/>
                      <a:pt x="2192" y="561"/>
                    </a:cubicBezTo>
                    <a:cubicBezTo>
                      <a:pt x="2164" y="561"/>
                      <a:pt x="2142" y="584"/>
                      <a:pt x="2142" y="612"/>
                    </a:cubicBezTo>
                    <a:lnTo>
                      <a:pt x="1395" y="612"/>
                    </a:lnTo>
                    <a:cubicBezTo>
                      <a:pt x="1395" y="584"/>
                      <a:pt x="1373" y="561"/>
                      <a:pt x="1345" y="561"/>
                    </a:cubicBezTo>
                    <a:cubicBezTo>
                      <a:pt x="1317" y="561"/>
                      <a:pt x="1294" y="584"/>
                      <a:pt x="1294" y="612"/>
                    </a:cubicBezTo>
                    <a:lnTo>
                      <a:pt x="0" y="612"/>
                    </a:lnTo>
                    <a:lnTo>
                      <a:pt x="0" y="0"/>
                    </a:lnTo>
                  </a:path>
                </a:pathLst>
              </a:custGeom>
              <a:noFill/>
              <a:ln w="7938" cap="rnd">
                <a:solidFill>
                  <a:srgbClr val="0083B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96" name="Freeform 537"/>
              <p:cNvSpPr>
                <a:spLocks/>
              </p:cNvSpPr>
              <p:nvPr/>
            </p:nvSpPr>
            <p:spPr bwMode="auto">
              <a:xfrm>
                <a:off x="4122" y="2351"/>
                <a:ext cx="36" cy="36"/>
              </a:xfrm>
              <a:custGeom>
                <a:avLst/>
                <a:gdLst>
                  <a:gd name="T0" fmla="*/ 0 w 36"/>
                  <a:gd name="T1" fmla="*/ 36 h 36"/>
                  <a:gd name="T2" fmla="*/ 18 w 36"/>
                  <a:gd name="T3" fmla="*/ 0 h 36"/>
                  <a:gd name="T4" fmla="*/ 36 w 36"/>
                  <a:gd name="T5" fmla="*/ 36 h 36"/>
                  <a:gd name="T6" fmla="*/ 0 w 36"/>
                  <a:gd name="T7" fmla="*/ 36 h 36"/>
                </a:gdLst>
                <a:ahLst/>
                <a:cxnLst>
                  <a:cxn ang="0">
                    <a:pos x="T0" y="T1"/>
                  </a:cxn>
                  <a:cxn ang="0">
                    <a:pos x="T2" y="T3"/>
                  </a:cxn>
                  <a:cxn ang="0">
                    <a:pos x="T4" y="T5"/>
                  </a:cxn>
                  <a:cxn ang="0">
                    <a:pos x="T6" y="T7"/>
                  </a:cxn>
                </a:cxnLst>
                <a:rect l="0" t="0" r="r" b="b"/>
                <a:pathLst>
                  <a:path w="36" h="36">
                    <a:moveTo>
                      <a:pt x="0" y="36"/>
                    </a:moveTo>
                    <a:lnTo>
                      <a:pt x="18" y="0"/>
                    </a:lnTo>
                    <a:lnTo>
                      <a:pt x="36" y="36"/>
                    </a:lnTo>
                    <a:lnTo>
                      <a:pt x="0" y="36"/>
                    </a:lnTo>
                    <a:close/>
                  </a:path>
                </a:pathLst>
              </a:custGeom>
              <a:solidFill>
                <a:srgbClr val="0083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7" name="Freeform 538"/>
              <p:cNvSpPr>
                <a:spLocks/>
              </p:cNvSpPr>
              <p:nvPr/>
            </p:nvSpPr>
            <p:spPr bwMode="auto">
              <a:xfrm>
                <a:off x="4140" y="1533"/>
                <a:ext cx="471" cy="522"/>
              </a:xfrm>
              <a:custGeom>
                <a:avLst/>
                <a:gdLst>
                  <a:gd name="T0" fmla="*/ 0 w 471"/>
                  <a:gd name="T1" fmla="*/ 522 h 522"/>
                  <a:gd name="T2" fmla="*/ 0 w 471"/>
                  <a:gd name="T3" fmla="*/ 151 h 522"/>
                  <a:gd name="T4" fmla="*/ 471 w 471"/>
                  <a:gd name="T5" fmla="*/ 151 h 522"/>
                  <a:gd name="T6" fmla="*/ 471 w 471"/>
                  <a:gd name="T7" fmla="*/ 0 h 522"/>
                </a:gdLst>
                <a:ahLst/>
                <a:cxnLst>
                  <a:cxn ang="0">
                    <a:pos x="T0" y="T1"/>
                  </a:cxn>
                  <a:cxn ang="0">
                    <a:pos x="T2" y="T3"/>
                  </a:cxn>
                  <a:cxn ang="0">
                    <a:pos x="T4" y="T5"/>
                  </a:cxn>
                  <a:cxn ang="0">
                    <a:pos x="T6" y="T7"/>
                  </a:cxn>
                </a:cxnLst>
                <a:rect l="0" t="0" r="r" b="b"/>
                <a:pathLst>
                  <a:path w="471" h="522">
                    <a:moveTo>
                      <a:pt x="0" y="522"/>
                    </a:moveTo>
                    <a:lnTo>
                      <a:pt x="0" y="151"/>
                    </a:lnTo>
                    <a:lnTo>
                      <a:pt x="471" y="151"/>
                    </a:lnTo>
                    <a:lnTo>
                      <a:pt x="471" y="0"/>
                    </a:lnTo>
                  </a:path>
                </a:pathLst>
              </a:custGeom>
              <a:noFill/>
              <a:ln w="7938" cap="rnd">
                <a:solidFill>
                  <a:srgbClr val="0083B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98" name="Freeform 539"/>
              <p:cNvSpPr>
                <a:spLocks/>
              </p:cNvSpPr>
              <p:nvPr/>
            </p:nvSpPr>
            <p:spPr bwMode="auto">
              <a:xfrm>
                <a:off x="4593" y="1502"/>
                <a:ext cx="36" cy="36"/>
              </a:xfrm>
              <a:custGeom>
                <a:avLst/>
                <a:gdLst>
                  <a:gd name="T0" fmla="*/ 0 w 36"/>
                  <a:gd name="T1" fmla="*/ 36 h 36"/>
                  <a:gd name="T2" fmla="*/ 18 w 36"/>
                  <a:gd name="T3" fmla="*/ 0 h 36"/>
                  <a:gd name="T4" fmla="*/ 36 w 36"/>
                  <a:gd name="T5" fmla="*/ 36 h 36"/>
                  <a:gd name="T6" fmla="*/ 0 w 36"/>
                  <a:gd name="T7" fmla="*/ 36 h 36"/>
                </a:gdLst>
                <a:ahLst/>
                <a:cxnLst>
                  <a:cxn ang="0">
                    <a:pos x="T0" y="T1"/>
                  </a:cxn>
                  <a:cxn ang="0">
                    <a:pos x="T2" y="T3"/>
                  </a:cxn>
                  <a:cxn ang="0">
                    <a:pos x="T4" y="T5"/>
                  </a:cxn>
                  <a:cxn ang="0">
                    <a:pos x="T6" y="T7"/>
                  </a:cxn>
                </a:cxnLst>
                <a:rect l="0" t="0" r="r" b="b"/>
                <a:pathLst>
                  <a:path w="36" h="36">
                    <a:moveTo>
                      <a:pt x="0" y="36"/>
                    </a:moveTo>
                    <a:lnTo>
                      <a:pt x="18" y="0"/>
                    </a:lnTo>
                    <a:lnTo>
                      <a:pt x="36" y="36"/>
                    </a:lnTo>
                    <a:lnTo>
                      <a:pt x="0" y="36"/>
                    </a:lnTo>
                    <a:close/>
                  </a:path>
                </a:pathLst>
              </a:custGeom>
              <a:solidFill>
                <a:srgbClr val="0083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9" name="Freeform 540"/>
              <p:cNvSpPr>
                <a:spLocks/>
              </p:cNvSpPr>
              <p:nvPr/>
            </p:nvSpPr>
            <p:spPr bwMode="auto">
              <a:xfrm>
                <a:off x="4140" y="1644"/>
                <a:ext cx="733" cy="411"/>
              </a:xfrm>
              <a:custGeom>
                <a:avLst/>
                <a:gdLst>
                  <a:gd name="T0" fmla="*/ 0 w 2395"/>
                  <a:gd name="T1" fmla="*/ 1341 h 1341"/>
                  <a:gd name="T2" fmla="*/ 0 w 2395"/>
                  <a:gd name="T3" fmla="*/ 925 h 1341"/>
                  <a:gd name="T4" fmla="*/ 2142 w 2395"/>
                  <a:gd name="T5" fmla="*/ 925 h 1341"/>
                  <a:gd name="T6" fmla="*/ 2192 w 2395"/>
                  <a:gd name="T7" fmla="*/ 875 h 1341"/>
                  <a:gd name="T8" fmla="*/ 2242 w 2395"/>
                  <a:gd name="T9" fmla="*/ 925 h 1341"/>
                  <a:gd name="T10" fmla="*/ 2270 w 2395"/>
                  <a:gd name="T11" fmla="*/ 925 h 1341"/>
                  <a:gd name="T12" fmla="*/ 2270 w 2395"/>
                  <a:gd name="T13" fmla="*/ 0 h 1341"/>
                  <a:gd name="T14" fmla="*/ 2395 w 2395"/>
                  <a:gd name="T15" fmla="*/ 0 h 13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95" h="1341">
                    <a:moveTo>
                      <a:pt x="0" y="1341"/>
                    </a:moveTo>
                    <a:lnTo>
                      <a:pt x="0" y="925"/>
                    </a:lnTo>
                    <a:lnTo>
                      <a:pt x="2142" y="925"/>
                    </a:lnTo>
                    <a:cubicBezTo>
                      <a:pt x="2142" y="897"/>
                      <a:pt x="2164" y="875"/>
                      <a:pt x="2192" y="875"/>
                    </a:cubicBezTo>
                    <a:cubicBezTo>
                      <a:pt x="2220" y="875"/>
                      <a:pt x="2242" y="897"/>
                      <a:pt x="2242" y="925"/>
                    </a:cubicBezTo>
                    <a:lnTo>
                      <a:pt x="2270" y="925"/>
                    </a:lnTo>
                    <a:lnTo>
                      <a:pt x="2270" y="0"/>
                    </a:lnTo>
                    <a:lnTo>
                      <a:pt x="2395" y="0"/>
                    </a:lnTo>
                  </a:path>
                </a:pathLst>
              </a:custGeom>
              <a:noFill/>
              <a:ln w="7938" cap="rnd">
                <a:solidFill>
                  <a:srgbClr val="0083B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00" name="Freeform 541"/>
              <p:cNvSpPr>
                <a:spLocks/>
              </p:cNvSpPr>
              <p:nvPr/>
            </p:nvSpPr>
            <p:spPr bwMode="auto">
              <a:xfrm>
                <a:off x="4869" y="1626"/>
                <a:ext cx="36" cy="36"/>
              </a:xfrm>
              <a:custGeom>
                <a:avLst/>
                <a:gdLst>
                  <a:gd name="T0" fmla="*/ 0 w 36"/>
                  <a:gd name="T1" fmla="*/ 0 h 36"/>
                  <a:gd name="T2" fmla="*/ 36 w 36"/>
                  <a:gd name="T3" fmla="*/ 18 h 36"/>
                  <a:gd name="T4" fmla="*/ 0 w 36"/>
                  <a:gd name="T5" fmla="*/ 36 h 36"/>
                  <a:gd name="T6" fmla="*/ 0 w 36"/>
                  <a:gd name="T7" fmla="*/ 0 h 36"/>
                </a:gdLst>
                <a:ahLst/>
                <a:cxnLst>
                  <a:cxn ang="0">
                    <a:pos x="T0" y="T1"/>
                  </a:cxn>
                  <a:cxn ang="0">
                    <a:pos x="T2" y="T3"/>
                  </a:cxn>
                  <a:cxn ang="0">
                    <a:pos x="T4" y="T5"/>
                  </a:cxn>
                  <a:cxn ang="0">
                    <a:pos x="T6" y="T7"/>
                  </a:cxn>
                </a:cxnLst>
                <a:rect l="0" t="0" r="r" b="b"/>
                <a:pathLst>
                  <a:path w="36" h="36">
                    <a:moveTo>
                      <a:pt x="0" y="0"/>
                    </a:moveTo>
                    <a:lnTo>
                      <a:pt x="36" y="18"/>
                    </a:lnTo>
                    <a:lnTo>
                      <a:pt x="0" y="36"/>
                    </a:lnTo>
                    <a:lnTo>
                      <a:pt x="0" y="0"/>
                    </a:lnTo>
                    <a:close/>
                  </a:path>
                </a:pathLst>
              </a:custGeom>
              <a:solidFill>
                <a:srgbClr val="0083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1" name="Freeform 542"/>
              <p:cNvSpPr>
                <a:spLocks/>
              </p:cNvSpPr>
              <p:nvPr/>
            </p:nvSpPr>
            <p:spPr bwMode="auto">
              <a:xfrm>
                <a:off x="3771" y="1316"/>
                <a:ext cx="369" cy="739"/>
              </a:xfrm>
              <a:custGeom>
                <a:avLst/>
                <a:gdLst>
                  <a:gd name="T0" fmla="*/ 369 w 369"/>
                  <a:gd name="T1" fmla="*/ 739 h 739"/>
                  <a:gd name="T2" fmla="*/ 369 w 369"/>
                  <a:gd name="T3" fmla="*/ 368 h 739"/>
                  <a:gd name="T4" fmla="*/ 0 w 369"/>
                  <a:gd name="T5" fmla="*/ 368 h 739"/>
                  <a:gd name="T6" fmla="*/ 0 w 369"/>
                  <a:gd name="T7" fmla="*/ 0 h 739"/>
                </a:gdLst>
                <a:ahLst/>
                <a:cxnLst>
                  <a:cxn ang="0">
                    <a:pos x="T0" y="T1"/>
                  </a:cxn>
                  <a:cxn ang="0">
                    <a:pos x="T2" y="T3"/>
                  </a:cxn>
                  <a:cxn ang="0">
                    <a:pos x="T4" y="T5"/>
                  </a:cxn>
                  <a:cxn ang="0">
                    <a:pos x="T6" y="T7"/>
                  </a:cxn>
                </a:cxnLst>
                <a:rect l="0" t="0" r="r" b="b"/>
                <a:pathLst>
                  <a:path w="369" h="739">
                    <a:moveTo>
                      <a:pt x="369" y="739"/>
                    </a:moveTo>
                    <a:lnTo>
                      <a:pt x="369" y="368"/>
                    </a:lnTo>
                    <a:lnTo>
                      <a:pt x="0" y="368"/>
                    </a:lnTo>
                    <a:lnTo>
                      <a:pt x="0" y="0"/>
                    </a:lnTo>
                  </a:path>
                </a:pathLst>
              </a:custGeom>
              <a:noFill/>
              <a:ln w="7938" cap="rnd">
                <a:solidFill>
                  <a:srgbClr val="0083B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02" name="Freeform 543"/>
              <p:cNvSpPr>
                <a:spLocks/>
              </p:cNvSpPr>
              <p:nvPr/>
            </p:nvSpPr>
            <p:spPr bwMode="auto">
              <a:xfrm>
                <a:off x="3753" y="1284"/>
                <a:ext cx="36" cy="36"/>
              </a:xfrm>
              <a:custGeom>
                <a:avLst/>
                <a:gdLst>
                  <a:gd name="T0" fmla="*/ 0 w 36"/>
                  <a:gd name="T1" fmla="*/ 36 h 36"/>
                  <a:gd name="T2" fmla="*/ 18 w 36"/>
                  <a:gd name="T3" fmla="*/ 0 h 36"/>
                  <a:gd name="T4" fmla="*/ 36 w 36"/>
                  <a:gd name="T5" fmla="*/ 36 h 36"/>
                  <a:gd name="T6" fmla="*/ 0 w 36"/>
                  <a:gd name="T7" fmla="*/ 36 h 36"/>
                </a:gdLst>
                <a:ahLst/>
                <a:cxnLst>
                  <a:cxn ang="0">
                    <a:pos x="T0" y="T1"/>
                  </a:cxn>
                  <a:cxn ang="0">
                    <a:pos x="T2" y="T3"/>
                  </a:cxn>
                  <a:cxn ang="0">
                    <a:pos x="T4" y="T5"/>
                  </a:cxn>
                  <a:cxn ang="0">
                    <a:pos x="T6" y="T7"/>
                  </a:cxn>
                </a:cxnLst>
                <a:rect l="0" t="0" r="r" b="b"/>
                <a:pathLst>
                  <a:path w="36" h="36">
                    <a:moveTo>
                      <a:pt x="0" y="36"/>
                    </a:moveTo>
                    <a:lnTo>
                      <a:pt x="18" y="0"/>
                    </a:lnTo>
                    <a:lnTo>
                      <a:pt x="36" y="36"/>
                    </a:lnTo>
                    <a:lnTo>
                      <a:pt x="0" y="36"/>
                    </a:lnTo>
                    <a:close/>
                  </a:path>
                </a:pathLst>
              </a:custGeom>
              <a:solidFill>
                <a:srgbClr val="0083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3" name="Freeform 544"/>
              <p:cNvSpPr>
                <a:spLocks/>
              </p:cNvSpPr>
              <p:nvPr/>
            </p:nvSpPr>
            <p:spPr bwMode="auto">
              <a:xfrm>
                <a:off x="2730" y="1129"/>
                <a:ext cx="903" cy="324"/>
              </a:xfrm>
              <a:custGeom>
                <a:avLst/>
                <a:gdLst>
                  <a:gd name="T0" fmla="*/ 903 w 903"/>
                  <a:gd name="T1" fmla="*/ 0 h 324"/>
                  <a:gd name="T2" fmla="*/ 0 w 903"/>
                  <a:gd name="T3" fmla="*/ 0 h 324"/>
                  <a:gd name="T4" fmla="*/ 0 w 903"/>
                  <a:gd name="T5" fmla="*/ 324 h 324"/>
                </a:gdLst>
                <a:ahLst/>
                <a:cxnLst>
                  <a:cxn ang="0">
                    <a:pos x="T0" y="T1"/>
                  </a:cxn>
                  <a:cxn ang="0">
                    <a:pos x="T2" y="T3"/>
                  </a:cxn>
                  <a:cxn ang="0">
                    <a:pos x="T4" y="T5"/>
                  </a:cxn>
                </a:cxnLst>
                <a:rect l="0" t="0" r="r" b="b"/>
                <a:pathLst>
                  <a:path w="903" h="324">
                    <a:moveTo>
                      <a:pt x="903" y="0"/>
                    </a:moveTo>
                    <a:lnTo>
                      <a:pt x="0" y="0"/>
                    </a:lnTo>
                    <a:lnTo>
                      <a:pt x="0" y="324"/>
                    </a:lnTo>
                  </a:path>
                </a:pathLst>
              </a:custGeom>
              <a:noFill/>
              <a:ln w="7938" cap="rnd">
                <a:solidFill>
                  <a:srgbClr val="0083B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04" name="Freeform 545"/>
              <p:cNvSpPr>
                <a:spLocks/>
              </p:cNvSpPr>
              <p:nvPr/>
            </p:nvSpPr>
            <p:spPr bwMode="auto">
              <a:xfrm>
                <a:off x="2712" y="1449"/>
                <a:ext cx="36" cy="35"/>
              </a:xfrm>
              <a:custGeom>
                <a:avLst/>
                <a:gdLst>
                  <a:gd name="T0" fmla="*/ 36 w 36"/>
                  <a:gd name="T1" fmla="*/ 0 h 35"/>
                  <a:gd name="T2" fmla="*/ 18 w 36"/>
                  <a:gd name="T3" fmla="*/ 35 h 35"/>
                  <a:gd name="T4" fmla="*/ 0 w 36"/>
                  <a:gd name="T5" fmla="*/ 0 h 35"/>
                  <a:gd name="T6" fmla="*/ 36 w 36"/>
                  <a:gd name="T7" fmla="*/ 0 h 35"/>
                </a:gdLst>
                <a:ahLst/>
                <a:cxnLst>
                  <a:cxn ang="0">
                    <a:pos x="T0" y="T1"/>
                  </a:cxn>
                  <a:cxn ang="0">
                    <a:pos x="T2" y="T3"/>
                  </a:cxn>
                  <a:cxn ang="0">
                    <a:pos x="T4" y="T5"/>
                  </a:cxn>
                  <a:cxn ang="0">
                    <a:pos x="T6" y="T7"/>
                  </a:cxn>
                </a:cxnLst>
                <a:rect l="0" t="0" r="r" b="b"/>
                <a:pathLst>
                  <a:path w="36" h="35">
                    <a:moveTo>
                      <a:pt x="36" y="0"/>
                    </a:moveTo>
                    <a:lnTo>
                      <a:pt x="18" y="35"/>
                    </a:lnTo>
                    <a:lnTo>
                      <a:pt x="0" y="0"/>
                    </a:lnTo>
                    <a:lnTo>
                      <a:pt x="36" y="0"/>
                    </a:lnTo>
                    <a:close/>
                  </a:path>
                </a:pathLst>
              </a:custGeom>
              <a:solidFill>
                <a:srgbClr val="0083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5" name="Line 546"/>
              <p:cNvSpPr>
                <a:spLocks noChangeShapeType="1"/>
              </p:cNvSpPr>
              <p:nvPr/>
            </p:nvSpPr>
            <p:spPr bwMode="auto">
              <a:xfrm flipV="1">
                <a:off x="3771" y="1316"/>
                <a:ext cx="0" cy="739"/>
              </a:xfrm>
              <a:prstGeom prst="line">
                <a:avLst/>
              </a:prstGeom>
              <a:noFill/>
              <a:ln w="7938" cap="rnd">
                <a:solidFill>
                  <a:srgbClr val="0083B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06" name="Freeform 547"/>
              <p:cNvSpPr>
                <a:spLocks/>
              </p:cNvSpPr>
              <p:nvPr/>
            </p:nvSpPr>
            <p:spPr bwMode="auto">
              <a:xfrm>
                <a:off x="3753" y="1284"/>
                <a:ext cx="36" cy="36"/>
              </a:xfrm>
              <a:custGeom>
                <a:avLst/>
                <a:gdLst>
                  <a:gd name="T0" fmla="*/ 0 w 36"/>
                  <a:gd name="T1" fmla="*/ 36 h 36"/>
                  <a:gd name="T2" fmla="*/ 18 w 36"/>
                  <a:gd name="T3" fmla="*/ 0 h 36"/>
                  <a:gd name="T4" fmla="*/ 36 w 36"/>
                  <a:gd name="T5" fmla="*/ 36 h 36"/>
                  <a:gd name="T6" fmla="*/ 0 w 36"/>
                  <a:gd name="T7" fmla="*/ 36 h 36"/>
                </a:gdLst>
                <a:ahLst/>
                <a:cxnLst>
                  <a:cxn ang="0">
                    <a:pos x="T0" y="T1"/>
                  </a:cxn>
                  <a:cxn ang="0">
                    <a:pos x="T2" y="T3"/>
                  </a:cxn>
                  <a:cxn ang="0">
                    <a:pos x="T4" y="T5"/>
                  </a:cxn>
                  <a:cxn ang="0">
                    <a:pos x="T6" y="T7"/>
                  </a:cxn>
                </a:cxnLst>
                <a:rect l="0" t="0" r="r" b="b"/>
                <a:pathLst>
                  <a:path w="36" h="36">
                    <a:moveTo>
                      <a:pt x="0" y="36"/>
                    </a:moveTo>
                    <a:lnTo>
                      <a:pt x="18" y="0"/>
                    </a:lnTo>
                    <a:lnTo>
                      <a:pt x="36" y="36"/>
                    </a:lnTo>
                    <a:lnTo>
                      <a:pt x="0" y="36"/>
                    </a:lnTo>
                    <a:close/>
                  </a:path>
                </a:pathLst>
              </a:custGeom>
              <a:solidFill>
                <a:srgbClr val="0083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7" name="Freeform 548"/>
              <p:cNvSpPr>
                <a:spLocks/>
              </p:cNvSpPr>
              <p:nvPr/>
            </p:nvSpPr>
            <p:spPr bwMode="auto">
              <a:xfrm>
                <a:off x="3130" y="1129"/>
                <a:ext cx="503" cy="324"/>
              </a:xfrm>
              <a:custGeom>
                <a:avLst/>
                <a:gdLst>
                  <a:gd name="T0" fmla="*/ 503 w 503"/>
                  <a:gd name="T1" fmla="*/ 0 h 324"/>
                  <a:gd name="T2" fmla="*/ 0 w 503"/>
                  <a:gd name="T3" fmla="*/ 0 h 324"/>
                  <a:gd name="T4" fmla="*/ 0 w 503"/>
                  <a:gd name="T5" fmla="*/ 324 h 324"/>
                </a:gdLst>
                <a:ahLst/>
                <a:cxnLst>
                  <a:cxn ang="0">
                    <a:pos x="T0" y="T1"/>
                  </a:cxn>
                  <a:cxn ang="0">
                    <a:pos x="T2" y="T3"/>
                  </a:cxn>
                  <a:cxn ang="0">
                    <a:pos x="T4" y="T5"/>
                  </a:cxn>
                </a:cxnLst>
                <a:rect l="0" t="0" r="r" b="b"/>
                <a:pathLst>
                  <a:path w="503" h="324">
                    <a:moveTo>
                      <a:pt x="503" y="0"/>
                    </a:moveTo>
                    <a:lnTo>
                      <a:pt x="0" y="0"/>
                    </a:lnTo>
                    <a:lnTo>
                      <a:pt x="0" y="324"/>
                    </a:lnTo>
                  </a:path>
                </a:pathLst>
              </a:custGeom>
              <a:noFill/>
              <a:ln w="7938" cap="rnd">
                <a:solidFill>
                  <a:srgbClr val="0083B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08" name="Freeform 549"/>
              <p:cNvSpPr>
                <a:spLocks/>
              </p:cNvSpPr>
              <p:nvPr/>
            </p:nvSpPr>
            <p:spPr bwMode="auto">
              <a:xfrm>
                <a:off x="3112" y="1449"/>
                <a:ext cx="36" cy="35"/>
              </a:xfrm>
              <a:custGeom>
                <a:avLst/>
                <a:gdLst>
                  <a:gd name="T0" fmla="*/ 36 w 36"/>
                  <a:gd name="T1" fmla="*/ 0 h 35"/>
                  <a:gd name="T2" fmla="*/ 18 w 36"/>
                  <a:gd name="T3" fmla="*/ 35 h 35"/>
                  <a:gd name="T4" fmla="*/ 0 w 36"/>
                  <a:gd name="T5" fmla="*/ 0 h 35"/>
                  <a:gd name="T6" fmla="*/ 36 w 36"/>
                  <a:gd name="T7" fmla="*/ 0 h 35"/>
                </a:gdLst>
                <a:ahLst/>
                <a:cxnLst>
                  <a:cxn ang="0">
                    <a:pos x="T0" y="T1"/>
                  </a:cxn>
                  <a:cxn ang="0">
                    <a:pos x="T2" y="T3"/>
                  </a:cxn>
                  <a:cxn ang="0">
                    <a:pos x="T4" y="T5"/>
                  </a:cxn>
                  <a:cxn ang="0">
                    <a:pos x="T6" y="T7"/>
                  </a:cxn>
                </a:cxnLst>
                <a:rect l="0" t="0" r="r" b="b"/>
                <a:pathLst>
                  <a:path w="36" h="35">
                    <a:moveTo>
                      <a:pt x="36" y="0"/>
                    </a:moveTo>
                    <a:lnTo>
                      <a:pt x="18" y="35"/>
                    </a:lnTo>
                    <a:lnTo>
                      <a:pt x="0" y="0"/>
                    </a:lnTo>
                    <a:lnTo>
                      <a:pt x="36" y="0"/>
                    </a:lnTo>
                    <a:close/>
                  </a:path>
                </a:pathLst>
              </a:custGeom>
              <a:solidFill>
                <a:srgbClr val="0083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9" name="Freeform 550"/>
              <p:cNvSpPr>
                <a:spLocks/>
              </p:cNvSpPr>
              <p:nvPr/>
            </p:nvSpPr>
            <p:spPr bwMode="auto">
              <a:xfrm>
                <a:off x="3130" y="1774"/>
                <a:ext cx="111" cy="1107"/>
              </a:xfrm>
              <a:custGeom>
                <a:avLst/>
                <a:gdLst>
                  <a:gd name="T0" fmla="*/ 0 w 111"/>
                  <a:gd name="T1" fmla="*/ 0 h 1107"/>
                  <a:gd name="T2" fmla="*/ 0 w 111"/>
                  <a:gd name="T3" fmla="*/ 130 h 1107"/>
                  <a:gd name="T4" fmla="*/ 111 w 111"/>
                  <a:gd name="T5" fmla="*/ 130 h 1107"/>
                  <a:gd name="T6" fmla="*/ 111 w 111"/>
                  <a:gd name="T7" fmla="*/ 1107 h 1107"/>
                </a:gdLst>
                <a:ahLst/>
                <a:cxnLst>
                  <a:cxn ang="0">
                    <a:pos x="T0" y="T1"/>
                  </a:cxn>
                  <a:cxn ang="0">
                    <a:pos x="T2" y="T3"/>
                  </a:cxn>
                  <a:cxn ang="0">
                    <a:pos x="T4" y="T5"/>
                  </a:cxn>
                  <a:cxn ang="0">
                    <a:pos x="T6" y="T7"/>
                  </a:cxn>
                </a:cxnLst>
                <a:rect l="0" t="0" r="r" b="b"/>
                <a:pathLst>
                  <a:path w="111" h="1107">
                    <a:moveTo>
                      <a:pt x="0" y="0"/>
                    </a:moveTo>
                    <a:lnTo>
                      <a:pt x="0" y="130"/>
                    </a:lnTo>
                    <a:lnTo>
                      <a:pt x="111" y="130"/>
                    </a:lnTo>
                    <a:lnTo>
                      <a:pt x="111" y="1107"/>
                    </a:lnTo>
                  </a:path>
                </a:pathLst>
              </a:custGeom>
              <a:noFill/>
              <a:ln w="7938" cap="rnd">
                <a:solidFill>
                  <a:srgbClr val="0083B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10" name="Freeform 551"/>
              <p:cNvSpPr>
                <a:spLocks/>
              </p:cNvSpPr>
              <p:nvPr/>
            </p:nvSpPr>
            <p:spPr bwMode="auto">
              <a:xfrm>
                <a:off x="3223" y="2877"/>
                <a:ext cx="36" cy="36"/>
              </a:xfrm>
              <a:custGeom>
                <a:avLst/>
                <a:gdLst>
                  <a:gd name="T0" fmla="*/ 36 w 36"/>
                  <a:gd name="T1" fmla="*/ 0 h 36"/>
                  <a:gd name="T2" fmla="*/ 18 w 36"/>
                  <a:gd name="T3" fmla="*/ 36 h 36"/>
                  <a:gd name="T4" fmla="*/ 0 w 36"/>
                  <a:gd name="T5" fmla="*/ 0 h 36"/>
                  <a:gd name="T6" fmla="*/ 36 w 36"/>
                  <a:gd name="T7" fmla="*/ 0 h 36"/>
                </a:gdLst>
                <a:ahLst/>
                <a:cxnLst>
                  <a:cxn ang="0">
                    <a:pos x="T0" y="T1"/>
                  </a:cxn>
                  <a:cxn ang="0">
                    <a:pos x="T2" y="T3"/>
                  </a:cxn>
                  <a:cxn ang="0">
                    <a:pos x="T4" y="T5"/>
                  </a:cxn>
                  <a:cxn ang="0">
                    <a:pos x="T6" y="T7"/>
                  </a:cxn>
                </a:cxnLst>
                <a:rect l="0" t="0" r="r" b="b"/>
                <a:pathLst>
                  <a:path w="36" h="36">
                    <a:moveTo>
                      <a:pt x="36" y="0"/>
                    </a:moveTo>
                    <a:lnTo>
                      <a:pt x="18" y="36"/>
                    </a:lnTo>
                    <a:lnTo>
                      <a:pt x="0" y="0"/>
                    </a:lnTo>
                    <a:lnTo>
                      <a:pt x="36" y="0"/>
                    </a:lnTo>
                    <a:close/>
                  </a:path>
                </a:pathLst>
              </a:custGeom>
              <a:solidFill>
                <a:srgbClr val="0083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1" name="Freeform 552"/>
              <p:cNvSpPr>
                <a:spLocks/>
              </p:cNvSpPr>
              <p:nvPr/>
            </p:nvSpPr>
            <p:spPr bwMode="auto">
              <a:xfrm>
                <a:off x="2752" y="1627"/>
                <a:ext cx="178" cy="1231"/>
              </a:xfrm>
              <a:custGeom>
                <a:avLst/>
                <a:gdLst>
                  <a:gd name="T0" fmla="*/ 84 w 178"/>
                  <a:gd name="T1" fmla="*/ 0 h 1231"/>
                  <a:gd name="T2" fmla="*/ 178 w 178"/>
                  <a:gd name="T3" fmla="*/ 0 h 1231"/>
                  <a:gd name="T4" fmla="*/ 178 w 178"/>
                  <a:gd name="T5" fmla="*/ 1103 h 1231"/>
                  <a:gd name="T6" fmla="*/ 0 w 178"/>
                  <a:gd name="T7" fmla="*/ 1103 h 1231"/>
                  <a:gd name="T8" fmla="*/ 0 w 178"/>
                  <a:gd name="T9" fmla="*/ 1231 h 1231"/>
                </a:gdLst>
                <a:ahLst/>
                <a:cxnLst>
                  <a:cxn ang="0">
                    <a:pos x="T0" y="T1"/>
                  </a:cxn>
                  <a:cxn ang="0">
                    <a:pos x="T2" y="T3"/>
                  </a:cxn>
                  <a:cxn ang="0">
                    <a:pos x="T4" y="T5"/>
                  </a:cxn>
                  <a:cxn ang="0">
                    <a:pos x="T6" y="T7"/>
                  </a:cxn>
                  <a:cxn ang="0">
                    <a:pos x="T8" y="T9"/>
                  </a:cxn>
                </a:cxnLst>
                <a:rect l="0" t="0" r="r" b="b"/>
                <a:pathLst>
                  <a:path w="178" h="1231">
                    <a:moveTo>
                      <a:pt x="84" y="0"/>
                    </a:moveTo>
                    <a:lnTo>
                      <a:pt x="178" y="0"/>
                    </a:lnTo>
                    <a:lnTo>
                      <a:pt x="178" y="1103"/>
                    </a:lnTo>
                    <a:lnTo>
                      <a:pt x="0" y="1103"/>
                    </a:lnTo>
                    <a:lnTo>
                      <a:pt x="0" y="1231"/>
                    </a:lnTo>
                  </a:path>
                </a:pathLst>
              </a:custGeom>
              <a:noFill/>
              <a:ln w="7938" cap="rnd">
                <a:solidFill>
                  <a:srgbClr val="0083B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12" name="Freeform 553"/>
              <p:cNvSpPr>
                <a:spLocks/>
              </p:cNvSpPr>
              <p:nvPr/>
            </p:nvSpPr>
            <p:spPr bwMode="auto">
              <a:xfrm>
                <a:off x="2734" y="2853"/>
                <a:ext cx="36" cy="36"/>
              </a:xfrm>
              <a:custGeom>
                <a:avLst/>
                <a:gdLst>
                  <a:gd name="T0" fmla="*/ 36 w 36"/>
                  <a:gd name="T1" fmla="*/ 0 h 36"/>
                  <a:gd name="T2" fmla="*/ 18 w 36"/>
                  <a:gd name="T3" fmla="*/ 36 h 36"/>
                  <a:gd name="T4" fmla="*/ 0 w 36"/>
                  <a:gd name="T5" fmla="*/ 0 h 36"/>
                  <a:gd name="T6" fmla="*/ 36 w 36"/>
                  <a:gd name="T7" fmla="*/ 0 h 36"/>
                </a:gdLst>
                <a:ahLst/>
                <a:cxnLst>
                  <a:cxn ang="0">
                    <a:pos x="T0" y="T1"/>
                  </a:cxn>
                  <a:cxn ang="0">
                    <a:pos x="T2" y="T3"/>
                  </a:cxn>
                  <a:cxn ang="0">
                    <a:pos x="T4" y="T5"/>
                  </a:cxn>
                  <a:cxn ang="0">
                    <a:pos x="T6" y="T7"/>
                  </a:cxn>
                </a:cxnLst>
                <a:rect l="0" t="0" r="r" b="b"/>
                <a:pathLst>
                  <a:path w="36" h="36">
                    <a:moveTo>
                      <a:pt x="36" y="0"/>
                    </a:moveTo>
                    <a:lnTo>
                      <a:pt x="18" y="36"/>
                    </a:lnTo>
                    <a:lnTo>
                      <a:pt x="0" y="0"/>
                    </a:lnTo>
                    <a:lnTo>
                      <a:pt x="36" y="0"/>
                    </a:lnTo>
                    <a:close/>
                  </a:path>
                </a:pathLst>
              </a:custGeom>
              <a:solidFill>
                <a:srgbClr val="0083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3" name="Freeform 554"/>
              <p:cNvSpPr>
                <a:spLocks/>
              </p:cNvSpPr>
              <p:nvPr/>
            </p:nvSpPr>
            <p:spPr bwMode="auto">
              <a:xfrm>
                <a:off x="3926" y="1129"/>
                <a:ext cx="685" cy="341"/>
              </a:xfrm>
              <a:custGeom>
                <a:avLst/>
                <a:gdLst>
                  <a:gd name="T0" fmla="*/ 0 w 685"/>
                  <a:gd name="T1" fmla="*/ 0 h 341"/>
                  <a:gd name="T2" fmla="*/ 685 w 685"/>
                  <a:gd name="T3" fmla="*/ 0 h 341"/>
                  <a:gd name="T4" fmla="*/ 685 w 685"/>
                  <a:gd name="T5" fmla="*/ 341 h 341"/>
                </a:gdLst>
                <a:ahLst/>
                <a:cxnLst>
                  <a:cxn ang="0">
                    <a:pos x="T0" y="T1"/>
                  </a:cxn>
                  <a:cxn ang="0">
                    <a:pos x="T2" y="T3"/>
                  </a:cxn>
                  <a:cxn ang="0">
                    <a:pos x="T4" y="T5"/>
                  </a:cxn>
                </a:cxnLst>
                <a:rect l="0" t="0" r="r" b="b"/>
                <a:pathLst>
                  <a:path w="685" h="341">
                    <a:moveTo>
                      <a:pt x="0" y="0"/>
                    </a:moveTo>
                    <a:lnTo>
                      <a:pt x="685" y="0"/>
                    </a:lnTo>
                    <a:lnTo>
                      <a:pt x="685" y="341"/>
                    </a:lnTo>
                  </a:path>
                </a:pathLst>
              </a:custGeom>
              <a:noFill/>
              <a:ln w="7938" cap="rnd">
                <a:solidFill>
                  <a:srgbClr val="0083B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14" name="Freeform 555"/>
              <p:cNvSpPr>
                <a:spLocks/>
              </p:cNvSpPr>
              <p:nvPr/>
            </p:nvSpPr>
            <p:spPr bwMode="auto">
              <a:xfrm>
                <a:off x="4593" y="1466"/>
                <a:ext cx="36" cy="36"/>
              </a:xfrm>
              <a:custGeom>
                <a:avLst/>
                <a:gdLst>
                  <a:gd name="T0" fmla="*/ 36 w 36"/>
                  <a:gd name="T1" fmla="*/ 0 h 36"/>
                  <a:gd name="T2" fmla="*/ 18 w 36"/>
                  <a:gd name="T3" fmla="*/ 36 h 36"/>
                  <a:gd name="T4" fmla="*/ 0 w 36"/>
                  <a:gd name="T5" fmla="*/ 0 h 36"/>
                  <a:gd name="T6" fmla="*/ 36 w 36"/>
                  <a:gd name="T7" fmla="*/ 0 h 36"/>
                </a:gdLst>
                <a:ahLst/>
                <a:cxnLst>
                  <a:cxn ang="0">
                    <a:pos x="T0" y="T1"/>
                  </a:cxn>
                  <a:cxn ang="0">
                    <a:pos x="T2" y="T3"/>
                  </a:cxn>
                  <a:cxn ang="0">
                    <a:pos x="T4" y="T5"/>
                  </a:cxn>
                  <a:cxn ang="0">
                    <a:pos x="T6" y="T7"/>
                  </a:cxn>
                </a:cxnLst>
                <a:rect l="0" t="0" r="r" b="b"/>
                <a:pathLst>
                  <a:path w="36" h="36">
                    <a:moveTo>
                      <a:pt x="36" y="0"/>
                    </a:moveTo>
                    <a:lnTo>
                      <a:pt x="18" y="36"/>
                    </a:lnTo>
                    <a:lnTo>
                      <a:pt x="0" y="0"/>
                    </a:lnTo>
                    <a:lnTo>
                      <a:pt x="36" y="0"/>
                    </a:lnTo>
                    <a:close/>
                  </a:path>
                </a:pathLst>
              </a:custGeom>
              <a:solidFill>
                <a:srgbClr val="0083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5" name="Freeform 556"/>
              <p:cNvSpPr>
                <a:spLocks/>
              </p:cNvSpPr>
              <p:nvPr/>
            </p:nvSpPr>
            <p:spPr bwMode="auto">
              <a:xfrm>
                <a:off x="3926" y="1129"/>
                <a:ext cx="1086" cy="341"/>
              </a:xfrm>
              <a:custGeom>
                <a:avLst/>
                <a:gdLst>
                  <a:gd name="T0" fmla="*/ 0 w 1086"/>
                  <a:gd name="T1" fmla="*/ 0 h 341"/>
                  <a:gd name="T2" fmla="*/ 1086 w 1086"/>
                  <a:gd name="T3" fmla="*/ 0 h 341"/>
                  <a:gd name="T4" fmla="*/ 1086 w 1086"/>
                  <a:gd name="T5" fmla="*/ 341 h 341"/>
                </a:gdLst>
                <a:ahLst/>
                <a:cxnLst>
                  <a:cxn ang="0">
                    <a:pos x="T0" y="T1"/>
                  </a:cxn>
                  <a:cxn ang="0">
                    <a:pos x="T2" y="T3"/>
                  </a:cxn>
                  <a:cxn ang="0">
                    <a:pos x="T4" y="T5"/>
                  </a:cxn>
                </a:cxnLst>
                <a:rect l="0" t="0" r="r" b="b"/>
                <a:pathLst>
                  <a:path w="1086" h="341">
                    <a:moveTo>
                      <a:pt x="0" y="0"/>
                    </a:moveTo>
                    <a:lnTo>
                      <a:pt x="1086" y="0"/>
                    </a:lnTo>
                    <a:lnTo>
                      <a:pt x="1086" y="341"/>
                    </a:lnTo>
                  </a:path>
                </a:pathLst>
              </a:custGeom>
              <a:noFill/>
              <a:ln w="7938" cap="rnd">
                <a:solidFill>
                  <a:srgbClr val="0083B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17" name="Freeform 557"/>
              <p:cNvSpPr>
                <a:spLocks/>
              </p:cNvSpPr>
              <p:nvPr/>
            </p:nvSpPr>
            <p:spPr bwMode="auto">
              <a:xfrm>
                <a:off x="4994" y="1466"/>
                <a:ext cx="36" cy="36"/>
              </a:xfrm>
              <a:custGeom>
                <a:avLst/>
                <a:gdLst>
                  <a:gd name="T0" fmla="*/ 36 w 36"/>
                  <a:gd name="T1" fmla="*/ 0 h 36"/>
                  <a:gd name="T2" fmla="*/ 18 w 36"/>
                  <a:gd name="T3" fmla="*/ 36 h 36"/>
                  <a:gd name="T4" fmla="*/ 0 w 36"/>
                  <a:gd name="T5" fmla="*/ 0 h 36"/>
                  <a:gd name="T6" fmla="*/ 36 w 36"/>
                  <a:gd name="T7" fmla="*/ 0 h 36"/>
                </a:gdLst>
                <a:ahLst/>
                <a:cxnLst>
                  <a:cxn ang="0">
                    <a:pos x="T0" y="T1"/>
                  </a:cxn>
                  <a:cxn ang="0">
                    <a:pos x="T2" y="T3"/>
                  </a:cxn>
                  <a:cxn ang="0">
                    <a:pos x="T4" y="T5"/>
                  </a:cxn>
                  <a:cxn ang="0">
                    <a:pos x="T6" y="T7"/>
                  </a:cxn>
                </a:cxnLst>
                <a:rect l="0" t="0" r="r" b="b"/>
                <a:pathLst>
                  <a:path w="36" h="36">
                    <a:moveTo>
                      <a:pt x="36" y="0"/>
                    </a:moveTo>
                    <a:lnTo>
                      <a:pt x="18" y="36"/>
                    </a:lnTo>
                    <a:lnTo>
                      <a:pt x="0" y="0"/>
                    </a:lnTo>
                    <a:lnTo>
                      <a:pt x="36" y="0"/>
                    </a:lnTo>
                    <a:close/>
                  </a:path>
                </a:pathLst>
              </a:custGeom>
              <a:solidFill>
                <a:srgbClr val="0083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9" name="Freeform 558"/>
              <p:cNvSpPr>
                <a:spLocks/>
              </p:cNvSpPr>
              <p:nvPr/>
            </p:nvSpPr>
            <p:spPr bwMode="auto">
              <a:xfrm>
                <a:off x="3241" y="3020"/>
                <a:ext cx="1863" cy="331"/>
              </a:xfrm>
              <a:custGeom>
                <a:avLst/>
                <a:gdLst>
                  <a:gd name="T0" fmla="*/ 0 w 1863"/>
                  <a:gd name="T1" fmla="*/ 0 h 331"/>
                  <a:gd name="T2" fmla="*/ 0 w 1863"/>
                  <a:gd name="T3" fmla="*/ 331 h 331"/>
                  <a:gd name="T4" fmla="*/ 1863 w 1863"/>
                  <a:gd name="T5" fmla="*/ 331 h 331"/>
                  <a:gd name="T6" fmla="*/ 1863 w 1863"/>
                  <a:gd name="T7" fmla="*/ 85 h 331"/>
                </a:gdLst>
                <a:ahLst/>
                <a:cxnLst>
                  <a:cxn ang="0">
                    <a:pos x="T0" y="T1"/>
                  </a:cxn>
                  <a:cxn ang="0">
                    <a:pos x="T2" y="T3"/>
                  </a:cxn>
                  <a:cxn ang="0">
                    <a:pos x="T4" y="T5"/>
                  </a:cxn>
                  <a:cxn ang="0">
                    <a:pos x="T6" y="T7"/>
                  </a:cxn>
                </a:cxnLst>
                <a:rect l="0" t="0" r="r" b="b"/>
                <a:pathLst>
                  <a:path w="1863" h="331">
                    <a:moveTo>
                      <a:pt x="0" y="0"/>
                    </a:moveTo>
                    <a:lnTo>
                      <a:pt x="0" y="331"/>
                    </a:lnTo>
                    <a:lnTo>
                      <a:pt x="1863" y="331"/>
                    </a:lnTo>
                    <a:lnTo>
                      <a:pt x="1863" y="85"/>
                    </a:lnTo>
                  </a:path>
                </a:pathLst>
              </a:custGeom>
              <a:noFill/>
              <a:ln w="7938" cap="rnd">
                <a:solidFill>
                  <a:srgbClr val="0083B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20" name="Freeform 559"/>
              <p:cNvSpPr>
                <a:spLocks/>
              </p:cNvSpPr>
              <p:nvPr/>
            </p:nvSpPr>
            <p:spPr bwMode="auto">
              <a:xfrm>
                <a:off x="5086" y="3073"/>
                <a:ext cx="37" cy="36"/>
              </a:xfrm>
              <a:custGeom>
                <a:avLst/>
                <a:gdLst>
                  <a:gd name="T0" fmla="*/ 0 w 37"/>
                  <a:gd name="T1" fmla="*/ 36 h 36"/>
                  <a:gd name="T2" fmla="*/ 18 w 37"/>
                  <a:gd name="T3" fmla="*/ 0 h 36"/>
                  <a:gd name="T4" fmla="*/ 37 w 37"/>
                  <a:gd name="T5" fmla="*/ 36 h 36"/>
                  <a:gd name="T6" fmla="*/ 0 w 37"/>
                  <a:gd name="T7" fmla="*/ 36 h 36"/>
                </a:gdLst>
                <a:ahLst/>
                <a:cxnLst>
                  <a:cxn ang="0">
                    <a:pos x="T0" y="T1"/>
                  </a:cxn>
                  <a:cxn ang="0">
                    <a:pos x="T2" y="T3"/>
                  </a:cxn>
                  <a:cxn ang="0">
                    <a:pos x="T4" y="T5"/>
                  </a:cxn>
                  <a:cxn ang="0">
                    <a:pos x="T6" y="T7"/>
                  </a:cxn>
                </a:cxnLst>
                <a:rect l="0" t="0" r="r" b="b"/>
                <a:pathLst>
                  <a:path w="37" h="36">
                    <a:moveTo>
                      <a:pt x="0" y="36"/>
                    </a:moveTo>
                    <a:lnTo>
                      <a:pt x="18" y="0"/>
                    </a:lnTo>
                    <a:lnTo>
                      <a:pt x="37" y="36"/>
                    </a:lnTo>
                    <a:lnTo>
                      <a:pt x="0" y="36"/>
                    </a:lnTo>
                    <a:close/>
                  </a:path>
                </a:pathLst>
              </a:custGeom>
              <a:solidFill>
                <a:srgbClr val="0083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1" name="Freeform 560"/>
              <p:cNvSpPr>
                <a:spLocks/>
              </p:cNvSpPr>
              <p:nvPr/>
            </p:nvSpPr>
            <p:spPr bwMode="auto">
              <a:xfrm>
                <a:off x="2879" y="2773"/>
                <a:ext cx="1454" cy="15"/>
              </a:xfrm>
              <a:custGeom>
                <a:avLst/>
                <a:gdLst>
                  <a:gd name="T0" fmla="*/ 0 w 4751"/>
                  <a:gd name="T1" fmla="*/ 51 h 51"/>
                  <a:gd name="T2" fmla="*/ 1133 w 4751"/>
                  <a:gd name="T3" fmla="*/ 51 h 51"/>
                  <a:gd name="T4" fmla="*/ 1183 w 4751"/>
                  <a:gd name="T5" fmla="*/ 0 h 51"/>
                  <a:gd name="T6" fmla="*/ 1233 w 4751"/>
                  <a:gd name="T7" fmla="*/ 51 h 51"/>
                  <a:gd name="T8" fmla="*/ 4751 w 4751"/>
                  <a:gd name="T9" fmla="*/ 51 h 51"/>
                </a:gdLst>
                <a:ahLst/>
                <a:cxnLst>
                  <a:cxn ang="0">
                    <a:pos x="T0" y="T1"/>
                  </a:cxn>
                  <a:cxn ang="0">
                    <a:pos x="T2" y="T3"/>
                  </a:cxn>
                  <a:cxn ang="0">
                    <a:pos x="T4" y="T5"/>
                  </a:cxn>
                  <a:cxn ang="0">
                    <a:pos x="T6" y="T7"/>
                  </a:cxn>
                  <a:cxn ang="0">
                    <a:pos x="T8" y="T9"/>
                  </a:cxn>
                </a:cxnLst>
                <a:rect l="0" t="0" r="r" b="b"/>
                <a:pathLst>
                  <a:path w="4751" h="51">
                    <a:moveTo>
                      <a:pt x="0" y="51"/>
                    </a:moveTo>
                    <a:lnTo>
                      <a:pt x="1133" y="51"/>
                    </a:lnTo>
                    <a:cubicBezTo>
                      <a:pt x="1133" y="23"/>
                      <a:pt x="1155" y="0"/>
                      <a:pt x="1183" y="0"/>
                    </a:cubicBezTo>
                    <a:cubicBezTo>
                      <a:pt x="1211" y="0"/>
                      <a:pt x="1233" y="23"/>
                      <a:pt x="1233" y="51"/>
                    </a:cubicBezTo>
                    <a:lnTo>
                      <a:pt x="4751" y="51"/>
                    </a:lnTo>
                  </a:path>
                </a:pathLst>
              </a:custGeom>
              <a:noFill/>
              <a:ln w="7938" cap="rnd">
                <a:solidFill>
                  <a:srgbClr val="0083B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22" name="Freeform 561"/>
              <p:cNvSpPr>
                <a:spLocks/>
              </p:cNvSpPr>
              <p:nvPr/>
            </p:nvSpPr>
            <p:spPr bwMode="auto">
              <a:xfrm>
                <a:off x="4328" y="2770"/>
                <a:ext cx="36" cy="36"/>
              </a:xfrm>
              <a:custGeom>
                <a:avLst/>
                <a:gdLst>
                  <a:gd name="T0" fmla="*/ 0 w 36"/>
                  <a:gd name="T1" fmla="*/ 0 h 36"/>
                  <a:gd name="T2" fmla="*/ 36 w 36"/>
                  <a:gd name="T3" fmla="*/ 18 h 36"/>
                  <a:gd name="T4" fmla="*/ 0 w 36"/>
                  <a:gd name="T5" fmla="*/ 36 h 36"/>
                  <a:gd name="T6" fmla="*/ 0 w 36"/>
                  <a:gd name="T7" fmla="*/ 0 h 36"/>
                </a:gdLst>
                <a:ahLst/>
                <a:cxnLst>
                  <a:cxn ang="0">
                    <a:pos x="T0" y="T1"/>
                  </a:cxn>
                  <a:cxn ang="0">
                    <a:pos x="T2" y="T3"/>
                  </a:cxn>
                  <a:cxn ang="0">
                    <a:pos x="T4" y="T5"/>
                  </a:cxn>
                  <a:cxn ang="0">
                    <a:pos x="T6" y="T7"/>
                  </a:cxn>
                </a:cxnLst>
                <a:rect l="0" t="0" r="r" b="b"/>
                <a:pathLst>
                  <a:path w="36" h="36">
                    <a:moveTo>
                      <a:pt x="0" y="0"/>
                    </a:moveTo>
                    <a:lnTo>
                      <a:pt x="36" y="18"/>
                    </a:lnTo>
                    <a:lnTo>
                      <a:pt x="0" y="36"/>
                    </a:lnTo>
                    <a:lnTo>
                      <a:pt x="0" y="0"/>
                    </a:lnTo>
                    <a:close/>
                  </a:path>
                </a:pathLst>
              </a:custGeom>
              <a:solidFill>
                <a:srgbClr val="0083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586" name="Picture 562"/>
              <p:cNvPicPr>
                <a:picLocks noChangeAspect="1" noChangeArrowheads="1"/>
              </p:cNvPicPr>
              <p:nvPr/>
            </p:nvPicPr>
            <p:blipFill>
              <a:blip r:embed="rId51">
                <a:extLst>
                  <a:ext uri="{28A0092B-C50C-407E-A947-70E740481C1C}">
                    <a14:useLocalDpi xmlns:a14="http://schemas.microsoft.com/office/drawing/2010/main" val="0"/>
                  </a:ext>
                </a:extLst>
              </a:blip>
              <a:srcRect/>
              <a:stretch>
                <a:fillRect/>
              </a:stretch>
            </p:blipFill>
            <p:spPr bwMode="auto">
              <a:xfrm>
                <a:off x="5404" y="1731"/>
                <a:ext cx="108" cy="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23" name="Freeform 563"/>
              <p:cNvSpPr>
                <a:spLocks/>
              </p:cNvSpPr>
              <p:nvPr/>
            </p:nvSpPr>
            <p:spPr bwMode="auto">
              <a:xfrm>
                <a:off x="5404" y="1732"/>
                <a:ext cx="102" cy="68"/>
              </a:xfrm>
              <a:custGeom>
                <a:avLst/>
                <a:gdLst>
                  <a:gd name="T0" fmla="*/ 102 w 102"/>
                  <a:gd name="T1" fmla="*/ 0 h 68"/>
                  <a:gd name="T2" fmla="*/ 0 w 102"/>
                  <a:gd name="T3" fmla="*/ 59 h 68"/>
                  <a:gd name="T4" fmla="*/ 0 w 102"/>
                  <a:gd name="T5" fmla="*/ 68 h 68"/>
                  <a:gd name="T6" fmla="*/ 102 w 102"/>
                  <a:gd name="T7" fmla="*/ 9 h 68"/>
                  <a:gd name="T8" fmla="*/ 102 w 102"/>
                  <a:gd name="T9" fmla="*/ 0 h 68"/>
                </a:gdLst>
                <a:ahLst/>
                <a:cxnLst>
                  <a:cxn ang="0">
                    <a:pos x="T0" y="T1"/>
                  </a:cxn>
                  <a:cxn ang="0">
                    <a:pos x="T2" y="T3"/>
                  </a:cxn>
                  <a:cxn ang="0">
                    <a:pos x="T4" y="T5"/>
                  </a:cxn>
                  <a:cxn ang="0">
                    <a:pos x="T6" y="T7"/>
                  </a:cxn>
                  <a:cxn ang="0">
                    <a:pos x="T8" y="T9"/>
                  </a:cxn>
                </a:cxnLst>
                <a:rect l="0" t="0" r="r" b="b"/>
                <a:pathLst>
                  <a:path w="102" h="68">
                    <a:moveTo>
                      <a:pt x="102" y="0"/>
                    </a:moveTo>
                    <a:lnTo>
                      <a:pt x="0" y="59"/>
                    </a:lnTo>
                    <a:lnTo>
                      <a:pt x="0" y="68"/>
                    </a:lnTo>
                    <a:lnTo>
                      <a:pt x="102" y="9"/>
                    </a:lnTo>
                    <a:lnTo>
                      <a:pt x="102" y="0"/>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588" name="Picture 564"/>
              <p:cNvPicPr>
                <a:picLocks noChangeAspect="1" noChangeArrowheads="1"/>
              </p:cNvPicPr>
              <p:nvPr/>
            </p:nvPicPr>
            <p:blipFill>
              <a:blip r:embed="rId52">
                <a:extLst>
                  <a:ext uri="{28A0092B-C50C-407E-A947-70E740481C1C}">
                    <a14:useLocalDpi xmlns:a14="http://schemas.microsoft.com/office/drawing/2010/main" val="0"/>
                  </a:ext>
                </a:extLst>
              </a:blip>
              <a:srcRect/>
              <a:stretch>
                <a:fillRect/>
              </a:stretch>
            </p:blipFill>
            <p:spPr bwMode="auto">
              <a:xfrm>
                <a:off x="5267" y="1653"/>
                <a:ext cx="240" cy="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24" name="Freeform 565"/>
              <p:cNvSpPr>
                <a:spLocks/>
              </p:cNvSpPr>
              <p:nvPr/>
            </p:nvSpPr>
            <p:spPr bwMode="auto">
              <a:xfrm>
                <a:off x="5271" y="1657"/>
                <a:ext cx="235" cy="143"/>
              </a:xfrm>
              <a:custGeom>
                <a:avLst/>
                <a:gdLst>
                  <a:gd name="T0" fmla="*/ 102 w 235"/>
                  <a:gd name="T1" fmla="*/ 0 h 143"/>
                  <a:gd name="T2" fmla="*/ 0 w 235"/>
                  <a:gd name="T3" fmla="*/ 59 h 143"/>
                  <a:gd name="T4" fmla="*/ 0 w 235"/>
                  <a:gd name="T5" fmla="*/ 68 h 143"/>
                  <a:gd name="T6" fmla="*/ 133 w 235"/>
                  <a:gd name="T7" fmla="*/ 143 h 143"/>
                  <a:gd name="T8" fmla="*/ 133 w 235"/>
                  <a:gd name="T9" fmla="*/ 134 h 143"/>
                  <a:gd name="T10" fmla="*/ 235 w 235"/>
                  <a:gd name="T11" fmla="*/ 75 h 143"/>
                  <a:gd name="T12" fmla="*/ 102 w 235"/>
                  <a:gd name="T13" fmla="*/ 0 h 143"/>
                </a:gdLst>
                <a:ahLst/>
                <a:cxnLst>
                  <a:cxn ang="0">
                    <a:pos x="T0" y="T1"/>
                  </a:cxn>
                  <a:cxn ang="0">
                    <a:pos x="T2" y="T3"/>
                  </a:cxn>
                  <a:cxn ang="0">
                    <a:pos x="T4" y="T5"/>
                  </a:cxn>
                  <a:cxn ang="0">
                    <a:pos x="T6" y="T7"/>
                  </a:cxn>
                  <a:cxn ang="0">
                    <a:pos x="T8" y="T9"/>
                  </a:cxn>
                  <a:cxn ang="0">
                    <a:pos x="T10" y="T11"/>
                  </a:cxn>
                  <a:cxn ang="0">
                    <a:pos x="T12" y="T13"/>
                  </a:cxn>
                </a:cxnLst>
                <a:rect l="0" t="0" r="r" b="b"/>
                <a:pathLst>
                  <a:path w="235" h="143">
                    <a:moveTo>
                      <a:pt x="102" y="0"/>
                    </a:moveTo>
                    <a:lnTo>
                      <a:pt x="0" y="59"/>
                    </a:lnTo>
                    <a:lnTo>
                      <a:pt x="0" y="68"/>
                    </a:lnTo>
                    <a:lnTo>
                      <a:pt x="133" y="143"/>
                    </a:lnTo>
                    <a:lnTo>
                      <a:pt x="133" y="134"/>
                    </a:lnTo>
                    <a:lnTo>
                      <a:pt x="235" y="75"/>
                    </a:lnTo>
                    <a:lnTo>
                      <a:pt x="102" y="0"/>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25" name="Rectangle 566"/>
              <p:cNvSpPr>
                <a:spLocks noChangeArrowheads="1"/>
              </p:cNvSpPr>
              <p:nvPr/>
            </p:nvSpPr>
            <p:spPr bwMode="auto">
              <a:xfrm>
                <a:off x="5409" y="1560"/>
                <a:ext cx="5" cy="230"/>
              </a:xfrm>
              <a:prstGeom prst="rect">
                <a:avLst/>
              </a:prstGeom>
              <a:solidFill>
                <a:srgbClr val="BFF8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6" name="Rectangle 567"/>
              <p:cNvSpPr>
                <a:spLocks noChangeArrowheads="1"/>
              </p:cNvSpPr>
              <p:nvPr/>
            </p:nvSpPr>
            <p:spPr bwMode="auto">
              <a:xfrm>
                <a:off x="5414" y="1560"/>
                <a:ext cx="5" cy="230"/>
              </a:xfrm>
              <a:prstGeom prst="rect">
                <a:avLst/>
              </a:prstGeom>
              <a:solidFill>
                <a:srgbClr val="BEF7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7" name="Rectangle 568"/>
              <p:cNvSpPr>
                <a:spLocks noChangeArrowheads="1"/>
              </p:cNvSpPr>
              <p:nvPr/>
            </p:nvSpPr>
            <p:spPr bwMode="auto">
              <a:xfrm>
                <a:off x="5419" y="1560"/>
                <a:ext cx="5" cy="230"/>
              </a:xfrm>
              <a:prstGeom prst="rect">
                <a:avLst/>
              </a:prstGeom>
              <a:solidFill>
                <a:srgbClr val="BCF5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8" name="Rectangle 569"/>
              <p:cNvSpPr>
                <a:spLocks noChangeArrowheads="1"/>
              </p:cNvSpPr>
              <p:nvPr/>
            </p:nvSpPr>
            <p:spPr bwMode="auto">
              <a:xfrm>
                <a:off x="5424" y="1560"/>
                <a:ext cx="5" cy="230"/>
              </a:xfrm>
              <a:prstGeom prst="rect">
                <a:avLst/>
              </a:prstGeom>
              <a:solidFill>
                <a:srgbClr val="B9F2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9" name="Rectangle 570"/>
              <p:cNvSpPr>
                <a:spLocks noChangeArrowheads="1"/>
              </p:cNvSpPr>
              <p:nvPr/>
            </p:nvSpPr>
            <p:spPr bwMode="auto">
              <a:xfrm>
                <a:off x="5429" y="1560"/>
                <a:ext cx="5" cy="230"/>
              </a:xfrm>
              <a:prstGeom prst="rect">
                <a:avLst/>
              </a:prstGeom>
              <a:solidFill>
                <a:srgbClr val="B5EE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0" name="Rectangle 571"/>
              <p:cNvSpPr>
                <a:spLocks noChangeArrowheads="1"/>
              </p:cNvSpPr>
              <p:nvPr/>
            </p:nvSpPr>
            <p:spPr bwMode="auto">
              <a:xfrm>
                <a:off x="5434" y="1560"/>
                <a:ext cx="5" cy="230"/>
              </a:xfrm>
              <a:prstGeom prst="rect">
                <a:avLst/>
              </a:prstGeom>
              <a:solidFill>
                <a:srgbClr val="AFE8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1" name="Rectangle 572"/>
              <p:cNvSpPr>
                <a:spLocks noChangeArrowheads="1"/>
              </p:cNvSpPr>
              <p:nvPr/>
            </p:nvSpPr>
            <p:spPr bwMode="auto">
              <a:xfrm>
                <a:off x="5439" y="1560"/>
                <a:ext cx="5" cy="230"/>
              </a:xfrm>
              <a:prstGeom prst="rect">
                <a:avLst/>
              </a:prstGeom>
              <a:solidFill>
                <a:srgbClr val="A7E1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2" name="Rectangle 573"/>
              <p:cNvSpPr>
                <a:spLocks noChangeArrowheads="1"/>
              </p:cNvSpPr>
              <p:nvPr/>
            </p:nvSpPr>
            <p:spPr bwMode="auto">
              <a:xfrm>
                <a:off x="5444" y="1560"/>
                <a:ext cx="4" cy="230"/>
              </a:xfrm>
              <a:prstGeom prst="rect">
                <a:avLst/>
              </a:prstGeom>
              <a:solidFill>
                <a:srgbClr val="9ED9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3" name="Rectangle 574"/>
              <p:cNvSpPr>
                <a:spLocks noChangeArrowheads="1"/>
              </p:cNvSpPr>
              <p:nvPr/>
            </p:nvSpPr>
            <p:spPr bwMode="auto">
              <a:xfrm>
                <a:off x="5448" y="1560"/>
                <a:ext cx="5" cy="230"/>
              </a:xfrm>
              <a:prstGeom prst="rect">
                <a:avLst/>
              </a:prstGeom>
              <a:solidFill>
                <a:srgbClr val="93CFE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4" name="Rectangle 575"/>
              <p:cNvSpPr>
                <a:spLocks noChangeArrowheads="1"/>
              </p:cNvSpPr>
              <p:nvPr/>
            </p:nvSpPr>
            <p:spPr bwMode="auto">
              <a:xfrm>
                <a:off x="5453" y="1560"/>
                <a:ext cx="5" cy="230"/>
              </a:xfrm>
              <a:prstGeom prst="rect">
                <a:avLst/>
              </a:prstGeom>
              <a:solidFill>
                <a:srgbClr val="86C3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5" name="Rectangle 576"/>
              <p:cNvSpPr>
                <a:spLocks noChangeArrowheads="1"/>
              </p:cNvSpPr>
              <p:nvPr/>
            </p:nvSpPr>
            <p:spPr bwMode="auto">
              <a:xfrm>
                <a:off x="5458" y="1560"/>
                <a:ext cx="5" cy="230"/>
              </a:xfrm>
              <a:prstGeom prst="rect">
                <a:avLst/>
              </a:prstGeom>
              <a:solidFill>
                <a:srgbClr val="79B8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6" name="Rectangle 577"/>
              <p:cNvSpPr>
                <a:spLocks noChangeArrowheads="1"/>
              </p:cNvSpPr>
              <p:nvPr/>
            </p:nvSpPr>
            <p:spPr bwMode="auto">
              <a:xfrm>
                <a:off x="5463" y="1560"/>
                <a:ext cx="5" cy="230"/>
              </a:xfrm>
              <a:prstGeom prst="rect">
                <a:avLst/>
              </a:prstGeom>
              <a:solidFill>
                <a:srgbClr val="6AACC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7" name="Rectangle 578"/>
              <p:cNvSpPr>
                <a:spLocks noChangeArrowheads="1"/>
              </p:cNvSpPr>
              <p:nvPr/>
            </p:nvSpPr>
            <p:spPr bwMode="auto">
              <a:xfrm>
                <a:off x="5468" y="1560"/>
                <a:ext cx="5" cy="230"/>
              </a:xfrm>
              <a:prstGeom prst="rect">
                <a:avLst/>
              </a:prstGeom>
              <a:solidFill>
                <a:srgbClr val="5BA1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8" name="Rectangle 579"/>
              <p:cNvSpPr>
                <a:spLocks noChangeArrowheads="1"/>
              </p:cNvSpPr>
              <p:nvPr/>
            </p:nvSpPr>
            <p:spPr bwMode="auto">
              <a:xfrm>
                <a:off x="5473" y="1560"/>
                <a:ext cx="5" cy="230"/>
              </a:xfrm>
              <a:prstGeom prst="rect">
                <a:avLst/>
              </a:prstGeom>
              <a:solidFill>
                <a:srgbClr val="4B97C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9" name="Rectangle 580"/>
              <p:cNvSpPr>
                <a:spLocks noChangeArrowheads="1"/>
              </p:cNvSpPr>
              <p:nvPr/>
            </p:nvSpPr>
            <p:spPr bwMode="auto">
              <a:xfrm>
                <a:off x="5478" y="1560"/>
                <a:ext cx="5" cy="230"/>
              </a:xfrm>
              <a:prstGeom prst="rect">
                <a:avLst/>
              </a:prstGeom>
              <a:solidFill>
                <a:srgbClr val="3C90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0" name="Rectangle 581"/>
              <p:cNvSpPr>
                <a:spLocks noChangeArrowheads="1"/>
              </p:cNvSpPr>
              <p:nvPr/>
            </p:nvSpPr>
            <p:spPr bwMode="auto">
              <a:xfrm>
                <a:off x="5483" y="1560"/>
                <a:ext cx="5" cy="230"/>
              </a:xfrm>
              <a:prstGeom prst="rect">
                <a:avLst/>
              </a:prstGeom>
              <a:solidFill>
                <a:srgbClr val="2D89B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1" name="Rectangle 582"/>
              <p:cNvSpPr>
                <a:spLocks noChangeArrowheads="1"/>
              </p:cNvSpPr>
              <p:nvPr/>
            </p:nvSpPr>
            <p:spPr bwMode="auto">
              <a:xfrm>
                <a:off x="5488" y="1560"/>
                <a:ext cx="4" cy="230"/>
              </a:xfrm>
              <a:prstGeom prst="rect">
                <a:avLst/>
              </a:prstGeom>
              <a:solidFill>
                <a:srgbClr val="1C85B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2" name="Rectangle 583"/>
              <p:cNvSpPr>
                <a:spLocks noChangeArrowheads="1"/>
              </p:cNvSpPr>
              <p:nvPr/>
            </p:nvSpPr>
            <p:spPr bwMode="auto">
              <a:xfrm>
                <a:off x="5492" y="1560"/>
                <a:ext cx="5" cy="230"/>
              </a:xfrm>
              <a:prstGeom prst="rect">
                <a:avLst/>
              </a:prstGeom>
              <a:solidFill>
                <a:srgbClr val="0482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3" name="Freeform 584"/>
              <p:cNvSpPr>
                <a:spLocks/>
              </p:cNvSpPr>
              <p:nvPr/>
            </p:nvSpPr>
            <p:spPr bwMode="auto">
              <a:xfrm>
                <a:off x="5414" y="1563"/>
                <a:ext cx="81" cy="223"/>
              </a:xfrm>
              <a:custGeom>
                <a:avLst/>
                <a:gdLst>
                  <a:gd name="T0" fmla="*/ 0 w 81"/>
                  <a:gd name="T1" fmla="*/ 223 h 223"/>
                  <a:gd name="T2" fmla="*/ 0 w 81"/>
                  <a:gd name="T3" fmla="*/ 48 h 223"/>
                  <a:gd name="T4" fmla="*/ 81 w 81"/>
                  <a:gd name="T5" fmla="*/ 0 h 223"/>
                  <a:gd name="T6" fmla="*/ 81 w 81"/>
                  <a:gd name="T7" fmla="*/ 176 h 223"/>
                  <a:gd name="T8" fmla="*/ 0 w 81"/>
                  <a:gd name="T9" fmla="*/ 223 h 223"/>
                </a:gdLst>
                <a:ahLst/>
                <a:cxnLst>
                  <a:cxn ang="0">
                    <a:pos x="T0" y="T1"/>
                  </a:cxn>
                  <a:cxn ang="0">
                    <a:pos x="T2" y="T3"/>
                  </a:cxn>
                  <a:cxn ang="0">
                    <a:pos x="T4" y="T5"/>
                  </a:cxn>
                  <a:cxn ang="0">
                    <a:pos x="T6" y="T7"/>
                  </a:cxn>
                  <a:cxn ang="0">
                    <a:pos x="T8" y="T9"/>
                  </a:cxn>
                </a:cxnLst>
                <a:rect l="0" t="0" r="r" b="b"/>
                <a:pathLst>
                  <a:path w="81" h="223">
                    <a:moveTo>
                      <a:pt x="0" y="223"/>
                    </a:moveTo>
                    <a:lnTo>
                      <a:pt x="0" y="48"/>
                    </a:lnTo>
                    <a:lnTo>
                      <a:pt x="81" y="0"/>
                    </a:lnTo>
                    <a:lnTo>
                      <a:pt x="81" y="176"/>
                    </a:lnTo>
                    <a:lnTo>
                      <a:pt x="0" y="223"/>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544" name="Picture 585"/>
              <p:cNvPicPr>
                <a:picLocks noChangeAspect="1" noChangeArrowheads="1"/>
              </p:cNvPicPr>
              <p:nvPr/>
            </p:nvPicPr>
            <p:blipFill>
              <a:blip r:embed="rId55">
                <a:extLst>
                  <a:ext uri="{28A0092B-C50C-407E-A947-70E740481C1C}">
                    <a14:useLocalDpi xmlns:a14="http://schemas.microsoft.com/office/drawing/2010/main" val="0"/>
                  </a:ext>
                </a:extLst>
              </a:blip>
              <a:srcRect/>
              <a:stretch>
                <a:fillRect/>
              </a:stretch>
            </p:blipFill>
            <p:spPr bwMode="auto">
              <a:xfrm>
                <a:off x="5277" y="1486"/>
                <a:ext cx="220" cy="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45" name="Freeform 586"/>
              <p:cNvSpPr>
                <a:spLocks/>
              </p:cNvSpPr>
              <p:nvPr/>
            </p:nvSpPr>
            <p:spPr bwMode="auto">
              <a:xfrm>
                <a:off x="5281" y="1488"/>
                <a:ext cx="214" cy="123"/>
              </a:xfrm>
              <a:custGeom>
                <a:avLst/>
                <a:gdLst>
                  <a:gd name="T0" fmla="*/ 0 w 214"/>
                  <a:gd name="T1" fmla="*/ 48 h 123"/>
                  <a:gd name="T2" fmla="*/ 133 w 214"/>
                  <a:gd name="T3" fmla="*/ 123 h 123"/>
                  <a:gd name="T4" fmla="*/ 214 w 214"/>
                  <a:gd name="T5" fmla="*/ 75 h 123"/>
                  <a:gd name="T6" fmla="*/ 83 w 214"/>
                  <a:gd name="T7" fmla="*/ 0 h 123"/>
                  <a:gd name="T8" fmla="*/ 0 w 214"/>
                  <a:gd name="T9" fmla="*/ 48 h 123"/>
                </a:gdLst>
                <a:ahLst/>
                <a:cxnLst>
                  <a:cxn ang="0">
                    <a:pos x="T0" y="T1"/>
                  </a:cxn>
                  <a:cxn ang="0">
                    <a:pos x="T2" y="T3"/>
                  </a:cxn>
                  <a:cxn ang="0">
                    <a:pos x="T4" y="T5"/>
                  </a:cxn>
                  <a:cxn ang="0">
                    <a:pos x="T6" y="T7"/>
                  </a:cxn>
                  <a:cxn ang="0">
                    <a:pos x="T8" y="T9"/>
                  </a:cxn>
                </a:cxnLst>
                <a:rect l="0" t="0" r="r" b="b"/>
                <a:pathLst>
                  <a:path w="214" h="123">
                    <a:moveTo>
                      <a:pt x="0" y="48"/>
                    </a:moveTo>
                    <a:lnTo>
                      <a:pt x="133" y="123"/>
                    </a:lnTo>
                    <a:lnTo>
                      <a:pt x="214" y="75"/>
                    </a:lnTo>
                    <a:lnTo>
                      <a:pt x="83" y="0"/>
                    </a:lnTo>
                    <a:lnTo>
                      <a:pt x="0" y="48"/>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546" name="Picture 587"/>
              <p:cNvPicPr>
                <a:picLocks noChangeAspect="1" noChangeArrowheads="1"/>
              </p:cNvPicPr>
              <p:nvPr/>
            </p:nvPicPr>
            <p:blipFill>
              <a:blip r:embed="rId54">
                <a:extLst>
                  <a:ext uri="{28A0092B-C50C-407E-A947-70E740481C1C}">
                    <a14:useLocalDpi xmlns:a14="http://schemas.microsoft.com/office/drawing/2010/main" val="0"/>
                  </a:ext>
                </a:extLst>
              </a:blip>
              <a:srcRect/>
              <a:stretch>
                <a:fillRect/>
              </a:stretch>
            </p:blipFill>
            <p:spPr bwMode="auto">
              <a:xfrm>
                <a:off x="5277" y="1535"/>
                <a:ext cx="137"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47" name="Freeform 588"/>
              <p:cNvSpPr>
                <a:spLocks/>
              </p:cNvSpPr>
              <p:nvPr/>
            </p:nvSpPr>
            <p:spPr bwMode="auto">
              <a:xfrm>
                <a:off x="5281" y="1536"/>
                <a:ext cx="133" cy="250"/>
              </a:xfrm>
              <a:custGeom>
                <a:avLst/>
                <a:gdLst>
                  <a:gd name="T0" fmla="*/ 133 w 133"/>
                  <a:gd name="T1" fmla="*/ 75 h 250"/>
                  <a:gd name="T2" fmla="*/ 0 w 133"/>
                  <a:gd name="T3" fmla="*/ 0 h 250"/>
                  <a:gd name="T4" fmla="*/ 0 w 133"/>
                  <a:gd name="T5" fmla="*/ 174 h 250"/>
                  <a:gd name="T6" fmla="*/ 70 w 133"/>
                  <a:gd name="T7" fmla="*/ 214 h 250"/>
                  <a:gd name="T8" fmla="*/ 70 w 133"/>
                  <a:gd name="T9" fmla="*/ 120 h 250"/>
                  <a:gd name="T10" fmla="*/ 113 w 133"/>
                  <a:gd name="T11" fmla="*/ 142 h 250"/>
                  <a:gd name="T12" fmla="*/ 113 w 133"/>
                  <a:gd name="T13" fmla="*/ 238 h 250"/>
                  <a:gd name="T14" fmla="*/ 133 w 133"/>
                  <a:gd name="T15" fmla="*/ 250 h 250"/>
                  <a:gd name="T16" fmla="*/ 133 w 133"/>
                  <a:gd name="T17" fmla="*/ 75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3" h="250">
                    <a:moveTo>
                      <a:pt x="133" y="75"/>
                    </a:moveTo>
                    <a:lnTo>
                      <a:pt x="0" y="0"/>
                    </a:lnTo>
                    <a:lnTo>
                      <a:pt x="0" y="174"/>
                    </a:lnTo>
                    <a:lnTo>
                      <a:pt x="70" y="214"/>
                    </a:lnTo>
                    <a:lnTo>
                      <a:pt x="70" y="120"/>
                    </a:lnTo>
                    <a:lnTo>
                      <a:pt x="113" y="142"/>
                    </a:lnTo>
                    <a:lnTo>
                      <a:pt x="113" y="238"/>
                    </a:lnTo>
                    <a:lnTo>
                      <a:pt x="133" y="250"/>
                    </a:lnTo>
                    <a:lnTo>
                      <a:pt x="133" y="75"/>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48" name="Freeform 589"/>
              <p:cNvSpPr>
                <a:spLocks/>
              </p:cNvSpPr>
              <p:nvPr/>
            </p:nvSpPr>
            <p:spPr bwMode="auto">
              <a:xfrm>
                <a:off x="5351" y="1656"/>
                <a:ext cx="14" cy="94"/>
              </a:xfrm>
              <a:custGeom>
                <a:avLst/>
                <a:gdLst>
                  <a:gd name="T0" fmla="*/ 14 w 14"/>
                  <a:gd name="T1" fmla="*/ 6 h 94"/>
                  <a:gd name="T2" fmla="*/ 14 w 14"/>
                  <a:gd name="T3" fmla="*/ 86 h 94"/>
                  <a:gd name="T4" fmla="*/ 0 w 14"/>
                  <a:gd name="T5" fmla="*/ 94 h 94"/>
                  <a:gd name="T6" fmla="*/ 0 w 14"/>
                  <a:gd name="T7" fmla="*/ 0 h 94"/>
                  <a:gd name="T8" fmla="*/ 14 w 14"/>
                  <a:gd name="T9" fmla="*/ 6 h 94"/>
                </a:gdLst>
                <a:ahLst/>
                <a:cxnLst>
                  <a:cxn ang="0">
                    <a:pos x="T0" y="T1"/>
                  </a:cxn>
                  <a:cxn ang="0">
                    <a:pos x="T2" y="T3"/>
                  </a:cxn>
                  <a:cxn ang="0">
                    <a:pos x="T4" y="T5"/>
                  </a:cxn>
                  <a:cxn ang="0">
                    <a:pos x="T6" y="T7"/>
                  </a:cxn>
                  <a:cxn ang="0">
                    <a:pos x="T8" y="T9"/>
                  </a:cxn>
                </a:cxnLst>
                <a:rect l="0" t="0" r="r" b="b"/>
                <a:pathLst>
                  <a:path w="14" h="94">
                    <a:moveTo>
                      <a:pt x="14" y="6"/>
                    </a:moveTo>
                    <a:lnTo>
                      <a:pt x="14" y="86"/>
                    </a:lnTo>
                    <a:lnTo>
                      <a:pt x="0" y="94"/>
                    </a:lnTo>
                    <a:lnTo>
                      <a:pt x="0" y="0"/>
                    </a:lnTo>
                    <a:lnTo>
                      <a:pt x="14" y="6"/>
                    </a:lnTo>
                    <a:close/>
                  </a:path>
                </a:pathLst>
              </a:custGeom>
              <a:solidFill>
                <a:srgbClr val="0038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9" name="Freeform 590"/>
              <p:cNvSpPr>
                <a:spLocks/>
              </p:cNvSpPr>
              <p:nvPr/>
            </p:nvSpPr>
            <p:spPr bwMode="auto">
              <a:xfrm>
                <a:off x="5351" y="1656"/>
                <a:ext cx="14" cy="94"/>
              </a:xfrm>
              <a:custGeom>
                <a:avLst/>
                <a:gdLst>
                  <a:gd name="T0" fmla="*/ 14 w 14"/>
                  <a:gd name="T1" fmla="*/ 6 h 94"/>
                  <a:gd name="T2" fmla="*/ 14 w 14"/>
                  <a:gd name="T3" fmla="*/ 86 h 94"/>
                  <a:gd name="T4" fmla="*/ 0 w 14"/>
                  <a:gd name="T5" fmla="*/ 94 h 94"/>
                  <a:gd name="T6" fmla="*/ 0 w 14"/>
                  <a:gd name="T7" fmla="*/ 0 h 94"/>
                  <a:gd name="T8" fmla="*/ 14 w 14"/>
                  <a:gd name="T9" fmla="*/ 6 h 94"/>
                </a:gdLst>
                <a:ahLst/>
                <a:cxnLst>
                  <a:cxn ang="0">
                    <a:pos x="T0" y="T1"/>
                  </a:cxn>
                  <a:cxn ang="0">
                    <a:pos x="T2" y="T3"/>
                  </a:cxn>
                  <a:cxn ang="0">
                    <a:pos x="T4" y="T5"/>
                  </a:cxn>
                  <a:cxn ang="0">
                    <a:pos x="T6" y="T7"/>
                  </a:cxn>
                  <a:cxn ang="0">
                    <a:pos x="T8" y="T9"/>
                  </a:cxn>
                </a:cxnLst>
                <a:rect l="0" t="0" r="r" b="b"/>
                <a:pathLst>
                  <a:path w="14" h="94">
                    <a:moveTo>
                      <a:pt x="14" y="6"/>
                    </a:moveTo>
                    <a:lnTo>
                      <a:pt x="14" y="86"/>
                    </a:lnTo>
                    <a:lnTo>
                      <a:pt x="0" y="94"/>
                    </a:lnTo>
                    <a:lnTo>
                      <a:pt x="0" y="0"/>
                    </a:lnTo>
                    <a:lnTo>
                      <a:pt x="14" y="6"/>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50" name="Rectangle 591"/>
              <p:cNvSpPr>
                <a:spLocks noChangeArrowheads="1"/>
              </p:cNvSpPr>
              <p:nvPr/>
            </p:nvSpPr>
            <p:spPr bwMode="auto">
              <a:xfrm>
                <a:off x="5360" y="1658"/>
                <a:ext cx="35" cy="103"/>
              </a:xfrm>
              <a:prstGeom prst="rect">
                <a:avLst/>
              </a:prstGeom>
              <a:solidFill>
                <a:srgbClr val="5EEB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1" name="Freeform 592"/>
              <p:cNvSpPr>
                <a:spLocks/>
              </p:cNvSpPr>
              <p:nvPr/>
            </p:nvSpPr>
            <p:spPr bwMode="auto">
              <a:xfrm>
                <a:off x="5365" y="1662"/>
                <a:ext cx="29" cy="96"/>
              </a:xfrm>
              <a:custGeom>
                <a:avLst/>
                <a:gdLst>
                  <a:gd name="T0" fmla="*/ 0 w 29"/>
                  <a:gd name="T1" fmla="*/ 0 h 96"/>
                  <a:gd name="T2" fmla="*/ 0 w 29"/>
                  <a:gd name="T3" fmla="*/ 80 h 96"/>
                  <a:gd name="T4" fmla="*/ 29 w 29"/>
                  <a:gd name="T5" fmla="*/ 96 h 96"/>
                  <a:gd name="T6" fmla="*/ 29 w 29"/>
                  <a:gd name="T7" fmla="*/ 16 h 96"/>
                  <a:gd name="T8" fmla="*/ 0 w 29"/>
                  <a:gd name="T9" fmla="*/ 0 h 96"/>
                </a:gdLst>
                <a:ahLst/>
                <a:cxnLst>
                  <a:cxn ang="0">
                    <a:pos x="T0" y="T1"/>
                  </a:cxn>
                  <a:cxn ang="0">
                    <a:pos x="T2" y="T3"/>
                  </a:cxn>
                  <a:cxn ang="0">
                    <a:pos x="T4" y="T5"/>
                  </a:cxn>
                  <a:cxn ang="0">
                    <a:pos x="T6" y="T7"/>
                  </a:cxn>
                  <a:cxn ang="0">
                    <a:pos x="T8" y="T9"/>
                  </a:cxn>
                </a:cxnLst>
                <a:rect l="0" t="0" r="r" b="b"/>
                <a:pathLst>
                  <a:path w="29" h="96">
                    <a:moveTo>
                      <a:pt x="0" y="0"/>
                    </a:moveTo>
                    <a:lnTo>
                      <a:pt x="0" y="80"/>
                    </a:lnTo>
                    <a:lnTo>
                      <a:pt x="29" y="96"/>
                    </a:lnTo>
                    <a:lnTo>
                      <a:pt x="29" y="16"/>
                    </a:lnTo>
                    <a:lnTo>
                      <a:pt x="0" y="0"/>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52" name="Rectangle 593"/>
              <p:cNvSpPr>
                <a:spLocks noChangeArrowheads="1"/>
              </p:cNvSpPr>
              <p:nvPr/>
            </p:nvSpPr>
            <p:spPr bwMode="auto">
              <a:xfrm>
                <a:off x="5292" y="1614"/>
                <a:ext cx="5" cy="29"/>
              </a:xfrm>
              <a:prstGeom prst="rect">
                <a:avLst/>
              </a:prstGeom>
              <a:solidFill>
                <a:srgbClr val="0082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3" name="Rectangle 594"/>
              <p:cNvSpPr>
                <a:spLocks noChangeArrowheads="1"/>
              </p:cNvSpPr>
              <p:nvPr/>
            </p:nvSpPr>
            <p:spPr bwMode="auto">
              <a:xfrm>
                <a:off x="5297" y="1614"/>
                <a:ext cx="5" cy="29"/>
              </a:xfrm>
              <a:prstGeom prst="rect">
                <a:avLst/>
              </a:prstGeom>
              <a:solidFill>
                <a:srgbClr val="007FB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4" name="Rectangle 595"/>
              <p:cNvSpPr>
                <a:spLocks noChangeArrowheads="1"/>
              </p:cNvSpPr>
              <p:nvPr/>
            </p:nvSpPr>
            <p:spPr bwMode="auto">
              <a:xfrm>
                <a:off x="5302" y="1614"/>
                <a:ext cx="4" cy="29"/>
              </a:xfrm>
              <a:prstGeom prst="rect">
                <a:avLst/>
              </a:prstGeom>
              <a:solidFill>
                <a:srgbClr val="0B78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5" name="Rectangle 596"/>
              <p:cNvSpPr>
                <a:spLocks noChangeArrowheads="1"/>
              </p:cNvSpPr>
              <p:nvPr/>
            </p:nvSpPr>
            <p:spPr bwMode="auto">
              <a:xfrm>
                <a:off x="5306" y="1614"/>
                <a:ext cx="5" cy="29"/>
              </a:xfrm>
              <a:prstGeom prst="rect">
                <a:avLst/>
              </a:prstGeom>
              <a:solidFill>
                <a:srgbClr val="0F6CA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6" name="Rectangle 597"/>
              <p:cNvSpPr>
                <a:spLocks noChangeArrowheads="1"/>
              </p:cNvSpPr>
              <p:nvPr/>
            </p:nvSpPr>
            <p:spPr bwMode="auto">
              <a:xfrm>
                <a:off x="5311" y="1614"/>
                <a:ext cx="5" cy="29"/>
              </a:xfrm>
              <a:prstGeom prst="rect">
                <a:avLst/>
              </a:prstGeom>
              <a:solidFill>
                <a:srgbClr val="125F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7" name="Rectangle 598"/>
              <p:cNvSpPr>
                <a:spLocks noChangeArrowheads="1"/>
              </p:cNvSpPr>
              <p:nvPr/>
            </p:nvSpPr>
            <p:spPr bwMode="auto">
              <a:xfrm>
                <a:off x="5316" y="1614"/>
                <a:ext cx="5" cy="29"/>
              </a:xfrm>
              <a:prstGeom prst="rect">
                <a:avLst/>
              </a:prstGeom>
              <a:solidFill>
                <a:srgbClr val="12578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8" name="Rectangle 599"/>
              <p:cNvSpPr>
                <a:spLocks noChangeArrowheads="1"/>
              </p:cNvSpPr>
              <p:nvPr/>
            </p:nvSpPr>
            <p:spPr bwMode="auto">
              <a:xfrm>
                <a:off x="5321" y="1614"/>
                <a:ext cx="5" cy="29"/>
              </a:xfrm>
              <a:prstGeom prst="rect">
                <a:avLst/>
              </a:prstGeom>
              <a:solidFill>
                <a:srgbClr val="12568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9" name="Freeform 600"/>
              <p:cNvSpPr>
                <a:spLocks noEditPoints="1"/>
              </p:cNvSpPr>
              <p:nvPr/>
            </p:nvSpPr>
            <p:spPr bwMode="auto">
              <a:xfrm>
                <a:off x="5292" y="1562"/>
                <a:ext cx="105" cy="94"/>
              </a:xfrm>
              <a:custGeom>
                <a:avLst/>
                <a:gdLst>
                  <a:gd name="T0" fmla="*/ 76 w 105"/>
                  <a:gd name="T1" fmla="*/ 42 h 94"/>
                  <a:gd name="T2" fmla="*/ 76 w 105"/>
                  <a:gd name="T3" fmla="*/ 78 h 94"/>
                  <a:gd name="T4" fmla="*/ 105 w 105"/>
                  <a:gd name="T5" fmla="*/ 94 h 94"/>
                  <a:gd name="T6" fmla="*/ 105 w 105"/>
                  <a:gd name="T7" fmla="*/ 58 h 94"/>
                  <a:gd name="T8" fmla="*/ 76 w 105"/>
                  <a:gd name="T9" fmla="*/ 42 h 94"/>
                  <a:gd name="T10" fmla="*/ 38 w 105"/>
                  <a:gd name="T11" fmla="*/ 21 h 94"/>
                  <a:gd name="T12" fmla="*/ 38 w 105"/>
                  <a:gd name="T13" fmla="*/ 57 h 94"/>
                  <a:gd name="T14" fmla="*/ 68 w 105"/>
                  <a:gd name="T15" fmla="*/ 73 h 94"/>
                  <a:gd name="T16" fmla="*/ 68 w 105"/>
                  <a:gd name="T17" fmla="*/ 37 h 94"/>
                  <a:gd name="T18" fmla="*/ 38 w 105"/>
                  <a:gd name="T19" fmla="*/ 21 h 94"/>
                  <a:gd name="T20" fmla="*/ 0 w 105"/>
                  <a:gd name="T21" fmla="*/ 0 h 94"/>
                  <a:gd name="T22" fmla="*/ 0 w 105"/>
                  <a:gd name="T23" fmla="*/ 36 h 94"/>
                  <a:gd name="T24" fmla="*/ 30 w 105"/>
                  <a:gd name="T25" fmla="*/ 52 h 94"/>
                  <a:gd name="T26" fmla="*/ 30 w 105"/>
                  <a:gd name="T27" fmla="*/ 16 h 94"/>
                  <a:gd name="T28" fmla="*/ 0 w 105"/>
                  <a:gd name="T29"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5" h="94">
                    <a:moveTo>
                      <a:pt x="76" y="42"/>
                    </a:moveTo>
                    <a:lnTo>
                      <a:pt x="76" y="78"/>
                    </a:lnTo>
                    <a:lnTo>
                      <a:pt x="105" y="94"/>
                    </a:lnTo>
                    <a:lnTo>
                      <a:pt x="105" y="58"/>
                    </a:lnTo>
                    <a:lnTo>
                      <a:pt x="76" y="42"/>
                    </a:lnTo>
                    <a:close/>
                    <a:moveTo>
                      <a:pt x="38" y="21"/>
                    </a:moveTo>
                    <a:lnTo>
                      <a:pt x="38" y="57"/>
                    </a:lnTo>
                    <a:lnTo>
                      <a:pt x="68" y="73"/>
                    </a:lnTo>
                    <a:lnTo>
                      <a:pt x="68" y="37"/>
                    </a:lnTo>
                    <a:lnTo>
                      <a:pt x="38" y="21"/>
                    </a:lnTo>
                    <a:close/>
                    <a:moveTo>
                      <a:pt x="0" y="0"/>
                    </a:moveTo>
                    <a:lnTo>
                      <a:pt x="0" y="36"/>
                    </a:lnTo>
                    <a:lnTo>
                      <a:pt x="30" y="52"/>
                    </a:lnTo>
                    <a:lnTo>
                      <a:pt x="30" y="16"/>
                    </a:lnTo>
                    <a:lnTo>
                      <a:pt x="0" y="0"/>
                    </a:lnTo>
                    <a:close/>
                  </a:path>
                </a:pathLst>
              </a:custGeom>
              <a:solidFill>
                <a:srgbClr val="0038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0" name="Freeform 601"/>
              <p:cNvSpPr>
                <a:spLocks/>
              </p:cNvSpPr>
              <p:nvPr/>
            </p:nvSpPr>
            <p:spPr bwMode="auto">
              <a:xfrm>
                <a:off x="5368" y="1604"/>
                <a:ext cx="29" cy="52"/>
              </a:xfrm>
              <a:custGeom>
                <a:avLst/>
                <a:gdLst>
                  <a:gd name="T0" fmla="*/ 0 w 29"/>
                  <a:gd name="T1" fmla="*/ 0 h 52"/>
                  <a:gd name="T2" fmla="*/ 0 w 29"/>
                  <a:gd name="T3" fmla="*/ 36 h 52"/>
                  <a:gd name="T4" fmla="*/ 29 w 29"/>
                  <a:gd name="T5" fmla="*/ 52 h 52"/>
                  <a:gd name="T6" fmla="*/ 29 w 29"/>
                  <a:gd name="T7" fmla="*/ 16 h 52"/>
                  <a:gd name="T8" fmla="*/ 0 w 29"/>
                  <a:gd name="T9" fmla="*/ 0 h 52"/>
                </a:gdLst>
                <a:ahLst/>
                <a:cxnLst>
                  <a:cxn ang="0">
                    <a:pos x="T0" y="T1"/>
                  </a:cxn>
                  <a:cxn ang="0">
                    <a:pos x="T2" y="T3"/>
                  </a:cxn>
                  <a:cxn ang="0">
                    <a:pos x="T4" y="T5"/>
                  </a:cxn>
                  <a:cxn ang="0">
                    <a:pos x="T6" y="T7"/>
                  </a:cxn>
                  <a:cxn ang="0">
                    <a:pos x="T8" y="T9"/>
                  </a:cxn>
                </a:cxnLst>
                <a:rect l="0" t="0" r="r" b="b"/>
                <a:pathLst>
                  <a:path w="29" h="52">
                    <a:moveTo>
                      <a:pt x="0" y="0"/>
                    </a:moveTo>
                    <a:lnTo>
                      <a:pt x="0" y="36"/>
                    </a:lnTo>
                    <a:lnTo>
                      <a:pt x="29" y="52"/>
                    </a:lnTo>
                    <a:lnTo>
                      <a:pt x="29" y="16"/>
                    </a:lnTo>
                    <a:lnTo>
                      <a:pt x="0" y="0"/>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61" name="Freeform 602"/>
              <p:cNvSpPr>
                <a:spLocks/>
              </p:cNvSpPr>
              <p:nvPr/>
            </p:nvSpPr>
            <p:spPr bwMode="auto">
              <a:xfrm>
                <a:off x="5330" y="1583"/>
                <a:ext cx="30" cy="52"/>
              </a:xfrm>
              <a:custGeom>
                <a:avLst/>
                <a:gdLst>
                  <a:gd name="T0" fmla="*/ 0 w 30"/>
                  <a:gd name="T1" fmla="*/ 0 h 52"/>
                  <a:gd name="T2" fmla="*/ 0 w 30"/>
                  <a:gd name="T3" fmla="*/ 36 h 52"/>
                  <a:gd name="T4" fmla="*/ 30 w 30"/>
                  <a:gd name="T5" fmla="*/ 52 h 52"/>
                  <a:gd name="T6" fmla="*/ 30 w 30"/>
                  <a:gd name="T7" fmla="*/ 16 h 52"/>
                  <a:gd name="T8" fmla="*/ 0 w 30"/>
                  <a:gd name="T9" fmla="*/ 0 h 52"/>
                </a:gdLst>
                <a:ahLst/>
                <a:cxnLst>
                  <a:cxn ang="0">
                    <a:pos x="T0" y="T1"/>
                  </a:cxn>
                  <a:cxn ang="0">
                    <a:pos x="T2" y="T3"/>
                  </a:cxn>
                  <a:cxn ang="0">
                    <a:pos x="T4" y="T5"/>
                  </a:cxn>
                  <a:cxn ang="0">
                    <a:pos x="T6" y="T7"/>
                  </a:cxn>
                  <a:cxn ang="0">
                    <a:pos x="T8" y="T9"/>
                  </a:cxn>
                </a:cxnLst>
                <a:rect l="0" t="0" r="r" b="b"/>
                <a:pathLst>
                  <a:path w="30" h="52">
                    <a:moveTo>
                      <a:pt x="0" y="0"/>
                    </a:moveTo>
                    <a:lnTo>
                      <a:pt x="0" y="36"/>
                    </a:lnTo>
                    <a:lnTo>
                      <a:pt x="30" y="52"/>
                    </a:lnTo>
                    <a:lnTo>
                      <a:pt x="30" y="16"/>
                    </a:lnTo>
                    <a:lnTo>
                      <a:pt x="0" y="0"/>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62" name="Freeform 603"/>
              <p:cNvSpPr>
                <a:spLocks/>
              </p:cNvSpPr>
              <p:nvPr/>
            </p:nvSpPr>
            <p:spPr bwMode="auto">
              <a:xfrm>
                <a:off x="5292" y="1562"/>
                <a:ext cx="30" cy="52"/>
              </a:xfrm>
              <a:custGeom>
                <a:avLst/>
                <a:gdLst>
                  <a:gd name="T0" fmla="*/ 0 w 30"/>
                  <a:gd name="T1" fmla="*/ 0 h 52"/>
                  <a:gd name="T2" fmla="*/ 0 w 30"/>
                  <a:gd name="T3" fmla="*/ 36 h 52"/>
                  <a:gd name="T4" fmla="*/ 30 w 30"/>
                  <a:gd name="T5" fmla="*/ 52 h 52"/>
                  <a:gd name="T6" fmla="*/ 30 w 30"/>
                  <a:gd name="T7" fmla="*/ 16 h 52"/>
                  <a:gd name="T8" fmla="*/ 0 w 30"/>
                  <a:gd name="T9" fmla="*/ 0 h 52"/>
                </a:gdLst>
                <a:ahLst/>
                <a:cxnLst>
                  <a:cxn ang="0">
                    <a:pos x="T0" y="T1"/>
                  </a:cxn>
                  <a:cxn ang="0">
                    <a:pos x="T2" y="T3"/>
                  </a:cxn>
                  <a:cxn ang="0">
                    <a:pos x="T4" y="T5"/>
                  </a:cxn>
                  <a:cxn ang="0">
                    <a:pos x="T6" y="T7"/>
                  </a:cxn>
                  <a:cxn ang="0">
                    <a:pos x="T8" y="T9"/>
                  </a:cxn>
                </a:cxnLst>
                <a:rect l="0" t="0" r="r" b="b"/>
                <a:pathLst>
                  <a:path w="30" h="52">
                    <a:moveTo>
                      <a:pt x="0" y="0"/>
                    </a:moveTo>
                    <a:lnTo>
                      <a:pt x="0" y="36"/>
                    </a:lnTo>
                    <a:lnTo>
                      <a:pt x="30" y="52"/>
                    </a:lnTo>
                    <a:lnTo>
                      <a:pt x="30" y="16"/>
                    </a:lnTo>
                    <a:lnTo>
                      <a:pt x="0" y="0"/>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63" name="Rectangle 604"/>
              <p:cNvSpPr>
                <a:spLocks noChangeArrowheads="1"/>
              </p:cNvSpPr>
              <p:nvPr/>
            </p:nvSpPr>
            <p:spPr bwMode="auto">
              <a:xfrm>
                <a:off x="5292" y="1560"/>
                <a:ext cx="107" cy="98"/>
              </a:xfrm>
              <a:prstGeom prst="rect">
                <a:avLst/>
              </a:prstGeom>
              <a:solidFill>
                <a:srgbClr val="5EEB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4" name="Freeform 605"/>
              <p:cNvSpPr>
                <a:spLocks/>
              </p:cNvSpPr>
              <p:nvPr/>
            </p:nvSpPr>
            <p:spPr bwMode="auto">
              <a:xfrm>
                <a:off x="5370" y="1606"/>
                <a:ext cx="27" cy="47"/>
              </a:xfrm>
              <a:custGeom>
                <a:avLst/>
                <a:gdLst>
                  <a:gd name="T0" fmla="*/ 0 w 27"/>
                  <a:gd name="T1" fmla="*/ 0 h 47"/>
                  <a:gd name="T2" fmla="*/ 0 w 27"/>
                  <a:gd name="T3" fmla="*/ 32 h 47"/>
                  <a:gd name="T4" fmla="*/ 27 w 27"/>
                  <a:gd name="T5" fmla="*/ 47 h 47"/>
                  <a:gd name="T6" fmla="*/ 27 w 27"/>
                  <a:gd name="T7" fmla="*/ 15 h 47"/>
                  <a:gd name="T8" fmla="*/ 0 w 27"/>
                  <a:gd name="T9" fmla="*/ 0 h 47"/>
                </a:gdLst>
                <a:ahLst/>
                <a:cxnLst>
                  <a:cxn ang="0">
                    <a:pos x="T0" y="T1"/>
                  </a:cxn>
                  <a:cxn ang="0">
                    <a:pos x="T2" y="T3"/>
                  </a:cxn>
                  <a:cxn ang="0">
                    <a:pos x="T4" y="T5"/>
                  </a:cxn>
                  <a:cxn ang="0">
                    <a:pos x="T6" y="T7"/>
                  </a:cxn>
                  <a:cxn ang="0">
                    <a:pos x="T8" y="T9"/>
                  </a:cxn>
                </a:cxnLst>
                <a:rect l="0" t="0" r="r" b="b"/>
                <a:pathLst>
                  <a:path w="27" h="47">
                    <a:moveTo>
                      <a:pt x="0" y="0"/>
                    </a:moveTo>
                    <a:lnTo>
                      <a:pt x="0" y="32"/>
                    </a:lnTo>
                    <a:lnTo>
                      <a:pt x="27" y="47"/>
                    </a:lnTo>
                    <a:lnTo>
                      <a:pt x="27" y="15"/>
                    </a:lnTo>
                    <a:lnTo>
                      <a:pt x="0" y="0"/>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65" name="Freeform 606"/>
              <p:cNvSpPr>
                <a:spLocks/>
              </p:cNvSpPr>
              <p:nvPr/>
            </p:nvSpPr>
            <p:spPr bwMode="auto">
              <a:xfrm>
                <a:off x="5333" y="1585"/>
                <a:ext cx="26" cy="47"/>
              </a:xfrm>
              <a:custGeom>
                <a:avLst/>
                <a:gdLst>
                  <a:gd name="T0" fmla="*/ 0 w 26"/>
                  <a:gd name="T1" fmla="*/ 0 h 47"/>
                  <a:gd name="T2" fmla="*/ 0 w 26"/>
                  <a:gd name="T3" fmla="*/ 32 h 47"/>
                  <a:gd name="T4" fmla="*/ 26 w 26"/>
                  <a:gd name="T5" fmla="*/ 47 h 47"/>
                  <a:gd name="T6" fmla="*/ 26 w 26"/>
                  <a:gd name="T7" fmla="*/ 15 h 47"/>
                  <a:gd name="T8" fmla="*/ 0 w 26"/>
                  <a:gd name="T9" fmla="*/ 0 h 47"/>
                </a:gdLst>
                <a:ahLst/>
                <a:cxnLst>
                  <a:cxn ang="0">
                    <a:pos x="T0" y="T1"/>
                  </a:cxn>
                  <a:cxn ang="0">
                    <a:pos x="T2" y="T3"/>
                  </a:cxn>
                  <a:cxn ang="0">
                    <a:pos x="T4" y="T5"/>
                  </a:cxn>
                  <a:cxn ang="0">
                    <a:pos x="T6" y="T7"/>
                  </a:cxn>
                  <a:cxn ang="0">
                    <a:pos x="T8" y="T9"/>
                  </a:cxn>
                </a:cxnLst>
                <a:rect l="0" t="0" r="r" b="b"/>
                <a:pathLst>
                  <a:path w="26" h="47">
                    <a:moveTo>
                      <a:pt x="0" y="0"/>
                    </a:moveTo>
                    <a:lnTo>
                      <a:pt x="0" y="32"/>
                    </a:lnTo>
                    <a:lnTo>
                      <a:pt x="26" y="47"/>
                    </a:lnTo>
                    <a:lnTo>
                      <a:pt x="26" y="15"/>
                    </a:lnTo>
                    <a:lnTo>
                      <a:pt x="0" y="0"/>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0" name="Group 808"/>
            <p:cNvGrpSpPr>
              <a:grpSpLocks/>
            </p:cNvGrpSpPr>
            <p:nvPr/>
          </p:nvGrpSpPr>
          <p:grpSpPr bwMode="auto">
            <a:xfrm>
              <a:off x="2175" y="1467"/>
              <a:ext cx="3331" cy="1579"/>
              <a:chOff x="2175" y="1467"/>
              <a:chExt cx="3331" cy="1579"/>
            </a:xfrm>
          </p:grpSpPr>
          <p:sp>
            <p:nvSpPr>
              <p:cNvPr id="19" name="Freeform 608"/>
              <p:cNvSpPr>
                <a:spLocks/>
              </p:cNvSpPr>
              <p:nvPr/>
            </p:nvSpPr>
            <p:spPr bwMode="auto">
              <a:xfrm>
                <a:off x="5295" y="1564"/>
                <a:ext cx="27" cy="46"/>
              </a:xfrm>
              <a:custGeom>
                <a:avLst/>
                <a:gdLst>
                  <a:gd name="T0" fmla="*/ 0 w 27"/>
                  <a:gd name="T1" fmla="*/ 0 h 46"/>
                  <a:gd name="T2" fmla="*/ 0 w 27"/>
                  <a:gd name="T3" fmla="*/ 32 h 46"/>
                  <a:gd name="T4" fmla="*/ 27 w 27"/>
                  <a:gd name="T5" fmla="*/ 46 h 46"/>
                  <a:gd name="T6" fmla="*/ 27 w 27"/>
                  <a:gd name="T7" fmla="*/ 14 h 46"/>
                  <a:gd name="T8" fmla="*/ 0 w 27"/>
                  <a:gd name="T9" fmla="*/ 0 h 46"/>
                </a:gdLst>
                <a:ahLst/>
                <a:cxnLst>
                  <a:cxn ang="0">
                    <a:pos x="T0" y="T1"/>
                  </a:cxn>
                  <a:cxn ang="0">
                    <a:pos x="T2" y="T3"/>
                  </a:cxn>
                  <a:cxn ang="0">
                    <a:pos x="T4" y="T5"/>
                  </a:cxn>
                  <a:cxn ang="0">
                    <a:pos x="T6" y="T7"/>
                  </a:cxn>
                  <a:cxn ang="0">
                    <a:pos x="T8" y="T9"/>
                  </a:cxn>
                </a:cxnLst>
                <a:rect l="0" t="0" r="r" b="b"/>
                <a:pathLst>
                  <a:path w="27" h="46">
                    <a:moveTo>
                      <a:pt x="0" y="0"/>
                    </a:moveTo>
                    <a:lnTo>
                      <a:pt x="0" y="32"/>
                    </a:lnTo>
                    <a:lnTo>
                      <a:pt x="27" y="46"/>
                    </a:lnTo>
                    <a:lnTo>
                      <a:pt x="27" y="14"/>
                    </a:lnTo>
                    <a:lnTo>
                      <a:pt x="0" y="0"/>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Rectangle 609"/>
              <p:cNvSpPr>
                <a:spLocks noChangeArrowheads="1"/>
              </p:cNvSpPr>
              <p:nvPr/>
            </p:nvSpPr>
            <p:spPr bwMode="auto">
              <a:xfrm>
                <a:off x="5277" y="1643"/>
                <a:ext cx="64" cy="74"/>
              </a:xfrm>
              <a:prstGeom prst="rect">
                <a:avLst/>
              </a:prstGeom>
              <a:solidFill>
                <a:srgbClr val="5EEB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610"/>
              <p:cNvSpPr>
                <a:spLocks/>
              </p:cNvSpPr>
              <p:nvPr/>
            </p:nvSpPr>
            <p:spPr bwMode="auto">
              <a:xfrm>
                <a:off x="5281" y="1643"/>
                <a:ext cx="57" cy="65"/>
              </a:xfrm>
              <a:custGeom>
                <a:avLst/>
                <a:gdLst>
                  <a:gd name="T0" fmla="*/ 49 w 57"/>
                  <a:gd name="T1" fmla="*/ 21 h 65"/>
                  <a:gd name="T2" fmla="*/ 43 w 57"/>
                  <a:gd name="T3" fmla="*/ 59 h 65"/>
                  <a:gd name="T4" fmla="*/ 9 w 57"/>
                  <a:gd name="T5" fmla="*/ 46 h 65"/>
                  <a:gd name="T6" fmla="*/ 9 w 57"/>
                  <a:gd name="T7" fmla="*/ 45 h 65"/>
                  <a:gd name="T8" fmla="*/ 14 w 57"/>
                  <a:gd name="T9" fmla="*/ 6 h 65"/>
                  <a:gd name="T10" fmla="*/ 49 w 57"/>
                  <a:gd name="T11" fmla="*/ 20 h 65"/>
                  <a:gd name="T12" fmla="*/ 49 w 57"/>
                  <a:gd name="T13" fmla="*/ 21 h 65"/>
                </a:gdLst>
                <a:ahLst/>
                <a:cxnLst>
                  <a:cxn ang="0">
                    <a:pos x="T0" y="T1"/>
                  </a:cxn>
                  <a:cxn ang="0">
                    <a:pos x="T2" y="T3"/>
                  </a:cxn>
                  <a:cxn ang="0">
                    <a:pos x="T4" y="T5"/>
                  </a:cxn>
                  <a:cxn ang="0">
                    <a:pos x="T6" y="T7"/>
                  </a:cxn>
                  <a:cxn ang="0">
                    <a:pos x="T8" y="T9"/>
                  </a:cxn>
                  <a:cxn ang="0">
                    <a:pos x="T10" y="T11"/>
                  </a:cxn>
                  <a:cxn ang="0">
                    <a:pos x="T12" y="T13"/>
                  </a:cxn>
                </a:cxnLst>
                <a:rect l="0" t="0" r="r" b="b"/>
                <a:pathLst>
                  <a:path w="57" h="65">
                    <a:moveTo>
                      <a:pt x="49" y="21"/>
                    </a:moveTo>
                    <a:cubicBezTo>
                      <a:pt x="57" y="33"/>
                      <a:pt x="55" y="50"/>
                      <a:pt x="43" y="59"/>
                    </a:cubicBezTo>
                    <a:cubicBezTo>
                      <a:pt x="30" y="65"/>
                      <a:pt x="15" y="59"/>
                      <a:pt x="9" y="46"/>
                    </a:cubicBezTo>
                    <a:cubicBezTo>
                      <a:pt x="9" y="46"/>
                      <a:pt x="9" y="45"/>
                      <a:pt x="9" y="45"/>
                    </a:cubicBezTo>
                    <a:cubicBezTo>
                      <a:pt x="0" y="33"/>
                      <a:pt x="2" y="16"/>
                      <a:pt x="14" y="6"/>
                    </a:cubicBezTo>
                    <a:cubicBezTo>
                      <a:pt x="28" y="0"/>
                      <a:pt x="43" y="7"/>
                      <a:pt x="49" y="20"/>
                    </a:cubicBezTo>
                    <a:cubicBezTo>
                      <a:pt x="49" y="20"/>
                      <a:pt x="49" y="21"/>
                      <a:pt x="49" y="21"/>
                    </a:cubicBezTo>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Freeform 611"/>
              <p:cNvSpPr>
                <a:spLocks/>
              </p:cNvSpPr>
              <p:nvPr/>
            </p:nvSpPr>
            <p:spPr bwMode="auto">
              <a:xfrm>
                <a:off x="5289" y="1661"/>
                <a:ext cx="30" cy="31"/>
              </a:xfrm>
              <a:custGeom>
                <a:avLst/>
                <a:gdLst>
                  <a:gd name="T0" fmla="*/ 84 w 97"/>
                  <a:gd name="T1" fmla="*/ 32 h 103"/>
                  <a:gd name="T2" fmla="*/ 77 w 97"/>
                  <a:gd name="T3" fmla="*/ 90 h 103"/>
                  <a:gd name="T4" fmla="*/ 40 w 97"/>
                  <a:gd name="T5" fmla="*/ 103 h 103"/>
                  <a:gd name="T6" fmla="*/ 25 w 97"/>
                  <a:gd name="T7" fmla="*/ 68 h 103"/>
                  <a:gd name="T8" fmla="*/ 0 w 97"/>
                  <a:gd name="T9" fmla="*/ 34 h 103"/>
                  <a:gd name="T10" fmla="*/ 32 w 97"/>
                  <a:gd name="T11" fmla="*/ 8 h 103"/>
                  <a:gd name="T12" fmla="*/ 84 w 97"/>
                  <a:gd name="T13" fmla="*/ 31 h 103"/>
                  <a:gd name="T14" fmla="*/ 84 w 97"/>
                  <a:gd name="T15" fmla="*/ 32 h 1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7" h="103">
                    <a:moveTo>
                      <a:pt x="84" y="32"/>
                    </a:moveTo>
                    <a:cubicBezTo>
                      <a:pt x="97" y="50"/>
                      <a:pt x="94" y="75"/>
                      <a:pt x="77" y="90"/>
                    </a:cubicBezTo>
                    <a:cubicBezTo>
                      <a:pt x="65" y="95"/>
                      <a:pt x="52" y="99"/>
                      <a:pt x="40" y="103"/>
                    </a:cubicBezTo>
                    <a:cubicBezTo>
                      <a:pt x="31" y="93"/>
                      <a:pt x="25" y="81"/>
                      <a:pt x="25" y="68"/>
                    </a:cubicBezTo>
                    <a:cubicBezTo>
                      <a:pt x="14" y="59"/>
                      <a:pt x="5" y="48"/>
                      <a:pt x="0" y="34"/>
                    </a:cubicBezTo>
                    <a:cubicBezTo>
                      <a:pt x="10" y="25"/>
                      <a:pt x="20" y="16"/>
                      <a:pt x="32" y="8"/>
                    </a:cubicBezTo>
                    <a:cubicBezTo>
                      <a:pt x="52" y="0"/>
                      <a:pt x="76" y="11"/>
                      <a:pt x="84" y="31"/>
                    </a:cubicBezTo>
                    <a:cubicBezTo>
                      <a:pt x="84" y="32"/>
                      <a:pt x="84" y="32"/>
                      <a:pt x="84" y="32"/>
                    </a:cubicBezTo>
                  </a:path>
                </a:pathLst>
              </a:custGeom>
              <a:solidFill>
                <a:srgbClr val="0D619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612"/>
              <p:cNvSpPr>
                <a:spLocks/>
              </p:cNvSpPr>
              <p:nvPr/>
            </p:nvSpPr>
            <p:spPr bwMode="auto">
              <a:xfrm>
                <a:off x="5289" y="1661"/>
                <a:ext cx="30" cy="31"/>
              </a:xfrm>
              <a:custGeom>
                <a:avLst/>
                <a:gdLst>
                  <a:gd name="T0" fmla="*/ 26 w 30"/>
                  <a:gd name="T1" fmla="*/ 9 h 31"/>
                  <a:gd name="T2" fmla="*/ 24 w 30"/>
                  <a:gd name="T3" fmla="*/ 27 h 31"/>
                  <a:gd name="T4" fmla="*/ 13 w 30"/>
                  <a:gd name="T5" fmla="*/ 31 h 31"/>
                  <a:gd name="T6" fmla="*/ 8 w 30"/>
                  <a:gd name="T7" fmla="*/ 20 h 31"/>
                  <a:gd name="T8" fmla="*/ 0 w 30"/>
                  <a:gd name="T9" fmla="*/ 10 h 31"/>
                  <a:gd name="T10" fmla="*/ 10 w 30"/>
                  <a:gd name="T11" fmla="*/ 2 h 31"/>
                  <a:gd name="T12" fmla="*/ 26 w 30"/>
                  <a:gd name="T13" fmla="*/ 9 h 31"/>
                  <a:gd name="T14" fmla="*/ 26 w 30"/>
                  <a:gd name="T15" fmla="*/ 9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31">
                    <a:moveTo>
                      <a:pt x="26" y="9"/>
                    </a:moveTo>
                    <a:cubicBezTo>
                      <a:pt x="30" y="15"/>
                      <a:pt x="29" y="23"/>
                      <a:pt x="24" y="27"/>
                    </a:cubicBezTo>
                    <a:cubicBezTo>
                      <a:pt x="20" y="29"/>
                      <a:pt x="16" y="30"/>
                      <a:pt x="13" y="31"/>
                    </a:cubicBezTo>
                    <a:cubicBezTo>
                      <a:pt x="10" y="28"/>
                      <a:pt x="8" y="24"/>
                      <a:pt x="8" y="20"/>
                    </a:cubicBezTo>
                    <a:cubicBezTo>
                      <a:pt x="5" y="18"/>
                      <a:pt x="2" y="14"/>
                      <a:pt x="0" y="10"/>
                    </a:cubicBezTo>
                    <a:cubicBezTo>
                      <a:pt x="3" y="7"/>
                      <a:pt x="6" y="4"/>
                      <a:pt x="10" y="2"/>
                    </a:cubicBezTo>
                    <a:cubicBezTo>
                      <a:pt x="16" y="0"/>
                      <a:pt x="24" y="3"/>
                      <a:pt x="26" y="9"/>
                    </a:cubicBezTo>
                    <a:cubicBezTo>
                      <a:pt x="26" y="9"/>
                      <a:pt x="26" y="9"/>
                      <a:pt x="26" y="9"/>
                    </a:cubicBezTo>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Freeform 613"/>
              <p:cNvSpPr>
                <a:spLocks noEditPoints="1"/>
              </p:cNvSpPr>
              <p:nvPr/>
            </p:nvSpPr>
            <p:spPr bwMode="auto">
              <a:xfrm>
                <a:off x="5277" y="1632"/>
                <a:ext cx="66" cy="76"/>
              </a:xfrm>
              <a:custGeom>
                <a:avLst/>
                <a:gdLst>
                  <a:gd name="T0" fmla="*/ 45 w 217"/>
                  <a:gd name="T1" fmla="*/ 14 h 248"/>
                  <a:gd name="T2" fmla="*/ 52 w 217"/>
                  <a:gd name="T3" fmla="*/ 1 h 248"/>
                  <a:gd name="T4" fmla="*/ 52 w 217"/>
                  <a:gd name="T5" fmla="*/ 1 h 248"/>
                  <a:gd name="T6" fmla="*/ 64 w 217"/>
                  <a:gd name="T7" fmla="*/ 8 h 248"/>
                  <a:gd name="T8" fmla="*/ 90 w 217"/>
                  <a:gd name="T9" fmla="*/ 104 h 248"/>
                  <a:gd name="T10" fmla="*/ 83 w 217"/>
                  <a:gd name="T11" fmla="*/ 116 h 248"/>
                  <a:gd name="T12" fmla="*/ 83 w 217"/>
                  <a:gd name="T13" fmla="*/ 116 h 248"/>
                  <a:gd name="T14" fmla="*/ 70 w 217"/>
                  <a:gd name="T15" fmla="*/ 109 h 248"/>
                  <a:gd name="T16" fmla="*/ 45 w 217"/>
                  <a:gd name="T17" fmla="*/ 14 h 248"/>
                  <a:gd name="T18" fmla="*/ 19 w 217"/>
                  <a:gd name="T19" fmla="*/ 243 h 248"/>
                  <a:gd name="T20" fmla="*/ 5 w 217"/>
                  <a:gd name="T21" fmla="*/ 244 h 248"/>
                  <a:gd name="T22" fmla="*/ 4 w 217"/>
                  <a:gd name="T23" fmla="*/ 230 h 248"/>
                  <a:gd name="T24" fmla="*/ 4 w 217"/>
                  <a:gd name="T25" fmla="*/ 230 h 248"/>
                  <a:gd name="T26" fmla="*/ 66 w 217"/>
                  <a:gd name="T27" fmla="*/ 158 h 248"/>
                  <a:gd name="T28" fmla="*/ 80 w 217"/>
                  <a:gd name="T29" fmla="*/ 157 h 248"/>
                  <a:gd name="T30" fmla="*/ 81 w 217"/>
                  <a:gd name="T31" fmla="*/ 171 h 248"/>
                  <a:gd name="T32" fmla="*/ 81 w 217"/>
                  <a:gd name="T33" fmla="*/ 171 h 248"/>
                  <a:gd name="T34" fmla="*/ 19 w 217"/>
                  <a:gd name="T35" fmla="*/ 243 h 248"/>
                  <a:gd name="T36" fmla="*/ 115 w 217"/>
                  <a:gd name="T37" fmla="*/ 174 h 248"/>
                  <a:gd name="T38" fmla="*/ 111 w 217"/>
                  <a:gd name="T39" fmla="*/ 160 h 248"/>
                  <a:gd name="T40" fmla="*/ 111 w 217"/>
                  <a:gd name="T41" fmla="*/ 160 h 248"/>
                  <a:gd name="T42" fmla="*/ 125 w 217"/>
                  <a:gd name="T43" fmla="*/ 156 h 248"/>
                  <a:gd name="T44" fmla="*/ 211 w 217"/>
                  <a:gd name="T45" fmla="*/ 206 h 248"/>
                  <a:gd name="T46" fmla="*/ 215 w 217"/>
                  <a:gd name="T47" fmla="*/ 220 h 248"/>
                  <a:gd name="T48" fmla="*/ 214 w 217"/>
                  <a:gd name="T49" fmla="*/ 220 h 248"/>
                  <a:gd name="T50" fmla="*/ 200 w 217"/>
                  <a:gd name="T51" fmla="*/ 224 h 248"/>
                  <a:gd name="T52" fmla="*/ 115 w 217"/>
                  <a:gd name="T53" fmla="*/ 174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7" h="248">
                    <a:moveTo>
                      <a:pt x="45" y="14"/>
                    </a:moveTo>
                    <a:cubicBezTo>
                      <a:pt x="43" y="8"/>
                      <a:pt x="46" y="3"/>
                      <a:pt x="52" y="1"/>
                    </a:cubicBezTo>
                    <a:cubicBezTo>
                      <a:pt x="52" y="1"/>
                      <a:pt x="52" y="1"/>
                      <a:pt x="52" y="1"/>
                    </a:cubicBezTo>
                    <a:cubicBezTo>
                      <a:pt x="57" y="0"/>
                      <a:pt x="63" y="3"/>
                      <a:pt x="64" y="8"/>
                    </a:cubicBezTo>
                    <a:lnTo>
                      <a:pt x="90" y="104"/>
                    </a:lnTo>
                    <a:cubicBezTo>
                      <a:pt x="91" y="109"/>
                      <a:pt x="88" y="115"/>
                      <a:pt x="83" y="116"/>
                    </a:cubicBezTo>
                    <a:cubicBezTo>
                      <a:pt x="83" y="116"/>
                      <a:pt x="83" y="116"/>
                      <a:pt x="83" y="116"/>
                    </a:cubicBezTo>
                    <a:cubicBezTo>
                      <a:pt x="77" y="117"/>
                      <a:pt x="72" y="114"/>
                      <a:pt x="70" y="109"/>
                    </a:cubicBezTo>
                    <a:lnTo>
                      <a:pt x="45" y="14"/>
                    </a:lnTo>
                    <a:close/>
                    <a:moveTo>
                      <a:pt x="19" y="243"/>
                    </a:moveTo>
                    <a:cubicBezTo>
                      <a:pt x="15" y="247"/>
                      <a:pt x="9" y="248"/>
                      <a:pt x="5" y="244"/>
                    </a:cubicBezTo>
                    <a:cubicBezTo>
                      <a:pt x="1" y="241"/>
                      <a:pt x="0" y="235"/>
                      <a:pt x="4" y="230"/>
                    </a:cubicBezTo>
                    <a:cubicBezTo>
                      <a:pt x="4" y="230"/>
                      <a:pt x="4" y="230"/>
                      <a:pt x="4" y="230"/>
                    </a:cubicBezTo>
                    <a:lnTo>
                      <a:pt x="66" y="158"/>
                    </a:lnTo>
                    <a:cubicBezTo>
                      <a:pt x="69" y="154"/>
                      <a:pt x="76" y="154"/>
                      <a:pt x="80" y="157"/>
                    </a:cubicBezTo>
                    <a:cubicBezTo>
                      <a:pt x="84" y="161"/>
                      <a:pt x="85" y="167"/>
                      <a:pt x="81" y="171"/>
                    </a:cubicBezTo>
                    <a:cubicBezTo>
                      <a:pt x="81" y="171"/>
                      <a:pt x="81" y="171"/>
                      <a:pt x="81" y="171"/>
                    </a:cubicBezTo>
                    <a:lnTo>
                      <a:pt x="19" y="243"/>
                    </a:lnTo>
                    <a:close/>
                    <a:moveTo>
                      <a:pt x="115" y="174"/>
                    </a:moveTo>
                    <a:cubicBezTo>
                      <a:pt x="110" y="171"/>
                      <a:pt x="108" y="165"/>
                      <a:pt x="111" y="160"/>
                    </a:cubicBezTo>
                    <a:cubicBezTo>
                      <a:pt x="111" y="160"/>
                      <a:pt x="111" y="160"/>
                      <a:pt x="111" y="160"/>
                    </a:cubicBezTo>
                    <a:cubicBezTo>
                      <a:pt x="114" y="155"/>
                      <a:pt x="120" y="153"/>
                      <a:pt x="125" y="156"/>
                    </a:cubicBezTo>
                    <a:lnTo>
                      <a:pt x="211" y="206"/>
                    </a:lnTo>
                    <a:cubicBezTo>
                      <a:pt x="216" y="209"/>
                      <a:pt x="217" y="215"/>
                      <a:pt x="215" y="220"/>
                    </a:cubicBezTo>
                    <a:cubicBezTo>
                      <a:pt x="215" y="220"/>
                      <a:pt x="215" y="220"/>
                      <a:pt x="214" y="220"/>
                    </a:cubicBezTo>
                    <a:cubicBezTo>
                      <a:pt x="212" y="225"/>
                      <a:pt x="205" y="227"/>
                      <a:pt x="200" y="224"/>
                    </a:cubicBezTo>
                    <a:lnTo>
                      <a:pt x="115" y="174"/>
                    </a:lnTo>
                    <a:close/>
                  </a:path>
                </a:pathLst>
              </a:custGeom>
              <a:solidFill>
                <a:srgbClr val="5EEB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614"/>
              <p:cNvSpPr>
                <a:spLocks noEditPoints="1"/>
              </p:cNvSpPr>
              <p:nvPr/>
            </p:nvSpPr>
            <p:spPr bwMode="auto">
              <a:xfrm>
                <a:off x="5277" y="1632"/>
                <a:ext cx="66" cy="76"/>
              </a:xfrm>
              <a:custGeom>
                <a:avLst/>
                <a:gdLst>
                  <a:gd name="T0" fmla="*/ 45 w 217"/>
                  <a:gd name="T1" fmla="*/ 14 h 248"/>
                  <a:gd name="T2" fmla="*/ 52 w 217"/>
                  <a:gd name="T3" fmla="*/ 1 h 248"/>
                  <a:gd name="T4" fmla="*/ 52 w 217"/>
                  <a:gd name="T5" fmla="*/ 1 h 248"/>
                  <a:gd name="T6" fmla="*/ 64 w 217"/>
                  <a:gd name="T7" fmla="*/ 8 h 248"/>
                  <a:gd name="T8" fmla="*/ 90 w 217"/>
                  <a:gd name="T9" fmla="*/ 104 h 248"/>
                  <a:gd name="T10" fmla="*/ 83 w 217"/>
                  <a:gd name="T11" fmla="*/ 116 h 248"/>
                  <a:gd name="T12" fmla="*/ 83 w 217"/>
                  <a:gd name="T13" fmla="*/ 116 h 248"/>
                  <a:gd name="T14" fmla="*/ 70 w 217"/>
                  <a:gd name="T15" fmla="*/ 109 h 248"/>
                  <a:gd name="T16" fmla="*/ 45 w 217"/>
                  <a:gd name="T17" fmla="*/ 14 h 248"/>
                  <a:gd name="T18" fmla="*/ 19 w 217"/>
                  <a:gd name="T19" fmla="*/ 243 h 248"/>
                  <a:gd name="T20" fmla="*/ 5 w 217"/>
                  <a:gd name="T21" fmla="*/ 244 h 248"/>
                  <a:gd name="T22" fmla="*/ 4 w 217"/>
                  <a:gd name="T23" fmla="*/ 230 h 248"/>
                  <a:gd name="T24" fmla="*/ 4 w 217"/>
                  <a:gd name="T25" fmla="*/ 230 h 248"/>
                  <a:gd name="T26" fmla="*/ 66 w 217"/>
                  <a:gd name="T27" fmla="*/ 158 h 248"/>
                  <a:gd name="T28" fmla="*/ 80 w 217"/>
                  <a:gd name="T29" fmla="*/ 157 h 248"/>
                  <a:gd name="T30" fmla="*/ 81 w 217"/>
                  <a:gd name="T31" fmla="*/ 171 h 248"/>
                  <a:gd name="T32" fmla="*/ 81 w 217"/>
                  <a:gd name="T33" fmla="*/ 171 h 248"/>
                  <a:gd name="T34" fmla="*/ 19 w 217"/>
                  <a:gd name="T35" fmla="*/ 243 h 248"/>
                  <a:gd name="T36" fmla="*/ 115 w 217"/>
                  <a:gd name="T37" fmla="*/ 174 h 248"/>
                  <a:gd name="T38" fmla="*/ 111 w 217"/>
                  <a:gd name="T39" fmla="*/ 160 h 248"/>
                  <a:gd name="T40" fmla="*/ 111 w 217"/>
                  <a:gd name="T41" fmla="*/ 160 h 248"/>
                  <a:gd name="T42" fmla="*/ 125 w 217"/>
                  <a:gd name="T43" fmla="*/ 156 h 248"/>
                  <a:gd name="T44" fmla="*/ 211 w 217"/>
                  <a:gd name="T45" fmla="*/ 206 h 248"/>
                  <a:gd name="T46" fmla="*/ 215 w 217"/>
                  <a:gd name="T47" fmla="*/ 220 h 248"/>
                  <a:gd name="T48" fmla="*/ 214 w 217"/>
                  <a:gd name="T49" fmla="*/ 220 h 248"/>
                  <a:gd name="T50" fmla="*/ 200 w 217"/>
                  <a:gd name="T51" fmla="*/ 224 h 248"/>
                  <a:gd name="T52" fmla="*/ 115 w 217"/>
                  <a:gd name="T53" fmla="*/ 174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7" h="248">
                    <a:moveTo>
                      <a:pt x="45" y="14"/>
                    </a:moveTo>
                    <a:cubicBezTo>
                      <a:pt x="43" y="8"/>
                      <a:pt x="46" y="3"/>
                      <a:pt x="52" y="1"/>
                    </a:cubicBezTo>
                    <a:cubicBezTo>
                      <a:pt x="52" y="1"/>
                      <a:pt x="52" y="1"/>
                      <a:pt x="52" y="1"/>
                    </a:cubicBezTo>
                    <a:cubicBezTo>
                      <a:pt x="57" y="0"/>
                      <a:pt x="63" y="3"/>
                      <a:pt x="64" y="8"/>
                    </a:cubicBezTo>
                    <a:lnTo>
                      <a:pt x="90" y="104"/>
                    </a:lnTo>
                    <a:cubicBezTo>
                      <a:pt x="91" y="109"/>
                      <a:pt x="88" y="115"/>
                      <a:pt x="83" y="116"/>
                    </a:cubicBezTo>
                    <a:cubicBezTo>
                      <a:pt x="83" y="116"/>
                      <a:pt x="83" y="116"/>
                      <a:pt x="83" y="116"/>
                    </a:cubicBezTo>
                    <a:cubicBezTo>
                      <a:pt x="77" y="117"/>
                      <a:pt x="72" y="114"/>
                      <a:pt x="70" y="109"/>
                    </a:cubicBezTo>
                    <a:lnTo>
                      <a:pt x="45" y="14"/>
                    </a:lnTo>
                    <a:close/>
                    <a:moveTo>
                      <a:pt x="19" y="243"/>
                    </a:moveTo>
                    <a:cubicBezTo>
                      <a:pt x="15" y="247"/>
                      <a:pt x="9" y="248"/>
                      <a:pt x="5" y="244"/>
                    </a:cubicBezTo>
                    <a:cubicBezTo>
                      <a:pt x="1" y="241"/>
                      <a:pt x="0" y="235"/>
                      <a:pt x="4" y="230"/>
                    </a:cubicBezTo>
                    <a:cubicBezTo>
                      <a:pt x="4" y="230"/>
                      <a:pt x="4" y="230"/>
                      <a:pt x="4" y="230"/>
                    </a:cubicBezTo>
                    <a:lnTo>
                      <a:pt x="66" y="158"/>
                    </a:lnTo>
                    <a:cubicBezTo>
                      <a:pt x="69" y="154"/>
                      <a:pt x="76" y="154"/>
                      <a:pt x="80" y="157"/>
                    </a:cubicBezTo>
                    <a:cubicBezTo>
                      <a:pt x="84" y="161"/>
                      <a:pt x="85" y="167"/>
                      <a:pt x="81" y="171"/>
                    </a:cubicBezTo>
                    <a:cubicBezTo>
                      <a:pt x="81" y="171"/>
                      <a:pt x="81" y="171"/>
                      <a:pt x="81" y="171"/>
                    </a:cubicBezTo>
                    <a:lnTo>
                      <a:pt x="19" y="243"/>
                    </a:lnTo>
                    <a:close/>
                    <a:moveTo>
                      <a:pt x="115" y="174"/>
                    </a:moveTo>
                    <a:cubicBezTo>
                      <a:pt x="110" y="171"/>
                      <a:pt x="108" y="165"/>
                      <a:pt x="111" y="160"/>
                    </a:cubicBezTo>
                    <a:cubicBezTo>
                      <a:pt x="111" y="160"/>
                      <a:pt x="111" y="160"/>
                      <a:pt x="111" y="160"/>
                    </a:cubicBezTo>
                    <a:cubicBezTo>
                      <a:pt x="114" y="155"/>
                      <a:pt x="120" y="153"/>
                      <a:pt x="125" y="156"/>
                    </a:cubicBezTo>
                    <a:lnTo>
                      <a:pt x="211" y="206"/>
                    </a:lnTo>
                    <a:cubicBezTo>
                      <a:pt x="216" y="209"/>
                      <a:pt x="217" y="215"/>
                      <a:pt x="215" y="220"/>
                    </a:cubicBezTo>
                    <a:cubicBezTo>
                      <a:pt x="215" y="220"/>
                      <a:pt x="215" y="220"/>
                      <a:pt x="214" y="220"/>
                    </a:cubicBezTo>
                    <a:cubicBezTo>
                      <a:pt x="212" y="225"/>
                      <a:pt x="205" y="227"/>
                      <a:pt x="200" y="224"/>
                    </a:cubicBezTo>
                    <a:lnTo>
                      <a:pt x="115" y="174"/>
                    </a:lnTo>
                    <a:close/>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Rectangle 615"/>
              <p:cNvSpPr>
                <a:spLocks noChangeArrowheads="1"/>
              </p:cNvSpPr>
              <p:nvPr/>
            </p:nvSpPr>
            <p:spPr bwMode="auto">
              <a:xfrm>
                <a:off x="5282" y="1663"/>
                <a:ext cx="5" cy="34"/>
              </a:xfrm>
              <a:prstGeom prst="rect">
                <a:avLst/>
              </a:prstGeom>
              <a:solidFill>
                <a:srgbClr val="FCFE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Rectangle 616"/>
              <p:cNvSpPr>
                <a:spLocks noChangeArrowheads="1"/>
              </p:cNvSpPr>
              <p:nvPr/>
            </p:nvSpPr>
            <p:spPr bwMode="auto">
              <a:xfrm>
                <a:off x="5287" y="1663"/>
                <a:ext cx="5" cy="34"/>
              </a:xfrm>
              <a:prstGeom prst="rect">
                <a:avLst/>
              </a:prstGeom>
              <a:solidFill>
                <a:srgbClr val="F9FE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Rectangle 617"/>
              <p:cNvSpPr>
                <a:spLocks noChangeArrowheads="1"/>
              </p:cNvSpPr>
              <p:nvPr/>
            </p:nvSpPr>
            <p:spPr bwMode="auto">
              <a:xfrm>
                <a:off x="5292" y="1663"/>
                <a:ext cx="5" cy="34"/>
              </a:xfrm>
              <a:prstGeom prst="rect">
                <a:avLst/>
              </a:prstGeom>
              <a:solidFill>
                <a:srgbClr val="DBF9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Rectangle 618"/>
              <p:cNvSpPr>
                <a:spLocks noChangeArrowheads="1"/>
              </p:cNvSpPr>
              <p:nvPr/>
            </p:nvSpPr>
            <p:spPr bwMode="auto">
              <a:xfrm>
                <a:off x="5297" y="1663"/>
                <a:ext cx="5" cy="34"/>
              </a:xfrm>
              <a:prstGeom prst="rect">
                <a:avLst/>
              </a:prstGeom>
              <a:solidFill>
                <a:srgbClr val="A4F1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Rectangle 619"/>
              <p:cNvSpPr>
                <a:spLocks noChangeArrowheads="1"/>
              </p:cNvSpPr>
              <p:nvPr/>
            </p:nvSpPr>
            <p:spPr bwMode="auto">
              <a:xfrm>
                <a:off x="5302" y="1663"/>
                <a:ext cx="4" cy="34"/>
              </a:xfrm>
              <a:prstGeom prst="rect">
                <a:avLst/>
              </a:prstGeom>
              <a:solidFill>
                <a:srgbClr val="6EEC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Rectangle 620"/>
              <p:cNvSpPr>
                <a:spLocks noChangeArrowheads="1"/>
              </p:cNvSpPr>
              <p:nvPr/>
            </p:nvSpPr>
            <p:spPr bwMode="auto">
              <a:xfrm>
                <a:off x="5306" y="1663"/>
                <a:ext cx="5" cy="34"/>
              </a:xfrm>
              <a:prstGeom prst="rect">
                <a:avLst/>
              </a:prstGeom>
              <a:solidFill>
                <a:srgbClr val="69EC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621"/>
              <p:cNvSpPr>
                <a:spLocks/>
              </p:cNvSpPr>
              <p:nvPr/>
            </p:nvSpPr>
            <p:spPr bwMode="auto">
              <a:xfrm>
                <a:off x="5285" y="1667"/>
                <a:ext cx="23" cy="27"/>
              </a:xfrm>
              <a:custGeom>
                <a:avLst/>
                <a:gdLst>
                  <a:gd name="T0" fmla="*/ 20 w 23"/>
                  <a:gd name="T1" fmla="*/ 9 h 27"/>
                  <a:gd name="T2" fmla="*/ 18 w 23"/>
                  <a:gd name="T3" fmla="*/ 25 h 27"/>
                  <a:gd name="T4" fmla="*/ 4 w 23"/>
                  <a:gd name="T5" fmla="*/ 19 h 27"/>
                  <a:gd name="T6" fmla="*/ 4 w 23"/>
                  <a:gd name="T7" fmla="*/ 19 h 27"/>
                  <a:gd name="T8" fmla="*/ 6 w 23"/>
                  <a:gd name="T9" fmla="*/ 3 h 27"/>
                  <a:gd name="T10" fmla="*/ 20 w 23"/>
                  <a:gd name="T11" fmla="*/ 9 h 27"/>
                  <a:gd name="T12" fmla="*/ 20 w 23"/>
                  <a:gd name="T13" fmla="*/ 9 h 27"/>
                </a:gdLst>
                <a:ahLst/>
                <a:cxnLst>
                  <a:cxn ang="0">
                    <a:pos x="T0" y="T1"/>
                  </a:cxn>
                  <a:cxn ang="0">
                    <a:pos x="T2" y="T3"/>
                  </a:cxn>
                  <a:cxn ang="0">
                    <a:pos x="T4" y="T5"/>
                  </a:cxn>
                  <a:cxn ang="0">
                    <a:pos x="T6" y="T7"/>
                  </a:cxn>
                  <a:cxn ang="0">
                    <a:pos x="T8" y="T9"/>
                  </a:cxn>
                  <a:cxn ang="0">
                    <a:pos x="T10" y="T11"/>
                  </a:cxn>
                  <a:cxn ang="0">
                    <a:pos x="T12" y="T13"/>
                  </a:cxn>
                </a:cxnLst>
                <a:rect l="0" t="0" r="r" b="b"/>
                <a:pathLst>
                  <a:path w="23" h="27">
                    <a:moveTo>
                      <a:pt x="20" y="9"/>
                    </a:moveTo>
                    <a:cubicBezTo>
                      <a:pt x="23" y="14"/>
                      <a:pt x="22" y="21"/>
                      <a:pt x="18" y="25"/>
                    </a:cubicBezTo>
                    <a:cubicBezTo>
                      <a:pt x="12" y="27"/>
                      <a:pt x="6" y="24"/>
                      <a:pt x="4" y="19"/>
                    </a:cubicBezTo>
                    <a:cubicBezTo>
                      <a:pt x="4" y="19"/>
                      <a:pt x="4" y="19"/>
                      <a:pt x="4" y="19"/>
                    </a:cubicBezTo>
                    <a:cubicBezTo>
                      <a:pt x="0" y="14"/>
                      <a:pt x="1" y="7"/>
                      <a:pt x="6" y="3"/>
                    </a:cubicBezTo>
                    <a:cubicBezTo>
                      <a:pt x="11" y="0"/>
                      <a:pt x="17" y="3"/>
                      <a:pt x="20" y="9"/>
                    </a:cubicBezTo>
                    <a:cubicBezTo>
                      <a:pt x="20" y="9"/>
                      <a:pt x="20" y="9"/>
                      <a:pt x="20" y="9"/>
                    </a:cubicBezTo>
                  </a:path>
                </a:pathLst>
              </a:custGeom>
              <a:noFill/>
              <a:ln w="7938" cap="flat">
                <a:solidFill>
                  <a:srgbClr val="0038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Line 622"/>
              <p:cNvSpPr>
                <a:spLocks noChangeShapeType="1"/>
              </p:cNvSpPr>
              <p:nvPr/>
            </p:nvSpPr>
            <p:spPr bwMode="auto">
              <a:xfrm>
                <a:off x="5274" y="1717"/>
                <a:ext cx="130" cy="74"/>
              </a:xfrm>
              <a:prstGeom prst="line">
                <a:avLst/>
              </a:prstGeom>
              <a:noFill/>
              <a:ln w="7938" cap="rnd">
                <a:solidFill>
                  <a:srgbClr val="00385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Freeform 623"/>
              <p:cNvSpPr>
                <a:spLocks/>
              </p:cNvSpPr>
              <p:nvPr/>
            </p:nvSpPr>
            <p:spPr bwMode="auto">
              <a:xfrm>
                <a:off x="5271" y="1488"/>
                <a:ext cx="235" cy="312"/>
              </a:xfrm>
              <a:custGeom>
                <a:avLst/>
                <a:gdLst>
                  <a:gd name="T0" fmla="*/ 730 w 767"/>
                  <a:gd name="T1" fmla="*/ 778 h 1022"/>
                  <a:gd name="T2" fmla="*/ 730 w 767"/>
                  <a:gd name="T3" fmla="*/ 246 h 1022"/>
                  <a:gd name="T4" fmla="*/ 302 w 767"/>
                  <a:gd name="T5" fmla="*/ 0 h 1022"/>
                  <a:gd name="T6" fmla="*/ 33 w 767"/>
                  <a:gd name="T7" fmla="*/ 159 h 1022"/>
                  <a:gd name="T8" fmla="*/ 33 w 767"/>
                  <a:gd name="T9" fmla="*/ 691 h 1022"/>
                  <a:gd name="T10" fmla="*/ 22 w 767"/>
                  <a:gd name="T11" fmla="*/ 703 h 1022"/>
                  <a:gd name="T12" fmla="*/ 23 w 767"/>
                  <a:gd name="T13" fmla="*/ 717 h 1022"/>
                  <a:gd name="T14" fmla="*/ 23 w 767"/>
                  <a:gd name="T15" fmla="*/ 717 h 1022"/>
                  <a:gd name="T16" fmla="*/ 33 w 767"/>
                  <a:gd name="T17" fmla="*/ 719 h 1022"/>
                  <a:gd name="T18" fmla="*/ 33 w 767"/>
                  <a:gd name="T19" fmla="*/ 726 h 1022"/>
                  <a:gd name="T20" fmla="*/ 0 w 767"/>
                  <a:gd name="T21" fmla="*/ 745 h 1022"/>
                  <a:gd name="T22" fmla="*/ 0 w 767"/>
                  <a:gd name="T23" fmla="*/ 775 h 1022"/>
                  <a:gd name="T24" fmla="*/ 435 w 767"/>
                  <a:gd name="T25" fmla="*/ 1022 h 1022"/>
                  <a:gd name="T26" fmla="*/ 767 w 767"/>
                  <a:gd name="T27" fmla="*/ 827 h 1022"/>
                  <a:gd name="T28" fmla="*/ 767 w 767"/>
                  <a:gd name="T29" fmla="*/ 799 h 1022"/>
                  <a:gd name="T30" fmla="*/ 730 w 767"/>
                  <a:gd name="T31" fmla="*/ 778 h 10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67" h="1022">
                    <a:moveTo>
                      <a:pt x="730" y="778"/>
                    </a:moveTo>
                    <a:lnTo>
                      <a:pt x="730" y="246"/>
                    </a:lnTo>
                    <a:lnTo>
                      <a:pt x="302" y="0"/>
                    </a:lnTo>
                    <a:lnTo>
                      <a:pt x="33" y="159"/>
                    </a:lnTo>
                    <a:lnTo>
                      <a:pt x="33" y="691"/>
                    </a:lnTo>
                    <a:lnTo>
                      <a:pt x="22" y="703"/>
                    </a:lnTo>
                    <a:cubicBezTo>
                      <a:pt x="18" y="708"/>
                      <a:pt x="19" y="714"/>
                      <a:pt x="23" y="717"/>
                    </a:cubicBezTo>
                    <a:cubicBezTo>
                      <a:pt x="23" y="717"/>
                      <a:pt x="23" y="717"/>
                      <a:pt x="23" y="717"/>
                    </a:cubicBezTo>
                    <a:lnTo>
                      <a:pt x="33" y="719"/>
                    </a:lnTo>
                    <a:lnTo>
                      <a:pt x="33" y="726"/>
                    </a:lnTo>
                    <a:lnTo>
                      <a:pt x="0" y="745"/>
                    </a:lnTo>
                    <a:lnTo>
                      <a:pt x="0" y="775"/>
                    </a:lnTo>
                    <a:lnTo>
                      <a:pt x="435" y="1022"/>
                    </a:lnTo>
                    <a:lnTo>
                      <a:pt x="767" y="827"/>
                    </a:lnTo>
                    <a:lnTo>
                      <a:pt x="767" y="799"/>
                    </a:lnTo>
                    <a:lnTo>
                      <a:pt x="730" y="778"/>
                    </a:lnTo>
                    <a:close/>
                  </a:path>
                </a:pathLst>
              </a:custGeom>
              <a:noFill/>
              <a:ln w="7938" cap="rnd">
                <a:solidFill>
                  <a:srgbClr val="0083B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648" name="Picture 624"/>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2344" y="1712"/>
                <a:ext cx="108"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 name="Freeform 625"/>
              <p:cNvSpPr>
                <a:spLocks/>
              </p:cNvSpPr>
              <p:nvPr/>
            </p:nvSpPr>
            <p:spPr bwMode="auto">
              <a:xfrm>
                <a:off x="2345" y="1715"/>
                <a:ext cx="102" cy="68"/>
              </a:xfrm>
              <a:custGeom>
                <a:avLst/>
                <a:gdLst>
                  <a:gd name="T0" fmla="*/ 102 w 102"/>
                  <a:gd name="T1" fmla="*/ 0 h 68"/>
                  <a:gd name="T2" fmla="*/ 0 w 102"/>
                  <a:gd name="T3" fmla="*/ 59 h 68"/>
                  <a:gd name="T4" fmla="*/ 0 w 102"/>
                  <a:gd name="T5" fmla="*/ 68 h 68"/>
                  <a:gd name="T6" fmla="*/ 102 w 102"/>
                  <a:gd name="T7" fmla="*/ 9 h 68"/>
                  <a:gd name="T8" fmla="*/ 102 w 102"/>
                  <a:gd name="T9" fmla="*/ 0 h 68"/>
                </a:gdLst>
                <a:ahLst/>
                <a:cxnLst>
                  <a:cxn ang="0">
                    <a:pos x="T0" y="T1"/>
                  </a:cxn>
                  <a:cxn ang="0">
                    <a:pos x="T2" y="T3"/>
                  </a:cxn>
                  <a:cxn ang="0">
                    <a:pos x="T4" y="T5"/>
                  </a:cxn>
                  <a:cxn ang="0">
                    <a:pos x="T6" y="T7"/>
                  </a:cxn>
                  <a:cxn ang="0">
                    <a:pos x="T8" y="T9"/>
                  </a:cxn>
                </a:cxnLst>
                <a:rect l="0" t="0" r="r" b="b"/>
                <a:pathLst>
                  <a:path w="102" h="68">
                    <a:moveTo>
                      <a:pt x="102" y="0"/>
                    </a:moveTo>
                    <a:lnTo>
                      <a:pt x="0" y="59"/>
                    </a:lnTo>
                    <a:lnTo>
                      <a:pt x="0" y="68"/>
                    </a:lnTo>
                    <a:lnTo>
                      <a:pt x="102" y="9"/>
                    </a:lnTo>
                    <a:lnTo>
                      <a:pt x="102" y="0"/>
                    </a:lnTo>
                    <a:close/>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650" name="Picture 626"/>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2212" y="1638"/>
                <a:ext cx="240" cy="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Freeform 627"/>
              <p:cNvSpPr>
                <a:spLocks/>
              </p:cNvSpPr>
              <p:nvPr/>
            </p:nvSpPr>
            <p:spPr bwMode="auto">
              <a:xfrm>
                <a:off x="2212" y="1639"/>
                <a:ext cx="235" cy="144"/>
              </a:xfrm>
              <a:custGeom>
                <a:avLst/>
                <a:gdLst>
                  <a:gd name="T0" fmla="*/ 102 w 235"/>
                  <a:gd name="T1" fmla="*/ 0 h 144"/>
                  <a:gd name="T2" fmla="*/ 0 w 235"/>
                  <a:gd name="T3" fmla="*/ 59 h 144"/>
                  <a:gd name="T4" fmla="*/ 0 w 235"/>
                  <a:gd name="T5" fmla="*/ 68 h 144"/>
                  <a:gd name="T6" fmla="*/ 133 w 235"/>
                  <a:gd name="T7" fmla="*/ 144 h 144"/>
                  <a:gd name="T8" fmla="*/ 133 w 235"/>
                  <a:gd name="T9" fmla="*/ 135 h 144"/>
                  <a:gd name="T10" fmla="*/ 235 w 235"/>
                  <a:gd name="T11" fmla="*/ 76 h 144"/>
                  <a:gd name="T12" fmla="*/ 102 w 235"/>
                  <a:gd name="T13" fmla="*/ 0 h 144"/>
                </a:gdLst>
                <a:ahLst/>
                <a:cxnLst>
                  <a:cxn ang="0">
                    <a:pos x="T0" y="T1"/>
                  </a:cxn>
                  <a:cxn ang="0">
                    <a:pos x="T2" y="T3"/>
                  </a:cxn>
                  <a:cxn ang="0">
                    <a:pos x="T4" y="T5"/>
                  </a:cxn>
                  <a:cxn ang="0">
                    <a:pos x="T6" y="T7"/>
                  </a:cxn>
                  <a:cxn ang="0">
                    <a:pos x="T8" y="T9"/>
                  </a:cxn>
                  <a:cxn ang="0">
                    <a:pos x="T10" y="T11"/>
                  </a:cxn>
                  <a:cxn ang="0">
                    <a:pos x="T12" y="T13"/>
                  </a:cxn>
                </a:cxnLst>
                <a:rect l="0" t="0" r="r" b="b"/>
                <a:pathLst>
                  <a:path w="235" h="144">
                    <a:moveTo>
                      <a:pt x="102" y="0"/>
                    </a:moveTo>
                    <a:lnTo>
                      <a:pt x="0" y="59"/>
                    </a:lnTo>
                    <a:lnTo>
                      <a:pt x="0" y="68"/>
                    </a:lnTo>
                    <a:lnTo>
                      <a:pt x="133" y="144"/>
                    </a:lnTo>
                    <a:lnTo>
                      <a:pt x="133" y="135"/>
                    </a:lnTo>
                    <a:lnTo>
                      <a:pt x="235" y="76"/>
                    </a:lnTo>
                    <a:lnTo>
                      <a:pt x="102" y="0"/>
                    </a:lnTo>
                    <a:close/>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 name="Rectangle 628"/>
              <p:cNvSpPr>
                <a:spLocks noChangeArrowheads="1"/>
              </p:cNvSpPr>
              <p:nvPr/>
            </p:nvSpPr>
            <p:spPr bwMode="auto">
              <a:xfrm>
                <a:off x="2354" y="1545"/>
                <a:ext cx="5" cy="230"/>
              </a:xfrm>
              <a:prstGeom prst="rect">
                <a:avLst/>
              </a:prstGeom>
              <a:solidFill>
                <a:srgbClr val="C9F8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Rectangle 629"/>
              <p:cNvSpPr>
                <a:spLocks noChangeArrowheads="1"/>
              </p:cNvSpPr>
              <p:nvPr/>
            </p:nvSpPr>
            <p:spPr bwMode="auto">
              <a:xfrm>
                <a:off x="2359" y="1545"/>
                <a:ext cx="5" cy="230"/>
              </a:xfrm>
              <a:prstGeom prst="rect">
                <a:avLst/>
              </a:prstGeom>
              <a:solidFill>
                <a:srgbClr val="C7F7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Rectangle 630"/>
              <p:cNvSpPr>
                <a:spLocks noChangeArrowheads="1"/>
              </p:cNvSpPr>
              <p:nvPr/>
            </p:nvSpPr>
            <p:spPr bwMode="auto">
              <a:xfrm>
                <a:off x="2364" y="1545"/>
                <a:ext cx="5" cy="230"/>
              </a:xfrm>
              <a:prstGeom prst="rect">
                <a:avLst/>
              </a:prstGeom>
              <a:solidFill>
                <a:srgbClr val="C4F5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Rectangle 631"/>
              <p:cNvSpPr>
                <a:spLocks noChangeArrowheads="1"/>
              </p:cNvSpPr>
              <p:nvPr/>
            </p:nvSpPr>
            <p:spPr bwMode="auto">
              <a:xfrm>
                <a:off x="2369" y="1545"/>
                <a:ext cx="5" cy="230"/>
              </a:xfrm>
              <a:prstGeom prst="rect">
                <a:avLst/>
              </a:prstGeom>
              <a:solidFill>
                <a:srgbClr val="C0F2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Rectangle 632"/>
              <p:cNvSpPr>
                <a:spLocks noChangeArrowheads="1"/>
              </p:cNvSpPr>
              <p:nvPr/>
            </p:nvSpPr>
            <p:spPr bwMode="auto">
              <a:xfrm>
                <a:off x="2374" y="1545"/>
                <a:ext cx="5" cy="230"/>
              </a:xfrm>
              <a:prstGeom prst="rect">
                <a:avLst/>
              </a:prstGeom>
              <a:solidFill>
                <a:srgbClr val="BAEE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Rectangle 633"/>
              <p:cNvSpPr>
                <a:spLocks noChangeArrowheads="1"/>
              </p:cNvSpPr>
              <p:nvPr/>
            </p:nvSpPr>
            <p:spPr bwMode="auto">
              <a:xfrm>
                <a:off x="2379" y="1545"/>
                <a:ext cx="4" cy="230"/>
              </a:xfrm>
              <a:prstGeom prst="rect">
                <a:avLst/>
              </a:prstGeom>
              <a:solidFill>
                <a:srgbClr val="B2E9F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Rectangle 634"/>
              <p:cNvSpPr>
                <a:spLocks noChangeArrowheads="1"/>
              </p:cNvSpPr>
              <p:nvPr/>
            </p:nvSpPr>
            <p:spPr bwMode="auto">
              <a:xfrm>
                <a:off x="2383" y="1545"/>
                <a:ext cx="5" cy="230"/>
              </a:xfrm>
              <a:prstGeom prst="rect">
                <a:avLst/>
              </a:prstGeom>
              <a:solidFill>
                <a:srgbClr val="A9E3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Rectangle 635"/>
              <p:cNvSpPr>
                <a:spLocks noChangeArrowheads="1"/>
              </p:cNvSpPr>
              <p:nvPr/>
            </p:nvSpPr>
            <p:spPr bwMode="auto">
              <a:xfrm>
                <a:off x="2388" y="1545"/>
                <a:ext cx="5" cy="230"/>
              </a:xfrm>
              <a:prstGeom prst="rect">
                <a:avLst/>
              </a:prstGeom>
              <a:solidFill>
                <a:srgbClr val="9DDCF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Rectangle 636"/>
              <p:cNvSpPr>
                <a:spLocks noChangeArrowheads="1"/>
              </p:cNvSpPr>
              <p:nvPr/>
            </p:nvSpPr>
            <p:spPr bwMode="auto">
              <a:xfrm>
                <a:off x="2393" y="1545"/>
                <a:ext cx="5" cy="230"/>
              </a:xfrm>
              <a:prstGeom prst="rect">
                <a:avLst/>
              </a:prstGeom>
              <a:solidFill>
                <a:srgbClr val="91D5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Rectangle 637"/>
              <p:cNvSpPr>
                <a:spLocks noChangeArrowheads="1"/>
              </p:cNvSpPr>
              <p:nvPr/>
            </p:nvSpPr>
            <p:spPr bwMode="auto">
              <a:xfrm>
                <a:off x="2398" y="1545"/>
                <a:ext cx="5" cy="230"/>
              </a:xfrm>
              <a:prstGeom prst="rect">
                <a:avLst/>
              </a:prstGeom>
              <a:solidFill>
                <a:srgbClr val="82CD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Rectangle 638"/>
              <p:cNvSpPr>
                <a:spLocks noChangeArrowheads="1"/>
              </p:cNvSpPr>
              <p:nvPr/>
            </p:nvSpPr>
            <p:spPr bwMode="auto">
              <a:xfrm>
                <a:off x="2403" y="1545"/>
                <a:ext cx="5" cy="230"/>
              </a:xfrm>
              <a:prstGeom prst="rect">
                <a:avLst/>
              </a:prstGeom>
              <a:solidFill>
                <a:srgbClr val="73C5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Rectangle 639"/>
              <p:cNvSpPr>
                <a:spLocks noChangeArrowheads="1"/>
              </p:cNvSpPr>
              <p:nvPr/>
            </p:nvSpPr>
            <p:spPr bwMode="auto">
              <a:xfrm>
                <a:off x="2408" y="1545"/>
                <a:ext cx="5" cy="230"/>
              </a:xfrm>
              <a:prstGeom prst="rect">
                <a:avLst/>
              </a:prstGeom>
              <a:solidFill>
                <a:srgbClr val="63BFF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Rectangle 640"/>
              <p:cNvSpPr>
                <a:spLocks noChangeArrowheads="1"/>
              </p:cNvSpPr>
              <p:nvPr/>
            </p:nvSpPr>
            <p:spPr bwMode="auto">
              <a:xfrm>
                <a:off x="2413" y="1545"/>
                <a:ext cx="5" cy="230"/>
              </a:xfrm>
              <a:prstGeom prst="rect">
                <a:avLst/>
              </a:prstGeom>
              <a:solidFill>
                <a:srgbClr val="52B8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Rectangle 641"/>
              <p:cNvSpPr>
                <a:spLocks noChangeArrowheads="1"/>
              </p:cNvSpPr>
              <p:nvPr/>
            </p:nvSpPr>
            <p:spPr bwMode="auto">
              <a:xfrm>
                <a:off x="2418" y="1545"/>
                <a:ext cx="5" cy="230"/>
              </a:xfrm>
              <a:prstGeom prst="rect">
                <a:avLst/>
              </a:prstGeom>
              <a:solidFill>
                <a:srgbClr val="42B3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Rectangle 642"/>
              <p:cNvSpPr>
                <a:spLocks noChangeArrowheads="1"/>
              </p:cNvSpPr>
              <p:nvPr/>
            </p:nvSpPr>
            <p:spPr bwMode="auto">
              <a:xfrm>
                <a:off x="2423" y="1545"/>
                <a:ext cx="5" cy="230"/>
              </a:xfrm>
              <a:prstGeom prst="rect">
                <a:avLst/>
              </a:prstGeom>
              <a:solidFill>
                <a:srgbClr val="32B0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Rectangle 643"/>
              <p:cNvSpPr>
                <a:spLocks noChangeArrowheads="1"/>
              </p:cNvSpPr>
              <p:nvPr/>
            </p:nvSpPr>
            <p:spPr bwMode="auto">
              <a:xfrm>
                <a:off x="2428" y="1545"/>
                <a:ext cx="4" cy="230"/>
              </a:xfrm>
              <a:prstGeom prst="rect">
                <a:avLst/>
              </a:prstGeom>
              <a:solidFill>
                <a:srgbClr val="22ADF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Rectangle 644"/>
              <p:cNvSpPr>
                <a:spLocks noChangeArrowheads="1"/>
              </p:cNvSpPr>
              <p:nvPr/>
            </p:nvSpPr>
            <p:spPr bwMode="auto">
              <a:xfrm>
                <a:off x="2432" y="1545"/>
                <a:ext cx="5" cy="230"/>
              </a:xfrm>
              <a:prstGeom prst="rect">
                <a:avLst/>
              </a:prstGeom>
              <a:solidFill>
                <a:srgbClr val="0BABF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Rectangle 645"/>
              <p:cNvSpPr>
                <a:spLocks noChangeArrowheads="1"/>
              </p:cNvSpPr>
              <p:nvPr/>
            </p:nvSpPr>
            <p:spPr bwMode="auto">
              <a:xfrm>
                <a:off x="2437" y="1545"/>
                <a:ext cx="5" cy="230"/>
              </a:xfrm>
              <a:prstGeom prst="rect">
                <a:avLst/>
              </a:prstGeom>
              <a:solidFill>
                <a:srgbClr val="1EADF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646"/>
              <p:cNvSpPr>
                <a:spLocks/>
              </p:cNvSpPr>
              <p:nvPr/>
            </p:nvSpPr>
            <p:spPr bwMode="auto">
              <a:xfrm>
                <a:off x="2354" y="1545"/>
                <a:ext cx="81" cy="224"/>
              </a:xfrm>
              <a:custGeom>
                <a:avLst/>
                <a:gdLst>
                  <a:gd name="T0" fmla="*/ 0 w 81"/>
                  <a:gd name="T1" fmla="*/ 224 h 224"/>
                  <a:gd name="T2" fmla="*/ 0 w 81"/>
                  <a:gd name="T3" fmla="*/ 48 h 224"/>
                  <a:gd name="T4" fmla="*/ 81 w 81"/>
                  <a:gd name="T5" fmla="*/ 0 h 224"/>
                  <a:gd name="T6" fmla="*/ 81 w 81"/>
                  <a:gd name="T7" fmla="*/ 176 h 224"/>
                  <a:gd name="T8" fmla="*/ 0 w 81"/>
                  <a:gd name="T9" fmla="*/ 224 h 224"/>
                </a:gdLst>
                <a:ahLst/>
                <a:cxnLst>
                  <a:cxn ang="0">
                    <a:pos x="T0" y="T1"/>
                  </a:cxn>
                  <a:cxn ang="0">
                    <a:pos x="T2" y="T3"/>
                  </a:cxn>
                  <a:cxn ang="0">
                    <a:pos x="T4" y="T5"/>
                  </a:cxn>
                  <a:cxn ang="0">
                    <a:pos x="T6" y="T7"/>
                  </a:cxn>
                  <a:cxn ang="0">
                    <a:pos x="T8" y="T9"/>
                  </a:cxn>
                </a:cxnLst>
                <a:rect l="0" t="0" r="r" b="b"/>
                <a:pathLst>
                  <a:path w="81" h="224">
                    <a:moveTo>
                      <a:pt x="0" y="224"/>
                    </a:moveTo>
                    <a:lnTo>
                      <a:pt x="0" y="48"/>
                    </a:lnTo>
                    <a:lnTo>
                      <a:pt x="81" y="0"/>
                    </a:lnTo>
                    <a:lnTo>
                      <a:pt x="81" y="176"/>
                    </a:lnTo>
                    <a:lnTo>
                      <a:pt x="0" y="224"/>
                    </a:lnTo>
                    <a:close/>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671" name="Picture 647"/>
              <p:cNvPicPr>
                <a:picLocks noChangeAspect="1" noChangeArrowheads="1"/>
              </p:cNvPicPr>
              <p:nvPr/>
            </p:nvPicPr>
            <p:blipFill>
              <a:blip r:embed="rId56">
                <a:extLst>
                  <a:ext uri="{28A0092B-C50C-407E-A947-70E740481C1C}">
                    <a14:useLocalDpi xmlns:a14="http://schemas.microsoft.com/office/drawing/2010/main" val="0"/>
                  </a:ext>
                </a:extLst>
              </a:blip>
              <a:srcRect/>
              <a:stretch>
                <a:fillRect/>
              </a:stretch>
            </p:blipFill>
            <p:spPr bwMode="auto">
              <a:xfrm>
                <a:off x="2222" y="1467"/>
                <a:ext cx="220"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 name="Freeform 648"/>
              <p:cNvSpPr>
                <a:spLocks/>
              </p:cNvSpPr>
              <p:nvPr/>
            </p:nvSpPr>
            <p:spPr bwMode="auto">
              <a:xfrm>
                <a:off x="2222" y="1470"/>
                <a:ext cx="213" cy="123"/>
              </a:xfrm>
              <a:custGeom>
                <a:avLst/>
                <a:gdLst>
                  <a:gd name="T0" fmla="*/ 0 w 213"/>
                  <a:gd name="T1" fmla="*/ 49 h 123"/>
                  <a:gd name="T2" fmla="*/ 132 w 213"/>
                  <a:gd name="T3" fmla="*/ 123 h 123"/>
                  <a:gd name="T4" fmla="*/ 213 w 213"/>
                  <a:gd name="T5" fmla="*/ 75 h 123"/>
                  <a:gd name="T6" fmla="*/ 83 w 213"/>
                  <a:gd name="T7" fmla="*/ 0 h 123"/>
                  <a:gd name="T8" fmla="*/ 0 w 213"/>
                  <a:gd name="T9" fmla="*/ 49 h 123"/>
                </a:gdLst>
                <a:ahLst/>
                <a:cxnLst>
                  <a:cxn ang="0">
                    <a:pos x="T0" y="T1"/>
                  </a:cxn>
                  <a:cxn ang="0">
                    <a:pos x="T2" y="T3"/>
                  </a:cxn>
                  <a:cxn ang="0">
                    <a:pos x="T4" y="T5"/>
                  </a:cxn>
                  <a:cxn ang="0">
                    <a:pos x="T6" y="T7"/>
                  </a:cxn>
                  <a:cxn ang="0">
                    <a:pos x="T8" y="T9"/>
                  </a:cxn>
                </a:cxnLst>
                <a:rect l="0" t="0" r="r" b="b"/>
                <a:pathLst>
                  <a:path w="213" h="123">
                    <a:moveTo>
                      <a:pt x="0" y="49"/>
                    </a:moveTo>
                    <a:lnTo>
                      <a:pt x="132" y="123"/>
                    </a:lnTo>
                    <a:lnTo>
                      <a:pt x="213" y="75"/>
                    </a:lnTo>
                    <a:lnTo>
                      <a:pt x="83" y="0"/>
                    </a:lnTo>
                    <a:lnTo>
                      <a:pt x="0" y="49"/>
                    </a:lnTo>
                    <a:close/>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673" name="Picture 649"/>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2222" y="1516"/>
                <a:ext cx="137"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 name="Freeform 650"/>
              <p:cNvSpPr>
                <a:spLocks/>
              </p:cNvSpPr>
              <p:nvPr/>
            </p:nvSpPr>
            <p:spPr bwMode="auto">
              <a:xfrm>
                <a:off x="2222" y="1519"/>
                <a:ext cx="132" cy="250"/>
              </a:xfrm>
              <a:custGeom>
                <a:avLst/>
                <a:gdLst>
                  <a:gd name="T0" fmla="*/ 132 w 132"/>
                  <a:gd name="T1" fmla="*/ 74 h 250"/>
                  <a:gd name="T2" fmla="*/ 0 w 132"/>
                  <a:gd name="T3" fmla="*/ 0 h 250"/>
                  <a:gd name="T4" fmla="*/ 0 w 132"/>
                  <a:gd name="T5" fmla="*/ 173 h 250"/>
                  <a:gd name="T6" fmla="*/ 70 w 132"/>
                  <a:gd name="T7" fmla="*/ 214 h 250"/>
                  <a:gd name="T8" fmla="*/ 70 w 132"/>
                  <a:gd name="T9" fmla="*/ 119 h 250"/>
                  <a:gd name="T10" fmla="*/ 112 w 132"/>
                  <a:gd name="T11" fmla="*/ 142 h 250"/>
                  <a:gd name="T12" fmla="*/ 112 w 132"/>
                  <a:gd name="T13" fmla="*/ 238 h 250"/>
                  <a:gd name="T14" fmla="*/ 132 w 132"/>
                  <a:gd name="T15" fmla="*/ 250 h 250"/>
                  <a:gd name="T16" fmla="*/ 132 w 132"/>
                  <a:gd name="T17" fmla="*/ 74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2" h="250">
                    <a:moveTo>
                      <a:pt x="132" y="74"/>
                    </a:moveTo>
                    <a:lnTo>
                      <a:pt x="0" y="0"/>
                    </a:lnTo>
                    <a:lnTo>
                      <a:pt x="0" y="173"/>
                    </a:lnTo>
                    <a:lnTo>
                      <a:pt x="70" y="214"/>
                    </a:lnTo>
                    <a:lnTo>
                      <a:pt x="70" y="119"/>
                    </a:lnTo>
                    <a:lnTo>
                      <a:pt x="112" y="142"/>
                    </a:lnTo>
                    <a:lnTo>
                      <a:pt x="112" y="238"/>
                    </a:lnTo>
                    <a:lnTo>
                      <a:pt x="132" y="250"/>
                    </a:lnTo>
                    <a:lnTo>
                      <a:pt x="132" y="74"/>
                    </a:lnTo>
                    <a:close/>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 name="Freeform 651"/>
              <p:cNvSpPr>
                <a:spLocks/>
              </p:cNvSpPr>
              <p:nvPr/>
            </p:nvSpPr>
            <p:spPr bwMode="auto">
              <a:xfrm>
                <a:off x="2292" y="1638"/>
                <a:ext cx="13" cy="95"/>
              </a:xfrm>
              <a:custGeom>
                <a:avLst/>
                <a:gdLst>
                  <a:gd name="T0" fmla="*/ 13 w 13"/>
                  <a:gd name="T1" fmla="*/ 7 h 95"/>
                  <a:gd name="T2" fmla="*/ 13 w 13"/>
                  <a:gd name="T3" fmla="*/ 87 h 95"/>
                  <a:gd name="T4" fmla="*/ 0 w 13"/>
                  <a:gd name="T5" fmla="*/ 95 h 95"/>
                  <a:gd name="T6" fmla="*/ 0 w 13"/>
                  <a:gd name="T7" fmla="*/ 0 h 95"/>
                  <a:gd name="T8" fmla="*/ 13 w 13"/>
                  <a:gd name="T9" fmla="*/ 7 h 95"/>
                </a:gdLst>
                <a:ahLst/>
                <a:cxnLst>
                  <a:cxn ang="0">
                    <a:pos x="T0" y="T1"/>
                  </a:cxn>
                  <a:cxn ang="0">
                    <a:pos x="T2" y="T3"/>
                  </a:cxn>
                  <a:cxn ang="0">
                    <a:pos x="T4" y="T5"/>
                  </a:cxn>
                  <a:cxn ang="0">
                    <a:pos x="T6" y="T7"/>
                  </a:cxn>
                  <a:cxn ang="0">
                    <a:pos x="T8" y="T9"/>
                  </a:cxn>
                </a:cxnLst>
                <a:rect l="0" t="0" r="r" b="b"/>
                <a:pathLst>
                  <a:path w="13" h="95">
                    <a:moveTo>
                      <a:pt x="13" y="7"/>
                    </a:moveTo>
                    <a:lnTo>
                      <a:pt x="13" y="87"/>
                    </a:lnTo>
                    <a:lnTo>
                      <a:pt x="0" y="95"/>
                    </a:lnTo>
                    <a:lnTo>
                      <a:pt x="0" y="0"/>
                    </a:lnTo>
                    <a:lnTo>
                      <a:pt x="13" y="7"/>
                    </a:lnTo>
                    <a:close/>
                  </a:path>
                </a:pathLst>
              </a:custGeom>
              <a:solidFill>
                <a:srgbClr val="004A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652"/>
              <p:cNvSpPr>
                <a:spLocks/>
              </p:cNvSpPr>
              <p:nvPr/>
            </p:nvSpPr>
            <p:spPr bwMode="auto">
              <a:xfrm>
                <a:off x="2292" y="1638"/>
                <a:ext cx="13" cy="95"/>
              </a:xfrm>
              <a:custGeom>
                <a:avLst/>
                <a:gdLst>
                  <a:gd name="T0" fmla="*/ 13 w 13"/>
                  <a:gd name="T1" fmla="*/ 7 h 95"/>
                  <a:gd name="T2" fmla="*/ 13 w 13"/>
                  <a:gd name="T3" fmla="*/ 87 h 95"/>
                  <a:gd name="T4" fmla="*/ 0 w 13"/>
                  <a:gd name="T5" fmla="*/ 95 h 95"/>
                  <a:gd name="T6" fmla="*/ 0 w 13"/>
                  <a:gd name="T7" fmla="*/ 0 h 95"/>
                  <a:gd name="T8" fmla="*/ 13 w 13"/>
                  <a:gd name="T9" fmla="*/ 7 h 95"/>
                </a:gdLst>
                <a:ahLst/>
                <a:cxnLst>
                  <a:cxn ang="0">
                    <a:pos x="T0" y="T1"/>
                  </a:cxn>
                  <a:cxn ang="0">
                    <a:pos x="T2" y="T3"/>
                  </a:cxn>
                  <a:cxn ang="0">
                    <a:pos x="T4" y="T5"/>
                  </a:cxn>
                  <a:cxn ang="0">
                    <a:pos x="T6" y="T7"/>
                  </a:cxn>
                  <a:cxn ang="0">
                    <a:pos x="T8" y="T9"/>
                  </a:cxn>
                </a:cxnLst>
                <a:rect l="0" t="0" r="r" b="b"/>
                <a:pathLst>
                  <a:path w="13" h="95">
                    <a:moveTo>
                      <a:pt x="13" y="7"/>
                    </a:moveTo>
                    <a:lnTo>
                      <a:pt x="13" y="87"/>
                    </a:lnTo>
                    <a:lnTo>
                      <a:pt x="0" y="95"/>
                    </a:lnTo>
                    <a:lnTo>
                      <a:pt x="0" y="0"/>
                    </a:lnTo>
                    <a:lnTo>
                      <a:pt x="13" y="7"/>
                    </a:lnTo>
                    <a:close/>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 name="Rectangle 653"/>
              <p:cNvSpPr>
                <a:spLocks noChangeArrowheads="1"/>
              </p:cNvSpPr>
              <p:nvPr/>
            </p:nvSpPr>
            <p:spPr bwMode="auto">
              <a:xfrm>
                <a:off x="2305" y="1643"/>
                <a:ext cx="39" cy="103"/>
              </a:xfrm>
              <a:prstGeom prst="rect">
                <a:avLst/>
              </a:prstGeom>
              <a:solidFill>
                <a:srgbClr val="7CEE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654"/>
              <p:cNvSpPr>
                <a:spLocks/>
              </p:cNvSpPr>
              <p:nvPr/>
            </p:nvSpPr>
            <p:spPr bwMode="auto">
              <a:xfrm>
                <a:off x="2305" y="1645"/>
                <a:ext cx="30" cy="96"/>
              </a:xfrm>
              <a:custGeom>
                <a:avLst/>
                <a:gdLst>
                  <a:gd name="T0" fmla="*/ 0 w 30"/>
                  <a:gd name="T1" fmla="*/ 0 h 96"/>
                  <a:gd name="T2" fmla="*/ 0 w 30"/>
                  <a:gd name="T3" fmla="*/ 80 h 96"/>
                  <a:gd name="T4" fmla="*/ 30 w 30"/>
                  <a:gd name="T5" fmla="*/ 96 h 96"/>
                  <a:gd name="T6" fmla="*/ 30 w 30"/>
                  <a:gd name="T7" fmla="*/ 16 h 96"/>
                  <a:gd name="T8" fmla="*/ 0 w 30"/>
                  <a:gd name="T9" fmla="*/ 0 h 96"/>
                </a:gdLst>
                <a:ahLst/>
                <a:cxnLst>
                  <a:cxn ang="0">
                    <a:pos x="T0" y="T1"/>
                  </a:cxn>
                  <a:cxn ang="0">
                    <a:pos x="T2" y="T3"/>
                  </a:cxn>
                  <a:cxn ang="0">
                    <a:pos x="T4" y="T5"/>
                  </a:cxn>
                  <a:cxn ang="0">
                    <a:pos x="T6" y="T7"/>
                  </a:cxn>
                  <a:cxn ang="0">
                    <a:pos x="T8" y="T9"/>
                  </a:cxn>
                </a:cxnLst>
                <a:rect l="0" t="0" r="r" b="b"/>
                <a:pathLst>
                  <a:path w="30" h="96">
                    <a:moveTo>
                      <a:pt x="0" y="0"/>
                    </a:moveTo>
                    <a:lnTo>
                      <a:pt x="0" y="80"/>
                    </a:lnTo>
                    <a:lnTo>
                      <a:pt x="30" y="96"/>
                    </a:lnTo>
                    <a:lnTo>
                      <a:pt x="30" y="16"/>
                    </a:lnTo>
                    <a:lnTo>
                      <a:pt x="0" y="0"/>
                    </a:lnTo>
                    <a:close/>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 name="Rectangle 655"/>
              <p:cNvSpPr>
                <a:spLocks noChangeArrowheads="1"/>
              </p:cNvSpPr>
              <p:nvPr/>
            </p:nvSpPr>
            <p:spPr bwMode="auto">
              <a:xfrm>
                <a:off x="2232" y="1599"/>
                <a:ext cx="5" cy="29"/>
              </a:xfrm>
              <a:prstGeom prst="rect">
                <a:avLst/>
              </a:prstGeom>
              <a:solidFill>
                <a:srgbClr val="00AB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Rectangle 656"/>
              <p:cNvSpPr>
                <a:spLocks noChangeArrowheads="1"/>
              </p:cNvSpPr>
              <p:nvPr/>
            </p:nvSpPr>
            <p:spPr bwMode="auto">
              <a:xfrm>
                <a:off x="2237" y="1599"/>
                <a:ext cx="4" cy="29"/>
              </a:xfrm>
              <a:prstGeom prst="rect">
                <a:avLst/>
              </a:prstGeom>
              <a:solidFill>
                <a:srgbClr val="00A8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0" name="Rectangle 657"/>
              <p:cNvSpPr>
                <a:spLocks noChangeArrowheads="1"/>
              </p:cNvSpPr>
              <p:nvPr/>
            </p:nvSpPr>
            <p:spPr bwMode="auto">
              <a:xfrm>
                <a:off x="2241" y="1599"/>
                <a:ext cx="5" cy="29"/>
              </a:xfrm>
              <a:prstGeom prst="rect">
                <a:avLst/>
              </a:prstGeom>
              <a:solidFill>
                <a:srgbClr val="0FA0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1" name="Rectangle 658"/>
              <p:cNvSpPr>
                <a:spLocks noChangeArrowheads="1"/>
              </p:cNvSpPr>
              <p:nvPr/>
            </p:nvSpPr>
            <p:spPr bwMode="auto">
              <a:xfrm>
                <a:off x="2246" y="1599"/>
                <a:ext cx="5" cy="29"/>
              </a:xfrm>
              <a:prstGeom prst="rect">
                <a:avLst/>
              </a:prstGeom>
              <a:solidFill>
                <a:srgbClr val="1592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2" name="Rectangle 659"/>
              <p:cNvSpPr>
                <a:spLocks noChangeArrowheads="1"/>
              </p:cNvSpPr>
              <p:nvPr/>
            </p:nvSpPr>
            <p:spPr bwMode="auto">
              <a:xfrm>
                <a:off x="2251" y="1599"/>
                <a:ext cx="5" cy="29"/>
              </a:xfrm>
              <a:prstGeom prst="rect">
                <a:avLst/>
              </a:prstGeom>
              <a:solidFill>
                <a:srgbClr val="1980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3" name="Rectangle 660"/>
              <p:cNvSpPr>
                <a:spLocks noChangeArrowheads="1"/>
              </p:cNvSpPr>
              <p:nvPr/>
            </p:nvSpPr>
            <p:spPr bwMode="auto">
              <a:xfrm>
                <a:off x="2256" y="1599"/>
                <a:ext cx="5" cy="29"/>
              </a:xfrm>
              <a:prstGeom prst="rect">
                <a:avLst/>
              </a:prstGeom>
              <a:solidFill>
                <a:srgbClr val="1A74B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4" name="Rectangle 661"/>
              <p:cNvSpPr>
                <a:spLocks noChangeArrowheads="1"/>
              </p:cNvSpPr>
              <p:nvPr/>
            </p:nvSpPr>
            <p:spPr bwMode="auto">
              <a:xfrm>
                <a:off x="2261" y="1599"/>
                <a:ext cx="5" cy="29"/>
              </a:xfrm>
              <a:prstGeom prst="rect">
                <a:avLst/>
              </a:prstGeom>
              <a:solidFill>
                <a:srgbClr val="1A71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5" name="Freeform 662"/>
              <p:cNvSpPr>
                <a:spLocks noEditPoints="1"/>
              </p:cNvSpPr>
              <p:nvPr/>
            </p:nvSpPr>
            <p:spPr bwMode="auto">
              <a:xfrm>
                <a:off x="2233" y="1545"/>
                <a:ext cx="105" cy="93"/>
              </a:xfrm>
              <a:custGeom>
                <a:avLst/>
                <a:gdLst>
                  <a:gd name="T0" fmla="*/ 76 w 105"/>
                  <a:gd name="T1" fmla="*/ 42 h 93"/>
                  <a:gd name="T2" fmla="*/ 76 w 105"/>
                  <a:gd name="T3" fmla="*/ 78 h 93"/>
                  <a:gd name="T4" fmla="*/ 105 w 105"/>
                  <a:gd name="T5" fmla="*/ 93 h 93"/>
                  <a:gd name="T6" fmla="*/ 105 w 105"/>
                  <a:gd name="T7" fmla="*/ 58 h 93"/>
                  <a:gd name="T8" fmla="*/ 76 w 105"/>
                  <a:gd name="T9" fmla="*/ 42 h 93"/>
                  <a:gd name="T10" fmla="*/ 38 w 105"/>
                  <a:gd name="T11" fmla="*/ 21 h 93"/>
                  <a:gd name="T12" fmla="*/ 38 w 105"/>
                  <a:gd name="T13" fmla="*/ 57 h 93"/>
                  <a:gd name="T14" fmla="*/ 68 w 105"/>
                  <a:gd name="T15" fmla="*/ 73 h 93"/>
                  <a:gd name="T16" fmla="*/ 68 w 105"/>
                  <a:gd name="T17" fmla="*/ 37 h 93"/>
                  <a:gd name="T18" fmla="*/ 38 w 105"/>
                  <a:gd name="T19" fmla="*/ 21 h 93"/>
                  <a:gd name="T20" fmla="*/ 0 w 105"/>
                  <a:gd name="T21" fmla="*/ 0 h 93"/>
                  <a:gd name="T22" fmla="*/ 0 w 105"/>
                  <a:gd name="T23" fmla="*/ 36 h 93"/>
                  <a:gd name="T24" fmla="*/ 30 w 105"/>
                  <a:gd name="T25" fmla="*/ 52 h 93"/>
                  <a:gd name="T26" fmla="*/ 30 w 105"/>
                  <a:gd name="T27" fmla="*/ 16 h 93"/>
                  <a:gd name="T28" fmla="*/ 0 w 105"/>
                  <a:gd name="T29" fmla="*/ 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5" h="93">
                    <a:moveTo>
                      <a:pt x="76" y="42"/>
                    </a:moveTo>
                    <a:lnTo>
                      <a:pt x="76" y="78"/>
                    </a:lnTo>
                    <a:lnTo>
                      <a:pt x="105" y="93"/>
                    </a:lnTo>
                    <a:lnTo>
                      <a:pt x="105" y="58"/>
                    </a:lnTo>
                    <a:lnTo>
                      <a:pt x="76" y="42"/>
                    </a:lnTo>
                    <a:close/>
                    <a:moveTo>
                      <a:pt x="38" y="21"/>
                    </a:moveTo>
                    <a:lnTo>
                      <a:pt x="38" y="57"/>
                    </a:lnTo>
                    <a:lnTo>
                      <a:pt x="68" y="73"/>
                    </a:lnTo>
                    <a:lnTo>
                      <a:pt x="68" y="37"/>
                    </a:lnTo>
                    <a:lnTo>
                      <a:pt x="38" y="21"/>
                    </a:lnTo>
                    <a:close/>
                    <a:moveTo>
                      <a:pt x="0" y="0"/>
                    </a:moveTo>
                    <a:lnTo>
                      <a:pt x="0" y="36"/>
                    </a:lnTo>
                    <a:lnTo>
                      <a:pt x="30" y="52"/>
                    </a:lnTo>
                    <a:lnTo>
                      <a:pt x="30" y="16"/>
                    </a:lnTo>
                    <a:lnTo>
                      <a:pt x="0" y="0"/>
                    </a:lnTo>
                    <a:close/>
                  </a:path>
                </a:pathLst>
              </a:custGeom>
              <a:solidFill>
                <a:srgbClr val="004A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6" name="Freeform 663"/>
              <p:cNvSpPr>
                <a:spLocks/>
              </p:cNvSpPr>
              <p:nvPr/>
            </p:nvSpPr>
            <p:spPr bwMode="auto">
              <a:xfrm>
                <a:off x="2309" y="1587"/>
                <a:ext cx="29" cy="51"/>
              </a:xfrm>
              <a:custGeom>
                <a:avLst/>
                <a:gdLst>
                  <a:gd name="T0" fmla="*/ 0 w 29"/>
                  <a:gd name="T1" fmla="*/ 0 h 51"/>
                  <a:gd name="T2" fmla="*/ 0 w 29"/>
                  <a:gd name="T3" fmla="*/ 36 h 51"/>
                  <a:gd name="T4" fmla="*/ 29 w 29"/>
                  <a:gd name="T5" fmla="*/ 51 h 51"/>
                  <a:gd name="T6" fmla="*/ 29 w 29"/>
                  <a:gd name="T7" fmla="*/ 16 h 51"/>
                  <a:gd name="T8" fmla="*/ 0 w 29"/>
                  <a:gd name="T9" fmla="*/ 0 h 51"/>
                </a:gdLst>
                <a:ahLst/>
                <a:cxnLst>
                  <a:cxn ang="0">
                    <a:pos x="T0" y="T1"/>
                  </a:cxn>
                  <a:cxn ang="0">
                    <a:pos x="T2" y="T3"/>
                  </a:cxn>
                  <a:cxn ang="0">
                    <a:pos x="T4" y="T5"/>
                  </a:cxn>
                  <a:cxn ang="0">
                    <a:pos x="T6" y="T7"/>
                  </a:cxn>
                  <a:cxn ang="0">
                    <a:pos x="T8" y="T9"/>
                  </a:cxn>
                </a:cxnLst>
                <a:rect l="0" t="0" r="r" b="b"/>
                <a:pathLst>
                  <a:path w="29" h="51">
                    <a:moveTo>
                      <a:pt x="0" y="0"/>
                    </a:moveTo>
                    <a:lnTo>
                      <a:pt x="0" y="36"/>
                    </a:lnTo>
                    <a:lnTo>
                      <a:pt x="29" y="51"/>
                    </a:lnTo>
                    <a:lnTo>
                      <a:pt x="29" y="16"/>
                    </a:lnTo>
                    <a:lnTo>
                      <a:pt x="0" y="0"/>
                    </a:lnTo>
                    <a:close/>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07" name="Freeform 664"/>
              <p:cNvSpPr>
                <a:spLocks/>
              </p:cNvSpPr>
              <p:nvPr/>
            </p:nvSpPr>
            <p:spPr bwMode="auto">
              <a:xfrm>
                <a:off x="2271" y="1566"/>
                <a:ext cx="30" cy="52"/>
              </a:xfrm>
              <a:custGeom>
                <a:avLst/>
                <a:gdLst>
                  <a:gd name="T0" fmla="*/ 0 w 30"/>
                  <a:gd name="T1" fmla="*/ 0 h 52"/>
                  <a:gd name="T2" fmla="*/ 0 w 30"/>
                  <a:gd name="T3" fmla="*/ 36 h 52"/>
                  <a:gd name="T4" fmla="*/ 30 w 30"/>
                  <a:gd name="T5" fmla="*/ 52 h 52"/>
                  <a:gd name="T6" fmla="*/ 30 w 30"/>
                  <a:gd name="T7" fmla="*/ 16 h 52"/>
                  <a:gd name="T8" fmla="*/ 0 w 30"/>
                  <a:gd name="T9" fmla="*/ 0 h 52"/>
                </a:gdLst>
                <a:ahLst/>
                <a:cxnLst>
                  <a:cxn ang="0">
                    <a:pos x="T0" y="T1"/>
                  </a:cxn>
                  <a:cxn ang="0">
                    <a:pos x="T2" y="T3"/>
                  </a:cxn>
                  <a:cxn ang="0">
                    <a:pos x="T4" y="T5"/>
                  </a:cxn>
                  <a:cxn ang="0">
                    <a:pos x="T6" y="T7"/>
                  </a:cxn>
                  <a:cxn ang="0">
                    <a:pos x="T8" y="T9"/>
                  </a:cxn>
                </a:cxnLst>
                <a:rect l="0" t="0" r="r" b="b"/>
                <a:pathLst>
                  <a:path w="30" h="52">
                    <a:moveTo>
                      <a:pt x="0" y="0"/>
                    </a:moveTo>
                    <a:lnTo>
                      <a:pt x="0" y="36"/>
                    </a:lnTo>
                    <a:lnTo>
                      <a:pt x="30" y="52"/>
                    </a:lnTo>
                    <a:lnTo>
                      <a:pt x="30" y="16"/>
                    </a:lnTo>
                    <a:lnTo>
                      <a:pt x="0" y="0"/>
                    </a:lnTo>
                    <a:close/>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08" name="Freeform 665"/>
              <p:cNvSpPr>
                <a:spLocks/>
              </p:cNvSpPr>
              <p:nvPr/>
            </p:nvSpPr>
            <p:spPr bwMode="auto">
              <a:xfrm>
                <a:off x="2233" y="1545"/>
                <a:ext cx="30" cy="52"/>
              </a:xfrm>
              <a:custGeom>
                <a:avLst/>
                <a:gdLst>
                  <a:gd name="T0" fmla="*/ 0 w 30"/>
                  <a:gd name="T1" fmla="*/ 0 h 52"/>
                  <a:gd name="T2" fmla="*/ 0 w 30"/>
                  <a:gd name="T3" fmla="*/ 36 h 52"/>
                  <a:gd name="T4" fmla="*/ 30 w 30"/>
                  <a:gd name="T5" fmla="*/ 52 h 52"/>
                  <a:gd name="T6" fmla="*/ 30 w 30"/>
                  <a:gd name="T7" fmla="*/ 16 h 52"/>
                  <a:gd name="T8" fmla="*/ 0 w 30"/>
                  <a:gd name="T9" fmla="*/ 0 h 52"/>
                </a:gdLst>
                <a:ahLst/>
                <a:cxnLst>
                  <a:cxn ang="0">
                    <a:pos x="T0" y="T1"/>
                  </a:cxn>
                  <a:cxn ang="0">
                    <a:pos x="T2" y="T3"/>
                  </a:cxn>
                  <a:cxn ang="0">
                    <a:pos x="T4" y="T5"/>
                  </a:cxn>
                  <a:cxn ang="0">
                    <a:pos x="T6" y="T7"/>
                  </a:cxn>
                  <a:cxn ang="0">
                    <a:pos x="T8" y="T9"/>
                  </a:cxn>
                </a:cxnLst>
                <a:rect l="0" t="0" r="r" b="b"/>
                <a:pathLst>
                  <a:path w="30" h="52">
                    <a:moveTo>
                      <a:pt x="0" y="0"/>
                    </a:moveTo>
                    <a:lnTo>
                      <a:pt x="0" y="36"/>
                    </a:lnTo>
                    <a:lnTo>
                      <a:pt x="30" y="52"/>
                    </a:lnTo>
                    <a:lnTo>
                      <a:pt x="30" y="16"/>
                    </a:lnTo>
                    <a:lnTo>
                      <a:pt x="0" y="0"/>
                    </a:lnTo>
                    <a:close/>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09" name="Rectangle 666"/>
              <p:cNvSpPr>
                <a:spLocks noChangeArrowheads="1"/>
              </p:cNvSpPr>
              <p:nvPr/>
            </p:nvSpPr>
            <p:spPr bwMode="auto">
              <a:xfrm>
                <a:off x="2232" y="1545"/>
                <a:ext cx="107" cy="98"/>
              </a:xfrm>
              <a:prstGeom prst="rect">
                <a:avLst/>
              </a:prstGeom>
              <a:solidFill>
                <a:srgbClr val="7CEE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0" name="Freeform 667"/>
              <p:cNvSpPr>
                <a:spLocks/>
              </p:cNvSpPr>
              <p:nvPr/>
            </p:nvSpPr>
            <p:spPr bwMode="auto">
              <a:xfrm>
                <a:off x="2311" y="1589"/>
                <a:ext cx="27" cy="46"/>
              </a:xfrm>
              <a:custGeom>
                <a:avLst/>
                <a:gdLst>
                  <a:gd name="T0" fmla="*/ 0 w 27"/>
                  <a:gd name="T1" fmla="*/ 0 h 46"/>
                  <a:gd name="T2" fmla="*/ 0 w 27"/>
                  <a:gd name="T3" fmla="*/ 32 h 46"/>
                  <a:gd name="T4" fmla="*/ 27 w 27"/>
                  <a:gd name="T5" fmla="*/ 46 h 46"/>
                  <a:gd name="T6" fmla="*/ 27 w 27"/>
                  <a:gd name="T7" fmla="*/ 14 h 46"/>
                  <a:gd name="T8" fmla="*/ 0 w 27"/>
                  <a:gd name="T9" fmla="*/ 0 h 46"/>
                </a:gdLst>
                <a:ahLst/>
                <a:cxnLst>
                  <a:cxn ang="0">
                    <a:pos x="T0" y="T1"/>
                  </a:cxn>
                  <a:cxn ang="0">
                    <a:pos x="T2" y="T3"/>
                  </a:cxn>
                  <a:cxn ang="0">
                    <a:pos x="T4" y="T5"/>
                  </a:cxn>
                  <a:cxn ang="0">
                    <a:pos x="T6" y="T7"/>
                  </a:cxn>
                  <a:cxn ang="0">
                    <a:pos x="T8" y="T9"/>
                  </a:cxn>
                </a:cxnLst>
                <a:rect l="0" t="0" r="r" b="b"/>
                <a:pathLst>
                  <a:path w="27" h="46">
                    <a:moveTo>
                      <a:pt x="0" y="0"/>
                    </a:moveTo>
                    <a:lnTo>
                      <a:pt x="0" y="32"/>
                    </a:lnTo>
                    <a:lnTo>
                      <a:pt x="27" y="46"/>
                    </a:lnTo>
                    <a:lnTo>
                      <a:pt x="27" y="14"/>
                    </a:lnTo>
                    <a:lnTo>
                      <a:pt x="0" y="0"/>
                    </a:lnTo>
                    <a:close/>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11" name="Freeform 668"/>
              <p:cNvSpPr>
                <a:spLocks/>
              </p:cNvSpPr>
              <p:nvPr/>
            </p:nvSpPr>
            <p:spPr bwMode="auto">
              <a:xfrm>
                <a:off x="2274" y="1568"/>
                <a:ext cx="26" cy="46"/>
              </a:xfrm>
              <a:custGeom>
                <a:avLst/>
                <a:gdLst>
                  <a:gd name="T0" fmla="*/ 0 w 26"/>
                  <a:gd name="T1" fmla="*/ 0 h 46"/>
                  <a:gd name="T2" fmla="*/ 0 w 26"/>
                  <a:gd name="T3" fmla="*/ 32 h 46"/>
                  <a:gd name="T4" fmla="*/ 26 w 26"/>
                  <a:gd name="T5" fmla="*/ 46 h 46"/>
                  <a:gd name="T6" fmla="*/ 26 w 26"/>
                  <a:gd name="T7" fmla="*/ 14 h 46"/>
                  <a:gd name="T8" fmla="*/ 0 w 26"/>
                  <a:gd name="T9" fmla="*/ 0 h 46"/>
                </a:gdLst>
                <a:ahLst/>
                <a:cxnLst>
                  <a:cxn ang="0">
                    <a:pos x="T0" y="T1"/>
                  </a:cxn>
                  <a:cxn ang="0">
                    <a:pos x="T2" y="T3"/>
                  </a:cxn>
                  <a:cxn ang="0">
                    <a:pos x="T4" y="T5"/>
                  </a:cxn>
                  <a:cxn ang="0">
                    <a:pos x="T6" y="T7"/>
                  </a:cxn>
                  <a:cxn ang="0">
                    <a:pos x="T8" y="T9"/>
                  </a:cxn>
                </a:cxnLst>
                <a:rect l="0" t="0" r="r" b="b"/>
                <a:pathLst>
                  <a:path w="26" h="46">
                    <a:moveTo>
                      <a:pt x="0" y="0"/>
                    </a:moveTo>
                    <a:lnTo>
                      <a:pt x="0" y="32"/>
                    </a:lnTo>
                    <a:lnTo>
                      <a:pt x="26" y="46"/>
                    </a:lnTo>
                    <a:lnTo>
                      <a:pt x="26" y="14"/>
                    </a:lnTo>
                    <a:lnTo>
                      <a:pt x="0" y="0"/>
                    </a:lnTo>
                    <a:close/>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12" name="Freeform 669"/>
              <p:cNvSpPr>
                <a:spLocks/>
              </p:cNvSpPr>
              <p:nvPr/>
            </p:nvSpPr>
            <p:spPr bwMode="auto">
              <a:xfrm>
                <a:off x="2236" y="1547"/>
                <a:ext cx="26" cy="46"/>
              </a:xfrm>
              <a:custGeom>
                <a:avLst/>
                <a:gdLst>
                  <a:gd name="T0" fmla="*/ 0 w 26"/>
                  <a:gd name="T1" fmla="*/ 0 h 46"/>
                  <a:gd name="T2" fmla="*/ 0 w 26"/>
                  <a:gd name="T3" fmla="*/ 32 h 46"/>
                  <a:gd name="T4" fmla="*/ 26 w 26"/>
                  <a:gd name="T5" fmla="*/ 46 h 46"/>
                  <a:gd name="T6" fmla="*/ 26 w 26"/>
                  <a:gd name="T7" fmla="*/ 14 h 46"/>
                  <a:gd name="T8" fmla="*/ 0 w 26"/>
                  <a:gd name="T9" fmla="*/ 0 h 46"/>
                </a:gdLst>
                <a:ahLst/>
                <a:cxnLst>
                  <a:cxn ang="0">
                    <a:pos x="T0" y="T1"/>
                  </a:cxn>
                  <a:cxn ang="0">
                    <a:pos x="T2" y="T3"/>
                  </a:cxn>
                  <a:cxn ang="0">
                    <a:pos x="T4" y="T5"/>
                  </a:cxn>
                  <a:cxn ang="0">
                    <a:pos x="T6" y="T7"/>
                  </a:cxn>
                  <a:cxn ang="0">
                    <a:pos x="T8" y="T9"/>
                  </a:cxn>
                </a:cxnLst>
                <a:rect l="0" t="0" r="r" b="b"/>
                <a:pathLst>
                  <a:path w="26" h="46">
                    <a:moveTo>
                      <a:pt x="0" y="0"/>
                    </a:moveTo>
                    <a:lnTo>
                      <a:pt x="0" y="32"/>
                    </a:lnTo>
                    <a:lnTo>
                      <a:pt x="26" y="46"/>
                    </a:lnTo>
                    <a:lnTo>
                      <a:pt x="26" y="14"/>
                    </a:lnTo>
                    <a:lnTo>
                      <a:pt x="0" y="0"/>
                    </a:lnTo>
                    <a:close/>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13" name="Rectangle 670"/>
              <p:cNvSpPr>
                <a:spLocks noChangeArrowheads="1"/>
              </p:cNvSpPr>
              <p:nvPr/>
            </p:nvSpPr>
            <p:spPr bwMode="auto">
              <a:xfrm>
                <a:off x="2222" y="1623"/>
                <a:ext cx="64" cy="74"/>
              </a:xfrm>
              <a:prstGeom prst="rect">
                <a:avLst/>
              </a:prstGeom>
              <a:solidFill>
                <a:srgbClr val="7CEE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4" name="Freeform 671"/>
              <p:cNvSpPr>
                <a:spLocks/>
              </p:cNvSpPr>
              <p:nvPr/>
            </p:nvSpPr>
            <p:spPr bwMode="auto">
              <a:xfrm>
                <a:off x="2222" y="1626"/>
                <a:ext cx="57" cy="65"/>
              </a:xfrm>
              <a:custGeom>
                <a:avLst/>
                <a:gdLst>
                  <a:gd name="T0" fmla="*/ 49 w 57"/>
                  <a:gd name="T1" fmla="*/ 20 h 65"/>
                  <a:gd name="T2" fmla="*/ 43 w 57"/>
                  <a:gd name="T3" fmla="*/ 59 h 65"/>
                  <a:gd name="T4" fmla="*/ 9 w 57"/>
                  <a:gd name="T5" fmla="*/ 46 h 65"/>
                  <a:gd name="T6" fmla="*/ 9 w 57"/>
                  <a:gd name="T7" fmla="*/ 45 h 65"/>
                  <a:gd name="T8" fmla="*/ 14 w 57"/>
                  <a:gd name="T9" fmla="*/ 6 h 65"/>
                  <a:gd name="T10" fmla="*/ 49 w 57"/>
                  <a:gd name="T11" fmla="*/ 20 h 65"/>
                  <a:gd name="T12" fmla="*/ 49 w 57"/>
                  <a:gd name="T13" fmla="*/ 20 h 65"/>
                </a:gdLst>
                <a:ahLst/>
                <a:cxnLst>
                  <a:cxn ang="0">
                    <a:pos x="T0" y="T1"/>
                  </a:cxn>
                  <a:cxn ang="0">
                    <a:pos x="T2" y="T3"/>
                  </a:cxn>
                  <a:cxn ang="0">
                    <a:pos x="T4" y="T5"/>
                  </a:cxn>
                  <a:cxn ang="0">
                    <a:pos x="T6" y="T7"/>
                  </a:cxn>
                  <a:cxn ang="0">
                    <a:pos x="T8" y="T9"/>
                  </a:cxn>
                  <a:cxn ang="0">
                    <a:pos x="T10" y="T11"/>
                  </a:cxn>
                  <a:cxn ang="0">
                    <a:pos x="T12" y="T13"/>
                  </a:cxn>
                </a:cxnLst>
                <a:rect l="0" t="0" r="r" b="b"/>
                <a:pathLst>
                  <a:path w="57" h="65">
                    <a:moveTo>
                      <a:pt x="49" y="20"/>
                    </a:moveTo>
                    <a:cubicBezTo>
                      <a:pt x="57" y="33"/>
                      <a:pt x="55" y="49"/>
                      <a:pt x="43" y="59"/>
                    </a:cubicBezTo>
                    <a:cubicBezTo>
                      <a:pt x="30" y="65"/>
                      <a:pt x="15" y="59"/>
                      <a:pt x="9" y="46"/>
                    </a:cubicBezTo>
                    <a:cubicBezTo>
                      <a:pt x="9" y="45"/>
                      <a:pt x="9" y="45"/>
                      <a:pt x="9" y="45"/>
                    </a:cubicBezTo>
                    <a:cubicBezTo>
                      <a:pt x="0" y="32"/>
                      <a:pt x="2" y="15"/>
                      <a:pt x="14" y="6"/>
                    </a:cubicBezTo>
                    <a:cubicBezTo>
                      <a:pt x="27" y="0"/>
                      <a:pt x="43" y="6"/>
                      <a:pt x="49" y="20"/>
                    </a:cubicBezTo>
                    <a:cubicBezTo>
                      <a:pt x="49" y="20"/>
                      <a:pt x="49" y="20"/>
                      <a:pt x="49" y="20"/>
                    </a:cubicBezTo>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15" name="Freeform 672"/>
              <p:cNvSpPr>
                <a:spLocks/>
              </p:cNvSpPr>
              <p:nvPr/>
            </p:nvSpPr>
            <p:spPr bwMode="auto">
              <a:xfrm>
                <a:off x="2230" y="1643"/>
                <a:ext cx="30" cy="32"/>
              </a:xfrm>
              <a:custGeom>
                <a:avLst/>
                <a:gdLst>
                  <a:gd name="T0" fmla="*/ 84 w 97"/>
                  <a:gd name="T1" fmla="*/ 31 h 102"/>
                  <a:gd name="T2" fmla="*/ 77 w 97"/>
                  <a:gd name="T3" fmla="*/ 89 h 102"/>
                  <a:gd name="T4" fmla="*/ 39 w 97"/>
                  <a:gd name="T5" fmla="*/ 102 h 102"/>
                  <a:gd name="T6" fmla="*/ 25 w 97"/>
                  <a:gd name="T7" fmla="*/ 67 h 102"/>
                  <a:gd name="T8" fmla="*/ 0 w 97"/>
                  <a:gd name="T9" fmla="*/ 34 h 102"/>
                  <a:gd name="T10" fmla="*/ 32 w 97"/>
                  <a:gd name="T11" fmla="*/ 8 h 102"/>
                  <a:gd name="T12" fmla="*/ 84 w 97"/>
                  <a:gd name="T13" fmla="*/ 31 h 102"/>
                  <a:gd name="T14" fmla="*/ 84 w 97"/>
                  <a:gd name="T15" fmla="*/ 31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7" h="102">
                    <a:moveTo>
                      <a:pt x="84" y="31"/>
                    </a:moveTo>
                    <a:cubicBezTo>
                      <a:pt x="97" y="49"/>
                      <a:pt x="94" y="74"/>
                      <a:pt x="77" y="89"/>
                    </a:cubicBezTo>
                    <a:cubicBezTo>
                      <a:pt x="65" y="94"/>
                      <a:pt x="52" y="99"/>
                      <a:pt x="39" y="102"/>
                    </a:cubicBezTo>
                    <a:cubicBezTo>
                      <a:pt x="30" y="93"/>
                      <a:pt x="25" y="80"/>
                      <a:pt x="25" y="67"/>
                    </a:cubicBezTo>
                    <a:cubicBezTo>
                      <a:pt x="14" y="58"/>
                      <a:pt x="5" y="47"/>
                      <a:pt x="0" y="34"/>
                    </a:cubicBezTo>
                    <a:cubicBezTo>
                      <a:pt x="10" y="24"/>
                      <a:pt x="20" y="15"/>
                      <a:pt x="32" y="8"/>
                    </a:cubicBezTo>
                    <a:cubicBezTo>
                      <a:pt x="52" y="0"/>
                      <a:pt x="76" y="10"/>
                      <a:pt x="84" y="31"/>
                    </a:cubicBezTo>
                    <a:cubicBezTo>
                      <a:pt x="84" y="31"/>
                      <a:pt x="84" y="31"/>
                      <a:pt x="84" y="31"/>
                    </a:cubicBezTo>
                  </a:path>
                </a:pathLst>
              </a:custGeom>
              <a:solidFill>
                <a:srgbClr val="1181C4"/>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16" name="Freeform 673"/>
              <p:cNvSpPr>
                <a:spLocks/>
              </p:cNvSpPr>
              <p:nvPr/>
            </p:nvSpPr>
            <p:spPr bwMode="auto">
              <a:xfrm>
                <a:off x="2230" y="1643"/>
                <a:ext cx="30" cy="32"/>
              </a:xfrm>
              <a:custGeom>
                <a:avLst/>
                <a:gdLst>
                  <a:gd name="T0" fmla="*/ 26 w 30"/>
                  <a:gd name="T1" fmla="*/ 10 h 32"/>
                  <a:gd name="T2" fmla="*/ 24 w 30"/>
                  <a:gd name="T3" fmla="*/ 28 h 32"/>
                  <a:gd name="T4" fmla="*/ 12 w 30"/>
                  <a:gd name="T5" fmla="*/ 32 h 32"/>
                  <a:gd name="T6" fmla="*/ 8 w 30"/>
                  <a:gd name="T7" fmla="*/ 21 h 32"/>
                  <a:gd name="T8" fmla="*/ 0 w 30"/>
                  <a:gd name="T9" fmla="*/ 11 h 32"/>
                  <a:gd name="T10" fmla="*/ 10 w 30"/>
                  <a:gd name="T11" fmla="*/ 3 h 32"/>
                  <a:gd name="T12" fmla="*/ 26 w 30"/>
                  <a:gd name="T13" fmla="*/ 10 h 32"/>
                  <a:gd name="T14" fmla="*/ 26 w 30"/>
                  <a:gd name="T15" fmla="*/ 10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32">
                    <a:moveTo>
                      <a:pt x="26" y="10"/>
                    </a:moveTo>
                    <a:cubicBezTo>
                      <a:pt x="30" y="15"/>
                      <a:pt x="29" y="23"/>
                      <a:pt x="24" y="28"/>
                    </a:cubicBezTo>
                    <a:cubicBezTo>
                      <a:pt x="20" y="29"/>
                      <a:pt x="16" y="31"/>
                      <a:pt x="12" y="32"/>
                    </a:cubicBezTo>
                    <a:cubicBezTo>
                      <a:pt x="9" y="29"/>
                      <a:pt x="8" y="25"/>
                      <a:pt x="8" y="21"/>
                    </a:cubicBezTo>
                    <a:cubicBezTo>
                      <a:pt x="4" y="18"/>
                      <a:pt x="2" y="15"/>
                      <a:pt x="0" y="11"/>
                    </a:cubicBezTo>
                    <a:cubicBezTo>
                      <a:pt x="3" y="8"/>
                      <a:pt x="6" y="5"/>
                      <a:pt x="10" y="3"/>
                    </a:cubicBezTo>
                    <a:cubicBezTo>
                      <a:pt x="16" y="0"/>
                      <a:pt x="23" y="3"/>
                      <a:pt x="26" y="10"/>
                    </a:cubicBezTo>
                    <a:cubicBezTo>
                      <a:pt x="26" y="10"/>
                      <a:pt x="26" y="10"/>
                      <a:pt x="26" y="10"/>
                    </a:cubicBezTo>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17" name="Freeform 674"/>
              <p:cNvSpPr>
                <a:spLocks noEditPoints="1"/>
              </p:cNvSpPr>
              <p:nvPr/>
            </p:nvSpPr>
            <p:spPr bwMode="auto">
              <a:xfrm>
                <a:off x="2218" y="1615"/>
                <a:ext cx="66" cy="76"/>
              </a:xfrm>
              <a:custGeom>
                <a:avLst/>
                <a:gdLst>
                  <a:gd name="T0" fmla="*/ 44 w 217"/>
                  <a:gd name="T1" fmla="*/ 14 h 248"/>
                  <a:gd name="T2" fmla="*/ 52 w 217"/>
                  <a:gd name="T3" fmla="*/ 2 h 248"/>
                  <a:gd name="T4" fmla="*/ 52 w 217"/>
                  <a:gd name="T5" fmla="*/ 2 h 248"/>
                  <a:gd name="T6" fmla="*/ 64 w 217"/>
                  <a:gd name="T7" fmla="*/ 9 h 248"/>
                  <a:gd name="T8" fmla="*/ 90 w 217"/>
                  <a:gd name="T9" fmla="*/ 104 h 248"/>
                  <a:gd name="T10" fmla="*/ 83 w 217"/>
                  <a:gd name="T11" fmla="*/ 116 h 248"/>
                  <a:gd name="T12" fmla="*/ 83 w 217"/>
                  <a:gd name="T13" fmla="*/ 116 h 248"/>
                  <a:gd name="T14" fmla="*/ 70 w 217"/>
                  <a:gd name="T15" fmla="*/ 109 h 248"/>
                  <a:gd name="T16" fmla="*/ 44 w 217"/>
                  <a:gd name="T17" fmla="*/ 14 h 248"/>
                  <a:gd name="T18" fmla="*/ 19 w 217"/>
                  <a:gd name="T19" fmla="*/ 243 h 248"/>
                  <a:gd name="T20" fmla="*/ 5 w 217"/>
                  <a:gd name="T21" fmla="*/ 245 h 248"/>
                  <a:gd name="T22" fmla="*/ 4 w 217"/>
                  <a:gd name="T23" fmla="*/ 231 h 248"/>
                  <a:gd name="T24" fmla="*/ 4 w 217"/>
                  <a:gd name="T25" fmla="*/ 231 h 248"/>
                  <a:gd name="T26" fmla="*/ 66 w 217"/>
                  <a:gd name="T27" fmla="*/ 159 h 248"/>
                  <a:gd name="T28" fmla="*/ 80 w 217"/>
                  <a:gd name="T29" fmla="*/ 158 h 248"/>
                  <a:gd name="T30" fmla="*/ 81 w 217"/>
                  <a:gd name="T31" fmla="*/ 171 h 248"/>
                  <a:gd name="T32" fmla="*/ 81 w 217"/>
                  <a:gd name="T33" fmla="*/ 171 h 248"/>
                  <a:gd name="T34" fmla="*/ 19 w 217"/>
                  <a:gd name="T35" fmla="*/ 243 h 248"/>
                  <a:gd name="T36" fmla="*/ 115 w 217"/>
                  <a:gd name="T37" fmla="*/ 174 h 248"/>
                  <a:gd name="T38" fmla="*/ 111 w 217"/>
                  <a:gd name="T39" fmla="*/ 160 h 248"/>
                  <a:gd name="T40" fmla="*/ 111 w 217"/>
                  <a:gd name="T41" fmla="*/ 160 h 248"/>
                  <a:gd name="T42" fmla="*/ 125 w 217"/>
                  <a:gd name="T43" fmla="*/ 157 h 248"/>
                  <a:gd name="T44" fmla="*/ 211 w 217"/>
                  <a:gd name="T45" fmla="*/ 206 h 248"/>
                  <a:gd name="T46" fmla="*/ 214 w 217"/>
                  <a:gd name="T47" fmla="*/ 220 h 248"/>
                  <a:gd name="T48" fmla="*/ 214 w 217"/>
                  <a:gd name="T49" fmla="*/ 220 h 248"/>
                  <a:gd name="T50" fmla="*/ 200 w 217"/>
                  <a:gd name="T51" fmla="*/ 224 h 248"/>
                  <a:gd name="T52" fmla="*/ 115 w 217"/>
                  <a:gd name="T53" fmla="*/ 174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7" h="248">
                    <a:moveTo>
                      <a:pt x="44" y="14"/>
                    </a:moveTo>
                    <a:cubicBezTo>
                      <a:pt x="43" y="9"/>
                      <a:pt x="46" y="3"/>
                      <a:pt x="52" y="2"/>
                    </a:cubicBezTo>
                    <a:cubicBezTo>
                      <a:pt x="52" y="2"/>
                      <a:pt x="52" y="2"/>
                      <a:pt x="52" y="2"/>
                    </a:cubicBezTo>
                    <a:cubicBezTo>
                      <a:pt x="57" y="0"/>
                      <a:pt x="63" y="3"/>
                      <a:pt x="64" y="9"/>
                    </a:cubicBezTo>
                    <a:lnTo>
                      <a:pt x="90" y="104"/>
                    </a:lnTo>
                    <a:cubicBezTo>
                      <a:pt x="91" y="109"/>
                      <a:pt x="88" y="115"/>
                      <a:pt x="83" y="116"/>
                    </a:cubicBezTo>
                    <a:cubicBezTo>
                      <a:pt x="83" y="116"/>
                      <a:pt x="83" y="116"/>
                      <a:pt x="83" y="116"/>
                    </a:cubicBezTo>
                    <a:cubicBezTo>
                      <a:pt x="77" y="118"/>
                      <a:pt x="71" y="115"/>
                      <a:pt x="70" y="109"/>
                    </a:cubicBezTo>
                    <a:lnTo>
                      <a:pt x="44" y="14"/>
                    </a:lnTo>
                    <a:close/>
                    <a:moveTo>
                      <a:pt x="19" y="243"/>
                    </a:moveTo>
                    <a:cubicBezTo>
                      <a:pt x="15" y="248"/>
                      <a:pt x="9" y="248"/>
                      <a:pt x="5" y="245"/>
                    </a:cubicBezTo>
                    <a:cubicBezTo>
                      <a:pt x="1" y="241"/>
                      <a:pt x="0" y="235"/>
                      <a:pt x="4" y="231"/>
                    </a:cubicBezTo>
                    <a:cubicBezTo>
                      <a:pt x="4" y="231"/>
                      <a:pt x="4" y="231"/>
                      <a:pt x="4" y="231"/>
                    </a:cubicBezTo>
                    <a:lnTo>
                      <a:pt x="66" y="159"/>
                    </a:lnTo>
                    <a:cubicBezTo>
                      <a:pt x="69" y="155"/>
                      <a:pt x="76" y="154"/>
                      <a:pt x="80" y="158"/>
                    </a:cubicBezTo>
                    <a:cubicBezTo>
                      <a:pt x="84" y="161"/>
                      <a:pt x="84" y="167"/>
                      <a:pt x="81" y="171"/>
                    </a:cubicBezTo>
                    <a:cubicBezTo>
                      <a:pt x="81" y="171"/>
                      <a:pt x="81" y="171"/>
                      <a:pt x="81" y="171"/>
                    </a:cubicBezTo>
                    <a:lnTo>
                      <a:pt x="19" y="243"/>
                    </a:lnTo>
                    <a:close/>
                    <a:moveTo>
                      <a:pt x="115" y="174"/>
                    </a:moveTo>
                    <a:cubicBezTo>
                      <a:pt x="110" y="171"/>
                      <a:pt x="108" y="165"/>
                      <a:pt x="111" y="160"/>
                    </a:cubicBezTo>
                    <a:cubicBezTo>
                      <a:pt x="111" y="160"/>
                      <a:pt x="111" y="160"/>
                      <a:pt x="111" y="160"/>
                    </a:cubicBezTo>
                    <a:cubicBezTo>
                      <a:pt x="114" y="155"/>
                      <a:pt x="120" y="154"/>
                      <a:pt x="125" y="157"/>
                    </a:cubicBezTo>
                    <a:lnTo>
                      <a:pt x="211" y="206"/>
                    </a:lnTo>
                    <a:cubicBezTo>
                      <a:pt x="216" y="209"/>
                      <a:pt x="217" y="215"/>
                      <a:pt x="214" y="220"/>
                    </a:cubicBezTo>
                    <a:cubicBezTo>
                      <a:pt x="214" y="220"/>
                      <a:pt x="214" y="220"/>
                      <a:pt x="214" y="220"/>
                    </a:cubicBezTo>
                    <a:cubicBezTo>
                      <a:pt x="211" y="225"/>
                      <a:pt x="205" y="227"/>
                      <a:pt x="200" y="224"/>
                    </a:cubicBezTo>
                    <a:lnTo>
                      <a:pt x="115" y="174"/>
                    </a:lnTo>
                    <a:close/>
                  </a:path>
                </a:pathLst>
              </a:custGeom>
              <a:solidFill>
                <a:srgbClr val="7CEEF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18" name="Freeform 675"/>
              <p:cNvSpPr>
                <a:spLocks noEditPoints="1"/>
              </p:cNvSpPr>
              <p:nvPr/>
            </p:nvSpPr>
            <p:spPr bwMode="auto">
              <a:xfrm>
                <a:off x="2218" y="1615"/>
                <a:ext cx="66" cy="76"/>
              </a:xfrm>
              <a:custGeom>
                <a:avLst/>
                <a:gdLst>
                  <a:gd name="T0" fmla="*/ 44 w 217"/>
                  <a:gd name="T1" fmla="*/ 14 h 248"/>
                  <a:gd name="T2" fmla="*/ 52 w 217"/>
                  <a:gd name="T3" fmla="*/ 2 h 248"/>
                  <a:gd name="T4" fmla="*/ 52 w 217"/>
                  <a:gd name="T5" fmla="*/ 2 h 248"/>
                  <a:gd name="T6" fmla="*/ 64 w 217"/>
                  <a:gd name="T7" fmla="*/ 9 h 248"/>
                  <a:gd name="T8" fmla="*/ 90 w 217"/>
                  <a:gd name="T9" fmla="*/ 104 h 248"/>
                  <a:gd name="T10" fmla="*/ 83 w 217"/>
                  <a:gd name="T11" fmla="*/ 116 h 248"/>
                  <a:gd name="T12" fmla="*/ 83 w 217"/>
                  <a:gd name="T13" fmla="*/ 116 h 248"/>
                  <a:gd name="T14" fmla="*/ 70 w 217"/>
                  <a:gd name="T15" fmla="*/ 109 h 248"/>
                  <a:gd name="T16" fmla="*/ 44 w 217"/>
                  <a:gd name="T17" fmla="*/ 14 h 248"/>
                  <a:gd name="T18" fmla="*/ 19 w 217"/>
                  <a:gd name="T19" fmla="*/ 243 h 248"/>
                  <a:gd name="T20" fmla="*/ 5 w 217"/>
                  <a:gd name="T21" fmla="*/ 245 h 248"/>
                  <a:gd name="T22" fmla="*/ 4 w 217"/>
                  <a:gd name="T23" fmla="*/ 231 h 248"/>
                  <a:gd name="T24" fmla="*/ 4 w 217"/>
                  <a:gd name="T25" fmla="*/ 231 h 248"/>
                  <a:gd name="T26" fmla="*/ 66 w 217"/>
                  <a:gd name="T27" fmla="*/ 159 h 248"/>
                  <a:gd name="T28" fmla="*/ 80 w 217"/>
                  <a:gd name="T29" fmla="*/ 158 h 248"/>
                  <a:gd name="T30" fmla="*/ 81 w 217"/>
                  <a:gd name="T31" fmla="*/ 171 h 248"/>
                  <a:gd name="T32" fmla="*/ 81 w 217"/>
                  <a:gd name="T33" fmla="*/ 171 h 248"/>
                  <a:gd name="T34" fmla="*/ 19 w 217"/>
                  <a:gd name="T35" fmla="*/ 243 h 248"/>
                  <a:gd name="T36" fmla="*/ 115 w 217"/>
                  <a:gd name="T37" fmla="*/ 174 h 248"/>
                  <a:gd name="T38" fmla="*/ 111 w 217"/>
                  <a:gd name="T39" fmla="*/ 160 h 248"/>
                  <a:gd name="T40" fmla="*/ 111 w 217"/>
                  <a:gd name="T41" fmla="*/ 160 h 248"/>
                  <a:gd name="T42" fmla="*/ 125 w 217"/>
                  <a:gd name="T43" fmla="*/ 157 h 248"/>
                  <a:gd name="T44" fmla="*/ 211 w 217"/>
                  <a:gd name="T45" fmla="*/ 206 h 248"/>
                  <a:gd name="T46" fmla="*/ 214 w 217"/>
                  <a:gd name="T47" fmla="*/ 220 h 248"/>
                  <a:gd name="T48" fmla="*/ 214 w 217"/>
                  <a:gd name="T49" fmla="*/ 220 h 248"/>
                  <a:gd name="T50" fmla="*/ 200 w 217"/>
                  <a:gd name="T51" fmla="*/ 224 h 248"/>
                  <a:gd name="T52" fmla="*/ 115 w 217"/>
                  <a:gd name="T53" fmla="*/ 174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7" h="248">
                    <a:moveTo>
                      <a:pt x="44" y="14"/>
                    </a:moveTo>
                    <a:cubicBezTo>
                      <a:pt x="43" y="9"/>
                      <a:pt x="46" y="3"/>
                      <a:pt x="52" y="2"/>
                    </a:cubicBezTo>
                    <a:cubicBezTo>
                      <a:pt x="52" y="2"/>
                      <a:pt x="52" y="2"/>
                      <a:pt x="52" y="2"/>
                    </a:cubicBezTo>
                    <a:cubicBezTo>
                      <a:pt x="57" y="0"/>
                      <a:pt x="63" y="3"/>
                      <a:pt x="64" y="9"/>
                    </a:cubicBezTo>
                    <a:lnTo>
                      <a:pt x="90" y="104"/>
                    </a:lnTo>
                    <a:cubicBezTo>
                      <a:pt x="91" y="109"/>
                      <a:pt x="88" y="115"/>
                      <a:pt x="83" y="116"/>
                    </a:cubicBezTo>
                    <a:cubicBezTo>
                      <a:pt x="83" y="116"/>
                      <a:pt x="83" y="116"/>
                      <a:pt x="83" y="116"/>
                    </a:cubicBezTo>
                    <a:cubicBezTo>
                      <a:pt x="77" y="118"/>
                      <a:pt x="71" y="115"/>
                      <a:pt x="70" y="109"/>
                    </a:cubicBezTo>
                    <a:lnTo>
                      <a:pt x="44" y="14"/>
                    </a:lnTo>
                    <a:close/>
                    <a:moveTo>
                      <a:pt x="19" y="243"/>
                    </a:moveTo>
                    <a:cubicBezTo>
                      <a:pt x="15" y="248"/>
                      <a:pt x="9" y="248"/>
                      <a:pt x="5" y="245"/>
                    </a:cubicBezTo>
                    <a:cubicBezTo>
                      <a:pt x="1" y="241"/>
                      <a:pt x="0" y="235"/>
                      <a:pt x="4" y="231"/>
                    </a:cubicBezTo>
                    <a:cubicBezTo>
                      <a:pt x="4" y="231"/>
                      <a:pt x="4" y="231"/>
                      <a:pt x="4" y="231"/>
                    </a:cubicBezTo>
                    <a:lnTo>
                      <a:pt x="66" y="159"/>
                    </a:lnTo>
                    <a:cubicBezTo>
                      <a:pt x="69" y="155"/>
                      <a:pt x="76" y="154"/>
                      <a:pt x="80" y="158"/>
                    </a:cubicBezTo>
                    <a:cubicBezTo>
                      <a:pt x="84" y="161"/>
                      <a:pt x="84" y="167"/>
                      <a:pt x="81" y="171"/>
                    </a:cubicBezTo>
                    <a:cubicBezTo>
                      <a:pt x="81" y="171"/>
                      <a:pt x="81" y="171"/>
                      <a:pt x="81" y="171"/>
                    </a:cubicBezTo>
                    <a:lnTo>
                      <a:pt x="19" y="243"/>
                    </a:lnTo>
                    <a:close/>
                    <a:moveTo>
                      <a:pt x="115" y="174"/>
                    </a:moveTo>
                    <a:cubicBezTo>
                      <a:pt x="110" y="171"/>
                      <a:pt x="108" y="165"/>
                      <a:pt x="111" y="160"/>
                    </a:cubicBezTo>
                    <a:cubicBezTo>
                      <a:pt x="111" y="160"/>
                      <a:pt x="111" y="160"/>
                      <a:pt x="111" y="160"/>
                    </a:cubicBezTo>
                    <a:cubicBezTo>
                      <a:pt x="114" y="155"/>
                      <a:pt x="120" y="154"/>
                      <a:pt x="125" y="157"/>
                    </a:cubicBezTo>
                    <a:lnTo>
                      <a:pt x="211" y="206"/>
                    </a:lnTo>
                    <a:cubicBezTo>
                      <a:pt x="216" y="209"/>
                      <a:pt x="217" y="215"/>
                      <a:pt x="214" y="220"/>
                    </a:cubicBezTo>
                    <a:cubicBezTo>
                      <a:pt x="214" y="220"/>
                      <a:pt x="214" y="220"/>
                      <a:pt x="214" y="220"/>
                    </a:cubicBezTo>
                    <a:cubicBezTo>
                      <a:pt x="211" y="225"/>
                      <a:pt x="205" y="227"/>
                      <a:pt x="200" y="224"/>
                    </a:cubicBezTo>
                    <a:lnTo>
                      <a:pt x="115" y="174"/>
                    </a:lnTo>
                    <a:close/>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19" name="Rectangle 676"/>
              <p:cNvSpPr>
                <a:spLocks noChangeArrowheads="1"/>
              </p:cNvSpPr>
              <p:nvPr/>
            </p:nvSpPr>
            <p:spPr bwMode="auto">
              <a:xfrm>
                <a:off x="2222" y="1648"/>
                <a:ext cx="5" cy="34"/>
              </a:xfrm>
              <a:prstGeom prst="rect">
                <a:avLst/>
              </a:prstGeom>
              <a:solidFill>
                <a:srgbClr val="FAFE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0" name="Rectangle 677"/>
              <p:cNvSpPr>
                <a:spLocks noChangeArrowheads="1"/>
              </p:cNvSpPr>
              <p:nvPr/>
            </p:nvSpPr>
            <p:spPr bwMode="auto">
              <a:xfrm>
                <a:off x="2227" y="1648"/>
                <a:ext cx="5" cy="34"/>
              </a:xfrm>
              <a:prstGeom prst="rect">
                <a:avLst/>
              </a:prstGeom>
              <a:solidFill>
                <a:srgbClr val="FCFE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1" name="Rectangle 678"/>
              <p:cNvSpPr>
                <a:spLocks noChangeArrowheads="1"/>
              </p:cNvSpPr>
              <p:nvPr/>
            </p:nvSpPr>
            <p:spPr bwMode="auto">
              <a:xfrm>
                <a:off x="2232" y="1648"/>
                <a:ext cx="5" cy="34"/>
              </a:xfrm>
              <a:prstGeom prst="rect">
                <a:avLst/>
              </a:prstGeom>
              <a:solidFill>
                <a:srgbClr val="E6FB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2" name="Rectangle 679"/>
              <p:cNvSpPr>
                <a:spLocks noChangeArrowheads="1"/>
              </p:cNvSpPr>
              <p:nvPr/>
            </p:nvSpPr>
            <p:spPr bwMode="auto">
              <a:xfrm>
                <a:off x="2237" y="1648"/>
                <a:ext cx="4" cy="34"/>
              </a:xfrm>
              <a:prstGeom prst="rect">
                <a:avLst/>
              </a:prstGeom>
              <a:solidFill>
                <a:srgbClr val="B9F4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3" name="Rectangle 680"/>
              <p:cNvSpPr>
                <a:spLocks noChangeArrowheads="1"/>
              </p:cNvSpPr>
              <p:nvPr/>
            </p:nvSpPr>
            <p:spPr bwMode="auto">
              <a:xfrm>
                <a:off x="2241" y="1648"/>
                <a:ext cx="5" cy="34"/>
              </a:xfrm>
              <a:prstGeom prst="rect">
                <a:avLst/>
              </a:prstGeom>
              <a:solidFill>
                <a:srgbClr val="8CEF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4" name="Rectangle 681"/>
              <p:cNvSpPr>
                <a:spLocks noChangeArrowheads="1"/>
              </p:cNvSpPr>
              <p:nvPr/>
            </p:nvSpPr>
            <p:spPr bwMode="auto">
              <a:xfrm>
                <a:off x="2246" y="1648"/>
                <a:ext cx="5" cy="34"/>
              </a:xfrm>
              <a:prstGeom prst="rect">
                <a:avLst/>
              </a:prstGeom>
              <a:solidFill>
                <a:srgbClr val="80EE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5" name="Freeform 682"/>
              <p:cNvSpPr>
                <a:spLocks/>
              </p:cNvSpPr>
              <p:nvPr/>
            </p:nvSpPr>
            <p:spPr bwMode="auto">
              <a:xfrm>
                <a:off x="2226" y="1650"/>
                <a:ext cx="23" cy="27"/>
              </a:xfrm>
              <a:custGeom>
                <a:avLst/>
                <a:gdLst>
                  <a:gd name="T0" fmla="*/ 19 w 23"/>
                  <a:gd name="T1" fmla="*/ 9 h 27"/>
                  <a:gd name="T2" fmla="*/ 18 w 23"/>
                  <a:gd name="T3" fmla="*/ 25 h 27"/>
                  <a:gd name="T4" fmla="*/ 4 w 23"/>
                  <a:gd name="T5" fmla="*/ 18 h 27"/>
                  <a:gd name="T6" fmla="*/ 4 w 23"/>
                  <a:gd name="T7" fmla="*/ 18 h 27"/>
                  <a:gd name="T8" fmla="*/ 5 w 23"/>
                  <a:gd name="T9" fmla="*/ 2 h 27"/>
                  <a:gd name="T10" fmla="*/ 19 w 23"/>
                  <a:gd name="T11" fmla="*/ 8 h 27"/>
                  <a:gd name="T12" fmla="*/ 19 w 23"/>
                  <a:gd name="T13" fmla="*/ 9 h 27"/>
                </a:gdLst>
                <a:ahLst/>
                <a:cxnLst>
                  <a:cxn ang="0">
                    <a:pos x="T0" y="T1"/>
                  </a:cxn>
                  <a:cxn ang="0">
                    <a:pos x="T2" y="T3"/>
                  </a:cxn>
                  <a:cxn ang="0">
                    <a:pos x="T4" y="T5"/>
                  </a:cxn>
                  <a:cxn ang="0">
                    <a:pos x="T6" y="T7"/>
                  </a:cxn>
                  <a:cxn ang="0">
                    <a:pos x="T8" y="T9"/>
                  </a:cxn>
                  <a:cxn ang="0">
                    <a:pos x="T10" y="T11"/>
                  </a:cxn>
                  <a:cxn ang="0">
                    <a:pos x="T12" y="T13"/>
                  </a:cxn>
                </a:cxnLst>
                <a:rect l="0" t="0" r="r" b="b"/>
                <a:pathLst>
                  <a:path w="23" h="27">
                    <a:moveTo>
                      <a:pt x="19" y="9"/>
                    </a:moveTo>
                    <a:cubicBezTo>
                      <a:pt x="23" y="14"/>
                      <a:pt x="22" y="20"/>
                      <a:pt x="18" y="25"/>
                    </a:cubicBezTo>
                    <a:cubicBezTo>
                      <a:pt x="12" y="27"/>
                      <a:pt x="6" y="24"/>
                      <a:pt x="4" y="18"/>
                    </a:cubicBezTo>
                    <a:cubicBezTo>
                      <a:pt x="4" y="18"/>
                      <a:pt x="4" y="18"/>
                      <a:pt x="4" y="18"/>
                    </a:cubicBezTo>
                    <a:cubicBezTo>
                      <a:pt x="0" y="13"/>
                      <a:pt x="0" y="6"/>
                      <a:pt x="5" y="2"/>
                    </a:cubicBezTo>
                    <a:cubicBezTo>
                      <a:pt x="11" y="0"/>
                      <a:pt x="17" y="3"/>
                      <a:pt x="19" y="8"/>
                    </a:cubicBezTo>
                    <a:cubicBezTo>
                      <a:pt x="19" y="9"/>
                      <a:pt x="19" y="9"/>
                      <a:pt x="19" y="9"/>
                    </a:cubicBezTo>
                  </a:path>
                </a:pathLst>
              </a:custGeom>
              <a:noFill/>
              <a:ln w="7938" cap="flat">
                <a:solidFill>
                  <a:srgbClr val="004A7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26" name="Line 683"/>
              <p:cNvSpPr>
                <a:spLocks noChangeShapeType="1"/>
              </p:cNvSpPr>
              <p:nvPr/>
            </p:nvSpPr>
            <p:spPr bwMode="auto">
              <a:xfrm>
                <a:off x="2215" y="1700"/>
                <a:ext cx="130" cy="74"/>
              </a:xfrm>
              <a:prstGeom prst="line">
                <a:avLst/>
              </a:prstGeom>
              <a:noFill/>
              <a:ln w="7938" cap="rnd">
                <a:solidFill>
                  <a:srgbClr val="004A7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27" name="Freeform 684"/>
              <p:cNvSpPr>
                <a:spLocks/>
              </p:cNvSpPr>
              <p:nvPr/>
            </p:nvSpPr>
            <p:spPr bwMode="auto">
              <a:xfrm>
                <a:off x="2212" y="1470"/>
                <a:ext cx="235" cy="313"/>
              </a:xfrm>
              <a:custGeom>
                <a:avLst/>
                <a:gdLst>
                  <a:gd name="T0" fmla="*/ 730 w 767"/>
                  <a:gd name="T1" fmla="*/ 778 h 1023"/>
                  <a:gd name="T2" fmla="*/ 730 w 767"/>
                  <a:gd name="T3" fmla="*/ 246 h 1023"/>
                  <a:gd name="T4" fmla="*/ 302 w 767"/>
                  <a:gd name="T5" fmla="*/ 0 h 1023"/>
                  <a:gd name="T6" fmla="*/ 33 w 767"/>
                  <a:gd name="T7" fmla="*/ 159 h 1023"/>
                  <a:gd name="T8" fmla="*/ 33 w 767"/>
                  <a:gd name="T9" fmla="*/ 691 h 1023"/>
                  <a:gd name="T10" fmla="*/ 22 w 767"/>
                  <a:gd name="T11" fmla="*/ 704 h 1023"/>
                  <a:gd name="T12" fmla="*/ 23 w 767"/>
                  <a:gd name="T13" fmla="*/ 718 h 1023"/>
                  <a:gd name="T14" fmla="*/ 23 w 767"/>
                  <a:gd name="T15" fmla="*/ 718 h 1023"/>
                  <a:gd name="T16" fmla="*/ 33 w 767"/>
                  <a:gd name="T17" fmla="*/ 719 h 1023"/>
                  <a:gd name="T18" fmla="*/ 33 w 767"/>
                  <a:gd name="T19" fmla="*/ 726 h 1023"/>
                  <a:gd name="T20" fmla="*/ 0 w 767"/>
                  <a:gd name="T21" fmla="*/ 745 h 1023"/>
                  <a:gd name="T22" fmla="*/ 0 w 767"/>
                  <a:gd name="T23" fmla="*/ 775 h 1023"/>
                  <a:gd name="T24" fmla="*/ 435 w 767"/>
                  <a:gd name="T25" fmla="*/ 1023 h 1023"/>
                  <a:gd name="T26" fmla="*/ 767 w 767"/>
                  <a:gd name="T27" fmla="*/ 828 h 1023"/>
                  <a:gd name="T28" fmla="*/ 767 w 767"/>
                  <a:gd name="T29" fmla="*/ 799 h 1023"/>
                  <a:gd name="T30" fmla="*/ 730 w 767"/>
                  <a:gd name="T31" fmla="*/ 778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67" h="1023">
                    <a:moveTo>
                      <a:pt x="730" y="778"/>
                    </a:moveTo>
                    <a:lnTo>
                      <a:pt x="730" y="246"/>
                    </a:lnTo>
                    <a:lnTo>
                      <a:pt x="302" y="0"/>
                    </a:lnTo>
                    <a:lnTo>
                      <a:pt x="33" y="159"/>
                    </a:lnTo>
                    <a:lnTo>
                      <a:pt x="33" y="691"/>
                    </a:lnTo>
                    <a:lnTo>
                      <a:pt x="22" y="704"/>
                    </a:lnTo>
                    <a:cubicBezTo>
                      <a:pt x="18" y="708"/>
                      <a:pt x="19" y="714"/>
                      <a:pt x="23" y="718"/>
                    </a:cubicBezTo>
                    <a:cubicBezTo>
                      <a:pt x="23" y="718"/>
                      <a:pt x="23" y="718"/>
                      <a:pt x="23" y="718"/>
                    </a:cubicBezTo>
                    <a:lnTo>
                      <a:pt x="33" y="719"/>
                    </a:lnTo>
                    <a:lnTo>
                      <a:pt x="33" y="726"/>
                    </a:lnTo>
                    <a:lnTo>
                      <a:pt x="0" y="745"/>
                    </a:lnTo>
                    <a:lnTo>
                      <a:pt x="0" y="775"/>
                    </a:lnTo>
                    <a:lnTo>
                      <a:pt x="435" y="1023"/>
                    </a:lnTo>
                    <a:lnTo>
                      <a:pt x="767" y="828"/>
                    </a:lnTo>
                    <a:lnTo>
                      <a:pt x="767" y="799"/>
                    </a:lnTo>
                    <a:lnTo>
                      <a:pt x="730" y="778"/>
                    </a:lnTo>
                    <a:close/>
                  </a:path>
                </a:pathLst>
              </a:custGeom>
              <a:noFill/>
              <a:ln w="7938" cap="rnd">
                <a:solidFill>
                  <a:srgbClr val="01ACF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28" name="Line 685"/>
              <p:cNvSpPr>
                <a:spLocks noChangeShapeType="1"/>
              </p:cNvSpPr>
              <p:nvPr/>
            </p:nvSpPr>
            <p:spPr bwMode="auto">
              <a:xfrm flipH="1">
                <a:off x="2359" y="2919"/>
                <a:ext cx="8" cy="37"/>
              </a:xfrm>
              <a:prstGeom prst="line">
                <a:avLst/>
              </a:prstGeom>
              <a:noFill/>
              <a:ln w="7938" cap="rnd">
                <a:solidFill>
                  <a:srgbClr val="13558A"/>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29" name="Rectangle 686"/>
              <p:cNvSpPr>
                <a:spLocks noChangeArrowheads="1"/>
              </p:cNvSpPr>
              <p:nvPr/>
            </p:nvSpPr>
            <p:spPr bwMode="auto">
              <a:xfrm>
                <a:off x="2388" y="2839"/>
                <a:ext cx="5" cy="156"/>
              </a:xfrm>
              <a:prstGeom prst="rect">
                <a:avLst/>
              </a:prstGeom>
              <a:solidFill>
                <a:srgbClr val="BFF8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0" name="Rectangle 687"/>
              <p:cNvSpPr>
                <a:spLocks noChangeArrowheads="1"/>
              </p:cNvSpPr>
              <p:nvPr/>
            </p:nvSpPr>
            <p:spPr bwMode="auto">
              <a:xfrm>
                <a:off x="2393" y="2839"/>
                <a:ext cx="5" cy="156"/>
              </a:xfrm>
              <a:prstGeom prst="rect">
                <a:avLst/>
              </a:prstGeom>
              <a:solidFill>
                <a:srgbClr val="BAF3F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1" name="Rectangle 688"/>
              <p:cNvSpPr>
                <a:spLocks noChangeArrowheads="1"/>
              </p:cNvSpPr>
              <p:nvPr/>
            </p:nvSpPr>
            <p:spPr bwMode="auto">
              <a:xfrm>
                <a:off x="2398" y="2839"/>
                <a:ext cx="5" cy="156"/>
              </a:xfrm>
              <a:prstGeom prst="rect">
                <a:avLst/>
              </a:prstGeom>
              <a:solidFill>
                <a:srgbClr val="B1EAF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2" name="Rectangle 689"/>
              <p:cNvSpPr>
                <a:spLocks noChangeArrowheads="1"/>
              </p:cNvSpPr>
              <p:nvPr/>
            </p:nvSpPr>
            <p:spPr bwMode="auto">
              <a:xfrm>
                <a:off x="2403" y="2839"/>
                <a:ext cx="5" cy="156"/>
              </a:xfrm>
              <a:prstGeom prst="rect">
                <a:avLst/>
              </a:prstGeom>
              <a:solidFill>
                <a:srgbClr val="A2DC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3" name="Rectangle 690"/>
              <p:cNvSpPr>
                <a:spLocks noChangeArrowheads="1"/>
              </p:cNvSpPr>
              <p:nvPr/>
            </p:nvSpPr>
            <p:spPr bwMode="auto">
              <a:xfrm>
                <a:off x="2408" y="2839"/>
                <a:ext cx="5" cy="156"/>
              </a:xfrm>
              <a:prstGeom prst="rect">
                <a:avLst/>
              </a:prstGeom>
              <a:solidFill>
                <a:srgbClr val="8BC8D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4" name="Rectangle 691"/>
              <p:cNvSpPr>
                <a:spLocks noChangeArrowheads="1"/>
              </p:cNvSpPr>
              <p:nvPr/>
            </p:nvSpPr>
            <p:spPr bwMode="auto">
              <a:xfrm>
                <a:off x="2413" y="2839"/>
                <a:ext cx="5" cy="156"/>
              </a:xfrm>
              <a:prstGeom prst="rect">
                <a:avLst/>
              </a:prstGeom>
              <a:solidFill>
                <a:srgbClr val="6FB0D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5" name="Rectangle 692"/>
              <p:cNvSpPr>
                <a:spLocks noChangeArrowheads="1"/>
              </p:cNvSpPr>
              <p:nvPr/>
            </p:nvSpPr>
            <p:spPr bwMode="auto">
              <a:xfrm>
                <a:off x="2418" y="2839"/>
                <a:ext cx="5" cy="156"/>
              </a:xfrm>
              <a:prstGeom prst="rect">
                <a:avLst/>
              </a:prstGeom>
              <a:solidFill>
                <a:srgbClr val="529C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6" name="Rectangle 693"/>
              <p:cNvSpPr>
                <a:spLocks noChangeArrowheads="1"/>
              </p:cNvSpPr>
              <p:nvPr/>
            </p:nvSpPr>
            <p:spPr bwMode="auto">
              <a:xfrm>
                <a:off x="2423" y="2839"/>
                <a:ext cx="5" cy="156"/>
              </a:xfrm>
              <a:prstGeom prst="rect">
                <a:avLst/>
              </a:prstGeom>
              <a:solidFill>
                <a:srgbClr val="338CB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7" name="Rectangle 694"/>
              <p:cNvSpPr>
                <a:spLocks noChangeArrowheads="1"/>
              </p:cNvSpPr>
              <p:nvPr/>
            </p:nvSpPr>
            <p:spPr bwMode="auto">
              <a:xfrm>
                <a:off x="2428" y="2839"/>
                <a:ext cx="4" cy="156"/>
              </a:xfrm>
              <a:prstGeom prst="rect">
                <a:avLst/>
              </a:prstGeom>
              <a:solidFill>
                <a:srgbClr val="1283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8" name="Rectangle 695"/>
              <p:cNvSpPr>
                <a:spLocks noChangeArrowheads="1"/>
              </p:cNvSpPr>
              <p:nvPr/>
            </p:nvSpPr>
            <p:spPr bwMode="auto">
              <a:xfrm>
                <a:off x="2432" y="2839"/>
                <a:ext cx="5" cy="156"/>
              </a:xfrm>
              <a:prstGeom prst="rect">
                <a:avLst/>
              </a:prstGeom>
              <a:solidFill>
                <a:srgbClr val="2988B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9" name="Freeform 696"/>
              <p:cNvSpPr>
                <a:spLocks noEditPoints="1"/>
              </p:cNvSpPr>
              <p:nvPr/>
            </p:nvSpPr>
            <p:spPr bwMode="auto">
              <a:xfrm>
                <a:off x="2283" y="2890"/>
                <a:ext cx="121" cy="156"/>
              </a:xfrm>
              <a:custGeom>
                <a:avLst/>
                <a:gdLst>
                  <a:gd name="T0" fmla="*/ 174 w 397"/>
                  <a:gd name="T1" fmla="*/ 437 h 511"/>
                  <a:gd name="T2" fmla="*/ 363 w 397"/>
                  <a:gd name="T3" fmla="*/ 341 h 511"/>
                  <a:gd name="T4" fmla="*/ 310 w 397"/>
                  <a:gd name="T5" fmla="*/ 323 h 511"/>
                  <a:gd name="T6" fmla="*/ 393 w 397"/>
                  <a:gd name="T7" fmla="*/ 129 h 511"/>
                  <a:gd name="T8" fmla="*/ 228 w 397"/>
                  <a:gd name="T9" fmla="*/ 10 h 511"/>
                  <a:gd name="T10" fmla="*/ 178 w 397"/>
                  <a:gd name="T11" fmla="*/ 34 h 511"/>
                  <a:gd name="T12" fmla="*/ 51 w 397"/>
                  <a:gd name="T13" fmla="*/ 364 h 511"/>
                  <a:gd name="T14" fmla="*/ 15 w 397"/>
                  <a:gd name="T15" fmla="*/ 390 h 511"/>
                  <a:gd name="T16" fmla="*/ 0 w 397"/>
                  <a:gd name="T17" fmla="*/ 417 h 511"/>
                  <a:gd name="T18" fmla="*/ 87 w 397"/>
                  <a:gd name="T19" fmla="*/ 477 h 511"/>
                  <a:gd name="T20" fmla="*/ 132 w 397"/>
                  <a:gd name="T21" fmla="*/ 497 h 511"/>
                  <a:gd name="T22" fmla="*/ 146 w 397"/>
                  <a:gd name="T23" fmla="*/ 503 h 511"/>
                  <a:gd name="T24" fmla="*/ 183 w 397"/>
                  <a:gd name="T25" fmla="*/ 440 h 511"/>
                  <a:gd name="T26" fmla="*/ 288 w 397"/>
                  <a:gd name="T27" fmla="*/ 372 h 511"/>
                  <a:gd name="T28" fmla="*/ 294 w 397"/>
                  <a:gd name="T29" fmla="*/ 368 h 511"/>
                  <a:gd name="T30" fmla="*/ 319 w 397"/>
                  <a:gd name="T31" fmla="*/ 358 h 511"/>
                  <a:gd name="T32" fmla="*/ 335 w 397"/>
                  <a:gd name="T33" fmla="*/ 407 h 511"/>
                  <a:gd name="T34" fmla="*/ 384 w 397"/>
                  <a:gd name="T35" fmla="*/ 394 h 511"/>
                  <a:gd name="T36" fmla="*/ 366 w 397"/>
                  <a:gd name="T37" fmla="*/ 344 h 511"/>
                  <a:gd name="T38" fmla="*/ 78 w 397"/>
                  <a:gd name="T39" fmla="*/ 380 h 511"/>
                  <a:gd name="T40" fmla="*/ 138 w 397"/>
                  <a:gd name="T41" fmla="*/ 337 h 511"/>
                  <a:gd name="T42" fmla="*/ 72 w 397"/>
                  <a:gd name="T43" fmla="*/ 376 h 511"/>
                  <a:gd name="T44" fmla="*/ 62 w 397"/>
                  <a:gd name="T45" fmla="*/ 370 h 511"/>
                  <a:gd name="T46" fmla="*/ 214 w 397"/>
                  <a:gd name="T47" fmla="*/ 331 h 511"/>
                  <a:gd name="T48" fmla="*/ 78 w 397"/>
                  <a:gd name="T49" fmla="*/ 380 h 511"/>
                  <a:gd name="T50" fmla="*/ 53 w 397"/>
                  <a:gd name="T51" fmla="*/ 433 h 511"/>
                  <a:gd name="T52" fmla="*/ 26 w 397"/>
                  <a:gd name="T53" fmla="*/ 429 h 511"/>
                  <a:gd name="T54" fmla="*/ 33 w 397"/>
                  <a:gd name="T55" fmla="*/ 424 h 511"/>
                  <a:gd name="T56" fmla="*/ 62 w 397"/>
                  <a:gd name="T57" fmla="*/ 431 h 511"/>
                  <a:gd name="T58" fmla="*/ 76 w 397"/>
                  <a:gd name="T59" fmla="*/ 458 h 511"/>
                  <a:gd name="T60" fmla="*/ 57 w 397"/>
                  <a:gd name="T61" fmla="*/ 433 h 511"/>
                  <a:gd name="T62" fmla="*/ 79 w 397"/>
                  <a:gd name="T63" fmla="*/ 416 h 511"/>
                  <a:gd name="T64" fmla="*/ 245 w 397"/>
                  <a:gd name="T65" fmla="*/ 348 h 511"/>
                  <a:gd name="T66" fmla="*/ 69 w 397"/>
                  <a:gd name="T67" fmla="*/ 427 h 511"/>
                  <a:gd name="T68" fmla="*/ 79 w 397"/>
                  <a:gd name="T69" fmla="*/ 416 h 511"/>
                  <a:gd name="T70" fmla="*/ 124 w 397"/>
                  <a:gd name="T71" fmla="*/ 452 h 511"/>
                  <a:gd name="T72" fmla="*/ 119 w 397"/>
                  <a:gd name="T73" fmla="*/ 456 h 511"/>
                  <a:gd name="T74" fmla="*/ 249 w 397"/>
                  <a:gd name="T75" fmla="*/ 350 h 511"/>
                  <a:gd name="T76" fmla="*/ 162 w 397"/>
                  <a:gd name="T77" fmla="*/ 431 h 511"/>
                  <a:gd name="T78" fmla="*/ 23 w 397"/>
                  <a:gd name="T79" fmla="*/ 420 h 511"/>
                  <a:gd name="T80" fmla="*/ 13 w 397"/>
                  <a:gd name="T81" fmla="*/ 422 h 511"/>
                  <a:gd name="T82" fmla="*/ 14 w 397"/>
                  <a:gd name="T83" fmla="*/ 406 h 511"/>
                  <a:gd name="T84" fmla="*/ 298 w 397"/>
                  <a:gd name="T85" fmla="*/ 316 h 511"/>
                  <a:gd name="T86" fmla="*/ 170 w 397"/>
                  <a:gd name="T87" fmla="*/ 281 h 511"/>
                  <a:gd name="T88" fmla="*/ 212 w 397"/>
                  <a:gd name="T89" fmla="*/ 19 h 511"/>
                  <a:gd name="T90" fmla="*/ 378 w 397"/>
                  <a:gd name="T91" fmla="*/ 111 h 511"/>
                  <a:gd name="T92" fmla="*/ 361 w 397"/>
                  <a:gd name="T93" fmla="*/ 138 h 511"/>
                  <a:gd name="T94" fmla="*/ 284 w 397"/>
                  <a:gd name="T95" fmla="*/ 356 h 511"/>
                  <a:gd name="T96" fmla="*/ 168 w 397"/>
                  <a:gd name="T97" fmla="*/ 296 h 511"/>
                  <a:gd name="T98" fmla="*/ 208 w 397"/>
                  <a:gd name="T99" fmla="*/ 279 h 511"/>
                  <a:gd name="T100" fmla="*/ 284 w 397"/>
                  <a:gd name="T101" fmla="*/ 356 h 511"/>
                  <a:gd name="T102" fmla="*/ 321 w 397"/>
                  <a:gd name="T103" fmla="*/ 341 h 511"/>
                  <a:gd name="T104" fmla="*/ 306 w 397"/>
                  <a:gd name="T105" fmla="*/ 333 h 511"/>
                  <a:gd name="T106" fmla="*/ 95 w 397"/>
                  <a:gd name="T107" fmla="*/ 468 h 511"/>
                  <a:gd name="T108" fmla="*/ 87 w 397"/>
                  <a:gd name="T109" fmla="*/ 446 h 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97" h="511">
                    <a:moveTo>
                      <a:pt x="175" y="437"/>
                    </a:moveTo>
                    <a:lnTo>
                      <a:pt x="174" y="437"/>
                    </a:lnTo>
                    <a:lnTo>
                      <a:pt x="175" y="437"/>
                    </a:lnTo>
                    <a:close/>
                    <a:moveTo>
                      <a:pt x="363" y="341"/>
                    </a:moveTo>
                    <a:cubicBezTo>
                      <a:pt x="356" y="338"/>
                      <a:pt x="348" y="337"/>
                      <a:pt x="341" y="340"/>
                    </a:cubicBezTo>
                    <a:lnTo>
                      <a:pt x="310" y="323"/>
                    </a:lnTo>
                    <a:lnTo>
                      <a:pt x="372" y="147"/>
                    </a:lnTo>
                    <a:cubicBezTo>
                      <a:pt x="381" y="143"/>
                      <a:pt x="388" y="137"/>
                      <a:pt x="393" y="129"/>
                    </a:cubicBezTo>
                    <a:cubicBezTo>
                      <a:pt x="397" y="119"/>
                      <a:pt x="394" y="106"/>
                      <a:pt x="385" y="99"/>
                    </a:cubicBezTo>
                    <a:lnTo>
                      <a:pt x="228" y="10"/>
                    </a:lnTo>
                    <a:cubicBezTo>
                      <a:pt x="212" y="0"/>
                      <a:pt x="192" y="5"/>
                      <a:pt x="183" y="20"/>
                    </a:cubicBezTo>
                    <a:cubicBezTo>
                      <a:pt x="180" y="25"/>
                      <a:pt x="179" y="29"/>
                      <a:pt x="178" y="34"/>
                    </a:cubicBezTo>
                    <a:lnTo>
                      <a:pt x="155" y="292"/>
                    </a:lnTo>
                    <a:lnTo>
                      <a:pt x="51" y="364"/>
                    </a:lnTo>
                    <a:cubicBezTo>
                      <a:pt x="38" y="362"/>
                      <a:pt x="25" y="368"/>
                      <a:pt x="18" y="381"/>
                    </a:cubicBezTo>
                    <a:cubicBezTo>
                      <a:pt x="17" y="383"/>
                      <a:pt x="15" y="387"/>
                      <a:pt x="15" y="390"/>
                    </a:cubicBezTo>
                    <a:lnTo>
                      <a:pt x="9" y="393"/>
                    </a:lnTo>
                    <a:cubicBezTo>
                      <a:pt x="4" y="400"/>
                      <a:pt x="0" y="409"/>
                      <a:pt x="0" y="417"/>
                    </a:cubicBezTo>
                    <a:cubicBezTo>
                      <a:pt x="0" y="423"/>
                      <a:pt x="3" y="428"/>
                      <a:pt x="8" y="430"/>
                    </a:cubicBezTo>
                    <a:lnTo>
                      <a:pt x="87" y="477"/>
                    </a:lnTo>
                    <a:cubicBezTo>
                      <a:pt x="98" y="481"/>
                      <a:pt x="111" y="478"/>
                      <a:pt x="119" y="469"/>
                    </a:cubicBezTo>
                    <a:cubicBezTo>
                      <a:pt x="118" y="480"/>
                      <a:pt x="123" y="491"/>
                      <a:pt x="132" y="497"/>
                    </a:cubicBezTo>
                    <a:cubicBezTo>
                      <a:pt x="135" y="498"/>
                      <a:pt x="138" y="499"/>
                      <a:pt x="141" y="500"/>
                    </a:cubicBezTo>
                    <a:lnTo>
                      <a:pt x="146" y="503"/>
                    </a:lnTo>
                    <a:cubicBezTo>
                      <a:pt x="162" y="511"/>
                      <a:pt x="182" y="504"/>
                      <a:pt x="190" y="487"/>
                    </a:cubicBezTo>
                    <a:cubicBezTo>
                      <a:pt x="201" y="472"/>
                      <a:pt x="198" y="451"/>
                      <a:pt x="183" y="440"/>
                    </a:cubicBezTo>
                    <a:cubicBezTo>
                      <a:pt x="180" y="439"/>
                      <a:pt x="177" y="438"/>
                      <a:pt x="175" y="437"/>
                    </a:cubicBezTo>
                    <a:lnTo>
                      <a:pt x="288" y="372"/>
                    </a:lnTo>
                    <a:cubicBezTo>
                      <a:pt x="289" y="373"/>
                      <a:pt x="291" y="372"/>
                      <a:pt x="293" y="371"/>
                    </a:cubicBezTo>
                    <a:lnTo>
                      <a:pt x="294" y="368"/>
                    </a:lnTo>
                    <a:cubicBezTo>
                      <a:pt x="302" y="361"/>
                      <a:pt x="312" y="356"/>
                      <a:pt x="323" y="353"/>
                    </a:cubicBezTo>
                    <a:lnTo>
                      <a:pt x="319" y="358"/>
                    </a:lnTo>
                    <a:cubicBezTo>
                      <a:pt x="308" y="372"/>
                      <a:pt x="312" y="393"/>
                      <a:pt x="326" y="404"/>
                    </a:cubicBezTo>
                    <a:cubicBezTo>
                      <a:pt x="329" y="406"/>
                      <a:pt x="332" y="407"/>
                      <a:pt x="335" y="407"/>
                    </a:cubicBezTo>
                    <a:lnTo>
                      <a:pt x="339" y="410"/>
                    </a:lnTo>
                    <a:cubicBezTo>
                      <a:pt x="356" y="417"/>
                      <a:pt x="375" y="410"/>
                      <a:pt x="384" y="394"/>
                    </a:cubicBezTo>
                    <a:cubicBezTo>
                      <a:pt x="394" y="378"/>
                      <a:pt x="390" y="358"/>
                      <a:pt x="376" y="347"/>
                    </a:cubicBezTo>
                    <a:cubicBezTo>
                      <a:pt x="373" y="345"/>
                      <a:pt x="370" y="344"/>
                      <a:pt x="366" y="344"/>
                    </a:cubicBezTo>
                    <a:lnTo>
                      <a:pt x="363" y="341"/>
                    </a:lnTo>
                    <a:close/>
                    <a:moveTo>
                      <a:pt x="78" y="380"/>
                    </a:moveTo>
                    <a:lnTo>
                      <a:pt x="140" y="340"/>
                    </a:lnTo>
                    <a:lnTo>
                      <a:pt x="138" y="337"/>
                    </a:lnTo>
                    <a:lnTo>
                      <a:pt x="75" y="378"/>
                    </a:lnTo>
                    <a:lnTo>
                      <a:pt x="72" y="376"/>
                    </a:lnTo>
                    <a:cubicBezTo>
                      <a:pt x="70" y="374"/>
                      <a:pt x="67" y="373"/>
                      <a:pt x="64" y="373"/>
                    </a:cubicBezTo>
                    <a:lnTo>
                      <a:pt x="62" y="370"/>
                    </a:lnTo>
                    <a:lnTo>
                      <a:pt x="161" y="301"/>
                    </a:lnTo>
                    <a:lnTo>
                      <a:pt x="214" y="331"/>
                    </a:lnTo>
                    <a:lnTo>
                      <a:pt x="82" y="410"/>
                    </a:lnTo>
                    <a:cubicBezTo>
                      <a:pt x="86" y="400"/>
                      <a:pt x="84" y="389"/>
                      <a:pt x="78" y="380"/>
                    </a:cubicBezTo>
                    <a:close/>
                    <a:moveTo>
                      <a:pt x="40" y="430"/>
                    </a:moveTo>
                    <a:cubicBezTo>
                      <a:pt x="44" y="433"/>
                      <a:pt x="48" y="434"/>
                      <a:pt x="53" y="433"/>
                    </a:cubicBezTo>
                    <a:cubicBezTo>
                      <a:pt x="51" y="436"/>
                      <a:pt x="50" y="439"/>
                      <a:pt x="49" y="442"/>
                    </a:cubicBezTo>
                    <a:lnTo>
                      <a:pt x="26" y="429"/>
                    </a:lnTo>
                    <a:cubicBezTo>
                      <a:pt x="26" y="427"/>
                      <a:pt x="26" y="424"/>
                      <a:pt x="26" y="422"/>
                    </a:cubicBezTo>
                    <a:lnTo>
                      <a:pt x="33" y="424"/>
                    </a:lnTo>
                    <a:cubicBezTo>
                      <a:pt x="35" y="427"/>
                      <a:pt x="37" y="429"/>
                      <a:pt x="40" y="430"/>
                    </a:cubicBezTo>
                    <a:close/>
                    <a:moveTo>
                      <a:pt x="62" y="431"/>
                    </a:moveTo>
                    <a:lnTo>
                      <a:pt x="84" y="444"/>
                    </a:lnTo>
                    <a:cubicBezTo>
                      <a:pt x="81" y="448"/>
                      <a:pt x="78" y="453"/>
                      <a:pt x="76" y="458"/>
                    </a:cubicBezTo>
                    <a:lnTo>
                      <a:pt x="52" y="444"/>
                    </a:lnTo>
                    <a:cubicBezTo>
                      <a:pt x="53" y="440"/>
                      <a:pt x="55" y="436"/>
                      <a:pt x="57" y="433"/>
                    </a:cubicBezTo>
                    <a:lnTo>
                      <a:pt x="62" y="431"/>
                    </a:lnTo>
                    <a:close/>
                    <a:moveTo>
                      <a:pt x="79" y="416"/>
                    </a:moveTo>
                    <a:lnTo>
                      <a:pt x="217" y="333"/>
                    </a:lnTo>
                    <a:lnTo>
                      <a:pt x="245" y="348"/>
                    </a:lnTo>
                    <a:lnTo>
                      <a:pt x="89" y="439"/>
                    </a:lnTo>
                    <a:lnTo>
                      <a:pt x="69" y="427"/>
                    </a:lnTo>
                    <a:cubicBezTo>
                      <a:pt x="73" y="424"/>
                      <a:pt x="76" y="420"/>
                      <a:pt x="79" y="416"/>
                    </a:cubicBezTo>
                    <a:lnTo>
                      <a:pt x="79" y="416"/>
                    </a:lnTo>
                    <a:close/>
                    <a:moveTo>
                      <a:pt x="125" y="450"/>
                    </a:moveTo>
                    <a:lnTo>
                      <a:pt x="124" y="452"/>
                    </a:lnTo>
                    <a:lnTo>
                      <a:pt x="120" y="455"/>
                    </a:lnTo>
                    <a:cubicBezTo>
                      <a:pt x="120" y="455"/>
                      <a:pt x="119" y="455"/>
                      <a:pt x="119" y="456"/>
                    </a:cubicBezTo>
                    <a:lnTo>
                      <a:pt x="93" y="441"/>
                    </a:lnTo>
                    <a:lnTo>
                      <a:pt x="249" y="350"/>
                    </a:lnTo>
                    <a:lnTo>
                      <a:pt x="277" y="366"/>
                    </a:lnTo>
                    <a:lnTo>
                      <a:pt x="162" y="431"/>
                    </a:lnTo>
                    <a:cubicBezTo>
                      <a:pt x="147" y="429"/>
                      <a:pt x="132" y="436"/>
                      <a:pt x="125" y="450"/>
                    </a:cubicBezTo>
                    <a:close/>
                    <a:moveTo>
                      <a:pt x="23" y="420"/>
                    </a:moveTo>
                    <a:cubicBezTo>
                      <a:pt x="23" y="422"/>
                      <a:pt x="22" y="425"/>
                      <a:pt x="22" y="427"/>
                    </a:cubicBezTo>
                    <a:lnTo>
                      <a:pt x="13" y="422"/>
                    </a:lnTo>
                    <a:cubicBezTo>
                      <a:pt x="12" y="420"/>
                      <a:pt x="12" y="417"/>
                      <a:pt x="11" y="415"/>
                    </a:cubicBezTo>
                    <a:cubicBezTo>
                      <a:pt x="11" y="412"/>
                      <a:pt x="12" y="409"/>
                      <a:pt x="14" y="406"/>
                    </a:cubicBezTo>
                    <a:cubicBezTo>
                      <a:pt x="15" y="412"/>
                      <a:pt x="18" y="417"/>
                      <a:pt x="23" y="420"/>
                    </a:cubicBezTo>
                    <a:close/>
                    <a:moveTo>
                      <a:pt x="298" y="316"/>
                    </a:moveTo>
                    <a:lnTo>
                      <a:pt x="213" y="269"/>
                    </a:lnTo>
                    <a:cubicBezTo>
                      <a:pt x="198" y="266"/>
                      <a:pt x="182" y="271"/>
                      <a:pt x="170" y="281"/>
                    </a:cubicBezTo>
                    <a:lnTo>
                      <a:pt x="192" y="36"/>
                    </a:lnTo>
                    <a:cubicBezTo>
                      <a:pt x="193" y="26"/>
                      <a:pt x="202" y="18"/>
                      <a:pt x="212" y="19"/>
                    </a:cubicBezTo>
                    <a:cubicBezTo>
                      <a:pt x="214" y="19"/>
                      <a:pt x="217" y="20"/>
                      <a:pt x="220" y="22"/>
                    </a:cubicBezTo>
                    <a:lnTo>
                      <a:pt x="378" y="111"/>
                    </a:lnTo>
                    <a:cubicBezTo>
                      <a:pt x="381" y="114"/>
                      <a:pt x="382" y="117"/>
                      <a:pt x="381" y="121"/>
                    </a:cubicBezTo>
                    <a:cubicBezTo>
                      <a:pt x="376" y="128"/>
                      <a:pt x="369" y="134"/>
                      <a:pt x="361" y="138"/>
                    </a:cubicBezTo>
                    <a:lnTo>
                      <a:pt x="298" y="316"/>
                    </a:lnTo>
                    <a:close/>
                    <a:moveTo>
                      <a:pt x="284" y="356"/>
                    </a:moveTo>
                    <a:lnTo>
                      <a:pt x="172" y="295"/>
                    </a:lnTo>
                    <a:lnTo>
                      <a:pt x="168" y="296"/>
                    </a:lnTo>
                    <a:lnTo>
                      <a:pt x="171" y="294"/>
                    </a:lnTo>
                    <a:cubicBezTo>
                      <a:pt x="182" y="285"/>
                      <a:pt x="195" y="280"/>
                      <a:pt x="208" y="279"/>
                    </a:cubicBezTo>
                    <a:lnTo>
                      <a:pt x="294" y="326"/>
                    </a:lnTo>
                    <a:lnTo>
                      <a:pt x="284" y="356"/>
                    </a:lnTo>
                    <a:close/>
                    <a:moveTo>
                      <a:pt x="306" y="333"/>
                    </a:moveTo>
                    <a:lnTo>
                      <a:pt x="321" y="341"/>
                    </a:lnTo>
                    <a:cubicBezTo>
                      <a:pt x="313" y="344"/>
                      <a:pt x="306" y="348"/>
                      <a:pt x="299" y="352"/>
                    </a:cubicBezTo>
                    <a:lnTo>
                      <a:pt x="306" y="333"/>
                    </a:lnTo>
                    <a:close/>
                    <a:moveTo>
                      <a:pt x="112" y="461"/>
                    </a:moveTo>
                    <a:cubicBezTo>
                      <a:pt x="107" y="464"/>
                      <a:pt x="101" y="467"/>
                      <a:pt x="95" y="468"/>
                    </a:cubicBezTo>
                    <a:lnTo>
                      <a:pt x="80" y="460"/>
                    </a:lnTo>
                    <a:cubicBezTo>
                      <a:pt x="82" y="455"/>
                      <a:pt x="84" y="450"/>
                      <a:pt x="87" y="446"/>
                    </a:cubicBezTo>
                    <a:lnTo>
                      <a:pt x="112" y="461"/>
                    </a:lnTo>
                    <a:close/>
                  </a:path>
                </a:pathLst>
              </a:custGeom>
              <a:solidFill>
                <a:srgbClr val="0082B9"/>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40" name="Rectangle 697"/>
              <p:cNvSpPr>
                <a:spLocks noChangeArrowheads="1"/>
              </p:cNvSpPr>
              <p:nvPr/>
            </p:nvSpPr>
            <p:spPr bwMode="auto">
              <a:xfrm>
                <a:off x="2320" y="3020"/>
                <a:ext cx="5" cy="24"/>
              </a:xfrm>
              <a:prstGeom prst="rect">
                <a:avLst/>
              </a:prstGeom>
              <a:solidFill>
                <a:srgbClr val="FAFBF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1" name="Rectangle 698"/>
              <p:cNvSpPr>
                <a:spLocks noChangeArrowheads="1"/>
              </p:cNvSpPr>
              <p:nvPr/>
            </p:nvSpPr>
            <p:spPr bwMode="auto">
              <a:xfrm>
                <a:off x="2325" y="3020"/>
                <a:ext cx="5" cy="24"/>
              </a:xfrm>
              <a:prstGeom prst="rect">
                <a:avLst/>
              </a:prstGeom>
              <a:solidFill>
                <a:srgbClr val="F6F8F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2" name="Rectangle 699"/>
              <p:cNvSpPr>
                <a:spLocks noChangeArrowheads="1"/>
              </p:cNvSpPr>
              <p:nvPr/>
            </p:nvSpPr>
            <p:spPr bwMode="auto">
              <a:xfrm>
                <a:off x="2330" y="3020"/>
                <a:ext cx="4" cy="24"/>
              </a:xfrm>
              <a:prstGeom prst="rect">
                <a:avLst/>
              </a:prstGeom>
              <a:solidFill>
                <a:srgbClr val="C0D0E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3" name="Rectangle 700"/>
              <p:cNvSpPr>
                <a:spLocks noChangeArrowheads="1"/>
              </p:cNvSpPr>
              <p:nvPr/>
            </p:nvSpPr>
            <p:spPr bwMode="auto">
              <a:xfrm>
                <a:off x="2334" y="3020"/>
                <a:ext cx="5" cy="24"/>
              </a:xfrm>
              <a:prstGeom prst="rect">
                <a:avLst/>
              </a:prstGeom>
              <a:solidFill>
                <a:srgbClr val="5E97C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4" name="Rectangle 701"/>
              <p:cNvSpPr>
                <a:spLocks noChangeArrowheads="1"/>
              </p:cNvSpPr>
              <p:nvPr/>
            </p:nvSpPr>
            <p:spPr bwMode="auto">
              <a:xfrm>
                <a:off x="2339" y="3020"/>
                <a:ext cx="5" cy="24"/>
              </a:xfrm>
              <a:prstGeom prst="rect">
                <a:avLst/>
              </a:prstGeom>
              <a:solidFill>
                <a:srgbClr val="3187B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5" name="Freeform 702"/>
              <p:cNvSpPr>
                <a:spLocks/>
              </p:cNvSpPr>
              <p:nvPr/>
            </p:nvSpPr>
            <p:spPr bwMode="auto">
              <a:xfrm>
                <a:off x="2323" y="3024"/>
                <a:ext cx="19" cy="19"/>
              </a:xfrm>
              <a:custGeom>
                <a:avLst/>
                <a:gdLst>
                  <a:gd name="T0" fmla="*/ 16 w 19"/>
                  <a:gd name="T1" fmla="*/ 14 h 19"/>
                  <a:gd name="T2" fmla="*/ 5 w 19"/>
                  <a:gd name="T3" fmla="*/ 18 h 19"/>
                  <a:gd name="T4" fmla="*/ 3 w 19"/>
                  <a:gd name="T5" fmla="*/ 6 h 19"/>
                  <a:gd name="T6" fmla="*/ 14 w 19"/>
                  <a:gd name="T7" fmla="*/ 2 h 19"/>
                  <a:gd name="T8" fmla="*/ 16 w 19"/>
                  <a:gd name="T9" fmla="*/ 14 h 19"/>
                </a:gdLst>
                <a:ahLst/>
                <a:cxnLst>
                  <a:cxn ang="0">
                    <a:pos x="T0" y="T1"/>
                  </a:cxn>
                  <a:cxn ang="0">
                    <a:pos x="T2" y="T3"/>
                  </a:cxn>
                  <a:cxn ang="0">
                    <a:pos x="T4" y="T5"/>
                  </a:cxn>
                  <a:cxn ang="0">
                    <a:pos x="T6" y="T7"/>
                  </a:cxn>
                  <a:cxn ang="0">
                    <a:pos x="T8" y="T9"/>
                  </a:cxn>
                </a:cxnLst>
                <a:rect l="0" t="0" r="r" b="b"/>
                <a:pathLst>
                  <a:path w="19" h="19">
                    <a:moveTo>
                      <a:pt x="16" y="14"/>
                    </a:moveTo>
                    <a:cubicBezTo>
                      <a:pt x="14" y="18"/>
                      <a:pt x="9" y="19"/>
                      <a:pt x="5" y="18"/>
                    </a:cubicBezTo>
                    <a:cubicBezTo>
                      <a:pt x="1" y="15"/>
                      <a:pt x="0" y="10"/>
                      <a:pt x="3" y="6"/>
                    </a:cubicBezTo>
                    <a:cubicBezTo>
                      <a:pt x="5" y="2"/>
                      <a:pt x="10" y="0"/>
                      <a:pt x="14" y="2"/>
                    </a:cubicBezTo>
                    <a:cubicBezTo>
                      <a:pt x="18" y="4"/>
                      <a:pt x="19" y="10"/>
                      <a:pt x="16" y="14"/>
                    </a:cubicBezTo>
                  </a:path>
                </a:pathLst>
              </a:custGeom>
              <a:noFill/>
              <a:ln w="7938" cap="flat">
                <a:solidFill>
                  <a:srgbClr val="0082B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46" name="Rectangle 703"/>
              <p:cNvSpPr>
                <a:spLocks noChangeArrowheads="1"/>
              </p:cNvSpPr>
              <p:nvPr/>
            </p:nvSpPr>
            <p:spPr bwMode="auto">
              <a:xfrm>
                <a:off x="2379" y="2995"/>
                <a:ext cx="4" cy="25"/>
              </a:xfrm>
              <a:prstGeom prst="rect">
                <a:avLst/>
              </a:prstGeom>
              <a:solidFill>
                <a:srgbClr val="F6F8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7" name="Rectangle 704"/>
              <p:cNvSpPr>
                <a:spLocks noChangeArrowheads="1"/>
              </p:cNvSpPr>
              <p:nvPr/>
            </p:nvSpPr>
            <p:spPr bwMode="auto">
              <a:xfrm>
                <a:off x="2383" y="2995"/>
                <a:ext cx="5" cy="25"/>
              </a:xfrm>
              <a:prstGeom prst="rect">
                <a:avLst/>
              </a:prstGeom>
              <a:solidFill>
                <a:srgbClr val="F9FAF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9" name="Rectangle 705"/>
              <p:cNvSpPr>
                <a:spLocks noChangeArrowheads="1"/>
              </p:cNvSpPr>
              <p:nvPr/>
            </p:nvSpPr>
            <p:spPr bwMode="auto">
              <a:xfrm>
                <a:off x="2388" y="2995"/>
                <a:ext cx="5" cy="25"/>
              </a:xfrm>
              <a:prstGeom prst="rect">
                <a:avLst/>
              </a:prstGeom>
              <a:solidFill>
                <a:srgbClr val="CBD8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1" name="Rectangle 706"/>
              <p:cNvSpPr>
                <a:spLocks noChangeArrowheads="1"/>
              </p:cNvSpPr>
              <p:nvPr/>
            </p:nvSpPr>
            <p:spPr bwMode="auto">
              <a:xfrm>
                <a:off x="2393" y="2995"/>
                <a:ext cx="5" cy="25"/>
              </a:xfrm>
              <a:prstGeom prst="rect">
                <a:avLst/>
              </a:prstGeom>
              <a:solidFill>
                <a:srgbClr val="6D9E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2" name="Rectangle 707"/>
              <p:cNvSpPr>
                <a:spLocks noChangeArrowheads="1"/>
              </p:cNvSpPr>
              <p:nvPr/>
            </p:nvSpPr>
            <p:spPr bwMode="auto">
              <a:xfrm>
                <a:off x="2398" y="2995"/>
                <a:ext cx="5" cy="25"/>
              </a:xfrm>
              <a:prstGeom prst="rect">
                <a:avLst/>
              </a:prstGeom>
              <a:solidFill>
                <a:srgbClr val="2284B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3" name="Freeform 708"/>
              <p:cNvSpPr>
                <a:spLocks/>
              </p:cNvSpPr>
              <p:nvPr/>
            </p:nvSpPr>
            <p:spPr bwMode="auto">
              <a:xfrm>
                <a:off x="2383" y="2996"/>
                <a:ext cx="18" cy="19"/>
              </a:xfrm>
              <a:custGeom>
                <a:avLst/>
                <a:gdLst>
                  <a:gd name="T0" fmla="*/ 15 w 18"/>
                  <a:gd name="T1" fmla="*/ 13 h 19"/>
                  <a:gd name="T2" fmla="*/ 4 w 18"/>
                  <a:gd name="T3" fmla="*/ 17 h 19"/>
                  <a:gd name="T4" fmla="*/ 3 w 18"/>
                  <a:gd name="T5" fmla="*/ 6 h 19"/>
                  <a:gd name="T6" fmla="*/ 14 w 18"/>
                  <a:gd name="T7" fmla="*/ 2 h 19"/>
                  <a:gd name="T8" fmla="*/ 15 w 18"/>
                  <a:gd name="T9" fmla="*/ 13 h 19"/>
                </a:gdLst>
                <a:ahLst/>
                <a:cxnLst>
                  <a:cxn ang="0">
                    <a:pos x="T0" y="T1"/>
                  </a:cxn>
                  <a:cxn ang="0">
                    <a:pos x="T2" y="T3"/>
                  </a:cxn>
                  <a:cxn ang="0">
                    <a:pos x="T4" y="T5"/>
                  </a:cxn>
                  <a:cxn ang="0">
                    <a:pos x="T6" y="T7"/>
                  </a:cxn>
                  <a:cxn ang="0">
                    <a:pos x="T8" y="T9"/>
                  </a:cxn>
                </a:cxnLst>
                <a:rect l="0" t="0" r="r" b="b"/>
                <a:pathLst>
                  <a:path w="18" h="19">
                    <a:moveTo>
                      <a:pt x="15" y="13"/>
                    </a:moveTo>
                    <a:cubicBezTo>
                      <a:pt x="13" y="17"/>
                      <a:pt x="8" y="19"/>
                      <a:pt x="4" y="17"/>
                    </a:cubicBezTo>
                    <a:cubicBezTo>
                      <a:pt x="0" y="15"/>
                      <a:pt x="0" y="9"/>
                      <a:pt x="3" y="6"/>
                    </a:cubicBezTo>
                    <a:cubicBezTo>
                      <a:pt x="4" y="2"/>
                      <a:pt x="9" y="0"/>
                      <a:pt x="14" y="2"/>
                    </a:cubicBezTo>
                    <a:cubicBezTo>
                      <a:pt x="17" y="4"/>
                      <a:pt x="18" y="9"/>
                      <a:pt x="15" y="13"/>
                    </a:cubicBezTo>
                  </a:path>
                </a:pathLst>
              </a:custGeom>
              <a:noFill/>
              <a:ln w="7938" cap="flat">
                <a:solidFill>
                  <a:srgbClr val="0082B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54" name="Rectangle 709"/>
              <p:cNvSpPr>
                <a:spLocks noChangeArrowheads="1"/>
              </p:cNvSpPr>
              <p:nvPr/>
            </p:nvSpPr>
            <p:spPr bwMode="auto">
              <a:xfrm>
                <a:off x="2271" y="2941"/>
                <a:ext cx="5" cy="64"/>
              </a:xfrm>
              <a:prstGeom prst="rect">
                <a:avLst/>
              </a:prstGeom>
              <a:solidFill>
                <a:srgbClr val="FEFE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5" name="Rectangle 710"/>
              <p:cNvSpPr>
                <a:spLocks noChangeArrowheads="1"/>
              </p:cNvSpPr>
              <p:nvPr/>
            </p:nvSpPr>
            <p:spPr bwMode="auto">
              <a:xfrm>
                <a:off x="2276" y="2941"/>
                <a:ext cx="5" cy="64"/>
              </a:xfrm>
              <a:prstGeom prst="rect">
                <a:avLst/>
              </a:prstGeom>
              <a:solidFill>
                <a:srgbClr val="F7F9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6" name="Rectangle 711"/>
              <p:cNvSpPr>
                <a:spLocks noChangeArrowheads="1"/>
              </p:cNvSpPr>
              <p:nvPr/>
            </p:nvSpPr>
            <p:spPr bwMode="auto">
              <a:xfrm>
                <a:off x="2281" y="2941"/>
                <a:ext cx="5" cy="64"/>
              </a:xfrm>
              <a:prstGeom prst="rect">
                <a:avLst/>
              </a:prstGeom>
              <a:solidFill>
                <a:srgbClr val="EAEF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7" name="Rectangle 712"/>
              <p:cNvSpPr>
                <a:spLocks noChangeArrowheads="1"/>
              </p:cNvSpPr>
              <p:nvPr/>
            </p:nvSpPr>
            <p:spPr bwMode="auto">
              <a:xfrm>
                <a:off x="2286" y="2941"/>
                <a:ext cx="4" cy="64"/>
              </a:xfrm>
              <a:prstGeom prst="rect">
                <a:avLst/>
              </a:prstGeom>
              <a:solidFill>
                <a:srgbClr val="D5DFE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8" name="Rectangle 713"/>
              <p:cNvSpPr>
                <a:spLocks noChangeArrowheads="1"/>
              </p:cNvSpPr>
              <p:nvPr/>
            </p:nvSpPr>
            <p:spPr bwMode="auto">
              <a:xfrm>
                <a:off x="2290" y="2941"/>
                <a:ext cx="5" cy="64"/>
              </a:xfrm>
              <a:prstGeom prst="rect">
                <a:avLst/>
              </a:prstGeom>
              <a:solidFill>
                <a:srgbClr val="B8CBD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9" name="Rectangle 714"/>
              <p:cNvSpPr>
                <a:spLocks noChangeArrowheads="1"/>
              </p:cNvSpPr>
              <p:nvPr/>
            </p:nvSpPr>
            <p:spPr bwMode="auto">
              <a:xfrm>
                <a:off x="2295" y="2941"/>
                <a:ext cx="5" cy="64"/>
              </a:xfrm>
              <a:prstGeom prst="rect">
                <a:avLst/>
              </a:prstGeom>
              <a:solidFill>
                <a:srgbClr val="94B3D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0" name="Rectangle 715"/>
              <p:cNvSpPr>
                <a:spLocks noChangeArrowheads="1"/>
              </p:cNvSpPr>
              <p:nvPr/>
            </p:nvSpPr>
            <p:spPr bwMode="auto">
              <a:xfrm>
                <a:off x="2300" y="2941"/>
                <a:ext cx="5" cy="64"/>
              </a:xfrm>
              <a:prstGeom prst="rect">
                <a:avLst/>
              </a:prstGeom>
              <a:solidFill>
                <a:srgbClr val="6D9E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1" name="Rectangle 716"/>
              <p:cNvSpPr>
                <a:spLocks noChangeArrowheads="1"/>
              </p:cNvSpPr>
              <p:nvPr/>
            </p:nvSpPr>
            <p:spPr bwMode="auto">
              <a:xfrm>
                <a:off x="2305" y="2941"/>
                <a:ext cx="5" cy="64"/>
              </a:xfrm>
              <a:prstGeom prst="rect">
                <a:avLst/>
              </a:prstGeom>
              <a:solidFill>
                <a:srgbClr val="468DB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2" name="Rectangle 717"/>
              <p:cNvSpPr>
                <a:spLocks noChangeArrowheads="1"/>
              </p:cNvSpPr>
              <p:nvPr/>
            </p:nvSpPr>
            <p:spPr bwMode="auto">
              <a:xfrm>
                <a:off x="2310" y="2941"/>
                <a:ext cx="5" cy="64"/>
              </a:xfrm>
              <a:prstGeom prst="rect">
                <a:avLst/>
              </a:prstGeom>
              <a:solidFill>
                <a:srgbClr val="1C84B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3" name="Rectangle 718"/>
              <p:cNvSpPr>
                <a:spLocks noChangeArrowheads="1"/>
              </p:cNvSpPr>
              <p:nvPr/>
            </p:nvSpPr>
            <p:spPr bwMode="auto">
              <a:xfrm>
                <a:off x="2315" y="2941"/>
                <a:ext cx="5" cy="64"/>
              </a:xfrm>
              <a:prstGeom prst="rect">
                <a:avLst/>
              </a:prstGeom>
              <a:solidFill>
                <a:srgbClr val="3187B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743" name="Picture 719"/>
              <p:cNvPicPr>
                <a:picLocks noChangeAspect="1" noChangeArrowheads="1"/>
              </p:cNvPicPr>
              <p:nvPr/>
            </p:nvPicPr>
            <p:blipFill>
              <a:blip r:embed="rId57">
                <a:extLst>
                  <a:ext uri="{28A0092B-C50C-407E-A947-70E740481C1C}">
                    <a14:useLocalDpi xmlns:a14="http://schemas.microsoft.com/office/drawing/2010/main" val="0"/>
                  </a:ext>
                </a:extLst>
              </a:blip>
              <a:srcRect/>
              <a:stretch>
                <a:fillRect/>
              </a:stretch>
            </p:blipFill>
            <p:spPr bwMode="auto">
              <a:xfrm>
                <a:off x="2310" y="2966"/>
                <a:ext cx="73" cy="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4" name="Picture 720"/>
              <p:cNvPicPr>
                <a:picLocks noChangeAspect="1" noChangeArrowheads="1"/>
              </p:cNvPicPr>
              <p:nvPr/>
            </p:nvPicPr>
            <p:blipFill>
              <a:blip r:embed="rId58">
                <a:extLst>
                  <a:ext uri="{28A0092B-C50C-407E-A947-70E740481C1C}">
                    <a14:useLocalDpi xmlns:a14="http://schemas.microsoft.com/office/drawing/2010/main" val="0"/>
                  </a:ext>
                </a:extLst>
              </a:blip>
              <a:srcRect/>
              <a:stretch>
                <a:fillRect/>
              </a:stretch>
            </p:blipFill>
            <p:spPr bwMode="auto">
              <a:xfrm>
                <a:off x="2310" y="2966"/>
                <a:ext cx="73" cy="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64" name="Rectangle 721"/>
              <p:cNvSpPr>
                <a:spLocks noChangeArrowheads="1"/>
              </p:cNvSpPr>
              <p:nvPr/>
            </p:nvSpPr>
            <p:spPr bwMode="auto">
              <a:xfrm>
                <a:off x="2271" y="2897"/>
                <a:ext cx="5" cy="89"/>
              </a:xfrm>
              <a:prstGeom prst="rect">
                <a:avLst/>
              </a:prstGeom>
              <a:solidFill>
                <a:srgbClr val="FEFE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5" name="Rectangle 722"/>
              <p:cNvSpPr>
                <a:spLocks noChangeArrowheads="1"/>
              </p:cNvSpPr>
              <p:nvPr/>
            </p:nvSpPr>
            <p:spPr bwMode="auto">
              <a:xfrm>
                <a:off x="2276" y="2897"/>
                <a:ext cx="5" cy="89"/>
              </a:xfrm>
              <a:prstGeom prst="rect">
                <a:avLst/>
              </a:prstGeom>
              <a:solidFill>
                <a:srgbClr val="FBFC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6" name="Rectangle 723"/>
              <p:cNvSpPr>
                <a:spLocks noChangeArrowheads="1"/>
              </p:cNvSpPr>
              <p:nvPr/>
            </p:nvSpPr>
            <p:spPr bwMode="auto">
              <a:xfrm>
                <a:off x="2281" y="2897"/>
                <a:ext cx="5" cy="89"/>
              </a:xfrm>
              <a:prstGeom prst="rect">
                <a:avLst/>
              </a:prstGeom>
              <a:solidFill>
                <a:srgbClr val="F6F8F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7" name="Rectangle 724"/>
              <p:cNvSpPr>
                <a:spLocks noChangeArrowheads="1"/>
              </p:cNvSpPr>
              <p:nvPr/>
            </p:nvSpPr>
            <p:spPr bwMode="auto">
              <a:xfrm>
                <a:off x="2286" y="2897"/>
                <a:ext cx="4" cy="89"/>
              </a:xfrm>
              <a:prstGeom prst="rect">
                <a:avLst/>
              </a:prstGeom>
              <a:solidFill>
                <a:srgbClr val="EEF2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8" name="Rectangle 725"/>
              <p:cNvSpPr>
                <a:spLocks noChangeArrowheads="1"/>
              </p:cNvSpPr>
              <p:nvPr/>
            </p:nvSpPr>
            <p:spPr bwMode="auto">
              <a:xfrm>
                <a:off x="2290" y="2897"/>
                <a:ext cx="5" cy="89"/>
              </a:xfrm>
              <a:prstGeom prst="rect">
                <a:avLst/>
              </a:prstGeom>
              <a:solidFill>
                <a:srgbClr val="E3EA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9" name="Rectangle 726"/>
              <p:cNvSpPr>
                <a:spLocks noChangeArrowheads="1"/>
              </p:cNvSpPr>
              <p:nvPr/>
            </p:nvSpPr>
            <p:spPr bwMode="auto">
              <a:xfrm>
                <a:off x="2295" y="2897"/>
                <a:ext cx="5" cy="89"/>
              </a:xfrm>
              <a:prstGeom prst="rect">
                <a:avLst/>
              </a:prstGeom>
              <a:solidFill>
                <a:srgbClr val="D6E0E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0" name="Rectangle 727"/>
              <p:cNvSpPr>
                <a:spLocks noChangeArrowheads="1"/>
              </p:cNvSpPr>
              <p:nvPr/>
            </p:nvSpPr>
            <p:spPr bwMode="auto">
              <a:xfrm>
                <a:off x="2300" y="2897"/>
                <a:ext cx="5" cy="89"/>
              </a:xfrm>
              <a:prstGeom prst="rect">
                <a:avLst/>
              </a:prstGeom>
              <a:solidFill>
                <a:srgbClr val="C4D3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2" name="Rectangle 728"/>
              <p:cNvSpPr>
                <a:spLocks noChangeArrowheads="1"/>
              </p:cNvSpPr>
              <p:nvPr/>
            </p:nvSpPr>
            <p:spPr bwMode="auto">
              <a:xfrm>
                <a:off x="2305" y="2897"/>
                <a:ext cx="5" cy="89"/>
              </a:xfrm>
              <a:prstGeom prst="rect">
                <a:avLst/>
              </a:prstGeom>
              <a:solidFill>
                <a:srgbClr val="AFC4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4" name="Rectangle 729"/>
              <p:cNvSpPr>
                <a:spLocks noChangeArrowheads="1"/>
              </p:cNvSpPr>
              <p:nvPr/>
            </p:nvSpPr>
            <p:spPr bwMode="auto">
              <a:xfrm>
                <a:off x="2310" y="2897"/>
                <a:ext cx="5" cy="89"/>
              </a:xfrm>
              <a:prstGeom prst="rect">
                <a:avLst/>
              </a:prstGeom>
              <a:solidFill>
                <a:srgbClr val="98B6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5" name="Rectangle 730"/>
              <p:cNvSpPr>
                <a:spLocks noChangeArrowheads="1"/>
              </p:cNvSpPr>
              <p:nvPr/>
            </p:nvSpPr>
            <p:spPr bwMode="auto">
              <a:xfrm>
                <a:off x="2315" y="2897"/>
                <a:ext cx="5" cy="89"/>
              </a:xfrm>
              <a:prstGeom prst="rect">
                <a:avLst/>
              </a:prstGeom>
              <a:solidFill>
                <a:srgbClr val="80A7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6" name="Rectangle 731"/>
              <p:cNvSpPr>
                <a:spLocks noChangeArrowheads="1"/>
              </p:cNvSpPr>
              <p:nvPr/>
            </p:nvSpPr>
            <p:spPr bwMode="auto">
              <a:xfrm>
                <a:off x="2320" y="2897"/>
                <a:ext cx="5" cy="89"/>
              </a:xfrm>
              <a:prstGeom prst="rect">
                <a:avLst/>
              </a:prstGeom>
              <a:solidFill>
                <a:srgbClr val="689BC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7" name="Rectangle 732"/>
              <p:cNvSpPr>
                <a:spLocks noChangeArrowheads="1"/>
              </p:cNvSpPr>
              <p:nvPr/>
            </p:nvSpPr>
            <p:spPr bwMode="auto">
              <a:xfrm>
                <a:off x="2325" y="2897"/>
                <a:ext cx="5" cy="89"/>
              </a:xfrm>
              <a:prstGeom prst="rect">
                <a:avLst/>
              </a:prstGeom>
              <a:solidFill>
                <a:srgbClr val="4F90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8" name="Rectangle 733"/>
              <p:cNvSpPr>
                <a:spLocks noChangeArrowheads="1"/>
              </p:cNvSpPr>
              <p:nvPr/>
            </p:nvSpPr>
            <p:spPr bwMode="auto">
              <a:xfrm>
                <a:off x="2330" y="2897"/>
                <a:ext cx="4" cy="89"/>
              </a:xfrm>
              <a:prstGeom prst="rect">
                <a:avLst/>
              </a:prstGeom>
              <a:solidFill>
                <a:srgbClr val="3789B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9" name="Rectangle 734"/>
              <p:cNvSpPr>
                <a:spLocks noChangeArrowheads="1"/>
              </p:cNvSpPr>
              <p:nvPr/>
            </p:nvSpPr>
            <p:spPr bwMode="auto">
              <a:xfrm>
                <a:off x="2334" y="2897"/>
                <a:ext cx="5" cy="89"/>
              </a:xfrm>
              <a:prstGeom prst="rect">
                <a:avLst/>
              </a:prstGeom>
              <a:solidFill>
                <a:srgbClr val="1B83B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0" name="Rectangle 735"/>
              <p:cNvSpPr>
                <a:spLocks noChangeArrowheads="1"/>
              </p:cNvSpPr>
              <p:nvPr/>
            </p:nvSpPr>
            <p:spPr bwMode="auto">
              <a:xfrm>
                <a:off x="2339" y="2897"/>
                <a:ext cx="5" cy="89"/>
              </a:xfrm>
              <a:prstGeom prst="rect">
                <a:avLst/>
              </a:prstGeom>
              <a:solidFill>
                <a:srgbClr val="2284B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760" name="Picture 736"/>
              <p:cNvPicPr>
                <a:picLocks noChangeAspect="1" noChangeArrowheads="1"/>
              </p:cNvPicPr>
              <p:nvPr/>
            </p:nvPicPr>
            <p:blipFill>
              <a:blip r:embed="rId59">
                <a:extLst>
                  <a:ext uri="{28A0092B-C50C-407E-A947-70E740481C1C}">
                    <a14:useLocalDpi xmlns:a14="http://schemas.microsoft.com/office/drawing/2010/main" val="0"/>
                  </a:ext>
                </a:extLst>
              </a:blip>
              <a:srcRect/>
              <a:stretch>
                <a:fillRect/>
              </a:stretch>
            </p:blipFill>
            <p:spPr bwMode="auto">
              <a:xfrm>
                <a:off x="2281" y="2927"/>
                <a:ext cx="44"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81" name="Freeform 737"/>
              <p:cNvSpPr>
                <a:spLocks/>
              </p:cNvSpPr>
              <p:nvPr/>
            </p:nvSpPr>
            <p:spPr bwMode="auto">
              <a:xfrm>
                <a:off x="2285" y="2929"/>
                <a:ext cx="38" cy="64"/>
              </a:xfrm>
              <a:custGeom>
                <a:avLst/>
                <a:gdLst>
                  <a:gd name="T0" fmla="*/ 0 w 38"/>
                  <a:gd name="T1" fmla="*/ 0 h 64"/>
                  <a:gd name="T2" fmla="*/ 38 w 38"/>
                  <a:gd name="T3" fmla="*/ 21 h 64"/>
                  <a:gd name="T4" fmla="*/ 38 w 38"/>
                  <a:gd name="T5" fmla="*/ 64 h 64"/>
                  <a:gd name="T6" fmla="*/ 0 w 38"/>
                  <a:gd name="T7" fmla="*/ 42 h 64"/>
                  <a:gd name="T8" fmla="*/ 0 w 38"/>
                  <a:gd name="T9" fmla="*/ 0 h 64"/>
                </a:gdLst>
                <a:ahLst/>
                <a:cxnLst>
                  <a:cxn ang="0">
                    <a:pos x="T0" y="T1"/>
                  </a:cxn>
                  <a:cxn ang="0">
                    <a:pos x="T2" y="T3"/>
                  </a:cxn>
                  <a:cxn ang="0">
                    <a:pos x="T4" y="T5"/>
                  </a:cxn>
                  <a:cxn ang="0">
                    <a:pos x="T6" y="T7"/>
                  </a:cxn>
                  <a:cxn ang="0">
                    <a:pos x="T8" y="T9"/>
                  </a:cxn>
                </a:cxnLst>
                <a:rect l="0" t="0" r="r" b="b"/>
                <a:pathLst>
                  <a:path w="38" h="64">
                    <a:moveTo>
                      <a:pt x="0" y="0"/>
                    </a:moveTo>
                    <a:lnTo>
                      <a:pt x="38" y="21"/>
                    </a:lnTo>
                    <a:lnTo>
                      <a:pt x="38" y="64"/>
                    </a:lnTo>
                    <a:lnTo>
                      <a:pt x="0" y="42"/>
                    </a:lnTo>
                    <a:lnTo>
                      <a:pt x="0" y="0"/>
                    </a:lnTo>
                    <a:close/>
                  </a:path>
                </a:pathLst>
              </a:custGeom>
              <a:noFill/>
              <a:ln w="7938" cap="rnd">
                <a:solidFill>
                  <a:srgbClr val="CC663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82" name="Freeform 738"/>
              <p:cNvSpPr>
                <a:spLocks/>
              </p:cNvSpPr>
              <p:nvPr/>
            </p:nvSpPr>
            <p:spPr bwMode="auto">
              <a:xfrm>
                <a:off x="2323" y="2929"/>
                <a:ext cx="38" cy="64"/>
              </a:xfrm>
              <a:custGeom>
                <a:avLst/>
                <a:gdLst>
                  <a:gd name="T0" fmla="*/ 0 w 38"/>
                  <a:gd name="T1" fmla="*/ 21 h 64"/>
                  <a:gd name="T2" fmla="*/ 38 w 38"/>
                  <a:gd name="T3" fmla="*/ 0 h 64"/>
                  <a:gd name="T4" fmla="*/ 38 w 38"/>
                  <a:gd name="T5" fmla="*/ 41 h 64"/>
                  <a:gd name="T6" fmla="*/ 0 w 38"/>
                  <a:gd name="T7" fmla="*/ 64 h 64"/>
                  <a:gd name="T8" fmla="*/ 0 w 38"/>
                  <a:gd name="T9" fmla="*/ 21 h 64"/>
                </a:gdLst>
                <a:ahLst/>
                <a:cxnLst>
                  <a:cxn ang="0">
                    <a:pos x="T0" y="T1"/>
                  </a:cxn>
                  <a:cxn ang="0">
                    <a:pos x="T2" y="T3"/>
                  </a:cxn>
                  <a:cxn ang="0">
                    <a:pos x="T4" y="T5"/>
                  </a:cxn>
                  <a:cxn ang="0">
                    <a:pos x="T6" y="T7"/>
                  </a:cxn>
                  <a:cxn ang="0">
                    <a:pos x="T8" y="T9"/>
                  </a:cxn>
                </a:cxnLst>
                <a:rect l="0" t="0" r="r" b="b"/>
                <a:pathLst>
                  <a:path w="38" h="64">
                    <a:moveTo>
                      <a:pt x="0" y="21"/>
                    </a:moveTo>
                    <a:lnTo>
                      <a:pt x="38" y="0"/>
                    </a:lnTo>
                    <a:lnTo>
                      <a:pt x="38" y="41"/>
                    </a:lnTo>
                    <a:lnTo>
                      <a:pt x="0" y="64"/>
                    </a:lnTo>
                    <a:lnTo>
                      <a:pt x="0" y="21"/>
                    </a:lnTo>
                    <a:close/>
                  </a:path>
                </a:pathLst>
              </a:custGeom>
              <a:solidFill>
                <a:srgbClr val="D29D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3" name="Freeform 739"/>
              <p:cNvSpPr>
                <a:spLocks/>
              </p:cNvSpPr>
              <p:nvPr/>
            </p:nvSpPr>
            <p:spPr bwMode="auto">
              <a:xfrm>
                <a:off x="2323" y="2929"/>
                <a:ext cx="38" cy="64"/>
              </a:xfrm>
              <a:custGeom>
                <a:avLst/>
                <a:gdLst>
                  <a:gd name="T0" fmla="*/ 0 w 38"/>
                  <a:gd name="T1" fmla="*/ 21 h 64"/>
                  <a:gd name="T2" fmla="*/ 38 w 38"/>
                  <a:gd name="T3" fmla="*/ 0 h 64"/>
                  <a:gd name="T4" fmla="*/ 38 w 38"/>
                  <a:gd name="T5" fmla="*/ 41 h 64"/>
                  <a:gd name="T6" fmla="*/ 0 w 38"/>
                  <a:gd name="T7" fmla="*/ 64 h 64"/>
                  <a:gd name="T8" fmla="*/ 0 w 38"/>
                  <a:gd name="T9" fmla="*/ 21 h 64"/>
                </a:gdLst>
                <a:ahLst/>
                <a:cxnLst>
                  <a:cxn ang="0">
                    <a:pos x="T0" y="T1"/>
                  </a:cxn>
                  <a:cxn ang="0">
                    <a:pos x="T2" y="T3"/>
                  </a:cxn>
                  <a:cxn ang="0">
                    <a:pos x="T4" y="T5"/>
                  </a:cxn>
                  <a:cxn ang="0">
                    <a:pos x="T6" y="T7"/>
                  </a:cxn>
                  <a:cxn ang="0">
                    <a:pos x="T8" y="T9"/>
                  </a:cxn>
                </a:cxnLst>
                <a:rect l="0" t="0" r="r" b="b"/>
                <a:pathLst>
                  <a:path w="38" h="64">
                    <a:moveTo>
                      <a:pt x="0" y="21"/>
                    </a:moveTo>
                    <a:lnTo>
                      <a:pt x="38" y="0"/>
                    </a:lnTo>
                    <a:lnTo>
                      <a:pt x="38" y="41"/>
                    </a:lnTo>
                    <a:lnTo>
                      <a:pt x="0" y="64"/>
                    </a:lnTo>
                    <a:lnTo>
                      <a:pt x="0" y="21"/>
                    </a:lnTo>
                    <a:close/>
                  </a:path>
                </a:pathLst>
              </a:custGeom>
              <a:noFill/>
              <a:ln w="7938" cap="rnd">
                <a:solidFill>
                  <a:srgbClr val="CC663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84" name="Rectangle 740"/>
              <p:cNvSpPr>
                <a:spLocks noChangeArrowheads="1"/>
              </p:cNvSpPr>
              <p:nvPr/>
            </p:nvSpPr>
            <p:spPr bwMode="auto">
              <a:xfrm>
                <a:off x="2281" y="2902"/>
                <a:ext cx="5" cy="49"/>
              </a:xfrm>
              <a:prstGeom prst="rect">
                <a:avLst/>
              </a:prstGeom>
              <a:solidFill>
                <a:srgbClr val="FFFF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5" name="Rectangle 741"/>
              <p:cNvSpPr>
                <a:spLocks noChangeArrowheads="1"/>
              </p:cNvSpPr>
              <p:nvPr/>
            </p:nvSpPr>
            <p:spPr bwMode="auto">
              <a:xfrm>
                <a:off x="2286" y="2902"/>
                <a:ext cx="4" cy="49"/>
              </a:xfrm>
              <a:prstGeom prst="rect">
                <a:avLst/>
              </a:prstGeom>
              <a:solidFill>
                <a:srgbClr val="FFFE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6" name="Rectangle 742"/>
              <p:cNvSpPr>
                <a:spLocks noChangeArrowheads="1"/>
              </p:cNvSpPr>
              <p:nvPr/>
            </p:nvSpPr>
            <p:spPr bwMode="auto">
              <a:xfrm>
                <a:off x="2290" y="2902"/>
                <a:ext cx="5" cy="49"/>
              </a:xfrm>
              <a:prstGeom prst="rect">
                <a:avLst/>
              </a:prstGeom>
              <a:solidFill>
                <a:srgbClr val="FEFD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7" name="Rectangle 743"/>
              <p:cNvSpPr>
                <a:spLocks noChangeArrowheads="1"/>
              </p:cNvSpPr>
              <p:nvPr/>
            </p:nvSpPr>
            <p:spPr bwMode="auto">
              <a:xfrm>
                <a:off x="2295" y="2902"/>
                <a:ext cx="5" cy="49"/>
              </a:xfrm>
              <a:prstGeom prst="rect">
                <a:avLst/>
              </a:prstGeom>
              <a:solidFill>
                <a:srgbClr val="FCFB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8" name="Rectangle 744"/>
              <p:cNvSpPr>
                <a:spLocks noChangeArrowheads="1"/>
              </p:cNvSpPr>
              <p:nvPr/>
            </p:nvSpPr>
            <p:spPr bwMode="auto">
              <a:xfrm>
                <a:off x="2300" y="2902"/>
                <a:ext cx="5" cy="49"/>
              </a:xfrm>
              <a:prstGeom prst="rect">
                <a:avLst/>
              </a:prstGeom>
              <a:solidFill>
                <a:srgbClr val="FBF7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9" name="Rectangle 745"/>
              <p:cNvSpPr>
                <a:spLocks noChangeArrowheads="1"/>
              </p:cNvSpPr>
              <p:nvPr/>
            </p:nvSpPr>
            <p:spPr bwMode="auto">
              <a:xfrm>
                <a:off x="2305" y="2902"/>
                <a:ext cx="5" cy="49"/>
              </a:xfrm>
              <a:prstGeom prst="rect">
                <a:avLst/>
              </a:prstGeom>
              <a:solidFill>
                <a:srgbClr val="F8F3E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0" name="Rectangle 746"/>
              <p:cNvSpPr>
                <a:spLocks noChangeArrowheads="1"/>
              </p:cNvSpPr>
              <p:nvPr/>
            </p:nvSpPr>
            <p:spPr bwMode="auto">
              <a:xfrm>
                <a:off x="2310" y="2902"/>
                <a:ext cx="5" cy="49"/>
              </a:xfrm>
              <a:prstGeom prst="rect">
                <a:avLst/>
              </a:prstGeom>
              <a:solidFill>
                <a:srgbClr val="F5EEE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1" name="Rectangle 747"/>
              <p:cNvSpPr>
                <a:spLocks noChangeArrowheads="1"/>
              </p:cNvSpPr>
              <p:nvPr/>
            </p:nvSpPr>
            <p:spPr bwMode="auto">
              <a:xfrm>
                <a:off x="2315" y="2902"/>
                <a:ext cx="5" cy="49"/>
              </a:xfrm>
              <a:prstGeom prst="rect">
                <a:avLst/>
              </a:prstGeom>
              <a:solidFill>
                <a:srgbClr val="F2E7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2" name="Rectangle 748"/>
              <p:cNvSpPr>
                <a:spLocks noChangeArrowheads="1"/>
              </p:cNvSpPr>
              <p:nvPr/>
            </p:nvSpPr>
            <p:spPr bwMode="auto">
              <a:xfrm>
                <a:off x="2320" y="2902"/>
                <a:ext cx="5" cy="49"/>
              </a:xfrm>
              <a:prstGeom prst="rect">
                <a:avLst/>
              </a:prstGeom>
              <a:solidFill>
                <a:srgbClr val="EEE0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3" name="Rectangle 749"/>
              <p:cNvSpPr>
                <a:spLocks noChangeArrowheads="1"/>
              </p:cNvSpPr>
              <p:nvPr/>
            </p:nvSpPr>
            <p:spPr bwMode="auto">
              <a:xfrm>
                <a:off x="2325" y="2902"/>
                <a:ext cx="5" cy="49"/>
              </a:xfrm>
              <a:prstGeom prst="rect">
                <a:avLst/>
              </a:prstGeom>
              <a:solidFill>
                <a:srgbClr val="EAD9B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4" name="Rectangle 750"/>
              <p:cNvSpPr>
                <a:spLocks noChangeArrowheads="1"/>
              </p:cNvSpPr>
              <p:nvPr/>
            </p:nvSpPr>
            <p:spPr bwMode="auto">
              <a:xfrm>
                <a:off x="2330" y="2902"/>
                <a:ext cx="4" cy="49"/>
              </a:xfrm>
              <a:prstGeom prst="rect">
                <a:avLst/>
              </a:prstGeom>
              <a:solidFill>
                <a:srgbClr val="E6D1A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5" name="Rectangle 751"/>
              <p:cNvSpPr>
                <a:spLocks noChangeArrowheads="1"/>
              </p:cNvSpPr>
              <p:nvPr/>
            </p:nvSpPr>
            <p:spPr bwMode="auto">
              <a:xfrm>
                <a:off x="2334" y="2902"/>
                <a:ext cx="5" cy="49"/>
              </a:xfrm>
              <a:prstGeom prst="rect">
                <a:avLst/>
              </a:prstGeom>
              <a:solidFill>
                <a:srgbClr val="E2CA9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6" name="Rectangle 752"/>
              <p:cNvSpPr>
                <a:spLocks noChangeArrowheads="1"/>
              </p:cNvSpPr>
              <p:nvPr/>
            </p:nvSpPr>
            <p:spPr bwMode="auto">
              <a:xfrm>
                <a:off x="2339" y="2902"/>
                <a:ext cx="5" cy="49"/>
              </a:xfrm>
              <a:prstGeom prst="rect">
                <a:avLst/>
              </a:prstGeom>
              <a:solidFill>
                <a:srgbClr val="E0C59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7" name="Rectangle 753"/>
              <p:cNvSpPr>
                <a:spLocks noChangeArrowheads="1"/>
              </p:cNvSpPr>
              <p:nvPr/>
            </p:nvSpPr>
            <p:spPr bwMode="auto">
              <a:xfrm>
                <a:off x="2344" y="2902"/>
                <a:ext cx="5" cy="49"/>
              </a:xfrm>
              <a:prstGeom prst="rect">
                <a:avLst/>
              </a:prstGeom>
              <a:solidFill>
                <a:srgbClr val="DDC08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8" name="Rectangle 754"/>
              <p:cNvSpPr>
                <a:spLocks noChangeArrowheads="1"/>
              </p:cNvSpPr>
              <p:nvPr/>
            </p:nvSpPr>
            <p:spPr bwMode="auto">
              <a:xfrm>
                <a:off x="2349" y="2902"/>
                <a:ext cx="5" cy="49"/>
              </a:xfrm>
              <a:prstGeom prst="rect">
                <a:avLst/>
              </a:prstGeom>
              <a:solidFill>
                <a:srgbClr val="DCBD7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9" name="Rectangle 755"/>
              <p:cNvSpPr>
                <a:spLocks noChangeArrowheads="1"/>
              </p:cNvSpPr>
              <p:nvPr/>
            </p:nvSpPr>
            <p:spPr bwMode="auto">
              <a:xfrm>
                <a:off x="2354" y="2902"/>
                <a:ext cx="5" cy="49"/>
              </a:xfrm>
              <a:prstGeom prst="rect">
                <a:avLst/>
              </a:prstGeom>
              <a:solidFill>
                <a:srgbClr val="DBBA7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0" name="Rectangle 756"/>
              <p:cNvSpPr>
                <a:spLocks noChangeArrowheads="1"/>
              </p:cNvSpPr>
              <p:nvPr/>
            </p:nvSpPr>
            <p:spPr bwMode="auto">
              <a:xfrm>
                <a:off x="2359" y="2902"/>
                <a:ext cx="5" cy="49"/>
              </a:xfrm>
              <a:prstGeom prst="rect">
                <a:avLst/>
              </a:prstGeom>
              <a:solidFill>
                <a:srgbClr val="DAB9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1" name="Freeform 757"/>
              <p:cNvSpPr>
                <a:spLocks/>
              </p:cNvSpPr>
              <p:nvPr/>
            </p:nvSpPr>
            <p:spPr bwMode="auto">
              <a:xfrm>
                <a:off x="2304" y="2907"/>
                <a:ext cx="57" cy="33"/>
              </a:xfrm>
              <a:custGeom>
                <a:avLst/>
                <a:gdLst>
                  <a:gd name="T0" fmla="*/ 57 w 57"/>
                  <a:gd name="T1" fmla="*/ 22 h 33"/>
                  <a:gd name="T2" fmla="*/ 19 w 57"/>
                  <a:gd name="T3" fmla="*/ 0 h 33"/>
                  <a:gd name="T4" fmla="*/ 0 w 57"/>
                  <a:gd name="T5" fmla="*/ 11 h 33"/>
                  <a:gd name="T6" fmla="*/ 38 w 57"/>
                  <a:gd name="T7" fmla="*/ 33 h 33"/>
                  <a:gd name="T8" fmla="*/ 57 w 57"/>
                  <a:gd name="T9" fmla="*/ 22 h 33"/>
                </a:gdLst>
                <a:ahLst/>
                <a:cxnLst>
                  <a:cxn ang="0">
                    <a:pos x="T0" y="T1"/>
                  </a:cxn>
                  <a:cxn ang="0">
                    <a:pos x="T2" y="T3"/>
                  </a:cxn>
                  <a:cxn ang="0">
                    <a:pos x="T4" y="T5"/>
                  </a:cxn>
                  <a:cxn ang="0">
                    <a:pos x="T6" y="T7"/>
                  </a:cxn>
                  <a:cxn ang="0">
                    <a:pos x="T8" y="T9"/>
                  </a:cxn>
                </a:cxnLst>
                <a:rect l="0" t="0" r="r" b="b"/>
                <a:pathLst>
                  <a:path w="57" h="33">
                    <a:moveTo>
                      <a:pt x="57" y="22"/>
                    </a:moveTo>
                    <a:lnTo>
                      <a:pt x="19" y="0"/>
                    </a:lnTo>
                    <a:lnTo>
                      <a:pt x="0" y="11"/>
                    </a:lnTo>
                    <a:lnTo>
                      <a:pt x="38" y="33"/>
                    </a:lnTo>
                    <a:lnTo>
                      <a:pt x="57" y="22"/>
                    </a:lnTo>
                    <a:close/>
                  </a:path>
                </a:pathLst>
              </a:custGeom>
              <a:noFill/>
              <a:ln w="7938" cap="rnd">
                <a:solidFill>
                  <a:srgbClr val="CC663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02" name="Freeform 758"/>
              <p:cNvSpPr>
                <a:spLocks/>
              </p:cNvSpPr>
              <p:nvPr/>
            </p:nvSpPr>
            <p:spPr bwMode="auto">
              <a:xfrm>
                <a:off x="2285" y="2918"/>
                <a:ext cx="57" cy="32"/>
              </a:xfrm>
              <a:custGeom>
                <a:avLst/>
                <a:gdLst>
                  <a:gd name="T0" fmla="*/ 57 w 57"/>
                  <a:gd name="T1" fmla="*/ 21 h 32"/>
                  <a:gd name="T2" fmla="*/ 19 w 57"/>
                  <a:gd name="T3" fmla="*/ 0 h 32"/>
                  <a:gd name="T4" fmla="*/ 0 w 57"/>
                  <a:gd name="T5" fmla="*/ 11 h 32"/>
                  <a:gd name="T6" fmla="*/ 38 w 57"/>
                  <a:gd name="T7" fmla="*/ 32 h 32"/>
                  <a:gd name="T8" fmla="*/ 57 w 57"/>
                  <a:gd name="T9" fmla="*/ 21 h 32"/>
                </a:gdLst>
                <a:ahLst/>
                <a:cxnLst>
                  <a:cxn ang="0">
                    <a:pos x="T0" y="T1"/>
                  </a:cxn>
                  <a:cxn ang="0">
                    <a:pos x="T2" y="T3"/>
                  </a:cxn>
                  <a:cxn ang="0">
                    <a:pos x="T4" y="T5"/>
                  </a:cxn>
                  <a:cxn ang="0">
                    <a:pos x="T6" y="T7"/>
                  </a:cxn>
                  <a:cxn ang="0">
                    <a:pos x="T8" y="T9"/>
                  </a:cxn>
                </a:cxnLst>
                <a:rect l="0" t="0" r="r" b="b"/>
                <a:pathLst>
                  <a:path w="57" h="32">
                    <a:moveTo>
                      <a:pt x="57" y="21"/>
                    </a:moveTo>
                    <a:lnTo>
                      <a:pt x="19" y="0"/>
                    </a:lnTo>
                    <a:lnTo>
                      <a:pt x="0" y="11"/>
                    </a:lnTo>
                    <a:lnTo>
                      <a:pt x="38" y="32"/>
                    </a:lnTo>
                    <a:lnTo>
                      <a:pt x="57" y="21"/>
                    </a:lnTo>
                    <a:close/>
                  </a:path>
                </a:pathLst>
              </a:custGeom>
              <a:noFill/>
              <a:ln w="7938" cap="rnd">
                <a:solidFill>
                  <a:srgbClr val="CC663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03" name="Freeform 759"/>
              <p:cNvSpPr>
                <a:spLocks noEditPoints="1"/>
              </p:cNvSpPr>
              <p:nvPr/>
            </p:nvSpPr>
            <p:spPr bwMode="auto">
              <a:xfrm>
                <a:off x="2299" y="2915"/>
                <a:ext cx="48" cy="69"/>
              </a:xfrm>
              <a:custGeom>
                <a:avLst/>
                <a:gdLst>
                  <a:gd name="T0" fmla="*/ 47 w 48"/>
                  <a:gd name="T1" fmla="*/ 36 h 69"/>
                  <a:gd name="T2" fmla="*/ 47 w 48"/>
                  <a:gd name="T3" fmla="*/ 22 h 69"/>
                  <a:gd name="T4" fmla="*/ 9 w 48"/>
                  <a:gd name="T5" fmla="*/ 0 h 69"/>
                  <a:gd name="T6" fmla="*/ 0 w 48"/>
                  <a:gd name="T7" fmla="*/ 6 h 69"/>
                  <a:gd name="T8" fmla="*/ 38 w 48"/>
                  <a:gd name="T9" fmla="*/ 27 h 69"/>
                  <a:gd name="T10" fmla="*/ 38 w 48"/>
                  <a:gd name="T11" fmla="*/ 41 h 69"/>
                  <a:gd name="T12" fmla="*/ 47 w 48"/>
                  <a:gd name="T13" fmla="*/ 36 h 69"/>
                  <a:gd name="T14" fmla="*/ 48 w 48"/>
                  <a:gd name="T15" fmla="*/ 64 h 69"/>
                  <a:gd name="T16" fmla="*/ 48 w 48"/>
                  <a:gd name="T17" fmla="*/ 50 h 69"/>
                  <a:gd name="T18" fmla="*/ 39 w 48"/>
                  <a:gd name="T19" fmla="*/ 55 h 69"/>
                  <a:gd name="T20" fmla="*/ 39 w 48"/>
                  <a:gd name="T21" fmla="*/ 69 h 69"/>
                  <a:gd name="T22" fmla="*/ 48 w 48"/>
                  <a:gd name="T23" fmla="*/ 6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8" h="69">
                    <a:moveTo>
                      <a:pt x="47" y="36"/>
                    </a:moveTo>
                    <a:lnTo>
                      <a:pt x="47" y="22"/>
                    </a:lnTo>
                    <a:lnTo>
                      <a:pt x="9" y="0"/>
                    </a:lnTo>
                    <a:lnTo>
                      <a:pt x="0" y="6"/>
                    </a:lnTo>
                    <a:lnTo>
                      <a:pt x="38" y="27"/>
                    </a:lnTo>
                    <a:lnTo>
                      <a:pt x="38" y="41"/>
                    </a:lnTo>
                    <a:lnTo>
                      <a:pt x="47" y="36"/>
                    </a:lnTo>
                    <a:close/>
                    <a:moveTo>
                      <a:pt x="48" y="64"/>
                    </a:moveTo>
                    <a:lnTo>
                      <a:pt x="48" y="50"/>
                    </a:lnTo>
                    <a:lnTo>
                      <a:pt x="39" y="55"/>
                    </a:lnTo>
                    <a:lnTo>
                      <a:pt x="39" y="69"/>
                    </a:lnTo>
                    <a:lnTo>
                      <a:pt x="48" y="64"/>
                    </a:lnTo>
                    <a:close/>
                  </a:path>
                </a:pathLst>
              </a:custGeom>
              <a:solidFill>
                <a:srgbClr val="F7F3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4" name="Freeform 760"/>
              <p:cNvSpPr>
                <a:spLocks/>
              </p:cNvSpPr>
              <p:nvPr/>
            </p:nvSpPr>
            <p:spPr bwMode="auto">
              <a:xfrm>
                <a:off x="2299" y="2915"/>
                <a:ext cx="47" cy="41"/>
              </a:xfrm>
              <a:custGeom>
                <a:avLst/>
                <a:gdLst>
                  <a:gd name="T0" fmla="*/ 47 w 47"/>
                  <a:gd name="T1" fmla="*/ 36 h 41"/>
                  <a:gd name="T2" fmla="*/ 47 w 47"/>
                  <a:gd name="T3" fmla="*/ 22 h 41"/>
                  <a:gd name="T4" fmla="*/ 9 w 47"/>
                  <a:gd name="T5" fmla="*/ 0 h 41"/>
                  <a:gd name="T6" fmla="*/ 0 w 47"/>
                  <a:gd name="T7" fmla="*/ 6 h 41"/>
                  <a:gd name="T8" fmla="*/ 38 w 47"/>
                  <a:gd name="T9" fmla="*/ 27 h 41"/>
                  <a:gd name="T10" fmla="*/ 38 w 47"/>
                  <a:gd name="T11" fmla="*/ 41 h 41"/>
                  <a:gd name="T12" fmla="*/ 47 w 47"/>
                  <a:gd name="T13" fmla="*/ 36 h 41"/>
                </a:gdLst>
                <a:ahLst/>
                <a:cxnLst>
                  <a:cxn ang="0">
                    <a:pos x="T0" y="T1"/>
                  </a:cxn>
                  <a:cxn ang="0">
                    <a:pos x="T2" y="T3"/>
                  </a:cxn>
                  <a:cxn ang="0">
                    <a:pos x="T4" y="T5"/>
                  </a:cxn>
                  <a:cxn ang="0">
                    <a:pos x="T6" y="T7"/>
                  </a:cxn>
                  <a:cxn ang="0">
                    <a:pos x="T8" y="T9"/>
                  </a:cxn>
                  <a:cxn ang="0">
                    <a:pos x="T10" y="T11"/>
                  </a:cxn>
                  <a:cxn ang="0">
                    <a:pos x="T12" y="T13"/>
                  </a:cxn>
                </a:cxnLst>
                <a:rect l="0" t="0" r="r" b="b"/>
                <a:pathLst>
                  <a:path w="47" h="41">
                    <a:moveTo>
                      <a:pt x="47" y="36"/>
                    </a:moveTo>
                    <a:lnTo>
                      <a:pt x="47" y="22"/>
                    </a:lnTo>
                    <a:lnTo>
                      <a:pt x="9" y="0"/>
                    </a:lnTo>
                    <a:lnTo>
                      <a:pt x="0" y="6"/>
                    </a:lnTo>
                    <a:lnTo>
                      <a:pt x="38" y="27"/>
                    </a:lnTo>
                    <a:lnTo>
                      <a:pt x="38" y="41"/>
                    </a:lnTo>
                    <a:lnTo>
                      <a:pt x="47" y="36"/>
                    </a:lnTo>
                    <a:close/>
                  </a:path>
                </a:pathLst>
              </a:custGeom>
              <a:noFill/>
              <a:ln w="793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05" name="Freeform 761"/>
              <p:cNvSpPr>
                <a:spLocks/>
              </p:cNvSpPr>
              <p:nvPr/>
            </p:nvSpPr>
            <p:spPr bwMode="auto">
              <a:xfrm>
                <a:off x="2338" y="2965"/>
                <a:ext cx="9" cy="19"/>
              </a:xfrm>
              <a:custGeom>
                <a:avLst/>
                <a:gdLst>
                  <a:gd name="T0" fmla="*/ 9 w 9"/>
                  <a:gd name="T1" fmla="*/ 14 h 19"/>
                  <a:gd name="T2" fmla="*/ 9 w 9"/>
                  <a:gd name="T3" fmla="*/ 0 h 19"/>
                  <a:gd name="T4" fmla="*/ 0 w 9"/>
                  <a:gd name="T5" fmla="*/ 5 h 19"/>
                  <a:gd name="T6" fmla="*/ 0 w 9"/>
                  <a:gd name="T7" fmla="*/ 19 h 19"/>
                  <a:gd name="T8" fmla="*/ 9 w 9"/>
                  <a:gd name="T9" fmla="*/ 14 h 19"/>
                </a:gdLst>
                <a:ahLst/>
                <a:cxnLst>
                  <a:cxn ang="0">
                    <a:pos x="T0" y="T1"/>
                  </a:cxn>
                  <a:cxn ang="0">
                    <a:pos x="T2" y="T3"/>
                  </a:cxn>
                  <a:cxn ang="0">
                    <a:pos x="T4" y="T5"/>
                  </a:cxn>
                  <a:cxn ang="0">
                    <a:pos x="T6" y="T7"/>
                  </a:cxn>
                  <a:cxn ang="0">
                    <a:pos x="T8" y="T9"/>
                  </a:cxn>
                </a:cxnLst>
                <a:rect l="0" t="0" r="r" b="b"/>
                <a:pathLst>
                  <a:path w="9" h="19">
                    <a:moveTo>
                      <a:pt x="9" y="14"/>
                    </a:moveTo>
                    <a:lnTo>
                      <a:pt x="9" y="0"/>
                    </a:lnTo>
                    <a:lnTo>
                      <a:pt x="0" y="5"/>
                    </a:lnTo>
                    <a:lnTo>
                      <a:pt x="0" y="19"/>
                    </a:lnTo>
                    <a:lnTo>
                      <a:pt x="9" y="14"/>
                    </a:lnTo>
                  </a:path>
                </a:pathLst>
              </a:custGeom>
              <a:noFill/>
              <a:ln w="793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06" name="Freeform 762"/>
              <p:cNvSpPr>
                <a:spLocks noEditPoints="1"/>
              </p:cNvSpPr>
              <p:nvPr/>
            </p:nvSpPr>
            <p:spPr bwMode="auto">
              <a:xfrm>
                <a:off x="2305" y="2918"/>
                <a:ext cx="42" cy="66"/>
              </a:xfrm>
              <a:custGeom>
                <a:avLst/>
                <a:gdLst>
                  <a:gd name="T0" fmla="*/ 33 w 42"/>
                  <a:gd name="T1" fmla="*/ 66 h 66"/>
                  <a:gd name="T2" fmla="*/ 42 w 42"/>
                  <a:gd name="T3" fmla="*/ 61 h 66"/>
                  <a:gd name="T4" fmla="*/ 0 w 42"/>
                  <a:gd name="T5" fmla="*/ 0 h 66"/>
                  <a:gd name="T6" fmla="*/ 37 w 42"/>
                  <a:gd name="T7" fmla="*/ 21 h 66"/>
                </a:gdLst>
                <a:ahLst/>
                <a:cxnLst>
                  <a:cxn ang="0">
                    <a:pos x="T0" y="T1"/>
                  </a:cxn>
                  <a:cxn ang="0">
                    <a:pos x="T2" y="T3"/>
                  </a:cxn>
                  <a:cxn ang="0">
                    <a:pos x="T4" y="T5"/>
                  </a:cxn>
                  <a:cxn ang="0">
                    <a:pos x="T6" y="T7"/>
                  </a:cxn>
                </a:cxnLst>
                <a:rect l="0" t="0" r="r" b="b"/>
                <a:pathLst>
                  <a:path w="42" h="66">
                    <a:moveTo>
                      <a:pt x="33" y="66"/>
                    </a:moveTo>
                    <a:lnTo>
                      <a:pt x="42" y="61"/>
                    </a:lnTo>
                    <a:moveTo>
                      <a:pt x="0" y="0"/>
                    </a:moveTo>
                    <a:lnTo>
                      <a:pt x="37" y="21"/>
                    </a:lnTo>
                  </a:path>
                </a:pathLst>
              </a:custGeom>
              <a:noFill/>
              <a:ln w="7938" cap="rnd">
                <a:solidFill>
                  <a:srgbClr val="3D546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07" name="Freeform 763"/>
              <p:cNvSpPr>
                <a:spLocks noEditPoints="1"/>
              </p:cNvSpPr>
              <p:nvPr/>
            </p:nvSpPr>
            <p:spPr bwMode="auto">
              <a:xfrm>
                <a:off x="2271" y="2941"/>
                <a:ext cx="117" cy="62"/>
              </a:xfrm>
              <a:custGeom>
                <a:avLst/>
                <a:gdLst>
                  <a:gd name="T0" fmla="*/ 0 w 117"/>
                  <a:gd name="T1" fmla="*/ 4 h 62"/>
                  <a:gd name="T2" fmla="*/ 3 w 117"/>
                  <a:gd name="T3" fmla="*/ 40 h 62"/>
                  <a:gd name="T4" fmla="*/ 14 w 117"/>
                  <a:gd name="T5" fmla="*/ 17 h 62"/>
                  <a:gd name="T6" fmla="*/ 2 w 117"/>
                  <a:gd name="T7" fmla="*/ 24 h 62"/>
                  <a:gd name="T8" fmla="*/ 42 w 117"/>
                  <a:gd name="T9" fmla="*/ 47 h 62"/>
                  <a:gd name="T10" fmla="*/ 117 w 117"/>
                  <a:gd name="T11" fmla="*/ 14 h 62"/>
                  <a:gd name="T12" fmla="*/ 91 w 117"/>
                  <a:gd name="T13" fmla="*/ 0 h 62"/>
                  <a:gd name="T14" fmla="*/ 18 w 117"/>
                  <a:gd name="T15" fmla="*/ 33 h 62"/>
                  <a:gd name="T16" fmla="*/ 3 w 117"/>
                  <a:gd name="T17" fmla="*/ 40 h 62"/>
                  <a:gd name="T18" fmla="*/ 41 w 117"/>
                  <a:gd name="T19" fmla="*/ 62 h 62"/>
                  <a:gd name="T20" fmla="*/ 108 w 117"/>
                  <a:gd name="T21" fmla="*/ 40 h 62"/>
                  <a:gd name="T22" fmla="*/ 90 w 117"/>
                  <a:gd name="T23" fmla="*/ 29 h 62"/>
                  <a:gd name="T24" fmla="*/ 38 w 117"/>
                  <a:gd name="T25" fmla="*/ 45 h 62"/>
                  <a:gd name="T26" fmla="*/ 22 w 117"/>
                  <a:gd name="T27" fmla="*/ 51 h 62"/>
                  <a:gd name="T28" fmla="*/ 22 w 117"/>
                  <a:gd name="T29" fmla="*/ 17 h 62"/>
                  <a:gd name="T30" fmla="*/ 43 w 117"/>
                  <a:gd name="T31" fmla="*/ 27 h 62"/>
                  <a:gd name="T32" fmla="*/ 41 w 117"/>
                  <a:gd name="T33" fmla="*/ 62 h 62"/>
                  <a:gd name="T34" fmla="*/ 69 w 117"/>
                  <a:gd name="T35" fmla="*/ 17 h 62"/>
                  <a:gd name="T36" fmla="*/ 60 w 117"/>
                  <a:gd name="T37" fmla="*/ 55 h 62"/>
                  <a:gd name="T38" fmla="*/ 97 w 117"/>
                  <a:gd name="T39" fmla="*/ 4 h 62"/>
                  <a:gd name="T40" fmla="*/ 86 w 117"/>
                  <a:gd name="T41" fmla="*/ 47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62">
                    <a:moveTo>
                      <a:pt x="0" y="4"/>
                    </a:moveTo>
                    <a:lnTo>
                      <a:pt x="3" y="40"/>
                    </a:lnTo>
                    <a:moveTo>
                      <a:pt x="14" y="17"/>
                    </a:moveTo>
                    <a:lnTo>
                      <a:pt x="2" y="24"/>
                    </a:lnTo>
                    <a:lnTo>
                      <a:pt x="42" y="47"/>
                    </a:lnTo>
                    <a:lnTo>
                      <a:pt x="117" y="14"/>
                    </a:lnTo>
                    <a:lnTo>
                      <a:pt x="91" y="0"/>
                    </a:lnTo>
                    <a:moveTo>
                      <a:pt x="18" y="33"/>
                    </a:moveTo>
                    <a:lnTo>
                      <a:pt x="3" y="40"/>
                    </a:lnTo>
                    <a:lnTo>
                      <a:pt x="41" y="62"/>
                    </a:lnTo>
                    <a:lnTo>
                      <a:pt x="108" y="40"/>
                    </a:lnTo>
                    <a:lnTo>
                      <a:pt x="90" y="29"/>
                    </a:lnTo>
                    <a:moveTo>
                      <a:pt x="38" y="45"/>
                    </a:moveTo>
                    <a:lnTo>
                      <a:pt x="22" y="51"/>
                    </a:lnTo>
                    <a:lnTo>
                      <a:pt x="22" y="17"/>
                    </a:lnTo>
                    <a:moveTo>
                      <a:pt x="43" y="27"/>
                    </a:moveTo>
                    <a:lnTo>
                      <a:pt x="41" y="62"/>
                    </a:lnTo>
                    <a:moveTo>
                      <a:pt x="69" y="17"/>
                    </a:moveTo>
                    <a:lnTo>
                      <a:pt x="60" y="55"/>
                    </a:lnTo>
                    <a:moveTo>
                      <a:pt x="97" y="4"/>
                    </a:moveTo>
                    <a:lnTo>
                      <a:pt x="86" y="47"/>
                    </a:lnTo>
                  </a:path>
                </a:pathLst>
              </a:custGeom>
              <a:noFill/>
              <a:ln w="7938" cap="rnd">
                <a:solidFill>
                  <a:srgbClr val="13558A"/>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08" name="Freeform 764"/>
              <p:cNvSpPr>
                <a:spLocks noEditPoints="1"/>
              </p:cNvSpPr>
              <p:nvPr/>
            </p:nvSpPr>
            <p:spPr bwMode="auto">
              <a:xfrm>
                <a:off x="2271" y="2902"/>
                <a:ext cx="124" cy="101"/>
              </a:xfrm>
              <a:custGeom>
                <a:avLst/>
                <a:gdLst>
                  <a:gd name="T0" fmla="*/ 14 w 124"/>
                  <a:gd name="T1" fmla="*/ 35 h 101"/>
                  <a:gd name="T2" fmla="*/ 0 w 124"/>
                  <a:gd name="T3" fmla="*/ 43 h 101"/>
                  <a:gd name="T4" fmla="*/ 37 w 124"/>
                  <a:gd name="T5" fmla="*/ 63 h 101"/>
                  <a:gd name="T6" fmla="*/ 37 w 124"/>
                  <a:gd name="T7" fmla="*/ 63 h 101"/>
                  <a:gd name="T8" fmla="*/ 43 w 124"/>
                  <a:gd name="T9" fmla="*/ 66 h 101"/>
                  <a:gd name="T10" fmla="*/ 124 w 124"/>
                  <a:gd name="T11" fmla="*/ 32 h 101"/>
                  <a:gd name="T12" fmla="*/ 68 w 124"/>
                  <a:gd name="T13" fmla="*/ 0 h 101"/>
                  <a:gd name="T14" fmla="*/ 56 w 124"/>
                  <a:gd name="T15" fmla="*/ 7 h 101"/>
                  <a:gd name="T16" fmla="*/ 24 w 124"/>
                  <a:gd name="T17" fmla="*/ 91 h 101"/>
                  <a:gd name="T18" fmla="*/ 41 w 124"/>
                  <a:gd name="T19" fmla="*/ 101 h 101"/>
                  <a:gd name="T20" fmla="*/ 107 w 124"/>
                  <a:gd name="T21" fmla="*/ 8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4" h="101">
                    <a:moveTo>
                      <a:pt x="14" y="35"/>
                    </a:moveTo>
                    <a:lnTo>
                      <a:pt x="0" y="43"/>
                    </a:lnTo>
                    <a:lnTo>
                      <a:pt x="37" y="63"/>
                    </a:lnTo>
                    <a:moveTo>
                      <a:pt x="37" y="63"/>
                    </a:moveTo>
                    <a:lnTo>
                      <a:pt x="43" y="66"/>
                    </a:lnTo>
                    <a:lnTo>
                      <a:pt x="124" y="32"/>
                    </a:lnTo>
                    <a:lnTo>
                      <a:pt x="68" y="0"/>
                    </a:lnTo>
                    <a:lnTo>
                      <a:pt x="56" y="7"/>
                    </a:lnTo>
                    <a:moveTo>
                      <a:pt x="24" y="91"/>
                    </a:moveTo>
                    <a:lnTo>
                      <a:pt x="41" y="101"/>
                    </a:lnTo>
                    <a:lnTo>
                      <a:pt x="107" y="80"/>
                    </a:lnTo>
                  </a:path>
                </a:pathLst>
              </a:custGeom>
              <a:noFill/>
              <a:ln w="7938" cap="flat">
                <a:solidFill>
                  <a:srgbClr val="0D457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09" name="Rectangle 765"/>
              <p:cNvSpPr>
                <a:spLocks noChangeArrowheads="1"/>
              </p:cNvSpPr>
              <p:nvPr/>
            </p:nvSpPr>
            <p:spPr bwMode="auto">
              <a:xfrm>
                <a:off x="2393" y="2834"/>
                <a:ext cx="5" cy="39"/>
              </a:xfrm>
              <a:prstGeom prst="rect">
                <a:avLst/>
              </a:prstGeom>
              <a:solidFill>
                <a:srgbClr val="F7F3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0" name="Rectangle 766"/>
              <p:cNvSpPr>
                <a:spLocks noChangeArrowheads="1"/>
              </p:cNvSpPr>
              <p:nvPr/>
            </p:nvSpPr>
            <p:spPr bwMode="auto">
              <a:xfrm>
                <a:off x="2398" y="2834"/>
                <a:ext cx="5" cy="39"/>
              </a:xfrm>
              <a:prstGeom prst="rect">
                <a:avLst/>
              </a:prstGeom>
              <a:solidFill>
                <a:srgbClr val="F3F3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1" name="Rectangle 767"/>
              <p:cNvSpPr>
                <a:spLocks noChangeArrowheads="1"/>
              </p:cNvSpPr>
              <p:nvPr/>
            </p:nvSpPr>
            <p:spPr bwMode="auto">
              <a:xfrm>
                <a:off x="2403" y="2834"/>
                <a:ext cx="5" cy="39"/>
              </a:xfrm>
              <a:prstGeom prst="rect">
                <a:avLst/>
              </a:prstGeom>
              <a:solidFill>
                <a:srgbClr val="EBF2E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2" name="Rectangle 768"/>
              <p:cNvSpPr>
                <a:spLocks noChangeArrowheads="1"/>
              </p:cNvSpPr>
              <p:nvPr/>
            </p:nvSpPr>
            <p:spPr bwMode="auto">
              <a:xfrm>
                <a:off x="2408" y="2834"/>
                <a:ext cx="5" cy="39"/>
              </a:xfrm>
              <a:prstGeom prst="rect">
                <a:avLst/>
              </a:prstGeom>
              <a:solidFill>
                <a:srgbClr val="DEF1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3" name="Rectangle 769"/>
              <p:cNvSpPr>
                <a:spLocks noChangeArrowheads="1"/>
              </p:cNvSpPr>
              <p:nvPr/>
            </p:nvSpPr>
            <p:spPr bwMode="auto">
              <a:xfrm>
                <a:off x="2413" y="2834"/>
                <a:ext cx="5" cy="39"/>
              </a:xfrm>
              <a:prstGeom prst="rect">
                <a:avLst/>
              </a:prstGeom>
              <a:solidFill>
                <a:srgbClr val="CBF0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4" name="Rectangle 770"/>
              <p:cNvSpPr>
                <a:spLocks noChangeArrowheads="1"/>
              </p:cNvSpPr>
              <p:nvPr/>
            </p:nvSpPr>
            <p:spPr bwMode="auto">
              <a:xfrm>
                <a:off x="2418" y="2834"/>
                <a:ext cx="5" cy="39"/>
              </a:xfrm>
              <a:prstGeom prst="rect">
                <a:avLst/>
              </a:prstGeom>
              <a:solidFill>
                <a:srgbClr val="B4EE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5" name="Rectangle 771"/>
              <p:cNvSpPr>
                <a:spLocks noChangeArrowheads="1"/>
              </p:cNvSpPr>
              <p:nvPr/>
            </p:nvSpPr>
            <p:spPr bwMode="auto">
              <a:xfrm>
                <a:off x="2423" y="2834"/>
                <a:ext cx="5" cy="39"/>
              </a:xfrm>
              <a:prstGeom prst="rect">
                <a:avLst/>
              </a:prstGeom>
              <a:solidFill>
                <a:srgbClr val="9AED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6" name="Rectangle 772"/>
              <p:cNvSpPr>
                <a:spLocks noChangeArrowheads="1"/>
              </p:cNvSpPr>
              <p:nvPr/>
            </p:nvSpPr>
            <p:spPr bwMode="auto">
              <a:xfrm>
                <a:off x="2428" y="2834"/>
                <a:ext cx="4" cy="39"/>
              </a:xfrm>
              <a:prstGeom prst="rect">
                <a:avLst/>
              </a:prstGeom>
              <a:solidFill>
                <a:srgbClr val="81ECF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7" name="Rectangle 773"/>
              <p:cNvSpPr>
                <a:spLocks noChangeArrowheads="1"/>
              </p:cNvSpPr>
              <p:nvPr/>
            </p:nvSpPr>
            <p:spPr bwMode="auto">
              <a:xfrm>
                <a:off x="2432" y="2834"/>
                <a:ext cx="5" cy="39"/>
              </a:xfrm>
              <a:prstGeom prst="rect">
                <a:avLst/>
              </a:prstGeom>
              <a:solidFill>
                <a:srgbClr val="6DEB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8" name="Rectangle 774"/>
              <p:cNvSpPr>
                <a:spLocks noChangeArrowheads="1"/>
              </p:cNvSpPr>
              <p:nvPr/>
            </p:nvSpPr>
            <p:spPr bwMode="auto">
              <a:xfrm>
                <a:off x="2437" y="2834"/>
                <a:ext cx="5" cy="39"/>
              </a:xfrm>
              <a:prstGeom prst="rect">
                <a:avLst/>
              </a:prstGeom>
              <a:solidFill>
                <a:srgbClr val="61EB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9" name="Rectangle 775"/>
              <p:cNvSpPr>
                <a:spLocks noChangeArrowheads="1"/>
              </p:cNvSpPr>
              <p:nvPr/>
            </p:nvSpPr>
            <p:spPr bwMode="auto">
              <a:xfrm>
                <a:off x="2442" y="2834"/>
                <a:ext cx="5" cy="39"/>
              </a:xfrm>
              <a:prstGeom prst="rect">
                <a:avLst/>
              </a:prstGeom>
              <a:solidFill>
                <a:srgbClr val="65EB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800" name="Picture 776"/>
              <p:cNvPicPr>
                <a:picLocks noChangeAspect="1" noChangeArrowheads="1"/>
              </p:cNvPicPr>
              <p:nvPr/>
            </p:nvPicPr>
            <p:blipFill>
              <a:blip r:embed="rId60">
                <a:extLst>
                  <a:ext uri="{28A0092B-C50C-407E-A947-70E740481C1C}">
                    <a14:useLocalDpi xmlns:a14="http://schemas.microsoft.com/office/drawing/2010/main" val="0"/>
                  </a:ext>
                </a:extLst>
              </a:blip>
              <a:srcRect/>
              <a:stretch>
                <a:fillRect/>
              </a:stretch>
            </p:blipFill>
            <p:spPr bwMode="auto">
              <a:xfrm>
                <a:off x="2423" y="2858"/>
                <a:ext cx="24" cy="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20" name="Freeform 777"/>
              <p:cNvSpPr>
                <a:spLocks noEditPoints="1"/>
              </p:cNvSpPr>
              <p:nvPr/>
            </p:nvSpPr>
            <p:spPr bwMode="auto">
              <a:xfrm>
                <a:off x="2371" y="2874"/>
                <a:ext cx="70" cy="120"/>
              </a:xfrm>
              <a:custGeom>
                <a:avLst/>
                <a:gdLst>
                  <a:gd name="T0" fmla="*/ 86 w 230"/>
                  <a:gd name="T1" fmla="*/ 0 h 394"/>
                  <a:gd name="T2" fmla="*/ 3 w 230"/>
                  <a:gd name="T3" fmla="*/ 47 h 394"/>
                  <a:gd name="T4" fmla="*/ 0 w 230"/>
                  <a:gd name="T5" fmla="*/ 78 h 394"/>
                  <a:gd name="T6" fmla="*/ 27 w 230"/>
                  <a:gd name="T7" fmla="*/ 74 h 394"/>
                  <a:gd name="T8" fmla="*/ 88 w 230"/>
                  <a:gd name="T9" fmla="*/ 39 h 394"/>
                  <a:gd name="T10" fmla="*/ 86 w 230"/>
                  <a:gd name="T11" fmla="*/ 0 h 394"/>
                  <a:gd name="T12" fmla="*/ 191 w 230"/>
                  <a:gd name="T13" fmla="*/ 59 h 394"/>
                  <a:gd name="T14" fmla="*/ 109 w 230"/>
                  <a:gd name="T15" fmla="*/ 106 h 394"/>
                  <a:gd name="T16" fmla="*/ 106 w 230"/>
                  <a:gd name="T17" fmla="*/ 138 h 394"/>
                  <a:gd name="T18" fmla="*/ 133 w 230"/>
                  <a:gd name="T19" fmla="*/ 134 h 394"/>
                  <a:gd name="T20" fmla="*/ 194 w 230"/>
                  <a:gd name="T21" fmla="*/ 98 h 394"/>
                  <a:gd name="T22" fmla="*/ 191 w 230"/>
                  <a:gd name="T23" fmla="*/ 59 h 394"/>
                  <a:gd name="T24" fmla="*/ 112 w 230"/>
                  <a:gd name="T25" fmla="*/ 357 h 394"/>
                  <a:gd name="T26" fmla="*/ 91 w 230"/>
                  <a:gd name="T27" fmla="*/ 370 h 394"/>
                  <a:gd name="T28" fmla="*/ 92 w 230"/>
                  <a:gd name="T29" fmla="*/ 358 h 394"/>
                  <a:gd name="T30" fmla="*/ 129 w 230"/>
                  <a:gd name="T31" fmla="*/ 317 h 394"/>
                  <a:gd name="T32" fmla="*/ 134 w 230"/>
                  <a:gd name="T33" fmla="*/ 142 h 394"/>
                  <a:gd name="T34" fmla="*/ 144 w 230"/>
                  <a:gd name="T35" fmla="*/ 148 h 394"/>
                  <a:gd name="T36" fmla="*/ 149 w 230"/>
                  <a:gd name="T37" fmla="*/ 322 h 394"/>
                  <a:gd name="T38" fmla="*/ 112 w 230"/>
                  <a:gd name="T39" fmla="*/ 357 h 394"/>
                  <a:gd name="T40" fmla="*/ 194 w 230"/>
                  <a:gd name="T41" fmla="*/ 98 h 394"/>
                  <a:gd name="T42" fmla="*/ 193 w 230"/>
                  <a:gd name="T43" fmla="*/ 93 h 394"/>
                  <a:gd name="T44" fmla="*/ 230 w 230"/>
                  <a:gd name="T45" fmla="*/ 77 h 394"/>
                  <a:gd name="T46" fmla="*/ 217 w 230"/>
                  <a:gd name="T47" fmla="*/ 310 h 394"/>
                  <a:gd name="T48" fmla="*/ 217 w 230"/>
                  <a:gd name="T49" fmla="*/ 347 h 394"/>
                  <a:gd name="T50" fmla="*/ 134 w 230"/>
                  <a:gd name="T51" fmla="*/ 394 h 394"/>
                  <a:gd name="T52" fmla="*/ 134 w 230"/>
                  <a:gd name="T53" fmla="*/ 377 h 394"/>
                  <a:gd name="T54" fmla="*/ 175 w 230"/>
                  <a:gd name="T55" fmla="*/ 332 h 394"/>
                  <a:gd name="T56" fmla="*/ 188 w 230"/>
                  <a:gd name="T57" fmla="*/ 102 h 394"/>
                  <a:gd name="T58" fmla="*/ 194 w 230"/>
                  <a:gd name="T59" fmla="*/ 98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30" h="394">
                    <a:moveTo>
                      <a:pt x="86" y="0"/>
                    </a:moveTo>
                    <a:lnTo>
                      <a:pt x="3" y="47"/>
                    </a:lnTo>
                    <a:cubicBezTo>
                      <a:pt x="11" y="57"/>
                      <a:pt x="9" y="70"/>
                      <a:pt x="0" y="78"/>
                    </a:cubicBezTo>
                    <a:cubicBezTo>
                      <a:pt x="9" y="85"/>
                      <a:pt x="21" y="83"/>
                      <a:pt x="27" y="74"/>
                    </a:cubicBezTo>
                    <a:lnTo>
                      <a:pt x="88" y="39"/>
                    </a:lnTo>
                    <a:lnTo>
                      <a:pt x="86" y="0"/>
                    </a:lnTo>
                    <a:close/>
                    <a:moveTo>
                      <a:pt x="191" y="59"/>
                    </a:moveTo>
                    <a:lnTo>
                      <a:pt x="109" y="106"/>
                    </a:lnTo>
                    <a:cubicBezTo>
                      <a:pt x="117" y="116"/>
                      <a:pt x="115" y="130"/>
                      <a:pt x="106" y="138"/>
                    </a:cubicBezTo>
                    <a:cubicBezTo>
                      <a:pt x="114" y="144"/>
                      <a:pt x="127" y="142"/>
                      <a:pt x="133" y="134"/>
                    </a:cubicBezTo>
                    <a:lnTo>
                      <a:pt x="194" y="98"/>
                    </a:lnTo>
                    <a:lnTo>
                      <a:pt x="191" y="59"/>
                    </a:lnTo>
                    <a:close/>
                    <a:moveTo>
                      <a:pt x="112" y="357"/>
                    </a:moveTo>
                    <a:lnTo>
                      <a:pt x="91" y="370"/>
                    </a:lnTo>
                    <a:cubicBezTo>
                      <a:pt x="91" y="366"/>
                      <a:pt x="91" y="362"/>
                      <a:pt x="92" y="358"/>
                    </a:cubicBezTo>
                    <a:cubicBezTo>
                      <a:pt x="102" y="342"/>
                      <a:pt x="114" y="328"/>
                      <a:pt x="129" y="317"/>
                    </a:cubicBezTo>
                    <a:lnTo>
                      <a:pt x="134" y="142"/>
                    </a:lnTo>
                    <a:lnTo>
                      <a:pt x="144" y="148"/>
                    </a:lnTo>
                    <a:lnTo>
                      <a:pt x="149" y="322"/>
                    </a:lnTo>
                    <a:cubicBezTo>
                      <a:pt x="136" y="333"/>
                      <a:pt x="124" y="345"/>
                      <a:pt x="112" y="357"/>
                    </a:cubicBezTo>
                    <a:close/>
                    <a:moveTo>
                      <a:pt x="194" y="98"/>
                    </a:moveTo>
                    <a:lnTo>
                      <a:pt x="193" y="93"/>
                    </a:lnTo>
                    <a:lnTo>
                      <a:pt x="230" y="77"/>
                    </a:lnTo>
                    <a:lnTo>
                      <a:pt x="217" y="310"/>
                    </a:lnTo>
                    <a:lnTo>
                      <a:pt x="217" y="347"/>
                    </a:lnTo>
                    <a:lnTo>
                      <a:pt x="134" y="394"/>
                    </a:lnTo>
                    <a:cubicBezTo>
                      <a:pt x="133" y="388"/>
                      <a:pt x="133" y="383"/>
                      <a:pt x="134" y="377"/>
                    </a:cubicBezTo>
                    <a:cubicBezTo>
                      <a:pt x="145" y="360"/>
                      <a:pt x="159" y="345"/>
                      <a:pt x="175" y="332"/>
                    </a:cubicBezTo>
                    <a:lnTo>
                      <a:pt x="188" y="102"/>
                    </a:lnTo>
                    <a:lnTo>
                      <a:pt x="194" y="98"/>
                    </a:lnTo>
                    <a:close/>
                  </a:path>
                </a:pathLst>
              </a:custGeom>
              <a:solidFill>
                <a:srgbClr val="0082B9"/>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21" name="Freeform 778"/>
              <p:cNvSpPr>
                <a:spLocks noEditPoints="1"/>
              </p:cNvSpPr>
              <p:nvPr/>
            </p:nvSpPr>
            <p:spPr bwMode="auto">
              <a:xfrm>
                <a:off x="2367" y="2870"/>
                <a:ext cx="62" cy="36"/>
              </a:xfrm>
              <a:custGeom>
                <a:avLst/>
                <a:gdLst>
                  <a:gd name="T0" fmla="*/ 98 w 203"/>
                  <a:gd name="T1" fmla="*/ 11 h 117"/>
                  <a:gd name="T2" fmla="*/ 16 w 203"/>
                  <a:gd name="T3" fmla="*/ 58 h 117"/>
                  <a:gd name="T4" fmla="*/ 1 w 203"/>
                  <a:gd name="T5" fmla="*/ 51 h 117"/>
                  <a:gd name="T6" fmla="*/ 6 w 203"/>
                  <a:gd name="T7" fmla="*/ 42 h 117"/>
                  <a:gd name="T8" fmla="*/ 79 w 203"/>
                  <a:gd name="T9" fmla="*/ 0 h 117"/>
                  <a:gd name="T10" fmla="*/ 98 w 203"/>
                  <a:gd name="T11" fmla="*/ 11 h 117"/>
                  <a:gd name="T12" fmla="*/ 203 w 203"/>
                  <a:gd name="T13" fmla="*/ 70 h 117"/>
                  <a:gd name="T14" fmla="*/ 121 w 203"/>
                  <a:gd name="T15" fmla="*/ 117 h 117"/>
                  <a:gd name="T16" fmla="*/ 106 w 203"/>
                  <a:gd name="T17" fmla="*/ 109 h 117"/>
                  <a:gd name="T18" fmla="*/ 110 w 203"/>
                  <a:gd name="T19" fmla="*/ 101 h 117"/>
                  <a:gd name="T20" fmla="*/ 184 w 203"/>
                  <a:gd name="T21" fmla="*/ 59 h 117"/>
                  <a:gd name="T22" fmla="*/ 203 w 203"/>
                  <a:gd name="T23" fmla="*/ 7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3" h="117">
                    <a:moveTo>
                      <a:pt x="98" y="11"/>
                    </a:moveTo>
                    <a:lnTo>
                      <a:pt x="16" y="58"/>
                    </a:lnTo>
                    <a:cubicBezTo>
                      <a:pt x="13" y="54"/>
                      <a:pt x="7" y="51"/>
                      <a:pt x="1" y="51"/>
                    </a:cubicBezTo>
                    <a:cubicBezTo>
                      <a:pt x="0" y="47"/>
                      <a:pt x="2" y="43"/>
                      <a:pt x="6" y="42"/>
                    </a:cubicBezTo>
                    <a:cubicBezTo>
                      <a:pt x="30" y="28"/>
                      <a:pt x="55" y="14"/>
                      <a:pt x="79" y="0"/>
                    </a:cubicBezTo>
                    <a:lnTo>
                      <a:pt x="98" y="11"/>
                    </a:lnTo>
                    <a:close/>
                    <a:moveTo>
                      <a:pt x="203" y="70"/>
                    </a:moveTo>
                    <a:lnTo>
                      <a:pt x="121" y="117"/>
                    </a:lnTo>
                    <a:cubicBezTo>
                      <a:pt x="117" y="113"/>
                      <a:pt x="112" y="110"/>
                      <a:pt x="106" y="109"/>
                    </a:cubicBezTo>
                    <a:cubicBezTo>
                      <a:pt x="105" y="106"/>
                      <a:pt x="107" y="102"/>
                      <a:pt x="110" y="101"/>
                    </a:cubicBezTo>
                    <a:cubicBezTo>
                      <a:pt x="135" y="87"/>
                      <a:pt x="160" y="73"/>
                      <a:pt x="184" y="59"/>
                    </a:cubicBezTo>
                    <a:lnTo>
                      <a:pt x="203" y="70"/>
                    </a:lnTo>
                    <a:close/>
                  </a:path>
                </a:pathLst>
              </a:cu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22" name="Rectangle 779"/>
              <p:cNvSpPr>
                <a:spLocks noChangeArrowheads="1"/>
              </p:cNvSpPr>
              <p:nvPr/>
            </p:nvSpPr>
            <p:spPr bwMode="auto">
              <a:xfrm>
                <a:off x="2408" y="2839"/>
                <a:ext cx="5" cy="14"/>
              </a:xfrm>
              <a:prstGeom prst="rect">
                <a:avLst/>
              </a:prstGeom>
              <a:solidFill>
                <a:srgbClr val="0080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3" name="Rectangle 780"/>
              <p:cNvSpPr>
                <a:spLocks noChangeArrowheads="1"/>
              </p:cNvSpPr>
              <p:nvPr/>
            </p:nvSpPr>
            <p:spPr bwMode="auto">
              <a:xfrm>
                <a:off x="2413" y="2839"/>
                <a:ext cx="5" cy="14"/>
              </a:xfrm>
              <a:prstGeom prst="rect">
                <a:avLst/>
              </a:prstGeom>
              <a:solidFill>
                <a:srgbClr val="0B74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4" name="Rectangle 781"/>
              <p:cNvSpPr>
                <a:spLocks noChangeArrowheads="1"/>
              </p:cNvSpPr>
              <p:nvPr/>
            </p:nvSpPr>
            <p:spPr bwMode="auto">
              <a:xfrm>
                <a:off x="2418" y="2839"/>
                <a:ext cx="5" cy="14"/>
              </a:xfrm>
              <a:prstGeom prst="rect">
                <a:avLst/>
              </a:prstGeom>
              <a:solidFill>
                <a:srgbClr val="125E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5" name="Rectangle 782"/>
              <p:cNvSpPr>
                <a:spLocks noChangeArrowheads="1"/>
              </p:cNvSpPr>
              <p:nvPr/>
            </p:nvSpPr>
            <p:spPr bwMode="auto">
              <a:xfrm>
                <a:off x="2423" y="2839"/>
                <a:ext cx="5" cy="14"/>
              </a:xfrm>
              <a:prstGeom prst="rect">
                <a:avLst/>
              </a:prstGeom>
              <a:solidFill>
                <a:srgbClr val="12558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6" name="Rectangle 783"/>
              <p:cNvSpPr>
                <a:spLocks noChangeArrowheads="1"/>
              </p:cNvSpPr>
              <p:nvPr/>
            </p:nvSpPr>
            <p:spPr bwMode="auto">
              <a:xfrm>
                <a:off x="2428" y="2839"/>
                <a:ext cx="4" cy="14"/>
              </a:xfrm>
              <a:prstGeom prst="rect">
                <a:avLst/>
              </a:prstGeom>
              <a:solidFill>
                <a:srgbClr val="1261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808" name="Picture 784"/>
              <p:cNvPicPr>
                <a:picLocks noChangeAspect="1" noChangeArrowheads="1"/>
              </p:cNvPicPr>
              <p:nvPr/>
            </p:nvPicPr>
            <p:blipFill>
              <a:blip r:embed="rId61">
                <a:extLst>
                  <a:ext uri="{28A0092B-C50C-407E-A947-70E740481C1C}">
                    <a14:useLocalDpi xmlns:a14="http://schemas.microsoft.com/office/drawing/2010/main" val="0"/>
                  </a:ext>
                </a:extLst>
              </a:blip>
              <a:srcRect/>
              <a:stretch>
                <a:fillRect/>
              </a:stretch>
            </p:blipFill>
            <p:spPr bwMode="auto">
              <a:xfrm>
                <a:off x="2393" y="2794"/>
                <a:ext cx="44" cy="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09" name="Picture 785"/>
              <p:cNvPicPr>
                <a:picLocks noChangeAspect="1" noChangeArrowheads="1"/>
              </p:cNvPicPr>
              <p:nvPr/>
            </p:nvPicPr>
            <p:blipFill>
              <a:blip r:embed="rId62">
                <a:extLst>
                  <a:ext uri="{28A0092B-C50C-407E-A947-70E740481C1C}">
                    <a14:useLocalDpi xmlns:a14="http://schemas.microsoft.com/office/drawing/2010/main" val="0"/>
                  </a:ext>
                </a:extLst>
              </a:blip>
              <a:srcRect/>
              <a:stretch>
                <a:fillRect/>
              </a:stretch>
            </p:blipFill>
            <p:spPr bwMode="auto">
              <a:xfrm>
                <a:off x="2393" y="2794"/>
                <a:ext cx="44" cy="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27" name="Freeform 786"/>
              <p:cNvSpPr>
                <a:spLocks/>
              </p:cNvSpPr>
              <p:nvPr/>
            </p:nvSpPr>
            <p:spPr bwMode="auto">
              <a:xfrm>
                <a:off x="2406" y="2837"/>
                <a:ext cx="19" cy="5"/>
              </a:xfrm>
              <a:custGeom>
                <a:avLst/>
                <a:gdLst>
                  <a:gd name="T0" fmla="*/ 19 w 19"/>
                  <a:gd name="T1" fmla="*/ 2 h 5"/>
                  <a:gd name="T2" fmla="*/ 10 w 19"/>
                  <a:gd name="T3" fmla="*/ 5 h 5"/>
                  <a:gd name="T4" fmla="*/ 0 w 19"/>
                  <a:gd name="T5" fmla="*/ 0 h 5"/>
                </a:gdLst>
                <a:ahLst/>
                <a:cxnLst>
                  <a:cxn ang="0">
                    <a:pos x="T0" y="T1"/>
                  </a:cxn>
                  <a:cxn ang="0">
                    <a:pos x="T2" y="T3"/>
                  </a:cxn>
                  <a:cxn ang="0">
                    <a:pos x="T4" y="T5"/>
                  </a:cxn>
                </a:cxnLst>
                <a:rect l="0" t="0" r="r" b="b"/>
                <a:pathLst>
                  <a:path w="19" h="5">
                    <a:moveTo>
                      <a:pt x="19" y="2"/>
                    </a:moveTo>
                    <a:cubicBezTo>
                      <a:pt x="17" y="4"/>
                      <a:pt x="14" y="5"/>
                      <a:pt x="10" y="5"/>
                    </a:cubicBezTo>
                    <a:cubicBezTo>
                      <a:pt x="6" y="5"/>
                      <a:pt x="2" y="3"/>
                      <a:pt x="0" y="0"/>
                    </a:cubicBezTo>
                  </a:path>
                </a:pathLst>
              </a:custGeom>
              <a:noFill/>
              <a:ln w="7938" cap="rnd">
                <a:solidFill>
                  <a:srgbClr val="D7513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811" name="Picture 787"/>
              <p:cNvPicPr>
                <a:picLocks noChangeAspect="1" noChangeArrowheads="1"/>
              </p:cNvPicPr>
              <p:nvPr/>
            </p:nvPicPr>
            <p:blipFill>
              <a:blip r:embed="rId63">
                <a:extLst>
                  <a:ext uri="{28A0092B-C50C-407E-A947-70E740481C1C}">
                    <a14:useLocalDpi xmlns:a14="http://schemas.microsoft.com/office/drawing/2010/main" val="0"/>
                  </a:ext>
                </a:extLst>
              </a:blip>
              <a:srcRect/>
              <a:stretch>
                <a:fillRect/>
              </a:stretch>
            </p:blipFill>
            <p:spPr bwMode="auto">
              <a:xfrm>
                <a:off x="2383" y="2897"/>
                <a:ext cx="30" cy="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12" name="Picture 788"/>
              <p:cNvPicPr>
                <a:picLocks noChangeAspect="1" noChangeArrowheads="1"/>
              </p:cNvPicPr>
              <p:nvPr/>
            </p:nvPicPr>
            <p:blipFill>
              <a:blip r:embed="rId64">
                <a:extLst>
                  <a:ext uri="{28A0092B-C50C-407E-A947-70E740481C1C}">
                    <a14:useLocalDpi xmlns:a14="http://schemas.microsoft.com/office/drawing/2010/main" val="0"/>
                  </a:ext>
                </a:extLst>
              </a:blip>
              <a:srcRect/>
              <a:stretch>
                <a:fillRect/>
              </a:stretch>
            </p:blipFill>
            <p:spPr bwMode="auto">
              <a:xfrm>
                <a:off x="2383" y="2897"/>
                <a:ext cx="30" cy="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13" name="Picture 789"/>
              <p:cNvPicPr>
                <a:picLocks noChangeAspect="1" noChangeArrowheads="1"/>
              </p:cNvPicPr>
              <p:nvPr/>
            </p:nvPicPr>
            <p:blipFill>
              <a:blip r:embed="rId65">
                <a:extLst>
                  <a:ext uri="{28A0092B-C50C-407E-A947-70E740481C1C}">
                    <a14:useLocalDpi xmlns:a14="http://schemas.microsoft.com/office/drawing/2010/main" val="0"/>
                  </a:ext>
                </a:extLst>
              </a:blip>
              <a:srcRect/>
              <a:stretch>
                <a:fillRect/>
              </a:stretch>
            </p:blipFill>
            <p:spPr bwMode="auto">
              <a:xfrm>
                <a:off x="2354" y="2883"/>
                <a:ext cx="29" cy="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14" name="Picture 790"/>
              <p:cNvPicPr>
                <a:picLocks noChangeAspect="1" noChangeArrowheads="1"/>
              </p:cNvPicPr>
              <p:nvPr/>
            </p:nvPicPr>
            <p:blipFill>
              <a:blip r:embed="rId66">
                <a:extLst>
                  <a:ext uri="{28A0092B-C50C-407E-A947-70E740481C1C}">
                    <a14:useLocalDpi xmlns:a14="http://schemas.microsoft.com/office/drawing/2010/main" val="0"/>
                  </a:ext>
                </a:extLst>
              </a:blip>
              <a:srcRect/>
              <a:stretch>
                <a:fillRect/>
              </a:stretch>
            </p:blipFill>
            <p:spPr bwMode="auto">
              <a:xfrm>
                <a:off x="2354" y="2883"/>
                <a:ext cx="29" cy="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92" name="Freeform 791"/>
              <p:cNvSpPr>
                <a:spLocks noEditPoints="1"/>
              </p:cNvSpPr>
              <p:nvPr/>
            </p:nvSpPr>
            <p:spPr bwMode="auto">
              <a:xfrm>
                <a:off x="2354" y="2863"/>
                <a:ext cx="90" cy="120"/>
              </a:xfrm>
              <a:custGeom>
                <a:avLst/>
                <a:gdLst>
                  <a:gd name="T0" fmla="*/ 12 w 292"/>
                  <a:gd name="T1" fmla="*/ 121 h 391"/>
                  <a:gd name="T2" fmla="*/ 1 w 292"/>
                  <a:gd name="T3" fmla="*/ 100 h 391"/>
                  <a:gd name="T4" fmla="*/ 55 w 292"/>
                  <a:gd name="T5" fmla="*/ 113 h 391"/>
                  <a:gd name="T6" fmla="*/ 13 w 292"/>
                  <a:gd name="T7" fmla="*/ 121 h 391"/>
                  <a:gd name="T8" fmla="*/ 292 w 292"/>
                  <a:gd name="T9" fmla="*/ 106 h 391"/>
                  <a:gd name="T10" fmla="*/ 187 w 292"/>
                  <a:gd name="T11" fmla="*/ 168 h 391"/>
                  <a:gd name="T12" fmla="*/ 160 w 292"/>
                  <a:gd name="T13" fmla="*/ 172 h 391"/>
                  <a:gd name="T14" fmla="*/ 118 w 292"/>
                  <a:gd name="T15" fmla="*/ 179 h 391"/>
                  <a:gd name="T16" fmla="*/ 106 w 292"/>
                  <a:gd name="T17" fmla="*/ 159 h 391"/>
                  <a:gd name="T18" fmla="*/ 198 w 292"/>
                  <a:gd name="T19" fmla="*/ 182 h 391"/>
                  <a:gd name="T20" fmla="*/ 201 w 292"/>
                  <a:gd name="T21" fmla="*/ 356 h 391"/>
                  <a:gd name="T22" fmla="*/ 166 w 292"/>
                  <a:gd name="T23" fmla="*/ 391 h 391"/>
                  <a:gd name="T24" fmla="*/ 145 w 292"/>
                  <a:gd name="T25" fmla="*/ 132 h 391"/>
                  <a:gd name="T26" fmla="*/ 156 w 292"/>
                  <a:gd name="T27" fmla="*/ 122 h 391"/>
                  <a:gd name="T28" fmla="*/ 226 w 292"/>
                  <a:gd name="T29" fmla="*/ 82 h 391"/>
                  <a:gd name="T30" fmla="*/ 226 w 292"/>
                  <a:gd name="T31" fmla="*/ 50 h 391"/>
                  <a:gd name="T32" fmla="*/ 144 w 292"/>
                  <a:gd name="T33" fmla="*/ 130 h 391"/>
                  <a:gd name="T34" fmla="*/ 139 w 292"/>
                  <a:gd name="T35" fmla="*/ 0 h 3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92" h="391">
                    <a:moveTo>
                      <a:pt x="12" y="121"/>
                    </a:moveTo>
                    <a:cubicBezTo>
                      <a:pt x="5" y="117"/>
                      <a:pt x="0" y="109"/>
                      <a:pt x="1" y="100"/>
                    </a:cubicBezTo>
                    <a:moveTo>
                      <a:pt x="55" y="113"/>
                    </a:moveTo>
                    <a:cubicBezTo>
                      <a:pt x="43" y="123"/>
                      <a:pt x="27" y="126"/>
                      <a:pt x="13" y="121"/>
                    </a:cubicBezTo>
                    <a:moveTo>
                      <a:pt x="292" y="106"/>
                    </a:moveTo>
                    <a:lnTo>
                      <a:pt x="187" y="168"/>
                    </a:lnTo>
                    <a:cubicBezTo>
                      <a:pt x="180" y="176"/>
                      <a:pt x="168" y="178"/>
                      <a:pt x="160" y="172"/>
                    </a:cubicBezTo>
                    <a:cubicBezTo>
                      <a:pt x="148" y="182"/>
                      <a:pt x="132" y="185"/>
                      <a:pt x="118" y="179"/>
                    </a:cubicBezTo>
                    <a:cubicBezTo>
                      <a:pt x="110" y="176"/>
                      <a:pt x="105" y="168"/>
                      <a:pt x="106" y="159"/>
                    </a:cubicBezTo>
                    <a:moveTo>
                      <a:pt x="198" y="182"/>
                    </a:moveTo>
                    <a:lnTo>
                      <a:pt x="201" y="356"/>
                    </a:lnTo>
                    <a:cubicBezTo>
                      <a:pt x="189" y="367"/>
                      <a:pt x="177" y="378"/>
                      <a:pt x="166" y="391"/>
                    </a:cubicBezTo>
                    <a:moveTo>
                      <a:pt x="145" y="132"/>
                    </a:moveTo>
                    <a:cubicBezTo>
                      <a:pt x="148" y="128"/>
                      <a:pt x="152" y="125"/>
                      <a:pt x="156" y="122"/>
                    </a:cubicBezTo>
                    <a:lnTo>
                      <a:pt x="226" y="82"/>
                    </a:lnTo>
                    <a:lnTo>
                      <a:pt x="226" y="50"/>
                    </a:lnTo>
                    <a:moveTo>
                      <a:pt x="144" y="130"/>
                    </a:moveTo>
                    <a:lnTo>
                      <a:pt x="139" y="0"/>
                    </a:lnTo>
                  </a:path>
                </a:pathLst>
              </a:custGeom>
              <a:noFill/>
              <a:ln w="7938" cap="rnd">
                <a:solidFill>
                  <a:srgbClr val="0032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93" name="Freeform 792"/>
              <p:cNvSpPr>
                <a:spLocks noEditPoints="1"/>
              </p:cNvSpPr>
              <p:nvPr/>
            </p:nvSpPr>
            <p:spPr bwMode="auto">
              <a:xfrm>
                <a:off x="2271" y="2807"/>
                <a:ext cx="173" cy="239"/>
              </a:xfrm>
              <a:custGeom>
                <a:avLst/>
                <a:gdLst>
                  <a:gd name="T0" fmla="*/ 409 w 563"/>
                  <a:gd name="T1" fmla="*/ 417 h 780"/>
                  <a:gd name="T2" fmla="*/ 378 w 563"/>
                  <a:gd name="T3" fmla="*/ 610 h 780"/>
                  <a:gd name="T4" fmla="*/ 413 w 563"/>
                  <a:gd name="T5" fmla="*/ 617 h 780"/>
                  <a:gd name="T6" fmla="*/ 376 w 563"/>
                  <a:gd name="T7" fmla="*/ 680 h 780"/>
                  <a:gd name="T8" fmla="*/ 360 w 563"/>
                  <a:gd name="T9" fmla="*/ 623 h 780"/>
                  <a:gd name="T10" fmla="*/ 327 w 563"/>
                  <a:gd name="T11" fmla="*/ 643 h 780"/>
                  <a:gd name="T12" fmla="*/ 227 w 563"/>
                  <a:gd name="T13" fmla="*/ 697 h 780"/>
                  <a:gd name="T14" fmla="*/ 220 w 563"/>
                  <a:gd name="T15" fmla="*/ 710 h 780"/>
                  <a:gd name="T16" fmla="*/ 228 w 563"/>
                  <a:gd name="T17" fmla="*/ 756 h 780"/>
                  <a:gd name="T18" fmla="*/ 178 w 563"/>
                  <a:gd name="T19" fmla="*/ 770 h 780"/>
                  <a:gd name="T20" fmla="*/ 156 w 563"/>
                  <a:gd name="T21" fmla="*/ 739 h 780"/>
                  <a:gd name="T22" fmla="*/ 51 w 563"/>
                  <a:gd name="T23" fmla="*/ 703 h 780"/>
                  <a:gd name="T24" fmla="*/ 44 w 563"/>
                  <a:gd name="T25" fmla="*/ 667 h 780"/>
                  <a:gd name="T26" fmla="*/ 88 w 563"/>
                  <a:gd name="T27" fmla="*/ 634 h 780"/>
                  <a:gd name="T28" fmla="*/ 8 w 563"/>
                  <a:gd name="T29" fmla="*/ 568 h 780"/>
                  <a:gd name="T30" fmla="*/ 44 w 563"/>
                  <a:gd name="T31" fmla="*/ 423 h 780"/>
                  <a:gd name="T32" fmla="*/ 169 w 563"/>
                  <a:gd name="T33" fmla="*/ 325 h 780"/>
                  <a:gd name="T34" fmla="*/ 215 w 563"/>
                  <a:gd name="T35" fmla="*/ 313 h 780"/>
                  <a:gd name="T36" fmla="*/ 272 w 563"/>
                  <a:gd name="T37" fmla="*/ 283 h 780"/>
                  <a:gd name="T38" fmla="*/ 425 w 563"/>
                  <a:gd name="T39" fmla="*/ 518 h 780"/>
                  <a:gd name="T40" fmla="*/ 389 w 563"/>
                  <a:gd name="T41" fmla="*/ 571 h 780"/>
                  <a:gd name="T42" fmla="*/ 433 w 563"/>
                  <a:gd name="T43" fmla="*/ 576 h 780"/>
                  <a:gd name="T44" fmla="*/ 459 w 563"/>
                  <a:gd name="T45" fmla="*/ 611 h 780"/>
                  <a:gd name="T46" fmla="*/ 542 w 563"/>
                  <a:gd name="T47" fmla="*/ 531 h 780"/>
                  <a:gd name="T48" fmla="*/ 563 w 563"/>
                  <a:gd name="T49" fmla="*/ 289 h 780"/>
                  <a:gd name="T50" fmla="*/ 522 w 563"/>
                  <a:gd name="T51" fmla="*/ 127 h 780"/>
                  <a:gd name="T52" fmla="*/ 502 w 563"/>
                  <a:gd name="T53" fmla="*/ 105 h 780"/>
                  <a:gd name="T54" fmla="*/ 473 w 563"/>
                  <a:gd name="T55" fmla="*/ 0 h 780"/>
                  <a:gd name="T56" fmla="*/ 445 w 563"/>
                  <a:gd name="T57" fmla="*/ 105 h 780"/>
                  <a:gd name="T58" fmla="*/ 392 w 563"/>
                  <a:gd name="T59" fmla="*/ 153 h 780"/>
                  <a:gd name="T60" fmla="*/ 317 w 563"/>
                  <a:gd name="T61" fmla="*/ 248 h 780"/>
                  <a:gd name="T62" fmla="*/ 272 w 563"/>
                  <a:gd name="T63" fmla="*/ 283 h 780"/>
                  <a:gd name="T64" fmla="*/ 356 w 563"/>
                  <a:gd name="T65" fmla="*/ 290 h 780"/>
                  <a:gd name="T66" fmla="*/ 413 w 563"/>
                  <a:gd name="T67" fmla="*/ 256 h 780"/>
                  <a:gd name="T68" fmla="*/ 377 w 563"/>
                  <a:gd name="T69" fmla="*/ 344 h 780"/>
                  <a:gd name="T70" fmla="*/ 329 w 563"/>
                  <a:gd name="T71" fmla="*/ 295 h 780"/>
                  <a:gd name="T72" fmla="*/ 431 w 563"/>
                  <a:gd name="T73" fmla="*/ 397 h 7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63" h="780">
                    <a:moveTo>
                      <a:pt x="422" y="409"/>
                    </a:moveTo>
                    <a:lnTo>
                      <a:pt x="409" y="417"/>
                    </a:lnTo>
                    <a:lnTo>
                      <a:pt x="347" y="593"/>
                    </a:lnTo>
                    <a:lnTo>
                      <a:pt x="378" y="610"/>
                    </a:lnTo>
                    <a:cubicBezTo>
                      <a:pt x="386" y="605"/>
                      <a:pt x="397" y="607"/>
                      <a:pt x="403" y="614"/>
                    </a:cubicBezTo>
                    <a:cubicBezTo>
                      <a:pt x="407" y="614"/>
                      <a:pt x="410" y="615"/>
                      <a:pt x="413" y="617"/>
                    </a:cubicBezTo>
                    <a:cubicBezTo>
                      <a:pt x="427" y="628"/>
                      <a:pt x="431" y="648"/>
                      <a:pt x="421" y="664"/>
                    </a:cubicBezTo>
                    <a:cubicBezTo>
                      <a:pt x="413" y="681"/>
                      <a:pt x="393" y="688"/>
                      <a:pt x="376" y="680"/>
                    </a:cubicBezTo>
                    <a:cubicBezTo>
                      <a:pt x="371" y="678"/>
                      <a:pt x="367" y="676"/>
                      <a:pt x="362" y="675"/>
                    </a:cubicBezTo>
                    <a:cubicBezTo>
                      <a:pt x="347" y="661"/>
                      <a:pt x="346" y="638"/>
                      <a:pt x="360" y="623"/>
                    </a:cubicBezTo>
                    <a:cubicBezTo>
                      <a:pt x="350" y="627"/>
                      <a:pt x="341" y="631"/>
                      <a:pt x="332" y="637"/>
                    </a:cubicBezTo>
                    <a:cubicBezTo>
                      <a:pt x="333" y="640"/>
                      <a:pt x="330" y="643"/>
                      <a:pt x="327" y="643"/>
                    </a:cubicBezTo>
                    <a:cubicBezTo>
                      <a:pt x="326" y="643"/>
                      <a:pt x="325" y="643"/>
                      <a:pt x="325" y="642"/>
                    </a:cubicBezTo>
                    <a:cubicBezTo>
                      <a:pt x="292" y="661"/>
                      <a:pt x="260" y="679"/>
                      <a:pt x="227" y="697"/>
                    </a:cubicBezTo>
                    <a:lnTo>
                      <a:pt x="211" y="707"/>
                    </a:lnTo>
                    <a:cubicBezTo>
                      <a:pt x="214" y="706"/>
                      <a:pt x="218" y="708"/>
                      <a:pt x="220" y="710"/>
                    </a:cubicBezTo>
                    <a:cubicBezTo>
                      <a:pt x="235" y="720"/>
                      <a:pt x="238" y="740"/>
                      <a:pt x="228" y="755"/>
                    </a:cubicBezTo>
                    <a:cubicBezTo>
                      <a:pt x="228" y="756"/>
                      <a:pt x="228" y="756"/>
                      <a:pt x="228" y="756"/>
                    </a:cubicBezTo>
                    <a:cubicBezTo>
                      <a:pt x="219" y="773"/>
                      <a:pt x="199" y="780"/>
                      <a:pt x="182" y="772"/>
                    </a:cubicBezTo>
                    <a:cubicBezTo>
                      <a:pt x="181" y="771"/>
                      <a:pt x="179" y="771"/>
                      <a:pt x="178" y="770"/>
                    </a:cubicBezTo>
                    <a:cubicBezTo>
                      <a:pt x="175" y="768"/>
                      <a:pt x="172" y="767"/>
                      <a:pt x="169" y="767"/>
                    </a:cubicBezTo>
                    <a:cubicBezTo>
                      <a:pt x="160" y="761"/>
                      <a:pt x="155" y="750"/>
                      <a:pt x="156" y="739"/>
                    </a:cubicBezTo>
                    <a:cubicBezTo>
                      <a:pt x="146" y="750"/>
                      <a:pt x="130" y="752"/>
                      <a:pt x="118" y="743"/>
                    </a:cubicBezTo>
                    <a:lnTo>
                      <a:pt x="51" y="703"/>
                    </a:lnTo>
                    <a:cubicBezTo>
                      <a:pt x="40" y="700"/>
                      <a:pt x="33" y="689"/>
                      <a:pt x="36" y="678"/>
                    </a:cubicBezTo>
                    <a:cubicBezTo>
                      <a:pt x="37" y="673"/>
                      <a:pt x="40" y="669"/>
                      <a:pt x="44" y="667"/>
                    </a:cubicBezTo>
                    <a:lnTo>
                      <a:pt x="52" y="660"/>
                    </a:lnTo>
                    <a:cubicBezTo>
                      <a:pt x="55" y="643"/>
                      <a:pt x="71" y="631"/>
                      <a:pt x="88" y="634"/>
                    </a:cubicBezTo>
                    <a:lnTo>
                      <a:pt x="103" y="624"/>
                    </a:lnTo>
                    <a:lnTo>
                      <a:pt x="8" y="568"/>
                    </a:lnTo>
                    <a:lnTo>
                      <a:pt x="0" y="453"/>
                    </a:lnTo>
                    <a:lnTo>
                      <a:pt x="44" y="423"/>
                    </a:lnTo>
                    <a:lnTo>
                      <a:pt x="44" y="397"/>
                    </a:lnTo>
                    <a:lnTo>
                      <a:pt x="169" y="325"/>
                    </a:lnTo>
                    <a:lnTo>
                      <a:pt x="182" y="333"/>
                    </a:lnTo>
                    <a:lnTo>
                      <a:pt x="215" y="313"/>
                    </a:lnTo>
                    <a:cubicBezTo>
                      <a:pt x="212" y="294"/>
                      <a:pt x="225" y="277"/>
                      <a:pt x="244" y="274"/>
                    </a:cubicBezTo>
                    <a:cubicBezTo>
                      <a:pt x="254" y="273"/>
                      <a:pt x="264" y="276"/>
                      <a:pt x="272" y="283"/>
                    </a:cubicBezTo>
                    <a:moveTo>
                      <a:pt x="421" y="410"/>
                    </a:moveTo>
                    <a:lnTo>
                      <a:pt x="425" y="518"/>
                    </a:lnTo>
                    <a:cubicBezTo>
                      <a:pt x="414" y="531"/>
                      <a:pt x="402" y="543"/>
                      <a:pt x="391" y="555"/>
                    </a:cubicBezTo>
                    <a:cubicBezTo>
                      <a:pt x="388" y="559"/>
                      <a:pt x="387" y="565"/>
                      <a:pt x="389" y="571"/>
                    </a:cubicBezTo>
                    <a:lnTo>
                      <a:pt x="416" y="587"/>
                    </a:lnTo>
                    <a:lnTo>
                      <a:pt x="433" y="576"/>
                    </a:lnTo>
                    <a:cubicBezTo>
                      <a:pt x="429" y="581"/>
                      <a:pt x="428" y="588"/>
                      <a:pt x="431" y="595"/>
                    </a:cubicBezTo>
                    <a:lnTo>
                      <a:pt x="459" y="611"/>
                    </a:lnTo>
                    <a:lnTo>
                      <a:pt x="542" y="564"/>
                    </a:lnTo>
                    <a:lnTo>
                      <a:pt x="542" y="531"/>
                    </a:lnTo>
                    <a:lnTo>
                      <a:pt x="555" y="294"/>
                    </a:lnTo>
                    <a:lnTo>
                      <a:pt x="563" y="289"/>
                    </a:lnTo>
                    <a:cubicBezTo>
                      <a:pt x="562" y="257"/>
                      <a:pt x="560" y="225"/>
                      <a:pt x="559" y="193"/>
                    </a:cubicBezTo>
                    <a:cubicBezTo>
                      <a:pt x="556" y="167"/>
                      <a:pt x="542" y="144"/>
                      <a:pt x="522" y="127"/>
                    </a:cubicBezTo>
                    <a:cubicBezTo>
                      <a:pt x="515" y="123"/>
                      <a:pt x="508" y="118"/>
                      <a:pt x="502" y="113"/>
                    </a:cubicBezTo>
                    <a:lnTo>
                      <a:pt x="502" y="105"/>
                    </a:lnTo>
                    <a:cubicBezTo>
                      <a:pt x="515" y="93"/>
                      <a:pt x="522" y="76"/>
                      <a:pt x="522" y="59"/>
                    </a:cubicBezTo>
                    <a:cubicBezTo>
                      <a:pt x="524" y="29"/>
                      <a:pt x="502" y="3"/>
                      <a:pt x="473" y="0"/>
                    </a:cubicBezTo>
                    <a:cubicBezTo>
                      <a:pt x="443" y="3"/>
                      <a:pt x="422" y="29"/>
                      <a:pt x="424" y="59"/>
                    </a:cubicBezTo>
                    <a:cubicBezTo>
                      <a:pt x="423" y="77"/>
                      <a:pt x="431" y="94"/>
                      <a:pt x="445" y="105"/>
                    </a:cubicBezTo>
                    <a:lnTo>
                      <a:pt x="403" y="129"/>
                    </a:lnTo>
                    <a:cubicBezTo>
                      <a:pt x="396" y="135"/>
                      <a:pt x="392" y="144"/>
                      <a:pt x="392" y="153"/>
                    </a:cubicBezTo>
                    <a:lnTo>
                      <a:pt x="389" y="206"/>
                    </a:lnTo>
                    <a:cubicBezTo>
                      <a:pt x="365" y="220"/>
                      <a:pt x="341" y="234"/>
                      <a:pt x="317" y="248"/>
                    </a:cubicBezTo>
                    <a:cubicBezTo>
                      <a:pt x="314" y="249"/>
                      <a:pt x="312" y="251"/>
                      <a:pt x="311" y="254"/>
                    </a:cubicBezTo>
                    <a:cubicBezTo>
                      <a:pt x="292" y="252"/>
                      <a:pt x="275" y="265"/>
                      <a:pt x="272" y="283"/>
                    </a:cubicBezTo>
                    <a:moveTo>
                      <a:pt x="326" y="296"/>
                    </a:moveTo>
                    <a:cubicBezTo>
                      <a:pt x="336" y="299"/>
                      <a:pt x="347" y="296"/>
                      <a:pt x="356" y="290"/>
                    </a:cubicBezTo>
                    <a:moveTo>
                      <a:pt x="356" y="290"/>
                    </a:moveTo>
                    <a:lnTo>
                      <a:pt x="413" y="256"/>
                    </a:lnTo>
                    <a:lnTo>
                      <a:pt x="415" y="313"/>
                    </a:lnTo>
                    <a:cubicBezTo>
                      <a:pt x="397" y="311"/>
                      <a:pt x="380" y="325"/>
                      <a:pt x="377" y="344"/>
                    </a:cubicBezTo>
                    <a:lnTo>
                      <a:pt x="309" y="305"/>
                    </a:lnTo>
                    <a:cubicBezTo>
                      <a:pt x="316" y="303"/>
                      <a:pt x="323" y="300"/>
                      <a:pt x="329" y="295"/>
                    </a:cubicBezTo>
                    <a:moveTo>
                      <a:pt x="416" y="365"/>
                    </a:moveTo>
                    <a:cubicBezTo>
                      <a:pt x="429" y="370"/>
                      <a:pt x="435" y="384"/>
                      <a:pt x="431" y="397"/>
                    </a:cubicBezTo>
                    <a:cubicBezTo>
                      <a:pt x="429" y="402"/>
                      <a:pt x="426" y="406"/>
                      <a:pt x="421" y="409"/>
                    </a:cubicBezTo>
                  </a:path>
                </a:pathLst>
              </a:custGeom>
              <a:noFill/>
              <a:ln w="7938" cap="rnd">
                <a:solidFill>
                  <a:srgbClr val="0083B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817" name="Picture 793"/>
              <p:cNvPicPr>
                <a:picLocks noChangeAspect="1" noChangeArrowheads="1"/>
              </p:cNvPicPr>
              <p:nvPr/>
            </p:nvPicPr>
            <p:blipFill>
              <a:blip r:embed="rId67">
                <a:extLst>
                  <a:ext uri="{28A0092B-C50C-407E-A947-70E740481C1C}">
                    <a14:useLocalDpi xmlns:a14="http://schemas.microsoft.com/office/drawing/2010/main" val="0"/>
                  </a:ext>
                </a:extLst>
              </a:blip>
              <a:srcRect/>
              <a:stretch>
                <a:fillRect/>
              </a:stretch>
            </p:blipFill>
            <p:spPr bwMode="auto">
              <a:xfrm>
                <a:off x="4352" y="2055"/>
                <a:ext cx="235"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18" name="Picture 794"/>
              <p:cNvPicPr>
                <a:picLocks noChangeAspect="1" noChangeArrowheads="1"/>
              </p:cNvPicPr>
              <p:nvPr/>
            </p:nvPicPr>
            <p:blipFill>
              <a:blip r:embed="rId68">
                <a:extLst>
                  <a:ext uri="{28A0092B-C50C-407E-A947-70E740481C1C}">
                    <a14:useLocalDpi xmlns:a14="http://schemas.microsoft.com/office/drawing/2010/main" val="0"/>
                  </a:ext>
                </a:extLst>
              </a:blip>
              <a:srcRect/>
              <a:stretch>
                <a:fillRect/>
              </a:stretch>
            </p:blipFill>
            <p:spPr bwMode="auto">
              <a:xfrm>
                <a:off x="4352" y="2055"/>
                <a:ext cx="235"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94" name="Line 795"/>
              <p:cNvSpPr>
                <a:spLocks noChangeShapeType="1"/>
              </p:cNvSpPr>
              <p:nvPr/>
            </p:nvSpPr>
            <p:spPr bwMode="auto">
              <a:xfrm>
                <a:off x="5112" y="1751"/>
                <a:ext cx="0" cy="878"/>
              </a:xfrm>
              <a:prstGeom prst="line">
                <a:avLst/>
              </a:prstGeom>
              <a:noFill/>
              <a:ln w="7938" cap="rnd">
                <a:solidFill>
                  <a:srgbClr val="0083B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95" name="Freeform 796"/>
              <p:cNvSpPr>
                <a:spLocks/>
              </p:cNvSpPr>
              <p:nvPr/>
            </p:nvSpPr>
            <p:spPr bwMode="auto">
              <a:xfrm>
                <a:off x="5094" y="2624"/>
                <a:ext cx="36" cy="36"/>
              </a:xfrm>
              <a:custGeom>
                <a:avLst/>
                <a:gdLst>
                  <a:gd name="T0" fmla="*/ 36 w 36"/>
                  <a:gd name="T1" fmla="*/ 0 h 36"/>
                  <a:gd name="T2" fmla="*/ 18 w 36"/>
                  <a:gd name="T3" fmla="*/ 36 h 36"/>
                  <a:gd name="T4" fmla="*/ 0 w 36"/>
                  <a:gd name="T5" fmla="*/ 0 h 36"/>
                  <a:gd name="T6" fmla="*/ 36 w 36"/>
                  <a:gd name="T7" fmla="*/ 0 h 36"/>
                </a:gdLst>
                <a:ahLst/>
                <a:cxnLst>
                  <a:cxn ang="0">
                    <a:pos x="T0" y="T1"/>
                  </a:cxn>
                  <a:cxn ang="0">
                    <a:pos x="T2" y="T3"/>
                  </a:cxn>
                  <a:cxn ang="0">
                    <a:pos x="T4" y="T5"/>
                  </a:cxn>
                  <a:cxn ang="0">
                    <a:pos x="T6" y="T7"/>
                  </a:cxn>
                </a:cxnLst>
                <a:rect l="0" t="0" r="r" b="b"/>
                <a:pathLst>
                  <a:path w="36" h="36">
                    <a:moveTo>
                      <a:pt x="36" y="0"/>
                    </a:moveTo>
                    <a:lnTo>
                      <a:pt x="18" y="36"/>
                    </a:lnTo>
                    <a:lnTo>
                      <a:pt x="0" y="0"/>
                    </a:lnTo>
                    <a:lnTo>
                      <a:pt x="36" y="0"/>
                    </a:lnTo>
                    <a:close/>
                  </a:path>
                </a:pathLst>
              </a:custGeom>
              <a:solidFill>
                <a:srgbClr val="0083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6" name="Freeform 797"/>
              <p:cNvSpPr>
                <a:spLocks/>
              </p:cNvSpPr>
              <p:nvPr/>
            </p:nvSpPr>
            <p:spPr bwMode="auto">
              <a:xfrm>
                <a:off x="4717" y="1644"/>
                <a:ext cx="94" cy="1197"/>
              </a:xfrm>
              <a:custGeom>
                <a:avLst/>
                <a:gdLst>
                  <a:gd name="T0" fmla="*/ 0 w 94"/>
                  <a:gd name="T1" fmla="*/ 0 h 1197"/>
                  <a:gd name="T2" fmla="*/ 94 w 94"/>
                  <a:gd name="T3" fmla="*/ 0 h 1197"/>
                  <a:gd name="T4" fmla="*/ 94 w 94"/>
                  <a:gd name="T5" fmla="*/ 1197 h 1197"/>
                  <a:gd name="T6" fmla="*/ 54 w 94"/>
                  <a:gd name="T7" fmla="*/ 1197 h 1197"/>
                </a:gdLst>
                <a:ahLst/>
                <a:cxnLst>
                  <a:cxn ang="0">
                    <a:pos x="T0" y="T1"/>
                  </a:cxn>
                  <a:cxn ang="0">
                    <a:pos x="T2" y="T3"/>
                  </a:cxn>
                  <a:cxn ang="0">
                    <a:pos x="T4" y="T5"/>
                  </a:cxn>
                  <a:cxn ang="0">
                    <a:pos x="T6" y="T7"/>
                  </a:cxn>
                </a:cxnLst>
                <a:rect l="0" t="0" r="r" b="b"/>
                <a:pathLst>
                  <a:path w="94" h="1197">
                    <a:moveTo>
                      <a:pt x="0" y="0"/>
                    </a:moveTo>
                    <a:lnTo>
                      <a:pt x="94" y="0"/>
                    </a:lnTo>
                    <a:lnTo>
                      <a:pt x="94" y="1197"/>
                    </a:lnTo>
                    <a:lnTo>
                      <a:pt x="54" y="1197"/>
                    </a:lnTo>
                  </a:path>
                </a:pathLst>
              </a:custGeom>
              <a:noFill/>
              <a:ln w="7938" cap="rnd">
                <a:solidFill>
                  <a:srgbClr val="0083B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97" name="Freeform 798"/>
              <p:cNvSpPr>
                <a:spLocks/>
              </p:cNvSpPr>
              <p:nvPr/>
            </p:nvSpPr>
            <p:spPr bwMode="auto">
              <a:xfrm>
                <a:off x="4739" y="2823"/>
                <a:ext cx="36" cy="36"/>
              </a:xfrm>
              <a:custGeom>
                <a:avLst/>
                <a:gdLst>
                  <a:gd name="T0" fmla="*/ 36 w 36"/>
                  <a:gd name="T1" fmla="*/ 36 h 36"/>
                  <a:gd name="T2" fmla="*/ 0 w 36"/>
                  <a:gd name="T3" fmla="*/ 18 h 36"/>
                  <a:gd name="T4" fmla="*/ 36 w 36"/>
                  <a:gd name="T5" fmla="*/ 0 h 36"/>
                  <a:gd name="T6" fmla="*/ 36 w 36"/>
                  <a:gd name="T7" fmla="*/ 36 h 36"/>
                </a:gdLst>
                <a:ahLst/>
                <a:cxnLst>
                  <a:cxn ang="0">
                    <a:pos x="T0" y="T1"/>
                  </a:cxn>
                  <a:cxn ang="0">
                    <a:pos x="T2" y="T3"/>
                  </a:cxn>
                  <a:cxn ang="0">
                    <a:pos x="T4" y="T5"/>
                  </a:cxn>
                  <a:cxn ang="0">
                    <a:pos x="T6" y="T7"/>
                  </a:cxn>
                </a:cxnLst>
                <a:rect l="0" t="0" r="r" b="b"/>
                <a:pathLst>
                  <a:path w="36" h="36">
                    <a:moveTo>
                      <a:pt x="36" y="36"/>
                    </a:moveTo>
                    <a:lnTo>
                      <a:pt x="0" y="18"/>
                    </a:lnTo>
                    <a:lnTo>
                      <a:pt x="36" y="0"/>
                    </a:lnTo>
                    <a:lnTo>
                      <a:pt x="36" y="36"/>
                    </a:lnTo>
                    <a:close/>
                  </a:path>
                </a:pathLst>
              </a:custGeom>
              <a:solidFill>
                <a:srgbClr val="0083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8" name="Freeform 799"/>
              <p:cNvSpPr>
                <a:spLocks/>
              </p:cNvSpPr>
              <p:nvPr/>
            </p:nvSpPr>
            <p:spPr bwMode="auto">
              <a:xfrm>
                <a:off x="2175" y="2194"/>
                <a:ext cx="278" cy="86"/>
              </a:xfrm>
              <a:custGeom>
                <a:avLst/>
                <a:gdLst>
                  <a:gd name="T0" fmla="*/ 0 w 278"/>
                  <a:gd name="T1" fmla="*/ 86 h 86"/>
                  <a:gd name="T2" fmla="*/ 278 w 278"/>
                  <a:gd name="T3" fmla="*/ 86 h 86"/>
                  <a:gd name="T4" fmla="*/ 139 w 278"/>
                  <a:gd name="T5" fmla="*/ 0 h 86"/>
                  <a:gd name="T6" fmla="*/ 0 w 278"/>
                  <a:gd name="T7" fmla="*/ 86 h 86"/>
                </a:gdLst>
                <a:ahLst/>
                <a:cxnLst>
                  <a:cxn ang="0">
                    <a:pos x="T0" y="T1"/>
                  </a:cxn>
                  <a:cxn ang="0">
                    <a:pos x="T2" y="T3"/>
                  </a:cxn>
                  <a:cxn ang="0">
                    <a:pos x="T4" y="T5"/>
                  </a:cxn>
                  <a:cxn ang="0">
                    <a:pos x="T6" y="T7"/>
                  </a:cxn>
                </a:cxnLst>
                <a:rect l="0" t="0" r="r" b="b"/>
                <a:pathLst>
                  <a:path w="278" h="86">
                    <a:moveTo>
                      <a:pt x="0" y="86"/>
                    </a:moveTo>
                    <a:lnTo>
                      <a:pt x="278" y="86"/>
                    </a:lnTo>
                    <a:lnTo>
                      <a:pt x="139" y="0"/>
                    </a:lnTo>
                    <a:lnTo>
                      <a:pt x="0" y="86"/>
                    </a:lnTo>
                    <a:close/>
                  </a:path>
                </a:pathLst>
              </a:custGeom>
              <a:solidFill>
                <a:srgbClr val="0083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9" name="Freeform 800"/>
              <p:cNvSpPr>
                <a:spLocks/>
              </p:cNvSpPr>
              <p:nvPr/>
            </p:nvSpPr>
            <p:spPr bwMode="auto">
              <a:xfrm>
                <a:off x="2175" y="2194"/>
                <a:ext cx="278" cy="86"/>
              </a:xfrm>
              <a:custGeom>
                <a:avLst/>
                <a:gdLst>
                  <a:gd name="T0" fmla="*/ 0 w 278"/>
                  <a:gd name="T1" fmla="*/ 86 h 86"/>
                  <a:gd name="T2" fmla="*/ 278 w 278"/>
                  <a:gd name="T3" fmla="*/ 86 h 86"/>
                  <a:gd name="T4" fmla="*/ 139 w 278"/>
                  <a:gd name="T5" fmla="*/ 0 h 86"/>
                  <a:gd name="T6" fmla="*/ 0 w 278"/>
                  <a:gd name="T7" fmla="*/ 86 h 86"/>
                </a:gdLst>
                <a:ahLst/>
                <a:cxnLst>
                  <a:cxn ang="0">
                    <a:pos x="T0" y="T1"/>
                  </a:cxn>
                  <a:cxn ang="0">
                    <a:pos x="T2" y="T3"/>
                  </a:cxn>
                  <a:cxn ang="0">
                    <a:pos x="T4" y="T5"/>
                  </a:cxn>
                  <a:cxn ang="0">
                    <a:pos x="T6" y="T7"/>
                  </a:cxn>
                </a:cxnLst>
                <a:rect l="0" t="0" r="r" b="b"/>
                <a:pathLst>
                  <a:path w="278" h="86">
                    <a:moveTo>
                      <a:pt x="0" y="86"/>
                    </a:moveTo>
                    <a:lnTo>
                      <a:pt x="278" y="86"/>
                    </a:lnTo>
                    <a:lnTo>
                      <a:pt x="139" y="0"/>
                    </a:lnTo>
                    <a:lnTo>
                      <a:pt x="0" y="86"/>
                    </a:lnTo>
                    <a:close/>
                  </a:path>
                </a:pathLst>
              </a:custGeom>
              <a:noFill/>
              <a:ln w="7938"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01" name="Rectangle 801"/>
              <p:cNvSpPr>
                <a:spLocks noChangeArrowheads="1"/>
              </p:cNvSpPr>
              <p:nvPr/>
            </p:nvSpPr>
            <p:spPr bwMode="auto">
              <a:xfrm>
                <a:off x="2305" y="2210"/>
                <a:ext cx="49"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smtClean="0">
                    <a:ln>
                      <a:noFill/>
                    </a:ln>
                    <a:solidFill>
                      <a:srgbClr val="E7EDF3"/>
                    </a:solidFill>
                    <a:effectLst/>
                    <a:latin typeface="Calisto MT" panose="02040603050505030304" pitchFamily="18" charset="0"/>
                  </a:rPr>
                  <a: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802" name="Rectangle 802"/>
              <p:cNvSpPr>
                <a:spLocks noChangeArrowheads="1"/>
              </p:cNvSpPr>
              <p:nvPr/>
            </p:nvSpPr>
            <p:spPr bwMode="auto">
              <a:xfrm>
                <a:off x="2208" y="2280"/>
                <a:ext cx="26" cy="139"/>
              </a:xfrm>
              <a:prstGeom prst="rect">
                <a:avLst/>
              </a:prstGeom>
              <a:solidFill>
                <a:srgbClr val="0083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3" name="Rectangle 803"/>
              <p:cNvSpPr>
                <a:spLocks noChangeArrowheads="1"/>
              </p:cNvSpPr>
              <p:nvPr/>
            </p:nvSpPr>
            <p:spPr bwMode="auto">
              <a:xfrm>
                <a:off x="2208" y="2280"/>
                <a:ext cx="26" cy="139"/>
              </a:xfrm>
              <a:prstGeom prst="rect">
                <a:avLst/>
              </a:prstGeom>
              <a:noFill/>
              <a:ln w="7938"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04" name="Rectangle 804"/>
              <p:cNvSpPr>
                <a:spLocks noChangeArrowheads="1"/>
              </p:cNvSpPr>
              <p:nvPr/>
            </p:nvSpPr>
            <p:spPr bwMode="auto">
              <a:xfrm>
                <a:off x="2270" y="2280"/>
                <a:ext cx="26" cy="139"/>
              </a:xfrm>
              <a:prstGeom prst="rect">
                <a:avLst/>
              </a:prstGeom>
              <a:solidFill>
                <a:srgbClr val="0083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5" name="Rectangle 805"/>
              <p:cNvSpPr>
                <a:spLocks noChangeArrowheads="1"/>
              </p:cNvSpPr>
              <p:nvPr/>
            </p:nvSpPr>
            <p:spPr bwMode="auto">
              <a:xfrm>
                <a:off x="2270" y="2280"/>
                <a:ext cx="26" cy="139"/>
              </a:xfrm>
              <a:prstGeom prst="rect">
                <a:avLst/>
              </a:prstGeom>
              <a:noFill/>
              <a:ln w="7938"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06" name="Rectangle 806"/>
              <p:cNvSpPr>
                <a:spLocks noChangeArrowheads="1"/>
              </p:cNvSpPr>
              <p:nvPr/>
            </p:nvSpPr>
            <p:spPr bwMode="auto">
              <a:xfrm>
                <a:off x="2332" y="2280"/>
                <a:ext cx="26" cy="139"/>
              </a:xfrm>
              <a:prstGeom prst="rect">
                <a:avLst/>
              </a:prstGeom>
              <a:solidFill>
                <a:srgbClr val="0083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7" name="Rectangle 807"/>
              <p:cNvSpPr>
                <a:spLocks noChangeArrowheads="1"/>
              </p:cNvSpPr>
              <p:nvPr/>
            </p:nvSpPr>
            <p:spPr bwMode="auto">
              <a:xfrm>
                <a:off x="2332" y="2280"/>
                <a:ext cx="26" cy="139"/>
              </a:xfrm>
              <a:prstGeom prst="rect">
                <a:avLst/>
              </a:prstGeom>
              <a:noFill/>
              <a:ln w="7938"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11" name="Rectangle 809"/>
            <p:cNvSpPr>
              <a:spLocks noChangeArrowheads="1"/>
            </p:cNvSpPr>
            <p:nvPr/>
          </p:nvSpPr>
          <p:spPr bwMode="auto">
            <a:xfrm>
              <a:off x="2394" y="2280"/>
              <a:ext cx="26" cy="139"/>
            </a:xfrm>
            <a:prstGeom prst="rect">
              <a:avLst/>
            </a:prstGeom>
            <a:solidFill>
              <a:srgbClr val="0083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Rectangle 810"/>
            <p:cNvSpPr>
              <a:spLocks noChangeArrowheads="1"/>
            </p:cNvSpPr>
            <p:nvPr/>
          </p:nvSpPr>
          <p:spPr bwMode="auto">
            <a:xfrm>
              <a:off x="2394" y="2280"/>
              <a:ext cx="26" cy="139"/>
            </a:xfrm>
            <a:prstGeom prst="rect">
              <a:avLst/>
            </a:prstGeom>
            <a:noFill/>
            <a:ln w="7938"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Rectangle 811"/>
            <p:cNvSpPr>
              <a:spLocks noChangeArrowheads="1"/>
            </p:cNvSpPr>
            <p:nvPr/>
          </p:nvSpPr>
          <p:spPr bwMode="auto">
            <a:xfrm>
              <a:off x="2193" y="2419"/>
              <a:ext cx="243" cy="26"/>
            </a:xfrm>
            <a:prstGeom prst="rect">
              <a:avLst/>
            </a:prstGeom>
            <a:solidFill>
              <a:srgbClr val="0083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Rectangle 812"/>
            <p:cNvSpPr>
              <a:spLocks noChangeArrowheads="1"/>
            </p:cNvSpPr>
            <p:nvPr/>
          </p:nvSpPr>
          <p:spPr bwMode="auto">
            <a:xfrm>
              <a:off x="2193" y="2419"/>
              <a:ext cx="243" cy="26"/>
            </a:xfrm>
            <a:prstGeom prst="rect">
              <a:avLst/>
            </a:prstGeom>
            <a:noFill/>
            <a:ln w="7938"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Rectangle 813"/>
            <p:cNvSpPr>
              <a:spLocks noChangeArrowheads="1"/>
            </p:cNvSpPr>
            <p:nvPr/>
          </p:nvSpPr>
          <p:spPr bwMode="auto">
            <a:xfrm>
              <a:off x="2175" y="2445"/>
              <a:ext cx="278" cy="26"/>
            </a:xfrm>
            <a:prstGeom prst="rect">
              <a:avLst/>
            </a:prstGeom>
            <a:solidFill>
              <a:srgbClr val="0083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Rectangle 814"/>
            <p:cNvSpPr>
              <a:spLocks noChangeArrowheads="1"/>
            </p:cNvSpPr>
            <p:nvPr/>
          </p:nvSpPr>
          <p:spPr bwMode="auto">
            <a:xfrm>
              <a:off x="2175" y="2445"/>
              <a:ext cx="278" cy="26"/>
            </a:xfrm>
            <a:prstGeom prst="rect">
              <a:avLst/>
            </a:prstGeom>
            <a:noFill/>
            <a:ln w="7938"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Freeform 815"/>
            <p:cNvSpPr>
              <a:spLocks/>
            </p:cNvSpPr>
            <p:nvPr/>
          </p:nvSpPr>
          <p:spPr bwMode="auto">
            <a:xfrm>
              <a:off x="2314" y="1806"/>
              <a:ext cx="416" cy="388"/>
            </a:xfrm>
            <a:custGeom>
              <a:avLst/>
              <a:gdLst>
                <a:gd name="T0" fmla="*/ 0 w 416"/>
                <a:gd name="T1" fmla="*/ 388 h 388"/>
                <a:gd name="T2" fmla="*/ 0 w 416"/>
                <a:gd name="T3" fmla="*/ 295 h 388"/>
                <a:gd name="T4" fmla="*/ 416 w 416"/>
                <a:gd name="T5" fmla="*/ 295 h 388"/>
                <a:gd name="T6" fmla="*/ 416 w 416"/>
                <a:gd name="T7" fmla="*/ 0 h 388"/>
              </a:gdLst>
              <a:ahLst/>
              <a:cxnLst>
                <a:cxn ang="0">
                  <a:pos x="T0" y="T1"/>
                </a:cxn>
                <a:cxn ang="0">
                  <a:pos x="T2" y="T3"/>
                </a:cxn>
                <a:cxn ang="0">
                  <a:pos x="T4" y="T5"/>
                </a:cxn>
                <a:cxn ang="0">
                  <a:pos x="T6" y="T7"/>
                </a:cxn>
              </a:cxnLst>
              <a:rect l="0" t="0" r="r" b="b"/>
              <a:pathLst>
                <a:path w="416" h="388">
                  <a:moveTo>
                    <a:pt x="0" y="388"/>
                  </a:moveTo>
                  <a:lnTo>
                    <a:pt x="0" y="295"/>
                  </a:lnTo>
                  <a:lnTo>
                    <a:pt x="416" y="295"/>
                  </a:lnTo>
                  <a:lnTo>
                    <a:pt x="416" y="0"/>
                  </a:lnTo>
                </a:path>
              </a:pathLst>
            </a:custGeom>
            <a:noFill/>
            <a:ln w="7938" cap="rnd">
              <a:solidFill>
                <a:srgbClr val="0083B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Freeform 816"/>
            <p:cNvSpPr>
              <a:spLocks/>
            </p:cNvSpPr>
            <p:nvPr/>
          </p:nvSpPr>
          <p:spPr bwMode="auto">
            <a:xfrm>
              <a:off x="2712" y="1774"/>
              <a:ext cx="36" cy="36"/>
            </a:xfrm>
            <a:custGeom>
              <a:avLst/>
              <a:gdLst>
                <a:gd name="T0" fmla="*/ 0 w 36"/>
                <a:gd name="T1" fmla="*/ 36 h 36"/>
                <a:gd name="T2" fmla="*/ 18 w 36"/>
                <a:gd name="T3" fmla="*/ 0 h 36"/>
                <a:gd name="T4" fmla="*/ 36 w 36"/>
                <a:gd name="T5" fmla="*/ 36 h 36"/>
                <a:gd name="T6" fmla="*/ 0 w 36"/>
                <a:gd name="T7" fmla="*/ 36 h 36"/>
              </a:gdLst>
              <a:ahLst/>
              <a:cxnLst>
                <a:cxn ang="0">
                  <a:pos x="T0" y="T1"/>
                </a:cxn>
                <a:cxn ang="0">
                  <a:pos x="T2" y="T3"/>
                </a:cxn>
                <a:cxn ang="0">
                  <a:pos x="T4" y="T5"/>
                </a:cxn>
                <a:cxn ang="0">
                  <a:pos x="T6" y="T7"/>
                </a:cxn>
              </a:cxnLst>
              <a:rect l="0" t="0" r="r" b="b"/>
              <a:pathLst>
                <a:path w="36" h="36">
                  <a:moveTo>
                    <a:pt x="0" y="36"/>
                  </a:moveTo>
                  <a:lnTo>
                    <a:pt x="18" y="0"/>
                  </a:lnTo>
                  <a:lnTo>
                    <a:pt x="36" y="36"/>
                  </a:lnTo>
                  <a:lnTo>
                    <a:pt x="0" y="36"/>
                  </a:lnTo>
                  <a:close/>
                </a:path>
              </a:pathLst>
            </a:custGeom>
            <a:solidFill>
              <a:srgbClr val="0083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6941357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5812668" y="3134120"/>
            <a:ext cx="566663" cy="589760"/>
          </a:xfrm>
          <a:prstGeom prst="rect">
            <a:avLst/>
          </a:prstGeom>
        </p:spPr>
      </p:pic>
      <p:pic>
        <p:nvPicPr>
          <p:cNvPr id="5" name="图片 4"/>
          <p:cNvPicPr>
            <a:picLocks noChangeAspect="1"/>
          </p:cNvPicPr>
          <p:nvPr/>
        </p:nvPicPr>
        <p:blipFill>
          <a:blip r:embed="rId3"/>
          <a:stretch>
            <a:fillRect/>
          </a:stretch>
        </p:blipFill>
        <p:spPr>
          <a:xfrm>
            <a:off x="4660377" y="3149640"/>
            <a:ext cx="504563" cy="574240"/>
          </a:xfrm>
          <a:prstGeom prst="rect">
            <a:avLst/>
          </a:prstGeom>
        </p:spPr>
      </p:pic>
      <p:pic>
        <p:nvPicPr>
          <p:cNvPr id="6" name="图片 5"/>
          <p:cNvPicPr>
            <a:picLocks noChangeAspect="1"/>
          </p:cNvPicPr>
          <p:nvPr/>
        </p:nvPicPr>
        <p:blipFill>
          <a:blip r:embed="rId4"/>
          <a:stretch>
            <a:fillRect/>
          </a:stretch>
        </p:blipFill>
        <p:spPr>
          <a:xfrm>
            <a:off x="3484799" y="3149640"/>
            <a:ext cx="527850" cy="504400"/>
          </a:xfrm>
          <a:prstGeom prst="rect">
            <a:avLst/>
          </a:prstGeom>
        </p:spPr>
      </p:pic>
      <p:pic>
        <p:nvPicPr>
          <p:cNvPr id="7" name="图片 6"/>
          <p:cNvPicPr>
            <a:picLocks noChangeAspect="1"/>
          </p:cNvPicPr>
          <p:nvPr/>
        </p:nvPicPr>
        <p:blipFill>
          <a:blip r:embed="rId5"/>
          <a:stretch>
            <a:fillRect/>
          </a:stretch>
        </p:blipFill>
        <p:spPr>
          <a:xfrm>
            <a:off x="1804710" y="3062739"/>
            <a:ext cx="558900" cy="558720"/>
          </a:xfrm>
          <a:prstGeom prst="rect">
            <a:avLst/>
          </a:prstGeom>
        </p:spPr>
      </p:pic>
      <p:pic>
        <p:nvPicPr>
          <p:cNvPr id="8" name="图片 7"/>
          <p:cNvPicPr>
            <a:picLocks noChangeAspect="1"/>
          </p:cNvPicPr>
          <p:nvPr/>
        </p:nvPicPr>
        <p:blipFill>
          <a:blip r:embed="rId6"/>
          <a:stretch>
            <a:fillRect/>
          </a:stretch>
        </p:blipFill>
        <p:spPr>
          <a:xfrm>
            <a:off x="2783442" y="4215837"/>
            <a:ext cx="652050" cy="550960"/>
          </a:xfrm>
          <a:prstGeom prst="rect">
            <a:avLst/>
          </a:prstGeom>
        </p:spPr>
      </p:pic>
      <p:pic>
        <p:nvPicPr>
          <p:cNvPr id="9" name="图片 8"/>
          <p:cNvPicPr>
            <a:picLocks noChangeAspect="1"/>
          </p:cNvPicPr>
          <p:nvPr/>
        </p:nvPicPr>
        <p:blipFill>
          <a:blip r:embed="rId7"/>
          <a:stretch>
            <a:fillRect/>
          </a:stretch>
        </p:blipFill>
        <p:spPr>
          <a:xfrm>
            <a:off x="3963342" y="4458736"/>
            <a:ext cx="364838" cy="488880"/>
          </a:xfrm>
          <a:prstGeom prst="rect">
            <a:avLst/>
          </a:prstGeom>
        </p:spPr>
      </p:pic>
      <p:pic>
        <p:nvPicPr>
          <p:cNvPr id="10" name="图片 9"/>
          <p:cNvPicPr>
            <a:picLocks noChangeAspect="1"/>
          </p:cNvPicPr>
          <p:nvPr/>
        </p:nvPicPr>
        <p:blipFill>
          <a:blip r:embed="rId8"/>
          <a:stretch>
            <a:fillRect/>
          </a:stretch>
        </p:blipFill>
        <p:spPr>
          <a:xfrm>
            <a:off x="2930929" y="1816308"/>
            <a:ext cx="357075" cy="589760"/>
          </a:xfrm>
          <a:prstGeom prst="rect">
            <a:avLst/>
          </a:prstGeom>
        </p:spPr>
      </p:pic>
      <p:pic>
        <p:nvPicPr>
          <p:cNvPr id="11" name="图片 10"/>
          <p:cNvPicPr>
            <a:picLocks noChangeAspect="1"/>
          </p:cNvPicPr>
          <p:nvPr/>
        </p:nvPicPr>
        <p:blipFill>
          <a:blip r:embed="rId9"/>
          <a:stretch>
            <a:fillRect/>
          </a:stretch>
        </p:blipFill>
        <p:spPr>
          <a:xfrm>
            <a:off x="4177136" y="2231468"/>
            <a:ext cx="411413" cy="349200"/>
          </a:xfrm>
          <a:prstGeom prst="rect">
            <a:avLst/>
          </a:prstGeom>
        </p:spPr>
      </p:pic>
      <p:pic>
        <p:nvPicPr>
          <p:cNvPr id="12" name="图片 11"/>
          <p:cNvPicPr>
            <a:picLocks noChangeAspect="1"/>
          </p:cNvPicPr>
          <p:nvPr/>
        </p:nvPicPr>
        <p:blipFill>
          <a:blip r:embed="rId10"/>
          <a:stretch>
            <a:fillRect/>
          </a:stretch>
        </p:blipFill>
        <p:spPr>
          <a:xfrm>
            <a:off x="4177136" y="1544442"/>
            <a:ext cx="232875" cy="271600"/>
          </a:xfrm>
          <a:prstGeom prst="rect">
            <a:avLst/>
          </a:prstGeom>
        </p:spPr>
      </p:pic>
      <p:pic>
        <p:nvPicPr>
          <p:cNvPr id="13" name="图片 12"/>
          <p:cNvPicPr>
            <a:picLocks noChangeAspect="1"/>
          </p:cNvPicPr>
          <p:nvPr/>
        </p:nvPicPr>
        <p:blipFill>
          <a:blip r:embed="rId11"/>
          <a:stretch>
            <a:fillRect/>
          </a:stretch>
        </p:blipFill>
        <p:spPr>
          <a:xfrm>
            <a:off x="5401480" y="1693689"/>
            <a:ext cx="357075" cy="589760"/>
          </a:xfrm>
          <a:prstGeom prst="rect">
            <a:avLst/>
          </a:prstGeom>
        </p:spPr>
      </p:pic>
      <p:pic>
        <p:nvPicPr>
          <p:cNvPr id="14" name="图片 13"/>
          <p:cNvPicPr>
            <a:picLocks noChangeAspect="1"/>
          </p:cNvPicPr>
          <p:nvPr/>
        </p:nvPicPr>
        <p:blipFill>
          <a:blip r:embed="rId12"/>
          <a:stretch>
            <a:fillRect/>
          </a:stretch>
        </p:blipFill>
        <p:spPr>
          <a:xfrm>
            <a:off x="8159891" y="3128699"/>
            <a:ext cx="908213" cy="985520"/>
          </a:xfrm>
          <a:prstGeom prst="rect">
            <a:avLst/>
          </a:prstGeom>
        </p:spPr>
      </p:pic>
      <p:pic>
        <p:nvPicPr>
          <p:cNvPr id="15" name="图片 14"/>
          <p:cNvPicPr>
            <a:picLocks noChangeAspect="1"/>
          </p:cNvPicPr>
          <p:nvPr/>
        </p:nvPicPr>
        <p:blipFill>
          <a:blip r:embed="rId13"/>
          <a:stretch>
            <a:fillRect/>
          </a:stretch>
        </p:blipFill>
        <p:spPr>
          <a:xfrm>
            <a:off x="8874442" y="1672748"/>
            <a:ext cx="628763" cy="876880"/>
          </a:xfrm>
          <a:prstGeom prst="rect">
            <a:avLst/>
          </a:prstGeom>
        </p:spPr>
      </p:pic>
      <p:pic>
        <p:nvPicPr>
          <p:cNvPr id="16" name="图片 15"/>
          <p:cNvPicPr>
            <a:picLocks noChangeAspect="1"/>
          </p:cNvPicPr>
          <p:nvPr/>
        </p:nvPicPr>
        <p:blipFill>
          <a:blip r:embed="rId14"/>
          <a:stretch>
            <a:fillRect/>
          </a:stretch>
        </p:blipFill>
        <p:spPr>
          <a:xfrm>
            <a:off x="8633404" y="791722"/>
            <a:ext cx="869400" cy="752720"/>
          </a:xfrm>
          <a:prstGeom prst="rect">
            <a:avLst/>
          </a:prstGeom>
        </p:spPr>
      </p:pic>
      <p:pic>
        <p:nvPicPr>
          <p:cNvPr id="17" name="图片 16"/>
          <p:cNvPicPr>
            <a:picLocks noChangeAspect="1"/>
          </p:cNvPicPr>
          <p:nvPr/>
        </p:nvPicPr>
        <p:blipFill>
          <a:blip r:embed="rId15"/>
          <a:stretch>
            <a:fillRect/>
          </a:stretch>
        </p:blipFill>
        <p:spPr>
          <a:xfrm>
            <a:off x="7880441" y="690044"/>
            <a:ext cx="752963" cy="783760"/>
          </a:xfrm>
          <a:prstGeom prst="rect">
            <a:avLst/>
          </a:prstGeom>
        </p:spPr>
      </p:pic>
      <p:pic>
        <p:nvPicPr>
          <p:cNvPr id="18" name="图片 17"/>
          <p:cNvPicPr>
            <a:picLocks noChangeAspect="1"/>
          </p:cNvPicPr>
          <p:nvPr/>
        </p:nvPicPr>
        <p:blipFill>
          <a:blip r:embed="rId16"/>
          <a:stretch>
            <a:fillRect/>
          </a:stretch>
        </p:blipFill>
        <p:spPr>
          <a:xfrm>
            <a:off x="6844146" y="869322"/>
            <a:ext cx="659813" cy="675120"/>
          </a:xfrm>
          <a:prstGeom prst="rect">
            <a:avLst/>
          </a:prstGeom>
        </p:spPr>
      </p:pic>
      <p:pic>
        <p:nvPicPr>
          <p:cNvPr id="19" name="图片 18"/>
          <p:cNvPicPr>
            <a:picLocks noChangeAspect="1"/>
          </p:cNvPicPr>
          <p:nvPr/>
        </p:nvPicPr>
        <p:blipFill>
          <a:blip r:embed="rId17"/>
          <a:stretch>
            <a:fillRect/>
          </a:stretch>
        </p:blipFill>
        <p:spPr>
          <a:xfrm>
            <a:off x="10248477" y="721084"/>
            <a:ext cx="752963" cy="752720"/>
          </a:xfrm>
          <a:prstGeom prst="rect">
            <a:avLst/>
          </a:prstGeom>
        </p:spPr>
      </p:pic>
      <p:pic>
        <p:nvPicPr>
          <p:cNvPr id="20" name="图片 19"/>
          <p:cNvPicPr>
            <a:picLocks noChangeAspect="1"/>
          </p:cNvPicPr>
          <p:nvPr/>
        </p:nvPicPr>
        <p:blipFill>
          <a:blip r:embed="rId18"/>
          <a:stretch>
            <a:fillRect/>
          </a:stretch>
        </p:blipFill>
        <p:spPr>
          <a:xfrm>
            <a:off x="10475896" y="1688002"/>
            <a:ext cx="760725" cy="760480"/>
          </a:xfrm>
          <a:prstGeom prst="rect">
            <a:avLst/>
          </a:prstGeom>
        </p:spPr>
      </p:pic>
      <p:pic>
        <p:nvPicPr>
          <p:cNvPr id="21" name="图片 20"/>
          <p:cNvPicPr>
            <a:picLocks noChangeAspect="1"/>
          </p:cNvPicPr>
          <p:nvPr/>
        </p:nvPicPr>
        <p:blipFill>
          <a:blip r:embed="rId19"/>
          <a:stretch>
            <a:fillRect/>
          </a:stretch>
        </p:blipFill>
        <p:spPr>
          <a:xfrm>
            <a:off x="10103620" y="2662680"/>
            <a:ext cx="784013" cy="752720"/>
          </a:xfrm>
          <a:prstGeom prst="rect">
            <a:avLst/>
          </a:prstGeom>
        </p:spPr>
      </p:pic>
      <p:pic>
        <p:nvPicPr>
          <p:cNvPr id="22" name="图片 21"/>
          <p:cNvPicPr>
            <a:picLocks noChangeAspect="1"/>
          </p:cNvPicPr>
          <p:nvPr/>
        </p:nvPicPr>
        <p:blipFill>
          <a:blip r:embed="rId20"/>
          <a:stretch>
            <a:fillRect/>
          </a:stretch>
        </p:blipFill>
        <p:spPr>
          <a:xfrm>
            <a:off x="10158951" y="3504256"/>
            <a:ext cx="752963" cy="954480"/>
          </a:xfrm>
          <a:prstGeom prst="rect">
            <a:avLst/>
          </a:prstGeom>
        </p:spPr>
      </p:pic>
      <p:pic>
        <p:nvPicPr>
          <p:cNvPr id="23" name="图片 22"/>
          <p:cNvPicPr>
            <a:picLocks noChangeAspect="1"/>
          </p:cNvPicPr>
          <p:nvPr/>
        </p:nvPicPr>
        <p:blipFill>
          <a:blip r:embed="rId21"/>
          <a:stretch>
            <a:fillRect/>
          </a:stretch>
        </p:blipFill>
        <p:spPr>
          <a:xfrm>
            <a:off x="9887508" y="4604276"/>
            <a:ext cx="760725" cy="698400"/>
          </a:xfrm>
          <a:prstGeom prst="rect">
            <a:avLst/>
          </a:prstGeom>
        </p:spPr>
      </p:pic>
      <p:pic>
        <p:nvPicPr>
          <p:cNvPr id="24" name="图片 23"/>
          <p:cNvPicPr>
            <a:picLocks noChangeAspect="1"/>
          </p:cNvPicPr>
          <p:nvPr/>
        </p:nvPicPr>
        <p:blipFill>
          <a:blip r:embed="rId22"/>
          <a:stretch>
            <a:fillRect/>
          </a:stretch>
        </p:blipFill>
        <p:spPr>
          <a:xfrm>
            <a:off x="8691622" y="4403992"/>
            <a:ext cx="752963" cy="985520"/>
          </a:xfrm>
          <a:prstGeom prst="rect">
            <a:avLst/>
          </a:prstGeom>
        </p:spPr>
      </p:pic>
      <p:pic>
        <p:nvPicPr>
          <p:cNvPr id="25" name="图片 24"/>
          <p:cNvPicPr>
            <a:picLocks noChangeAspect="1"/>
          </p:cNvPicPr>
          <p:nvPr/>
        </p:nvPicPr>
        <p:blipFill>
          <a:blip r:embed="rId23"/>
          <a:stretch>
            <a:fillRect/>
          </a:stretch>
        </p:blipFill>
        <p:spPr>
          <a:xfrm>
            <a:off x="11236621" y="5755498"/>
            <a:ext cx="869400" cy="752720"/>
          </a:xfrm>
          <a:prstGeom prst="rect">
            <a:avLst/>
          </a:prstGeom>
        </p:spPr>
      </p:pic>
      <p:pic>
        <p:nvPicPr>
          <p:cNvPr id="26" name="图片 25"/>
          <p:cNvPicPr>
            <a:picLocks noChangeAspect="1"/>
          </p:cNvPicPr>
          <p:nvPr/>
        </p:nvPicPr>
        <p:blipFill>
          <a:blip r:embed="rId24"/>
          <a:stretch>
            <a:fillRect/>
          </a:stretch>
        </p:blipFill>
        <p:spPr>
          <a:xfrm>
            <a:off x="10195674" y="5755498"/>
            <a:ext cx="784013" cy="752720"/>
          </a:xfrm>
          <a:prstGeom prst="rect">
            <a:avLst/>
          </a:prstGeom>
        </p:spPr>
      </p:pic>
      <p:pic>
        <p:nvPicPr>
          <p:cNvPr id="27" name="图片 26"/>
          <p:cNvPicPr>
            <a:picLocks noChangeAspect="1"/>
          </p:cNvPicPr>
          <p:nvPr/>
        </p:nvPicPr>
        <p:blipFill>
          <a:blip r:embed="rId25"/>
          <a:stretch>
            <a:fillRect/>
          </a:stretch>
        </p:blipFill>
        <p:spPr>
          <a:xfrm>
            <a:off x="9188823" y="5813486"/>
            <a:ext cx="784013" cy="752720"/>
          </a:xfrm>
          <a:prstGeom prst="rect">
            <a:avLst/>
          </a:prstGeom>
        </p:spPr>
      </p:pic>
      <p:pic>
        <p:nvPicPr>
          <p:cNvPr id="28" name="图片 27"/>
          <p:cNvPicPr>
            <a:picLocks noChangeAspect="1"/>
          </p:cNvPicPr>
          <p:nvPr/>
        </p:nvPicPr>
        <p:blipFill>
          <a:blip r:embed="rId26"/>
          <a:stretch>
            <a:fillRect/>
          </a:stretch>
        </p:blipFill>
        <p:spPr>
          <a:xfrm>
            <a:off x="8478153" y="5949449"/>
            <a:ext cx="589950" cy="776000"/>
          </a:xfrm>
          <a:prstGeom prst="rect">
            <a:avLst/>
          </a:prstGeom>
        </p:spPr>
      </p:pic>
      <p:pic>
        <p:nvPicPr>
          <p:cNvPr id="29" name="图片 28"/>
          <p:cNvPicPr>
            <a:picLocks noChangeAspect="1"/>
          </p:cNvPicPr>
          <p:nvPr/>
        </p:nvPicPr>
        <p:blipFill>
          <a:blip r:embed="rId27"/>
          <a:stretch>
            <a:fillRect/>
          </a:stretch>
        </p:blipFill>
        <p:spPr>
          <a:xfrm>
            <a:off x="7216746" y="4830792"/>
            <a:ext cx="574425" cy="558720"/>
          </a:xfrm>
          <a:prstGeom prst="rect">
            <a:avLst/>
          </a:prstGeom>
        </p:spPr>
      </p:pic>
      <p:pic>
        <p:nvPicPr>
          <p:cNvPr id="2" name="图片 1"/>
          <p:cNvPicPr>
            <a:picLocks noChangeAspect="1"/>
          </p:cNvPicPr>
          <p:nvPr/>
        </p:nvPicPr>
        <p:blipFill>
          <a:blip r:embed="rId28"/>
          <a:stretch>
            <a:fillRect/>
          </a:stretch>
        </p:blipFill>
        <p:spPr>
          <a:xfrm>
            <a:off x="5228631" y="4142116"/>
            <a:ext cx="1123018" cy="1247395"/>
          </a:xfrm>
          <a:prstGeom prst="rect">
            <a:avLst/>
          </a:prstGeom>
        </p:spPr>
      </p:pic>
    </p:spTree>
    <p:extLst>
      <p:ext uri="{BB962C8B-B14F-4D97-AF65-F5344CB8AC3E}">
        <p14:creationId xmlns:p14="http://schemas.microsoft.com/office/powerpoint/2010/main" val="27411414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文本框 50"/>
          <p:cNvSpPr txBox="1"/>
          <p:nvPr/>
        </p:nvSpPr>
        <p:spPr>
          <a:xfrm>
            <a:off x="4043951" y="1397944"/>
            <a:ext cx="2372765" cy="369332"/>
          </a:xfrm>
          <a:prstGeom prst="rect">
            <a:avLst/>
          </a:prstGeom>
          <a:noFill/>
        </p:spPr>
        <p:txBody>
          <a:bodyPr wrap="none" rtlCol="0">
            <a:spAutoFit/>
          </a:bodyPr>
          <a:lstStyle/>
          <a:p>
            <a:r>
              <a:rPr lang="en-US" altLang="zh-CN" dirty="0" smtClean="0"/>
              <a:t>Mutual Chain</a:t>
            </a:r>
            <a:r>
              <a:rPr lang="zh-CN" altLang="en-US" dirty="0" smtClean="0"/>
              <a:t>价值协议</a:t>
            </a:r>
            <a:endParaRPr lang="en-US" dirty="0"/>
          </a:p>
        </p:txBody>
      </p:sp>
      <p:sp>
        <p:nvSpPr>
          <p:cNvPr id="6" name="文本框 5"/>
          <p:cNvSpPr txBox="1"/>
          <p:nvPr/>
        </p:nvSpPr>
        <p:spPr>
          <a:xfrm>
            <a:off x="2379275" y="5750143"/>
            <a:ext cx="1911101" cy="369332"/>
          </a:xfrm>
          <a:prstGeom prst="rect">
            <a:avLst/>
          </a:prstGeom>
          <a:noFill/>
        </p:spPr>
        <p:txBody>
          <a:bodyPr wrap="none" rtlCol="0">
            <a:spAutoFit/>
          </a:bodyPr>
          <a:lstStyle/>
          <a:p>
            <a:r>
              <a:rPr lang="en-US" altLang="zh-CN" dirty="0" smtClean="0"/>
              <a:t>Mutual Chain</a:t>
            </a:r>
            <a:r>
              <a:rPr lang="zh-CN" altLang="en-US" dirty="0" smtClean="0"/>
              <a:t>钱包</a:t>
            </a:r>
            <a:endParaRPr lang="en-US" dirty="0"/>
          </a:p>
        </p:txBody>
      </p:sp>
      <p:cxnSp>
        <p:nvCxnSpPr>
          <p:cNvPr id="5" name="肘形连接符 4"/>
          <p:cNvCxnSpPr>
            <a:stCxn id="19" idx="1"/>
            <a:endCxn id="2" idx="0"/>
          </p:cNvCxnSpPr>
          <p:nvPr/>
        </p:nvCxnSpPr>
        <p:spPr>
          <a:xfrm rot="10800000" flipV="1">
            <a:off x="3379477" y="2290346"/>
            <a:ext cx="1384348" cy="1673294"/>
          </a:xfrm>
          <a:prstGeom prst="bentConnector2">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29" name="组合 28"/>
          <p:cNvGrpSpPr/>
          <p:nvPr/>
        </p:nvGrpSpPr>
        <p:grpSpPr>
          <a:xfrm>
            <a:off x="2566778" y="3963640"/>
            <a:ext cx="1625397" cy="1625397"/>
            <a:chOff x="2566778" y="3963640"/>
            <a:chExt cx="1625397" cy="1625397"/>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6778" y="3963640"/>
              <a:ext cx="1625397" cy="1625397"/>
            </a:xfrm>
            <a:prstGeom prst="rect">
              <a:avLst/>
            </a:prstGeom>
          </p:spPr>
        </p:pic>
        <p:sp>
          <p:nvSpPr>
            <p:cNvPr id="7" name="椭圆 6"/>
            <p:cNvSpPr/>
            <p:nvPr/>
          </p:nvSpPr>
          <p:spPr>
            <a:xfrm>
              <a:off x="3009674" y="4655184"/>
              <a:ext cx="650302" cy="613974"/>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altLang="zh-CN" sz="4000" dirty="0" smtClean="0"/>
                <a:t>M</a:t>
              </a:r>
              <a:endParaRPr lang="en-US" sz="4000" dirty="0"/>
            </a:p>
          </p:txBody>
        </p:sp>
      </p:grpSp>
      <p:sp>
        <p:nvSpPr>
          <p:cNvPr id="9" name="圆角矩形 8"/>
          <p:cNvSpPr/>
          <p:nvPr/>
        </p:nvSpPr>
        <p:spPr>
          <a:xfrm>
            <a:off x="6257365" y="3514166"/>
            <a:ext cx="2449796" cy="2051744"/>
          </a:xfrm>
          <a:prstGeom prst="roundRect">
            <a:avLst>
              <a:gd name="adj" fmla="val 4624"/>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 name="文本框 11"/>
          <p:cNvSpPr txBox="1"/>
          <p:nvPr/>
        </p:nvSpPr>
        <p:spPr>
          <a:xfrm>
            <a:off x="6091236" y="5753139"/>
            <a:ext cx="2628925" cy="369332"/>
          </a:xfrm>
          <a:prstGeom prst="rect">
            <a:avLst/>
          </a:prstGeom>
          <a:noFill/>
        </p:spPr>
        <p:txBody>
          <a:bodyPr wrap="none" rtlCol="0">
            <a:spAutoFit/>
          </a:bodyPr>
          <a:lstStyle/>
          <a:p>
            <a:r>
              <a:rPr lang="en-US" altLang="zh-CN" dirty="0" smtClean="0"/>
              <a:t>Mutual Chain</a:t>
            </a:r>
            <a:r>
              <a:rPr lang="zh-CN" altLang="en-US" dirty="0" smtClean="0"/>
              <a:t> </a:t>
            </a:r>
            <a:r>
              <a:rPr lang="en-US" altLang="zh-CN" dirty="0" smtClean="0"/>
              <a:t>Middleware</a:t>
            </a:r>
            <a:endParaRPr lang="en-US" dirty="0"/>
          </a:p>
        </p:txBody>
      </p:sp>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95695" y="4495207"/>
            <a:ext cx="1111466" cy="1111466"/>
          </a:xfrm>
          <a:prstGeom prst="rect">
            <a:avLst/>
          </a:prstGeom>
        </p:spPr>
      </p:pic>
      <p:pic>
        <p:nvPicPr>
          <p:cNvPr id="11" name="图片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29015" y="3514165"/>
            <a:ext cx="1338330" cy="1416423"/>
          </a:xfrm>
          <a:prstGeom prst="rect">
            <a:avLst/>
          </a:prstGeom>
        </p:spPr>
      </p:pic>
      <p:cxnSp>
        <p:nvCxnSpPr>
          <p:cNvPr id="15" name="肘形连接符 14"/>
          <p:cNvCxnSpPr>
            <a:stCxn id="19" idx="3"/>
            <a:endCxn id="11" idx="0"/>
          </p:cNvCxnSpPr>
          <p:nvPr/>
        </p:nvCxnSpPr>
        <p:spPr>
          <a:xfrm>
            <a:off x="5763501" y="2290346"/>
            <a:ext cx="1734679" cy="1223819"/>
          </a:xfrm>
          <a:prstGeom prst="bentConnector2">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 name="流程图: 多文档 18"/>
          <p:cNvSpPr/>
          <p:nvPr/>
        </p:nvSpPr>
        <p:spPr>
          <a:xfrm>
            <a:off x="4763825" y="1877969"/>
            <a:ext cx="999676" cy="824753"/>
          </a:xfrm>
          <a:prstGeom prst="flowChartMultidocumen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9145312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2366682" y="874265"/>
            <a:ext cx="7763436" cy="5311382"/>
          </a:xfrm>
          <a:prstGeom prst="roundRect">
            <a:avLst>
              <a:gd name="adj" fmla="val 345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组合 1"/>
          <p:cNvGrpSpPr/>
          <p:nvPr/>
        </p:nvGrpSpPr>
        <p:grpSpPr>
          <a:xfrm>
            <a:off x="3311336" y="1272420"/>
            <a:ext cx="5832663" cy="4237724"/>
            <a:chOff x="5936972" y="1260261"/>
            <a:chExt cx="4042337" cy="2932169"/>
          </a:xfrm>
        </p:grpSpPr>
        <p:pic>
          <p:nvPicPr>
            <p:cNvPr id="5" name="图片 4"/>
            <p:cNvPicPr>
              <a:picLocks noChangeAspect="1"/>
            </p:cNvPicPr>
            <p:nvPr/>
          </p:nvPicPr>
          <p:blipFill>
            <a:blip r:embed="rId2"/>
            <a:stretch>
              <a:fillRect/>
            </a:stretch>
          </p:blipFill>
          <p:spPr>
            <a:xfrm>
              <a:off x="5936972" y="1260261"/>
              <a:ext cx="4042337" cy="2932169"/>
            </a:xfrm>
            <a:prstGeom prst="rect">
              <a:avLst/>
            </a:prstGeom>
          </p:spPr>
        </p:pic>
        <p:cxnSp>
          <p:nvCxnSpPr>
            <p:cNvPr id="7" name="直接连接符 6"/>
            <p:cNvCxnSpPr/>
            <p:nvPr/>
          </p:nvCxnSpPr>
          <p:spPr>
            <a:xfrm flipV="1">
              <a:off x="6586330" y="1653381"/>
              <a:ext cx="728869" cy="331304"/>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7845286" y="1587120"/>
              <a:ext cx="967409" cy="185531"/>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9329530" y="2090703"/>
              <a:ext cx="172278" cy="3578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a:off x="8812695" y="3031607"/>
              <a:ext cx="622852" cy="6891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7619999" y="3937498"/>
              <a:ext cx="74212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H="1" flipV="1">
              <a:off x="6493565" y="3455677"/>
              <a:ext cx="450574" cy="2650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H="1">
              <a:off x="6215269" y="2090703"/>
              <a:ext cx="212035" cy="781878"/>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7619999" y="1772651"/>
              <a:ext cx="1616766" cy="887895"/>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7619999" y="1772651"/>
              <a:ext cx="1060172" cy="1771346"/>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H="1">
              <a:off x="7367785" y="1772651"/>
              <a:ext cx="252214" cy="1683026"/>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H="1">
              <a:off x="6559828" y="1772651"/>
              <a:ext cx="980658" cy="1258956"/>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H="1">
              <a:off x="8772936" y="1984685"/>
              <a:ext cx="79093" cy="1382672"/>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a:off x="7619999" y="2090703"/>
              <a:ext cx="1192696" cy="1453294"/>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a:off x="6559828" y="2090703"/>
              <a:ext cx="2252867" cy="940904"/>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H="1">
              <a:off x="6705601" y="2090703"/>
              <a:ext cx="2067335" cy="194338"/>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flipH="1">
              <a:off x="7633251" y="2660546"/>
              <a:ext cx="1603514" cy="1022021"/>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flipH="1">
              <a:off x="6586330" y="2678542"/>
              <a:ext cx="2690194" cy="375505"/>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flipH="1" flipV="1">
              <a:off x="6705601" y="2355746"/>
              <a:ext cx="2531164" cy="300356"/>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flipH="1" flipV="1">
              <a:off x="6559828" y="3049604"/>
              <a:ext cx="2093844" cy="512091"/>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H="1" flipV="1">
              <a:off x="6705601" y="2355746"/>
              <a:ext cx="1908312" cy="1170636"/>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flipH="1" flipV="1">
              <a:off x="6705601" y="2355746"/>
              <a:ext cx="861387" cy="1219201"/>
            </a:xfrm>
            <a:prstGeom prst="line">
              <a:avLst/>
            </a:prstGeom>
          </p:spPr>
          <p:style>
            <a:lnRef idx="1">
              <a:schemeClr val="accent1"/>
            </a:lnRef>
            <a:fillRef idx="0">
              <a:schemeClr val="accent1"/>
            </a:fillRef>
            <a:effectRef idx="0">
              <a:schemeClr val="accent1"/>
            </a:effectRef>
            <a:fontRef idx="minor">
              <a:schemeClr val="tx1"/>
            </a:fontRef>
          </p:style>
        </p:cxnSp>
        <p:pic>
          <p:nvPicPr>
            <p:cNvPr id="49" name="图片 48"/>
            <p:cNvPicPr>
              <a:picLocks noChangeAspect="1"/>
            </p:cNvPicPr>
            <p:nvPr/>
          </p:nvPicPr>
          <p:blipFill>
            <a:blip r:embed="rId3"/>
            <a:stretch>
              <a:fillRect/>
            </a:stretch>
          </p:blipFill>
          <p:spPr>
            <a:xfrm>
              <a:off x="7527235" y="2505924"/>
              <a:ext cx="702363" cy="589494"/>
            </a:xfrm>
            <a:prstGeom prst="rect">
              <a:avLst/>
            </a:prstGeom>
          </p:spPr>
        </p:pic>
      </p:grpSp>
      <p:sp>
        <p:nvSpPr>
          <p:cNvPr id="52" name="文本框 51"/>
          <p:cNvSpPr txBox="1"/>
          <p:nvPr/>
        </p:nvSpPr>
        <p:spPr>
          <a:xfrm>
            <a:off x="4877526" y="5678529"/>
            <a:ext cx="2884817" cy="400110"/>
          </a:xfrm>
          <a:prstGeom prst="rect">
            <a:avLst/>
          </a:prstGeom>
          <a:noFill/>
        </p:spPr>
        <p:txBody>
          <a:bodyPr wrap="square" rtlCol="0">
            <a:spAutoFit/>
          </a:bodyPr>
          <a:lstStyle/>
          <a:p>
            <a:r>
              <a:rPr lang="en-US" altLang="zh-CN" sz="2000" dirty="0"/>
              <a:t>Mutual Chain</a:t>
            </a:r>
            <a:r>
              <a:rPr lang="zh-CN" altLang="en-US" sz="2000" dirty="0" smtClean="0"/>
              <a:t>价值网络</a:t>
            </a:r>
            <a:endParaRPr lang="en-US" sz="2000" dirty="0"/>
          </a:p>
        </p:txBody>
      </p:sp>
      <p:grpSp>
        <p:nvGrpSpPr>
          <p:cNvPr id="32" name="组合 31"/>
          <p:cNvGrpSpPr/>
          <p:nvPr/>
        </p:nvGrpSpPr>
        <p:grpSpPr>
          <a:xfrm>
            <a:off x="8714119" y="4976126"/>
            <a:ext cx="1072049" cy="971312"/>
            <a:chOff x="2566778" y="3963640"/>
            <a:chExt cx="1625397" cy="1625397"/>
          </a:xfrm>
        </p:grpSpPr>
        <p:pic>
          <p:nvPicPr>
            <p:cNvPr id="34" name="图片 3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66778" y="3963640"/>
              <a:ext cx="1625397" cy="1625397"/>
            </a:xfrm>
            <a:prstGeom prst="rect">
              <a:avLst/>
            </a:prstGeom>
          </p:spPr>
        </p:pic>
        <p:sp>
          <p:nvSpPr>
            <p:cNvPr id="36" name="椭圆 35"/>
            <p:cNvSpPr/>
            <p:nvPr/>
          </p:nvSpPr>
          <p:spPr>
            <a:xfrm>
              <a:off x="3009674" y="4655184"/>
              <a:ext cx="650302" cy="613974"/>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altLang="zh-CN" sz="2000" dirty="0" smtClean="0"/>
                <a:t>M</a:t>
              </a:r>
              <a:endParaRPr lang="en-US" sz="2000" dirty="0"/>
            </a:p>
          </p:txBody>
        </p:sp>
      </p:grpSp>
      <p:pic>
        <p:nvPicPr>
          <p:cNvPr id="56" name="图片 5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71076" y="4849594"/>
            <a:ext cx="1302983" cy="1231774"/>
          </a:xfrm>
          <a:prstGeom prst="rect">
            <a:avLst/>
          </a:prstGeom>
          <a:solidFill>
            <a:schemeClr val="bg1"/>
          </a:solidFill>
        </p:spPr>
      </p:pic>
      <p:pic>
        <p:nvPicPr>
          <p:cNvPr id="57" name="图片 5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72688" y="868666"/>
            <a:ext cx="1354512" cy="1114576"/>
          </a:xfrm>
          <a:prstGeom prst="rect">
            <a:avLst/>
          </a:prstGeom>
        </p:spPr>
      </p:pic>
      <p:sp>
        <p:nvSpPr>
          <p:cNvPr id="59" name="圆柱形 58"/>
          <p:cNvSpPr/>
          <p:nvPr/>
        </p:nvSpPr>
        <p:spPr>
          <a:xfrm>
            <a:off x="2680246" y="1587911"/>
            <a:ext cx="724283" cy="368384"/>
          </a:xfrm>
          <a:prstGeom prst="can">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DB</a:t>
            </a:r>
            <a:endParaRPr lang="en-US" dirty="0"/>
          </a:p>
        </p:txBody>
      </p:sp>
      <p:sp>
        <p:nvSpPr>
          <p:cNvPr id="58" name="圆柱形 57"/>
          <p:cNvSpPr/>
          <p:nvPr/>
        </p:nvSpPr>
        <p:spPr>
          <a:xfrm>
            <a:off x="2680246" y="1319443"/>
            <a:ext cx="724283" cy="368384"/>
          </a:xfrm>
          <a:prstGeom prst="can">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DB</a:t>
            </a:r>
            <a:endParaRPr lang="en-US" dirty="0"/>
          </a:p>
        </p:txBody>
      </p:sp>
      <p:sp>
        <p:nvSpPr>
          <p:cNvPr id="8" name="圆柱形 7"/>
          <p:cNvSpPr/>
          <p:nvPr/>
        </p:nvSpPr>
        <p:spPr>
          <a:xfrm>
            <a:off x="2680246" y="1030110"/>
            <a:ext cx="724283" cy="368384"/>
          </a:xfrm>
          <a:prstGeom prst="can">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DB</a:t>
            </a:r>
            <a:endParaRPr lang="en-US" dirty="0"/>
          </a:p>
        </p:txBody>
      </p:sp>
    </p:spTree>
    <p:extLst>
      <p:ext uri="{BB962C8B-B14F-4D97-AF65-F5344CB8AC3E}">
        <p14:creationId xmlns:p14="http://schemas.microsoft.com/office/powerpoint/2010/main" val="32251329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1813781" y="3077818"/>
            <a:ext cx="5935857" cy="2537478"/>
          </a:xfrm>
          <a:prstGeom prst="rect">
            <a:avLst/>
          </a:prstGeom>
          <a:ln/>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prstClr val="black"/>
              </a:solidFill>
              <a:latin typeface="Calibri" panose="020F0502020204030204"/>
            </a:endParaRPr>
          </a:p>
        </p:txBody>
      </p:sp>
      <p:sp>
        <p:nvSpPr>
          <p:cNvPr id="34" name="矩形 33"/>
          <p:cNvSpPr/>
          <p:nvPr/>
        </p:nvSpPr>
        <p:spPr>
          <a:xfrm>
            <a:off x="2093261" y="3179212"/>
            <a:ext cx="1216347" cy="482589"/>
          </a:xfrm>
          <a:prstGeom prst="rect">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schemeClr val="bg1"/>
              </a:solidFill>
              <a:latin typeface="Calibri" panose="020F0502020204030204"/>
            </a:endParaRPr>
          </a:p>
        </p:txBody>
      </p:sp>
      <p:sp>
        <p:nvSpPr>
          <p:cNvPr id="35" name="文本框 34"/>
          <p:cNvSpPr txBox="1"/>
          <p:nvPr/>
        </p:nvSpPr>
        <p:spPr>
          <a:xfrm>
            <a:off x="1898854" y="3207038"/>
            <a:ext cx="1399989" cy="461665"/>
          </a:xfrm>
          <a:prstGeom prst="rect">
            <a:avLst/>
          </a:prstGeom>
          <a:noFill/>
        </p:spPr>
        <p:txBody>
          <a:bodyPr wrap="square" rtlCol="0">
            <a:spAutoFit/>
          </a:bodyPr>
          <a:lstStyle/>
          <a:p>
            <a:pPr algn="ctr" defTabSz="914172">
              <a:defRPr/>
            </a:pPr>
            <a:r>
              <a:rPr lang="en-US" altLang="zh-CN" sz="1200" kern="0" dirty="0">
                <a:solidFill>
                  <a:schemeClr val="bg1"/>
                </a:solidFill>
                <a:latin typeface="Calibri" panose="020F0502020204030204"/>
                <a:ea typeface="等线" panose="02010600030101010101" pitchFamily="2" charset="-122"/>
              </a:rPr>
              <a:t>Ledger &amp; </a:t>
            </a:r>
          </a:p>
          <a:p>
            <a:pPr algn="ctr" defTabSz="914172">
              <a:defRPr/>
            </a:pPr>
            <a:r>
              <a:rPr lang="en-US" altLang="zh-CN" sz="1200" kern="0" dirty="0">
                <a:solidFill>
                  <a:schemeClr val="bg1"/>
                </a:solidFill>
                <a:latin typeface="Calibri" panose="020F0502020204030204"/>
                <a:ea typeface="等线" panose="02010600030101010101" pitchFamily="2" charset="-122"/>
              </a:rPr>
              <a:t>Assets</a:t>
            </a:r>
            <a:endParaRPr lang="en-US" sz="1200" kern="0" dirty="0">
              <a:solidFill>
                <a:schemeClr val="bg1"/>
              </a:solidFill>
              <a:latin typeface="Calibri" panose="020F0502020204030204"/>
            </a:endParaRPr>
          </a:p>
        </p:txBody>
      </p:sp>
      <p:sp>
        <p:nvSpPr>
          <p:cNvPr id="36" name="矩形 35"/>
          <p:cNvSpPr/>
          <p:nvPr/>
        </p:nvSpPr>
        <p:spPr>
          <a:xfrm>
            <a:off x="3405765" y="3179212"/>
            <a:ext cx="1216347" cy="482589"/>
          </a:xfrm>
          <a:prstGeom prst="rect">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schemeClr val="bg1"/>
              </a:solidFill>
              <a:latin typeface="Calibri" panose="020F0502020204030204"/>
            </a:endParaRPr>
          </a:p>
        </p:txBody>
      </p:sp>
      <p:sp>
        <p:nvSpPr>
          <p:cNvPr id="37" name="文本框 36"/>
          <p:cNvSpPr txBox="1"/>
          <p:nvPr/>
        </p:nvSpPr>
        <p:spPr>
          <a:xfrm>
            <a:off x="3607574" y="3207038"/>
            <a:ext cx="841897" cy="461665"/>
          </a:xfrm>
          <a:prstGeom prst="rect">
            <a:avLst/>
          </a:prstGeom>
          <a:noFill/>
        </p:spPr>
        <p:txBody>
          <a:bodyPr wrap="none" rtlCol="0">
            <a:spAutoFit/>
          </a:bodyPr>
          <a:lstStyle/>
          <a:p>
            <a:pPr algn="ctr" defTabSz="914172">
              <a:defRPr/>
            </a:pPr>
            <a:r>
              <a:rPr lang="en-US" altLang="zh-CN" sz="1200" kern="0" dirty="0">
                <a:solidFill>
                  <a:schemeClr val="bg1"/>
                </a:solidFill>
                <a:latin typeface="Calibri" panose="020F0502020204030204"/>
                <a:ea typeface="等线" panose="02010600030101010101" pitchFamily="2" charset="-122"/>
              </a:rPr>
              <a:t>Identity &amp; </a:t>
            </a:r>
          </a:p>
          <a:p>
            <a:pPr algn="ctr" defTabSz="914172">
              <a:defRPr/>
            </a:pPr>
            <a:r>
              <a:rPr lang="en-US" altLang="zh-CN" sz="1200" kern="0" dirty="0" err="1">
                <a:solidFill>
                  <a:schemeClr val="bg1"/>
                </a:solidFill>
                <a:latin typeface="Calibri" panose="020F0502020204030204"/>
                <a:ea typeface="等线" panose="02010600030101010101" pitchFamily="2" charset="-122"/>
              </a:rPr>
              <a:t>Auth</a:t>
            </a:r>
            <a:endParaRPr lang="en-US" sz="1200" kern="0" dirty="0">
              <a:solidFill>
                <a:schemeClr val="bg1"/>
              </a:solidFill>
              <a:latin typeface="Calibri" panose="020F0502020204030204"/>
            </a:endParaRPr>
          </a:p>
        </p:txBody>
      </p:sp>
      <p:sp>
        <p:nvSpPr>
          <p:cNvPr id="38" name="矩形 37"/>
          <p:cNvSpPr/>
          <p:nvPr/>
        </p:nvSpPr>
        <p:spPr>
          <a:xfrm>
            <a:off x="4718269" y="3179212"/>
            <a:ext cx="1216347" cy="482589"/>
          </a:xfrm>
          <a:prstGeom prst="rect">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schemeClr val="bg1"/>
              </a:solidFill>
              <a:latin typeface="Calibri" panose="020F0502020204030204"/>
            </a:endParaRPr>
          </a:p>
        </p:txBody>
      </p:sp>
      <p:sp>
        <p:nvSpPr>
          <p:cNvPr id="39" name="文本框 38"/>
          <p:cNvSpPr txBox="1"/>
          <p:nvPr/>
        </p:nvSpPr>
        <p:spPr>
          <a:xfrm>
            <a:off x="4978430" y="3200136"/>
            <a:ext cx="696024" cy="461665"/>
          </a:xfrm>
          <a:prstGeom prst="rect">
            <a:avLst/>
          </a:prstGeom>
          <a:noFill/>
        </p:spPr>
        <p:txBody>
          <a:bodyPr wrap="none" rtlCol="0">
            <a:spAutoFit/>
          </a:bodyPr>
          <a:lstStyle/>
          <a:p>
            <a:pPr algn="ctr" defTabSz="914172">
              <a:defRPr/>
            </a:pPr>
            <a:r>
              <a:rPr lang="en-US" altLang="zh-CN" sz="1200" kern="0" dirty="0">
                <a:solidFill>
                  <a:schemeClr val="bg1"/>
                </a:solidFill>
                <a:latin typeface="Calibri" panose="020F0502020204030204"/>
                <a:ea typeface="等线" panose="02010600030101010101" pitchFamily="2" charset="-122"/>
              </a:rPr>
              <a:t>Rules &amp; </a:t>
            </a:r>
          </a:p>
          <a:p>
            <a:pPr algn="ctr" defTabSz="914172">
              <a:defRPr/>
            </a:pPr>
            <a:r>
              <a:rPr lang="en-US" altLang="zh-CN" sz="1200" kern="0" dirty="0">
                <a:solidFill>
                  <a:schemeClr val="bg1"/>
                </a:solidFill>
                <a:latin typeface="Calibri" panose="020F0502020204030204"/>
                <a:ea typeface="等线" panose="02010600030101010101" pitchFamily="2" charset="-122"/>
              </a:rPr>
              <a:t>Control</a:t>
            </a:r>
            <a:endParaRPr lang="en-US" sz="1200" kern="0" dirty="0">
              <a:solidFill>
                <a:schemeClr val="bg1"/>
              </a:solidFill>
              <a:latin typeface="Calibri" panose="020F0502020204030204"/>
            </a:endParaRPr>
          </a:p>
        </p:txBody>
      </p:sp>
      <p:sp>
        <p:nvSpPr>
          <p:cNvPr id="40" name="矩形 39"/>
          <p:cNvSpPr/>
          <p:nvPr/>
        </p:nvSpPr>
        <p:spPr>
          <a:xfrm>
            <a:off x="6030772" y="3179212"/>
            <a:ext cx="1216347" cy="482589"/>
          </a:xfrm>
          <a:prstGeom prst="rect">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schemeClr val="bg1"/>
              </a:solidFill>
              <a:latin typeface="Calibri" panose="020F0502020204030204"/>
            </a:endParaRPr>
          </a:p>
        </p:txBody>
      </p:sp>
      <p:sp>
        <p:nvSpPr>
          <p:cNvPr id="41" name="文本框 40"/>
          <p:cNvSpPr txBox="1"/>
          <p:nvPr/>
        </p:nvSpPr>
        <p:spPr>
          <a:xfrm>
            <a:off x="6177893" y="3204535"/>
            <a:ext cx="939681" cy="461665"/>
          </a:xfrm>
          <a:prstGeom prst="rect">
            <a:avLst/>
          </a:prstGeom>
          <a:noFill/>
        </p:spPr>
        <p:txBody>
          <a:bodyPr wrap="none" rtlCol="0">
            <a:spAutoFit/>
          </a:bodyPr>
          <a:lstStyle/>
          <a:p>
            <a:pPr algn="ctr" defTabSz="914172">
              <a:defRPr/>
            </a:pPr>
            <a:r>
              <a:rPr lang="en-US" altLang="zh-CN" sz="1200" kern="0" dirty="0">
                <a:solidFill>
                  <a:schemeClr val="bg1"/>
                </a:solidFill>
                <a:latin typeface="Calibri" panose="020F0502020204030204"/>
                <a:ea typeface="等线" panose="02010600030101010101" pitchFamily="2" charset="-122"/>
              </a:rPr>
              <a:t>Integrations</a:t>
            </a:r>
          </a:p>
          <a:p>
            <a:pPr algn="ctr" defTabSz="914172">
              <a:defRPr/>
            </a:pPr>
            <a:r>
              <a:rPr lang="en-US" altLang="zh-CN" sz="1200" kern="0" dirty="0">
                <a:solidFill>
                  <a:schemeClr val="bg1"/>
                </a:solidFill>
                <a:latin typeface="Calibri" panose="020F0502020204030204"/>
                <a:ea typeface="等线" panose="02010600030101010101" pitchFamily="2" charset="-122"/>
              </a:rPr>
              <a:t>&amp; Services</a:t>
            </a:r>
            <a:endParaRPr lang="en-US" sz="1200" kern="0" dirty="0">
              <a:solidFill>
                <a:schemeClr val="bg1"/>
              </a:solidFill>
              <a:latin typeface="Calibri" panose="020F0502020204030204"/>
            </a:endParaRPr>
          </a:p>
        </p:txBody>
      </p:sp>
      <p:sp>
        <p:nvSpPr>
          <p:cNvPr id="42" name="矩形 41"/>
          <p:cNvSpPr/>
          <p:nvPr/>
        </p:nvSpPr>
        <p:spPr>
          <a:xfrm>
            <a:off x="2987954" y="4784007"/>
            <a:ext cx="3908492" cy="715416"/>
          </a:xfrm>
          <a:prstGeom prst="rect">
            <a:avLst/>
          </a:prstGeom>
          <a:gradFill rotWithShape="1">
            <a:gsLst>
              <a:gs pos="100000">
                <a:srgbClr val="5B9BD5">
                  <a:lumMod val="60000"/>
                  <a:lumOff val="40000"/>
                </a:srgbClr>
              </a:gs>
              <a:gs pos="100000">
                <a:srgbClr val="5B9BD5">
                  <a:lumMod val="105000"/>
                  <a:satMod val="109000"/>
                  <a:tint val="81000"/>
                </a:srgbClr>
              </a:gs>
            </a:gsLst>
            <a:lin ang="5400000" scaled="0"/>
          </a:gradFill>
          <a:ln w="6350" cap="flat" cmpd="sng" algn="ctr">
            <a:solidFill>
              <a:sysClr val="windowText" lastClr="000000"/>
            </a:solidFill>
            <a:prstDash val="lgDash"/>
            <a:miter lim="800000"/>
          </a:ln>
          <a:effectLst/>
        </p:spPr>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prstClr val="black"/>
              </a:solidFill>
              <a:latin typeface="Calibri" panose="020F0502020204030204"/>
            </a:endParaRPr>
          </a:p>
        </p:txBody>
      </p:sp>
      <p:sp>
        <p:nvSpPr>
          <p:cNvPr id="44" name="文本框 43"/>
          <p:cNvSpPr txBox="1"/>
          <p:nvPr/>
        </p:nvSpPr>
        <p:spPr>
          <a:xfrm>
            <a:off x="4211809" y="4809511"/>
            <a:ext cx="1601722" cy="307777"/>
          </a:xfrm>
          <a:prstGeom prst="rect">
            <a:avLst/>
          </a:prstGeom>
          <a:noFill/>
        </p:spPr>
        <p:txBody>
          <a:bodyPr wrap="none" rtlCol="0">
            <a:spAutoFit/>
          </a:bodyPr>
          <a:lstStyle/>
          <a:p>
            <a:pPr algn="ctr" defTabSz="914172">
              <a:defRPr/>
            </a:pPr>
            <a:r>
              <a:rPr lang="en-US" sz="1400" b="1" kern="0" dirty="0">
                <a:solidFill>
                  <a:prstClr val="black"/>
                </a:solidFill>
                <a:latin typeface="Calibri" panose="020F0502020204030204"/>
              </a:rPr>
              <a:t>Distributive Ledger</a:t>
            </a:r>
          </a:p>
        </p:txBody>
      </p:sp>
      <p:sp>
        <p:nvSpPr>
          <p:cNvPr id="56" name="矩形 55"/>
          <p:cNvSpPr/>
          <p:nvPr/>
        </p:nvSpPr>
        <p:spPr>
          <a:xfrm>
            <a:off x="1491663" y="2125980"/>
            <a:ext cx="6436957" cy="4205193"/>
          </a:xfrm>
          <a:prstGeom prst="rect">
            <a:avLst/>
          </a:prstGeom>
          <a:noFill/>
          <a:ln w="6350" cap="flat" cmpd="sng" algn="ctr">
            <a:solidFill>
              <a:sysClr val="windowText" lastClr="000000"/>
            </a:solidFill>
            <a:prstDash val="lgDash"/>
            <a:miter lim="800000"/>
          </a:ln>
          <a:effectLst/>
        </p:spPr>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prstClr val="black"/>
              </a:solidFill>
              <a:latin typeface="Calibri" panose="020F0502020204030204"/>
            </a:endParaRPr>
          </a:p>
        </p:txBody>
      </p:sp>
      <p:sp>
        <p:nvSpPr>
          <p:cNvPr id="57" name="文本框 56"/>
          <p:cNvSpPr txBox="1"/>
          <p:nvPr/>
        </p:nvSpPr>
        <p:spPr>
          <a:xfrm>
            <a:off x="4335965" y="5853639"/>
            <a:ext cx="3522416" cy="307777"/>
          </a:xfrm>
          <a:prstGeom prst="rect">
            <a:avLst/>
          </a:prstGeom>
          <a:noFill/>
        </p:spPr>
        <p:txBody>
          <a:bodyPr wrap="square" rtlCol="0">
            <a:spAutoFit/>
          </a:bodyPr>
          <a:lstStyle/>
          <a:p>
            <a:pPr algn="ctr" defTabSz="914172">
              <a:defRPr/>
            </a:pPr>
            <a:r>
              <a:rPr lang="en-US" sz="1400" b="1" kern="0" dirty="0">
                <a:solidFill>
                  <a:prstClr val="black"/>
                </a:solidFill>
                <a:latin typeface="Calibri" panose="020F0502020204030204"/>
              </a:rPr>
              <a:t>Your Infrastructure </a:t>
            </a:r>
            <a:r>
              <a:rPr lang="en-US" sz="1400" kern="0" dirty="0">
                <a:solidFill>
                  <a:prstClr val="black"/>
                </a:solidFill>
                <a:latin typeface="Calibri" panose="020F0502020204030204"/>
              </a:rPr>
              <a:t>(Cloud, Datacenter …)</a:t>
            </a:r>
          </a:p>
        </p:txBody>
      </p:sp>
      <p:sp>
        <p:nvSpPr>
          <p:cNvPr id="58" name="矩形 57"/>
          <p:cNvSpPr/>
          <p:nvPr/>
        </p:nvSpPr>
        <p:spPr>
          <a:xfrm>
            <a:off x="6387148" y="1149907"/>
            <a:ext cx="1275336" cy="358101"/>
          </a:xfrm>
          <a:prstGeom prst="rect">
            <a:avLst/>
          </a:prstGeom>
          <a:gradFill rotWithShape="1">
            <a:gsLst>
              <a:gs pos="0">
                <a:srgbClr val="70AD47">
                  <a:lumMod val="110000"/>
                  <a:satMod val="105000"/>
                  <a:tint val="67000"/>
                </a:srgbClr>
              </a:gs>
              <a:gs pos="50000">
                <a:srgbClr val="70AD47">
                  <a:lumMod val="105000"/>
                  <a:satMod val="103000"/>
                  <a:tint val="73000"/>
                </a:srgbClr>
              </a:gs>
              <a:gs pos="100000">
                <a:srgbClr val="70AD47">
                  <a:lumMod val="105000"/>
                  <a:satMod val="109000"/>
                  <a:tint val="81000"/>
                </a:srgbClr>
              </a:gs>
            </a:gsLst>
            <a:lin ang="5400000" scaled="0"/>
          </a:gradFill>
          <a:ln w="6350" cap="flat" cmpd="sng" algn="ctr">
            <a:solidFill>
              <a:srgbClr val="70AD47"/>
            </a:solidFill>
            <a:prstDash val="solid"/>
            <a:miter lim="800000"/>
          </a:ln>
          <a:effectLst/>
        </p:spPr>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r>
              <a:rPr lang="zh-CN" altLang="en-US" sz="1200" kern="0" dirty="0">
                <a:solidFill>
                  <a:prstClr val="black"/>
                </a:solidFill>
                <a:latin typeface="Calibri" panose="020F0502020204030204"/>
                <a:ea typeface="等线" panose="02010600030101010101" pitchFamily="2" charset="-122"/>
              </a:rPr>
              <a:t>区块链金融项目</a:t>
            </a:r>
            <a:endParaRPr lang="en-US" sz="1200" kern="0" dirty="0">
              <a:solidFill>
                <a:prstClr val="black"/>
              </a:solidFill>
              <a:latin typeface="Calibri" panose="020F0502020204030204"/>
            </a:endParaRPr>
          </a:p>
        </p:txBody>
      </p:sp>
      <p:cxnSp>
        <p:nvCxnSpPr>
          <p:cNvPr id="96" name="肘形连接符 95"/>
          <p:cNvCxnSpPr>
            <a:stCxn id="40" idx="3"/>
          </p:cNvCxnSpPr>
          <p:nvPr/>
        </p:nvCxnSpPr>
        <p:spPr>
          <a:xfrm flipV="1">
            <a:off x="7247119" y="2775055"/>
            <a:ext cx="1372477" cy="645452"/>
          </a:xfrm>
          <a:prstGeom prst="bentConnector3">
            <a:avLst>
              <a:gd name="adj1" fmla="val 100517"/>
            </a:avLst>
          </a:prstGeom>
        </p:spPr>
        <p:style>
          <a:lnRef idx="1">
            <a:schemeClr val="accent1"/>
          </a:lnRef>
          <a:fillRef idx="0">
            <a:schemeClr val="accent1"/>
          </a:fillRef>
          <a:effectRef idx="0">
            <a:schemeClr val="accent1"/>
          </a:effectRef>
          <a:fontRef idx="minor">
            <a:schemeClr val="tx1"/>
          </a:fontRef>
        </p:style>
      </p:cxnSp>
      <p:sp>
        <p:nvSpPr>
          <p:cNvPr id="97" name="文本框 96"/>
          <p:cNvSpPr txBox="1"/>
          <p:nvPr/>
        </p:nvSpPr>
        <p:spPr>
          <a:xfrm>
            <a:off x="3136180" y="4376659"/>
            <a:ext cx="3272051" cy="338554"/>
          </a:xfrm>
          <a:prstGeom prst="rect">
            <a:avLst/>
          </a:prstGeom>
          <a:noFill/>
        </p:spPr>
        <p:txBody>
          <a:bodyPr wrap="none" rtlCol="0">
            <a:spAutoFit/>
          </a:bodyPr>
          <a:lstStyle/>
          <a:p>
            <a:pPr algn="ctr" defTabSz="914172">
              <a:defRPr/>
            </a:pPr>
            <a:r>
              <a:rPr lang="en-US" altLang="zh-CN" sz="1600" b="1" kern="0" dirty="0" smtClean="0">
                <a:solidFill>
                  <a:prstClr val="black"/>
                </a:solidFill>
                <a:latin typeface="Calibri" panose="020F0502020204030204"/>
              </a:rPr>
              <a:t>Mutual Chain Value Network</a:t>
            </a:r>
            <a:r>
              <a:rPr lang="en-US" sz="1600" b="1" kern="0" dirty="0" smtClean="0">
                <a:solidFill>
                  <a:prstClr val="black"/>
                </a:solidFill>
                <a:latin typeface="Calibri" panose="020F0502020204030204"/>
              </a:rPr>
              <a:t> </a:t>
            </a:r>
            <a:r>
              <a:rPr lang="en-US" sz="1600" b="1" kern="0" dirty="0">
                <a:solidFill>
                  <a:prstClr val="black"/>
                </a:solidFill>
                <a:latin typeface="Calibri" panose="020F0502020204030204"/>
              </a:rPr>
              <a:t>Engine</a:t>
            </a:r>
          </a:p>
        </p:txBody>
      </p:sp>
      <p:sp>
        <p:nvSpPr>
          <p:cNvPr id="98" name="矩形 97"/>
          <p:cNvSpPr/>
          <p:nvPr/>
        </p:nvSpPr>
        <p:spPr>
          <a:xfrm>
            <a:off x="5159351" y="1149907"/>
            <a:ext cx="1040254" cy="358101"/>
          </a:xfrm>
          <a:prstGeom prst="rect">
            <a:avLst/>
          </a:prstGeom>
          <a:gradFill rotWithShape="1">
            <a:gsLst>
              <a:gs pos="0">
                <a:srgbClr val="70AD47">
                  <a:lumMod val="110000"/>
                  <a:satMod val="105000"/>
                  <a:tint val="67000"/>
                </a:srgbClr>
              </a:gs>
              <a:gs pos="50000">
                <a:srgbClr val="70AD47">
                  <a:lumMod val="105000"/>
                  <a:satMod val="103000"/>
                  <a:tint val="73000"/>
                </a:srgbClr>
              </a:gs>
              <a:gs pos="100000">
                <a:srgbClr val="70AD47">
                  <a:lumMod val="105000"/>
                  <a:satMod val="109000"/>
                  <a:tint val="81000"/>
                </a:srgbClr>
              </a:gs>
            </a:gsLst>
            <a:lin ang="5400000" scaled="0"/>
          </a:gradFill>
          <a:ln w="6350" cap="flat" cmpd="sng" algn="ctr">
            <a:solidFill>
              <a:srgbClr val="70AD47"/>
            </a:solidFill>
            <a:prstDash val="solid"/>
            <a:miter lim="800000"/>
          </a:ln>
          <a:effectLst/>
        </p:spPr>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r>
              <a:rPr lang="zh-CN" altLang="en-US" sz="1200" kern="0" dirty="0">
                <a:solidFill>
                  <a:prstClr val="black"/>
                </a:solidFill>
                <a:latin typeface="Calibri" panose="020F0502020204030204"/>
                <a:ea typeface="等线" panose="02010600030101010101" pitchFamily="2" charset="-122"/>
              </a:rPr>
              <a:t>供应链金融</a:t>
            </a:r>
            <a:endParaRPr lang="en-US" sz="1200" kern="0" dirty="0">
              <a:solidFill>
                <a:prstClr val="black"/>
              </a:solidFill>
              <a:latin typeface="Calibri" panose="020F0502020204030204"/>
            </a:endParaRPr>
          </a:p>
        </p:txBody>
      </p:sp>
      <p:sp>
        <p:nvSpPr>
          <p:cNvPr id="100" name="矩形 99"/>
          <p:cNvSpPr/>
          <p:nvPr/>
        </p:nvSpPr>
        <p:spPr>
          <a:xfrm>
            <a:off x="3801181" y="1149907"/>
            <a:ext cx="1170628" cy="358101"/>
          </a:xfrm>
          <a:prstGeom prst="rect">
            <a:avLst/>
          </a:prstGeom>
          <a:gradFill rotWithShape="1">
            <a:gsLst>
              <a:gs pos="0">
                <a:srgbClr val="70AD47">
                  <a:lumMod val="110000"/>
                  <a:satMod val="105000"/>
                  <a:tint val="67000"/>
                </a:srgbClr>
              </a:gs>
              <a:gs pos="50000">
                <a:srgbClr val="70AD47">
                  <a:lumMod val="105000"/>
                  <a:satMod val="103000"/>
                  <a:tint val="73000"/>
                </a:srgbClr>
              </a:gs>
              <a:gs pos="100000">
                <a:srgbClr val="70AD47">
                  <a:lumMod val="105000"/>
                  <a:satMod val="109000"/>
                  <a:tint val="81000"/>
                </a:srgbClr>
              </a:gs>
            </a:gsLst>
            <a:lin ang="5400000" scaled="0"/>
          </a:gradFill>
          <a:ln w="6350" cap="flat" cmpd="sng" algn="ctr">
            <a:solidFill>
              <a:srgbClr val="70AD47"/>
            </a:solidFill>
            <a:prstDash val="solid"/>
            <a:miter lim="800000"/>
          </a:ln>
          <a:effectLst/>
        </p:spPr>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r>
              <a:rPr lang="zh-CN" altLang="en-US" sz="1200" kern="0" dirty="0" smtClean="0">
                <a:solidFill>
                  <a:prstClr val="black"/>
                </a:solidFill>
                <a:latin typeface="Calibri" panose="020F0502020204030204"/>
                <a:ea typeface="等线" panose="02010600030101010101" pitchFamily="2" charset="-122"/>
              </a:rPr>
              <a:t>数字</a:t>
            </a:r>
            <a:r>
              <a:rPr lang="zh-CN" altLang="en-US" sz="1200" kern="0" dirty="0">
                <a:solidFill>
                  <a:prstClr val="black"/>
                </a:solidFill>
                <a:latin typeface="Calibri" panose="020F0502020204030204"/>
                <a:ea typeface="等线" panose="02010600030101010101" pitchFamily="2" charset="-122"/>
              </a:rPr>
              <a:t>资产</a:t>
            </a:r>
            <a:endParaRPr lang="en-US" sz="1200" kern="0" dirty="0">
              <a:solidFill>
                <a:prstClr val="black"/>
              </a:solidFill>
              <a:latin typeface="Calibri" panose="020F0502020204030204"/>
            </a:endParaRPr>
          </a:p>
        </p:txBody>
      </p:sp>
      <p:sp>
        <p:nvSpPr>
          <p:cNvPr id="101" name="矩形 100"/>
          <p:cNvSpPr/>
          <p:nvPr/>
        </p:nvSpPr>
        <p:spPr>
          <a:xfrm>
            <a:off x="2635585" y="1149907"/>
            <a:ext cx="978054" cy="358101"/>
          </a:xfrm>
          <a:prstGeom prst="rect">
            <a:avLst/>
          </a:prstGeom>
          <a:gradFill rotWithShape="1">
            <a:gsLst>
              <a:gs pos="0">
                <a:srgbClr val="70AD47">
                  <a:lumMod val="110000"/>
                  <a:satMod val="105000"/>
                  <a:tint val="67000"/>
                </a:srgbClr>
              </a:gs>
              <a:gs pos="50000">
                <a:srgbClr val="70AD47">
                  <a:lumMod val="105000"/>
                  <a:satMod val="103000"/>
                  <a:tint val="73000"/>
                </a:srgbClr>
              </a:gs>
              <a:gs pos="100000">
                <a:srgbClr val="70AD47">
                  <a:lumMod val="105000"/>
                  <a:satMod val="109000"/>
                  <a:tint val="81000"/>
                </a:srgbClr>
              </a:gs>
            </a:gsLst>
            <a:lin ang="5400000" scaled="0"/>
          </a:gradFill>
          <a:ln w="6350" cap="flat" cmpd="sng" algn="ctr">
            <a:solidFill>
              <a:srgbClr val="70AD47"/>
            </a:solidFill>
            <a:prstDash val="solid"/>
            <a:miter lim="800000"/>
          </a:ln>
          <a:effectLst/>
        </p:spPr>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r>
              <a:rPr lang="zh-CN" altLang="en-US" sz="1200" kern="0" dirty="0">
                <a:solidFill>
                  <a:prstClr val="black"/>
                </a:solidFill>
                <a:latin typeface="Calibri" panose="020F0502020204030204"/>
                <a:ea typeface="等线" panose="02010600030101010101" pitchFamily="2" charset="-122"/>
              </a:rPr>
              <a:t>金融监管</a:t>
            </a:r>
            <a:endParaRPr lang="en-US" sz="1200" kern="0" dirty="0">
              <a:solidFill>
                <a:prstClr val="black"/>
              </a:solidFill>
              <a:latin typeface="Calibri" panose="020F0502020204030204"/>
            </a:endParaRPr>
          </a:p>
        </p:txBody>
      </p:sp>
      <p:sp>
        <p:nvSpPr>
          <p:cNvPr id="102" name="矩形 101"/>
          <p:cNvSpPr/>
          <p:nvPr/>
        </p:nvSpPr>
        <p:spPr>
          <a:xfrm>
            <a:off x="1813782" y="2361507"/>
            <a:ext cx="5942605" cy="671836"/>
          </a:xfrm>
          <a:prstGeom prst="rect">
            <a:avLst/>
          </a:prstGeom>
          <a:ln/>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dirty="0">
              <a:solidFill>
                <a:prstClr val="white"/>
              </a:solidFill>
              <a:latin typeface="Calibri" panose="020F0502020204030204"/>
            </a:endParaRPr>
          </a:p>
        </p:txBody>
      </p:sp>
      <p:sp>
        <p:nvSpPr>
          <p:cNvPr id="103" name="矩形 102"/>
          <p:cNvSpPr/>
          <p:nvPr/>
        </p:nvSpPr>
        <p:spPr>
          <a:xfrm>
            <a:off x="4344232" y="2772267"/>
            <a:ext cx="2665217" cy="276999"/>
          </a:xfrm>
          <a:prstGeom prst="rect">
            <a:avLst/>
          </a:prstGeom>
        </p:spPr>
        <p:txBody>
          <a:bodyPr wrap="none">
            <a:spAutoFit/>
          </a:bodyPr>
          <a:lstStyle/>
          <a:p>
            <a:pPr algn="ctr" defTabSz="914172"/>
            <a:r>
              <a:rPr lang="en-US" altLang="zh-CN" sz="1200" dirty="0" smtClean="0">
                <a:solidFill>
                  <a:schemeClr val="tx1">
                    <a:lumMod val="95000"/>
                    <a:lumOff val="5000"/>
                  </a:schemeClr>
                </a:solidFill>
                <a:latin typeface="Calibri" panose="020F0502020204030204"/>
              </a:rPr>
              <a:t>Mutual Chain </a:t>
            </a:r>
            <a:r>
              <a:rPr lang="en-US" altLang="zh-CN" sz="1200" dirty="0">
                <a:solidFill>
                  <a:schemeClr val="tx1">
                    <a:lumMod val="95000"/>
                    <a:lumOff val="5000"/>
                  </a:schemeClr>
                </a:solidFill>
                <a:latin typeface="Calibri" panose="020F0502020204030204"/>
              </a:rPr>
              <a:t>InterChain Value Gateway</a:t>
            </a:r>
            <a:endParaRPr lang="en-US" sz="1200" dirty="0">
              <a:solidFill>
                <a:schemeClr val="tx1">
                  <a:lumMod val="95000"/>
                  <a:lumOff val="5000"/>
                </a:schemeClr>
              </a:solidFill>
              <a:latin typeface="Calibri" panose="020F0502020204030204"/>
            </a:endParaRPr>
          </a:p>
        </p:txBody>
      </p:sp>
      <p:sp>
        <p:nvSpPr>
          <p:cNvPr id="78" name="文本框 77"/>
          <p:cNvSpPr txBox="1"/>
          <p:nvPr/>
        </p:nvSpPr>
        <p:spPr>
          <a:xfrm>
            <a:off x="2749644" y="629870"/>
            <a:ext cx="4246675" cy="400110"/>
          </a:xfrm>
          <a:prstGeom prst="rect">
            <a:avLst/>
          </a:prstGeom>
          <a:noFill/>
        </p:spPr>
        <p:txBody>
          <a:bodyPr wrap="none" rtlCol="0">
            <a:spAutoFit/>
          </a:bodyPr>
          <a:lstStyle/>
          <a:p>
            <a:pPr algn="ctr" defTabSz="914172">
              <a:defRPr/>
            </a:pPr>
            <a:r>
              <a:rPr lang="en-US" altLang="zh-CN" sz="2000" b="1" kern="0" dirty="0" smtClean="0">
                <a:solidFill>
                  <a:prstClr val="black"/>
                </a:solidFill>
                <a:latin typeface="Calibri" panose="020F0502020204030204"/>
              </a:rPr>
              <a:t>Mutual Chain Middleware </a:t>
            </a:r>
            <a:r>
              <a:rPr lang="en-US" altLang="zh-CN" sz="2000" b="1" kern="0" dirty="0">
                <a:solidFill>
                  <a:prstClr val="black"/>
                </a:solidFill>
                <a:latin typeface="Calibri" panose="020F0502020204030204"/>
              </a:rPr>
              <a:t>Framework</a:t>
            </a:r>
            <a:endParaRPr lang="en-US" sz="2000" b="1" kern="0" dirty="0">
              <a:solidFill>
                <a:prstClr val="black"/>
              </a:solidFill>
              <a:latin typeface="Calibri" panose="020F0502020204030204"/>
            </a:endParaRPr>
          </a:p>
        </p:txBody>
      </p:sp>
      <p:sp>
        <p:nvSpPr>
          <p:cNvPr id="79" name="矩形 78"/>
          <p:cNvSpPr/>
          <p:nvPr/>
        </p:nvSpPr>
        <p:spPr>
          <a:xfrm>
            <a:off x="1469989" y="1149907"/>
            <a:ext cx="978054" cy="358101"/>
          </a:xfrm>
          <a:prstGeom prst="rect">
            <a:avLst/>
          </a:prstGeom>
          <a:gradFill rotWithShape="1">
            <a:gsLst>
              <a:gs pos="0">
                <a:srgbClr val="70AD47">
                  <a:lumMod val="110000"/>
                  <a:satMod val="105000"/>
                  <a:tint val="67000"/>
                </a:srgbClr>
              </a:gs>
              <a:gs pos="50000">
                <a:srgbClr val="70AD47">
                  <a:lumMod val="105000"/>
                  <a:satMod val="103000"/>
                  <a:tint val="73000"/>
                </a:srgbClr>
              </a:gs>
              <a:gs pos="100000">
                <a:srgbClr val="70AD47">
                  <a:lumMod val="105000"/>
                  <a:satMod val="109000"/>
                  <a:tint val="81000"/>
                </a:srgbClr>
              </a:gs>
            </a:gsLst>
            <a:lin ang="5400000" scaled="0"/>
          </a:gradFill>
          <a:ln w="6350" cap="flat" cmpd="sng" algn="ctr">
            <a:solidFill>
              <a:srgbClr val="70AD47"/>
            </a:solidFill>
            <a:prstDash val="solid"/>
            <a:miter lim="800000"/>
          </a:ln>
          <a:effectLst/>
        </p:spPr>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r>
              <a:rPr lang="zh-CN" altLang="en-US" sz="1200" kern="0" dirty="0">
                <a:solidFill>
                  <a:prstClr val="black"/>
                </a:solidFill>
                <a:latin typeface="Calibri" panose="020F0502020204030204"/>
                <a:ea typeface="等线" panose="02010600030101010101" pitchFamily="2" charset="-122"/>
              </a:rPr>
              <a:t>保险平台</a:t>
            </a:r>
            <a:endParaRPr lang="en-US" sz="1200" kern="0" dirty="0">
              <a:solidFill>
                <a:prstClr val="black"/>
              </a:solidFill>
              <a:latin typeface="Calibri" panose="020F0502020204030204"/>
            </a:endParaRPr>
          </a:p>
        </p:txBody>
      </p:sp>
      <p:sp>
        <p:nvSpPr>
          <p:cNvPr id="95" name="矩形 94"/>
          <p:cNvSpPr/>
          <p:nvPr/>
        </p:nvSpPr>
        <p:spPr>
          <a:xfrm>
            <a:off x="2865206" y="2467886"/>
            <a:ext cx="278707" cy="229663"/>
          </a:xfrm>
          <a:prstGeom prst="rect">
            <a:avLst/>
          </a:prstGeom>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1</a:t>
            </a:r>
          </a:p>
        </p:txBody>
      </p:sp>
      <p:sp>
        <p:nvSpPr>
          <p:cNvPr id="99" name="文本框 98"/>
          <p:cNvSpPr txBox="1"/>
          <p:nvPr/>
        </p:nvSpPr>
        <p:spPr>
          <a:xfrm>
            <a:off x="2790572" y="2759011"/>
            <a:ext cx="691216" cy="276999"/>
          </a:xfrm>
          <a:prstGeom prst="rect">
            <a:avLst/>
          </a:prstGeom>
          <a:noFill/>
        </p:spPr>
        <p:txBody>
          <a:bodyPr wrap="none" rtlCol="0">
            <a:spAutoFit/>
          </a:bodyPr>
          <a:lstStyle/>
          <a:p>
            <a:pPr algn="ctr" defTabSz="914172"/>
            <a:r>
              <a:rPr lang="en-US" altLang="zh-CN" sz="1200" dirty="0">
                <a:solidFill>
                  <a:prstClr val="black"/>
                </a:solidFill>
                <a:latin typeface="Calibri" panose="020F0502020204030204"/>
                <a:ea typeface="等线" panose="02010600030101010101" pitchFamily="2" charset="-122"/>
              </a:rPr>
              <a:t>Chain#1</a:t>
            </a:r>
            <a:endParaRPr lang="en-US" sz="1200" dirty="0">
              <a:solidFill>
                <a:prstClr val="black"/>
              </a:solidFill>
              <a:latin typeface="Calibri" panose="020F0502020204030204"/>
            </a:endParaRPr>
          </a:p>
        </p:txBody>
      </p:sp>
      <p:sp>
        <p:nvSpPr>
          <p:cNvPr id="105" name="矩形 104"/>
          <p:cNvSpPr/>
          <p:nvPr/>
        </p:nvSpPr>
        <p:spPr>
          <a:xfrm>
            <a:off x="3144423" y="2467886"/>
            <a:ext cx="278707" cy="229663"/>
          </a:xfrm>
          <a:prstGeom prst="rect">
            <a:avLst/>
          </a:prstGeom>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2</a:t>
            </a:r>
          </a:p>
        </p:txBody>
      </p:sp>
      <p:sp>
        <p:nvSpPr>
          <p:cNvPr id="107" name="矩形 106"/>
          <p:cNvSpPr/>
          <p:nvPr/>
        </p:nvSpPr>
        <p:spPr>
          <a:xfrm>
            <a:off x="3423640" y="2467886"/>
            <a:ext cx="278707" cy="229663"/>
          </a:xfrm>
          <a:prstGeom prst="rect">
            <a:avLst/>
          </a:prstGeom>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3</a:t>
            </a:r>
          </a:p>
        </p:txBody>
      </p:sp>
      <p:sp>
        <p:nvSpPr>
          <p:cNvPr id="111" name="矩形 110"/>
          <p:cNvSpPr/>
          <p:nvPr/>
        </p:nvSpPr>
        <p:spPr>
          <a:xfrm>
            <a:off x="3702857" y="2467886"/>
            <a:ext cx="278707" cy="229663"/>
          </a:xfrm>
          <a:prstGeom prst="rect">
            <a:avLst/>
          </a:prstGeom>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4</a:t>
            </a:r>
          </a:p>
        </p:txBody>
      </p:sp>
      <p:sp>
        <p:nvSpPr>
          <p:cNvPr id="112" name="矩形 111"/>
          <p:cNvSpPr/>
          <p:nvPr/>
        </p:nvSpPr>
        <p:spPr>
          <a:xfrm>
            <a:off x="3982074" y="2467886"/>
            <a:ext cx="278707" cy="229663"/>
          </a:xfrm>
          <a:prstGeom prst="rect">
            <a:avLst/>
          </a:prstGeom>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5</a:t>
            </a:r>
          </a:p>
        </p:txBody>
      </p:sp>
      <p:sp>
        <p:nvSpPr>
          <p:cNvPr id="113" name="矩形 112"/>
          <p:cNvSpPr/>
          <p:nvPr/>
        </p:nvSpPr>
        <p:spPr>
          <a:xfrm>
            <a:off x="4261291" y="2467886"/>
            <a:ext cx="278707" cy="229663"/>
          </a:xfrm>
          <a:prstGeom prst="rect">
            <a:avLst/>
          </a:prstGeom>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6</a:t>
            </a:r>
          </a:p>
        </p:txBody>
      </p:sp>
      <p:sp>
        <p:nvSpPr>
          <p:cNvPr id="114" name="矩形 113"/>
          <p:cNvSpPr/>
          <p:nvPr/>
        </p:nvSpPr>
        <p:spPr>
          <a:xfrm>
            <a:off x="4540508" y="2467886"/>
            <a:ext cx="278707" cy="229663"/>
          </a:xfrm>
          <a:prstGeom prst="rect">
            <a:avLst/>
          </a:prstGeom>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7</a:t>
            </a:r>
          </a:p>
        </p:txBody>
      </p:sp>
      <p:sp>
        <p:nvSpPr>
          <p:cNvPr id="115" name="矩形 114"/>
          <p:cNvSpPr/>
          <p:nvPr/>
        </p:nvSpPr>
        <p:spPr>
          <a:xfrm>
            <a:off x="4819725" y="2467886"/>
            <a:ext cx="278707" cy="229663"/>
          </a:xfrm>
          <a:prstGeom prst="rect">
            <a:avLst/>
          </a:prstGeom>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8</a:t>
            </a:r>
          </a:p>
        </p:txBody>
      </p:sp>
      <p:sp>
        <p:nvSpPr>
          <p:cNvPr id="116" name="矩形 115"/>
          <p:cNvSpPr/>
          <p:nvPr/>
        </p:nvSpPr>
        <p:spPr>
          <a:xfrm>
            <a:off x="5098942" y="2467886"/>
            <a:ext cx="278707" cy="229663"/>
          </a:xfrm>
          <a:prstGeom prst="rect">
            <a:avLst/>
          </a:prstGeom>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9</a:t>
            </a:r>
          </a:p>
        </p:txBody>
      </p:sp>
      <p:sp>
        <p:nvSpPr>
          <p:cNvPr id="117" name="矩形 116"/>
          <p:cNvSpPr/>
          <p:nvPr/>
        </p:nvSpPr>
        <p:spPr>
          <a:xfrm>
            <a:off x="5378159" y="2467886"/>
            <a:ext cx="278707" cy="229663"/>
          </a:xfrm>
          <a:prstGeom prst="rect">
            <a:avLst/>
          </a:prstGeom>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a:t>
            </a:r>
          </a:p>
        </p:txBody>
      </p:sp>
      <p:sp>
        <p:nvSpPr>
          <p:cNvPr id="118" name="矩形 117"/>
          <p:cNvSpPr/>
          <p:nvPr/>
        </p:nvSpPr>
        <p:spPr>
          <a:xfrm>
            <a:off x="5657376" y="2467886"/>
            <a:ext cx="278707" cy="229663"/>
          </a:xfrm>
          <a:prstGeom prst="rect">
            <a:avLst/>
          </a:prstGeom>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19" name="矩形 118"/>
          <p:cNvSpPr/>
          <p:nvPr/>
        </p:nvSpPr>
        <p:spPr>
          <a:xfrm>
            <a:off x="5936593" y="2467886"/>
            <a:ext cx="278707" cy="229663"/>
          </a:xfrm>
          <a:prstGeom prst="rect">
            <a:avLst/>
          </a:prstGeom>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20" name="文本框 119"/>
          <p:cNvSpPr txBox="1"/>
          <p:nvPr/>
        </p:nvSpPr>
        <p:spPr>
          <a:xfrm>
            <a:off x="3346957" y="2759001"/>
            <a:ext cx="1053495" cy="276999"/>
          </a:xfrm>
          <a:prstGeom prst="rect">
            <a:avLst/>
          </a:prstGeom>
          <a:noFill/>
        </p:spPr>
        <p:txBody>
          <a:bodyPr wrap="none" rtlCol="0">
            <a:spAutoFit/>
          </a:bodyPr>
          <a:lstStyle/>
          <a:p>
            <a:pPr algn="ctr" defTabSz="914172"/>
            <a:r>
              <a:rPr lang="en-US" altLang="zh-CN" sz="1200" dirty="0">
                <a:solidFill>
                  <a:prstClr val="black"/>
                </a:solidFill>
                <a:latin typeface="Calibri" panose="020F0502020204030204"/>
                <a:ea typeface="等线" panose="02010600030101010101" pitchFamily="2" charset="-122"/>
              </a:rPr>
              <a:t>#2 #3 #4 #5 …</a:t>
            </a:r>
            <a:endParaRPr lang="en-US" sz="1200" dirty="0">
              <a:solidFill>
                <a:prstClr val="black"/>
              </a:solidFill>
              <a:latin typeface="Calibri" panose="020F0502020204030204"/>
            </a:endParaRPr>
          </a:p>
        </p:txBody>
      </p:sp>
      <p:sp>
        <p:nvSpPr>
          <p:cNvPr id="121" name="矩形 120"/>
          <p:cNvSpPr/>
          <p:nvPr/>
        </p:nvSpPr>
        <p:spPr>
          <a:xfrm>
            <a:off x="3395943" y="3800695"/>
            <a:ext cx="1275788" cy="481831"/>
          </a:xfrm>
          <a:prstGeom prst="rect">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white"/>
              </a:solidFill>
              <a:latin typeface="Calibri" panose="020F0502020204030204"/>
            </a:endParaRPr>
          </a:p>
        </p:txBody>
      </p:sp>
      <p:sp>
        <p:nvSpPr>
          <p:cNvPr id="122" name="矩形 121"/>
          <p:cNvSpPr/>
          <p:nvPr/>
        </p:nvSpPr>
        <p:spPr>
          <a:xfrm>
            <a:off x="4798259" y="3797655"/>
            <a:ext cx="1172154" cy="487910"/>
          </a:xfrm>
          <a:prstGeom prst="rect">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white"/>
              </a:solidFill>
              <a:latin typeface="Calibri" panose="020F0502020204030204"/>
            </a:endParaRPr>
          </a:p>
        </p:txBody>
      </p:sp>
      <p:sp>
        <p:nvSpPr>
          <p:cNvPr id="123" name="文本框 122"/>
          <p:cNvSpPr txBox="1"/>
          <p:nvPr/>
        </p:nvSpPr>
        <p:spPr>
          <a:xfrm>
            <a:off x="4821216" y="3903111"/>
            <a:ext cx="1096903" cy="276999"/>
          </a:xfrm>
          <a:prstGeom prst="rect">
            <a:avLst/>
          </a:prstGeom>
          <a:noFill/>
        </p:spPr>
        <p:txBody>
          <a:bodyPr wrap="none" rtlCol="0">
            <a:spAutoFit/>
          </a:bodyPr>
          <a:lstStyle/>
          <a:p>
            <a:pPr algn="ctr" defTabSz="914172"/>
            <a:r>
              <a:rPr lang="en-US" altLang="zh-CN" sz="1200" dirty="0">
                <a:solidFill>
                  <a:schemeClr val="bg1"/>
                </a:solidFill>
                <a:latin typeface="Calibri" panose="020F0502020204030204"/>
                <a:ea typeface="等线" panose="02010600030101010101" pitchFamily="2" charset="-122"/>
              </a:rPr>
              <a:t>Trading Engine</a:t>
            </a:r>
            <a:endParaRPr lang="en-US" sz="1200" dirty="0">
              <a:solidFill>
                <a:schemeClr val="bg1"/>
              </a:solidFill>
              <a:latin typeface="Calibri" panose="020F0502020204030204"/>
            </a:endParaRPr>
          </a:p>
        </p:txBody>
      </p:sp>
      <p:sp>
        <p:nvSpPr>
          <p:cNvPr id="124" name="矩形 123"/>
          <p:cNvSpPr/>
          <p:nvPr/>
        </p:nvSpPr>
        <p:spPr>
          <a:xfrm>
            <a:off x="6076846" y="3795081"/>
            <a:ext cx="1172154" cy="493059"/>
          </a:xfrm>
          <a:prstGeom prst="rect">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white"/>
              </a:solidFill>
              <a:latin typeface="Calibri" panose="020F0502020204030204"/>
            </a:endParaRPr>
          </a:p>
        </p:txBody>
      </p:sp>
      <p:sp>
        <p:nvSpPr>
          <p:cNvPr id="125" name="文本框 124"/>
          <p:cNvSpPr txBox="1"/>
          <p:nvPr/>
        </p:nvSpPr>
        <p:spPr>
          <a:xfrm>
            <a:off x="6046083" y="3903111"/>
            <a:ext cx="1201036" cy="276999"/>
          </a:xfrm>
          <a:prstGeom prst="rect">
            <a:avLst/>
          </a:prstGeom>
          <a:noFill/>
        </p:spPr>
        <p:txBody>
          <a:bodyPr wrap="square" rtlCol="0">
            <a:spAutoFit/>
          </a:bodyPr>
          <a:lstStyle/>
          <a:p>
            <a:pPr algn="ctr" defTabSz="914172"/>
            <a:r>
              <a:rPr lang="en-US" altLang="zh-CN" sz="1200" dirty="0">
                <a:solidFill>
                  <a:schemeClr val="bg1"/>
                </a:solidFill>
                <a:latin typeface="Calibri" panose="020F0502020204030204"/>
                <a:ea typeface="等线" panose="02010600030101010101" pitchFamily="2" charset="-122"/>
              </a:rPr>
              <a:t>Clearing Engine</a:t>
            </a:r>
            <a:endParaRPr lang="en-US" sz="1200" dirty="0">
              <a:solidFill>
                <a:schemeClr val="bg1"/>
              </a:solidFill>
              <a:latin typeface="Calibri" panose="020F0502020204030204"/>
            </a:endParaRPr>
          </a:p>
        </p:txBody>
      </p:sp>
      <p:sp>
        <p:nvSpPr>
          <p:cNvPr id="126" name="文本框 125"/>
          <p:cNvSpPr txBox="1"/>
          <p:nvPr/>
        </p:nvSpPr>
        <p:spPr>
          <a:xfrm>
            <a:off x="3326512" y="3903111"/>
            <a:ext cx="1441267" cy="276999"/>
          </a:xfrm>
          <a:prstGeom prst="rect">
            <a:avLst/>
          </a:prstGeom>
          <a:noFill/>
        </p:spPr>
        <p:txBody>
          <a:bodyPr wrap="square" rtlCol="0">
            <a:spAutoFit/>
          </a:bodyPr>
          <a:lstStyle/>
          <a:p>
            <a:pPr algn="ctr" defTabSz="914172"/>
            <a:r>
              <a:rPr lang="en-US" sz="1200" dirty="0">
                <a:solidFill>
                  <a:schemeClr val="bg1"/>
                </a:solidFill>
                <a:latin typeface="Calibri" panose="020F0502020204030204"/>
              </a:rPr>
              <a:t>InterChain Engine</a:t>
            </a:r>
          </a:p>
        </p:txBody>
      </p:sp>
      <p:sp>
        <p:nvSpPr>
          <p:cNvPr id="127" name="矩形 126"/>
          <p:cNvSpPr/>
          <p:nvPr/>
        </p:nvSpPr>
        <p:spPr>
          <a:xfrm>
            <a:off x="2103032" y="3807319"/>
            <a:ext cx="1186479" cy="468583"/>
          </a:xfrm>
          <a:prstGeom prst="rect">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white"/>
              </a:solidFill>
              <a:latin typeface="Calibri" panose="020F0502020204030204"/>
            </a:endParaRPr>
          </a:p>
        </p:txBody>
      </p:sp>
      <p:sp>
        <p:nvSpPr>
          <p:cNvPr id="128" name="文本框 127"/>
          <p:cNvSpPr txBox="1"/>
          <p:nvPr/>
        </p:nvSpPr>
        <p:spPr>
          <a:xfrm>
            <a:off x="2087626" y="3903111"/>
            <a:ext cx="1221982" cy="276999"/>
          </a:xfrm>
          <a:prstGeom prst="rect">
            <a:avLst/>
          </a:prstGeom>
          <a:noFill/>
        </p:spPr>
        <p:txBody>
          <a:bodyPr wrap="square" rtlCol="0">
            <a:spAutoFit/>
          </a:bodyPr>
          <a:lstStyle/>
          <a:p>
            <a:pPr algn="ctr" defTabSz="914172"/>
            <a:r>
              <a:rPr lang="en-US" altLang="zh-CN" sz="1200" dirty="0">
                <a:solidFill>
                  <a:schemeClr val="bg1"/>
                </a:solidFill>
                <a:latin typeface="Calibri" panose="020F0502020204030204"/>
                <a:ea typeface="等线" panose="02010600030101010101" pitchFamily="2" charset="-122"/>
              </a:rPr>
              <a:t>Data Engine</a:t>
            </a:r>
            <a:endParaRPr lang="en-US" sz="1200" dirty="0">
              <a:solidFill>
                <a:schemeClr val="bg1"/>
              </a:solidFill>
              <a:latin typeface="Calibri" panose="020F0502020204030204"/>
            </a:endParaRPr>
          </a:p>
        </p:txBody>
      </p:sp>
      <p:sp>
        <p:nvSpPr>
          <p:cNvPr id="130" name="矩形 129"/>
          <p:cNvSpPr/>
          <p:nvPr/>
        </p:nvSpPr>
        <p:spPr>
          <a:xfrm>
            <a:off x="6215810" y="2467886"/>
            <a:ext cx="278707" cy="229663"/>
          </a:xfrm>
          <a:prstGeom prst="rect">
            <a:avLst/>
          </a:prstGeom>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31" name="矩形 130"/>
          <p:cNvSpPr/>
          <p:nvPr/>
        </p:nvSpPr>
        <p:spPr>
          <a:xfrm>
            <a:off x="6495026" y="2467886"/>
            <a:ext cx="278707" cy="229663"/>
          </a:xfrm>
          <a:prstGeom prst="rect">
            <a:avLst/>
          </a:prstGeom>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32" name="矩形 131"/>
          <p:cNvSpPr/>
          <p:nvPr/>
        </p:nvSpPr>
        <p:spPr>
          <a:xfrm>
            <a:off x="3104811" y="5073285"/>
            <a:ext cx="873604" cy="391459"/>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a:solidFill>
                <a:prstClr val="black"/>
              </a:solidFill>
              <a:latin typeface="Calibri" panose="020F0502020204030204"/>
            </a:endParaRPr>
          </a:p>
        </p:txBody>
      </p:sp>
      <p:sp>
        <p:nvSpPr>
          <p:cNvPr id="134" name="矩形 133"/>
          <p:cNvSpPr/>
          <p:nvPr/>
        </p:nvSpPr>
        <p:spPr>
          <a:xfrm>
            <a:off x="5170679" y="5073285"/>
            <a:ext cx="733709" cy="391459"/>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a:solidFill>
                <a:prstClr val="black"/>
              </a:solidFill>
              <a:latin typeface="Calibri" panose="020F0502020204030204"/>
            </a:endParaRPr>
          </a:p>
        </p:txBody>
      </p:sp>
      <p:sp>
        <p:nvSpPr>
          <p:cNvPr id="136" name="矩形 135"/>
          <p:cNvSpPr/>
          <p:nvPr/>
        </p:nvSpPr>
        <p:spPr>
          <a:xfrm>
            <a:off x="4130246" y="5073285"/>
            <a:ext cx="888603" cy="391459"/>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a:solidFill>
                <a:prstClr val="black"/>
              </a:solidFill>
              <a:latin typeface="Calibri" panose="020F0502020204030204"/>
            </a:endParaRPr>
          </a:p>
        </p:txBody>
      </p:sp>
      <p:sp>
        <p:nvSpPr>
          <p:cNvPr id="138" name="矩形 137"/>
          <p:cNvSpPr/>
          <p:nvPr/>
        </p:nvSpPr>
        <p:spPr>
          <a:xfrm>
            <a:off x="6056218" y="5073285"/>
            <a:ext cx="725891" cy="391459"/>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a:solidFill>
                <a:prstClr val="black"/>
              </a:solidFill>
              <a:latin typeface="Calibri" panose="020F0502020204030204"/>
            </a:endParaRPr>
          </a:p>
        </p:txBody>
      </p:sp>
      <p:sp>
        <p:nvSpPr>
          <p:cNvPr id="133" name="文本框 132"/>
          <p:cNvSpPr txBox="1"/>
          <p:nvPr/>
        </p:nvSpPr>
        <p:spPr>
          <a:xfrm>
            <a:off x="3206234" y="5153630"/>
            <a:ext cx="797975" cy="276999"/>
          </a:xfrm>
          <a:prstGeom prst="rect">
            <a:avLst/>
          </a:prstGeom>
          <a:noFill/>
        </p:spPr>
        <p:txBody>
          <a:bodyPr wrap="none" rtlCol="0">
            <a:spAutoFit/>
          </a:bodyPr>
          <a:lstStyle/>
          <a:p>
            <a:pPr algn="ctr" defTabSz="914172"/>
            <a:r>
              <a:rPr lang="en-US" altLang="zh-CN" sz="1200" dirty="0">
                <a:solidFill>
                  <a:prstClr val="black"/>
                </a:solidFill>
                <a:latin typeface="Calibri" panose="020F0502020204030204"/>
                <a:ea typeface="等线" panose="02010600030101010101" pitchFamily="2" charset="-122"/>
              </a:rPr>
              <a:t>Ethereum</a:t>
            </a:r>
            <a:endParaRPr lang="en-US" sz="1200" dirty="0">
              <a:solidFill>
                <a:prstClr val="black"/>
              </a:solidFill>
              <a:latin typeface="Calibri" panose="020F0502020204030204"/>
            </a:endParaRPr>
          </a:p>
        </p:txBody>
      </p:sp>
      <p:sp>
        <p:nvSpPr>
          <p:cNvPr id="135" name="文本框 134"/>
          <p:cNvSpPr txBox="1"/>
          <p:nvPr/>
        </p:nvSpPr>
        <p:spPr>
          <a:xfrm>
            <a:off x="5250927" y="5153630"/>
            <a:ext cx="558871" cy="276999"/>
          </a:xfrm>
          <a:prstGeom prst="rect">
            <a:avLst/>
          </a:prstGeom>
          <a:noFill/>
        </p:spPr>
        <p:txBody>
          <a:bodyPr wrap="none" rtlCol="0">
            <a:spAutoFit/>
          </a:bodyPr>
          <a:lstStyle/>
          <a:p>
            <a:pPr algn="ctr" defTabSz="914172"/>
            <a:r>
              <a:rPr lang="en-US" altLang="zh-CN" sz="1200" dirty="0">
                <a:solidFill>
                  <a:prstClr val="black"/>
                </a:solidFill>
                <a:latin typeface="Calibri" panose="020F0502020204030204"/>
                <a:ea typeface="等线" panose="02010600030101010101" pitchFamily="2" charset="-122"/>
              </a:rPr>
              <a:t>Fabric</a:t>
            </a:r>
            <a:endParaRPr lang="en-US" sz="1200" dirty="0">
              <a:solidFill>
                <a:prstClr val="black"/>
              </a:solidFill>
              <a:latin typeface="Calibri" panose="020F0502020204030204"/>
            </a:endParaRPr>
          </a:p>
        </p:txBody>
      </p:sp>
      <p:sp>
        <p:nvSpPr>
          <p:cNvPr id="137" name="文本框 136"/>
          <p:cNvSpPr txBox="1"/>
          <p:nvPr/>
        </p:nvSpPr>
        <p:spPr>
          <a:xfrm>
            <a:off x="4053782" y="5144132"/>
            <a:ext cx="1021434" cy="276999"/>
          </a:xfrm>
          <a:prstGeom prst="rect">
            <a:avLst/>
          </a:prstGeom>
          <a:noFill/>
        </p:spPr>
        <p:txBody>
          <a:bodyPr wrap="none" rtlCol="0">
            <a:spAutoFit/>
          </a:bodyPr>
          <a:lstStyle/>
          <a:p>
            <a:pPr algn="ctr" defTabSz="914172"/>
            <a:r>
              <a:rPr lang="en-US" altLang="zh-CN" sz="1200" dirty="0" err="1" smtClean="0">
                <a:solidFill>
                  <a:prstClr val="black"/>
                </a:solidFill>
                <a:latin typeface="Calibri" panose="020F0502020204030204"/>
                <a:ea typeface="等线" panose="02010600030101010101" pitchFamily="2" charset="-122"/>
              </a:rPr>
              <a:t>MutualChain</a:t>
            </a:r>
            <a:endParaRPr lang="en-US" sz="1200" dirty="0">
              <a:solidFill>
                <a:prstClr val="black"/>
              </a:solidFill>
              <a:latin typeface="Calibri" panose="020F0502020204030204"/>
            </a:endParaRPr>
          </a:p>
        </p:txBody>
      </p:sp>
      <p:sp>
        <p:nvSpPr>
          <p:cNvPr id="139" name="文本框 138"/>
          <p:cNvSpPr txBox="1"/>
          <p:nvPr/>
        </p:nvSpPr>
        <p:spPr>
          <a:xfrm>
            <a:off x="6105791" y="5153630"/>
            <a:ext cx="742925" cy="461665"/>
          </a:xfrm>
          <a:prstGeom prst="rect">
            <a:avLst/>
          </a:prstGeom>
          <a:noFill/>
        </p:spPr>
        <p:txBody>
          <a:bodyPr wrap="square" rtlCol="0">
            <a:spAutoFit/>
          </a:bodyPr>
          <a:lstStyle/>
          <a:p>
            <a:pPr algn="ctr" defTabSz="914172"/>
            <a:r>
              <a:rPr lang="en-US" altLang="zh-CN" sz="1200" dirty="0">
                <a:solidFill>
                  <a:prstClr val="black"/>
                </a:solidFill>
                <a:latin typeface="Calibri" panose="020F0502020204030204"/>
                <a:ea typeface="等线" panose="02010600030101010101" pitchFamily="2" charset="-122"/>
              </a:rPr>
              <a:t>Bitcoin …</a:t>
            </a:r>
            <a:endParaRPr lang="en-US" sz="1200" dirty="0">
              <a:solidFill>
                <a:prstClr val="black"/>
              </a:solidFill>
              <a:latin typeface="Calibri" panose="020F0502020204030204"/>
            </a:endParaRPr>
          </a:p>
        </p:txBody>
      </p:sp>
      <p:cxnSp>
        <p:nvCxnSpPr>
          <p:cNvPr id="140" name="肘形连接符 139"/>
          <p:cNvCxnSpPr>
            <a:stCxn id="79" idx="2"/>
            <a:endCxn id="56" idx="0"/>
          </p:cNvCxnSpPr>
          <p:nvPr/>
        </p:nvCxnSpPr>
        <p:spPr>
          <a:xfrm rot="16200000" flipH="1">
            <a:off x="3025593" y="441431"/>
            <a:ext cx="617972" cy="2751126"/>
          </a:xfrm>
          <a:prstGeom prst="bentConnector3">
            <a:avLst>
              <a:gd name="adj1" fmla="val 50000"/>
            </a:avLst>
          </a:prstGeom>
        </p:spPr>
        <p:style>
          <a:lnRef idx="2">
            <a:schemeClr val="dk1"/>
          </a:lnRef>
          <a:fillRef idx="0">
            <a:schemeClr val="dk1"/>
          </a:fillRef>
          <a:effectRef idx="1">
            <a:schemeClr val="dk1"/>
          </a:effectRef>
          <a:fontRef idx="minor">
            <a:schemeClr val="tx1"/>
          </a:fontRef>
        </p:style>
      </p:cxnSp>
      <p:cxnSp>
        <p:nvCxnSpPr>
          <p:cNvPr id="141" name="肘形连接符 140"/>
          <p:cNvCxnSpPr>
            <a:stCxn id="101" idx="2"/>
            <a:endCxn id="56" idx="0"/>
          </p:cNvCxnSpPr>
          <p:nvPr/>
        </p:nvCxnSpPr>
        <p:spPr>
          <a:xfrm rot="16200000" flipH="1">
            <a:off x="3608391" y="1024229"/>
            <a:ext cx="617972" cy="1585530"/>
          </a:xfrm>
          <a:prstGeom prst="bentConnector3">
            <a:avLst>
              <a:gd name="adj1" fmla="val 50000"/>
            </a:avLst>
          </a:prstGeom>
        </p:spPr>
        <p:style>
          <a:lnRef idx="2">
            <a:schemeClr val="dk1"/>
          </a:lnRef>
          <a:fillRef idx="0">
            <a:schemeClr val="dk1"/>
          </a:fillRef>
          <a:effectRef idx="1">
            <a:schemeClr val="dk1"/>
          </a:effectRef>
          <a:fontRef idx="minor">
            <a:schemeClr val="tx1"/>
          </a:fontRef>
        </p:style>
      </p:cxnSp>
      <p:cxnSp>
        <p:nvCxnSpPr>
          <p:cNvPr id="142" name="肘形连接符 141"/>
          <p:cNvCxnSpPr>
            <a:endCxn id="56" idx="0"/>
          </p:cNvCxnSpPr>
          <p:nvPr/>
        </p:nvCxnSpPr>
        <p:spPr>
          <a:xfrm rot="16200000" flipH="1">
            <a:off x="4262763" y="1678602"/>
            <a:ext cx="617972" cy="276785"/>
          </a:xfrm>
          <a:prstGeom prst="bentConnector3">
            <a:avLst>
              <a:gd name="adj1" fmla="val 50000"/>
            </a:avLst>
          </a:prstGeom>
        </p:spPr>
        <p:style>
          <a:lnRef idx="2">
            <a:schemeClr val="dk1"/>
          </a:lnRef>
          <a:fillRef idx="0">
            <a:schemeClr val="dk1"/>
          </a:fillRef>
          <a:effectRef idx="1">
            <a:schemeClr val="dk1"/>
          </a:effectRef>
          <a:fontRef idx="minor">
            <a:schemeClr val="tx1"/>
          </a:fontRef>
        </p:style>
      </p:cxnSp>
      <p:cxnSp>
        <p:nvCxnSpPr>
          <p:cNvPr id="143" name="肘形连接符 142"/>
          <p:cNvCxnSpPr>
            <a:stCxn id="98" idx="2"/>
            <a:endCxn id="56" idx="0"/>
          </p:cNvCxnSpPr>
          <p:nvPr/>
        </p:nvCxnSpPr>
        <p:spPr>
          <a:xfrm rot="5400000">
            <a:off x="4885824" y="1332326"/>
            <a:ext cx="617972" cy="969337"/>
          </a:xfrm>
          <a:prstGeom prst="bentConnector3">
            <a:avLst>
              <a:gd name="adj1" fmla="val 50000"/>
            </a:avLst>
          </a:prstGeom>
        </p:spPr>
        <p:style>
          <a:lnRef idx="2">
            <a:schemeClr val="dk1"/>
          </a:lnRef>
          <a:fillRef idx="0">
            <a:schemeClr val="dk1"/>
          </a:fillRef>
          <a:effectRef idx="1">
            <a:schemeClr val="dk1"/>
          </a:effectRef>
          <a:fontRef idx="minor">
            <a:schemeClr val="tx1"/>
          </a:fontRef>
        </p:style>
      </p:cxnSp>
      <p:cxnSp>
        <p:nvCxnSpPr>
          <p:cNvPr id="144" name="肘形连接符 143"/>
          <p:cNvCxnSpPr>
            <a:stCxn id="58" idx="2"/>
            <a:endCxn id="56" idx="0"/>
          </p:cNvCxnSpPr>
          <p:nvPr/>
        </p:nvCxnSpPr>
        <p:spPr>
          <a:xfrm rot="5400000">
            <a:off x="5558493" y="659657"/>
            <a:ext cx="617972" cy="2314674"/>
          </a:xfrm>
          <a:prstGeom prst="bentConnector3">
            <a:avLst>
              <a:gd name="adj1" fmla="val 50000"/>
            </a:avLst>
          </a:prstGeom>
        </p:spPr>
        <p:style>
          <a:lnRef idx="2">
            <a:schemeClr val="dk1"/>
          </a:lnRef>
          <a:fillRef idx="0">
            <a:schemeClr val="dk1"/>
          </a:fillRef>
          <a:effectRef idx="1">
            <a:schemeClr val="dk1"/>
          </a:effectRef>
          <a:fontRef idx="minor">
            <a:schemeClr val="tx1"/>
          </a:fontRef>
        </p:style>
      </p:cxnSp>
      <p:grpSp>
        <p:nvGrpSpPr>
          <p:cNvPr id="195" name="组合 194"/>
          <p:cNvGrpSpPr/>
          <p:nvPr/>
        </p:nvGrpSpPr>
        <p:grpSpPr>
          <a:xfrm>
            <a:off x="8619596" y="1185471"/>
            <a:ext cx="2613779" cy="5152858"/>
            <a:chOff x="8619596" y="1185471"/>
            <a:chExt cx="2613779" cy="5152858"/>
          </a:xfrm>
        </p:grpSpPr>
        <p:sp>
          <p:nvSpPr>
            <p:cNvPr id="196" name="矩形 195"/>
            <p:cNvSpPr/>
            <p:nvPr/>
          </p:nvSpPr>
          <p:spPr>
            <a:xfrm>
              <a:off x="8979846" y="1216241"/>
              <a:ext cx="2253529" cy="591780"/>
            </a:xfrm>
            <a:prstGeom prst="rect">
              <a:avLst/>
            </a:prstGeom>
            <a:gradFill rotWithShape="1">
              <a:gsLst>
                <a:gs pos="0">
                  <a:srgbClr val="A5A5A5">
                    <a:lumMod val="110000"/>
                    <a:satMod val="105000"/>
                    <a:tint val="67000"/>
                  </a:srgbClr>
                </a:gs>
                <a:gs pos="50000">
                  <a:srgbClr val="E7E6E6">
                    <a:lumMod val="90000"/>
                  </a:srgbClr>
                </a:gs>
                <a:gs pos="100000">
                  <a:srgbClr val="E7E6E6">
                    <a:lumMod val="90000"/>
                  </a:srgbClr>
                </a:gs>
              </a:gsLst>
              <a:lin ang="5400000" scaled="0"/>
            </a:gradFill>
            <a:ln w="6350" cap="flat" cmpd="sng" algn="ctr">
              <a:solidFill>
                <a:srgbClr val="A5A5A5"/>
              </a:solidFill>
              <a:prstDash val="solid"/>
              <a:miter lim="800000"/>
            </a:ln>
            <a:effectLst/>
          </p:spPr>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prstClr val="black"/>
                </a:solidFill>
                <a:latin typeface="Calibri" panose="020F0502020204030204"/>
              </a:endParaRPr>
            </a:p>
          </p:txBody>
        </p:sp>
        <p:sp>
          <p:nvSpPr>
            <p:cNvPr id="197" name="文本框 196"/>
            <p:cNvSpPr txBox="1"/>
            <p:nvPr/>
          </p:nvSpPr>
          <p:spPr>
            <a:xfrm>
              <a:off x="8945671" y="1510256"/>
              <a:ext cx="2287704" cy="276999"/>
            </a:xfrm>
            <a:prstGeom prst="rect">
              <a:avLst/>
            </a:prstGeom>
            <a:noFill/>
          </p:spPr>
          <p:txBody>
            <a:bodyPr wrap="square" rtlCol="0">
              <a:spAutoFit/>
            </a:bodyPr>
            <a:lstStyle/>
            <a:p>
              <a:pPr defTabSz="914172">
                <a:defRPr/>
              </a:pPr>
              <a:r>
                <a:rPr lang="en-US" altLang="zh-CN" sz="1200" kern="0" dirty="0" smtClean="0">
                  <a:solidFill>
                    <a:prstClr val="black"/>
                  </a:solidFill>
                  <a:latin typeface="Calibri" panose="020F0502020204030204"/>
                  <a:ea typeface="等线" panose="02010600030101010101" pitchFamily="2" charset="-122"/>
                </a:rPr>
                <a:t>PayPal Ripple Stripe </a:t>
              </a:r>
              <a:r>
                <a:rPr lang="en-US" altLang="zh-CN" sz="1200" kern="0" dirty="0">
                  <a:solidFill>
                    <a:prstClr val="black"/>
                  </a:solidFill>
                  <a:latin typeface="Calibri" panose="020F0502020204030204"/>
                  <a:ea typeface="等线" panose="02010600030101010101" pitchFamily="2" charset="-122"/>
                </a:rPr>
                <a:t>Circle</a:t>
              </a:r>
              <a:endParaRPr lang="en-US" sz="1200" kern="0" dirty="0">
                <a:solidFill>
                  <a:prstClr val="black"/>
                </a:solidFill>
                <a:latin typeface="Calibri" panose="020F0502020204030204"/>
              </a:endParaRPr>
            </a:p>
          </p:txBody>
        </p:sp>
        <p:sp>
          <p:nvSpPr>
            <p:cNvPr id="198" name="文本框 197"/>
            <p:cNvSpPr txBox="1"/>
            <p:nvPr/>
          </p:nvSpPr>
          <p:spPr>
            <a:xfrm>
              <a:off x="9817658" y="1185471"/>
              <a:ext cx="543739" cy="307777"/>
            </a:xfrm>
            <a:prstGeom prst="rect">
              <a:avLst/>
            </a:prstGeom>
            <a:noFill/>
          </p:spPr>
          <p:txBody>
            <a:bodyPr wrap="none" rtlCol="0">
              <a:spAutoFit/>
            </a:bodyPr>
            <a:lstStyle/>
            <a:p>
              <a:pPr algn="ctr" defTabSz="914172">
                <a:defRPr/>
              </a:pPr>
              <a:r>
                <a:rPr lang="zh-CN" altLang="en-US" sz="1400" b="1" kern="0" dirty="0">
                  <a:solidFill>
                    <a:prstClr val="black"/>
                  </a:solidFill>
                  <a:latin typeface="Calibri" panose="020F0502020204030204"/>
                  <a:ea typeface="等线" panose="02010600030101010101" pitchFamily="2" charset="-122"/>
                </a:rPr>
                <a:t>支付</a:t>
              </a:r>
              <a:endParaRPr lang="en-US" altLang="zh-CN" sz="1400" b="1" kern="0" dirty="0">
                <a:solidFill>
                  <a:prstClr val="black"/>
                </a:solidFill>
                <a:latin typeface="Calibri" panose="020F0502020204030204"/>
                <a:ea typeface="等线" panose="02010600030101010101" pitchFamily="2" charset="-122"/>
              </a:endParaRPr>
            </a:p>
          </p:txBody>
        </p:sp>
        <p:sp>
          <p:nvSpPr>
            <p:cNvPr id="199" name="矩形 198"/>
            <p:cNvSpPr/>
            <p:nvPr/>
          </p:nvSpPr>
          <p:spPr>
            <a:xfrm>
              <a:off x="8979846" y="1975551"/>
              <a:ext cx="2253529" cy="591780"/>
            </a:xfrm>
            <a:prstGeom prst="rect">
              <a:avLst/>
            </a:prstGeom>
            <a:gradFill rotWithShape="1">
              <a:gsLst>
                <a:gs pos="0">
                  <a:srgbClr val="A5A5A5">
                    <a:lumMod val="110000"/>
                    <a:satMod val="105000"/>
                    <a:tint val="67000"/>
                  </a:srgbClr>
                </a:gs>
                <a:gs pos="50000">
                  <a:srgbClr val="E7E6E6">
                    <a:lumMod val="90000"/>
                  </a:srgbClr>
                </a:gs>
                <a:gs pos="100000">
                  <a:srgbClr val="E7E6E6">
                    <a:lumMod val="90000"/>
                  </a:srgbClr>
                </a:gs>
              </a:gsLst>
              <a:lin ang="5400000" scaled="0"/>
            </a:gradFill>
            <a:ln w="6350" cap="flat" cmpd="sng" algn="ctr">
              <a:solidFill>
                <a:srgbClr val="A5A5A5"/>
              </a:solidFill>
              <a:prstDash val="solid"/>
              <a:miter lim="800000"/>
            </a:ln>
            <a:effectLst/>
          </p:spPr>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prstClr val="black"/>
                </a:solidFill>
                <a:latin typeface="Calibri" panose="020F0502020204030204"/>
              </a:endParaRPr>
            </a:p>
          </p:txBody>
        </p:sp>
        <p:sp>
          <p:nvSpPr>
            <p:cNvPr id="200" name="文本框 199"/>
            <p:cNvSpPr txBox="1"/>
            <p:nvPr/>
          </p:nvSpPr>
          <p:spPr>
            <a:xfrm>
              <a:off x="8945671" y="2269566"/>
              <a:ext cx="2287704" cy="276999"/>
            </a:xfrm>
            <a:prstGeom prst="rect">
              <a:avLst/>
            </a:prstGeom>
            <a:noFill/>
          </p:spPr>
          <p:txBody>
            <a:bodyPr wrap="square" rtlCol="0">
              <a:spAutoFit/>
            </a:bodyPr>
            <a:lstStyle/>
            <a:p>
              <a:pPr defTabSz="914172">
                <a:defRPr/>
              </a:pPr>
              <a:r>
                <a:rPr lang="en-US" altLang="zh-CN" sz="1200" kern="0" dirty="0">
                  <a:solidFill>
                    <a:prstClr val="black"/>
                  </a:solidFill>
                  <a:latin typeface="Calibri" panose="020F0502020204030204"/>
                  <a:ea typeface="等线" panose="02010600030101010101" pitchFamily="2" charset="-122"/>
                </a:rPr>
                <a:t>Banks, SEPA, ACH, SOFORT, …</a:t>
              </a:r>
              <a:endParaRPr lang="en-US" sz="1200" kern="0" dirty="0">
                <a:solidFill>
                  <a:prstClr val="black"/>
                </a:solidFill>
                <a:latin typeface="Calibri" panose="020F0502020204030204"/>
              </a:endParaRPr>
            </a:p>
          </p:txBody>
        </p:sp>
        <p:sp>
          <p:nvSpPr>
            <p:cNvPr id="201" name="文本框 200"/>
            <p:cNvSpPr txBox="1"/>
            <p:nvPr/>
          </p:nvSpPr>
          <p:spPr>
            <a:xfrm>
              <a:off x="9175654" y="1962005"/>
              <a:ext cx="1827744" cy="307777"/>
            </a:xfrm>
            <a:prstGeom prst="rect">
              <a:avLst/>
            </a:prstGeom>
            <a:noFill/>
          </p:spPr>
          <p:txBody>
            <a:bodyPr wrap="none" rtlCol="0">
              <a:spAutoFit/>
            </a:bodyPr>
            <a:lstStyle/>
            <a:p>
              <a:pPr algn="ctr" defTabSz="914172">
                <a:defRPr/>
              </a:pPr>
              <a:r>
                <a:rPr lang="zh-CN" altLang="en-US" sz="1400" b="1" kern="0" dirty="0">
                  <a:solidFill>
                    <a:prstClr val="black"/>
                  </a:solidFill>
                  <a:latin typeface="Calibri" panose="020F0502020204030204"/>
                  <a:ea typeface="等线" panose="02010600030101010101" pitchFamily="2" charset="-122"/>
                </a:rPr>
                <a:t>银行 </a:t>
              </a:r>
              <a:r>
                <a:rPr lang="en-US" altLang="zh-CN" sz="1400" b="1" kern="0" dirty="0">
                  <a:solidFill>
                    <a:prstClr val="black"/>
                  </a:solidFill>
                  <a:latin typeface="Calibri" panose="020F0502020204030204"/>
                  <a:ea typeface="等线" panose="02010600030101010101" pitchFamily="2" charset="-122"/>
                </a:rPr>
                <a:t>&amp; </a:t>
              </a:r>
              <a:r>
                <a:rPr lang="zh-CN" altLang="en-US" sz="1400" b="1" kern="0" dirty="0">
                  <a:solidFill>
                    <a:prstClr val="black"/>
                  </a:solidFill>
                  <a:latin typeface="Calibri" panose="020F0502020204030204"/>
                  <a:ea typeface="等线" panose="02010600030101010101" pitchFamily="2" charset="-122"/>
                </a:rPr>
                <a:t>传统金融系统</a:t>
              </a:r>
              <a:endParaRPr lang="en-US" altLang="zh-CN" sz="1400" b="1" kern="0" dirty="0">
                <a:solidFill>
                  <a:prstClr val="black"/>
                </a:solidFill>
                <a:latin typeface="Calibri" panose="020F0502020204030204"/>
                <a:ea typeface="等线" panose="02010600030101010101" pitchFamily="2" charset="-122"/>
              </a:endParaRPr>
            </a:p>
          </p:txBody>
        </p:sp>
        <p:sp>
          <p:nvSpPr>
            <p:cNvPr id="202" name="矩形 201"/>
            <p:cNvSpPr/>
            <p:nvPr/>
          </p:nvSpPr>
          <p:spPr>
            <a:xfrm>
              <a:off x="8979846" y="2712148"/>
              <a:ext cx="2253529" cy="591780"/>
            </a:xfrm>
            <a:prstGeom prst="rect">
              <a:avLst/>
            </a:prstGeom>
            <a:gradFill rotWithShape="1">
              <a:gsLst>
                <a:gs pos="0">
                  <a:srgbClr val="A5A5A5">
                    <a:lumMod val="110000"/>
                    <a:satMod val="105000"/>
                    <a:tint val="67000"/>
                  </a:srgbClr>
                </a:gs>
                <a:gs pos="50000">
                  <a:srgbClr val="E7E6E6">
                    <a:lumMod val="90000"/>
                  </a:srgbClr>
                </a:gs>
                <a:gs pos="100000">
                  <a:srgbClr val="E7E6E6">
                    <a:lumMod val="90000"/>
                  </a:srgbClr>
                </a:gs>
              </a:gsLst>
              <a:lin ang="5400000" scaled="0"/>
            </a:gradFill>
            <a:ln w="6350" cap="flat" cmpd="sng" algn="ctr">
              <a:solidFill>
                <a:srgbClr val="A5A5A5"/>
              </a:solidFill>
              <a:prstDash val="solid"/>
              <a:miter lim="800000"/>
            </a:ln>
            <a:effectLst/>
          </p:spPr>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prstClr val="black"/>
                </a:solidFill>
                <a:latin typeface="Calibri" panose="020F0502020204030204"/>
              </a:endParaRPr>
            </a:p>
          </p:txBody>
        </p:sp>
        <p:sp>
          <p:nvSpPr>
            <p:cNvPr id="203" name="文本框 202"/>
            <p:cNvSpPr txBox="1"/>
            <p:nvPr/>
          </p:nvSpPr>
          <p:spPr>
            <a:xfrm>
              <a:off x="8945670" y="3006162"/>
              <a:ext cx="2287705" cy="461665"/>
            </a:xfrm>
            <a:prstGeom prst="rect">
              <a:avLst/>
            </a:prstGeom>
            <a:noFill/>
          </p:spPr>
          <p:txBody>
            <a:bodyPr wrap="square" rtlCol="0">
              <a:spAutoFit/>
            </a:bodyPr>
            <a:lstStyle/>
            <a:p>
              <a:pPr defTabSz="914172">
                <a:defRPr/>
              </a:pPr>
              <a:r>
                <a:rPr lang="en-US" altLang="zh-CN" sz="1200" kern="0" dirty="0">
                  <a:solidFill>
                    <a:prstClr val="black"/>
                  </a:solidFill>
                  <a:latin typeface="Calibri" panose="020F0502020204030204"/>
                  <a:ea typeface="等线" panose="02010600030101010101" pitchFamily="2" charset="-122"/>
                </a:rPr>
                <a:t>Bitcoin, Ethereum &amp; ECR20, Waves</a:t>
              </a:r>
              <a:endParaRPr lang="en-US" sz="1200" kern="0" dirty="0">
                <a:solidFill>
                  <a:prstClr val="black"/>
                </a:solidFill>
                <a:latin typeface="Calibri" panose="020F0502020204030204"/>
              </a:endParaRPr>
            </a:p>
          </p:txBody>
        </p:sp>
        <p:sp>
          <p:nvSpPr>
            <p:cNvPr id="204" name="文本框 203"/>
            <p:cNvSpPr txBox="1"/>
            <p:nvPr/>
          </p:nvSpPr>
          <p:spPr>
            <a:xfrm>
              <a:off x="9458584" y="2681378"/>
              <a:ext cx="1261885" cy="307777"/>
            </a:xfrm>
            <a:prstGeom prst="rect">
              <a:avLst/>
            </a:prstGeom>
            <a:noFill/>
          </p:spPr>
          <p:txBody>
            <a:bodyPr wrap="none" rtlCol="0">
              <a:spAutoFit/>
            </a:bodyPr>
            <a:lstStyle/>
            <a:p>
              <a:pPr algn="ctr" defTabSz="914172">
                <a:defRPr/>
              </a:pPr>
              <a:r>
                <a:rPr lang="zh-CN" altLang="en-US" sz="1400" b="1" kern="0" dirty="0">
                  <a:solidFill>
                    <a:prstClr val="black"/>
                  </a:solidFill>
                  <a:latin typeface="Calibri" panose="020F0502020204030204"/>
                  <a:ea typeface="等线" panose="02010600030101010101" pitchFamily="2" charset="-122"/>
                </a:rPr>
                <a:t>区块链价值网</a:t>
              </a:r>
              <a:endParaRPr lang="en-US" altLang="zh-CN" sz="1400" b="1" kern="0" dirty="0">
                <a:solidFill>
                  <a:prstClr val="black"/>
                </a:solidFill>
                <a:latin typeface="Calibri" panose="020F0502020204030204"/>
                <a:ea typeface="等线" panose="02010600030101010101" pitchFamily="2" charset="-122"/>
              </a:endParaRPr>
            </a:p>
          </p:txBody>
        </p:sp>
        <p:sp>
          <p:nvSpPr>
            <p:cNvPr id="205" name="矩形 204"/>
            <p:cNvSpPr/>
            <p:nvPr/>
          </p:nvSpPr>
          <p:spPr>
            <a:xfrm>
              <a:off x="8979846" y="4196683"/>
              <a:ext cx="2253529" cy="591780"/>
            </a:xfrm>
            <a:prstGeom prst="rect">
              <a:avLst/>
            </a:prstGeom>
            <a:gradFill rotWithShape="1">
              <a:gsLst>
                <a:gs pos="0">
                  <a:srgbClr val="A5A5A5">
                    <a:lumMod val="110000"/>
                    <a:satMod val="105000"/>
                    <a:tint val="67000"/>
                  </a:srgbClr>
                </a:gs>
                <a:gs pos="50000">
                  <a:srgbClr val="E7E6E6">
                    <a:lumMod val="90000"/>
                  </a:srgbClr>
                </a:gs>
                <a:gs pos="100000">
                  <a:srgbClr val="E7E6E6">
                    <a:lumMod val="90000"/>
                  </a:srgbClr>
                </a:gs>
              </a:gsLst>
              <a:lin ang="5400000" scaled="0"/>
            </a:gradFill>
            <a:ln w="6350" cap="flat" cmpd="sng" algn="ctr">
              <a:solidFill>
                <a:srgbClr val="A5A5A5"/>
              </a:solidFill>
              <a:prstDash val="solid"/>
              <a:miter lim="800000"/>
            </a:ln>
            <a:effectLst/>
          </p:spPr>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prstClr val="black"/>
                </a:solidFill>
                <a:latin typeface="Calibri" panose="020F0502020204030204"/>
              </a:endParaRPr>
            </a:p>
          </p:txBody>
        </p:sp>
        <p:sp>
          <p:nvSpPr>
            <p:cNvPr id="206" name="文本框 205"/>
            <p:cNvSpPr txBox="1"/>
            <p:nvPr/>
          </p:nvSpPr>
          <p:spPr>
            <a:xfrm>
              <a:off x="8945671" y="4490697"/>
              <a:ext cx="2287704" cy="276999"/>
            </a:xfrm>
            <a:prstGeom prst="rect">
              <a:avLst/>
            </a:prstGeom>
            <a:noFill/>
          </p:spPr>
          <p:txBody>
            <a:bodyPr wrap="square" rtlCol="0">
              <a:spAutoFit/>
            </a:bodyPr>
            <a:lstStyle/>
            <a:p>
              <a:pPr defTabSz="914172">
                <a:defRPr/>
              </a:pPr>
              <a:r>
                <a:rPr lang="en-US" altLang="zh-CN" sz="1200" kern="0" dirty="0">
                  <a:solidFill>
                    <a:prstClr val="black"/>
                  </a:solidFill>
                  <a:latin typeface="Calibri" panose="020F0502020204030204"/>
                  <a:ea typeface="等线" panose="02010600030101010101" pitchFamily="2" charset="-122"/>
                </a:rPr>
                <a:t>Google Auth. </a:t>
              </a:r>
              <a:r>
                <a:rPr lang="en-US" altLang="zh-CN" sz="1200" kern="0" dirty="0" err="1">
                  <a:solidFill>
                    <a:prstClr val="black"/>
                  </a:solidFill>
                  <a:latin typeface="Calibri" panose="020F0502020204030204"/>
                  <a:ea typeface="等线" panose="02010600030101010101" pitchFamily="2" charset="-122"/>
                </a:rPr>
                <a:t>Authy</a:t>
              </a:r>
              <a:r>
                <a:rPr lang="en-US" altLang="zh-CN" sz="1200" kern="0" dirty="0">
                  <a:solidFill>
                    <a:prstClr val="black"/>
                  </a:solidFill>
                  <a:latin typeface="Calibri" panose="020F0502020204030204"/>
                  <a:ea typeface="等线" panose="02010600030101010101" pitchFamily="2" charset="-122"/>
                </a:rPr>
                <a:t>, </a:t>
              </a:r>
              <a:r>
                <a:rPr lang="en-US" altLang="zh-CN" sz="1200" kern="0" dirty="0" err="1">
                  <a:solidFill>
                    <a:prstClr val="black"/>
                  </a:solidFill>
                  <a:latin typeface="Calibri" panose="020F0502020204030204"/>
                  <a:ea typeface="等线" panose="02010600030101010101" pitchFamily="2" charset="-122"/>
                </a:rPr>
                <a:t>Feedzai</a:t>
              </a:r>
              <a:r>
                <a:rPr lang="en-US" altLang="zh-CN" sz="1200" kern="0" dirty="0">
                  <a:solidFill>
                    <a:prstClr val="black"/>
                  </a:solidFill>
                  <a:latin typeface="Calibri" panose="020F0502020204030204"/>
                  <a:ea typeface="等线" panose="02010600030101010101" pitchFamily="2" charset="-122"/>
                </a:rPr>
                <a:t>, …</a:t>
              </a:r>
              <a:endParaRPr lang="en-US" sz="1200" kern="0" dirty="0">
                <a:solidFill>
                  <a:prstClr val="black"/>
                </a:solidFill>
                <a:latin typeface="Calibri" panose="020F0502020204030204"/>
              </a:endParaRPr>
            </a:p>
          </p:txBody>
        </p:sp>
        <p:sp>
          <p:nvSpPr>
            <p:cNvPr id="207" name="文本框 206"/>
            <p:cNvSpPr txBox="1"/>
            <p:nvPr/>
          </p:nvSpPr>
          <p:spPr>
            <a:xfrm>
              <a:off x="9534727" y="4165913"/>
              <a:ext cx="1109599" cy="307777"/>
            </a:xfrm>
            <a:prstGeom prst="rect">
              <a:avLst/>
            </a:prstGeom>
            <a:noFill/>
          </p:spPr>
          <p:txBody>
            <a:bodyPr wrap="none" rtlCol="0">
              <a:spAutoFit/>
            </a:bodyPr>
            <a:lstStyle/>
            <a:p>
              <a:pPr algn="ctr" defTabSz="914172">
                <a:defRPr/>
              </a:pPr>
              <a:r>
                <a:rPr lang="zh-CN" altLang="en-US" sz="1400" b="1" kern="0" dirty="0">
                  <a:solidFill>
                    <a:prstClr val="black"/>
                  </a:solidFill>
                  <a:latin typeface="Calibri" panose="020F0502020204030204"/>
                  <a:ea typeface="等线" panose="02010600030101010101" pitchFamily="2" charset="-122"/>
                </a:rPr>
                <a:t>安全 </a:t>
              </a:r>
              <a:r>
                <a:rPr lang="en-US" altLang="zh-CN" sz="1400" b="1" kern="0" dirty="0">
                  <a:solidFill>
                    <a:prstClr val="black"/>
                  </a:solidFill>
                  <a:latin typeface="Calibri" panose="020F0502020204030204"/>
                  <a:ea typeface="等线" panose="02010600030101010101" pitchFamily="2" charset="-122"/>
                </a:rPr>
                <a:t>&amp; </a:t>
              </a:r>
              <a:r>
                <a:rPr lang="zh-CN" altLang="en-US" sz="1400" b="1" kern="0" dirty="0">
                  <a:solidFill>
                    <a:prstClr val="black"/>
                  </a:solidFill>
                  <a:latin typeface="Calibri" panose="020F0502020204030204"/>
                  <a:ea typeface="等线" panose="02010600030101010101" pitchFamily="2" charset="-122"/>
                </a:rPr>
                <a:t>风控</a:t>
              </a:r>
              <a:endParaRPr lang="en-US" altLang="zh-CN" sz="1400" b="1" kern="0" dirty="0">
                <a:solidFill>
                  <a:prstClr val="black"/>
                </a:solidFill>
                <a:latin typeface="Calibri" panose="020F0502020204030204"/>
                <a:ea typeface="等线" panose="02010600030101010101" pitchFamily="2" charset="-122"/>
              </a:endParaRPr>
            </a:p>
          </p:txBody>
        </p:sp>
        <p:sp>
          <p:nvSpPr>
            <p:cNvPr id="208" name="矩形 207"/>
            <p:cNvSpPr/>
            <p:nvPr/>
          </p:nvSpPr>
          <p:spPr>
            <a:xfrm>
              <a:off x="8979846" y="4982035"/>
              <a:ext cx="2253529" cy="591780"/>
            </a:xfrm>
            <a:prstGeom prst="rect">
              <a:avLst/>
            </a:prstGeom>
            <a:gradFill rotWithShape="1">
              <a:gsLst>
                <a:gs pos="0">
                  <a:srgbClr val="A5A5A5">
                    <a:lumMod val="110000"/>
                    <a:satMod val="105000"/>
                    <a:tint val="67000"/>
                  </a:srgbClr>
                </a:gs>
                <a:gs pos="50000">
                  <a:srgbClr val="E7E6E6">
                    <a:lumMod val="90000"/>
                  </a:srgbClr>
                </a:gs>
                <a:gs pos="100000">
                  <a:srgbClr val="E7E6E6">
                    <a:lumMod val="90000"/>
                  </a:srgbClr>
                </a:gs>
              </a:gsLst>
              <a:lin ang="5400000" scaled="0"/>
            </a:gradFill>
            <a:ln w="6350" cap="flat" cmpd="sng" algn="ctr">
              <a:solidFill>
                <a:srgbClr val="A5A5A5"/>
              </a:solidFill>
              <a:prstDash val="solid"/>
              <a:miter lim="800000"/>
            </a:ln>
            <a:effectLst/>
          </p:spPr>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prstClr val="black"/>
                </a:solidFill>
                <a:latin typeface="Calibri" panose="020F0502020204030204"/>
              </a:endParaRPr>
            </a:p>
          </p:txBody>
        </p:sp>
        <p:sp>
          <p:nvSpPr>
            <p:cNvPr id="209" name="文本框 208"/>
            <p:cNvSpPr txBox="1"/>
            <p:nvPr/>
          </p:nvSpPr>
          <p:spPr>
            <a:xfrm>
              <a:off x="8945671" y="5276050"/>
              <a:ext cx="2287704" cy="276999"/>
            </a:xfrm>
            <a:prstGeom prst="rect">
              <a:avLst/>
            </a:prstGeom>
            <a:noFill/>
          </p:spPr>
          <p:txBody>
            <a:bodyPr wrap="square" rtlCol="0">
              <a:spAutoFit/>
            </a:bodyPr>
            <a:lstStyle/>
            <a:p>
              <a:pPr defTabSz="914172">
                <a:defRPr/>
              </a:pPr>
              <a:r>
                <a:rPr lang="en-US" altLang="zh-CN" sz="1200" kern="0" dirty="0">
                  <a:solidFill>
                    <a:prstClr val="black"/>
                  </a:solidFill>
                  <a:latin typeface="Calibri" panose="020F0502020204030204"/>
                  <a:ea typeface="等线" panose="02010600030101010101" pitchFamily="2" charset="-122"/>
                </a:rPr>
                <a:t>Google Analytics, </a:t>
              </a:r>
              <a:r>
                <a:rPr lang="en-US" altLang="zh-CN" sz="1200" kern="0" dirty="0" err="1">
                  <a:solidFill>
                    <a:prstClr val="black"/>
                  </a:solidFill>
                  <a:latin typeface="Calibri" panose="020F0502020204030204"/>
                  <a:ea typeface="等线" panose="02010600030101010101" pitchFamily="2" charset="-122"/>
                </a:rPr>
                <a:t>MixPanel</a:t>
              </a:r>
              <a:r>
                <a:rPr lang="en-US" altLang="zh-CN" sz="1200" kern="0" dirty="0">
                  <a:solidFill>
                    <a:prstClr val="black"/>
                  </a:solidFill>
                  <a:latin typeface="Calibri" panose="020F0502020204030204"/>
                  <a:ea typeface="等线" panose="02010600030101010101" pitchFamily="2" charset="-122"/>
                </a:rPr>
                <a:t>, …</a:t>
              </a:r>
              <a:endParaRPr lang="en-US" sz="1200" kern="0" dirty="0">
                <a:solidFill>
                  <a:prstClr val="black"/>
                </a:solidFill>
                <a:latin typeface="Calibri" panose="020F0502020204030204"/>
              </a:endParaRPr>
            </a:p>
          </p:txBody>
        </p:sp>
        <p:sp>
          <p:nvSpPr>
            <p:cNvPr id="210" name="文本框 209"/>
            <p:cNvSpPr txBox="1"/>
            <p:nvPr/>
          </p:nvSpPr>
          <p:spPr>
            <a:xfrm>
              <a:off x="9638120" y="4951265"/>
              <a:ext cx="902812" cy="307777"/>
            </a:xfrm>
            <a:prstGeom prst="rect">
              <a:avLst/>
            </a:prstGeom>
            <a:noFill/>
          </p:spPr>
          <p:txBody>
            <a:bodyPr wrap="none" rtlCol="0">
              <a:spAutoFit/>
            </a:bodyPr>
            <a:lstStyle/>
            <a:p>
              <a:pPr algn="ctr" defTabSz="914172">
                <a:defRPr/>
              </a:pPr>
              <a:r>
                <a:rPr lang="zh-CN" altLang="en-US" sz="1400" b="1" kern="0" dirty="0">
                  <a:solidFill>
                    <a:prstClr val="black"/>
                  </a:solidFill>
                  <a:latin typeface="Calibri" panose="020F0502020204030204"/>
                  <a:ea typeface="等线" panose="02010600030101010101" pitchFamily="2" charset="-122"/>
                </a:rPr>
                <a:t>分析工具</a:t>
              </a:r>
              <a:endParaRPr lang="en-US" altLang="zh-CN" sz="1400" b="1" kern="0" dirty="0">
                <a:solidFill>
                  <a:prstClr val="black"/>
                </a:solidFill>
                <a:latin typeface="Calibri" panose="020F0502020204030204"/>
                <a:ea typeface="等线" panose="02010600030101010101" pitchFamily="2" charset="-122"/>
              </a:endParaRPr>
            </a:p>
          </p:txBody>
        </p:sp>
        <p:sp>
          <p:nvSpPr>
            <p:cNvPr id="211" name="矩形 210"/>
            <p:cNvSpPr/>
            <p:nvPr/>
          </p:nvSpPr>
          <p:spPr>
            <a:xfrm>
              <a:off x="8979846" y="5746549"/>
              <a:ext cx="2253529" cy="591780"/>
            </a:xfrm>
            <a:prstGeom prst="rect">
              <a:avLst/>
            </a:prstGeom>
            <a:gradFill rotWithShape="1">
              <a:gsLst>
                <a:gs pos="0">
                  <a:srgbClr val="A5A5A5">
                    <a:lumMod val="110000"/>
                    <a:satMod val="105000"/>
                    <a:tint val="67000"/>
                  </a:srgbClr>
                </a:gs>
                <a:gs pos="50000">
                  <a:srgbClr val="E7E6E6">
                    <a:lumMod val="90000"/>
                  </a:srgbClr>
                </a:gs>
                <a:gs pos="100000">
                  <a:srgbClr val="E7E6E6">
                    <a:lumMod val="90000"/>
                  </a:srgbClr>
                </a:gs>
              </a:gsLst>
              <a:lin ang="5400000" scaled="0"/>
            </a:gradFill>
            <a:ln w="6350" cap="flat" cmpd="sng" algn="ctr">
              <a:solidFill>
                <a:srgbClr val="A5A5A5"/>
              </a:solidFill>
              <a:prstDash val="solid"/>
              <a:miter lim="800000"/>
            </a:ln>
            <a:effectLst/>
          </p:spPr>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prstClr val="black"/>
                </a:solidFill>
                <a:latin typeface="Calibri" panose="020F0502020204030204"/>
              </a:endParaRPr>
            </a:p>
          </p:txBody>
        </p:sp>
        <p:sp>
          <p:nvSpPr>
            <p:cNvPr id="212" name="文本框 211"/>
            <p:cNvSpPr txBox="1"/>
            <p:nvPr/>
          </p:nvSpPr>
          <p:spPr>
            <a:xfrm>
              <a:off x="8945671" y="6040564"/>
              <a:ext cx="2287704" cy="276999"/>
            </a:xfrm>
            <a:prstGeom prst="rect">
              <a:avLst/>
            </a:prstGeom>
            <a:noFill/>
          </p:spPr>
          <p:txBody>
            <a:bodyPr wrap="square" rtlCol="0">
              <a:spAutoFit/>
            </a:bodyPr>
            <a:lstStyle/>
            <a:p>
              <a:pPr defTabSz="914172">
                <a:defRPr/>
              </a:pPr>
              <a:r>
                <a:rPr lang="en-US" altLang="zh-CN" sz="1200" kern="0" dirty="0">
                  <a:solidFill>
                    <a:prstClr val="black"/>
                  </a:solidFill>
                  <a:latin typeface="Calibri" panose="020F0502020204030204"/>
                  <a:ea typeface="等线" panose="02010600030101010101" pitchFamily="2" charset="-122"/>
                </a:rPr>
                <a:t>Amazon gifts, JD.com, Alibaba, …</a:t>
              </a:r>
              <a:endParaRPr lang="en-US" sz="1200" kern="0" dirty="0">
                <a:solidFill>
                  <a:prstClr val="black"/>
                </a:solidFill>
                <a:latin typeface="Calibri" panose="020F0502020204030204"/>
              </a:endParaRPr>
            </a:p>
          </p:txBody>
        </p:sp>
        <p:sp>
          <p:nvSpPr>
            <p:cNvPr id="213" name="文本框 212"/>
            <p:cNvSpPr txBox="1"/>
            <p:nvPr/>
          </p:nvSpPr>
          <p:spPr>
            <a:xfrm>
              <a:off x="9458584" y="5715779"/>
              <a:ext cx="1261885" cy="307777"/>
            </a:xfrm>
            <a:prstGeom prst="rect">
              <a:avLst/>
            </a:prstGeom>
            <a:noFill/>
          </p:spPr>
          <p:txBody>
            <a:bodyPr wrap="none" rtlCol="0">
              <a:spAutoFit/>
            </a:bodyPr>
            <a:lstStyle/>
            <a:p>
              <a:pPr algn="ctr" defTabSz="914172">
                <a:defRPr/>
              </a:pPr>
              <a:r>
                <a:rPr lang="zh-CN" altLang="en-US" sz="1400" b="1" kern="0" dirty="0">
                  <a:solidFill>
                    <a:prstClr val="black"/>
                  </a:solidFill>
                  <a:latin typeface="Calibri" panose="020F0502020204030204"/>
                  <a:ea typeface="等线" panose="02010600030101010101" pitchFamily="2" charset="-122"/>
                </a:rPr>
                <a:t>其他合作伙伴</a:t>
              </a:r>
              <a:endParaRPr lang="en-US" altLang="zh-CN" sz="1400" b="1" kern="0" dirty="0">
                <a:solidFill>
                  <a:prstClr val="black"/>
                </a:solidFill>
                <a:latin typeface="Calibri" panose="020F0502020204030204"/>
                <a:ea typeface="等线" panose="02010600030101010101" pitchFamily="2" charset="-122"/>
              </a:endParaRPr>
            </a:p>
          </p:txBody>
        </p:sp>
        <p:sp>
          <p:nvSpPr>
            <p:cNvPr id="214" name="矩形 213"/>
            <p:cNvSpPr/>
            <p:nvPr/>
          </p:nvSpPr>
          <p:spPr>
            <a:xfrm>
              <a:off x="8979846" y="3453639"/>
              <a:ext cx="2253529" cy="591780"/>
            </a:xfrm>
            <a:prstGeom prst="rect">
              <a:avLst/>
            </a:prstGeom>
            <a:gradFill rotWithShape="1">
              <a:gsLst>
                <a:gs pos="0">
                  <a:srgbClr val="A5A5A5">
                    <a:lumMod val="110000"/>
                    <a:satMod val="105000"/>
                    <a:tint val="67000"/>
                  </a:srgbClr>
                </a:gs>
                <a:gs pos="50000">
                  <a:srgbClr val="E7E6E6">
                    <a:lumMod val="90000"/>
                  </a:srgbClr>
                </a:gs>
                <a:gs pos="100000">
                  <a:srgbClr val="E7E6E6">
                    <a:lumMod val="90000"/>
                  </a:srgbClr>
                </a:gs>
              </a:gsLst>
              <a:lin ang="5400000" scaled="0"/>
            </a:gradFill>
            <a:ln w="6350" cap="flat" cmpd="sng" algn="ctr">
              <a:solidFill>
                <a:srgbClr val="A5A5A5"/>
              </a:solidFill>
              <a:prstDash val="solid"/>
              <a:miter lim="800000"/>
            </a:ln>
            <a:effectLst/>
          </p:spPr>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prstClr val="black"/>
                </a:solidFill>
                <a:latin typeface="Calibri" panose="020F0502020204030204"/>
              </a:endParaRPr>
            </a:p>
          </p:txBody>
        </p:sp>
        <p:sp>
          <p:nvSpPr>
            <p:cNvPr id="215" name="文本框 214"/>
            <p:cNvSpPr txBox="1"/>
            <p:nvPr/>
          </p:nvSpPr>
          <p:spPr>
            <a:xfrm>
              <a:off x="9076986" y="3747653"/>
              <a:ext cx="2156389" cy="276999"/>
            </a:xfrm>
            <a:prstGeom prst="rect">
              <a:avLst/>
            </a:prstGeom>
            <a:noFill/>
          </p:spPr>
          <p:txBody>
            <a:bodyPr wrap="square" rtlCol="0">
              <a:spAutoFit/>
            </a:bodyPr>
            <a:lstStyle/>
            <a:p>
              <a:pPr defTabSz="914172">
                <a:defRPr/>
              </a:pPr>
              <a:r>
                <a:rPr lang="en-US" sz="1200" kern="0" dirty="0" err="1">
                  <a:solidFill>
                    <a:prstClr val="black"/>
                  </a:solidFill>
                  <a:latin typeface="Calibri" panose="020F0502020204030204"/>
                </a:rPr>
                <a:t>Onfido</a:t>
              </a:r>
              <a:r>
                <a:rPr lang="en-US" sz="1200" kern="0" dirty="0">
                  <a:solidFill>
                    <a:prstClr val="black"/>
                  </a:solidFill>
                  <a:latin typeface="Calibri" panose="020F0502020204030204"/>
                </a:rPr>
                <a:t>, </a:t>
              </a:r>
              <a:r>
                <a:rPr lang="en-US" sz="1200" kern="0" dirty="0" err="1">
                  <a:solidFill>
                    <a:prstClr val="black"/>
                  </a:solidFill>
                  <a:latin typeface="Calibri" panose="020F0502020204030204"/>
                </a:rPr>
                <a:t>IdentityMind</a:t>
              </a:r>
              <a:r>
                <a:rPr lang="en-US" sz="1200" kern="0" dirty="0">
                  <a:solidFill>
                    <a:prstClr val="black"/>
                  </a:solidFill>
                  <a:latin typeface="Calibri" panose="020F0502020204030204"/>
                </a:rPr>
                <a:t>, </a:t>
              </a:r>
              <a:r>
                <a:rPr lang="en-US" sz="1200" kern="0" dirty="0" err="1">
                  <a:solidFill>
                    <a:prstClr val="black"/>
                  </a:solidFill>
                  <a:latin typeface="Calibri" panose="020F0502020204030204"/>
                </a:rPr>
                <a:t>Jumio</a:t>
              </a:r>
              <a:r>
                <a:rPr lang="en-US" sz="1200" kern="0" dirty="0">
                  <a:solidFill>
                    <a:prstClr val="black"/>
                  </a:solidFill>
                  <a:latin typeface="Calibri" panose="020F0502020204030204"/>
                </a:rPr>
                <a:t>, …</a:t>
              </a:r>
            </a:p>
          </p:txBody>
        </p:sp>
        <p:sp>
          <p:nvSpPr>
            <p:cNvPr id="216" name="文本框 215"/>
            <p:cNvSpPr txBox="1"/>
            <p:nvPr/>
          </p:nvSpPr>
          <p:spPr>
            <a:xfrm>
              <a:off x="9232561" y="3431014"/>
              <a:ext cx="1713932" cy="307777"/>
            </a:xfrm>
            <a:prstGeom prst="rect">
              <a:avLst/>
            </a:prstGeom>
            <a:noFill/>
          </p:spPr>
          <p:txBody>
            <a:bodyPr wrap="none" rtlCol="0">
              <a:spAutoFit/>
            </a:bodyPr>
            <a:lstStyle/>
            <a:p>
              <a:pPr algn="ctr" defTabSz="914172">
                <a:defRPr/>
              </a:pPr>
              <a:r>
                <a:rPr lang="zh-CN" altLang="en-US" sz="1400" b="1" kern="0" dirty="0">
                  <a:solidFill>
                    <a:prstClr val="black"/>
                  </a:solidFill>
                  <a:latin typeface="Calibri" panose="020F0502020204030204"/>
                  <a:ea typeface="等线" panose="02010600030101010101" pitchFamily="2" charset="-122"/>
                </a:rPr>
                <a:t>合规，</a:t>
              </a:r>
              <a:r>
                <a:rPr lang="en-US" altLang="zh-CN" sz="1400" b="1" kern="0" dirty="0">
                  <a:solidFill>
                    <a:prstClr val="black"/>
                  </a:solidFill>
                  <a:latin typeface="Calibri" panose="020F0502020204030204"/>
                  <a:ea typeface="等线" panose="02010600030101010101" pitchFamily="2" charset="-122"/>
                </a:rPr>
                <a:t>KYC &amp;</a:t>
              </a:r>
              <a:r>
                <a:rPr lang="zh-CN" altLang="en-US" sz="1400" b="1" kern="0" dirty="0">
                  <a:solidFill>
                    <a:prstClr val="black"/>
                  </a:solidFill>
                  <a:latin typeface="Calibri" panose="020F0502020204030204"/>
                  <a:ea typeface="等线" panose="02010600030101010101" pitchFamily="2" charset="-122"/>
                </a:rPr>
                <a:t>反洗钱</a:t>
              </a:r>
              <a:endParaRPr lang="en-US" altLang="zh-CN" sz="1400" b="1" kern="0" dirty="0">
                <a:solidFill>
                  <a:prstClr val="black"/>
                </a:solidFill>
                <a:latin typeface="Calibri" panose="020F0502020204030204"/>
                <a:ea typeface="等线" panose="02010600030101010101" pitchFamily="2" charset="-122"/>
              </a:endParaRPr>
            </a:p>
          </p:txBody>
        </p:sp>
        <p:cxnSp>
          <p:nvCxnSpPr>
            <p:cNvPr id="217" name="直接连接符 216"/>
            <p:cNvCxnSpPr/>
            <p:nvPr/>
          </p:nvCxnSpPr>
          <p:spPr>
            <a:xfrm>
              <a:off x="8619596" y="1483285"/>
              <a:ext cx="0" cy="4572152"/>
            </a:xfrm>
            <a:prstGeom prst="line">
              <a:avLst/>
            </a:prstGeom>
            <a:noFill/>
            <a:ln w="6350" cap="flat" cmpd="sng" algn="ctr">
              <a:solidFill>
                <a:srgbClr val="5B9BD5"/>
              </a:solidFill>
              <a:prstDash val="solid"/>
              <a:miter lim="800000"/>
            </a:ln>
            <a:effectLst/>
          </p:spPr>
        </p:cxnSp>
        <p:cxnSp>
          <p:nvCxnSpPr>
            <p:cNvPr id="218" name="直接连接符 217"/>
            <p:cNvCxnSpPr/>
            <p:nvPr/>
          </p:nvCxnSpPr>
          <p:spPr>
            <a:xfrm>
              <a:off x="8619596" y="1483285"/>
              <a:ext cx="360250" cy="9884"/>
            </a:xfrm>
            <a:prstGeom prst="line">
              <a:avLst/>
            </a:prstGeom>
            <a:noFill/>
            <a:ln w="6350" cap="flat" cmpd="sng" algn="ctr">
              <a:solidFill>
                <a:srgbClr val="5B9BD5"/>
              </a:solidFill>
              <a:prstDash val="solid"/>
              <a:miter lim="800000"/>
            </a:ln>
            <a:effectLst/>
          </p:spPr>
        </p:cxnSp>
        <p:cxnSp>
          <p:nvCxnSpPr>
            <p:cNvPr id="219" name="直接连接符 218"/>
            <p:cNvCxnSpPr/>
            <p:nvPr/>
          </p:nvCxnSpPr>
          <p:spPr>
            <a:xfrm>
              <a:off x="8619596" y="2269566"/>
              <a:ext cx="360250" cy="0"/>
            </a:xfrm>
            <a:prstGeom prst="line">
              <a:avLst/>
            </a:prstGeom>
            <a:noFill/>
            <a:ln w="6350" cap="flat" cmpd="sng" algn="ctr">
              <a:solidFill>
                <a:srgbClr val="5B9BD5"/>
              </a:solidFill>
              <a:prstDash val="solid"/>
              <a:miter lim="800000"/>
            </a:ln>
            <a:effectLst/>
          </p:spPr>
        </p:cxnSp>
        <p:cxnSp>
          <p:nvCxnSpPr>
            <p:cNvPr id="220" name="直接连接符 219"/>
            <p:cNvCxnSpPr>
              <a:endCxn id="202" idx="1"/>
            </p:cNvCxnSpPr>
            <p:nvPr/>
          </p:nvCxnSpPr>
          <p:spPr>
            <a:xfrm>
              <a:off x="8619596" y="3006162"/>
              <a:ext cx="360250" cy="1876"/>
            </a:xfrm>
            <a:prstGeom prst="line">
              <a:avLst/>
            </a:prstGeom>
            <a:noFill/>
            <a:ln w="6350" cap="flat" cmpd="sng" algn="ctr">
              <a:solidFill>
                <a:srgbClr val="5B9BD5"/>
              </a:solidFill>
              <a:prstDash val="solid"/>
              <a:miter lim="800000"/>
            </a:ln>
            <a:effectLst/>
          </p:spPr>
        </p:cxnSp>
        <p:cxnSp>
          <p:nvCxnSpPr>
            <p:cNvPr id="221" name="直接连接符 220"/>
            <p:cNvCxnSpPr>
              <a:endCxn id="205" idx="1"/>
            </p:cNvCxnSpPr>
            <p:nvPr/>
          </p:nvCxnSpPr>
          <p:spPr>
            <a:xfrm>
              <a:off x="8619596" y="4492573"/>
              <a:ext cx="360250" cy="0"/>
            </a:xfrm>
            <a:prstGeom prst="line">
              <a:avLst/>
            </a:prstGeom>
            <a:noFill/>
            <a:ln w="6350" cap="flat" cmpd="sng" algn="ctr">
              <a:solidFill>
                <a:srgbClr val="5B9BD5"/>
              </a:solidFill>
              <a:prstDash val="solid"/>
              <a:miter lim="800000"/>
            </a:ln>
            <a:effectLst/>
          </p:spPr>
        </p:cxnSp>
        <p:cxnSp>
          <p:nvCxnSpPr>
            <p:cNvPr id="222" name="直接连接符 221"/>
            <p:cNvCxnSpPr/>
            <p:nvPr/>
          </p:nvCxnSpPr>
          <p:spPr>
            <a:xfrm>
              <a:off x="8619596" y="5284860"/>
              <a:ext cx="360250" cy="0"/>
            </a:xfrm>
            <a:prstGeom prst="line">
              <a:avLst/>
            </a:prstGeom>
            <a:noFill/>
            <a:ln w="6350" cap="flat" cmpd="sng" algn="ctr">
              <a:solidFill>
                <a:srgbClr val="5B9BD5"/>
              </a:solidFill>
              <a:prstDash val="solid"/>
              <a:miter lim="800000"/>
            </a:ln>
            <a:effectLst/>
          </p:spPr>
        </p:cxnSp>
        <p:cxnSp>
          <p:nvCxnSpPr>
            <p:cNvPr id="223" name="直接连接符 222"/>
            <p:cNvCxnSpPr>
              <a:endCxn id="211" idx="1"/>
            </p:cNvCxnSpPr>
            <p:nvPr/>
          </p:nvCxnSpPr>
          <p:spPr>
            <a:xfrm>
              <a:off x="8625329" y="6042439"/>
              <a:ext cx="354517" cy="0"/>
            </a:xfrm>
            <a:prstGeom prst="line">
              <a:avLst/>
            </a:prstGeom>
            <a:noFill/>
            <a:ln w="6350" cap="flat" cmpd="sng" algn="ctr">
              <a:solidFill>
                <a:srgbClr val="5B9BD5"/>
              </a:solidFill>
              <a:prstDash val="solid"/>
              <a:miter lim="800000"/>
            </a:ln>
            <a:effectLst/>
          </p:spPr>
        </p:cxnSp>
      </p:grpSp>
      <p:sp>
        <p:nvSpPr>
          <p:cNvPr id="13" name="圆柱形 12"/>
          <p:cNvSpPr/>
          <p:nvPr/>
        </p:nvSpPr>
        <p:spPr>
          <a:xfrm>
            <a:off x="2276155" y="5755524"/>
            <a:ext cx="676569" cy="365946"/>
          </a:xfrm>
          <a:prstGeom prst="ca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SQL</a:t>
            </a:r>
            <a:endParaRPr lang="en-US" sz="1400" dirty="0"/>
          </a:p>
        </p:txBody>
      </p:sp>
      <p:sp>
        <p:nvSpPr>
          <p:cNvPr id="14" name="流程图: 多文档 13"/>
          <p:cNvSpPr/>
          <p:nvPr/>
        </p:nvSpPr>
        <p:spPr>
          <a:xfrm>
            <a:off x="3282876" y="5808201"/>
            <a:ext cx="697788" cy="366653"/>
          </a:xfrm>
          <a:prstGeom prst="flowChartMultidocumen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noSQL</a:t>
            </a:r>
            <a:endParaRPr lang="en-US" sz="1200" dirty="0"/>
          </a:p>
        </p:txBody>
      </p:sp>
      <p:sp>
        <p:nvSpPr>
          <p:cNvPr id="224" name="圆柱形 223"/>
          <p:cNvSpPr/>
          <p:nvPr/>
        </p:nvSpPr>
        <p:spPr>
          <a:xfrm>
            <a:off x="2073075" y="5840583"/>
            <a:ext cx="676569" cy="365946"/>
          </a:xfrm>
          <a:prstGeom prst="ca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SQL</a:t>
            </a:r>
            <a:endParaRPr lang="en-US" sz="1400" dirty="0"/>
          </a:p>
        </p:txBody>
      </p:sp>
    </p:spTree>
    <p:extLst>
      <p:ext uri="{BB962C8B-B14F-4D97-AF65-F5344CB8AC3E}">
        <p14:creationId xmlns:p14="http://schemas.microsoft.com/office/powerpoint/2010/main" val="14627542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1813781" y="3077818"/>
            <a:ext cx="5935857" cy="2537478"/>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prstClr val="black"/>
              </a:solidFill>
              <a:latin typeface="Calibri" panose="020F0502020204030204"/>
            </a:endParaRPr>
          </a:p>
        </p:txBody>
      </p:sp>
      <p:sp>
        <p:nvSpPr>
          <p:cNvPr id="34" name="矩形 33"/>
          <p:cNvSpPr/>
          <p:nvPr/>
        </p:nvSpPr>
        <p:spPr>
          <a:xfrm>
            <a:off x="2093261" y="3553962"/>
            <a:ext cx="1216347" cy="482589"/>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schemeClr val="tx1"/>
              </a:solidFill>
              <a:latin typeface="Calibri" panose="020F0502020204030204"/>
            </a:endParaRPr>
          </a:p>
        </p:txBody>
      </p:sp>
      <p:sp>
        <p:nvSpPr>
          <p:cNvPr id="35" name="文本框 34"/>
          <p:cNvSpPr txBox="1"/>
          <p:nvPr/>
        </p:nvSpPr>
        <p:spPr>
          <a:xfrm>
            <a:off x="2276155" y="3581788"/>
            <a:ext cx="1022688" cy="461665"/>
          </a:xfrm>
          <a:prstGeom prst="rect">
            <a:avLst/>
          </a:prstGeom>
          <a:noFill/>
        </p:spPr>
        <p:txBody>
          <a:bodyPr wrap="square" rtlCol="0">
            <a:spAutoFit/>
          </a:bodyPr>
          <a:lstStyle/>
          <a:p>
            <a:pPr algn="ctr" defTabSz="914172">
              <a:defRPr/>
            </a:pPr>
            <a:r>
              <a:rPr lang="en-US" altLang="zh-CN" sz="1200" kern="0" dirty="0">
                <a:latin typeface="Calibri" panose="020F0502020204030204"/>
                <a:ea typeface="等线" panose="02010600030101010101" pitchFamily="2" charset="-122"/>
              </a:rPr>
              <a:t>Ledger &amp; </a:t>
            </a:r>
          </a:p>
          <a:p>
            <a:pPr algn="ctr" defTabSz="914172">
              <a:defRPr/>
            </a:pPr>
            <a:r>
              <a:rPr lang="en-US" altLang="zh-CN" sz="1200" kern="0" dirty="0">
                <a:latin typeface="Calibri" panose="020F0502020204030204"/>
                <a:ea typeface="等线" panose="02010600030101010101" pitchFamily="2" charset="-122"/>
              </a:rPr>
              <a:t>Assets</a:t>
            </a:r>
            <a:endParaRPr lang="en-US" sz="1200" kern="0" dirty="0">
              <a:latin typeface="Calibri" panose="020F0502020204030204"/>
            </a:endParaRPr>
          </a:p>
        </p:txBody>
      </p:sp>
      <p:sp>
        <p:nvSpPr>
          <p:cNvPr id="36" name="矩形 35"/>
          <p:cNvSpPr/>
          <p:nvPr/>
        </p:nvSpPr>
        <p:spPr>
          <a:xfrm>
            <a:off x="3405765" y="3553962"/>
            <a:ext cx="1216347" cy="482589"/>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schemeClr val="tx1"/>
              </a:solidFill>
              <a:latin typeface="Calibri" panose="020F0502020204030204"/>
            </a:endParaRPr>
          </a:p>
        </p:txBody>
      </p:sp>
      <p:sp>
        <p:nvSpPr>
          <p:cNvPr id="37" name="文本框 36"/>
          <p:cNvSpPr txBox="1"/>
          <p:nvPr/>
        </p:nvSpPr>
        <p:spPr>
          <a:xfrm>
            <a:off x="3607574" y="3581788"/>
            <a:ext cx="841897" cy="461665"/>
          </a:xfrm>
          <a:prstGeom prst="rect">
            <a:avLst/>
          </a:prstGeom>
          <a:noFill/>
        </p:spPr>
        <p:txBody>
          <a:bodyPr wrap="none" rtlCol="0">
            <a:spAutoFit/>
          </a:bodyPr>
          <a:lstStyle/>
          <a:p>
            <a:pPr algn="ctr" defTabSz="914172">
              <a:defRPr/>
            </a:pPr>
            <a:r>
              <a:rPr lang="en-US" altLang="zh-CN" sz="1200" kern="0" dirty="0">
                <a:latin typeface="Calibri" panose="020F0502020204030204"/>
                <a:ea typeface="等线" panose="02010600030101010101" pitchFamily="2" charset="-122"/>
              </a:rPr>
              <a:t>Identity &amp; </a:t>
            </a:r>
          </a:p>
          <a:p>
            <a:pPr algn="ctr" defTabSz="914172">
              <a:defRPr/>
            </a:pPr>
            <a:r>
              <a:rPr lang="en-US" altLang="zh-CN" sz="1200" kern="0" dirty="0" err="1">
                <a:latin typeface="Calibri" panose="020F0502020204030204"/>
                <a:ea typeface="等线" panose="02010600030101010101" pitchFamily="2" charset="-122"/>
              </a:rPr>
              <a:t>Auth</a:t>
            </a:r>
            <a:endParaRPr lang="en-US" sz="1200" kern="0" dirty="0">
              <a:latin typeface="Calibri" panose="020F0502020204030204"/>
            </a:endParaRPr>
          </a:p>
        </p:txBody>
      </p:sp>
      <p:sp>
        <p:nvSpPr>
          <p:cNvPr id="38" name="矩形 37"/>
          <p:cNvSpPr/>
          <p:nvPr/>
        </p:nvSpPr>
        <p:spPr>
          <a:xfrm>
            <a:off x="4718269" y="3553962"/>
            <a:ext cx="1216347" cy="482589"/>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schemeClr val="tx1"/>
              </a:solidFill>
              <a:latin typeface="Calibri" panose="020F0502020204030204"/>
            </a:endParaRPr>
          </a:p>
        </p:txBody>
      </p:sp>
      <p:sp>
        <p:nvSpPr>
          <p:cNvPr id="39" name="文本框 38"/>
          <p:cNvSpPr txBox="1"/>
          <p:nvPr/>
        </p:nvSpPr>
        <p:spPr>
          <a:xfrm>
            <a:off x="4978430" y="3574886"/>
            <a:ext cx="696024" cy="461665"/>
          </a:xfrm>
          <a:prstGeom prst="rect">
            <a:avLst/>
          </a:prstGeom>
          <a:noFill/>
        </p:spPr>
        <p:txBody>
          <a:bodyPr wrap="none" rtlCol="0">
            <a:spAutoFit/>
          </a:bodyPr>
          <a:lstStyle/>
          <a:p>
            <a:pPr algn="ctr" defTabSz="914172">
              <a:defRPr/>
            </a:pPr>
            <a:r>
              <a:rPr lang="en-US" altLang="zh-CN" sz="1200" kern="0" dirty="0">
                <a:latin typeface="Calibri" panose="020F0502020204030204"/>
                <a:ea typeface="等线" panose="02010600030101010101" pitchFamily="2" charset="-122"/>
              </a:rPr>
              <a:t>Rules &amp; </a:t>
            </a:r>
          </a:p>
          <a:p>
            <a:pPr algn="ctr" defTabSz="914172">
              <a:defRPr/>
            </a:pPr>
            <a:r>
              <a:rPr lang="en-US" altLang="zh-CN" sz="1200" kern="0" dirty="0">
                <a:latin typeface="Calibri" panose="020F0502020204030204"/>
                <a:ea typeface="等线" panose="02010600030101010101" pitchFamily="2" charset="-122"/>
              </a:rPr>
              <a:t>Control</a:t>
            </a:r>
            <a:endParaRPr lang="en-US" sz="1200" kern="0" dirty="0">
              <a:latin typeface="Calibri" panose="020F0502020204030204"/>
            </a:endParaRPr>
          </a:p>
        </p:txBody>
      </p:sp>
      <p:sp>
        <p:nvSpPr>
          <p:cNvPr id="40" name="矩形 39"/>
          <p:cNvSpPr/>
          <p:nvPr/>
        </p:nvSpPr>
        <p:spPr>
          <a:xfrm>
            <a:off x="6030772" y="3553962"/>
            <a:ext cx="1216347" cy="482589"/>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schemeClr val="tx1"/>
              </a:solidFill>
              <a:latin typeface="Calibri" panose="020F0502020204030204"/>
            </a:endParaRPr>
          </a:p>
        </p:txBody>
      </p:sp>
      <p:sp>
        <p:nvSpPr>
          <p:cNvPr id="41" name="文本框 40"/>
          <p:cNvSpPr txBox="1"/>
          <p:nvPr/>
        </p:nvSpPr>
        <p:spPr>
          <a:xfrm>
            <a:off x="6177893" y="3579285"/>
            <a:ext cx="939681" cy="461665"/>
          </a:xfrm>
          <a:prstGeom prst="rect">
            <a:avLst/>
          </a:prstGeom>
          <a:noFill/>
        </p:spPr>
        <p:txBody>
          <a:bodyPr wrap="none" rtlCol="0">
            <a:spAutoFit/>
          </a:bodyPr>
          <a:lstStyle/>
          <a:p>
            <a:pPr algn="ctr" defTabSz="914172">
              <a:defRPr/>
            </a:pPr>
            <a:r>
              <a:rPr lang="en-US" altLang="zh-CN" sz="1200" kern="0" dirty="0">
                <a:latin typeface="Calibri" panose="020F0502020204030204"/>
                <a:ea typeface="等线" panose="02010600030101010101" pitchFamily="2" charset="-122"/>
              </a:rPr>
              <a:t>Integrations</a:t>
            </a:r>
          </a:p>
          <a:p>
            <a:pPr algn="ctr" defTabSz="914172">
              <a:defRPr/>
            </a:pPr>
            <a:r>
              <a:rPr lang="en-US" altLang="zh-CN" sz="1200" kern="0" dirty="0">
                <a:latin typeface="Calibri" panose="020F0502020204030204"/>
                <a:ea typeface="等线" panose="02010600030101010101" pitchFamily="2" charset="-122"/>
              </a:rPr>
              <a:t>&amp; Services</a:t>
            </a:r>
            <a:endParaRPr lang="en-US" sz="1200" kern="0" dirty="0">
              <a:latin typeface="Calibri" panose="020F0502020204030204"/>
            </a:endParaRPr>
          </a:p>
        </p:txBody>
      </p:sp>
      <p:sp>
        <p:nvSpPr>
          <p:cNvPr id="42" name="矩形 41"/>
          <p:cNvSpPr/>
          <p:nvPr/>
        </p:nvSpPr>
        <p:spPr>
          <a:xfrm>
            <a:off x="2103033" y="4784007"/>
            <a:ext cx="5144086" cy="76904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prstClr val="black"/>
              </a:solidFill>
              <a:latin typeface="Calibri" panose="020F0502020204030204"/>
            </a:endParaRPr>
          </a:p>
        </p:txBody>
      </p:sp>
      <p:sp>
        <p:nvSpPr>
          <p:cNvPr id="44" name="文本框 43"/>
          <p:cNvSpPr txBox="1"/>
          <p:nvPr/>
        </p:nvSpPr>
        <p:spPr>
          <a:xfrm>
            <a:off x="3473634" y="4809511"/>
            <a:ext cx="3078086" cy="307777"/>
          </a:xfrm>
          <a:prstGeom prst="rect">
            <a:avLst/>
          </a:prstGeom>
          <a:noFill/>
        </p:spPr>
        <p:txBody>
          <a:bodyPr wrap="none" rtlCol="0">
            <a:spAutoFit/>
          </a:bodyPr>
          <a:lstStyle/>
          <a:p>
            <a:pPr algn="ctr" defTabSz="914172">
              <a:defRPr/>
            </a:pPr>
            <a:r>
              <a:rPr lang="en-US" sz="1400" b="1" kern="0" dirty="0">
                <a:solidFill>
                  <a:prstClr val="black"/>
                </a:solidFill>
                <a:latin typeface="Calibri" panose="020F0502020204030204"/>
              </a:rPr>
              <a:t>Distributive </a:t>
            </a:r>
            <a:r>
              <a:rPr lang="en-US" sz="1400" b="1" kern="0" dirty="0" smtClean="0">
                <a:solidFill>
                  <a:prstClr val="black"/>
                </a:solidFill>
                <a:latin typeface="Calibri" panose="020F0502020204030204"/>
              </a:rPr>
              <a:t>Ledger </a:t>
            </a:r>
            <a:r>
              <a:rPr lang="zh-CN" altLang="en-US" sz="1400" b="1" kern="0" dirty="0" smtClean="0">
                <a:solidFill>
                  <a:prstClr val="black"/>
                </a:solidFill>
                <a:latin typeface="Calibri" panose="020F0502020204030204"/>
              </a:rPr>
              <a:t>可插拔分布式账本</a:t>
            </a:r>
            <a:endParaRPr lang="en-US" sz="1400" b="1" kern="0" dirty="0">
              <a:solidFill>
                <a:prstClr val="black"/>
              </a:solidFill>
              <a:latin typeface="Calibri" panose="020F0502020204030204"/>
            </a:endParaRPr>
          </a:p>
        </p:txBody>
      </p:sp>
      <p:sp>
        <p:nvSpPr>
          <p:cNvPr id="56" name="矩形 55"/>
          <p:cNvSpPr/>
          <p:nvPr/>
        </p:nvSpPr>
        <p:spPr>
          <a:xfrm>
            <a:off x="1491663" y="2125980"/>
            <a:ext cx="6436957" cy="4205193"/>
          </a:xfrm>
          <a:prstGeom prst="rect">
            <a:avLst/>
          </a:prstGeom>
          <a:noFill/>
          <a:ln w="6350" cap="flat" cmpd="sng" algn="ctr">
            <a:solidFill>
              <a:sysClr val="windowText" lastClr="000000"/>
            </a:solidFill>
            <a:prstDash val="lgDash"/>
            <a:miter lim="800000"/>
          </a:ln>
          <a:effectLst/>
        </p:spPr>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prstClr val="black"/>
              </a:solidFill>
              <a:latin typeface="Calibri" panose="020F0502020204030204"/>
            </a:endParaRPr>
          </a:p>
        </p:txBody>
      </p:sp>
      <p:sp>
        <p:nvSpPr>
          <p:cNvPr id="57" name="文本框 56"/>
          <p:cNvSpPr txBox="1"/>
          <p:nvPr/>
        </p:nvSpPr>
        <p:spPr>
          <a:xfrm>
            <a:off x="4335965" y="5853639"/>
            <a:ext cx="3522416" cy="307777"/>
          </a:xfrm>
          <a:prstGeom prst="rect">
            <a:avLst/>
          </a:prstGeom>
          <a:noFill/>
        </p:spPr>
        <p:txBody>
          <a:bodyPr wrap="square" rtlCol="0">
            <a:spAutoFit/>
          </a:bodyPr>
          <a:lstStyle/>
          <a:p>
            <a:pPr algn="ctr" defTabSz="914172">
              <a:defRPr/>
            </a:pPr>
            <a:r>
              <a:rPr lang="zh-CN" altLang="en-US" sz="1400" b="1" kern="0" dirty="0" smtClean="0">
                <a:solidFill>
                  <a:prstClr val="black"/>
                </a:solidFill>
                <a:latin typeface="Calibri" panose="020F0502020204030204"/>
              </a:rPr>
              <a:t>其他</a:t>
            </a:r>
            <a:r>
              <a:rPr lang="en-US" altLang="zh-CN" sz="1400" b="1" kern="0" dirty="0" smtClean="0">
                <a:solidFill>
                  <a:prstClr val="black"/>
                </a:solidFill>
                <a:latin typeface="Calibri" panose="020F0502020204030204"/>
              </a:rPr>
              <a:t>IT</a:t>
            </a:r>
            <a:r>
              <a:rPr lang="zh-CN" altLang="en-US" sz="1400" b="1" kern="0" dirty="0" smtClean="0">
                <a:solidFill>
                  <a:prstClr val="black"/>
                </a:solidFill>
                <a:latin typeface="Calibri" panose="020F0502020204030204"/>
              </a:rPr>
              <a:t>基础设施，（大数据，云计算）</a:t>
            </a:r>
            <a:endParaRPr lang="en-US" sz="1400" kern="0" dirty="0">
              <a:solidFill>
                <a:prstClr val="black"/>
              </a:solidFill>
              <a:latin typeface="Calibri" panose="020F0502020204030204"/>
            </a:endParaRPr>
          </a:p>
        </p:txBody>
      </p:sp>
      <p:sp>
        <p:nvSpPr>
          <p:cNvPr id="58" name="矩形 57"/>
          <p:cNvSpPr/>
          <p:nvPr/>
        </p:nvSpPr>
        <p:spPr>
          <a:xfrm>
            <a:off x="6387148" y="1149907"/>
            <a:ext cx="1275336" cy="358101"/>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r>
              <a:rPr lang="zh-CN" altLang="en-US" sz="1200" kern="0" dirty="0">
                <a:solidFill>
                  <a:prstClr val="black"/>
                </a:solidFill>
                <a:latin typeface="Calibri" panose="020F0502020204030204"/>
                <a:ea typeface="等线" panose="02010600030101010101" pitchFamily="2" charset="-122"/>
              </a:rPr>
              <a:t>区块链金融项目</a:t>
            </a:r>
            <a:endParaRPr lang="en-US" sz="1200" kern="0" dirty="0">
              <a:solidFill>
                <a:prstClr val="black"/>
              </a:solidFill>
              <a:latin typeface="Calibri" panose="020F0502020204030204"/>
            </a:endParaRPr>
          </a:p>
        </p:txBody>
      </p:sp>
      <p:cxnSp>
        <p:nvCxnSpPr>
          <p:cNvPr id="96" name="肘形连接符 95"/>
          <p:cNvCxnSpPr>
            <a:stCxn id="40" idx="3"/>
            <a:endCxn id="202" idx="1"/>
          </p:cNvCxnSpPr>
          <p:nvPr/>
        </p:nvCxnSpPr>
        <p:spPr>
          <a:xfrm flipV="1">
            <a:off x="7247119" y="2972474"/>
            <a:ext cx="1147957" cy="822783"/>
          </a:xfrm>
          <a:prstGeom prst="bentConnector3">
            <a:avLst>
              <a:gd name="adj1" fmla="val 82645"/>
            </a:avLst>
          </a:prstGeom>
        </p:spPr>
        <p:style>
          <a:lnRef idx="2">
            <a:schemeClr val="dk1"/>
          </a:lnRef>
          <a:fillRef idx="0">
            <a:schemeClr val="dk1"/>
          </a:fillRef>
          <a:effectRef idx="1">
            <a:schemeClr val="dk1"/>
          </a:effectRef>
          <a:fontRef idx="minor">
            <a:schemeClr val="tx1"/>
          </a:fontRef>
        </p:style>
      </p:cxnSp>
      <p:sp>
        <p:nvSpPr>
          <p:cNvPr id="97" name="文本框 96"/>
          <p:cNvSpPr txBox="1"/>
          <p:nvPr/>
        </p:nvSpPr>
        <p:spPr>
          <a:xfrm>
            <a:off x="3488744" y="3146919"/>
            <a:ext cx="2207657" cy="338554"/>
          </a:xfrm>
          <a:prstGeom prst="rect">
            <a:avLst/>
          </a:prstGeom>
          <a:noFill/>
        </p:spPr>
        <p:txBody>
          <a:bodyPr wrap="none" rtlCol="0">
            <a:spAutoFit/>
          </a:bodyPr>
          <a:lstStyle/>
          <a:p>
            <a:pPr algn="ctr" defTabSz="914172">
              <a:defRPr/>
            </a:pPr>
            <a:r>
              <a:rPr lang="en-US" altLang="zh-CN" sz="1600" b="1" kern="0" dirty="0" smtClean="0">
                <a:solidFill>
                  <a:prstClr val="black"/>
                </a:solidFill>
                <a:latin typeface="Calibri" panose="020F0502020204030204"/>
              </a:rPr>
              <a:t>Mutual Chain </a:t>
            </a:r>
            <a:r>
              <a:rPr lang="zh-CN" altLang="en-US" sz="1600" b="1" kern="0" dirty="0" smtClean="0">
                <a:solidFill>
                  <a:prstClr val="black"/>
                </a:solidFill>
                <a:latin typeface="Calibri" panose="020F0502020204030204"/>
              </a:rPr>
              <a:t>价值引擎</a:t>
            </a:r>
            <a:endParaRPr lang="en-US" sz="1600" b="1" kern="0" dirty="0">
              <a:solidFill>
                <a:prstClr val="black"/>
              </a:solidFill>
              <a:latin typeface="Calibri" panose="020F0502020204030204"/>
            </a:endParaRPr>
          </a:p>
        </p:txBody>
      </p:sp>
      <p:sp>
        <p:nvSpPr>
          <p:cNvPr id="98" name="矩形 97"/>
          <p:cNvSpPr/>
          <p:nvPr/>
        </p:nvSpPr>
        <p:spPr>
          <a:xfrm>
            <a:off x="5159351" y="1149907"/>
            <a:ext cx="1040254" cy="358101"/>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r>
              <a:rPr lang="zh-CN" altLang="en-US" sz="1200" kern="0" dirty="0">
                <a:solidFill>
                  <a:prstClr val="black"/>
                </a:solidFill>
                <a:latin typeface="Calibri" panose="020F0502020204030204"/>
                <a:ea typeface="等线" panose="02010600030101010101" pitchFamily="2" charset="-122"/>
              </a:rPr>
              <a:t>供应链金融</a:t>
            </a:r>
            <a:endParaRPr lang="en-US" sz="1200" kern="0" dirty="0">
              <a:solidFill>
                <a:prstClr val="black"/>
              </a:solidFill>
              <a:latin typeface="Calibri" panose="020F0502020204030204"/>
            </a:endParaRPr>
          </a:p>
        </p:txBody>
      </p:sp>
      <p:sp>
        <p:nvSpPr>
          <p:cNvPr id="100" name="矩形 99"/>
          <p:cNvSpPr/>
          <p:nvPr/>
        </p:nvSpPr>
        <p:spPr>
          <a:xfrm>
            <a:off x="3801181" y="1149907"/>
            <a:ext cx="1170628" cy="358101"/>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r>
              <a:rPr lang="zh-CN" altLang="en-US" sz="1200" kern="0" dirty="0" smtClean="0">
                <a:solidFill>
                  <a:prstClr val="black"/>
                </a:solidFill>
                <a:latin typeface="Calibri" panose="020F0502020204030204"/>
                <a:ea typeface="等线" panose="02010600030101010101" pitchFamily="2" charset="-122"/>
              </a:rPr>
              <a:t>数字</a:t>
            </a:r>
            <a:r>
              <a:rPr lang="zh-CN" altLang="en-US" sz="1200" kern="0" dirty="0">
                <a:solidFill>
                  <a:prstClr val="black"/>
                </a:solidFill>
                <a:latin typeface="Calibri" panose="020F0502020204030204"/>
                <a:ea typeface="等线" panose="02010600030101010101" pitchFamily="2" charset="-122"/>
              </a:rPr>
              <a:t>资产</a:t>
            </a:r>
            <a:endParaRPr lang="en-US" sz="1200" kern="0" dirty="0">
              <a:solidFill>
                <a:prstClr val="black"/>
              </a:solidFill>
              <a:latin typeface="Calibri" panose="020F0502020204030204"/>
            </a:endParaRPr>
          </a:p>
        </p:txBody>
      </p:sp>
      <p:sp>
        <p:nvSpPr>
          <p:cNvPr id="101" name="矩形 100"/>
          <p:cNvSpPr/>
          <p:nvPr/>
        </p:nvSpPr>
        <p:spPr>
          <a:xfrm>
            <a:off x="2635585" y="1149907"/>
            <a:ext cx="978054" cy="358101"/>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r>
              <a:rPr lang="zh-CN" altLang="en-US" sz="1200" kern="0" dirty="0">
                <a:solidFill>
                  <a:prstClr val="black"/>
                </a:solidFill>
                <a:latin typeface="Calibri" panose="020F0502020204030204"/>
                <a:ea typeface="等线" panose="02010600030101010101" pitchFamily="2" charset="-122"/>
              </a:rPr>
              <a:t>金融监管</a:t>
            </a:r>
            <a:endParaRPr lang="en-US" sz="1200" kern="0" dirty="0">
              <a:solidFill>
                <a:prstClr val="black"/>
              </a:solidFill>
              <a:latin typeface="Calibri" panose="020F0502020204030204"/>
            </a:endParaRPr>
          </a:p>
        </p:txBody>
      </p:sp>
      <p:sp>
        <p:nvSpPr>
          <p:cNvPr id="102" name="矩形 101"/>
          <p:cNvSpPr/>
          <p:nvPr/>
        </p:nvSpPr>
        <p:spPr>
          <a:xfrm>
            <a:off x="1813782" y="2361507"/>
            <a:ext cx="5942605" cy="671836"/>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dirty="0">
              <a:solidFill>
                <a:prstClr val="white"/>
              </a:solidFill>
              <a:latin typeface="Calibri" panose="020F0502020204030204"/>
            </a:endParaRPr>
          </a:p>
        </p:txBody>
      </p:sp>
      <p:sp>
        <p:nvSpPr>
          <p:cNvPr id="103" name="矩形 102"/>
          <p:cNvSpPr/>
          <p:nvPr/>
        </p:nvSpPr>
        <p:spPr>
          <a:xfrm>
            <a:off x="4344232" y="2772267"/>
            <a:ext cx="2665217" cy="276999"/>
          </a:xfrm>
          <a:prstGeom prst="rect">
            <a:avLst/>
          </a:prstGeom>
        </p:spPr>
        <p:txBody>
          <a:bodyPr wrap="none">
            <a:spAutoFit/>
          </a:bodyPr>
          <a:lstStyle/>
          <a:p>
            <a:pPr algn="ctr" defTabSz="914172"/>
            <a:r>
              <a:rPr lang="en-US" altLang="zh-CN" sz="1200" dirty="0" smtClean="0">
                <a:solidFill>
                  <a:schemeClr val="tx1">
                    <a:lumMod val="95000"/>
                    <a:lumOff val="5000"/>
                  </a:schemeClr>
                </a:solidFill>
                <a:latin typeface="Calibri" panose="020F0502020204030204"/>
              </a:rPr>
              <a:t>Mutual Chain </a:t>
            </a:r>
            <a:r>
              <a:rPr lang="en-US" altLang="zh-CN" sz="1200" dirty="0">
                <a:solidFill>
                  <a:schemeClr val="tx1">
                    <a:lumMod val="95000"/>
                    <a:lumOff val="5000"/>
                  </a:schemeClr>
                </a:solidFill>
                <a:latin typeface="Calibri" panose="020F0502020204030204"/>
              </a:rPr>
              <a:t>InterChain Value Gateway</a:t>
            </a:r>
            <a:endParaRPr lang="en-US" sz="1200" dirty="0">
              <a:solidFill>
                <a:schemeClr val="tx1">
                  <a:lumMod val="95000"/>
                  <a:lumOff val="5000"/>
                </a:schemeClr>
              </a:solidFill>
              <a:latin typeface="Calibri" panose="020F0502020204030204"/>
            </a:endParaRPr>
          </a:p>
        </p:txBody>
      </p:sp>
      <p:sp>
        <p:nvSpPr>
          <p:cNvPr id="78" name="文本框 77"/>
          <p:cNvSpPr txBox="1"/>
          <p:nvPr/>
        </p:nvSpPr>
        <p:spPr>
          <a:xfrm>
            <a:off x="2749644" y="629870"/>
            <a:ext cx="4246675" cy="400110"/>
          </a:xfrm>
          <a:prstGeom prst="rect">
            <a:avLst/>
          </a:prstGeom>
          <a:noFill/>
        </p:spPr>
        <p:txBody>
          <a:bodyPr wrap="none" rtlCol="0">
            <a:spAutoFit/>
          </a:bodyPr>
          <a:lstStyle/>
          <a:p>
            <a:pPr algn="ctr" defTabSz="914172">
              <a:defRPr/>
            </a:pPr>
            <a:r>
              <a:rPr lang="en-US" altLang="zh-CN" sz="2000" b="1" kern="0" dirty="0" smtClean="0">
                <a:solidFill>
                  <a:prstClr val="black"/>
                </a:solidFill>
                <a:latin typeface="Calibri" panose="020F0502020204030204"/>
              </a:rPr>
              <a:t>Mutual Chain Middleware </a:t>
            </a:r>
            <a:r>
              <a:rPr lang="en-US" altLang="zh-CN" sz="2000" b="1" kern="0" dirty="0">
                <a:solidFill>
                  <a:prstClr val="black"/>
                </a:solidFill>
                <a:latin typeface="Calibri" panose="020F0502020204030204"/>
              </a:rPr>
              <a:t>Framework</a:t>
            </a:r>
            <a:endParaRPr lang="en-US" sz="2000" b="1" kern="0" dirty="0">
              <a:solidFill>
                <a:prstClr val="black"/>
              </a:solidFill>
              <a:latin typeface="Calibri" panose="020F0502020204030204"/>
            </a:endParaRPr>
          </a:p>
        </p:txBody>
      </p:sp>
      <p:sp>
        <p:nvSpPr>
          <p:cNvPr id="79" name="矩形 78"/>
          <p:cNvSpPr/>
          <p:nvPr/>
        </p:nvSpPr>
        <p:spPr>
          <a:xfrm>
            <a:off x="1469989" y="1149907"/>
            <a:ext cx="978054" cy="358101"/>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r>
              <a:rPr lang="zh-CN" altLang="en-US" sz="1200" kern="0" dirty="0">
                <a:solidFill>
                  <a:prstClr val="black"/>
                </a:solidFill>
                <a:latin typeface="Calibri" panose="020F0502020204030204"/>
                <a:ea typeface="等线" panose="02010600030101010101" pitchFamily="2" charset="-122"/>
              </a:rPr>
              <a:t>保险平台</a:t>
            </a:r>
            <a:endParaRPr lang="en-US" sz="1200" kern="0" dirty="0">
              <a:solidFill>
                <a:prstClr val="black"/>
              </a:solidFill>
              <a:latin typeface="Calibri" panose="020F0502020204030204"/>
            </a:endParaRPr>
          </a:p>
        </p:txBody>
      </p:sp>
      <p:sp>
        <p:nvSpPr>
          <p:cNvPr id="95" name="矩形 94"/>
          <p:cNvSpPr/>
          <p:nvPr/>
        </p:nvSpPr>
        <p:spPr>
          <a:xfrm>
            <a:off x="2865206"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1</a:t>
            </a:r>
          </a:p>
        </p:txBody>
      </p:sp>
      <p:sp>
        <p:nvSpPr>
          <p:cNvPr id="99" name="文本框 98"/>
          <p:cNvSpPr txBox="1"/>
          <p:nvPr/>
        </p:nvSpPr>
        <p:spPr>
          <a:xfrm>
            <a:off x="2790572" y="2759011"/>
            <a:ext cx="691216" cy="276999"/>
          </a:xfrm>
          <a:prstGeom prst="rect">
            <a:avLst/>
          </a:prstGeom>
          <a:noFill/>
        </p:spPr>
        <p:txBody>
          <a:bodyPr wrap="none" rtlCol="0">
            <a:spAutoFit/>
          </a:bodyPr>
          <a:lstStyle/>
          <a:p>
            <a:pPr algn="ctr" defTabSz="914172"/>
            <a:r>
              <a:rPr lang="en-US" altLang="zh-CN" sz="1200" dirty="0">
                <a:solidFill>
                  <a:prstClr val="black"/>
                </a:solidFill>
                <a:latin typeface="Calibri" panose="020F0502020204030204"/>
                <a:ea typeface="等线" panose="02010600030101010101" pitchFamily="2" charset="-122"/>
              </a:rPr>
              <a:t>Chain#1</a:t>
            </a:r>
            <a:endParaRPr lang="en-US" sz="1200" dirty="0">
              <a:solidFill>
                <a:prstClr val="black"/>
              </a:solidFill>
              <a:latin typeface="Calibri" panose="020F0502020204030204"/>
            </a:endParaRPr>
          </a:p>
        </p:txBody>
      </p:sp>
      <p:sp>
        <p:nvSpPr>
          <p:cNvPr id="105" name="矩形 104"/>
          <p:cNvSpPr/>
          <p:nvPr/>
        </p:nvSpPr>
        <p:spPr>
          <a:xfrm>
            <a:off x="3144423"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2</a:t>
            </a:r>
          </a:p>
        </p:txBody>
      </p:sp>
      <p:sp>
        <p:nvSpPr>
          <p:cNvPr id="107" name="矩形 106"/>
          <p:cNvSpPr/>
          <p:nvPr/>
        </p:nvSpPr>
        <p:spPr>
          <a:xfrm>
            <a:off x="3423640"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3</a:t>
            </a:r>
          </a:p>
        </p:txBody>
      </p:sp>
      <p:sp>
        <p:nvSpPr>
          <p:cNvPr id="111" name="矩形 110"/>
          <p:cNvSpPr/>
          <p:nvPr/>
        </p:nvSpPr>
        <p:spPr>
          <a:xfrm>
            <a:off x="3702857"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4</a:t>
            </a:r>
          </a:p>
        </p:txBody>
      </p:sp>
      <p:sp>
        <p:nvSpPr>
          <p:cNvPr id="112" name="矩形 111"/>
          <p:cNvSpPr/>
          <p:nvPr/>
        </p:nvSpPr>
        <p:spPr>
          <a:xfrm>
            <a:off x="3982074"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5</a:t>
            </a:r>
          </a:p>
        </p:txBody>
      </p:sp>
      <p:sp>
        <p:nvSpPr>
          <p:cNvPr id="113" name="矩形 112"/>
          <p:cNvSpPr/>
          <p:nvPr/>
        </p:nvSpPr>
        <p:spPr>
          <a:xfrm>
            <a:off x="4261291"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6</a:t>
            </a:r>
          </a:p>
        </p:txBody>
      </p:sp>
      <p:sp>
        <p:nvSpPr>
          <p:cNvPr id="114" name="矩形 113"/>
          <p:cNvSpPr/>
          <p:nvPr/>
        </p:nvSpPr>
        <p:spPr>
          <a:xfrm>
            <a:off x="4540508"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7</a:t>
            </a:r>
          </a:p>
        </p:txBody>
      </p:sp>
      <p:sp>
        <p:nvSpPr>
          <p:cNvPr id="115" name="矩形 114"/>
          <p:cNvSpPr/>
          <p:nvPr/>
        </p:nvSpPr>
        <p:spPr>
          <a:xfrm>
            <a:off x="4819725"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8</a:t>
            </a:r>
          </a:p>
        </p:txBody>
      </p:sp>
      <p:sp>
        <p:nvSpPr>
          <p:cNvPr id="116" name="矩形 115"/>
          <p:cNvSpPr/>
          <p:nvPr/>
        </p:nvSpPr>
        <p:spPr>
          <a:xfrm>
            <a:off x="5098942"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9</a:t>
            </a:r>
          </a:p>
        </p:txBody>
      </p:sp>
      <p:sp>
        <p:nvSpPr>
          <p:cNvPr id="117" name="矩形 116"/>
          <p:cNvSpPr/>
          <p:nvPr/>
        </p:nvSpPr>
        <p:spPr>
          <a:xfrm>
            <a:off x="5378159"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a:t>
            </a:r>
          </a:p>
        </p:txBody>
      </p:sp>
      <p:sp>
        <p:nvSpPr>
          <p:cNvPr id="118" name="矩形 117"/>
          <p:cNvSpPr/>
          <p:nvPr/>
        </p:nvSpPr>
        <p:spPr>
          <a:xfrm>
            <a:off x="5657376"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19" name="矩形 118"/>
          <p:cNvSpPr/>
          <p:nvPr/>
        </p:nvSpPr>
        <p:spPr>
          <a:xfrm>
            <a:off x="5936593"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20" name="文本框 119"/>
          <p:cNvSpPr txBox="1"/>
          <p:nvPr/>
        </p:nvSpPr>
        <p:spPr>
          <a:xfrm>
            <a:off x="3346957" y="2759001"/>
            <a:ext cx="1053495" cy="276999"/>
          </a:xfrm>
          <a:prstGeom prst="rect">
            <a:avLst/>
          </a:prstGeom>
          <a:noFill/>
        </p:spPr>
        <p:txBody>
          <a:bodyPr wrap="none" rtlCol="0">
            <a:spAutoFit/>
          </a:bodyPr>
          <a:lstStyle/>
          <a:p>
            <a:pPr algn="ctr" defTabSz="914172"/>
            <a:r>
              <a:rPr lang="en-US" altLang="zh-CN" sz="1200" dirty="0">
                <a:solidFill>
                  <a:prstClr val="black"/>
                </a:solidFill>
                <a:latin typeface="Calibri" panose="020F0502020204030204"/>
                <a:ea typeface="等线" panose="02010600030101010101" pitchFamily="2" charset="-122"/>
              </a:rPr>
              <a:t>#2 #3 #4 #5 …</a:t>
            </a:r>
            <a:endParaRPr lang="en-US" sz="1200" dirty="0">
              <a:solidFill>
                <a:prstClr val="black"/>
              </a:solidFill>
              <a:latin typeface="Calibri" panose="020F0502020204030204"/>
            </a:endParaRPr>
          </a:p>
        </p:txBody>
      </p:sp>
      <p:sp>
        <p:nvSpPr>
          <p:cNvPr id="121" name="矩形 120"/>
          <p:cNvSpPr/>
          <p:nvPr/>
        </p:nvSpPr>
        <p:spPr>
          <a:xfrm>
            <a:off x="3395943" y="4175445"/>
            <a:ext cx="1275788" cy="481831"/>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schemeClr val="tx1"/>
              </a:solidFill>
              <a:latin typeface="Calibri" panose="020F0502020204030204"/>
            </a:endParaRPr>
          </a:p>
        </p:txBody>
      </p:sp>
      <p:sp>
        <p:nvSpPr>
          <p:cNvPr id="122" name="矩形 121"/>
          <p:cNvSpPr/>
          <p:nvPr/>
        </p:nvSpPr>
        <p:spPr>
          <a:xfrm>
            <a:off x="4798259" y="4172405"/>
            <a:ext cx="1172154" cy="487910"/>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schemeClr val="tx1"/>
              </a:solidFill>
              <a:latin typeface="Calibri" panose="020F0502020204030204"/>
            </a:endParaRPr>
          </a:p>
        </p:txBody>
      </p:sp>
      <p:sp>
        <p:nvSpPr>
          <p:cNvPr id="123" name="文本框 122"/>
          <p:cNvSpPr txBox="1"/>
          <p:nvPr/>
        </p:nvSpPr>
        <p:spPr>
          <a:xfrm>
            <a:off x="4821216" y="4277861"/>
            <a:ext cx="1096903" cy="276999"/>
          </a:xfrm>
          <a:prstGeom prst="rect">
            <a:avLst/>
          </a:prstGeom>
          <a:noFill/>
        </p:spPr>
        <p:txBody>
          <a:bodyPr wrap="none" rtlCol="0">
            <a:spAutoFit/>
          </a:bodyPr>
          <a:lstStyle/>
          <a:p>
            <a:pPr algn="ctr" defTabSz="914172"/>
            <a:r>
              <a:rPr lang="en-US" altLang="zh-CN" sz="1200" dirty="0">
                <a:latin typeface="Calibri" panose="020F0502020204030204"/>
                <a:ea typeface="等线" panose="02010600030101010101" pitchFamily="2" charset="-122"/>
              </a:rPr>
              <a:t>Trading Engine</a:t>
            </a:r>
            <a:endParaRPr lang="en-US" sz="1200" dirty="0">
              <a:latin typeface="Calibri" panose="020F0502020204030204"/>
            </a:endParaRPr>
          </a:p>
        </p:txBody>
      </p:sp>
      <p:sp>
        <p:nvSpPr>
          <p:cNvPr id="124" name="矩形 123"/>
          <p:cNvSpPr/>
          <p:nvPr/>
        </p:nvSpPr>
        <p:spPr>
          <a:xfrm>
            <a:off x="6076846" y="4169831"/>
            <a:ext cx="1172154" cy="493059"/>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schemeClr val="tx1"/>
              </a:solidFill>
              <a:latin typeface="Calibri" panose="020F0502020204030204"/>
            </a:endParaRPr>
          </a:p>
        </p:txBody>
      </p:sp>
      <p:sp>
        <p:nvSpPr>
          <p:cNvPr id="125" name="文本框 124"/>
          <p:cNvSpPr txBox="1"/>
          <p:nvPr/>
        </p:nvSpPr>
        <p:spPr>
          <a:xfrm>
            <a:off x="6046083" y="4277861"/>
            <a:ext cx="1201036" cy="276999"/>
          </a:xfrm>
          <a:prstGeom prst="rect">
            <a:avLst/>
          </a:prstGeom>
          <a:noFill/>
        </p:spPr>
        <p:txBody>
          <a:bodyPr wrap="square" rtlCol="0">
            <a:spAutoFit/>
          </a:bodyPr>
          <a:lstStyle/>
          <a:p>
            <a:pPr algn="ctr" defTabSz="914172"/>
            <a:r>
              <a:rPr lang="en-US" altLang="zh-CN" sz="1200" dirty="0">
                <a:latin typeface="Calibri" panose="020F0502020204030204"/>
                <a:ea typeface="等线" panose="02010600030101010101" pitchFamily="2" charset="-122"/>
              </a:rPr>
              <a:t>Clearing Engine</a:t>
            </a:r>
            <a:endParaRPr lang="en-US" sz="1200" dirty="0">
              <a:latin typeface="Calibri" panose="020F0502020204030204"/>
            </a:endParaRPr>
          </a:p>
        </p:txBody>
      </p:sp>
      <p:sp>
        <p:nvSpPr>
          <p:cNvPr id="126" name="文本框 125"/>
          <p:cNvSpPr txBox="1"/>
          <p:nvPr/>
        </p:nvSpPr>
        <p:spPr>
          <a:xfrm>
            <a:off x="3326512" y="4277861"/>
            <a:ext cx="1441267" cy="276999"/>
          </a:xfrm>
          <a:prstGeom prst="rect">
            <a:avLst/>
          </a:prstGeom>
          <a:noFill/>
        </p:spPr>
        <p:txBody>
          <a:bodyPr wrap="square" rtlCol="0">
            <a:spAutoFit/>
          </a:bodyPr>
          <a:lstStyle/>
          <a:p>
            <a:pPr algn="ctr" defTabSz="914172"/>
            <a:r>
              <a:rPr lang="en-US" sz="1200" dirty="0">
                <a:latin typeface="Calibri" panose="020F0502020204030204"/>
              </a:rPr>
              <a:t>InterChain Engine</a:t>
            </a:r>
          </a:p>
        </p:txBody>
      </p:sp>
      <p:sp>
        <p:nvSpPr>
          <p:cNvPr id="127" name="矩形 126"/>
          <p:cNvSpPr/>
          <p:nvPr/>
        </p:nvSpPr>
        <p:spPr>
          <a:xfrm>
            <a:off x="2103032" y="4182069"/>
            <a:ext cx="1186479" cy="46858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schemeClr val="tx1"/>
              </a:solidFill>
              <a:latin typeface="Calibri" panose="020F0502020204030204"/>
            </a:endParaRPr>
          </a:p>
        </p:txBody>
      </p:sp>
      <p:sp>
        <p:nvSpPr>
          <p:cNvPr id="128" name="文本框 127"/>
          <p:cNvSpPr txBox="1"/>
          <p:nvPr/>
        </p:nvSpPr>
        <p:spPr>
          <a:xfrm>
            <a:off x="2087626" y="4277861"/>
            <a:ext cx="1221982" cy="276999"/>
          </a:xfrm>
          <a:prstGeom prst="rect">
            <a:avLst/>
          </a:prstGeom>
          <a:noFill/>
        </p:spPr>
        <p:txBody>
          <a:bodyPr wrap="square" rtlCol="0">
            <a:spAutoFit/>
          </a:bodyPr>
          <a:lstStyle/>
          <a:p>
            <a:pPr algn="ctr" defTabSz="914172"/>
            <a:r>
              <a:rPr lang="en-US" altLang="zh-CN" sz="1200" dirty="0">
                <a:latin typeface="Calibri" panose="020F0502020204030204"/>
                <a:ea typeface="等线" panose="02010600030101010101" pitchFamily="2" charset="-122"/>
              </a:rPr>
              <a:t>Data Engine</a:t>
            </a:r>
            <a:endParaRPr lang="en-US" sz="1200" dirty="0">
              <a:latin typeface="Calibri" panose="020F0502020204030204"/>
            </a:endParaRPr>
          </a:p>
        </p:txBody>
      </p:sp>
      <p:sp>
        <p:nvSpPr>
          <p:cNvPr id="130" name="矩形 129"/>
          <p:cNvSpPr/>
          <p:nvPr/>
        </p:nvSpPr>
        <p:spPr>
          <a:xfrm>
            <a:off x="6215810"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31" name="矩形 130"/>
          <p:cNvSpPr/>
          <p:nvPr/>
        </p:nvSpPr>
        <p:spPr>
          <a:xfrm>
            <a:off x="6495026"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32" name="矩形 131"/>
          <p:cNvSpPr/>
          <p:nvPr/>
        </p:nvSpPr>
        <p:spPr>
          <a:xfrm>
            <a:off x="3104811" y="5073285"/>
            <a:ext cx="873604" cy="391459"/>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a:solidFill>
                <a:prstClr val="black"/>
              </a:solidFill>
              <a:latin typeface="Calibri" panose="020F0502020204030204"/>
            </a:endParaRPr>
          </a:p>
        </p:txBody>
      </p:sp>
      <p:sp>
        <p:nvSpPr>
          <p:cNvPr id="134" name="矩形 133"/>
          <p:cNvSpPr/>
          <p:nvPr/>
        </p:nvSpPr>
        <p:spPr>
          <a:xfrm>
            <a:off x="5170679" y="5073285"/>
            <a:ext cx="733709" cy="391459"/>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a:solidFill>
                <a:prstClr val="black"/>
              </a:solidFill>
              <a:latin typeface="Calibri" panose="020F0502020204030204"/>
            </a:endParaRPr>
          </a:p>
        </p:txBody>
      </p:sp>
      <p:sp>
        <p:nvSpPr>
          <p:cNvPr id="136" name="矩形 135"/>
          <p:cNvSpPr/>
          <p:nvPr/>
        </p:nvSpPr>
        <p:spPr>
          <a:xfrm>
            <a:off x="4130246" y="5073285"/>
            <a:ext cx="888603" cy="391459"/>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a:solidFill>
                <a:prstClr val="black"/>
              </a:solidFill>
              <a:latin typeface="Calibri" panose="020F0502020204030204"/>
            </a:endParaRPr>
          </a:p>
        </p:txBody>
      </p:sp>
      <p:sp>
        <p:nvSpPr>
          <p:cNvPr id="138" name="矩形 137"/>
          <p:cNvSpPr/>
          <p:nvPr/>
        </p:nvSpPr>
        <p:spPr>
          <a:xfrm>
            <a:off x="6056218" y="5073285"/>
            <a:ext cx="725891" cy="391459"/>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a:solidFill>
                <a:prstClr val="black"/>
              </a:solidFill>
              <a:latin typeface="Calibri" panose="020F0502020204030204"/>
            </a:endParaRPr>
          </a:p>
        </p:txBody>
      </p:sp>
      <p:sp>
        <p:nvSpPr>
          <p:cNvPr id="133" name="文本框 132"/>
          <p:cNvSpPr txBox="1"/>
          <p:nvPr/>
        </p:nvSpPr>
        <p:spPr>
          <a:xfrm>
            <a:off x="3206234" y="5153630"/>
            <a:ext cx="797975" cy="276999"/>
          </a:xfrm>
          <a:prstGeom prst="rect">
            <a:avLst/>
          </a:prstGeom>
          <a:noFill/>
        </p:spPr>
        <p:txBody>
          <a:bodyPr wrap="none" rtlCol="0">
            <a:spAutoFit/>
          </a:bodyPr>
          <a:lstStyle/>
          <a:p>
            <a:pPr algn="ctr" defTabSz="914172"/>
            <a:r>
              <a:rPr lang="en-US" altLang="zh-CN" sz="1200" dirty="0">
                <a:solidFill>
                  <a:prstClr val="black"/>
                </a:solidFill>
                <a:latin typeface="Calibri" panose="020F0502020204030204"/>
                <a:ea typeface="等线" panose="02010600030101010101" pitchFamily="2" charset="-122"/>
              </a:rPr>
              <a:t>Ethereum</a:t>
            </a:r>
            <a:endParaRPr lang="en-US" sz="1200" dirty="0">
              <a:solidFill>
                <a:prstClr val="black"/>
              </a:solidFill>
              <a:latin typeface="Calibri" panose="020F0502020204030204"/>
            </a:endParaRPr>
          </a:p>
        </p:txBody>
      </p:sp>
      <p:sp>
        <p:nvSpPr>
          <p:cNvPr id="135" name="文本框 134"/>
          <p:cNvSpPr txBox="1"/>
          <p:nvPr/>
        </p:nvSpPr>
        <p:spPr>
          <a:xfrm>
            <a:off x="5250927" y="5153630"/>
            <a:ext cx="558871" cy="276999"/>
          </a:xfrm>
          <a:prstGeom prst="rect">
            <a:avLst/>
          </a:prstGeom>
          <a:noFill/>
        </p:spPr>
        <p:txBody>
          <a:bodyPr wrap="none" rtlCol="0">
            <a:spAutoFit/>
          </a:bodyPr>
          <a:lstStyle/>
          <a:p>
            <a:pPr algn="ctr" defTabSz="914172"/>
            <a:r>
              <a:rPr lang="en-US" altLang="zh-CN" sz="1200" dirty="0">
                <a:solidFill>
                  <a:prstClr val="black"/>
                </a:solidFill>
                <a:latin typeface="Calibri" panose="020F0502020204030204"/>
                <a:ea typeface="等线" panose="02010600030101010101" pitchFamily="2" charset="-122"/>
              </a:rPr>
              <a:t>Fabric</a:t>
            </a:r>
            <a:endParaRPr lang="en-US" sz="1200" dirty="0">
              <a:solidFill>
                <a:prstClr val="black"/>
              </a:solidFill>
              <a:latin typeface="Calibri" panose="020F0502020204030204"/>
            </a:endParaRPr>
          </a:p>
        </p:txBody>
      </p:sp>
      <p:sp>
        <p:nvSpPr>
          <p:cNvPr id="137" name="文本框 136"/>
          <p:cNvSpPr txBox="1"/>
          <p:nvPr/>
        </p:nvSpPr>
        <p:spPr>
          <a:xfrm>
            <a:off x="4053782" y="5144132"/>
            <a:ext cx="1021434" cy="276999"/>
          </a:xfrm>
          <a:prstGeom prst="rect">
            <a:avLst/>
          </a:prstGeom>
          <a:noFill/>
        </p:spPr>
        <p:txBody>
          <a:bodyPr wrap="none" rtlCol="0">
            <a:spAutoFit/>
          </a:bodyPr>
          <a:lstStyle/>
          <a:p>
            <a:pPr algn="ctr" defTabSz="914172"/>
            <a:r>
              <a:rPr lang="en-US" altLang="zh-CN" sz="1200" dirty="0" err="1" smtClean="0">
                <a:solidFill>
                  <a:prstClr val="black"/>
                </a:solidFill>
                <a:latin typeface="Calibri" panose="020F0502020204030204"/>
                <a:ea typeface="等线" panose="02010600030101010101" pitchFamily="2" charset="-122"/>
              </a:rPr>
              <a:t>MutualChain</a:t>
            </a:r>
            <a:endParaRPr lang="en-US" sz="1200" dirty="0">
              <a:solidFill>
                <a:prstClr val="black"/>
              </a:solidFill>
              <a:latin typeface="Calibri" panose="020F0502020204030204"/>
            </a:endParaRPr>
          </a:p>
        </p:txBody>
      </p:sp>
      <p:sp>
        <p:nvSpPr>
          <p:cNvPr id="139" name="文本框 138"/>
          <p:cNvSpPr txBox="1"/>
          <p:nvPr/>
        </p:nvSpPr>
        <p:spPr>
          <a:xfrm>
            <a:off x="6105791" y="5153630"/>
            <a:ext cx="742925" cy="461665"/>
          </a:xfrm>
          <a:prstGeom prst="rect">
            <a:avLst/>
          </a:prstGeom>
          <a:noFill/>
        </p:spPr>
        <p:txBody>
          <a:bodyPr wrap="square" rtlCol="0">
            <a:spAutoFit/>
          </a:bodyPr>
          <a:lstStyle/>
          <a:p>
            <a:pPr algn="ctr" defTabSz="914172"/>
            <a:r>
              <a:rPr lang="en-US" altLang="zh-CN" sz="1200" dirty="0">
                <a:solidFill>
                  <a:prstClr val="black"/>
                </a:solidFill>
                <a:latin typeface="Calibri" panose="020F0502020204030204"/>
                <a:ea typeface="等线" panose="02010600030101010101" pitchFamily="2" charset="-122"/>
              </a:rPr>
              <a:t>Bitcoin …</a:t>
            </a:r>
            <a:endParaRPr lang="en-US" sz="1200" dirty="0">
              <a:solidFill>
                <a:prstClr val="black"/>
              </a:solidFill>
              <a:latin typeface="Calibri" panose="020F0502020204030204"/>
            </a:endParaRPr>
          </a:p>
        </p:txBody>
      </p:sp>
      <p:cxnSp>
        <p:nvCxnSpPr>
          <p:cNvPr id="140" name="肘形连接符 139"/>
          <p:cNvCxnSpPr>
            <a:stCxn id="79" idx="2"/>
            <a:endCxn id="56" idx="0"/>
          </p:cNvCxnSpPr>
          <p:nvPr/>
        </p:nvCxnSpPr>
        <p:spPr>
          <a:xfrm rot="16200000" flipH="1">
            <a:off x="3025593" y="441431"/>
            <a:ext cx="617972" cy="2751126"/>
          </a:xfrm>
          <a:prstGeom prst="bentConnector3">
            <a:avLst>
              <a:gd name="adj1" fmla="val 50000"/>
            </a:avLst>
          </a:prstGeom>
        </p:spPr>
        <p:style>
          <a:lnRef idx="2">
            <a:schemeClr val="dk1"/>
          </a:lnRef>
          <a:fillRef idx="0">
            <a:schemeClr val="dk1"/>
          </a:fillRef>
          <a:effectRef idx="1">
            <a:schemeClr val="dk1"/>
          </a:effectRef>
          <a:fontRef idx="minor">
            <a:schemeClr val="tx1"/>
          </a:fontRef>
        </p:style>
      </p:cxnSp>
      <p:cxnSp>
        <p:nvCxnSpPr>
          <p:cNvPr id="141" name="肘形连接符 140"/>
          <p:cNvCxnSpPr>
            <a:stCxn id="101" idx="2"/>
            <a:endCxn id="56" idx="0"/>
          </p:cNvCxnSpPr>
          <p:nvPr/>
        </p:nvCxnSpPr>
        <p:spPr>
          <a:xfrm rot="16200000" flipH="1">
            <a:off x="3608391" y="1024229"/>
            <a:ext cx="617972" cy="1585530"/>
          </a:xfrm>
          <a:prstGeom prst="bentConnector3">
            <a:avLst>
              <a:gd name="adj1" fmla="val 50000"/>
            </a:avLst>
          </a:prstGeom>
        </p:spPr>
        <p:style>
          <a:lnRef idx="2">
            <a:schemeClr val="dk1"/>
          </a:lnRef>
          <a:fillRef idx="0">
            <a:schemeClr val="dk1"/>
          </a:fillRef>
          <a:effectRef idx="1">
            <a:schemeClr val="dk1"/>
          </a:effectRef>
          <a:fontRef idx="minor">
            <a:schemeClr val="tx1"/>
          </a:fontRef>
        </p:style>
      </p:cxnSp>
      <p:cxnSp>
        <p:nvCxnSpPr>
          <p:cNvPr id="142" name="肘形连接符 141"/>
          <p:cNvCxnSpPr>
            <a:endCxn id="56" idx="0"/>
          </p:cNvCxnSpPr>
          <p:nvPr/>
        </p:nvCxnSpPr>
        <p:spPr>
          <a:xfrm rot="16200000" flipH="1">
            <a:off x="4262763" y="1678602"/>
            <a:ext cx="617972" cy="276785"/>
          </a:xfrm>
          <a:prstGeom prst="bentConnector3">
            <a:avLst>
              <a:gd name="adj1" fmla="val 50000"/>
            </a:avLst>
          </a:prstGeom>
        </p:spPr>
        <p:style>
          <a:lnRef idx="2">
            <a:schemeClr val="dk1"/>
          </a:lnRef>
          <a:fillRef idx="0">
            <a:schemeClr val="dk1"/>
          </a:fillRef>
          <a:effectRef idx="1">
            <a:schemeClr val="dk1"/>
          </a:effectRef>
          <a:fontRef idx="minor">
            <a:schemeClr val="tx1"/>
          </a:fontRef>
        </p:style>
      </p:cxnSp>
      <p:cxnSp>
        <p:nvCxnSpPr>
          <p:cNvPr id="143" name="肘形连接符 142"/>
          <p:cNvCxnSpPr>
            <a:stCxn id="98" idx="2"/>
            <a:endCxn id="56" idx="0"/>
          </p:cNvCxnSpPr>
          <p:nvPr/>
        </p:nvCxnSpPr>
        <p:spPr>
          <a:xfrm rot="5400000">
            <a:off x="4885824" y="1332326"/>
            <a:ext cx="617972" cy="969337"/>
          </a:xfrm>
          <a:prstGeom prst="bentConnector3">
            <a:avLst>
              <a:gd name="adj1" fmla="val 50000"/>
            </a:avLst>
          </a:prstGeom>
        </p:spPr>
        <p:style>
          <a:lnRef idx="2">
            <a:schemeClr val="dk1"/>
          </a:lnRef>
          <a:fillRef idx="0">
            <a:schemeClr val="dk1"/>
          </a:fillRef>
          <a:effectRef idx="1">
            <a:schemeClr val="dk1"/>
          </a:effectRef>
          <a:fontRef idx="minor">
            <a:schemeClr val="tx1"/>
          </a:fontRef>
        </p:style>
      </p:cxnSp>
      <p:cxnSp>
        <p:nvCxnSpPr>
          <p:cNvPr id="144" name="肘形连接符 143"/>
          <p:cNvCxnSpPr>
            <a:stCxn id="58" idx="2"/>
            <a:endCxn id="56" idx="0"/>
          </p:cNvCxnSpPr>
          <p:nvPr/>
        </p:nvCxnSpPr>
        <p:spPr>
          <a:xfrm rot="5400000">
            <a:off x="5558493" y="659657"/>
            <a:ext cx="617972" cy="2314674"/>
          </a:xfrm>
          <a:prstGeom prst="bentConnector3">
            <a:avLst>
              <a:gd name="adj1" fmla="val 50000"/>
            </a:avLst>
          </a:prstGeom>
        </p:spPr>
        <p:style>
          <a:lnRef idx="2">
            <a:schemeClr val="dk1"/>
          </a:lnRef>
          <a:fillRef idx="0">
            <a:schemeClr val="dk1"/>
          </a:fillRef>
          <a:effectRef idx="1">
            <a:schemeClr val="dk1"/>
          </a:effectRef>
          <a:fontRef idx="minor">
            <a:schemeClr val="tx1"/>
          </a:fontRef>
        </p:style>
      </p:cxnSp>
      <p:grpSp>
        <p:nvGrpSpPr>
          <p:cNvPr id="195" name="组合 194"/>
          <p:cNvGrpSpPr/>
          <p:nvPr/>
        </p:nvGrpSpPr>
        <p:grpSpPr>
          <a:xfrm>
            <a:off x="8183040" y="1180677"/>
            <a:ext cx="1538419" cy="5122088"/>
            <a:chOff x="8619596" y="1216241"/>
            <a:chExt cx="2613779" cy="5122088"/>
          </a:xfrm>
        </p:grpSpPr>
        <p:sp>
          <p:nvSpPr>
            <p:cNvPr id="196" name="矩形 195"/>
            <p:cNvSpPr/>
            <p:nvPr/>
          </p:nvSpPr>
          <p:spPr>
            <a:xfrm>
              <a:off x="8979846" y="1216241"/>
              <a:ext cx="2253529" cy="591780"/>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prstClr val="black"/>
                </a:solidFill>
                <a:latin typeface="Calibri" panose="020F0502020204030204"/>
              </a:endParaRPr>
            </a:p>
          </p:txBody>
        </p:sp>
        <p:sp>
          <p:nvSpPr>
            <p:cNvPr id="198" name="文本框 197"/>
            <p:cNvSpPr txBox="1"/>
            <p:nvPr/>
          </p:nvSpPr>
          <p:spPr>
            <a:xfrm>
              <a:off x="9718820" y="1372052"/>
              <a:ext cx="543739" cy="307777"/>
            </a:xfrm>
            <a:prstGeom prst="rect">
              <a:avLst/>
            </a:prstGeom>
            <a:noFill/>
          </p:spPr>
          <p:txBody>
            <a:bodyPr wrap="none" rtlCol="0">
              <a:spAutoFit/>
            </a:bodyPr>
            <a:lstStyle/>
            <a:p>
              <a:pPr algn="ctr" defTabSz="914172">
                <a:defRPr/>
              </a:pPr>
              <a:r>
                <a:rPr lang="zh-CN" altLang="en-US" sz="1400" b="1" kern="0" dirty="0">
                  <a:solidFill>
                    <a:prstClr val="black"/>
                  </a:solidFill>
                  <a:latin typeface="Calibri" panose="020F0502020204030204"/>
                  <a:ea typeface="等线" panose="02010600030101010101" pitchFamily="2" charset="-122"/>
                </a:rPr>
                <a:t>支付</a:t>
              </a:r>
              <a:endParaRPr lang="en-US" altLang="zh-CN" sz="1400" b="1" kern="0" dirty="0">
                <a:solidFill>
                  <a:prstClr val="black"/>
                </a:solidFill>
                <a:latin typeface="Calibri" panose="020F0502020204030204"/>
                <a:ea typeface="等线" panose="02010600030101010101" pitchFamily="2" charset="-122"/>
              </a:endParaRPr>
            </a:p>
          </p:txBody>
        </p:sp>
        <p:sp>
          <p:nvSpPr>
            <p:cNvPr id="199" name="矩形 198"/>
            <p:cNvSpPr/>
            <p:nvPr/>
          </p:nvSpPr>
          <p:spPr>
            <a:xfrm>
              <a:off x="8979846" y="1975551"/>
              <a:ext cx="2253529" cy="591780"/>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prstClr val="black"/>
                </a:solidFill>
                <a:latin typeface="Calibri" panose="020F0502020204030204"/>
              </a:endParaRPr>
            </a:p>
          </p:txBody>
        </p:sp>
        <p:sp>
          <p:nvSpPr>
            <p:cNvPr id="201" name="文本框 200"/>
            <p:cNvSpPr txBox="1"/>
            <p:nvPr/>
          </p:nvSpPr>
          <p:spPr>
            <a:xfrm>
              <a:off x="9278595" y="2053445"/>
              <a:ext cx="1577106" cy="523220"/>
            </a:xfrm>
            <a:prstGeom prst="rect">
              <a:avLst/>
            </a:prstGeom>
            <a:noFill/>
          </p:spPr>
          <p:txBody>
            <a:bodyPr wrap="none" rtlCol="0">
              <a:spAutoFit/>
            </a:bodyPr>
            <a:lstStyle/>
            <a:p>
              <a:pPr algn="ctr" defTabSz="914172">
                <a:defRPr/>
              </a:pPr>
              <a:r>
                <a:rPr lang="zh-CN" altLang="en-US" sz="1400" b="1" kern="0" dirty="0" smtClean="0">
                  <a:solidFill>
                    <a:prstClr val="black"/>
                  </a:solidFill>
                  <a:latin typeface="Calibri" panose="020F0502020204030204"/>
                  <a:ea typeface="等线" panose="02010600030101010101" pitchFamily="2" charset="-122"/>
                </a:rPr>
                <a:t>银行保险 </a:t>
              </a:r>
              <a:r>
                <a:rPr lang="en-US" altLang="zh-CN" sz="1400" b="1" kern="0" dirty="0">
                  <a:solidFill>
                    <a:prstClr val="black"/>
                  </a:solidFill>
                  <a:latin typeface="Calibri" panose="020F0502020204030204"/>
                  <a:ea typeface="等线" panose="02010600030101010101" pitchFamily="2" charset="-122"/>
                </a:rPr>
                <a:t>&amp; </a:t>
              </a:r>
              <a:endParaRPr lang="en-US" altLang="zh-CN" sz="1400" b="1" kern="0" dirty="0" smtClean="0">
                <a:solidFill>
                  <a:prstClr val="black"/>
                </a:solidFill>
                <a:latin typeface="Calibri" panose="020F0502020204030204"/>
                <a:ea typeface="等线" panose="02010600030101010101" pitchFamily="2" charset="-122"/>
              </a:endParaRPr>
            </a:p>
            <a:p>
              <a:pPr algn="ctr" defTabSz="914172">
                <a:defRPr/>
              </a:pPr>
              <a:r>
                <a:rPr lang="zh-CN" altLang="en-US" sz="1400" b="1" kern="0" dirty="0" smtClean="0">
                  <a:solidFill>
                    <a:prstClr val="black"/>
                  </a:solidFill>
                  <a:latin typeface="Calibri" panose="020F0502020204030204"/>
                  <a:ea typeface="等线" panose="02010600030101010101" pitchFamily="2" charset="-122"/>
                </a:rPr>
                <a:t>传统</a:t>
              </a:r>
              <a:r>
                <a:rPr lang="zh-CN" altLang="en-US" sz="1400" b="1" kern="0" dirty="0">
                  <a:solidFill>
                    <a:prstClr val="black"/>
                  </a:solidFill>
                  <a:latin typeface="Calibri" panose="020F0502020204030204"/>
                  <a:ea typeface="等线" panose="02010600030101010101" pitchFamily="2" charset="-122"/>
                </a:rPr>
                <a:t>金融系统</a:t>
              </a:r>
              <a:endParaRPr lang="en-US" altLang="zh-CN" sz="1400" b="1" kern="0" dirty="0">
                <a:solidFill>
                  <a:prstClr val="black"/>
                </a:solidFill>
                <a:latin typeface="Calibri" panose="020F0502020204030204"/>
                <a:ea typeface="等线" panose="02010600030101010101" pitchFamily="2" charset="-122"/>
              </a:endParaRPr>
            </a:p>
          </p:txBody>
        </p:sp>
        <p:sp>
          <p:nvSpPr>
            <p:cNvPr id="202" name="矩形 201"/>
            <p:cNvSpPr/>
            <p:nvPr/>
          </p:nvSpPr>
          <p:spPr>
            <a:xfrm>
              <a:off x="8979846" y="2712148"/>
              <a:ext cx="2253529" cy="591780"/>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prstClr val="black"/>
                </a:solidFill>
                <a:latin typeface="Calibri" panose="020F0502020204030204"/>
              </a:endParaRPr>
            </a:p>
          </p:txBody>
        </p:sp>
        <p:sp>
          <p:nvSpPr>
            <p:cNvPr id="204" name="文本框 203"/>
            <p:cNvSpPr txBox="1"/>
            <p:nvPr/>
          </p:nvSpPr>
          <p:spPr>
            <a:xfrm>
              <a:off x="9458585" y="2803783"/>
              <a:ext cx="1261885" cy="307777"/>
            </a:xfrm>
            <a:prstGeom prst="rect">
              <a:avLst/>
            </a:prstGeom>
            <a:noFill/>
          </p:spPr>
          <p:txBody>
            <a:bodyPr wrap="none" rtlCol="0">
              <a:spAutoFit/>
            </a:bodyPr>
            <a:lstStyle/>
            <a:p>
              <a:pPr algn="ctr" defTabSz="914172">
                <a:defRPr/>
              </a:pPr>
              <a:r>
                <a:rPr lang="zh-CN" altLang="en-US" sz="1400" b="1" kern="0" dirty="0">
                  <a:solidFill>
                    <a:prstClr val="black"/>
                  </a:solidFill>
                  <a:latin typeface="Calibri" panose="020F0502020204030204"/>
                  <a:ea typeface="等线" panose="02010600030101010101" pitchFamily="2" charset="-122"/>
                </a:rPr>
                <a:t>区块链价值网</a:t>
              </a:r>
              <a:endParaRPr lang="en-US" altLang="zh-CN" sz="1400" b="1" kern="0" dirty="0">
                <a:solidFill>
                  <a:prstClr val="black"/>
                </a:solidFill>
                <a:latin typeface="Calibri" panose="020F0502020204030204"/>
                <a:ea typeface="等线" panose="02010600030101010101" pitchFamily="2" charset="-122"/>
              </a:endParaRPr>
            </a:p>
          </p:txBody>
        </p:sp>
        <p:sp>
          <p:nvSpPr>
            <p:cNvPr id="205" name="矩形 204"/>
            <p:cNvSpPr/>
            <p:nvPr/>
          </p:nvSpPr>
          <p:spPr>
            <a:xfrm>
              <a:off x="8979846" y="4196683"/>
              <a:ext cx="2253529" cy="591780"/>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prstClr val="black"/>
                </a:solidFill>
                <a:latin typeface="Calibri" panose="020F0502020204030204"/>
              </a:endParaRPr>
            </a:p>
          </p:txBody>
        </p:sp>
        <p:sp>
          <p:nvSpPr>
            <p:cNvPr id="207" name="文本框 206"/>
            <p:cNvSpPr txBox="1"/>
            <p:nvPr/>
          </p:nvSpPr>
          <p:spPr>
            <a:xfrm>
              <a:off x="9534724" y="4338684"/>
              <a:ext cx="1109599" cy="307777"/>
            </a:xfrm>
            <a:prstGeom prst="rect">
              <a:avLst/>
            </a:prstGeom>
            <a:noFill/>
          </p:spPr>
          <p:txBody>
            <a:bodyPr wrap="none" rtlCol="0">
              <a:spAutoFit/>
            </a:bodyPr>
            <a:lstStyle/>
            <a:p>
              <a:pPr algn="ctr" defTabSz="914172">
                <a:defRPr/>
              </a:pPr>
              <a:r>
                <a:rPr lang="zh-CN" altLang="en-US" sz="1400" b="1" kern="0" dirty="0">
                  <a:solidFill>
                    <a:prstClr val="black"/>
                  </a:solidFill>
                  <a:latin typeface="Calibri" panose="020F0502020204030204"/>
                  <a:ea typeface="等线" panose="02010600030101010101" pitchFamily="2" charset="-122"/>
                </a:rPr>
                <a:t>安全 </a:t>
              </a:r>
              <a:r>
                <a:rPr lang="en-US" altLang="zh-CN" sz="1400" b="1" kern="0" dirty="0">
                  <a:solidFill>
                    <a:prstClr val="black"/>
                  </a:solidFill>
                  <a:latin typeface="Calibri" panose="020F0502020204030204"/>
                  <a:ea typeface="等线" panose="02010600030101010101" pitchFamily="2" charset="-122"/>
                </a:rPr>
                <a:t>&amp; </a:t>
              </a:r>
              <a:r>
                <a:rPr lang="zh-CN" altLang="en-US" sz="1400" b="1" kern="0" dirty="0">
                  <a:solidFill>
                    <a:prstClr val="black"/>
                  </a:solidFill>
                  <a:latin typeface="Calibri" panose="020F0502020204030204"/>
                  <a:ea typeface="等线" panose="02010600030101010101" pitchFamily="2" charset="-122"/>
                </a:rPr>
                <a:t>风控</a:t>
              </a:r>
              <a:endParaRPr lang="en-US" altLang="zh-CN" sz="1400" b="1" kern="0" dirty="0">
                <a:solidFill>
                  <a:prstClr val="black"/>
                </a:solidFill>
                <a:latin typeface="Calibri" panose="020F0502020204030204"/>
                <a:ea typeface="等线" panose="02010600030101010101" pitchFamily="2" charset="-122"/>
              </a:endParaRPr>
            </a:p>
          </p:txBody>
        </p:sp>
        <p:sp>
          <p:nvSpPr>
            <p:cNvPr id="208" name="矩形 207"/>
            <p:cNvSpPr/>
            <p:nvPr/>
          </p:nvSpPr>
          <p:spPr>
            <a:xfrm>
              <a:off x="8979845" y="4982035"/>
              <a:ext cx="2253528" cy="591780"/>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prstClr val="black"/>
                </a:solidFill>
                <a:latin typeface="Calibri" panose="020F0502020204030204"/>
              </a:endParaRPr>
            </a:p>
          </p:txBody>
        </p:sp>
        <p:sp>
          <p:nvSpPr>
            <p:cNvPr id="210" name="文本框 209"/>
            <p:cNvSpPr txBox="1"/>
            <p:nvPr/>
          </p:nvSpPr>
          <p:spPr>
            <a:xfrm>
              <a:off x="9615742" y="5082848"/>
              <a:ext cx="902812" cy="307777"/>
            </a:xfrm>
            <a:prstGeom prst="rect">
              <a:avLst/>
            </a:prstGeom>
            <a:noFill/>
          </p:spPr>
          <p:txBody>
            <a:bodyPr wrap="none" rtlCol="0">
              <a:spAutoFit/>
            </a:bodyPr>
            <a:lstStyle/>
            <a:p>
              <a:pPr algn="ctr" defTabSz="914172">
                <a:defRPr/>
              </a:pPr>
              <a:r>
                <a:rPr lang="zh-CN" altLang="en-US" sz="1400" b="1" kern="0" dirty="0">
                  <a:solidFill>
                    <a:prstClr val="black"/>
                  </a:solidFill>
                  <a:latin typeface="Calibri" panose="020F0502020204030204"/>
                  <a:ea typeface="等线" panose="02010600030101010101" pitchFamily="2" charset="-122"/>
                </a:rPr>
                <a:t>分析工具</a:t>
              </a:r>
              <a:endParaRPr lang="en-US" altLang="zh-CN" sz="1400" b="1" kern="0" dirty="0">
                <a:solidFill>
                  <a:prstClr val="black"/>
                </a:solidFill>
                <a:latin typeface="Calibri" panose="020F0502020204030204"/>
                <a:ea typeface="等线" panose="02010600030101010101" pitchFamily="2" charset="-122"/>
              </a:endParaRPr>
            </a:p>
          </p:txBody>
        </p:sp>
        <p:sp>
          <p:nvSpPr>
            <p:cNvPr id="211" name="矩形 210"/>
            <p:cNvSpPr/>
            <p:nvPr/>
          </p:nvSpPr>
          <p:spPr>
            <a:xfrm>
              <a:off x="8979846" y="5746549"/>
              <a:ext cx="2253529" cy="591780"/>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prstClr val="black"/>
                </a:solidFill>
                <a:latin typeface="Calibri" panose="020F0502020204030204"/>
              </a:endParaRPr>
            </a:p>
          </p:txBody>
        </p:sp>
        <p:sp>
          <p:nvSpPr>
            <p:cNvPr id="213" name="文本框 212"/>
            <p:cNvSpPr txBox="1"/>
            <p:nvPr/>
          </p:nvSpPr>
          <p:spPr>
            <a:xfrm>
              <a:off x="9534723" y="5831878"/>
              <a:ext cx="1261885" cy="307777"/>
            </a:xfrm>
            <a:prstGeom prst="rect">
              <a:avLst/>
            </a:prstGeom>
            <a:noFill/>
          </p:spPr>
          <p:txBody>
            <a:bodyPr wrap="none" rtlCol="0">
              <a:spAutoFit/>
            </a:bodyPr>
            <a:lstStyle/>
            <a:p>
              <a:pPr algn="ctr" defTabSz="914172">
                <a:defRPr/>
              </a:pPr>
              <a:r>
                <a:rPr lang="zh-CN" altLang="en-US" sz="1400" b="1" kern="0" dirty="0">
                  <a:solidFill>
                    <a:prstClr val="black"/>
                  </a:solidFill>
                  <a:latin typeface="Calibri" panose="020F0502020204030204"/>
                  <a:ea typeface="等线" panose="02010600030101010101" pitchFamily="2" charset="-122"/>
                </a:rPr>
                <a:t>其他合作伙伴</a:t>
              </a:r>
              <a:endParaRPr lang="en-US" altLang="zh-CN" sz="1400" b="1" kern="0" dirty="0">
                <a:solidFill>
                  <a:prstClr val="black"/>
                </a:solidFill>
                <a:latin typeface="Calibri" panose="020F0502020204030204"/>
                <a:ea typeface="等线" panose="02010600030101010101" pitchFamily="2" charset="-122"/>
              </a:endParaRPr>
            </a:p>
          </p:txBody>
        </p:sp>
        <p:sp>
          <p:nvSpPr>
            <p:cNvPr id="214" name="矩形 213"/>
            <p:cNvSpPr/>
            <p:nvPr/>
          </p:nvSpPr>
          <p:spPr>
            <a:xfrm>
              <a:off x="8979846" y="3453639"/>
              <a:ext cx="2253529" cy="591780"/>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prstClr val="black"/>
                </a:solidFill>
                <a:latin typeface="Calibri" panose="020F0502020204030204"/>
              </a:endParaRPr>
            </a:p>
          </p:txBody>
        </p:sp>
        <p:sp>
          <p:nvSpPr>
            <p:cNvPr id="216" name="文本框 215"/>
            <p:cNvSpPr txBox="1"/>
            <p:nvPr/>
          </p:nvSpPr>
          <p:spPr>
            <a:xfrm>
              <a:off x="9219672" y="3534751"/>
              <a:ext cx="1739704" cy="523220"/>
            </a:xfrm>
            <a:prstGeom prst="rect">
              <a:avLst/>
            </a:prstGeom>
            <a:noFill/>
          </p:spPr>
          <p:txBody>
            <a:bodyPr wrap="none" rtlCol="0">
              <a:spAutoFit/>
            </a:bodyPr>
            <a:lstStyle/>
            <a:p>
              <a:pPr algn="ctr" defTabSz="914172">
                <a:defRPr/>
              </a:pPr>
              <a:r>
                <a:rPr lang="zh-CN" altLang="en-US" sz="1400" b="1" kern="0" dirty="0">
                  <a:solidFill>
                    <a:prstClr val="black"/>
                  </a:solidFill>
                  <a:latin typeface="Calibri" panose="020F0502020204030204"/>
                  <a:ea typeface="等线" panose="02010600030101010101" pitchFamily="2" charset="-122"/>
                </a:rPr>
                <a:t>合规</a:t>
              </a:r>
              <a:r>
                <a:rPr lang="zh-CN" altLang="en-US" sz="1400" b="1" kern="0" dirty="0" smtClean="0">
                  <a:solidFill>
                    <a:prstClr val="black"/>
                  </a:solidFill>
                  <a:latin typeface="Calibri" panose="020F0502020204030204"/>
                  <a:ea typeface="等线" panose="02010600030101010101" pitchFamily="2" charset="-122"/>
                </a:rPr>
                <a:t>，</a:t>
              </a:r>
              <a:endParaRPr lang="en-US" altLang="zh-CN" sz="1400" b="1" kern="0" dirty="0" smtClean="0">
                <a:solidFill>
                  <a:prstClr val="black"/>
                </a:solidFill>
                <a:latin typeface="Calibri" panose="020F0502020204030204"/>
                <a:ea typeface="等线" panose="02010600030101010101" pitchFamily="2" charset="-122"/>
              </a:endParaRPr>
            </a:p>
            <a:p>
              <a:pPr algn="ctr" defTabSz="914172">
                <a:defRPr/>
              </a:pPr>
              <a:r>
                <a:rPr lang="en-US" altLang="zh-CN" sz="1400" b="1" kern="0" dirty="0" smtClean="0">
                  <a:solidFill>
                    <a:prstClr val="black"/>
                  </a:solidFill>
                  <a:latin typeface="Calibri" panose="020F0502020204030204"/>
                  <a:ea typeface="等线" panose="02010600030101010101" pitchFamily="2" charset="-122"/>
                </a:rPr>
                <a:t>KYC </a:t>
              </a:r>
              <a:r>
                <a:rPr lang="en-US" altLang="zh-CN" sz="1400" b="1" kern="0" dirty="0">
                  <a:solidFill>
                    <a:prstClr val="black"/>
                  </a:solidFill>
                  <a:latin typeface="Calibri" panose="020F0502020204030204"/>
                  <a:ea typeface="等线" panose="02010600030101010101" pitchFamily="2" charset="-122"/>
                </a:rPr>
                <a:t>&amp;</a:t>
              </a:r>
              <a:r>
                <a:rPr lang="zh-CN" altLang="en-US" sz="1400" b="1" kern="0" dirty="0">
                  <a:solidFill>
                    <a:prstClr val="black"/>
                  </a:solidFill>
                  <a:latin typeface="Calibri" panose="020F0502020204030204"/>
                  <a:ea typeface="等线" panose="02010600030101010101" pitchFamily="2" charset="-122"/>
                </a:rPr>
                <a:t>反洗钱</a:t>
              </a:r>
              <a:endParaRPr lang="en-US" altLang="zh-CN" sz="1400" b="1" kern="0" dirty="0">
                <a:solidFill>
                  <a:prstClr val="black"/>
                </a:solidFill>
                <a:latin typeface="Calibri" panose="020F0502020204030204"/>
                <a:ea typeface="等线" panose="02010600030101010101" pitchFamily="2" charset="-122"/>
              </a:endParaRPr>
            </a:p>
          </p:txBody>
        </p:sp>
        <p:cxnSp>
          <p:nvCxnSpPr>
            <p:cNvPr id="217" name="直接连接符 216"/>
            <p:cNvCxnSpPr/>
            <p:nvPr/>
          </p:nvCxnSpPr>
          <p:spPr>
            <a:xfrm>
              <a:off x="8619596" y="1483285"/>
              <a:ext cx="0" cy="4572152"/>
            </a:xfrm>
            <a:prstGeom prst="line">
              <a:avLst/>
            </a:prstGeom>
            <a:ln/>
          </p:spPr>
          <p:style>
            <a:lnRef idx="1">
              <a:schemeClr val="dk1"/>
            </a:lnRef>
            <a:fillRef idx="0">
              <a:schemeClr val="dk1"/>
            </a:fillRef>
            <a:effectRef idx="0">
              <a:schemeClr val="dk1"/>
            </a:effectRef>
            <a:fontRef idx="minor">
              <a:schemeClr val="tx1"/>
            </a:fontRef>
          </p:style>
        </p:cxnSp>
        <p:cxnSp>
          <p:nvCxnSpPr>
            <p:cNvPr id="218" name="直接连接符 217"/>
            <p:cNvCxnSpPr/>
            <p:nvPr/>
          </p:nvCxnSpPr>
          <p:spPr>
            <a:xfrm>
              <a:off x="8619596" y="1483285"/>
              <a:ext cx="360250" cy="9884"/>
            </a:xfrm>
            <a:prstGeom prst="line">
              <a:avLst/>
            </a:prstGeom>
            <a:ln/>
          </p:spPr>
          <p:style>
            <a:lnRef idx="2">
              <a:schemeClr val="dk1"/>
            </a:lnRef>
            <a:fillRef idx="0">
              <a:schemeClr val="dk1"/>
            </a:fillRef>
            <a:effectRef idx="1">
              <a:schemeClr val="dk1"/>
            </a:effectRef>
            <a:fontRef idx="minor">
              <a:schemeClr val="tx1"/>
            </a:fontRef>
          </p:style>
        </p:cxnSp>
        <p:cxnSp>
          <p:nvCxnSpPr>
            <p:cNvPr id="219" name="直接连接符 218"/>
            <p:cNvCxnSpPr/>
            <p:nvPr/>
          </p:nvCxnSpPr>
          <p:spPr>
            <a:xfrm>
              <a:off x="8619596" y="2269566"/>
              <a:ext cx="360250" cy="0"/>
            </a:xfrm>
            <a:prstGeom prst="line">
              <a:avLst/>
            </a:prstGeom>
            <a:ln/>
          </p:spPr>
          <p:style>
            <a:lnRef idx="2">
              <a:schemeClr val="dk1"/>
            </a:lnRef>
            <a:fillRef idx="0">
              <a:schemeClr val="dk1"/>
            </a:fillRef>
            <a:effectRef idx="1">
              <a:schemeClr val="dk1"/>
            </a:effectRef>
            <a:fontRef idx="minor">
              <a:schemeClr val="tx1"/>
            </a:fontRef>
          </p:style>
        </p:cxnSp>
        <p:cxnSp>
          <p:nvCxnSpPr>
            <p:cNvPr id="220" name="直接连接符 219"/>
            <p:cNvCxnSpPr>
              <a:endCxn id="202" idx="1"/>
            </p:cNvCxnSpPr>
            <p:nvPr/>
          </p:nvCxnSpPr>
          <p:spPr>
            <a:xfrm>
              <a:off x="8619596" y="3006162"/>
              <a:ext cx="360250" cy="1876"/>
            </a:xfrm>
            <a:prstGeom prst="line">
              <a:avLst/>
            </a:prstGeom>
            <a:ln/>
          </p:spPr>
          <p:style>
            <a:lnRef idx="2">
              <a:schemeClr val="dk1"/>
            </a:lnRef>
            <a:fillRef idx="0">
              <a:schemeClr val="dk1"/>
            </a:fillRef>
            <a:effectRef idx="1">
              <a:schemeClr val="dk1"/>
            </a:effectRef>
            <a:fontRef idx="minor">
              <a:schemeClr val="tx1"/>
            </a:fontRef>
          </p:style>
        </p:cxnSp>
        <p:cxnSp>
          <p:nvCxnSpPr>
            <p:cNvPr id="221" name="直接连接符 220"/>
            <p:cNvCxnSpPr>
              <a:endCxn id="205" idx="1"/>
            </p:cNvCxnSpPr>
            <p:nvPr/>
          </p:nvCxnSpPr>
          <p:spPr>
            <a:xfrm>
              <a:off x="8619596" y="4492573"/>
              <a:ext cx="360250" cy="0"/>
            </a:xfrm>
            <a:prstGeom prst="line">
              <a:avLst/>
            </a:prstGeom>
            <a:ln/>
          </p:spPr>
          <p:style>
            <a:lnRef idx="2">
              <a:schemeClr val="dk1"/>
            </a:lnRef>
            <a:fillRef idx="0">
              <a:schemeClr val="dk1"/>
            </a:fillRef>
            <a:effectRef idx="1">
              <a:schemeClr val="dk1"/>
            </a:effectRef>
            <a:fontRef idx="minor">
              <a:schemeClr val="tx1"/>
            </a:fontRef>
          </p:style>
        </p:cxnSp>
        <p:cxnSp>
          <p:nvCxnSpPr>
            <p:cNvPr id="222" name="直接连接符 221"/>
            <p:cNvCxnSpPr/>
            <p:nvPr/>
          </p:nvCxnSpPr>
          <p:spPr>
            <a:xfrm>
              <a:off x="8619596" y="5284860"/>
              <a:ext cx="360250" cy="0"/>
            </a:xfrm>
            <a:prstGeom prst="line">
              <a:avLst/>
            </a:prstGeom>
            <a:ln/>
          </p:spPr>
          <p:style>
            <a:lnRef idx="2">
              <a:schemeClr val="dk1"/>
            </a:lnRef>
            <a:fillRef idx="0">
              <a:schemeClr val="dk1"/>
            </a:fillRef>
            <a:effectRef idx="1">
              <a:schemeClr val="dk1"/>
            </a:effectRef>
            <a:fontRef idx="minor">
              <a:schemeClr val="tx1"/>
            </a:fontRef>
          </p:style>
        </p:cxnSp>
        <p:cxnSp>
          <p:nvCxnSpPr>
            <p:cNvPr id="223" name="直接连接符 222"/>
            <p:cNvCxnSpPr>
              <a:endCxn id="211" idx="1"/>
            </p:cNvCxnSpPr>
            <p:nvPr/>
          </p:nvCxnSpPr>
          <p:spPr>
            <a:xfrm>
              <a:off x="8625329" y="6042439"/>
              <a:ext cx="354517" cy="0"/>
            </a:xfrm>
            <a:prstGeom prst="line">
              <a:avLst/>
            </a:prstGeom>
            <a:ln/>
          </p:spPr>
          <p:style>
            <a:lnRef idx="2">
              <a:schemeClr val="dk1"/>
            </a:lnRef>
            <a:fillRef idx="0">
              <a:schemeClr val="dk1"/>
            </a:fillRef>
            <a:effectRef idx="1">
              <a:schemeClr val="dk1"/>
            </a:effectRef>
            <a:fontRef idx="minor">
              <a:schemeClr val="tx1"/>
            </a:fontRef>
          </p:style>
        </p:cxnSp>
      </p:grpSp>
      <p:sp>
        <p:nvSpPr>
          <p:cNvPr id="13" name="圆柱形 12"/>
          <p:cNvSpPr/>
          <p:nvPr/>
        </p:nvSpPr>
        <p:spPr>
          <a:xfrm>
            <a:off x="2501005" y="5755524"/>
            <a:ext cx="676569" cy="365946"/>
          </a:xfrm>
          <a:prstGeom prst="can">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t>SQL</a:t>
            </a:r>
            <a:endParaRPr lang="en-US" sz="1400" dirty="0"/>
          </a:p>
        </p:txBody>
      </p:sp>
      <p:sp>
        <p:nvSpPr>
          <p:cNvPr id="14" name="流程图: 多文档 13"/>
          <p:cNvSpPr/>
          <p:nvPr/>
        </p:nvSpPr>
        <p:spPr>
          <a:xfrm>
            <a:off x="3507726" y="5808201"/>
            <a:ext cx="697788" cy="366653"/>
          </a:xfrm>
          <a:prstGeom prst="flowChartMultidocumen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smtClean="0"/>
              <a:t>noSQL</a:t>
            </a:r>
            <a:endParaRPr lang="en-US" sz="1200" dirty="0"/>
          </a:p>
        </p:txBody>
      </p:sp>
      <p:sp>
        <p:nvSpPr>
          <p:cNvPr id="224" name="圆柱形 223"/>
          <p:cNvSpPr/>
          <p:nvPr/>
        </p:nvSpPr>
        <p:spPr>
          <a:xfrm>
            <a:off x="2297925" y="5840583"/>
            <a:ext cx="676569" cy="365946"/>
          </a:xfrm>
          <a:prstGeom prst="can">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t>SQL</a:t>
            </a:r>
            <a:endParaRPr lang="en-US" sz="1400" dirty="0"/>
          </a:p>
        </p:txBody>
      </p:sp>
    </p:spTree>
    <p:extLst>
      <p:ext uri="{BB962C8B-B14F-4D97-AF65-F5344CB8AC3E}">
        <p14:creationId xmlns:p14="http://schemas.microsoft.com/office/powerpoint/2010/main" val="26680273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矩形 109"/>
          <p:cNvSpPr/>
          <p:nvPr/>
        </p:nvSpPr>
        <p:spPr>
          <a:xfrm>
            <a:off x="3674649" y="2008987"/>
            <a:ext cx="3801710" cy="1070667"/>
          </a:xfrm>
          <a:prstGeom prst="rect">
            <a:avLst/>
          </a:prstGeom>
          <a:noFill/>
          <a:ln w="6350" cap="flat" cmpd="sng" algn="ctr">
            <a:solidFill>
              <a:sysClr val="windowText" lastClr="000000"/>
            </a:solidFill>
            <a:prstDash val="lgDash"/>
            <a:miter lim="800000"/>
          </a:ln>
          <a:effectLst/>
        </p:spPr>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prstClr val="black"/>
              </a:solidFill>
              <a:latin typeface="Calibri" panose="020F0502020204030204"/>
            </a:endParaRPr>
          </a:p>
        </p:txBody>
      </p:sp>
      <p:sp>
        <p:nvSpPr>
          <p:cNvPr id="32" name="矩形 31"/>
          <p:cNvSpPr/>
          <p:nvPr/>
        </p:nvSpPr>
        <p:spPr>
          <a:xfrm>
            <a:off x="3918595" y="2441543"/>
            <a:ext cx="3307556" cy="568553"/>
          </a:xfrm>
          <a:prstGeom prst="rect">
            <a:avLst/>
          </a:prstGeom>
          <a:ln/>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a:solidFill>
                <a:prstClr val="black"/>
              </a:solidFill>
              <a:latin typeface="Calibri" panose="020F0502020204030204"/>
            </a:endParaRPr>
          </a:p>
        </p:txBody>
      </p:sp>
      <p:sp>
        <p:nvSpPr>
          <p:cNvPr id="33" name="矩形 32"/>
          <p:cNvSpPr/>
          <p:nvPr/>
        </p:nvSpPr>
        <p:spPr>
          <a:xfrm>
            <a:off x="3858088" y="3431014"/>
            <a:ext cx="4262185" cy="2469032"/>
          </a:xfrm>
          <a:prstGeom prst="rect">
            <a:avLst/>
          </a:prstGeom>
          <a:gradFill rotWithShape="1">
            <a:gsLst>
              <a:gs pos="100000">
                <a:srgbClr val="5B9BD5">
                  <a:lumMod val="20000"/>
                  <a:lumOff val="80000"/>
                </a:srgbClr>
              </a:gs>
              <a:gs pos="100000">
                <a:srgbClr val="5B9BD5">
                  <a:lumMod val="105000"/>
                  <a:satMod val="109000"/>
                  <a:tint val="81000"/>
                </a:srgbClr>
              </a:gs>
            </a:gsLst>
            <a:lin ang="5400000" scaled="0"/>
          </a:gradFill>
          <a:ln w="6350" cap="flat" cmpd="sng" algn="ctr">
            <a:solidFill>
              <a:sysClr val="windowText" lastClr="000000"/>
            </a:solidFill>
            <a:prstDash val="solid"/>
            <a:miter lim="800000"/>
          </a:ln>
          <a:effectLst/>
        </p:spPr>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prstClr val="black"/>
              </a:solidFill>
              <a:latin typeface="Calibri" panose="020F0502020204030204"/>
            </a:endParaRPr>
          </a:p>
        </p:txBody>
      </p:sp>
      <p:sp>
        <p:nvSpPr>
          <p:cNvPr id="34" name="矩形 33"/>
          <p:cNvSpPr/>
          <p:nvPr/>
        </p:nvSpPr>
        <p:spPr>
          <a:xfrm>
            <a:off x="4285534" y="4029047"/>
            <a:ext cx="810017" cy="482589"/>
          </a:xfrm>
          <a:prstGeom prst="rect">
            <a:avLst/>
          </a:prstGeom>
          <a:solidFill>
            <a:sysClr val="window" lastClr="FFFFFF"/>
          </a:solidFill>
          <a:ln w="12700" cap="flat" cmpd="sng" algn="ctr">
            <a:solidFill>
              <a:sysClr val="windowText" lastClr="000000"/>
            </a:solidFill>
            <a:prstDash val="solid"/>
            <a:miter lim="800000"/>
          </a:ln>
          <a:effectLst/>
        </p:spPr>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prstClr val="black"/>
              </a:solidFill>
              <a:latin typeface="Calibri" panose="020F0502020204030204"/>
            </a:endParaRPr>
          </a:p>
        </p:txBody>
      </p:sp>
      <p:sp>
        <p:nvSpPr>
          <p:cNvPr id="35" name="文本框 34"/>
          <p:cNvSpPr txBox="1"/>
          <p:nvPr/>
        </p:nvSpPr>
        <p:spPr>
          <a:xfrm>
            <a:off x="4238336" y="4154957"/>
            <a:ext cx="904415" cy="276999"/>
          </a:xfrm>
          <a:prstGeom prst="rect">
            <a:avLst/>
          </a:prstGeom>
          <a:noFill/>
        </p:spPr>
        <p:txBody>
          <a:bodyPr wrap="none" rtlCol="0">
            <a:spAutoFit/>
          </a:bodyPr>
          <a:lstStyle/>
          <a:p>
            <a:pPr algn="ctr" defTabSz="914172">
              <a:defRPr/>
            </a:pPr>
            <a:r>
              <a:rPr lang="zh-CN" altLang="en-US" sz="1200" kern="0" dirty="0">
                <a:solidFill>
                  <a:prstClr val="black"/>
                </a:solidFill>
                <a:latin typeface="Calibri" panose="020F0502020204030204"/>
                <a:ea typeface="等线" panose="02010600030101010101" pitchFamily="2" charset="-122"/>
              </a:rPr>
              <a:t>账本</a:t>
            </a:r>
            <a:r>
              <a:rPr lang="en-US" altLang="zh-CN" sz="1200" kern="0" dirty="0">
                <a:solidFill>
                  <a:prstClr val="black"/>
                </a:solidFill>
                <a:latin typeface="Calibri" panose="020F0502020204030204"/>
                <a:ea typeface="等线" panose="02010600030101010101" pitchFamily="2" charset="-122"/>
              </a:rPr>
              <a:t>&amp;</a:t>
            </a:r>
            <a:r>
              <a:rPr lang="zh-CN" altLang="en-US" sz="1200" kern="0" dirty="0">
                <a:solidFill>
                  <a:prstClr val="black"/>
                </a:solidFill>
                <a:latin typeface="Calibri" panose="020F0502020204030204"/>
                <a:ea typeface="等线" panose="02010600030101010101" pitchFamily="2" charset="-122"/>
              </a:rPr>
              <a:t>资产</a:t>
            </a:r>
            <a:endParaRPr lang="en-US" sz="1200" kern="0" dirty="0">
              <a:solidFill>
                <a:prstClr val="black"/>
              </a:solidFill>
              <a:latin typeface="Calibri" panose="020F0502020204030204"/>
            </a:endParaRPr>
          </a:p>
        </p:txBody>
      </p:sp>
      <p:sp>
        <p:nvSpPr>
          <p:cNvPr id="36" name="矩形 35"/>
          <p:cNvSpPr/>
          <p:nvPr/>
        </p:nvSpPr>
        <p:spPr>
          <a:xfrm>
            <a:off x="5157219" y="4029047"/>
            <a:ext cx="810017" cy="482589"/>
          </a:xfrm>
          <a:prstGeom prst="rect">
            <a:avLst/>
          </a:prstGeom>
          <a:solidFill>
            <a:sysClr val="window" lastClr="FFFFFF"/>
          </a:solidFill>
          <a:ln w="12700" cap="flat" cmpd="sng" algn="ctr">
            <a:solidFill>
              <a:sysClr val="windowText" lastClr="000000"/>
            </a:solidFill>
            <a:prstDash val="solid"/>
            <a:miter lim="800000"/>
          </a:ln>
          <a:effectLst/>
        </p:spPr>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prstClr val="black"/>
              </a:solidFill>
              <a:latin typeface="Calibri" panose="020F0502020204030204"/>
            </a:endParaRPr>
          </a:p>
        </p:txBody>
      </p:sp>
      <p:sp>
        <p:nvSpPr>
          <p:cNvPr id="37" name="文本框 36"/>
          <p:cNvSpPr txBox="1"/>
          <p:nvPr/>
        </p:nvSpPr>
        <p:spPr>
          <a:xfrm>
            <a:off x="5110021" y="4154957"/>
            <a:ext cx="904415" cy="276999"/>
          </a:xfrm>
          <a:prstGeom prst="rect">
            <a:avLst/>
          </a:prstGeom>
          <a:noFill/>
        </p:spPr>
        <p:txBody>
          <a:bodyPr wrap="none" rtlCol="0">
            <a:spAutoFit/>
          </a:bodyPr>
          <a:lstStyle/>
          <a:p>
            <a:pPr algn="ctr" defTabSz="914172">
              <a:defRPr/>
            </a:pPr>
            <a:r>
              <a:rPr lang="zh-CN" altLang="en-US" sz="1200" kern="0" dirty="0">
                <a:solidFill>
                  <a:prstClr val="black"/>
                </a:solidFill>
                <a:latin typeface="Calibri" panose="020F0502020204030204"/>
                <a:ea typeface="等线" panose="02010600030101010101" pitchFamily="2" charset="-122"/>
              </a:rPr>
              <a:t>身份</a:t>
            </a:r>
            <a:r>
              <a:rPr lang="en-US" altLang="zh-CN" sz="1200" kern="0" dirty="0">
                <a:solidFill>
                  <a:prstClr val="black"/>
                </a:solidFill>
                <a:latin typeface="Calibri" panose="020F0502020204030204"/>
                <a:ea typeface="等线" panose="02010600030101010101" pitchFamily="2" charset="-122"/>
              </a:rPr>
              <a:t>&amp;</a:t>
            </a:r>
            <a:r>
              <a:rPr lang="zh-CN" altLang="en-US" sz="1200" kern="0" dirty="0">
                <a:solidFill>
                  <a:prstClr val="black"/>
                </a:solidFill>
                <a:latin typeface="Calibri" panose="020F0502020204030204"/>
                <a:ea typeface="等线" panose="02010600030101010101" pitchFamily="2" charset="-122"/>
              </a:rPr>
              <a:t>认证</a:t>
            </a:r>
            <a:endParaRPr lang="en-US" sz="1200" kern="0" dirty="0">
              <a:solidFill>
                <a:prstClr val="black"/>
              </a:solidFill>
              <a:latin typeface="Calibri" panose="020F0502020204030204"/>
            </a:endParaRPr>
          </a:p>
        </p:txBody>
      </p:sp>
      <p:sp>
        <p:nvSpPr>
          <p:cNvPr id="38" name="矩形 37"/>
          <p:cNvSpPr/>
          <p:nvPr/>
        </p:nvSpPr>
        <p:spPr>
          <a:xfrm>
            <a:off x="6044030" y="4029047"/>
            <a:ext cx="810017" cy="482589"/>
          </a:xfrm>
          <a:prstGeom prst="rect">
            <a:avLst/>
          </a:prstGeom>
          <a:solidFill>
            <a:sysClr val="window" lastClr="FFFFFF"/>
          </a:solidFill>
          <a:ln w="12700" cap="flat" cmpd="sng" algn="ctr">
            <a:solidFill>
              <a:sysClr val="windowText" lastClr="000000"/>
            </a:solidFill>
            <a:prstDash val="solid"/>
            <a:miter lim="800000"/>
          </a:ln>
          <a:effectLst/>
        </p:spPr>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prstClr val="black"/>
              </a:solidFill>
              <a:latin typeface="Calibri" panose="020F0502020204030204"/>
            </a:endParaRPr>
          </a:p>
        </p:txBody>
      </p:sp>
      <p:sp>
        <p:nvSpPr>
          <p:cNvPr id="39" name="文本框 38"/>
          <p:cNvSpPr txBox="1"/>
          <p:nvPr/>
        </p:nvSpPr>
        <p:spPr>
          <a:xfrm>
            <a:off x="5996832" y="4154957"/>
            <a:ext cx="904415" cy="276999"/>
          </a:xfrm>
          <a:prstGeom prst="rect">
            <a:avLst/>
          </a:prstGeom>
          <a:noFill/>
        </p:spPr>
        <p:txBody>
          <a:bodyPr wrap="none" rtlCol="0">
            <a:spAutoFit/>
          </a:bodyPr>
          <a:lstStyle/>
          <a:p>
            <a:pPr algn="ctr" defTabSz="914172">
              <a:defRPr/>
            </a:pPr>
            <a:r>
              <a:rPr lang="zh-CN" altLang="en-US" sz="1200" kern="0" dirty="0">
                <a:solidFill>
                  <a:prstClr val="black"/>
                </a:solidFill>
                <a:latin typeface="Calibri" panose="020F0502020204030204"/>
                <a:ea typeface="等线" panose="02010600030101010101" pitchFamily="2" charset="-122"/>
              </a:rPr>
              <a:t>逻辑</a:t>
            </a:r>
            <a:r>
              <a:rPr lang="en-US" altLang="zh-CN" sz="1200" kern="0" dirty="0">
                <a:solidFill>
                  <a:prstClr val="black"/>
                </a:solidFill>
                <a:latin typeface="Calibri" panose="020F0502020204030204"/>
                <a:ea typeface="等线" panose="02010600030101010101" pitchFamily="2" charset="-122"/>
              </a:rPr>
              <a:t>&amp;</a:t>
            </a:r>
            <a:r>
              <a:rPr lang="zh-CN" altLang="en-US" sz="1200" kern="0" dirty="0">
                <a:solidFill>
                  <a:prstClr val="black"/>
                </a:solidFill>
                <a:latin typeface="Calibri" panose="020F0502020204030204"/>
                <a:ea typeface="等线" panose="02010600030101010101" pitchFamily="2" charset="-122"/>
              </a:rPr>
              <a:t>控制</a:t>
            </a:r>
            <a:endParaRPr lang="en-US" sz="1200" kern="0" dirty="0">
              <a:solidFill>
                <a:prstClr val="black"/>
              </a:solidFill>
              <a:latin typeface="Calibri" panose="020F0502020204030204"/>
            </a:endParaRPr>
          </a:p>
        </p:txBody>
      </p:sp>
      <p:sp>
        <p:nvSpPr>
          <p:cNvPr id="40" name="矩形 39"/>
          <p:cNvSpPr/>
          <p:nvPr/>
        </p:nvSpPr>
        <p:spPr>
          <a:xfrm>
            <a:off x="6930334" y="4029047"/>
            <a:ext cx="810017" cy="482589"/>
          </a:xfrm>
          <a:prstGeom prst="rect">
            <a:avLst/>
          </a:prstGeom>
          <a:solidFill>
            <a:sysClr val="window" lastClr="FFFFFF"/>
          </a:solidFill>
          <a:ln w="12700" cap="flat" cmpd="sng" algn="ctr">
            <a:solidFill>
              <a:sysClr val="windowText" lastClr="000000"/>
            </a:solidFill>
            <a:prstDash val="solid"/>
            <a:miter lim="800000"/>
          </a:ln>
          <a:effectLst/>
        </p:spPr>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prstClr val="black"/>
              </a:solidFill>
              <a:latin typeface="Calibri" panose="020F0502020204030204"/>
            </a:endParaRPr>
          </a:p>
        </p:txBody>
      </p:sp>
      <p:sp>
        <p:nvSpPr>
          <p:cNvPr id="41" name="文本框 40"/>
          <p:cNvSpPr txBox="1"/>
          <p:nvPr/>
        </p:nvSpPr>
        <p:spPr>
          <a:xfrm>
            <a:off x="6883138" y="4154957"/>
            <a:ext cx="904415" cy="276999"/>
          </a:xfrm>
          <a:prstGeom prst="rect">
            <a:avLst/>
          </a:prstGeom>
          <a:noFill/>
        </p:spPr>
        <p:txBody>
          <a:bodyPr wrap="none" rtlCol="0">
            <a:spAutoFit/>
          </a:bodyPr>
          <a:lstStyle/>
          <a:p>
            <a:pPr algn="ctr" defTabSz="914172">
              <a:defRPr/>
            </a:pPr>
            <a:r>
              <a:rPr lang="zh-CN" altLang="en-US" sz="1200" kern="0" dirty="0">
                <a:solidFill>
                  <a:prstClr val="black"/>
                </a:solidFill>
                <a:latin typeface="Calibri" panose="020F0502020204030204"/>
                <a:ea typeface="等线" panose="02010600030101010101" pitchFamily="2" charset="-122"/>
              </a:rPr>
              <a:t>集成</a:t>
            </a:r>
            <a:r>
              <a:rPr lang="en-US" altLang="zh-CN" sz="1200" kern="0" dirty="0">
                <a:solidFill>
                  <a:prstClr val="black"/>
                </a:solidFill>
                <a:latin typeface="Calibri" panose="020F0502020204030204"/>
                <a:ea typeface="等线" panose="02010600030101010101" pitchFamily="2" charset="-122"/>
              </a:rPr>
              <a:t>&amp;</a:t>
            </a:r>
            <a:r>
              <a:rPr lang="zh-CN" altLang="en-US" sz="1200" kern="0" dirty="0">
                <a:solidFill>
                  <a:prstClr val="black"/>
                </a:solidFill>
                <a:latin typeface="Calibri" panose="020F0502020204030204"/>
                <a:ea typeface="等线" panose="02010600030101010101" pitchFamily="2" charset="-122"/>
              </a:rPr>
              <a:t>服务</a:t>
            </a:r>
            <a:endParaRPr lang="en-US" sz="1200" kern="0" dirty="0">
              <a:solidFill>
                <a:prstClr val="black"/>
              </a:solidFill>
              <a:latin typeface="Calibri" panose="020F0502020204030204"/>
            </a:endParaRPr>
          </a:p>
        </p:txBody>
      </p:sp>
      <p:sp>
        <p:nvSpPr>
          <p:cNvPr id="42" name="矩形 41"/>
          <p:cNvSpPr/>
          <p:nvPr/>
        </p:nvSpPr>
        <p:spPr>
          <a:xfrm>
            <a:off x="4806868" y="4811241"/>
            <a:ext cx="2460212" cy="986738"/>
          </a:xfrm>
          <a:prstGeom prst="rect">
            <a:avLst/>
          </a:prstGeom>
          <a:gradFill rotWithShape="1">
            <a:gsLst>
              <a:gs pos="100000">
                <a:srgbClr val="5B9BD5">
                  <a:lumMod val="60000"/>
                  <a:lumOff val="40000"/>
                </a:srgbClr>
              </a:gs>
              <a:gs pos="100000">
                <a:srgbClr val="5B9BD5">
                  <a:lumMod val="105000"/>
                  <a:satMod val="109000"/>
                  <a:tint val="81000"/>
                </a:srgbClr>
              </a:gs>
            </a:gsLst>
            <a:lin ang="5400000" scaled="0"/>
          </a:gradFill>
          <a:ln w="6350" cap="flat" cmpd="sng" algn="ctr">
            <a:solidFill>
              <a:sysClr val="windowText" lastClr="000000"/>
            </a:solidFill>
            <a:prstDash val="lgDash"/>
            <a:miter lim="800000"/>
          </a:ln>
          <a:effectLst/>
        </p:spPr>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prstClr val="black"/>
              </a:solidFill>
              <a:latin typeface="Calibri" panose="020F0502020204030204"/>
            </a:endParaRPr>
          </a:p>
        </p:txBody>
      </p:sp>
      <p:sp>
        <p:nvSpPr>
          <p:cNvPr id="44" name="文本框 43"/>
          <p:cNvSpPr txBox="1"/>
          <p:nvPr/>
        </p:nvSpPr>
        <p:spPr>
          <a:xfrm>
            <a:off x="5495803" y="4891279"/>
            <a:ext cx="1082349" cy="307777"/>
          </a:xfrm>
          <a:prstGeom prst="rect">
            <a:avLst/>
          </a:prstGeom>
          <a:noFill/>
        </p:spPr>
        <p:txBody>
          <a:bodyPr wrap="none" rtlCol="0">
            <a:spAutoFit/>
          </a:bodyPr>
          <a:lstStyle/>
          <a:p>
            <a:pPr algn="ctr" defTabSz="914172">
              <a:defRPr/>
            </a:pPr>
            <a:r>
              <a:rPr lang="zh-CN" altLang="en-US" sz="1400" b="1" kern="0" dirty="0">
                <a:solidFill>
                  <a:prstClr val="black"/>
                </a:solidFill>
                <a:latin typeface="Calibri" panose="020F0502020204030204"/>
                <a:ea typeface="等线" panose="02010600030101010101" pitchFamily="2" charset="-122"/>
              </a:rPr>
              <a:t>分布式账本</a:t>
            </a:r>
            <a:endParaRPr lang="en-US" sz="1400" b="1" kern="0" dirty="0">
              <a:solidFill>
                <a:prstClr val="black"/>
              </a:solidFill>
              <a:latin typeface="Calibri" panose="020F0502020204030204"/>
            </a:endParaRPr>
          </a:p>
        </p:txBody>
      </p:sp>
      <p:cxnSp>
        <p:nvCxnSpPr>
          <p:cNvPr id="46" name="肘形连接符 45"/>
          <p:cNvCxnSpPr>
            <a:stCxn id="34" idx="2"/>
            <a:endCxn id="42" idx="0"/>
          </p:cNvCxnSpPr>
          <p:nvPr/>
        </p:nvCxnSpPr>
        <p:spPr>
          <a:xfrm rot="16200000" flipH="1">
            <a:off x="5218427" y="3992693"/>
            <a:ext cx="290663" cy="1346432"/>
          </a:xfrm>
          <a:prstGeom prst="bentConnector3">
            <a:avLst/>
          </a:prstGeom>
          <a:noFill/>
          <a:ln w="12700" cap="flat" cmpd="sng" algn="ctr">
            <a:solidFill>
              <a:sysClr val="windowText" lastClr="000000"/>
            </a:solidFill>
            <a:prstDash val="solid"/>
            <a:miter lim="800000"/>
          </a:ln>
          <a:effectLst/>
        </p:spPr>
      </p:cxnSp>
      <p:pic>
        <p:nvPicPr>
          <p:cNvPr id="50" name="图片 49"/>
          <p:cNvPicPr>
            <a:picLocks noChangeAspect="1"/>
          </p:cNvPicPr>
          <p:nvPr/>
        </p:nvPicPr>
        <p:blipFill rotWithShape="1">
          <a:blip r:embed="rId2"/>
          <a:srcRect l="16606" t="74481" r="55575" b="18930"/>
          <a:stretch/>
        </p:blipFill>
        <p:spPr>
          <a:xfrm>
            <a:off x="4907381" y="5190044"/>
            <a:ext cx="2257703" cy="497581"/>
          </a:xfrm>
          <a:prstGeom prst="rect">
            <a:avLst/>
          </a:prstGeom>
        </p:spPr>
      </p:pic>
      <p:sp>
        <p:nvSpPr>
          <p:cNvPr id="53" name="文本框 52"/>
          <p:cNvSpPr txBox="1"/>
          <p:nvPr/>
        </p:nvSpPr>
        <p:spPr>
          <a:xfrm>
            <a:off x="4702763" y="3565688"/>
            <a:ext cx="2550699" cy="400110"/>
          </a:xfrm>
          <a:prstGeom prst="rect">
            <a:avLst/>
          </a:prstGeom>
          <a:noFill/>
        </p:spPr>
        <p:txBody>
          <a:bodyPr wrap="none" rtlCol="0">
            <a:spAutoFit/>
          </a:bodyPr>
          <a:lstStyle/>
          <a:p>
            <a:pPr algn="ctr" defTabSz="914172">
              <a:defRPr/>
            </a:pPr>
            <a:r>
              <a:rPr lang="en-US" sz="2000" b="1" kern="0" dirty="0">
                <a:solidFill>
                  <a:prstClr val="black"/>
                </a:solidFill>
                <a:latin typeface="Calibri" panose="020F0502020204030204"/>
              </a:rPr>
              <a:t>Fintech </a:t>
            </a:r>
            <a:r>
              <a:rPr lang="en-US" altLang="zh-CN" sz="2000" b="1" kern="0" dirty="0" smtClean="0">
                <a:solidFill>
                  <a:prstClr val="black"/>
                </a:solidFill>
                <a:latin typeface="Calibri" panose="020F0502020204030204"/>
              </a:rPr>
              <a:t>Middle Engine</a:t>
            </a:r>
            <a:endParaRPr lang="en-US" sz="2000" b="1" kern="0" dirty="0">
              <a:solidFill>
                <a:prstClr val="black"/>
              </a:solidFill>
              <a:latin typeface="Calibri" panose="020F0502020204030204"/>
            </a:endParaRPr>
          </a:p>
        </p:txBody>
      </p:sp>
      <p:sp>
        <p:nvSpPr>
          <p:cNvPr id="54" name="矩形 53"/>
          <p:cNvSpPr/>
          <p:nvPr/>
        </p:nvSpPr>
        <p:spPr>
          <a:xfrm>
            <a:off x="7257322" y="3295156"/>
            <a:ext cx="714472" cy="292139"/>
          </a:xfrm>
          <a:prstGeom prst="rect">
            <a:avLst/>
          </a:prstGeom>
          <a:solidFill>
            <a:srgbClr val="5B9BD5"/>
          </a:solidFill>
          <a:ln w="12700" cap="flat" cmpd="sng" algn="ctr">
            <a:solidFill>
              <a:srgbClr val="5B9BD5">
                <a:shade val="50000"/>
              </a:srgbClr>
            </a:solidFill>
            <a:prstDash val="solid"/>
            <a:miter lim="800000"/>
          </a:ln>
          <a:effectLst/>
        </p:spPr>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r>
              <a:rPr lang="en-US" kern="0" dirty="0">
                <a:solidFill>
                  <a:prstClr val="white"/>
                </a:solidFill>
                <a:latin typeface="Calibri" panose="020F0502020204030204"/>
              </a:rPr>
              <a:t>API</a:t>
            </a:r>
          </a:p>
        </p:txBody>
      </p:sp>
      <p:sp>
        <p:nvSpPr>
          <p:cNvPr id="56" name="矩形 55"/>
          <p:cNvSpPr/>
          <p:nvPr/>
        </p:nvSpPr>
        <p:spPr>
          <a:xfrm>
            <a:off x="3674648" y="3159692"/>
            <a:ext cx="4624607" cy="3178638"/>
          </a:xfrm>
          <a:prstGeom prst="rect">
            <a:avLst/>
          </a:prstGeom>
          <a:noFill/>
          <a:ln w="6350" cap="flat" cmpd="sng" algn="ctr">
            <a:solidFill>
              <a:sysClr val="windowText" lastClr="000000"/>
            </a:solidFill>
            <a:prstDash val="lgDash"/>
            <a:miter lim="800000"/>
          </a:ln>
          <a:effectLst/>
        </p:spPr>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prstClr val="black"/>
              </a:solidFill>
              <a:latin typeface="Calibri" panose="020F0502020204030204"/>
            </a:endParaRPr>
          </a:p>
        </p:txBody>
      </p:sp>
      <p:sp>
        <p:nvSpPr>
          <p:cNvPr id="57" name="文本框 56"/>
          <p:cNvSpPr txBox="1"/>
          <p:nvPr/>
        </p:nvSpPr>
        <p:spPr>
          <a:xfrm>
            <a:off x="4090901" y="6018013"/>
            <a:ext cx="3999910" cy="307777"/>
          </a:xfrm>
          <a:prstGeom prst="rect">
            <a:avLst/>
          </a:prstGeom>
          <a:noFill/>
        </p:spPr>
        <p:txBody>
          <a:bodyPr wrap="square" rtlCol="0">
            <a:spAutoFit/>
          </a:bodyPr>
          <a:lstStyle/>
          <a:p>
            <a:pPr algn="ctr" defTabSz="914172">
              <a:defRPr/>
            </a:pPr>
            <a:r>
              <a:rPr lang="zh-CN" altLang="en-US" sz="1400" b="1" kern="0" dirty="0">
                <a:solidFill>
                  <a:prstClr val="black"/>
                </a:solidFill>
                <a:latin typeface="Calibri" panose="020F0502020204030204"/>
                <a:ea typeface="等线" panose="02010600030101010101" pitchFamily="2" charset="-122"/>
              </a:rPr>
              <a:t>底层系统资源 </a:t>
            </a:r>
            <a:r>
              <a:rPr lang="en-US" sz="1400" kern="0" dirty="0">
                <a:solidFill>
                  <a:prstClr val="black"/>
                </a:solidFill>
                <a:latin typeface="Calibri" panose="020F0502020204030204"/>
              </a:rPr>
              <a:t>(</a:t>
            </a:r>
            <a:r>
              <a:rPr lang="zh-CN" altLang="en-US" sz="1400" kern="0" dirty="0">
                <a:solidFill>
                  <a:prstClr val="black"/>
                </a:solidFill>
                <a:latin typeface="Calibri" panose="020F0502020204030204"/>
                <a:ea typeface="等线" panose="02010600030101010101" pitchFamily="2" charset="-122"/>
              </a:rPr>
              <a:t>云计算，数据中心</a:t>
            </a:r>
            <a:r>
              <a:rPr lang="en-US" sz="1400" kern="0" dirty="0">
                <a:solidFill>
                  <a:prstClr val="black"/>
                </a:solidFill>
                <a:latin typeface="Calibri" panose="020F0502020204030204"/>
              </a:rPr>
              <a:t> …)</a:t>
            </a:r>
          </a:p>
        </p:txBody>
      </p:sp>
      <p:sp>
        <p:nvSpPr>
          <p:cNvPr id="58" name="矩形 57"/>
          <p:cNvSpPr/>
          <p:nvPr/>
        </p:nvSpPr>
        <p:spPr>
          <a:xfrm>
            <a:off x="7195999" y="1387407"/>
            <a:ext cx="837120" cy="358101"/>
          </a:xfrm>
          <a:prstGeom prst="rect">
            <a:avLst/>
          </a:prstGeom>
          <a:gradFill rotWithShape="1">
            <a:gsLst>
              <a:gs pos="0">
                <a:srgbClr val="70AD47">
                  <a:lumMod val="110000"/>
                  <a:satMod val="105000"/>
                  <a:tint val="67000"/>
                </a:srgbClr>
              </a:gs>
              <a:gs pos="50000">
                <a:srgbClr val="70AD47">
                  <a:lumMod val="105000"/>
                  <a:satMod val="103000"/>
                  <a:tint val="73000"/>
                </a:srgbClr>
              </a:gs>
              <a:gs pos="100000">
                <a:srgbClr val="70AD47">
                  <a:lumMod val="105000"/>
                  <a:satMod val="109000"/>
                  <a:tint val="81000"/>
                </a:srgbClr>
              </a:gs>
            </a:gsLst>
            <a:lin ang="5400000" scaled="0"/>
          </a:gradFill>
          <a:ln w="6350" cap="flat" cmpd="sng" algn="ctr">
            <a:solidFill>
              <a:srgbClr val="70AD47"/>
            </a:solidFill>
            <a:prstDash val="solid"/>
            <a:miter lim="800000"/>
          </a:ln>
          <a:effectLst/>
        </p:spPr>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r>
              <a:rPr lang="en-US" altLang="zh-CN" sz="1200" kern="0" dirty="0">
                <a:solidFill>
                  <a:prstClr val="black"/>
                </a:solidFill>
                <a:latin typeface="Calibri" panose="020F0502020204030204"/>
                <a:ea typeface="等线" panose="02010600030101010101" pitchFamily="2" charset="-122"/>
              </a:rPr>
              <a:t>Your Projects</a:t>
            </a:r>
            <a:endParaRPr lang="en-US" sz="1200" kern="0" dirty="0">
              <a:solidFill>
                <a:prstClr val="black"/>
              </a:solidFill>
              <a:latin typeface="Calibri" panose="020F0502020204030204"/>
            </a:endParaRPr>
          </a:p>
        </p:txBody>
      </p:sp>
      <p:cxnSp>
        <p:nvCxnSpPr>
          <p:cNvPr id="59" name="直接连接符 58"/>
          <p:cNvCxnSpPr/>
          <p:nvPr/>
        </p:nvCxnSpPr>
        <p:spPr>
          <a:xfrm flipH="1">
            <a:off x="7614558" y="1751156"/>
            <a:ext cx="1" cy="1544000"/>
          </a:xfrm>
          <a:prstGeom prst="line">
            <a:avLst/>
          </a:prstGeom>
          <a:noFill/>
          <a:ln w="15875" cap="flat" cmpd="sng" algn="ctr">
            <a:solidFill>
              <a:srgbClr val="5B9BD5"/>
            </a:solidFill>
            <a:prstDash val="solid"/>
            <a:miter lim="800000"/>
          </a:ln>
          <a:effectLst/>
        </p:spPr>
      </p:cxnSp>
      <p:grpSp>
        <p:nvGrpSpPr>
          <p:cNvPr id="2" name="组合 1"/>
          <p:cNvGrpSpPr/>
          <p:nvPr/>
        </p:nvGrpSpPr>
        <p:grpSpPr>
          <a:xfrm>
            <a:off x="8619596" y="1185471"/>
            <a:ext cx="2751432" cy="5152858"/>
            <a:chOff x="8619596" y="1185471"/>
            <a:chExt cx="2751432" cy="5152858"/>
          </a:xfrm>
        </p:grpSpPr>
        <p:sp>
          <p:nvSpPr>
            <p:cNvPr id="61" name="矩形 60"/>
            <p:cNvSpPr/>
            <p:nvPr/>
          </p:nvSpPr>
          <p:spPr>
            <a:xfrm>
              <a:off x="8979846" y="1216241"/>
              <a:ext cx="2253529" cy="591780"/>
            </a:xfrm>
            <a:prstGeom prst="rect">
              <a:avLst/>
            </a:prstGeom>
            <a:gradFill rotWithShape="1">
              <a:gsLst>
                <a:gs pos="0">
                  <a:srgbClr val="A5A5A5">
                    <a:lumMod val="110000"/>
                    <a:satMod val="105000"/>
                    <a:tint val="67000"/>
                  </a:srgbClr>
                </a:gs>
                <a:gs pos="50000">
                  <a:srgbClr val="E7E6E6">
                    <a:lumMod val="90000"/>
                  </a:srgbClr>
                </a:gs>
                <a:gs pos="100000">
                  <a:srgbClr val="E7E6E6">
                    <a:lumMod val="90000"/>
                  </a:srgbClr>
                </a:gs>
              </a:gsLst>
              <a:lin ang="5400000" scaled="0"/>
            </a:gradFill>
            <a:ln w="6350" cap="flat" cmpd="sng" algn="ctr">
              <a:solidFill>
                <a:srgbClr val="A5A5A5"/>
              </a:solidFill>
              <a:prstDash val="solid"/>
              <a:miter lim="800000"/>
            </a:ln>
            <a:effectLst/>
          </p:spPr>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prstClr val="black"/>
                </a:solidFill>
                <a:latin typeface="Calibri" panose="020F0502020204030204"/>
              </a:endParaRPr>
            </a:p>
          </p:txBody>
        </p:sp>
        <p:sp>
          <p:nvSpPr>
            <p:cNvPr id="62" name="文本框 61"/>
            <p:cNvSpPr txBox="1"/>
            <p:nvPr/>
          </p:nvSpPr>
          <p:spPr>
            <a:xfrm>
              <a:off x="8945671" y="1510256"/>
              <a:ext cx="2287704" cy="276999"/>
            </a:xfrm>
            <a:prstGeom prst="rect">
              <a:avLst/>
            </a:prstGeom>
            <a:noFill/>
          </p:spPr>
          <p:txBody>
            <a:bodyPr wrap="square" rtlCol="0">
              <a:spAutoFit/>
            </a:bodyPr>
            <a:lstStyle/>
            <a:p>
              <a:pPr defTabSz="914172">
                <a:defRPr/>
              </a:pPr>
              <a:r>
                <a:rPr lang="en-US" altLang="zh-CN" sz="1200" kern="0" dirty="0" smtClean="0">
                  <a:solidFill>
                    <a:prstClr val="black"/>
                  </a:solidFill>
                  <a:latin typeface="Calibri" panose="020F0502020204030204"/>
                  <a:ea typeface="等线" panose="02010600030101010101" pitchFamily="2" charset="-122"/>
                </a:rPr>
                <a:t>PayPal Ripple Stripe </a:t>
              </a:r>
              <a:r>
                <a:rPr lang="en-US" altLang="zh-CN" sz="1200" kern="0" dirty="0">
                  <a:solidFill>
                    <a:prstClr val="black"/>
                  </a:solidFill>
                  <a:latin typeface="Calibri" panose="020F0502020204030204"/>
                  <a:ea typeface="等线" panose="02010600030101010101" pitchFamily="2" charset="-122"/>
                </a:rPr>
                <a:t>Circle</a:t>
              </a:r>
              <a:endParaRPr lang="en-US" sz="1200" kern="0" dirty="0">
                <a:solidFill>
                  <a:prstClr val="black"/>
                </a:solidFill>
                <a:latin typeface="Calibri" panose="020F0502020204030204"/>
              </a:endParaRPr>
            </a:p>
          </p:txBody>
        </p:sp>
        <p:sp>
          <p:nvSpPr>
            <p:cNvPr id="63" name="文本框 62"/>
            <p:cNvSpPr txBox="1"/>
            <p:nvPr/>
          </p:nvSpPr>
          <p:spPr>
            <a:xfrm>
              <a:off x="9817658" y="1185471"/>
              <a:ext cx="543739" cy="307777"/>
            </a:xfrm>
            <a:prstGeom prst="rect">
              <a:avLst/>
            </a:prstGeom>
            <a:noFill/>
          </p:spPr>
          <p:txBody>
            <a:bodyPr wrap="none" rtlCol="0">
              <a:spAutoFit/>
            </a:bodyPr>
            <a:lstStyle/>
            <a:p>
              <a:pPr algn="ctr" defTabSz="914172">
                <a:defRPr/>
              </a:pPr>
              <a:r>
                <a:rPr lang="zh-CN" altLang="en-US" sz="1400" b="1" kern="0" dirty="0">
                  <a:solidFill>
                    <a:prstClr val="black"/>
                  </a:solidFill>
                  <a:latin typeface="Calibri" panose="020F0502020204030204"/>
                  <a:ea typeface="等线" panose="02010600030101010101" pitchFamily="2" charset="-122"/>
                </a:rPr>
                <a:t>支付</a:t>
              </a:r>
              <a:endParaRPr lang="en-US" altLang="zh-CN" sz="1400" b="1" kern="0" dirty="0">
                <a:solidFill>
                  <a:prstClr val="black"/>
                </a:solidFill>
                <a:latin typeface="Calibri" panose="020F0502020204030204"/>
                <a:ea typeface="等线" panose="02010600030101010101" pitchFamily="2" charset="-122"/>
              </a:endParaRPr>
            </a:p>
          </p:txBody>
        </p:sp>
        <p:sp>
          <p:nvSpPr>
            <p:cNvPr id="64" name="矩形 63"/>
            <p:cNvSpPr/>
            <p:nvPr/>
          </p:nvSpPr>
          <p:spPr>
            <a:xfrm>
              <a:off x="8979846" y="1975551"/>
              <a:ext cx="2253529" cy="591780"/>
            </a:xfrm>
            <a:prstGeom prst="rect">
              <a:avLst/>
            </a:prstGeom>
            <a:gradFill rotWithShape="1">
              <a:gsLst>
                <a:gs pos="0">
                  <a:srgbClr val="A5A5A5">
                    <a:lumMod val="110000"/>
                    <a:satMod val="105000"/>
                    <a:tint val="67000"/>
                  </a:srgbClr>
                </a:gs>
                <a:gs pos="50000">
                  <a:srgbClr val="E7E6E6">
                    <a:lumMod val="90000"/>
                  </a:srgbClr>
                </a:gs>
                <a:gs pos="100000">
                  <a:srgbClr val="E7E6E6">
                    <a:lumMod val="90000"/>
                  </a:srgbClr>
                </a:gs>
              </a:gsLst>
              <a:lin ang="5400000" scaled="0"/>
            </a:gradFill>
            <a:ln w="6350" cap="flat" cmpd="sng" algn="ctr">
              <a:solidFill>
                <a:srgbClr val="A5A5A5"/>
              </a:solidFill>
              <a:prstDash val="solid"/>
              <a:miter lim="800000"/>
            </a:ln>
            <a:effectLst/>
          </p:spPr>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prstClr val="black"/>
                </a:solidFill>
                <a:latin typeface="Calibri" panose="020F0502020204030204"/>
              </a:endParaRPr>
            </a:p>
          </p:txBody>
        </p:sp>
        <p:sp>
          <p:nvSpPr>
            <p:cNvPr id="65" name="文本框 64"/>
            <p:cNvSpPr txBox="1"/>
            <p:nvPr/>
          </p:nvSpPr>
          <p:spPr>
            <a:xfrm>
              <a:off x="8945671" y="2269566"/>
              <a:ext cx="2287704" cy="276999"/>
            </a:xfrm>
            <a:prstGeom prst="rect">
              <a:avLst/>
            </a:prstGeom>
            <a:noFill/>
          </p:spPr>
          <p:txBody>
            <a:bodyPr wrap="square" rtlCol="0">
              <a:spAutoFit/>
            </a:bodyPr>
            <a:lstStyle/>
            <a:p>
              <a:pPr defTabSz="914172">
                <a:defRPr/>
              </a:pPr>
              <a:r>
                <a:rPr lang="en-US" altLang="zh-CN" sz="1200" kern="0" dirty="0">
                  <a:solidFill>
                    <a:prstClr val="black"/>
                  </a:solidFill>
                  <a:latin typeface="Calibri" panose="020F0502020204030204"/>
                  <a:ea typeface="等线" panose="02010600030101010101" pitchFamily="2" charset="-122"/>
                </a:rPr>
                <a:t>Banks, SEPA, ACH, SOFORT, …</a:t>
              </a:r>
              <a:endParaRPr lang="en-US" sz="1200" kern="0" dirty="0">
                <a:solidFill>
                  <a:prstClr val="black"/>
                </a:solidFill>
                <a:latin typeface="Calibri" panose="020F0502020204030204"/>
              </a:endParaRPr>
            </a:p>
          </p:txBody>
        </p:sp>
        <p:sp>
          <p:nvSpPr>
            <p:cNvPr id="66" name="文本框 65"/>
            <p:cNvSpPr txBox="1"/>
            <p:nvPr/>
          </p:nvSpPr>
          <p:spPr>
            <a:xfrm>
              <a:off x="9175654" y="1962005"/>
              <a:ext cx="1827744" cy="307777"/>
            </a:xfrm>
            <a:prstGeom prst="rect">
              <a:avLst/>
            </a:prstGeom>
            <a:noFill/>
          </p:spPr>
          <p:txBody>
            <a:bodyPr wrap="none" rtlCol="0">
              <a:spAutoFit/>
            </a:bodyPr>
            <a:lstStyle/>
            <a:p>
              <a:pPr algn="ctr" defTabSz="914172">
                <a:defRPr/>
              </a:pPr>
              <a:r>
                <a:rPr lang="zh-CN" altLang="en-US" sz="1400" b="1" kern="0" dirty="0">
                  <a:solidFill>
                    <a:prstClr val="black"/>
                  </a:solidFill>
                  <a:latin typeface="Calibri" panose="020F0502020204030204"/>
                  <a:ea typeface="等线" panose="02010600030101010101" pitchFamily="2" charset="-122"/>
                </a:rPr>
                <a:t>银行 </a:t>
              </a:r>
              <a:r>
                <a:rPr lang="en-US" altLang="zh-CN" sz="1400" b="1" kern="0" dirty="0">
                  <a:solidFill>
                    <a:prstClr val="black"/>
                  </a:solidFill>
                  <a:latin typeface="Calibri" panose="020F0502020204030204"/>
                  <a:ea typeface="等线" panose="02010600030101010101" pitchFamily="2" charset="-122"/>
                </a:rPr>
                <a:t>&amp; </a:t>
              </a:r>
              <a:r>
                <a:rPr lang="zh-CN" altLang="en-US" sz="1400" b="1" kern="0" dirty="0">
                  <a:solidFill>
                    <a:prstClr val="black"/>
                  </a:solidFill>
                  <a:latin typeface="Calibri" panose="020F0502020204030204"/>
                  <a:ea typeface="等线" panose="02010600030101010101" pitchFamily="2" charset="-122"/>
                </a:rPr>
                <a:t>传统金融系统</a:t>
              </a:r>
              <a:endParaRPr lang="en-US" altLang="zh-CN" sz="1400" b="1" kern="0" dirty="0">
                <a:solidFill>
                  <a:prstClr val="black"/>
                </a:solidFill>
                <a:latin typeface="Calibri" panose="020F0502020204030204"/>
                <a:ea typeface="等线" panose="02010600030101010101" pitchFamily="2" charset="-122"/>
              </a:endParaRPr>
            </a:p>
          </p:txBody>
        </p:sp>
        <p:sp>
          <p:nvSpPr>
            <p:cNvPr id="67" name="矩形 66"/>
            <p:cNvSpPr/>
            <p:nvPr/>
          </p:nvSpPr>
          <p:spPr>
            <a:xfrm>
              <a:off x="8979846" y="2712148"/>
              <a:ext cx="2253529" cy="591780"/>
            </a:xfrm>
            <a:prstGeom prst="rect">
              <a:avLst/>
            </a:prstGeom>
            <a:gradFill rotWithShape="1">
              <a:gsLst>
                <a:gs pos="0">
                  <a:srgbClr val="A5A5A5">
                    <a:lumMod val="110000"/>
                    <a:satMod val="105000"/>
                    <a:tint val="67000"/>
                  </a:srgbClr>
                </a:gs>
                <a:gs pos="50000">
                  <a:srgbClr val="E7E6E6">
                    <a:lumMod val="90000"/>
                  </a:srgbClr>
                </a:gs>
                <a:gs pos="100000">
                  <a:srgbClr val="E7E6E6">
                    <a:lumMod val="90000"/>
                  </a:srgbClr>
                </a:gs>
              </a:gsLst>
              <a:lin ang="5400000" scaled="0"/>
            </a:gradFill>
            <a:ln w="6350" cap="flat" cmpd="sng" algn="ctr">
              <a:solidFill>
                <a:srgbClr val="A5A5A5"/>
              </a:solidFill>
              <a:prstDash val="solid"/>
              <a:miter lim="800000"/>
            </a:ln>
            <a:effectLst/>
          </p:spPr>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prstClr val="black"/>
                </a:solidFill>
                <a:latin typeface="Calibri" panose="020F0502020204030204"/>
              </a:endParaRPr>
            </a:p>
          </p:txBody>
        </p:sp>
        <p:sp>
          <p:nvSpPr>
            <p:cNvPr id="68" name="文本框 67"/>
            <p:cNvSpPr txBox="1"/>
            <p:nvPr/>
          </p:nvSpPr>
          <p:spPr>
            <a:xfrm>
              <a:off x="8945670" y="3006162"/>
              <a:ext cx="2425358" cy="276999"/>
            </a:xfrm>
            <a:prstGeom prst="rect">
              <a:avLst/>
            </a:prstGeom>
            <a:noFill/>
          </p:spPr>
          <p:txBody>
            <a:bodyPr wrap="square" rtlCol="0">
              <a:spAutoFit/>
            </a:bodyPr>
            <a:lstStyle/>
            <a:p>
              <a:pPr defTabSz="914172">
                <a:defRPr/>
              </a:pPr>
              <a:r>
                <a:rPr lang="en-US" altLang="zh-CN" sz="1200" kern="0" dirty="0">
                  <a:solidFill>
                    <a:prstClr val="black"/>
                  </a:solidFill>
                  <a:latin typeface="Calibri" panose="020F0502020204030204"/>
                  <a:ea typeface="等线" panose="02010600030101010101" pitchFamily="2" charset="-122"/>
                </a:rPr>
                <a:t>Bitcoin, Ethereum &amp; ECR20, Waves</a:t>
              </a:r>
              <a:endParaRPr lang="en-US" sz="1200" kern="0" dirty="0">
                <a:solidFill>
                  <a:prstClr val="black"/>
                </a:solidFill>
                <a:latin typeface="Calibri" panose="020F0502020204030204"/>
              </a:endParaRPr>
            </a:p>
          </p:txBody>
        </p:sp>
        <p:sp>
          <p:nvSpPr>
            <p:cNvPr id="69" name="文本框 68"/>
            <p:cNvSpPr txBox="1"/>
            <p:nvPr/>
          </p:nvSpPr>
          <p:spPr>
            <a:xfrm>
              <a:off x="9458584" y="2681378"/>
              <a:ext cx="1261885" cy="307777"/>
            </a:xfrm>
            <a:prstGeom prst="rect">
              <a:avLst/>
            </a:prstGeom>
            <a:noFill/>
          </p:spPr>
          <p:txBody>
            <a:bodyPr wrap="none" rtlCol="0">
              <a:spAutoFit/>
            </a:bodyPr>
            <a:lstStyle/>
            <a:p>
              <a:pPr algn="ctr" defTabSz="914172">
                <a:defRPr/>
              </a:pPr>
              <a:r>
                <a:rPr lang="zh-CN" altLang="en-US" sz="1400" b="1" kern="0" dirty="0">
                  <a:solidFill>
                    <a:prstClr val="black"/>
                  </a:solidFill>
                  <a:latin typeface="Calibri" panose="020F0502020204030204"/>
                  <a:ea typeface="等线" panose="02010600030101010101" pitchFamily="2" charset="-122"/>
                </a:rPr>
                <a:t>区块链价值网</a:t>
              </a:r>
              <a:endParaRPr lang="en-US" altLang="zh-CN" sz="1400" b="1" kern="0" dirty="0">
                <a:solidFill>
                  <a:prstClr val="black"/>
                </a:solidFill>
                <a:latin typeface="Calibri" panose="020F0502020204030204"/>
                <a:ea typeface="等线" panose="02010600030101010101" pitchFamily="2" charset="-122"/>
              </a:endParaRPr>
            </a:p>
          </p:txBody>
        </p:sp>
        <p:sp>
          <p:nvSpPr>
            <p:cNvPr id="70" name="矩形 69"/>
            <p:cNvSpPr/>
            <p:nvPr/>
          </p:nvSpPr>
          <p:spPr>
            <a:xfrm>
              <a:off x="8979846" y="4196683"/>
              <a:ext cx="2253529" cy="591780"/>
            </a:xfrm>
            <a:prstGeom prst="rect">
              <a:avLst/>
            </a:prstGeom>
            <a:gradFill rotWithShape="1">
              <a:gsLst>
                <a:gs pos="0">
                  <a:srgbClr val="A5A5A5">
                    <a:lumMod val="110000"/>
                    <a:satMod val="105000"/>
                    <a:tint val="67000"/>
                  </a:srgbClr>
                </a:gs>
                <a:gs pos="50000">
                  <a:srgbClr val="E7E6E6">
                    <a:lumMod val="90000"/>
                  </a:srgbClr>
                </a:gs>
                <a:gs pos="100000">
                  <a:srgbClr val="E7E6E6">
                    <a:lumMod val="90000"/>
                  </a:srgbClr>
                </a:gs>
              </a:gsLst>
              <a:lin ang="5400000" scaled="0"/>
            </a:gradFill>
            <a:ln w="6350" cap="flat" cmpd="sng" algn="ctr">
              <a:solidFill>
                <a:srgbClr val="A5A5A5"/>
              </a:solidFill>
              <a:prstDash val="solid"/>
              <a:miter lim="800000"/>
            </a:ln>
            <a:effectLst/>
          </p:spPr>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prstClr val="black"/>
                </a:solidFill>
                <a:latin typeface="Calibri" panose="020F0502020204030204"/>
              </a:endParaRPr>
            </a:p>
          </p:txBody>
        </p:sp>
        <p:sp>
          <p:nvSpPr>
            <p:cNvPr id="71" name="文本框 70"/>
            <p:cNvSpPr txBox="1"/>
            <p:nvPr/>
          </p:nvSpPr>
          <p:spPr>
            <a:xfrm>
              <a:off x="8945671" y="4490697"/>
              <a:ext cx="2287704" cy="276999"/>
            </a:xfrm>
            <a:prstGeom prst="rect">
              <a:avLst/>
            </a:prstGeom>
            <a:noFill/>
          </p:spPr>
          <p:txBody>
            <a:bodyPr wrap="square" rtlCol="0">
              <a:spAutoFit/>
            </a:bodyPr>
            <a:lstStyle/>
            <a:p>
              <a:pPr defTabSz="914172">
                <a:defRPr/>
              </a:pPr>
              <a:r>
                <a:rPr lang="en-US" altLang="zh-CN" sz="1200" kern="0" dirty="0">
                  <a:solidFill>
                    <a:prstClr val="black"/>
                  </a:solidFill>
                  <a:latin typeface="Calibri" panose="020F0502020204030204"/>
                  <a:ea typeface="等线" panose="02010600030101010101" pitchFamily="2" charset="-122"/>
                </a:rPr>
                <a:t>Google Auth. </a:t>
              </a:r>
              <a:r>
                <a:rPr lang="en-US" altLang="zh-CN" sz="1200" kern="0" dirty="0" err="1">
                  <a:solidFill>
                    <a:prstClr val="black"/>
                  </a:solidFill>
                  <a:latin typeface="Calibri" panose="020F0502020204030204"/>
                  <a:ea typeface="等线" panose="02010600030101010101" pitchFamily="2" charset="-122"/>
                </a:rPr>
                <a:t>Authy</a:t>
              </a:r>
              <a:r>
                <a:rPr lang="en-US" altLang="zh-CN" sz="1200" kern="0" dirty="0">
                  <a:solidFill>
                    <a:prstClr val="black"/>
                  </a:solidFill>
                  <a:latin typeface="Calibri" panose="020F0502020204030204"/>
                  <a:ea typeface="等线" panose="02010600030101010101" pitchFamily="2" charset="-122"/>
                </a:rPr>
                <a:t>, </a:t>
              </a:r>
              <a:r>
                <a:rPr lang="en-US" altLang="zh-CN" sz="1200" kern="0" dirty="0" err="1">
                  <a:solidFill>
                    <a:prstClr val="black"/>
                  </a:solidFill>
                  <a:latin typeface="Calibri" panose="020F0502020204030204"/>
                  <a:ea typeface="等线" panose="02010600030101010101" pitchFamily="2" charset="-122"/>
                </a:rPr>
                <a:t>Feedzai</a:t>
              </a:r>
              <a:r>
                <a:rPr lang="en-US" altLang="zh-CN" sz="1200" kern="0" dirty="0">
                  <a:solidFill>
                    <a:prstClr val="black"/>
                  </a:solidFill>
                  <a:latin typeface="Calibri" panose="020F0502020204030204"/>
                  <a:ea typeface="等线" panose="02010600030101010101" pitchFamily="2" charset="-122"/>
                </a:rPr>
                <a:t>, …</a:t>
              </a:r>
              <a:endParaRPr lang="en-US" sz="1200" kern="0" dirty="0">
                <a:solidFill>
                  <a:prstClr val="black"/>
                </a:solidFill>
                <a:latin typeface="Calibri" panose="020F0502020204030204"/>
              </a:endParaRPr>
            </a:p>
          </p:txBody>
        </p:sp>
        <p:sp>
          <p:nvSpPr>
            <p:cNvPr id="72" name="文本框 71"/>
            <p:cNvSpPr txBox="1"/>
            <p:nvPr/>
          </p:nvSpPr>
          <p:spPr>
            <a:xfrm>
              <a:off x="9534727" y="4165913"/>
              <a:ext cx="1109599" cy="307777"/>
            </a:xfrm>
            <a:prstGeom prst="rect">
              <a:avLst/>
            </a:prstGeom>
            <a:noFill/>
          </p:spPr>
          <p:txBody>
            <a:bodyPr wrap="none" rtlCol="0">
              <a:spAutoFit/>
            </a:bodyPr>
            <a:lstStyle/>
            <a:p>
              <a:pPr algn="ctr" defTabSz="914172">
                <a:defRPr/>
              </a:pPr>
              <a:r>
                <a:rPr lang="zh-CN" altLang="en-US" sz="1400" b="1" kern="0" dirty="0">
                  <a:solidFill>
                    <a:prstClr val="black"/>
                  </a:solidFill>
                  <a:latin typeface="Calibri" panose="020F0502020204030204"/>
                  <a:ea typeface="等线" panose="02010600030101010101" pitchFamily="2" charset="-122"/>
                </a:rPr>
                <a:t>安全 </a:t>
              </a:r>
              <a:r>
                <a:rPr lang="en-US" altLang="zh-CN" sz="1400" b="1" kern="0" dirty="0">
                  <a:solidFill>
                    <a:prstClr val="black"/>
                  </a:solidFill>
                  <a:latin typeface="Calibri" panose="020F0502020204030204"/>
                  <a:ea typeface="等线" panose="02010600030101010101" pitchFamily="2" charset="-122"/>
                </a:rPr>
                <a:t>&amp; </a:t>
              </a:r>
              <a:r>
                <a:rPr lang="zh-CN" altLang="en-US" sz="1400" b="1" kern="0" dirty="0">
                  <a:solidFill>
                    <a:prstClr val="black"/>
                  </a:solidFill>
                  <a:latin typeface="Calibri" panose="020F0502020204030204"/>
                  <a:ea typeface="等线" panose="02010600030101010101" pitchFamily="2" charset="-122"/>
                </a:rPr>
                <a:t>风控</a:t>
              </a:r>
              <a:endParaRPr lang="en-US" altLang="zh-CN" sz="1400" b="1" kern="0" dirty="0">
                <a:solidFill>
                  <a:prstClr val="black"/>
                </a:solidFill>
                <a:latin typeface="Calibri" panose="020F0502020204030204"/>
                <a:ea typeface="等线" panose="02010600030101010101" pitchFamily="2" charset="-122"/>
              </a:endParaRPr>
            </a:p>
          </p:txBody>
        </p:sp>
        <p:sp>
          <p:nvSpPr>
            <p:cNvPr id="73" name="矩形 72"/>
            <p:cNvSpPr/>
            <p:nvPr/>
          </p:nvSpPr>
          <p:spPr>
            <a:xfrm>
              <a:off x="8979846" y="4982035"/>
              <a:ext cx="2253529" cy="591780"/>
            </a:xfrm>
            <a:prstGeom prst="rect">
              <a:avLst/>
            </a:prstGeom>
            <a:gradFill rotWithShape="1">
              <a:gsLst>
                <a:gs pos="0">
                  <a:srgbClr val="A5A5A5">
                    <a:lumMod val="110000"/>
                    <a:satMod val="105000"/>
                    <a:tint val="67000"/>
                  </a:srgbClr>
                </a:gs>
                <a:gs pos="50000">
                  <a:srgbClr val="E7E6E6">
                    <a:lumMod val="90000"/>
                  </a:srgbClr>
                </a:gs>
                <a:gs pos="100000">
                  <a:srgbClr val="E7E6E6">
                    <a:lumMod val="90000"/>
                  </a:srgbClr>
                </a:gs>
              </a:gsLst>
              <a:lin ang="5400000" scaled="0"/>
            </a:gradFill>
            <a:ln w="6350" cap="flat" cmpd="sng" algn="ctr">
              <a:solidFill>
                <a:srgbClr val="A5A5A5"/>
              </a:solidFill>
              <a:prstDash val="solid"/>
              <a:miter lim="800000"/>
            </a:ln>
            <a:effectLst/>
          </p:spPr>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prstClr val="black"/>
                </a:solidFill>
                <a:latin typeface="Calibri" panose="020F0502020204030204"/>
              </a:endParaRPr>
            </a:p>
          </p:txBody>
        </p:sp>
        <p:sp>
          <p:nvSpPr>
            <p:cNvPr id="76" name="文本框 75"/>
            <p:cNvSpPr txBox="1"/>
            <p:nvPr/>
          </p:nvSpPr>
          <p:spPr>
            <a:xfrm>
              <a:off x="8945671" y="5276050"/>
              <a:ext cx="2287704" cy="276999"/>
            </a:xfrm>
            <a:prstGeom prst="rect">
              <a:avLst/>
            </a:prstGeom>
            <a:noFill/>
          </p:spPr>
          <p:txBody>
            <a:bodyPr wrap="square" rtlCol="0">
              <a:spAutoFit/>
            </a:bodyPr>
            <a:lstStyle/>
            <a:p>
              <a:pPr defTabSz="914172">
                <a:defRPr/>
              </a:pPr>
              <a:r>
                <a:rPr lang="en-US" altLang="zh-CN" sz="1200" kern="0" dirty="0">
                  <a:solidFill>
                    <a:prstClr val="black"/>
                  </a:solidFill>
                  <a:latin typeface="Calibri" panose="020F0502020204030204"/>
                  <a:ea typeface="等线" panose="02010600030101010101" pitchFamily="2" charset="-122"/>
                </a:rPr>
                <a:t>Google Analytics, </a:t>
              </a:r>
              <a:r>
                <a:rPr lang="en-US" altLang="zh-CN" sz="1200" kern="0" dirty="0" err="1">
                  <a:solidFill>
                    <a:prstClr val="black"/>
                  </a:solidFill>
                  <a:latin typeface="Calibri" panose="020F0502020204030204"/>
                  <a:ea typeface="等线" panose="02010600030101010101" pitchFamily="2" charset="-122"/>
                </a:rPr>
                <a:t>MixPanel</a:t>
              </a:r>
              <a:r>
                <a:rPr lang="en-US" altLang="zh-CN" sz="1200" kern="0" dirty="0">
                  <a:solidFill>
                    <a:prstClr val="black"/>
                  </a:solidFill>
                  <a:latin typeface="Calibri" panose="020F0502020204030204"/>
                  <a:ea typeface="等线" panose="02010600030101010101" pitchFamily="2" charset="-122"/>
                </a:rPr>
                <a:t>, …</a:t>
              </a:r>
              <a:endParaRPr lang="en-US" sz="1200" kern="0" dirty="0">
                <a:solidFill>
                  <a:prstClr val="black"/>
                </a:solidFill>
                <a:latin typeface="Calibri" panose="020F0502020204030204"/>
              </a:endParaRPr>
            </a:p>
          </p:txBody>
        </p:sp>
        <p:sp>
          <p:nvSpPr>
            <p:cNvPr id="77" name="文本框 76"/>
            <p:cNvSpPr txBox="1"/>
            <p:nvPr/>
          </p:nvSpPr>
          <p:spPr>
            <a:xfrm>
              <a:off x="9638120" y="4951265"/>
              <a:ext cx="902812" cy="307777"/>
            </a:xfrm>
            <a:prstGeom prst="rect">
              <a:avLst/>
            </a:prstGeom>
            <a:noFill/>
          </p:spPr>
          <p:txBody>
            <a:bodyPr wrap="none" rtlCol="0">
              <a:spAutoFit/>
            </a:bodyPr>
            <a:lstStyle/>
            <a:p>
              <a:pPr algn="ctr" defTabSz="914172">
                <a:defRPr/>
              </a:pPr>
              <a:r>
                <a:rPr lang="zh-CN" altLang="en-US" sz="1400" b="1" kern="0" dirty="0">
                  <a:solidFill>
                    <a:prstClr val="black"/>
                  </a:solidFill>
                  <a:latin typeface="Calibri" panose="020F0502020204030204"/>
                  <a:ea typeface="等线" panose="02010600030101010101" pitchFamily="2" charset="-122"/>
                </a:rPr>
                <a:t>分析工具</a:t>
              </a:r>
              <a:endParaRPr lang="en-US" altLang="zh-CN" sz="1400" b="1" kern="0" dirty="0">
                <a:solidFill>
                  <a:prstClr val="black"/>
                </a:solidFill>
                <a:latin typeface="Calibri" panose="020F0502020204030204"/>
                <a:ea typeface="等线" panose="02010600030101010101" pitchFamily="2" charset="-122"/>
              </a:endParaRPr>
            </a:p>
          </p:txBody>
        </p:sp>
        <p:sp>
          <p:nvSpPr>
            <p:cNvPr id="80" name="矩形 79"/>
            <p:cNvSpPr/>
            <p:nvPr/>
          </p:nvSpPr>
          <p:spPr>
            <a:xfrm>
              <a:off x="8979846" y="5746549"/>
              <a:ext cx="2253529" cy="591780"/>
            </a:xfrm>
            <a:prstGeom prst="rect">
              <a:avLst/>
            </a:prstGeom>
            <a:gradFill rotWithShape="1">
              <a:gsLst>
                <a:gs pos="0">
                  <a:srgbClr val="A5A5A5">
                    <a:lumMod val="110000"/>
                    <a:satMod val="105000"/>
                    <a:tint val="67000"/>
                  </a:srgbClr>
                </a:gs>
                <a:gs pos="50000">
                  <a:srgbClr val="E7E6E6">
                    <a:lumMod val="90000"/>
                  </a:srgbClr>
                </a:gs>
                <a:gs pos="100000">
                  <a:srgbClr val="E7E6E6">
                    <a:lumMod val="90000"/>
                  </a:srgbClr>
                </a:gs>
              </a:gsLst>
              <a:lin ang="5400000" scaled="0"/>
            </a:gradFill>
            <a:ln w="6350" cap="flat" cmpd="sng" algn="ctr">
              <a:solidFill>
                <a:srgbClr val="A5A5A5"/>
              </a:solidFill>
              <a:prstDash val="solid"/>
              <a:miter lim="800000"/>
            </a:ln>
            <a:effectLst/>
          </p:spPr>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prstClr val="black"/>
                </a:solidFill>
                <a:latin typeface="Calibri" panose="020F0502020204030204"/>
              </a:endParaRPr>
            </a:p>
          </p:txBody>
        </p:sp>
        <p:sp>
          <p:nvSpPr>
            <p:cNvPr id="81" name="文本框 80"/>
            <p:cNvSpPr txBox="1"/>
            <p:nvPr/>
          </p:nvSpPr>
          <p:spPr>
            <a:xfrm>
              <a:off x="8945671" y="6040564"/>
              <a:ext cx="2287704" cy="276999"/>
            </a:xfrm>
            <a:prstGeom prst="rect">
              <a:avLst/>
            </a:prstGeom>
            <a:noFill/>
          </p:spPr>
          <p:txBody>
            <a:bodyPr wrap="square" rtlCol="0">
              <a:spAutoFit/>
            </a:bodyPr>
            <a:lstStyle/>
            <a:p>
              <a:pPr defTabSz="914172">
                <a:defRPr/>
              </a:pPr>
              <a:r>
                <a:rPr lang="en-US" altLang="zh-CN" sz="1200" kern="0" dirty="0">
                  <a:solidFill>
                    <a:prstClr val="black"/>
                  </a:solidFill>
                  <a:latin typeface="Calibri" panose="020F0502020204030204"/>
                  <a:ea typeface="等线" panose="02010600030101010101" pitchFamily="2" charset="-122"/>
                </a:rPr>
                <a:t>Amazon gifts, JD.com, Alibaba, …</a:t>
              </a:r>
              <a:endParaRPr lang="en-US" sz="1200" kern="0" dirty="0">
                <a:solidFill>
                  <a:prstClr val="black"/>
                </a:solidFill>
                <a:latin typeface="Calibri" panose="020F0502020204030204"/>
              </a:endParaRPr>
            </a:p>
          </p:txBody>
        </p:sp>
        <p:sp>
          <p:nvSpPr>
            <p:cNvPr id="84" name="文本框 83"/>
            <p:cNvSpPr txBox="1"/>
            <p:nvPr/>
          </p:nvSpPr>
          <p:spPr>
            <a:xfrm>
              <a:off x="9458584" y="5715779"/>
              <a:ext cx="1261885" cy="307777"/>
            </a:xfrm>
            <a:prstGeom prst="rect">
              <a:avLst/>
            </a:prstGeom>
            <a:noFill/>
          </p:spPr>
          <p:txBody>
            <a:bodyPr wrap="none" rtlCol="0">
              <a:spAutoFit/>
            </a:bodyPr>
            <a:lstStyle/>
            <a:p>
              <a:pPr algn="ctr" defTabSz="914172">
                <a:defRPr/>
              </a:pPr>
              <a:r>
                <a:rPr lang="zh-CN" altLang="en-US" sz="1400" b="1" kern="0" dirty="0">
                  <a:solidFill>
                    <a:prstClr val="black"/>
                  </a:solidFill>
                  <a:latin typeface="Calibri" panose="020F0502020204030204"/>
                  <a:ea typeface="等线" panose="02010600030101010101" pitchFamily="2" charset="-122"/>
                </a:rPr>
                <a:t>其他合作伙伴</a:t>
              </a:r>
              <a:endParaRPr lang="en-US" altLang="zh-CN" sz="1400" b="1" kern="0" dirty="0">
                <a:solidFill>
                  <a:prstClr val="black"/>
                </a:solidFill>
                <a:latin typeface="Calibri" panose="020F0502020204030204"/>
                <a:ea typeface="等线" panose="02010600030101010101" pitchFamily="2" charset="-122"/>
              </a:endParaRPr>
            </a:p>
          </p:txBody>
        </p:sp>
        <p:sp>
          <p:nvSpPr>
            <p:cNvPr id="85" name="矩形 84"/>
            <p:cNvSpPr/>
            <p:nvPr/>
          </p:nvSpPr>
          <p:spPr>
            <a:xfrm>
              <a:off x="8979846" y="3453639"/>
              <a:ext cx="2253529" cy="591780"/>
            </a:xfrm>
            <a:prstGeom prst="rect">
              <a:avLst/>
            </a:prstGeom>
            <a:gradFill rotWithShape="1">
              <a:gsLst>
                <a:gs pos="0">
                  <a:srgbClr val="A5A5A5">
                    <a:lumMod val="110000"/>
                    <a:satMod val="105000"/>
                    <a:tint val="67000"/>
                  </a:srgbClr>
                </a:gs>
                <a:gs pos="50000">
                  <a:srgbClr val="E7E6E6">
                    <a:lumMod val="90000"/>
                  </a:srgbClr>
                </a:gs>
                <a:gs pos="100000">
                  <a:srgbClr val="E7E6E6">
                    <a:lumMod val="90000"/>
                  </a:srgbClr>
                </a:gs>
              </a:gsLst>
              <a:lin ang="5400000" scaled="0"/>
            </a:gradFill>
            <a:ln w="6350" cap="flat" cmpd="sng" algn="ctr">
              <a:solidFill>
                <a:srgbClr val="A5A5A5"/>
              </a:solidFill>
              <a:prstDash val="solid"/>
              <a:miter lim="800000"/>
            </a:ln>
            <a:effectLst/>
          </p:spPr>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prstClr val="black"/>
                </a:solidFill>
                <a:latin typeface="Calibri" panose="020F0502020204030204"/>
              </a:endParaRPr>
            </a:p>
          </p:txBody>
        </p:sp>
        <p:sp>
          <p:nvSpPr>
            <p:cNvPr id="86" name="文本框 85"/>
            <p:cNvSpPr txBox="1"/>
            <p:nvPr/>
          </p:nvSpPr>
          <p:spPr>
            <a:xfrm>
              <a:off x="9076986" y="3747653"/>
              <a:ext cx="2156389" cy="276999"/>
            </a:xfrm>
            <a:prstGeom prst="rect">
              <a:avLst/>
            </a:prstGeom>
            <a:noFill/>
          </p:spPr>
          <p:txBody>
            <a:bodyPr wrap="square" rtlCol="0">
              <a:spAutoFit/>
            </a:bodyPr>
            <a:lstStyle/>
            <a:p>
              <a:pPr defTabSz="914172">
                <a:defRPr/>
              </a:pPr>
              <a:r>
                <a:rPr lang="en-US" sz="1200" kern="0" dirty="0" err="1">
                  <a:solidFill>
                    <a:prstClr val="black"/>
                  </a:solidFill>
                  <a:latin typeface="Calibri" panose="020F0502020204030204"/>
                </a:rPr>
                <a:t>Onfido</a:t>
              </a:r>
              <a:r>
                <a:rPr lang="en-US" sz="1200" kern="0" dirty="0">
                  <a:solidFill>
                    <a:prstClr val="black"/>
                  </a:solidFill>
                  <a:latin typeface="Calibri" panose="020F0502020204030204"/>
                </a:rPr>
                <a:t>, </a:t>
              </a:r>
              <a:r>
                <a:rPr lang="en-US" sz="1200" kern="0" dirty="0" err="1">
                  <a:solidFill>
                    <a:prstClr val="black"/>
                  </a:solidFill>
                  <a:latin typeface="Calibri" panose="020F0502020204030204"/>
                </a:rPr>
                <a:t>IdentityMind</a:t>
              </a:r>
              <a:r>
                <a:rPr lang="en-US" sz="1200" kern="0" dirty="0">
                  <a:solidFill>
                    <a:prstClr val="black"/>
                  </a:solidFill>
                  <a:latin typeface="Calibri" panose="020F0502020204030204"/>
                </a:rPr>
                <a:t>, </a:t>
              </a:r>
              <a:r>
                <a:rPr lang="en-US" sz="1200" kern="0" dirty="0" err="1">
                  <a:solidFill>
                    <a:prstClr val="black"/>
                  </a:solidFill>
                  <a:latin typeface="Calibri" panose="020F0502020204030204"/>
                </a:rPr>
                <a:t>Jumio</a:t>
              </a:r>
              <a:r>
                <a:rPr lang="en-US" sz="1200" kern="0" dirty="0">
                  <a:solidFill>
                    <a:prstClr val="black"/>
                  </a:solidFill>
                  <a:latin typeface="Calibri" panose="020F0502020204030204"/>
                </a:rPr>
                <a:t>, …</a:t>
              </a:r>
            </a:p>
          </p:txBody>
        </p:sp>
        <p:sp>
          <p:nvSpPr>
            <p:cNvPr id="87" name="文本框 86"/>
            <p:cNvSpPr txBox="1"/>
            <p:nvPr/>
          </p:nvSpPr>
          <p:spPr>
            <a:xfrm>
              <a:off x="9232561" y="3431014"/>
              <a:ext cx="1713932" cy="307777"/>
            </a:xfrm>
            <a:prstGeom prst="rect">
              <a:avLst/>
            </a:prstGeom>
            <a:noFill/>
          </p:spPr>
          <p:txBody>
            <a:bodyPr wrap="none" rtlCol="0">
              <a:spAutoFit/>
            </a:bodyPr>
            <a:lstStyle/>
            <a:p>
              <a:pPr algn="ctr" defTabSz="914172">
                <a:defRPr/>
              </a:pPr>
              <a:r>
                <a:rPr lang="zh-CN" altLang="en-US" sz="1400" b="1" kern="0" dirty="0">
                  <a:solidFill>
                    <a:prstClr val="black"/>
                  </a:solidFill>
                  <a:latin typeface="Calibri" panose="020F0502020204030204"/>
                  <a:ea typeface="等线" panose="02010600030101010101" pitchFamily="2" charset="-122"/>
                </a:rPr>
                <a:t>合规，</a:t>
              </a:r>
              <a:r>
                <a:rPr lang="en-US" altLang="zh-CN" sz="1400" b="1" kern="0" dirty="0">
                  <a:solidFill>
                    <a:prstClr val="black"/>
                  </a:solidFill>
                  <a:latin typeface="Calibri" panose="020F0502020204030204"/>
                  <a:ea typeface="等线" panose="02010600030101010101" pitchFamily="2" charset="-122"/>
                </a:rPr>
                <a:t>KYC &amp;</a:t>
              </a:r>
              <a:r>
                <a:rPr lang="zh-CN" altLang="en-US" sz="1400" b="1" kern="0" dirty="0">
                  <a:solidFill>
                    <a:prstClr val="black"/>
                  </a:solidFill>
                  <a:latin typeface="Calibri" panose="020F0502020204030204"/>
                  <a:ea typeface="等线" panose="02010600030101010101" pitchFamily="2" charset="-122"/>
                </a:rPr>
                <a:t>反洗钱</a:t>
              </a:r>
              <a:endParaRPr lang="en-US" altLang="zh-CN" sz="1400" b="1" kern="0" dirty="0">
                <a:solidFill>
                  <a:prstClr val="black"/>
                </a:solidFill>
                <a:latin typeface="Calibri" panose="020F0502020204030204"/>
                <a:ea typeface="等线" panose="02010600030101010101" pitchFamily="2" charset="-122"/>
              </a:endParaRPr>
            </a:p>
          </p:txBody>
        </p:sp>
        <p:cxnSp>
          <p:nvCxnSpPr>
            <p:cNvPr id="88" name="直接连接符 87"/>
            <p:cNvCxnSpPr/>
            <p:nvPr/>
          </p:nvCxnSpPr>
          <p:spPr>
            <a:xfrm>
              <a:off x="8619596" y="1483285"/>
              <a:ext cx="0" cy="4572152"/>
            </a:xfrm>
            <a:prstGeom prst="line">
              <a:avLst/>
            </a:prstGeom>
            <a:noFill/>
            <a:ln w="6350" cap="flat" cmpd="sng" algn="ctr">
              <a:solidFill>
                <a:srgbClr val="5B9BD5"/>
              </a:solidFill>
              <a:prstDash val="solid"/>
              <a:miter lim="800000"/>
            </a:ln>
            <a:effectLst/>
          </p:spPr>
        </p:cxnSp>
        <p:cxnSp>
          <p:nvCxnSpPr>
            <p:cNvPr id="89" name="直接连接符 88"/>
            <p:cNvCxnSpPr/>
            <p:nvPr/>
          </p:nvCxnSpPr>
          <p:spPr>
            <a:xfrm>
              <a:off x="8619596" y="1483285"/>
              <a:ext cx="360250" cy="9884"/>
            </a:xfrm>
            <a:prstGeom prst="line">
              <a:avLst/>
            </a:prstGeom>
            <a:noFill/>
            <a:ln w="6350" cap="flat" cmpd="sng" algn="ctr">
              <a:solidFill>
                <a:srgbClr val="5B9BD5"/>
              </a:solidFill>
              <a:prstDash val="solid"/>
              <a:miter lim="800000"/>
            </a:ln>
            <a:effectLst/>
          </p:spPr>
        </p:cxnSp>
        <p:cxnSp>
          <p:nvCxnSpPr>
            <p:cNvPr id="90" name="直接连接符 89"/>
            <p:cNvCxnSpPr/>
            <p:nvPr/>
          </p:nvCxnSpPr>
          <p:spPr>
            <a:xfrm>
              <a:off x="8619596" y="2269566"/>
              <a:ext cx="360250" cy="0"/>
            </a:xfrm>
            <a:prstGeom prst="line">
              <a:avLst/>
            </a:prstGeom>
            <a:noFill/>
            <a:ln w="6350" cap="flat" cmpd="sng" algn="ctr">
              <a:solidFill>
                <a:srgbClr val="5B9BD5"/>
              </a:solidFill>
              <a:prstDash val="solid"/>
              <a:miter lim="800000"/>
            </a:ln>
            <a:effectLst/>
          </p:spPr>
        </p:cxnSp>
        <p:cxnSp>
          <p:nvCxnSpPr>
            <p:cNvPr id="91" name="直接连接符 90"/>
            <p:cNvCxnSpPr>
              <a:endCxn id="67" idx="1"/>
            </p:cNvCxnSpPr>
            <p:nvPr/>
          </p:nvCxnSpPr>
          <p:spPr>
            <a:xfrm>
              <a:off x="8619596" y="3006162"/>
              <a:ext cx="360250" cy="1876"/>
            </a:xfrm>
            <a:prstGeom prst="line">
              <a:avLst/>
            </a:prstGeom>
            <a:noFill/>
            <a:ln w="6350" cap="flat" cmpd="sng" algn="ctr">
              <a:solidFill>
                <a:srgbClr val="5B9BD5"/>
              </a:solidFill>
              <a:prstDash val="solid"/>
              <a:miter lim="800000"/>
            </a:ln>
            <a:effectLst/>
          </p:spPr>
        </p:cxnSp>
        <p:cxnSp>
          <p:nvCxnSpPr>
            <p:cNvPr id="92" name="直接连接符 91"/>
            <p:cNvCxnSpPr>
              <a:endCxn id="70" idx="1"/>
            </p:cNvCxnSpPr>
            <p:nvPr/>
          </p:nvCxnSpPr>
          <p:spPr>
            <a:xfrm>
              <a:off x="8619596" y="4492573"/>
              <a:ext cx="360250" cy="0"/>
            </a:xfrm>
            <a:prstGeom prst="line">
              <a:avLst/>
            </a:prstGeom>
            <a:noFill/>
            <a:ln w="6350" cap="flat" cmpd="sng" algn="ctr">
              <a:solidFill>
                <a:srgbClr val="5B9BD5"/>
              </a:solidFill>
              <a:prstDash val="solid"/>
              <a:miter lim="800000"/>
            </a:ln>
            <a:effectLst/>
          </p:spPr>
        </p:cxnSp>
        <p:cxnSp>
          <p:nvCxnSpPr>
            <p:cNvPr id="93" name="直接连接符 92"/>
            <p:cNvCxnSpPr/>
            <p:nvPr/>
          </p:nvCxnSpPr>
          <p:spPr>
            <a:xfrm>
              <a:off x="8619596" y="5284860"/>
              <a:ext cx="360250" cy="0"/>
            </a:xfrm>
            <a:prstGeom prst="line">
              <a:avLst/>
            </a:prstGeom>
            <a:noFill/>
            <a:ln w="6350" cap="flat" cmpd="sng" algn="ctr">
              <a:solidFill>
                <a:srgbClr val="5B9BD5"/>
              </a:solidFill>
              <a:prstDash val="solid"/>
              <a:miter lim="800000"/>
            </a:ln>
            <a:effectLst/>
          </p:spPr>
        </p:cxnSp>
        <p:cxnSp>
          <p:nvCxnSpPr>
            <p:cNvPr id="94" name="直接连接符 93"/>
            <p:cNvCxnSpPr>
              <a:endCxn id="80" idx="1"/>
            </p:cNvCxnSpPr>
            <p:nvPr/>
          </p:nvCxnSpPr>
          <p:spPr>
            <a:xfrm>
              <a:off x="8625329" y="6042439"/>
              <a:ext cx="354517" cy="0"/>
            </a:xfrm>
            <a:prstGeom prst="line">
              <a:avLst/>
            </a:prstGeom>
            <a:noFill/>
            <a:ln w="6350" cap="flat" cmpd="sng" algn="ctr">
              <a:solidFill>
                <a:srgbClr val="5B9BD5"/>
              </a:solidFill>
              <a:prstDash val="solid"/>
              <a:miter lim="800000"/>
            </a:ln>
            <a:effectLst/>
          </p:spPr>
        </p:cxnSp>
      </p:grpSp>
      <p:sp>
        <p:nvSpPr>
          <p:cNvPr id="95" name="文本框 94"/>
          <p:cNvSpPr txBox="1"/>
          <p:nvPr/>
        </p:nvSpPr>
        <p:spPr>
          <a:xfrm>
            <a:off x="3462436" y="806920"/>
            <a:ext cx="4246676" cy="400110"/>
          </a:xfrm>
          <a:prstGeom prst="rect">
            <a:avLst/>
          </a:prstGeom>
          <a:noFill/>
        </p:spPr>
        <p:txBody>
          <a:bodyPr wrap="none" rtlCol="0">
            <a:spAutoFit/>
          </a:bodyPr>
          <a:lstStyle/>
          <a:p>
            <a:pPr algn="ctr" defTabSz="914172">
              <a:defRPr/>
            </a:pPr>
            <a:r>
              <a:rPr lang="en-US" altLang="zh-CN" sz="2000" b="1" kern="0" dirty="0">
                <a:solidFill>
                  <a:prstClr val="black"/>
                </a:solidFill>
              </a:rPr>
              <a:t>Mutual Chain Middleware Framework</a:t>
            </a:r>
            <a:endParaRPr lang="en-US" sz="2000" b="1" kern="0" dirty="0">
              <a:solidFill>
                <a:prstClr val="black"/>
              </a:solidFill>
            </a:endParaRPr>
          </a:p>
        </p:txBody>
      </p:sp>
      <p:cxnSp>
        <p:nvCxnSpPr>
          <p:cNvPr id="96" name="肘形连接符 95"/>
          <p:cNvCxnSpPr>
            <a:endCxn id="85" idx="1"/>
          </p:cNvCxnSpPr>
          <p:nvPr/>
        </p:nvCxnSpPr>
        <p:spPr>
          <a:xfrm flipV="1">
            <a:off x="7740351" y="3749529"/>
            <a:ext cx="1239497" cy="534218"/>
          </a:xfrm>
          <a:prstGeom prst="bentConnector3">
            <a:avLst>
              <a:gd name="adj1" fmla="val 71078"/>
            </a:avLst>
          </a:prstGeom>
        </p:spPr>
        <p:style>
          <a:lnRef idx="1">
            <a:schemeClr val="accent1"/>
          </a:lnRef>
          <a:fillRef idx="0">
            <a:schemeClr val="accent1"/>
          </a:fillRef>
          <a:effectRef idx="0">
            <a:schemeClr val="accent1"/>
          </a:effectRef>
          <a:fontRef idx="minor">
            <a:schemeClr val="tx1"/>
          </a:fontRef>
        </p:style>
      </p:cxnSp>
      <p:sp>
        <p:nvSpPr>
          <p:cNvPr id="97" name="文本框 96"/>
          <p:cNvSpPr txBox="1"/>
          <p:nvPr/>
        </p:nvSpPr>
        <p:spPr>
          <a:xfrm>
            <a:off x="4545725" y="2619613"/>
            <a:ext cx="2076210" cy="338554"/>
          </a:xfrm>
          <a:prstGeom prst="rect">
            <a:avLst/>
          </a:prstGeom>
          <a:noFill/>
        </p:spPr>
        <p:txBody>
          <a:bodyPr wrap="none" rtlCol="0">
            <a:spAutoFit/>
          </a:bodyPr>
          <a:lstStyle/>
          <a:p>
            <a:pPr algn="ctr" defTabSz="914172">
              <a:defRPr/>
            </a:pPr>
            <a:r>
              <a:rPr lang="en-US" altLang="zh-CN" sz="1600" b="1" kern="0" dirty="0" err="1" smtClean="0">
                <a:solidFill>
                  <a:prstClr val="black"/>
                </a:solidFill>
                <a:latin typeface="Calibri" panose="020F0502020204030204"/>
                <a:ea typeface="等线" panose="02010600030101010101" pitchFamily="2" charset="-122"/>
              </a:rPr>
              <a:t>MChain</a:t>
            </a:r>
            <a:r>
              <a:rPr lang="zh-CN" altLang="en-US" sz="1600" b="1" kern="0" dirty="0" smtClean="0">
                <a:solidFill>
                  <a:prstClr val="black"/>
                </a:solidFill>
                <a:latin typeface="Calibri" panose="020F0502020204030204"/>
                <a:ea typeface="等线" panose="02010600030101010101" pitchFamily="2" charset="-122"/>
              </a:rPr>
              <a:t>金融</a:t>
            </a:r>
            <a:r>
              <a:rPr lang="zh-CN" altLang="en-US" sz="1600" b="1" kern="0" dirty="0">
                <a:solidFill>
                  <a:prstClr val="black"/>
                </a:solidFill>
                <a:latin typeface="Calibri" panose="020F0502020204030204"/>
                <a:ea typeface="等线" panose="02010600030101010101" pitchFamily="2" charset="-122"/>
              </a:rPr>
              <a:t>科技引擎</a:t>
            </a:r>
            <a:endParaRPr lang="en-US" sz="1600" b="1" kern="0" dirty="0">
              <a:solidFill>
                <a:prstClr val="black"/>
              </a:solidFill>
              <a:latin typeface="Calibri" panose="020F0502020204030204"/>
            </a:endParaRPr>
          </a:p>
        </p:txBody>
      </p:sp>
      <p:sp>
        <p:nvSpPr>
          <p:cNvPr id="98" name="矩形 97"/>
          <p:cNvSpPr/>
          <p:nvPr/>
        </p:nvSpPr>
        <p:spPr>
          <a:xfrm>
            <a:off x="6105612" y="1387407"/>
            <a:ext cx="1005038" cy="358101"/>
          </a:xfrm>
          <a:prstGeom prst="rect">
            <a:avLst/>
          </a:prstGeom>
          <a:gradFill rotWithShape="1">
            <a:gsLst>
              <a:gs pos="0">
                <a:srgbClr val="70AD47">
                  <a:lumMod val="110000"/>
                  <a:satMod val="105000"/>
                  <a:tint val="67000"/>
                </a:srgbClr>
              </a:gs>
              <a:gs pos="50000">
                <a:srgbClr val="70AD47">
                  <a:lumMod val="105000"/>
                  <a:satMod val="103000"/>
                  <a:tint val="73000"/>
                </a:srgbClr>
              </a:gs>
              <a:gs pos="100000">
                <a:srgbClr val="70AD47">
                  <a:lumMod val="105000"/>
                  <a:satMod val="109000"/>
                  <a:tint val="81000"/>
                </a:srgbClr>
              </a:gs>
            </a:gsLst>
            <a:lin ang="5400000" scaled="0"/>
          </a:gradFill>
          <a:ln w="6350" cap="flat" cmpd="sng" algn="ctr">
            <a:solidFill>
              <a:srgbClr val="70AD47"/>
            </a:solidFill>
            <a:prstDash val="solid"/>
            <a:miter lim="800000"/>
          </a:ln>
          <a:effectLst/>
        </p:spPr>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r>
              <a:rPr lang="zh-CN" altLang="en-US" sz="1200" kern="0" dirty="0">
                <a:solidFill>
                  <a:prstClr val="black"/>
                </a:solidFill>
                <a:latin typeface="Calibri" panose="020F0502020204030204"/>
                <a:ea typeface="等线" panose="02010600030101010101" pitchFamily="2" charset="-122"/>
              </a:rPr>
              <a:t>供应链金融</a:t>
            </a:r>
            <a:endParaRPr lang="en-US" sz="1200" kern="0" dirty="0">
              <a:solidFill>
                <a:prstClr val="black"/>
              </a:solidFill>
              <a:latin typeface="Calibri" panose="020F0502020204030204"/>
            </a:endParaRPr>
          </a:p>
        </p:txBody>
      </p:sp>
      <p:sp>
        <p:nvSpPr>
          <p:cNvPr id="100" name="矩形 99"/>
          <p:cNvSpPr/>
          <p:nvPr/>
        </p:nvSpPr>
        <p:spPr>
          <a:xfrm>
            <a:off x="5153813" y="1387407"/>
            <a:ext cx="837120" cy="358101"/>
          </a:xfrm>
          <a:prstGeom prst="rect">
            <a:avLst/>
          </a:prstGeom>
          <a:gradFill rotWithShape="1">
            <a:gsLst>
              <a:gs pos="0">
                <a:srgbClr val="70AD47">
                  <a:lumMod val="110000"/>
                  <a:satMod val="105000"/>
                  <a:tint val="67000"/>
                </a:srgbClr>
              </a:gs>
              <a:gs pos="50000">
                <a:srgbClr val="70AD47">
                  <a:lumMod val="105000"/>
                  <a:satMod val="103000"/>
                  <a:tint val="73000"/>
                </a:srgbClr>
              </a:gs>
              <a:gs pos="100000">
                <a:srgbClr val="70AD47">
                  <a:lumMod val="105000"/>
                  <a:satMod val="109000"/>
                  <a:tint val="81000"/>
                </a:srgbClr>
              </a:gs>
            </a:gsLst>
            <a:lin ang="5400000" scaled="0"/>
          </a:gradFill>
          <a:ln w="6350" cap="flat" cmpd="sng" algn="ctr">
            <a:solidFill>
              <a:srgbClr val="70AD47"/>
            </a:solidFill>
            <a:prstDash val="solid"/>
            <a:miter lim="800000"/>
          </a:ln>
          <a:effectLst/>
        </p:spPr>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r>
              <a:rPr lang="zh-CN" altLang="en-US" sz="1200" kern="0" dirty="0" smtClean="0">
                <a:solidFill>
                  <a:prstClr val="black"/>
                </a:solidFill>
                <a:latin typeface="Calibri" panose="020F0502020204030204"/>
                <a:ea typeface="等线" panose="02010600030101010101" pitchFamily="2" charset="-122"/>
              </a:rPr>
              <a:t>数字资产</a:t>
            </a:r>
            <a:endParaRPr lang="en-US" sz="1200" kern="0" dirty="0">
              <a:solidFill>
                <a:prstClr val="black"/>
              </a:solidFill>
              <a:latin typeface="Calibri" panose="020F0502020204030204"/>
            </a:endParaRPr>
          </a:p>
        </p:txBody>
      </p:sp>
      <p:sp>
        <p:nvSpPr>
          <p:cNvPr id="101" name="矩形 100"/>
          <p:cNvSpPr/>
          <p:nvPr/>
        </p:nvSpPr>
        <p:spPr>
          <a:xfrm>
            <a:off x="4084646" y="1387407"/>
            <a:ext cx="978054" cy="358101"/>
          </a:xfrm>
          <a:prstGeom prst="rect">
            <a:avLst/>
          </a:prstGeom>
          <a:gradFill rotWithShape="1">
            <a:gsLst>
              <a:gs pos="0">
                <a:srgbClr val="70AD47">
                  <a:lumMod val="110000"/>
                  <a:satMod val="105000"/>
                  <a:tint val="67000"/>
                </a:srgbClr>
              </a:gs>
              <a:gs pos="50000">
                <a:srgbClr val="70AD47">
                  <a:lumMod val="105000"/>
                  <a:satMod val="103000"/>
                  <a:tint val="73000"/>
                </a:srgbClr>
              </a:gs>
              <a:gs pos="100000">
                <a:srgbClr val="70AD47">
                  <a:lumMod val="105000"/>
                  <a:satMod val="109000"/>
                  <a:tint val="81000"/>
                </a:srgbClr>
              </a:gs>
            </a:gsLst>
            <a:lin ang="5400000" scaled="0"/>
          </a:gradFill>
          <a:ln w="6350" cap="flat" cmpd="sng" algn="ctr">
            <a:solidFill>
              <a:srgbClr val="70AD47"/>
            </a:solidFill>
            <a:prstDash val="solid"/>
            <a:miter lim="800000"/>
          </a:ln>
          <a:effectLst/>
        </p:spPr>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r>
              <a:rPr lang="zh-CN" altLang="en-US" sz="1200" kern="0" dirty="0" smtClean="0">
                <a:solidFill>
                  <a:prstClr val="black"/>
                </a:solidFill>
                <a:latin typeface="Calibri" panose="020F0502020204030204"/>
                <a:ea typeface="等线" panose="02010600030101010101" pitchFamily="2" charset="-122"/>
              </a:rPr>
              <a:t>保险平台</a:t>
            </a:r>
            <a:endParaRPr lang="en-US" sz="1200" kern="0" dirty="0">
              <a:solidFill>
                <a:prstClr val="black"/>
              </a:solidFill>
              <a:latin typeface="Calibri" panose="020F0502020204030204"/>
            </a:endParaRPr>
          </a:p>
        </p:txBody>
      </p:sp>
      <p:sp>
        <p:nvSpPr>
          <p:cNvPr id="102" name="矩形 101"/>
          <p:cNvSpPr/>
          <p:nvPr/>
        </p:nvSpPr>
        <p:spPr>
          <a:xfrm>
            <a:off x="3918595" y="2095798"/>
            <a:ext cx="3307556" cy="338725"/>
          </a:xfrm>
          <a:prstGeom prst="rect">
            <a:avLst/>
          </a:prstGeom>
          <a:ln/>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dirty="0">
              <a:solidFill>
                <a:prstClr val="white"/>
              </a:solidFill>
              <a:latin typeface="Calibri" panose="020F0502020204030204"/>
            </a:endParaRPr>
          </a:p>
        </p:txBody>
      </p:sp>
      <p:sp>
        <p:nvSpPr>
          <p:cNvPr id="103" name="矩形 102"/>
          <p:cNvSpPr/>
          <p:nvPr/>
        </p:nvSpPr>
        <p:spPr>
          <a:xfrm>
            <a:off x="4627579" y="2113921"/>
            <a:ext cx="1838966" cy="307777"/>
          </a:xfrm>
          <a:prstGeom prst="rect">
            <a:avLst/>
          </a:prstGeom>
        </p:spPr>
        <p:txBody>
          <a:bodyPr wrap="none">
            <a:spAutoFit/>
          </a:bodyPr>
          <a:lstStyle/>
          <a:p>
            <a:pPr algn="ctr" defTabSz="914172"/>
            <a:r>
              <a:rPr lang="en-US" altLang="zh-CN" sz="1400" b="1" dirty="0" err="1" smtClean="0">
                <a:solidFill>
                  <a:prstClr val="black"/>
                </a:solidFill>
                <a:latin typeface="Calibri" panose="020F0502020204030204"/>
                <a:ea typeface="等线" panose="02010600030101010101" pitchFamily="2" charset="-122"/>
              </a:rPr>
              <a:t>MChain</a:t>
            </a:r>
            <a:r>
              <a:rPr lang="zh-CN" altLang="en-US" sz="1400" b="1" dirty="0" smtClean="0">
                <a:solidFill>
                  <a:prstClr val="black"/>
                </a:solidFill>
                <a:latin typeface="Calibri" panose="020F0502020204030204"/>
                <a:ea typeface="等线" panose="02010600030101010101" pitchFamily="2" charset="-122"/>
              </a:rPr>
              <a:t>跨</a:t>
            </a:r>
            <a:r>
              <a:rPr lang="zh-CN" altLang="en-US" sz="1400" b="1" dirty="0">
                <a:solidFill>
                  <a:prstClr val="black"/>
                </a:solidFill>
                <a:latin typeface="Calibri" panose="020F0502020204030204"/>
                <a:ea typeface="等线" panose="02010600030101010101" pitchFamily="2" charset="-122"/>
              </a:rPr>
              <a:t>链价值网关</a:t>
            </a:r>
            <a:endParaRPr lang="en-US" sz="1400" b="1" dirty="0">
              <a:solidFill>
                <a:prstClr val="black"/>
              </a:solidFill>
              <a:latin typeface="Calibri" panose="020F0502020204030204"/>
            </a:endParaRPr>
          </a:p>
        </p:txBody>
      </p:sp>
      <p:cxnSp>
        <p:nvCxnSpPr>
          <p:cNvPr id="104" name="曲线连接符 103"/>
          <p:cNvCxnSpPr>
            <a:stCxn id="102" idx="0"/>
            <a:endCxn id="98" idx="2"/>
          </p:cNvCxnSpPr>
          <p:nvPr/>
        </p:nvCxnSpPr>
        <p:spPr>
          <a:xfrm rot="5400000" flipH="1" flipV="1">
            <a:off x="5915107" y="1402774"/>
            <a:ext cx="350290" cy="1035759"/>
          </a:xfrm>
          <a:prstGeom prst="curvedConnector3">
            <a:avLst/>
          </a:prstGeom>
          <a:ln w="19050"/>
        </p:spPr>
        <p:style>
          <a:lnRef idx="1">
            <a:schemeClr val="accent1"/>
          </a:lnRef>
          <a:fillRef idx="0">
            <a:schemeClr val="accent1"/>
          </a:fillRef>
          <a:effectRef idx="0">
            <a:schemeClr val="accent1"/>
          </a:effectRef>
          <a:fontRef idx="minor">
            <a:schemeClr val="tx1"/>
          </a:fontRef>
        </p:style>
      </p:cxnSp>
      <p:cxnSp>
        <p:nvCxnSpPr>
          <p:cNvPr id="106" name="曲线连接符 105"/>
          <p:cNvCxnSpPr>
            <a:stCxn id="102" idx="0"/>
            <a:endCxn id="101" idx="2"/>
          </p:cNvCxnSpPr>
          <p:nvPr/>
        </p:nvCxnSpPr>
        <p:spPr>
          <a:xfrm rot="16200000" flipV="1">
            <a:off x="4897878" y="1421303"/>
            <a:ext cx="350290" cy="998700"/>
          </a:xfrm>
          <a:prstGeom prst="curved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cxnSp>
        <p:nvCxnSpPr>
          <p:cNvPr id="108" name="曲线连接符 107"/>
          <p:cNvCxnSpPr>
            <a:stCxn id="102" idx="0"/>
            <a:endCxn id="58" idx="2"/>
          </p:cNvCxnSpPr>
          <p:nvPr/>
        </p:nvCxnSpPr>
        <p:spPr>
          <a:xfrm rot="5400000" flipH="1" flipV="1">
            <a:off x="6418321" y="899560"/>
            <a:ext cx="350290" cy="2042186"/>
          </a:xfrm>
          <a:prstGeom prst="curvedConnector3">
            <a:avLst>
              <a:gd name="adj1" fmla="val 29235"/>
            </a:avLst>
          </a:prstGeom>
          <a:ln w="19050"/>
        </p:spPr>
        <p:style>
          <a:lnRef idx="1">
            <a:schemeClr val="accent1"/>
          </a:lnRef>
          <a:fillRef idx="0">
            <a:schemeClr val="accent1"/>
          </a:fillRef>
          <a:effectRef idx="0">
            <a:schemeClr val="accent1"/>
          </a:effectRef>
          <a:fontRef idx="minor">
            <a:schemeClr val="tx1"/>
          </a:fontRef>
        </p:style>
      </p:cxnSp>
      <p:cxnSp>
        <p:nvCxnSpPr>
          <p:cNvPr id="109" name="肘形连接符 108"/>
          <p:cNvCxnSpPr>
            <a:stCxn id="32" idx="2"/>
            <a:endCxn id="33" idx="0"/>
          </p:cNvCxnSpPr>
          <p:nvPr/>
        </p:nvCxnSpPr>
        <p:spPr>
          <a:xfrm rot="16200000" flipH="1">
            <a:off x="5570318" y="3012151"/>
            <a:ext cx="420918" cy="416808"/>
          </a:xfrm>
          <a:prstGeom prst="bentConnector3">
            <a:avLst/>
          </a:prstGeom>
          <a:ln w="15875"/>
        </p:spPr>
        <p:style>
          <a:lnRef idx="1">
            <a:schemeClr val="accent1"/>
          </a:lnRef>
          <a:fillRef idx="0">
            <a:schemeClr val="accent1"/>
          </a:fillRef>
          <a:effectRef idx="0">
            <a:schemeClr val="accent1"/>
          </a:effectRef>
          <a:fontRef idx="minor">
            <a:schemeClr val="tx1"/>
          </a:fontRef>
        </p:style>
      </p:cxnSp>
      <p:cxnSp>
        <p:nvCxnSpPr>
          <p:cNvPr id="10" name="直接连接符 9"/>
          <p:cNvCxnSpPr>
            <a:stCxn id="100" idx="2"/>
            <a:endCxn id="102" idx="0"/>
          </p:cNvCxnSpPr>
          <p:nvPr/>
        </p:nvCxnSpPr>
        <p:spPr>
          <a:xfrm flipH="1">
            <a:off x="5572373" y="1745508"/>
            <a:ext cx="1" cy="350290"/>
          </a:xfrm>
          <a:prstGeom prst="line">
            <a:avLst/>
          </a:prstGeom>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765480" y="3817311"/>
            <a:ext cx="2465833" cy="2031325"/>
          </a:xfrm>
          <a:prstGeom prst="rect">
            <a:avLst/>
          </a:prstGeom>
        </p:spPr>
        <p:txBody>
          <a:bodyPr wrap="square">
            <a:spAutoFit/>
          </a:bodyPr>
          <a:lstStyle/>
          <a:p>
            <a:pPr defTabSz="914217"/>
            <a:r>
              <a:rPr lang="zh-CN" altLang="en-US" b="1" dirty="0" smtClean="0">
                <a:solidFill>
                  <a:prstClr val="black"/>
                </a:solidFill>
                <a:latin typeface="Calibri" panose="020F0502020204030204"/>
                <a:ea typeface="等线" panose="02010600030101010101" pitchFamily="2" charset="-122"/>
              </a:rPr>
              <a:t>互助链跨</a:t>
            </a:r>
            <a:r>
              <a:rPr lang="zh-CN" altLang="en-US" b="1" dirty="0">
                <a:solidFill>
                  <a:prstClr val="black"/>
                </a:solidFill>
                <a:latin typeface="Calibri" panose="020F0502020204030204"/>
                <a:ea typeface="等线" panose="02010600030101010101" pitchFamily="2" charset="-122"/>
              </a:rPr>
              <a:t>链价值网关 </a:t>
            </a:r>
            <a:r>
              <a:rPr lang="en-US" altLang="zh-CN" b="1" dirty="0">
                <a:solidFill>
                  <a:prstClr val="black"/>
                </a:solidFill>
                <a:latin typeface="Calibri" panose="020F0502020204030204"/>
                <a:ea typeface="等线" panose="02010600030101010101" pitchFamily="2" charset="-122"/>
              </a:rPr>
              <a:t>- </a:t>
            </a:r>
            <a:r>
              <a:rPr lang="zh-CN" altLang="en-US" dirty="0">
                <a:solidFill>
                  <a:prstClr val="black"/>
                </a:solidFill>
                <a:latin typeface="Calibri" panose="020F0502020204030204"/>
                <a:ea typeface="等线" panose="02010600030101010101" pitchFamily="2" charset="-122"/>
              </a:rPr>
              <a:t>是一个可以跟多个不同技术架构的异构价值网络进行通讯并能将资产数据进行自由转换的，可扩展，开放的软件接口。</a:t>
            </a:r>
            <a:endParaRPr lang="en-US" dirty="0">
              <a:solidFill>
                <a:prstClr val="black"/>
              </a:solidFill>
              <a:latin typeface="Calibri" panose="020F0502020204030204"/>
            </a:endParaRPr>
          </a:p>
        </p:txBody>
      </p:sp>
      <p:sp>
        <p:nvSpPr>
          <p:cNvPr id="25" name="矩形 24"/>
          <p:cNvSpPr/>
          <p:nvPr/>
        </p:nvSpPr>
        <p:spPr>
          <a:xfrm>
            <a:off x="721669" y="1934766"/>
            <a:ext cx="2393907" cy="1754326"/>
          </a:xfrm>
          <a:prstGeom prst="rect">
            <a:avLst/>
          </a:prstGeom>
        </p:spPr>
        <p:txBody>
          <a:bodyPr wrap="square">
            <a:spAutoFit/>
          </a:bodyPr>
          <a:lstStyle/>
          <a:p>
            <a:pPr defTabSz="914217"/>
            <a:r>
              <a:rPr lang="zh-CN" altLang="en-US" b="1" dirty="0" smtClean="0">
                <a:solidFill>
                  <a:prstClr val="black"/>
                </a:solidFill>
                <a:latin typeface="Calibri" panose="020F0502020204030204"/>
                <a:ea typeface="等线" panose="02010600030101010101" pitchFamily="2" charset="-122"/>
              </a:rPr>
              <a:t>互助链金融</a:t>
            </a:r>
            <a:r>
              <a:rPr lang="zh-CN" altLang="en-US" b="1" dirty="0">
                <a:solidFill>
                  <a:prstClr val="black"/>
                </a:solidFill>
                <a:latin typeface="Calibri" panose="020F0502020204030204"/>
                <a:ea typeface="等线" panose="02010600030101010101" pitchFamily="2" charset="-122"/>
              </a:rPr>
              <a:t>科技引擎</a:t>
            </a:r>
            <a:r>
              <a:rPr lang="zh-CN" altLang="en-US" dirty="0">
                <a:solidFill>
                  <a:prstClr val="black"/>
                </a:solidFill>
                <a:latin typeface="Calibri" panose="020F0502020204030204"/>
                <a:ea typeface="等线" panose="02010600030101010101" pitchFamily="2" charset="-122"/>
              </a:rPr>
              <a:t> </a:t>
            </a:r>
            <a:r>
              <a:rPr lang="en-US" altLang="zh-CN" dirty="0">
                <a:solidFill>
                  <a:prstClr val="black"/>
                </a:solidFill>
                <a:latin typeface="Calibri" panose="020F0502020204030204"/>
                <a:ea typeface="等线" panose="02010600030101010101" pitchFamily="2" charset="-122"/>
              </a:rPr>
              <a:t>- </a:t>
            </a:r>
            <a:r>
              <a:rPr lang="zh-CN" altLang="en-US" dirty="0">
                <a:solidFill>
                  <a:prstClr val="black"/>
                </a:solidFill>
                <a:latin typeface="Calibri" panose="020F0502020204030204"/>
                <a:ea typeface="等线" panose="02010600030101010101" pitchFamily="2" charset="-122"/>
              </a:rPr>
              <a:t>包括未来可能的区块链数据读写交换引擎，资产交易，供应链金融逻辑，资产结算和清算引擎等。</a:t>
            </a:r>
            <a:endParaRPr lang="en-US" altLang="zh-CN" dirty="0">
              <a:solidFill>
                <a:prstClr val="black"/>
              </a:solidFill>
              <a:latin typeface="Calibri" panose="020F0502020204030204"/>
              <a:ea typeface="等线" panose="02010600030101010101" pitchFamily="2" charset="-122"/>
            </a:endParaRPr>
          </a:p>
        </p:txBody>
      </p:sp>
    </p:spTree>
    <p:extLst>
      <p:ext uri="{BB962C8B-B14F-4D97-AF65-F5344CB8AC3E}">
        <p14:creationId xmlns:p14="http://schemas.microsoft.com/office/powerpoint/2010/main" val="1349934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Subtitle 2"/>
          <p:cNvSpPr txBox="1">
            <a:spLocks/>
          </p:cNvSpPr>
          <p:nvPr/>
        </p:nvSpPr>
        <p:spPr>
          <a:xfrm>
            <a:off x="780866" y="1063375"/>
            <a:ext cx="7844273" cy="474671"/>
          </a:xfrm>
          <a:prstGeom prst="rect">
            <a:avLst/>
          </a:prstGeom>
        </p:spPr>
        <p:txBody>
          <a:bodyPr vert="horz" lIns="108745" tIns="54373" rIns="108745" bIns="54373" rtlCol="0">
            <a:no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defTabSz="543818"/>
            <a:r>
              <a:rPr lang="zh-CN" altLang="en-US" sz="2200" dirty="0">
                <a:solidFill>
                  <a:srgbClr val="5B9BD5"/>
                </a:solidFill>
                <a:latin typeface="微软雅黑" panose="020B0503020204020204" pitchFamily="34" charset="-122"/>
                <a:ea typeface="等线" panose="02010600030101010101" pitchFamily="2" charset="-122"/>
                <a:cs typeface="Aparajita" panose="020B0604020202020204" pitchFamily="34" charset="0"/>
              </a:rPr>
              <a:t>（</a:t>
            </a:r>
            <a:r>
              <a:rPr lang="en-US" altLang="zh-CN" sz="2200" dirty="0">
                <a:solidFill>
                  <a:srgbClr val="5B9BD5"/>
                </a:solidFill>
                <a:latin typeface="微软雅黑" panose="020B0503020204020204" pitchFamily="34" charset="-122"/>
                <a:ea typeface="等线" panose="02010600030101010101" pitchFamily="2" charset="-122"/>
                <a:cs typeface="Aparajita" panose="020B0604020202020204" pitchFamily="34" charset="0"/>
              </a:rPr>
              <a:t>Mutual Chain</a:t>
            </a:r>
            <a:r>
              <a:rPr lang="zh-CN" altLang="en-US" sz="2200" dirty="0">
                <a:solidFill>
                  <a:srgbClr val="5B9BD5"/>
                </a:solidFill>
                <a:latin typeface="微软雅黑" panose="020B0503020204020204" pitchFamily="34" charset="-122"/>
                <a:ea typeface="等线" panose="02010600030101010101" pitchFamily="2" charset="-122"/>
                <a:cs typeface="Aparajita" panose="020B0604020202020204" pitchFamily="34" charset="0"/>
              </a:rPr>
              <a:t>状态机）确定型有限状态机原理理论描述：</a:t>
            </a:r>
            <a:endParaRPr lang="en-US" sz="2200" dirty="0">
              <a:solidFill>
                <a:srgbClr val="5B9BD5"/>
              </a:solidFill>
              <a:latin typeface="微软雅黑" panose="020B0503020204020204" pitchFamily="34" charset="-122"/>
              <a:cs typeface="Aparajita" panose="020B0604020202020204" pitchFamily="34" charset="0"/>
            </a:endParaRPr>
          </a:p>
        </p:txBody>
      </p:sp>
      <p:sp>
        <p:nvSpPr>
          <p:cNvPr id="105" name="Rectangle 8"/>
          <p:cNvSpPr/>
          <p:nvPr/>
        </p:nvSpPr>
        <p:spPr>
          <a:xfrm>
            <a:off x="1309640" y="1571550"/>
            <a:ext cx="7343103" cy="646331"/>
          </a:xfrm>
          <a:prstGeom prst="rect">
            <a:avLst/>
          </a:prstGeom>
        </p:spPr>
        <p:txBody>
          <a:bodyPr wrap="square">
            <a:spAutoFit/>
          </a:bodyPr>
          <a:lstStyle/>
          <a:p>
            <a:pPr defTabSz="457200" eaLnBrk="0" fontAlgn="base" hangingPunct="0">
              <a:spcBef>
                <a:spcPct val="0"/>
              </a:spcBef>
              <a:spcAft>
                <a:spcPct val="0"/>
              </a:spcAft>
            </a:pPr>
            <a:r>
              <a:rPr lang="en-US" altLang="zh-CN" dirty="0">
                <a:solidFill>
                  <a:prstClr val="black"/>
                </a:solidFill>
                <a:latin typeface="Calibri" panose="020F0502020204030204"/>
                <a:ea typeface="等线" panose="02010600030101010101" pitchFamily="2" charset="-122"/>
              </a:rPr>
              <a:t>Mutual Chain</a:t>
            </a:r>
            <a:r>
              <a:rPr lang="zh-CN" altLang="en-US" dirty="0">
                <a:solidFill>
                  <a:prstClr val="black"/>
                </a:solidFill>
                <a:latin typeface="Calibri" panose="020F0502020204030204"/>
                <a:ea typeface="等线" panose="02010600030101010101" pitchFamily="2" charset="-122"/>
              </a:rPr>
              <a:t>上链信息是一个确定型有限状态机</a:t>
            </a:r>
            <a:r>
              <a:rPr lang="en-US" altLang="zh-CN" b="1" dirty="0">
                <a:solidFill>
                  <a:prstClr val="black"/>
                </a:solidFill>
                <a:latin typeface="Calibri" panose="020F0502020204030204"/>
                <a:ea typeface="等线" panose="02010600030101010101" pitchFamily="2" charset="-122"/>
              </a:rPr>
              <a:t>M=</a:t>
            </a:r>
            <a:r>
              <a:rPr lang="en-US" altLang="en-US" b="1" dirty="0">
                <a:solidFill>
                  <a:prstClr val="black"/>
                </a:solidFill>
                <a:latin typeface="Calibri" panose="020F0502020204030204"/>
              </a:rPr>
              <a:t>(Σ,S,s0,δ,F)</a:t>
            </a:r>
            <a:r>
              <a:rPr lang="en-US" altLang="en-US" b="1" dirty="0">
                <a:solidFill>
                  <a:prstClr val="black"/>
                </a:solidFill>
                <a:latin typeface="Arial" charset="0"/>
              </a:rPr>
              <a:t>  </a:t>
            </a:r>
            <a:r>
              <a:rPr lang="en-US" altLang="en-US" dirty="0">
                <a:solidFill>
                  <a:prstClr val="black"/>
                </a:solidFill>
                <a:latin typeface="Arial" charset="0"/>
              </a:rPr>
              <a:t>- Deterministic Finite State Machine(DFSM) </a:t>
            </a:r>
          </a:p>
        </p:txBody>
      </p:sp>
      <p:sp>
        <p:nvSpPr>
          <p:cNvPr id="111" name="Rectangle 40"/>
          <p:cNvSpPr/>
          <p:nvPr/>
        </p:nvSpPr>
        <p:spPr>
          <a:xfrm>
            <a:off x="1540670" y="2147956"/>
            <a:ext cx="6813084" cy="1477328"/>
          </a:xfrm>
          <a:prstGeom prst="rect">
            <a:avLst/>
          </a:prstGeom>
        </p:spPr>
        <p:txBody>
          <a:bodyPr wrap="none">
            <a:spAutoFit/>
          </a:bodyPr>
          <a:lstStyle/>
          <a:p>
            <a:pPr marL="285750" indent="-285750" defTabSz="457200" eaLnBrk="0" fontAlgn="base" hangingPunct="0">
              <a:spcBef>
                <a:spcPct val="0"/>
              </a:spcBef>
              <a:spcAft>
                <a:spcPct val="0"/>
              </a:spcAft>
              <a:buFont typeface="Arial" charset="0"/>
              <a:buChar char="•"/>
            </a:pPr>
            <a:r>
              <a:rPr lang="en-US" altLang="en-US" dirty="0" err="1">
                <a:solidFill>
                  <a:prstClr val="black"/>
                </a:solidFill>
                <a:latin typeface="Calibri" panose="020F0502020204030204"/>
              </a:rPr>
              <a:t>Σ</a:t>
            </a:r>
            <a:r>
              <a:rPr lang="zh-CN" altLang="en-US" dirty="0">
                <a:solidFill>
                  <a:prstClr val="black"/>
                </a:solidFill>
                <a:latin typeface="Calibri" panose="020F0502020204030204"/>
                <a:ea typeface="等线" panose="02010600030101010101" pitchFamily="2" charset="-122"/>
              </a:rPr>
              <a:t>是输入字母表</a:t>
            </a:r>
            <a:r>
              <a:rPr lang="en-US" altLang="zh-CN" dirty="0">
                <a:solidFill>
                  <a:prstClr val="black"/>
                </a:solidFill>
                <a:latin typeface="Calibri" panose="020F0502020204030204"/>
                <a:ea typeface="等线" panose="02010600030101010101" pitchFamily="2" charset="-122"/>
              </a:rPr>
              <a:t> (</a:t>
            </a:r>
            <a:r>
              <a:rPr lang="zh-CN" altLang="en-US" dirty="0">
                <a:solidFill>
                  <a:prstClr val="black"/>
                </a:solidFill>
                <a:latin typeface="Calibri" panose="020F0502020204030204"/>
                <a:ea typeface="等线" panose="02010600030101010101" pitchFamily="2" charset="-122"/>
              </a:rPr>
              <a:t>有限，非空） </a:t>
            </a:r>
            <a:r>
              <a:rPr lang="en-US" altLang="zh-CN" dirty="0">
                <a:solidFill>
                  <a:prstClr val="black"/>
                </a:solidFill>
                <a:latin typeface="Calibri" panose="020F0502020204030204"/>
                <a:ea typeface="等线" panose="02010600030101010101" pitchFamily="2" charset="-122"/>
              </a:rPr>
              <a:t>-</a:t>
            </a:r>
            <a:r>
              <a:rPr lang="zh-CN" altLang="en-US" dirty="0">
                <a:solidFill>
                  <a:prstClr val="black"/>
                </a:solidFill>
                <a:latin typeface="Calibri" panose="020F0502020204030204"/>
                <a:ea typeface="等线" panose="02010600030101010101" pitchFamily="2" charset="-122"/>
              </a:rPr>
              <a:t> 动作</a:t>
            </a:r>
            <a:endParaRPr lang="en-US" altLang="zh-CN" dirty="0">
              <a:solidFill>
                <a:prstClr val="black"/>
              </a:solidFill>
              <a:latin typeface="Calibri" panose="020F0502020204030204"/>
              <a:ea typeface="等线" panose="02010600030101010101" pitchFamily="2" charset="-122"/>
            </a:endParaRPr>
          </a:p>
          <a:p>
            <a:pPr marL="285750" indent="-285750" defTabSz="457200" eaLnBrk="0" fontAlgn="base" hangingPunct="0">
              <a:spcBef>
                <a:spcPct val="0"/>
              </a:spcBef>
              <a:spcAft>
                <a:spcPct val="0"/>
              </a:spcAft>
              <a:buFont typeface="Arial" charset="0"/>
              <a:buChar char="•"/>
            </a:pPr>
            <a:r>
              <a:rPr lang="en-US" altLang="en-US" dirty="0">
                <a:solidFill>
                  <a:prstClr val="black"/>
                </a:solidFill>
                <a:latin typeface="Calibri" panose="020F0502020204030204"/>
              </a:rPr>
              <a:t>S</a:t>
            </a:r>
            <a:r>
              <a:rPr lang="zh-CN" altLang="en-US" dirty="0">
                <a:solidFill>
                  <a:prstClr val="black"/>
                </a:solidFill>
                <a:latin typeface="Calibri" panose="020F0502020204030204"/>
                <a:ea typeface="等线" panose="02010600030101010101" pitchFamily="2" charset="-122"/>
              </a:rPr>
              <a:t>是有限非空状态 </a:t>
            </a:r>
            <a:r>
              <a:rPr lang="en-US" altLang="zh-CN" dirty="0">
                <a:solidFill>
                  <a:prstClr val="black"/>
                </a:solidFill>
                <a:latin typeface="Calibri" panose="020F0502020204030204"/>
                <a:ea typeface="等线" panose="02010600030101010101" pitchFamily="2" charset="-122"/>
              </a:rPr>
              <a:t>-</a:t>
            </a:r>
            <a:r>
              <a:rPr lang="zh-CN" altLang="en-US" dirty="0">
                <a:solidFill>
                  <a:prstClr val="black"/>
                </a:solidFill>
                <a:latin typeface="Calibri" panose="020F0502020204030204"/>
                <a:ea typeface="等线" panose="02010600030101010101" pitchFamily="2" charset="-122"/>
              </a:rPr>
              <a:t> 状态</a:t>
            </a:r>
            <a:r>
              <a:rPr lang="en-US" altLang="zh-CN" dirty="0">
                <a:solidFill>
                  <a:prstClr val="black"/>
                </a:solidFill>
                <a:latin typeface="Calibri" panose="020F0502020204030204"/>
                <a:ea typeface="等线" panose="02010600030101010101" pitchFamily="2" charset="-122"/>
              </a:rPr>
              <a:t>(</a:t>
            </a:r>
            <a:r>
              <a:rPr lang="zh-CN" altLang="en-US" dirty="0">
                <a:solidFill>
                  <a:prstClr val="black"/>
                </a:solidFill>
                <a:latin typeface="Calibri" panose="020F0502020204030204"/>
                <a:ea typeface="等线" panose="02010600030101010101" pitchFamily="2" charset="-122"/>
              </a:rPr>
              <a:t>目前暂定</a:t>
            </a:r>
            <a:r>
              <a:rPr lang="en-US" altLang="zh-CN" dirty="0">
                <a:solidFill>
                  <a:prstClr val="black"/>
                </a:solidFill>
                <a:latin typeface="Calibri" panose="020F0502020204030204"/>
                <a:ea typeface="等线" panose="02010600030101010101" pitchFamily="2" charset="-122"/>
              </a:rPr>
              <a:t>5</a:t>
            </a:r>
            <a:r>
              <a:rPr lang="zh-CN" altLang="en-US" dirty="0">
                <a:solidFill>
                  <a:prstClr val="black"/>
                </a:solidFill>
                <a:latin typeface="Calibri" panose="020F0502020204030204"/>
                <a:ea typeface="等线" panose="02010600030101010101" pitchFamily="2" charset="-122"/>
              </a:rPr>
              <a:t>个状态）</a:t>
            </a:r>
            <a:endParaRPr lang="en-US" altLang="zh-CN" dirty="0">
              <a:solidFill>
                <a:prstClr val="black"/>
              </a:solidFill>
              <a:latin typeface="Calibri" panose="020F0502020204030204"/>
              <a:ea typeface="等线" panose="02010600030101010101" pitchFamily="2" charset="-122"/>
            </a:endParaRPr>
          </a:p>
          <a:p>
            <a:pPr marL="285750" indent="-285750" defTabSz="457200" eaLnBrk="0" fontAlgn="base" hangingPunct="0">
              <a:spcBef>
                <a:spcPct val="0"/>
              </a:spcBef>
              <a:spcAft>
                <a:spcPct val="0"/>
              </a:spcAft>
              <a:buFont typeface="Arial" charset="0"/>
              <a:buChar char="•"/>
            </a:pPr>
            <a:r>
              <a:rPr lang="en-US" altLang="en-US" dirty="0">
                <a:solidFill>
                  <a:prstClr val="black"/>
                </a:solidFill>
                <a:latin typeface="Calibri" panose="020F0502020204030204"/>
              </a:rPr>
              <a:t>s0</a:t>
            </a:r>
            <a:r>
              <a:rPr lang="zh-CN" altLang="en-US" dirty="0">
                <a:solidFill>
                  <a:prstClr val="black"/>
                </a:solidFill>
                <a:latin typeface="Calibri" panose="020F0502020204030204"/>
                <a:ea typeface="等线" panose="02010600030101010101" pitchFamily="2" charset="-122"/>
              </a:rPr>
              <a:t>是初始状态 </a:t>
            </a:r>
            <a:r>
              <a:rPr lang="en-US" altLang="zh-CN" dirty="0">
                <a:solidFill>
                  <a:prstClr val="black"/>
                </a:solidFill>
                <a:latin typeface="Calibri" panose="020F0502020204030204"/>
                <a:ea typeface="等线" panose="02010600030101010101" pitchFamily="2" charset="-122"/>
              </a:rPr>
              <a:t>S</a:t>
            </a:r>
            <a:r>
              <a:rPr lang="zh-CN" altLang="en-US" dirty="0">
                <a:solidFill>
                  <a:prstClr val="black"/>
                </a:solidFill>
                <a:latin typeface="Calibri" panose="020F0502020204030204"/>
                <a:ea typeface="等线" panose="02010600030101010101" pitchFamily="2" charset="-122"/>
              </a:rPr>
              <a:t>的一个子集</a:t>
            </a:r>
            <a:endParaRPr lang="en-US" altLang="zh-CN" dirty="0">
              <a:solidFill>
                <a:prstClr val="black"/>
              </a:solidFill>
              <a:latin typeface="Calibri" panose="020F0502020204030204"/>
              <a:ea typeface="等线" panose="02010600030101010101" pitchFamily="2" charset="-122"/>
            </a:endParaRPr>
          </a:p>
          <a:p>
            <a:pPr marL="285750" indent="-285750" defTabSz="457200" eaLnBrk="0" fontAlgn="base" hangingPunct="0">
              <a:spcBef>
                <a:spcPct val="0"/>
              </a:spcBef>
              <a:spcAft>
                <a:spcPct val="0"/>
              </a:spcAft>
              <a:buFont typeface="Arial" charset="0"/>
              <a:buChar char="•"/>
            </a:pPr>
            <a:r>
              <a:rPr lang="en-US" altLang="en-US" dirty="0" err="1">
                <a:solidFill>
                  <a:prstClr val="black"/>
                </a:solidFill>
                <a:latin typeface="Calibri" panose="020F0502020204030204"/>
              </a:rPr>
              <a:t>δ</a:t>
            </a:r>
            <a:r>
              <a:rPr lang="zh-CN" altLang="en-US" dirty="0">
                <a:solidFill>
                  <a:prstClr val="black"/>
                </a:solidFill>
                <a:latin typeface="Calibri" panose="020F0502020204030204"/>
                <a:ea typeface="等线" panose="02010600030101010101" pitchFamily="2" charset="-122"/>
              </a:rPr>
              <a:t>是状态转换函数：   </a:t>
            </a:r>
            <a:r>
              <a:rPr lang="en-US" altLang="en-US" dirty="0" err="1">
                <a:solidFill>
                  <a:prstClr val="black"/>
                </a:solidFill>
                <a:latin typeface="Calibri" panose="020F0502020204030204"/>
              </a:rPr>
              <a:t>δ</a:t>
            </a:r>
            <a:r>
              <a:rPr lang="zh-CN" altLang="en-US" dirty="0">
                <a:solidFill>
                  <a:prstClr val="black"/>
                </a:solidFill>
                <a:latin typeface="Calibri" panose="020F0502020204030204"/>
                <a:ea typeface="等线" panose="02010600030101010101" pitchFamily="2" charset="-122"/>
              </a:rPr>
              <a:t>：</a:t>
            </a:r>
            <a:r>
              <a:rPr lang="en-US" altLang="zh-CN" dirty="0">
                <a:solidFill>
                  <a:prstClr val="black"/>
                </a:solidFill>
                <a:latin typeface="Calibri" panose="020F0502020204030204"/>
                <a:ea typeface="等线" panose="02010600030101010101" pitchFamily="2" charset="-122"/>
              </a:rPr>
              <a:t>S</a:t>
            </a:r>
            <a:r>
              <a:rPr lang="zh-CN" altLang="en-US" dirty="0">
                <a:solidFill>
                  <a:prstClr val="black"/>
                </a:solidFill>
                <a:latin typeface="Calibri" panose="020F0502020204030204"/>
                <a:ea typeface="等线" panose="02010600030101010101" pitchFamily="2" charset="-122"/>
              </a:rPr>
              <a:t> </a:t>
            </a:r>
            <a:r>
              <a:rPr lang="en-US" altLang="zh-CN" dirty="0">
                <a:solidFill>
                  <a:prstClr val="black"/>
                </a:solidFill>
                <a:latin typeface="Calibri" panose="020F0502020204030204"/>
                <a:ea typeface="等线" panose="02010600030101010101" pitchFamily="2" charset="-122"/>
              </a:rPr>
              <a:t>x </a:t>
            </a:r>
            <a:r>
              <a:rPr lang="en-US" altLang="en-US" dirty="0" err="1">
                <a:solidFill>
                  <a:prstClr val="black"/>
                </a:solidFill>
                <a:latin typeface="Calibri" panose="020F0502020204030204"/>
              </a:rPr>
              <a:t>Σ</a:t>
            </a:r>
            <a:r>
              <a:rPr lang="en-US" altLang="en-US" dirty="0">
                <a:solidFill>
                  <a:prstClr val="black"/>
                </a:solidFill>
                <a:latin typeface="Calibri" panose="020F0502020204030204"/>
              </a:rPr>
              <a:t> -&gt; S (</a:t>
            </a:r>
            <a:r>
              <a:rPr lang="en-US" altLang="en-US" dirty="0" err="1">
                <a:solidFill>
                  <a:prstClr val="black"/>
                </a:solidFill>
                <a:latin typeface="Calibri" panose="020F0502020204030204"/>
              </a:rPr>
              <a:t>δ</a:t>
            </a:r>
            <a:r>
              <a:rPr lang="zh-CN" altLang="en-US" dirty="0">
                <a:solidFill>
                  <a:prstClr val="black"/>
                </a:solidFill>
                <a:latin typeface="Calibri" panose="020F0502020204030204"/>
                <a:ea typeface="等线" panose="02010600030101010101" pitchFamily="2" charset="-122"/>
              </a:rPr>
              <a:t>必须返回一个属于</a:t>
            </a:r>
            <a:r>
              <a:rPr lang="en-US" altLang="zh-CN" dirty="0">
                <a:solidFill>
                  <a:prstClr val="black"/>
                </a:solidFill>
                <a:latin typeface="Calibri" panose="020F0502020204030204"/>
                <a:ea typeface="等线" panose="02010600030101010101" pitchFamily="2" charset="-122"/>
              </a:rPr>
              <a:t>S</a:t>
            </a:r>
            <a:r>
              <a:rPr lang="zh-CN" altLang="en-US" dirty="0">
                <a:solidFill>
                  <a:prstClr val="black"/>
                </a:solidFill>
                <a:latin typeface="Calibri" panose="020F0502020204030204"/>
                <a:ea typeface="等线" panose="02010600030101010101" pitchFamily="2" charset="-122"/>
              </a:rPr>
              <a:t>的状态</a:t>
            </a:r>
            <a:r>
              <a:rPr lang="en-US" altLang="zh-CN" dirty="0">
                <a:solidFill>
                  <a:prstClr val="black"/>
                </a:solidFill>
                <a:latin typeface="Calibri" panose="020F0502020204030204"/>
                <a:ea typeface="等线" panose="02010600030101010101" pitchFamily="2" charset="-122"/>
              </a:rPr>
              <a:t>s)</a:t>
            </a:r>
          </a:p>
          <a:p>
            <a:pPr marL="285750" indent="-285750" defTabSz="457200" eaLnBrk="0" fontAlgn="base" hangingPunct="0">
              <a:spcBef>
                <a:spcPct val="0"/>
              </a:spcBef>
              <a:spcAft>
                <a:spcPct val="0"/>
              </a:spcAft>
              <a:buFont typeface="Arial" charset="0"/>
              <a:buChar char="•"/>
            </a:pPr>
            <a:r>
              <a:rPr lang="en-US" altLang="en-US" dirty="0">
                <a:solidFill>
                  <a:prstClr val="black"/>
                </a:solidFill>
                <a:latin typeface="Calibri" panose="020F0502020204030204"/>
              </a:rPr>
              <a:t>F</a:t>
            </a:r>
            <a:r>
              <a:rPr lang="zh-CN" altLang="en-US" dirty="0">
                <a:solidFill>
                  <a:prstClr val="black"/>
                </a:solidFill>
                <a:latin typeface="Calibri" panose="020F0502020204030204"/>
                <a:ea typeface="等线" panose="02010600030101010101" pitchFamily="2" charset="-122"/>
              </a:rPr>
              <a:t>是一组最终状态集，是（可为空）</a:t>
            </a:r>
            <a:r>
              <a:rPr lang="en-US" altLang="zh-CN" dirty="0">
                <a:solidFill>
                  <a:prstClr val="black"/>
                </a:solidFill>
                <a:latin typeface="Calibri" panose="020F0502020204030204"/>
                <a:ea typeface="等线" panose="02010600030101010101" pitchFamily="2" charset="-122"/>
              </a:rPr>
              <a:t>S</a:t>
            </a:r>
            <a:r>
              <a:rPr lang="zh-CN" altLang="en-US" dirty="0">
                <a:solidFill>
                  <a:prstClr val="black"/>
                </a:solidFill>
                <a:latin typeface="Calibri" panose="020F0502020204030204"/>
                <a:ea typeface="等线" panose="02010600030101010101" pitchFamily="2" charset="-122"/>
              </a:rPr>
              <a:t>的一个子集</a:t>
            </a:r>
            <a:r>
              <a:rPr lang="en-US" altLang="en-US" sz="1400" dirty="0">
                <a:solidFill>
                  <a:prstClr val="black"/>
                </a:solidFill>
                <a:latin typeface="Arial" charset="0"/>
              </a:rPr>
              <a:t>  </a:t>
            </a:r>
            <a:endParaRPr lang="en-US" altLang="en-US" sz="1600" dirty="0">
              <a:solidFill>
                <a:prstClr val="black"/>
              </a:solidFill>
              <a:latin typeface="Arial" charset="0"/>
            </a:endParaRPr>
          </a:p>
        </p:txBody>
      </p:sp>
      <p:grpSp>
        <p:nvGrpSpPr>
          <p:cNvPr id="113" name="Group 46"/>
          <p:cNvGrpSpPr/>
          <p:nvPr/>
        </p:nvGrpSpPr>
        <p:grpSpPr>
          <a:xfrm>
            <a:off x="780867" y="343109"/>
            <a:ext cx="8669521" cy="720266"/>
            <a:chOff x="4941571" y="387438"/>
            <a:chExt cx="17339041" cy="799119"/>
          </a:xfrm>
        </p:grpSpPr>
        <p:sp>
          <p:nvSpPr>
            <p:cNvPr id="130" name="TextBox 47"/>
            <p:cNvSpPr txBox="1"/>
            <p:nvPr/>
          </p:nvSpPr>
          <p:spPr>
            <a:xfrm>
              <a:off x="4941571" y="387438"/>
              <a:ext cx="16772503" cy="614640"/>
            </a:xfrm>
            <a:prstGeom prst="rect">
              <a:avLst/>
            </a:prstGeom>
            <a:noFill/>
          </p:spPr>
          <p:txBody>
            <a:bodyPr wrap="none" lIns="45711" tIns="22856" rIns="45711" bIns="22856" rtlCol="0">
              <a:spAutoFit/>
            </a:bodyPr>
            <a:lstStyle/>
            <a:p>
              <a:pPr defTabSz="914217"/>
              <a:r>
                <a:rPr lang="en-US" altLang="zh-CN" sz="3300" b="1" dirty="0">
                  <a:solidFill>
                    <a:srgbClr val="44546A"/>
                  </a:solidFill>
                  <a:latin typeface="微软雅黑" panose="020B0503020204020204" pitchFamily="34" charset="-122"/>
                  <a:ea typeface="等线" panose="02010600030101010101" pitchFamily="2" charset="-122"/>
                  <a:cs typeface="Aparajita" panose="020B0604020202020204" pitchFamily="34" charset="0"/>
                </a:rPr>
                <a:t>Mutual Chain</a:t>
              </a:r>
              <a:r>
                <a:rPr lang="zh-CN" altLang="en-US" sz="3300" b="1" dirty="0">
                  <a:solidFill>
                    <a:srgbClr val="44546A"/>
                  </a:solidFill>
                  <a:latin typeface="微软雅黑" panose="020B0503020204020204" pitchFamily="34" charset="-122"/>
                  <a:ea typeface="等线" panose="02010600030101010101" pitchFamily="2" charset="-122"/>
                  <a:cs typeface="Aparajita" panose="020B0604020202020204" pitchFamily="34" charset="0"/>
                </a:rPr>
                <a:t>系统实现 </a:t>
              </a:r>
              <a:r>
                <a:rPr lang="mr-IN" altLang="zh-CN" sz="2200" b="1" dirty="0">
                  <a:solidFill>
                    <a:srgbClr val="C00000"/>
                  </a:solidFill>
                  <a:latin typeface="微软雅黑" panose="020B0503020204020204" pitchFamily="34" charset="-122"/>
                  <a:ea typeface="等线" panose="02010600030101010101" pitchFamily="2" charset="-122"/>
                  <a:cs typeface="Aparajita" panose="020B0604020202020204" pitchFamily="34" charset="0"/>
                </a:rPr>
                <a:t>–</a:t>
              </a:r>
              <a:r>
                <a:rPr lang="zh-CN" altLang="en-US" sz="2200" b="1" dirty="0">
                  <a:solidFill>
                    <a:srgbClr val="C00000"/>
                  </a:solidFill>
                  <a:latin typeface="微软雅黑" panose="020B0503020204020204" pitchFamily="34" charset="-122"/>
                  <a:ea typeface="等线" panose="02010600030101010101" pitchFamily="2" charset="-122"/>
                  <a:cs typeface="Aparajita" panose="020B0604020202020204" pitchFamily="34" charset="0"/>
                </a:rPr>
                <a:t> 数字资产计算理论设计原理</a:t>
              </a:r>
              <a:endParaRPr lang="id-ID" sz="2200" b="1" dirty="0">
                <a:solidFill>
                  <a:srgbClr val="C00000"/>
                </a:solidFill>
                <a:latin typeface="微软雅黑" panose="020B0503020204020204" pitchFamily="34" charset="-122"/>
                <a:cs typeface="Aparajita" panose="020B0604020202020204" pitchFamily="34" charset="0"/>
              </a:endParaRPr>
            </a:p>
          </p:txBody>
        </p:sp>
        <p:sp>
          <p:nvSpPr>
            <p:cNvPr id="135" name="Rectangle 48"/>
            <p:cNvSpPr/>
            <p:nvPr/>
          </p:nvSpPr>
          <p:spPr>
            <a:xfrm>
              <a:off x="5199833" y="1161358"/>
              <a:ext cx="17080779" cy="2519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45670" tIns="22836" rIns="45670" bIns="22836" rtlCol="0" anchor="ctr"/>
            <a:lstStyle/>
            <a:p>
              <a:pPr algn="ctr" defTabSz="914217"/>
              <a:endParaRPr lang="en-US" dirty="0">
                <a:solidFill>
                  <a:srgbClr val="ED7D31"/>
                </a:solidFill>
                <a:latin typeface="微软雅黑" panose="020B0503020204020204" pitchFamily="34" charset="-122"/>
              </a:endParaRPr>
            </a:p>
          </p:txBody>
        </p:sp>
      </p:grpSp>
      <p:sp>
        <p:nvSpPr>
          <p:cNvPr id="137" name="Rectangle 49"/>
          <p:cNvSpPr/>
          <p:nvPr/>
        </p:nvSpPr>
        <p:spPr>
          <a:xfrm>
            <a:off x="1132192" y="3747374"/>
            <a:ext cx="1848583" cy="369332"/>
          </a:xfrm>
          <a:prstGeom prst="rect">
            <a:avLst/>
          </a:prstGeom>
        </p:spPr>
        <p:txBody>
          <a:bodyPr wrap="none">
            <a:spAutoFit/>
          </a:bodyPr>
          <a:lstStyle/>
          <a:p>
            <a:pPr defTabSz="914217"/>
            <a:r>
              <a:rPr lang="en-US" altLang="zh-CN" b="1" dirty="0" err="1">
                <a:solidFill>
                  <a:prstClr val="black"/>
                </a:solidFill>
                <a:latin typeface="Calibri" panose="020F0502020204030204"/>
                <a:ea typeface="等线" panose="02010600030101010101" pitchFamily="2" charset="-122"/>
              </a:rPr>
              <a:t>MChain</a:t>
            </a:r>
            <a:r>
              <a:rPr lang="zh-CN" altLang="en-US" b="1" dirty="0">
                <a:solidFill>
                  <a:prstClr val="black"/>
                </a:solidFill>
                <a:latin typeface="Calibri" panose="020F0502020204030204"/>
                <a:ea typeface="等线" panose="02010600030101010101" pitchFamily="2" charset="-122"/>
              </a:rPr>
              <a:t>状态机：</a:t>
            </a:r>
            <a:endParaRPr lang="en-US" dirty="0">
              <a:solidFill>
                <a:prstClr val="black"/>
              </a:solidFill>
              <a:latin typeface="Calibri" panose="020F0502020204030204"/>
            </a:endParaRPr>
          </a:p>
        </p:txBody>
      </p:sp>
      <p:sp>
        <p:nvSpPr>
          <p:cNvPr id="138" name="Oval 50"/>
          <p:cNvSpPr/>
          <p:nvPr/>
        </p:nvSpPr>
        <p:spPr>
          <a:xfrm>
            <a:off x="1423646" y="4812858"/>
            <a:ext cx="567943" cy="57150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defTabSz="914217"/>
            <a:r>
              <a:rPr lang="en-US" altLang="zh-CN" sz="1200" dirty="0">
                <a:solidFill>
                  <a:prstClr val="white"/>
                </a:solidFill>
                <a:latin typeface="Calibri" panose="020F0502020204030204"/>
                <a:ea typeface="等线" panose="02010600030101010101" pitchFamily="2" charset="-122"/>
              </a:rPr>
              <a:t>S0</a:t>
            </a:r>
            <a:endParaRPr lang="en-US" sz="1200" dirty="0">
              <a:solidFill>
                <a:prstClr val="white"/>
              </a:solidFill>
              <a:latin typeface="Calibri" panose="020F0502020204030204"/>
            </a:endParaRPr>
          </a:p>
        </p:txBody>
      </p:sp>
      <p:sp>
        <p:nvSpPr>
          <p:cNvPr id="139" name="Oval 51"/>
          <p:cNvSpPr/>
          <p:nvPr/>
        </p:nvSpPr>
        <p:spPr>
          <a:xfrm>
            <a:off x="2735304" y="4812858"/>
            <a:ext cx="567943" cy="5715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defTabSz="914217"/>
            <a:r>
              <a:rPr lang="en-US" altLang="zh-CN" sz="1200" dirty="0">
                <a:solidFill>
                  <a:prstClr val="white"/>
                </a:solidFill>
                <a:latin typeface="Calibri" panose="020F0502020204030204"/>
                <a:ea typeface="等线" panose="02010600030101010101" pitchFamily="2" charset="-122"/>
              </a:rPr>
              <a:t>S1</a:t>
            </a:r>
            <a:endParaRPr lang="en-US" sz="1200" dirty="0">
              <a:solidFill>
                <a:prstClr val="white"/>
              </a:solidFill>
              <a:latin typeface="Calibri" panose="020F0502020204030204"/>
            </a:endParaRPr>
          </a:p>
        </p:txBody>
      </p:sp>
      <p:cxnSp>
        <p:nvCxnSpPr>
          <p:cNvPr id="141" name="Curved Connector 52"/>
          <p:cNvCxnSpPr/>
          <p:nvPr/>
        </p:nvCxnSpPr>
        <p:spPr>
          <a:xfrm rot="5400000" flipH="1" flipV="1">
            <a:off x="2363446" y="4643577"/>
            <a:ext cx="6350" cy="910062"/>
          </a:xfrm>
          <a:prstGeom prst="curvedConnector3">
            <a:avLst>
              <a:gd name="adj1" fmla="val 311801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2" name="Curved Connector 53"/>
          <p:cNvCxnSpPr/>
          <p:nvPr/>
        </p:nvCxnSpPr>
        <p:spPr>
          <a:xfrm rot="5400000">
            <a:off x="2363446" y="4643577"/>
            <a:ext cx="6350" cy="910062"/>
          </a:xfrm>
          <a:prstGeom prst="curvedConnector3">
            <a:avLst>
              <a:gd name="adj1" fmla="val 3118016"/>
            </a:avLst>
          </a:prstGeom>
          <a:ln>
            <a:tailEnd type="triangle"/>
          </a:ln>
        </p:spPr>
        <p:style>
          <a:lnRef idx="1">
            <a:schemeClr val="accent1"/>
          </a:lnRef>
          <a:fillRef idx="0">
            <a:schemeClr val="accent1"/>
          </a:fillRef>
          <a:effectRef idx="0">
            <a:schemeClr val="accent1"/>
          </a:effectRef>
          <a:fontRef idx="minor">
            <a:schemeClr val="tx1"/>
          </a:fontRef>
        </p:style>
      </p:cxnSp>
      <p:sp>
        <p:nvSpPr>
          <p:cNvPr id="144" name="Oval 54"/>
          <p:cNvSpPr/>
          <p:nvPr/>
        </p:nvSpPr>
        <p:spPr>
          <a:xfrm>
            <a:off x="4299568" y="4812858"/>
            <a:ext cx="567943" cy="571500"/>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defTabSz="914217"/>
            <a:r>
              <a:rPr lang="en-US" altLang="zh-CN" sz="1200" dirty="0">
                <a:solidFill>
                  <a:prstClr val="white"/>
                </a:solidFill>
                <a:latin typeface="Calibri" panose="020F0502020204030204"/>
                <a:ea typeface="等线" panose="02010600030101010101" pitchFamily="2" charset="-122"/>
              </a:rPr>
              <a:t>S5</a:t>
            </a:r>
            <a:endParaRPr lang="en-US" sz="1200" dirty="0">
              <a:solidFill>
                <a:prstClr val="white"/>
              </a:solidFill>
              <a:latin typeface="Calibri" panose="020F0502020204030204"/>
            </a:endParaRPr>
          </a:p>
        </p:txBody>
      </p:sp>
      <p:cxnSp>
        <p:nvCxnSpPr>
          <p:cNvPr id="145" name="Curved Connector 55"/>
          <p:cNvCxnSpPr/>
          <p:nvPr/>
        </p:nvCxnSpPr>
        <p:spPr>
          <a:xfrm rot="5400000" flipH="1" flipV="1">
            <a:off x="3793975" y="4524706"/>
            <a:ext cx="6350" cy="1147805"/>
          </a:xfrm>
          <a:prstGeom prst="curvedConnector3">
            <a:avLst>
              <a:gd name="adj1" fmla="val 3118016"/>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46" name="Curved Connector 56"/>
          <p:cNvCxnSpPr/>
          <p:nvPr/>
        </p:nvCxnSpPr>
        <p:spPr>
          <a:xfrm rot="5400000">
            <a:off x="3793975" y="4524706"/>
            <a:ext cx="6350" cy="1147805"/>
          </a:xfrm>
          <a:prstGeom prst="curvedConnector3">
            <a:avLst>
              <a:gd name="adj1" fmla="val 3118016"/>
            </a:avLst>
          </a:prstGeom>
          <a:ln>
            <a:tailEnd type="triangle"/>
          </a:ln>
        </p:spPr>
        <p:style>
          <a:lnRef idx="1">
            <a:schemeClr val="accent1"/>
          </a:lnRef>
          <a:fillRef idx="0">
            <a:schemeClr val="accent1"/>
          </a:fillRef>
          <a:effectRef idx="0">
            <a:schemeClr val="accent1"/>
          </a:effectRef>
          <a:fontRef idx="minor">
            <a:schemeClr val="tx1"/>
          </a:fontRef>
        </p:style>
      </p:cxnSp>
      <p:sp>
        <p:nvSpPr>
          <p:cNvPr id="147" name="Oval 57"/>
          <p:cNvSpPr/>
          <p:nvPr/>
        </p:nvSpPr>
        <p:spPr>
          <a:xfrm>
            <a:off x="5749916" y="4812858"/>
            <a:ext cx="567943" cy="5715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defTabSz="914217"/>
            <a:r>
              <a:rPr lang="en-US" altLang="zh-CN" sz="1200" dirty="0">
                <a:solidFill>
                  <a:prstClr val="white"/>
                </a:solidFill>
                <a:latin typeface="Calibri" panose="020F0502020204030204"/>
                <a:ea typeface="等线" panose="02010600030101010101" pitchFamily="2" charset="-122"/>
              </a:rPr>
              <a:t>S4</a:t>
            </a:r>
            <a:endParaRPr lang="en-US" sz="1200" dirty="0">
              <a:solidFill>
                <a:prstClr val="white"/>
              </a:solidFill>
              <a:latin typeface="Calibri" panose="020F0502020204030204"/>
            </a:endParaRPr>
          </a:p>
        </p:txBody>
      </p:sp>
      <p:sp>
        <p:nvSpPr>
          <p:cNvPr id="148" name="Oval 58"/>
          <p:cNvSpPr/>
          <p:nvPr/>
        </p:nvSpPr>
        <p:spPr>
          <a:xfrm>
            <a:off x="4299568" y="3998942"/>
            <a:ext cx="567943" cy="5715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defTabSz="914217"/>
            <a:r>
              <a:rPr lang="en-US" altLang="zh-CN" sz="1200" dirty="0">
                <a:solidFill>
                  <a:prstClr val="white"/>
                </a:solidFill>
                <a:latin typeface="Calibri" panose="020F0502020204030204"/>
                <a:ea typeface="等线" panose="02010600030101010101" pitchFamily="2" charset="-122"/>
              </a:rPr>
              <a:t>S2</a:t>
            </a:r>
            <a:endParaRPr lang="en-US" sz="1200" dirty="0">
              <a:solidFill>
                <a:prstClr val="white"/>
              </a:solidFill>
              <a:latin typeface="Calibri" panose="020F0502020204030204"/>
            </a:endParaRPr>
          </a:p>
        </p:txBody>
      </p:sp>
      <p:sp>
        <p:nvSpPr>
          <p:cNvPr id="149" name="Oval 59"/>
          <p:cNvSpPr/>
          <p:nvPr/>
        </p:nvSpPr>
        <p:spPr>
          <a:xfrm>
            <a:off x="4299568" y="5789901"/>
            <a:ext cx="567943" cy="5715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defTabSz="914217"/>
            <a:r>
              <a:rPr lang="en-US" altLang="zh-CN" sz="1200" dirty="0">
                <a:solidFill>
                  <a:prstClr val="white"/>
                </a:solidFill>
                <a:latin typeface="Calibri" panose="020F0502020204030204"/>
                <a:ea typeface="等线" panose="02010600030101010101" pitchFamily="2" charset="-122"/>
              </a:rPr>
              <a:t>S3</a:t>
            </a:r>
            <a:endParaRPr lang="en-US" sz="1200" dirty="0">
              <a:solidFill>
                <a:prstClr val="white"/>
              </a:solidFill>
              <a:latin typeface="Calibri" panose="020F0502020204030204"/>
            </a:endParaRPr>
          </a:p>
        </p:txBody>
      </p:sp>
      <p:cxnSp>
        <p:nvCxnSpPr>
          <p:cNvPr id="150" name="Curved Connector 60"/>
          <p:cNvCxnSpPr/>
          <p:nvPr/>
        </p:nvCxnSpPr>
        <p:spPr>
          <a:xfrm rot="5400000" flipH="1">
            <a:off x="5359833" y="4466401"/>
            <a:ext cx="83694" cy="1264415"/>
          </a:xfrm>
          <a:prstGeom prst="curvedConnector3">
            <a:avLst>
              <a:gd name="adj1" fmla="val -13656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1" name="Curved Connector 61"/>
          <p:cNvCxnSpPr/>
          <p:nvPr/>
        </p:nvCxnSpPr>
        <p:spPr>
          <a:xfrm rot="16200000" flipH="1" flipV="1">
            <a:off x="5359833" y="4466401"/>
            <a:ext cx="83694" cy="1264415"/>
          </a:xfrm>
          <a:prstGeom prst="curvedConnector3">
            <a:avLst>
              <a:gd name="adj1" fmla="val -13656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2" name="Curved Connector 62"/>
          <p:cNvCxnSpPr>
            <a:endCxn id="149" idx="6"/>
          </p:cNvCxnSpPr>
          <p:nvPr/>
        </p:nvCxnSpPr>
        <p:spPr>
          <a:xfrm rot="16200000" flipH="1">
            <a:off x="4453510" y="5661650"/>
            <a:ext cx="729963" cy="98038"/>
          </a:xfrm>
          <a:prstGeom prst="curvedConnector4">
            <a:avLst>
              <a:gd name="adj1" fmla="val 30427"/>
              <a:gd name="adj2" fmla="val 21658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3" name="Curved Connector 63"/>
          <p:cNvCxnSpPr>
            <a:stCxn id="148" idx="2"/>
          </p:cNvCxnSpPr>
          <p:nvPr/>
        </p:nvCxnSpPr>
        <p:spPr>
          <a:xfrm rot="10800000" flipH="1" flipV="1">
            <a:off x="4299568" y="4284692"/>
            <a:ext cx="71484" cy="691293"/>
          </a:xfrm>
          <a:prstGeom prst="curvedConnector4">
            <a:avLst>
              <a:gd name="adj1" fmla="val -159896"/>
              <a:gd name="adj2" fmla="val 7066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4" name="Curved Connector 67"/>
          <p:cNvCxnSpPr>
            <a:endCxn id="148" idx="6"/>
          </p:cNvCxnSpPr>
          <p:nvPr/>
        </p:nvCxnSpPr>
        <p:spPr>
          <a:xfrm rot="5400000" flipH="1" flipV="1">
            <a:off x="4516819" y="4549035"/>
            <a:ext cx="615035" cy="86349"/>
          </a:xfrm>
          <a:prstGeom prst="curvedConnector4">
            <a:avLst>
              <a:gd name="adj1" fmla="val 26770"/>
              <a:gd name="adj2" fmla="val 23237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5" name="Curved Connector 68"/>
          <p:cNvCxnSpPr>
            <a:stCxn id="149" idx="2"/>
          </p:cNvCxnSpPr>
          <p:nvPr/>
        </p:nvCxnSpPr>
        <p:spPr>
          <a:xfrm rot="10800000" flipH="1">
            <a:off x="4299567" y="5345688"/>
            <a:ext cx="86350" cy="729964"/>
          </a:xfrm>
          <a:prstGeom prst="curvedConnector4">
            <a:avLst>
              <a:gd name="adj1" fmla="val -132369"/>
              <a:gd name="adj2" fmla="val 69573"/>
            </a:avLst>
          </a:prstGeom>
          <a:ln>
            <a:tailEnd type="triangle"/>
          </a:ln>
        </p:spPr>
        <p:style>
          <a:lnRef idx="1">
            <a:schemeClr val="accent1"/>
          </a:lnRef>
          <a:fillRef idx="0">
            <a:schemeClr val="accent1"/>
          </a:fillRef>
          <a:effectRef idx="0">
            <a:schemeClr val="accent1"/>
          </a:effectRef>
          <a:fontRef idx="minor">
            <a:schemeClr val="tx1"/>
          </a:fontRef>
        </p:style>
      </p:cxnSp>
      <p:sp>
        <p:nvSpPr>
          <p:cNvPr id="156" name="Oval 69"/>
          <p:cNvSpPr/>
          <p:nvPr/>
        </p:nvSpPr>
        <p:spPr>
          <a:xfrm>
            <a:off x="6802000" y="4812858"/>
            <a:ext cx="567943" cy="571500"/>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defTabSz="914217"/>
            <a:r>
              <a:rPr lang="en-US" altLang="zh-CN" sz="1200" dirty="0">
                <a:solidFill>
                  <a:prstClr val="white"/>
                </a:solidFill>
                <a:latin typeface="Calibri" panose="020F0502020204030204"/>
                <a:ea typeface="等线" panose="02010600030101010101" pitchFamily="2" charset="-122"/>
              </a:rPr>
              <a:t>S6</a:t>
            </a:r>
            <a:endParaRPr lang="en-US" sz="1200" dirty="0">
              <a:solidFill>
                <a:prstClr val="white"/>
              </a:solidFill>
              <a:latin typeface="Calibri" panose="020F0502020204030204"/>
            </a:endParaRPr>
          </a:p>
        </p:txBody>
      </p:sp>
      <p:cxnSp>
        <p:nvCxnSpPr>
          <p:cNvPr id="157" name="Straight Arrow Connector 70"/>
          <p:cNvCxnSpPr>
            <a:endCxn id="156" idx="2"/>
          </p:cNvCxnSpPr>
          <p:nvPr/>
        </p:nvCxnSpPr>
        <p:spPr>
          <a:xfrm>
            <a:off x="6054884" y="5098608"/>
            <a:ext cx="7471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8" name="Rectangle 28"/>
          <p:cNvSpPr/>
          <p:nvPr/>
        </p:nvSpPr>
        <p:spPr>
          <a:xfrm>
            <a:off x="2156478" y="4535655"/>
            <a:ext cx="417102" cy="276999"/>
          </a:xfrm>
          <a:prstGeom prst="rect">
            <a:avLst/>
          </a:prstGeom>
        </p:spPr>
        <p:txBody>
          <a:bodyPr wrap="none">
            <a:spAutoFit/>
          </a:bodyPr>
          <a:lstStyle/>
          <a:p>
            <a:pPr defTabSz="914217"/>
            <a:r>
              <a:rPr lang="en-US" altLang="zh-CN" sz="1200">
                <a:solidFill>
                  <a:prstClr val="black"/>
                </a:solidFill>
                <a:latin typeface="Calibri" panose="020F0502020204030204"/>
                <a:ea typeface="等线" panose="02010600030101010101" pitchFamily="2" charset="-122"/>
              </a:rPr>
              <a:t>E01</a:t>
            </a:r>
            <a:endParaRPr lang="en-US" sz="1200" dirty="0">
              <a:solidFill>
                <a:prstClr val="black"/>
              </a:solidFill>
              <a:latin typeface="Calibri" panose="020F0502020204030204"/>
            </a:endParaRPr>
          </a:p>
        </p:txBody>
      </p:sp>
      <p:sp>
        <p:nvSpPr>
          <p:cNvPr id="159" name="Rectangle 83"/>
          <p:cNvSpPr/>
          <p:nvPr/>
        </p:nvSpPr>
        <p:spPr>
          <a:xfrm>
            <a:off x="2131078" y="5345688"/>
            <a:ext cx="417102" cy="276999"/>
          </a:xfrm>
          <a:prstGeom prst="rect">
            <a:avLst/>
          </a:prstGeom>
        </p:spPr>
        <p:txBody>
          <a:bodyPr wrap="none">
            <a:spAutoFit/>
          </a:bodyPr>
          <a:lstStyle/>
          <a:p>
            <a:pPr defTabSz="914217"/>
            <a:r>
              <a:rPr lang="en-US" altLang="zh-CN" sz="1200" dirty="0">
                <a:solidFill>
                  <a:prstClr val="black"/>
                </a:solidFill>
                <a:latin typeface="Calibri" panose="020F0502020204030204"/>
                <a:ea typeface="等线" panose="02010600030101010101" pitchFamily="2" charset="-122"/>
              </a:rPr>
              <a:t>E02</a:t>
            </a:r>
            <a:endParaRPr lang="en-US" sz="1200" dirty="0">
              <a:solidFill>
                <a:prstClr val="black"/>
              </a:solidFill>
              <a:latin typeface="Calibri" panose="020F0502020204030204"/>
            </a:endParaRPr>
          </a:p>
        </p:txBody>
      </p:sp>
      <p:sp>
        <p:nvSpPr>
          <p:cNvPr id="160" name="Rectangle 84"/>
          <p:cNvSpPr/>
          <p:nvPr/>
        </p:nvSpPr>
        <p:spPr>
          <a:xfrm>
            <a:off x="3553515" y="4576562"/>
            <a:ext cx="417102" cy="276999"/>
          </a:xfrm>
          <a:prstGeom prst="rect">
            <a:avLst/>
          </a:prstGeom>
        </p:spPr>
        <p:txBody>
          <a:bodyPr wrap="none">
            <a:spAutoFit/>
          </a:bodyPr>
          <a:lstStyle/>
          <a:p>
            <a:pPr defTabSz="914217"/>
            <a:r>
              <a:rPr lang="en-US" altLang="zh-CN" sz="1200" dirty="0">
                <a:solidFill>
                  <a:prstClr val="black"/>
                </a:solidFill>
                <a:latin typeface="Calibri" panose="020F0502020204030204"/>
                <a:ea typeface="等线" panose="02010600030101010101" pitchFamily="2" charset="-122"/>
              </a:rPr>
              <a:t>E03</a:t>
            </a:r>
            <a:endParaRPr lang="en-US" sz="1200" dirty="0">
              <a:solidFill>
                <a:prstClr val="black"/>
              </a:solidFill>
              <a:latin typeface="Calibri" panose="020F0502020204030204"/>
            </a:endParaRPr>
          </a:p>
        </p:txBody>
      </p:sp>
      <p:cxnSp>
        <p:nvCxnSpPr>
          <p:cNvPr id="161" name="Curved Connector 223"/>
          <p:cNvCxnSpPr>
            <a:stCxn id="139" idx="1"/>
            <a:endCxn id="139" idx="7"/>
          </p:cNvCxnSpPr>
          <p:nvPr/>
        </p:nvCxnSpPr>
        <p:spPr>
          <a:xfrm rot="5400000" flipH="1" flipV="1">
            <a:off x="3019275" y="4695754"/>
            <a:ext cx="6350" cy="401596"/>
          </a:xfrm>
          <a:prstGeom prst="curvedConnector3">
            <a:avLst>
              <a:gd name="adj1" fmla="val 8318016"/>
            </a:avLst>
          </a:prstGeom>
          <a:ln>
            <a:tailEnd type="triangle"/>
          </a:ln>
        </p:spPr>
        <p:style>
          <a:lnRef idx="1">
            <a:schemeClr val="accent1"/>
          </a:lnRef>
          <a:fillRef idx="0">
            <a:schemeClr val="accent1"/>
          </a:fillRef>
          <a:effectRef idx="0">
            <a:schemeClr val="accent1"/>
          </a:effectRef>
          <a:fontRef idx="minor">
            <a:schemeClr val="tx1"/>
          </a:fontRef>
        </p:style>
      </p:cxnSp>
      <p:sp>
        <p:nvSpPr>
          <p:cNvPr id="162" name="Rectangle 91"/>
          <p:cNvSpPr/>
          <p:nvPr/>
        </p:nvSpPr>
        <p:spPr>
          <a:xfrm>
            <a:off x="2821652" y="4020622"/>
            <a:ext cx="417102" cy="276999"/>
          </a:xfrm>
          <a:prstGeom prst="rect">
            <a:avLst/>
          </a:prstGeom>
        </p:spPr>
        <p:txBody>
          <a:bodyPr wrap="none">
            <a:spAutoFit/>
          </a:bodyPr>
          <a:lstStyle/>
          <a:p>
            <a:pPr defTabSz="914217"/>
            <a:r>
              <a:rPr lang="en-US" altLang="zh-CN" sz="1200" dirty="0">
                <a:solidFill>
                  <a:prstClr val="black"/>
                </a:solidFill>
                <a:latin typeface="Calibri" panose="020F0502020204030204"/>
                <a:ea typeface="等线" panose="02010600030101010101" pitchFamily="2" charset="-122"/>
              </a:rPr>
              <a:t>E01</a:t>
            </a:r>
            <a:endParaRPr lang="en-US" sz="1200" dirty="0">
              <a:solidFill>
                <a:prstClr val="black"/>
              </a:solidFill>
              <a:latin typeface="Calibri" panose="020F0502020204030204"/>
            </a:endParaRPr>
          </a:p>
        </p:txBody>
      </p:sp>
      <p:sp>
        <p:nvSpPr>
          <p:cNvPr id="163" name="Rectangle 92"/>
          <p:cNvSpPr/>
          <p:nvPr/>
        </p:nvSpPr>
        <p:spPr>
          <a:xfrm>
            <a:off x="3541497" y="5345688"/>
            <a:ext cx="417102" cy="276999"/>
          </a:xfrm>
          <a:prstGeom prst="rect">
            <a:avLst/>
          </a:prstGeom>
        </p:spPr>
        <p:txBody>
          <a:bodyPr wrap="none">
            <a:spAutoFit/>
          </a:bodyPr>
          <a:lstStyle/>
          <a:p>
            <a:pPr defTabSz="914217"/>
            <a:r>
              <a:rPr lang="en-US" altLang="zh-CN" sz="1200">
                <a:solidFill>
                  <a:prstClr val="black"/>
                </a:solidFill>
                <a:latin typeface="Calibri" panose="020F0502020204030204"/>
                <a:ea typeface="等线" panose="02010600030101010101" pitchFamily="2" charset="-122"/>
              </a:rPr>
              <a:t>E01</a:t>
            </a:r>
            <a:endParaRPr lang="en-US" sz="1200" dirty="0">
              <a:solidFill>
                <a:prstClr val="black"/>
              </a:solidFill>
              <a:latin typeface="Calibri" panose="020F0502020204030204"/>
            </a:endParaRPr>
          </a:p>
        </p:txBody>
      </p:sp>
      <p:cxnSp>
        <p:nvCxnSpPr>
          <p:cNvPr id="164" name="Curved Connector 93"/>
          <p:cNvCxnSpPr>
            <a:stCxn id="148" idx="1"/>
            <a:endCxn id="148" idx="7"/>
          </p:cNvCxnSpPr>
          <p:nvPr/>
        </p:nvCxnSpPr>
        <p:spPr>
          <a:xfrm rot="5400000" flipH="1" flipV="1">
            <a:off x="4583539" y="3881838"/>
            <a:ext cx="6350" cy="401596"/>
          </a:xfrm>
          <a:prstGeom prst="curvedConnector3">
            <a:avLst>
              <a:gd name="adj1" fmla="val 511801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5" name="Curved Connector 97"/>
          <p:cNvCxnSpPr>
            <a:stCxn id="147" idx="1"/>
            <a:endCxn id="147" idx="7"/>
          </p:cNvCxnSpPr>
          <p:nvPr/>
        </p:nvCxnSpPr>
        <p:spPr>
          <a:xfrm rot="5400000" flipH="1" flipV="1">
            <a:off x="6033887" y="4695754"/>
            <a:ext cx="6350" cy="401596"/>
          </a:xfrm>
          <a:prstGeom prst="curvedConnector3">
            <a:avLst>
              <a:gd name="adj1" fmla="val 791801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6" name="Curved Connector 101"/>
          <p:cNvCxnSpPr>
            <a:stCxn id="149" idx="3"/>
            <a:endCxn id="149" idx="5"/>
          </p:cNvCxnSpPr>
          <p:nvPr/>
        </p:nvCxnSpPr>
        <p:spPr>
          <a:xfrm rot="16200000" flipH="1">
            <a:off x="4583539" y="6076909"/>
            <a:ext cx="6350" cy="401596"/>
          </a:xfrm>
          <a:prstGeom prst="curvedConnector3">
            <a:avLst>
              <a:gd name="adj1" fmla="val 4318016"/>
            </a:avLst>
          </a:prstGeom>
          <a:ln>
            <a:tailEnd type="triangle"/>
          </a:ln>
        </p:spPr>
        <p:style>
          <a:lnRef idx="1">
            <a:schemeClr val="accent1"/>
          </a:lnRef>
          <a:fillRef idx="0">
            <a:schemeClr val="accent1"/>
          </a:fillRef>
          <a:effectRef idx="0">
            <a:schemeClr val="accent1"/>
          </a:effectRef>
          <a:fontRef idx="minor">
            <a:schemeClr val="tx1"/>
          </a:fontRef>
        </p:style>
      </p:cxnSp>
      <p:sp>
        <p:nvSpPr>
          <p:cNvPr id="167" name="Rectangle 109"/>
          <p:cNvSpPr/>
          <p:nvPr/>
        </p:nvSpPr>
        <p:spPr>
          <a:xfrm>
            <a:off x="4089217" y="3735360"/>
            <a:ext cx="482812" cy="276999"/>
          </a:xfrm>
          <a:prstGeom prst="rect">
            <a:avLst/>
          </a:prstGeom>
        </p:spPr>
        <p:txBody>
          <a:bodyPr wrap="square">
            <a:spAutoFit/>
          </a:bodyPr>
          <a:lstStyle/>
          <a:p>
            <a:pPr defTabSz="914217"/>
            <a:r>
              <a:rPr lang="en-US" altLang="zh-CN" sz="1200" dirty="0">
                <a:solidFill>
                  <a:prstClr val="black"/>
                </a:solidFill>
                <a:latin typeface="Calibri" panose="020F0502020204030204"/>
                <a:ea typeface="等线" panose="02010600030101010101" pitchFamily="2" charset="-122"/>
              </a:rPr>
              <a:t>E04</a:t>
            </a:r>
            <a:endParaRPr lang="en-US" sz="1200" dirty="0">
              <a:solidFill>
                <a:prstClr val="black"/>
              </a:solidFill>
              <a:latin typeface="Calibri" panose="020F0502020204030204"/>
            </a:endParaRPr>
          </a:p>
        </p:txBody>
      </p:sp>
      <p:sp>
        <p:nvSpPr>
          <p:cNvPr id="168" name="Rectangle 110"/>
          <p:cNvSpPr/>
          <p:nvPr/>
        </p:nvSpPr>
        <p:spPr>
          <a:xfrm>
            <a:off x="5036214" y="4429092"/>
            <a:ext cx="482812" cy="276999"/>
          </a:xfrm>
          <a:prstGeom prst="rect">
            <a:avLst/>
          </a:prstGeom>
        </p:spPr>
        <p:txBody>
          <a:bodyPr wrap="square">
            <a:spAutoFit/>
          </a:bodyPr>
          <a:lstStyle/>
          <a:p>
            <a:pPr defTabSz="914217"/>
            <a:r>
              <a:rPr lang="en-US" altLang="zh-CN" sz="1200" dirty="0">
                <a:solidFill>
                  <a:prstClr val="black"/>
                </a:solidFill>
                <a:latin typeface="Calibri" panose="020F0502020204030204"/>
                <a:ea typeface="等线" panose="02010600030101010101" pitchFamily="2" charset="-122"/>
              </a:rPr>
              <a:t>E04</a:t>
            </a:r>
            <a:endParaRPr lang="en-US" sz="1200" dirty="0">
              <a:solidFill>
                <a:prstClr val="black"/>
              </a:solidFill>
              <a:latin typeface="Calibri" panose="020F0502020204030204"/>
            </a:endParaRPr>
          </a:p>
        </p:txBody>
      </p:sp>
      <p:sp>
        <p:nvSpPr>
          <p:cNvPr id="169" name="Rectangle 111"/>
          <p:cNvSpPr/>
          <p:nvPr/>
        </p:nvSpPr>
        <p:spPr>
          <a:xfrm>
            <a:off x="5024525" y="5576520"/>
            <a:ext cx="482812" cy="276999"/>
          </a:xfrm>
          <a:prstGeom prst="rect">
            <a:avLst/>
          </a:prstGeom>
        </p:spPr>
        <p:txBody>
          <a:bodyPr wrap="square">
            <a:spAutoFit/>
          </a:bodyPr>
          <a:lstStyle/>
          <a:p>
            <a:pPr defTabSz="914217"/>
            <a:r>
              <a:rPr lang="en-US" altLang="zh-CN" sz="1200">
                <a:solidFill>
                  <a:prstClr val="black"/>
                </a:solidFill>
                <a:latin typeface="Calibri" panose="020F0502020204030204"/>
                <a:ea typeface="等线" panose="02010600030101010101" pitchFamily="2" charset="-122"/>
              </a:rPr>
              <a:t>E07</a:t>
            </a:r>
            <a:endParaRPr lang="en-US" sz="1200" dirty="0">
              <a:solidFill>
                <a:prstClr val="black"/>
              </a:solidFill>
              <a:latin typeface="Calibri" panose="020F0502020204030204"/>
            </a:endParaRPr>
          </a:p>
        </p:txBody>
      </p:sp>
      <p:sp>
        <p:nvSpPr>
          <p:cNvPr id="170" name="Rectangle 112"/>
          <p:cNvSpPr/>
          <p:nvPr/>
        </p:nvSpPr>
        <p:spPr>
          <a:xfrm>
            <a:off x="3912288" y="6289032"/>
            <a:ext cx="482812" cy="276999"/>
          </a:xfrm>
          <a:prstGeom prst="rect">
            <a:avLst/>
          </a:prstGeom>
        </p:spPr>
        <p:txBody>
          <a:bodyPr wrap="square">
            <a:spAutoFit/>
          </a:bodyPr>
          <a:lstStyle/>
          <a:p>
            <a:pPr defTabSz="914217"/>
            <a:r>
              <a:rPr lang="en-US" altLang="zh-CN" sz="1200">
                <a:solidFill>
                  <a:prstClr val="black"/>
                </a:solidFill>
                <a:latin typeface="Calibri" panose="020F0502020204030204"/>
                <a:ea typeface="等线" panose="02010600030101010101" pitchFamily="2" charset="-122"/>
              </a:rPr>
              <a:t>E07</a:t>
            </a:r>
            <a:endParaRPr lang="en-US" sz="1200" dirty="0">
              <a:solidFill>
                <a:prstClr val="black"/>
              </a:solidFill>
              <a:latin typeface="Calibri" panose="020F0502020204030204"/>
            </a:endParaRPr>
          </a:p>
        </p:txBody>
      </p:sp>
      <p:sp>
        <p:nvSpPr>
          <p:cNvPr id="171" name="Rectangle 113"/>
          <p:cNvSpPr/>
          <p:nvPr/>
        </p:nvSpPr>
        <p:spPr>
          <a:xfrm>
            <a:off x="5866870" y="4073323"/>
            <a:ext cx="482812" cy="276999"/>
          </a:xfrm>
          <a:prstGeom prst="rect">
            <a:avLst/>
          </a:prstGeom>
        </p:spPr>
        <p:txBody>
          <a:bodyPr wrap="square">
            <a:spAutoFit/>
          </a:bodyPr>
          <a:lstStyle/>
          <a:p>
            <a:pPr defTabSz="914217"/>
            <a:r>
              <a:rPr lang="en-US" altLang="zh-CN" sz="1200">
                <a:solidFill>
                  <a:prstClr val="black"/>
                </a:solidFill>
                <a:latin typeface="Calibri" panose="020F0502020204030204"/>
                <a:ea typeface="等线" panose="02010600030101010101" pitchFamily="2" charset="-122"/>
              </a:rPr>
              <a:t>E10</a:t>
            </a:r>
            <a:endParaRPr lang="en-US" sz="1200" dirty="0">
              <a:solidFill>
                <a:prstClr val="black"/>
              </a:solidFill>
              <a:latin typeface="Calibri" panose="020F0502020204030204"/>
            </a:endParaRPr>
          </a:p>
        </p:txBody>
      </p:sp>
      <p:sp>
        <p:nvSpPr>
          <p:cNvPr id="172" name="Rectangle 114"/>
          <p:cNvSpPr/>
          <p:nvPr/>
        </p:nvSpPr>
        <p:spPr>
          <a:xfrm>
            <a:off x="5223930" y="4722870"/>
            <a:ext cx="482812" cy="276999"/>
          </a:xfrm>
          <a:prstGeom prst="rect">
            <a:avLst/>
          </a:prstGeom>
        </p:spPr>
        <p:txBody>
          <a:bodyPr wrap="square">
            <a:spAutoFit/>
          </a:bodyPr>
          <a:lstStyle/>
          <a:p>
            <a:pPr defTabSz="914217"/>
            <a:r>
              <a:rPr lang="en-US" altLang="zh-CN" sz="1200">
                <a:solidFill>
                  <a:prstClr val="black"/>
                </a:solidFill>
                <a:latin typeface="Calibri" panose="020F0502020204030204"/>
                <a:ea typeface="等线" panose="02010600030101010101" pitchFamily="2" charset="-122"/>
              </a:rPr>
              <a:t>E10</a:t>
            </a:r>
            <a:endParaRPr lang="en-US" sz="1200" dirty="0">
              <a:solidFill>
                <a:prstClr val="black"/>
              </a:solidFill>
              <a:latin typeface="Calibri" panose="020F0502020204030204"/>
            </a:endParaRPr>
          </a:p>
        </p:txBody>
      </p:sp>
      <p:sp>
        <p:nvSpPr>
          <p:cNvPr id="173" name="Rectangle 115"/>
          <p:cNvSpPr/>
          <p:nvPr/>
        </p:nvSpPr>
        <p:spPr>
          <a:xfrm>
            <a:off x="3918774" y="4466508"/>
            <a:ext cx="482812" cy="276999"/>
          </a:xfrm>
          <a:prstGeom prst="rect">
            <a:avLst/>
          </a:prstGeom>
        </p:spPr>
        <p:txBody>
          <a:bodyPr wrap="square">
            <a:spAutoFit/>
          </a:bodyPr>
          <a:lstStyle/>
          <a:p>
            <a:pPr defTabSz="914217"/>
            <a:r>
              <a:rPr lang="en-US" altLang="zh-CN" sz="1200" dirty="0">
                <a:solidFill>
                  <a:prstClr val="black"/>
                </a:solidFill>
                <a:latin typeface="Calibri" panose="020F0502020204030204"/>
                <a:ea typeface="等线" panose="02010600030101010101" pitchFamily="2" charset="-122"/>
              </a:rPr>
              <a:t>E06</a:t>
            </a:r>
            <a:endParaRPr lang="en-US" sz="1200" dirty="0">
              <a:solidFill>
                <a:prstClr val="black"/>
              </a:solidFill>
              <a:latin typeface="Calibri" panose="020F0502020204030204"/>
            </a:endParaRPr>
          </a:p>
        </p:txBody>
      </p:sp>
      <p:sp>
        <p:nvSpPr>
          <p:cNvPr id="174" name="Rectangle 116"/>
          <p:cNvSpPr/>
          <p:nvPr/>
        </p:nvSpPr>
        <p:spPr>
          <a:xfrm>
            <a:off x="3852498" y="5660109"/>
            <a:ext cx="482812" cy="276999"/>
          </a:xfrm>
          <a:prstGeom prst="rect">
            <a:avLst/>
          </a:prstGeom>
        </p:spPr>
        <p:txBody>
          <a:bodyPr wrap="square">
            <a:spAutoFit/>
          </a:bodyPr>
          <a:lstStyle/>
          <a:p>
            <a:pPr defTabSz="914217"/>
            <a:r>
              <a:rPr lang="en-US" altLang="zh-CN" sz="1200" dirty="0">
                <a:solidFill>
                  <a:prstClr val="black"/>
                </a:solidFill>
                <a:latin typeface="Calibri" panose="020F0502020204030204"/>
                <a:ea typeface="等线" panose="02010600030101010101" pitchFamily="2" charset="-122"/>
              </a:rPr>
              <a:t>E08</a:t>
            </a:r>
            <a:endParaRPr lang="en-US" sz="1200" dirty="0">
              <a:solidFill>
                <a:prstClr val="black"/>
              </a:solidFill>
              <a:latin typeface="Calibri" panose="020F0502020204030204"/>
            </a:endParaRPr>
          </a:p>
        </p:txBody>
      </p:sp>
      <p:sp>
        <p:nvSpPr>
          <p:cNvPr id="175" name="Rectangle 117"/>
          <p:cNvSpPr/>
          <p:nvPr/>
        </p:nvSpPr>
        <p:spPr>
          <a:xfrm>
            <a:off x="5304821" y="5268941"/>
            <a:ext cx="482812" cy="276999"/>
          </a:xfrm>
          <a:prstGeom prst="rect">
            <a:avLst/>
          </a:prstGeom>
        </p:spPr>
        <p:txBody>
          <a:bodyPr wrap="square">
            <a:spAutoFit/>
          </a:bodyPr>
          <a:lstStyle/>
          <a:p>
            <a:pPr defTabSz="914217"/>
            <a:r>
              <a:rPr lang="en-US" altLang="zh-CN" sz="1200" dirty="0">
                <a:solidFill>
                  <a:prstClr val="black"/>
                </a:solidFill>
                <a:latin typeface="Calibri" panose="020F0502020204030204"/>
                <a:ea typeface="等线" panose="02010600030101010101" pitchFamily="2" charset="-122"/>
              </a:rPr>
              <a:t>E11</a:t>
            </a:r>
            <a:endParaRPr lang="en-US" sz="1200" dirty="0">
              <a:solidFill>
                <a:prstClr val="black"/>
              </a:solidFill>
              <a:latin typeface="Calibri" panose="020F0502020204030204"/>
            </a:endParaRPr>
          </a:p>
        </p:txBody>
      </p:sp>
      <p:cxnSp>
        <p:nvCxnSpPr>
          <p:cNvPr id="176" name="Straight Arrow Connector 242"/>
          <p:cNvCxnSpPr>
            <a:stCxn id="148" idx="4"/>
            <a:endCxn id="144" idx="0"/>
          </p:cNvCxnSpPr>
          <p:nvPr/>
        </p:nvCxnSpPr>
        <p:spPr>
          <a:xfrm>
            <a:off x="4583540" y="4570442"/>
            <a:ext cx="0" cy="2424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7" name="Straight Arrow Connector 244"/>
          <p:cNvCxnSpPr>
            <a:stCxn id="149" idx="0"/>
            <a:endCxn id="144" idx="4"/>
          </p:cNvCxnSpPr>
          <p:nvPr/>
        </p:nvCxnSpPr>
        <p:spPr>
          <a:xfrm flipV="1">
            <a:off x="4583539" y="5384358"/>
            <a:ext cx="1" cy="4055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8" name="Rectangle 123"/>
          <p:cNvSpPr/>
          <p:nvPr/>
        </p:nvSpPr>
        <p:spPr>
          <a:xfrm>
            <a:off x="4566923" y="4535544"/>
            <a:ext cx="482812" cy="276999"/>
          </a:xfrm>
          <a:prstGeom prst="rect">
            <a:avLst/>
          </a:prstGeom>
        </p:spPr>
        <p:txBody>
          <a:bodyPr wrap="square">
            <a:spAutoFit/>
          </a:bodyPr>
          <a:lstStyle/>
          <a:p>
            <a:pPr defTabSz="914217"/>
            <a:r>
              <a:rPr lang="en-US" altLang="zh-CN" sz="1200" dirty="0">
                <a:solidFill>
                  <a:prstClr val="black"/>
                </a:solidFill>
                <a:latin typeface="Calibri" panose="020F0502020204030204"/>
                <a:ea typeface="等线" panose="02010600030101010101" pitchFamily="2" charset="-122"/>
              </a:rPr>
              <a:t>E05</a:t>
            </a:r>
            <a:endParaRPr lang="en-US" sz="1200" dirty="0">
              <a:solidFill>
                <a:prstClr val="black"/>
              </a:solidFill>
              <a:latin typeface="Calibri" panose="020F0502020204030204"/>
            </a:endParaRPr>
          </a:p>
        </p:txBody>
      </p:sp>
      <p:sp>
        <p:nvSpPr>
          <p:cNvPr id="179" name="Rectangle 124"/>
          <p:cNvSpPr/>
          <p:nvPr/>
        </p:nvSpPr>
        <p:spPr>
          <a:xfrm>
            <a:off x="4553403" y="5509669"/>
            <a:ext cx="482812" cy="276999"/>
          </a:xfrm>
          <a:prstGeom prst="rect">
            <a:avLst/>
          </a:prstGeom>
        </p:spPr>
        <p:txBody>
          <a:bodyPr wrap="square">
            <a:spAutoFit/>
          </a:bodyPr>
          <a:lstStyle/>
          <a:p>
            <a:pPr defTabSz="914217"/>
            <a:r>
              <a:rPr lang="en-US" altLang="zh-CN" sz="1200" dirty="0">
                <a:solidFill>
                  <a:prstClr val="black"/>
                </a:solidFill>
                <a:latin typeface="Calibri" panose="020F0502020204030204"/>
                <a:ea typeface="等线" panose="02010600030101010101" pitchFamily="2" charset="-122"/>
              </a:rPr>
              <a:t>E09</a:t>
            </a:r>
            <a:endParaRPr lang="en-US" sz="1200" dirty="0">
              <a:solidFill>
                <a:prstClr val="black"/>
              </a:solidFill>
              <a:latin typeface="Calibri" panose="020F0502020204030204"/>
            </a:endParaRPr>
          </a:p>
        </p:txBody>
      </p:sp>
      <p:sp>
        <p:nvSpPr>
          <p:cNvPr id="180" name="Rectangle 125"/>
          <p:cNvSpPr/>
          <p:nvPr/>
        </p:nvSpPr>
        <p:spPr>
          <a:xfrm>
            <a:off x="6393620" y="4825928"/>
            <a:ext cx="482812" cy="276999"/>
          </a:xfrm>
          <a:prstGeom prst="rect">
            <a:avLst/>
          </a:prstGeom>
        </p:spPr>
        <p:txBody>
          <a:bodyPr wrap="square">
            <a:spAutoFit/>
          </a:bodyPr>
          <a:lstStyle/>
          <a:p>
            <a:pPr defTabSz="914217"/>
            <a:r>
              <a:rPr lang="en-US" altLang="zh-CN" sz="1200" dirty="0">
                <a:solidFill>
                  <a:prstClr val="black"/>
                </a:solidFill>
                <a:latin typeface="Calibri" panose="020F0502020204030204"/>
                <a:ea typeface="等线" panose="02010600030101010101" pitchFamily="2" charset="-122"/>
              </a:rPr>
              <a:t>E12</a:t>
            </a:r>
            <a:endParaRPr lang="en-US" sz="1200" dirty="0">
              <a:solidFill>
                <a:prstClr val="black"/>
              </a:solidFill>
              <a:latin typeface="Calibri" panose="020F0502020204030204"/>
            </a:endParaRPr>
          </a:p>
        </p:txBody>
      </p:sp>
      <p:sp>
        <p:nvSpPr>
          <p:cNvPr id="181" name="Rectangle 245"/>
          <p:cNvSpPr/>
          <p:nvPr/>
        </p:nvSpPr>
        <p:spPr>
          <a:xfrm>
            <a:off x="7943911" y="4416867"/>
            <a:ext cx="681229" cy="390528"/>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defTabSz="914217"/>
            <a:r>
              <a:rPr lang="zh-CN" altLang="en-US" sz="1200" dirty="0">
                <a:solidFill>
                  <a:prstClr val="black"/>
                </a:solidFill>
                <a:latin typeface="Calibri" panose="020F0502020204030204"/>
                <a:ea typeface="等线" panose="02010600030101010101" pitchFamily="2" charset="-122"/>
              </a:rPr>
              <a:t>状态码</a:t>
            </a:r>
            <a:endParaRPr lang="en-US" sz="1200" dirty="0">
              <a:solidFill>
                <a:prstClr val="black"/>
              </a:solidFill>
              <a:latin typeface="Calibri" panose="020F0502020204030204"/>
            </a:endParaRPr>
          </a:p>
        </p:txBody>
      </p:sp>
      <p:sp>
        <p:nvSpPr>
          <p:cNvPr id="182" name="Rectangle 128"/>
          <p:cNvSpPr/>
          <p:nvPr/>
        </p:nvSpPr>
        <p:spPr>
          <a:xfrm>
            <a:off x="7854084" y="3929068"/>
            <a:ext cx="3233578" cy="369332"/>
          </a:xfrm>
          <a:prstGeom prst="rect">
            <a:avLst/>
          </a:prstGeom>
        </p:spPr>
        <p:txBody>
          <a:bodyPr wrap="none">
            <a:spAutoFit/>
          </a:bodyPr>
          <a:lstStyle/>
          <a:p>
            <a:pPr defTabSz="914217"/>
            <a:r>
              <a:rPr lang="en-US" altLang="zh-CN" b="1" dirty="0" err="1">
                <a:solidFill>
                  <a:prstClr val="black"/>
                </a:solidFill>
                <a:latin typeface="Calibri" panose="020F0502020204030204"/>
                <a:ea typeface="等线" panose="02010600030101010101" pitchFamily="2" charset="-122"/>
              </a:rPr>
              <a:t>MChain</a:t>
            </a:r>
            <a:r>
              <a:rPr lang="zh-CN" altLang="en-US" b="1" dirty="0">
                <a:solidFill>
                  <a:prstClr val="black"/>
                </a:solidFill>
                <a:latin typeface="Calibri" panose="020F0502020204030204"/>
                <a:ea typeface="等线" panose="02010600030101010101" pitchFamily="2" charset="-122"/>
              </a:rPr>
              <a:t>区块链数据标准格式：</a:t>
            </a:r>
            <a:endParaRPr lang="en-US" dirty="0">
              <a:solidFill>
                <a:prstClr val="black"/>
              </a:solidFill>
              <a:latin typeface="Calibri" panose="020F0502020204030204"/>
            </a:endParaRPr>
          </a:p>
        </p:txBody>
      </p:sp>
      <p:sp>
        <p:nvSpPr>
          <p:cNvPr id="183" name="Rectangle 129"/>
          <p:cNvSpPr/>
          <p:nvPr/>
        </p:nvSpPr>
        <p:spPr>
          <a:xfrm>
            <a:off x="8652743" y="4416867"/>
            <a:ext cx="648574" cy="390528"/>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defTabSz="914217"/>
            <a:r>
              <a:rPr lang="zh-CN" altLang="en-US" sz="1200" dirty="0">
                <a:solidFill>
                  <a:prstClr val="black"/>
                </a:solidFill>
                <a:latin typeface="Calibri" panose="020F0502020204030204"/>
                <a:ea typeface="等线" panose="02010600030101010101" pitchFamily="2" charset="-122"/>
              </a:rPr>
              <a:t>输入码</a:t>
            </a:r>
            <a:endParaRPr lang="en-US" sz="1200" dirty="0">
              <a:solidFill>
                <a:prstClr val="black"/>
              </a:solidFill>
              <a:latin typeface="Calibri" panose="020F0502020204030204"/>
            </a:endParaRPr>
          </a:p>
        </p:txBody>
      </p:sp>
      <p:sp>
        <p:nvSpPr>
          <p:cNvPr id="184" name="Rectangle 130"/>
          <p:cNvSpPr/>
          <p:nvPr/>
        </p:nvSpPr>
        <p:spPr>
          <a:xfrm>
            <a:off x="9319495" y="4416867"/>
            <a:ext cx="779336" cy="390528"/>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defTabSz="914217"/>
            <a:r>
              <a:rPr lang="zh-CN" altLang="en-US" sz="1200">
                <a:solidFill>
                  <a:prstClr val="black"/>
                </a:solidFill>
                <a:latin typeface="Calibri" panose="020F0502020204030204"/>
                <a:ea typeface="等线" panose="02010600030101010101" pitchFamily="2" charset="-122"/>
              </a:rPr>
              <a:t>交易数据</a:t>
            </a:r>
            <a:endParaRPr lang="en-US" sz="1200" dirty="0">
              <a:solidFill>
                <a:prstClr val="black"/>
              </a:solidFill>
              <a:latin typeface="Calibri" panose="020F0502020204030204"/>
            </a:endParaRPr>
          </a:p>
        </p:txBody>
      </p:sp>
      <p:sp>
        <p:nvSpPr>
          <p:cNvPr id="185" name="Rectangle 131"/>
          <p:cNvSpPr/>
          <p:nvPr/>
        </p:nvSpPr>
        <p:spPr>
          <a:xfrm>
            <a:off x="10133772" y="4416867"/>
            <a:ext cx="916252" cy="390528"/>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defTabSz="914217"/>
            <a:r>
              <a:rPr lang="zh-CN" altLang="en-US" sz="1200" dirty="0">
                <a:solidFill>
                  <a:prstClr val="black"/>
                </a:solidFill>
                <a:latin typeface="Calibri" panose="020F0502020204030204"/>
                <a:ea typeface="等线" panose="02010600030101010101" pitchFamily="2" charset="-122"/>
              </a:rPr>
              <a:t>商业逻辑</a:t>
            </a:r>
            <a:r>
              <a:rPr lang="mr-IN" altLang="zh-CN" sz="1200" dirty="0">
                <a:solidFill>
                  <a:prstClr val="black"/>
                </a:solidFill>
                <a:latin typeface="Calibri" panose="020F0502020204030204"/>
                <a:ea typeface="等线" panose="02010600030101010101" pitchFamily="2" charset="-122"/>
              </a:rPr>
              <a:t>…</a:t>
            </a:r>
            <a:endParaRPr lang="en-US" sz="1200" dirty="0">
              <a:solidFill>
                <a:prstClr val="black"/>
              </a:solidFill>
              <a:latin typeface="Calibri" panose="020F0502020204030204"/>
            </a:endParaRPr>
          </a:p>
        </p:txBody>
      </p:sp>
      <p:sp>
        <p:nvSpPr>
          <p:cNvPr id="186" name="Rectangle 134"/>
          <p:cNvSpPr/>
          <p:nvPr/>
        </p:nvSpPr>
        <p:spPr>
          <a:xfrm>
            <a:off x="7814536" y="5660109"/>
            <a:ext cx="3271702" cy="729964"/>
          </a:xfrm>
          <a:prstGeom prst="rect">
            <a:avLst/>
          </a:prstGeom>
          <a:solidFill>
            <a:schemeClr val="accent4">
              <a:lumMod val="20000"/>
              <a:lumOff val="80000"/>
              <a:alpha val="5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defTabSz="914217"/>
            <a:endParaRPr lang="en-US" sz="1000">
              <a:solidFill>
                <a:prstClr val="black"/>
              </a:solidFill>
              <a:latin typeface="Calibri" panose="020F0502020204030204"/>
            </a:endParaRPr>
          </a:p>
        </p:txBody>
      </p:sp>
      <p:sp>
        <p:nvSpPr>
          <p:cNvPr id="187" name="Rectangle 135"/>
          <p:cNvSpPr/>
          <p:nvPr/>
        </p:nvSpPr>
        <p:spPr>
          <a:xfrm>
            <a:off x="7923033" y="5781323"/>
            <a:ext cx="390087" cy="473552"/>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defTabSz="914217"/>
            <a:endParaRPr lang="en-US" sz="1000">
              <a:solidFill>
                <a:prstClr val="black"/>
              </a:solidFill>
              <a:latin typeface="Calibri" panose="020F0502020204030204"/>
            </a:endParaRPr>
          </a:p>
        </p:txBody>
      </p:sp>
      <p:sp>
        <p:nvSpPr>
          <p:cNvPr id="188" name="Rectangle 136"/>
          <p:cNvSpPr/>
          <p:nvPr/>
        </p:nvSpPr>
        <p:spPr>
          <a:xfrm>
            <a:off x="8690624" y="5781323"/>
            <a:ext cx="390087" cy="473552"/>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defTabSz="914217"/>
            <a:endParaRPr lang="en-US" sz="1000">
              <a:solidFill>
                <a:prstClr val="black"/>
              </a:solidFill>
              <a:latin typeface="Calibri" panose="020F0502020204030204"/>
            </a:endParaRPr>
          </a:p>
        </p:txBody>
      </p:sp>
      <p:cxnSp>
        <p:nvCxnSpPr>
          <p:cNvPr id="189" name="Straight Arrow Connector 137"/>
          <p:cNvCxnSpPr/>
          <p:nvPr/>
        </p:nvCxnSpPr>
        <p:spPr>
          <a:xfrm>
            <a:off x="8313120" y="5916454"/>
            <a:ext cx="37750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0" name="Rectangle 138"/>
          <p:cNvSpPr/>
          <p:nvPr/>
        </p:nvSpPr>
        <p:spPr>
          <a:xfrm>
            <a:off x="9458215" y="5781323"/>
            <a:ext cx="390087" cy="473552"/>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defTabSz="914217"/>
            <a:endParaRPr lang="en-US" sz="1000">
              <a:solidFill>
                <a:prstClr val="black"/>
              </a:solidFill>
              <a:latin typeface="Calibri" panose="020F0502020204030204"/>
            </a:endParaRPr>
          </a:p>
        </p:txBody>
      </p:sp>
      <p:cxnSp>
        <p:nvCxnSpPr>
          <p:cNvPr id="191" name="Straight Arrow Connector 139"/>
          <p:cNvCxnSpPr/>
          <p:nvPr/>
        </p:nvCxnSpPr>
        <p:spPr>
          <a:xfrm>
            <a:off x="9080711" y="5916454"/>
            <a:ext cx="37750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2" name="Rectangle 140"/>
          <p:cNvSpPr/>
          <p:nvPr/>
        </p:nvSpPr>
        <p:spPr>
          <a:xfrm>
            <a:off x="10225807" y="5781323"/>
            <a:ext cx="390087" cy="473552"/>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defTabSz="914217"/>
            <a:endParaRPr lang="en-US" sz="1000">
              <a:solidFill>
                <a:prstClr val="black"/>
              </a:solidFill>
              <a:latin typeface="Calibri" panose="020F0502020204030204"/>
            </a:endParaRPr>
          </a:p>
        </p:txBody>
      </p:sp>
      <p:cxnSp>
        <p:nvCxnSpPr>
          <p:cNvPr id="193" name="Straight Arrow Connector 141"/>
          <p:cNvCxnSpPr/>
          <p:nvPr/>
        </p:nvCxnSpPr>
        <p:spPr>
          <a:xfrm>
            <a:off x="9848302" y="5916454"/>
            <a:ext cx="37750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4" name="Straight Arrow Connector 142"/>
          <p:cNvCxnSpPr/>
          <p:nvPr/>
        </p:nvCxnSpPr>
        <p:spPr>
          <a:xfrm>
            <a:off x="10615894" y="5901443"/>
            <a:ext cx="726794" cy="119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5" name="TextBox 143"/>
          <p:cNvSpPr txBox="1"/>
          <p:nvPr/>
        </p:nvSpPr>
        <p:spPr>
          <a:xfrm>
            <a:off x="7946594" y="5783634"/>
            <a:ext cx="516488" cy="246221"/>
          </a:xfrm>
          <a:prstGeom prst="rect">
            <a:avLst/>
          </a:prstGeom>
          <a:noFill/>
        </p:spPr>
        <p:txBody>
          <a:bodyPr wrap="none" rtlCol="0">
            <a:spAutoFit/>
          </a:bodyPr>
          <a:lstStyle/>
          <a:p>
            <a:pPr defTabSz="914217"/>
            <a:r>
              <a:rPr lang="en-US" sz="1000" dirty="0" err="1">
                <a:solidFill>
                  <a:srgbClr val="C00000"/>
                </a:solidFill>
                <a:latin typeface="Calibri" panose="020F0502020204030204"/>
              </a:rPr>
              <a:t>PreH</a:t>
            </a:r>
            <a:r>
              <a:rPr lang="en-US" sz="1000" dirty="0">
                <a:solidFill>
                  <a:srgbClr val="C00000"/>
                </a:solidFill>
                <a:latin typeface="Calibri" panose="020F0502020204030204"/>
              </a:rPr>
              <a:t>()</a:t>
            </a:r>
          </a:p>
        </p:txBody>
      </p:sp>
      <p:sp>
        <p:nvSpPr>
          <p:cNvPr id="196" name="TextBox 144"/>
          <p:cNvSpPr txBox="1"/>
          <p:nvPr/>
        </p:nvSpPr>
        <p:spPr>
          <a:xfrm>
            <a:off x="7980993" y="6023939"/>
            <a:ext cx="417102" cy="246221"/>
          </a:xfrm>
          <a:prstGeom prst="rect">
            <a:avLst/>
          </a:prstGeom>
          <a:noFill/>
        </p:spPr>
        <p:txBody>
          <a:bodyPr wrap="none" rtlCol="0">
            <a:spAutoFit/>
          </a:bodyPr>
          <a:lstStyle/>
          <a:p>
            <a:pPr defTabSz="914217"/>
            <a:r>
              <a:rPr lang="en-US" sz="1000" dirty="0">
                <a:solidFill>
                  <a:prstClr val="black"/>
                </a:solidFill>
                <a:latin typeface="Calibri" panose="020F0502020204030204"/>
              </a:rPr>
              <a:t>data</a:t>
            </a:r>
          </a:p>
        </p:txBody>
      </p:sp>
      <p:sp>
        <p:nvSpPr>
          <p:cNvPr id="197" name="TextBox 145"/>
          <p:cNvSpPr txBox="1"/>
          <p:nvPr/>
        </p:nvSpPr>
        <p:spPr>
          <a:xfrm>
            <a:off x="8688986" y="5775547"/>
            <a:ext cx="516488" cy="246221"/>
          </a:xfrm>
          <a:prstGeom prst="rect">
            <a:avLst/>
          </a:prstGeom>
          <a:noFill/>
        </p:spPr>
        <p:txBody>
          <a:bodyPr wrap="none" rtlCol="0">
            <a:spAutoFit/>
          </a:bodyPr>
          <a:lstStyle/>
          <a:p>
            <a:pPr defTabSz="914217"/>
            <a:r>
              <a:rPr lang="en-US" sz="1000" dirty="0" err="1">
                <a:solidFill>
                  <a:srgbClr val="C00000"/>
                </a:solidFill>
                <a:latin typeface="Calibri" panose="020F0502020204030204"/>
              </a:rPr>
              <a:t>PreH</a:t>
            </a:r>
            <a:r>
              <a:rPr lang="en-US" sz="1000" dirty="0">
                <a:solidFill>
                  <a:srgbClr val="C00000"/>
                </a:solidFill>
                <a:latin typeface="Calibri" panose="020F0502020204030204"/>
              </a:rPr>
              <a:t>()</a:t>
            </a:r>
          </a:p>
        </p:txBody>
      </p:sp>
      <p:sp>
        <p:nvSpPr>
          <p:cNvPr id="198" name="TextBox 146"/>
          <p:cNvSpPr txBox="1"/>
          <p:nvPr/>
        </p:nvSpPr>
        <p:spPr>
          <a:xfrm>
            <a:off x="8723385" y="6015851"/>
            <a:ext cx="417102" cy="246221"/>
          </a:xfrm>
          <a:prstGeom prst="rect">
            <a:avLst/>
          </a:prstGeom>
          <a:noFill/>
        </p:spPr>
        <p:txBody>
          <a:bodyPr wrap="none" rtlCol="0">
            <a:spAutoFit/>
          </a:bodyPr>
          <a:lstStyle/>
          <a:p>
            <a:pPr defTabSz="914217"/>
            <a:r>
              <a:rPr lang="en-US" sz="1000" dirty="0">
                <a:solidFill>
                  <a:prstClr val="black"/>
                </a:solidFill>
                <a:latin typeface="Calibri" panose="020F0502020204030204"/>
              </a:rPr>
              <a:t>data</a:t>
            </a:r>
          </a:p>
        </p:txBody>
      </p:sp>
      <p:sp>
        <p:nvSpPr>
          <p:cNvPr id="199" name="TextBox 147"/>
          <p:cNvSpPr txBox="1"/>
          <p:nvPr/>
        </p:nvSpPr>
        <p:spPr>
          <a:xfrm>
            <a:off x="9475278" y="5784787"/>
            <a:ext cx="516488" cy="246221"/>
          </a:xfrm>
          <a:prstGeom prst="rect">
            <a:avLst/>
          </a:prstGeom>
          <a:noFill/>
        </p:spPr>
        <p:txBody>
          <a:bodyPr wrap="none" rtlCol="0">
            <a:spAutoFit/>
          </a:bodyPr>
          <a:lstStyle/>
          <a:p>
            <a:pPr defTabSz="914217"/>
            <a:r>
              <a:rPr lang="en-US" sz="1000" dirty="0" err="1">
                <a:solidFill>
                  <a:srgbClr val="C00000"/>
                </a:solidFill>
                <a:latin typeface="Calibri" panose="020F0502020204030204"/>
              </a:rPr>
              <a:t>PreH</a:t>
            </a:r>
            <a:r>
              <a:rPr lang="en-US" sz="1000" dirty="0">
                <a:solidFill>
                  <a:srgbClr val="C00000"/>
                </a:solidFill>
                <a:latin typeface="Calibri" panose="020F0502020204030204"/>
              </a:rPr>
              <a:t>()</a:t>
            </a:r>
          </a:p>
        </p:txBody>
      </p:sp>
      <p:sp>
        <p:nvSpPr>
          <p:cNvPr id="200" name="TextBox 148"/>
          <p:cNvSpPr txBox="1"/>
          <p:nvPr/>
        </p:nvSpPr>
        <p:spPr>
          <a:xfrm>
            <a:off x="9509677" y="6025091"/>
            <a:ext cx="417102" cy="246221"/>
          </a:xfrm>
          <a:prstGeom prst="rect">
            <a:avLst/>
          </a:prstGeom>
          <a:noFill/>
        </p:spPr>
        <p:txBody>
          <a:bodyPr wrap="none" rtlCol="0">
            <a:spAutoFit/>
          </a:bodyPr>
          <a:lstStyle/>
          <a:p>
            <a:pPr defTabSz="914217"/>
            <a:r>
              <a:rPr lang="en-US" sz="1000" dirty="0">
                <a:solidFill>
                  <a:prstClr val="black"/>
                </a:solidFill>
                <a:latin typeface="Calibri" panose="020F0502020204030204"/>
              </a:rPr>
              <a:t>data</a:t>
            </a:r>
          </a:p>
        </p:txBody>
      </p:sp>
      <p:sp>
        <p:nvSpPr>
          <p:cNvPr id="201" name="TextBox 149"/>
          <p:cNvSpPr txBox="1"/>
          <p:nvPr/>
        </p:nvSpPr>
        <p:spPr>
          <a:xfrm>
            <a:off x="10242084" y="5781323"/>
            <a:ext cx="516488" cy="246221"/>
          </a:xfrm>
          <a:prstGeom prst="rect">
            <a:avLst/>
          </a:prstGeom>
          <a:noFill/>
        </p:spPr>
        <p:txBody>
          <a:bodyPr wrap="none" rtlCol="0">
            <a:spAutoFit/>
          </a:bodyPr>
          <a:lstStyle/>
          <a:p>
            <a:pPr defTabSz="914217"/>
            <a:r>
              <a:rPr lang="en-US" sz="1000" dirty="0" err="1">
                <a:solidFill>
                  <a:srgbClr val="C00000"/>
                </a:solidFill>
                <a:latin typeface="Calibri" panose="020F0502020204030204"/>
              </a:rPr>
              <a:t>PreH</a:t>
            </a:r>
            <a:r>
              <a:rPr lang="en-US" sz="1000" dirty="0">
                <a:solidFill>
                  <a:srgbClr val="C00000"/>
                </a:solidFill>
                <a:latin typeface="Calibri" panose="020F0502020204030204"/>
              </a:rPr>
              <a:t>()</a:t>
            </a:r>
          </a:p>
        </p:txBody>
      </p:sp>
      <p:sp>
        <p:nvSpPr>
          <p:cNvPr id="202" name="TextBox 150"/>
          <p:cNvSpPr txBox="1"/>
          <p:nvPr/>
        </p:nvSpPr>
        <p:spPr>
          <a:xfrm>
            <a:off x="10276482" y="6021627"/>
            <a:ext cx="417102" cy="246221"/>
          </a:xfrm>
          <a:prstGeom prst="rect">
            <a:avLst/>
          </a:prstGeom>
          <a:noFill/>
        </p:spPr>
        <p:txBody>
          <a:bodyPr wrap="none" rtlCol="0">
            <a:spAutoFit/>
          </a:bodyPr>
          <a:lstStyle/>
          <a:p>
            <a:pPr defTabSz="914217"/>
            <a:r>
              <a:rPr lang="en-US" sz="1000" dirty="0">
                <a:solidFill>
                  <a:prstClr val="black"/>
                </a:solidFill>
                <a:latin typeface="Calibri" panose="020F0502020204030204"/>
              </a:rPr>
              <a:t>data</a:t>
            </a:r>
          </a:p>
        </p:txBody>
      </p:sp>
      <p:sp>
        <p:nvSpPr>
          <p:cNvPr id="203" name="Right Brace 251"/>
          <p:cNvSpPr/>
          <p:nvPr/>
        </p:nvSpPr>
        <p:spPr>
          <a:xfrm rot="5400000">
            <a:off x="9295349" y="3570893"/>
            <a:ext cx="330354" cy="3065743"/>
          </a:xfrm>
          <a:prstGeom prst="rightBrace">
            <a:avLst>
              <a:gd name="adj1" fmla="val 33610"/>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defTabSz="914217"/>
            <a:endParaRPr lang="en-US">
              <a:solidFill>
                <a:prstClr val="black"/>
              </a:solidFill>
              <a:latin typeface="Calibri" panose="020F0502020204030204"/>
            </a:endParaRPr>
          </a:p>
        </p:txBody>
      </p:sp>
      <p:sp>
        <p:nvSpPr>
          <p:cNvPr id="204" name="Striped Right Arrow 247"/>
          <p:cNvSpPr/>
          <p:nvPr/>
        </p:nvSpPr>
        <p:spPr>
          <a:xfrm rot="7000115">
            <a:off x="8780466" y="5670733"/>
            <a:ext cx="898007" cy="173274"/>
          </a:xfrm>
          <a:prstGeom prst="striped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defTabSz="914217"/>
            <a:endParaRPr lang="en-US">
              <a:solidFill>
                <a:prstClr val="white"/>
              </a:solidFill>
              <a:latin typeface="Calibri" panose="020F0502020204030204"/>
            </a:endParaRPr>
          </a:p>
        </p:txBody>
      </p:sp>
      <p:sp>
        <p:nvSpPr>
          <p:cNvPr id="205" name="Rectangle 156"/>
          <p:cNvSpPr/>
          <p:nvPr/>
        </p:nvSpPr>
        <p:spPr>
          <a:xfrm>
            <a:off x="7212925" y="5911800"/>
            <a:ext cx="641926" cy="276999"/>
          </a:xfrm>
          <a:prstGeom prst="rect">
            <a:avLst/>
          </a:prstGeom>
        </p:spPr>
        <p:txBody>
          <a:bodyPr wrap="square">
            <a:spAutoFit/>
          </a:bodyPr>
          <a:lstStyle/>
          <a:p>
            <a:pPr defTabSz="914217"/>
            <a:r>
              <a:rPr lang="zh-CN" altLang="en-US" sz="1200">
                <a:solidFill>
                  <a:prstClr val="black"/>
                </a:solidFill>
                <a:latin typeface="Calibri" panose="020F0502020204030204"/>
                <a:ea typeface="等线" panose="02010600030101010101" pitchFamily="2" charset="-122"/>
              </a:rPr>
              <a:t>区块链</a:t>
            </a:r>
            <a:endParaRPr lang="en-US" sz="1200" dirty="0">
              <a:solidFill>
                <a:prstClr val="black"/>
              </a:solidFill>
              <a:latin typeface="Calibri" panose="020F0502020204030204"/>
            </a:endParaRPr>
          </a:p>
        </p:txBody>
      </p:sp>
    </p:spTree>
    <p:extLst>
      <p:ext uri="{BB962C8B-B14F-4D97-AF65-F5344CB8AC3E}">
        <p14:creationId xmlns:p14="http://schemas.microsoft.com/office/powerpoint/2010/main" val="41557879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3"/>
          <p:cNvGrpSpPr/>
          <p:nvPr/>
        </p:nvGrpSpPr>
        <p:grpSpPr>
          <a:xfrm>
            <a:off x="780867" y="343109"/>
            <a:ext cx="8669521" cy="720266"/>
            <a:chOff x="4941571" y="387438"/>
            <a:chExt cx="17339041" cy="799119"/>
          </a:xfrm>
        </p:grpSpPr>
        <p:sp>
          <p:nvSpPr>
            <p:cNvPr id="3" name="TextBox 34"/>
            <p:cNvSpPr txBox="1"/>
            <p:nvPr/>
          </p:nvSpPr>
          <p:spPr>
            <a:xfrm>
              <a:off x="4941571" y="387438"/>
              <a:ext cx="16772503" cy="614640"/>
            </a:xfrm>
            <a:prstGeom prst="rect">
              <a:avLst/>
            </a:prstGeom>
            <a:noFill/>
          </p:spPr>
          <p:txBody>
            <a:bodyPr wrap="none" lIns="45711" tIns="22856" rIns="45711" bIns="22856" rtlCol="0">
              <a:spAutoFit/>
            </a:bodyPr>
            <a:lstStyle/>
            <a:p>
              <a:pPr defTabSz="914217"/>
              <a:r>
                <a:rPr lang="en-US" altLang="zh-CN" sz="3300" b="1" dirty="0">
                  <a:solidFill>
                    <a:srgbClr val="44546A"/>
                  </a:solidFill>
                  <a:latin typeface="微软雅黑" panose="020B0503020204020204" pitchFamily="34" charset="-122"/>
                  <a:ea typeface="等线" panose="02010600030101010101" pitchFamily="2" charset="-122"/>
                  <a:cs typeface="Aparajita" panose="020B0604020202020204" pitchFamily="34" charset="0"/>
                </a:rPr>
                <a:t>Mutual Chain</a:t>
              </a:r>
              <a:r>
                <a:rPr lang="zh-CN" altLang="en-US" sz="3300" b="1" dirty="0">
                  <a:solidFill>
                    <a:srgbClr val="44546A"/>
                  </a:solidFill>
                  <a:latin typeface="微软雅黑" panose="020B0503020204020204" pitchFamily="34" charset="-122"/>
                  <a:ea typeface="等线" panose="02010600030101010101" pitchFamily="2" charset="-122"/>
                  <a:cs typeface="Aparajita" panose="020B0604020202020204" pitchFamily="34" charset="0"/>
                </a:rPr>
                <a:t>系统实现 </a:t>
              </a:r>
              <a:r>
                <a:rPr lang="mr-IN" altLang="zh-CN" sz="2200" b="1" dirty="0">
                  <a:solidFill>
                    <a:srgbClr val="C00000"/>
                  </a:solidFill>
                  <a:latin typeface="微软雅黑" panose="020B0503020204020204" pitchFamily="34" charset="-122"/>
                  <a:ea typeface="等线" panose="02010600030101010101" pitchFamily="2" charset="-122"/>
                  <a:cs typeface="Aparajita" panose="020B0604020202020204" pitchFamily="34" charset="0"/>
                </a:rPr>
                <a:t>–</a:t>
              </a:r>
              <a:r>
                <a:rPr lang="zh-CN" altLang="en-US" sz="2200" b="1" dirty="0">
                  <a:solidFill>
                    <a:srgbClr val="C00000"/>
                  </a:solidFill>
                  <a:latin typeface="微软雅黑" panose="020B0503020204020204" pitchFamily="34" charset="-122"/>
                  <a:ea typeface="等线" panose="02010600030101010101" pitchFamily="2" charset="-122"/>
                  <a:cs typeface="Aparajita" panose="020B0604020202020204" pitchFamily="34" charset="0"/>
                </a:rPr>
                <a:t> 数字资产计算理论设计原理</a:t>
              </a:r>
              <a:endParaRPr lang="id-ID" sz="2200" b="1" dirty="0">
                <a:solidFill>
                  <a:srgbClr val="C00000"/>
                </a:solidFill>
                <a:latin typeface="微软雅黑" panose="020B0503020204020204" pitchFamily="34" charset="-122"/>
                <a:cs typeface="Aparajita" panose="020B0604020202020204" pitchFamily="34" charset="0"/>
              </a:endParaRPr>
            </a:p>
          </p:txBody>
        </p:sp>
        <p:sp>
          <p:nvSpPr>
            <p:cNvPr id="4" name="Rectangle 35"/>
            <p:cNvSpPr/>
            <p:nvPr/>
          </p:nvSpPr>
          <p:spPr>
            <a:xfrm>
              <a:off x="5199833" y="1161358"/>
              <a:ext cx="17080779" cy="2519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45670" tIns="22836" rIns="45670" bIns="22836" rtlCol="0" anchor="ctr"/>
            <a:lstStyle/>
            <a:p>
              <a:pPr algn="ctr" defTabSz="914217"/>
              <a:endParaRPr lang="en-US" dirty="0">
                <a:solidFill>
                  <a:srgbClr val="ED7D31"/>
                </a:solidFill>
                <a:latin typeface="微软雅黑" panose="020B0503020204020204" pitchFamily="34" charset="-122"/>
              </a:endParaRPr>
            </a:p>
          </p:txBody>
        </p:sp>
      </p:grpSp>
      <p:graphicFrame>
        <p:nvGraphicFramePr>
          <p:cNvPr id="5" name="Table 12"/>
          <p:cNvGraphicFramePr>
            <a:graphicFrameLocks noGrp="1"/>
          </p:cNvGraphicFramePr>
          <p:nvPr>
            <p:extLst/>
          </p:nvPr>
        </p:nvGraphicFramePr>
        <p:xfrm>
          <a:off x="1162410" y="1591888"/>
          <a:ext cx="9601202" cy="3368040"/>
        </p:xfrm>
        <a:graphic>
          <a:graphicData uri="http://schemas.openxmlformats.org/drawingml/2006/table">
            <a:tbl>
              <a:tblPr firstRow="1" bandRow="1">
                <a:tableStyleId>{5C22544A-7EE6-4342-B048-85BDC9FD1C3A}</a:tableStyleId>
              </a:tblPr>
              <a:tblGrid>
                <a:gridCol w="1214078">
                  <a:extLst>
                    <a:ext uri="{9D8B030D-6E8A-4147-A177-3AD203B41FA5}">
                      <a16:colId xmlns:a16="http://schemas.microsoft.com/office/drawing/2014/main" val="20000"/>
                    </a:ext>
                  </a:extLst>
                </a:gridCol>
                <a:gridCol w="927100">
                  <a:extLst>
                    <a:ext uri="{9D8B030D-6E8A-4147-A177-3AD203B41FA5}">
                      <a16:colId xmlns:a16="http://schemas.microsoft.com/office/drawing/2014/main" val="20001"/>
                    </a:ext>
                  </a:extLst>
                </a:gridCol>
                <a:gridCol w="1308100">
                  <a:extLst>
                    <a:ext uri="{9D8B030D-6E8A-4147-A177-3AD203B41FA5}">
                      <a16:colId xmlns:a16="http://schemas.microsoft.com/office/drawing/2014/main" val="20002"/>
                    </a:ext>
                  </a:extLst>
                </a:gridCol>
                <a:gridCol w="1358900">
                  <a:extLst>
                    <a:ext uri="{9D8B030D-6E8A-4147-A177-3AD203B41FA5}">
                      <a16:colId xmlns:a16="http://schemas.microsoft.com/office/drawing/2014/main" val="20003"/>
                    </a:ext>
                  </a:extLst>
                </a:gridCol>
                <a:gridCol w="1409700">
                  <a:extLst>
                    <a:ext uri="{9D8B030D-6E8A-4147-A177-3AD203B41FA5}">
                      <a16:colId xmlns:a16="http://schemas.microsoft.com/office/drawing/2014/main" val="20004"/>
                    </a:ext>
                  </a:extLst>
                </a:gridCol>
                <a:gridCol w="1384300">
                  <a:extLst>
                    <a:ext uri="{9D8B030D-6E8A-4147-A177-3AD203B41FA5}">
                      <a16:colId xmlns:a16="http://schemas.microsoft.com/office/drawing/2014/main" val="20005"/>
                    </a:ext>
                  </a:extLst>
                </a:gridCol>
                <a:gridCol w="977900">
                  <a:extLst>
                    <a:ext uri="{9D8B030D-6E8A-4147-A177-3AD203B41FA5}">
                      <a16:colId xmlns:a16="http://schemas.microsoft.com/office/drawing/2014/main" val="20006"/>
                    </a:ext>
                  </a:extLst>
                </a:gridCol>
                <a:gridCol w="1021124">
                  <a:extLst>
                    <a:ext uri="{9D8B030D-6E8A-4147-A177-3AD203B41FA5}">
                      <a16:colId xmlns:a16="http://schemas.microsoft.com/office/drawing/2014/main" val="20007"/>
                    </a:ext>
                  </a:extLst>
                </a:gridCol>
              </a:tblGrid>
              <a:tr h="259080">
                <a:tc>
                  <a:txBody>
                    <a:bodyPr/>
                    <a:lstStyle/>
                    <a:p>
                      <a:r>
                        <a:rPr lang="zh-CN" altLang="en-US" sz="1400" b="0" dirty="0" smtClean="0"/>
                        <a:t>输入／状态</a:t>
                      </a:r>
                      <a:endParaRPr lang="en-US" sz="1400" b="0" dirty="0"/>
                    </a:p>
                  </a:txBody>
                  <a:tcPr marL="45720" marR="45720" marT="22860" marB="22860"/>
                </a:tc>
                <a:tc>
                  <a:txBody>
                    <a:bodyPr/>
                    <a:lstStyle/>
                    <a:p>
                      <a:r>
                        <a:rPr lang="en-US" sz="1400" b="0" dirty="0" smtClean="0"/>
                        <a:t>S0(</a:t>
                      </a:r>
                      <a:r>
                        <a:rPr lang="zh-CN" altLang="en-US" sz="1400" b="0" dirty="0" smtClean="0"/>
                        <a:t>初始）</a:t>
                      </a:r>
                      <a:endParaRPr lang="en-US" sz="1400" b="0" dirty="0"/>
                    </a:p>
                  </a:txBody>
                  <a:tcPr marL="45720" marR="45720" marT="22860" marB="22860"/>
                </a:tc>
                <a:tc>
                  <a:txBody>
                    <a:bodyPr/>
                    <a:lstStyle/>
                    <a:p>
                      <a:r>
                        <a:rPr lang="en-US" altLang="zh-CN" sz="1400" b="0" dirty="0" smtClean="0"/>
                        <a:t>S1</a:t>
                      </a:r>
                      <a:r>
                        <a:rPr lang="zh-CN" altLang="en-US" sz="1400" b="0" dirty="0" smtClean="0"/>
                        <a:t>（充值确认）</a:t>
                      </a:r>
                      <a:endParaRPr lang="en-US" sz="1400" b="0" dirty="0"/>
                    </a:p>
                  </a:txBody>
                  <a:tcPr marL="45720" marR="45720" marT="22860" marB="22860"/>
                </a:tc>
                <a:tc>
                  <a:txBody>
                    <a:bodyPr/>
                    <a:lstStyle/>
                    <a:p>
                      <a:r>
                        <a:rPr lang="en-US" sz="1400" b="0" dirty="0" smtClean="0"/>
                        <a:t>S</a:t>
                      </a:r>
                      <a:r>
                        <a:rPr lang="en-US" altLang="zh-CN" sz="1400" b="0" dirty="0" smtClean="0"/>
                        <a:t>2</a:t>
                      </a:r>
                      <a:r>
                        <a:rPr lang="zh-CN" altLang="en-US" sz="1400" b="0" dirty="0" smtClean="0"/>
                        <a:t>（流转确认）</a:t>
                      </a:r>
                      <a:endParaRPr lang="en-US" sz="1400" b="0" dirty="0"/>
                    </a:p>
                  </a:txBody>
                  <a:tcPr marL="45720" marR="45720" marT="22860" marB="22860"/>
                </a:tc>
                <a:tc>
                  <a:txBody>
                    <a:bodyPr/>
                    <a:lstStyle/>
                    <a:p>
                      <a:r>
                        <a:rPr lang="en-US" sz="1400" b="0" dirty="0" smtClean="0"/>
                        <a:t>S</a:t>
                      </a:r>
                      <a:r>
                        <a:rPr lang="en-US" altLang="zh-CN" sz="1400" b="0" dirty="0" smtClean="0"/>
                        <a:t>3</a:t>
                      </a:r>
                      <a:r>
                        <a:rPr lang="zh-CN" altLang="en-US" sz="1400" b="0" dirty="0" smtClean="0"/>
                        <a:t>（授信确认）</a:t>
                      </a:r>
                      <a:endParaRPr lang="en-US" sz="1400" b="0" dirty="0"/>
                    </a:p>
                  </a:txBody>
                  <a:tcPr marL="45720" marR="45720" marT="22860" marB="22860"/>
                </a:tc>
                <a:tc>
                  <a:txBody>
                    <a:bodyPr/>
                    <a:lstStyle/>
                    <a:p>
                      <a:r>
                        <a:rPr lang="en-US" sz="1400" b="0" dirty="0" smtClean="0"/>
                        <a:t>S</a:t>
                      </a:r>
                      <a:r>
                        <a:rPr lang="en-US" altLang="zh-CN" sz="1400" b="0" dirty="0" smtClean="0"/>
                        <a:t>4</a:t>
                      </a:r>
                      <a:r>
                        <a:rPr lang="zh-CN" altLang="en-US" sz="1400" b="0" dirty="0" smtClean="0"/>
                        <a:t>（提现确认）</a:t>
                      </a:r>
                      <a:endParaRPr lang="en-US" sz="1400" b="0" dirty="0"/>
                    </a:p>
                  </a:txBody>
                  <a:tcPr marL="45720" marR="45720" marT="22860" marB="22860"/>
                </a:tc>
                <a:tc>
                  <a:txBody>
                    <a:bodyPr/>
                    <a:lstStyle/>
                    <a:p>
                      <a:r>
                        <a:rPr lang="en-US" altLang="zh-CN" sz="1400" b="0" dirty="0" smtClean="0"/>
                        <a:t>S5(</a:t>
                      </a:r>
                      <a:r>
                        <a:rPr lang="zh-CN" altLang="en-US" sz="1400" b="0" dirty="0" smtClean="0"/>
                        <a:t>激活）</a:t>
                      </a:r>
                      <a:endParaRPr lang="en-US" sz="1400" b="0" dirty="0"/>
                    </a:p>
                  </a:txBody>
                  <a:tcPr marL="45720" marR="45720" marT="22860" marB="22860"/>
                </a:tc>
                <a:tc>
                  <a:txBody>
                    <a:bodyPr/>
                    <a:lstStyle/>
                    <a:p>
                      <a:pPr algn="ctr"/>
                      <a:r>
                        <a:rPr lang="en-US" altLang="zh-CN" sz="1400" b="0" dirty="0" smtClean="0"/>
                        <a:t>S6</a:t>
                      </a:r>
                      <a:r>
                        <a:rPr lang="zh-CN" altLang="en-US" sz="1400" b="0" dirty="0" smtClean="0"/>
                        <a:t>（完结）</a:t>
                      </a:r>
                      <a:endParaRPr lang="en-US" sz="1400" b="0" dirty="0"/>
                    </a:p>
                  </a:txBody>
                  <a:tcPr marL="45720" marR="45720" marT="22860" marB="22860"/>
                </a:tc>
                <a:extLst>
                  <a:ext uri="{0D108BD9-81ED-4DB2-BD59-A6C34878D82A}">
                    <a16:rowId xmlns:a16="http://schemas.microsoft.com/office/drawing/2014/main" val="10000"/>
                  </a:ext>
                </a:extLst>
              </a:tr>
              <a:tr h="259080">
                <a:tc>
                  <a:txBody>
                    <a:bodyPr/>
                    <a:lstStyle/>
                    <a:p>
                      <a:r>
                        <a:rPr lang="zh-CN" altLang="en-US" sz="1400" dirty="0" smtClean="0"/>
                        <a:t>充值请求</a:t>
                      </a:r>
                      <a:r>
                        <a:rPr lang="en-US" altLang="zh-CN" sz="1400" dirty="0" smtClean="0"/>
                        <a:t>E01</a:t>
                      </a:r>
                      <a:endParaRPr lang="en-US" sz="1400" dirty="0"/>
                    </a:p>
                  </a:txBody>
                  <a:tcPr marL="45720" marR="45720" marT="22860" marB="22860"/>
                </a:tc>
                <a:tc>
                  <a:txBody>
                    <a:bodyPr/>
                    <a:lstStyle/>
                    <a:p>
                      <a:r>
                        <a:rPr lang="en-US" altLang="zh-CN" sz="1400" dirty="0" smtClean="0"/>
                        <a:t>S1</a:t>
                      </a:r>
                      <a:endParaRPr lang="en-US" sz="1400" dirty="0"/>
                    </a:p>
                  </a:txBody>
                  <a:tcPr marL="45720" marR="45720" marT="22860" marB="22860"/>
                </a:tc>
                <a:tc>
                  <a:txBody>
                    <a:bodyPr/>
                    <a:lstStyle/>
                    <a:p>
                      <a:r>
                        <a:rPr lang="en-US" altLang="zh-CN" sz="1400" dirty="0" smtClean="0"/>
                        <a:t>S1</a:t>
                      </a:r>
                      <a:endParaRPr lang="en-US" sz="1400" dirty="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r>
                        <a:rPr lang="en-US" altLang="zh-CN" sz="1400" dirty="0" smtClean="0"/>
                        <a:t>S1</a:t>
                      </a:r>
                      <a:endParaRPr lang="en-US" sz="1400" dirty="0"/>
                    </a:p>
                  </a:txBody>
                  <a:tcPr marL="45720" marR="45720" marT="22860" marB="22860"/>
                </a:tc>
                <a:tc>
                  <a:txBody>
                    <a:bodyPr/>
                    <a:lstStyle/>
                    <a:p>
                      <a:pPr algn="ctr"/>
                      <a:endParaRPr lang="en-US" sz="1400" dirty="0"/>
                    </a:p>
                  </a:txBody>
                  <a:tcPr marL="45720" marR="45720" marT="22860" marB="22860"/>
                </a:tc>
                <a:extLst>
                  <a:ext uri="{0D108BD9-81ED-4DB2-BD59-A6C34878D82A}">
                    <a16:rowId xmlns:a16="http://schemas.microsoft.com/office/drawing/2014/main" val="10001"/>
                  </a:ext>
                </a:extLst>
              </a:tr>
              <a:tr h="259080">
                <a:tc>
                  <a:txBody>
                    <a:bodyPr/>
                    <a:lstStyle/>
                    <a:p>
                      <a:r>
                        <a:rPr lang="zh-CN" altLang="en-US" sz="1400" dirty="0" smtClean="0"/>
                        <a:t>充值拒绝</a:t>
                      </a:r>
                      <a:r>
                        <a:rPr lang="en-US" altLang="zh-CN" sz="1400" dirty="0" smtClean="0"/>
                        <a:t>E02</a:t>
                      </a:r>
                      <a:endParaRPr lang="en-US" sz="1400" dirty="0"/>
                    </a:p>
                  </a:txBody>
                  <a:tcPr marL="45720" marR="45720" marT="22860" marB="22860"/>
                </a:tc>
                <a:tc>
                  <a:txBody>
                    <a:bodyPr/>
                    <a:lstStyle/>
                    <a:p>
                      <a:endParaRPr lang="en-US" sz="1400" dirty="0"/>
                    </a:p>
                  </a:txBody>
                  <a:tcPr marL="45720" marR="45720" marT="22860" marB="22860"/>
                </a:tc>
                <a:tc>
                  <a:txBody>
                    <a:bodyPr/>
                    <a:lstStyle/>
                    <a:p>
                      <a:r>
                        <a:rPr lang="en-US" sz="1400" dirty="0" smtClean="0"/>
                        <a:t>S0</a:t>
                      </a:r>
                      <a:endParaRPr lang="en-US" sz="1400" dirty="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pPr algn="ctr"/>
                      <a:endParaRPr lang="en-US" sz="1400" dirty="0"/>
                    </a:p>
                  </a:txBody>
                  <a:tcPr marL="45720" marR="45720" marT="22860" marB="22860"/>
                </a:tc>
                <a:extLst>
                  <a:ext uri="{0D108BD9-81ED-4DB2-BD59-A6C34878D82A}">
                    <a16:rowId xmlns:a16="http://schemas.microsoft.com/office/drawing/2014/main" val="10002"/>
                  </a:ext>
                </a:extLst>
              </a:tr>
              <a:tr h="259080">
                <a:tc>
                  <a:txBody>
                    <a:bodyPr/>
                    <a:lstStyle/>
                    <a:p>
                      <a:r>
                        <a:rPr lang="zh-CN" altLang="en-US" sz="1400" dirty="0" smtClean="0"/>
                        <a:t>充值确认</a:t>
                      </a:r>
                      <a:r>
                        <a:rPr lang="en-US" altLang="zh-CN" sz="1400" dirty="0" smtClean="0"/>
                        <a:t>E03</a:t>
                      </a:r>
                      <a:endParaRPr lang="en-US" sz="1400" dirty="0"/>
                    </a:p>
                  </a:txBody>
                  <a:tcPr marL="45720" marR="45720" marT="22860" marB="22860"/>
                </a:tc>
                <a:tc>
                  <a:txBody>
                    <a:bodyPr/>
                    <a:lstStyle/>
                    <a:p>
                      <a:endParaRPr lang="en-US" sz="1400" dirty="0"/>
                    </a:p>
                  </a:txBody>
                  <a:tcPr marL="45720" marR="45720" marT="22860" marB="22860"/>
                </a:tc>
                <a:tc>
                  <a:txBody>
                    <a:bodyPr/>
                    <a:lstStyle/>
                    <a:p>
                      <a:r>
                        <a:rPr lang="en-US" altLang="zh-CN" sz="1400" dirty="0" smtClean="0"/>
                        <a:t>S5</a:t>
                      </a:r>
                      <a:endParaRPr lang="en-US" sz="1400" dirty="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pPr algn="ctr"/>
                      <a:endParaRPr lang="en-US" sz="1400" dirty="0"/>
                    </a:p>
                  </a:txBody>
                  <a:tcPr marL="45720" marR="45720" marT="22860" marB="22860"/>
                </a:tc>
                <a:extLst>
                  <a:ext uri="{0D108BD9-81ED-4DB2-BD59-A6C34878D82A}">
                    <a16:rowId xmlns:a16="http://schemas.microsoft.com/office/drawing/2014/main" val="10003"/>
                  </a:ext>
                </a:extLst>
              </a:tr>
              <a:tr h="259080">
                <a:tc>
                  <a:txBody>
                    <a:bodyPr/>
                    <a:lstStyle/>
                    <a:p>
                      <a:pPr marL="0" marR="0" indent="0" algn="l" defTabSz="1828434" rtl="0" eaLnBrk="1" fontAlgn="auto" latinLnBrk="0" hangingPunct="1">
                        <a:lnSpc>
                          <a:spcPct val="100000"/>
                        </a:lnSpc>
                        <a:spcBef>
                          <a:spcPts val="0"/>
                        </a:spcBef>
                        <a:spcAft>
                          <a:spcPts val="0"/>
                        </a:spcAft>
                        <a:buClrTx/>
                        <a:buSzTx/>
                        <a:buFontTx/>
                        <a:buNone/>
                        <a:tabLst/>
                        <a:defRPr/>
                      </a:pPr>
                      <a:r>
                        <a:rPr lang="zh-CN" altLang="en-US" sz="1400" dirty="0" smtClean="0"/>
                        <a:t>流转请求</a:t>
                      </a:r>
                      <a:r>
                        <a:rPr lang="en-US" altLang="zh-CN" sz="1400" dirty="0" smtClean="0"/>
                        <a:t>E04</a:t>
                      </a:r>
                      <a:endParaRPr lang="en-US" sz="1400" dirty="0" smtClean="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r>
                        <a:rPr lang="en-US" sz="1400" dirty="0" smtClean="0"/>
                        <a:t>S2</a:t>
                      </a:r>
                      <a:endParaRPr lang="en-US" sz="1400" dirty="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r>
                        <a:rPr lang="en-US" altLang="zh-CN" sz="1400" dirty="0" smtClean="0"/>
                        <a:t>S2</a:t>
                      </a:r>
                      <a:endParaRPr lang="en-US" sz="1400" dirty="0"/>
                    </a:p>
                  </a:txBody>
                  <a:tcPr marL="45720" marR="45720" marT="22860" marB="22860"/>
                </a:tc>
                <a:tc>
                  <a:txBody>
                    <a:bodyPr/>
                    <a:lstStyle/>
                    <a:p>
                      <a:pPr algn="ctr"/>
                      <a:endParaRPr lang="en-US" sz="1400" dirty="0"/>
                    </a:p>
                  </a:txBody>
                  <a:tcPr marL="45720" marR="45720" marT="22860" marB="22860"/>
                </a:tc>
                <a:extLst>
                  <a:ext uri="{0D108BD9-81ED-4DB2-BD59-A6C34878D82A}">
                    <a16:rowId xmlns:a16="http://schemas.microsoft.com/office/drawing/2014/main" val="10004"/>
                  </a:ext>
                </a:extLst>
              </a:tr>
              <a:tr h="259080">
                <a:tc>
                  <a:txBody>
                    <a:bodyPr/>
                    <a:lstStyle/>
                    <a:p>
                      <a:r>
                        <a:rPr lang="zh-CN" altLang="en-US" sz="1400" dirty="0" smtClean="0"/>
                        <a:t>流转拒绝</a:t>
                      </a:r>
                      <a:r>
                        <a:rPr lang="en-US" altLang="zh-CN" sz="1400" dirty="0" smtClean="0"/>
                        <a:t>E05</a:t>
                      </a:r>
                      <a:endParaRPr lang="en-US" sz="1400" dirty="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r>
                        <a:rPr lang="en-US" altLang="zh-CN" sz="1400" dirty="0" smtClean="0"/>
                        <a:t>S5</a:t>
                      </a:r>
                      <a:endParaRPr lang="en-US" sz="1400" dirty="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pPr algn="ctr"/>
                      <a:endParaRPr lang="en-US" sz="1400" dirty="0"/>
                    </a:p>
                  </a:txBody>
                  <a:tcPr marL="45720" marR="45720" marT="22860" marB="22860"/>
                </a:tc>
                <a:extLst>
                  <a:ext uri="{0D108BD9-81ED-4DB2-BD59-A6C34878D82A}">
                    <a16:rowId xmlns:a16="http://schemas.microsoft.com/office/drawing/2014/main" val="10005"/>
                  </a:ext>
                </a:extLst>
              </a:tr>
              <a:tr h="259080">
                <a:tc>
                  <a:txBody>
                    <a:bodyPr/>
                    <a:lstStyle/>
                    <a:p>
                      <a:r>
                        <a:rPr lang="zh-CN" altLang="en-US" sz="1400" dirty="0" smtClean="0"/>
                        <a:t>流转确认</a:t>
                      </a:r>
                      <a:r>
                        <a:rPr lang="en-US" altLang="zh-CN" sz="1400" dirty="0" smtClean="0"/>
                        <a:t>E06</a:t>
                      </a:r>
                      <a:endParaRPr lang="en-US" sz="1400" dirty="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r>
                        <a:rPr lang="en-US" altLang="zh-CN" sz="1400" dirty="0" smtClean="0"/>
                        <a:t>S5</a:t>
                      </a:r>
                      <a:endParaRPr lang="en-US" sz="1400" dirty="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pPr algn="ctr"/>
                      <a:endParaRPr lang="en-US" sz="1400" dirty="0"/>
                    </a:p>
                  </a:txBody>
                  <a:tcPr marL="45720" marR="45720" marT="22860" marB="22860"/>
                </a:tc>
                <a:extLst>
                  <a:ext uri="{0D108BD9-81ED-4DB2-BD59-A6C34878D82A}">
                    <a16:rowId xmlns:a16="http://schemas.microsoft.com/office/drawing/2014/main" val="10006"/>
                  </a:ext>
                </a:extLst>
              </a:tr>
              <a:tr h="259080">
                <a:tc>
                  <a:txBody>
                    <a:bodyPr/>
                    <a:lstStyle/>
                    <a:p>
                      <a:r>
                        <a:rPr lang="zh-CN" altLang="en-US" sz="1400" dirty="0" smtClean="0"/>
                        <a:t>授信请求</a:t>
                      </a:r>
                      <a:r>
                        <a:rPr lang="en-US" altLang="zh-CN" sz="1400" dirty="0" smtClean="0"/>
                        <a:t>E07</a:t>
                      </a:r>
                      <a:endParaRPr lang="en-US" sz="1400" dirty="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r>
                        <a:rPr lang="en-US" sz="1400" dirty="0" smtClean="0"/>
                        <a:t>S3</a:t>
                      </a:r>
                      <a:endParaRPr lang="en-US" sz="1400" dirty="0"/>
                    </a:p>
                  </a:txBody>
                  <a:tcPr marL="45720" marR="45720" marT="22860" marB="22860"/>
                </a:tc>
                <a:tc>
                  <a:txBody>
                    <a:bodyPr/>
                    <a:lstStyle/>
                    <a:p>
                      <a:endParaRPr lang="en-US" sz="1400" dirty="0"/>
                    </a:p>
                  </a:txBody>
                  <a:tcPr marL="45720" marR="45720" marT="22860" marB="22860"/>
                </a:tc>
                <a:tc>
                  <a:txBody>
                    <a:bodyPr/>
                    <a:lstStyle/>
                    <a:p>
                      <a:r>
                        <a:rPr lang="en-US" altLang="zh-CN" sz="1400" dirty="0" smtClean="0"/>
                        <a:t>S3</a:t>
                      </a:r>
                      <a:endParaRPr lang="en-US" sz="1400" dirty="0"/>
                    </a:p>
                  </a:txBody>
                  <a:tcPr marL="45720" marR="45720" marT="22860" marB="22860"/>
                </a:tc>
                <a:tc>
                  <a:txBody>
                    <a:bodyPr/>
                    <a:lstStyle/>
                    <a:p>
                      <a:pPr algn="ctr"/>
                      <a:endParaRPr lang="en-US" sz="1400" dirty="0"/>
                    </a:p>
                  </a:txBody>
                  <a:tcPr marL="45720" marR="45720" marT="22860" marB="22860"/>
                </a:tc>
                <a:extLst>
                  <a:ext uri="{0D108BD9-81ED-4DB2-BD59-A6C34878D82A}">
                    <a16:rowId xmlns:a16="http://schemas.microsoft.com/office/drawing/2014/main" val="10007"/>
                  </a:ext>
                </a:extLst>
              </a:tr>
              <a:tr h="259080">
                <a:tc>
                  <a:txBody>
                    <a:bodyPr/>
                    <a:lstStyle/>
                    <a:p>
                      <a:r>
                        <a:rPr lang="zh-CN" altLang="en-US" sz="1400" dirty="0" smtClean="0"/>
                        <a:t>授信拒绝</a:t>
                      </a:r>
                      <a:r>
                        <a:rPr lang="en-US" altLang="zh-CN" sz="1400" dirty="0" smtClean="0"/>
                        <a:t>E08</a:t>
                      </a:r>
                      <a:endParaRPr lang="en-US" sz="1400" dirty="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r>
                        <a:rPr lang="en-US" altLang="zh-CN" sz="1400" dirty="0" smtClean="0"/>
                        <a:t>S5</a:t>
                      </a:r>
                      <a:endParaRPr lang="en-US" sz="1400" dirty="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pPr algn="ctr"/>
                      <a:endParaRPr lang="en-US" sz="1400" dirty="0"/>
                    </a:p>
                  </a:txBody>
                  <a:tcPr marL="45720" marR="45720" marT="22860" marB="22860"/>
                </a:tc>
                <a:extLst>
                  <a:ext uri="{0D108BD9-81ED-4DB2-BD59-A6C34878D82A}">
                    <a16:rowId xmlns:a16="http://schemas.microsoft.com/office/drawing/2014/main" val="10008"/>
                  </a:ext>
                </a:extLst>
              </a:tr>
              <a:tr h="259080">
                <a:tc>
                  <a:txBody>
                    <a:bodyPr/>
                    <a:lstStyle/>
                    <a:p>
                      <a:r>
                        <a:rPr lang="zh-CN" altLang="en-US" sz="1400" dirty="0" smtClean="0"/>
                        <a:t>授信确认</a:t>
                      </a:r>
                      <a:r>
                        <a:rPr lang="en-US" altLang="zh-CN" sz="1400" dirty="0" smtClean="0"/>
                        <a:t>E09</a:t>
                      </a:r>
                      <a:endParaRPr lang="en-US" sz="1400" dirty="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r>
                        <a:rPr lang="en-US" altLang="zh-CN" sz="1400" dirty="0" smtClean="0"/>
                        <a:t>S5</a:t>
                      </a:r>
                      <a:endParaRPr lang="en-US" sz="1400" dirty="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pPr algn="ctr"/>
                      <a:endParaRPr lang="en-US" sz="1400" dirty="0"/>
                    </a:p>
                  </a:txBody>
                  <a:tcPr marL="45720" marR="45720" marT="22860" marB="22860"/>
                </a:tc>
                <a:extLst>
                  <a:ext uri="{0D108BD9-81ED-4DB2-BD59-A6C34878D82A}">
                    <a16:rowId xmlns:a16="http://schemas.microsoft.com/office/drawing/2014/main" val="10009"/>
                  </a:ext>
                </a:extLst>
              </a:tr>
              <a:tr h="259080">
                <a:tc>
                  <a:txBody>
                    <a:bodyPr/>
                    <a:lstStyle/>
                    <a:p>
                      <a:r>
                        <a:rPr lang="zh-CN" altLang="en-US" sz="1400" dirty="0" smtClean="0"/>
                        <a:t>提现请求</a:t>
                      </a:r>
                      <a:r>
                        <a:rPr lang="en-US" altLang="zh-CN" sz="1400" dirty="0" smtClean="0"/>
                        <a:t>E10</a:t>
                      </a:r>
                      <a:endParaRPr lang="en-US" sz="1400" dirty="0"/>
                    </a:p>
                  </a:txBody>
                  <a:tcPr marL="45720" marR="45720" marT="22860" marB="22860"/>
                </a:tc>
                <a:tc>
                  <a:txBody>
                    <a:bodyPr/>
                    <a:lstStyle/>
                    <a:p>
                      <a:endParaRPr lang="en-US" sz="140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endParaRPr lang="en-US" sz="1400"/>
                    </a:p>
                  </a:txBody>
                  <a:tcPr marL="45720" marR="45720" marT="22860" marB="22860"/>
                </a:tc>
                <a:tc>
                  <a:txBody>
                    <a:bodyPr/>
                    <a:lstStyle/>
                    <a:p>
                      <a:r>
                        <a:rPr lang="en-US" sz="1400" dirty="0" smtClean="0"/>
                        <a:t>S4</a:t>
                      </a:r>
                      <a:endParaRPr lang="en-US" sz="1400" dirty="0"/>
                    </a:p>
                  </a:txBody>
                  <a:tcPr marL="45720" marR="45720" marT="22860" marB="22860"/>
                </a:tc>
                <a:tc>
                  <a:txBody>
                    <a:bodyPr/>
                    <a:lstStyle/>
                    <a:p>
                      <a:r>
                        <a:rPr lang="en-US" altLang="zh-CN" sz="1400" dirty="0" smtClean="0"/>
                        <a:t>S4</a:t>
                      </a:r>
                      <a:endParaRPr lang="en-US" sz="1400" dirty="0"/>
                    </a:p>
                  </a:txBody>
                  <a:tcPr marL="45720" marR="45720" marT="22860" marB="22860"/>
                </a:tc>
                <a:tc>
                  <a:txBody>
                    <a:bodyPr/>
                    <a:lstStyle/>
                    <a:p>
                      <a:pPr algn="ctr"/>
                      <a:endParaRPr lang="en-US" sz="1400" dirty="0"/>
                    </a:p>
                  </a:txBody>
                  <a:tcPr marL="45720" marR="45720" marT="22860" marB="22860"/>
                </a:tc>
                <a:extLst>
                  <a:ext uri="{0D108BD9-81ED-4DB2-BD59-A6C34878D82A}">
                    <a16:rowId xmlns:a16="http://schemas.microsoft.com/office/drawing/2014/main" val="10010"/>
                  </a:ext>
                </a:extLst>
              </a:tr>
              <a:tr h="259080">
                <a:tc>
                  <a:txBody>
                    <a:bodyPr/>
                    <a:lstStyle/>
                    <a:p>
                      <a:r>
                        <a:rPr lang="zh-CN" altLang="en-US" sz="1400" dirty="0" smtClean="0"/>
                        <a:t>提现拒绝</a:t>
                      </a:r>
                      <a:r>
                        <a:rPr lang="en-US" altLang="zh-CN" sz="1400" dirty="0" smtClean="0"/>
                        <a:t>E11</a:t>
                      </a:r>
                      <a:endParaRPr lang="en-US" sz="1400" dirty="0"/>
                    </a:p>
                  </a:txBody>
                  <a:tcPr marL="45720" marR="45720" marT="22860" marB="22860"/>
                </a:tc>
                <a:tc>
                  <a:txBody>
                    <a:bodyPr/>
                    <a:lstStyle/>
                    <a:p>
                      <a:endParaRPr lang="en-US" sz="140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r>
                        <a:rPr lang="en-US" altLang="zh-CN" sz="1400" dirty="0" smtClean="0"/>
                        <a:t>S5</a:t>
                      </a:r>
                      <a:endParaRPr lang="en-US" sz="1400" dirty="0"/>
                    </a:p>
                  </a:txBody>
                  <a:tcPr marL="45720" marR="45720" marT="22860" marB="22860"/>
                </a:tc>
                <a:tc>
                  <a:txBody>
                    <a:bodyPr/>
                    <a:lstStyle/>
                    <a:p>
                      <a:endParaRPr lang="en-US" sz="1400" dirty="0"/>
                    </a:p>
                  </a:txBody>
                  <a:tcPr marL="45720" marR="45720" marT="22860" marB="22860"/>
                </a:tc>
                <a:tc>
                  <a:txBody>
                    <a:bodyPr/>
                    <a:lstStyle/>
                    <a:p>
                      <a:pPr algn="ctr"/>
                      <a:endParaRPr lang="en-US" sz="1400" dirty="0"/>
                    </a:p>
                  </a:txBody>
                  <a:tcPr marL="45720" marR="45720" marT="22860" marB="22860"/>
                </a:tc>
                <a:extLst>
                  <a:ext uri="{0D108BD9-81ED-4DB2-BD59-A6C34878D82A}">
                    <a16:rowId xmlns:a16="http://schemas.microsoft.com/office/drawing/2014/main" val="10011"/>
                  </a:ext>
                </a:extLst>
              </a:tr>
              <a:tr h="259080">
                <a:tc>
                  <a:txBody>
                    <a:bodyPr/>
                    <a:lstStyle/>
                    <a:p>
                      <a:r>
                        <a:rPr lang="zh-CN" altLang="en-US" sz="1400" dirty="0" smtClean="0"/>
                        <a:t>提现确认</a:t>
                      </a:r>
                      <a:r>
                        <a:rPr lang="en-US" altLang="zh-CN" sz="1400" dirty="0" smtClean="0"/>
                        <a:t>E12</a:t>
                      </a:r>
                      <a:endParaRPr lang="en-US" sz="1400" dirty="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r>
                        <a:rPr lang="en-US" altLang="zh-CN" sz="1400" dirty="0" smtClean="0"/>
                        <a:t>S6</a:t>
                      </a:r>
                      <a:endParaRPr lang="en-US" sz="1400" dirty="0"/>
                    </a:p>
                  </a:txBody>
                  <a:tcPr marL="45720" marR="45720" marT="22860" marB="22860"/>
                </a:tc>
                <a:tc>
                  <a:txBody>
                    <a:bodyPr/>
                    <a:lstStyle/>
                    <a:p>
                      <a:endParaRPr lang="en-US" sz="1400" dirty="0"/>
                    </a:p>
                  </a:txBody>
                  <a:tcPr marL="45720" marR="45720" marT="22860" marB="22860"/>
                </a:tc>
                <a:tc>
                  <a:txBody>
                    <a:bodyPr/>
                    <a:lstStyle/>
                    <a:p>
                      <a:pPr algn="ctr"/>
                      <a:r>
                        <a:rPr lang="en-US" altLang="zh-CN" sz="1400" dirty="0" smtClean="0"/>
                        <a:t>Final State</a:t>
                      </a:r>
                      <a:endParaRPr lang="en-US" sz="1400" dirty="0"/>
                    </a:p>
                  </a:txBody>
                  <a:tcPr marL="45720" marR="45720" marT="22860" marB="22860"/>
                </a:tc>
                <a:extLst>
                  <a:ext uri="{0D108BD9-81ED-4DB2-BD59-A6C34878D82A}">
                    <a16:rowId xmlns:a16="http://schemas.microsoft.com/office/drawing/2014/main" val="10012"/>
                  </a:ext>
                </a:extLst>
              </a:tr>
            </a:tbl>
          </a:graphicData>
        </a:graphic>
      </p:graphicFrame>
      <p:sp>
        <p:nvSpPr>
          <p:cNvPr id="6" name="Rectangle 13"/>
          <p:cNvSpPr/>
          <p:nvPr/>
        </p:nvSpPr>
        <p:spPr>
          <a:xfrm>
            <a:off x="1011598" y="1132238"/>
            <a:ext cx="7619394" cy="369332"/>
          </a:xfrm>
          <a:prstGeom prst="rect">
            <a:avLst/>
          </a:prstGeom>
        </p:spPr>
        <p:txBody>
          <a:bodyPr wrap="none">
            <a:spAutoFit/>
          </a:bodyPr>
          <a:lstStyle/>
          <a:p>
            <a:pPr defTabSz="914217"/>
            <a:r>
              <a:rPr lang="en-US" altLang="zh-CN" b="1" dirty="0" err="1">
                <a:solidFill>
                  <a:prstClr val="black"/>
                </a:solidFill>
                <a:latin typeface="Calibri" panose="020F0502020204030204"/>
                <a:ea typeface="等线" panose="02010600030101010101" pitchFamily="2" charset="-122"/>
              </a:rPr>
              <a:t>MChain</a:t>
            </a:r>
            <a:r>
              <a:rPr lang="zh-CN" altLang="en-US" b="1" dirty="0">
                <a:solidFill>
                  <a:prstClr val="black"/>
                </a:solidFill>
                <a:latin typeface="Calibri" panose="020F0502020204030204"/>
                <a:ea typeface="等线" panose="02010600030101010101" pitchFamily="2" charset="-122"/>
              </a:rPr>
              <a:t>状态转换函数（区块链上链数据结构和流程逻辑数据标准基础）：</a:t>
            </a:r>
            <a:endParaRPr lang="en-US" dirty="0">
              <a:solidFill>
                <a:prstClr val="black"/>
              </a:solidFill>
              <a:latin typeface="Calibri" panose="020F0502020204030204"/>
            </a:endParaRPr>
          </a:p>
        </p:txBody>
      </p:sp>
      <p:sp>
        <p:nvSpPr>
          <p:cNvPr id="7" name="Rectangle 9"/>
          <p:cNvSpPr/>
          <p:nvPr/>
        </p:nvSpPr>
        <p:spPr>
          <a:xfrm>
            <a:off x="1162410" y="5126205"/>
            <a:ext cx="8090676" cy="1477328"/>
          </a:xfrm>
          <a:prstGeom prst="rect">
            <a:avLst/>
          </a:prstGeom>
        </p:spPr>
        <p:txBody>
          <a:bodyPr wrap="none">
            <a:spAutoFit/>
          </a:bodyPr>
          <a:lstStyle/>
          <a:p>
            <a:pPr defTabSz="914217"/>
            <a:r>
              <a:rPr lang="zh-CN" altLang="en-US" dirty="0">
                <a:solidFill>
                  <a:prstClr val="black"/>
                </a:solidFill>
                <a:latin typeface="Calibri" panose="020F0502020204030204"/>
                <a:ea typeface="等线" panose="02010600030101010101" pitchFamily="2" charset="-122"/>
              </a:rPr>
              <a:t>注：</a:t>
            </a:r>
            <a:endParaRPr lang="en-US" altLang="zh-CN" dirty="0">
              <a:solidFill>
                <a:prstClr val="black"/>
              </a:solidFill>
              <a:latin typeface="Calibri" panose="020F0502020204030204"/>
              <a:ea typeface="等线" panose="02010600030101010101" pitchFamily="2" charset="-122"/>
            </a:endParaRPr>
          </a:p>
          <a:p>
            <a:pPr marL="742859" lvl="1" indent="-285750" defTabSz="914217">
              <a:buFont typeface="Arial" charset="0"/>
              <a:buChar char="•"/>
            </a:pPr>
            <a:r>
              <a:rPr lang="zh-CN" altLang="en-US" dirty="0">
                <a:solidFill>
                  <a:prstClr val="black"/>
                </a:solidFill>
                <a:latin typeface="Calibri" panose="020F0502020204030204"/>
                <a:ea typeface="等线" panose="02010600030101010101" pitchFamily="2" charset="-122"/>
              </a:rPr>
              <a:t>每一个输入都要走相应的金融流程和金融逻辑并做适当的计算</a:t>
            </a:r>
            <a:endParaRPr lang="en-US" altLang="zh-CN" dirty="0">
              <a:solidFill>
                <a:prstClr val="black"/>
              </a:solidFill>
              <a:latin typeface="Calibri" panose="020F0502020204030204"/>
              <a:ea typeface="等线" panose="02010600030101010101" pitchFamily="2" charset="-122"/>
            </a:endParaRPr>
          </a:p>
          <a:p>
            <a:pPr marL="742859" lvl="1" indent="-285750" defTabSz="914217">
              <a:buFont typeface="Arial" charset="0"/>
              <a:buChar char="•"/>
            </a:pPr>
            <a:r>
              <a:rPr lang="zh-CN" altLang="en-US" dirty="0">
                <a:solidFill>
                  <a:prstClr val="black"/>
                </a:solidFill>
                <a:latin typeface="Calibri" panose="020F0502020204030204"/>
                <a:ea typeface="等线" panose="02010600030101010101" pitchFamily="2" charset="-122"/>
              </a:rPr>
              <a:t>可以根据实际业务需求适当添加可控确定状态</a:t>
            </a:r>
            <a:endParaRPr lang="en-US" altLang="zh-CN" dirty="0">
              <a:solidFill>
                <a:prstClr val="black"/>
              </a:solidFill>
              <a:latin typeface="Calibri" panose="020F0502020204030204"/>
              <a:ea typeface="等线" panose="02010600030101010101" pitchFamily="2" charset="-122"/>
            </a:endParaRPr>
          </a:p>
          <a:p>
            <a:pPr marL="742859" lvl="1" indent="-285750" defTabSz="914217">
              <a:buFont typeface="Arial" charset="0"/>
              <a:buChar char="•"/>
            </a:pPr>
            <a:r>
              <a:rPr lang="zh-CN" altLang="en-US" dirty="0">
                <a:solidFill>
                  <a:prstClr val="black"/>
                </a:solidFill>
                <a:latin typeface="Calibri" panose="020F0502020204030204"/>
                <a:ea typeface="等线" panose="02010600030101010101" pitchFamily="2" charset="-122"/>
              </a:rPr>
              <a:t>计算机程序具体实现金融逻辑及相应流程控制</a:t>
            </a:r>
            <a:endParaRPr lang="en-US" altLang="zh-CN" dirty="0">
              <a:solidFill>
                <a:prstClr val="black"/>
              </a:solidFill>
              <a:latin typeface="Calibri" panose="020F0502020204030204"/>
              <a:ea typeface="等线" panose="02010600030101010101" pitchFamily="2" charset="-122"/>
            </a:endParaRPr>
          </a:p>
          <a:p>
            <a:pPr marL="742859" lvl="1" indent="-285750" defTabSz="914217">
              <a:buFont typeface="Arial" charset="0"/>
              <a:buChar char="•"/>
            </a:pPr>
            <a:r>
              <a:rPr lang="zh-CN" altLang="en-US" dirty="0">
                <a:solidFill>
                  <a:prstClr val="black"/>
                </a:solidFill>
                <a:latin typeface="Calibri" panose="020F0502020204030204"/>
                <a:ea typeface="等线" panose="02010600030101010101" pitchFamily="2" charset="-122"/>
              </a:rPr>
              <a:t>根据资产状态及交易数据作为金融平台交易区块链实现的数据标准基础</a:t>
            </a:r>
            <a:endParaRPr lang="en-US" altLang="zh-CN" dirty="0">
              <a:solidFill>
                <a:prstClr val="black"/>
              </a:solidFill>
              <a:latin typeface="Calibri" panose="020F0502020204030204"/>
              <a:ea typeface="等线" panose="02010600030101010101" pitchFamily="2" charset="-122"/>
            </a:endParaRPr>
          </a:p>
        </p:txBody>
      </p:sp>
    </p:spTree>
    <p:extLst>
      <p:ext uri="{BB962C8B-B14F-4D97-AF65-F5344CB8AC3E}">
        <p14:creationId xmlns:p14="http://schemas.microsoft.com/office/powerpoint/2010/main" val="21374289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矩形 63"/>
          <p:cNvSpPr/>
          <p:nvPr/>
        </p:nvSpPr>
        <p:spPr>
          <a:xfrm>
            <a:off x="1379707" y="1185649"/>
            <a:ext cx="5564777" cy="5394959"/>
          </a:xfrm>
          <a:prstGeom prst="rect">
            <a:avLst/>
          </a:prstGeom>
          <a:ln w="38100"/>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5" name="右箭头 94"/>
          <p:cNvSpPr/>
          <p:nvPr/>
        </p:nvSpPr>
        <p:spPr>
          <a:xfrm>
            <a:off x="2333295" y="5949448"/>
            <a:ext cx="3745074" cy="157323"/>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6" name="右箭头 95"/>
          <p:cNvSpPr/>
          <p:nvPr/>
        </p:nvSpPr>
        <p:spPr>
          <a:xfrm flipH="1">
            <a:off x="2333295" y="6305917"/>
            <a:ext cx="3745074" cy="157323"/>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1" name="圆角矩形 60"/>
          <p:cNvSpPr/>
          <p:nvPr/>
        </p:nvSpPr>
        <p:spPr>
          <a:xfrm>
            <a:off x="1823843" y="2178305"/>
            <a:ext cx="4624251" cy="821842"/>
          </a:xfrm>
          <a:prstGeom prst="round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53" name="组合 52"/>
          <p:cNvGrpSpPr/>
          <p:nvPr/>
        </p:nvGrpSpPr>
        <p:grpSpPr>
          <a:xfrm>
            <a:off x="3367493" y="3109845"/>
            <a:ext cx="1580605" cy="1483350"/>
            <a:chOff x="4951975" y="2245124"/>
            <a:chExt cx="2305463" cy="2359040"/>
          </a:xfrm>
        </p:grpSpPr>
        <p:cxnSp>
          <p:nvCxnSpPr>
            <p:cNvPr id="4" name="直接连接符 3"/>
            <p:cNvCxnSpPr/>
            <p:nvPr/>
          </p:nvCxnSpPr>
          <p:spPr>
            <a:xfrm>
              <a:off x="5943600" y="2573383"/>
              <a:ext cx="875211" cy="1045028"/>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H="1">
              <a:off x="5316583" y="2586446"/>
              <a:ext cx="627017" cy="1240971"/>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H="1">
              <a:off x="5812971" y="2573383"/>
              <a:ext cx="130629" cy="15544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5943600" y="2573383"/>
              <a:ext cx="548640" cy="1541417"/>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5316583" y="2873829"/>
              <a:ext cx="1384663" cy="195942"/>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H="1">
              <a:off x="5316583" y="2873829"/>
              <a:ext cx="1358537" cy="953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H="1">
              <a:off x="5812971" y="2873829"/>
              <a:ext cx="888275" cy="124097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H="1">
              <a:off x="6492240" y="2873829"/>
              <a:ext cx="209006" cy="1254034"/>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H="1" flipV="1">
              <a:off x="5316583" y="3069771"/>
              <a:ext cx="1502228" cy="5486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5316583" y="3644537"/>
              <a:ext cx="1502228" cy="18288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5812971" y="3618411"/>
              <a:ext cx="1005840" cy="509452"/>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H="1" flipV="1">
              <a:off x="5316583" y="3069771"/>
              <a:ext cx="1175657" cy="1045029"/>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flipV="1">
              <a:off x="5316583" y="3827417"/>
              <a:ext cx="1175657" cy="287383"/>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H="1" flipV="1">
              <a:off x="5316583" y="3069771"/>
              <a:ext cx="496388" cy="1045029"/>
            </a:xfrm>
            <a:prstGeom prst="line">
              <a:avLst/>
            </a:prstGeom>
          </p:spPr>
          <p:style>
            <a:lnRef idx="1">
              <a:schemeClr val="accent1"/>
            </a:lnRef>
            <a:fillRef idx="0">
              <a:schemeClr val="accent1"/>
            </a:fillRef>
            <a:effectRef idx="0">
              <a:schemeClr val="accent1"/>
            </a:effectRef>
            <a:fontRef idx="minor">
              <a:schemeClr val="tx1"/>
            </a:fontRef>
          </p:style>
        </p:cxnSp>
        <p:pic>
          <p:nvPicPr>
            <p:cNvPr id="31" name="图片 30"/>
            <p:cNvPicPr>
              <a:picLocks noChangeAspect="1"/>
            </p:cNvPicPr>
            <p:nvPr/>
          </p:nvPicPr>
          <p:blipFill>
            <a:blip r:embed="rId2"/>
            <a:stretch>
              <a:fillRect/>
            </a:stretch>
          </p:blipFill>
          <p:spPr>
            <a:xfrm>
              <a:off x="4951975" y="2245124"/>
              <a:ext cx="2305463" cy="2359040"/>
            </a:xfrm>
            <a:prstGeom prst="rect">
              <a:avLst/>
            </a:prstGeom>
          </p:spPr>
        </p:pic>
      </p:grpSp>
      <p:pic>
        <p:nvPicPr>
          <p:cNvPr id="51" name="图片 50"/>
          <p:cNvPicPr>
            <a:picLocks noChangeAspect="1"/>
          </p:cNvPicPr>
          <p:nvPr/>
        </p:nvPicPr>
        <p:blipFill>
          <a:blip r:embed="rId3"/>
          <a:stretch>
            <a:fillRect/>
          </a:stretch>
        </p:blipFill>
        <p:spPr>
          <a:xfrm>
            <a:off x="524078" y="2269108"/>
            <a:ext cx="589950" cy="776000"/>
          </a:xfrm>
          <a:prstGeom prst="rect">
            <a:avLst/>
          </a:prstGeom>
        </p:spPr>
      </p:pic>
      <p:pic>
        <p:nvPicPr>
          <p:cNvPr id="52" name="图片 51"/>
          <p:cNvPicPr>
            <a:picLocks noChangeAspect="1"/>
          </p:cNvPicPr>
          <p:nvPr/>
        </p:nvPicPr>
        <p:blipFill>
          <a:blip r:embed="rId4"/>
          <a:stretch>
            <a:fillRect/>
          </a:stretch>
        </p:blipFill>
        <p:spPr>
          <a:xfrm>
            <a:off x="626085" y="3388078"/>
            <a:ext cx="385935" cy="716506"/>
          </a:xfrm>
          <a:prstGeom prst="rect">
            <a:avLst/>
          </a:prstGeom>
        </p:spPr>
      </p:pic>
      <p:pic>
        <p:nvPicPr>
          <p:cNvPr id="54" name="Picture 25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680598" y="1367132"/>
            <a:ext cx="823045" cy="657471"/>
          </a:xfrm>
          <a:prstGeom prst="rect">
            <a:avLst/>
          </a:prstGeom>
        </p:spPr>
      </p:pic>
      <p:sp>
        <p:nvSpPr>
          <p:cNvPr id="55" name="TextBox 256"/>
          <p:cNvSpPr txBox="1"/>
          <p:nvPr/>
        </p:nvSpPr>
        <p:spPr>
          <a:xfrm>
            <a:off x="4423200" y="1544691"/>
            <a:ext cx="1005403"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smtClean="0">
                <a:ln>
                  <a:noFill/>
                </a:ln>
                <a:solidFill>
                  <a:prstClr val="black"/>
                </a:solidFill>
                <a:effectLst/>
                <a:uLnTx/>
                <a:uFillTx/>
                <a:latin typeface="Calibri" panose="020F0502020204030204"/>
                <a:ea typeface="等线" panose="02010600030101010101" pitchFamily="2" charset="-122"/>
                <a:cs typeface="+mn-cs"/>
              </a:rPr>
              <a:t>监管机构</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6" name="TextBox 257"/>
          <p:cNvSpPr txBox="1"/>
          <p:nvPr/>
        </p:nvSpPr>
        <p:spPr>
          <a:xfrm>
            <a:off x="4761403" y="4059107"/>
            <a:ext cx="1301959"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smtClean="0">
                <a:ln>
                  <a:noFill/>
                </a:ln>
                <a:solidFill>
                  <a:prstClr val="black"/>
                </a:solidFill>
                <a:effectLst/>
                <a:uLnTx/>
                <a:uFillTx/>
                <a:latin typeface="Calibri" panose="020F0502020204030204"/>
                <a:ea typeface="等线" panose="02010600030101010101" pitchFamily="2" charset="-122"/>
                <a:cs typeface="+mn-cs"/>
              </a:rPr>
              <a:t>Mutual Chain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smtClean="0">
                <a:ln>
                  <a:noFill/>
                </a:ln>
                <a:solidFill>
                  <a:prstClr val="black"/>
                </a:solidFill>
                <a:effectLst/>
                <a:uLnTx/>
                <a:uFillTx/>
                <a:latin typeface="Calibri" panose="020F0502020204030204"/>
                <a:ea typeface="等线" panose="02010600030101010101" pitchFamily="2" charset="-122"/>
                <a:cs typeface="+mn-cs"/>
              </a:rPr>
              <a:t>区块链平台</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7" name="Rounded Rectangle 213"/>
          <p:cNvSpPr/>
          <p:nvPr/>
        </p:nvSpPr>
        <p:spPr>
          <a:xfrm>
            <a:off x="1989757" y="2256683"/>
            <a:ext cx="947290" cy="621323"/>
          </a:xfrm>
          <a:prstGeom prst="roundRect">
            <a:avLst>
              <a:gd name="adj" fmla="val 7876"/>
            </a:avLst>
          </a:prstGeom>
        </p:spPr>
        <p:style>
          <a:lnRef idx="0">
            <a:schemeClr val="accent1"/>
          </a:lnRef>
          <a:fillRef idx="3">
            <a:schemeClr val="accent1"/>
          </a:fillRef>
          <a:effectRef idx="3">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1" i="0" u="none" strike="noStrike" kern="120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panose="020F0502020204030204"/>
                <a:ea typeface="等线" panose="02010600030101010101" pitchFamily="2" charset="-122"/>
                <a:cs typeface="+mn-cs"/>
              </a:rPr>
              <a:t>买卖双方</a:t>
            </a:r>
            <a:endParaRPr kumimoji="0" lang="en-US" altLang="zh-CN" sz="1400" b="1" i="0" u="none" strike="noStrike" kern="120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panose="020F0502020204030204"/>
              <a:ea typeface="等线" panose="02010600030101010101" pitchFamily="2" charset="-122"/>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1" i="0" u="none" strike="noStrike" kern="120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panose="020F0502020204030204"/>
                <a:ea typeface="等线" panose="02010600030101010101" pitchFamily="2" charset="-122"/>
                <a:cs typeface="+mn-cs"/>
              </a:rPr>
              <a:t>自动匹配</a:t>
            </a:r>
            <a:endParaRPr kumimoji="0" lang="en-US" sz="14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endParaRPr>
          </a:p>
        </p:txBody>
      </p:sp>
      <p:sp>
        <p:nvSpPr>
          <p:cNvPr id="58" name="Rounded Rectangle 214"/>
          <p:cNvSpPr/>
          <p:nvPr/>
        </p:nvSpPr>
        <p:spPr>
          <a:xfrm>
            <a:off x="3089944" y="2256683"/>
            <a:ext cx="947290" cy="617848"/>
          </a:xfrm>
          <a:prstGeom prst="roundRect">
            <a:avLst>
              <a:gd name="adj" fmla="val 7876"/>
            </a:avLst>
          </a:prstGeom>
        </p:spPr>
        <p:style>
          <a:lnRef idx="0">
            <a:schemeClr val="accent1"/>
          </a:lnRef>
          <a:fillRef idx="3">
            <a:schemeClr val="accent1"/>
          </a:fillRef>
          <a:effectRef idx="3">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1" i="0" u="none" strike="noStrike" kern="120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panose="020F0502020204030204"/>
                <a:ea typeface="等线" panose="02010600030101010101" pitchFamily="2" charset="-122"/>
                <a:cs typeface="+mn-cs"/>
              </a:rPr>
              <a:t>自动交易</a:t>
            </a:r>
            <a:endParaRPr kumimoji="0" lang="en-US" sz="14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endParaRPr>
          </a:p>
        </p:txBody>
      </p:sp>
      <p:sp>
        <p:nvSpPr>
          <p:cNvPr id="59" name="Rounded Rectangle 215"/>
          <p:cNvSpPr/>
          <p:nvPr/>
        </p:nvSpPr>
        <p:spPr>
          <a:xfrm>
            <a:off x="4190131" y="2256683"/>
            <a:ext cx="954234" cy="617848"/>
          </a:xfrm>
          <a:prstGeom prst="roundRect">
            <a:avLst>
              <a:gd name="adj" fmla="val 7876"/>
            </a:avLst>
          </a:prstGeom>
        </p:spPr>
        <p:style>
          <a:lnRef idx="0">
            <a:schemeClr val="accent1"/>
          </a:lnRef>
          <a:fillRef idx="3">
            <a:schemeClr val="accent1"/>
          </a:fillRef>
          <a:effectRef idx="3">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1" i="0" u="none" strike="noStrike" kern="120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panose="020F0502020204030204"/>
                <a:ea typeface="等线" panose="02010600030101010101" pitchFamily="2" charset="-122"/>
                <a:cs typeface="+mn-cs"/>
              </a:rPr>
              <a:t>智能合约</a:t>
            </a:r>
            <a:endParaRPr kumimoji="0" lang="en-US" altLang="zh-CN" sz="1400" b="1" i="0" u="none" strike="noStrike" kern="120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panose="020F0502020204030204"/>
              <a:ea typeface="等线" panose="02010600030101010101" pitchFamily="2" charset="-122"/>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1" i="0" u="none" strike="noStrike" kern="120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panose="020F0502020204030204"/>
                <a:ea typeface="等线" panose="02010600030101010101" pitchFamily="2" charset="-122"/>
                <a:cs typeface="+mn-cs"/>
              </a:rPr>
              <a:t>收集资产</a:t>
            </a:r>
            <a:endParaRPr kumimoji="0" lang="en-US" sz="14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endParaRPr>
          </a:p>
        </p:txBody>
      </p:sp>
      <p:sp>
        <p:nvSpPr>
          <p:cNvPr id="60" name="Rounded Rectangle 216"/>
          <p:cNvSpPr/>
          <p:nvPr/>
        </p:nvSpPr>
        <p:spPr>
          <a:xfrm>
            <a:off x="5297261" y="2256683"/>
            <a:ext cx="954234" cy="617848"/>
          </a:xfrm>
          <a:prstGeom prst="roundRect">
            <a:avLst>
              <a:gd name="adj" fmla="val 7876"/>
            </a:avLst>
          </a:prstGeom>
        </p:spPr>
        <p:style>
          <a:lnRef idx="0">
            <a:schemeClr val="accent1"/>
          </a:lnRef>
          <a:fillRef idx="3">
            <a:schemeClr val="accent1"/>
          </a:fillRef>
          <a:effectRef idx="3">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1" i="0" u="none" strike="noStrike" kern="120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panose="020F0502020204030204"/>
                <a:ea typeface="等线" panose="02010600030101010101" pitchFamily="2" charset="-122"/>
                <a:cs typeface="+mn-cs"/>
              </a:rPr>
              <a:t>智能合约</a:t>
            </a:r>
            <a:endParaRPr kumimoji="0" lang="en-US" altLang="zh-CN" sz="1400" b="1" i="0" u="none" strike="noStrike" kern="120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panose="020F0502020204030204"/>
              <a:ea typeface="等线" panose="02010600030101010101" pitchFamily="2" charset="-122"/>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等线" panose="02010600030101010101" pitchFamily="2" charset="-122"/>
                <a:cs typeface="+mn-cs"/>
              </a:rPr>
              <a:t>分配</a:t>
            </a:r>
            <a:r>
              <a:rPr kumimoji="0" lang="zh-CN" altLang="en-US" sz="1400" b="1" i="0" u="none" strike="noStrike" kern="120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panose="020F0502020204030204"/>
                <a:ea typeface="等线" panose="02010600030101010101" pitchFamily="2" charset="-122"/>
                <a:cs typeface="+mn-cs"/>
              </a:rPr>
              <a:t>资产</a:t>
            </a:r>
            <a:endParaRPr kumimoji="0" lang="en-US" sz="14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endParaRPr>
          </a:p>
        </p:txBody>
      </p:sp>
      <p:cxnSp>
        <p:nvCxnSpPr>
          <p:cNvPr id="63" name="直接箭头连接符 62"/>
          <p:cNvCxnSpPr>
            <a:stCxn id="52" idx="0"/>
            <a:endCxn id="51" idx="2"/>
          </p:cNvCxnSpPr>
          <p:nvPr/>
        </p:nvCxnSpPr>
        <p:spPr>
          <a:xfrm flipV="1">
            <a:off x="819053" y="3045108"/>
            <a:ext cx="0" cy="34297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65" name="图片 64"/>
          <p:cNvPicPr>
            <a:picLocks noChangeAspect="1"/>
          </p:cNvPicPr>
          <p:nvPr/>
        </p:nvPicPr>
        <p:blipFill>
          <a:blip r:embed="rId3"/>
          <a:stretch>
            <a:fillRect/>
          </a:stretch>
        </p:blipFill>
        <p:spPr>
          <a:xfrm flipH="1">
            <a:off x="7229186" y="2169251"/>
            <a:ext cx="589950" cy="776000"/>
          </a:xfrm>
          <a:prstGeom prst="rect">
            <a:avLst/>
          </a:prstGeom>
        </p:spPr>
      </p:pic>
      <p:pic>
        <p:nvPicPr>
          <p:cNvPr id="66" name="图片 65"/>
          <p:cNvPicPr>
            <a:picLocks noChangeAspect="1"/>
          </p:cNvPicPr>
          <p:nvPr/>
        </p:nvPicPr>
        <p:blipFill>
          <a:blip r:embed="rId4"/>
          <a:stretch>
            <a:fillRect/>
          </a:stretch>
        </p:blipFill>
        <p:spPr>
          <a:xfrm flipH="1">
            <a:off x="7331193" y="3288221"/>
            <a:ext cx="385935" cy="716506"/>
          </a:xfrm>
          <a:prstGeom prst="rect">
            <a:avLst/>
          </a:prstGeom>
        </p:spPr>
      </p:pic>
      <p:cxnSp>
        <p:nvCxnSpPr>
          <p:cNvPr id="67" name="直接箭头连接符 66"/>
          <p:cNvCxnSpPr>
            <a:stCxn id="66" idx="0"/>
            <a:endCxn id="65" idx="2"/>
          </p:cNvCxnSpPr>
          <p:nvPr/>
        </p:nvCxnSpPr>
        <p:spPr>
          <a:xfrm flipV="1">
            <a:off x="7524160" y="2945251"/>
            <a:ext cx="1" cy="34297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70" name="右箭头 69"/>
          <p:cNvSpPr/>
          <p:nvPr/>
        </p:nvSpPr>
        <p:spPr>
          <a:xfrm>
            <a:off x="6628723" y="2305286"/>
            <a:ext cx="577018" cy="19971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1" name="右箭头 70"/>
          <p:cNvSpPr/>
          <p:nvPr/>
        </p:nvSpPr>
        <p:spPr>
          <a:xfrm flipH="1">
            <a:off x="6628723" y="2557251"/>
            <a:ext cx="577018" cy="19971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2" name="Rounded Rectangle 217"/>
          <p:cNvSpPr/>
          <p:nvPr/>
        </p:nvSpPr>
        <p:spPr>
          <a:xfrm>
            <a:off x="3288764" y="4694570"/>
            <a:ext cx="1694407" cy="1089204"/>
          </a:xfrm>
          <a:prstGeom prst="roundRect">
            <a:avLst>
              <a:gd name="adj" fmla="val 7876"/>
            </a:avLst>
          </a:prstGeom>
        </p:spPr>
        <p:style>
          <a:lnRef idx="0">
            <a:schemeClr val="accent2"/>
          </a:lnRef>
          <a:fillRef idx="3">
            <a:schemeClr val="accent2"/>
          </a:fillRef>
          <a:effectRef idx="3">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endParaRPr>
          </a:p>
        </p:txBody>
      </p:sp>
      <p:sp>
        <p:nvSpPr>
          <p:cNvPr id="73" name="矩形 72"/>
          <p:cNvSpPr/>
          <p:nvPr/>
        </p:nvSpPr>
        <p:spPr>
          <a:xfrm>
            <a:off x="3158237" y="4772314"/>
            <a:ext cx="1913228" cy="646331"/>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等线" panose="02010600030101010101" pitchFamily="2" charset="-122"/>
                <a:cs typeface="+mn-cs"/>
              </a:rPr>
              <a:t>区块链分布式</a:t>
            </a:r>
            <a:endParaRPr kumimoji="0" lang="en-US" altLang="zh-CN" sz="18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等线" panose="02010600030101010101" pitchFamily="2" charset="-122"/>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等线" panose="02010600030101010101" pitchFamily="2" charset="-122"/>
                <a:cs typeface="+mn-cs"/>
              </a:rPr>
              <a:t>数字资产登记</a:t>
            </a:r>
            <a:endParaRPr kumimoji="0" lang="en-US" sz="18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endParaRPr>
          </a:p>
        </p:txBody>
      </p:sp>
      <p:sp>
        <p:nvSpPr>
          <p:cNvPr id="74" name="Rounded Rectangle 218"/>
          <p:cNvSpPr/>
          <p:nvPr/>
        </p:nvSpPr>
        <p:spPr>
          <a:xfrm>
            <a:off x="1672643" y="4802512"/>
            <a:ext cx="1247088" cy="873320"/>
          </a:xfrm>
          <a:prstGeom prst="roundRect">
            <a:avLst>
              <a:gd name="adj" fmla="val 7876"/>
            </a:avLst>
          </a:prstGeom>
        </p:spPr>
        <p:style>
          <a:lnRef idx="0">
            <a:schemeClr val="accent5"/>
          </a:lnRef>
          <a:fillRef idx="3">
            <a:schemeClr val="accent5"/>
          </a:fillRef>
          <a:effectRef idx="3">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b="1" i="0" u="none" strike="noStrike" kern="120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panose="020F0502020204030204"/>
                <a:ea typeface="等线" panose="02010600030101010101" pitchFamily="2" charset="-122"/>
                <a:cs typeface="+mn-cs"/>
              </a:rPr>
              <a:t>自动化结算</a:t>
            </a:r>
            <a:endParaRPr kumimoji="0" lang="en-US" altLang="zh-CN" sz="1600" b="1" i="0" u="none" strike="noStrike" kern="120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panose="020F0502020204030204"/>
              <a:ea typeface="等线" panose="02010600030101010101" pitchFamily="2" charset="-122"/>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b="1" i="0" u="none" strike="noStrike" kern="120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panose="020F0502020204030204"/>
                <a:ea typeface="等线" panose="02010600030101010101" pitchFamily="2" charset="-122"/>
                <a:cs typeface="+mn-cs"/>
              </a:rPr>
              <a:t>与交付逻辑</a:t>
            </a:r>
            <a:endParaRPr kumimoji="0" lang="en-US" sz="16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endParaRPr>
          </a:p>
        </p:txBody>
      </p:sp>
      <p:sp>
        <p:nvSpPr>
          <p:cNvPr id="75" name="Rounded Rectangle 221"/>
          <p:cNvSpPr/>
          <p:nvPr/>
        </p:nvSpPr>
        <p:spPr>
          <a:xfrm>
            <a:off x="5381635" y="4802512"/>
            <a:ext cx="1247088" cy="873320"/>
          </a:xfrm>
          <a:prstGeom prst="roundRect">
            <a:avLst>
              <a:gd name="adj" fmla="val 7876"/>
            </a:avLst>
          </a:prstGeom>
        </p:spPr>
        <p:style>
          <a:lnRef idx="0">
            <a:schemeClr val="accent5"/>
          </a:lnRef>
          <a:fillRef idx="3">
            <a:schemeClr val="accent5"/>
          </a:fillRef>
          <a:effectRef idx="3">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b="1" i="0" u="none" strike="noStrike" kern="120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panose="020F0502020204030204"/>
                <a:ea typeface="等线" panose="02010600030101010101" pitchFamily="2" charset="-122"/>
                <a:cs typeface="+mn-cs"/>
              </a:rPr>
              <a:t>所有权</a:t>
            </a:r>
            <a:endParaRPr kumimoji="0" lang="en-US" altLang="zh-CN" sz="1600" b="1" i="0" u="none" strike="noStrike" kern="120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panose="020F0502020204030204"/>
              <a:ea typeface="等线" panose="02010600030101010101" pitchFamily="2" charset="-122"/>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b="1" i="0" u="none" strike="noStrike" kern="120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panose="020F0502020204030204"/>
                <a:ea typeface="等线" panose="02010600030101010101" pitchFamily="2" charset="-122"/>
                <a:cs typeface="+mn-cs"/>
              </a:rPr>
              <a:t>无可争议</a:t>
            </a:r>
            <a:endParaRPr kumimoji="0" lang="en-US" sz="16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endParaRPr>
          </a:p>
        </p:txBody>
      </p:sp>
      <p:grpSp>
        <p:nvGrpSpPr>
          <p:cNvPr id="83" name="组合 82"/>
          <p:cNvGrpSpPr/>
          <p:nvPr/>
        </p:nvGrpSpPr>
        <p:grpSpPr>
          <a:xfrm>
            <a:off x="3397225" y="5473373"/>
            <a:ext cx="1477483" cy="255672"/>
            <a:chOff x="9175311" y="4724144"/>
            <a:chExt cx="1477483" cy="255672"/>
          </a:xfrm>
        </p:grpSpPr>
        <p:cxnSp>
          <p:nvCxnSpPr>
            <p:cNvPr id="82" name="直接连接符 81"/>
            <p:cNvCxnSpPr>
              <a:endCxn id="80" idx="1"/>
            </p:cNvCxnSpPr>
            <p:nvPr/>
          </p:nvCxnSpPr>
          <p:spPr>
            <a:xfrm>
              <a:off x="9324627" y="4844773"/>
              <a:ext cx="1056085" cy="5791"/>
            </a:xfrm>
            <a:prstGeom prst="line">
              <a:avLst/>
            </a:prstGeom>
          </p:spPr>
          <p:style>
            <a:lnRef idx="3">
              <a:schemeClr val="dk1"/>
            </a:lnRef>
            <a:fillRef idx="0">
              <a:schemeClr val="dk1"/>
            </a:fillRef>
            <a:effectRef idx="2">
              <a:schemeClr val="dk1"/>
            </a:effectRef>
            <a:fontRef idx="minor">
              <a:schemeClr val="tx1"/>
            </a:fontRef>
          </p:style>
        </p:cxnSp>
        <p:pic>
          <p:nvPicPr>
            <p:cNvPr id="76" name="Picture 229"/>
            <p:cNvPicPr>
              <a:picLocks noChangeAspect="1"/>
            </p:cNvPicPr>
            <p:nvPr/>
          </p:nvPicPr>
          <p:blipFill>
            <a:blip r:embed="rId6"/>
            <a:stretch>
              <a:fillRect/>
            </a:stretch>
          </p:blipFill>
          <p:spPr>
            <a:xfrm>
              <a:off x="9175311" y="4724144"/>
              <a:ext cx="272082" cy="252840"/>
            </a:xfrm>
            <a:prstGeom prst="rect">
              <a:avLst/>
            </a:prstGeom>
          </p:spPr>
        </p:pic>
        <p:pic>
          <p:nvPicPr>
            <p:cNvPr id="77" name="Picture 234"/>
            <p:cNvPicPr>
              <a:picLocks noChangeAspect="1"/>
            </p:cNvPicPr>
            <p:nvPr/>
          </p:nvPicPr>
          <p:blipFill>
            <a:blip r:embed="rId6"/>
            <a:stretch>
              <a:fillRect/>
            </a:stretch>
          </p:blipFill>
          <p:spPr>
            <a:xfrm>
              <a:off x="9467467" y="4724144"/>
              <a:ext cx="272082" cy="252840"/>
            </a:xfrm>
            <a:prstGeom prst="rect">
              <a:avLst/>
            </a:prstGeom>
          </p:spPr>
        </p:pic>
        <p:pic>
          <p:nvPicPr>
            <p:cNvPr id="78" name="Picture 235"/>
            <p:cNvPicPr>
              <a:picLocks noChangeAspect="1"/>
            </p:cNvPicPr>
            <p:nvPr/>
          </p:nvPicPr>
          <p:blipFill>
            <a:blip r:embed="rId6"/>
            <a:stretch>
              <a:fillRect/>
            </a:stretch>
          </p:blipFill>
          <p:spPr>
            <a:xfrm>
              <a:off x="9772292" y="4726976"/>
              <a:ext cx="272082" cy="252840"/>
            </a:xfrm>
            <a:prstGeom prst="rect">
              <a:avLst/>
            </a:prstGeom>
          </p:spPr>
        </p:pic>
        <p:pic>
          <p:nvPicPr>
            <p:cNvPr id="79" name="Picture 238"/>
            <p:cNvPicPr>
              <a:picLocks noChangeAspect="1"/>
            </p:cNvPicPr>
            <p:nvPr/>
          </p:nvPicPr>
          <p:blipFill>
            <a:blip r:embed="rId6"/>
            <a:stretch>
              <a:fillRect/>
            </a:stretch>
          </p:blipFill>
          <p:spPr>
            <a:xfrm>
              <a:off x="10065245" y="4724144"/>
              <a:ext cx="272082" cy="252840"/>
            </a:xfrm>
            <a:prstGeom prst="rect">
              <a:avLst/>
            </a:prstGeom>
          </p:spPr>
        </p:pic>
        <p:pic>
          <p:nvPicPr>
            <p:cNvPr id="80" name="Picture 239"/>
            <p:cNvPicPr>
              <a:picLocks noChangeAspect="1"/>
            </p:cNvPicPr>
            <p:nvPr/>
          </p:nvPicPr>
          <p:blipFill>
            <a:blip r:embed="rId6"/>
            <a:stretch>
              <a:fillRect/>
            </a:stretch>
          </p:blipFill>
          <p:spPr>
            <a:xfrm>
              <a:off x="10380712" y="4724144"/>
              <a:ext cx="272082" cy="252840"/>
            </a:xfrm>
            <a:prstGeom prst="rect">
              <a:avLst/>
            </a:prstGeom>
          </p:spPr>
        </p:pic>
      </p:grpSp>
      <p:sp>
        <p:nvSpPr>
          <p:cNvPr id="84" name="右箭头 83"/>
          <p:cNvSpPr/>
          <p:nvPr/>
        </p:nvSpPr>
        <p:spPr>
          <a:xfrm>
            <a:off x="1131939" y="2405143"/>
            <a:ext cx="577018" cy="19971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5" name="右箭头 84"/>
          <p:cNvSpPr/>
          <p:nvPr/>
        </p:nvSpPr>
        <p:spPr>
          <a:xfrm flipH="1">
            <a:off x="1131939" y="2657108"/>
            <a:ext cx="577018" cy="19971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6" name="Flowchart: Multidocument 222"/>
          <p:cNvSpPr/>
          <p:nvPr/>
        </p:nvSpPr>
        <p:spPr>
          <a:xfrm>
            <a:off x="1719235" y="6043859"/>
            <a:ext cx="483431" cy="398585"/>
          </a:xfrm>
          <a:prstGeom prst="flowChartMultidocument">
            <a:avLst/>
          </a:prstGeom>
        </p:spPr>
        <p:style>
          <a:lnRef idx="2">
            <a:schemeClr val="accent5"/>
          </a:lnRef>
          <a:fillRef idx="1">
            <a:schemeClr val="lt1"/>
          </a:fillRef>
          <a:effectRef idx="0">
            <a:schemeClr val="accent5"/>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0" normalizeH="0" baseline="0" noProof="0" dirty="0" smtClean="0">
                <a:ln>
                  <a:noFill/>
                </a:ln>
                <a:solidFill>
                  <a:prstClr val="black"/>
                </a:solidFill>
                <a:effectLst/>
                <a:uLnTx/>
                <a:uFillTx/>
                <a:latin typeface="Calibri" panose="020F0502020204030204"/>
                <a:ea typeface="等线" panose="02010600030101010101" pitchFamily="2" charset="-122"/>
                <a:cs typeface="+mn-cs"/>
              </a:rPr>
              <a:t>101010</a:t>
            </a:r>
            <a:endPar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87" name="Picture 2" descr="Related imag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06665" y="5912289"/>
            <a:ext cx="577606" cy="577606"/>
          </a:xfrm>
          <a:prstGeom prst="rect">
            <a:avLst/>
          </a:prstGeom>
          <a:noFill/>
          <a:extLst>
            <a:ext uri="{909E8E84-426E-40DD-AFC4-6F175D3DCCD1}">
              <a14:hiddenFill xmlns:a14="http://schemas.microsoft.com/office/drawing/2010/main">
                <a:solidFill>
                  <a:srgbClr val="FFFFFF"/>
                </a:solidFill>
              </a14:hiddenFill>
            </a:ext>
          </a:extLst>
        </p:spPr>
      </p:pic>
      <p:grpSp>
        <p:nvGrpSpPr>
          <p:cNvPr id="88" name="组合 87"/>
          <p:cNvGrpSpPr/>
          <p:nvPr/>
        </p:nvGrpSpPr>
        <p:grpSpPr>
          <a:xfrm>
            <a:off x="3470615" y="6071840"/>
            <a:ext cx="1477483" cy="255672"/>
            <a:chOff x="9175311" y="4724144"/>
            <a:chExt cx="1477483" cy="255672"/>
          </a:xfrm>
        </p:grpSpPr>
        <p:cxnSp>
          <p:nvCxnSpPr>
            <p:cNvPr id="89" name="直接连接符 88"/>
            <p:cNvCxnSpPr>
              <a:endCxn id="94" idx="1"/>
            </p:cNvCxnSpPr>
            <p:nvPr/>
          </p:nvCxnSpPr>
          <p:spPr>
            <a:xfrm>
              <a:off x="9324627" y="4844773"/>
              <a:ext cx="1056085" cy="5791"/>
            </a:xfrm>
            <a:prstGeom prst="line">
              <a:avLst/>
            </a:prstGeom>
          </p:spPr>
          <p:style>
            <a:lnRef idx="3">
              <a:schemeClr val="dk1"/>
            </a:lnRef>
            <a:fillRef idx="0">
              <a:schemeClr val="dk1"/>
            </a:fillRef>
            <a:effectRef idx="2">
              <a:schemeClr val="dk1"/>
            </a:effectRef>
            <a:fontRef idx="minor">
              <a:schemeClr val="tx1"/>
            </a:fontRef>
          </p:style>
        </p:cxnSp>
        <p:pic>
          <p:nvPicPr>
            <p:cNvPr id="90" name="Picture 229"/>
            <p:cNvPicPr>
              <a:picLocks noChangeAspect="1"/>
            </p:cNvPicPr>
            <p:nvPr/>
          </p:nvPicPr>
          <p:blipFill>
            <a:blip r:embed="rId6"/>
            <a:stretch>
              <a:fillRect/>
            </a:stretch>
          </p:blipFill>
          <p:spPr>
            <a:xfrm>
              <a:off x="9175311" y="4724144"/>
              <a:ext cx="272082" cy="252840"/>
            </a:xfrm>
            <a:prstGeom prst="rect">
              <a:avLst/>
            </a:prstGeom>
          </p:spPr>
        </p:pic>
        <p:pic>
          <p:nvPicPr>
            <p:cNvPr id="91" name="Picture 234"/>
            <p:cNvPicPr>
              <a:picLocks noChangeAspect="1"/>
            </p:cNvPicPr>
            <p:nvPr/>
          </p:nvPicPr>
          <p:blipFill>
            <a:blip r:embed="rId6"/>
            <a:stretch>
              <a:fillRect/>
            </a:stretch>
          </p:blipFill>
          <p:spPr>
            <a:xfrm>
              <a:off x="9467467" y="4724144"/>
              <a:ext cx="272082" cy="252840"/>
            </a:xfrm>
            <a:prstGeom prst="rect">
              <a:avLst/>
            </a:prstGeom>
          </p:spPr>
        </p:pic>
        <p:pic>
          <p:nvPicPr>
            <p:cNvPr id="92" name="Picture 235"/>
            <p:cNvPicPr>
              <a:picLocks noChangeAspect="1"/>
            </p:cNvPicPr>
            <p:nvPr/>
          </p:nvPicPr>
          <p:blipFill>
            <a:blip r:embed="rId6"/>
            <a:stretch>
              <a:fillRect/>
            </a:stretch>
          </p:blipFill>
          <p:spPr>
            <a:xfrm>
              <a:off x="9772292" y="4726976"/>
              <a:ext cx="272082" cy="252840"/>
            </a:xfrm>
            <a:prstGeom prst="rect">
              <a:avLst/>
            </a:prstGeom>
          </p:spPr>
        </p:pic>
        <p:pic>
          <p:nvPicPr>
            <p:cNvPr id="93" name="Picture 238"/>
            <p:cNvPicPr>
              <a:picLocks noChangeAspect="1"/>
            </p:cNvPicPr>
            <p:nvPr/>
          </p:nvPicPr>
          <p:blipFill>
            <a:blip r:embed="rId6"/>
            <a:stretch>
              <a:fillRect/>
            </a:stretch>
          </p:blipFill>
          <p:spPr>
            <a:xfrm>
              <a:off x="10065245" y="4724144"/>
              <a:ext cx="272082" cy="252840"/>
            </a:xfrm>
            <a:prstGeom prst="rect">
              <a:avLst/>
            </a:prstGeom>
          </p:spPr>
        </p:pic>
        <p:pic>
          <p:nvPicPr>
            <p:cNvPr id="94" name="Picture 239"/>
            <p:cNvPicPr>
              <a:picLocks noChangeAspect="1"/>
            </p:cNvPicPr>
            <p:nvPr/>
          </p:nvPicPr>
          <p:blipFill>
            <a:blip r:embed="rId6"/>
            <a:stretch>
              <a:fillRect/>
            </a:stretch>
          </p:blipFill>
          <p:spPr>
            <a:xfrm>
              <a:off x="10380712" y="4724144"/>
              <a:ext cx="272082" cy="252840"/>
            </a:xfrm>
            <a:prstGeom prst="rect">
              <a:avLst/>
            </a:prstGeom>
          </p:spPr>
        </p:pic>
      </p:grpSp>
      <p:cxnSp>
        <p:nvCxnSpPr>
          <p:cNvPr id="98" name="直接连接符 97"/>
          <p:cNvCxnSpPr>
            <a:stCxn id="74" idx="3"/>
            <a:endCxn id="72" idx="1"/>
          </p:cNvCxnSpPr>
          <p:nvPr/>
        </p:nvCxnSpPr>
        <p:spPr>
          <a:xfrm>
            <a:off x="2919731" y="5239172"/>
            <a:ext cx="36903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0" name="直接连接符 99"/>
          <p:cNvCxnSpPr>
            <a:stCxn id="72" idx="3"/>
            <a:endCxn id="75" idx="1"/>
          </p:cNvCxnSpPr>
          <p:nvPr/>
        </p:nvCxnSpPr>
        <p:spPr>
          <a:xfrm>
            <a:off x="4983171" y="5239172"/>
            <a:ext cx="398464"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01" name="TextBox 144"/>
          <p:cNvSpPr txBox="1"/>
          <p:nvPr/>
        </p:nvSpPr>
        <p:spPr>
          <a:xfrm>
            <a:off x="263938" y="4249141"/>
            <a:ext cx="1010241" cy="664779"/>
          </a:xfrm>
          <a:prstGeom prst="rect">
            <a:avLst/>
          </a:prstGeom>
          <a:noFill/>
        </p:spPr>
        <p:txBody>
          <a:bodyPr wrap="none" lIns="109710" tIns="54855" rIns="109710" bIns="54855"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smtClean="0">
                <a:ln>
                  <a:noFill/>
                </a:ln>
                <a:solidFill>
                  <a:prstClr val="black"/>
                </a:solidFill>
                <a:effectLst/>
                <a:uLnTx/>
                <a:uFillTx/>
                <a:latin typeface="Lato Regular"/>
                <a:ea typeface="Open Sans Light" panose="020B0306030504020204" pitchFamily="34" charset="0"/>
                <a:cs typeface="Aparajita" panose="020B0604020202020204" pitchFamily="34" charset="0"/>
              </a:rPr>
              <a:t>卖方</a:t>
            </a:r>
            <a:endParaRPr kumimoji="0" lang="en-US" altLang="zh-CN" sz="1200" b="0" i="0" u="none" strike="noStrike" kern="1200" cap="none" spc="0" normalizeH="0" baseline="0" noProof="0" dirty="0" smtClean="0">
              <a:ln>
                <a:noFill/>
              </a:ln>
              <a:solidFill>
                <a:prstClr val="black"/>
              </a:solidFill>
              <a:effectLst/>
              <a:uLnTx/>
              <a:uFillTx/>
              <a:latin typeface="Lato Regular"/>
              <a:ea typeface="Open Sans Light" panose="020B0306030504020204" pitchFamily="34" charset="0"/>
              <a:cs typeface="Aparajita" panose="020B0604020202020204" pitchFamily="34" charset="0"/>
            </a:endParaRPr>
          </a:p>
          <a:p>
            <a:pPr marL="171450" marR="0" lvl="0" indent="-171450" algn="ctr"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200" b="0" i="0" u="none" strike="noStrike" kern="1200" cap="none" spc="0" normalizeH="0" baseline="0" noProof="0" dirty="0">
                <a:ln>
                  <a:noFill/>
                </a:ln>
                <a:solidFill>
                  <a:prstClr val="black"/>
                </a:solidFill>
                <a:effectLst/>
                <a:uLnTx/>
                <a:uFillTx/>
                <a:latin typeface="Lato Regular"/>
                <a:ea typeface="Open Sans Light" panose="020B0306030504020204" pitchFamily="34" charset="0"/>
                <a:cs typeface="Aparajita" panose="020B0604020202020204" pitchFamily="34" charset="0"/>
              </a:rPr>
              <a:t>给</a:t>
            </a:r>
            <a:r>
              <a:rPr kumimoji="0" lang="zh-CN" altLang="en-US" sz="1200" b="0" i="0" u="none" strike="noStrike" kern="1200" cap="none" spc="0" normalizeH="0" baseline="0" noProof="0" dirty="0" smtClean="0">
                <a:ln>
                  <a:noFill/>
                </a:ln>
                <a:solidFill>
                  <a:prstClr val="black"/>
                </a:solidFill>
                <a:effectLst/>
                <a:uLnTx/>
                <a:uFillTx/>
                <a:latin typeface="Lato Regular"/>
                <a:ea typeface="Open Sans Light" panose="020B0306030504020204" pitchFamily="34" charset="0"/>
                <a:cs typeface="Aparajita" panose="020B0604020202020204" pitchFamily="34" charset="0"/>
              </a:rPr>
              <a:t>出资产</a:t>
            </a:r>
            <a:endParaRPr kumimoji="0" lang="en-US" altLang="zh-CN" sz="1200" b="0" i="0" u="none" strike="noStrike" kern="1200" cap="none" spc="0" normalizeH="0" baseline="0" noProof="0" dirty="0" smtClean="0">
              <a:ln>
                <a:noFill/>
              </a:ln>
              <a:solidFill>
                <a:prstClr val="black"/>
              </a:solidFill>
              <a:effectLst/>
              <a:uLnTx/>
              <a:uFillTx/>
              <a:latin typeface="Lato Regular"/>
              <a:ea typeface="Open Sans Light" panose="020B0306030504020204" pitchFamily="34" charset="0"/>
              <a:cs typeface="Aparajita" panose="020B0604020202020204" pitchFamily="34" charset="0"/>
            </a:endParaRPr>
          </a:p>
          <a:p>
            <a:pPr marL="171450" marR="0" lvl="0" indent="-171450" algn="ctr"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200" b="0" i="0" u="none" strike="noStrike" kern="1200" cap="none" spc="0" normalizeH="0" baseline="0" noProof="0" dirty="0" smtClean="0">
                <a:ln>
                  <a:noFill/>
                </a:ln>
                <a:solidFill>
                  <a:prstClr val="black"/>
                </a:solidFill>
                <a:effectLst/>
                <a:uLnTx/>
                <a:uFillTx/>
                <a:latin typeface="Lato Regular"/>
                <a:ea typeface="Open Sans Light" panose="020B0306030504020204" pitchFamily="34" charset="0"/>
                <a:cs typeface="Aparajita" panose="020B0604020202020204" pitchFamily="34" charset="0"/>
              </a:rPr>
              <a:t>获得酬金</a:t>
            </a:r>
            <a:endParaRPr kumimoji="0" lang="bg-BG" sz="1200" b="0" i="0" u="none" strike="noStrike" kern="1200" cap="none" spc="0" normalizeH="0" baseline="0" noProof="0" dirty="0">
              <a:ln>
                <a:noFill/>
              </a:ln>
              <a:solidFill>
                <a:prstClr val="black"/>
              </a:solidFill>
              <a:effectLst/>
              <a:uLnTx/>
              <a:uFillTx/>
              <a:latin typeface="Lato Regular"/>
              <a:ea typeface="Open Sans Light" panose="020B0306030504020204" pitchFamily="34" charset="0"/>
              <a:cs typeface="Aparajita" panose="020B0604020202020204" pitchFamily="34" charset="0"/>
            </a:endParaRPr>
          </a:p>
        </p:txBody>
      </p:sp>
      <p:sp>
        <p:nvSpPr>
          <p:cNvPr id="102" name="TextBox 211"/>
          <p:cNvSpPr txBox="1"/>
          <p:nvPr/>
        </p:nvSpPr>
        <p:spPr>
          <a:xfrm>
            <a:off x="7075011" y="4249140"/>
            <a:ext cx="1010240" cy="664779"/>
          </a:xfrm>
          <a:prstGeom prst="rect">
            <a:avLst/>
          </a:prstGeom>
          <a:noFill/>
        </p:spPr>
        <p:txBody>
          <a:bodyPr wrap="none" lIns="109710" tIns="54855" rIns="109710" bIns="54855"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solidFill>
                <a:effectLst/>
                <a:uLnTx/>
                <a:uFillTx/>
                <a:latin typeface="Lato Regular"/>
                <a:ea typeface="Open Sans Light" panose="020B0306030504020204" pitchFamily="34" charset="0"/>
                <a:cs typeface="Aparajita" panose="020B0604020202020204" pitchFamily="34" charset="0"/>
              </a:rPr>
              <a:t>买</a:t>
            </a:r>
            <a:r>
              <a:rPr kumimoji="0" lang="zh-CN" altLang="en-US" sz="1200" b="0" i="0" u="none" strike="noStrike" kern="1200" cap="none" spc="0" normalizeH="0" baseline="0" noProof="0" dirty="0" smtClean="0">
                <a:ln>
                  <a:noFill/>
                </a:ln>
                <a:solidFill>
                  <a:prstClr val="black"/>
                </a:solidFill>
                <a:effectLst/>
                <a:uLnTx/>
                <a:uFillTx/>
                <a:latin typeface="Lato Regular"/>
                <a:ea typeface="Open Sans Light" panose="020B0306030504020204" pitchFamily="34" charset="0"/>
                <a:cs typeface="Aparajita" panose="020B0604020202020204" pitchFamily="34" charset="0"/>
              </a:rPr>
              <a:t>方</a:t>
            </a:r>
            <a:endParaRPr kumimoji="0" lang="en-US" altLang="zh-CN" sz="1200" b="0" i="0" u="none" strike="noStrike" kern="1200" cap="none" spc="0" normalizeH="0" baseline="0" noProof="0" dirty="0" smtClean="0">
              <a:ln>
                <a:noFill/>
              </a:ln>
              <a:solidFill>
                <a:prstClr val="black"/>
              </a:solidFill>
              <a:effectLst/>
              <a:uLnTx/>
              <a:uFillTx/>
              <a:latin typeface="Lato Regular"/>
              <a:ea typeface="Open Sans Light" panose="020B0306030504020204" pitchFamily="34" charset="0"/>
              <a:cs typeface="Aparajita" panose="020B0604020202020204" pitchFamily="34" charset="0"/>
            </a:endParaRPr>
          </a:p>
          <a:p>
            <a:pPr marL="171450" marR="0" lvl="0" indent="-171450" algn="ctr"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200" b="0" i="0" u="none" strike="noStrike" kern="1200" cap="none" spc="0" normalizeH="0" baseline="0" noProof="0" dirty="0">
                <a:ln>
                  <a:noFill/>
                </a:ln>
                <a:solidFill>
                  <a:prstClr val="black"/>
                </a:solidFill>
                <a:effectLst/>
                <a:uLnTx/>
                <a:uFillTx/>
                <a:latin typeface="Lato Regular"/>
                <a:ea typeface="Open Sans Light" panose="020B0306030504020204" pitchFamily="34" charset="0"/>
                <a:cs typeface="Aparajita" panose="020B0604020202020204" pitchFamily="34" charset="0"/>
              </a:rPr>
              <a:t>给</a:t>
            </a:r>
            <a:r>
              <a:rPr kumimoji="0" lang="zh-CN" altLang="en-US" sz="1200" b="0" i="0" u="none" strike="noStrike" kern="1200" cap="none" spc="0" normalizeH="0" baseline="0" noProof="0" dirty="0" smtClean="0">
                <a:ln>
                  <a:noFill/>
                </a:ln>
                <a:solidFill>
                  <a:prstClr val="black"/>
                </a:solidFill>
                <a:effectLst/>
                <a:uLnTx/>
                <a:uFillTx/>
                <a:latin typeface="Lato Regular"/>
                <a:ea typeface="Open Sans Light" panose="020B0306030504020204" pitchFamily="34" charset="0"/>
                <a:cs typeface="Aparajita" panose="020B0604020202020204" pitchFamily="34" charset="0"/>
              </a:rPr>
              <a:t>出酬金</a:t>
            </a:r>
            <a:endParaRPr kumimoji="0" lang="en-US" altLang="zh-CN" sz="1200" b="0" i="0" u="none" strike="noStrike" kern="1200" cap="none" spc="0" normalizeH="0" baseline="0" noProof="0" dirty="0" smtClean="0">
              <a:ln>
                <a:noFill/>
              </a:ln>
              <a:solidFill>
                <a:prstClr val="black"/>
              </a:solidFill>
              <a:effectLst/>
              <a:uLnTx/>
              <a:uFillTx/>
              <a:latin typeface="Lato Regular"/>
              <a:ea typeface="Open Sans Light" panose="020B0306030504020204" pitchFamily="34" charset="0"/>
              <a:cs typeface="Aparajita" panose="020B0604020202020204" pitchFamily="34" charset="0"/>
            </a:endParaRPr>
          </a:p>
          <a:p>
            <a:pPr marL="171450" marR="0" lvl="0" indent="-171450" algn="ctr"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200" b="0" i="0" u="none" strike="noStrike" kern="1200" cap="none" spc="0" normalizeH="0" baseline="0" noProof="0" dirty="0" smtClean="0">
                <a:ln>
                  <a:noFill/>
                </a:ln>
                <a:solidFill>
                  <a:prstClr val="black"/>
                </a:solidFill>
                <a:effectLst/>
                <a:uLnTx/>
                <a:uFillTx/>
                <a:latin typeface="Lato Regular"/>
                <a:ea typeface="Open Sans Light" panose="020B0306030504020204" pitchFamily="34" charset="0"/>
                <a:cs typeface="Aparajita" panose="020B0604020202020204" pitchFamily="34" charset="0"/>
              </a:rPr>
              <a:t>获得资产</a:t>
            </a:r>
            <a:endParaRPr kumimoji="0" lang="bg-BG" sz="1200" b="0" i="0" u="none" strike="noStrike" kern="1200" cap="none" spc="0" normalizeH="0" baseline="0" noProof="0" dirty="0">
              <a:ln>
                <a:noFill/>
              </a:ln>
              <a:solidFill>
                <a:prstClr val="black"/>
              </a:solidFill>
              <a:effectLst/>
              <a:uLnTx/>
              <a:uFillTx/>
              <a:latin typeface="Lato Regular"/>
              <a:ea typeface="Open Sans Light" panose="020B0306030504020204" pitchFamily="34" charset="0"/>
              <a:cs typeface="Aparajita" panose="020B0604020202020204" pitchFamily="34" charset="0"/>
            </a:endParaRPr>
          </a:p>
        </p:txBody>
      </p:sp>
      <p:sp>
        <p:nvSpPr>
          <p:cNvPr id="103" name="TextBox 226"/>
          <p:cNvSpPr txBox="1"/>
          <p:nvPr/>
        </p:nvSpPr>
        <p:spPr>
          <a:xfrm>
            <a:off x="2529701" y="6049233"/>
            <a:ext cx="800219"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smtClean="0">
                <a:ln>
                  <a:noFill/>
                </a:ln>
                <a:solidFill>
                  <a:prstClr val="black"/>
                </a:solidFill>
                <a:effectLst/>
                <a:uLnTx/>
                <a:uFillTx/>
                <a:latin typeface="Calibri" panose="020F0502020204030204"/>
                <a:ea typeface="等线" panose="02010600030101010101" pitchFamily="2" charset="-122"/>
                <a:cs typeface="+mn-cs"/>
              </a:rPr>
              <a:t>数字资产</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5" name="标题 1"/>
          <p:cNvSpPr txBox="1">
            <a:spLocks/>
          </p:cNvSpPr>
          <p:nvPr/>
        </p:nvSpPr>
        <p:spPr>
          <a:xfrm>
            <a:off x="901336" y="224017"/>
            <a:ext cx="7183915" cy="53046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zh-CN" altLang="en-US" sz="3200" b="0" i="0" u="none" strike="noStrike" kern="1200" cap="none" spc="0" normalizeH="0" baseline="0" noProof="0" dirty="0" smtClean="0">
                <a:ln>
                  <a:noFill/>
                </a:ln>
                <a:solidFill>
                  <a:prstClr val="black"/>
                </a:solidFill>
                <a:effectLst/>
                <a:uLnTx/>
                <a:uFillTx/>
                <a:latin typeface="Calibri Light" panose="020F0302020204030204"/>
                <a:ea typeface="等线 Light" panose="02010600030101010101" pitchFamily="2" charset="-122"/>
                <a:cs typeface="+mj-cs"/>
              </a:rPr>
              <a:t>数字</a:t>
            </a:r>
            <a:r>
              <a:rPr lang="zh-CN" altLang="en-US" sz="3200" noProof="0" dirty="0">
                <a:solidFill>
                  <a:prstClr val="black"/>
                </a:solidFill>
                <a:latin typeface="Calibri Light" panose="020F0302020204030204"/>
                <a:ea typeface="等线 Light" panose="02010600030101010101" pitchFamily="2" charset="-122"/>
              </a:rPr>
              <a:t>资产</a:t>
            </a:r>
            <a:r>
              <a:rPr kumimoji="0" lang="zh-CN" altLang="en-US" sz="3200" b="0" i="0" u="none" strike="noStrike" kern="1200" cap="none" spc="0" normalizeH="0" baseline="0" noProof="0" dirty="0" smtClean="0">
                <a:ln>
                  <a:noFill/>
                </a:ln>
                <a:solidFill>
                  <a:prstClr val="black"/>
                </a:solidFill>
                <a:effectLst/>
                <a:uLnTx/>
                <a:uFillTx/>
                <a:latin typeface="Calibri Light" panose="020F0302020204030204"/>
                <a:ea typeface="等线 Light" panose="02010600030101010101" pitchFamily="2" charset="-122"/>
                <a:cs typeface="+mj-cs"/>
              </a:rPr>
              <a:t>交易平台</a:t>
            </a:r>
            <a:endParaRPr kumimoji="0" lang="zh-CN" altLang="en-US" sz="3200" b="0" i="0" u="none" strike="noStrike" kern="1200" cap="none" spc="0" normalizeH="0" baseline="0" noProof="0" dirty="0">
              <a:ln>
                <a:noFill/>
              </a:ln>
              <a:solidFill>
                <a:prstClr val="black"/>
              </a:solidFill>
              <a:effectLst/>
              <a:uLnTx/>
              <a:uFillTx/>
              <a:latin typeface="Calibri Light" panose="020F0302020204030204"/>
              <a:ea typeface="等线 Light" panose="02010600030101010101" pitchFamily="2" charset="-122"/>
              <a:cs typeface="+mj-cs"/>
            </a:endParaRPr>
          </a:p>
        </p:txBody>
      </p:sp>
      <p:sp>
        <p:nvSpPr>
          <p:cNvPr id="2" name="文本框 1"/>
          <p:cNvSpPr txBox="1"/>
          <p:nvPr/>
        </p:nvSpPr>
        <p:spPr>
          <a:xfrm>
            <a:off x="8347167" y="1360025"/>
            <a:ext cx="3200400" cy="5170646"/>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800" b="0" i="0" u="none" strike="noStrike" kern="1200" cap="none" spc="0" normalizeH="0" baseline="0" noProof="0" dirty="0" smtClean="0">
                <a:ln>
                  <a:noFill/>
                </a:ln>
                <a:solidFill>
                  <a:prstClr val="black"/>
                </a:solidFill>
                <a:effectLst/>
                <a:uLnTx/>
                <a:uFillTx/>
                <a:latin typeface="Calibri" panose="020F0502020204030204"/>
                <a:ea typeface="等线" panose="02010600030101010101" pitchFamily="2" charset="-122"/>
                <a:cs typeface="+mn-cs"/>
              </a:rPr>
              <a:t>分布式交易账本 </a:t>
            </a:r>
            <a:endParaRPr kumimoji="0" lang="en-US" altLang="zh-CN" sz="1800" b="0" i="0" u="none" strike="noStrike" kern="1200" cap="none" spc="0" normalizeH="0" baseline="0" noProof="0" dirty="0" smtClean="0">
              <a:ln>
                <a:noFill/>
              </a:ln>
              <a:solidFill>
                <a:prstClr val="black"/>
              </a:solidFill>
              <a:effectLst/>
              <a:uLnTx/>
              <a:uFillTx/>
              <a:latin typeface="Calibri" panose="020F0502020204030204"/>
              <a:ea typeface="等线" panose="02010600030101010101" pitchFamily="2" charset="-122"/>
              <a:cs typeface="+mn-cs"/>
            </a:endParaRP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600" b="0" i="0" u="none" strike="noStrike" kern="1200" cap="none" spc="0" normalizeH="0" baseline="0" noProof="0" dirty="0" smtClean="0">
                <a:ln>
                  <a:noFill/>
                </a:ln>
                <a:solidFill>
                  <a:prstClr val="black"/>
                </a:solidFill>
                <a:effectLst/>
                <a:uLnTx/>
                <a:uFillTx/>
                <a:latin typeface="Calibri" panose="020F0502020204030204"/>
                <a:ea typeface="等线" panose="02010600030101010101" pitchFamily="2" charset="-122"/>
                <a:cs typeface="+mn-cs"/>
              </a:rPr>
              <a:t>第一次将资产完全数字化</a:t>
            </a:r>
            <a:endParaRPr kumimoji="0" lang="en-US" altLang="zh-CN" sz="1600" b="0" i="0" u="none" strike="noStrike" kern="1200" cap="none" spc="0" normalizeH="0" baseline="0" noProof="0" dirty="0" smtClean="0">
              <a:ln>
                <a:noFill/>
              </a:ln>
              <a:solidFill>
                <a:prstClr val="black"/>
              </a:solidFill>
              <a:effectLst/>
              <a:uLnTx/>
              <a:uFillTx/>
              <a:latin typeface="Calibri" panose="020F0502020204030204"/>
              <a:ea typeface="等线" panose="02010600030101010101" pitchFamily="2" charset="-122"/>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800" b="0" i="0" u="none" strike="noStrike" kern="1200" cap="none" spc="0" normalizeH="0" baseline="0" noProof="0" dirty="0" smtClean="0">
                <a:ln>
                  <a:noFill/>
                </a:ln>
                <a:solidFill>
                  <a:prstClr val="black"/>
                </a:solidFill>
                <a:effectLst/>
                <a:uLnTx/>
                <a:uFillTx/>
                <a:latin typeface="Calibri" panose="020F0502020204030204"/>
                <a:ea typeface="等线" panose="02010600030101010101" pitchFamily="2" charset="-122"/>
                <a:cs typeface="+mn-cs"/>
              </a:rPr>
              <a:t>数据更安全更具公信力 </a:t>
            </a:r>
            <a:endParaRPr kumimoji="0" lang="en-US" altLang="zh-CN" sz="1800" b="0" i="0" u="none" strike="noStrike" kern="1200" cap="none" spc="0" normalizeH="0" baseline="0" noProof="0" dirty="0" smtClean="0">
              <a:ln>
                <a:noFill/>
              </a:ln>
              <a:solidFill>
                <a:prstClr val="black"/>
              </a:solidFill>
              <a:effectLst/>
              <a:uLnTx/>
              <a:uFillTx/>
              <a:latin typeface="Calibri" panose="020F0502020204030204"/>
              <a:ea typeface="等线" panose="02010600030101010101" pitchFamily="2" charset="-122"/>
              <a:cs typeface="+mn-cs"/>
            </a:endParaRP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600" b="0" i="0" u="none" strike="noStrike" kern="1200" cap="none" spc="0" normalizeH="0" baseline="0" noProof="0" dirty="0" smtClean="0">
                <a:ln>
                  <a:noFill/>
                </a:ln>
                <a:solidFill>
                  <a:prstClr val="black"/>
                </a:solidFill>
                <a:effectLst/>
                <a:uLnTx/>
                <a:uFillTx/>
                <a:latin typeface="Calibri" panose="020F0502020204030204"/>
                <a:ea typeface="等线" panose="02010600030101010101" pitchFamily="2" charset="-122"/>
                <a:cs typeface="+mn-cs"/>
              </a:rPr>
              <a:t>完全透明公开的交易数据和交易历史，不可篡改，任何人（包括交易所平台的监管和运营）都不可以挑战数据的</a:t>
            </a:r>
            <a:endParaRPr kumimoji="0" lang="en-US" altLang="zh-CN" sz="1600" b="0" i="0" u="none" strike="noStrike" kern="1200" cap="none" spc="0" normalizeH="0" baseline="0" noProof="0" dirty="0" smtClean="0">
              <a:ln>
                <a:noFill/>
              </a:ln>
              <a:solidFill>
                <a:prstClr val="black"/>
              </a:solidFill>
              <a:effectLst/>
              <a:uLnTx/>
              <a:uFillTx/>
              <a:latin typeface="Calibri" panose="020F0502020204030204"/>
              <a:ea typeface="等线" panose="02010600030101010101" pitchFamily="2" charset="-122"/>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800" b="0" i="0" u="none" strike="noStrike" kern="1200" cap="none" spc="0" normalizeH="0" baseline="0" noProof="0" dirty="0" smtClean="0">
                <a:ln>
                  <a:noFill/>
                </a:ln>
                <a:solidFill>
                  <a:prstClr val="black"/>
                </a:solidFill>
                <a:effectLst/>
                <a:uLnTx/>
                <a:uFillTx/>
                <a:latin typeface="Calibri" panose="020F0502020204030204"/>
                <a:ea typeface="等线" panose="02010600030101010101" pitchFamily="2" charset="-122"/>
                <a:cs typeface="+mn-cs"/>
              </a:rPr>
              <a:t>交易根据智能合约自动匹配，更公平公正高效</a:t>
            </a:r>
            <a:endParaRPr kumimoji="0" lang="en-US" altLang="zh-CN" sz="1800" b="0" i="0" u="none" strike="noStrike" kern="1200" cap="none" spc="0" normalizeH="0" baseline="0" noProof="0" dirty="0" smtClean="0">
              <a:ln>
                <a:noFill/>
              </a:ln>
              <a:solidFill>
                <a:prstClr val="black"/>
              </a:solidFill>
              <a:effectLst/>
              <a:uLnTx/>
              <a:uFillTx/>
              <a:latin typeface="Calibri" panose="020F0502020204030204"/>
              <a:ea typeface="等线" panose="02010600030101010101" pitchFamily="2" charset="-122"/>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800" b="0" i="0" u="none" strike="noStrike" kern="1200" cap="none" spc="0" normalizeH="0" baseline="0" noProof="0" dirty="0" smtClean="0">
                <a:ln>
                  <a:noFill/>
                </a:ln>
                <a:solidFill>
                  <a:prstClr val="black"/>
                </a:solidFill>
                <a:effectLst/>
                <a:uLnTx/>
                <a:uFillTx/>
                <a:latin typeface="Calibri" panose="020F0502020204030204"/>
                <a:ea typeface="等线" panose="02010600030101010101" pitchFamily="2" charset="-122"/>
                <a:cs typeface="+mn-cs"/>
              </a:rPr>
              <a:t>交易资产上链存证，产权和所有权管理更方便</a:t>
            </a:r>
            <a:endParaRPr kumimoji="0" lang="en-US" altLang="zh-CN" sz="1800" b="0" i="0" u="none" strike="noStrike" kern="1200" cap="none" spc="0" normalizeH="0" baseline="0" noProof="0" dirty="0" smtClean="0">
              <a:ln>
                <a:noFill/>
              </a:ln>
              <a:solidFill>
                <a:prstClr val="black"/>
              </a:solidFill>
              <a:effectLst/>
              <a:uLnTx/>
              <a:uFillTx/>
              <a:latin typeface="Calibri" panose="020F0502020204030204"/>
              <a:ea typeface="等线" panose="02010600030101010101" pitchFamily="2" charset="-122"/>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800" b="0" i="0" u="none" strike="noStrike" kern="1200" cap="none" spc="0" normalizeH="0" baseline="0" noProof="0" dirty="0" smtClean="0">
                <a:ln>
                  <a:noFill/>
                </a:ln>
                <a:solidFill>
                  <a:prstClr val="black"/>
                </a:solidFill>
                <a:effectLst/>
                <a:uLnTx/>
                <a:uFillTx/>
                <a:latin typeface="Calibri" panose="020F0502020204030204"/>
                <a:ea typeface="等线" panose="02010600030101010101" pitchFamily="2" charset="-122"/>
                <a:cs typeface="+mn-cs"/>
              </a:rPr>
              <a:t>结算清算交割自动化与智能合约化，降低交付成本甚至消除大量繁琐的交易前中后台工作</a:t>
            </a:r>
            <a:endParaRPr kumimoji="0" lang="en-US" altLang="zh-CN" sz="1800" b="0" i="0" u="none" strike="noStrike" kern="1200" cap="none" spc="0" normalizeH="0" baseline="0" noProof="0" dirty="0" smtClean="0">
              <a:ln>
                <a:noFill/>
              </a:ln>
              <a:solidFill>
                <a:prstClr val="black"/>
              </a:solidFill>
              <a:effectLst/>
              <a:uLnTx/>
              <a:uFillTx/>
              <a:latin typeface="Calibri" panose="020F0502020204030204"/>
              <a:ea typeface="等线" panose="02010600030101010101" pitchFamily="2" charset="-122"/>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800" b="0" i="0" u="none" strike="noStrike" kern="1200" cap="none" spc="0" normalizeH="0" baseline="0" noProof="0" dirty="0" smtClean="0">
                <a:ln>
                  <a:noFill/>
                </a:ln>
                <a:solidFill>
                  <a:prstClr val="black"/>
                </a:solidFill>
                <a:effectLst/>
                <a:uLnTx/>
                <a:uFillTx/>
                <a:latin typeface="Calibri" panose="020F0502020204030204"/>
                <a:ea typeface="等线" panose="02010600030101010101" pitchFamily="2" charset="-122"/>
                <a:cs typeface="+mn-cs"/>
              </a:rPr>
              <a:t>消除交易双方对手风控</a:t>
            </a:r>
            <a:endParaRPr kumimoji="0" lang="en-US" altLang="zh-CN" sz="1800" b="0" i="0" u="none" strike="noStrike" kern="1200" cap="none" spc="0" normalizeH="0" baseline="0" noProof="0" dirty="0" smtClean="0">
              <a:ln>
                <a:noFill/>
              </a:ln>
              <a:solidFill>
                <a:prstClr val="black"/>
              </a:solidFill>
              <a:effectLst/>
              <a:uLnTx/>
              <a:uFillTx/>
              <a:latin typeface="Calibri" panose="020F0502020204030204"/>
              <a:ea typeface="等线" panose="02010600030101010101" pitchFamily="2" charset="-122"/>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800" b="0" i="0" u="none" strike="noStrike" kern="1200" cap="none" spc="0" normalizeH="0" baseline="0" noProof="0" dirty="0" smtClean="0">
                <a:ln>
                  <a:noFill/>
                </a:ln>
                <a:solidFill>
                  <a:prstClr val="black"/>
                </a:solidFill>
                <a:effectLst/>
                <a:uLnTx/>
                <a:uFillTx/>
                <a:latin typeface="Calibri" panose="020F0502020204030204"/>
                <a:ea typeface="等线" panose="02010600030101010101" pitchFamily="2" charset="-122"/>
                <a:cs typeface="+mn-cs"/>
              </a:rPr>
              <a:t>担保保险融资和政府监管更透明高效</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8" name="文本框 67"/>
          <p:cNvSpPr txBox="1"/>
          <p:nvPr/>
        </p:nvSpPr>
        <p:spPr>
          <a:xfrm>
            <a:off x="1467676" y="3844613"/>
            <a:ext cx="1399502" cy="461665"/>
          </a:xfrm>
          <a:prstGeom prst="rect">
            <a:avLst/>
          </a:prstGeom>
          <a:noFill/>
        </p:spPr>
        <p:txBody>
          <a:bodyPr wrap="square" rtlCol="0">
            <a:spAutoFit/>
          </a:bodyPr>
          <a:lstStyle/>
          <a:p>
            <a:pPr algn="ctr"/>
            <a:r>
              <a:rPr lang="en-US" altLang="zh-CN" sz="1200" dirty="0" smtClean="0"/>
              <a:t>Mutual Chain</a:t>
            </a:r>
          </a:p>
          <a:p>
            <a:pPr algn="ctr"/>
            <a:r>
              <a:rPr lang="zh-CN" altLang="en-US" sz="1200" dirty="0" smtClean="0"/>
              <a:t>钱包</a:t>
            </a:r>
            <a:endParaRPr lang="en-US" sz="1200" dirty="0"/>
          </a:p>
        </p:txBody>
      </p:sp>
      <p:grpSp>
        <p:nvGrpSpPr>
          <p:cNvPr id="69" name="组合 68"/>
          <p:cNvGrpSpPr/>
          <p:nvPr/>
        </p:nvGrpSpPr>
        <p:grpSpPr>
          <a:xfrm>
            <a:off x="1911184" y="3232179"/>
            <a:ext cx="512485" cy="660007"/>
            <a:chOff x="2566778" y="3963640"/>
            <a:chExt cx="1625397" cy="1625397"/>
          </a:xfrm>
        </p:grpSpPr>
        <p:pic>
          <p:nvPicPr>
            <p:cNvPr id="81" name="图片 8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566778" y="3963640"/>
              <a:ext cx="1625397" cy="1625397"/>
            </a:xfrm>
            <a:prstGeom prst="rect">
              <a:avLst/>
            </a:prstGeom>
          </p:spPr>
        </p:pic>
        <p:sp>
          <p:nvSpPr>
            <p:cNvPr id="97" name="椭圆 96"/>
            <p:cNvSpPr/>
            <p:nvPr/>
          </p:nvSpPr>
          <p:spPr>
            <a:xfrm>
              <a:off x="3009674" y="4655184"/>
              <a:ext cx="650302" cy="613974"/>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altLang="zh-CN" sz="1200" dirty="0" smtClean="0"/>
                <a:t>M</a:t>
              </a:r>
              <a:endParaRPr lang="en-US" sz="1200" dirty="0"/>
            </a:p>
          </p:txBody>
        </p:sp>
      </p:grpSp>
      <p:grpSp>
        <p:nvGrpSpPr>
          <p:cNvPr id="99" name="组合 98"/>
          <p:cNvGrpSpPr/>
          <p:nvPr/>
        </p:nvGrpSpPr>
        <p:grpSpPr>
          <a:xfrm>
            <a:off x="5686246" y="3166197"/>
            <a:ext cx="512485" cy="660007"/>
            <a:chOff x="2566778" y="3963640"/>
            <a:chExt cx="1625397" cy="1625397"/>
          </a:xfrm>
        </p:grpSpPr>
        <p:pic>
          <p:nvPicPr>
            <p:cNvPr id="106" name="图片 10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566778" y="3963640"/>
              <a:ext cx="1625397" cy="1625397"/>
            </a:xfrm>
            <a:prstGeom prst="rect">
              <a:avLst/>
            </a:prstGeom>
          </p:spPr>
        </p:pic>
        <p:sp>
          <p:nvSpPr>
            <p:cNvPr id="107" name="椭圆 106"/>
            <p:cNvSpPr/>
            <p:nvPr/>
          </p:nvSpPr>
          <p:spPr>
            <a:xfrm>
              <a:off x="3009674" y="4655184"/>
              <a:ext cx="650302" cy="613974"/>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altLang="zh-CN" sz="1200" dirty="0" smtClean="0"/>
                <a:t>M</a:t>
              </a:r>
              <a:endParaRPr lang="en-US" sz="1200" dirty="0"/>
            </a:p>
          </p:txBody>
        </p:sp>
      </p:grpSp>
      <p:cxnSp>
        <p:nvCxnSpPr>
          <p:cNvPr id="5" name="直接箭头连接符 4"/>
          <p:cNvCxnSpPr/>
          <p:nvPr/>
        </p:nvCxnSpPr>
        <p:spPr>
          <a:xfrm>
            <a:off x="6251495" y="3505171"/>
            <a:ext cx="919939"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V="1">
            <a:off x="1022799" y="3536985"/>
            <a:ext cx="766772" cy="1152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8" name="直接箭头连接符 107"/>
          <p:cNvCxnSpPr/>
          <p:nvPr/>
        </p:nvCxnSpPr>
        <p:spPr>
          <a:xfrm>
            <a:off x="2512195" y="3496202"/>
            <a:ext cx="677105" cy="896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9" name="直接箭头连接符 108"/>
          <p:cNvCxnSpPr/>
          <p:nvPr/>
        </p:nvCxnSpPr>
        <p:spPr>
          <a:xfrm>
            <a:off x="4983171" y="3484678"/>
            <a:ext cx="646706"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024337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2387802" y="2238561"/>
            <a:ext cx="4192084" cy="229663"/>
            <a:chOff x="2581649" y="2467886"/>
            <a:chExt cx="4192084" cy="229663"/>
          </a:xfrm>
        </p:grpSpPr>
        <p:sp>
          <p:nvSpPr>
            <p:cNvPr id="4" name="矩形 3"/>
            <p:cNvSpPr/>
            <p:nvPr/>
          </p:nvSpPr>
          <p:spPr>
            <a:xfrm>
              <a:off x="2865206"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1</a:t>
              </a:r>
            </a:p>
          </p:txBody>
        </p:sp>
        <p:sp>
          <p:nvSpPr>
            <p:cNvPr id="5" name="矩形 4"/>
            <p:cNvSpPr/>
            <p:nvPr/>
          </p:nvSpPr>
          <p:spPr>
            <a:xfrm>
              <a:off x="3144423"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2</a:t>
              </a:r>
            </a:p>
          </p:txBody>
        </p:sp>
        <p:sp>
          <p:nvSpPr>
            <p:cNvPr id="6" name="矩形 5"/>
            <p:cNvSpPr/>
            <p:nvPr/>
          </p:nvSpPr>
          <p:spPr>
            <a:xfrm>
              <a:off x="3423640"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3</a:t>
              </a:r>
            </a:p>
          </p:txBody>
        </p:sp>
        <p:sp>
          <p:nvSpPr>
            <p:cNvPr id="7" name="矩形 6"/>
            <p:cNvSpPr/>
            <p:nvPr/>
          </p:nvSpPr>
          <p:spPr>
            <a:xfrm>
              <a:off x="3702857"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4</a:t>
              </a:r>
            </a:p>
          </p:txBody>
        </p:sp>
        <p:sp>
          <p:nvSpPr>
            <p:cNvPr id="8" name="矩形 7"/>
            <p:cNvSpPr/>
            <p:nvPr/>
          </p:nvSpPr>
          <p:spPr>
            <a:xfrm>
              <a:off x="3982074"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5</a:t>
              </a:r>
            </a:p>
          </p:txBody>
        </p:sp>
        <p:sp>
          <p:nvSpPr>
            <p:cNvPr id="9" name="矩形 8"/>
            <p:cNvSpPr/>
            <p:nvPr/>
          </p:nvSpPr>
          <p:spPr>
            <a:xfrm>
              <a:off x="4261291"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6</a:t>
              </a:r>
            </a:p>
          </p:txBody>
        </p:sp>
        <p:sp>
          <p:nvSpPr>
            <p:cNvPr id="10" name="矩形 9"/>
            <p:cNvSpPr/>
            <p:nvPr/>
          </p:nvSpPr>
          <p:spPr>
            <a:xfrm>
              <a:off x="4540508"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7</a:t>
              </a:r>
            </a:p>
          </p:txBody>
        </p:sp>
        <p:sp>
          <p:nvSpPr>
            <p:cNvPr id="11" name="矩形 10"/>
            <p:cNvSpPr/>
            <p:nvPr/>
          </p:nvSpPr>
          <p:spPr>
            <a:xfrm>
              <a:off x="4819725"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8</a:t>
              </a:r>
            </a:p>
          </p:txBody>
        </p:sp>
        <p:sp>
          <p:nvSpPr>
            <p:cNvPr id="12" name="矩形 11"/>
            <p:cNvSpPr/>
            <p:nvPr/>
          </p:nvSpPr>
          <p:spPr>
            <a:xfrm>
              <a:off x="5098942"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9</a:t>
              </a:r>
            </a:p>
          </p:txBody>
        </p:sp>
        <p:sp>
          <p:nvSpPr>
            <p:cNvPr id="13" name="矩形 12"/>
            <p:cNvSpPr/>
            <p:nvPr/>
          </p:nvSpPr>
          <p:spPr>
            <a:xfrm>
              <a:off x="5378159"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a:t>
              </a:r>
            </a:p>
          </p:txBody>
        </p:sp>
        <p:sp>
          <p:nvSpPr>
            <p:cNvPr id="14" name="矩形 13"/>
            <p:cNvSpPr/>
            <p:nvPr/>
          </p:nvSpPr>
          <p:spPr>
            <a:xfrm>
              <a:off x="5657376"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5" name="矩形 14"/>
            <p:cNvSpPr/>
            <p:nvPr/>
          </p:nvSpPr>
          <p:spPr>
            <a:xfrm>
              <a:off x="5936593"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6" name="矩形 15"/>
            <p:cNvSpPr/>
            <p:nvPr/>
          </p:nvSpPr>
          <p:spPr>
            <a:xfrm>
              <a:off x="6215810"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7" name="矩形 16"/>
            <p:cNvSpPr/>
            <p:nvPr/>
          </p:nvSpPr>
          <p:spPr>
            <a:xfrm>
              <a:off x="6495026"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8" name="矩形 17"/>
            <p:cNvSpPr/>
            <p:nvPr/>
          </p:nvSpPr>
          <p:spPr>
            <a:xfrm>
              <a:off x="2581649"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altLang="zh-CN" dirty="0" smtClean="0">
                  <a:solidFill>
                    <a:prstClr val="black"/>
                  </a:solidFill>
                  <a:latin typeface="Calibri" panose="020F0502020204030204"/>
                </a:rPr>
                <a:t>0</a:t>
              </a:r>
              <a:endParaRPr lang="en-US" dirty="0">
                <a:solidFill>
                  <a:prstClr val="black"/>
                </a:solidFill>
                <a:latin typeface="Calibri" panose="020F0502020204030204"/>
              </a:endParaRPr>
            </a:p>
          </p:txBody>
        </p:sp>
      </p:grpSp>
      <p:sp>
        <p:nvSpPr>
          <p:cNvPr id="20" name="文本框 19"/>
          <p:cNvSpPr txBox="1"/>
          <p:nvPr/>
        </p:nvSpPr>
        <p:spPr>
          <a:xfrm>
            <a:off x="6718517" y="1840137"/>
            <a:ext cx="1308692" cy="369332"/>
          </a:xfrm>
          <a:prstGeom prst="rect">
            <a:avLst/>
          </a:prstGeom>
          <a:noFill/>
        </p:spPr>
        <p:txBody>
          <a:bodyPr wrap="none" rtlCol="0">
            <a:spAutoFit/>
          </a:bodyPr>
          <a:lstStyle/>
          <a:p>
            <a:r>
              <a:rPr lang="en-US" altLang="zh-CN" dirty="0" err="1" smtClean="0"/>
              <a:t>Merkle</a:t>
            </a:r>
            <a:r>
              <a:rPr lang="en-US" altLang="zh-CN" dirty="0" smtClean="0"/>
              <a:t> Tree</a:t>
            </a:r>
            <a:endParaRPr lang="en-US" dirty="0"/>
          </a:p>
        </p:txBody>
      </p:sp>
      <p:pic>
        <p:nvPicPr>
          <p:cNvPr id="21" name="图片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11486" y="1196313"/>
            <a:ext cx="2857500" cy="2543175"/>
          </a:xfrm>
          <a:prstGeom prst="rect">
            <a:avLst/>
          </a:prstGeom>
        </p:spPr>
      </p:pic>
      <p:sp>
        <p:nvSpPr>
          <p:cNvPr id="22" name="文本框 21"/>
          <p:cNvSpPr txBox="1"/>
          <p:nvPr/>
        </p:nvSpPr>
        <p:spPr>
          <a:xfrm>
            <a:off x="3532530" y="1397729"/>
            <a:ext cx="2568332" cy="369332"/>
          </a:xfrm>
          <a:prstGeom prst="rect">
            <a:avLst/>
          </a:prstGeom>
          <a:noFill/>
        </p:spPr>
        <p:txBody>
          <a:bodyPr wrap="none" rtlCol="0">
            <a:spAutoFit/>
          </a:bodyPr>
          <a:lstStyle/>
          <a:p>
            <a:r>
              <a:rPr lang="en-US" altLang="zh-CN" dirty="0" smtClean="0"/>
              <a:t>Mutual Chain</a:t>
            </a:r>
            <a:r>
              <a:rPr lang="zh-CN" altLang="en-US" dirty="0"/>
              <a:t> </a:t>
            </a:r>
            <a:r>
              <a:rPr lang="en-US" altLang="zh-CN" dirty="0" smtClean="0"/>
              <a:t>Main Chain</a:t>
            </a:r>
            <a:endParaRPr lang="en-US" dirty="0"/>
          </a:p>
        </p:txBody>
      </p:sp>
      <p:cxnSp>
        <p:nvCxnSpPr>
          <p:cNvPr id="24" name="直接箭头连接符 23"/>
          <p:cNvCxnSpPr/>
          <p:nvPr/>
        </p:nvCxnSpPr>
        <p:spPr>
          <a:xfrm flipV="1">
            <a:off x="6710516" y="2353392"/>
            <a:ext cx="1254155"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5" name="直接箭头连接符 24"/>
          <p:cNvCxnSpPr>
            <a:stCxn id="22" idx="2"/>
            <a:endCxn id="10" idx="0"/>
          </p:cNvCxnSpPr>
          <p:nvPr/>
        </p:nvCxnSpPr>
        <p:spPr>
          <a:xfrm flipH="1">
            <a:off x="4486015" y="1767061"/>
            <a:ext cx="2066" cy="4715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87" name="组合 86"/>
          <p:cNvGrpSpPr/>
          <p:nvPr/>
        </p:nvGrpSpPr>
        <p:grpSpPr>
          <a:xfrm>
            <a:off x="1687291" y="4594324"/>
            <a:ext cx="1627507" cy="290412"/>
            <a:chOff x="1120918" y="6201567"/>
            <a:chExt cx="1627507" cy="290412"/>
          </a:xfrm>
        </p:grpSpPr>
        <p:sp>
          <p:nvSpPr>
            <p:cNvPr id="29" name="矩形 28"/>
            <p:cNvSpPr/>
            <p:nvPr/>
          </p:nvSpPr>
          <p:spPr>
            <a:xfrm>
              <a:off x="1303988"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1</a:t>
              </a:r>
            </a:p>
          </p:txBody>
        </p:sp>
        <p:sp>
          <p:nvSpPr>
            <p:cNvPr id="30" name="矩形 29"/>
            <p:cNvSpPr/>
            <p:nvPr/>
          </p:nvSpPr>
          <p:spPr>
            <a:xfrm>
              <a:off x="1484257"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2</a:t>
              </a:r>
            </a:p>
          </p:txBody>
        </p:sp>
        <p:sp>
          <p:nvSpPr>
            <p:cNvPr id="31" name="矩形 30"/>
            <p:cNvSpPr/>
            <p:nvPr/>
          </p:nvSpPr>
          <p:spPr>
            <a:xfrm>
              <a:off x="1664525"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3</a:t>
              </a:r>
            </a:p>
          </p:txBody>
        </p:sp>
        <p:sp>
          <p:nvSpPr>
            <p:cNvPr id="32" name="矩形 31"/>
            <p:cNvSpPr/>
            <p:nvPr/>
          </p:nvSpPr>
          <p:spPr>
            <a:xfrm>
              <a:off x="1844794"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4</a:t>
              </a:r>
            </a:p>
          </p:txBody>
        </p:sp>
        <p:sp>
          <p:nvSpPr>
            <p:cNvPr id="33" name="矩形 32"/>
            <p:cNvSpPr/>
            <p:nvPr/>
          </p:nvSpPr>
          <p:spPr>
            <a:xfrm>
              <a:off x="2025062"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5</a:t>
              </a:r>
            </a:p>
          </p:txBody>
        </p:sp>
        <p:sp>
          <p:nvSpPr>
            <p:cNvPr id="38" name="矩形 37"/>
            <p:cNvSpPr/>
            <p:nvPr/>
          </p:nvSpPr>
          <p:spPr>
            <a:xfrm>
              <a:off x="2207949"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a:t>
              </a:r>
            </a:p>
          </p:txBody>
        </p:sp>
        <p:sp>
          <p:nvSpPr>
            <p:cNvPr id="39" name="矩形 38"/>
            <p:cNvSpPr/>
            <p:nvPr/>
          </p:nvSpPr>
          <p:spPr>
            <a:xfrm>
              <a:off x="2388217"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40" name="矩形 39"/>
            <p:cNvSpPr/>
            <p:nvPr/>
          </p:nvSpPr>
          <p:spPr>
            <a:xfrm>
              <a:off x="2568486"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43" name="矩形 42"/>
            <p:cNvSpPr/>
            <p:nvPr/>
          </p:nvSpPr>
          <p:spPr>
            <a:xfrm>
              <a:off x="1120918"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altLang="zh-CN" dirty="0" smtClean="0">
                  <a:solidFill>
                    <a:prstClr val="black"/>
                  </a:solidFill>
                  <a:latin typeface="Calibri" panose="020F0502020204030204"/>
                </a:rPr>
                <a:t>0</a:t>
              </a:r>
              <a:endParaRPr lang="en-US" dirty="0">
                <a:solidFill>
                  <a:prstClr val="black"/>
                </a:solidFill>
                <a:latin typeface="Calibri" panose="020F0502020204030204"/>
              </a:endParaRPr>
            </a:p>
          </p:txBody>
        </p:sp>
      </p:grpSp>
      <p:cxnSp>
        <p:nvCxnSpPr>
          <p:cNvPr id="76" name="直接箭头连接符 75"/>
          <p:cNvCxnSpPr>
            <a:stCxn id="88" idx="2"/>
            <a:endCxn id="32" idx="0"/>
          </p:cNvCxnSpPr>
          <p:nvPr/>
        </p:nvCxnSpPr>
        <p:spPr>
          <a:xfrm flipH="1">
            <a:off x="2501137" y="3893460"/>
            <a:ext cx="1986278" cy="70086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0" name="直接箭头连接符 79"/>
          <p:cNvCxnSpPr>
            <a:stCxn id="88" idx="2"/>
            <a:endCxn id="110" idx="0"/>
          </p:cNvCxnSpPr>
          <p:nvPr/>
        </p:nvCxnSpPr>
        <p:spPr>
          <a:xfrm>
            <a:off x="4487415" y="3893460"/>
            <a:ext cx="1864675" cy="70086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4" name="直接箭头连接符 83"/>
          <p:cNvCxnSpPr>
            <a:stCxn id="88" idx="2"/>
            <a:endCxn id="100" idx="0"/>
          </p:cNvCxnSpPr>
          <p:nvPr/>
        </p:nvCxnSpPr>
        <p:spPr>
          <a:xfrm flipH="1">
            <a:off x="4375769" y="3893460"/>
            <a:ext cx="111646" cy="70086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8" name="圆角矩形 87"/>
          <p:cNvSpPr/>
          <p:nvPr/>
        </p:nvSpPr>
        <p:spPr>
          <a:xfrm>
            <a:off x="3566159" y="3134573"/>
            <a:ext cx="1842512" cy="758887"/>
          </a:xfrm>
          <a:prstGeom prst="roundRect">
            <a:avLst>
              <a:gd name="adj" fmla="val 13719"/>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9" name="文本框 88"/>
          <p:cNvSpPr txBox="1"/>
          <p:nvPr/>
        </p:nvSpPr>
        <p:spPr>
          <a:xfrm>
            <a:off x="3509679" y="3171425"/>
            <a:ext cx="1955472" cy="646331"/>
          </a:xfrm>
          <a:prstGeom prst="rect">
            <a:avLst/>
          </a:prstGeom>
          <a:noFill/>
        </p:spPr>
        <p:txBody>
          <a:bodyPr wrap="none" rtlCol="0">
            <a:spAutoFit/>
          </a:bodyPr>
          <a:lstStyle/>
          <a:p>
            <a:pPr algn="ctr"/>
            <a:r>
              <a:rPr lang="en-US" altLang="zh-CN" dirty="0" smtClean="0"/>
              <a:t>Mutual Chain</a:t>
            </a:r>
          </a:p>
          <a:p>
            <a:pPr algn="ctr"/>
            <a:r>
              <a:rPr lang="en-US" altLang="zh-CN" dirty="0" smtClean="0"/>
              <a:t>Cross Chain Engine</a:t>
            </a:r>
            <a:endParaRPr lang="en-US" dirty="0"/>
          </a:p>
        </p:txBody>
      </p:sp>
      <p:grpSp>
        <p:nvGrpSpPr>
          <p:cNvPr id="96" name="组合 95"/>
          <p:cNvGrpSpPr/>
          <p:nvPr/>
        </p:nvGrpSpPr>
        <p:grpSpPr>
          <a:xfrm>
            <a:off x="3561923" y="4594324"/>
            <a:ext cx="1627507" cy="290412"/>
            <a:chOff x="1120918" y="6201567"/>
            <a:chExt cx="1627507" cy="290412"/>
          </a:xfrm>
        </p:grpSpPr>
        <p:sp>
          <p:nvSpPr>
            <p:cNvPr id="97" name="矩形 96"/>
            <p:cNvSpPr/>
            <p:nvPr/>
          </p:nvSpPr>
          <p:spPr>
            <a:xfrm>
              <a:off x="1303988"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1</a:t>
              </a:r>
            </a:p>
          </p:txBody>
        </p:sp>
        <p:sp>
          <p:nvSpPr>
            <p:cNvPr id="98" name="矩形 97"/>
            <p:cNvSpPr/>
            <p:nvPr/>
          </p:nvSpPr>
          <p:spPr>
            <a:xfrm>
              <a:off x="1484257"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2</a:t>
              </a:r>
            </a:p>
          </p:txBody>
        </p:sp>
        <p:sp>
          <p:nvSpPr>
            <p:cNvPr id="99" name="矩形 98"/>
            <p:cNvSpPr/>
            <p:nvPr/>
          </p:nvSpPr>
          <p:spPr>
            <a:xfrm>
              <a:off x="1664525"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3</a:t>
              </a:r>
            </a:p>
          </p:txBody>
        </p:sp>
        <p:sp>
          <p:nvSpPr>
            <p:cNvPr id="100" name="矩形 99"/>
            <p:cNvSpPr/>
            <p:nvPr/>
          </p:nvSpPr>
          <p:spPr>
            <a:xfrm>
              <a:off x="1844794"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4</a:t>
              </a:r>
            </a:p>
          </p:txBody>
        </p:sp>
        <p:sp>
          <p:nvSpPr>
            <p:cNvPr id="101" name="矩形 100"/>
            <p:cNvSpPr/>
            <p:nvPr/>
          </p:nvSpPr>
          <p:spPr>
            <a:xfrm>
              <a:off x="2025062"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5</a:t>
              </a:r>
            </a:p>
          </p:txBody>
        </p:sp>
        <p:sp>
          <p:nvSpPr>
            <p:cNvPr id="102" name="矩形 101"/>
            <p:cNvSpPr/>
            <p:nvPr/>
          </p:nvSpPr>
          <p:spPr>
            <a:xfrm>
              <a:off x="2207949"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a:t>
              </a:r>
            </a:p>
          </p:txBody>
        </p:sp>
        <p:sp>
          <p:nvSpPr>
            <p:cNvPr id="103" name="矩形 102"/>
            <p:cNvSpPr/>
            <p:nvPr/>
          </p:nvSpPr>
          <p:spPr>
            <a:xfrm>
              <a:off x="2388217"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04" name="矩形 103"/>
            <p:cNvSpPr/>
            <p:nvPr/>
          </p:nvSpPr>
          <p:spPr>
            <a:xfrm>
              <a:off x="2568486"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05" name="矩形 104"/>
            <p:cNvSpPr/>
            <p:nvPr/>
          </p:nvSpPr>
          <p:spPr>
            <a:xfrm>
              <a:off x="1120918"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altLang="zh-CN" dirty="0" smtClean="0">
                  <a:solidFill>
                    <a:prstClr val="black"/>
                  </a:solidFill>
                  <a:latin typeface="Calibri" panose="020F0502020204030204"/>
                </a:rPr>
                <a:t>0</a:t>
              </a:r>
              <a:endParaRPr lang="en-US" dirty="0">
                <a:solidFill>
                  <a:prstClr val="black"/>
                </a:solidFill>
                <a:latin typeface="Calibri" panose="020F0502020204030204"/>
              </a:endParaRPr>
            </a:p>
          </p:txBody>
        </p:sp>
      </p:grpSp>
      <p:grpSp>
        <p:nvGrpSpPr>
          <p:cNvPr id="106" name="组合 105"/>
          <p:cNvGrpSpPr/>
          <p:nvPr/>
        </p:nvGrpSpPr>
        <p:grpSpPr>
          <a:xfrm>
            <a:off x="5538244" y="4594324"/>
            <a:ext cx="1627507" cy="290412"/>
            <a:chOff x="1120918" y="6201567"/>
            <a:chExt cx="1627507" cy="290412"/>
          </a:xfrm>
        </p:grpSpPr>
        <p:sp>
          <p:nvSpPr>
            <p:cNvPr id="107" name="矩形 106"/>
            <p:cNvSpPr/>
            <p:nvPr/>
          </p:nvSpPr>
          <p:spPr>
            <a:xfrm>
              <a:off x="1303988"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1</a:t>
              </a:r>
            </a:p>
          </p:txBody>
        </p:sp>
        <p:sp>
          <p:nvSpPr>
            <p:cNvPr id="108" name="矩形 107"/>
            <p:cNvSpPr/>
            <p:nvPr/>
          </p:nvSpPr>
          <p:spPr>
            <a:xfrm>
              <a:off x="1484257"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2</a:t>
              </a:r>
            </a:p>
          </p:txBody>
        </p:sp>
        <p:sp>
          <p:nvSpPr>
            <p:cNvPr id="109" name="矩形 108"/>
            <p:cNvSpPr/>
            <p:nvPr/>
          </p:nvSpPr>
          <p:spPr>
            <a:xfrm>
              <a:off x="1664525"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3</a:t>
              </a:r>
            </a:p>
          </p:txBody>
        </p:sp>
        <p:sp>
          <p:nvSpPr>
            <p:cNvPr id="110" name="矩形 109"/>
            <p:cNvSpPr/>
            <p:nvPr/>
          </p:nvSpPr>
          <p:spPr>
            <a:xfrm>
              <a:off x="1844794"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4</a:t>
              </a:r>
            </a:p>
          </p:txBody>
        </p:sp>
        <p:sp>
          <p:nvSpPr>
            <p:cNvPr id="111" name="矩形 110"/>
            <p:cNvSpPr/>
            <p:nvPr/>
          </p:nvSpPr>
          <p:spPr>
            <a:xfrm>
              <a:off x="2025062"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5</a:t>
              </a:r>
            </a:p>
          </p:txBody>
        </p:sp>
        <p:sp>
          <p:nvSpPr>
            <p:cNvPr id="112" name="矩形 111"/>
            <p:cNvSpPr/>
            <p:nvPr/>
          </p:nvSpPr>
          <p:spPr>
            <a:xfrm>
              <a:off x="2207949"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a:t>
              </a:r>
            </a:p>
          </p:txBody>
        </p:sp>
        <p:sp>
          <p:nvSpPr>
            <p:cNvPr id="113" name="矩形 112"/>
            <p:cNvSpPr/>
            <p:nvPr/>
          </p:nvSpPr>
          <p:spPr>
            <a:xfrm>
              <a:off x="2388217"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14" name="矩形 113"/>
            <p:cNvSpPr/>
            <p:nvPr/>
          </p:nvSpPr>
          <p:spPr>
            <a:xfrm>
              <a:off x="2568486"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15" name="矩形 114"/>
            <p:cNvSpPr/>
            <p:nvPr/>
          </p:nvSpPr>
          <p:spPr>
            <a:xfrm>
              <a:off x="1120918"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altLang="zh-CN" dirty="0" smtClean="0">
                  <a:solidFill>
                    <a:prstClr val="black"/>
                  </a:solidFill>
                  <a:latin typeface="Calibri" panose="020F0502020204030204"/>
                </a:rPr>
                <a:t>0</a:t>
              </a:r>
              <a:endParaRPr lang="en-US" dirty="0">
                <a:solidFill>
                  <a:prstClr val="black"/>
                </a:solidFill>
                <a:latin typeface="Calibri" panose="020F0502020204030204"/>
              </a:endParaRPr>
            </a:p>
          </p:txBody>
        </p:sp>
      </p:grpSp>
      <p:grpSp>
        <p:nvGrpSpPr>
          <p:cNvPr id="116" name="组合 115"/>
          <p:cNvGrpSpPr/>
          <p:nvPr/>
        </p:nvGrpSpPr>
        <p:grpSpPr>
          <a:xfrm>
            <a:off x="7521961" y="4594324"/>
            <a:ext cx="1627507" cy="290412"/>
            <a:chOff x="1120918" y="6201567"/>
            <a:chExt cx="1627507" cy="290412"/>
          </a:xfrm>
        </p:grpSpPr>
        <p:sp>
          <p:nvSpPr>
            <p:cNvPr id="117" name="矩形 116"/>
            <p:cNvSpPr/>
            <p:nvPr/>
          </p:nvSpPr>
          <p:spPr>
            <a:xfrm>
              <a:off x="1303988"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1</a:t>
              </a:r>
            </a:p>
          </p:txBody>
        </p:sp>
        <p:sp>
          <p:nvSpPr>
            <p:cNvPr id="118" name="矩形 117"/>
            <p:cNvSpPr/>
            <p:nvPr/>
          </p:nvSpPr>
          <p:spPr>
            <a:xfrm>
              <a:off x="1484257"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2</a:t>
              </a:r>
            </a:p>
          </p:txBody>
        </p:sp>
        <p:sp>
          <p:nvSpPr>
            <p:cNvPr id="119" name="矩形 118"/>
            <p:cNvSpPr/>
            <p:nvPr/>
          </p:nvSpPr>
          <p:spPr>
            <a:xfrm>
              <a:off x="1664525"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3</a:t>
              </a:r>
            </a:p>
          </p:txBody>
        </p:sp>
        <p:sp>
          <p:nvSpPr>
            <p:cNvPr id="120" name="矩形 119"/>
            <p:cNvSpPr/>
            <p:nvPr/>
          </p:nvSpPr>
          <p:spPr>
            <a:xfrm>
              <a:off x="1844794"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4</a:t>
              </a:r>
            </a:p>
          </p:txBody>
        </p:sp>
        <p:sp>
          <p:nvSpPr>
            <p:cNvPr id="121" name="矩形 120"/>
            <p:cNvSpPr/>
            <p:nvPr/>
          </p:nvSpPr>
          <p:spPr>
            <a:xfrm>
              <a:off x="2025062"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5</a:t>
              </a:r>
            </a:p>
          </p:txBody>
        </p:sp>
        <p:sp>
          <p:nvSpPr>
            <p:cNvPr id="122" name="矩形 121"/>
            <p:cNvSpPr/>
            <p:nvPr/>
          </p:nvSpPr>
          <p:spPr>
            <a:xfrm>
              <a:off x="2207949"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a:t>
              </a:r>
            </a:p>
          </p:txBody>
        </p:sp>
        <p:sp>
          <p:nvSpPr>
            <p:cNvPr id="123" name="矩形 122"/>
            <p:cNvSpPr/>
            <p:nvPr/>
          </p:nvSpPr>
          <p:spPr>
            <a:xfrm>
              <a:off x="2388217"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24" name="矩形 123"/>
            <p:cNvSpPr/>
            <p:nvPr/>
          </p:nvSpPr>
          <p:spPr>
            <a:xfrm>
              <a:off x="2568486"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25" name="矩形 124"/>
            <p:cNvSpPr/>
            <p:nvPr/>
          </p:nvSpPr>
          <p:spPr>
            <a:xfrm>
              <a:off x="1120918"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altLang="zh-CN" dirty="0" smtClean="0">
                  <a:solidFill>
                    <a:prstClr val="black"/>
                  </a:solidFill>
                  <a:latin typeface="Calibri" panose="020F0502020204030204"/>
                </a:rPr>
                <a:t>0</a:t>
              </a:r>
              <a:endParaRPr lang="en-US" dirty="0">
                <a:solidFill>
                  <a:prstClr val="black"/>
                </a:solidFill>
                <a:latin typeface="Calibri" panose="020F0502020204030204"/>
              </a:endParaRPr>
            </a:p>
          </p:txBody>
        </p:sp>
      </p:grpSp>
      <p:cxnSp>
        <p:nvCxnSpPr>
          <p:cNvPr id="128" name="直接箭头连接符 127"/>
          <p:cNvCxnSpPr>
            <a:stCxn id="88" idx="2"/>
            <a:endCxn id="120" idx="0"/>
          </p:cNvCxnSpPr>
          <p:nvPr/>
        </p:nvCxnSpPr>
        <p:spPr>
          <a:xfrm>
            <a:off x="4487415" y="3893460"/>
            <a:ext cx="3848392" cy="70086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33" name="直接箭头连接符 132"/>
          <p:cNvCxnSpPr>
            <a:stCxn id="10" idx="2"/>
            <a:endCxn id="88" idx="0"/>
          </p:cNvCxnSpPr>
          <p:nvPr/>
        </p:nvCxnSpPr>
        <p:spPr>
          <a:xfrm>
            <a:off x="4486015" y="2468224"/>
            <a:ext cx="1400" cy="66634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39" name="文本框 138"/>
          <p:cNvSpPr txBox="1"/>
          <p:nvPr/>
        </p:nvSpPr>
        <p:spPr>
          <a:xfrm>
            <a:off x="7871783" y="4027037"/>
            <a:ext cx="2712602" cy="369332"/>
          </a:xfrm>
          <a:prstGeom prst="rect">
            <a:avLst/>
          </a:prstGeom>
          <a:noFill/>
        </p:spPr>
        <p:txBody>
          <a:bodyPr wrap="none" rtlCol="0">
            <a:spAutoFit/>
          </a:bodyPr>
          <a:lstStyle/>
          <a:p>
            <a:r>
              <a:rPr lang="en-US" altLang="zh-CN" dirty="0" smtClean="0"/>
              <a:t>Mutual Chain</a:t>
            </a:r>
            <a:r>
              <a:rPr lang="zh-CN" altLang="en-US" dirty="0" smtClean="0"/>
              <a:t> </a:t>
            </a:r>
            <a:r>
              <a:rPr lang="en-US" altLang="zh-CN" dirty="0" smtClean="0"/>
              <a:t>2</a:t>
            </a:r>
            <a:r>
              <a:rPr lang="en-US" altLang="zh-CN" baseline="30000" dirty="0" smtClean="0"/>
              <a:t>nd</a:t>
            </a:r>
            <a:r>
              <a:rPr lang="en-US" altLang="zh-CN" dirty="0" smtClean="0"/>
              <a:t> </a:t>
            </a:r>
            <a:r>
              <a:rPr lang="en-US" altLang="zh-CN" dirty="0" err="1" smtClean="0"/>
              <a:t>SubChain</a:t>
            </a:r>
            <a:endParaRPr lang="en-US" dirty="0"/>
          </a:p>
        </p:txBody>
      </p:sp>
      <p:grpSp>
        <p:nvGrpSpPr>
          <p:cNvPr id="150" name="组合 149"/>
          <p:cNvGrpSpPr/>
          <p:nvPr/>
        </p:nvGrpSpPr>
        <p:grpSpPr>
          <a:xfrm>
            <a:off x="2448625" y="5729148"/>
            <a:ext cx="1094537" cy="290412"/>
            <a:chOff x="2771374" y="5713668"/>
            <a:chExt cx="1094537" cy="290412"/>
          </a:xfrm>
        </p:grpSpPr>
        <p:sp>
          <p:nvSpPr>
            <p:cNvPr id="141" name="矩形 140"/>
            <p:cNvSpPr/>
            <p:nvPr/>
          </p:nvSpPr>
          <p:spPr>
            <a:xfrm>
              <a:off x="2954444"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1</a:t>
              </a:r>
            </a:p>
          </p:txBody>
        </p:sp>
        <p:sp>
          <p:nvSpPr>
            <p:cNvPr id="142" name="矩形 141"/>
            <p:cNvSpPr/>
            <p:nvPr/>
          </p:nvSpPr>
          <p:spPr>
            <a:xfrm>
              <a:off x="3134713"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2</a:t>
              </a:r>
            </a:p>
          </p:txBody>
        </p:sp>
        <p:sp>
          <p:nvSpPr>
            <p:cNvPr id="143" name="矩形 142"/>
            <p:cNvSpPr/>
            <p:nvPr/>
          </p:nvSpPr>
          <p:spPr>
            <a:xfrm>
              <a:off x="3314981"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smtClean="0">
                  <a:solidFill>
                    <a:prstClr val="black"/>
                  </a:solidFill>
                  <a:latin typeface="Calibri" panose="020F0502020204030204"/>
                </a:rPr>
                <a:t>3</a:t>
              </a:r>
              <a:endParaRPr lang="en-US" dirty="0">
                <a:solidFill>
                  <a:prstClr val="black"/>
                </a:solidFill>
                <a:latin typeface="Calibri" panose="020F0502020204030204"/>
              </a:endParaRPr>
            </a:p>
          </p:txBody>
        </p:sp>
        <p:sp>
          <p:nvSpPr>
            <p:cNvPr id="146" name="矩形 145"/>
            <p:cNvSpPr/>
            <p:nvPr/>
          </p:nvSpPr>
          <p:spPr>
            <a:xfrm>
              <a:off x="3505704"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a:t>
              </a:r>
            </a:p>
          </p:txBody>
        </p:sp>
        <p:sp>
          <p:nvSpPr>
            <p:cNvPr id="147" name="矩形 146"/>
            <p:cNvSpPr/>
            <p:nvPr/>
          </p:nvSpPr>
          <p:spPr>
            <a:xfrm>
              <a:off x="3685972"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49" name="矩形 148"/>
            <p:cNvSpPr/>
            <p:nvPr/>
          </p:nvSpPr>
          <p:spPr>
            <a:xfrm>
              <a:off x="2771374"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altLang="zh-CN" dirty="0" smtClean="0">
                  <a:solidFill>
                    <a:prstClr val="black"/>
                  </a:solidFill>
                  <a:latin typeface="Calibri" panose="020F0502020204030204"/>
                </a:rPr>
                <a:t>0</a:t>
              </a:r>
              <a:endParaRPr lang="en-US" dirty="0">
                <a:solidFill>
                  <a:prstClr val="black"/>
                </a:solidFill>
                <a:latin typeface="Calibri" panose="020F0502020204030204"/>
              </a:endParaRPr>
            </a:p>
          </p:txBody>
        </p:sp>
      </p:grpSp>
      <p:cxnSp>
        <p:nvCxnSpPr>
          <p:cNvPr id="151" name="直接箭头连接符 150"/>
          <p:cNvCxnSpPr>
            <a:stCxn id="100" idx="2"/>
            <a:endCxn id="154" idx="0"/>
          </p:cNvCxnSpPr>
          <p:nvPr/>
        </p:nvCxnSpPr>
        <p:spPr>
          <a:xfrm flipH="1">
            <a:off x="4372552" y="4884736"/>
            <a:ext cx="3217" cy="22762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54" name="圆角矩形 153"/>
          <p:cNvSpPr/>
          <p:nvPr/>
        </p:nvSpPr>
        <p:spPr>
          <a:xfrm>
            <a:off x="4067483" y="5112362"/>
            <a:ext cx="610137" cy="34260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CCE</a:t>
            </a:r>
            <a:endParaRPr lang="en-US" dirty="0"/>
          </a:p>
        </p:txBody>
      </p:sp>
      <p:sp>
        <p:nvSpPr>
          <p:cNvPr id="156" name="文本框 155"/>
          <p:cNvSpPr txBox="1"/>
          <p:nvPr/>
        </p:nvSpPr>
        <p:spPr>
          <a:xfrm>
            <a:off x="7962082" y="5705922"/>
            <a:ext cx="2683235" cy="369332"/>
          </a:xfrm>
          <a:prstGeom prst="rect">
            <a:avLst/>
          </a:prstGeom>
          <a:noFill/>
        </p:spPr>
        <p:txBody>
          <a:bodyPr wrap="none" rtlCol="0">
            <a:spAutoFit/>
          </a:bodyPr>
          <a:lstStyle/>
          <a:p>
            <a:r>
              <a:rPr lang="en-US" altLang="zh-CN" dirty="0" smtClean="0"/>
              <a:t>Mutual Chain</a:t>
            </a:r>
            <a:r>
              <a:rPr lang="zh-CN" altLang="en-US" dirty="0" smtClean="0"/>
              <a:t> </a:t>
            </a:r>
            <a:r>
              <a:rPr lang="en-US" altLang="zh-CN" dirty="0" smtClean="0"/>
              <a:t>3</a:t>
            </a:r>
            <a:r>
              <a:rPr lang="en-US" altLang="zh-CN" baseline="30000" dirty="0" smtClean="0"/>
              <a:t>rd</a:t>
            </a:r>
            <a:r>
              <a:rPr lang="en-US" altLang="zh-CN" dirty="0" smtClean="0"/>
              <a:t> </a:t>
            </a:r>
            <a:r>
              <a:rPr lang="en-US" altLang="zh-CN" dirty="0" err="1" smtClean="0"/>
              <a:t>SubChain</a:t>
            </a:r>
            <a:endParaRPr lang="en-US" dirty="0"/>
          </a:p>
        </p:txBody>
      </p:sp>
      <p:sp>
        <p:nvSpPr>
          <p:cNvPr id="157" name="文本框 156"/>
          <p:cNvSpPr txBox="1"/>
          <p:nvPr/>
        </p:nvSpPr>
        <p:spPr>
          <a:xfrm>
            <a:off x="4508993" y="2738961"/>
            <a:ext cx="2535759" cy="369332"/>
          </a:xfrm>
          <a:prstGeom prst="rect">
            <a:avLst/>
          </a:prstGeom>
          <a:noFill/>
        </p:spPr>
        <p:txBody>
          <a:bodyPr wrap="none" rtlCol="0">
            <a:spAutoFit/>
          </a:bodyPr>
          <a:lstStyle/>
          <a:p>
            <a:r>
              <a:rPr lang="en-US" altLang="zh-CN" dirty="0" smtClean="0"/>
              <a:t>CCE = Cross Chain Engine</a:t>
            </a:r>
            <a:endParaRPr lang="en-US" dirty="0"/>
          </a:p>
        </p:txBody>
      </p:sp>
      <p:cxnSp>
        <p:nvCxnSpPr>
          <p:cNvPr id="158" name="直接箭头连接符 157"/>
          <p:cNvCxnSpPr>
            <a:stCxn id="154" idx="2"/>
            <a:endCxn id="142" idx="0"/>
          </p:cNvCxnSpPr>
          <p:nvPr/>
        </p:nvCxnSpPr>
        <p:spPr>
          <a:xfrm flipH="1">
            <a:off x="2901934" y="5454970"/>
            <a:ext cx="1470618" cy="2741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161" name="组合 160"/>
          <p:cNvGrpSpPr/>
          <p:nvPr/>
        </p:nvGrpSpPr>
        <p:grpSpPr>
          <a:xfrm>
            <a:off x="3733404" y="5745382"/>
            <a:ext cx="1094537" cy="290412"/>
            <a:chOff x="2771374" y="5713668"/>
            <a:chExt cx="1094537" cy="290412"/>
          </a:xfrm>
        </p:grpSpPr>
        <p:sp>
          <p:nvSpPr>
            <p:cNvPr id="162" name="矩形 161"/>
            <p:cNvSpPr/>
            <p:nvPr/>
          </p:nvSpPr>
          <p:spPr>
            <a:xfrm>
              <a:off x="2954444"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1</a:t>
              </a:r>
            </a:p>
          </p:txBody>
        </p:sp>
        <p:sp>
          <p:nvSpPr>
            <p:cNvPr id="163" name="矩形 162"/>
            <p:cNvSpPr/>
            <p:nvPr/>
          </p:nvSpPr>
          <p:spPr>
            <a:xfrm>
              <a:off x="3134713"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2</a:t>
              </a:r>
            </a:p>
          </p:txBody>
        </p:sp>
        <p:sp>
          <p:nvSpPr>
            <p:cNvPr id="164" name="矩形 163"/>
            <p:cNvSpPr/>
            <p:nvPr/>
          </p:nvSpPr>
          <p:spPr>
            <a:xfrm>
              <a:off x="3314981"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smtClean="0">
                  <a:solidFill>
                    <a:prstClr val="black"/>
                  </a:solidFill>
                  <a:latin typeface="Calibri" panose="020F0502020204030204"/>
                </a:rPr>
                <a:t>3</a:t>
              </a:r>
              <a:endParaRPr lang="en-US" dirty="0">
                <a:solidFill>
                  <a:prstClr val="black"/>
                </a:solidFill>
                <a:latin typeface="Calibri" panose="020F0502020204030204"/>
              </a:endParaRPr>
            </a:p>
          </p:txBody>
        </p:sp>
        <p:sp>
          <p:nvSpPr>
            <p:cNvPr id="165" name="矩形 164"/>
            <p:cNvSpPr/>
            <p:nvPr/>
          </p:nvSpPr>
          <p:spPr>
            <a:xfrm>
              <a:off x="3505704"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a:t>
              </a:r>
            </a:p>
          </p:txBody>
        </p:sp>
        <p:sp>
          <p:nvSpPr>
            <p:cNvPr id="166" name="矩形 165"/>
            <p:cNvSpPr/>
            <p:nvPr/>
          </p:nvSpPr>
          <p:spPr>
            <a:xfrm>
              <a:off x="3685972"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67" name="矩形 166"/>
            <p:cNvSpPr/>
            <p:nvPr/>
          </p:nvSpPr>
          <p:spPr>
            <a:xfrm>
              <a:off x="2771374"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altLang="zh-CN" dirty="0" smtClean="0">
                  <a:solidFill>
                    <a:prstClr val="black"/>
                  </a:solidFill>
                  <a:latin typeface="Calibri" panose="020F0502020204030204"/>
                </a:rPr>
                <a:t>0</a:t>
              </a:r>
              <a:endParaRPr lang="en-US" dirty="0">
                <a:solidFill>
                  <a:prstClr val="black"/>
                </a:solidFill>
                <a:latin typeface="Calibri" panose="020F0502020204030204"/>
              </a:endParaRPr>
            </a:p>
          </p:txBody>
        </p:sp>
      </p:grpSp>
      <p:grpSp>
        <p:nvGrpSpPr>
          <p:cNvPr id="168" name="组合 167"/>
          <p:cNvGrpSpPr/>
          <p:nvPr/>
        </p:nvGrpSpPr>
        <p:grpSpPr>
          <a:xfrm>
            <a:off x="5025324" y="5729148"/>
            <a:ext cx="1094537" cy="290412"/>
            <a:chOff x="2771374" y="5713668"/>
            <a:chExt cx="1094537" cy="290412"/>
          </a:xfrm>
        </p:grpSpPr>
        <p:sp>
          <p:nvSpPr>
            <p:cNvPr id="169" name="矩形 168"/>
            <p:cNvSpPr/>
            <p:nvPr/>
          </p:nvSpPr>
          <p:spPr>
            <a:xfrm>
              <a:off x="2954444"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1</a:t>
              </a:r>
            </a:p>
          </p:txBody>
        </p:sp>
        <p:sp>
          <p:nvSpPr>
            <p:cNvPr id="170" name="矩形 169"/>
            <p:cNvSpPr/>
            <p:nvPr/>
          </p:nvSpPr>
          <p:spPr>
            <a:xfrm>
              <a:off x="3134713"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2</a:t>
              </a:r>
            </a:p>
          </p:txBody>
        </p:sp>
        <p:sp>
          <p:nvSpPr>
            <p:cNvPr id="171" name="矩形 170"/>
            <p:cNvSpPr/>
            <p:nvPr/>
          </p:nvSpPr>
          <p:spPr>
            <a:xfrm>
              <a:off x="3314981"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smtClean="0">
                  <a:solidFill>
                    <a:prstClr val="black"/>
                  </a:solidFill>
                  <a:latin typeface="Calibri" panose="020F0502020204030204"/>
                </a:rPr>
                <a:t>3</a:t>
              </a:r>
              <a:endParaRPr lang="en-US" dirty="0">
                <a:solidFill>
                  <a:prstClr val="black"/>
                </a:solidFill>
                <a:latin typeface="Calibri" panose="020F0502020204030204"/>
              </a:endParaRPr>
            </a:p>
          </p:txBody>
        </p:sp>
        <p:sp>
          <p:nvSpPr>
            <p:cNvPr id="172" name="矩形 171"/>
            <p:cNvSpPr/>
            <p:nvPr/>
          </p:nvSpPr>
          <p:spPr>
            <a:xfrm>
              <a:off x="3505704"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a:t>
              </a:r>
            </a:p>
          </p:txBody>
        </p:sp>
        <p:sp>
          <p:nvSpPr>
            <p:cNvPr id="173" name="矩形 172"/>
            <p:cNvSpPr/>
            <p:nvPr/>
          </p:nvSpPr>
          <p:spPr>
            <a:xfrm>
              <a:off x="3685972"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74" name="矩形 173"/>
            <p:cNvSpPr/>
            <p:nvPr/>
          </p:nvSpPr>
          <p:spPr>
            <a:xfrm>
              <a:off x="2771374"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altLang="zh-CN" dirty="0" smtClean="0">
                  <a:solidFill>
                    <a:prstClr val="black"/>
                  </a:solidFill>
                  <a:latin typeface="Calibri" panose="020F0502020204030204"/>
                </a:rPr>
                <a:t>0</a:t>
              </a:r>
              <a:endParaRPr lang="en-US" dirty="0">
                <a:solidFill>
                  <a:prstClr val="black"/>
                </a:solidFill>
                <a:latin typeface="Calibri" panose="020F0502020204030204"/>
              </a:endParaRPr>
            </a:p>
          </p:txBody>
        </p:sp>
      </p:grpSp>
      <p:cxnSp>
        <p:nvCxnSpPr>
          <p:cNvPr id="175" name="直接箭头连接符 174"/>
          <p:cNvCxnSpPr>
            <a:stCxn id="154" idx="2"/>
            <a:endCxn id="164" idx="0"/>
          </p:cNvCxnSpPr>
          <p:nvPr/>
        </p:nvCxnSpPr>
        <p:spPr>
          <a:xfrm flipH="1">
            <a:off x="4366981" y="5454970"/>
            <a:ext cx="5571" cy="29041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6" name="直接箭头连接符 175"/>
          <p:cNvCxnSpPr>
            <a:stCxn id="154" idx="2"/>
            <a:endCxn id="171" idx="0"/>
          </p:cNvCxnSpPr>
          <p:nvPr/>
        </p:nvCxnSpPr>
        <p:spPr>
          <a:xfrm>
            <a:off x="4372552" y="5454970"/>
            <a:ext cx="1286349" cy="2741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4" name="直接箭头连接符 183"/>
          <p:cNvCxnSpPr>
            <a:stCxn id="110" idx="2"/>
            <a:endCxn id="185" idx="0"/>
          </p:cNvCxnSpPr>
          <p:nvPr/>
        </p:nvCxnSpPr>
        <p:spPr>
          <a:xfrm>
            <a:off x="6352090" y="4884736"/>
            <a:ext cx="0" cy="22762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85" name="圆角矩形 184"/>
          <p:cNvSpPr/>
          <p:nvPr/>
        </p:nvSpPr>
        <p:spPr>
          <a:xfrm>
            <a:off x="6047021" y="5112362"/>
            <a:ext cx="610137" cy="34260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CCE</a:t>
            </a:r>
            <a:endParaRPr lang="en-US" dirty="0"/>
          </a:p>
        </p:txBody>
      </p:sp>
      <p:cxnSp>
        <p:nvCxnSpPr>
          <p:cNvPr id="187" name="直接箭头连接符 186"/>
          <p:cNvCxnSpPr>
            <a:stCxn id="164" idx="2"/>
            <a:endCxn id="194" idx="0"/>
          </p:cNvCxnSpPr>
          <p:nvPr/>
        </p:nvCxnSpPr>
        <p:spPr>
          <a:xfrm>
            <a:off x="4366981" y="6035794"/>
            <a:ext cx="487709" cy="31034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94" name="矩形 193"/>
          <p:cNvSpPr/>
          <p:nvPr/>
        </p:nvSpPr>
        <p:spPr>
          <a:xfrm>
            <a:off x="4684056" y="6346135"/>
            <a:ext cx="341268" cy="243659"/>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a:t>
            </a:r>
          </a:p>
        </p:txBody>
      </p:sp>
      <p:cxnSp>
        <p:nvCxnSpPr>
          <p:cNvPr id="199" name="直接箭头连接符 198"/>
          <p:cNvCxnSpPr>
            <a:stCxn id="185" idx="2"/>
            <a:endCxn id="200" idx="0"/>
          </p:cNvCxnSpPr>
          <p:nvPr/>
        </p:nvCxnSpPr>
        <p:spPr>
          <a:xfrm>
            <a:off x="6352090" y="5454970"/>
            <a:ext cx="1069117" cy="29376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00" name="矩形 199"/>
          <p:cNvSpPr/>
          <p:nvPr/>
        </p:nvSpPr>
        <p:spPr>
          <a:xfrm>
            <a:off x="7250573" y="5748733"/>
            <a:ext cx="341268" cy="243659"/>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a:t>
            </a:r>
          </a:p>
        </p:txBody>
      </p:sp>
      <p:sp>
        <p:nvSpPr>
          <p:cNvPr id="202" name="文本框 201"/>
          <p:cNvSpPr txBox="1"/>
          <p:nvPr/>
        </p:nvSpPr>
        <p:spPr>
          <a:xfrm>
            <a:off x="7962082" y="6178137"/>
            <a:ext cx="3127587" cy="369332"/>
          </a:xfrm>
          <a:prstGeom prst="rect">
            <a:avLst/>
          </a:prstGeom>
          <a:noFill/>
        </p:spPr>
        <p:txBody>
          <a:bodyPr wrap="none" rtlCol="0">
            <a:spAutoFit/>
          </a:bodyPr>
          <a:lstStyle/>
          <a:p>
            <a:r>
              <a:rPr lang="en-US" altLang="zh-CN" dirty="0" smtClean="0"/>
              <a:t>Mutual Chain</a:t>
            </a:r>
            <a:r>
              <a:rPr lang="zh-CN" altLang="en-US" dirty="0" smtClean="0"/>
              <a:t>  </a:t>
            </a:r>
            <a:r>
              <a:rPr lang="en-US" altLang="zh-CN" dirty="0" smtClean="0"/>
              <a:t>N level </a:t>
            </a:r>
            <a:r>
              <a:rPr lang="en-US" altLang="zh-CN" dirty="0" err="1" smtClean="0"/>
              <a:t>SubChain</a:t>
            </a:r>
            <a:endParaRPr lang="en-US" dirty="0"/>
          </a:p>
        </p:txBody>
      </p:sp>
    </p:spTree>
    <p:extLst>
      <p:ext uri="{BB962C8B-B14F-4D97-AF65-F5344CB8AC3E}">
        <p14:creationId xmlns:p14="http://schemas.microsoft.com/office/powerpoint/2010/main" val="13998861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1067" y="396950"/>
            <a:ext cx="11077776" cy="1137137"/>
          </a:xfrm>
        </p:spPr>
        <p:txBody>
          <a:bodyPr>
            <a:normAutofit lnSpcReduction="10000"/>
          </a:bodyPr>
          <a:lstStyle/>
          <a:p>
            <a:pPr marL="0" indent="0">
              <a:buNone/>
            </a:pPr>
            <a:r>
              <a:rPr lang="en-US" b="1" dirty="0"/>
              <a:t>Mutual Chain Mortgage Origination:</a:t>
            </a:r>
            <a:r>
              <a:rPr lang="en-US" dirty="0"/>
              <a:t> Processes are timely, costly and can result in search errors, which generate transactional risk</a:t>
            </a:r>
            <a:br>
              <a:rPr lang="en-US" dirty="0"/>
            </a:br>
            <a:endParaRPr lang="en-US" dirty="0"/>
          </a:p>
        </p:txBody>
      </p:sp>
      <p:grpSp>
        <p:nvGrpSpPr>
          <p:cNvPr id="17" name="Group 16"/>
          <p:cNvGrpSpPr/>
          <p:nvPr/>
        </p:nvGrpSpPr>
        <p:grpSpPr>
          <a:xfrm>
            <a:off x="2439984" y="1351492"/>
            <a:ext cx="1800320" cy="1316629"/>
            <a:chOff x="1829988" y="943719"/>
            <a:chExt cx="1350240" cy="987472"/>
          </a:xfrm>
        </p:grpSpPr>
        <p:pic>
          <p:nvPicPr>
            <p:cNvPr id="191" name="pasted-image.pdf"/>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288247" y="943719"/>
              <a:ext cx="365387" cy="365760"/>
            </a:xfrm>
            <a:prstGeom prst="rect">
              <a:avLst/>
            </a:prstGeom>
            <a:ln w="12700">
              <a:miter lim="400000"/>
            </a:ln>
          </p:spPr>
        </p:pic>
        <p:sp>
          <p:nvSpPr>
            <p:cNvPr id="62" name="Rectangle 61"/>
            <p:cNvSpPr/>
            <p:nvPr/>
          </p:nvSpPr>
          <p:spPr>
            <a:xfrm>
              <a:off x="1829988" y="1372030"/>
              <a:ext cx="1350240" cy="559161"/>
            </a:xfrm>
            <a:prstGeom prst="rect">
              <a:avLst/>
            </a:prstGeom>
            <a:solidFill>
              <a:schemeClr val="bg2">
                <a:lumMod val="75000"/>
              </a:schemeClr>
            </a:solidFill>
            <a:ln>
              <a:solidFill>
                <a:schemeClr val="tx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Investor </a:t>
              </a:r>
            </a:p>
          </p:txBody>
        </p:sp>
      </p:grpSp>
      <p:grpSp>
        <p:nvGrpSpPr>
          <p:cNvPr id="18" name="Group 17"/>
          <p:cNvGrpSpPr/>
          <p:nvPr/>
        </p:nvGrpSpPr>
        <p:grpSpPr>
          <a:xfrm>
            <a:off x="4288328" y="1351492"/>
            <a:ext cx="1800320" cy="1316629"/>
            <a:chOff x="3216246" y="943719"/>
            <a:chExt cx="1350240" cy="987472"/>
          </a:xfrm>
        </p:grpSpPr>
        <p:pic>
          <p:nvPicPr>
            <p:cNvPr id="192" name="pasted-image.pdf"/>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642027" y="943719"/>
              <a:ext cx="365387" cy="365760"/>
            </a:xfrm>
            <a:prstGeom prst="rect">
              <a:avLst/>
            </a:prstGeom>
            <a:ln w="12700">
              <a:miter lim="400000"/>
            </a:ln>
          </p:spPr>
        </p:pic>
        <p:sp>
          <p:nvSpPr>
            <p:cNvPr id="63" name="Rectangle 62"/>
            <p:cNvSpPr/>
            <p:nvPr/>
          </p:nvSpPr>
          <p:spPr>
            <a:xfrm>
              <a:off x="3216246" y="1372030"/>
              <a:ext cx="1350240" cy="559161"/>
            </a:xfrm>
            <a:prstGeom prst="rect">
              <a:avLst/>
            </a:prstGeom>
            <a:solidFill>
              <a:schemeClr val="bg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Borrower</a:t>
              </a:r>
            </a:p>
          </p:txBody>
        </p:sp>
      </p:grpSp>
      <p:grpSp>
        <p:nvGrpSpPr>
          <p:cNvPr id="19" name="Group 18"/>
          <p:cNvGrpSpPr/>
          <p:nvPr/>
        </p:nvGrpSpPr>
        <p:grpSpPr>
          <a:xfrm>
            <a:off x="6136672" y="1146358"/>
            <a:ext cx="1800320" cy="1521764"/>
            <a:chOff x="4602504" y="789868"/>
            <a:chExt cx="1350240" cy="1141323"/>
          </a:xfrm>
        </p:grpSpPr>
        <p:pic>
          <p:nvPicPr>
            <p:cNvPr id="194" name="pasted-image.pdf"/>
            <p:cNvPicPr/>
            <p:nvPr/>
          </p:nvPicPr>
          <p:blipFill>
            <a:blip r:embed="rId4" cstate="screen">
              <a:extLst>
                <a:ext uri="{28A0092B-C50C-407E-A947-70E740481C1C}">
                  <a14:useLocalDpi xmlns:a14="http://schemas.microsoft.com/office/drawing/2010/main"/>
                </a:ext>
              </a:extLst>
            </a:blip>
            <a:stretch>
              <a:fillRect/>
            </a:stretch>
          </p:blipFill>
          <p:spPr>
            <a:xfrm>
              <a:off x="5056164" y="789868"/>
              <a:ext cx="531158" cy="519611"/>
            </a:xfrm>
            <a:prstGeom prst="rect">
              <a:avLst/>
            </a:prstGeom>
            <a:ln w="12700">
              <a:miter lim="400000"/>
            </a:ln>
          </p:spPr>
        </p:pic>
        <p:sp>
          <p:nvSpPr>
            <p:cNvPr id="64" name="Rectangle 63"/>
            <p:cNvSpPr/>
            <p:nvPr/>
          </p:nvSpPr>
          <p:spPr>
            <a:xfrm>
              <a:off x="4602504" y="1372030"/>
              <a:ext cx="1350240" cy="559161"/>
            </a:xfrm>
            <a:prstGeom prst="rect">
              <a:avLst/>
            </a:prstGeom>
            <a:solidFill>
              <a:schemeClr val="bg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chemeClr val="bg1"/>
                  </a:solidFill>
                  <a:latin typeface="Helvetica Neue"/>
                  <a:cs typeface="Helvetica Neue"/>
                </a:rPr>
                <a:t>Appraiser / 3</a:t>
              </a:r>
              <a:r>
                <a:rPr lang="en-US" sz="1333" baseline="30000" dirty="0">
                  <a:solidFill>
                    <a:schemeClr val="bg1"/>
                  </a:solidFill>
                  <a:latin typeface="Helvetica Neue"/>
                  <a:cs typeface="Helvetica Neue"/>
                </a:rPr>
                <a:t>rd</a:t>
              </a:r>
              <a:r>
                <a:rPr lang="en-US" sz="1333" dirty="0">
                  <a:solidFill>
                    <a:schemeClr val="bg1"/>
                  </a:solidFill>
                  <a:latin typeface="Helvetica Neue"/>
                  <a:cs typeface="Helvetica Neue"/>
                </a:rPr>
                <a:t> Party Service Providers</a:t>
              </a:r>
            </a:p>
          </p:txBody>
        </p:sp>
      </p:grpSp>
      <p:sp>
        <p:nvSpPr>
          <p:cNvPr id="67" name="Rectangle 66"/>
          <p:cNvSpPr/>
          <p:nvPr/>
        </p:nvSpPr>
        <p:spPr>
          <a:xfrm>
            <a:off x="586911" y="5598951"/>
            <a:ext cx="1800320" cy="745548"/>
          </a:xfrm>
          <a:prstGeom prst="rect">
            <a:avLst/>
          </a:prstGeom>
          <a:solidFill>
            <a:srgbClr val="648C61"/>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Good Faith Estimate, Truth in Lending</a:t>
            </a:r>
          </a:p>
        </p:txBody>
      </p:sp>
      <p:sp>
        <p:nvSpPr>
          <p:cNvPr id="68" name="Rectangle 67"/>
          <p:cNvSpPr/>
          <p:nvPr/>
        </p:nvSpPr>
        <p:spPr>
          <a:xfrm>
            <a:off x="7980287" y="5598951"/>
            <a:ext cx="1800320" cy="745548"/>
          </a:xfrm>
          <a:prstGeom prst="rect">
            <a:avLst/>
          </a:prstGeom>
          <a:solidFill>
            <a:srgbClr val="648C61"/>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Title</a:t>
            </a:r>
          </a:p>
        </p:txBody>
      </p:sp>
      <p:sp>
        <p:nvSpPr>
          <p:cNvPr id="69" name="Rectangle 68"/>
          <p:cNvSpPr/>
          <p:nvPr/>
        </p:nvSpPr>
        <p:spPr>
          <a:xfrm>
            <a:off x="2435255" y="5598951"/>
            <a:ext cx="1800320" cy="745548"/>
          </a:xfrm>
          <a:prstGeom prst="rect">
            <a:avLst/>
          </a:prstGeom>
          <a:solidFill>
            <a:srgbClr val="648C61"/>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Mortgage Application</a:t>
            </a:r>
          </a:p>
        </p:txBody>
      </p:sp>
      <p:sp>
        <p:nvSpPr>
          <p:cNvPr id="70" name="Rectangle 69"/>
          <p:cNvSpPr/>
          <p:nvPr/>
        </p:nvSpPr>
        <p:spPr>
          <a:xfrm>
            <a:off x="4283599" y="5598951"/>
            <a:ext cx="1800320" cy="745548"/>
          </a:xfrm>
          <a:prstGeom prst="rect">
            <a:avLst/>
          </a:prstGeom>
          <a:solidFill>
            <a:srgbClr val="648C61"/>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Purchase Contract</a:t>
            </a:r>
          </a:p>
        </p:txBody>
      </p:sp>
      <p:sp>
        <p:nvSpPr>
          <p:cNvPr id="71" name="Rectangle 70"/>
          <p:cNvSpPr/>
          <p:nvPr/>
        </p:nvSpPr>
        <p:spPr>
          <a:xfrm>
            <a:off x="6131943" y="5598951"/>
            <a:ext cx="1800320" cy="745548"/>
          </a:xfrm>
          <a:prstGeom prst="rect">
            <a:avLst/>
          </a:prstGeom>
          <a:solidFill>
            <a:srgbClr val="648C61"/>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chemeClr val="bg1"/>
                </a:solidFill>
                <a:latin typeface="Helvetica Neue"/>
                <a:cs typeface="Helvetica Neue"/>
              </a:rPr>
              <a:t> Appraisal, Insurance</a:t>
            </a:r>
          </a:p>
        </p:txBody>
      </p:sp>
      <p:sp>
        <p:nvSpPr>
          <p:cNvPr id="72" name="Rectangle 71"/>
          <p:cNvSpPr/>
          <p:nvPr/>
        </p:nvSpPr>
        <p:spPr>
          <a:xfrm>
            <a:off x="9828629" y="5598951"/>
            <a:ext cx="1800320" cy="745548"/>
          </a:xfrm>
          <a:prstGeom prst="rect">
            <a:avLst/>
          </a:prstGeom>
          <a:solidFill>
            <a:srgbClr val="648C61"/>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IDs</a:t>
            </a:r>
          </a:p>
        </p:txBody>
      </p:sp>
      <p:grpSp>
        <p:nvGrpSpPr>
          <p:cNvPr id="12" name="Group 11"/>
          <p:cNvGrpSpPr/>
          <p:nvPr/>
        </p:nvGrpSpPr>
        <p:grpSpPr>
          <a:xfrm>
            <a:off x="2707612" y="2739660"/>
            <a:ext cx="6858121" cy="2753016"/>
            <a:chOff x="2078235" y="2071872"/>
            <a:chExt cx="4798481" cy="2064762"/>
          </a:xfrm>
        </p:grpSpPr>
        <p:pic>
          <p:nvPicPr>
            <p:cNvPr id="10" name="Picture 9"/>
            <p:cNvPicPr>
              <a:picLocks noChangeAspect="1"/>
            </p:cNvPicPr>
            <p:nvPr/>
          </p:nvPicPr>
          <p:blipFill>
            <a:blip r:embed="rId5"/>
            <a:stretch>
              <a:fillRect/>
            </a:stretch>
          </p:blipFill>
          <p:spPr>
            <a:xfrm>
              <a:off x="2078235" y="2071872"/>
              <a:ext cx="4798481" cy="2064762"/>
            </a:xfrm>
            <a:prstGeom prst="rect">
              <a:avLst/>
            </a:prstGeom>
            <a:ln>
              <a:solidFill>
                <a:schemeClr val="bg1">
                  <a:lumMod val="65000"/>
                </a:schemeClr>
              </a:solidFill>
            </a:ln>
          </p:spPr>
          <p:style>
            <a:lnRef idx="1">
              <a:schemeClr val="dk1"/>
            </a:lnRef>
            <a:fillRef idx="2">
              <a:schemeClr val="dk1"/>
            </a:fillRef>
            <a:effectRef idx="1">
              <a:schemeClr val="dk1"/>
            </a:effectRef>
            <a:fontRef idx="minor">
              <a:schemeClr val="dk1"/>
            </a:fontRef>
          </p:style>
        </p:pic>
        <p:sp>
          <p:nvSpPr>
            <p:cNvPr id="76" name="TextBox 75"/>
            <p:cNvSpPr txBox="1"/>
            <p:nvPr/>
          </p:nvSpPr>
          <p:spPr>
            <a:xfrm>
              <a:off x="4753678" y="2297849"/>
              <a:ext cx="1577400" cy="346249"/>
            </a:xfrm>
            <a:prstGeom prst="rect">
              <a:avLst/>
            </a:prstGeom>
            <a:noFill/>
          </p:spPr>
          <p:txBody>
            <a:bodyPr wrap="none" rtlCol="0">
              <a:spAutoFit/>
            </a:bodyPr>
            <a:lstStyle/>
            <a:p>
              <a:r>
                <a:rPr lang="en-US" sz="2400" dirty="0"/>
                <a:t>Loan Origination</a:t>
              </a:r>
            </a:p>
          </p:txBody>
        </p:sp>
      </p:grpSp>
      <p:grpSp>
        <p:nvGrpSpPr>
          <p:cNvPr id="16" name="Group 15"/>
          <p:cNvGrpSpPr/>
          <p:nvPr/>
        </p:nvGrpSpPr>
        <p:grpSpPr>
          <a:xfrm>
            <a:off x="591640" y="1351492"/>
            <a:ext cx="1800320" cy="1316629"/>
            <a:chOff x="443730" y="943719"/>
            <a:chExt cx="1350240" cy="987472"/>
          </a:xfrm>
          <a:solidFill>
            <a:schemeClr val="bg2">
              <a:lumMod val="75000"/>
            </a:schemeClr>
          </a:solidFill>
        </p:grpSpPr>
        <p:pic>
          <p:nvPicPr>
            <p:cNvPr id="190" name="pasted-image.pdf"/>
            <p:cNvPicPr>
              <a:picLocks noChangeAspect="1"/>
            </p:cNvPicPr>
            <p:nvPr/>
          </p:nvPicPr>
          <p:blipFill>
            <a:blip r:embed="rId6">
              <a:extLst/>
            </a:blip>
            <a:stretch>
              <a:fillRect/>
            </a:stretch>
          </p:blipFill>
          <p:spPr>
            <a:xfrm>
              <a:off x="922260" y="943719"/>
              <a:ext cx="407050" cy="365760"/>
            </a:xfrm>
            <a:prstGeom prst="rect">
              <a:avLst/>
            </a:prstGeom>
            <a:grpFill/>
            <a:ln w="12700">
              <a:miter lim="400000"/>
            </a:ln>
          </p:spPr>
        </p:pic>
        <p:sp>
          <p:nvSpPr>
            <p:cNvPr id="55" name="Rectangle 54"/>
            <p:cNvSpPr/>
            <p:nvPr/>
          </p:nvSpPr>
          <p:spPr>
            <a:xfrm>
              <a:off x="443730" y="1372030"/>
              <a:ext cx="1350240" cy="559161"/>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MIC</a:t>
              </a:r>
            </a:p>
          </p:txBody>
        </p:sp>
      </p:grpSp>
      <p:grpSp>
        <p:nvGrpSpPr>
          <p:cNvPr id="27" name="Group 26"/>
          <p:cNvGrpSpPr/>
          <p:nvPr/>
        </p:nvGrpSpPr>
        <p:grpSpPr>
          <a:xfrm>
            <a:off x="9833359" y="1291675"/>
            <a:ext cx="1800320" cy="1376447"/>
            <a:chOff x="7375019" y="898856"/>
            <a:chExt cx="1350240" cy="1032335"/>
          </a:xfrm>
          <a:solidFill>
            <a:schemeClr val="bg2">
              <a:lumMod val="75000"/>
            </a:schemeClr>
          </a:solidFill>
        </p:grpSpPr>
        <p:sp>
          <p:nvSpPr>
            <p:cNvPr id="65" name="Rectangle 64"/>
            <p:cNvSpPr/>
            <p:nvPr/>
          </p:nvSpPr>
          <p:spPr>
            <a:xfrm>
              <a:off x="7375019" y="1372030"/>
              <a:ext cx="1350240" cy="559161"/>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Lawyer Office</a:t>
              </a:r>
            </a:p>
          </p:txBody>
        </p:sp>
        <p:pic>
          <p:nvPicPr>
            <p:cNvPr id="22" name="Picture 21"/>
            <p:cNvPicPr>
              <a:picLocks noChangeAspect="1"/>
            </p:cNvPicPr>
            <p:nvPr/>
          </p:nvPicPr>
          <p:blipFill>
            <a:blip r:embed="rId7"/>
            <a:stretch>
              <a:fillRect/>
            </a:stretch>
          </p:blipFill>
          <p:spPr>
            <a:xfrm>
              <a:off x="7821399" y="898856"/>
              <a:ext cx="376803" cy="390399"/>
            </a:xfrm>
            <a:prstGeom prst="rect">
              <a:avLst/>
            </a:prstGeom>
            <a:grpFill/>
          </p:spPr>
        </p:pic>
      </p:grpSp>
      <p:grpSp>
        <p:nvGrpSpPr>
          <p:cNvPr id="25" name="Group 24"/>
          <p:cNvGrpSpPr/>
          <p:nvPr/>
        </p:nvGrpSpPr>
        <p:grpSpPr>
          <a:xfrm>
            <a:off x="7985016" y="1351492"/>
            <a:ext cx="1800320" cy="1316629"/>
            <a:chOff x="5988762" y="943719"/>
            <a:chExt cx="1350240" cy="987472"/>
          </a:xfrm>
          <a:solidFill>
            <a:schemeClr val="tx1">
              <a:lumMod val="65000"/>
              <a:lumOff val="35000"/>
            </a:schemeClr>
          </a:solidFill>
        </p:grpSpPr>
        <p:sp>
          <p:nvSpPr>
            <p:cNvPr id="56" name="Rectangle 55"/>
            <p:cNvSpPr/>
            <p:nvPr/>
          </p:nvSpPr>
          <p:spPr>
            <a:xfrm>
              <a:off x="5988762" y="1372030"/>
              <a:ext cx="1350240" cy="559161"/>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Authority</a:t>
              </a:r>
            </a:p>
          </p:txBody>
        </p:sp>
        <p:pic>
          <p:nvPicPr>
            <p:cNvPr id="24" name="Picture 23"/>
            <p:cNvPicPr>
              <a:picLocks noChangeAspect="1"/>
            </p:cNvPicPr>
            <p:nvPr/>
          </p:nvPicPr>
          <p:blipFill>
            <a:blip r:embed="rId8"/>
            <a:stretch>
              <a:fillRect/>
            </a:stretch>
          </p:blipFill>
          <p:spPr>
            <a:xfrm>
              <a:off x="6495592" y="943719"/>
              <a:ext cx="369144" cy="345536"/>
            </a:xfrm>
            <a:prstGeom prst="rect">
              <a:avLst/>
            </a:prstGeom>
            <a:grpFill/>
          </p:spPr>
        </p:pic>
      </p:grpSp>
    </p:spTree>
    <p:extLst>
      <p:ext uri="{BB962C8B-B14F-4D97-AF65-F5344CB8AC3E}">
        <p14:creationId xmlns:p14="http://schemas.microsoft.com/office/powerpoint/2010/main" val="14201370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1067" y="396950"/>
            <a:ext cx="11077776" cy="1137137"/>
          </a:xfrm>
        </p:spPr>
        <p:txBody>
          <a:bodyPr>
            <a:normAutofit lnSpcReduction="10000"/>
          </a:bodyPr>
          <a:lstStyle/>
          <a:p>
            <a:pPr marL="0" indent="0">
              <a:buNone/>
            </a:pPr>
            <a:r>
              <a:rPr lang="en-US" b="1" dirty="0" smtClean="0"/>
              <a:t>Mutual Chain Mortgage </a:t>
            </a:r>
            <a:r>
              <a:rPr lang="en-US" b="1" dirty="0"/>
              <a:t>Origination:</a:t>
            </a:r>
            <a:r>
              <a:rPr lang="en-US" dirty="0"/>
              <a:t> Processes are timely, costly and can result in search errors, which generate transactional risk</a:t>
            </a:r>
            <a:br>
              <a:rPr lang="en-US" dirty="0"/>
            </a:br>
            <a:endParaRPr lang="en-US" dirty="0"/>
          </a:p>
        </p:txBody>
      </p:sp>
      <p:sp>
        <p:nvSpPr>
          <p:cNvPr id="117" name="Rectangle 116"/>
          <p:cNvSpPr/>
          <p:nvPr/>
        </p:nvSpPr>
        <p:spPr>
          <a:xfrm>
            <a:off x="1556985" y="2202010"/>
            <a:ext cx="1800320" cy="745548"/>
          </a:xfrm>
          <a:prstGeom prst="rect">
            <a:avLst/>
          </a:prstGeom>
          <a:gradFill>
            <a:gsLst>
              <a:gs pos="31200">
                <a:srgbClr val="ED6D51"/>
              </a:gs>
              <a:gs pos="0">
                <a:schemeClr val="accent1">
                  <a:tint val="100000"/>
                  <a:shade val="100000"/>
                  <a:satMod val="130000"/>
                </a:schemeClr>
              </a:gs>
              <a:gs pos="100000">
                <a:schemeClr val="accent1">
                  <a:tint val="50000"/>
                  <a:shade val="100000"/>
                  <a:satMod val="350000"/>
                </a:schemeClr>
              </a:gs>
            </a:gsLst>
            <a:lin ang="162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chemeClr val="bg1"/>
                </a:solidFill>
                <a:latin typeface="Helvetica Neue"/>
                <a:cs typeface="Helvetica Neue"/>
              </a:rPr>
              <a:t>Mortgage Platform Administrator</a:t>
            </a:r>
          </a:p>
        </p:txBody>
      </p:sp>
      <p:sp>
        <p:nvSpPr>
          <p:cNvPr id="118" name="Rectangle 117"/>
          <p:cNvSpPr/>
          <p:nvPr/>
        </p:nvSpPr>
        <p:spPr>
          <a:xfrm>
            <a:off x="8769879" y="2157859"/>
            <a:ext cx="1800320" cy="745548"/>
          </a:xfrm>
          <a:prstGeom prst="rect">
            <a:avLst/>
          </a:prstGeom>
          <a:gradFill>
            <a:gsLst>
              <a:gs pos="31200">
                <a:srgbClr val="ED6D51"/>
              </a:gs>
              <a:gs pos="0">
                <a:schemeClr val="accent1">
                  <a:tint val="100000"/>
                  <a:shade val="100000"/>
                  <a:satMod val="130000"/>
                </a:schemeClr>
              </a:gs>
              <a:gs pos="100000">
                <a:schemeClr val="accent1">
                  <a:tint val="50000"/>
                  <a:shade val="100000"/>
                  <a:satMod val="350000"/>
                </a:schemeClr>
              </a:gs>
            </a:gsLst>
            <a:lin ang="16200000" scaled="0"/>
          </a:gradFill>
          <a:ln>
            <a:solidFill>
              <a:schemeClr val="tx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Investor</a:t>
            </a:r>
          </a:p>
        </p:txBody>
      </p:sp>
      <p:sp>
        <p:nvSpPr>
          <p:cNvPr id="119" name="Rectangle 118"/>
          <p:cNvSpPr/>
          <p:nvPr/>
        </p:nvSpPr>
        <p:spPr>
          <a:xfrm>
            <a:off x="1479343" y="3146427"/>
            <a:ext cx="1800320" cy="745548"/>
          </a:xfrm>
          <a:prstGeom prst="rect">
            <a:avLst/>
          </a:prstGeom>
          <a:gradFill>
            <a:gsLst>
              <a:gs pos="31200">
                <a:srgbClr val="ED6D51"/>
              </a:gs>
              <a:gs pos="0">
                <a:schemeClr val="accent1">
                  <a:tint val="100000"/>
                  <a:shade val="100000"/>
                  <a:satMod val="130000"/>
                </a:schemeClr>
              </a:gs>
              <a:gs pos="100000">
                <a:schemeClr val="accent1">
                  <a:tint val="50000"/>
                  <a:shade val="100000"/>
                  <a:satMod val="350000"/>
                </a:schemeClr>
              </a:gs>
            </a:gsLst>
            <a:lin ang="162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Lawyer Office</a:t>
            </a:r>
          </a:p>
        </p:txBody>
      </p:sp>
      <p:sp>
        <p:nvSpPr>
          <p:cNvPr id="120" name="Rectangle 119"/>
          <p:cNvSpPr/>
          <p:nvPr/>
        </p:nvSpPr>
        <p:spPr>
          <a:xfrm>
            <a:off x="8769877" y="3137077"/>
            <a:ext cx="1800320" cy="745548"/>
          </a:xfrm>
          <a:prstGeom prst="rect">
            <a:avLst/>
          </a:prstGeom>
          <a:gradFill>
            <a:gsLst>
              <a:gs pos="31200">
                <a:srgbClr val="ED6D51"/>
              </a:gs>
              <a:gs pos="0">
                <a:schemeClr val="accent1">
                  <a:tint val="100000"/>
                  <a:shade val="100000"/>
                  <a:satMod val="130000"/>
                </a:schemeClr>
              </a:gs>
              <a:gs pos="100000">
                <a:schemeClr val="accent1">
                  <a:tint val="50000"/>
                  <a:shade val="100000"/>
                  <a:satMod val="350000"/>
                </a:schemeClr>
              </a:gs>
            </a:gsLst>
            <a:lin ang="162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Borrower</a:t>
            </a:r>
          </a:p>
        </p:txBody>
      </p:sp>
      <p:sp>
        <p:nvSpPr>
          <p:cNvPr id="121" name="Rectangle 120"/>
          <p:cNvSpPr/>
          <p:nvPr/>
        </p:nvSpPr>
        <p:spPr>
          <a:xfrm>
            <a:off x="5150036" y="3693063"/>
            <a:ext cx="1800320" cy="745548"/>
          </a:xfrm>
          <a:prstGeom prst="rect">
            <a:avLst/>
          </a:prstGeom>
          <a:gradFill>
            <a:gsLst>
              <a:gs pos="31200">
                <a:srgbClr val="ED6D51"/>
              </a:gs>
              <a:gs pos="0">
                <a:schemeClr val="accent1">
                  <a:tint val="100000"/>
                  <a:shade val="100000"/>
                  <a:satMod val="130000"/>
                </a:schemeClr>
              </a:gs>
              <a:gs pos="100000">
                <a:schemeClr val="accent1">
                  <a:tint val="50000"/>
                  <a:shade val="100000"/>
                  <a:satMod val="350000"/>
                </a:schemeClr>
              </a:gs>
            </a:gsLst>
            <a:lin ang="162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Bank</a:t>
            </a:r>
          </a:p>
        </p:txBody>
      </p:sp>
      <p:sp>
        <p:nvSpPr>
          <p:cNvPr id="122" name="Rectangle 121"/>
          <p:cNvSpPr/>
          <p:nvPr/>
        </p:nvSpPr>
        <p:spPr>
          <a:xfrm>
            <a:off x="5150036" y="1650082"/>
            <a:ext cx="1800320" cy="745548"/>
          </a:xfrm>
          <a:prstGeom prst="rect">
            <a:avLst/>
          </a:prstGeom>
          <a:gradFill>
            <a:gsLst>
              <a:gs pos="31200">
                <a:srgbClr val="ED6D51"/>
              </a:gs>
              <a:gs pos="0">
                <a:schemeClr val="accent1">
                  <a:tint val="100000"/>
                  <a:shade val="100000"/>
                  <a:satMod val="130000"/>
                </a:schemeClr>
              </a:gs>
              <a:gs pos="100000">
                <a:schemeClr val="accent1">
                  <a:tint val="50000"/>
                  <a:shade val="100000"/>
                  <a:satMod val="350000"/>
                </a:schemeClr>
              </a:gs>
            </a:gsLst>
            <a:lin ang="162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Authority</a:t>
            </a:r>
          </a:p>
        </p:txBody>
      </p:sp>
      <p:grpSp>
        <p:nvGrpSpPr>
          <p:cNvPr id="123" name="Group 122"/>
          <p:cNvGrpSpPr/>
          <p:nvPr/>
        </p:nvGrpSpPr>
        <p:grpSpPr>
          <a:xfrm>
            <a:off x="2379503" y="1902718"/>
            <a:ext cx="9259547" cy="3269360"/>
            <a:chOff x="2011644" y="2667506"/>
            <a:chExt cx="6832023" cy="2375840"/>
          </a:xfrm>
        </p:grpSpPr>
        <p:grpSp>
          <p:nvGrpSpPr>
            <p:cNvPr id="125" name="Group 124"/>
            <p:cNvGrpSpPr/>
            <p:nvPr/>
          </p:nvGrpSpPr>
          <p:grpSpPr>
            <a:xfrm>
              <a:off x="2011644" y="2667506"/>
              <a:ext cx="4715047" cy="1532236"/>
              <a:chOff x="2011644" y="2667506"/>
              <a:chExt cx="4715047" cy="1532236"/>
            </a:xfrm>
          </p:grpSpPr>
          <p:cxnSp>
            <p:nvCxnSpPr>
              <p:cNvPr id="127" name="Straight Connector 126"/>
              <p:cNvCxnSpPr>
                <a:stCxn id="117" idx="3"/>
                <a:endCxn id="118" idx="1"/>
              </p:cNvCxnSpPr>
              <p:nvPr/>
            </p:nvCxnSpPr>
            <p:spPr>
              <a:xfrm flipV="1">
                <a:off x="2733102" y="3123812"/>
                <a:ext cx="3993589" cy="32084"/>
              </a:xfrm>
              <a:prstGeom prst="line">
                <a:avLst/>
              </a:prstGeom>
              <a:ln w="12700">
                <a:solidFill>
                  <a:srgbClr val="1F947F"/>
                </a:solidFill>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a:stCxn id="117" idx="2"/>
                <a:endCxn id="119" idx="0"/>
              </p:cNvCxnSpPr>
              <p:nvPr/>
            </p:nvCxnSpPr>
            <p:spPr>
              <a:xfrm flipH="1">
                <a:off x="2011644" y="3426790"/>
                <a:ext cx="57288" cy="144518"/>
              </a:xfrm>
              <a:prstGeom prst="line">
                <a:avLst/>
              </a:prstGeom>
              <a:ln w="12700">
                <a:solidFill>
                  <a:srgbClr val="1F947F"/>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a:stCxn id="119" idx="3"/>
                <a:endCxn id="118" idx="1"/>
              </p:cNvCxnSpPr>
              <p:nvPr/>
            </p:nvCxnSpPr>
            <p:spPr>
              <a:xfrm flipV="1">
                <a:off x="2574127" y="3048339"/>
                <a:ext cx="4117662" cy="741426"/>
              </a:xfrm>
              <a:prstGeom prst="line">
                <a:avLst/>
              </a:prstGeom>
              <a:ln w="12700">
                <a:solidFill>
                  <a:srgbClr val="1F947F"/>
                </a:solidFill>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130" name="Straight Connector 129"/>
              <p:cNvCxnSpPr>
                <a:stCxn id="120" idx="1"/>
                <a:endCxn id="117" idx="3"/>
              </p:cNvCxnSpPr>
              <p:nvPr/>
            </p:nvCxnSpPr>
            <p:spPr>
              <a:xfrm flipH="1" flipV="1">
                <a:off x="2733102" y="3155896"/>
                <a:ext cx="3993588" cy="679512"/>
              </a:xfrm>
              <a:prstGeom prst="line">
                <a:avLst/>
              </a:prstGeom>
              <a:ln w="12700">
                <a:solidFill>
                  <a:srgbClr val="1F947F"/>
                </a:solidFill>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132" name="Straight Connector 131"/>
              <p:cNvCxnSpPr>
                <a:stCxn id="119" idx="3"/>
                <a:endCxn id="120" idx="1"/>
              </p:cNvCxnSpPr>
              <p:nvPr/>
            </p:nvCxnSpPr>
            <p:spPr>
              <a:xfrm flipV="1">
                <a:off x="2574127" y="3782752"/>
                <a:ext cx="4117661" cy="7013"/>
              </a:xfrm>
              <a:prstGeom prst="line">
                <a:avLst/>
              </a:prstGeom>
              <a:ln w="12700">
                <a:solidFill>
                  <a:srgbClr val="1F947F"/>
                </a:solidFill>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133" name="Straight Connector 132"/>
              <p:cNvCxnSpPr>
                <a:stCxn id="121" idx="0"/>
                <a:endCxn id="118" idx="1"/>
              </p:cNvCxnSpPr>
              <p:nvPr/>
            </p:nvCxnSpPr>
            <p:spPr>
              <a:xfrm flipV="1">
                <a:off x="4652027" y="3048339"/>
                <a:ext cx="2039762" cy="871822"/>
              </a:xfrm>
              <a:prstGeom prst="line">
                <a:avLst/>
              </a:prstGeom>
              <a:ln w="12700">
                <a:solidFill>
                  <a:srgbClr val="1F947F"/>
                </a:solidFill>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134" name="Straight Connector 133"/>
              <p:cNvCxnSpPr>
                <a:stCxn id="121" idx="1"/>
                <a:endCxn id="119" idx="3"/>
              </p:cNvCxnSpPr>
              <p:nvPr/>
            </p:nvCxnSpPr>
            <p:spPr>
              <a:xfrm flipH="1" flipV="1">
                <a:off x="2574127" y="3789765"/>
                <a:ext cx="1402780" cy="409977"/>
              </a:xfrm>
              <a:prstGeom prst="line">
                <a:avLst/>
              </a:prstGeom>
              <a:ln w="12700">
                <a:solidFill>
                  <a:srgbClr val="1F947F"/>
                </a:solidFill>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135" name="Straight Connector 134"/>
              <p:cNvCxnSpPr>
                <a:stCxn id="121" idx="0"/>
                <a:endCxn id="117" idx="3"/>
              </p:cNvCxnSpPr>
              <p:nvPr/>
            </p:nvCxnSpPr>
            <p:spPr>
              <a:xfrm flipH="1" flipV="1">
                <a:off x="2733102" y="3155896"/>
                <a:ext cx="1986911" cy="812652"/>
              </a:xfrm>
              <a:prstGeom prst="line">
                <a:avLst/>
              </a:prstGeom>
              <a:ln w="12700">
                <a:solidFill>
                  <a:srgbClr val="1F947F"/>
                </a:solidFill>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136" name="Straight Connector 135"/>
              <p:cNvCxnSpPr>
                <a:stCxn id="117" idx="3"/>
                <a:endCxn id="122" idx="1"/>
              </p:cNvCxnSpPr>
              <p:nvPr/>
            </p:nvCxnSpPr>
            <p:spPr>
              <a:xfrm flipV="1">
                <a:off x="2733102" y="2754811"/>
                <a:ext cx="1322741" cy="401085"/>
              </a:xfrm>
              <a:prstGeom prst="line">
                <a:avLst/>
              </a:prstGeom>
              <a:ln w="12700">
                <a:solidFill>
                  <a:srgbClr val="1F947F"/>
                </a:solidFill>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137" name="Straight Connector 136"/>
              <p:cNvCxnSpPr>
                <a:stCxn id="119" idx="3"/>
                <a:endCxn id="122" idx="1"/>
              </p:cNvCxnSpPr>
              <p:nvPr/>
            </p:nvCxnSpPr>
            <p:spPr>
              <a:xfrm flipV="1">
                <a:off x="2574127" y="2667506"/>
                <a:ext cx="1402780" cy="1122259"/>
              </a:xfrm>
              <a:prstGeom prst="line">
                <a:avLst/>
              </a:prstGeom>
              <a:ln w="12700">
                <a:solidFill>
                  <a:srgbClr val="1F947F"/>
                </a:solidFill>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138" name="Straight Connector 137"/>
              <p:cNvCxnSpPr>
                <a:stCxn id="121" idx="0"/>
                <a:endCxn id="122" idx="2"/>
              </p:cNvCxnSpPr>
              <p:nvPr/>
            </p:nvCxnSpPr>
            <p:spPr>
              <a:xfrm flipV="1">
                <a:off x="4652027" y="2947086"/>
                <a:ext cx="0" cy="973075"/>
              </a:xfrm>
              <a:prstGeom prst="line">
                <a:avLst/>
              </a:prstGeom>
              <a:ln w="12700">
                <a:solidFill>
                  <a:srgbClr val="1F947F"/>
                </a:solidFill>
              </a:ln>
              <a:effectLst/>
            </p:spPr>
            <p:style>
              <a:lnRef idx="2">
                <a:schemeClr val="accent1"/>
              </a:lnRef>
              <a:fillRef idx="0">
                <a:schemeClr val="accent1"/>
              </a:fillRef>
              <a:effectRef idx="1">
                <a:schemeClr val="accent1"/>
              </a:effectRef>
              <a:fontRef idx="minor">
                <a:schemeClr val="tx1"/>
              </a:fontRef>
            </p:style>
          </p:cxnSp>
          <p:cxnSp>
            <p:nvCxnSpPr>
              <p:cNvPr id="139" name="Straight Connector 138"/>
              <p:cNvCxnSpPr>
                <a:stCxn id="122" idx="3"/>
                <a:endCxn id="118" idx="1"/>
              </p:cNvCxnSpPr>
              <p:nvPr/>
            </p:nvCxnSpPr>
            <p:spPr>
              <a:xfrm>
                <a:off x="5327147" y="2667506"/>
                <a:ext cx="1364642" cy="380833"/>
              </a:xfrm>
              <a:prstGeom prst="line">
                <a:avLst/>
              </a:prstGeom>
              <a:ln w="12700">
                <a:solidFill>
                  <a:srgbClr val="1F947F"/>
                </a:solidFill>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140" name="Straight Connector 139"/>
              <p:cNvCxnSpPr>
                <a:stCxn id="122" idx="3"/>
                <a:endCxn id="120" idx="1"/>
              </p:cNvCxnSpPr>
              <p:nvPr/>
            </p:nvCxnSpPr>
            <p:spPr>
              <a:xfrm>
                <a:off x="5327147" y="2667506"/>
                <a:ext cx="1364641" cy="1115246"/>
              </a:xfrm>
              <a:prstGeom prst="line">
                <a:avLst/>
              </a:prstGeom>
              <a:ln w="12700">
                <a:solidFill>
                  <a:srgbClr val="1F947F"/>
                </a:solidFill>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141" name="Straight Connector 140"/>
              <p:cNvCxnSpPr>
                <a:stCxn id="121" idx="3"/>
                <a:endCxn id="120" idx="1"/>
              </p:cNvCxnSpPr>
              <p:nvPr/>
            </p:nvCxnSpPr>
            <p:spPr>
              <a:xfrm flipV="1">
                <a:off x="5327147" y="3782752"/>
                <a:ext cx="1364641" cy="416990"/>
              </a:xfrm>
              <a:prstGeom prst="line">
                <a:avLst/>
              </a:prstGeom>
              <a:ln w="12700">
                <a:solidFill>
                  <a:srgbClr val="1F947F"/>
                </a:solidFill>
                <a:headEnd type="oval"/>
                <a:tailEnd type="oval"/>
              </a:ln>
              <a:effectLst/>
            </p:spPr>
            <p:style>
              <a:lnRef idx="2">
                <a:schemeClr val="accent1"/>
              </a:lnRef>
              <a:fillRef idx="0">
                <a:schemeClr val="accent1"/>
              </a:fillRef>
              <a:effectRef idx="1">
                <a:schemeClr val="accent1"/>
              </a:effectRef>
              <a:fontRef idx="minor">
                <a:schemeClr val="tx1"/>
              </a:fontRef>
            </p:style>
          </p:cxnSp>
        </p:grpSp>
        <p:sp>
          <p:nvSpPr>
            <p:cNvPr id="66" name="TextBox 65"/>
            <p:cNvSpPr txBox="1"/>
            <p:nvPr/>
          </p:nvSpPr>
          <p:spPr>
            <a:xfrm>
              <a:off x="6708562" y="4827187"/>
              <a:ext cx="2135105" cy="216159"/>
            </a:xfrm>
            <a:prstGeom prst="rect">
              <a:avLst/>
            </a:prstGeom>
            <a:noFill/>
          </p:spPr>
          <p:txBody>
            <a:bodyPr wrap="none" rtlCol="0">
              <a:spAutoFit/>
            </a:bodyPr>
            <a:lstStyle/>
            <a:p>
              <a:pPr algn="r"/>
              <a:r>
                <a:rPr lang="en-US" sz="1333" b="1" i="1" dirty="0">
                  <a:solidFill>
                    <a:schemeClr val="tx1">
                      <a:lumMod val="65000"/>
                      <a:lumOff val="35000"/>
                    </a:schemeClr>
                  </a:solidFill>
                  <a:latin typeface="Helvetica"/>
                  <a:cs typeface="Helvetica"/>
                </a:rPr>
                <a:t>Mortgage Origination Documents</a:t>
              </a:r>
            </a:p>
          </p:txBody>
        </p:sp>
      </p:grpSp>
      <p:grpSp>
        <p:nvGrpSpPr>
          <p:cNvPr id="143" name="Group 142"/>
          <p:cNvGrpSpPr/>
          <p:nvPr/>
        </p:nvGrpSpPr>
        <p:grpSpPr>
          <a:xfrm>
            <a:off x="4435111" y="2166363"/>
            <a:ext cx="3438012" cy="2734587"/>
            <a:chOff x="3326333" y="2281659"/>
            <a:chExt cx="2578509" cy="2050940"/>
          </a:xfrm>
        </p:grpSpPr>
        <p:sp>
          <p:nvSpPr>
            <p:cNvPr id="188" name="TextBox 187"/>
            <p:cNvSpPr txBox="1"/>
            <p:nvPr/>
          </p:nvSpPr>
          <p:spPr>
            <a:xfrm>
              <a:off x="3326333" y="4094024"/>
              <a:ext cx="615697" cy="238575"/>
            </a:xfrm>
            <a:prstGeom prst="rect">
              <a:avLst/>
            </a:prstGeom>
            <a:noFill/>
          </p:spPr>
          <p:txBody>
            <a:bodyPr wrap="none" rtlCol="0">
              <a:spAutoFit/>
            </a:bodyPr>
            <a:lstStyle/>
            <a:p>
              <a:r>
                <a:rPr lang="en-US" sz="1467" b="1" dirty="0">
                  <a:solidFill>
                    <a:srgbClr val="E71D32"/>
                  </a:solidFill>
                </a:rPr>
                <a:t>Incident</a:t>
              </a:r>
              <a:endParaRPr lang="en-US" sz="1067" b="1" dirty="0">
                <a:solidFill>
                  <a:srgbClr val="E71D32"/>
                </a:solidFill>
              </a:endParaRPr>
            </a:p>
          </p:txBody>
        </p:sp>
        <p:sp>
          <p:nvSpPr>
            <p:cNvPr id="186" name="TextBox 185"/>
            <p:cNvSpPr txBox="1"/>
            <p:nvPr/>
          </p:nvSpPr>
          <p:spPr>
            <a:xfrm rot="6342468">
              <a:off x="5770190" y="2285554"/>
              <a:ext cx="138548" cy="130757"/>
            </a:xfrm>
            <a:prstGeom prst="rect">
              <a:avLst/>
            </a:prstGeom>
            <a:noFill/>
          </p:spPr>
          <p:txBody>
            <a:bodyPr wrap="none" rtlCol="0">
              <a:spAutoFit/>
            </a:bodyPr>
            <a:lstStyle/>
            <a:p>
              <a:endParaRPr lang="en-US" sz="533" dirty="0"/>
            </a:p>
          </p:txBody>
        </p:sp>
      </p:grpSp>
      <p:pic>
        <p:nvPicPr>
          <p:cNvPr id="190" name="pasted-image.pdf"/>
          <p:cNvPicPr>
            <a:picLocks noChangeAspect="1"/>
          </p:cNvPicPr>
          <p:nvPr/>
        </p:nvPicPr>
        <p:blipFill>
          <a:blip r:embed="rId3">
            <a:extLst/>
          </a:blip>
          <a:stretch>
            <a:fillRect/>
          </a:stretch>
        </p:blipFill>
        <p:spPr>
          <a:xfrm>
            <a:off x="5626575" y="4582848"/>
            <a:ext cx="542733" cy="487680"/>
          </a:xfrm>
          <a:prstGeom prst="rect">
            <a:avLst/>
          </a:prstGeom>
          <a:ln w="12700">
            <a:miter lim="400000"/>
          </a:ln>
        </p:spPr>
      </p:pic>
      <p:pic>
        <p:nvPicPr>
          <p:cNvPr id="191" name="pasted-image.pdf"/>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0633819" y="1709607"/>
            <a:ext cx="731520" cy="771965"/>
          </a:xfrm>
          <a:prstGeom prst="rect">
            <a:avLst/>
          </a:prstGeom>
          <a:ln w="12700">
            <a:miter lim="400000"/>
          </a:ln>
        </p:spPr>
      </p:pic>
      <p:pic>
        <p:nvPicPr>
          <p:cNvPr id="192" name="pasted-image.pdf"/>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0633819" y="3119990"/>
            <a:ext cx="731520" cy="771965"/>
          </a:xfrm>
          <a:prstGeom prst="rect">
            <a:avLst/>
          </a:prstGeom>
          <a:ln w="12700">
            <a:miter lim="400000"/>
          </a:ln>
        </p:spPr>
      </p:pic>
      <p:pic>
        <p:nvPicPr>
          <p:cNvPr id="194" name="pasted-image.pdf"/>
          <p:cNvPicPr/>
          <p:nvPr/>
        </p:nvPicPr>
        <p:blipFill>
          <a:blip r:embed="rId5" cstate="screen">
            <a:extLst>
              <a:ext uri="{28A0092B-C50C-407E-A947-70E740481C1C}">
                <a14:useLocalDpi xmlns:a14="http://schemas.microsoft.com/office/drawing/2010/main"/>
              </a:ext>
            </a:extLst>
          </a:blip>
          <a:stretch>
            <a:fillRect/>
          </a:stretch>
        </p:blipFill>
        <p:spPr>
          <a:xfrm>
            <a:off x="2146540" y="934207"/>
            <a:ext cx="708211" cy="692815"/>
          </a:xfrm>
          <a:prstGeom prst="rect">
            <a:avLst/>
          </a:prstGeom>
          <a:ln w="12700">
            <a:miter lim="400000"/>
          </a:ln>
        </p:spPr>
      </p:pic>
      <p:sp>
        <p:nvSpPr>
          <p:cNvPr id="2" name="TextBox 1"/>
          <p:cNvSpPr txBox="1"/>
          <p:nvPr/>
        </p:nvSpPr>
        <p:spPr>
          <a:xfrm>
            <a:off x="1" y="6009455"/>
            <a:ext cx="12191999" cy="830997"/>
          </a:xfrm>
          <a:prstGeom prst="rect">
            <a:avLst/>
          </a:prstGeom>
          <a:noFill/>
        </p:spPr>
        <p:txBody>
          <a:bodyPr wrap="square" rtlCol="0">
            <a:spAutoFit/>
          </a:bodyPr>
          <a:lstStyle/>
          <a:p>
            <a:pPr algn="ctr"/>
            <a:r>
              <a:rPr lang="en-US" sz="2400" b="1" dirty="0">
                <a:solidFill>
                  <a:srgbClr val="268ABF"/>
                </a:solidFill>
              </a:rPr>
              <a:t>Inefficient</a:t>
            </a:r>
            <a:r>
              <a:rPr lang="en-US" sz="2400" dirty="0">
                <a:solidFill>
                  <a:srgbClr val="268ABF"/>
                </a:solidFill>
              </a:rPr>
              <a:t>,</a:t>
            </a:r>
            <a:r>
              <a:rPr lang="en-US" sz="2400" dirty="0"/>
              <a:t> </a:t>
            </a:r>
            <a:r>
              <a:rPr lang="en-US" sz="2400" b="1" dirty="0">
                <a:solidFill>
                  <a:srgbClr val="1F947F"/>
                </a:solidFill>
              </a:rPr>
              <a:t>expensive</a:t>
            </a:r>
            <a:r>
              <a:rPr lang="en-US" sz="2400" dirty="0">
                <a:solidFill>
                  <a:srgbClr val="1F947F"/>
                </a:solidFill>
              </a:rPr>
              <a:t>, </a:t>
            </a:r>
            <a:r>
              <a:rPr lang="en-US" sz="2400" b="1" dirty="0">
                <a:solidFill>
                  <a:srgbClr val="E71D32"/>
                </a:solidFill>
              </a:rPr>
              <a:t>vulnerable</a:t>
            </a:r>
            <a:endParaRPr lang="en-US" sz="2400" dirty="0"/>
          </a:p>
          <a:p>
            <a:pPr algn="ctr"/>
            <a:endParaRPr lang="en-US" sz="2400" dirty="0"/>
          </a:p>
        </p:txBody>
      </p:sp>
      <p:sp>
        <p:nvSpPr>
          <p:cNvPr id="4" name="Folded Corner 3"/>
          <p:cNvSpPr/>
          <p:nvPr/>
        </p:nvSpPr>
        <p:spPr>
          <a:xfrm>
            <a:off x="8793863" y="3764256"/>
            <a:ext cx="810508" cy="500512"/>
          </a:xfrm>
          <a:prstGeom prst="foldedCorner">
            <a:avLst/>
          </a:prstGeom>
          <a:solidFill>
            <a:schemeClr val="accent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t>Ledger</a:t>
            </a:r>
          </a:p>
        </p:txBody>
      </p:sp>
      <p:sp>
        <p:nvSpPr>
          <p:cNvPr id="57" name="Folded Corner 56"/>
          <p:cNvSpPr/>
          <p:nvPr/>
        </p:nvSpPr>
        <p:spPr>
          <a:xfrm>
            <a:off x="6243323" y="4274524"/>
            <a:ext cx="810508" cy="500512"/>
          </a:xfrm>
          <a:prstGeom prst="foldedCorner">
            <a:avLst/>
          </a:prstGeom>
          <a:solidFill>
            <a:srgbClr val="5E5F6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t>Ledger</a:t>
            </a:r>
          </a:p>
        </p:txBody>
      </p:sp>
      <p:sp>
        <p:nvSpPr>
          <p:cNvPr id="58" name="Folded Corner 57"/>
          <p:cNvSpPr/>
          <p:nvPr/>
        </p:nvSpPr>
        <p:spPr>
          <a:xfrm>
            <a:off x="9753197" y="1759772"/>
            <a:ext cx="810508" cy="500512"/>
          </a:xfrm>
          <a:prstGeom prst="foldedCorner">
            <a:avLst/>
          </a:prstGeom>
          <a:solidFill>
            <a:srgbClr val="4178B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t>Ledger</a:t>
            </a:r>
          </a:p>
        </p:txBody>
      </p:sp>
      <p:sp>
        <p:nvSpPr>
          <p:cNvPr id="59" name="Folded Corner 58"/>
          <p:cNvSpPr/>
          <p:nvPr/>
        </p:nvSpPr>
        <p:spPr>
          <a:xfrm>
            <a:off x="5087434" y="1267916"/>
            <a:ext cx="810508" cy="500512"/>
          </a:xfrm>
          <a:prstGeom prst="foldedCorner">
            <a:avLst/>
          </a:prstGeom>
          <a:solidFill>
            <a:srgbClr val="66006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t>Ledger</a:t>
            </a:r>
          </a:p>
        </p:txBody>
      </p:sp>
      <p:sp>
        <p:nvSpPr>
          <p:cNvPr id="60" name="Folded Corner 59"/>
          <p:cNvSpPr/>
          <p:nvPr/>
        </p:nvSpPr>
        <p:spPr>
          <a:xfrm>
            <a:off x="2556673" y="3819619"/>
            <a:ext cx="810508" cy="500512"/>
          </a:xfrm>
          <a:prstGeom prst="foldedCorner">
            <a:avLst/>
          </a:prstGeom>
          <a:solidFill>
            <a:srgbClr val="00009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t>Ledger</a:t>
            </a:r>
          </a:p>
        </p:txBody>
      </p:sp>
      <p:sp>
        <p:nvSpPr>
          <p:cNvPr id="61" name="Folded Corner 60"/>
          <p:cNvSpPr/>
          <p:nvPr/>
        </p:nvSpPr>
        <p:spPr>
          <a:xfrm>
            <a:off x="1416337" y="1777311"/>
            <a:ext cx="810508" cy="500512"/>
          </a:xfrm>
          <a:prstGeom prst="foldedCorner">
            <a:avLst/>
          </a:prstGeom>
          <a:solidFill>
            <a:srgbClr val="008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t>Ledger</a:t>
            </a:r>
          </a:p>
        </p:txBody>
      </p:sp>
      <p:pic>
        <p:nvPicPr>
          <p:cNvPr id="5" name="Picture 4" descr="Danger_50.jp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01366" y="4218277"/>
            <a:ext cx="440668" cy="440668"/>
          </a:xfrm>
          <a:prstGeom prst="rect">
            <a:avLst/>
          </a:prstGeom>
        </p:spPr>
      </p:pic>
      <p:sp>
        <p:nvSpPr>
          <p:cNvPr id="55" name="Rectangle 54"/>
          <p:cNvSpPr/>
          <p:nvPr/>
        </p:nvSpPr>
        <p:spPr>
          <a:xfrm>
            <a:off x="586911" y="5204818"/>
            <a:ext cx="1800320" cy="745548"/>
          </a:xfrm>
          <a:prstGeom prst="rect">
            <a:avLst/>
          </a:prstGeom>
          <a:solidFill>
            <a:schemeClr val="bg2">
              <a:lumMod val="75000"/>
            </a:schemeClr>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Good Faith Estimate, Truth in Lending</a:t>
            </a:r>
          </a:p>
        </p:txBody>
      </p:sp>
      <p:sp>
        <p:nvSpPr>
          <p:cNvPr id="56" name="Rectangle 55"/>
          <p:cNvSpPr/>
          <p:nvPr/>
        </p:nvSpPr>
        <p:spPr>
          <a:xfrm>
            <a:off x="7980287" y="5204818"/>
            <a:ext cx="1800320" cy="745548"/>
          </a:xfrm>
          <a:prstGeom prst="rect">
            <a:avLst/>
          </a:prstGeom>
          <a:solidFill>
            <a:schemeClr val="bg2">
              <a:lumMod val="90000"/>
            </a:schemeClr>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Title</a:t>
            </a:r>
          </a:p>
        </p:txBody>
      </p:sp>
      <p:sp>
        <p:nvSpPr>
          <p:cNvPr id="62" name="Rectangle 61"/>
          <p:cNvSpPr/>
          <p:nvPr/>
        </p:nvSpPr>
        <p:spPr>
          <a:xfrm>
            <a:off x="2435255" y="5204818"/>
            <a:ext cx="1800320" cy="745548"/>
          </a:xfrm>
          <a:prstGeom prst="rect">
            <a:avLst/>
          </a:prstGeom>
          <a:solidFill>
            <a:schemeClr val="bg2">
              <a:lumMod val="90000"/>
            </a:schemeClr>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Mortgage Application</a:t>
            </a:r>
          </a:p>
        </p:txBody>
      </p:sp>
      <p:sp>
        <p:nvSpPr>
          <p:cNvPr id="63" name="Rectangle 62"/>
          <p:cNvSpPr/>
          <p:nvPr/>
        </p:nvSpPr>
        <p:spPr>
          <a:xfrm>
            <a:off x="4283599" y="5204818"/>
            <a:ext cx="1800320" cy="745548"/>
          </a:xfrm>
          <a:prstGeom prst="rect">
            <a:avLst/>
          </a:prstGeom>
          <a:solidFill>
            <a:schemeClr val="bg2">
              <a:lumMod val="75000"/>
            </a:schemeClr>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Contract</a:t>
            </a:r>
          </a:p>
        </p:txBody>
      </p:sp>
      <p:sp>
        <p:nvSpPr>
          <p:cNvPr id="64" name="Rectangle 63"/>
          <p:cNvSpPr/>
          <p:nvPr/>
        </p:nvSpPr>
        <p:spPr>
          <a:xfrm>
            <a:off x="6131943" y="5204818"/>
            <a:ext cx="1800320" cy="745548"/>
          </a:xfrm>
          <a:prstGeom prst="rect">
            <a:avLst/>
          </a:prstGeom>
          <a:solidFill>
            <a:schemeClr val="bg2">
              <a:lumMod val="90000"/>
            </a:schemeClr>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chemeClr val="bg1"/>
                </a:solidFill>
                <a:latin typeface="Helvetica Neue"/>
                <a:cs typeface="Helvetica Neue"/>
              </a:rPr>
              <a:t>Appraisal, Insurance</a:t>
            </a:r>
          </a:p>
        </p:txBody>
      </p:sp>
      <p:sp>
        <p:nvSpPr>
          <p:cNvPr id="65" name="Rectangle 64"/>
          <p:cNvSpPr/>
          <p:nvPr/>
        </p:nvSpPr>
        <p:spPr>
          <a:xfrm>
            <a:off x="9828629" y="5204818"/>
            <a:ext cx="1800320" cy="745548"/>
          </a:xfrm>
          <a:prstGeom prst="rect">
            <a:avLst/>
          </a:prstGeom>
          <a:solidFill>
            <a:schemeClr val="bg2">
              <a:lumMod val="50000"/>
            </a:schemeClr>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IDs</a:t>
            </a:r>
          </a:p>
        </p:txBody>
      </p:sp>
      <p:pic>
        <p:nvPicPr>
          <p:cNvPr id="68" name="Picture 67"/>
          <p:cNvPicPr>
            <a:picLocks noChangeAspect="1"/>
          </p:cNvPicPr>
          <p:nvPr/>
        </p:nvPicPr>
        <p:blipFill>
          <a:blip r:embed="rId7"/>
          <a:stretch>
            <a:fillRect/>
          </a:stretch>
        </p:blipFill>
        <p:spPr>
          <a:xfrm>
            <a:off x="726414" y="3330207"/>
            <a:ext cx="502404" cy="520532"/>
          </a:xfrm>
          <a:prstGeom prst="rect">
            <a:avLst/>
          </a:prstGeom>
        </p:spPr>
      </p:pic>
      <p:pic>
        <p:nvPicPr>
          <p:cNvPr id="71" name="Picture 70"/>
          <p:cNvPicPr>
            <a:picLocks noChangeAspect="1"/>
          </p:cNvPicPr>
          <p:nvPr/>
        </p:nvPicPr>
        <p:blipFill>
          <a:blip r:embed="rId8"/>
          <a:stretch>
            <a:fillRect/>
          </a:stretch>
        </p:blipFill>
        <p:spPr>
          <a:xfrm>
            <a:off x="6704260" y="1074883"/>
            <a:ext cx="492192" cy="460715"/>
          </a:xfrm>
          <a:prstGeom prst="rect">
            <a:avLst/>
          </a:prstGeom>
        </p:spPr>
      </p:pic>
      <p:sp>
        <p:nvSpPr>
          <p:cNvPr id="6" name="Rectangle 5"/>
          <p:cNvSpPr/>
          <p:nvPr/>
        </p:nvSpPr>
        <p:spPr>
          <a:xfrm>
            <a:off x="2500645" y="1439144"/>
            <a:ext cx="1224707" cy="576995"/>
          </a:xfrm>
          <a:prstGeom prst="rect">
            <a:avLst/>
          </a:prstGeom>
          <a:gradFill>
            <a:gsLst>
              <a:gs pos="31200">
                <a:srgbClr val="ED6D51"/>
              </a:gs>
              <a:gs pos="0">
                <a:schemeClr val="accent1">
                  <a:tint val="100000"/>
                  <a:shade val="100000"/>
                  <a:satMod val="130000"/>
                </a:scheme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t>Appraiser</a:t>
            </a:r>
          </a:p>
        </p:txBody>
      </p:sp>
      <p:cxnSp>
        <p:nvCxnSpPr>
          <p:cNvPr id="18" name="Straight Arrow Connector 17"/>
          <p:cNvCxnSpPr>
            <a:stCxn id="6" idx="2"/>
          </p:cNvCxnSpPr>
          <p:nvPr/>
        </p:nvCxnSpPr>
        <p:spPr>
          <a:xfrm flipH="1">
            <a:off x="2864084" y="2016139"/>
            <a:ext cx="248915" cy="196432"/>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976798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1067" y="396952"/>
            <a:ext cx="10079132" cy="923201"/>
          </a:xfrm>
        </p:spPr>
        <p:txBody>
          <a:bodyPr>
            <a:normAutofit/>
          </a:bodyPr>
          <a:lstStyle/>
          <a:p>
            <a:pPr marL="0" indent="0">
              <a:buNone/>
            </a:pPr>
            <a:r>
              <a:rPr lang="en-US" b="1" dirty="0"/>
              <a:t>Mutual Chain </a:t>
            </a:r>
            <a:r>
              <a:rPr lang="en-US" b="1" dirty="0" smtClean="0"/>
              <a:t>A </a:t>
            </a:r>
            <a:r>
              <a:rPr lang="en-US" b="1" dirty="0"/>
              <a:t>shared ledger between involved parties can increase trust, speed of execution, auditability and cost</a:t>
            </a:r>
            <a:endParaRPr lang="en-US" dirty="0"/>
          </a:p>
        </p:txBody>
      </p:sp>
      <p:sp>
        <p:nvSpPr>
          <p:cNvPr id="118" name="Rectangle 117"/>
          <p:cNvSpPr/>
          <p:nvPr/>
        </p:nvSpPr>
        <p:spPr>
          <a:xfrm>
            <a:off x="8397065" y="1709217"/>
            <a:ext cx="1800320" cy="745548"/>
          </a:xfrm>
          <a:prstGeom prst="rect">
            <a:avLst/>
          </a:prstGeom>
          <a:solidFill>
            <a:schemeClr val="bg2">
              <a:lumMod val="75000"/>
            </a:schemeClr>
          </a:solidFill>
          <a:ln>
            <a:solidFill>
              <a:schemeClr val="tx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Investor</a:t>
            </a:r>
          </a:p>
        </p:txBody>
      </p:sp>
      <p:sp>
        <p:nvSpPr>
          <p:cNvPr id="119" name="Rectangle 118"/>
          <p:cNvSpPr/>
          <p:nvPr/>
        </p:nvSpPr>
        <p:spPr>
          <a:xfrm>
            <a:off x="1479343" y="2714427"/>
            <a:ext cx="1800320" cy="745548"/>
          </a:xfrm>
          <a:prstGeom prst="rect">
            <a:avLst/>
          </a:prstGeom>
          <a:solidFill>
            <a:schemeClr val="bg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Lawyer Office</a:t>
            </a:r>
          </a:p>
        </p:txBody>
      </p:sp>
      <p:sp>
        <p:nvSpPr>
          <p:cNvPr id="120" name="Rectangle 119"/>
          <p:cNvSpPr/>
          <p:nvPr/>
        </p:nvSpPr>
        <p:spPr>
          <a:xfrm>
            <a:off x="8275157" y="3201405"/>
            <a:ext cx="1800320" cy="745548"/>
          </a:xfrm>
          <a:prstGeom prst="rect">
            <a:avLst/>
          </a:prstGeom>
          <a:solidFill>
            <a:schemeClr val="bg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Borrower</a:t>
            </a:r>
          </a:p>
        </p:txBody>
      </p:sp>
      <p:sp>
        <p:nvSpPr>
          <p:cNvPr id="121" name="Rectangle 120"/>
          <p:cNvSpPr/>
          <p:nvPr/>
        </p:nvSpPr>
        <p:spPr>
          <a:xfrm>
            <a:off x="5626381" y="3446822"/>
            <a:ext cx="1526767" cy="745548"/>
          </a:xfrm>
          <a:prstGeom prst="rect">
            <a:avLst/>
          </a:prstGeom>
          <a:solidFill>
            <a:schemeClr val="bg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Bank</a:t>
            </a:r>
          </a:p>
        </p:txBody>
      </p:sp>
      <p:sp>
        <p:nvSpPr>
          <p:cNvPr id="122" name="Rectangle 121"/>
          <p:cNvSpPr/>
          <p:nvPr/>
        </p:nvSpPr>
        <p:spPr>
          <a:xfrm>
            <a:off x="5502448" y="1288958"/>
            <a:ext cx="1800320" cy="745548"/>
          </a:xfrm>
          <a:prstGeom prst="rect">
            <a:avLst/>
          </a:prstGeom>
          <a:solidFill>
            <a:schemeClr val="bg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 Authority</a:t>
            </a:r>
          </a:p>
        </p:txBody>
      </p:sp>
      <p:sp>
        <p:nvSpPr>
          <p:cNvPr id="2" name="TextBox 1"/>
          <p:cNvSpPr txBox="1"/>
          <p:nvPr/>
        </p:nvSpPr>
        <p:spPr>
          <a:xfrm>
            <a:off x="2" y="5950366"/>
            <a:ext cx="12191999" cy="461665"/>
          </a:xfrm>
          <a:prstGeom prst="rect">
            <a:avLst/>
          </a:prstGeom>
          <a:noFill/>
        </p:spPr>
        <p:txBody>
          <a:bodyPr wrap="square" rtlCol="0">
            <a:spAutoFit/>
          </a:bodyPr>
          <a:lstStyle/>
          <a:p>
            <a:pPr algn="ctr"/>
            <a:r>
              <a:rPr lang="en-US" sz="2400" b="1" dirty="0">
                <a:solidFill>
                  <a:srgbClr val="717171"/>
                </a:solidFill>
              </a:rPr>
              <a:t>Consensus, provenance, immutability, finality </a:t>
            </a:r>
            <a:endParaRPr lang="en-US" sz="2400" dirty="0"/>
          </a:p>
        </p:txBody>
      </p:sp>
      <p:sp>
        <p:nvSpPr>
          <p:cNvPr id="4" name="Oval 3"/>
          <p:cNvSpPr/>
          <p:nvPr/>
        </p:nvSpPr>
        <p:spPr>
          <a:xfrm>
            <a:off x="3215145" y="1978691"/>
            <a:ext cx="5506159" cy="1499452"/>
          </a:xfrm>
          <a:prstGeom prst="ellipse">
            <a:avLst/>
          </a:prstGeom>
          <a:noFill/>
          <a:ln w="76200" cmpd="sng">
            <a:solidFill>
              <a:srgbClr val="FF6600">
                <a:alpha val="45000"/>
              </a:srgb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grpSp>
        <p:nvGrpSpPr>
          <p:cNvPr id="229" name="Group 228"/>
          <p:cNvGrpSpPr/>
          <p:nvPr/>
        </p:nvGrpSpPr>
        <p:grpSpPr>
          <a:xfrm>
            <a:off x="5337573" y="3080972"/>
            <a:ext cx="1258131" cy="643392"/>
            <a:chOff x="5887240" y="1513232"/>
            <a:chExt cx="943598" cy="482544"/>
          </a:xfrm>
        </p:grpSpPr>
        <p:sp>
          <p:nvSpPr>
            <p:cNvPr id="230" name="Folded Corner 229"/>
            <p:cNvSpPr/>
            <p:nvPr/>
          </p:nvSpPr>
          <p:spPr>
            <a:xfrm>
              <a:off x="6010895" y="1513232"/>
              <a:ext cx="819943" cy="482544"/>
            </a:xfrm>
            <a:prstGeom prst="foldedCorner">
              <a:avLst>
                <a:gd name="adj" fmla="val 50000"/>
              </a:avLst>
            </a:prstGeom>
            <a:solidFill>
              <a:srgbClr val="FF6600">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33" dirty="0"/>
            </a:p>
            <a:p>
              <a:pPr algn="ctr"/>
              <a:endParaRPr lang="en-US" sz="1333" dirty="0"/>
            </a:p>
            <a:p>
              <a:pPr algn="ctr"/>
              <a:endParaRPr lang="en-US" sz="1333" dirty="0"/>
            </a:p>
            <a:p>
              <a:pPr algn="ctr"/>
              <a:r>
                <a:rPr lang="en-US" sz="1333" dirty="0"/>
                <a:t>Ledger</a:t>
              </a:r>
            </a:p>
          </p:txBody>
        </p:sp>
        <p:grpSp>
          <p:nvGrpSpPr>
            <p:cNvPr id="231" name="Group 230"/>
            <p:cNvGrpSpPr/>
            <p:nvPr/>
          </p:nvGrpSpPr>
          <p:grpSpPr>
            <a:xfrm>
              <a:off x="5887240" y="1513232"/>
              <a:ext cx="726381" cy="72644"/>
              <a:chOff x="4163354" y="2836022"/>
              <a:chExt cx="726381" cy="72644"/>
            </a:xfrm>
            <a:solidFill>
              <a:srgbClr val="FFFFFF"/>
            </a:solidFill>
          </p:grpSpPr>
          <p:sp>
            <p:nvSpPr>
              <p:cNvPr id="232" name="Rectangle 231"/>
              <p:cNvSpPr>
                <a:spLocks noChangeAspect="1"/>
              </p:cNvSpPr>
              <p:nvPr/>
            </p:nvSpPr>
            <p:spPr>
              <a:xfrm>
                <a:off x="4163354" y="2836022"/>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nvGrpSpPr>
              <p:cNvPr id="233" name="Group 232"/>
              <p:cNvGrpSpPr/>
              <p:nvPr/>
            </p:nvGrpSpPr>
            <p:grpSpPr>
              <a:xfrm>
                <a:off x="4236379" y="2836022"/>
                <a:ext cx="108712" cy="72644"/>
                <a:chOff x="3929202" y="2317750"/>
                <a:chExt cx="108712" cy="72644"/>
              </a:xfrm>
              <a:grpFill/>
            </p:grpSpPr>
            <p:sp>
              <p:nvSpPr>
                <p:cNvPr id="249" name="Rectangle 248"/>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50" name="Rectangle 249"/>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234" name="Group 233"/>
              <p:cNvGrpSpPr/>
              <p:nvPr/>
            </p:nvGrpSpPr>
            <p:grpSpPr>
              <a:xfrm>
                <a:off x="4343892" y="2836022"/>
                <a:ext cx="108712" cy="72644"/>
                <a:chOff x="3929202" y="2317750"/>
                <a:chExt cx="108712" cy="72644"/>
              </a:xfrm>
              <a:grpFill/>
            </p:grpSpPr>
            <p:sp>
              <p:nvSpPr>
                <p:cNvPr id="247" name="Rectangle 246"/>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48" name="Rectangle 247"/>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235" name="Group 234"/>
              <p:cNvGrpSpPr/>
              <p:nvPr/>
            </p:nvGrpSpPr>
            <p:grpSpPr>
              <a:xfrm>
                <a:off x="4452604" y="2836022"/>
                <a:ext cx="108712" cy="72644"/>
                <a:chOff x="3929202" y="2317750"/>
                <a:chExt cx="108712" cy="72644"/>
              </a:xfrm>
              <a:grpFill/>
            </p:grpSpPr>
            <p:sp>
              <p:nvSpPr>
                <p:cNvPr id="245" name="Rectangle 244"/>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46" name="Rectangle 245"/>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236" name="Group 235"/>
              <p:cNvGrpSpPr/>
              <p:nvPr/>
            </p:nvGrpSpPr>
            <p:grpSpPr>
              <a:xfrm>
                <a:off x="4561316" y="2836022"/>
                <a:ext cx="108712" cy="72644"/>
                <a:chOff x="3929202" y="2317750"/>
                <a:chExt cx="108712" cy="72644"/>
              </a:xfrm>
              <a:grpFill/>
            </p:grpSpPr>
            <p:sp>
              <p:nvSpPr>
                <p:cNvPr id="243" name="Rectangle 242"/>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44" name="Rectangle 243"/>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237" name="Group 236"/>
              <p:cNvGrpSpPr/>
              <p:nvPr/>
            </p:nvGrpSpPr>
            <p:grpSpPr>
              <a:xfrm>
                <a:off x="4672311" y="2836022"/>
                <a:ext cx="108712" cy="72644"/>
                <a:chOff x="3929202" y="2317750"/>
                <a:chExt cx="108712" cy="72644"/>
              </a:xfrm>
              <a:grpFill/>
            </p:grpSpPr>
            <p:sp>
              <p:nvSpPr>
                <p:cNvPr id="241" name="Rectangle 240"/>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42" name="Rectangle 241"/>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238" name="Group 237"/>
              <p:cNvGrpSpPr/>
              <p:nvPr/>
            </p:nvGrpSpPr>
            <p:grpSpPr>
              <a:xfrm>
                <a:off x="4781023" y="2836022"/>
                <a:ext cx="108712" cy="72644"/>
                <a:chOff x="3929202" y="2317750"/>
                <a:chExt cx="108712" cy="72644"/>
              </a:xfrm>
              <a:grpFill/>
            </p:grpSpPr>
            <p:sp>
              <p:nvSpPr>
                <p:cNvPr id="239" name="Rectangle 238"/>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40" name="Rectangle 239"/>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grpSp>
      <p:grpSp>
        <p:nvGrpSpPr>
          <p:cNvPr id="251" name="Group 250"/>
          <p:cNvGrpSpPr/>
          <p:nvPr/>
        </p:nvGrpSpPr>
        <p:grpSpPr>
          <a:xfrm>
            <a:off x="6081419" y="1776811"/>
            <a:ext cx="1105635" cy="657172"/>
            <a:chOff x="5814215" y="1502897"/>
            <a:chExt cx="829226" cy="492879"/>
          </a:xfrm>
        </p:grpSpPr>
        <p:sp>
          <p:nvSpPr>
            <p:cNvPr id="252" name="Folded Corner 251"/>
            <p:cNvSpPr/>
            <p:nvPr/>
          </p:nvSpPr>
          <p:spPr>
            <a:xfrm>
              <a:off x="5814215" y="1502897"/>
              <a:ext cx="829226" cy="492879"/>
            </a:xfrm>
            <a:prstGeom prst="foldedCorner">
              <a:avLst>
                <a:gd name="adj" fmla="val 50000"/>
              </a:avLst>
            </a:prstGeom>
            <a:solidFill>
              <a:srgbClr val="FF6600">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33" dirty="0"/>
            </a:p>
            <a:p>
              <a:pPr algn="ctr"/>
              <a:endParaRPr lang="en-US" sz="1333" dirty="0"/>
            </a:p>
            <a:p>
              <a:pPr algn="ctr"/>
              <a:endParaRPr lang="en-US" sz="1333" dirty="0"/>
            </a:p>
            <a:p>
              <a:pPr algn="ctr"/>
              <a:r>
                <a:rPr lang="en-US" sz="1333" dirty="0"/>
                <a:t>Ledger</a:t>
              </a:r>
            </a:p>
          </p:txBody>
        </p:sp>
        <p:grpSp>
          <p:nvGrpSpPr>
            <p:cNvPr id="253" name="Group 252"/>
            <p:cNvGrpSpPr/>
            <p:nvPr/>
          </p:nvGrpSpPr>
          <p:grpSpPr>
            <a:xfrm>
              <a:off x="5887240" y="1513232"/>
              <a:ext cx="726381" cy="72644"/>
              <a:chOff x="4163354" y="2836022"/>
              <a:chExt cx="726381" cy="72644"/>
            </a:xfrm>
            <a:solidFill>
              <a:srgbClr val="FFFFFF"/>
            </a:solidFill>
          </p:grpSpPr>
          <p:sp>
            <p:nvSpPr>
              <p:cNvPr id="254" name="Rectangle 253"/>
              <p:cNvSpPr>
                <a:spLocks noChangeAspect="1"/>
              </p:cNvSpPr>
              <p:nvPr/>
            </p:nvSpPr>
            <p:spPr>
              <a:xfrm>
                <a:off x="4163354" y="2836022"/>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nvGrpSpPr>
              <p:cNvPr id="255" name="Group 254"/>
              <p:cNvGrpSpPr/>
              <p:nvPr/>
            </p:nvGrpSpPr>
            <p:grpSpPr>
              <a:xfrm>
                <a:off x="4236379" y="2836022"/>
                <a:ext cx="108712" cy="72644"/>
                <a:chOff x="3929202" y="2317750"/>
                <a:chExt cx="108712" cy="72644"/>
              </a:xfrm>
              <a:grpFill/>
            </p:grpSpPr>
            <p:sp>
              <p:nvSpPr>
                <p:cNvPr id="271" name="Rectangle 270"/>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72" name="Rectangle 271"/>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256" name="Group 255"/>
              <p:cNvGrpSpPr/>
              <p:nvPr/>
            </p:nvGrpSpPr>
            <p:grpSpPr>
              <a:xfrm>
                <a:off x="4343892" y="2836022"/>
                <a:ext cx="108712" cy="72644"/>
                <a:chOff x="3929202" y="2317750"/>
                <a:chExt cx="108712" cy="72644"/>
              </a:xfrm>
              <a:grpFill/>
            </p:grpSpPr>
            <p:sp>
              <p:nvSpPr>
                <p:cNvPr id="269" name="Rectangle 268"/>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70" name="Rectangle 269"/>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257" name="Group 256"/>
              <p:cNvGrpSpPr/>
              <p:nvPr/>
            </p:nvGrpSpPr>
            <p:grpSpPr>
              <a:xfrm>
                <a:off x="4452604" y="2836022"/>
                <a:ext cx="108712" cy="72644"/>
                <a:chOff x="3929202" y="2317750"/>
                <a:chExt cx="108712" cy="72644"/>
              </a:xfrm>
              <a:grpFill/>
            </p:grpSpPr>
            <p:sp>
              <p:nvSpPr>
                <p:cNvPr id="267" name="Rectangle 266"/>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68" name="Rectangle 267"/>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258" name="Group 257"/>
              <p:cNvGrpSpPr/>
              <p:nvPr/>
            </p:nvGrpSpPr>
            <p:grpSpPr>
              <a:xfrm>
                <a:off x="4561316" y="2836022"/>
                <a:ext cx="108712" cy="72644"/>
                <a:chOff x="3929202" y="2317750"/>
                <a:chExt cx="108712" cy="72644"/>
              </a:xfrm>
              <a:grpFill/>
            </p:grpSpPr>
            <p:sp>
              <p:nvSpPr>
                <p:cNvPr id="265" name="Rectangle 264"/>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66" name="Rectangle 265"/>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259" name="Group 258"/>
              <p:cNvGrpSpPr/>
              <p:nvPr/>
            </p:nvGrpSpPr>
            <p:grpSpPr>
              <a:xfrm>
                <a:off x="4672311" y="2836022"/>
                <a:ext cx="108712" cy="72644"/>
                <a:chOff x="3929202" y="2317750"/>
                <a:chExt cx="108712" cy="72644"/>
              </a:xfrm>
              <a:grpFill/>
            </p:grpSpPr>
            <p:sp>
              <p:nvSpPr>
                <p:cNvPr id="263" name="Rectangle 262"/>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64" name="Rectangle 263"/>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260" name="Group 259"/>
              <p:cNvGrpSpPr/>
              <p:nvPr/>
            </p:nvGrpSpPr>
            <p:grpSpPr>
              <a:xfrm>
                <a:off x="4781023" y="2836022"/>
                <a:ext cx="108712" cy="72644"/>
                <a:chOff x="3929202" y="2317750"/>
                <a:chExt cx="108712" cy="72644"/>
              </a:xfrm>
              <a:grpFill/>
            </p:grpSpPr>
            <p:sp>
              <p:nvSpPr>
                <p:cNvPr id="261" name="Rectangle 260"/>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62" name="Rectangle 261"/>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grpSp>
      <p:grpSp>
        <p:nvGrpSpPr>
          <p:cNvPr id="273" name="Group 272"/>
          <p:cNvGrpSpPr/>
          <p:nvPr/>
        </p:nvGrpSpPr>
        <p:grpSpPr>
          <a:xfrm>
            <a:off x="2919929" y="3120771"/>
            <a:ext cx="1105635" cy="657172"/>
            <a:chOff x="5814215" y="1502897"/>
            <a:chExt cx="829226" cy="492879"/>
          </a:xfrm>
        </p:grpSpPr>
        <p:sp>
          <p:nvSpPr>
            <p:cNvPr id="274" name="Folded Corner 273"/>
            <p:cNvSpPr/>
            <p:nvPr/>
          </p:nvSpPr>
          <p:spPr>
            <a:xfrm>
              <a:off x="5814215" y="1502897"/>
              <a:ext cx="829226" cy="492879"/>
            </a:xfrm>
            <a:prstGeom prst="foldedCorner">
              <a:avLst>
                <a:gd name="adj" fmla="val 50000"/>
              </a:avLst>
            </a:prstGeom>
            <a:solidFill>
              <a:srgbClr val="FF6600">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33" dirty="0"/>
            </a:p>
            <a:p>
              <a:pPr algn="ctr"/>
              <a:endParaRPr lang="en-US" sz="1333" dirty="0"/>
            </a:p>
            <a:p>
              <a:pPr algn="ctr"/>
              <a:endParaRPr lang="en-US" sz="1333" dirty="0"/>
            </a:p>
            <a:p>
              <a:pPr algn="ctr"/>
              <a:r>
                <a:rPr lang="en-US" sz="1333" dirty="0"/>
                <a:t>Ledger</a:t>
              </a:r>
            </a:p>
          </p:txBody>
        </p:sp>
        <p:grpSp>
          <p:nvGrpSpPr>
            <p:cNvPr id="275" name="Group 274"/>
            <p:cNvGrpSpPr/>
            <p:nvPr/>
          </p:nvGrpSpPr>
          <p:grpSpPr>
            <a:xfrm>
              <a:off x="5887240" y="1513232"/>
              <a:ext cx="726381" cy="72644"/>
              <a:chOff x="4163354" y="2836022"/>
              <a:chExt cx="726381" cy="72644"/>
            </a:xfrm>
            <a:solidFill>
              <a:srgbClr val="FFFFFF"/>
            </a:solidFill>
          </p:grpSpPr>
          <p:sp>
            <p:nvSpPr>
              <p:cNvPr id="276" name="Rectangle 275"/>
              <p:cNvSpPr>
                <a:spLocks noChangeAspect="1"/>
              </p:cNvSpPr>
              <p:nvPr/>
            </p:nvSpPr>
            <p:spPr>
              <a:xfrm>
                <a:off x="4163354" y="2836022"/>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nvGrpSpPr>
              <p:cNvPr id="277" name="Group 276"/>
              <p:cNvGrpSpPr/>
              <p:nvPr/>
            </p:nvGrpSpPr>
            <p:grpSpPr>
              <a:xfrm>
                <a:off x="4236379" y="2836022"/>
                <a:ext cx="108712" cy="72644"/>
                <a:chOff x="3929202" y="2317750"/>
                <a:chExt cx="108712" cy="72644"/>
              </a:xfrm>
              <a:grpFill/>
            </p:grpSpPr>
            <p:sp>
              <p:nvSpPr>
                <p:cNvPr id="293" name="Rectangle 292"/>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94" name="Rectangle 293"/>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278" name="Group 277"/>
              <p:cNvGrpSpPr/>
              <p:nvPr/>
            </p:nvGrpSpPr>
            <p:grpSpPr>
              <a:xfrm>
                <a:off x="4343892" y="2836022"/>
                <a:ext cx="108712" cy="72644"/>
                <a:chOff x="3929202" y="2317750"/>
                <a:chExt cx="108712" cy="72644"/>
              </a:xfrm>
              <a:grpFill/>
            </p:grpSpPr>
            <p:sp>
              <p:nvSpPr>
                <p:cNvPr id="291" name="Rectangle 290"/>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92" name="Rectangle 291"/>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279" name="Group 278"/>
              <p:cNvGrpSpPr/>
              <p:nvPr/>
            </p:nvGrpSpPr>
            <p:grpSpPr>
              <a:xfrm>
                <a:off x="4452604" y="2836022"/>
                <a:ext cx="108712" cy="72644"/>
                <a:chOff x="3929202" y="2317750"/>
                <a:chExt cx="108712" cy="72644"/>
              </a:xfrm>
              <a:grpFill/>
            </p:grpSpPr>
            <p:sp>
              <p:nvSpPr>
                <p:cNvPr id="289" name="Rectangle 288"/>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90" name="Rectangle 289"/>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280" name="Group 279"/>
              <p:cNvGrpSpPr/>
              <p:nvPr/>
            </p:nvGrpSpPr>
            <p:grpSpPr>
              <a:xfrm>
                <a:off x="4561316" y="2836022"/>
                <a:ext cx="108712" cy="72644"/>
                <a:chOff x="3929202" y="2317750"/>
                <a:chExt cx="108712" cy="72644"/>
              </a:xfrm>
              <a:grpFill/>
            </p:grpSpPr>
            <p:sp>
              <p:nvSpPr>
                <p:cNvPr id="287" name="Rectangle 286"/>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88" name="Rectangle 287"/>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281" name="Group 280"/>
              <p:cNvGrpSpPr/>
              <p:nvPr/>
            </p:nvGrpSpPr>
            <p:grpSpPr>
              <a:xfrm>
                <a:off x="4672311" y="2836022"/>
                <a:ext cx="108712" cy="72644"/>
                <a:chOff x="3929202" y="2317750"/>
                <a:chExt cx="108712" cy="72644"/>
              </a:xfrm>
              <a:grpFill/>
            </p:grpSpPr>
            <p:sp>
              <p:nvSpPr>
                <p:cNvPr id="285" name="Rectangle 284"/>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86" name="Rectangle 285"/>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282" name="Group 281"/>
              <p:cNvGrpSpPr/>
              <p:nvPr/>
            </p:nvGrpSpPr>
            <p:grpSpPr>
              <a:xfrm>
                <a:off x="4781023" y="2836022"/>
                <a:ext cx="108712" cy="72644"/>
                <a:chOff x="3929202" y="2317750"/>
                <a:chExt cx="108712" cy="72644"/>
              </a:xfrm>
              <a:grpFill/>
            </p:grpSpPr>
            <p:sp>
              <p:nvSpPr>
                <p:cNvPr id="283" name="Rectangle 282"/>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84" name="Rectangle 283"/>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grpSp>
      <p:pic>
        <p:nvPicPr>
          <p:cNvPr id="318" name="pasted-image.pdf"/>
          <p:cNvPicPr>
            <a:picLocks noChangeAspect="1"/>
          </p:cNvPicPr>
          <p:nvPr/>
        </p:nvPicPr>
        <p:blipFill>
          <a:blip r:embed="rId3">
            <a:extLst/>
          </a:blip>
          <a:stretch>
            <a:fillRect/>
          </a:stretch>
        </p:blipFill>
        <p:spPr>
          <a:xfrm>
            <a:off x="5848108" y="4395723"/>
            <a:ext cx="542733" cy="487680"/>
          </a:xfrm>
          <a:prstGeom prst="rect">
            <a:avLst/>
          </a:prstGeom>
          <a:ln w="12700">
            <a:miter lim="400000"/>
          </a:ln>
        </p:spPr>
      </p:pic>
      <p:pic>
        <p:nvPicPr>
          <p:cNvPr id="319" name="pasted-image.pdf"/>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0270940" y="1115484"/>
            <a:ext cx="731520" cy="771965"/>
          </a:xfrm>
          <a:prstGeom prst="rect">
            <a:avLst/>
          </a:prstGeom>
          <a:ln w="12700">
            <a:miter lim="400000"/>
          </a:ln>
        </p:spPr>
      </p:pic>
      <p:pic>
        <p:nvPicPr>
          <p:cNvPr id="320" name="pasted-image.pdf"/>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0204439" y="3092160"/>
            <a:ext cx="731520" cy="771965"/>
          </a:xfrm>
          <a:prstGeom prst="rect">
            <a:avLst/>
          </a:prstGeom>
          <a:ln w="12700">
            <a:miter lim="400000"/>
          </a:ln>
        </p:spPr>
      </p:pic>
      <p:sp>
        <p:nvSpPr>
          <p:cNvPr id="5" name="Oval 4"/>
          <p:cNvSpPr/>
          <p:nvPr/>
        </p:nvSpPr>
        <p:spPr>
          <a:xfrm>
            <a:off x="2957197" y="2992811"/>
            <a:ext cx="1068868" cy="1006837"/>
          </a:xfrm>
          <a:prstGeom prst="ellipse">
            <a:avLst/>
          </a:prstGeom>
          <a:noFill/>
          <a:ln w="57150" cmpd="sng">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cxnSp>
        <p:nvCxnSpPr>
          <p:cNvPr id="7" name="Straight Connector 6"/>
          <p:cNvCxnSpPr/>
          <p:nvPr/>
        </p:nvCxnSpPr>
        <p:spPr>
          <a:xfrm flipH="1">
            <a:off x="2781133" y="3822825"/>
            <a:ext cx="309420" cy="350848"/>
          </a:xfrm>
          <a:prstGeom prst="line">
            <a:avLst/>
          </a:prstGeom>
          <a:ln w="57150" cmpd="sng">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434757" y="4167085"/>
            <a:ext cx="2313241" cy="830997"/>
          </a:xfrm>
          <a:prstGeom prst="rect">
            <a:avLst/>
          </a:prstGeom>
          <a:noFill/>
          <a:ln w="28575" cmpd="sng">
            <a:solidFill>
              <a:schemeClr val="bg1">
                <a:lumMod val="50000"/>
              </a:schemeClr>
            </a:solidFill>
          </a:ln>
        </p:spPr>
        <p:txBody>
          <a:bodyPr wrap="square" rtlCol="0">
            <a:spAutoFit/>
          </a:bodyPr>
          <a:lstStyle/>
          <a:p>
            <a:r>
              <a:rPr lang="en-US" sz="1600" dirty="0"/>
              <a:t>Larger institutional participants validate shared ledger</a:t>
            </a:r>
          </a:p>
        </p:txBody>
      </p:sp>
      <p:sp>
        <p:nvSpPr>
          <p:cNvPr id="157" name="Oval 156"/>
          <p:cNvSpPr/>
          <p:nvPr/>
        </p:nvSpPr>
        <p:spPr>
          <a:xfrm>
            <a:off x="8050515" y="2235190"/>
            <a:ext cx="1068868" cy="1006837"/>
          </a:xfrm>
          <a:prstGeom prst="ellipse">
            <a:avLst/>
          </a:prstGeom>
          <a:noFill/>
          <a:ln w="57150" cmpd="sng">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cxnSp>
        <p:nvCxnSpPr>
          <p:cNvPr id="160" name="Straight Connector 159"/>
          <p:cNvCxnSpPr/>
          <p:nvPr/>
        </p:nvCxnSpPr>
        <p:spPr>
          <a:xfrm>
            <a:off x="8565921" y="3242027"/>
            <a:ext cx="115811" cy="1039552"/>
          </a:xfrm>
          <a:prstGeom prst="line">
            <a:avLst/>
          </a:prstGeom>
          <a:ln w="57150" cmpd="sng">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sp>
        <p:nvSpPr>
          <p:cNvPr id="161" name="TextBox 160"/>
          <p:cNvSpPr txBox="1"/>
          <p:nvPr/>
        </p:nvSpPr>
        <p:spPr>
          <a:xfrm>
            <a:off x="7354882" y="4281579"/>
            <a:ext cx="3215317" cy="830997"/>
          </a:xfrm>
          <a:prstGeom prst="rect">
            <a:avLst/>
          </a:prstGeom>
          <a:noFill/>
          <a:ln w="28575" cmpd="sng">
            <a:solidFill>
              <a:schemeClr val="bg1">
                <a:lumMod val="50000"/>
              </a:schemeClr>
            </a:solidFill>
          </a:ln>
        </p:spPr>
        <p:txBody>
          <a:bodyPr wrap="square" rtlCol="0">
            <a:spAutoFit/>
          </a:bodyPr>
          <a:lstStyle/>
          <a:p>
            <a:r>
              <a:rPr lang="en-US" sz="1600" dirty="0"/>
              <a:t>Individual and smaller participants have access but don</a:t>
            </a:r>
            <a:r>
              <a:rPr lang="fr-FR" sz="1600" dirty="0"/>
              <a:t>’</a:t>
            </a:r>
            <a:r>
              <a:rPr lang="en-US" sz="1600" dirty="0"/>
              <a:t>t validate shared ledger</a:t>
            </a:r>
          </a:p>
        </p:txBody>
      </p:sp>
      <p:grpSp>
        <p:nvGrpSpPr>
          <p:cNvPr id="164" name="Group 163"/>
          <p:cNvGrpSpPr/>
          <p:nvPr/>
        </p:nvGrpSpPr>
        <p:grpSpPr>
          <a:xfrm>
            <a:off x="7362157" y="3220433"/>
            <a:ext cx="1105635" cy="657172"/>
            <a:chOff x="5814215" y="1502897"/>
            <a:chExt cx="829226" cy="492879"/>
          </a:xfrm>
        </p:grpSpPr>
        <p:sp>
          <p:nvSpPr>
            <p:cNvPr id="165" name="Folded Corner 164"/>
            <p:cNvSpPr/>
            <p:nvPr/>
          </p:nvSpPr>
          <p:spPr>
            <a:xfrm>
              <a:off x="5814215" y="1502897"/>
              <a:ext cx="829226" cy="492879"/>
            </a:xfrm>
            <a:prstGeom prst="foldedCorner">
              <a:avLst>
                <a:gd name="adj" fmla="val 50000"/>
              </a:avLst>
            </a:prstGeom>
            <a:solidFill>
              <a:srgbClr val="FF6600">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33" dirty="0"/>
            </a:p>
            <a:p>
              <a:pPr algn="ctr"/>
              <a:endParaRPr lang="en-US" sz="1333" dirty="0"/>
            </a:p>
            <a:p>
              <a:pPr algn="ctr"/>
              <a:endParaRPr lang="en-US" sz="1333" dirty="0"/>
            </a:p>
            <a:p>
              <a:pPr algn="ctr"/>
              <a:r>
                <a:rPr lang="en-US" sz="1333" dirty="0"/>
                <a:t>Ledger</a:t>
              </a:r>
            </a:p>
          </p:txBody>
        </p:sp>
        <p:grpSp>
          <p:nvGrpSpPr>
            <p:cNvPr id="166" name="Group 165"/>
            <p:cNvGrpSpPr/>
            <p:nvPr/>
          </p:nvGrpSpPr>
          <p:grpSpPr>
            <a:xfrm>
              <a:off x="5887240" y="1513232"/>
              <a:ext cx="726381" cy="72644"/>
              <a:chOff x="4163354" y="2836022"/>
              <a:chExt cx="726381" cy="72644"/>
            </a:xfrm>
            <a:solidFill>
              <a:srgbClr val="FFFFFF"/>
            </a:solidFill>
          </p:grpSpPr>
          <p:sp>
            <p:nvSpPr>
              <p:cNvPr id="168" name="Rectangle 167"/>
              <p:cNvSpPr>
                <a:spLocks noChangeAspect="1"/>
              </p:cNvSpPr>
              <p:nvPr/>
            </p:nvSpPr>
            <p:spPr>
              <a:xfrm>
                <a:off x="4163354" y="2836022"/>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nvGrpSpPr>
              <p:cNvPr id="176" name="Group 175"/>
              <p:cNvGrpSpPr/>
              <p:nvPr/>
            </p:nvGrpSpPr>
            <p:grpSpPr>
              <a:xfrm>
                <a:off x="4236379" y="2836022"/>
                <a:ext cx="108712" cy="72644"/>
                <a:chOff x="3929202" y="2317750"/>
                <a:chExt cx="108712" cy="72644"/>
              </a:xfrm>
              <a:grpFill/>
            </p:grpSpPr>
            <p:sp>
              <p:nvSpPr>
                <p:cNvPr id="194" name="Rectangle 193"/>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323" name="Rectangle 322"/>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178" name="Group 177"/>
              <p:cNvGrpSpPr/>
              <p:nvPr/>
            </p:nvGrpSpPr>
            <p:grpSpPr>
              <a:xfrm>
                <a:off x="4343892" y="2836022"/>
                <a:ext cx="108712" cy="72644"/>
                <a:chOff x="3929202" y="2317750"/>
                <a:chExt cx="108712" cy="72644"/>
              </a:xfrm>
              <a:grpFill/>
            </p:grpSpPr>
            <p:sp>
              <p:nvSpPr>
                <p:cNvPr id="192" name="Rectangle 191"/>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93" name="Rectangle 192"/>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179" name="Group 178"/>
              <p:cNvGrpSpPr/>
              <p:nvPr/>
            </p:nvGrpSpPr>
            <p:grpSpPr>
              <a:xfrm>
                <a:off x="4452604" y="2836022"/>
                <a:ext cx="108712" cy="72644"/>
                <a:chOff x="3929202" y="2317750"/>
                <a:chExt cx="108712" cy="72644"/>
              </a:xfrm>
              <a:grpFill/>
            </p:grpSpPr>
            <p:sp>
              <p:nvSpPr>
                <p:cNvPr id="190" name="Rectangle 189"/>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91" name="Rectangle 190"/>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180" name="Group 179"/>
              <p:cNvGrpSpPr/>
              <p:nvPr/>
            </p:nvGrpSpPr>
            <p:grpSpPr>
              <a:xfrm>
                <a:off x="4561316" y="2836022"/>
                <a:ext cx="108712" cy="72644"/>
                <a:chOff x="3929202" y="2317750"/>
                <a:chExt cx="108712" cy="72644"/>
              </a:xfrm>
              <a:grpFill/>
            </p:grpSpPr>
            <p:sp>
              <p:nvSpPr>
                <p:cNvPr id="188" name="Rectangle 187"/>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89" name="Rectangle 188"/>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181" name="Group 180"/>
              <p:cNvGrpSpPr/>
              <p:nvPr/>
            </p:nvGrpSpPr>
            <p:grpSpPr>
              <a:xfrm>
                <a:off x="4672311" y="2836022"/>
                <a:ext cx="108712" cy="72644"/>
                <a:chOff x="3929202" y="2317750"/>
                <a:chExt cx="108712" cy="72644"/>
              </a:xfrm>
              <a:grpFill/>
            </p:grpSpPr>
            <p:sp>
              <p:nvSpPr>
                <p:cNvPr id="186" name="Rectangle 185"/>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87" name="Rectangle 186"/>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183" name="Group 182"/>
              <p:cNvGrpSpPr/>
              <p:nvPr/>
            </p:nvGrpSpPr>
            <p:grpSpPr>
              <a:xfrm>
                <a:off x="4781023" y="2836022"/>
                <a:ext cx="108712" cy="72644"/>
                <a:chOff x="3929202" y="2317750"/>
                <a:chExt cx="108712" cy="72644"/>
              </a:xfrm>
              <a:grpFill/>
            </p:grpSpPr>
            <p:sp>
              <p:nvSpPr>
                <p:cNvPr id="184" name="Rectangle 183"/>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85" name="Rectangle 184"/>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grpSp>
      <p:grpSp>
        <p:nvGrpSpPr>
          <p:cNvPr id="324" name="Group 323"/>
          <p:cNvGrpSpPr/>
          <p:nvPr/>
        </p:nvGrpSpPr>
        <p:grpSpPr>
          <a:xfrm>
            <a:off x="7865941" y="1531939"/>
            <a:ext cx="1105635" cy="657172"/>
            <a:chOff x="5814215" y="1502897"/>
            <a:chExt cx="829226" cy="492879"/>
          </a:xfrm>
        </p:grpSpPr>
        <p:sp>
          <p:nvSpPr>
            <p:cNvPr id="325" name="Folded Corner 324"/>
            <p:cNvSpPr/>
            <p:nvPr/>
          </p:nvSpPr>
          <p:spPr>
            <a:xfrm>
              <a:off x="5814215" y="1502897"/>
              <a:ext cx="829226" cy="492879"/>
            </a:xfrm>
            <a:prstGeom prst="foldedCorner">
              <a:avLst>
                <a:gd name="adj" fmla="val 50000"/>
              </a:avLst>
            </a:prstGeom>
            <a:solidFill>
              <a:srgbClr val="FF6600">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33" dirty="0"/>
            </a:p>
            <a:p>
              <a:pPr algn="ctr"/>
              <a:endParaRPr lang="en-US" sz="1333" dirty="0"/>
            </a:p>
            <a:p>
              <a:pPr algn="ctr"/>
              <a:endParaRPr lang="en-US" sz="1333" dirty="0"/>
            </a:p>
            <a:p>
              <a:pPr algn="ctr"/>
              <a:r>
                <a:rPr lang="en-US" sz="1333" dirty="0"/>
                <a:t>Ledger</a:t>
              </a:r>
            </a:p>
          </p:txBody>
        </p:sp>
        <p:grpSp>
          <p:nvGrpSpPr>
            <p:cNvPr id="326" name="Group 325"/>
            <p:cNvGrpSpPr/>
            <p:nvPr/>
          </p:nvGrpSpPr>
          <p:grpSpPr>
            <a:xfrm>
              <a:off x="5887240" y="1513232"/>
              <a:ext cx="726381" cy="72644"/>
              <a:chOff x="4163354" y="2836022"/>
              <a:chExt cx="726381" cy="72644"/>
            </a:xfrm>
            <a:solidFill>
              <a:srgbClr val="FFFFFF"/>
            </a:solidFill>
          </p:grpSpPr>
          <p:sp>
            <p:nvSpPr>
              <p:cNvPr id="327" name="Rectangle 326"/>
              <p:cNvSpPr>
                <a:spLocks noChangeAspect="1"/>
              </p:cNvSpPr>
              <p:nvPr/>
            </p:nvSpPr>
            <p:spPr>
              <a:xfrm>
                <a:off x="4163354" y="2836022"/>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nvGrpSpPr>
              <p:cNvPr id="328" name="Group 327"/>
              <p:cNvGrpSpPr/>
              <p:nvPr/>
            </p:nvGrpSpPr>
            <p:grpSpPr>
              <a:xfrm>
                <a:off x="4236379" y="2836022"/>
                <a:ext cx="108712" cy="72644"/>
                <a:chOff x="3929202" y="2317750"/>
                <a:chExt cx="108712" cy="72644"/>
              </a:xfrm>
              <a:grpFill/>
            </p:grpSpPr>
            <p:sp>
              <p:nvSpPr>
                <p:cNvPr id="344" name="Rectangle 343"/>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345" name="Rectangle 344"/>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329" name="Group 328"/>
              <p:cNvGrpSpPr/>
              <p:nvPr/>
            </p:nvGrpSpPr>
            <p:grpSpPr>
              <a:xfrm>
                <a:off x="4343892" y="2836022"/>
                <a:ext cx="108712" cy="72644"/>
                <a:chOff x="3929202" y="2317750"/>
                <a:chExt cx="108712" cy="72644"/>
              </a:xfrm>
              <a:grpFill/>
            </p:grpSpPr>
            <p:sp>
              <p:nvSpPr>
                <p:cNvPr id="342" name="Rectangle 341"/>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343" name="Rectangle 342"/>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330" name="Group 329"/>
              <p:cNvGrpSpPr/>
              <p:nvPr/>
            </p:nvGrpSpPr>
            <p:grpSpPr>
              <a:xfrm>
                <a:off x="4452604" y="2836022"/>
                <a:ext cx="108712" cy="72644"/>
                <a:chOff x="3929202" y="2317750"/>
                <a:chExt cx="108712" cy="72644"/>
              </a:xfrm>
              <a:grpFill/>
            </p:grpSpPr>
            <p:sp>
              <p:nvSpPr>
                <p:cNvPr id="340" name="Rectangle 339"/>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341" name="Rectangle 340"/>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331" name="Group 330"/>
              <p:cNvGrpSpPr/>
              <p:nvPr/>
            </p:nvGrpSpPr>
            <p:grpSpPr>
              <a:xfrm>
                <a:off x="4561316" y="2836022"/>
                <a:ext cx="108712" cy="72644"/>
                <a:chOff x="3929202" y="2317750"/>
                <a:chExt cx="108712" cy="72644"/>
              </a:xfrm>
              <a:grpFill/>
            </p:grpSpPr>
            <p:sp>
              <p:nvSpPr>
                <p:cNvPr id="338" name="Rectangle 337"/>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339" name="Rectangle 338"/>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332" name="Group 331"/>
              <p:cNvGrpSpPr/>
              <p:nvPr/>
            </p:nvGrpSpPr>
            <p:grpSpPr>
              <a:xfrm>
                <a:off x="4672311" y="2836022"/>
                <a:ext cx="108712" cy="72644"/>
                <a:chOff x="3929202" y="2317750"/>
                <a:chExt cx="108712" cy="72644"/>
              </a:xfrm>
              <a:grpFill/>
            </p:grpSpPr>
            <p:sp>
              <p:nvSpPr>
                <p:cNvPr id="336" name="Rectangle 335"/>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337" name="Rectangle 336"/>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333" name="Group 332"/>
              <p:cNvGrpSpPr/>
              <p:nvPr/>
            </p:nvGrpSpPr>
            <p:grpSpPr>
              <a:xfrm>
                <a:off x="4781023" y="2836022"/>
                <a:ext cx="108712" cy="72644"/>
                <a:chOff x="3929202" y="2317750"/>
                <a:chExt cx="108712" cy="72644"/>
              </a:xfrm>
              <a:grpFill/>
            </p:grpSpPr>
            <p:sp>
              <p:nvSpPr>
                <p:cNvPr id="334" name="Rectangle 333"/>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335" name="Rectangle 334"/>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grpSp>
      <p:pic>
        <p:nvPicPr>
          <p:cNvPr id="155" name="pasted-image.pdf"/>
          <p:cNvPicPr/>
          <p:nvPr/>
        </p:nvPicPr>
        <p:blipFill>
          <a:blip r:embed="rId5" cstate="screen">
            <a:extLst>
              <a:ext uri="{28A0092B-C50C-407E-A947-70E740481C1C}">
                <a14:useLocalDpi xmlns:a14="http://schemas.microsoft.com/office/drawing/2010/main"/>
              </a:ext>
            </a:extLst>
          </a:blip>
          <a:stretch>
            <a:fillRect/>
          </a:stretch>
        </p:blipFill>
        <p:spPr>
          <a:xfrm>
            <a:off x="1560253" y="1452710"/>
            <a:ext cx="708211" cy="692815"/>
          </a:xfrm>
          <a:prstGeom prst="rect">
            <a:avLst/>
          </a:prstGeom>
          <a:ln w="12700">
            <a:miter lim="400000"/>
          </a:ln>
        </p:spPr>
      </p:pic>
      <p:pic>
        <p:nvPicPr>
          <p:cNvPr id="156" name="Picture 155"/>
          <p:cNvPicPr>
            <a:picLocks noChangeAspect="1"/>
          </p:cNvPicPr>
          <p:nvPr/>
        </p:nvPicPr>
        <p:blipFill>
          <a:blip r:embed="rId6"/>
          <a:stretch>
            <a:fillRect/>
          </a:stretch>
        </p:blipFill>
        <p:spPr>
          <a:xfrm>
            <a:off x="726414" y="2906069"/>
            <a:ext cx="502404" cy="520532"/>
          </a:xfrm>
          <a:prstGeom prst="rect">
            <a:avLst/>
          </a:prstGeom>
        </p:spPr>
      </p:pic>
      <p:pic>
        <p:nvPicPr>
          <p:cNvPr id="158" name="Picture 157"/>
          <p:cNvPicPr>
            <a:picLocks noChangeAspect="1"/>
          </p:cNvPicPr>
          <p:nvPr/>
        </p:nvPicPr>
        <p:blipFill>
          <a:blip r:embed="rId7"/>
          <a:stretch>
            <a:fillRect/>
          </a:stretch>
        </p:blipFill>
        <p:spPr>
          <a:xfrm>
            <a:off x="6980047" y="1246232"/>
            <a:ext cx="492192" cy="460715"/>
          </a:xfrm>
          <a:prstGeom prst="rect">
            <a:avLst/>
          </a:prstGeom>
        </p:spPr>
      </p:pic>
      <p:sp>
        <p:nvSpPr>
          <p:cNvPr id="159" name="Rectangle 158"/>
          <p:cNvSpPr/>
          <p:nvPr/>
        </p:nvSpPr>
        <p:spPr>
          <a:xfrm>
            <a:off x="586911" y="5204818"/>
            <a:ext cx="1800320" cy="745548"/>
          </a:xfrm>
          <a:prstGeom prst="rect">
            <a:avLst/>
          </a:prstGeom>
          <a:solidFill>
            <a:srgbClr val="648C61"/>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Good Faith Estimate, Truth in Lending</a:t>
            </a:r>
          </a:p>
        </p:txBody>
      </p:sp>
      <p:sp>
        <p:nvSpPr>
          <p:cNvPr id="162" name="Rectangle 161"/>
          <p:cNvSpPr/>
          <p:nvPr/>
        </p:nvSpPr>
        <p:spPr>
          <a:xfrm>
            <a:off x="7980287" y="5204818"/>
            <a:ext cx="1800320" cy="745548"/>
          </a:xfrm>
          <a:prstGeom prst="rect">
            <a:avLst/>
          </a:prstGeom>
          <a:solidFill>
            <a:schemeClr val="tx1">
              <a:lumMod val="65000"/>
              <a:lumOff val="35000"/>
            </a:schemeClr>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Title</a:t>
            </a:r>
          </a:p>
        </p:txBody>
      </p:sp>
      <p:sp>
        <p:nvSpPr>
          <p:cNvPr id="163" name="Rectangle 162"/>
          <p:cNvSpPr/>
          <p:nvPr/>
        </p:nvSpPr>
        <p:spPr>
          <a:xfrm>
            <a:off x="2435255" y="5204818"/>
            <a:ext cx="1800320" cy="745548"/>
          </a:xfrm>
          <a:prstGeom prst="rect">
            <a:avLst/>
          </a:prstGeom>
          <a:solidFill>
            <a:srgbClr val="648C61"/>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Mortgage Application</a:t>
            </a:r>
          </a:p>
        </p:txBody>
      </p:sp>
      <p:sp>
        <p:nvSpPr>
          <p:cNvPr id="167" name="Rectangle 166"/>
          <p:cNvSpPr/>
          <p:nvPr/>
        </p:nvSpPr>
        <p:spPr>
          <a:xfrm>
            <a:off x="4283599" y="5204818"/>
            <a:ext cx="1800320" cy="745548"/>
          </a:xfrm>
          <a:prstGeom prst="rect">
            <a:avLst/>
          </a:prstGeom>
          <a:solidFill>
            <a:srgbClr val="648C61"/>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Contract</a:t>
            </a:r>
          </a:p>
        </p:txBody>
      </p:sp>
      <p:sp>
        <p:nvSpPr>
          <p:cNvPr id="169" name="Rectangle 168"/>
          <p:cNvSpPr/>
          <p:nvPr/>
        </p:nvSpPr>
        <p:spPr>
          <a:xfrm>
            <a:off x="6131943" y="5204818"/>
            <a:ext cx="1800320" cy="745548"/>
          </a:xfrm>
          <a:prstGeom prst="rect">
            <a:avLst/>
          </a:prstGeom>
          <a:solidFill>
            <a:srgbClr val="648C61"/>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chemeClr val="bg1"/>
                </a:solidFill>
                <a:latin typeface="Helvetica Neue"/>
                <a:cs typeface="Helvetica Neue"/>
              </a:rPr>
              <a:t>Appraisal, Insurance</a:t>
            </a:r>
          </a:p>
        </p:txBody>
      </p:sp>
      <p:sp>
        <p:nvSpPr>
          <p:cNvPr id="170" name="Rectangle 169"/>
          <p:cNvSpPr/>
          <p:nvPr/>
        </p:nvSpPr>
        <p:spPr>
          <a:xfrm>
            <a:off x="9828629" y="5204818"/>
            <a:ext cx="1800320" cy="745548"/>
          </a:xfrm>
          <a:prstGeom prst="rect">
            <a:avLst/>
          </a:prstGeom>
          <a:solidFill>
            <a:schemeClr val="tx1">
              <a:lumMod val="65000"/>
              <a:lumOff val="35000"/>
            </a:schemeClr>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IDs</a:t>
            </a:r>
          </a:p>
        </p:txBody>
      </p:sp>
      <p:sp>
        <p:nvSpPr>
          <p:cNvPr id="6" name="Rectangle: Rounded Corners 5"/>
          <p:cNvSpPr/>
          <p:nvPr/>
        </p:nvSpPr>
        <p:spPr>
          <a:xfrm>
            <a:off x="4123694" y="3426601"/>
            <a:ext cx="1249780" cy="847468"/>
          </a:xfrm>
          <a:prstGeom prst="round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t>Appraiser</a:t>
            </a:r>
          </a:p>
        </p:txBody>
      </p:sp>
      <p:sp>
        <p:nvSpPr>
          <p:cNvPr id="9" name="Rectangle: Rounded Corners 8"/>
          <p:cNvSpPr/>
          <p:nvPr/>
        </p:nvSpPr>
        <p:spPr>
          <a:xfrm>
            <a:off x="2605965" y="1789304"/>
            <a:ext cx="1615103" cy="736099"/>
          </a:xfrm>
          <a:prstGeom prst="round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Admin</a:t>
            </a:r>
          </a:p>
        </p:txBody>
      </p:sp>
      <p:grpSp>
        <p:nvGrpSpPr>
          <p:cNvPr id="171" name="Group 170"/>
          <p:cNvGrpSpPr/>
          <p:nvPr/>
        </p:nvGrpSpPr>
        <p:grpSpPr>
          <a:xfrm>
            <a:off x="3905328" y="1652253"/>
            <a:ext cx="1105635" cy="786137"/>
            <a:chOff x="5814215" y="1406173"/>
            <a:chExt cx="829226" cy="589603"/>
          </a:xfrm>
        </p:grpSpPr>
        <p:sp>
          <p:nvSpPr>
            <p:cNvPr id="172" name="Folded Corner 346"/>
            <p:cNvSpPr/>
            <p:nvPr/>
          </p:nvSpPr>
          <p:spPr>
            <a:xfrm>
              <a:off x="5814215" y="1406173"/>
              <a:ext cx="829226" cy="589603"/>
            </a:xfrm>
            <a:prstGeom prst="foldedCorner">
              <a:avLst>
                <a:gd name="adj" fmla="val 50000"/>
              </a:avLst>
            </a:prstGeom>
            <a:solidFill>
              <a:srgbClr val="FF6600">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33" dirty="0"/>
            </a:p>
            <a:p>
              <a:pPr algn="ctr"/>
              <a:endParaRPr lang="en-US" sz="1333" dirty="0"/>
            </a:p>
            <a:p>
              <a:pPr algn="ctr"/>
              <a:endParaRPr lang="en-US" sz="1333" dirty="0"/>
            </a:p>
            <a:p>
              <a:pPr algn="ctr"/>
              <a:r>
                <a:rPr lang="en-US" sz="1333" dirty="0"/>
                <a:t>Ledger</a:t>
              </a:r>
            </a:p>
          </p:txBody>
        </p:sp>
        <p:grpSp>
          <p:nvGrpSpPr>
            <p:cNvPr id="173" name="Group 172"/>
            <p:cNvGrpSpPr/>
            <p:nvPr/>
          </p:nvGrpSpPr>
          <p:grpSpPr>
            <a:xfrm>
              <a:off x="5887240" y="1513232"/>
              <a:ext cx="726381" cy="72644"/>
              <a:chOff x="4163354" y="2836022"/>
              <a:chExt cx="726381" cy="72644"/>
            </a:xfrm>
            <a:solidFill>
              <a:srgbClr val="FFFFFF"/>
            </a:solidFill>
          </p:grpSpPr>
          <p:sp>
            <p:nvSpPr>
              <p:cNvPr id="174" name="Rectangle 173"/>
              <p:cNvSpPr>
                <a:spLocks noChangeAspect="1"/>
              </p:cNvSpPr>
              <p:nvPr/>
            </p:nvSpPr>
            <p:spPr>
              <a:xfrm>
                <a:off x="4163354" y="2836022"/>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nvGrpSpPr>
              <p:cNvPr id="175" name="Group 174"/>
              <p:cNvGrpSpPr/>
              <p:nvPr/>
            </p:nvGrpSpPr>
            <p:grpSpPr>
              <a:xfrm>
                <a:off x="4236379" y="2836022"/>
                <a:ext cx="108712" cy="72644"/>
                <a:chOff x="3929202" y="2317750"/>
                <a:chExt cx="108712" cy="72644"/>
              </a:xfrm>
              <a:grpFill/>
            </p:grpSpPr>
            <p:sp>
              <p:nvSpPr>
                <p:cNvPr id="208" name="Rectangle 207"/>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09" name="Rectangle 208"/>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177" name="Group 176"/>
              <p:cNvGrpSpPr/>
              <p:nvPr/>
            </p:nvGrpSpPr>
            <p:grpSpPr>
              <a:xfrm>
                <a:off x="4343892" y="2836022"/>
                <a:ext cx="108712" cy="72644"/>
                <a:chOff x="3929202" y="2317750"/>
                <a:chExt cx="108712" cy="72644"/>
              </a:xfrm>
              <a:grpFill/>
            </p:grpSpPr>
            <p:sp>
              <p:nvSpPr>
                <p:cNvPr id="206" name="Rectangle 205"/>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07" name="Rectangle 206"/>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182" name="Group 181"/>
              <p:cNvGrpSpPr/>
              <p:nvPr/>
            </p:nvGrpSpPr>
            <p:grpSpPr>
              <a:xfrm>
                <a:off x="4452604" y="2836022"/>
                <a:ext cx="108712" cy="72644"/>
                <a:chOff x="3929202" y="2317750"/>
                <a:chExt cx="108712" cy="72644"/>
              </a:xfrm>
              <a:grpFill/>
            </p:grpSpPr>
            <p:sp>
              <p:nvSpPr>
                <p:cNvPr id="204" name="Rectangle 203"/>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05" name="Rectangle 204"/>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195" name="Group 194"/>
              <p:cNvGrpSpPr/>
              <p:nvPr/>
            </p:nvGrpSpPr>
            <p:grpSpPr>
              <a:xfrm>
                <a:off x="4561316" y="2836022"/>
                <a:ext cx="108712" cy="72644"/>
                <a:chOff x="3929202" y="2317750"/>
                <a:chExt cx="108712" cy="72644"/>
              </a:xfrm>
              <a:grpFill/>
            </p:grpSpPr>
            <p:sp>
              <p:nvSpPr>
                <p:cNvPr id="202" name="Rectangle 201"/>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03" name="Rectangle 202"/>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196" name="Group 195"/>
              <p:cNvGrpSpPr/>
              <p:nvPr/>
            </p:nvGrpSpPr>
            <p:grpSpPr>
              <a:xfrm>
                <a:off x="4672311" y="2836022"/>
                <a:ext cx="108712" cy="72644"/>
                <a:chOff x="3929202" y="2317750"/>
                <a:chExt cx="108712" cy="72644"/>
              </a:xfrm>
              <a:grpFill/>
            </p:grpSpPr>
            <p:sp>
              <p:nvSpPr>
                <p:cNvPr id="200" name="Rectangle 199"/>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01" name="Rectangle 200"/>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197" name="Group 196"/>
              <p:cNvGrpSpPr/>
              <p:nvPr/>
            </p:nvGrpSpPr>
            <p:grpSpPr>
              <a:xfrm>
                <a:off x="4781023" y="2836022"/>
                <a:ext cx="108712" cy="72644"/>
                <a:chOff x="3929202" y="2317750"/>
                <a:chExt cx="108712" cy="72644"/>
              </a:xfrm>
              <a:grpFill/>
            </p:grpSpPr>
            <p:sp>
              <p:nvSpPr>
                <p:cNvPr id="198" name="Rectangle 197"/>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99" name="Rectangle 198"/>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grpSp>
    </p:spTree>
    <p:extLst>
      <p:ext uri="{BB962C8B-B14F-4D97-AF65-F5344CB8AC3E}">
        <p14:creationId xmlns:p14="http://schemas.microsoft.com/office/powerpoint/2010/main" val="2921421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Blockchain Network Participants </a:t>
            </a:r>
          </a:p>
        </p:txBody>
      </p:sp>
      <p:sp>
        <p:nvSpPr>
          <p:cNvPr id="6" name="Horizontal Scroll 5"/>
          <p:cNvSpPr>
            <a:spLocks noChangeAspect="1"/>
          </p:cNvSpPr>
          <p:nvPr/>
        </p:nvSpPr>
        <p:spPr bwMode="auto">
          <a:xfrm>
            <a:off x="4864157" y="2447429"/>
            <a:ext cx="1681729" cy="715635"/>
          </a:xfrm>
          <a:prstGeom prst="horizontalScroll">
            <a:avLst/>
          </a:prstGeom>
          <a:noFill/>
          <a:ln w="9525" cap="flat" cmpd="sng" algn="ctr">
            <a:solidFill>
              <a:srgbClr val="0A4465"/>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914377" fontAlgn="base">
              <a:lnSpc>
                <a:spcPct val="90000"/>
              </a:lnSpc>
              <a:spcBef>
                <a:spcPct val="0"/>
              </a:spcBef>
              <a:spcAft>
                <a:spcPct val="0"/>
              </a:spcAft>
            </a:pPr>
            <a:r>
              <a:rPr lang="en-US" sz="1400" dirty="0">
                <a:latin typeface="HelvNeue Light for IBM" pitchFamily="34" charset="0"/>
              </a:rPr>
              <a:t>Insurance Plans</a:t>
            </a:r>
          </a:p>
        </p:txBody>
      </p:sp>
      <p:sp>
        <p:nvSpPr>
          <p:cNvPr id="7" name="Rounded Rectangle 6"/>
          <p:cNvSpPr>
            <a:spLocks noChangeAspect="1"/>
          </p:cNvSpPr>
          <p:nvPr/>
        </p:nvSpPr>
        <p:spPr bwMode="auto">
          <a:xfrm>
            <a:off x="483717" y="2416829"/>
            <a:ext cx="1796876" cy="588699"/>
          </a:xfrm>
          <a:prstGeom prst="roundRect">
            <a:avLst/>
          </a:prstGeom>
          <a:noFill/>
          <a:ln w="19050"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914377" fontAlgn="base">
              <a:lnSpc>
                <a:spcPct val="90000"/>
              </a:lnSpc>
              <a:spcBef>
                <a:spcPct val="0"/>
              </a:spcBef>
              <a:spcAft>
                <a:spcPct val="0"/>
              </a:spcAft>
            </a:pPr>
            <a:r>
              <a:rPr lang="en-US" sz="1600" dirty="0">
                <a:latin typeface="HelvNeue Light for IBM" panose="020B0403020202020204" pitchFamily="34" charset="0"/>
              </a:rPr>
              <a:t>Alice Sheen</a:t>
            </a:r>
          </a:p>
          <a:p>
            <a:pPr algn="ctr" defTabSz="914377" fontAlgn="base">
              <a:lnSpc>
                <a:spcPct val="90000"/>
              </a:lnSpc>
              <a:spcBef>
                <a:spcPct val="0"/>
              </a:spcBef>
              <a:spcAft>
                <a:spcPct val="0"/>
              </a:spcAft>
            </a:pPr>
            <a:r>
              <a:rPr lang="ja-JP" altLang="en-US" sz="1400" i="1" dirty="0">
                <a:solidFill>
                  <a:srgbClr val="191919"/>
                </a:solidFill>
                <a:latin typeface="HelvNeue Light for IBM" panose="020B0403020202020204" pitchFamily="34" charset="0"/>
              </a:rPr>
              <a:t>参保人</a:t>
            </a:r>
            <a:endParaRPr lang="en-US" sz="1400" i="1" dirty="0">
              <a:solidFill>
                <a:srgbClr val="191919"/>
              </a:solidFill>
              <a:latin typeface="HelvNeue Light for IBM" panose="020B0403020202020204" pitchFamily="34" charset="0"/>
            </a:endParaRPr>
          </a:p>
        </p:txBody>
      </p:sp>
      <p:sp>
        <p:nvSpPr>
          <p:cNvPr id="8" name="Rounded Rectangle 7"/>
          <p:cNvSpPr>
            <a:spLocks noChangeAspect="1"/>
          </p:cNvSpPr>
          <p:nvPr/>
        </p:nvSpPr>
        <p:spPr bwMode="auto">
          <a:xfrm>
            <a:off x="419169" y="3371320"/>
            <a:ext cx="1925975" cy="719131"/>
          </a:xfrm>
          <a:prstGeom prst="roundRect">
            <a:avLst/>
          </a:prstGeom>
          <a:noFill/>
          <a:ln w="19050"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914377" fontAlgn="base">
              <a:lnSpc>
                <a:spcPct val="90000"/>
              </a:lnSpc>
              <a:spcBef>
                <a:spcPct val="0"/>
              </a:spcBef>
              <a:spcAft>
                <a:spcPct val="0"/>
              </a:spcAft>
            </a:pPr>
            <a:r>
              <a:rPr lang="en-US" sz="1600" dirty="0">
                <a:latin typeface="HelvNeue Light for IBM" panose="020B0403020202020204" pitchFamily="34" charset="0"/>
              </a:rPr>
              <a:t>Banks</a:t>
            </a:r>
            <a:endParaRPr lang="en-US" sz="1400" i="1" dirty="0">
              <a:solidFill>
                <a:srgbClr val="191919"/>
              </a:solidFill>
              <a:latin typeface="HelvNeue Light for IBM" panose="020B0403020202020204" pitchFamily="34" charset="0"/>
            </a:endParaRPr>
          </a:p>
        </p:txBody>
      </p:sp>
      <p:sp>
        <p:nvSpPr>
          <p:cNvPr id="9" name="Rounded Rectangle 8"/>
          <p:cNvSpPr>
            <a:spLocks noChangeAspect="1"/>
          </p:cNvSpPr>
          <p:nvPr/>
        </p:nvSpPr>
        <p:spPr bwMode="auto">
          <a:xfrm>
            <a:off x="4590145" y="1241207"/>
            <a:ext cx="2229756" cy="692643"/>
          </a:xfrm>
          <a:prstGeom prst="roundRect">
            <a:avLst/>
          </a:prstGeom>
          <a:noFill/>
          <a:ln w="19050"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914377" fontAlgn="base">
              <a:lnSpc>
                <a:spcPct val="90000"/>
              </a:lnSpc>
              <a:spcBef>
                <a:spcPct val="0"/>
              </a:spcBef>
              <a:spcAft>
                <a:spcPct val="0"/>
              </a:spcAft>
            </a:pPr>
            <a:r>
              <a:rPr lang="en-US" sz="1600" dirty="0">
                <a:latin typeface="HelvNeue Light for IBM" panose="020B0403020202020204" pitchFamily="34" charset="0"/>
              </a:rPr>
              <a:t>Open Insurance</a:t>
            </a:r>
          </a:p>
          <a:p>
            <a:pPr algn="ctr" defTabSz="914377" fontAlgn="base">
              <a:lnSpc>
                <a:spcPct val="90000"/>
              </a:lnSpc>
              <a:spcBef>
                <a:spcPct val="0"/>
              </a:spcBef>
              <a:spcAft>
                <a:spcPct val="0"/>
              </a:spcAft>
            </a:pPr>
            <a:r>
              <a:rPr lang="en-US" sz="1400" i="1" dirty="0">
                <a:solidFill>
                  <a:srgbClr val="191919"/>
                </a:solidFill>
                <a:latin typeface="HelvNeue Light for IBM" panose="020B0403020202020204" pitchFamily="34" charset="0"/>
              </a:rPr>
              <a:t>Insurer</a:t>
            </a:r>
          </a:p>
        </p:txBody>
      </p:sp>
      <p:cxnSp>
        <p:nvCxnSpPr>
          <p:cNvPr id="10" name="Straight Connector 9"/>
          <p:cNvCxnSpPr>
            <a:stCxn id="9" idx="2"/>
            <a:endCxn id="71" idx="0"/>
          </p:cNvCxnSpPr>
          <p:nvPr/>
        </p:nvCxnSpPr>
        <p:spPr bwMode="auto">
          <a:xfrm>
            <a:off x="5705023" y="1933849"/>
            <a:ext cx="0" cy="346323"/>
          </a:xfrm>
          <a:prstGeom prst="line">
            <a:avLst/>
          </a:prstGeom>
          <a:noFill/>
          <a:ln w="19050" cap="flat" cmpd="sng" algn="ctr">
            <a:solidFill>
              <a:schemeClr val="tx1"/>
            </a:solidFill>
            <a:prstDash val="solid"/>
            <a:round/>
            <a:headEnd type="none" w="med" len="med"/>
            <a:tailEnd type="none" w="med" len="med"/>
          </a:ln>
          <a:effectLst/>
        </p:spPr>
      </p:cxnSp>
      <p:cxnSp>
        <p:nvCxnSpPr>
          <p:cNvPr id="11" name="Straight Connector 10"/>
          <p:cNvCxnSpPr>
            <a:stCxn id="7" idx="2"/>
            <a:endCxn id="8" idx="0"/>
          </p:cNvCxnSpPr>
          <p:nvPr/>
        </p:nvCxnSpPr>
        <p:spPr bwMode="auto">
          <a:xfrm>
            <a:off x="1382156" y="3005529"/>
            <a:ext cx="1" cy="365793"/>
          </a:xfrm>
          <a:prstGeom prst="line">
            <a:avLst/>
          </a:prstGeom>
          <a:noFill/>
          <a:ln w="19050" cap="flat" cmpd="sng" algn="ctr">
            <a:solidFill>
              <a:schemeClr val="tx1"/>
            </a:solidFill>
            <a:prstDash val="solid"/>
            <a:round/>
            <a:headEnd type="none" w="med" len="med"/>
            <a:tailEnd type="none" w="med" len="med"/>
          </a:ln>
          <a:effectLst/>
        </p:spPr>
      </p:cxnSp>
      <p:cxnSp>
        <p:nvCxnSpPr>
          <p:cNvPr id="12" name="Straight Connector 11"/>
          <p:cNvCxnSpPr>
            <a:stCxn id="8" idx="3"/>
            <a:endCxn id="71" idx="2"/>
          </p:cNvCxnSpPr>
          <p:nvPr/>
        </p:nvCxnSpPr>
        <p:spPr bwMode="auto">
          <a:xfrm>
            <a:off x="2345143" y="3730886"/>
            <a:ext cx="545304" cy="1"/>
          </a:xfrm>
          <a:prstGeom prst="line">
            <a:avLst/>
          </a:prstGeom>
          <a:noFill/>
          <a:ln w="19050" cap="flat" cmpd="sng" algn="ctr">
            <a:solidFill>
              <a:schemeClr val="tx1"/>
            </a:solidFill>
            <a:prstDash val="solid"/>
            <a:round/>
            <a:headEnd type="none" w="med" len="med"/>
            <a:tailEnd type="none" w="med" len="med"/>
          </a:ln>
          <a:effectLst/>
        </p:spPr>
      </p:cxnSp>
      <p:sp>
        <p:nvSpPr>
          <p:cNvPr id="13" name="Rounded Rectangle 12"/>
          <p:cNvSpPr>
            <a:spLocks noChangeAspect="1"/>
          </p:cNvSpPr>
          <p:nvPr/>
        </p:nvSpPr>
        <p:spPr bwMode="auto">
          <a:xfrm>
            <a:off x="8991600" y="3440459"/>
            <a:ext cx="1869883" cy="580853"/>
          </a:xfrm>
          <a:prstGeom prst="roundRect">
            <a:avLst/>
          </a:prstGeom>
          <a:noFill/>
          <a:ln w="19050"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914377" fontAlgn="base">
              <a:lnSpc>
                <a:spcPct val="90000"/>
              </a:lnSpc>
              <a:spcBef>
                <a:spcPct val="0"/>
              </a:spcBef>
              <a:spcAft>
                <a:spcPct val="0"/>
              </a:spcAft>
            </a:pPr>
            <a:r>
              <a:rPr lang="en-US" sz="1600" dirty="0">
                <a:latin typeface="HelvNeue Light for IBM" panose="020B0403020202020204" pitchFamily="34" charset="0"/>
              </a:rPr>
              <a:t>Heath Care Group</a:t>
            </a:r>
            <a:endParaRPr lang="en-US" sz="1400" i="1" dirty="0">
              <a:solidFill>
                <a:srgbClr val="191919"/>
              </a:solidFill>
              <a:latin typeface="HelvNeue Light for IBM" panose="020B0403020202020204" pitchFamily="34" charset="0"/>
            </a:endParaRPr>
          </a:p>
        </p:txBody>
      </p:sp>
      <p:cxnSp>
        <p:nvCxnSpPr>
          <p:cNvPr id="14" name="Straight Connector 13"/>
          <p:cNvCxnSpPr>
            <a:stCxn id="13" idx="1"/>
            <a:endCxn id="71" idx="6"/>
          </p:cNvCxnSpPr>
          <p:nvPr/>
        </p:nvCxnSpPr>
        <p:spPr bwMode="auto">
          <a:xfrm flipH="1">
            <a:off x="8519597" y="3730886"/>
            <a:ext cx="472003" cy="1"/>
          </a:xfrm>
          <a:prstGeom prst="line">
            <a:avLst/>
          </a:prstGeom>
          <a:noFill/>
          <a:ln w="19050" cap="flat" cmpd="sng" algn="ctr">
            <a:solidFill>
              <a:schemeClr val="tx1"/>
            </a:solidFill>
            <a:prstDash val="solid"/>
            <a:round/>
            <a:headEnd type="none" w="med" len="med"/>
            <a:tailEnd type="none" w="med" len="med"/>
          </a:ln>
          <a:effectLst/>
        </p:spPr>
      </p:cxnSp>
      <p:sp>
        <p:nvSpPr>
          <p:cNvPr id="15" name="Horizontal Scroll 14"/>
          <p:cNvSpPr>
            <a:spLocks noChangeAspect="1"/>
          </p:cNvSpPr>
          <p:nvPr/>
        </p:nvSpPr>
        <p:spPr bwMode="auto">
          <a:xfrm>
            <a:off x="6451085" y="3628885"/>
            <a:ext cx="1681729" cy="715635"/>
          </a:xfrm>
          <a:prstGeom prst="horizontalScroll">
            <a:avLst/>
          </a:prstGeom>
          <a:noFill/>
          <a:ln w="9525" cap="flat" cmpd="sng" algn="ctr">
            <a:solidFill>
              <a:srgbClr val="0A4465"/>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914377" fontAlgn="base">
              <a:lnSpc>
                <a:spcPct val="90000"/>
              </a:lnSpc>
              <a:spcBef>
                <a:spcPct val="0"/>
              </a:spcBef>
              <a:spcAft>
                <a:spcPct val="0"/>
              </a:spcAft>
            </a:pPr>
            <a:r>
              <a:rPr lang="en-US" sz="1400" dirty="0">
                <a:latin typeface="HelvNeue Light for IBM" pitchFamily="34" charset="0"/>
              </a:rPr>
              <a:t>Claims</a:t>
            </a:r>
          </a:p>
        </p:txBody>
      </p:sp>
      <p:sp>
        <p:nvSpPr>
          <p:cNvPr id="16" name="Horizontal Scroll 15"/>
          <p:cNvSpPr>
            <a:spLocks noChangeAspect="1"/>
          </p:cNvSpPr>
          <p:nvPr/>
        </p:nvSpPr>
        <p:spPr bwMode="auto">
          <a:xfrm>
            <a:off x="3387130" y="3628885"/>
            <a:ext cx="1681729" cy="715635"/>
          </a:xfrm>
          <a:prstGeom prst="horizontalScroll">
            <a:avLst/>
          </a:prstGeom>
          <a:noFill/>
          <a:ln w="9525" cap="flat" cmpd="sng" algn="ctr">
            <a:solidFill>
              <a:srgbClr val="0A4465"/>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914377" fontAlgn="base">
              <a:lnSpc>
                <a:spcPct val="90000"/>
              </a:lnSpc>
              <a:spcBef>
                <a:spcPct val="0"/>
              </a:spcBef>
              <a:spcAft>
                <a:spcPct val="0"/>
              </a:spcAft>
            </a:pPr>
            <a:r>
              <a:rPr lang="ja-JP" altLang="en-US" sz="1400" dirty="0">
                <a:latin typeface="HelvNeue Light for IBM" pitchFamily="34" charset="0"/>
              </a:rPr>
              <a:t>参保人</a:t>
            </a:r>
            <a:r>
              <a:rPr lang="en-US" sz="1400" dirty="0">
                <a:latin typeface="HelvNeue Light for IBM" pitchFamily="34" charset="0"/>
              </a:rPr>
              <a:t> Data</a:t>
            </a:r>
          </a:p>
        </p:txBody>
      </p:sp>
      <p:sp>
        <p:nvSpPr>
          <p:cNvPr id="17" name="Rounded Rectangle 16"/>
          <p:cNvSpPr>
            <a:spLocks noChangeAspect="1"/>
          </p:cNvSpPr>
          <p:nvPr/>
        </p:nvSpPr>
        <p:spPr bwMode="auto">
          <a:xfrm>
            <a:off x="4590143" y="5527923"/>
            <a:ext cx="2229756" cy="692643"/>
          </a:xfrm>
          <a:prstGeom prst="roundRect">
            <a:avLst/>
          </a:prstGeom>
          <a:noFill/>
          <a:ln w="19050"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914377" fontAlgn="base">
              <a:lnSpc>
                <a:spcPct val="90000"/>
              </a:lnSpc>
              <a:spcBef>
                <a:spcPct val="0"/>
              </a:spcBef>
              <a:spcAft>
                <a:spcPct val="0"/>
              </a:spcAft>
            </a:pPr>
            <a:r>
              <a:rPr lang="en-US" sz="1600" dirty="0">
                <a:latin typeface="HelvNeue Light for IBM" panose="020B0403020202020204" pitchFamily="34" charset="0"/>
              </a:rPr>
              <a:t>Dental Group</a:t>
            </a:r>
          </a:p>
          <a:p>
            <a:pPr algn="ctr" defTabSz="914377" fontAlgn="base">
              <a:lnSpc>
                <a:spcPct val="90000"/>
              </a:lnSpc>
              <a:spcBef>
                <a:spcPct val="0"/>
              </a:spcBef>
              <a:spcAft>
                <a:spcPct val="0"/>
              </a:spcAft>
            </a:pPr>
            <a:r>
              <a:rPr lang="en-US" sz="1400" i="1" dirty="0">
                <a:solidFill>
                  <a:srgbClr val="191919"/>
                </a:solidFill>
                <a:latin typeface="HelvNeue Light for IBM" panose="020B0403020202020204" pitchFamily="34" charset="0"/>
              </a:rPr>
              <a:t>Dental Office</a:t>
            </a:r>
          </a:p>
        </p:txBody>
      </p:sp>
      <p:pic>
        <p:nvPicPr>
          <p:cNvPr id="19"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299974" y="3277378"/>
            <a:ext cx="810097" cy="9070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 name="Oval 70"/>
          <p:cNvSpPr/>
          <p:nvPr/>
        </p:nvSpPr>
        <p:spPr bwMode="auto">
          <a:xfrm>
            <a:off x="2890447" y="2280172"/>
            <a:ext cx="5629151" cy="2901429"/>
          </a:xfrm>
          <a:prstGeom prst="ellipse">
            <a:avLst/>
          </a:prstGeom>
          <a:noFill/>
          <a:ln w="50800" cap="flat" cmpd="sng" algn="ctr">
            <a:solidFill>
              <a:srgbClr val="3F78BB"/>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defTabSz="914377" fontAlgn="base">
              <a:spcBef>
                <a:spcPct val="0"/>
              </a:spcBef>
              <a:spcAft>
                <a:spcPct val="0"/>
              </a:spcAft>
            </a:pPr>
            <a:endParaRPr lang="en-US" sz="2000" b="1">
              <a:solidFill>
                <a:schemeClr val="hlink"/>
              </a:solidFill>
              <a:latin typeface="Arial" pitchFamily="34" charset="0"/>
              <a:cs typeface="Arial" pitchFamily="34" charset="0"/>
            </a:endParaRPr>
          </a:p>
        </p:txBody>
      </p:sp>
      <p:cxnSp>
        <p:nvCxnSpPr>
          <p:cNvPr id="90" name="Straight Connector 89"/>
          <p:cNvCxnSpPr>
            <a:stCxn id="71" idx="4"/>
            <a:endCxn id="17" idx="0"/>
          </p:cNvCxnSpPr>
          <p:nvPr/>
        </p:nvCxnSpPr>
        <p:spPr bwMode="auto">
          <a:xfrm flipH="1">
            <a:off x="5705022" y="5181600"/>
            <a:ext cx="1" cy="346323"/>
          </a:xfrm>
          <a:prstGeom prst="line">
            <a:avLst/>
          </a:prstGeom>
          <a:noFill/>
          <a:ln w="19050" cap="flat" cmpd="sng" algn="ctr">
            <a:solidFill>
              <a:schemeClr val="tx1"/>
            </a:solidFill>
            <a:prstDash val="solid"/>
            <a:round/>
            <a:headEnd type="none" w="med" len="med"/>
            <a:tailEnd type="none" w="med" len="med"/>
          </a:ln>
          <a:effectLst/>
        </p:spPr>
      </p:cxnSp>
      <p:sp>
        <p:nvSpPr>
          <p:cNvPr id="20" name="Rectangle: Rounded Corners 19"/>
          <p:cNvSpPr/>
          <p:nvPr/>
        </p:nvSpPr>
        <p:spPr>
          <a:xfrm>
            <a:off x="7941577" y="1588316"/>
            <a:ext cx="1554760" cy="69185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FFFFFF"/>
                </a:solidFill>
                <a:latin typeface="Helvetica Neue"/>
                <a:cs typeface="Helvetica Neue"/>
              </a:rPr>
              <a:t>Authority</a:t>
            </a:r>
          </a:p>
          <a:p>
            <a:pPr algn="ctr"/>
            <a:endParaRPr lang="en-US" sz="2400" dirty="0"/>
          </a:p>
        </p:txBody>
      </p:sp>
      <p:cxnSp>
        <p:nvCxnSpPr>
          <p:cNvPr id="23" name="Straight Connector 22"/>
          <p:cNvCxnSpPr>
            <a:stCxn id="20" idx="2"/>
          </p:cNvCxnSpPr>
          <p:nvPr/>
        </p:nvCxnSpPr>
        <p:spPr>
          <a:xfrm flipH="1">
            <a:off x="7852096" y="2280173"/>
            <a:ext cx="866861" cy="431007"/>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974261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1067" y="396950"/>
            <a:ext cx="11077776" cy="1137137"/>
          </a:xfrm>
        </p:spPr>
        <p:txBody>
          <a:bodyPr>
            <a:normAutofit/>
          </a:bodyPr>
          <a:lstStyle/>
          <a:p>
            <a:pPr marL="0" indent="0">
              <a:buNone/>
            </a:pPr>
            <a:r>
              <a:rPr lang="en-US" b="1" dirty="0"/>
              <a:t>Blockchain Integration in Bank’s Loan Origination System</a:t>
            </a:r>
            <a:r>
              <a:rPr lang="en-US" dirty="0"/>
              <a:t> (LOS)</a:t>
            </a:r>
          </a:p>
        </p:txBody>
      </p:sp>
      <p:sp>
        <p:nvSpPr>
          <p:cNvPr id="62" name="Rectangle 61"/>
          <p:cNvSpPr/>
          <p:nvPr/>
        </p:nvSpPr>
        <p:spPr>
          <a:xfrm>
            <a:off x="3130145" y="1552731"/>
            <a:ext cx="2695892" cy="1401987"/>
          </a:xfrm>
          <a:prstGeom prst="rect">
            <a:avLst/>
          </a:prstGeom>
          <a:solidFill>
            <a:schemeClr val="accent1">
              <a:lumMod val="60000"/>
              <a:lumOff val="40000"/>
            </a:schemeClr>
          </a:solidFill>
          <a:ln>
            <a:solidFill>
              <a:schemeClr val="tx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Business Process Management</a:t>
            </a:r>
          </a:p>
        </p:txBody>
      </p:sp>
      <p:sp>
        <p:nvSpPr>
          <p:cNvPr id="55" name="Rectangle 54"/>
          <p:cNvSpPr/>
          <p:nvPr/>
        </p:nvSpPr>
        <p:spPr>
          <a:xfrm>
            <a:off x="1058164" y="1565307"/>
            <a:ext cx="1800320" cy="3893844"/>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Customer Channel Management</a:t>
            </a:r>
          </a:p>
          <a:p>
            <a:pPr algn="ctr"/>
            <a:r>
              <a:rPr lang="en-US" sz="1333" dirty="0">
                <a:solidFill>
                  <a:srgbClr val="FFFFFF"/>
                </a:solidFill>
                <a:latin typeface="Helvetica Neue"/>
                <a:cs typeface="Helvetica Neue"/>
              </a:rPr>
              <a:t>(branches, call centers, mobile, internet, </a:t>
            </a:r>
            <a:r>
              <a:rPr lang="en-US" sz="1333" dirty="0" err="1">
                <a:solidFill>
                  <a:srgbClr val="FFFFFF"/>
                </a:solidFill>
                <a:latin typeface="Helvetica Neue"/>
                <a:cs typeface="Helvetica Neue"/>
              </a:rPr>
              <a:t>etc</a:t>
            </a:r>
            <a:r>
              <a:rPr lang="en-US" sz="1333" dirty="0">
                <a:solidFill>
                  <a:srgbClr val="FFFFFF"/>
                </a:solidFill>
                <a:latin typeface="Helvetica Neue"/>
                <a:cs typeface="Helvetica Neue"/>
              </a:rPr>
              <a:t>)</a:t>
            </a:r>
          </a:p>
        </p:txBody>
      </p:sp>
      <p:sp>
        <p:nvSpPr>
          <p:cNvPr id="36" name="Rectangle 35"/>
          <p:cNvSpPr/>
          <p:nvPr/>
        </p:nvSpPr>
        <p:spPr>
          <a:xfrm>
            <a:off x="6012943" y="1565307"/>
            <a:ext cx="2695892" cy="1401987"/>
          </a:xfrm>
          <a:prstGeom prst="rect">
            <a:avLst/>
          </a:prstGeom>
          <a:solidFill>
            <a:schemeClr val="accent1">
              <a:lumMod val="60000"/>
              <a:lumOff val="40000"/>
            </a:schemeClr>
          </a:solidFill>
          <a:ln>
            <a:solidFill>
              <a:schemeClr val="tx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Core Banking</a:t>
            </a:r>
          </a:p>
        </p:txBody>
      </p:sp>
      <p:sp>
        <p:nvSpPr>
          <p:cNvPr id="37" name="Rectangle 36"/>
          <p:cNvSpPr/>
          <p:nvPr/>
        </p:nvSpPr>
        <p:spPr>
          <a:xfrm>
            <a:off x="8912035" y="1565307"/>
            <a:ext cx="2695892" cy="1401987"/>
          </a:xfrm>
          <a:prstGeom prst="rect">
            <a:avLst/>
          </a:prstGeom>
          <a:solidFill>
            <a:schemeClr val="accent1">
              <a:lumMod val="60000"/>
              <a:lumOff val="40000"/>
            </a:schemeClr>
          </a:solidFill>
          <a:ln>
            <a:solidFill>
              <a:schemeClr val="tx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3</a:t>
            </a:r>
            <a:r>
              <a:rPr lang="en-US" sz="1333" baseline="30000" dirty="0">
                <a:solidFill>
                  <a:srgbClr val="FFFFFF"/>
                </a:solidFill>
                <a:latin typeface="Helvetica Neue"/>
                <a:cs typeface="Helvetica Neue"/>
              </a:rPr>
              <a:t>rd</a:t>
            </a:r>
            <a:r>
              <a:rPr lang="en-US" sz="1333" dirty="0">
                <a:solidFill>
                  <a:srgbClr val="FFFFFF"/>
                </a:solidFill>
                <a:latin typeface="Helvetica Neue"/>
                <a:cs typeface="Helvetica Neue"/>
              </a:rPr>
              <a:t> Party Integration</a:t>
            </a:r>
          </a:p>
        </p:txBody>
      </p:sp>
      <p:sp>
        <p:nvSpPr>
          <p:cNvPr id="39" name="Rectangle 38"/>
          <p:cNvSpPr/>
          <p:nvPr/>
        </p:nvSpPr>
        <p:spPr>
          <a:xfrm>
            <a:off x="3113851" y="4057164"/>
            <a:ext cx="2695892" cy="1401987"/>
          </a:xfrm>
          <a:prstGeom prst="rect">
            <a:avLst/>
          </a:prstGeom>
          <a:solidFill>
            <a:schemeClr val="accent1">
              <a:lumMod val="60000"/>
              <a:lumOff val="40000"/>
            </a:schemeClr>
          </a:solidFill>
          <a:ln>
            <a:solidFill>
              <a:schemeClr val="tx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Case Management</a:t>
            </a:r>
          </a:p>
        </p:txBody>
      </p:sp>
      <p:sp>
        <p:nvSpPr>
          <p:cNvPr id="40" name="Rectangle 39"/>
          <p:cNvSpPr/>
          <p:nvPr/>
        </p:nvSpPr>
        <p:spPr>
          <a:xfrm>
            <a:off x="6012943" y="4057164"/>
            <a:ext cx="2695892" cy="1401987"/>
          </a:xfrm>
          <a:prstGeom prst="rect">
            <a:avLst/>
          </a:prstGeom>
          <a:solidFill>
            <a:schemeClr val="accent1">
              <a:lumMod val="60000"/>
              <a:lumOff val="40000"/>
            </a:schemeClr>
          </a:solidFill>
          <a:ln>
            <a:solidFill>
              <a:schemeClr val="tx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Analytics</a:t>
            </a:r>
          </a:p>
        </p:txBody>
      </p:sp>
      <p:sp>
        <p:nvSpPr>
          <p:cNvPr id="41" name="Rectangle 40"/>
          <p:cNvSpPr/>
          <p:nvPr/>
        </p:nvSpPr>
        <p:spPr>
          <a:xfrm>
            <a:off x="8912035" y="4057164"/>
            <a:ext cx="2695892" cy="1401987"/>
          </a:xfrm>
          <a:prstGeom prst="rect">
            <a:avLst/>
          </a:prstGeom>
          <a:solidFill>
            <a:schemeClr val="accent1">
              <a:lumMod val="60000"/>
              <a:lumOff val="40000"/>
            </a:schemeClr>
          </a:solidFill>
          <a:ln>
            <a:solidFill>
              <a:schemeClr val="tx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Data Management</a:t>
            </a:r>
          </a:p>
        </p:txBody>
      </p:sp>
      <p:sp>
        <p:nvSpPr>
          <p:cNvPr id="5" name="Pentagon 4"/>
          <p:cNvSpPr/>
          <p:nvPr/>
        </p:nvSpPr>
        <p:spPr>
          <a:xfrm>
            <a:off x="3113852" y="3140093"/>
            <a:ext cx="8283609" cy="725760"/>
          </a:xfrm>
          <a:prstGeom prst="homePlate">
            <a:avLst>
              <a:gd name="adj" fmla="val 14289"/>
            </a:avLst>
          </a:prstGeom>
          <a:solidFill>
            <a:schemeClr val="tx2">
              <a:lumMod val="60000"/>
              <a:lumOff val="40000"/>
            </a:schemeClr>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Enterprise Service Bus</a:t>
            </a:r>
          </a:p>
        </p:txBody>
      </p:sp>
      <p:sp>
        <p:nvSpPr>
          <p:cNvPr id="6" name="Can 5"/>
          <p:cNvSpPr/>
          <p:nvPr/>
        </p:nvSpPr>
        <p:spPr>
          <a:xfrm>
            <a:off x="11083697" y="4949439"/>
            <a:ext cx="671039" cy="691200"/>
          </a:xfrm>
          <a:prstGeom prst="can">
            <a:avLst/>
          </a:prstGeom>
          <a:solidFill>
            <a:srgbClr val="A0A5B8"/>
          </a:solidFill>
          <a:ln>
            <a:solidFill>
              <a:srgbClr val="7F7F7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pic>
        <p:nvPicPr>
          <p:cNvPr id="45" name="pasted-image.pdf"/>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34027" y="2752243"/>
            <a:ext cx="731520" cy="771965"/>
          </a:xfrm>
          <a:prstGeom prst="rect">
            <a:avLst/>
          </a:prstGeom>
          <a:ln w="12700">
            <a:miter lim="400000"/>
          </a:ln>
        </p:spPr>
      </p:pic>
      <p:sp>
        <p:nvSpPr>
          <p:cNvPr id="151" name="Oval 150"/>
          <p:cNvSpPr/>
          <p:nvPr/>
        </p:nvSpPr>
        <p:spPr>
          <a:xfrm rot="17604063">
            <a:off x="8302268" y="1542671"/>
            <a:ext cx="3774457" cy="1767951"/>
          </a:xfrm>
          <a:prstGeom prst="ellipse">
            <a:avLst/>
          </a:prstGeom>
          <a:noFill/>
          <a:ln w="76200" cmpd="sng">
            <a:solidFill>
              <a:srgbClr val="FF6600">
                <a:alpha val="45000"/>
              </a:srgb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grpSp>
        <p:nvGrpSpPr>
          <p:cNvPr id="46" name="Group 45"/>
          <p:cNvGrpSpPr/>
          <p:nvPr/>
        </p:nvGrpSpPr>
        <p:grpSpPr>
          <a:xfrm>
            <a:off x="9613256" y="3728578"/>
            <a:ext cx="1105635" cy="657172"/>
            <a:chOff x="5814215" y="1502897"/>
            <a:chExt cx="829226" cy="492879"/>
          </a:xfrm>
        </p:grpSpPr>
        <p:sp>
          <p:nvSpPr>
            <p:cNvPr id="47" name="Folded Corner 46"/>
            <p:cNvSpPr/>
            <p:nvPr/>
          </p:nvSpPr>
          <p:spPr>
            <a:xfrm>
              <a:off x="5814215" y="1502897"/>
              <a:ext cx="829226" cy="492879"/>
            </a:xfrm>
            <a:prstGeom prst="foldedCorner">
              <a:avLst>
                <a:gd name="adj" fmla="val 50000"/>
              </a:avLst>
            </a:prstGeom>
            <a:solidFill>
              <a:srgbClr val="FF6600">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33" dirty="0"/>
            </a:p>
            <a:p>
              <a:pPr algn="ctr"/>
              <a:endParaRPr lang="en-US" sz="1333" dirty="0"/>
            </a:p>
            <a:p>
              <a:pPr algn="ctr"/>
              <a:endParaRPr lang="en-US" sz="1333" dirty="0"/>
            </a:p>
            <a:p>
              <a:pPr algn="ctr"/>
              <a:r>
                <a:rPr lang="en-US" sz="1333" dirty="0"/>
                <a:t>Ledger</a:t>
              </a:r>
            </a:p>
          </p:txBody>
        </p:sp>
        <p:grpSp>
          <p:nvGrpSpPr>
            <p:cNvPr id="48" name="Group 47"/>
            <p:cNvGrpSpPr/>
            <p:nvPr/>
          </p:nvGrpSpPr>
          <p:grpSpPr>
            <a:xfrm>
              <a:off x="5887240" y="1513232"/>
              <a:ext cx="726381" cy="72644"/>
              <a:chOff x="4163354" y="2836022"/>
              <a:chExt cx="726381" cy="72644"/>
            </a:xfrm>
            <a:solidFill>
              <a:srgbClr val="FFFFFF"/>
            </a:solidFill>
          </p:grpSpPr>
          <p:sp>
            <p:nvSpPr>
              <p:cNvPr id="49" name="Rectangle 48"/>
              <p:cNvSpPr>
                <a:spLocks noChangeAspect="1"/>
              </p:cNvSpPr>
              <p:nvPr/>
            </p:nvSpPr>
            <p:spPr>
              <a:xfrm>
                <a:off x="4163354" y="2836022"/>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nvGrpSpPr>
              <p:cNvPr id="50" name="Group 49"/>
              <p:cNvGrpSpPr/>
              <p:nvPr/>
            </p:nvGrpSpPr>
            <p:grpSpPr>
              <a:xfrm>
                <a:off x="4236379" y="2836022"/>
                <a:ext cx="108712" cy="72644"/>
                <a:chOff x="3929202" y="2317750"/>
                <a:chExt cx="108712" cy="72644"/>
              </a:xfrm>
              <a:grpFill/>
            </p:grpSpPr>
            <p:sp>
              <p:nvSpPr>
                <p:cNvPr id="83" name="Rectangle 82"/>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84" name="Rectangle 83"/>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51" name="Group 50"/>
              <p:cNvGrpSpPr/>
              <p:nvPr/>
            </p:nvGrpSpPr>
            <p:grpSpPr>
              <a:xfrm>
                <a:off x="4343892" y="2836022"/>
                <a:ext cx="108712" cy="72644"/>
                <a:chOff x="3929202" y="2317750"/>
                <a:chExt cx="108712" cy="72644"/>
              </a:xfrm>
              <a:grpFill/>
            </p:grpSpPr>
            <p:sp>
              <p:nvSpPr>
                <p:cNvPr id="81" name="Rectangle 80"/>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82" name="Rectangle 81"/>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52" name="Group 51"/>
              <p:cNvGrpSpPr/>
              <p:nvPr/>
            </p:nvGrpSpPr>
            <p:grpSpPr>
              <a:xfrm>
                <a:off x="4452604" y="2836022"/>
                <a:ext cx="108712" cy="72644"/>
                <a:chOff x="3929202" y="2317750"/>
                <a:chExt cx="108712" cy="72644"/>
              </a:xfrm>
              <a:grpFill/>
            </p:grpSpPr>
            <p:sp>
              <p:nvSpPr>
                <p:cNvPr id="79" name="Rectangle 78"/>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80" name="Rectangle 79"/>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53" name="Group 52"/>
              <p:cNvGrpSpPr/>
              <p:nvPr/>
            </p:nvGrpSpPr>
            <p:grpSpPr>
              <a:xfrm>
                <a:off x="4561316" y="2836022"/>
                <a:ext cx="108712" cy="72644"/>
                <a:chOff x="3929202" y="2317750"/>
                <a:chExt cx="108712" cy="72644"/>
              </a:xfrm>
              <a:grpFill/>
            </p:grpSpPr>
            <p:sp>
              <p:nvSpPr>
                <p:cNvPr id="66" name="Rectangle 65"/>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75" name="Rectangle 74"/>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54" name="Group 53"/>
              <p:cNvGrpSpPr/>
              <p:nvPr/>
            </p:nvGrpSpPr>
            <p:grpSpPr>
              <a:xfrm>
                <a:off x="4672311" y="2836022"/>
                <a:ext cx="108712" cy="72644"/>
                <a:chOff x="3929202" y="2317750"/>
                <a:chExt cx="108712" cy="72644"/>
              </a:xfrm>
              <a:grpFill/>
            </p:grpSpPr>
            <p:sp>
              <p:nvSpPr>
                <p:cNvPr id="60" name="Rectangle 59"/>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61" name="Rectangle 60"/>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57" name="Group 56"/>
              <p:cNvGrpSpPr/>
              <p:nvPr/>
            </p:nvGrpSpPr>
            <p:grpSpPr>
              <a:xfrm>
                <a:off x="4781023" y="2836022"/>
                <a:ext cx="108712" cy="72644"/>
                <a:chOff x="3929202" y="2317750"/>
                <a:chExt cx="108712" cy="72644"/>
              </a:xfrm>
              <a:grpFill/>
            </p:grpSpPr>
            <p:sp>
              <p:nvSpPr>
                <p:cNvPr id="58" name="Rectangle 57"/>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59" name="Rectangle 58"/>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grpSp>
      <p:grpSp>
        <p:nvGrpSpPr>
          <p:cNvPr id="85" name="Group 84"/>
          <p:cNvGrpSpPr/>
          <p:nvPr/>
        </p:nvGrpSpPr>
        <p:grpSpPr>
          <a:xfrm>
            <a:off x="9183695" y="955214"/>
            <a:ext cx="1105635" cy="657172"/>
            <a:chOff x="5814215" y="1502897"/>
            <a:chExt cx="829226" cy="492879"/>
          </a:xfrm>
        </p:grpSpPr>
        <p:sp>
          <p:nvSpPr>
            <p:cNvPr id="86" name="Folded Corner 85"/>
            <p:cNvSpPr/>
            <p:nvPr/>
          </p:nvSpPr>
          <p:spPr>
            <a:xfrm>
              <a:off x="5814215" y="1502897"/>
              <a:ext cx="829226" cy="492879"/>
            </a:xfrm>
            <a:prstGeom prst="foldedCorner">
              <a:avLst>
                <a:gd name="adj" fmla="val 50000"/>
              </a:avLst>
            </a:prstGeom>
            <a:solidFill>
              <a:srgbClr val="FF6600">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33" dirty="0"/>
            </a:p>
            <a:p>
              <a:pPr algn="ctr"/>
              <a:endParaRPr lang="en-US" sz="1333" dirty="0"/>
            </a:p>
            <a:p>
              <a:pPr algn="ctr"/>
              <a:endParaRPr lang="en-US" sz="1333" dirty="0"/>
            </a:p>
            <a:p>
              <a:pPr algn="ctr"/>
              <a:r>
                <a:rPr lang="en-US" sz="1333" dirty="0"/>
                <a:t>Ledger</a:t>
              </a:r>
            </a:p>
          </p:txBody>
        </p:sp>
        <p:grpSp>
          <p:nvGrpSpPr>
            <p:cNvPr id="87" name="Group 86"/>
            <p:cNvGrpSpPr/>
            <p:nvPr/>
          </p:nvGrpSpPr>
          <p:grpSpPr>
            <a:xfrm>
              <a:off x="5887240" y="1513232"/>
              <a:ext cx="726381" cy="72644"/>
              <a:chOff x="4163354" y="2836022"/>
              <a:chExt cx="726381" cy="72644"/>
            </a:xfrm>
            <a:solidFill>
              <a:srgbClr val="FFFFFF"/>
            </a:solidFill>
          </p:grpSpPr>
          <p:sp>
            <p:nvSpPr>
              <p:cNvPr id="88" name="Rectangle 87"/>
              <p:cNvSpPr>
                <a:spLocks noChangeAspect="1"/>
              </p:cNvSpPr>
              <p:nvPr/>
            </p:nvSpPr>
            <p:spPr>
              <a:xfrm>
                <a:off x="4163354" y="2836022"/>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nvGrpSpPr>
              <p:cNvPr id="89" name="Group 88"/>
              <p:cNvGrpSpPr/>
              <p:nvPr/>
            </p:nvGrpSpPr>
            <p:grpSpPr>
              <a:xfrm>
                <a:off x="4236379" y="2836022"/>
                <a:ext cx="108712" cy="72644"/>
                <a:chOff x="3929202" y="2317750"/>
                <a:chExt cx="108712" cy="72644"/>
              </a:xfrm>
              <a:grpFill/>
            </p:grpSpPr>
            <p:sp>
              <p:nvSpPr>
                <p:cNvPr id="105" name="Rectangle 104"/>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06" name="Rectangle 105"/>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90" name="Group 89"/>
              <p:cNvGrpSpPr/>
              <p:nvPr/>
            </p:nvGrpSpPr>
            <p:grpSpPr>
              <a:xfrm>
                <a:off x="4343892" y="2836022"/>
                <a:ext cx="108712" cy="72644"/>
                <a:chOff x="3929202" y="2317750"/>
                <a:chExt cx="108712" cy="72644"/>
              </a:xfrm>
              <a:grpFill/>
            </p:grpSpPr>
            <p:sp>
              <p:nvSpPr>
                <p:cNvPr id="103" name="Rectangle 102"/>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04" name="Rectangle 103"/>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91" name="Group 90"/>
              <p:cNvGrpSpPr/>
              <p:nvPr/>
            </p:nvGrpSpPr>
            <p:grpSpPr>
              <a:xfrm>
                <a:off x="4452604" y="2836022"/>
                <a:ext cx="108712" cy="72644"/>
                <a:chOff x="3929202" y="2317750"/>
                <a:chExt cx="108712" cy="72644"/>
              </a:xfrm>
              <a:grpFill/>
            </p:grpSpPr>
            <p:sp>
              <p:nvSpPr>
                <p:cNvPr id="101" name="Rectangle 100"/>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02" name="Rectangle 101"/>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92" name="Group 91"/>
              <p:cNvGrpSpPr/>
              <p:nvPr/>
            </p:nvGrpSpPr>
            <p:grpSpPr>
              <a:xfrm>
                <a:off x="4561316" y="2836022"/>
                <a:ext cx="108712" cy="72644"/>
                <a:chOff x="3929202" y="2317750"/>
                <a:chExt cx="108712" cy="72644"/>
              </a:xfrm>
              <a:grpFill/>
            </p:grpSpPr>
            <p:sp>
              <p:nvSpPr>
                <p:cNvPr id="99" name="Rectangle 98"/>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00" name="Rectangle 99"/>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93" name="Group 92"/>
              <p:cNvGrpSpPr/>
              <p:nvPr/>
            </p:nvGrpSpPr>
            <p:grpSpPr>
              <a:xfrm>
                <a:off x="4672311" y="2836022"/>
                <a:ext cx="108712" cy="72644"/>
                <a:chOff x="3929202" y="2317750"/>
                <a:chExt cx="108712" cy="72644"/>
              </a:xfrm>
              <a:grpFill/>
            </p:grpSpPr>
            <p:sp>
              <p:nvSpPr>
                <p:cNvPr id="97" name="Rectangle 96"/>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98" name="Rectangle 97"/>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94" name="Group 93"/>
              <p:cNvGrpSpPr/>
              <p:nvPr/>
            </p:nvGrpSpPr>
            <p:grpSpPr>
              <a:xfrm>
                <a:off x="4781023" y="2836022"/>
                <a:ext cx="108712" cy="72644"/>
                <a:chOff x="3929202" y="2317750"/>
                <a:chExt cx="108712" cy="72644"/>
              </a:xfrm>
              <a:grpFill/>
            </p:grpSpPr>
            <p:sp>
              <p:nvSpPr>
                <p:cNvPr id="95" name="Rectangle 94"/>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96" name="Rectangle 95"/>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grpSp>
      <p:grpSp>
        <p:nvGrpSpPr>
          <p:cNvPr id="107" name="Group 106"/>
          <p:cNvGrpSpPr/>
          <p:nvPr/>
        </p:nvGrpSpPr>
        <p:grpSpPr>
          <a:xfrm>
            <a:off x="10679131" y="284262"/>
            <a:ext cx="1105635" cy="657172"/>
            <a:chOff x="5814215" y="1502897"/>
            <a:chExt cx="829226" cy="492879"/>
          </a:xfrm>
        </p:grpSpPr>
        <p:sp>
          <p:nvSpPr>
            <p:cNvPr id="108" name="Folded Corner 107"/>
            <p:cNvSpPr/>
            <p:nvPr/>
          </p:nvSpPr>
          <p:spPr>
            <a:xfrm>
              <a:off x="5814215" y="1502897"/>
              <a:ext cx="829226" cy="492879"/>
            </a:xfrm>
            <a:prstGeom prst="foldedCorner">
              <a:avLst>
                <a:gd name="adj" fmla="val 50000"/>
              </a:avLst>
            </a:prstGeom>
            <a:solidFill>
              <a:srgbClr val="FF6600">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33" dirty="0"/>
            </a:p>
            <a:p>
              <a:pPr algn="ctr"/>
              <a:endParaRPr lang="en-US" sz="1333" dirty="0"/>
            </a:p>
            <a:p>
              <a:pPr algn="ctr"/>
              <a:endParaRPr lang="en-US" sz="1333" dirty="0"/>
            </a:p>
            <a:p>
              <a:pPr algn="ctr"/>
              <a:r>
                <a:rPr lang="en-US" sz="1333" dirty="0"/>
                <a:t>Ledger</a:t>
              </a:r>
            </a:p>
          </p:txBody>
        </p:sp>
        <p:grpSp>
          <p:nvGrpSpPr>
            <p:cNvPr id="109" name="Group 108"/>
            <p:cNvGrpSpPr/>
            <p:nvPr/>
          </p:nvGrpSpPr>
          <p:grpSpPr>
            <a:xfrm>
              <a:off x="5887240" y="1513232"/>
              <a:ext cx="726381" cy="72644"/>
              <a:chOff x="4163354" y="2836022"/>
              <a:chExt cx="726381" cy="72644"/>
            </a:xfrm>
            <a:solidFill>
              <a:srgbClr val="FFFFFF"/>
            </a:solidFill>
          </p:grpSpPr>
          <p:sp>
            <p:nvSpPr>
              <p:cNvPr id="110" name="Rectangle 109"/>
              <p:cNvSpPr>
                <a:spLocks noChangeAspect="1"/>
              </p:cNvSpPr>
              <p:nvPr/>
            </p:nvSpPr>
            <p:spPr>
              <a:xfrm>
                <a:off x="4163354" y="2836022"/>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nvGrpSpPr>
              <p:cNvPr id="111" name="Group 110"/>
              <p:cNvGrpSpPr/>
              <p:nvPr/>
            </p:nvGrpSpPr>
            <p:grpSpPr>
              <a:xfrm>
                <a:off x="4236379" y="2836022"/>
                <a:ext cx="108712" cy="72644"/>
                <a:chOff x="3929202" y="2317750"/>
                <a:chExt cx="108712" cy="72644"/>
              </a:xfrm>
              <a:grpFill/>
            </p:grpSpPr>
            <p:sp>
              <p:nvSpPr>
                <p:cNvPr id="127" name="Rectangle 126"/>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28" name="Rectangle 127"/>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112" name="Group 111"/>
              <p:cNvGrpSpPr/>
              <p:nvPr/>
            </p:nvGrpSpPr>
            <p:grpSpPr>
              <a:xfrm>
                <a:off x="4343892" y="2836022"/>
                <a:ext cx="108712" cy="72644"/>
                <a:chOff x="3929202" y="2317750"/>
                <a:chExt cx="108712" cy="72644"/>
              </a:xfrm>
              <a:grpFill/>
            </p:grpSpPr>
            <p:sp>
              <p:nvSpPr>
                <p:cNvPr id="125" name="Rectangle 124"/>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26" name="Rectangle 125"/>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113" name="Group 112"/>
              <p:cNvGrpSpPr/>
              <p:nvPr/>
            </p:nvGrpSpPr>
            <p:grpSpPr>
              <a:xfrm>
                <a:off x="4452604" y="2836022"/>
                <a:ext cx="108712" cy="72644"/>
                <a:chOff x="3929202" y="2317750"/>
                <a:chExt cx="108712" cy="72644"/>
              </a:xfrm>
              <a:grpFill/>
            </p:grpSpPr>
            <p:sp>
              <p:nvSpPr>
                <p:cNvPr id="123" name="Rectangle 122"/>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24" name="Rectangle 123"/>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114" name="Group 113"/>
              <p:cNvGrpSpPr/>
              <p:nvPr/>
            </p:nvGrpSpPr>
            <p:grpSpPr>
              <a:xfrm>
                <a:off x="4561316" y="2836022"/>
                <a:ext cx="108712" cy="72644"/>
                <a:chOff x="3929202" y="2317750"/>
                <a:chExt cx="108712" cy="72644"/>
              </a:xfrm>
              <a:grpFill/>
            </p:grpSpPr>
            <p:sp>
              <p:nvSpPr>
                <p:cNvPr id="121" name="Rectangle 120"/>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22" name="Rectangle 121"/>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115" name="Group 114"/>
              <p:cNvGrpSpPr/>
              <p:nvPr/>
            </p:nvGrpSpPr>
            <p:grpSpPr>
              <a:xfrm>
                <a:off x="4672311" y="2836022"/>
                <a:ext cx="108712" cy="72644"/>
                <a:chOff x="3929202" y="2317750"/>
                <a:chExt cx="108712" cy="72644"/>
              </a:xfrm>
              <a:grpFill/>
            </p:grpSpPr>
            <p:sp>
              <p:nvSpPr>
                <p:cNvPr id="119" name="Rectangle 118"/>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20" name="Rectangle 119"/>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116" name="Group 115"/>
              <p:cNvGrpSpPr/>
              <p:nvPr/>
            </p:nvGrpSpPr>
            <p:grpSpPr>
              <a:xfrm>
                <a:off x="4781023" y="2836022"/>
                <a:ext cx="108712" cy="72644"/>
                <a:chOff x="3929202" y="2317750"/>
                <a:chExt cx="108712" cy="72644"/>
              </a:xfrm>
              <a:grpFill/>
            </p:grpSpPr>
            <p:sp>
              <p:nvSpPr>
                <p:cNvPr id="117" name="Rectangle 116"/>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18" name="Rectangle 117"/>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grpSp>
      <p:grpSp>
        <p:nvGrpSpPr>
          <p:cNvPr id="129" name="Group 128"/>
          <p:cNvGrpSpPr/>
          <p:nvPr/>
        </p:nvGrpSpPr>
        <p:grpSpPr>
          <a:xfrm>
            <a:off x="11036252" y="1270021"/>
            <a:ext cx="1105635" cy="657172"/>
            <a:chOff x="5814215" y="1502897"/>
            <a:chExt cx="829226" cy="492879"/>
          </a:xfrm>
        </p:grpSpPr>
        <p:sp>
          <p:nvSpPr>
            <p:cNvPr id="130" name="Folded Corner 129"/>
            <p:cNvSpPr/>
            <p:nvPr/>
          </p:nvSpPr>
          <p:spPr>
            <a:xfrm>
              <a:off x="5814215" y="1502897"/>
              <a:ext cx="829226" cy="492879"/>
            </a:xfrm>
            <a:prstGeom prst="foldedCorner">
              <a:avLst>
                <a:gd name="adj" fmla="val 50000"/>
              </a:avLst>
            </a:prstGeom>
            <a:solidFill>
              <a:srgbClr val="FF6600">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33" dirty="0"/>
            </a:p>
            <a:p>
              <a:pPr algn="ctr"/>
              <a:endParaRPr lang="en-US" sz="1333" dirty="0"/>
            </a:p>
            <a:p>
              <a:pPr algn="ctr"/>
              <a:endParaRPr lang="en-US" sz="1333" dirty="0"/>
            </a:p>
            <a:p>
              <a:pPr algn="ctr"/>
              <a:r>
                <a:rPr lang="en-US" sz="1333" dirty="0"/>
                <a:t>Ledger</a:t>
              </a:r>
            </a:p>
          </p:txBody>
        </p:sp>
        <p:grpSp>
          <p:nvGrpSpPr>
            <p:cNvPr id="131" name="Group 130"/>
            <p:cNvGrpSpPr/>
            <p:nvPr/>
          </p:nvGrpSpPr>
          <p:grpSpPr>
            <a:xfrm>
              <a:off x="5887240" y="1513232"/>
              <a:ext cx="726381" cy="72644"/>
              <a:chOff x="4163354" y="2836022"/>
              <a:chExt cx="726381" cy="72644"/>
            </a:xfrm>
            <a:solidFill>
              <a:srgbClr val="FFFFFF"/>
            </a:solidFill>
          </p:grpSpPr>
          <p:sp>
            <p:nvSpPr>
              <p:cNvPr id="132" name="Rectangle 131"/>
              <p:cNvSpPr>
                <a:spLocks noChangeAspect="1"/>
              </p:cNvSpPr>
              <p:nvPr/>
            </p:nvSpPr>
            <p:spPr>
              <a:xfrm>
                <a:off x="4163354" y="2836022"/>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nvGrpSpPr>
              <p:cNvPr id="133" name="Group 132"/>
              <p:cNvGrpSpPr/>
              <p:nvPr/>
            </p:nvGrpSpPr>
            <p:grpSpPr>
              <a:xfrm>
                <a:off x="4236379" y="2836022"/>
                <a:ext cx="108712" cy="72644"/>
                <a:chOff x="3929202" y="2317750"/>
                <a:chExt cx="108712" cy="72644"/>
              </a:xfrm>
              <a:grpFill/>
            </p:grpSpPr>
            <p:sp>
              <p:nvSpPr>
                <p:cNvPr id="149" name="Rectangle 148"/>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50" name="Rectangle 149"/>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134" name="Group 133"/>
              <p:cNvGrpSpPr/>
              <p:nvPr/>
            </p:nvGrpSpPr>
            <p:grpSpPr>
              <a:xfrm>
                <a:off x="4343892" y="2836022"/>
                <a:ext cx="108712" cy="72644"/>
                <a:chOff x="3929202" y="2317750"/>
                <a:chExt cx="108712" cy="72644"/>
              </a:xfrm>
              <a:grpFill/>
            </p:grpSpPr>
            <p:sp>
              <p:nvSpPr>
                <p:cNvPr id="147" name="Rectangle 146"/>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48" name="Rectangle 147"/>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135" name="Group 134"/>
              <p:cNvGrpSpPr/>
              <p:nvPr/>
            </p:nvGrpSpPr>
            <p:grpSpPr>
              <a:xfrm>
                <a:off x="4452604" y="2836022"/>
                <a:ext cx="108712" cy="72644"/>
                <a:chOff x="3929202" y="2317750"/>
                <a:chExt cx="108712" cy="72644"/>
              </a:xfrm>
              <a:grpFill/>
            </p:grpSpPr>
            <p:sp>
              <p:nvSpPr>
                <p:cNvPr id="145" name="Rectangle 144"/>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46" name="Rectangle 145"/>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136" name="Group 135"/>
              <p:cNvGrpSpPr/>
              <p:nvPr/>
            </p:nvGrpSpPr>
            <p:grpSpPr>
              <a:xfrm>
                <a:off x="4561316" y="2836022"/>
                <a:ext cx="108712" cy="72644"/>
                <a:chOff x="3929202" y="2317750"/>
                <a:chExt cx="108712" cy="72644"/>
              </a:xfrm>
              <a:grpFill/>
            </p:grpSpPr>
            <p:sp>
              <p:nvSpPr>
                <p:cNvPr id="143" name="Rectangle 142"/>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44" name="Rectangle 143"/>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137" name="Group 136"/>
              <p:cNvGrpSpPr/>
              <p:nvPr/>
            </p:nvGrpSpPr>
            <p:grpSpPr>
              <a:xfrm>
                <a:off x="4672311" y="2836022"/>
                <a:ext cx="108712" cy="72644"/>
                <a:chOff x="3929202" y="2317750"/>
                <a:chExt cx="108712" cy="72644"/>
              </a:xfrm>
              <a:grpFill/>
            </p:grpSpPr>
            <p:sp>
              <p:nvSpPr>
                <p:cNvPr id="141" name="Rectangle 140"/>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42" name="Rectangle 141"/>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138" name="Group 137"/>
              <p:cNvGrpSpPr/>
              <p:nvPr/>
            </p:nvGrpSpPr>
            <p:grpSpPr>
              <a:xfrm>
                <a:off x="4781023" y="2836022"/>
                <a:ext cx="108712" cy="72644"/>
                <a:chOff x="3929202" y="2317750"/>
                <a:chExt cx="108712" cy="72644"/>
              </a:xfrm>
              <a:grpFill/>
            </p:grpSpPr>
            <p:sp>
              <p:nvSpPr>
                <p:cNvPr id="139" name="Rectangle 138"/>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40" name="Rectangle 139"/>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grpSp>
      <p:sp>
        <p:nvSpPr>
          <p:cNvPr id="7" name="Folded Corner 6"/>
          <p:cNvSpPr/>
          <p:nvPr/>
        </p:nvSpPr>
        <p:spPr>
          <a:xfrm>
            <a:off x="4734261" y="980093"/>
            <a:ext cx="691132" cy="937075"/>
          </a:xfrm>
          <a:prstGeom prst="foldedCorner">
            <a:avLst/>
          </a:prstGeom>
          <a:solidFill>
            <a:srgbClr val="FF9036"/>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t>Smart Contracts</a:t>
            </a:r>
          </a:p>
        </p:txBody>
      </p:sp>
      <p:sp>
        <p:nvSpPr>
          <p:cNvPr id="152" name="Folded Corner 151"/>
          <p:cNvSpPr/>
          <p:nvPr/>
        </p:nvSpPr>
        <p:spPr>
          <a:xfrm>
            <a:off x="4868346" y="1093903"/>
            <a:ext cx="691132" cy="937075"/>
          </a:xfrm>
          <a:prstGeom prst="foldedCorner">
            <a:avLst/>
          </a:prstGeom>
          <a:solidFill>
            <a:srgbClr val="FF9036"/>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t>Smart Contracts</a:t>
            </a:r>
          </a:p>
        </p:txBody>
      </p:sp>
      <p:cxnSp>
        <p:nvCxnSpPr>
          <p:cNvPr id="9" name="Straight Connector 8"/>
          <p:cNvCxnSpPr>
            <a:stCxn id="152" idx="3"/>
            <a:endCxn id="151" idx="0"/>
          </p:cNvCxnSpPr>
          <p:nvPr/>
        </p:nvCxnSpPr>
        <p:spPr>
          <a:xfrm>
            <a:off x="5559477" y="1562441"/>
            <a:ext cx="3818752" cy="513121"/>
          </a:xfrm>
          <a:prstGeom prst="line">
            <a:avLst/>
          </a:prstGeom>
          <a:ln w="57150" cmpd="sng">
            <a:solidFill>
              <a:srgbClr val="FF9036">
                <a:alpha val="54000"/>
              </a:srgbClr>
            </a:solidFill>
          </a:ln>
        </p:spPr>
        <p:style>
          <a:lnRef idx="2">
            <a:schemeClr val="accent1"/>
          </a:lnRef>
          <a:fillRef idx="0">
            <a:schemeClr val="accent1"/>
          </a:fillRef>
          <a:effectRef idx="1">
            <a:schemeClr val="accent1"/>
          </a:effectRef>
          <a:fontRef idx="minor">
            <a:schemeClr val="tx1"/>
          </a:fontRef>
        </p:style>
      </p:cxnSp>
      <p:sp>
        <p:nvSpPr>
          <p:cNvPr id="153" name="TextBox 152"/>
          <p:cNvSpPr txBox="1"/>
          <p:nvPr/>
        </p:nvSpPr>
        <p:spPr>
          <a:xfrm>
            <a:off x="249563" y="5624165"/>
            <a:ext cx="11868100" cy="666977"/>
          </a:xfrm>
          <a:prstGeom prst="rect">
            <a:avLst/>
          </a:prstGeom>
          <a:noFill/>
        </p:spPr>
        <p:txBody>
          <a:bodyPr wrap="square" rtlCol="0">
            <a:spAutoFit/>
          </a:bodyPr>
          <a:lstStyle/>
          <a:p>
            <a:r>
              <a:rPr lang="en-US" sz="1867" b="1" dirty="0">
                <a:solidFill>
                  <a:srgbClr val="717171"/>
                </a:solidFill>
              </a:rPr>
              <a:t>Blockchain and Smart Contracts orchestrate the sharing of the Mortgage process among all parties, including the control of access rights (read, save, sign, revoke) to shared documents</a:t>
            </a:r>
          </a:p>
        </p:txBody>
      </p:sp>
    </p:spTree>
    <p:extLst>
      <p:ext uri="{BB962C8B-B14F-4D97-AF65-F5344CB8AC3E}">
        <p14:creationId xmlns:p14="http://schemas.microsoft.com/office/powerpoint/2010/main" val="17840449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5196239" y="4592651"/>
            <a:ext cx="2090212" cy="783863"/>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457189"/>
            <a:r>
              <a:rPr lang="en-US" sz="1600" kern="0" dirty="0" err="1">
                <a:solidFill>
                  <a:sysClr val="windowText" lastClr="000000"/>
                </a:solidFill>
              </a:rPr>
              <a:t>Multual</a:t>
            </a:r>
            <a:r>
              <a:rPr lang="en-US" sz="1600" kern="0" dirty="0">
                <a:solidFill>
                  <a:sysClr val="windowText" lastClr="000000"/>
                </a:solidFill>
              </a:rPr>
              <a:t> Chain</a:t>
            </a:r>
          </a:p>
        </p:txBody>
      </p:sp>
      <p:sp>
        <p:nvSpPr>
          <p:cNvPr id="49" name="TextBox 48"/>
          <p:cNvSpPr txBox="1"/>
          <p:nvPr/>
        </p:nvSpPr>
        <p:spPr>
          <a:xfrm>
            <a:off x="8827031" y="4723451"/>
            <a:ext cx="1005403" cy="477054"/>
          </a:xfrm>
          <a:prstGeom prst="rect">
            <a:avLst/>
          </a:prstGeom>
          <a:noFill/>
        </p:spPr>
        <p:txBody>
          <a:bodyPr wrap="none" rtlCol="0">
            <a:spAutoFit/>
          </a:bodyPr>
          <a:lstStyle/>
          <a:p>
            <a:pPr algn="ctr" defTabSz="457189"/>
            <a:r>
              <a:rPr lang="zh-CN" altLang="en-US" sz="1600" kern="0" dirty="0">
                <a:solidFill>
                  <a:sysClr val="windowText" lastClr="000000"/>
                </a:solidFill>
              </a:rPr>
              <a:t>金融平台</a:t>
            </a:r>
            <a:endParaRPr lang="en-US" altLang="zh-CN" sz="1600" kern="0" dirty="0">
              <a:solidFill>
                <a:sysClr val="windowText" lastClr="000000"/>
              </a:solidFill>
            </a:endParaRPr>
          </a:p>
          <a:p>
            <a:pPr algn="ctr" defTabSz="457189"/>
            <a:endParaRPr lang="en-US" sz="900" kern="0" dirty="0">
              <a:solidFill>
                <a:sysClr val="windowText" lastClr="000000"/>
              </a:solidFill>
            </a:endParaRPr>
          </a:p>
        </p:txBody>
      </p:sp>
      <p:sp>
        <p:nvSpPr>
          <p:cNvPr id="50" name="Donut 49"/>
          <p:cNvSpPr/>
          <p:nvPr/>
        </p:nvSpPr>
        <p:spPr>
          <a:xfrm>
            <a:off x="7164424" y="2939027"/>
            <a:ext cx="4558193" cy="3862048"/>
          </a:xfrm>
          <a:prstGeom prst="donut">
            <a:avLst>
              <a:gd name="adj" fmla="val 3343"/>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457189"/>
            <a:endParaRPr lang="en-US" sz="3600" kern="0">
              <a:solidFill>
                <a:schemeClr val="tx1"/>
              </a:solidFill>
            </a:endParaRPr>
          </a:p>
        </p:txBody>
      </p:sp>
      <p:sp>
        <p:nvSpPr>
          <p:cNvPr id="57" name="Rectangle 56"/>
          <p:cNvSpPr/>
          <p:nvPr/>
        </p:nvSpPr>
        <p:spPr>
          <a:xfrm rot="5059710">
            <a:off x="10577220" y="4310888"/>
            <a:ext cx="1050520" cy="338554"/>
          </a:xfrm>
          <a:prstGeom prst="rect">
            <a:avLst/>
          </a:prstGeom>
        </p:spPr>
        <p:txBody>
          <a:bodyPr wrap="square">
            <a:spAutoFit/>
          </a:bodyPr>
          <a:lstStyle/>
          <a:p>
            <a:pPr algn="ctr" defTabSz="457189"/>
            <a:r>
              <a:rPr lang="mr-IN" altLang="zh-CN" sz="1600" kern="0" dirty="0">
                <a:solidFill>
                  <a:sysClr val="windowText" lastClr="000000"/>
                </a:solidFill>
                <a:latin typeface="+mn-ea"/>
              </a:rPr>
              <a:t>…</a:t>
            </a:r>
            <a:endParaRPr lang="zh-CN" altLang="en-US" sz="1600" kern="0" dirty="0">
              <a:solidFill>
                <a:sysClr val="windowText" lastClr="000000"/>
              </a:solidFill>
              <a:latin typeface="+mn-ea"/>
            </a:endParaRPr>
          </a:p>
        </p:txBody>
      </p:sp>
      <p:sp>
        <p:nvSpPr>
          <p:cNvPr id="64" name="Oval 63"/>
          <p:cNvSpPr/>
          <p:nvPr/>
        </p:nvSpPr>
        <p:spPr>
          <a:xfrm>
            <a:off x="7433772" y="5743209"/>
            <a:ext cx="938769" cy="894239"/>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defTabSz="457189"/>
            <a:endParaRPr lang="en-US" sz="3600" kern="0">
              <a:solidFill>
                <a:sysClr val="windowText" lastClr="000000"/>
              </a:solidFill>
            </a:endParaRPr>
          </a:p>
        </p:txBody>
      </p:sp>
      <p:sp>
        <p:nvSpPr>
          <p:cNvPr id="65" name="TextBox 64"/>
          <p:cNvSpPr txBox="1"/>
          <p:nvPr/>
        </p:nvSpPr>
        <p:spPr>
          <a:xfrm>
            <a:off x="7433771" y="5903119"/>
            <a:ext cx="492443" cy="276999"/>
          </a:xfrm>
          <a:prstGeom prst="rect">
            <a:avLst/>
          </a:prstGeom>
          <a:noFill/>
        </p:spPr>
        <p:txBody>
          <a:bodyPr wrap="none" rtlCol="0">
            <a:spAutoFit/>
          </a:bodyPr>
          <a:lstStyle/>
          <a:p>
            <a:pPr defTabSz="457189"/>
            <a:r>
              <a:rPr lang="zh-CN" altLang="en-US" sz="1200" kern="0" dirty="0">
                <a:solidFill>
                  <a:sysClr val="windowText" lastClr="000000"/>
                </a:solidFill>
              </a:rPr>
              <a:t>注册</a:t>
            </a:r>
            <a:endParaRPr lang="en-US" sz="1200" kern="0" dirty="0">
              <a:solidFill>
                <a:sysClr val="windowText" lastClr="000000"/>
              </a:solidFill>
            </a:endParaRPr>
          </a:p>
        </p:txBody>
      </p:sp>
      <p:sp>
        <p:nvSpPr>
          <p:cNvPr id="66" name="Oval 65"/>
          <p:cNvSpPr/>
          <p:nvPr/>
        </p:nvSpPr>
        <p:spPr>
          <a:xfrm>
            <a:off x="7371616" y="3247345"/>
            <a:ext cx="938769" cy="894239"/>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defTabSz="457189"/>
            <a:endParaRPr lang="en-US" sz="3600" kern="0">
              <a:solidFill>
                <a:sysClr val="windowText" lastClr="000000"/>
              </a:solidFill>
            </a:endParaRPr>
          </a:p>
        </p:txBody>
      </p:sp>
      <p:sp>
        <p:nvSpPr>
          <p:cNvPr id="67" name="TextBox 66"/>
          <p:cNvSpPr txBox="1"/>
          <p:nvPr/>
        </p:nvSpPr>
        <p:spPr>
          <a:xfrm>
            <a:off x="7371614" y="3407258"/>
            <a:ext cx="492443" cy="276999"/>
          </a:xfrm>
          <a:prstGeom prst="rect">
            <a:avLst/>
          </a:prstGeom>
          <a:noFill/>
        </p:spPr>
        <p:txBody>
          <a:bodyPr wrap="none" rtlCol="0">
            <a:spAutoFit/>
          </a:bodyPr>
          <a:lstStyle/>
          <a:p>
            <a:pPr defTabSz="457189"/>
            <a:r>
              <a:rPr lang="zh-CN" altLang="en-US" sz="1200" kern="0" dirty="0">
                <a:solidFill>
                  <a:sysClr val="windowText" lastClr="000000"/>
                </a:solidFill>
              </a:rPr>
              <a:t>监管</a:t>
            </a:r>
            <a:endParaRPr lang="en-US" sz="1200" kern="0" dirty="0">
              <a:solidFill>
                <a:sysClr val="windowText" lastClr="000000"/>
              </a:solidFill>
            </a:endParaRPr>
          </a:p>
        </p:txBody>
      </p:sp>
      <p:sp>
        <p:nvSpPr>
          <p:cNvPr id="68" name="Oval 67"/>
          <p:cNvSpPr/>
          <p:nvPr/>
        </p:nvSpPr>
        <p:spPr>
          <a:xfrm>
            <a:off x="9129974" y="6201105"/>
            <a:ext cx="938769" cy="894239"/>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defTabSz="457189"/>
            <a:endParaRPr lang="en-US" sz="3600" kern="0">
              <a:solidFill>
                <a:sysClr val="windowText" lastClr="000000"/>
              </a:solidFill>
            </a:endParaRPr>
          </a:p>
        </p:txBody>
      </p:sp>
      <p:sp>
        <p:nvSpPr>
          <p:cNvPr id="69" name="TextBox 68"/>
          <p:cNvSpPr txBox="1"/>
          <p:nvPr/>
        </p:nvSpPr>
        <p:spPr>
          <a:xfrm>
            <a:off x="9129974" y="6361015"/>
            <a:ext cx="492443" cy="276999"/>
          </a:xfrm>
          <a:prstGeom prst="rect">
            <a:avLst/>
          </a:prstGeom>
          <a:noFill/>
        </p:spPr>
        <p:txBody>
          <a:bodyPr wrap="none" rtlCol="0">
            <a:spAutoFit/>
          </a:bodyPr>
          <a:lstStyle/>
          <a:p>
            <a:pPr defTabSz="457189"/>
            <a:r>
              <a:rPr lang="zh-CN" altLang="en-US" sz="1200" kern="0" dirty="0">
                <a:solidFill>
                  <a:sysClr val="windowText" lastClr="000000"/>
                </a:solidFill>
              </a:rPr>
              <a:t>风控</a:t>
            </a:r>
            <a:endParaRPr lang="en-US" sz="1200" kern="0" dirty="0">
              <a:solidFill>
                <a:sysClr val="windowText" lastClr="000000"/>
              </a:solidFill>
            </a:endParaRPr>
          </a:p>
        </p:txBody>
      </p:sp>
      <p:sp>
        <p:nvSpPr>
          <p:cNvPr id="70" name="Oval 69"/>
          <p:cNvSpPr/>
          <p:nvPr/>
        </p:nvSpPr>
        <p:spPr>
          <a:xfrm>
            <a:off x="11253232" y="4613865"/>
            <a:ext cx="938769" cy="894239"/>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defTabSz="457189"/>
            <a:endParaRPr lang="en-US" sz="3600" kern="0">
              <a:solidFill>
                <a:sysClr val="windowText" lastClr="000000"/>
              </a:solidFill>
            </a:endParaRPr>
          </a:p>
        </p:txBody>
      </p:sp>
      <p:sp>
        <p:nvSpPr>
          <p:cNvPr id="71" name="TextBox 70"/>
          <p:cNvSpPr txBox="1"/>
          <p:nvPr/>
        </p:nvSpPr>
        <p:spPr>
          <a:xfrm>
            <a:off x="11268827" y="4835154"/>
            <a:ext cx="492443" cy="276999"/>
          </a:xfrm>
          <a:prstGeom prst="rect">
            <a:avLst/>
          </a:prstGeom>
          <a:noFill/>
        </p:spPr>
        <p:txBody>
          <a:bodyPr wrap="none" rtlCol="0">
            <a:spAutoFit/>
          </a:bodyPr>
          <a:lstStyle/>
          <a:p>
            <a:pPr defTabSz="457189"/>
            <a:r>
              <a:rPr lang="zh-CN" altLang="en-US" sz="1200" kern="0" dirty="0">
                <a:solidFill>
                  <a:sysClr val="windowText" lastClr="000000"/>
                </a:solidFill>
              </a:rPr>
              <a:t>定价</a:t>
            </a:r>
            <a:endParaRPr lang="en-US" sz="1200" kern="0" dirty="0">
              <a:solidFill>
                <a:sysClr val="windowText" lastClr="000000"/>
              </a:solidFill>
            </a:endParaRPr>
          </a:p>
        </p:txBody>
      </p:sp>
      <p:sp>
        <p:nvSpPr>
          <p:cNvPr id="72" name="Oval 71"/>
          <p:cNvSpPr/>
          <p:nvPr/>
        </p:nvSpPr>
        <p:spPr>
          <a:xfrm>
            <a:off x="10330057" y="3108047"/>
            <a:ext cx="938769" cy="894239"/>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defTabSz="457189"/>
            <a:endParaRPr lang="en-US" sz="3600" kern="0">
              <a:solidFill>
                <a:sysClr val="windowText" lastClr="000000"/>
              </a:solidFill>
            </a:endParaRPr>
          </a:p>
        </p:txBody>
      </p:sp>
      <p:sp>
        <p:nvSpPr>
          <p:cNvPr id="73" name="TextBox 72"/>
          <p:cNvSpPr txBox="1"/>
          <p:nvPr/>
        </p:nvSpPr>
        <p:spPr>
          <a:xfrm>
            <a:off x="10330057" y="3267959"/>
            <a:ext cx="492443" cy="276999"/>
          </a:xfrm>
          <a:prstGeom prst="rect">
            <a:avLst/>
          </a:prstGeom>
          <a:noFill/>
        </p:spPr>
        <p:txBody>
          <a:bodyPr wrap="none" rtlCol="0">
            <a:spAutoFit/>
          </a:bodyPr>
          <a:lstStyle/>
          <a:p>
            <a:pPr defTabSz="457189"/>
            <a:r>
              <a:rPr lang="zh-CN" altLang="en-US" sz="1200" kern="0" dirty="0">
                <a:solidFill>
                  <a:sysClr val="windowText" lastClr="000000"/>
                </a:solidFill>
              </a:rPr>
              <a:t>分析</a:t>
            </a:r>
            <a:endParaRPr lang="en-US" sz="1200" kern="0" dirty="0">
              <a:solidFill>
                <a:sysClr val="windowText" lastClr="000000"/>
              </a:solidFill>
            </a:endParaRPr>
          </a:p>
        </p:txBody>
      </p:sp>
      <p:sp>
        <p:nvSpPr>
          <p:cNvPr id="74" name="Oval 73"/>
          <p:cNvSpPr/>
          <p:nvPr/>
        </p:nvSpPr>
        <p:spPr>
          <a:xfrm>
            <a:off x="10522034" y="5769695"/>
            <a:ext cx="938769" cy="894239"/>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defTabSz="457189"/>
            <a:endParaRPr lang="en-US" sz="3600" kern="0">
              <a:solidFill>
                <a:sysClr val="windowText" lastClr="000000"/>
              </a:solidFill>
            </a:endParaRPr>
          </a:p>
        </p:txBody>
      </p:sp>
      <p:sp>
        <p:nvSpPr>
          <p:cNvPr id="75" name="TextBox 74"/>
          <p:cNvSpPr txBox="1"/>
          <p:nvPr/>
        </p:nvSpPr>
        <p:spPr>
          <a:xfrm>
            <a:off x="10522034" y="5929607"/>
            <a:ext cx="492443" cy="276999"/>
          </a:xfrm>
          <a:prstGeom prst="rect">
            <a:avLst/>
          </a:prstGeom>
          <a:noFill/>
        </p:spPr>
        <p:txBody>
          <a:bodyPr wrap="none" rtlCol="0">
            <a:spAutoFit/>
          </a:bodyPr>
          <a:lstStyle/>
          <a:p>
            <a:pPr defTabSz="457189"/>
            <a:r>
              <a:rPr lang="zh-CN" altLang="en-US" sz="1200" kern="0" dirty="0">
                <a:solidFill>
                  <a:sysClr val="windowText" lastClr="000000"/>
                </a:solidFill>
              </a:rPr>
              <a:t>事故</a:t>
            </a:r>
            <a:endParaRPr lang="en-US" sz="1200" kern="0" dirty="0">
              <a:solidFill>
                <a:sysClr val="windowText" lastClr="000000"/>
              </a:solidFill>
            </a:endParaRPr>
          </a:p>
        </p:txBody>
      </p:sp>
      <p:sp>
        <p:nvSpPr>
          <p:cNvPr id="92" name="TextBox 91"/>
          <p:cNvSpPr txBox="1"/>
          <p:nvPr/>
        </p:nvSpPr>
        <p:spPr>
          <a:xfrm>
            <a:off x="-71960" y="557377"/>
            <a:ext cx="5150448" cy="748795"/>
          </a:xfrm>
          <a:prstGeom prst="rect">
            <a:avLst/>
          </a:prstGeom>
          <a:noFill/>
        </p:spPr>
        <p:txBody>
          <a:bodyPr wrap="square" rtlCol="0">
            <a:spAutoFit/>
          </a:bodyPr>
          <a:lstStyle/>
          <a:p>
            <a:pPr algn="ctr" defTabSz="457189"/>
            <a:r>
              <a:rPr lang="en-US" altLang="zh-CN" sz="2133" b="1" kern="0" dirty="0" err="1">
                <a:solidFill>
                  <a:sysClr val="windowText" lastClr="000000"/>
                </a:solidFill>
              </a:rPr>
              <a:t>Multual</a:t>
            </a:r>
            <a:r>
              <a:rPr lang="en-US" altLang="zh-CN" sz="2133" b="1" kern="0" dirty="0">
                <a:solidFill>
                  <a:sysClr val="windowText" lastClr="000000"/>
                </a:solidFill>
              </a:rPr>
              <a:t> Insurance </a:t>
            </a:r>
            <a:r>
              <a:rPr lang="zh-CN" altLang="en-US" sz="2133" b="1" kern="0" dirty="0">
                <a:solidFill>
                  <a:sysClr val="windowText" lastClr="000000"/>
                </a:solidFill>
              </a:rPr>
              <a:t>区块链</a:t>
            </a:r>
            <a:endParaRPr lang="en-US" altLang="zh-CN" sz="2133" b="1" kern="0" dirty="0">
              <a:solidFill>
                <a:sysClr val="windowText" lastClr="000000"/>
              </a:solidFill>
            </a:endParaRPr>
          </a:p>
          <a:p>
            <a:pPr algn="ctr" defTabSz="457189"/>
            <a:r>
              <a:rPr lang="zh-CN" altLang="en-US" sz="2133" b="1" kern="0" dirty="0">
                <a:solidFill>
                  <a:sysClr val="windowText" lastClr="000000"/>
                </a:solidFill>
              </a:rPr>
              <a:t>金融平台整合</a:t>
            </a:r>
            <a:endParaRPr lang="en-US" sz="2133" b="1" kern="0" dirty="0">
              <a:solidFill>
                <a:sysClr val="windowText" lastClr="000000"/>
              </a:solidFill>
            </a:endParaRPr>
          </a:p>
        </p:txBody>
      </p:sp>
      <p:sp>
        <p:nvSpPr>
          <p:cNvPr id="60" name="Rounded Rectangle 59"/>
          <p:cNvSpPr/>
          <p:nvPr/>
        </p:nvSpPr>
        <p:spPr>
          <a:xfrm>
            <a:off x="7187405" y="1442517"/>
            <a:ext cx="5004595" cy="894041"/>
          </a:xfrm>
          <a:prstGeom prst="roundRect">
            <a:avLst>
              <a:gd name="adj" fmla="val 892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457189"/>
            <a:endParaRPr lang="en-US" sz="3600" kern="0">
              <a:solidFill>
                <a:sysClr val="windowText" lastClr="000000"/>
              </a:solidFill>
            </a:endParaRPr>
          </a:p>
        </p:txBody>
      </p:sp>
      <p:sp>
        <p:nvSpPr>
          <p:cNvPr id="62" name="TextBox 61"/>
          <p:cNvSpPr txBox="1"/>
          <p:nvPr/>
        </p:nvSpPr>
        <p:spPr>
          <a:xfrm>
            <a:off x="7626744" y="1627792"/>
            <a:ext cx="4333608" cy="338554"/>
          </a:xfrm>
          <a:prstGeom prst="rect">
            <a:avLst/>
          </a:prstGeom>
          <a:noFill/>
        </p:spPr>
        <p:txBody>
          <a:bodyPr wrap="square" rtlCol="0">
            <a:spAutoFit/>
          </a:bodyPr>
          <a:lstStyle/>
          <a:p>
            <a:pPr algn="ctr" defTabSz="457189"/>
            <a:r>
              <a:rPr lang="zh-CN" altLang="en-US" sz="1600" kern="0" dirty="0">
                <a:solidFill>
                  <a:sysClr val="windowText" lastClr="000000"/>
                </a:solidFill>
              </a:rPr>
              <a:t>金融</a:t>
            </a:r>
            <a:r>
              <a:rPr lang="zh-CN" altLang="en-US" sz="1600" dirty="0"/>
              <a:t>管理</a:t>
            </a:r>
            <a:r>
              <a:rPr lang="zh-CN" altLang="en-US" sz="1600" kern="0" dirty="0">
                <a:solidFill>
                  <a:schemeClr val="tx1">
                    <a:lumMod val="50000"/>
                  </a:schemeClr>
                </a:solidFill>
                <a:latin typeface="微软雅黑" panose="020B0503020204020204" pitchFamily="34" charset="-122"/>
                <a:cs typeface="Aparajita" panose="020B0604020202020204" pitchFamily="34" charset="0"/>
              </a:rPr>
              <a:t>交易中心</a:t>
            </a:r>
            <a:endParaRPr lang="en-US" altLang="zh-CN" sz="1600" kern="0" dirty="0">
              <a:solidFill>
                <a:schemeClr val="tx1">
                  <a:lumMod val="50000"/>
                </a:schemeClr>
              </a:solidFill>
            </a:endParaRPr>
          </a:p>
        </p:txBody>
      </p:sp>
      <p:sp>
        <p:nvSpPr>
          <p:cNvPr id="63" name="Rounded Rectangle 62"/>
          <p:cNvSpPr/>
          <p:nvPr/>
        </p:nvSpPr>
        <p:spPr>
          <a:xfrm>
            <a:off x="8602105" y="1"/>
            <a:ext cx="1919928" cy="509065"/>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457189"/>
            <a:r>
              <a:rPr lang="zh-CN" altLang="en-US" sz="1400" kern="0" dirty="0">
                <a:solidFill>
                  <a:sysClr val="windowText" lastClr="000000"/>
                </a:solidFill>
              </a:rPr>
              <a:t>系统用户</a:t>
            </a:r>
            <a:endParaRPr lang="en-US" sz="1400" kern="0" dirty="0">
              <a:solidFill>
                <a:sysClr val="windowText" lastClr="000000"/>
              </a:solidFill>
            </a:endParaRPr>
          </a:p>
        </p:txBody>
      </p:sp>
      <p:sp>
        <p:nvSpPr>
          <p:cNvPr id="93" name="Up-Down Arrow 92"/>
          <p:cNvSpPr/>
          <p:nvPr/>
        </p:nvSpPr>
        <p:spPr>
          <a:xfrm>
            <a:off x="9345632" y="549294"/>
            <a:ext cx="507453" cy="932940"/>
          </a:xfrm>
          <a:prstGeom prst="up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457189"/>
            <a:endParaRPr lang="en-US" sz="3600" kern="0">
              <a:solidFill>
                <a:sysClr val="windowText" lastClr="000000"/>
              </a:solidFill>
            </a:endParaRPr>
          </a:p>
        </p:txBody>
      </p:sp>
      <p:cxnSp>
        <p:nvCxnSpPr>
          <p:cNvPr id="3" name="Elbow Connector 2"/>
          <p:cNvCxnSpPr>
            <a:endCxn id="60" idx="1"/>
          </p:cNvCxnSpPr>
          <p:nvPr/>
        </p:nvCxnSpPr>
        <p:spPr>
          <a:xfrm rot="5400000" flipH="1" flipV="1">
            <a:off x="5464102" y="2761097"/>
            <a:ext cx="2594863" cy="85174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08" name="Rounded Rectangle 307"/>
          <p:cNvSpPr/>
          <p:nvPr/>
        </p:nvSpPr>
        <p:spPr>
          <a:xfrm>
            <a:off x="7006714" y="10027"/>
            <a:ext cx="1392433" cy="57783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457189"/>
            <a:r>
              <a:rPr lang="en-US" sz="1400" kern="0" dirty="0">
                <a:solidFill>
                  <a:sysClr val="windowText" lastClr="000000"/>
                </a:solidFill>
              </a:rPr>
              <a:t>Investor</a:t>
            </a:r>
          </a:p>
        </p:txBody>
      </p:sp>
      <p:sp>
        <p:nvSpPr>
          <p:cNvPr id="309" name="Rounded Rectangle 308"/>
          <p:cNvSpPr/>
          <p:nvPr/>
        </p:nvSpPr>
        <p:spPr>
          <a:xfrm>
            <a:off x="10724991" y="1"/>
            <a:ext cx="1423381" cy="509065"/>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457189"/>
            <a:r>
              <a:rPr lang="en-US" sz="1400" kern="0" dirty="0">
                <a:solidFill>
                  <a:sysClr val="windowText" lastClr="000000"/>
                </a:solidFill>
              </a:rPr>
              <a:t>Borrower</a:t>
            </a:r>
          </a:p>
        </p:txBody>
      </p:sp>
      <p:grpSp>
        <p:nvGrpSpPr>
          <p:cNvPr id="140" name="Group 139"/>
          <p:cNvGrpSpPr/>
          <p:nvPr/>
        </p:nvGrpSpPr>
        <p:grpSpPr>
          <a:xfrm>
            <a:off x="4432420" y="4072092"/>
            <a:ext cx="507529" cy="430920"/>
            <a:chOff x="19781438" y="2802474"/>
            <a:chExt cx="1167629" cy="1081856"/>
          </a:xfrm>
        </p:grpSpPr>
        <p:sp>
          <p:nvSpPr>
            <p:cNvPr id="141" name="Freeform 116"/>
            <p:cNvSpPr>
              <a:spLocks noChangeArrowheads="1"/>
            </p:cNvSpPr>
            <p:nvPr/>
          </p:nvSpPr>
          <p:spPr bwMode="auto">
            <a:xfrm>
              <a:off x="20666473" y="3837530"/>
              <a:ext cx="282594" cy="46800"/>
            </a:xfrm>
            <a:custGeom>
              <a:avLst/>
              <a:gdLst>
                <a:gd name="T0" fmla="*/ 217 w 373"/>
                <a:gd name="T1" fmla="*/ 31 h 63"/>
                <a:gd name="T2" fmla="*/ 217 w 373"/>
                <a:gd name="T3" fmla="*/ 31 h 63"/>
                <a:gd name="T4" fmla="*/ 217 w 373"/>
                <a:gd name="T5" fmla="*/ 31 h 63"/>
                <a:gd name="T6" fmla="*/ 248 w 373"/>
                <a:gd name="T7" fmla="*/ 31 h 63"/>
                <a:gd name="T8" fmla="*/ 248 w 373"/>
                <a:gd name="T9" fmla="*/ 31 h 63"/>
                <a:gd name="T10" fmla="*/ 279 w 373"/>
                <a:gd name="T11" fmla="*/ 31 h 63"/>
                <a:gd name="T12" fmla="*/ 279 w 373"/>
                <a:gd name="T13" fmla="*/ 31 h 63"/>
                <a:gd name="T14" fmla="*/ 310 w 373"/>
                <a:gd name="T15" fmla="*/ 31 h 63"/>
                <a:gd name="T16" fmla="*/ 372 w 373"/>
                <a:gd name="T17" fmla="*/ 31 h 63"/>
                <a:gd name="T18" fmla="*/ 372 w 373"/>
                <a:gd name="T19" fmla="*/ 31 h 63"/>
                <a:gd name="T20" fmla="*/ 341 w 373"/>
                <a:gd name="T21" fmla="*/ 31 h 63"/>
                <a:gd name="T22" fmla="*/ 310 w 373"/>
                <a:gd name="T23" fmla="*/ 31 h 63"/>
                <a:gd name="T24" fmla="*/ 310 w 373"/>
                <a:gd name="T25" fmla="*/ 31 h 63"/>
                <a:gd name="T26" fmla="*/ 279 w 373"/>
                <a:gd name="T27" fmla="*/ 31 h 63"/>
                <a:gd name="T28" fmla="*/ 248 w 373"/>
                <a:gd name="T29" fmla="*/ 31 h 63"/>
                <a:gd name="T30" fmla="*/ 217 w 373"/>
                <a:gd name="T31" fmla="*/ 0 h 63"/>
                <a:gd name="T32" fmla="*/ 217 w 373"/>
                <a:gd name="T33" fmla="*/ 0 h 63"/>
                <a:gd name="T34" fmla="*/ 217 w 373"/>
                <a:gd name="T35" fmla="*/ 31 h 63"/>
                <a:gd name="T36" fmla="*/ 155 w 373"/>
                <a:gd name="T37" fmla="*/ 31 h 63"/>
                <a:gd name="T38" fmla="*/ 124 w 373"/>
                <a:gd name="T39" fmla="*/ 31 h 63"/>
                <a:gd name="T40" fmla="*/ 93 w 373"/>
                <a:gd name="T41" fmla="*/ 31 h 63"/>
                <a:gd name="T42" fmla="*/ 93 w 373"/>
                <a:gd name="T43" fmla="*/ 0 h 63"/>
                <a:gd name="T44" fmla="*/ 62 w 373"/>
                <a:gd name="T45" fmla="*/ 0 h 63"/>
                <a:gd name="T46" fmla="*/ 31 w 373"/>
                <a:gd name="T47" fmla="*/ 0 h 63"/>
                <a:gd name="T48" fmla="*/ 0 w 373"/>
                <a:gd name="T49" fmla="*/ 31 h 63"/>
                <a:gd name="T50" fmla="*/ 0 w 373"/>
                <a:gd name="T51" fmla="*/ 31 h 63"/>
                <a:gd name="T52" fmla="*/ 0 w 373"/>
                <a:gd name="T53" fmla="*/ 31 h 63"/>
                <a:gd name="T54" fmla="*/ 31 w 373"/>
                <a:gd name="T55" fmla="*/ 62 h 63"/>
                <a:gd name="T56" fmla="*/ 31 w 373"/>
                <a:gd name="T57" fmla="*/ 31 h 63"/>
                <a:gd name="T58" fmla="*/ 62 w 373"/>
                <a:gd name="T59" fmla="*/ 31 h 63"/>
                <a:gd name="T60" fmla="*/ 62 w 373"/>
                <a:gd name="T61" fmla="*/ 31 h 63"/>
                <a:gd name="T62" fmla="*/ 62 w 373"/>
                <a:gd name="T63" fmla="*/ 31 h 63"/>
                <a:gd name="T64" fmla="*/ 62 w 373"/>
                <a:gd name="T65" fmla="*/ 31 h 63"/>
                <a:gd name="T66" fmla="*/ 93 w 373"/>
                <a:gd name="T67" fmla="*/ 31 h 63"/>
                <a:gd name="T68" fmla="*/ 124 w 373"/>
                <a:gd name="T69" fmla="*/ 31 h 63"/>
                <a:gd name="T70" fmla="*/ 124 w 373"/>
                <a:gd name="T71" fmla="*/ 31 h 63"/>
                <a:gd name="T72" fmla="*/ 186 w 373"/>
                <a:gd name="T73" fmla="*/ 31 h 63"/>
                <a:gd name="T74" fmla="*/ 217 w 373"/>
                <a:gd name="T75" fmla="*/ 3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73" h="63">
                  <a:moveTo>
                    <a:pt x="217" y="31"/>
                  </a:moveTo>
                  <a:lnTo>
                    <a:pt x="217" y="31"/>
                  </a:lnTo>
                  <a:lnTo>
                    <a:pt x="217" y="31"/>
                  </a:lnTo>
                  <a:cubicBezTo>
                    <a:pt x="248" y="31"/>
                    <a:pt x="248" y="31"/>
                    <a:pt x="248" y="31"/>
                  </a:cubicBezTo>
                  <a:lnTo>
                    <a:pt x="248" y="31"/>
                  </a:lnTo>
                  <a:lnTo>
                    <a:pt x="279" y="31"/>
                  </a:lnTo>
                  <a:lnTo>
                    <a:pt x="279" y="31"/>
                  </a:lnTo>
                  <a:cubicBezTo>
                    <a:pt x="310" y="31"/>
                    <a:pt x="310" y="31"/>
                    <a:pt x="310" y="31"/>
                  </a:cubicBezTo>
                  <a:cubicBezTo>
                    <a:pt x="341" y="31"/>
                    <a:pt x="341" y="31"/>
                    <a:pt x="372" y="31"/>
                  </a:cubicBezTo>
                  <a:lnTo>
                    <a:pt x="372" y="31"/>
                  </a:lnTo>
                  <a:cubicBezTo>
                    <a:pt x="341" y="31"/>
                    <a:pt x="341" y="31"/>
                    <a:pt x="341" y="31"/>
                  </a:cubicBezTo>
                  <a:lnTo>
                    <a:pt x="310" y="31"/>
                  </a:lnTo>
                  <a:lnTo>
                    <a:pt x="310" y="31"/>
                  </a:lnTo>
                  <a:lnTo>
                    <a:pt x="279" y="31"/>
                  </a:lnTo>
                  <a:lnTo>
                    <a:pt x="248" y="31"/>
                  </a:lnTo>
                  <a:lnTo>
                    <a:pt x="217" y="0"/>
                  </a:lnTo>
                  <a:lnTo>
                    <a:pt x="217" y="0"/>
                  </a:lnTo>
                  <a:lnTo>
                    <a:pt x="217" y="31"/>
                  </a:lnTo>
                  <a:cubicBezTo>
                    <a:pt x="186" y="31"/>
                    <a:pt x="186" y="31"/>
                    <a:pt x="155" y="31"/>
                  </a:cubicBezTo>
                  <a:cubicBezTo>
                    <a:pt x="155" y="31"/>
                    <a:pt x="155" y="31"/>
                    <a:pt x="124" y="31"/>
                  </a:cubicBezTo>
                  <a:cubicBezTo>
                    <a:pt x="124" y="31"/>
                    <a:pt x="124" y="31"/>
                    <a:pt x="93" y="31"/>
                  </a:cubicBezTo>
                  <a:cubicBezTo>
                    <a:pt x="93" y="0"/>
                    <a:pt x="93" y="0"/>
                    <a:pt x="93" y="0"/>
                  </a:cubicBezTo>
                  <a:lnTo>
                    <a:pt x="62" y="0"/>
                  </a:lnTo>
                  <a:cubicBezTo>
                    <a:pt x="62" y="0"/>
                    <a:pt x="62" y="0"/>
                    <a:pt x="31" y="0"/>
                  </a:cubicBezTo>
                  <a:cubicBezTo>
                    <a:pt x="31" y="0"/>
                    <a:pt x="31" y="0"/>
                    <a:pt x="0" y="31"/>
                  </a:cubicBezTo>
                  <a:lnTo>
                    <a:pt x="0" y="31"/>
                  </a:lnTo>
                  <a:lnTo>
                    <a:pt x="0" y="31"/>
                  </a:lnTo>
                  <a:cubicBezTo>
                    <a:pt x="0" y="31"/>
                    <a:pt x="31" y="31"/>
                    <a:pt x="31" y="62"/>
                  </a:cubicBezTo>
                  <a:lnTo>
                    <a:pt x="31" y="31"/>
                  </a:lnTo>
                  <a:cubicBezTo>
                    <a:pt x="31" y="31"/>
                    <a:pt x="31" y="31"/>
                    <a:pt x="62" y="31"/>
                  </a:cubicBezTo>
                  <a:lnTo>
                    <a:pt x="62" y="31"/>
                  </a:lnTo>
                  <a:lnTo>
                    <a:pt x="62" y="31"/>
                  </a:lnTo>
                  <a:lnTo>
                    <a:pt x="62" y="31"/>
                  </a:lnTo>
                  <a:cubicBezTo>
                    <a:pt x="93" y="31"/>
                    <a:pt x="93" y="31"/>
                    <a:pt x="93" y="31"/>
                  </a:cubicBezTo>
                  <a:lnTo>
                    <a:pt x="124" y="31"/>
                  </a:lnTo>
                  <a:lnTo>
                    <a:pt x="124" y="31"/>
                  </a:lnTo>
                  <a:cubicBezTo>
                    <a:pt x="155" y="31"/>
                    <a:pt x="186" y="31"/>
                    <a:pt x="186" y="31"/>
                  </a:cubicBezTo>
                  <a:cubicBezTo>
                    <a:pt x="186" y="31"/>
                    <a:pt x="186" y="31"/>
                    <a:pt x="217" y="31"/>
                  </a:cubicBezTo>
                </a:path>
              </a:pathLst>
            </a:custGeom>
            <a:ln/>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tyle>
            <a:lnRef idx="2">
              <a:schemeClr val="accent1"/>
            </a:lnRef>
            <a:fillRef idx="1">
              <a:schemeClr val="lt1"/>
            </a:fillRef>
            <a:effectRef idx="0">
              <a:schemeClr val="accent1"/>
            </a:effectRef>
            <a:fontRef idx="minor">
              <a:schemeClr val="dk1"/>
            </a:fontRef>
          </p:style>
          <p:txBody>
            <a:bodyPr wrap="none" anchor="ctr"/>
            <a:lstStyle/>
            <a:p>
              <a:pPr defTabSz="457189"/>
              <a:endParaRPr lang="en-US" sz="900" kern="0" dirty="0">
                <a:solidFill>
                  <a:sysClr val="windowText" lastClr="000000"/>
                </a:solidFill>
                <a:latin typeface="微软雅黑" panose="020B0503020204020204" pitchFamily="34" charset="-122"/>
              </a:endParaRPr>
            </a:p>
          </p:txBody>
        </p:sp>
        <p:grpSp>
          <p:nvGrpSpPr>
            <p:cNvPr id="142" name="Group 141"/>
            <p:cNvGrpSpPr/>
            <p:nvPr/>
          </p:nvGrpSpPr>
          <p:grpSpPr>
            <a:xfrm>
              <a:off x="20066289" y="2802474"/>
              <a:ext cx="785969" cy="735086"/>
              <a:chOff x="998489" y="2241774"/>
              <a:chExt cx="256404" cy="239742"/>
            </a:xfrm>
            <a:solidFill>
              <a:schemeClr val="bg1"/>
            </a:solidFill>
          </p:grpSpPr>
          <p:sp>
            <p:nvSpPr>
              <p:cNvPr id="153" name="Freeform 58"/>
              <p:cNvSpPr>
                <a:spLocks noEditPoints="1"/>
              </p:cNvSpPr>
              <p:nvPr/>
            </p:nvSpPr>
            <p:spPr bwMode="auto">
              <a:xfrm>
                <a:off x="998489" y="2241774"/>
                <a:ext cx="256404" cy="239742"/>
              </a:xfrm>
              <a:custGeom>
                <a:avLst/>
                <a:gdLst>
                  <a:gd name="T0" fmla="*/ 230 w 234"/>
                  <a:gd name="T1" fmla="*/ 48 h 219"/>
                  <a:gd name="T2" fmla="*/ 186 w 234"/>
                  <a:gd name="T3" fmla="*/ 5 h 219"/>
                  <a:gd name="T4" fmla="*/ 176 w 234"/>
                  <a:gd name="T5" fmla="*/ 0 h 219"/>
                  <a:gd name="T6" fmla="*/ 22 w 234"/>
                  <a:gd name="T7" fmla="*/ 0 h 219"/>
                  <a:gd name="T8" fmla="*/ 0 w 234"/>
                  <a:gd name="T9" fmla="*/ 22 h 219"/>
                  <a:gd name="T10" fmla="*/ 0 w 234"/>
                  <a:gd name="T11" fmla="*/ 197 h 219"/>
                  <a:gd name="T12" fmla="*/ 22 w 234"/>
                  <a:gd name="T13" fmla="*/ 219 h 219"/>
                  <a:gd name="T14" fmla="*/ 212 w 234"/>
                  <a:gd name="T15" fmla="*/ 219 h 219"/>
                  <a:gd name="T16" fmla="*/ 234 w 234"/>
                  <a:gd name="T17" fmla="*/ 197 h 219"/>
                  <a:gd name="T18" fmla="*/ 234 w 234"/>
                  <a:gd name="T19" fmla="*/ 59 h 219"/>
                  <a:gd name="T20" fmla="*/ 230 w 234"/>
                  <a:gd name="T21" fmla="*/ 48 h 219"/>
                  <a:gd name="T22" fmla="*/ 220 w 234"/>
                  <a:gd name="T23" fmla="*/ 197 h 219"/>
                  <a:gd name="T24" fmla="*/ 212 w 234"/>
                  <a:gd name="T25" fmla="*/ 205 h 219"/>
                  <a:gd name="T26" fmla="*/ 22 w 234"/>
                  <a:gd name="T27" fmla="*/ 205 h 219"/>
                  <a:gd name="T28" fmla="*/ 15 w 234"/>
                  <a:gd name="T29" fmla="*/ 197 h 219"/>
                  <a:gd name="T30" fmla="*/ 15 w 234"/>
                  <a:gd name="T31" fmla="*/ 22 h 219"/>
                  <a:gd name="T32" fmla="*/ 22 w 234"/>
                  <a:gd name="T33" fmla="*/ 15 h 219"/>
                  <a:gd name="T34" fmla="*/ 168 w 234"/>
                  <a:gd name="T35" fmla="*/ 15 h 219"/>
                  <a:gd name="T36" fmla="*/ 168 w 234"/>
                  <a:gd name="T37" fmla="*/ 44 h 219"/>
                  <a:gd name="T38" fmla="*/ 168 w 234"/>
                  <a:gd name="T39" fmla="*/ 44 h 219"/>
                  <a:gd name="T40" fmla="*/ 190 w 234"/>
                  <a:gd name="T41" fmla="*/ 66 h 219"/>
                  <a:gd name="T42" fmla="*/ 198 w 234"/>
                  <a:gd name="T43" fmla="*/ 66 h 219"/>
                  <a:gd name="T44" fmla="*/ 220 w 234"/>
                  <a:gd name="T45" fmla="*/ 66 h 219"/>
                  <a:gd name="T46" fmla="*/ 220 w 234"/>
                  <a:gd name="T47" fmla="*/ 197 h 219"/>
                  <a:gd name="T48" fmla="*/ 198 w 234"/>
                  <a:gd name="T49" fmla="*/ 59 h 219"/>
                  <a:gd name="T50" fmla="*/ 190 w 234"/>
                  <a:gd name="T51" fmla="*/ 59 h 219"/>
                  <a:gd name="T52" fmla="*/ 176 w 234"/>
                  <a:gd name="T53" fmla="*/ 44 h 219"/>
                  <a:gd name="T54" fmla="*/ 176 w 234"/>
                  <a:gd name="T55" fmla="*/ 44 h 219"/>
                  <a:gd name="T56" fmla="*/ 176 w 234"/>
                  <a:gd name="T57" fmla="*/ 15 h 219"/>
                  <a:gd name="T58" fmla="*/ 220 w 234"/>
                  <a:gd name="T59" fmla="*/ 59 h 219"/>
                  <a:gd name="T60" fmla="*/ 198 w 234"/>
                  <a:gd name="T61" fmla="*/ 59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34" h="219">
                    <a:moveTo>
                      <a:pt x="230" y="48"/>
                    </a:moveTo>
                    <a:cubicBezTo>
                      <a:pt x="186" y="5"/>
                      <a:pt x="186" y="5"/>
                      <a:pt x="186" y="5"/>
                    </a:cubicBezTo>
                    <a:cubicBezTo>
                      <a:pt x="183" y="2"/>
                      <a:pt x="180" y="0"/>
                      <a:pt x="176" y="0"/>
                    </a:cubicBezTo>
                    <a:cubicBezTo>
                      <a:pt x="22" y="0"/>
                      <a:pt x="22" y="0"/>
                      <a:pt x="22" y="0"/>
                    </a:cubicBezTo>
                    <a:cubicBezTo>
                      <a:pt x="10" y="0"/>
                      <a:pt x="0" y="10"/>
                      <a:pt x="0" y="22"/>
                    </a:cubicBezTo>
                    <a:cubicBezTo>
                      <a:pt x="0" y="197"/>
                      <a:pt x="0" y="197"/>
                      <a:pt x="0" y="197"/>
                    </a:cubicBezTo>
                    <a:cubicBezTo>
                      <a:pt x="0" y="210"/>
                      <a:pt x="10" y="219"/>
                      <a:pt x="22" y="219"/>
                    </a:cubicBezTo>
                    <a:cubicBezTo>
                      <a:pt x="212" y="219"/>
                      <a:pt x="212" y="219"/>
                      <a:pt x="212" y="219"/>
                    </a:cubicBezTo>
                    <a:cubicBezTo>
                      <a:pt x="224" y="219"/>
                      <a:pt x="234" y="210"/>
                      <a:pt x="234" y="197"/>
                    </a:cubicBezTo>
                    <a:cubicBezTo>
                      <a:pt x="234" y="59"/>
                      <a:pt x="234" y="59"/>
                      <a:pt x="234" y="59"/>
                    </a:cubicBezTo>
                    <a:cubicBezTo>
                      <a:pt x="234" y="55"/>
                      <a:pt x="233" y="51"/>
                      <a:pt x="230" y="48"/>
                    </a:cubicBezTo>
                    <a:close/>
                    <a:moveTo>
                      <a:pt x="220" y="197"/>
                    </a:moveTo>
                    <a:cubicBezTo>
                      <a:pt x="220" y="202"/>
                      <a:pt x="216" y="205"/>
                      <a:pt x="212" y="205"/>
                    </a:cubicBezTo>
                    <a:cubicBezTo>
                      <a:pt x="22" y="205"/>
                      <a:pt x="22" y="205"/>
                      <a:pt x="22" y="205"/>
                    </a:cubicBezTo>
                    <a:cubicBezTo>
                      <a:pt x="18" y="205"/>
                      <a:pt x="15" y="202"/>
                      <a:pt x="15" y="197"/>
                    </a:cubicBezTo>
                    <a:cubicBezTo>
                      <a:pt x="15" y="22"/>
                      <a:pt x="15" y="22"/>
                      <a:pt x="15" y="22"/>
                    </a:cubicBezTo>
                    <a:cubicBezTo>
                      <a:pt x="15" y="18"/>
                      <a:pt x="18" y="15"/>
                      <a:pt x="22" y="15"/>
                    </a:cubicBezTo>
                    <a:cubicBezTo>
                      <a:pt x="168" y="15"/>
                      <a:pt x="168" y="15"/>
                      <a:pt x="168" y="15"/>
                    </a:cubicBezTo>
                    <a:cubicBezTo>
                      <a:pt x="168" y="44"/>
                      <a:pt x="168" y="44"/>
                      <a:pt x="168" y="44"/>
                    </a:cubicBezTo>
                    <a:cubicBezTo>
                      <a:pt x="168" y="44"/>
                      <a:pt x="168" y="44"/>
                      <a:pt x="168" y="44"/>
                    </a:cubicBezTo>
                    <a:cubicBezTo>
                      <a:pt x="168" y="56"/>
                      <a:pt x="178" y="66"/>
                      <a:pt x="190" y="66"/>
                    </a:cubicBezTo>
                    <a:cubicBezTo>
                      <a:pt x="198" y="66"/>
                      <a:pt x="198" y="66"/>
                      <a:pt x="198" y="66"/>
                    </a:cubicBezTo>
                    <a:cubicBezTo>
                      <a:pt x="220" y="66"/>
                      <a:pt x="220" y="66"/>
                      <a:pt x="220" y="66"/>
                    </a:cubicBezTo>
                    <a:lnTo>
                      <a:pt x="220" y="197"/>
                    </a:lnTo>
                    <a:close/>
                    <a:moveTo>
                      <a:pt x="198" y="59"/>
                    </a:moveTo>
                    <a:cubicBezTo>
                      <a:pt x="190" y="59"/>
                      <a:pt x="190" y="59"/>
                      <a:pt x="190" y="59"/>
                    </a:cubicBezTo>
                    <a:cubicBezTo>
                      <a:pt x="182" y="59"/>
                      <a:pt x="176" y="52"/>
                      <a:pt x="176" y="44"/>
                    </a:cubicBezTo>
                    <a:cubicBezTo>
                      <a:pt x="176" y="44"/>
                      <a:pt x="176" y="44"/>
                      <a:pt x="176" y="44"/>
                    </a:cubicBezTo>
                    <a:cubicBezTo>
                      <a:pt x="176" y="15"/>
                      <a:pt x="176" y="15"/>
                      <a:pt x="176" y="15"/>
                    </a:cubicBezTo>
                    <a:cubicBezTo>
                      <a:pt x="220" y="59"/>
                      <a:pt x="220" y="59"/>
                      <a:pt x="220" y="59"/>
                    </a:cubicBezTo>
                    <a:lnTo>
                      <a:pt x="198" y="59"/>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2">
                <a:schemeClr val="accent1"/>
              </a:lnRef>
              <a:fillRef idx="1">
                <a:schemeClr val="lt1"/>
              </a:fillRef>
              <a:effectRef idx="0">
                <a:schemeClr val="accent1"/>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154" name="Freeform 59"/>
              <p:cNvSpPr>
                <a:spLocks/>
              </p:cNvSpPr>
              <p:nvPr/>
            </p:nvSpPr>
            <p:spPr bwMode="auto">
              <a:xfrm>
                <a:off x="1118823" y="2289908"/>
                <a:ext cx="48597" cy="7868"/>
              </a:xfrm>
              <a:custGeom>
                <a:avLst/>
                <a:gdLst>
                  <a:gd name="T0" fmla="*/ 4 w 44"/>
                  <a:gd name="T1" fmla="*/ 7 h 7"/>
                  <a:gd name="T2" fmla="*/ 40 w 44"/>
                  <a:gd name="T3" fmla="*/ 7 h 7"/>
                  <a:gd name="T4" fmla="*/ 44 w 44"/>
                  <a:gd name="T5" fmla="*/ 4 h 7"/>
                  <a:gd name="T6" fmla="*/ 40 w 44"/>
                  <a:gd name="T7" fmla="*/ 0 h 7"/>
                  <a:gd name="T8" fmla="*/ 4 w 44"/>
                  <a:gd name="T9" fmla="*/ 0 h 7"/>
                  <a:gd name="T10" fmla="*/ 0 w 44"/>
                  <a:gd name="T11" fmla="*/ 4 h 7"/>
                  <a:gd name="T12" fmla="*/ 4 w 4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4" h="7">
                    <a:moveTo>
                      <a:pt x="4" y="7"/>
                    </a:moveTo>
                    <a:cubicBezTo>
                      <a:pt x="40" y="7"/>
                      <a:pt x="40" y="7"/>
                      <a:pt x="40" y="7"/>
                    </a:cubicBezTo>
                    <a:cubicBezTo>
                      <a:pt x="42" y="7"/>
                      <a:pt x="44" y="6"/>
                      <a:pt x="44" y="4"/>
                    </a:cubicBezTo>
                    <a:cubicBezTo>
                      <a:pt x="44" y="2"/>
                      <a:pt x="42" y="0"/>
                      <a:pt x="40" y="0"/>
                    </a:cubicBezTo>
                    <a:cubicBezTo>
                      <a:pt x="4" y="0"/>
                      <a:pt x="4" y="0"/>
                      <a:pt x="4" y="0"/>
                    </a:cubicBezTo>
                    <a:cubicBezTo>
                      <a:pt x="2" y="0"/>
                      <a:pt x="0" y="2"/>
                      <a:pt x="0" y="4"/>
                    </a:cubicBezTo>
                    <a:cubicBezTo>
                      <a:pt x="0" y="6"/>
                      <a:pt x="2" y="7"/>
                      <a:pt x="4" y="7"/>
                    </a:cubicBez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2">
                <a:schemeClr val="accent1"/>
              </a:lnRef>
              <a:fillRef idx="1">
                <a:schemeClr val="lt1"/>
              </a:fillRef>
              <a:effectRef idx="0">
                <a:schemeClr val="accent1"/>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155" name="Freeform 60"/>
              <p:cNvSpPr>
                <a:spLocks/>
              </p:cNvSpPr>
              <p:nvPr/>
            </p:nvSpPr>
            <p:spPr bwMode="auto">
              <a:xfrm>
                <a:off x="1118823" y="2313975"/>
                <a:ext cx="48597" cy="7868"/>
              </a:xfrm>
              <a:custGeom>
                <a:avLst/>
                <a:gdLst>
                  <a:gd name="T0" fmla="*/ 4 w 44"/>
                  <a:gd name="T1" fmla="*/ 7 h 7"/>
                  <a:gd name="T2" fmla="*/ 40 w 44"/>
                  <a:gd name="T3" fmla="*/ 7 h 7"/>
                  <a:gd name="T4" fmla="*/ 44 w 44"/>
                  <a:gd name="T5" fmla="*/ 4 h 7"/>
                  <a:gd name="T6" fmla="*/ 40 w 44"/>
                  <a:gd name="T7" fmla="*/ 0 h 7"/>
                  <a:gd name="T8" fmla="*/ 4 w 44"/>
                  <a:gd name="T9" fmla="*/ 0 h 7"/>
                  <a:gd name="T10" fmla="*/ 0 w 44"/>
                  <a:gd name="T11" fmla="*/ 4 h 7"/>
                  <a:gd name="T12" fmla="*/ 4 w 4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4" h="7">
                    <a:moveTo>
                      <a:pt x="4" y="7"/>
                    </a:moveTo>
                    <a:cubicBezTo>
                      <a:pt x="40" y="7"/>
                      <a:pt x="40" y="7"/>
                      <a:pt x="40" y="7"/>
                    </a:cubicBezTo>
                    <a:cubicBezTo>
                      <a:pt x="42" y="7"/>
                      <a:pt x="44" y="6"/>
                      <a:pt x="44" y="4"/>
                    </a:cubicBezTo>
                    <a:cubicBezTo>
                      <a:pt x="44" y="2"/>
                      <a:pt x="42" y="0"/>
                      <a:pt x="40" y="0"/>
                    </a:cubicBezTo>
                    <a:cubicBezTo>
                      <a:pt x="4" y="0"/>
                      <a:pt x="4" y="0"/>
                      <a:pt x="4" y="0"/>
                    </a:cubicBezTo>
                    <a:cubicBezTo>
                      <a:pt x="2" y="0"/>
                      <a:pt x="0" y="2"/>
                      <a:pt x="0" y="4"/>
                    </a:cubicBezTo>
                    <a:cubicBezTo>
                      <a:pt x="0" y="6"/>
                      <a:pt x="2" y="7"/>
                      <a:pt x="4" y="7"/>
                    </a:cubicBez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2">
                <a:schemeClr val="accent1"/>
              </a:lnRef>
              <a:fillRef idx="1">
                <a:schemeClr val="lt1"/>
              </a:fillRef>
              <a:effectRef idx="0">
                <a:schemeClr val="accent1"/>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156" name="Freeform 61"/>
              <p:cNvSpPr>
                <a:spLocks/>
              </p:cNvSpPr>
              <p:nvPr/>
            </p:nvSpPr>
            <p:spPr bwMode="auto">
              <a:xfrm>
                <a:off x="1118823" y="2338041"/>
                <a:ext cx="104135" cy="7868"/>
              </a:xfrm>
              <a:custGeom>
                <a:avLst/>
                <a:gdLst>
                  <a:gd name="T0" fmla="*/ 0 w 95"/>
                  <a:gd name="T1" fmla="*/ 4 h 7"/>
                  <a:gd name="T2" fmla="*/ 4 w 95"/>
                  <a:gd name="T3" fmla="*/ 7 h 7"/>
                  <a:gd name="T4" fmla="*/ 91 w 95"/>
                  <a:gd name="T5" fmla="*/ 7 h 7"/>
                  <a:gd name="T6" fmla="*/ 95 w 95"/>
                  <a:gd name="T7" fmla="*/ 4 h 7"/>
                  <a:gd name="T8" fmla="*/ 91 w 95"/>
                  <a:gd name="T9" fmla="*/ 0 h 7"/>
                  <a:gd name="T10" fmla="*/ 4 w 95"/>
                  <a:gd name="T11" fmla="*/ 0 h 7"/>
                  <a:gd name="T12" fmla="*/ 0 w 95"/>
                  <a:gd name="T13" fmla="*/ 4 h 7"/>
                </a:gdLst>
                <a:ahLst/>
                <a:cxnLst>
                  <a:cxn ang="0">
                    <a:pos x="T0" y="T1"/>
                  </a:cxn>
                  <a:cxn ang="0">
                    <a:pos x="T2" y="T3"/>
                  </a:cxn>
                  <a:cxn ang="0">
                    <a:pos x="T4" y="T5"/>
                  </a:cxn>
                  <a:cxn ang="0">
                    <a:pos x="T6" y="T7"/>
                  </a:cxn>
                  <a:cxn ang="0">
                    <a:pos x="T8" y="T9"/>
                  </a:cxn>
                  <a:cxn ang="0">
                    <a:pos x="T10" y="T11"/>
                  </a:cxn>
                  <a:cxn ang="0">
                    <a:pos x="T12" y="T13"/>
                  </a:cxn>
                </a:cxnLst>
                <a:rect l="0" t="0" r="r" b="b"/>
                <a:pathLst>
                  <a:path w="95" h="7">
                    <a:moveTo>
                      <a:pt x="0" y="4"/>
                    </a:moveTo>
                    <a:cubicBezTo>
                      <a:pt x="0" y="6"/>
                      <a:pt x="2" y="7"/>
                      <a:pt x="4" y="7"/>
                    </a:cubicBezTo>
                    <a:cubicBezTo>
                      <a:pt x="91" y="7"/>
                      <a:pt x="91" y="7"/>
                      <a:pt x="91" y="7"/>
                    </a:cubicBezTo>
                    <a:cubicBezTo>
                      <a:pt x="93" y="7"/>
                      <a:pt x="95" y="6"/>
                      <a:pt x="95" y="4"/>
                    </a:cubicBezTo>
                    <a:cubicBezTo>
                      <a:pt x="95" y="2"/>
                      <a:pt x="93" y="0"/>
                      <a:pt x="91" y="0"/>
                    </a:cubicBezTo>
                    <a:cubicBezTo>
                      <a:pt x="4" y="0"/>
                      <a:pt x="4" y="0"/>
                      <a:pt x="4" y="0"/>
                    </a:cubicBezTo>
                    <a:cubicBezTo>
                      <a:pt x="2" y="0"/>
                      <a:pt x="0" y="2"/>
                      <a:pt x="0" y="4"/>
                    </a:cubicBez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2">
                <a:schemeClr val="accent1"/>
              </a:lnRef>
              <a:fillRef idx="1">
                <a:schemeClr val="lt1"/>
              </a:fillRef>
              <a:effectRef idx="0">
                <a:schemeClr val="accent1"/>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157" name="Freeform 62"/>
              <p:cNvSpPr>
                <a:spLocks/>
              </p:cNvSpPr>
              <p:nvPr/>
            </p:nvSpPr>
            <p:spPr bwMode="auto">
              <a:xfrm>
                <a:off x="1031349" y="2386175"/>
                <a:ext cx="191609" cy="7868"/>
              </a:xfrm>
              <a:custGeom>
                <a:avLst/>
                <a:gdLst>
                  <a:gd name="T0" fmla="*/ 171 w 175"/>
                  <a:gd name="T1" fmla="*/ 0 h 7"/>
                  <a:gd name="T2" fmla="*/ 3 w 175"/>
                  <a:gd name="T3" fmla="*/ 0 h 7"/>
                  <a:gd name="T4" fmla="*/ 0 w 175"/>
                  <a:gd name="T5" fmla="*/ 3 h 7"/>
                  <a:gd name="T6" fmla="*/ 3 w 175"/>
                  <a:gd name="T7" fmla="*/ 7 h 7"/>
                  <a:gd name="T8" fmla="*/ 171 w 175"/>
                  <a:gd name="T9" fmla="*/ 7 h 7"/>
                  <a:gd name="T10" fmla="*/ 175 w 175"/>
                  <a:gd name="T11" fmla="*/ 3 h 7"/>
                  <a:gd name="T12" fmla="*/ 171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171" y="0"/>
                    </a:moveTo>
                    <a:cubicBezTo>
                      <a:pt x="3" y="0"/>
                      <a:pt x="3" y="0"/>
                      <a:pt x="3" y="0"/>
                    </a:cubicBezTo>
                    <a:cubicBezTo>
                      <a:pt x="1" y="0"/>
                      <a:pt x="0" y="1"/>
                      <a:pt x="0" y="3"/>
                    </a:cubicBezTo>
                    <a:cubicBezTo>
                      <a:pt x="0" y="5"/>
                      <a:pt x="1" y="7"/>
                      <a:pt x="3" y="7"/>
                    </a:cubicBezTo>
                    <a:cubicBezTo>
                      <a:pt x="171" y="7"/>
                      <a:pt x="171" y="7"/>
                      <a:pt x="171" y="7"/>
                    </a:cubicBezTo>
                    <a:cubicBezTo>
                      <a:pt x="173" y="7"/>
                      <a:pt x="175" y="5"/>
                      <a:pt x="175" y="3"/>
                    </a:cubicBezTo>
                    <a:cubicBezTo>
                      <a:pt x="175" y="1"/>
                      <a:pt x="173" y="0"/>
                      <a:pt x="171" y="0"/>
                    </a:cubicBez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2">
                <a:schemeClr val="accent1"/>
              </a:lnRef>
              <a:fillRef idx="1">
                <a:schemeClr val="lt1"/>
              </a:fillRef>
              <a:effectRef idx="0">
                <a:schemeClr val="accent1"/>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158" name="Freeform 63"/>
              <p:cNvSpPr>
                <a:spLocks/>
              </p:cNvSpPr>
              <p:nvPr/>
            </p:nvSpPr>
            <p:spPr bwMode="auto">
              <a:xfrm>
                <a:off x="1031349" y="2410242"/>
                <a:ext cx="191609" cy="7868"/>
              </a:xfrm>
              <a:custGeom>
                <a:avLst/>
                <a:gdLst>
                  <a:gd name="T0" fmla="*/ 171 w 175"/>
                  <a:gd name="T1" fmla="*/ 0 h 7"/>
                  <a:gd name="T2" fmla="*/ 3 w 175"/>
                  <a:gd name="T3" fmla="*/ 0 h 7"/>
                  <a:gd name="T4" fmla="*/ 0 w 175"/>
                  <a:gd name="T5" fmla="*/ 3 h 7"/>
                  <a:gd name="T6" fmla="*/ 3 w 175"/>
                  <a:gd name="T7" fmla="*/ 7 h 7"/>
                  <a:gd name="T8" fmla="*/ 171 w 175"/>
                  <a:gd name="T9" fmla="*/ 7 h 7"/>
                  <a:gd name="T10" fmla="*/ 175 w 175"/>
                  <a:gd name="T11" fmla="*/ 3 h 7"/>
                  <a:gd name="T12" fmla="*/ 171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171" y="0"/>
                    </a:moveTo>
                    <a:cubicBezTo>
                      <a:pt x="3" y="0"/>
                      <a:pt x="3" y="0"/>
                      <a:pt x="3" y="0"/>
                    </a:cubicBezTo>
                    <a:cubicBezTo>
                      <a:pt x="1" y="0"/>
                      <a:pt x="0" y="1"/>
                      <a:pt x="0" y="3"/>
                    </a:cubicBezTo>
                    <a:cubicBezTo>
                      <a:pt x="0" y="5"/>
                      <a:pt x="1" y="7"/>
                      <a:pt x="3" y="7"/>
                    </a:cubicBezTo>
                    <a:cubicBezTo>
                      <a:pt x="171" y="7"/>
                      <a:pt x="171" y="7"/>
                      <a:pt x="171" y="7"/>
                    </a:cubicBezTo>
                    <a:cubicBezTo>
                      <a:pt x="173" y="7"/>
                      <a:pt x="175" y="5"/>
                      <a:pt x="175" y="3"/>
                    </a:cubicBezTo>
                    <a:cubicBezTo>
                      <a:pt x="175" y="1"/>
                      <a:pt x="173" y="0"/>
                      <a:pt x="171" y="0"/>
                    </a:cubicBez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2">
                <a:schemeClr val="accent1"/>
              </a:lnRef>
              <a:fillRef idx="1">
                <a:schemeClr val="lt1"/>
              </a:fillRef>
              <a:effectRef idx="0">
                <a:schemeClr val="accent1"/>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159" name="Freeform 64"/>
              <p:cNvSpPr>
                <a:spLocks/>
              </p:cNvSpPr>
              <p:nvPr/>
            </p:nvSpPr>
            <p:spPr bwMode="auto">
              <a:xfrm>
                <a:off x="1031349" y="2434308"/>
                <a:ext cx="191609" cy="7868"/>
              </a:xfrm>
              <a:custGeom>
                <a:avLst/>
                <a:gdLst>
                  <a:gd name="T0" fmla="*/ 171 w 175"/>
                  <a:gd name="T1" fmla="*/ 0 h 7"/>
                  <a:gd name="T2" fmla="*/ 3 w 175"/>
                  <a:gd name="T3" fmla="*/ 0 h 7"/>
                  <a:gd name="T4" fmla="*/ 0 w 175"/>
                  <a:gd name="T5" fmla="*/ 3 h 7"/>
                  <a:gd name="T6" fmla="*/ 3 w 175"/>
                  <a:gd name="T7" fmla="*/ 7 h 7"/>
                  <a:gd name="T8" fmla="*/ 171 w 175"/>
                  <a:gd name="T9" fmla="*/ 7 h 7"/>
                  <a:gd name="T10" fmla="*/ 175 w 175"/>
                  <a:gd name="T11" fmla="*/ 3 h 7"/>
                  <a:gd name="T12" fmla="*/ 171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171" y="0"/>
                    </a:moveTo>
                    <a:cubicBezTo>
                      <a:pt x="3" y="0"/>
                      <a:pt x="3" y="0"/>
                      <a:pt x="3" y="0"/>
                    </a:cubicBezTo>
                    <a:cubicBezTo>
                      <a:pt x="1" y="0"/>
                      <a:pt x="0" y="1"/>
                      <a:pt x="0" y="3"/>
                    </a:cubicBezTo>
                    <a:cubicBezTo>
                      <a:pt x="0" y="5"/>
                      <a:pt x="1" y="7"/>
                      <a:pt x="3" y="7"/>
                    </a:cubicBezTo>
                    <a:cubicBezTo>
                      <a:pt x="171" y="7"/>
                      <a:pt x="171" y="7"/>
                      <a:pt x="171" y="7"/>
                    </a:cubicBezTo>
                    <a:cubicBezTo>
                      <a:pt x="173" y="7"/>
                      <a:pt x="175" y="5"/>
                      <a:pt x="175" y="3"/>
                    </a:cubicBezTo>
                    <a:cubicBezTo>
                      <a:pt x="175" y="1"/>
                      <a:pt x="173" y="0"/>
                      <a:pt x="171" y="0"/>
                    </a:cubicBez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2">
                <a:schemeClr val="accent1"/>
              </a:lnRef>
              <a:fillRef idx="1">
                <a:schemeClr val="lt1"/>
              </a:fillRef>
              <a:effectRef idx="0">
                <a:schemeClr val="accent1"/>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160" name="Freeform 65"/>
              <p:cNvSpPr>
                <a:spLocks/>
              </p:cNvSpPr>
              <p:nvPr/>
            </p:nvSpPr>
            <p:spPr bwMode="auto">
              <a:xfrm>
                <a:off x="1031349" y="2362108"/>
                <a:ext cx="191609" cy="7868"/>
              </a:xfrm>
              <a:custGeom>
                <a:avLst/>
                <a:gdLst>
                  <a:gd name="T0" fmla="*/ 171 w 175"/>
                  <a:gd name="T1" fmla="*/ 0 h 7"/>
                  <a:gd name="T2" fmla="*/ 3 w 175"/>
                  <a:gd name="T3" fmla="*/ 0 h 7"/>
                  <a:gd name="T4" fmla="*/ 0 w 175"/>
                  <a:gd name="T5" fmla="*/ 3 h 7"/>
                  <a:gd name="T6" fmla="*/ 3 w 175"/>
                  <a:gd name="T7" fmla="*/ 7 h 7"/>
                  <a:gd name="T8" fmla="*/ 171 w 175"/>
                  <a:gd name="T9" fmla="*/ 7 h 7"/>
                  <a:gd name="T10" fmla="*/ 175 w 175"/>
                  <a:gd name="T11" fmla="*/ 3 h 7"/>
                  <a:gd name="T12" fmla="*/ 171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171" y="0"/>
                    </a:moveTo>
                    <a:cubicBezTo>
                      <a:pt x="3" y="0"/>
                      <a:pt x="3" y="0"/>
                      <a:pt x="3" y="0"/>
                    </a:cubicBezTo>
                    <a:cubicBezTo>
                      <a:pt x="1" y="0"/>
                      <a:pt x="0" y="1"/>
                      <a:pt x="0" y="3"/>
                    </a:cubicBezTo>
                    <a:cubicBezTo>
                      <a:pt x="0" y="6"/>
                      <a:pt x="1" y="7"/>
                      <a:pt x="3" y="7"/>
                    </a:cubicBezTo>
                    <a:cubicBezTo>
                      <a:pt x="171" y="7"/>
                      <a:pt x="171" y="7"/>
                      <a:pt x="171" y="7"/>
                    </a:cubicBezTo>
                    <a:cubicBezTo>
                      <a:pt x="173" y="7"/>
                      <a:pt x="175" y="6"/>
                      <a:pt x="175" y="3"/>
                    </a:cubicBezTo>
                    <a:cubicBezTo>
                      <a:pt x="175" y="1"/>
                      <a:pt x="173" y="0"/>
                      <a:pt x="171" y="0"/>
                    </a:cubicBez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2">
                <a:schemeClr val="accent1"/>
              </a:lnRef>
              <a:fillRef idx="1">
                <a:schemeClr val="lt1"/>
              </a:fillRef>
              <a:effectRef idx="0">
                <a:schemeClr val="accent1"/>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161" name="Freeform 66"/>
              <p:cNvSpPr>
                <a:spLocks noEditPoints="1"/>
              </p:cNvSpPr>
              <p:nvPr/>
            </p:nvSpPr>
            <p:spPr bwMode="auto">
              <a:xfrm>
                <a:off x="1031349" y="2282040"/>
                <a:ext cx="71275" cy="63870"/>
              </a:xfrm>
              <a:custGeom>
                <a:avLst/>
                <a:gdLst>
                  <a:gd name="T0" fmla="*/ 7 w 65"/>
                  <a:gd name="T1" fmla="*/ 58 h 58"/>
                  <a:gd name="T2" fmla="*/ 58 w 65"/>
                  <a:gd name="T3" fmla="*/ 58 h 58"/>
                  <a:gd name="T4" fmla="*/ 65 w 65"/>
                  <a:gd name="T5" fmla="*/ 51 h 58"/>
                  <a:gd name="T6" fmla="*/ 65 w 65"/>
                  <a:gd name="T7" fmla="*/ 7 h 58"/>
                  <a:gd name="T8" fmla="*/ 58 w 65"/>
                  <a:gd name="T9" fmla="*/ 0 h 58"/>
                  <a:gd name="T10" fmla="*/ 7 w 65"/>
                  <a:gd name="T11" fmla="*/ 0 h 58"/>
                  <a:gd name="T12" fmla="*/ 0 w 65"/>
                  <a:gd name="T13" fmla="*/ 7 h 58"/>
                  <a:gd name="T14" fmla="*/ 0 w 65"/>
                  <a:gd name="T15" fmla="*/ 51 h 58"/>
                  <a:gd name="T16" fmla="*/ 7 w 65"/>
                  <a:gd name="T17" fmla="*/ 58 h 58"/>
                  <a:gd name="T18" fmla="*/ 14 w 65"/>
                  <a:gd name="T19" fmla="*/ 14 h 58"/>
                  <a:gd name="T20" fmla="*/ 51 w 65"/>
                  <a:gd name="T21" fmla="*/ 14 h 58"/>
                  <a:gd name="T22" fmla="*/ 51 w 65"/>
                  <a:gd name="T23" fmla="*/ 44 h 58"/>
                  <a:gd name="T24" fmla="*/ 14 w 65"/>
                  <a:gd name="T25" fmla="*/ 44 h 58"/>
                  <a:gd name="T26" fmla="*/ 14 w 65"/>
                  <a:gd name="T27" fmla="*/ 14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5" h="58">
                    <a:moveTo>
                      <a:pt x="7" y="58"/>
                    </a:moveTo>
                    <a:cubicBezTo>
                      <a:pt x="58" y="58"/>
                      <a:pt x="58" y="58"/>
                      <a:pt x="58" y="58"/>
                    </a:cubicBezTo>
                    <a:cubicBezTo>
                      <a:pt x="62" y="58"/>
                      <a:pt x="65" y="55"/>
                      <a:pt x="65" y="51"/>
                    </a:cubicBezTo>
                    <a:cubicBezTo>
                      <a:pt x="65" y="7"/>
                      <a:pt x="65" y="7"/>
                      <a:pt x="65" y="7"/>
                    </a:cubicBezTo>
                    <a:cubicBezTo>
                      <a:pt x="65" y="3"/>
                      <a:pt x="62" y="0"/>
                      <a:pt x="58" y="0"/>
                    </a:cubicBezTo>
                    <a:cubicBezTo>
                      <a:pt x="7" y="0"/>
                      <a:pt x="7" y="0"/>
                      <a:pt x="7" y="0"/>
                    </a:cubicBezTo>
                    <a:cubicBezTo>
                      <a:pt x="3" y="0"/>
                      <a:pt x="0" y="3"/>
                      <a:pt x="0" y="7"/>
                    </a:cubicBezTo>
                    <a:cubicBezTo>
                      <a:pt x="0" y="51"/>
                      <a:pt x="0" y="51"/>
                      <a:pt x="0" y="51"/>
                    </a:cubicBezTo>
                    <a:cubicBezTo>
                      <a:pt x="0" y="55"/>
                      <a:pt x="3" y="58"/>
                      <a:pt x="7" y="58"/>
                    </a:cubicBezTo>
                    <a:close/>
                    <a:moveTo>
                      <a:pt x="14" y="14"/>
                    </a:moveTo>
                    <a:cubicBezTo>
                      <a:pt x="51" y="14"/>
                      <a:pt x="51" y="14"/>
                      <a:pt x="51" y="14"/>
                    </a:cubicBezTo>
                    <a:cubicBezTo>
                      <a:pt x="51" y="44"/>
                      <a:pt x="51" y="44"/>
                      <a:pt x="51" y="44"/>
                    </a:cubicBezTo>
                    <a:cubicBezTo>
                      <a:pt x="14" y="44"/>
                      <a:pt x="14" y="44"/>
                      <a:pt x="14" y="44"/>
                    </a:cubicBezTo>
                    <a:lnTo>
                      <a:pt x="14" y="14"/>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2">
                <a:schemeClr val="accent1"/>
              </a:lnRef>
              <a:fillRef idx="1">
                <a:schemeClr val="lt1"/>
              </a:fillRef>
              <a:effectRef idx="0">
                <a:schemeClr val="accent1"/>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grpSp>
        <p:grpSp>
          <p:nvGrpSpPr>
            <p:cNvPr id="143" name="Group 142"/>
            <p:cNvGrpSpPr/>
            <p:nvPr/>
          </p:nvGrpSpPr>
          <p:grpSpPr>
            <a:xfrm>
              <a:off x="19781438" y="2985443"/>
              <a:ext cx="785969" cy="735086"/>
              <a:chOff x="998489" y="2241774"/>
              <a:chExt cx="256404" cy="239742"/>
            </a:xfrm>
            <a:solidFill>
              <a:schemeClr val="bg1"/>
            </a:solidFill>
          </p:grpSpPr>
          <p:sp>
            <p:nvSpPr>
              <p:cNvPr id="144" name="Freeform 58"/>
              <p:cNvSpPr>
                <a:spLocks noEditPoints="1"/>
              </p:cNvSpPr>
              <p:nvPr/>
            </p:nvSpPr>
            <p:spPr bwMode="auto">
              <a:xfrm>
                <a:off x="998489" y="2241774"/>
                <a:ext cx="256404" cy="239742"/>
              </a:xfrm>
              <a:custGeom>
                <a:avLst/>
                <a:gdLst>
                  <a:gd name="T0" fmla="*/ 230 w 234"/>
                  <a:gd name="T1" fmla="*/ 48 h 219"/>
                  <a:gd name="T2" fmla="*/ 186 w 234"/>
                  <a:gd name="T3" fmla="*/ 5 h 219"/>
                  <a:gd name="T4" fmla="*/ 176 w 234"/>
                  <a:gd name="T5" fmla="*/ 0 h 219"/>
                  <a:gd name="T6" fmla="*/ 22 w 234"/>
                  <a:gd name="T7" fmla="*/ 0 h 219"/>
                  <a:gd name="T8" fmla="*/ 0 w 234"/>
                  <a:gd name="T9" fmla="*/ 22 h 219"/>
                  <a:gd name="T10" fmla="*/ 0 w 234"/>
                  <a:gd name="T11" fmla="*/ 197 h 219"/>
                  <a:gd name="T12" fmla="*/ 22 w 234"/>
                  <a:gd name="T13" fmla="*/ 219 h 219"/>
                  <a:gd name="T14" fmla="*/ 212 w 234"/>
                  <a:gd name="T15" fmla="*/ 219 h 219"/>
                  <a:gd name="T16" fmla="*/ 234 w 234"/>
                  <a:gd name="T17" fmla="*/ 197 h 219"/>
                  <a:gd name="T18" fmla="*/ 234 w 234"/>
                  <a:gd name="T19" fmla="*/ 59 h 219"/>
                  <a:gd name="T20" fmla="*/ 230 w 234"/>
                  <a:gd name="T21" fmla="*/ 48 h 219"/>
                  <a:gd name="T22" fmla="*/ 220 w 234"/>
                  <a:gd name="T23" fmla="*/ 197 h 219"/>
                  <a:gd name="T24" fmla="*/ 212 w 234"/>
                  <a:gd name="T25" fmla="*/ 205 h 219"/>
                  <a:gd name="T26" fmla="*/ 22 w 234"/>
                  <a:gd name="T27" fmla="*/ 205 h 219"/>
                  <a:gd name="T28" fmla="*/ 15 w 234"/>
                  <a:gd name="T29" fmla="*/ 197 h 219"/>
                  <a:gd name="T30" fmla="*/ 15 w 234"/>
                  <a:gd name="T31" fmla="*/ 22 h 219"/>
                  <a:gd name="T32" fmla="*/ 22 w 234"/>
                  <a:gd name="T33" fmla="*/ 15 h 219"/>
                  <a:gd name="T34" fmla="*/ 168 w 234"/>
                  <a:gd name="T35" fmla="*/ 15 h 219"/>
                  <a:gd name="T36" fmla="*/ 168 w 234"/>
                  <a:gd name="T37" fmla="*/ 44 h 219"/>
                  <a:gd name="T38" fmla="*/ 168 w 234"/>
                  <a:gd name="T39" fmla="*/ 44 h 219"/>
                  <a:gd name="T40" fmla="*/ 190 w 234"/>
                  <a:gd name="T41" fmla="*/ 66 h 219"/>
                  <a:gd name="T42" fmla="*/ 198 w 234"/>
                  <a:gd name="T43" fmla="*/ 66 h 219"/>
                  <a:gd name="T44" fmla="*/ 220 w 234"/>
                  <a:gd name="T45" fmla="*/ 66 h 219"/>
                  <a:gd name="T46" fmla="*/ 220 w 234"/>
                  <a:gd name="T47" fmla="*/ 197 h 219"/>
                  <a:gd name="T48" fmla="*/ 198 w 234"/>
                  <a:gd name="T49" fmla="*/ 59 h 219"/>
                  <a:gd name="T50" fmla="*/ 190 w 234"/>
                  <a:gd name="T51" fmla="*/ 59 h 219"/>
                  <a:gd name="T52" fmla="*/ 176 w 234"/>
                  <a:gd name="T53" fmla="*/ 44 h 219"/>
                  <a:gd name="T54" fmla="*/ 176 w 234"/>
                  <a:gd name="T55" fmla="*/ 44 h 219"/>
                  <a:gd name="T56" fmla="*/ 176 w 234"/>
                  <a:gd name="T57" fmla="*/ 15 h 219"/>
                  <a:gd name="T58" fmla="*/ 220 w 234"/>
                  <a:gd name="T59" fmla="*/ 59 h 219"/>
                  <a:gd name="T60" fmla="*/ 198 w 234"/>
                  <a:gd name="T61" fmla="*/ 59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34" h="219">
                    <a:moveTo>
                      <a:pt x="230" y="48"/>
                    </a:moveTo>
                    <a:cubicBezTo>
                      <a:pt x="186" y="5"/>
                      <a:pt x="186" y="5"/>
                      <a:pt x="186" y="5"/>
                    </a:cubicBezTo>
                    <a:cubicBezTo>
                      <a:pt x="183" y="2"/>
                      <a:pt x="180" y="0"/>
                      <a:pt x="176" y="0"/>
                    </a:cubicBezTo>
                    <a:cubicBezTo>
                      <a:pt x="22" y="0"/>
                      <a:pt x="22" y="0"/>
                      <a:pt x="22" y="0"/>
                    </a:cubicBezTo>
                    <a:cubicBezTo>
                      <a:pt x="10" y="0"/>
                      <a:pt x="0" y="10"/>
                      <a:pt x="0" y="22"/>
                    </a:cubicBezTo>
                    <a:cubicBezTo>
                      <a:pt x="0" y="197"/>
                      <a:pt x="0" y="197"/>
                      <a:pt x="0" y="197"/>
                    </a:cubicBezTo>
                    <a:cubicBezTo>
                      <a:pt x="0" y="210"/>
                      <a:pt x="10" y="219"/>
                      <a:pt x="22" y="219"/>
                    </a:cubicBezTo>
                    <a:cubicBezTo>
                      <a:pt x="212" y="219"/>
                      <a:pt x="212" y="219"/>
                      <a:pt x="212" y="219"/>
                    </a:cubicBezTo>
                    <a:cubicBezTo>
                      <a:pt x="224" y="219"/>
                      <a:pt x="234" y="210"/>
                      <a:pt x="234" y="197"/>
                    </a:cubicBezTo>
                    <a:cubicBezTo>
                      <a:pt x="234" y="59"/>
                      <a:pt x="234" y="59"/>
                      <a:pt x="234" y="59"/>
                    </a:cubicBezTo>
                    <a:cubicBezTo>
                      <a:pt x="234" y="55"/>
                      <a:pt x="233" y="51"/>
                      <a:pt x="230" y="48"/>
                    </a:cubicBezTo>
                    <a:close/>
                    <a:moveTo>
                      <a:pt x="220" y="197"/>
                    </a:moveTo>
                    <a:cubicBezTo>
                      <a:pt x="220" y="202"/>
                      <a:pt x="216" y="205"/>
                      <a:pt x="212" y="205"/>
                    </a:cubicBezTo>
                    <a:cubicBezTo>
                      <a:pt x="22" y="205"/>
                      <a:pt x="22" y="205"/>
                      <a:pt x="22" y="205"/>
                    </a:cubicBezTo>
                    <a:cubicBezTo>
                      <a:pt x="18" y="205"/>
                      <a:pt x="15" y="202"/>
                      <a:pt x="15" y="197"/>
                    </a:cubicBezTo>
                    <a:cubicBezTo>
                      <a:pt x="15" y="22"/>
                      <a:pt x="15" y="22"/>
                      <a:pt x="15" y="22"/>
                    </a:cubicBezTo>
                    <a:cubicBezTo>
                      <a:pt x="15" y="18"/>
                      <a:pt x="18" y="15"/>
                      <a:pt x="22" y="15"/>
                    </a:cubicBezTo>
                    <a:cubicBezTo>
                      <a:pt x="168" y="15"/>
                      <a:pt x="168" y="15"/>
                      <a:pt x="168" y="15"/>
                    </a:cubicBezTo>
                    <a:cubicBezTo>
                      <a:pt x="168" y="44"/>
                      <a:pt x="168" y="44"/>
                      <a:pt x="168" y="44"/>
                    </a:cubicBezTo>
                    <a:cubicBezTo>
                      <a:pt x="168" y="44"/>
                      <a:pt x="168" y="44"/>
                      <a:pt x="168" y="44"/>
                    </a:cubicBezTo>
                    <a:cubicBezTo>
                      <a:pt x="168" y="56"/>
                      <a:pt x="178" y="66"/>
                      <a:pt x="190" y="66"/>
                    </a:cubicBezTo>
                    <a:cubicBezTo>
                      <a:pt x="198" y="66"/>
                      <a:pt x="198" y="66"/>
                      <a:pt x="198" y="66"/>
                    </a:cubicBezTo>
                    <a:cubicBezTo>
                      <a:pt x="220" y="66"/>
                      <a:pt x="220" y="66"/>
                      <a:pt x="220" y="66"/>
                    </a:cubicBezTo>
                    <a:lnTo>
                      <a:pt x="220" y="197"/>
                    </a:lnTo>
                    <a:close/>
                    <a:moveTo>
                      <a:pt x="198" y="59"/>
                    </a:moveTo>
                    <a:cubicBezTo>
                      <a:pt x="190" y="59"/>
                      <a:pt x="190" y="59"/>
                      <a:pt x="190" y="59"/>
                    </a:cubicBezTo>
                    <a:cubicBezTo>
                      <a:pt x="182" y="59"/>
                      <a:pt x="176" y="52"/>
                      <a:pt x="176" y="44"/>
                    </a:cubicBezTo>
                    <a:cubicBezTo>
                      <a:pt x="176" y="44"/>
                      <a:pt x="176" y="44"/>
                      <a:pt x="176" y="44"/>
                    </a:cubicBezTo>
                    <a:cubicBezTo>
                      <a:pt x="176" y="15"/>
                      <a:pt x="176" y="15"/>
                      <a:pt x="176" y="15"/>
                    </a:cubicBezTo>
                    <a:cubicBezTo>
                      <a:pt x="220" y="59"/>
                      <a:pt x="220" y="59"/>
                      <a:pt x="220" y="59"/>
                    </a:cubicBezTo>
                    <a:lnTo>
                      <a:pt x="198" y="59"/>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2">
                <a:schemeClr val="accent1"/>
              </a:lnRef>
              <a:fillRef idx="1">
                <a:schemeClr val="lt1"/>
              </a:fillRef>
              <a:effectRef idx="0">
                <a:schemeClr val="accent1"/>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145" name="Freeform 59"/>
              <p:cNvSpPr>
                <a:spLocks/>
              </p:cNvSpPr>
              <p:nvPr/>
            </p:nvSpPr>
            <p:spPr bwMode="auto">
              <a:xfrm>
                <a:off x="1118823" y="2289908"/>
                <a:ext cx="48597" cy="7868"/>
              </a:xfrm>
              <a:custGeom>
                <a:avLst/>
                <a:gdLst>
                  <a:gd name="T0" fmla="*/ 4 w 44"/>
                  <a:gd name="T1" fmla="*/ 7 h 7"/>
                  <a:gd name="T2" fmla="*/ 40 w 44"/>
                  <a:gd name="T3" fmla="*/ 7 h 7"/>
                  <a:gd name="T4" fmla="*/ 44 w 44"/>
                  <a:gd name="T5" fmla="*/ 4 h 7"/>
                  <a:gd name="T6" fmla="*/ 40 w 44"/>
                  <a:gd name="T7" fmla="*/ 0 h 7"/>
                  <a:gd name="T8" fmla="*/ 4 w 44"/>
                  <a:gd name="T9" fmla="*/ 0 h 7"/>
                  <a:gd name="T10" fmla="*/ 0 w 44"/>
                  <a:gd name="T11" fmla="*/ 4 h 7"/>
                  <a:gd name="T12" fmla="*/ 4 w 4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4" h="7">
                    <a:moveTo>
                      <a:pt x="4" y="7"/>
                    </a:moveTo>
                    <a:cubicBezTo>
                      <a:pt x="40" y="7"/>
                      <a:pt x="40" y="7"/>
                      <a:pt x="40" y="7"/>
                    </a:cubicBezTo>
                    <a:cubicBezTo>
                      <a:pt x="42" y="7"/>
                      <a:pt x="44" y="6"/>
                      <a:pt x="44" y="4"/>
                    </a:cubicBezTo>
                    <a:cubicBezTo>
                      <a:pt x="44" y="2"/>
                      <a:pt x="42" y="0"/>
                      <a:pt x="40" y="0"/>
                    </a:cubicBezTo>
                    <a:cubicBezTo>
                      <a:pt x="4" y="0"/>
                      <a:pt x="4" y="0"/>
                      <a:pt x="4" y="0"/>
                    </a:cubicBezTo>
                    <a:cubicBezTo>
                      <a:pt x="2" y="0"/>
                      <a:pt x="0" y="2"/>
                      <a:pt x="0" y="4"/>
                    </a:cubicBezTo>
                    <a:cubicBezTo>
                      <a:pt x="0" y="6"/>
                      <a:pt x="2" y="7"/>
                      <a:pt x="4" y="7"/>
                    </a:cubicBez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2">
                <a:schemeClr val="accent1"/>
              </a:lnRef>
              <a:fillRef idx="1">
                <a:schemeClr val="lt1"/>
              </a:fillRef>
              <a:effectRef idx="0">
                <a:schemeClr val="accent1"/>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146" name="Freeform 60"/>
              <p:cNvSpPr>
                <a:spLocks/>
              </p:cNvSpPr>
              <p:nvPr/>
            </p:nvSpPr>
            <p:spPr bwMode="auto">
              <a:xfrm>
                <a:off x="1118823" y="2313975"/>
                <a:ext cx="48597" cy="7868"/>
              </a:xfrm>
              <a:custGeom>
                <a:avLst/>
                <a:gdLst>
                  <a:gd name="T0" fmla="*/ 4 w 44"/>
                  <a:gd name="T1" fmla="*/ 7 h 7"/>
                  <a:gd name="T2" fmla="*/ 40 w 44"/>
                  <a:gd name="T3" fmla="*/ 7 h 7"/>
                  <a:gd name="T4" fmla="*/ 44 w 44"/>
                  <a:gd name="T5" fmla="*/ 4 h 7"/>
                  <a:gd name="T6" fmla="*/ 40 w 44"/>
                  <a:gd name="T7" fmla="*/ 0 h 7"/>
                  <a:gd name="T8" fmla="*/ 4 w 44"/>
                  <a:gd name="T9" fmla="*/ 0 h 7"/>
                  <a:gd name="T10" fmla="*/ 0 w 44"/>
                  <a:gd name="T11" fmla="*/ 4 h 7"/>
                  <a:gd name="T12" fmla="*/ 4 w 4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4" h="7">
                    <a:moveTo>
                      <a:pt x="4" y="7"/>
                    </a:moveTo>
                    <a:cubicBezTo>
                      <a:pt x="40" y="7"/>
                      <a:pt x="40" y="7"/>
                      <a:pt x="40" y="7"/>
                    </a:cubicBezTo>
                    <a:cubicBezTo>
                      <a:pt x="42" y="7"/>
                      <a:pt x="44" y="6"/>
                      <a:pt x="44" y="4"/>
                    </a:cubicBezTo>
                    <a:cubicBezTo>
                      <a:pt x="44" y="2"/>
                      <a:pt x="42" y="0"/>
                      <a:pt x="40" y="0"/>
                    </a:cubicBezTo>
                    <a:cubicBezTo>
                      <a:pt x="4" y="0"/>
                      <a:pt x="4" y="0"/>
                      <a:pt x="4" y="0"/>
                    </a:cubicBezTo>
                    <a:cubicBezTo>
                      <a:pt x="2" y="0"/>
                      <a:pt x="0" y="2"/>
                      <a:pt x="0" y="4"/>
                    </a:cubicBezTo>
                    <a:cubicBezTo>
                      <a:pt x="0" y="6"/>
                      <a:pt x="2" y="7"/>
                      <a:pt x="4" y="7"/>
                    </a:cubicBez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2">
                <a:schemeClr val="accent1"/>
              </a:lnRef>
              <a:fillRef idx="1">
                <a:schemeClr val="lt1"/>
              </a:fillRef>
              <a:effectRef idx="0">
                <a:schemeClr val="accent1"/>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147" name="Freeform 61"/>
              <p:cNvSpPr>
                <a:spLocks/>
              </p:cNvSpPr>
              <p:nvPr/>
            </p:nvSpPr>
            <p:spPr bwMode="auto">
              <a:xfrm>
                <a:off x="1118823" y="2338041"/>
                <a:ext cx="104135" cy="7868"/>
              </a:xfrm>
              <a:custGeom>
                <a:avLst/>
                <a:gdLst>
                  <a:gd name="T0" fmla="*/ 0 w 95"/>
                  <a:gd name="T1" fmla="*/ 4 h 7"/>
                  <a:gd name="T2" fmla="*/ 4 w 95"/>
                  <a:gd name="T3" fmla="*/ 7 h 7"/>
                  <a:gd name="T4" fmla="*/ 91 w 95"/>
                  <a:gd name="T5" fmla="*/ 7 h 7"/>
                  <a:gd name="T6" fmla="*/ 95 w 95"/>
                  <a:gd name="T7" fmla="*/ 4 h 7"/>
                  <a:gd name="T8" fmla="*/ 91 w 95"/>
                  <a:gd name="T9" fmla="*/ 0 h 7"/>
                  <a:gd name="T10" fmla="*/ 4 w 95"/>
                  <a:gd name="T11" fmla="*/ 0 h 7"/>
                  <a:gd name="T12" fmla="*/ 0 w 95"/>
                  <a:gd name="T13" fmla="*/ 4 h 7"/>
                </a:gdLst>
                <a:ahLst/>
                <a:cxnLst>
                  <a:cxn ang="0">
                    <a:pos x="T0" y="T1"/>
                  </a:cxn>
                  <a:cxn ang="0">
                    <a:pos x="T2" y="T3"/>
                  </a:cxn>
                  <a:cxn ang="0">
                    <a:pos x="T4" y="T5"/>
                  </a:cxn>
                  <a:cxn ang="0">
                    <a:pos x="T6" y="T7"/>
                  </a:cxn>
                  <a:cxn ang="0">
                    <a:pos x="T8" y="T9"/>
                  </a:cxn>
                  <a:cxn ang="0">
                    <a:pos x="T10" y="T11"/>
                  </a:cxn>
                  <a:cxn ang="0">
                    <a:pos x="T12" y="T13"/>
                  </a:cxn>
                </a:cxnLst>
                <a:rect l="0" t="0" r="r" b="b"/>
                <a:pathLst>
                  <a:path w="95" h="7">
                    <a:moveTo>
                      <a:pt x="0" y="4"/>
                    </a:moveTo>
                    <a:cubicBezTo>
                      <a:pt x="0" y="6"/>
                      <a:pt x="2" y="7"/>
                      <a:pt x="4" y="7"/>
                    </a:cubicBezTo>
                    <a:cubicBezTo>
                      <a:pt x="91" y="7"/>
                      <a:pt x="91" y="7"/>
                      <a:pt x="91" y="7"/>
                    </a:cubicBezTo>
                    <a:cubicBezTo>
                      <a:pt x="93" y="7"/>
                      <a:pt x="95" y="6"/>
                      <a:pt x="95" y="4"/>
                    </a:cubicBezTo>
                    <a:cubicBezTo>
                      <a:pt x="95" y="2"/>
                      <a:pt x="93" y="0"/>
                      <a:pt x="91" y="0"/>
                    </a:cubicBezTo>
                    <a:cubicBezTo>
                      <a:pt x="4" y="0"/>
                      <a:pt x="4" y="0"/>
                      <a:pt x="4" y="0"/>
                    </a:cubicBezTo>
                    <a:cubicBezTo>
                      <a:pt x="2" y="0"/>
                      <a:pt x="0" y="2"/>
                      <a:pt x="0" y="4"/>
                    </a:cubicBez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2">
                <a:schemeClr val="accent1"/>
              </a:lnRef>
              <a:fillRef idx="1">
                <a:schemeClr val="lt1"/>
              </a:fillRef>
              <a:effectRef idx="0">
                <a:schemeClr val="accent1"/>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148" name="Freeform 62"/>
              <p:cNvSpPr>
                <a:spLocks/>
              </p:cNvSpPr>
              <p:nvPr/>
            </p:nvSpPr>
            <p:spPr bwMode="auto">
              <a:xfrm>
                <a:off x="1031349" y="2386175"/>
                <a:ext cx="191609" cy="7868"/>
              </a:xfrm>
              <a:custGeom>
                <a:avLst/>
                <a:gdLst>
                  <a:gd name="T0" fmla="*/ 171 w 175"/>
                  <a:gd name="T1" fmla="*/ 0 h 7"/>
                  <a:gd name="T2" fmla="*/ 3 w 175"/>
                  <a:gd name="T3" fmla="*/ 0 h 7"/>
                  <a:gd name="T4" fmla="*/ 0 w 175"/>
                  <a:gd name="T5" fmla="*/ 3 h 7"/>
                  <a:gd name="T6" fmla="*/ 3 w 175"/>
                  <a:gd name="T7" fmla="*/ 7 h 7"/>
                  <a:gd name="T8" fmla="*/ 171 w 175"/>
                  <a:gd name="T9" fmla="*/ 7 h 7"/>
                  <a:gd name="T10" fmla="*/ 175 w 175"/>
                  <a:gd name="T11" fmla="*/ 3 h 7"/>
                  <a:gd name="T12" fmla="*/ 171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171" y="0"/>
                    </a:moveTo>
                    <a:cubicBezTo>
                      <a:pt x="3" y="0"/>
                      <a:pt x="3" y="0"/>
                      <a:pt x="3" y="0"/>
                    </a:cubicBezTo>
                    <a:cubicBezTo>
                      <a:pt x="1" y="0"/>
                      <a:pt x="0" y="1"/>
                      <a:pt x="0" y="3"/>
                    </a:cubicBezTo>
                    <a:cubicBezTo>
                      <a:pt x="0" y="5"/>
                      <a:pt x="1" y="7"/>
                      <a:pt x="3" y="7"/>
                    </a:cubicBezTo>
                    <a:cubicBezTo>
                      <a:pt x="171" y="7"/>
                      <a:pt x="171" y="7"/>
                      <a:pt x="171" y="7"/>
                    </a:cubicBezTo>
                    <a:cubicBezTo>
                      <a:pt x="173" y="7"/>
                      <a:pt x="175" y="5"/>
                      <a:pt x="175" y="3"/>
                    </a:cubicBezTo>
                    <a:cubicBezTo>
                      <a:pt x="175" y="1"/>
                      <a:pt x="173" y="0"/>
                      <a:pt x="171" y="0"/>
                    </a:cubicBez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2">
                <a:schemeClr val="accent1"/>
              </a:lnRef>
              <a:fillRef idx="1">
                <a:schemeClr val="lt1"/>
              </a:fillRef>
              <a:effectRef idx="0">
                <a:schemeClr val="accent1"/>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149" name="Freeform 63"/>
              <p:cNvSpPr>
                <a:spLocks/>
              </p:cNvSpPr>
              <p:nvPr/>
            </p:nvSpPr>
            <p:spPr bwMode="auto">
              <a:xfrm>
                <a:off x="1031349" y="2410242"/>
                <a:ext cx="191609" cy="7868"/>
              </a:xfrm>
              <a:custGeom>
                <a:avLst/>
                <a:gdLst>
                  <a:gd name="T0" fmla="*/ 171 w 175"/>
                  <a:gd name="T1" fmla="*/ 0 h 7"/>
                  <a:gd name="T2" fmla="*/ 3 w 175"/>
                  <a:gd name="T3" fmla="*/ 0 h 7"/>
                  <a:gd name="T4" fmla="*/ 0 w 175"/>
                  <a:gd name="T5" fmla="*/ 3 h 7"/>
                  <a:gd name="T6" fmla="*/ 3 w 175"/>
                  <a:gd name="T7" fmla="*/ 7 h 7"/>
                  <a:gd name="T8" fmla="*/ 171 w 175"/>
                  <a:gd name="T9" fmla="*/ 7 h 7"/>
                  <a:gd name="T10" fmla="*/ 175 w 175"/>
                  <a:gd name="T11" fmla="*/ 3 h 7"/>
                  <a:gd name="T12" fmla="*/ 171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171" y="0"/>
                    </a:moveTo>
                    <a:cubicBezTo>
                      <a:pt x="3" y="0"/>
                      <a:pt x="3" y="0"/>
                      <a:pt x="3" y="0"/>
                    </a:cubicBezTo>
                    <a:cubicBezTo>
                      <a:pt x="1" y="0"/>
                      <a:pt x="0" y="1"/>
                      <a:pt x="0" y="3"/>
                    </a:cubicBezTo>
                    <a:cubicBezTo>
                      <a:pt x="0" y="5"/>
                      <a:pt x="1" y="7"/>
                      <a:pt x="3" y="7"/>
                    </a:cubicBezTo>
                    <a:cubicBezTo>
                      <a:pt x="171" y="7"/>
                      <a:pt x="171" y="7"/>
                      <a:pt x="171" y="7"/>
                    </a:cubicBezTo>
                    <a:cubicBezTo>
                      <a:pt x="173" y="7"/>
                      <a:pt x="175" y="5"/>
                      <a:pt x="175" y="3"/>
                    </a:cubicBezTo>
                    <a:cubicBezTo>
                      <a:pt x="175" y="1"/>
                      <a:pt x="173" y="0"/>
                      <a:pt x="171" y="0"/>
                    </a:cubicBez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2">
                <a:schemeClr val="accent1"/>
              </a:lnRef>
              <a:fillRef idx="1">
                <a:schemeClr val="lt1"/>
              </a:fillRef>
              <a:effectRef idx="0">
                <a:schemeClr val="accent1"/>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150" name="Freeform 64"/>
              <p:cNvSpPr>
                <a:spLocks/>
              </p:cNvSpPr>
              <p:nvPr/>
            </p:nvSpPr>
            <p:spPr bwMode="auto">
              <a:xfrm>
                <a:off x="1031349" y="2434308"/>
                <a:ext cx="191609" cy="7868"/>
              </a:xfrm>
              <a:custGeom>
                <a:avLst/>
                <a:gdLst>
                  <a:gd name="T0" fmla="*/ 171 w 175"/>
                  <a:gd name="T1" fmla="*/ 0 h 7"/>
                  <a:gd name="T2" fmla="*/ 3 w 175"/>
                  <a:gd name="T3" fmla="*/ 0 h 7"/>
                  <a:gd name="T4" fmla="*/ 0 w 175"/>
                  <a:gd name="T5" fmla="*/ 3 h 7"/>
                  <a:gd name="T6" fmla="*/ 3 w 175"/>
                  <a:gd name="T7" fmla="*/ 7 h 7"/>
                  <a:gd name="T8" fmla="*/ 171 w 175"/>
                  <a:gd name="T9" fmla="*/ 7 h 7"/>
                  <a:gd name="T10" fmla="*/ 175 w 175"/>
                  <a:gd name="T11" fmla="*/ 3 h 7"/>
                  <a:gd name="T12" fmla="*/ 171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171" y="0"/>
                    </a:moveTo>
                    <a:cubicBezTo>
                      <a:pt x="3" y="0"/>
                      <a:pt x="3" y="0"/>
                      <a:pt x="3" y="0"/>
                    </a:cubicBezTo>
                    <a:cubicBezTo>
                      <a:pt x="1" y="0"/>
                      <a:pt x="0" y="1"/>
                      <a:pt x="0" y="3"/>
                    </a:cubicBezTo>
                    <a:cubicBezTo>
                      <a:pt x="0" y="5"/>
                      <a:pt x="1" y="7"/>
                      <a:pt x="3" y="7"/>
                    </a:cubicBezTo>
                    <a:cubicBezTo>
                      <a:pt x="171" y="7"/>
                      <a:pt x="171" y="7"/>
                      <a:pt x="171" y="7"/>
                    </a:cubicBezTo>
                    <a:cubicBezTo>
                      <a:pt x="173" y="7"/>
                      <a:pt x="175" y="5"/>
                      <a:pt x="175" y="3"/>
                    </a:cubicBezTo>
                    <a:cubicBezTo>
                      <a:pt x="175" y="1"/>
                      <a:pt x="173" y="0"/>
                      <a:pt x="171" y="0"/>
                    </a:cubicBez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2">
                <a:schemeClr val="accent1"/>
              </a:lnRef>
              <a:fillRef idx="1">
                <a:schemeClr val="lt1"/>
              </a:fillRef>
              <a:effectRef idx="0">
                <a:schemeClr val="accent1"/>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151" name="Freeform 65"/>
              <p:cNvSpPr>
                <a:spLocks/>
              </p:cNvSpPr>
              <p:nvPr/>
            </p:nvSpPr>
            <p:spPr bwMode="auto">
              <a:xfrm>
                <a:off x="1031349" y="2362108"/>
                <a:ext cx="191609" cy="7868"/>
              </a:xfrm>
              <a:custGeom>
                <a:avLst/>
                <a:gdLst>
                  <a:gd name="T0" fmla="*/ 171 w 175"/>
                  <a:gd name="T1" fmla="*/ 0 h 7"/>
                  <a:gd name="T2" fmla="*/ 3 w 175"/>
                  <a:gd name="T3" fmla="*/ 0 h 7"/>
                  <a:gd name="T4" fmla="*/ 0 w 175"/>
                  <a:gd name="T5" fmla="*/ 3 h 7"/>
                  <a:gd name="T6" fmla="*/ 3 w 175"/>
                  <a:gd name="T7" fmla="*/ 7 h 7"/>
                  <a:gd name="T8" fmla="*/ 171 w 175"/>
                  <a:gd name="T9" fmla="*/ 7 h 7"/>
                  <a:gd name="T10" fmla="*/ 175 w 175"/>
                  <a:gd name="T11" fmla="*/ 3 h 7"/>
                  <a:gd name="T12" fmla="*/ 171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171" y="0"/>
                    </a:moveTo>
                    <a:cubicBezTo>
                      <a:pt x="3" y="0"/>
                      <a:pt x="3" y="0"/>
                      <a:pt x="3" y="0"/>
                    </a:cubicBezTo>
                    <a:cubicBezTo>
                      <a:pt x="1" y="0"/>
                      <a:pt x="0" y="1"/>
                      <a:pt x="0" y="3"/>
                    </a:cubicBezTo>
                    <a:cubicBezTo>
                      <a:pt x="0" y="6"/>
                      <a:pt x="1" y="7"/>
                      <a:pt x="3" y="7"/>
                    </a:cubicBezTo>
                    <a:cubicBezTo>
                      <a:pt x="171" y="7"/>
                      <a:pt x="171" y="7"/>
                      <a:pt x="171" y="7"/>
                    </a:cubicBezTo>
                    <a:cubicBezTo>
                      <a:pt x="173" y="7"/>
                      <a:pt x="175" y="6"/>
                      <a:pt x="175" y="3"/>
                    </a:cubicBezTo>
                    <a:cubicBezTo>
                      <a:pt x="175" y="1"/>
                      <a:pt x="173" y="0"/>
                      <a:pt x="171" y="0"/>
                    </a:cubicBez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2">
                <a:schemeClr val="accent1"/>
              </a:lnRef>
              <a:fillRef idx="1">
                <a:schemeClr val="lt1"/>
              </a:fillRef>
              <a:effectRef idx="0">
                <a:schemeClr val="accent1"/>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152" name="Freeform 66"/>
              <p:cNvSpPr>
                <a:spLocks noEditPoints="1"/>
              </p:cNvSpPr>
              <p:nvPr/>
            </p:nvSpPr>
            <p:spPr bwMode="auto">
              <a:xfrm>
                <a:off x="1031349" y="2282040"/>
                <a:ext cx="71275" cy="63870"/>
              </a:xfrm>
              <a:custGeom>
                <a:avLst/>
                <a:gdLst>
                  <a:gd name="T0" fmla="*/ 7 w 65"/>
                  <a:gd name="T1" fmla="*/ 58 h 58"/>
                  <a:gd name="T2" fmla="*/ 58 w 65"/>
                  <a:gd name="T3" fmla="*/ 58 h 58"/>
                  <a:gd name="T4" fmla="*/ 65 w 65"/>
                  <a:gd name="T5" fmla="*/ 51 h 58"/>
                  <a:gd name="T6" fmla="*/ 65 w 65"/>
                  <a:gd name="T7" fmla="*/ 7 h 58"/>
                  <a:gd name="T8" fmla="*/ 58 w 65"/>
                  <a:gd name="T9" fmla="*/ 0 h 58"/>
                  <a:gd name="T10" fmla="*/ 7 w 65"/>
                  <a:gd name="T11" fmla="*/ 0 h 58"/>
                  <a:gd name="T12" fmla="*/ 0 w 65"/>
                  <a:gd name="T13" fmla="*/ 7 h 58"/>
                  <a:gd name="T14" fmla="*/ 0 w 65"/>
                  <a:gd name="T15" fmla="*/ 51 h 58"/>
                  <a:gd name="T16" fmla="*/ 7 w 65"/>
                  <a:gd name="T17" fmla="*/ 58 h 58"/>
                  <a:gd name="T18" fmla="*/ 14 w 65"/>
                  <a:gd name="T19" fmla="*/ 14 h 58"/>
                  <a:gd name="T20" fmla="*/ 51 w 65"/>
                  <a:gd name="T21" fmla="*/ 14 h 58"/>
                  <a:gd name="T22" fmla="*/ 51 w 65"/>
                  <a:gd name="T23" fmla="*/ 44 h 58"/>
                  <a:gd name="T24" fmla="*/ 14 w 65"/>
                  <a:gd name="T25" fmla="*/ 44 h 58"/>
                  <a:gd name="T26" fmla="*/ 14 w 65"/>
                  <a:gd name="T27" fmla="*/ 14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5" h="58">
                    <a:moveTo>
                      <a:pt x="7" y="58"/>
                    </a:moveTo>
                    <a:cubicBezTo>
                      <a:pt x="58" y="58"/>
                      <a:pt x="58" y="58"/>
                      <a:pt x="58" y="58"/>
                    </a:cubicBezTo>
                    <a:cubicBezTo>
                      <a:pt x="62" y="58"/>
                      <a:pt x="65" y="55"/>
                      <a:pt x="65" y="51"/>
                    </a:cubicBezTo>
                    <a:cubicBezTo>
                      <a:pt x="65" y="7"/>
                      <a:pt x="65" y="7"/>
                      <a:pt x="65" y="7"/>
                    </a:cubicBezTo>
                    <a:cubicBezTo>
                      <a:pt x="65" y="3"/>
                      <a:pt x="62" y="0"/>
                      <a:pt x="58" y="0"/>
                    </a:cubicBezTo>
                    <a:cubicBezTo>
                      <a:pt x="7" y="0"/>
                      <a:pt x="7" y="0"/>
                      <a:pt x="7" y="0"/>
                    </a:cubicBezTo>
                    <a:cubicBezTo>
                      <a:pt x="3" y="0"/>
                      <a:pt x="0" y="3"/>
                      <a:pt x="0" y="7"/>
                    </a:cubicBezTo>
                    <a:cubicBezTo>
                      <a:pt x="0" y="51"/>
                      <a:pt x="0" y="51"/>
                      <a:pt x="0" y="51"/>
                    </a:cubicBezTo>
                    <a:cubicBezTo>
                      <a:pt x="0" y="55"/>
                      <a:pt x="3" y="58"/>
                      <a:pt x="7" y="58"/>
                    </a:cubicBezTo>
                    <a:close/>
                    <a:moveTo>
                      <a:pt x="14" y="14"/>
                    </a:moveTo>
                    <a:cubicBezTo>
                      <a:pt x="51" y="14"/>
                      <a:pt x="51" y="14"/>
                      <a:pt x="51" y="14"/>
                    </a:cubicBezTo>
                    <a:cubicBezTo>
                      <a:pt x="51" y="44"/>
                      <a:pt x="51" y="44"/>
                      <a:pt x="51" y="44"/>
                    </a:cubicBezTo>
                    <a:cubicBezTo>
                      <a:pt x="14" y="44"/>
                      <a:pt x="14" y="44"/>
                      <a:pt x="14" y="44"/>
                    </a:cubicBezTo>
                    <a:lnTo>
                      <a:pt x="14" y="14"/>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2">
                <a:schemeClr val="accent1"/>
              </a:lnRef>
              <a:fillRef idx="1">
                <a:schemeClr val="lt1"/>
              </a:fillRef>
              <a:effectRef idx="0">
                <a:schemeClr val="accent1"/>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grpSp>
      </p:grpSp>
      <p:grpSp>
        <p:nvGrpSpPr>
          <p:cNvPr id="264" name="Group 263"/>
          <p:cNvGrpSpPr/>
          <p:nvPr/>
        </p:nvGrpSpPr>
        <p:grpSpPr>
          <a:xfrm>
            <a:off x="8641670" y="3209851"/>
            <a:ext cx="507529" cy="430920"/>
            <a:chOff x="19781438" y="2802474"/>
            <a:chExt cx="1167629" cy="1081856"/>
          </a:xfrm>
        </p:grpSpPr>
        <p:sp>
          <p:nvSpPr>
            <p:cNvPr id="265" name="Freeform 116"/>
            <p:cNvSpPr>
              <a:spLocks noChangeArrowheads="1"/>
            </p:cNvSpPr>
            <p:nvPr/>
          </p:nvSpPr>
          <p:spPr bwMode="auto">
            <a:xfrm>
              <a:off x="20666473" y="3837530"/>
              <a:ext cx="282594" cy="46800"/>
            </a:xfrm>
            <a:custGeom>
              <a:avLst/>
              <a:gdLst>
                <a:gd name="T0" fmla="*/ 217 w 373"/>
                <a:gd name="T1" fmla="*/ 31 h 63"/>
                <a:gd name="T2" fmla="*/ 217 w 373"/>
                <a:gd name="T3" fmla="*/ 31 h 63"/>
                <a:gd name="T4" fmla="*/ 217 w 373"/>
                <a:gd name="T5" fmla="*/ 31 h 63"/>
                <a:gd name="T6" fmla="*/ 248 w 373"/>
                <a:gd name="T7" fmla="*/ 31 h 63"/>
                <a:gd name="T8" fmla="*/ 248 w 373"/>
                <a:gd name="T9" fmla="*/ 31 h 63"/>
                <a:gd name="T10" fmla="*/ 279 w 373"/>
                <a:gd name="T11" fmla="*/ 31 h 63"/>
                <a:gd name="T12" fmla="*/ 279 w 373"/>
                <a:gd name="T13" fmla="*/ 31 h 63"/>
                <a:gd name="T14" fmla="*/ 310 w 373"/>
                <a:gd name="T15" fmla="*/ 31 h 63"/>
                <a:gd name="T16" fmla="*/ 372 w 373"/>
                <a:gd name="T17" fmla="*/ 31 h 63"/>
                <a:gd name="T18" fmla="*/ 372 w 373"/>
                <a:gd name="T19" fmla="*/ 31 h 63"/>
                <a:gd name="T20" fmla="*/ 341 w 373"/>
                <a:gd name="T21" fmla="*/ 31 h 63"/>
                <a:gd name="T22" fmla="*/ 310 w 373"/>
                <a:gd name="T23" fmla="*/ 31 h 63"/>
                <a:gd name="T24" fmla="*/ 310 w 373"/>
                <a:gd name="T25" fmla="*/ 31 h 63"/>
                <a:gd name="T26" fmla="*/ 279 w 373"/>
                <a:gd name="T27" fmla="*/ 31 h 63"/>
                <a:gd name="T28" fmla="*/ 248 w 373"/>
                <a:gd name="T29" fmla="*/ 31 h 63"/>
                <a:gd name="T30" fmla="*/ 217 w 373"/>
                <a:gd name="T31" fmla="*/ 0 h 63"/>
                <a:gd name="T32" fmla="*/ 217 w 373"/>
                <a:gd name="T33" fmla="*/ 0 h 63"/>
                <a:gd name="T34" fmla="*/ 217 w 373"/>
                <a:gd name="T35" fmla="*/ 31 h 63"/>
                <a:gd name="T36" fmla="*/ 155 w 373"/>
                <a:gd name="T37" fmla="*/ 31 h 63"/>
                <a:gd name="T38" fmla="*/ 124 w 373"/>
                <a:gd name="T39" fmla="*/ 31 h 63"/>
                <a:gd name="T40" fmla="*/ 93 w 373"/>
                <a:gd name="T41" fmla="*/ 31 h 63"/>
                <a:gd name="T42" fmla="*/ 93 w 373"/>
                <a:gd name="T43" fmla="*/ 0 h 63"/>
                <a:gd name="T44" fmla="*/ 62 w 373"/>
                <a:gd name="T45" fmla="*/ 0 h 63"/>
                <a:gd name="T46" fmla="*/ 31 w 373"/>
                <a:gd name="T47" fmla="*/ 0 h 63"/>
                <a:gd name="T48" fmla="*/ 0 w 373"/>
                <a:gd name="T49" fmla="*/ 31 h 63"/>
                <a:gd name="T50" fmla="*/ 0 w 373"/>
                <a:gd name="T51" fmla="*/ 31 h 63"/>
                <a:gd name="T52" fmla="*/ 0 w 373"/>
                <a:gd name="T53" fmla="*/ 31 h 63"/>
                <a:gd name="T54" fmla="*/ 31 w 373"/>
                <a:gd name="T55" fmla="*/ 62 h 63"/>
                <a:gd name="T56" fmla="*/ 31 w 373"/>
                <a:gd name="T57" fmla="*/ 31 h 63"/>
                <a:gd name="T58" fmla="*/ 62 w 373"/>
                <a:gd name="T59" fmla="*/ 31 h 63"/>
                <a:gd name="T60" fmla="*/ 62 w 373"/>
                <a:gd name="T61" fmla="*/ 31 h 63"/>
                <a:gd name="T62" fmla="*/ 62 w 373"/>
                <a:gd name="T63" fmla="*/ 31 h 63"/>
                <a:gd name="T64" fmla="*/ 62 w 373"/>
                <a:gd name="T65" fmla="*/ 31 h 63"/>
                <a:gd name="T66" fmla="*/ 93 w 373"/>
                <a:gd name="T67" fmla="*/ 31 h 63"/>
                <a:gd name="T68" fmla="*/ 124 w 373"/>
                <a:gd name="T69" fmla="*/ 31 h 63"/>
                <a:gd name="T70" fmla="*/ 124 w 373"/>
                <a:gd name="T71" fmla="*/ 31 h 63"/>
                <a:gd name="T72" fmla="*/ 186 w 373"/>
                <a:gd name="T73" fmla="*/ 31 h 63"/>
                <a:gd name="T74" fmla="*/ 217 w 373"/>
                <a:gd name="T75" fmla="*/ 3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73" h="63">
                  <a:moveTo>
                    <a:pt x="217" y="31"/>
                  </a:moveTo>
                  <a:lnTo>
                    <a:pt x="217" y="31"/>
                  </a:lnTo>
                  <a:lnTo>
                    <a:pt x="217" y="31"/>
                  </a:lnTo>
                  <a:cubicBezTo>
                    <a:pt x="248" y="31"/>
                    <a:pt x="248" y="31"/>
                    <a:pt x="248" y="31"/>
                  </a:cubicBezTo>
                  <a:lnTo>
                    <a:pt x="248" y="31"/>
                  </a:lnTo>
                  <a:lnTo>
                    <a:pt x="279" y="31"/>
                  </a:lnTo>
                  <a:lnTo>
                    <a:pt x="279" y="31"/>
                  </a:lnTo>
                  <a:cubicBezTo>
                    <a:pt x="310" y="31"/>
                    <a:pt x="310" y="31"/>
                    <a:pt x="310" y="31"/>
                  </a:cubicBezTo>
                  <a:cubicBezTo>
                    <a:pt x="341" y="31"/>
                    <a:pt x="341" y="31"/>
                    <a:pt x="372" y="31"/>
                  </a:cubicBezTo>
                  <a:lnTo>
                    <a:pt x="372" y="31"/>
                  </a:lnTo>
                  <a:cubicBezTo>
                    <a:pt x="341" y="31"/>
                    <a:pt x="341" y="31"/>
                    <a:pt x="341" y="31"/>
                  </a:cubicBezTo>
                  <a:lnTo>
                    <a:pt x="310" y="31"/>
                  </a:lnTo>
                  <a:lnTo>
                    <a:pt x="310" y="31"/>
                  </a:lnTo>
                  <a:lnTo>
                    <a:pt x="279" y="31"/>
                  </a:lnTo>
                  <a:lnTo>
                    <a:pt x="248" y="31"/>
                  </a:lnTo>
                  <a:lnTo>
                    <a:pt x="217" y="0"/>
                  </a:lnTo>
                  <a:lnTo>
                    <a:pt x="217" y="0"/>
                  </a:lnTo>
                  <a:lnTo>
                    <a:pt x="217" y="31"/>
                  </a:lnTo>
                  <a:cubicBezTo>
                    <a:pt x="186" y="31"/>
                    <a:pt x="186" y="31"/>
                    <a:pt x="155" y="31"/>
                  </a:cubicBezTo>
                  <a:cubicBezTo>
                    <a:pt x="155" y="31"/>
                    <a:pt x="155" y="31"/>
                    <a:pt x="124" y="31"/>
                  </a:cubicBezTo>
                  <a:cubicBezTo>
                    <a:pt x="124" y="31"/>
                    <a:pt x="124" y="31"/>
                    <a:pt x="93" y="31"/>
                  </a:cubicBezTo>
                  <a:cubicBezTo>
                    <a:pt x="93" y="0"/>
                    <a:pt x="93" y="0"/>
                    <a:pt x="93" y="0"/>
                  </a:cubicBezTo>
                  <a:lnTo>
                    <a:pt x="62" y="0"/>
                  </a:lnTo>
                  <a:cubicBezTo>
                    <a:pt x="62" y="0"/>
                    <a:pt x="62" y="0"/>
                    <a:pt x="31" y="0"/>
                  </a:cubicBezTo>
                  <a:cubicBezTo>
                    <a:pt x="31" y="0"/>
                    <a:pt x="31" y="0"/>
                    <a:pt x="0" y="31"/>
                  </a:cubicBezTo>
                  <a:lnTo>
                    <a:pt x="0" y="31"/>
                  </a:lnTo>
                  <a:lnTo>
                    <a:pt x="0" y="31"/>
                  </a:lnTo>
                  <a:cubicBezTo>
                    <a:pt x="0" y="31"/>
                    <a:pt x="31" y="31"/>
                    <a:pt x="31" y="62"/>
                  </a:cubicBezTo>
                  <a:lnTo>
                    <a:pt x="31" y="31"/>
                  </a:lnTo>
                  <a:cubicBezTo>
                    <a:pt x="31" y="31"/>
                    <a:pt x="31" y="31"/>
                    <a:pt x="62" y="31"/>
                  </a:cubicBezTo>
                  <a:lnTo>
                    <a:pt x="62" y="31"/>
                  </a:lnTo>
                  <a:lnTo>
                    <a:pt x="62" y="31"/>
                  </a:lnTo>
                  <a:lnTo>
                    <a:pt x="62" y="31"/>
                  </a:lnTo>
                  <a:cubicBezTo>
                    <a:pt x="93" y="31"/>
                    <a:pt x="93" y="31"/>
                    <a:pt x="93" y="31"/>
                  </a:cubicBezTo>
                  <a:lnTo>
                    <a:pt x="124" y="31"/>
                  </a:lnTo>
                  <a:lnTo>
                    <a:pt x="124" y="31"/>
                  </a:lnTo>
                  <a:cubicBezTo>
                    <a:pt x="155" y="31"/>
                    <a:pt x="186" y="31"/>
                    <a:pt x="186" y="31"/>
                  </a:cubicBezTo>
                  <a:cubicBezTo>
                    <a:pt x="186" y="31"/>
                    <a:pt x="186" y="31"/>
                    <a:pt x="217" y="31"/>
                  </a:cubicBezTo>
                </a:path>
              </a:pathLst>
            </a:custGeom>
            <a:ln/>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tyle>
            <a:lnRef idx="2">
              <a:schemeClr val="accent2"/>
            </a:lnRef>
            <a:fillRef idx="1">
              <a:schemeClr val="lt1"/>
            </a:fillRef>
            <a:effectRef idx="0">
              <a:schemeClr val="accent2"/>
            </a:effectRef>
            <a:fontRef idx="minor">
              <a:schemeClr val="dk1"/>
            </a:fontRef>
          </p:style>
          <p:txBody>
            <a:bodyPr wrap="none" anchor="ctr"/>
            <a:lstStyle/>
            <a:p>
              <a:pPr defTabSz="457189"/>
              <a:endParaRPr lang="en-US" sz="900" kern="0" dirty="0">
                <a:solidFill>
                  <a:sysClr val="windowText" lastClr="000000"/>
                </a:solidFill>
                <a:latin typeface="微软雅黑" panose="020B0503020204020204" pitchFamily="34" charset="-122"/>
              </a:endParaRPr>
            </a:p>
          </p:txBody>
        </p:sp>
        <p:grpSp>
          <p:nvGrpSpPr>
            <p:cNvPr id="266" name="Group 265"/>
            <p:cNvGrpSpPr/>
            <p:nvPr/>
          </p:nvGrpSpPr>
          <p:grpSpPr>
            <a:xfrm>
              <a:off x="20066289" y="2802474"/>
              <a:ext cx="785969" cy="735086"/>
              <a:chOff x="998489" y="2241774"/>
              <a:chExt cx="256404" cy="239742"/>
            </a:xfrm>
            <a:solidFill>
              <a:schemeClr val="bg1"/>
            </a:solidFill>
          </p:grpSpPr>
          <p:sp>
            <p:nvSpPr>
              <p:cNvPr id="277" name="Freeform 58"/>
              <p:cNvSpPr>
                <a:spLocks noEditPoints="1"/>
              </p:cNvSpPr>
              <p:nvPr/>
            </p:nvSpPr>
            <p:spPr bwMode="auto">
              <a:xfrm>
                <a:off x="998489" y="2241774"/>
                <a:ext cx="256404" cy="239742"/>
              </a:xfrm>
              <a:custGeom>
                <a:avLst/>
                <a:gdLst>
                  <a:gd name="T0" fmla="*/ 230 w 234"/>
                  <a:gd name="T1" fmla="*/ 48 h 219"/>
                  <a:gd name="T2" fmla="*/ 186 w 234"/>
                  <a:gd name="T3" fmla="*/ 5 h 219"/>
                  <a:gd name="T4" fmla="*/ 176 w 234"/>
                  <a:gd name="T5" fmla="*/ 0 h 219"/>
                  <a:gd name="T6" fmla="*/ 22 w 234"/>
                  <a:gd name="T7" fmla="*/ 0 h 219"/>
                  <a:gd name="T8" fmla="*/ 0 w 234"/>
                  <a:gd name="T9" fmla="*/ 22 h 219"/>
                  <a:gd name="T10" fmla="*/ 0 w 234"/>
                  <a:gd name="T11" fmla="*/ 197 h 219"/>
                  <a:gd name="T12" fmla="*/ 22 w 234"/>
                  <a:gd name="T13" fmla="*/ 219 h 219"/>
                  <a:gd name="T14" fmla="*/ 212 w 234"/>
                  <a:gd name="T15" fmla="*/ 219 h 219"/>
                  <a:gd name="T16" fmla="*/ 234 w 234"/>
                  <a:gd name="T17" fmla="*/ 197 h 219"/>
                  <a:gd name="T18" fmla="*/ 234 w 234"/>
                  <a:gd name="T19" fmla="*/ 59 h 219"/>
                  <a:gd name="T20" fmla="*/ 230 w 234"/>
                  <a:gd name="T21" fmla="*/ 48 h 219"/>
                  <a:gd name="T22" fmla="*/ 220 w 234"/>
                  <a:gd name="T23" fmla="*/ 197 h 219"/>
                  <a:gd name="T24" fmla="*/ 212 w 234"/>
                  <a:gd name="T25" fmla="*/ 205 h 219"/>
                  <a:gd name="T26" fmla="*/ 22 w 234"/>
                  <a:gd name="T27" fmla="*/ 205 h 219"/>
                  <a:gd name="T28" fmla="*/ 15 w 234"/>
                  <a:gd name="T29" fmla="*/ 197 h 219"/>
                  <a:gd name="T30" fmla="*/ 15 w 234"/>
                  <a:gd name="T31" fmla="*/ 22 h 219"/>
                  <a:gd name="T32" fmla="*/ 22 w 234"/>
                  <a:gd name="T33" fmla="*/ 15 h 219"/>
                  <a:gd name="T34" fmla="*/ 168 w 234"/>
                  <a:gd name="T35" fmla="*/ 15 h 219"/>
                  <a:gd name="T36" fmla="*/ 168 w 234"/>
                  <a:gd name="T37" fmla="*/ 44 h 219"/>
                  <a:gd name="T38" fmla="*/ 168 w 234"/>
                  <a:gd name="T39" fmla="*/ 44 h 219"/>
                  <a:gd name="T40" fmla="*/ 190 w 234"/>
                  <a:gd name="T41" fmla="*/ 66 h 219"/>
                  <a:gd name="T42" fmla="*/ 198 w 234"/>
                  <a:gd name="T43" fmla="*/ 66 h 219"/>
                  <a:gd name="T44" fmla="*/ 220 w 234"/>
                  <a:gd name="T45" fmla="*/ 66 h 219"/>
                  <a:gd name="T46" fmla="*/ 220 w 234"/>
                  <a:gd name="T47" fmla="*/ 197 h 219"/>
                  <a:gd name="T48" fmla="*/ 198 w 234"/>
                  <a:gd name="T49" fmla="*/ 59 h 219"/>
                  <a:gd name="T50" fmla="*/ 190 w 234"/>
                  <a:gd name="T51" fmla="*/ 59 h 219"/>
                  <a:gd name="T52" fmla="*/ 176 w 234"/>
                  <a:gd name="T53" fmla="*/ 44 h 219"/>
                  <a:gd name="T54" fmla="*/ 176 w 234"/>
                  <a:gd name="T55" fmla="*/ 44 h 219"/>
                  <a:gd name="T56" fmla="*/ 176 w 234"/>
                  <a:gd name="T57" fmla="*/ 15 h 219"/>
                  <a:gd name="T58" fmla="*/ 220 w 234"/>
                  <a:gd name="T59" fmla="*/ 59 h 219"/>
                  <a:gd name="T60" fmla="*/ 198 w 234"/>
                  <a:gd name="T61" fmla="*/ 59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34" h="219">
                    <a:moveTo>
                      <a:pt x="230" y="48"/>
                    </a:moveTo>
                    <a:cubicBezTo>
                      <a:pt x="186" y="5"/>
                      <a:pt x="186" y="5"/>
                      <a:pt x="186" y="5"/>
                    </a:cubicBezTo>
                    <a:cubicBezTo>
                      <a:pt x="183" y="2"/>
                      <a:pt x="180" y="0"/>
                      <a:pt x="176" y="0"/>
                    </a:cubicBezTo>
                    <a:cubicBezTo>
                      <a:pt x="22" y="0"/>
                      <a:pt x="22" y="0"/>
                      <a:pt x="22" y="0"/>
                    </a:cubicBezTo>
                    <a:cubicBezTo>
                      <a:pt x="10" y="0"/>
                      <a:pt x="0" y="10"/>
                      <a:pt x="0" y="22"/>
                    </a:cubicBezTo>
                    <a:cubicBezTo>
                      <a:pt x="0" y="197"/>
                      <a:pt x="0" y="197"/>
                      <a:pt x="0" y="197"/>
                    </a:cubicBezTo>
                    <a:cubicBezTo>
                      <a:pt x="0" y="210"/>
                      <a:pt x="10" y="219"/>
                      <a:pt x="22" y="219"/>
                    </a:cubicBezTo>
                    <a:cubicBezTo>
                      <a:pt x="212" y="219"/>
                      <a:pt x="212" y="219"/>
                      <a:pt x="212" y="219"/>
                    </a:cubicBezTo>
                    <a:cubicBezTo>
                      <a:pt x="224" y="219"/>
                      <a:pt x="234" y="210"/>
                      <a:pt x="234" y="197"/>
                    </a:cubicBezTo>
                    <a:cubicBezTo>
                      <a:pt x="234" y="59"/>
                      <a:pt x="234" y="59"/>
                      <a:pt x="234" y="59"/>
                    </a:cubicBezTo>
                    <a:cubicBezTo>
                      <a:pt x="234" y="55"/>
                      <a:pt x="233" y="51"/>
                      <a:pt x="230" y="48"/>
                    </a:cubicBezTo>
                    <a:close/>
                    <a:moveTo>
                      <a:pt x="220" y="197"/>
                    </a:moveTo>
                    <a:cubicBezTo>
                      <a:pt x="220" y="202"/>
                      <a:pt x="216" y="205"/>
                      <a:pt x="212" y="205"/>
                    </a:cubicBezTo>
                    <a:cubicBezTo>
                      <a:pt x="22" y="205"/>
                      <a:pt x="22" y="205"/>
                      <a:pt x="22" y="205"/>
                    </a:cubicBezTo>
                    <a:cubicBezTo>
                      <a:pt x="18" y="205"/>
                      <a:pt x="15" y="202"/>
                      <a:pt x="15" y="197"/>
                    </a:cubicBezTo>
                    <a:cubicBezTo>
                      <a:pt x="15" y="22"/>
                      <a:pt x="15" y="22"/>
                      <a:pt x="15" y="22"/>
                    </a:cubicBezTo>
                    <a:cubicBezTo>
                      <a:pt x="15" y="18"/>
                      <a:pt x="18" y="15"/>
                      <a:pt x="22" y="15"/>
                    </a:cubicBezTo>
                    <a:cubicBezTo>
                      <a:pt x="168" y="15"/>
                      <a:pt x="168" y="15"/>
                      <a:pt x="168" y="15"/>
                    </a:cubicBezTo>
                    <a:cubicBezTo>
                      <a:pt x="168" y="44"/>
                      <a:pt x="168" y="44"/>
                      <a:pt x="168" y="44"/>
                    </a:cubicBezTo>
                    <a:cubicBezTo>
                      <a:pt x="168" y="44"/>
                      <a:pt x="168" y="44"/>
                      <a:pt x="168" y="44"/>
                    </a:cubicBezTo>
                    <a:cubicBezTo>
                      <a:pt x="168" y="56"/>
                      <a:pt x="178" y="66"/>
                      <a:pt x="190" y="66"/>
                    </a:cubicBezTo>
                    <a:cubicBezTo>
                      <a:pt x="198" y="66"/>
                      <a:pt x="198" y="66"/>
                      <a:pt x="198" y="66"/>
                    </a:cubicBezTo>
                    <a:cubicBezTo>
                      <a:pt x="220" y="66"/>
                      <a:pt x="220" y="66"/>
                      <a:pt x="220" y="66"/>
                    </a:cubicBezTo>
                    <a:lnTo>
                      <a:pt x="220" y="197"/>
                    </a:lnTo>
                    <a:close/>
                    <a:moveTo>
                      <a:pt x="198" y="59"/>
                    </a:moveTo>
                    <a:cubicBezTo>
                      <a:pt x="190" y="59"/>
                      <a:pt x="190" y="59"/>
                      <a:pt x="190" y="59"/>
                    </a:cubicBezTo>
                    <a:cubicBezTo>
                      <a:pt x="182" y="59"/>
                      <a:pt x="176" y="52"/>
                      <a:pt x="176" y="44"/>
                    </a:cubicBezTo>
                    <a:cubicBezTo>
                      <a:pt x="176" y="44"/>
                      <a:pt x="176" y="44"/>
                      <a:pt x="176" y="44"/>
                    </a:cubicBezTo>
                    <a:cubicBezTo>
                      <a:pt x="176" y="15"/>
                      <a:pt x="176" y="15"/>
                      <a:pt x="176" y="15"/>
                    </a:cubicBezTo>
                    <a:cubicBezTo>
                      <a:pt x="220" y="59"/>
                      <a:pt x="220" y="59"/>
                      <a:pt x="220" y="59"/>
                    </a:cubicBezTo>
                    <a:lnTo>
                      <a:pt x="198" y="59"/>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2">
                <a:schemeClr val="accent2"/>
              </a:lnRef>
              <a:fillRef idx="1">
                <a:schemeClr val="lt1"/>
              </a:fillRef>
              <a:effectRef idx="0">
                <a:schemeClr val="accent2"/>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278" name="Freeform 59"/>
              <p:cNvSpPr>
                <a:spLocks/>
              </p:cNvSpPr>
              <p:nvPr/>
            </p:nvSpPr>
            <p:spPr bwMode="auto">
              <a:xfrm>
                <a:off x="1118823" y="2289908"/>
                <a:ext cx="48597" cy="7868"/>
              </a:xfrm>
              <a:custGeom>
                <a:avLst/>
                <a:gdLst>
                  <a:gd name="T0" fmla="*/ 4 w 44"/>
                  <a:gd name="T1" fmla="*/ 7 h 7"/>
                  <a:gd name="T2" fmla="*/ 40 w 44"/>
                  <a:gd name="T3" fmla="*/ 7 h 7"/>
                  <a:gd name="T4" fmla="*/ 44 w 44"/>
                  <a:gd name="T5" fmla="*/ 4 h 7"/>
                  <a:gd name="T6" fmla="*/ 40 w 44"/>
                  <a:gd name="T7" fmla="*/ 0 h 7"/>
                  <a:gd name="T8" fmla="*/ 4 w 44"/>
                  <a:gd name="T9" fmla="*/ 0 h 7"/>
                  <a:gd name="T10" fmla="*/ 0 w 44"/>
                  <a:gd name="T11" fmla="*/ 4 h 7"/>
                  <a:gd name="T12" fmla="*/ 4 w 4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4" h="7">
                    <a:moveTo>
                      <a:pt x="4" y="7"/>
                    </a:moveTo>
                    <a:cubicBezTo>
                      <a:pt x="40" y="7"/>
                      <a:pt x="40" y="7"/>
                      <a:pt x="40" y="7"/>
                    </a:cubicBezTo>
                    <a:cubicBezTo>
                      <a:pt x="42" y="7"/>
                      <a:pt x="44" y="6"/>
                      <a:pt x="44" y="4"/>
                    </a:cubicBezTo>
                    <a:cubicBezTo>
                      <a:pt x="44" y="2"/>
                      <a:pt x="42" y="0"/>
                      <a:pt x="40" y="0"/>
                    </a:cubicBezTo>
                    <a:cubicBezTo>
                      <a:pt x="4" y="0"/>
                      <a:pt x="4" y="0"/>
                      <a:pt x="4" y="0"/>
                    </a:cubicBezTo>
                    <a:cubicBezTo>
                      <a:pt x="2" y="0"/>
                      <a:pt x="0" y="2"/>
                      <a:pt x="0" y="4"/>
                    </a:cubicBezTo>
                    <a:cubicBezTo>
                      <a:pt x="0" y="6"/>
                      <a:pt x="2" y="7"/>
                      <a:pt x="4" y="7"/>
                    </a:cubicBez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2">
                <a:schemeClr val="accent2"/>
              </a:lnRef>
              <a:fillRef idx="1">
                <a:schemeClr val="lt1"/>
              </a:fillRef>
              <a:effectRef idx="0">
                <a:schemeClr val="accent2"/>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279" name="Freeform 60"/>
              <p:cNvSpPr>
                <a:spLocks/>
              </p:cNvSpPr>
              <p:nvPr/>
            </p:nvSpPr>
            <p:spPr bwMode="auto">
              <a:xfrm>
                <a:off x="1118823" y="2313975"/>
                <a:ext cx="48597" cy="7868"/>
              </a:xfrm>
              <a:custGeom>
                <a:avLst/>
                <a:gdLst>
                  <a:gd name="T0" fmla="*/ 4 w 44"/>
                  <a:gd name="T1" fmla="*/ 7 h 7"/>
                  <a:gd name="T2" fmla="*/ 40 w 44"/>
                  <a:gd name="T3" fmla="*/ 7 h 7"/>
                  <a:gd name="T4" fmla="*/ 44 w 44"/>
                  <a:gd name="T5" fmla="*/ 4 h 7"/>
                  <a:gd name="T6" fmla="*/ 40 w 44"/>
                  <a:gd name="T7" fmla="*/ 0 h 7"/>
                  <a:gd name="T8" fmla="*/ 4 w 44"/>
                  <a:gd name="T9" fmla="*/ 0 h 7"/>
                  <a:gd name="T10" fmla="*/ 0 w 44"/>
                  <a:gd name="T11" fmla="*/ 4 h 7"/>
                  <a:gd name="T12" fmla="*/ 4 w 4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4" h="7">
                    <a:moveTo>
                      <a:pt x="4" y="7"/>
                    </a:moveTo>
                    <a:cubicBezTo>
                      <a:pt x="40" y="7"/>
                      <a:pt x="40" y="7"/>
                      <a:pt x="40" y="7"/>
                    </a:cubicBezTo>
                    <a:cubicBezTo>
                      <a:pt x="42" y="7"/>
                      <a:pt x="44" y="6"/>
                      <a:pt x="44" y="4"/>
                    </a:cubicBezTo>
                    <a:cubicBezTo>
                      <a:pt x="44" y="2"/>
                      <a:pt x="42" y="0"/>
                      <a:pt x="40" y="0"/>
                    </a:cubicBezTo>
                    <a:cubicBezTo>
                      <a:pt x="4" y="0"/>
                      <a:pt x="4" y="0"/>
                      <a:pt x="4" y="0"/>
                    </a:cubicBezTo>
                    <a:cubicBezTo>
                      <a:pt x="2" y="0"/>
                      <a:pt x="0" y="2"/>
                      <a:pt x="0" y="4"/>
                    </a:cubicBezTo>
                    <a:cubicBezTo>
                      <a:pt x="0" y="6"/>
                      <a:pt x="2" y="7"/>
                      <a:pt x="4" y="7"/>
                    </a:cubicBez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2">
                <a:schemeClr val="accent2"/>
              </a:lnRef>
              <a:fillRef idx="1">
                <a:schemeClr val="lt1"/>
              </a:fillRef>
              <a:effectRef idx="0">
                <a:schemeClr val="accent2"/>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280" name="Freeform 61"/>
              <p:cNvSpPr>
                <a:spLocks/>
              </p:cNvSpPr>
              <p:nvPr/>
            </p:nvSpPr>
            <p:spPr bwMode="auto">
              <a:xfrm>
                <a:off x="1118823" y="2338041"/>
                <a:ext cx="104135" cy="7868"/>
              </a:xfrm>
              <a:custGeom>
                <a:avLst/>
                <a:gdLst>
                  <a:gd name="T0" fmla="*/ 0 w 95"/>
                  <a:gd name="T1" fmla="*/ 4 h 7"/>
                  <a:gd name="T2" fmla="*/ 4 w 95"/>
                  <a:gd name="T3" fmla="*/ 7 h 7"/>
                  <a:gd name="T4" fmla="*/ 91 w 95"/>
                  <a:gd name="T5" fmla="*/ 7 h 7"/>
                  <a:gd name="T6" fmla="*/ 95 w 95"/>
                  <a:gd name="T7" fmla="*/ 4 h 7"/>
                  <a:gd name="T8" fmla="*/ 91 w 95"/>
                  <a:gd name="T9" fmla="*/ 0 h 7"/>
                  <a:gd name="T10" fmla="*/ 4 w 95"/>
                  <a:gd name="T11" fmla="*/ 0 h 7"/>
                  <a:gd name="T12" fmla="*/ 0 w 95"/>
                  <a:gd name="T13" fmla="*/ 4 h 7"/>
                </a:gdLst>
                <a:ahLst/>
                <a:cxnLst>
                  <a:cxn ang="0">
                    <a:pos x="T0" y="T1"/>
                  </a:cxn>
                  <a:cxn ang="0">
                    <a:pos x="T2" y="T3"/>
                  </a:cxn>
                  <a:cxn ang="0">
                    <a:pos x="T4" y="T5"/>
                  </a:cxn>
                  <a:cxn ang="0">
                    <a:pos x="T6" y="T7"/>
                  </a:cxn>
                  <a:cxn ang="0">
                    <a:pos x="T8" y="T9"/>
                  </a:cxn>
                  <a:cxn ang="0">
                    <a:pos x="T10" y="T11"/>
                  </a:cxn>
                  <a:cxn ang="0">
                    <a:pos x="T12" y="T13"/>
                  </a:cxn>
                </a:cxnLst>
                <a:rect l="0" t="0" r="r" b="b"/>
                <a:pathLst>
                  <a:path w="95" h="7">
                    <a:moveTo>
                      <a:pt x="0" y="4"/>
                    </a:moveTo>
                    <a:cubicBezTo>
                      <a:pt x="0" y="6"/>
                      <a:pt x="2" y="7"/>
                      <a:pt x="4" y="7"/>
                    </a:cubicBezTo>
                    <a:cubicBezTo>
                      <a:pt x="91" y="7"/>
                      <a:pt x="91" y="7"/>
                      <a:pt x="91" y="7"/>
                    </a:cubicBezTo>
                    <a:cubicBezTo>
                      <a:pt x="93" y="7"/>
                      <a:pt x="95" y="6"/>
                      <a:pt x="95" y="4"/>
                    </a:cubicBezTo>
                    <a:cubicBezTo>
                      <a:pt x="95" y="2"/>
                      <a:pt x="93" y="0"/>
                      <a:pt x="91" y="0"/>
                    </a:cubicBezTo>
                    <a:cubicBezTo>
                      <a:pt x="4" y="0"/>
                      <a:pt x="4" y="0"/>
                      <a:pt x="4" y="0"/>
                    </a:cubicBezTo>
                    <a:cubicBezTo>
                      <a:pt x="2" y="0"/>
                      <a:pt x="0" y="2"/>
                      <a:pt x="0" y="4"/>
                    </a:cubicBez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2">
                <a:schemeClr val="accent2"/>
              </a:lnRef>
              <a:fillRef idx="1">
                <a:schemeClr val="lt1"/>
              </a:fillRef>
              <a:effectRef idx="0">
                <a:schemeClr val="accent2"/>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281" name="Freeform 62"/>
              <p:cNvSpPr>
                <a:spLocks/>
              </p:cNvSpPr>
              <p:nvPr/>
            </p:nvSpPr>
            <p:spPr bwMode="auto">
              <a:xfrm>
                <a:off x="1031349" y="2386175"/>
                <a:ext cx="191609" cy="7868"/>
              </a:xfrm>
              <a:custGeom>
                <a:avLst/>
                <a:gdLst>
                  <a:gd name="T0" fmla="*/ 171 w 175"/>
                  <a:gd name="T1" fmla="*/ 0 h 7"/>
                  <a:gd name="T2" fmla="*/ 3 w 175"/>
                  <a:gd name="T3" fmla="*/ 0 h 7"/>
                  <a:gd name="T4" fmla="*/ 0 w 175"/>
                  <a:gd name="T5" fmla="*/ 3 h 7"/>
                  <a:gd name="T6" fmla="*/ 3 w 175"/>
                  <a:gd name="T7" fmla="*/ 7 h 7"/>
                  <a:gd name="T8" fmla="*/ 171 w 175"/>
                  <a:gd name="T9" fmla="*/ 7 h 7"/>
                  <a:gd name="T10" fmla="*/ 175 w 175"/>
                  <a:gd name="T11" fmla="*/ 3 h 7"/>
                  <a:gd name="T12" fmla="*/ 171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171" y="0"/>
                    </a:moveTo>
                    <a:cubicBezTo>
                      <a:pt x="3" y="0"/>
                      <a:pt x="3" y="0"/>
                      <a:pt x="3" y="0"/>
                    </a:cubicBezTo>
                    <a:cubicBezTo>
                      <a:pt x="1" y="0"/>
                      <a:pt x="0" y="1"/>
                      <a:pt x="0" y="3"/>
                    </a:cubicBezTo>
                    <a:cubicBezTo>
                      <a:pt x="0" y="5"/>
                      <a:pt x="1" y="7"/>
                      <a:pt x="3" y="7"/>
                    </a:cubicBezTo>
                    <a:cubicBezTo>
                      <a:pt x="171" y="7"/>
                      <a:pt x="171" y="7"/>
                      <a:pt x="171" y="7"/>
                    </a:cubicBezTo>
                    <a:cubicBezTo>
                      <a:pt x="173" y="7"/>
                      <a:pt x="175" y="5"/>
                      <a:pt x="175" y="3"/>
                    </a:cubicBezTo>
                    <a:cubicBezTo>
                      <a:pt x="175" y="1"/>
                      <a:pt x="173" y="0"/>
                      <a:pt x="171" y="0"/>
                    </a:cubicBez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2">
                <a:schemeClr val="accent2"/>
              </a:lnRef>
              <a:fillRef idx="1">
                <a:schemeClr val="lt1"/>
              </a:fillRef>
              <a:effectRef idx="0">
                <a:schemeClr val="accent2"/>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282" name="Freeform 63"/>
              <p:cNvSpPr>
                <a:spLocks/>
              </p:cNvSpPr>
              <p:nvPr/>
            </p:nvSpPr>
            <p:spPr bwMode="auto">
              <a:xfrm>
                <a:off x="1031349" y="2410242"/>
                <a:ext cx="191609" cy="7868"/>
              </a:xfrm>
              <a:custGeom>
                <a:avLst/>
                <a:gdLst>
                  <a:gd name="T0" fmla="*/ 171 w 175"/>
                  <a:gd name="T1" fmla="*/ 0 h 7"/>
                  <a:gd name="T2" fmla="*/ 3 w 175"/>
                  <a:gd name="T3" fmla="*/ 0 h 7"/>
                  <a:gd name="T4" fmla="*/ 0 w 175"/>
                  <a:gd name="T5" fmla="*/ 3 h 7"/>
                  <a:gd name="T6" fmla="*/ 3 w 175"/>
                  <a:gd name="T7" fmla="*/ 7 h 7"/>
                  <a:gd name="T8" fmla="*/ 171 w 175"/>
                  <a:gd name="T9" fmla="*/ 7 h 7"/>
                  <a:gd name="T10" fmla="*/ 175 w 175"/>
                  <a:gd name="T11" fmla="*/ 3 h 7"/>
                  <a:gd name="T12" fmla="*/ 171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171" y="0"/>
                    </a:moveTo>
                    <a:cubicBezTo>
                      <a:pt x="3" y="0"/>
                      <a:pt x="3" y="0"/>
                      <a:pt x="3" y="0"/>
                    </a:cubicBezTo>
                    <a:cubicBezTo>
                      <a:pt x="1" y="0"/>
                      <a:pt x="0" y="1"/>
                      <a:pt x="0" y="3"/>
                    </a:cubicBezTo>
                    <a:cubicBezTo>
                      <a:pt x="0" y="5"/>
                      <a:pt x="1" y="7"/>
                      <a:pt x="3" y="7"/>
                    </a:cubicBezTo>
                    <a:cubicBezTo>
                      <a:pt x="171" y="7"/>
                      <a:pt x="171" y="7"/>
                      <a:pt x="171" y="7"/>
                    </a:cubicBezTo>
                    <a:cubicBezTo>
                      <a:pt x="173" y="7"/>
                      <a:pt x="175" y="5"/>
                      <a:pt x="175" y="3"/>
                    </a:cubicBezTo>
                    <a:cubicBezTo>
                      <a:pt x="175" y="1"/>
                      <a:pt x="173" y="0"/>
                      <a:pt x="171" y="0"/>
                    </a:cubicBez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2">
                <a:schemeClr val="accent2"/>
              </a:lnRef>
              <a:fillRef idx="1">
                <a:schemeClr val="lt1"/>
              </a:fillRef>
              <a:effectRef idx="0">
                <a:schemeClr val="accent2"/>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283" name="Freeform 64"/>
              <p:cNvSpPr>
                <a:spLocks/>
              </p:cNvSpPr>
              <p:nvPr/>
            </p:nvSpPr>
            <p:spPr bwMode="auto">
              <a:xfrm>
                <a:off x="1031349" y="2434308"/>
                <a:ext cx="191609" cy="7868"/>
              </a:xfrm>
              <a:custGeom>
                <a:avLst/>
                <a:gdLst>
                  <a:gd name="T0" fmla="*/ 171 w 175"/>
                  <a:gd name="T1" fmla="*/ 0 h 7"/>
                  <a:gd name="T2" fmla="*/ 3 w 175"/>
                  <a:gd name="T3" fmla="*/ 0 h 7"/>
                  <a:gd name="T4" fmla="*/ 0 w 175"/>
                  <a:gd name="T5" fmla="*/ 3 h 7"/>
                  <a:gd name="T6" fmla="*/ 3 w 175"/>
                  <a:gd name="T7" fmla="*/ 7 h 7"/>
                  <a:gd name="T8" fmla="*/ 171 w 175"/>
                  <a:gd name="T9" fmla="*/ 7 h 7"/>
                  <a:gd name="T10" fmla="*/ 175 w 175"/>
                  <a:gd name="T11" fmla="*/ 3 h 7"/>
                  <a:gd name="T12" fmla="*/ 171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171" y="0"/>
                    </a:moveTo>
                    <a:cubicBezTo>
                      <a:pt x="3" y="0"/>
                      <a:pt x="3" y="0"/>
                      <a:pt x="3" y="0"/>
                    </a:cubicBezTo>
                    <a:cubicBezTo>
                      <a:pt x="1" y="0"/>
                      <a:pt x="0" y="1"/>
                      <a:pt x="0" y="3"/>
                    </a:cubicBezTo>
                    <a:cubicBezTo>
                      <a:pt x="0" y="5"/>
                      <a:pt x="1" y="7"/>
                      <a:pt x="3" y="7"/>
                    </a:cubicBezTo>
                    <a:cubicBezTo>
                      <a:pt x="171" y="7"/>
                      <a:pt x="171" y="7"/>
                      <a:pt x="171" y="7"/>
                    </a:cubicBezTo>
                    <a:cubicBezTo>
                      <a:pt x="173" y="7"/>
                      <a:pt x="175" y="5"/>
                      <a:pt x="175" y="3"/>
                    </a:cubicBezTo>
                    <a:cubicBezTo>
                      <a:pt x="175" y="1"/>
                      <a:pt x="173" y="0"/>
                      <a:pt x="171" y="0"/>
                    </a:cubicBez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2">
                <a:schemeClr val="accent2"/>
              </a:lnRef>
              <a:fillRef idx="1">
                <a:schemeClr val="lt1"/>
              </a:fillRef>
              <a:effectRef idx="0">
                <a:schemeClr val="accent2"/>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284" name="Freeform 65"/>
              <p:cNvSpPr>
                <a:spLocks/>
              </p:cNvSpPr>
              <p:nvPr/>
            </p:nvSpPr>
            <p:spPr bwMode="auto">
              <a:xfrm>
                <a:off x="1031349" y="2362108"/>
                <a:ext cx="191609" cy="7868"/>
              </a:xfrm>
              <a:custGeom>
                <a:avLst/>
                <a:gdLst>
                  <a:gd name="T0" fmla="*/ 171 w 175"/>
                  <a:gd name="T1" fmla="*/ 0 h 7"/>
                  <a:gd name="T2" fmla="*/ 3 w 175"/>
                  <a:gd name="T3" fmla="*/ 0 h 7"/>
                  <a:gd name="T4" fmla="*/ 0 w 175"/>
                  <a:gd name="T5" fmla="*/ 3 h 7"/>
                  <a:gd name="T6" fmla="*/ 3 w 175"/>
                  <a:gd name="T7" fmla="*/ 7 h 7"/>
                  <a:gd name="T8" fmla="*/ 171 w 175"/>
                  <a:gd name="T9" fmla="*/ 7 h 7"/>
                  <a:gd name="T10" fmla="*/ 175 w 175"/>
                  <a:gd name="T11" fmla="*/ 3 h 7"/>
                  <a:gd name="T12" fmla="*/ 171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171" y="0"/>
                    </a:moveTo>
                    <a:cubicBezTo>
                      <a:pt x="3" y="0"/>
                      <a:pt x="3" y="0"/>
                      <a:pt x="3" y="0"/>
                    </a:cubicBezTo>
                    <a:cubicBezTo>
                      <a:pt x="1" y="0"/>
                      <a:pt x="0" y="1"/>
                      <a:pt x="0" y="3"/>
                    </a:cubicBezTo>
                    <a:cubicBezTo>
                      <a:pt x="0" y="6"/>
                      <a:pt x="1" y="7"/>
                      <a:pt x="3" y="7"/>
                    </a:cubicBezTo>
                    <a:cubicBezTo>
                      <a:pt x="171" y="7"/>
                      <a:pt x="171" y="7"/>
                      <a:pt x="171" y="7"/>
                    </a:cubicBezTo>
                    <a:cubicBezTo>
                      <a:pt x="173" y="7"/>
                      <a:pt x="175" y="6"/>
                      <a:pt x="175" y="3"/>
                    </a:cubicBezTo>
                    <a:cubicBezTo>
                      <a:pt x="175" y="1"/>
                      <a:pt x="173" y="0"/>
                      <a:pt x="171" y="0"/>
                    </a:cubicBez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2">
                <a:schemeClr val="accent2"/>
              </a:lnRef>
              <a:fillRef idx="1">
                <a:schemeClr val="lt1"/>
              </a:fillRef>
              <a:effectRef idx="0">
                <a:schemeClr val="accent2"/>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285" name="Freeform 66"/>
              <p:cNvSpPr>
                <a:spLocks noEditPoints="1"/>
              </p:cNvSpPr>
              <p:nvPr/>
            </p:nvSpPr>
            <p:spPr bwMode="auto">
              <a:xfrm>
                <a:off x="1031349" y="2282040"/>
                <a:ext cx="71275" cy="63870"/>
              </a:xfrm>
              <a:custGeom>
                <a:avLst/>
                <a:gdLst>
                  <a:gd name="T0" fmla="*/ 7 w 65"/>
                  <a:gd name="T1" fmla="*/ 58 h 58"/>
                  <a:gd name="T2" fmla="*/ 58 w 65"/>
                  <a:gd name="T3" fmla="*/ 58 h 58"/>
                  <a:gd name="T4" fmla="*/ 65 w 65"/>
                  <a:gd name="T5" fmla="*/ 51 h 58"/>
                  <a:gd name="T6" fmla="*/ 65 w 65"/>
                  <a:gd name="T7" fmla="*/ 7 h 58"/>
                  <a:gd name="T8" fmla="*/ 58 w 65"/>
                  <a:gd name="T9" fmla="*/ 0 h 58"/>
                  <a:gd name="T10" fmla="*/ 7 w 65"/>
                  <a:gd name="T11" fmla="*/ 0 h 58"/>
                  <a:gd name="T12" fmla="*/ 0 w 65"/>
                  <a:gd name="T13" fmla="*/ 7 h 58"/>
                  <a:gd name="T14" fmla="*/ 0 w 65"/>
                  <a:gd name="T15" fmla="*/ 51 h 58"/>
                  <a:gd name="T16" fmla="*/ 7 w 65"/>
                  <a:gd name="T17" fmla="*/ 58 h 58"/>
                  <a:gd name="T18" fmla="*/ 14 w 65"/>
                  <a:gd name="T19" fmla="*/ 14 h 58"/>
                  <a:gd name="T20" fmla="*/ 51 w 65"/>
                  <a:gd name="T21" fmla="*/ 14 h 58"/>
                  <a:gd name="T22" fmla="*/ 51 w 65"/>
                  <a:gd name="T23" fmla="*/ 44 h 58"/>
                  <a:gd name="T24" fmla="*/ 14 w 65"/>
                  <a:gd name="T25" fmla="*/ 44 h 58"/>
                  <a:gd name="T26" fmla="*/ 14 w 65"/>
                  <a:gd name="T27" fmla="*/ 14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5" h="58">
                    <a:moveTo>
                      <a:pt x="7" y="58"/>
                    </a:moveTo>
                    <a:cubicBezTo>
                      <a:pt x="58" y="58"/>
                      <a:pt x="58" y="58"/>
                      <a:pt x="58" y="58"/>
                    </a:cubicBezTo>
                    <a:cubicBezTo>
                      <a:pt x="62" y="58"/>
                      <a:pt x="65" y="55"/>
                      <a:pt x="65" y="51"/>
                    </a:cubicBezTo>
                    <a:cubicBezTo>
                      <a:pt x="65" y="7"/>
                      <a:pt x="65" y="7"/>
                      <a:pt x="65" y="7"/>
                    </a:cubicBezTo>
                    <a:cubicBezTo>
                      <a:pt x="65" y="3"/>
                      <a:pt x="62" y="0"/>
                      <a:pt x="58" y="0"/>
                    </a:cubicBezTo>
                    <a:cubicBezTo>
                      <a:pt x="7" y="0"/>
                      <a:pt x="7" y="0"/>
                      <a:pt x="7" y="0"/>
                    </a:cubicBezTo>
                    <a:cubicBezTo>
                      <a:pt x="3" y="0"/>
                      <a:pt x="0" y="3"/>
                      <a:pt x="0" y="7"/>
                    </a:cubicBezTo>
                    <a:cubicBezTo>
                      <a:pt x="0" y="51"/>
                      <a:pt x="0" y="51"/>
                      <a:pt x="0" y="51"/>
                    </a:cubicBezTo>
                    <a:cubicBezTo>
                      <a:pt x="0" y="55"/>
                      <a:pt x="3" y="58"/>
                      <a:pt x="7" y="58"/>
                    </a:cubicBezTo>
                    <a:close/>
                    <a:moveTo>
                      <a:pt x="14" y="14"/>
                    </a:moveTo>
                    <a:cubicBezTo>
                      <a:pt x="51" y="14"/>
                      <a:pt x="51" y="14"/>
                      <a:pt x="51" y="14"/>
                    </a:cubicBezTo>
                    <a:cubicBezTo>
                      <a:pt x="51" y="44"/>
                      <a:pt x="51" y="44"/>
                      <a:pt x="51" y="44"/>
                    </a:cubicBezTo>
                    <a:cubicBezTo>
                      <a:pt x="14" y="44"/>
                      <a:pt x="14" y="44"/>
                      <a:pt x="14" y="44"/>
                    </a:cubicBezTo>
                    <a:lnTo>
                      <a:pt x="14" y="14"/>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2">
                <a:schemeClr val="accent2"/>
              </a:lnRef>
              <a:fillRef idx="1">
                <a:schemeClr val="lt1"/>
              </a:fillRef>
              <a:effectRef idx="0">
                <a:schemeClr val="accent2"/>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grpSp>
        <p:grpSp>
          <p:nvGrpSpPr>
            <p:cNvPr id="267" name="Group 266"/>
            <p:cNvGrpSpPr/>
            <p:nvPr/>
          </p:nvGrpSpPr>
          <p:grpSpPr>
            <a:xfrm>
              <a:off x="19781438" y="2985443"/>
              <a:ext cx="785969" cy="735086"/>
              <a:chOff x="998489" y="2241774"/>
              <a:chExt cx="256404" cy="239742"/>
            </a:xfrm>
            <a:solidFill>
              <a:schemeClr val="bg1"/>
            </a:solidFill>
          </p:grpSpPr>
          <p:sp>
            <p:nvSpPr>
              <p:cNvPr id="268" name="Freeform 58"/>
              <p:cNvSpPr>
                <a:spLocks noEditPoints="1"/>
              </p:cNvSpPr>
              <p:nvPr/>
            </p:nvSpPr>
            <p:spPr bwMode="auto">
              <a:xfrm>
                <a:off x="998489" y="2241774"/>
                <a:ext cx="256404" cy="239742"/>
              </a:xfrm>
              <a:custGeom>
                <a:avLst/>
                <a:gdLst>
                  <a:gd name="T0" fmla="*/ 230 w 234"/>
                  <a:gd name="T1" fmla="*/ 48 h 219"/>
                  <a:gd name="T2" fmla="*/ 186 w 234"/>
                  <a:gd name="T3" fmla="*/ 5 h 219"/>
                  <a:gd name="T4" fmla="*/ 176 w 234"/>
                  <a:gd name="T5" fmla="*/ 0 h 219"/>
                  <a:gd name="T6" fmla="*/ 22 w 234"/>
                  <a:gd name="T7" fmla="*/ 0 h 219"/>
                  <a:gd name="T8" fmla="*/ 0 w 234"/>
                  <a:gd name="T9" fmla="*/ 22 h 219"/>
                  <a:gd name="T10" fmla="*/ 0 w 234"/>
                  <a:gd name="T11" fmla="*/ 197 h 219"/>
                  <a:gd name="T12" fmla="*/ 22 w 234"/>
                  <a:gd name="T13" fmla="*/ 219 h 219"/>
                  <a:gd name="T14" fmla="*/ 212 w 234"/>
                  <a:gd name="T15" fmla="*/ 219 h 219"/>
                  <a:gd name="T16" fmla="*/ 234 w 234"/>
                  <a:gd name="T17" fmla="*/ 197 h 219"/>
                  <a:gd name="T18" fmla="*/ 234 w 234"/>
                  <a:gd name="T19" fmla="*/ 59 h 219"/>
                  <a:gd name="T20" fmla="*/ 230 w 234"/>
                  <a:gd name="T21" fmla="*/ 48 h 219"/>
                  <a:gd name="T22" fmla="*/ 220 w 234"/>
                  <a:gd name="T23" fmla="*/ 197 h 219"/>
                  <a:gd name="T24" fmla="*/ 212 w 234"/>
                  <a:gd name="T25" fmla="*/ 205 h 219"/>
                  <a:gd name="T26" fmla="*/ 22 w 234"/>
                  <a:gd name="T27" fmla="*/ 205 h 219"/>
                  <a:gd name="T28" fmla="*/ 15 w 234"/>
                  <a:gd name="T29" fmla="*/ 197 h 219"/>
                  <a:gd name="T30" fmla="*/ 15 w 234"/>
                  <a:gd name="T31" fmla="*/ 22 h 219"/>
                  <a:gd name="T32" fmla="*/ 22 w 234"/>
                  <a:gd name="T33" fmla="*/ 15 h 219"/>
                  <a:gd name="T34" fmla="*/ 168 w 234"/>
                  <a:gd name="T35" fmla="*/ 15 h 219"/>
                  <a:gd name="T36" fmla="*/ 168 w 234"/>
                  <a:gd name="T37" fmla="*/ 44 h 219"/>
                  <a:gd name="T38" fmla="*/ 168 w 234"/>
                  <a:gd name="T39" fmla="*/ 44 h 219"/>
                  <a:gd name="T40" fmla="*/ 190 w 234"/>
                  <a:gd name="T41" fmla="*/ 66 h 219"/>
                  <a:gd name="T42" fmla="*/ 198 w 234"/>
                  <a:gd name="T43" fmla="*/ 66 h 219"/>
                  <a:gd name="T44" fmla="*/ 220 w 234"/>
                  <a:gd name="T45" fmla="*/ 66 h 219"/>
                  <a:gd name="T46" fmla="*/ 220 w 234"/>
                  <a:gd name="T47" fmla="*/ 197 h 219"/>
                  <a:gd name="T48" fmla="*/ 198 w 234"/>
                  <a:gd name="T49" fmla="*/ 59 h 219"/>
                  <a:gd name="T50" fmla="*/ 190 w 234"/>
                  <a:gd name="T51" fmla="*/ 59 h 219"/>
                  <a:gd name="T52" fmla="*/ 176 w 234"/>
                  <a:gd name="T53" fmla="*/ 44 h 219"/>
                  <a:gd name="T54" fmla="*/ 176 w 234"/>
                  <a:gd name="T55" fmla="*/ 44 h 219"/>
                  <a:gd name="T56" fmla="*/ 176 w 234"/>
                  <a:gd name="T57" fmla="*/ 15 h 219"/>
                  <a:gd name="T58" fmla="*/ 220 w 234"/>
                  <a:gd name="T59" fmla="*/ 59 h 219"/>
                  <a:gd name="T60" fmla="*/ 198 w 234"/>
                  <a:gd name="T61" fmla="*/ 59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34" h="219">
                    <a:moveTo>
                      <a:pt x="230" y="48"/>
                    </a:moveTo>
                    <a:cubicBezTo>
                      <a:pt x="186" y="5"/>
                      <a:pt x="186" y="5"/>
                      <a:pt x="186" y="5"/>
                    </a:cubicBezTo>
                    <a:cubicBezTo>
                      <a:pt x="183" y="2"/>
                      <a:pt x="180" y="0"/>
                      <a:pt x="176" y="0"/>
                    </a:cubicBezTo>
                    <a:cubicBezTo>
                      <a:pt x="22" y="0"/>
                      <a:pt x="22" y="0"/>
                      <a:pt x="22" y="0"/>
                    </a:cubicBezTo>
                    <a:cubicBezTo>
                      <a:pt x="10" y="0"/>
                      <a:pt x="0" y="10"/>
                      <a:pt x="0" y="22"/>
                    </a:cubicBezTo>
                    <a:cubicBezTo>
                      <a:pt x="0" y="197"/>
                      <a:pt x="0" y="197"/>
                      <a:pt x="0" y="197"/>
                    </a:cubicBezTo>
                    <a:cubicBezTo>
                      <a:pt x="0" y="210"/>
                      <a:pt x="10" y="219"/>
                      <a:pt x="22" y="219"/>
                    </a:cubicBezTo>
                    <a:cubicBezTo>
                      <a:pt x="212" y="219"/>
                      <a:pt x="212" y="219"/>
                      <a:pt x="212" y="219"/>
                    </a:cubicBezTo>
                    <a:cubicBezTo>
                      <a:pt x="224" y="219"/>
                      <a:pt x="234" y="210"/>
                      <a:pt x="234" y="197"/>
                    </a:cubicBezTo>
                    <a:cubicBezTo>
                      <a:pt x="234" y="59"/>
                      <a:pt x="234" y="59"/>
                      <a:pt x="234" y="59"/>
                    </a:cubicBezTo>
                    <a:cubicBezTo>
                      <a:pt x="234" y="55"/>
                      <a:pt x="233" y="51"/>
                      <a:pt x="230" y="48"/>
                    </a:cubicBezTo>
                    <a:close/>
                    <a:moveTo>
                      <a:pt x="220" y="197"/>
                    </a:moveTo>
                    <a:cubicBezTo>
                      <a:pt x="220" y="202"/>
                      <a:pt x="216" y="205"/>
                      <a:pt x="212" y="205"/>
                    </a:cubicBezTo>
                    <a:cubicBezTo>
                      <a:pt x="22" y="205"/>
                      <a:pt x="22" y="205"/>
                      <a:pt x="22" y="205"/>
                    </a:cubicBezTo>
                    <a:cubicBezTo>
                      <a:pt x="18" y="205"/>
                      <a:pt x="15" y="202"/>
                      <a:pt x="15" y="197"/>
                    </a:cubicBezTo>
                    <a:cubicBezTo>
                      <a:pt x="15" y="22"/>
                      <a:pt x="15" y="22"/>
                      <a:pt x="15" y="22"/>
                    </a:cubicBezTo>
                    <a:cubicBezTo>
                      <a:pt x="15" y="18"/>
                      <a:pt x="18" y="15"/>
                      <a:pt x="22" y="15"/>
                    </a:cubicBezTo>
                    <a:cubicBezTo>
                      <a:pt x="168" y="15"/>
                      <a:pt x="168" y="15"/>
                      <a:pt x="168" y="15"/>
                    </a:cubicBezTo>
                    <a:cubicBezTo>
                      <a:pt x="168" y="44"/>
                      <a:pt x="168" y="44"/>
                      <a:pt x="168" y="44"/>
                    </a:cubicBezTo>
                    <a:cubicBezTo>
                      <a:pt x="168" y="44"/>
                      <a:pt x="168" y="44"/>
                      <a:pt x="168" y="44"/>
                    </a:cubicBezTo>
                    <a:cubicBezTo>
                      <a:pt x="168" y="56"/>
                      <a:pt x="178" y="66"/>
                      <a:pt x="190" y="66"/>
                    </a:cubicBezTo>
                    <a:cubicBezTo>
                      <a:pt x="198" y="66"/>
                      <a:pt x="198" y="66"/>
                      <a:pt x="198" y="66"/>
                    </a:cubicBezTo>
                    <a:cubicBezTo>
                      <a:pt x="220" y="66"/>
                      <a:pt x="220" y="66"/>
                      <a:pt x="220" y="66"/>
                    </a:cubicBezTo>
                    <a:lnTo>
                      <a:pt x="220" y="197"/>
                    </a:lnTo>
                    <a:close/>
                    <a:moveTo>
                      <a:pt x="198" y="59"/>
                    </a:moveTo>
                    <a:cubicBezTo>
                      <a:pt x="190" y="59"/>
                      <a:pt x="190" y="59"/>
                      <a:pt x="190" y="59"/>
                    </a:cubicBezTo>
                    <a:cubicBezTo>
                      <a:pt x="182" y="59"/>
                      <a:pt x="176" y="52"/>
                      <a:pt x="176" y="44"/>
                    </a:cubicBezTo>
                    <a:cubicBezTo>
                      <a:pt x="176" y="44"/>
                      <a:pt x="176" y="44"/>
                      <a:pt x="176" y="44"/>
                    </a:cubicBezTo>
                    <a:cubicBezTo>
                      <a:pt x="176" y="15"/>
                      <a:pt x="176" y="15"/>
                      <a:pt x="176" y="15"/>
                    </a:cubicBezTo>
                    <a:cubicBezTo>
                      <a:pt x="220" y="59"/>
                      <a:pt x="220" y="59"/>
                      <a:pt x="220" y="59"/>
                    </a:cubicBezTo>
                    <a:lnTo>
                      <a:pt x="198" y="59"/>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2">
                <a:schemeClr val="accent2"/>
              </a:lnRef>
              <a:fillRef idx="1">
                <a:schemeClr val="lt1"/>
              </a:fillRef>
              <a:effectRef idx="0">
                <a:schemeClr val="accent2"/>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269" name="Freeform 59"/>
              <p:cNvSpPr>
                <a:spLocks/>
              </p:cNvSpPr>
              <p:nvPr/>
            </p:nvSpPr>
            <p:spPr bwMode="auto">
              <a:xfrm>
                <a:off x="1118823" y="2289908"/>
                <a:ext cx="48597" cy="7868"/>
              </a:xfrm>
              <a:custGeom>
                <a:avLst/>
                <a:gdLst>
                  <a:gd name="T0" fmla="*/ 4 w 44"/>
                  <a:gd name="T1" fmla="*/ 7 h 7"/>
                  <a:gd name="T2" fmla="*/ 40 w 44"/>
                  <a:gd name="T3" fmla="*/ 7 h 7"/>
                  <a:gd name="T4" fmla="*/ 44 w 44"/>
                  <a:gd name="T5" fmla="*/ 4 h 7"/>
                  <a:gd name="T6" fmla="*/ 40 w 44"/>
                  <a:gd name="T7" fmla="*/ 0 h 7"/>
                  <a:gd name="T8" fmla="*/ 4 w 44"/>
                  <a:gd name="T9" fmla="*/ 0 h 7"/>
                  <a:gd name="T10" fmla="*/ 0 w 44"/>
                  <a:gd name="T11" fmla="*/ 4 h 7"/>
                  <a:gd name="T12" fmla="*/ 4 w 4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4" h="7">
                    <a:moveTo>
                      <a:pt x="4" y="7"/>
                    </a:moveTo>
                    <a:cubicBezTo>
                      <a:pt x="40" y="7"/>
                      <a:pt x="40" y="7"/>
                      <a:pt x="40" y="7"/>
                    </a:cubicBezTo>
                    <a:cubicBezTo>
                      <a:pt x="42" y="7"/>
                      <a:pt x="44" y="6"/>
                      <a:pt x="44" y="4"/>
                    </a:cubicBezTo>
                    <a:cubicBezTo>
                      <a:pt x="44" y="2"/>
                      <a:pt x="42" y="0"/>
                      <a:pt x="40" y="0"/>
                    </a:cubicBezTo>
                    <a:cubicBezTo>
                      <a:pt x="4" y="0"/>
                      <a:pt x="4" y="0"/>
                      <a:pt x="4" y="0"/>
                    </a:cubicBezTo>
                    <a:cubicBezTo>
                      <a:pt x="2" y="0"/>
                      <a:pt x="0" y="2"/>
                      <a:pt x="0" y="4"/>
                    </a:cubicBezTo>
                    <a:cubicBezTo>
                      <a:pt x="0" y="6"/>
                      <a:pt x="2" y="7"/>
                      <a:pt x="4" y="7"/>
                    </a:cubicBez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2">
                <a:schemeClr val="accent2"/>
              </a:lnRef>
              <a:fillRef idx="1">
                <a:schemeClr val="lt1"/>
              </a:fillRef>
              <a:effectRef idx="0">
                <a:schemeClr val="accent2"/>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270" name="Freeform 60"/>
              <p:cNvSpPr>
                <a:spLocks/>
              </p:cNvSpPr>
              <p:nvPr/>
            </p:nvSpPr>
            <p:spPr bwMode="auto">
              <a:xfrm>
                <a:off x="1118823" y="2313975"/>
                <a:ext cx="48597" cy="7868"/>
              </a:xfrm>
              <a:custGeom>
                <a:avLst/>
                <a:gdLst>
                  <a:gd name="T0" fmla="*/ 4 w 44"/>
                  <a:gd name="T1" fmla="*/ 7 h 7"/>
                  <a:gd name="T2" fmla="*/ 40 w 44"/>
                  <a:gd name="T3" fmla="*/ 7 h 7"/>
                  <a:gd name="T4" fmla="*/ 44 w 44"/>
                  <a:gd name="T5" fmla="*/ 4 h 7"/>
                  <a:gd name="T6" fmla="*/ 40 w 44"/>
                  <a:gd name="T7" fmla="*/ 0 h 7"/>
                  <a:gd name="T8" fmla="*/ 4 w 44"/>
                  <a:gd name="T9" fmla="*/ 0 h 7"/>
                  <a:gd name="T10" fmla="*/ 0 w 44"/>
                  <a:gd name="T11" fmla="*/ 4 h 7"/>
                  <a:gd name="T12" fmla="*/ 4 w 4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4" h="7">
                    <a:moveTo>
                      <a:pt x="4" y="7"/>
                    </a:moveTo>
                    <a:cubicBezTo>
                      <a:pt x="40" y="7"/>
                      <a:pt x="40" y="7"/>
                      <a:pt x="40" y="7"/>
                    </a:cubicBezTo>
                    <a:cubicBezTo>
                      <a:pt x="42" y="7"/>
                      <a:pt x="44" y="6"/>
                      <a:pt x="44" y="4"/>
                    </a:cubicBezTo>
                    <a:cubicBezTo>
                      <a:pt x="44" y="2"/>
                      <a:pt x="42" y="0"/>
                      <a:pt x="40" y="0"/>
                    </a:cubicBezTo>
                    <a:cubicBezTo>
                      <a:pt x="4" y="0"/>
                      <a:pt x="4" y="0"/>
                      <a:pt x="4" y="0"/>
                    </a:cubicBezTo>
                    <a:cubicBezTo>
                      <a:pt x="2" y="0"/>
                      <a:pt x="0" y="2"/>
                      <a:pt x="0" y="4"/>
                    </a:cubicBezTo>
                    <a:cubicBezTo>
                      <a:pt x="0" y="6"/>
                      <a:pt x="2" y="7"/>
                      <a:pt x="4" y="7"/>
                    </a:cubicBez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2">
                <a:schemeClr val="accent2"/>
              </a:lnRef>
              <a:fillRef idx="1">
                <a:schemeClr val="lt1"/>
              </a:fillRef>
              <a:effectRef idx="0">
                <a:schemeClr val="accent2"/>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271" name="Freeform 61"/>
              <p:cNvSpPr>
                <a:spLocks/>
              </p:cNvSpPr>
              <p:nvPr/>
            </p:nvSpPr>
            <p:spPr bwMode="auto">
              <a:xfrm>
                <a:off x="1118823" y="2338041"/>
                <a:ext cx="104135" cy="7868"/>
              </a:xfrm>
              <a:custGeom>
                <a:avLst/>
                <a:gdLst>
                  <a:gd name="T0" fmla="*/ 0 w 95"/>
                  <a:gd name="T1" fmla="*/ 4 h 7"/>
                  <a:gd name="T2" fmla="*/ 4 w 95"/>
                  <a:gd name="T3" fmla="*/ 7 h 7"/>
                  <a:gd name="T4" fmla="*/ 91 w 95"/>
                  <a:gd name="T5" fmla="*/ 7 h 7"/>
                  <a:gd name="T6" fmla="*/ 95 w 95"/>
                  <a:gd name="T7" fmla="*/ 4 h 7"/>
                  <a:gd name="T8" fmla="*/ 91 w 95"/>
                  <a:gd name="T9" fmla="*/ 0 h 7"/>
                  <a:gd name="T10" fmla="*/ 4 w 95"/>
                  <a:gd name="T11" fmla="*/ 0 h 7"/>
                  <a:gd name="T12" fmla="*/ 0 w 95"/>
                  <a:gd name="T13" fmla="*/ 4 h 7"/>
                </a:gdLst>
                <a:ahLst/>
                <a:cxnLst>
                  <a:cxn ang="0">
                    <a:pos x="T0" y="T1"/>
                  </a:cxn>
                  <a:cxn ang="0">
                    <a:pos x="T2" y="T3"/>
                  </a:cxn>
                  <a:cxn ang="0">
                    <a:pos x="T4" y="T5"/>
                  </a:cxn>
                  <a:cxn ang="0">
                    <a:pos x="T6" y="T7"/>
                  </a:cxn>
                  <a:cxn ang="0">
                    <a:pos x="T8" y="T9"/>
                  </a:cxn>
                  <a:cxn ang="0">
                    <a:pos x="T10" y="T11"/>
                  </a:cxn>
                  <a:cxn ang="0">
                    <a:pos x="T12" y="T13"/>
                  </a:cxn>
                </a:cxnLst>
                <a:rect l="0" t="0" r="r" b="b"/>
                <a:pathLst>
                  <a:path w="95" h="7">
                    <a:moveTo>
                      <a:pt x="0" y="4"/>
                    </a:moveTo>
                    <a:cubicBezTo>
                      <a:pt x="0" y="6"/>
                      <a:pt x="2" y="7"/>
                      <a:pt x="4" y="7"/>
                    </a:cubicBezTo>
                    <a:cubicBezTo>
                      <a:pt x="91" y="7"/>
                      <a:pt x="91" y="7"/>
                      <a:pt x="91" y="7"/>
                    </a:cubicBezTo>
                    <a:cubicBezTo>
                      <a:pt x="93" y="7"/>
                      <a:pt x="95" y="6"/>
                      <a:pt x="95" y="4"/>
                    </a:cubicBezTo>
                    <a:cubicBezTo>
                      <a:pt x="95" y="2"/>
                      <a:pt x="93" y="0"/>
                      <a:pt x="91" y="0"/>
                    </a:cubicBezTo>
                    <a:cubicBezTo>
                      <a:pt x="4" y="0"/>
                      <a:pt x="4" y="0"/>
                      <a:pt x="4" y="0"/>
                    </a:cubicBezTo>
                    <a:cubicBezTo>
                      <a:pt x="2" y="0"/>
                      <a:pt x="0" y="2"/>
                      <a:pt x="0" y="4"/>
                    </a:cubicBez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2">
                <a:schemeClr val="accent2"/>
              </a:lnRef>
              <a:fillRef idx="1">
                <a:schemeClr val="lt1"/>
              </a:fillRef>
              <a:effectRef idx="0">
                <a:schemeClr val="accent2"/>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272" name="Freeform 62"/>
              <p:cNvSpPr>
                <a:spLocks/>
              </p:cNvSpPr>
              <p:nvPr/>
            </p:nvSpPr>
            <p:spPr bwMode="auto">
              <a:xfrm>
                <a:off x="1031349" y="2386175"/>
                <a:ext cx="191609" cy="7868"/>
              </a:xfrm>
              <a:custGeom>
                <a:avLst/>
                <a:gdLst>
                  <a:gd name="T0" fmla="*/ 171 w 175"/>
                  <a:gd name="T1" fmla="*/ 0 h 7"/>
                  <a:gd name="T2" fmla="*/ 3 w 175"/>
                  <a:gd name="T3" fmla="*/ 0 h 7"/>
                  <a:gd name="T4" fmla="*/ 0 w 175"/>
                  <a:gd name="T5" fmla="*/ 3 h 7"/>
                  <a:gd name="T6" fmla="*/ 3 w 175"/>
                  <a:gd name="T7" fmla="*/ 7 h 7"/>
                  <a:gd name="T8" fmla="*/ 171 w 175"/>
                  <a:gd name="T9" fmla="*/ 7 h 7"/>
                  <a:gd name="T10" fmla="*/ 175 w 175"/>
                  <a:gd name="T11" fmla="*/ 3 h 7"/>
                  <a:gd name="T12" fmla="*/ 171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171" y="0"/>
                    </a:moveTo>
                    <a:cubicBezTo>
                      <a:pt x="3" y="0"/>
                      <a:pt x="3" y="0"/>
                      <a:pt x="3" y="0"/>
                    </a:cubicBezTo>
                    <a:cubicBezTo>
                      <a:pt x="1" y="0"/>
                      <a:pt x="0" y="1"/>
                      <a:pt x="0" y="3"/>
                    </a:cubicBezTo>
                    <a:cubicBezTo>
                      <a:pt x="0" y="5"/>
                      <a:pt x="1" y="7"/>
                      <a:pt x="3" y="7"/>
                    </a:cubicBezTo>
                    <a:cubicBezTo>
                      <a:pt x="171" y="7"/>
                      <a:pt x="171" y="7"/>
                      <a:pt x="171" y="7"/>
                    </a:cubicBezTo>
                    <a:cubicBezTo>
                      <a:pt x="173" y="7"/>
                      <a:pt x="175" y="5"/>
                      <a:pt x="175" y="3"/>
                    </a:cubicBezTo>
                    <a:cubicBezTo>
                      <a:pt x="175" y="1"/>
                      <a:pt x="173" y="0"/>
                      <a:pt x="171" y="0"/>
                    </a:cubicBez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2">
                <a:schemeClr val="accent2"/>
              </a:lnRef>
              <a:fillRef idx="1">
                <a:schemeClr val="lt1"/>
              </a:fillRef>
              <a:effectRef idx="0">
                <a:schemeClr val="accent2"/>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273" name="Freeform 63"/>
              <p:cNvSpPr>
                <a:spLocks/>
              </p:cNvSpPr>
              <p:nvPr/>
            </p:nvSpPr>
            <p:spPr bwMode="auto">
              <a:xfrm>
                <a:off x="1031349" y="2410242"/>
                <a:ext cx="191609" cy="7868"/>
              </a:xfrm>
              <a:custGeom>
                <a:avLst/>
                <a:gdLst>
                  <a:gd name="T0" fmla="*/ 171 w 175"/>
                  <a:gd name="T1" fmla="*/ 0 h 7"/>
                  <a:gd name="T2" fmla="*/ 3 w 175"/>
                  <a:gd name="T3" fmla="*/ 0 h 7"/>
                  <a:gd name="T4" fmla="*/ 0 w 175"/>
                  <a:gd name="T5" fmla="*/ 3 h 7"/>
                  <a:gd name="T6" fmla="*/ 3 w 175"/>
                  <a:gd name="T7" fmla="*/ 7 h 7"/>
                  <a:gd name="T8" fmla="*/ 171 w 175"/>
                  <a:gd name="T9" fmla="*/ 7 h 7"/>
                  <a:gd name="T10" fmla="*/ 175 w 175"/>
                  <a:gd name="T11" fmla="*/ 3 h 7"/>
                  <a:gd name="T12" fmla="*/ 171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171" y="0"/>
                    </a:moveTo>
                    <a:cubicBezTo>
                      <a:pt x="3" y="0"/>
                      <a:pt x="3" y="0"/>
                      <a:pt x="3" y="0"/>
                    </a:cubicBezTo>
                    <a:cubicBezTo>
                      <a:pt x="1" y="0"/>
                      <a:pt x="0" y="1"/>
                      <a:pt x="0" y="3"/>
                    </a:cubicBezTo>
                    <a:cubicBezTo>
                      <a:pt x="0" y="5"/>
                      <a:pt x="1" y="7"/>
                      <a:pt x="3" y="7"/>
                    </a:cubicBezTo>
                    <a:cubicBezTo>
                      <a:pt x="171" y="7"/>
                      <a:pt x="171" y="7"/>
                      <a:pt x="171" y="7"/>
                    </a:cubicBezTo>
                    <a:cubicBezTo>
                      <a:pt x="173" y="7"/>
                      <a:pt x="175" y="5"/>
                      <a:pt x="175" y="3"/>
                    </a:cubicBezTo>
                    <a:cubicBezTo>
                      <a:pt x="175" y="1"/>
                      <a:pt x="173" y="0"/>
                      <a:pt x="171" y="0"/>
                    </a:cubicBez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2">
                <a:schemeClr val="accent2"/>
              </a:lnRef>
              <a:fillRef idx="1">
                <a:schemeClr val="lt1"/>
              </a:fillRef>
              <a:effectRef idx="0">
                <a:schemeClr val="accent2"/>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274" name="Freeform 64"/>
              <p:cNvSpPr>
                <a:spLocks/>
              </p:cNvSpPr>
              <p:nvPr/>
            </p:nvSpPr>
            <p:spPr bwMode="auto">
              <a:xfrm>
                <a:off x="1031349" y="2434308"/>
                <a:ext cx="191609" cy="7868"/>
              </a:xfrm>
              <a:custGeom>
                <a:avLst/>
                <a:gdLst>
                  <a:gd name="T0" fmla="*/ 171 w 175"/>
                  <a:gd name="T1" fmla="*/ 0 h 7"/>
                  <a:gd name="T2" fmla="*/ 3 w 175"/>
                  <a:gd name="T3" fmla="*/ 0 h 7"/>
                  <a:gd name="T4" fmla="*/ 0 w 175"/>
                  <a:gd name="T5" fmla="*/ 3 h 7"/>
                  <a:gd name="T6" fmla="*/ 3 w 175"/>
                  <a:gd name="T7" fmla="*/ 7 h 7"/>
                  <a:gd name="T8" fmla="*/ 171 w 175"/>
                  <a:gd name="T9" fmla="*/ 7 h 7"/>
                  <a:gd name="T10" fmla="*/ 175 w 175"/>
                  <a:gd name="T11" fmla="*/ 3 h 7"/>
                  <a:gd name="T12" fmla="*/ 171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171" y="0"/>
                    </a:moveTo>
                    <a:cubicBezTo>
                      <a:pt x="3" y="0"/>
                      <a:pt x="3" y="0"/>
                      <a:pt x="3" y="0"/>
                    </a:cubicBezTo>
                    <a:cubicBezTo>
                      <a:pt x="1" y="0"/>
                      <a:pt x="0" y="1"/>
                      <a:pt x="0" y="3"/>
                    </a:cubicBezTo>
                    <a:cubicBezTo>
                      <a:pt x="0" y="5"/>
                      <a:pt x="1" y="7"/>
                      <a:pt x="3" y="7"/>
                    </a:cubicBezTo>
                    <a:cubicBezTo>
                      <a:pt x="171" y="7"/>
                      <a:pt x="171" y="7"/>
                      <a:pt x="171" y="7"/>
                    </a:cubicBezTo>
                    <a:cubicBezTo>
                      <a:pt x="173" y="7"/>
                      <a:pt x="175" y="5"/>
                      <a:pt x="175" y="3"/>
                    </a:cubicBezTo>
                    <a:cubicBezTo>
                      <a:pt x="175" y="1"/>
                      <a:pt x="173" y="0"/>
                      <a:pt x="171" y="0"/>
                    </a:cubicBez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2">
                <a:schemeClr val="accent2"/>
              </a:lnRef>
              <a:fillRef idx="1">
                <a:schemeClr val="lt1"/>
              </a:fillRef>
              <a:effectRef idx="0">
                <a:schemeClr val="accent2"/>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275" name="Freeform 65"/>
              <p:cNvSpPr>
                <a:spLocks/>
              </p:cNvSpPr>
              <p:nvPr/>
            </p:nvSpPr>
            <p:spPr bwMode="auto">
              <a:xfrm>
                <a:off x="1031349" y="2362108"/>
                <a:ext cx="191609" cy="7868"/>
              </a:xfrm>
              <a:custGeom>
                <a:avLst/>
                <a:gdLst>
                  <a:gd name="T0" fmla="*/ 171 w 175"/>
                  <a:gd name="T1" fmla="*/ 0 h 7"/>
                  <a:gd name="T2" fmla="*/ 3 w 175"/>
                  <a:gd name="T3" fmla="*/ 0 h 7"/>
                  <a:gd name="T4" fmla="*/ 0 w 175"/>
                  <a:gd name="T5" fmla="*/ 3 h 7"/>
                  <a:gd name="T6" fmla="*/ 3 w 175"/>
                  <a:gd name="T7" fmla="*/ 7 h 7"/>
                  <a:gd name="T8" fmla="*/ 171 w 175"/>
                  <a:gd name="T9" fmla="*/ 7 h 7"/>
                  <a:gd name="T10" fmla="*/ 175 w 175"/>
                  <a:gd name="T11" fmla="*/ 3 h 7"/>
                  <a:gd name="T12" fmla="*/ 171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171" y="0"/>
                    </a:moveTo>
                    <a:cubicBezTo>
                      <a:pt x="3" y="0"/>
                      <a:pt x="3" y="0"/>
                      <a:pt x="3" y="0"/>
                    </a:cubicBezTo>
                    <a:cubicBezTo>
                      <a:pt x="1" y="0"/>
                      <a:pt x="0" y="1"/>
                      <a:pt x="0" y="3"/>
                    </a:cubicBezTo>
                    <a:cubicBezTo>
                      <a:pt x="0" y="6"/>
                      <a:pt x="1" y="7"/>
                      <a:pt x="3" y="7"/>
                    </a:cubicBezTo>
                    <a:cubicBezTo>
                      <a:pt x="171" y="7"/>
                      <a:pt x="171" y="7"/>
                      <a:pt x="171" y="7"/>
                    </a:cubicBezTo>
                    <a:cubicBezTo>
                      <a:pt x="173" y="7"/>
                      <a:pt x="175" y="6"/>
                      <a:pt x="175" y="3"/>
                    </a:cubicBezTo>
                    <a:cubicBezTo>
                      <a:pt x="175" y="1"/>
                      <a:pt x="173" y="0"/>
                      <a:pt x="171" y="0"/>
                    </a:cubicBez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2">
                <a:schemeClr val="accent2"/>
              </a:lnRef>
              <a:fillRef idx="1">
                <a:schemeClr val="lt1"/>
              </a:fillRef>
              <a:effectRef idx="0">
                <a:schemeClr val="accent2"/>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276" name="Freeform 66"/>
              <p:cNvSpPr>
                <a:spLocks noEditPoints="1"/>
              </p:cNvSpPr>
              <p:nvPr/>
            </p:nvSpPr>
            <p:spPr bwMode="auto">
              <a:xfrm>
                <a:off x="1031349" y="2282040"/>
                <a:ext cx="71275" cy="63870"/>
              </a:xfrm>
              <a:custGeom>
                <a:avLst/>
                <a:gdLst>
                  <a:gd name="T0" fmla="*/ 7 w 65"/>
                  <a:gd name="T1" fmla="*/ 58 h 58"/>
                  <a:gd name="T2" fmla="*/ 58 w 65"/>
                  <a:gd name="T3" fmla="*/ 58 h 58"/>
                  <a:gd name="T4" fmla="*/ 65 w 65"/>
                  <a:gd name="T5" fmla="*/ 51 h 58"/>
                  <a:gd name="T6" fmla="*/ 65 w 65"/>
                  <a:gd name="T7" fmla="*/ 7 h 58"/>
                  <a:gd name="T8" fmla="*/ 58 w 65"/>
                  <a:gd name="T9" fmla="*/ 0 h 58"/>
                  <a:gd name="T10" fmla="*/ 7 w 65"/>
                  <a:gd name="T11" fmla="*/ 0 h 58"/>
                  <a:gd name="T12" fmla="*/ 0 w 65"/>
                  <a:gd name="T13" fmla="*/ 7 h 58"/>
                  <a:gd name="T14" fmla="*/ 0 w 65"/>
                  <a:gd name="T15" fmla="*/ 51 h 58"/>
                  <a:gd name="T16" fmla="*/ 7 w 65"/>
                  <a:gd name="T17" fmla="*/ 58 h 58"/>
                  <a:gd name="T18" fmla="*/ 14 w 65"/>
                  <a:gd name="T19" fmla="*/ 14 h 58"/>
                  <a:gd name="T20" fmla="*/ 51 w 65"/>
                  <a:gd name="T21" fmla="*/ 14 h 58"/>
                  <a:gd name="T22" fmla="*/ 51 w 65"/>
                  <a:gd name="T23" fmla="*/ 44 h 58"/>
                  <a:gd name="T24" fmla="*/ 14 w 65"/>
                  <a:gd name="T25" fmla="*/ 44 h 58"/>
                  <a:gd name="T26" fmla="*/ 14 w 65"/>
                  <a:gd name="T27" fmla="*/ 14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5" h="58">
                    <a:moveTo>
                      <a:pt x="7" y="58"/>
                    </a:moveTo>
                    <a:cubicBezTo>
                      <a:pt x="58" y="58"/>
                      <a:pt x="58" y="58"/>
                      <a:pt x="58" y="58"/>
                    </a:cubicBezTo>
                    <a:cubicBezTo>
                      <a:pt x="62" y="58"/>
                      <a:pt x="65" y="55"/>
                      <a:pt x="65" y="51"/>
                    </a:cubicBezTo>
                    <a:cubicBezTo>
                      <a:pt x="65" y="7"/>
                      <a:pt x="65" y="7"/>
                      <a:pt x="65" y="7"/>
                    </a:cubicBezTo>
                    <a:cubicBezTo>
                      <a:pt x="65" y="3"/>
                      <a:pt x="62" y="0"/>
                      <a:pt x="58" y="0"/>
                    </a:cubicBezTo>
                    <a:cubicBezTo>
                      <a:pt x="7" y="0"/>
                      <a:pt x="7" y="0"/>
                      <a:pt x="7" y="0"/>
                    </a:cubicBezTo>
                    <a:cubicBezTo>
                      <a:pt x="3" y="0"/>
                      <a:pt x="0" y="3"/>
                      <a:pt x="0" y="7"/>
                    </a:cubicBezTo>
                    <a:cubicBezTo>
                      <a:pt x="0" y="51"/>
                      <a:pt x="0" y="51"/>
                      <a:pt x="0" y="51"/>
                    </a:cubicBezTo>
                    <a:cubicBezTo>
                      <a:pt x="0" y="55"/>
                      <a:pt x="3" y="58"/>
                      <a:pt x="7" y="58"/>
                    </a:cubicBezTo>
                    <a:close/>
                    <a:moveTo>
                      <a:pt x="14" y="14"/>
                    </a:moveTo>
                    <a:cubicBezTo>
                      <a:pt x="51" y="14"/>
                      <a:pt x="51" y="14"/>
                      <a:pt x="51" y="14"/>
                    </a:cubicBezTo>
                    <a:cubicBezTo>
                      <a:pt x="51" y="44"/>
                      <a:pt x="51" y="44"/>
                      <a:pt x="51" y="44"/>
                    </a:cubicBezTo>
                    <a:cubicBezTo>
                      <a:pt x="14" y="44"/>
                      <a:pt x="14" y="44"/>
                      <a:pt x="14" y="44"/>
                    </a:cubicBezTo>
                    <a:lnTo>
                      <a:pt x="14" y="14"/>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2">
                <a:schemeClr val="accent2"/>
              </a:lnRef>
              <a:fillRef idx="1">
                <a:schemeClr val="lt1"/>
              </a:fillRef>
              <a:effectRef idx="0">
                <a:schemeClr val="accent2"/>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grpSp>
      </p:grpSp>
      <p:sp>
        <p:nvSpPr>
          <p:cNvPr id="164" name="Oval 163"/>
          <p:cNvSpPr/>
          <p:nvPr/>
        </p:nvSpPr>
        <p:spPr>
          <a:xfrm>
            <a:off x="1821385" y="3715454"/>
            <a:ext cx="3359648" cy="2231796"/>
          </a:xfrm>
          <a:prstGeom prst="ellipse">
            <a:avLst/>
          </a:prstGeom>
          <a:noFill/>
          <a:ln w="76200" cmpd="sng">
            <a:solidFill>
              <a:srgbClr val="FF6600">
                <a:alpha val="45000"/>
              </a:srgb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189"/>
            <a:endParaRPr lang="en-US" sz="900" kern="0">
              <a:solidFill>
                <a:sysClr val="windowText" lastClr="000000"/>
              </a:solidFill>
            </a:endParaRPr>
          </a:p>
        </p:txBody>
      </p:sp>
      <p:sp>
        <p:nvSpPr>
          <p:cNvPr id="7" name="Rectangle: Rounded Corners 6"/>
          <p:cNvSpPr/>
          <p:nvPr/>
        </p:nvSpPr>
        <p:spPr>
          <a:xfrm>
            <a:off x="1272094" y="4882683"/>
            <a:ext cx="1396607" cy="6536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algn="ctr" defTabSz="457189"/>
            <a:r>
              <a:rPr lang="en-US" sz="1600" kern="0" dirty="0">
                <a:solidFill>
                  <a:sysClr val="windowText" lastClr="000000"/>
                </a:solidFill>
              </a:rPr>
              <a:t>Bank</a:t>
            </a:r>
          </a:p>
        </p:txBody>
      </p:sp>
      <p:sp>
        <p:nvSpPr>
          <p:cNvPr id="8" name="Rectangle: Rounded Corners 7"/>
          <p:cNvSpPr/>
          <p:nvPr/>
        </p:nvSpPr>
        <p:spPr>
          <a:xfrm>
            <a:off x="3175943" y="5536291"/>
            <a:ext cx="1469272" cy="7086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algn="ctr" defTabSz="457189"/>
            <a:r>
              <a:rPr lang="en-US" sz="1600" kern="0" dirty="0">
                <a:solidFill>
                  <a:sysClr val="windowText" lastClr="000000"/>
                </a:solidFill>
              </a:rPr>
              <a:t>Lawyer Office</a:t>
            </a:r>
          </a:p>
        </p:txBody>
      </p:sp>
      <p:sp>
        <p:nvSpPr>
          <p:cNvPr id="4" name="Rectangle: Rounded Corners 3"/>
          <p:cNvSpPr/>
          <p:nvPr/>
        </p:nvSpPr>
        <p:spPr>
          <a:xfrm>
            <a:off x="1717131" y="3559479"/>
            <a:ext cx="1298668" cy="6601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r>
              <a:rPr lang="en-US" sz="1600" kern="0" dirty="0">
                <a:solidFill>
                  <a:sysClr val="windowText" lastClr="000000"/>
                </a:solidFill>
              </a:rPr>
              <a:t>Authority</a:t>
            </a:r>
          </a:p>
        </p:txBody>
      </p:sp>
      <p:sp>
        <p:nvSpPr>
          <p:cNvPr id="6" name="Cylinder 5"/>
          <p:cNvSpPr/>
          <p:nvPr/>
        </p:nvSpPr>
        <p:spPr>
          <a:xfrm>
            <a:off x="6655634" y="2496471"/>
            <a:ext cx="756796" cy="1218983"/>
          </a:xfrm>
          <a:prstGeom prst="can">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t>数据库</a:t>
            </a:r>
            <a:endParaRPr lang="en-US" sz="2400" dirty="0"/>
          </a:p>
        </p:txBody>
      </p:sp>
      <p:cxnSp>
        <p:nvCxnSpPr>
          <p:cNvPr id="14" name="Straight Arrow Connector 13"/>
          <p:cNvCxnSpPr/>
          <p:nvPr/>
        </p:nvCxnSpPr>
        <p:spPr>
          <a:xfrm flipV="1">
            <a:off x="7412429" y="2336558"/>
            <a:ext cx="1570875" cy="60246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Rectangle: Rounded Corners 8"/>
          <p:cNvSpPr/>
          <p:nvPr/>
        </p:nvSpPr>
        <p:spPr>
          <a:xfrm>
            <a:off x="3565092" y="3400302"/>
            <a:ext cx="1266968" cy="5502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Insurer</a:t>
            </a:r>
          </a:p>
        </p:txBody>
      </p:sp>
      <p:sp>
        <p:nvSpPr>
          <p:cNvPr id="10" name="Rectangle: Rounded Corners 9"/>
          <p:cNvSpPr/>
          <p:nvPr/>
        </p:nvSpPr>
        <p:spPr>
          <a:xfrm>
            <a:off x="1272094" y="5947249"/>
            <a:ext cx="909044" cy="5178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i="1" dirty="0">
                <a:solidFill>
                  <a:srgbClr val="191919"/>
                </a:solidFill>
                <a:latin typeface="HelvNeue Light for IBM" panose="020B0403020202020204" pitchFamily="34" charset="0"/>
              </a:rPr>
              <a:t>参保人</a:t>
            </a:r>
            <a:endParaRPr lang="en-US" sz="1600" i="1" dirty="0">
              <a:solidFill>
                <a:srgbClr val="191919"/>
              </a:solidFill>
              <a:latin typeface="HelvNeue Light for IBM" panose="020B0403020202020204" pitchFamily="34" charset="0"/>
            </a:endParaRPr>
          </a:p>
          <a:p>
            <a:pPr algn="ctr"/>
            <a:endParaRPr lang="en-US" sz="2400" dirty="0"/>
          </a:p>
        </p:txBody>
      </p:sp>
      <p:cxnSp>
        <p:nvCxnSpPr>
          <p:cNvPr id="12" name="Straight Connector 11"/>
          <p:cNvCxnSpPr>
            <a:stCxn id="7" idx="2"/>
            <a:endCxn id="10" idx="0"/>
          </p:cNvCxnSpPr>
          <p:nvPr/>
        </p:nvCxnSpPr>
        <p:spPr>
          <a:xfrm flipH="1">
            <a:off x="1726616" y="5536291"/>
            <a:ext cx="243781" cy="410959"/>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42461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hart 39"/>
          <p:cNvGraphicFramePr/>
          <p:nvPr>
            <p:extLst>
              <p:ext uri="{D42A27DB-BD31-4B8C-83A1-F6EECF244321}">
                <p14:modId xmlns:p14="http://schemas.microsoft.com/office/powerpoint/2010/main" val="3587368135"/>
              </p:ext>
            </p:extLst>
          </p:nvPr>
        </p:nvGraphicFramePr>
        <p:xfrm>
          <a:off x="2928927" y="1183131"/>
          <a:ext cx="5405604" cy="4902875"/>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40"/>
          <p:cNvSpPr txBox="1"/>
          <p:nvPr/>
        </p:nvSpPr>
        <p:spPr>
          <a:xfrm>
            <a:off x="4832389" y="2910544"/>
            <a:ext cx="1566133" cy="738664"/>
          </a:xfrm>
          <a:prstGeom prst="rect">
            <a:avLst/>
          </a:prstGeom>
          <a:noFill/>
        </p:spPr>
        <p:txBody>
          <a:bodyPr wrap="none" lIns="0" tIns="0" rIns="0" bIns="0" rtlCol="0">
            <a:spAutoFit/>
          </a:bodyPr>
          <a:lstStyle/>
          <a:p>
            <a:pPr marL="0" marR="0" lvl="0" indent="0" algn="ctr" defTabSz="1828434"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smtClean="0">
                <a:ln>
                  <a:noFill/>
                </a:ln>
                <a:solidFill>
                  <a:srgbClr val="445469"/>
                </a:solidFill>
                <a:effectLst/>
                <a:uLnTx/>
                <a:uFillTx/>
                <a:latin typeface="微软雅黑" panose="020B0503020204020204" pitchFamily="34" charset="-122"/>
                <a:cs typeface="Aparajita" panose="020B0604020202020204" pitchFamily="34" charset="0"/>
              </a:rPr>
              <a:t>DATA</a:t>
            </a:r>
          </a:p>
          <a:p>
            <a:pPr marL="0" marR="0" lvl="0" indent="0" algn="ctr" defTabSz="1828434"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smtClean="0">
                <a:ln>
                  <a:noFill/>
                </a:ln>
                <a:solidFill>
                  <a:srgbClr val="445469"/>
                </a:solidFill>
                <a:effectLst/>
                <a:uLnTx/>
                <a:uFillTx/>
                <a:latin typeface="微软雅黑" panose="020B0503020204020204" pitchFamily="34" charset="-122"/>
                <a:cs typeface="Aparajita" panose="020B0604020202020204" pitchFamily="34" charset="0"/>
              </a:rPr>
              <a:t>ANALYSIS</a:t>
            </a:r>
          </a:p>
        </p:txBody>
      </p:sp>
      <p:sp>
        <p:nvSpPr>
          <p:cNvPr id="8" name="TextBox 42"/>
          <p:cNvSpPr txBox="1"/>
          <p:nvPr/>
        </p:nvSpPr>
        <p:spPr>
          <a:xfrm>
            <a:off x="3393141" y="3633875"/>
            <a:ext cx="1077371" cy="650618"/>
          </a:xfrm>
          <a:prstGeom prst="rect">
            <a:avLst/>
          </a:prstGeom>
          <a:noFill/>
        </p:spPr>
        <p:txBody>
          <a:bodyPr wrap="none" rtlCol="0">
            <a:spAutoFit/>
          </a:bodyPr>
          <a:lstStyle/>
          <a:p>
            <a:pPr marL="0" marR="0" lvl="0" indent="0" algn="ctr" defTabSz="1828434"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smtClean="0">
                <a:ln>
                  <a:noFill/>
                </a:ln>
                <a:solidFill>
                  <a:prstClr val="white"/>
                </a:solidFill>
                <a:effectLst/>
                <a:uLnTx/>
                <a:uFillTx/>
                <a:latin typeface="微软雅黑" panose="020B0503020204020204" pitchFamily="34" charset="-122"/>
                <a:cs typeface="Aparajita" panose="020B0604020202020204" pitchFamily="34" charset="0"/>
              </a:rPr>
              <a:t>Option B</a:t>
            </a:r>
          </a:p>
          <a:p>
            <a:pPr marL="0" marR="0" lvl="0" indent="0" algn="ctr" defTabSz="1828434" eaLnBrk="1" fontAlgn="auto" latinLnBrk="0" hangingPunct="1">
              <a:lnSpc>
                <a:spcPct val="100000"/>
              </a:lnSpc>
              <a:spcBef>
                <a:spcPts val="0"/>
              </a:spcBef>
              <a:spcAft>
                <a:spcPts val="0"/>
              </a:spcAft>
              <a:buClrTx/>
              <a:buSzTx/>
              <a:buFontTx/>
              <a:buNone/>
              <a:tabLst/>
              <a:defRPr/>
            </a:pPr>
            <a:r>
              <a:rPr kumimoji="0" lang="en-US" sz="3600" b="1" i="0" u="none" strike="noStrike" kern="0" cap="none" spc="0" normalizeH="0" baseline="0" noProof="0" dirty="0" smtClean="0">
                <a:ln>
                  <a:noFill/>
                </a:ln>
                <a:solidFill>
                  <a:prstClr val="white"/>
                </a:solidFill>
                <a:effectLst/>
                <a:uLnTx/>
                <a:uFillTx/>
                <a:latin typeface="微软雅黑" panose="020B0503020204020204" pitchFamily="34" charset="-122"/>
                <a:cs typeface="Aparajita" panose="020B0604020202020204" pitchFamily="34" charset="0"/>
              </a:rPr>
              <a:t>22%</a:t>
            </a:r>
          </a:p>
        </p:txBody>
      </p:sp>
      <p:sp>
        <p:nvSpPr>
          <p:cNvPr id="9" name="TextBox 43"/>
          <p:cNvSpPr txBox="1"/>
          <p:nvPr/>
        </p:nvSpPr>
        <p:spPr>
          <a:xfrm>
            <a:off x="3741137" y="2082463"/>
            <a:ext cx="1100571" cy="650618"/>
          </a:xfrm>
          <a:prstGeom prst="rect">
            <a:avLst/>
          </a:prstGeom>
          <a:noFill/>
        </p:spPr>
        <p:txBody>
          <a:bodyPr wrap="none" rtlCol="0">
            <a:spAutoFit/>
          </a:bodyPr>
          <a:lstStyle/>
          <a:p>
            <a:pPr marL="0" marR="0" lvl="0" indent="0" algn="ctr" defTabSz="1828434"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smtClean="0">
                <a:ln>
                  <a:noFill/>
                </a:ln>
                <a:solidFill>
                  <a:prstClr val="white"/>
                </a:solidFill>
                <a:effectLst/>
                <a:uLnTx/>
                <a:uFillTx/>
                <a:latin typeface="微软雅黑" panose="020B0503020204020204" pitchFamily="34" charset="-122"/>
                <a:cs typeface="Aparajita" panose="020B0604020202020204" pitchFamily="34" charset="0"/>
              </a:rPr>
              <a:t>Option D</a:t>
            </a:r>
          </a:p>
          <a:p>
            <a:pPr marL="0" marR="0" lvl="0" indent="0" algn="ctr" defTabSz="1828434" eaLnBrk="1" fontAlgn="auto" latinLnBrk="0" hangingPunct="1">
              <a:lnSpc>
                <a:spcPct val="100000"/>
              </a:lnSpc>
              <a:spcBef>
                <a:spcPts val="0"/>
              </a:spcBef>
              <a:spcAft>
                <a:spcPts val="0"/>
              </a:spcAft>
              <a:buClrTx/>
              <a:buSzTx/>
              <a:buFontTx/>
              <a:buNone/>
              <a:tabLst/>
              <a:defRPr/>
            </a:pPr>
            <a:r>
              <a:rPr kumimoji="0" lang="en-US" sz="3600" b="1" i="0" u="none" strike="noStrike" kern="0" cap="none" spc="0" normalizeH="0" baseline="0" noProof="0" dirty="0" smtClean="0">
                <a:ln>
                  <a:noFill/>
                </a:ln>
                <a:solidFill>
                  <a:prstClr val="white"/>
                </a:solidFill>
                <a:effectLst/>
                <a:uLnTx/>
                <a:uFillTx/>
                <a:latin typeface="微软雅黑" panose="020B0503020204020204" pitchFamily="34" charset="-122"/>
                <a:cs typeface="Aparajita" panose="020B0604020202020204" pitchFamily="34" charset="0"/>
              </a:rPr>
              <a:t>13%</a:t>
            </a:r>
          </a:p>
        </p:txBody>
      </p:sp>
      <p:sp>
        <p:nvSpPr>
          <p:cNvPr id="10" name="TextBox 44"/>
          <p:cNvSpPr txBox="1"/>
          <p:nvPr/>
        </p:nvSpPr>
        <p:spPr>
          <a:xfrm>
            <a:off x="4615400" y="1555034"/>
            <a:ext cx="1100571" cy="650618"/>
          </a:xfrm>
          <a:prstGeom prst="rect">
            <a:avLst/>
          </a:prstGeom>
          <a:noFill/>
        </p:spPr>
        <p:txBody>
          <a:bodyPr wrap="none" rtlCol="0">
            <a:spAutoFit/>
          </a:bodyPr>
          <a:lstStyle/>
          <a:p>
            <a:pPr marL="0" marR="0" lvl="0" indent="0" algn="ctr" defTabSz="1828434"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smtClean="0">
                <a:ln>
                  <a:noFill/>
                </a:ln>
                <a:solidFill>
                  <a:prstClr val="white"/>
                </a:solidFill>
                <a:effectLst/>
                <a:uLnTx/>
                <a:uFillTx/>
                <a:latin typeface="微软雅黑" panose="020B0503020204020204" pitchFamily="34" charset="-122"/>
                <a:cs typeface="Aparajita" panose="020B0604020202020204" pitchFamily="34" charset="0"/>
              </a:rPr>
              <a:t>Option D</a:t>
            </a:r>
          </a:p>
          <a:p>
            <a:pPr marL="0" marR="0" lvl="0" indent="0" algn="ctr" defTabSz="1828434" eaLnBrk="1" fontAlgn="auto" latinLnBrk="0" hangingPunct="1">
              <a:lnSpc>
                <a:spcPct val="100000"/>
              </a:lnSpc>
              <a:spcBef>
                <a:spcPts val="0"/>
              </a:spcBef>
              <a:spcAft>
                <a:spcPts val="0"/>
              </a:spcAft>
              <a:buClrTx/>
              <a:buSzTx/>
              <a:buFontTx/>
              <a:buNone/>
              <a:tabLst/>
              <a:defRPr/>
            </a:pPr>
            <a:r>
              <a:rPr kumimoji="0" lang="en-US" sz="3600" b="1" i="0" u="none" strike="noStrike" kern="0" cap="none" spc="0" normalizeH="0" baseline="0" noProof="0" dirty="0" smtClean="0">
                <a:ln>
                  <a:noFill/>
                </a:ln>
                <a:solidFill>
                  <a:prstClr val="white"/>
                </a:solidFill>
                <a:effectLst/>
                <a:uLnTx/>
                <a:uFillTx/>
                <a:latin typeface="微软雅黑" panose="020B0503020204020204" pitchFamily="34" charset="-122"/>
                <a:cs typeface="Aparajita" panose="020B0604020202020204" pitchFamily="34" charset="0"/>
              </a:rPr>
              <a:t>7%</a:t>
            </a:r>
          </a:p>
        </p:txBody>
      </p:sp>
    </p:spTree>
    <p:extLst>
      <p:ext uri="{BB962C8B-B14F-4D97-AF65-F5344CB8AC3E}">
        <p14:creationId xmlns:p14="http://schemas.microsoft.com/office/powerpoint/2010/main" val="353116679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179883" y="674558"/>
            <a:ext cx="5171606" cy="5171606"/>
            <a:chOff x="179883" y="674558"/>
            <a:chExt cx="5171606" cy="5171606"/>
          </a:xfrm>
        </p:grpSpPr>
        <p:cxnSp>
          <p:nvCxnSpPr>
            <p:cNvPr id="4" name="直接连接符 3"/>
            <p:cNvCxnSpPr/>
            <p:nvPr/>
          </p:nvCxnSpPr>
          <p:spPr>
            <a:xfrm>
              <a:off x="2765686" y="674558"/>
              <a:ext cx="0" cy="5171606"/>
            </a:xfrm>
            <a:prstGeom prst="line">
              <a:avLst/>
            </a:prstGeom>
          </p:spPr>
          <p:style>
            <a:lnRef idx="3">
              <a:schemeClr val="dk1"/>
            </a:lnRef>
            <a:fillRef idx="0">
              <a:schemeClr val="dk1"/>
            </a:fillRef>
            <a:effectRef idx="2">
              <a:schemeClr val="dk1"/>
            </a:effectRef>
            <a:fontRef idx="minor">
              <a:schemeClr val="tx1"/>
            </a:fontRef>
          </p:style>
        </p:cxnSp>
        <p:cxnSp>
          <p:nvCxnSpPr>
            <p:cNvPr id="11" name="直接连接符 10"/>
            <p:cNvCxnSpPr/>
            <p:nvPr/>
          </p:nvCxnSpPr>
          <p:spPr>
            <a:xfrm rot="5400000">
              <a:off x="2765686" y="689548"/>
              <a:ext cx="0" cy="5171606"/>
            </a:xfrm>
            <a:prstGeom prst="line">
              <a:avLst/>
            </a:prstGeom>
          </p:spPr>
          <p:style>
            <a:lnRef idx="3">
              <a:schemeClr val="dk1"/>
            </a:lnRef>
            <a:fillRef idx="0">
              <a:schemeClr val="dk1"/>
            </a:fillRef>
            <a:effectRef idx="2">
              <a:schemeClr val="dk1"/>
            </a:effectRef>
            <a:fontRef idx="minor">
              <a:schemeClr val="tx1"/>
            </a:fontRef>
          </p:style>
        </p:cxnSp>
      </p:grpSp>
      <p:cxnSp>
        <p:nvCxnSpPr>
          <p:cNvPr id="14" name="直接连接符 13"/>
          <p:cNvCxnSpPr/>
          <p:nvPr/>
        </p:nvCxnSpPr>
        <p:spPr>
          <a:xfrm flipH="1">
            <a:off x="2908096" y="3859967"/>
            <a:ext cx="2263511" cy="0"/>
          </a:xfrm>
          <a:prstGeom prst="line">
            <a:avLst/>
          </a:prstGeom>
        </p:spPr>
        <p:style>
          <a:lnRef idx="3">
            <a:schemeClr val="dk1"/>
          </a:lnRef>
          <a:fillRef idx="0">
            <a:schemeClr val="dk1"/>
          </a:fillRef>
          <a:effectRef idx="2">
            <a:schemeClr val="dk1"/>
          </a:effectRef>
          <a:fontRef idx="minor">
            <a:schemeClr val="tx1"/>
          </a:fontRef>
        </p:style>
      </p:cxnSp>
      <p:cxnSp>
        <p:nvCxnSpPr>
          <p:cNvPr id="18" name="直接连接符 17"/>
          <p:cNvCxnSpPr/>
          <p:nvPr/>
        </p:nvCxnSpPr>
        <p:spPr>
          <a:xfrm rot="5400000" flipH="1">
            <a:off x="2908096" y="3859967"/>
            <a:ext cx="2263511" cy="0"/>
          </a:xfrm>
          <a:prstGeom prst="line">
            <a:avLst/>
          </a:prstGeom>
        </p:spPr>
        <p:style>
          <a:lnRef idx="3">
            <a:schemeClr val="dk1"/>
          </a:lnRef>
          <a:fillRef idx="0">
            <a:schemeClr val="dk1"/>
          </a:fillRef>
          <a:effectRef idx="2">
            <a:schemeClr val="dk1"/>
          </a:effectRef>
          <a:fontRef idx="minor">
            <a:schemeClr val="tx1"/>
          </a:fontRef>
        </p:style>
      </p:cxnSp>
      <p:grpSp>
        <p:nvGrpSpPr>
          <p:cNvPr id="3" name="组合 2"/>
          <p:cNvGrpSpPr/>
          <p:nvPr/>
        </p:nvGrpSpPr>
        <p:grpSpPr>
          <a:xfrm>
            <a:off x="5493898" y="689548"/>
            <a:ext cx="5171605" cy="5171606"/>
            <a:chOff x="179884" y="674558"/>
            <a:chExt cx="5171605" cy="5171606"/>
          </a:xfrm>
        </p:grpSpPr>
        <p:sp>
          <p:nvSpPr>
            <p:cNvPr id="2" name="椭圆 1"/>
            <p:cNvSpPr/>
            <p:nvPr/>
          </p:nvSpPr>
          <p:spPr>
            <a:xfrm>
              <a:off x="179884" y="674558"/>
              <a:ext cx="5171605" cy="5171606"/>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9" name="椭圆 18"/>
            <p:cNvSpPr/>
            <p:nvPr/>
          </p:nvSpPr>
          <p:spPr>
            <a:xfrm>
              <a:off x="1607696" y="2128605"/>
              <a:ext cx="2315979" cy="2263512"/>
            </a:xfrm>
            <a:prstGeom prst="ellipse">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grpSp>
    </p:spTree>
    <p:extLst>
      <p:ext uri="{BB962C8B-B14F-4D97-AF65-F5344CB8AC3E}">
        <p14:creationId xmlns:p14="http://schemas.microsoft.com/office/powerpoint/2010/main" val="187216556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696264" y="914401"/>
            <a:ext cx="5171605" cy="517160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nvGrpSpPr>
          <p:cNvPr id="7" name="组合 6"/>
          <p:cNvGrpSpPr/>
          <p:nvPr/>
        </p:nvGrpSpPr>
        <p:grpSpPr>
          <a:xfrm>
            <a:off x="179883" y="674558"/>
            <a:ext cx="5171606" cy="5171606"/>
            <a:chOff x="179883" y="674558"/>
            <a:chExt cx="5171606" cy="5171606"/>
          </a:xfrm>
        </p:grpSpPr>
        <p:cxnSp>
          <p:nvCxnSpPr>
            <p:cNvPr id="4" name="直接连接符 3"/>
            <p:cNvCxnSpPr/>
            <p:nvPr/>
          </p:nvCxnSpPr>
          <p:spPr>
            <a:xfrm>
              <a:off x="2765686" y="674558"/>
              <a:ext cx="0" cy="5171606"/>
            </a:xfrm>
            <a:prstGeom prst="line">
              <a:avLst/>
            </a:prstGeom>
          </p:spPr>
          <p:style>
            <a:lnRef idx="3">
              <a:schemeClr val="dk1"/>
            </a:lnRef>
            <a:fillRef idx="0">
              <a:schemeClr val="dk1"/>
            </a:fillRef>
            <a:effectRef idx="2">
              <a:schemeClr val="dk1"/>
            </a:effectRef>
            <a:fontRef idx="minor">
              <a:schemeClr val="tx1"/>
            </a:fontRef>
          </p:style>
        </p:cxnSp>
        <p:cxnSp>
          <p:nvCxnSpPr>
            <p:cNvPr id="11" name="直接连接符 10"/>
            <p:cNvCxnSpPr/>
            <p:nvPr/>
          </p:nvCxnSpPr>
          <p:spPr>
            <a:xfrm rot="5400000">
              <a:off x="2765686" y="689548"/>
              <a:ext cx="0" cy="5171606"/>
            </a:xfrm>
            <a:prstGeom prst="line">
              <a:avLst/>
            </a:prstGeom>
          </p:spPr>
          <p:style>
            <a:lnRef idx="3">
              <a:schemeClr val="dk1"/>
            </a:lnRef>
            <a:fillRef idx="0">
              <a:schemeClr val="dk1"/>
            </a:fillRef>
            <a:effectRef idx="2">
              <a:schemeClr val="dk1"/>
            </a:effectRef>
            <a:fontRef idx="minor">
              <a:schemeClr val="tx1"/>
            </a:fontRef>
          </p:style>
        </p:cxnSp>
      </p:grpSp>
      <p:cxnSp>
        <p:nvCxnSpPr>
          <p:cNvPr id="14" name="直接连接符 13"/>
          <p:cNvCxnSpPr/>
          <p:nvPr/>
        </p:nvCxnSpPr>
        <p:spPr>
          <a:xfrm flipH="1">
            <a:off x="2908096" y="3859967"/>
            <a:ext cx="2263511" cy="0"/>
          </a:xfrm>
          <a:prstGeom prst="line">
            <a:avLst/>
          </a:prstGeom>
        </p:spPr>
        <p:style>
          <a:lnRef idx="3">
            <a:schemeClr val="dk1"/>
          </a:lnRef>
          <a:fillRef idx="0">
            <a:schemeClr val="dk1"/>
          </a:fillRef>
          <a:effectRef idx="2">
            <a:schemeClr val="dk1"/>
          </a:effectRef>
          <a:fontRef idx="minor">
            <a:schemeClr val="tx1"/>
          </a:fontRef>
        </p:style>
      </p:cxnSp>
      <p:cxnSp>
        <p:nvCxnSpPr>
          <p:cNvPr id="18" name="直接连接符 17"/>
          <p:cNvCxnSpPr/>
          <p:nvPr/>
        </p:nvCxnSpPr>
        <p:spPr>
          <a:xfrm rot="5400000" flipH="1">
            <a:off x="2908096" y="3859967"/>
            <a:ext cx="2263511" cy="0"/>
          </a:xfrm>
          <a:prstGeom prst="line">
            <a:avLst/>
          </a:prstGeom>
        </p:spPr>
        <p:style>
          <a:lnRef idx="3">
            <a:schemeClr val="dk1"/>
          </a:lnRef>
          <a:fillRef idx="0">
            <a:schemeClr val="dk1"/>
          </a:fillRef>
          <a:effectRef idx="2">
            <a:schemeClr val="dk1"/>
          </a:effectRef>
          <a:fontRef idx="minor">
            <a:schemeClr val="tx1"/>
          </a:fontRef>
        </p:style>
      </p:cxnSp>
      <p:sp>
        <p:nvSpPr>
          <p:cNvPr id="19" name="椭圆 18"/>
          <p:cNvSpPr/>
          <p:nvPr/>
        </p:nvSpPr>
        <p:spPr>
          <a:xfrm>
            <a:off x="2855628" y="2728211"/>
            <a:ext cx="2315979" cy="22635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20" name="图片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13617" y="914401"/>
            <a:ext cx="1229195" cy="1229195"/>
          </a:xfrm>
          <a:prstGeom prst="rect">
            <a:avLst/>
          </a:prstGeom>
        </p:spPr>
      </p:pic>
      <p:grpSp>
        <p:nvGrpSpPr>
          <p:cNvPr id="21" name="组合 20"/>
          <p:cNvGrpSpPr/>
          <p:nvPr/>
        </p:nvGrpSpPr>
        <p:grpSpPr>
          <a:xfrm>
            <a:off x="5351489" y="392793"/>
            <a:ext cx="1072049" cy="971312"/>
            <a:chOff x="2566778" y="3963640"/>
            <a:chExt cx="1625397" cy="1625397"/>
          </a:xfrm>
        </p:grpSpPr>
        <p:pic>
          <p:nvPicPr>
            <p:cNvPr id="22" name="图片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66778" y="3963640"/>
              <a:ext cx="1625397" cy="1625397"/>
            </a:xfrm>
            <a:prstGeom prst="rect">
              <a:avLst/>
            </a:prstGeom>
          </p:spPr>
        </p:pic>
        <p:sp>
          <p:nvSpPr>
            <p:cNvPr id="23" name="椭圆 22"/>
            <p:cNvSpPr/>
            <p:nvPr/>
          </p:nvSpPr>
          <p:spPr>
            <a:xfrm>
              <a:off x="3009674" y="4655184"/>
              <a:ext cx="650302" cy="613974"/>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altLang="zh-CN" sz="2000" dirty="0" smtClean="0"/>
                <a:t>M</a:t>
              </a:r>
              <a:endParaRPr lang="en-US" sz="2000" dirty="0"/>
            </a:p>
          </p:txBody>
        </p:sp>
      </p:grpSp>
      <p:pic>
        <p:nvPicPr>
          <p:cNvPr id="24" name="图片 2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3248" y="649575"/>
            <a:ext cx="1219200" cy="1219200"/>
          </a:xfrm>
          <a:prstGeom prst="rect">
            <a:avLst/>
          </a:prstGeom>
        </p:spPr>
      </p:pic>
      <p:pic>
        <p:nvPicPr>
          <p:cNvPr id="26" name="图片 2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23538" y="2795667"/>
            <a:ext cx="1219200" cy="1219200"/>
          </a:xfrm>
          <a:prstGeom prst="rect">
            <a:avLst/>
          </a:prstGeom>
        </p:spPr>
      </p:pic>
      <p:pic>
        <p:nvPicPr>
          <p:cNvPr id="27" name="图片 2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78215" y="1813810"/>
            <a:ext cx="1625397" cy="1625397"/>
          </a:xfrm>
          <a:prstGeom prst="rect">
            <a:avLst/>
          </a:prstGeom>
          <a:noFill/>
        </p:spPr>
      </p:pic>
      <p:pic>
        <p:nvPicPr>
          <p:cNvPr id="28" name="图片 2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931048" y="1281661"/>
            <a:ext cx="1219200" cy="1219200"/>
          </a:xfrm>
          <a:prstGeom prst="rect">
            <a:avLst/>
          </a:prstGeom>
        </p:spPr>
      </p:pic>
      <p:pic>
        <p:nvPicPr>
          <p:cNvPr id="29" name="图片 2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382960" y="1919537"/>
            <a:ext cx="1219200" cy="1219200"/>
          </a:xfrm>
          <a:prstGeom prst="rect">
            <a:avLst/>
          </a:prstGeom>
        </p:spPr>
      </p:pic>
      <p:pic>
        <p:nvPicPr>
          <p:cNvPr id="31" name="图片 3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396838" y="3888912"/>
            <a:ext cx="1006774" cy="1150599"/>
          </a:xfrm>
          <a:prstGeom prst="rect">
            <a:avLst/>
          </a:prstGeom>
        </p:spPr>
      </p:pic>
      <p:pic>
        <p:nvPicPr>
          <p:cNvPr id="32" name="图片 3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354115" y="3245011"/>
            <a:ext cx="1219200" cy="1219200"/>
          </a:xfrm>
          <a:prstGeom prst="rect">
            <a:avLst/>
          </a:prstGeom>
          <a:noFill/>
        </p:spPr>
      </p:pic>
      <p:pic>
        <p:nvPicPr>
          <p:cNvPr id="33" name="图片 3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787967" y="4154889"/>
            <a:ext cx="1303819" cy="1303819"/>
          </a:xfrm>
          <a:prstGeom prst="rect">
            <a:avLst/>
          </a:prstGeom>
        </p:spPr>
      </p:pic>
      <p:pic>
        <p:nvPicPr>
          <p:cNvPr id="34" name="图片 33"/>
          <p:cNvPicPr>
            <a:picLocks noChangeAspect="1"/>
          </p:cNvPicPr>
          <p:nvPr/>
        </p:nvPicPr>
        <p:blipFill>
          <a:blip r:embed="rId12"/>
          <a:stretch>
            <a:fillRect/>
          </a:stretch>
        </p:blipFill>
        <p:spPr>
          <a:xfrm>
            <a:off x="10573315" y="5301064"/>
            <a:ext cx="574425" cy="558720"/>
          </a:xfrm>
          <a:prstGeom prst="rect">
            <a:avLst/>
          </a:prstGeom>
        </p:spPr>
      </p:pic>
    </p:spTree>
    <p:extLst>
      <p:ext uri="{BB962C8B-B14F-4D97-AF65-F5344CB8AC3E}">
        <p14:creationId xmlns:p14="http://schemas.microsoft.com/office/powerpoint/2010/main" val="190343160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图片 2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50381" y="2170854"/>
            <a:ext cx="1219200" cy="1219200"/>
          </a:xfrm>
          <a:prstGeom prst="rect">
            <a:avLst/>
          </a:prstGeom>
        </p:spPr>
      </p:pic>
      <p:pic>
        <p:nvPicPr>
          <p:cNvPr id="34" name="图片 33"/>
          <p:cNvPicPr>
            <a:picLocks noChangeAspect="1"/>
          </p:cNvPicPr>
          <p:nvPr/>
        </p:nvPicPr>
        <p:blipFill>
          <a:blip r:embed="rId3"/>
          <a:stretch>
            <a:fillRect/>
          </a:stretch>
        </p:blipFill>
        <p:spPr>
          <a:xfrm>
            <a:off x="10573315" y="5301064"/>
            <a:ext cx="574425" cy="558720"/>
          </a:xfrm>
          <a:prstGeom prst="rect">
            <a:avLst/>
          </a:prstGeom>
        </p:spPr>
      </p:pic>
      <p:pic>
        <p:nvPicPr>
          <p:cNvPr id="35" name="图片 34"/>
          <p:cNvPicPr>
            <a:picLocks noChangeAspect="1"/>
          </p:cNvPicPr>
          <p:nvPr/>
        </p:nvPicPr>
        <p:blipFill>
          <a:blip r:embed="rId3"/>
          <a:stretch>
            <a:fillRect/>
          </a:stretch>
        </p:blipFill>
        <p:spPr>
          <a:xfrm>
            <a:off x="7587906" y="5859784"/>
            <a:ext cx="574425" cy="558720"/>
          </a:xfrm>
          <a:prstGeom prst="rect">
            <a:avLst/>
          </a:prstGeom>
        </p:spPr>
      </p:pic>
      <p:sp>
        <p:nvSpPr>
          <p:cNvPr id="6" name="同心圆 5"/>
          <p:cNvSpPr/>
          <p:nvPr/>
        </p:nvSpPr>
        <p:spPr>
          <a:xfrm>
            <a:off x="1431007" y="791759"/>
            <a:ext cx="5171606" cy="5196589"/>
          </a:xfrm>
          <a:prstGeom prst="donu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pic>
        <p:nvPicPr>
          <p:cNvPr id="20" name="图片 1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22909" y="1903107"/>
            <a:ext cx="561851" cy="561851"/>
          </a:xfrm>
          <a:prstGeom prst="rect">
            <a:avLst/>
          </a:prstGeom>
        </p:spPr>
      </p:pic>
      <p:grpSp>
        <p:nvGrpSpPr>
          <p:cNvPr id="21" name="组合 20"/>
          <p:cNvGrpSpPr/>
          <p:nvPr/>
        </p:nvGrpSpPr>
        <p:grpSpPr>
          <a:xfrm>
            <a:off x="1855903" y="3258050"/>
            <a:ext cx="692745" cy="626362"/>
            <a:chOff x="2566778" y="3963640"/>
            <a:chExt cx="1625397" cy="1625397"/>
          </a:xfrm>
        </p:grpSpPr>
        <p:pic>
          <p:nvPicPr>
            <p:cNvPr id="22" name="图片 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66778" y="3963640"/>
              <a:ext cx="1625397" cy="1625397"/>
            </a:xfrm>
            <a:prstGeom prst="rect">
              <a:avLst/>
            </a:prstGeom>
          </p:spPr>
        </p:pic>
        <p:sp>
          <p:nvSpPr>
            <p:cNvPr id="23" name="椭圆 22"/>
            <p:cNvSpPr/>
            <p:nvPr/>
          </p:nvSpPr>
          <p:spPr>
            <a:xfrm>
              <a:off x="3009674" y="4655184"/>
              <a:ext cx="650302" cy="613974"/>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altLang="zh-CN" sz="2000" dirty="0" smtClean="0"/>
                <a:t>M</a:t>
              </a:r>
              <a:endParaRPr lang="en-US" sz="2000" dirty="0"/>
            </a:p>
          </p:txBody>
        </p:sp>
      </p:grpSp>
      <p:pic>
        <p:nvPicPr>
          <p:cNvPr id="24" name="图片 2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06674" y="4409554"/>
            <a:ext cx="655769" cy="655769"/>
          </a:xfrm>
          <a:prstGeom prst="rect">
            <a:avLst/>
          </a:prstGeom>
        </p:spPr>
      </p:pic>
      <p:pic>
        <p:nvPicPr>
          <p:cNvPr id="28" name="图片 2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053640" y="996668"/>
            <a:ext cx="691509" cy="691509"/>
          </a:xfrm>
          <a:prstGeom prst="rect">
            <a:avLst/>
          </a:prstGeom>
        </p:spPr>
      </p:pic>
      <p:pic>
        <p:nvPicPr>
          <p:cNvPr id="31" name="图片 3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310809" y="3815866"/>
            <a:ext cx="567098" cy="648112"/>
          </a:xfrm>
          <a:prstGeom prst="rect">
            <a:avLst/>
          </a:prstGeom>
        </p:spPr>
      </p:pic>
      <p:pic>
        <p:nvPicPr>
          <p:cNvPr id="33" name="图片 3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223925" y="1539632"/>
            <a:ext cx="705297" cy="705297"/>
          </a:xfrm>
          <a:prstGeom prst="rect">
            <a:avLst/>
          </a:prstGeom>
        </p:spPr>
      </p:pic>
      <p:sp>
        <p:nvSpPr>
          <p:cNvPr id="3" name="文本框 2"/>
          <p:cNvSpPr txBox="1"/>
          <p:nvPr/>
        </p:nvSpPr>
        <p:spPr>
          <a:xfrm>
            <a:off x="5279057" y="4551988"/>
            <a:ext cx="595035" cy="338554"/>
          </a:xfrm>
          <a:prstGeom prst="rect">
            <a:avLst/>
          </a:prstGeom>
          <a:noFill/>
        </p:spPr>
        <p:txBody>
          <a:bodyPr wrap="none" rtlCol="0">
            <a:spAutoFit/>
          </a:bodyPr>
          <a:lstStyle/>
          <a:p>
            <a:r>
              <a:rPr lang="zh-CN" altLang="en-US" sz="1600" dirty="0"/>
              <a:t>理赔</a:t>
            </a:r>
            <a:endParaRPr lang="en-US" sz="1600" dirty="0"/>
          </a:p>
        </p:txBody>
      </p:sp>
      <p:sp>
        <p:nvSpPr>
          <p:cNvPr id="30" name="文本框 29"/>
          <p:cNvSpPr txBox="1"/>
          <p:nvPr/>
        </p:nvSpPr>
        <p:spPr>
          <a:xfrm>
            <a:off x="4795303" y="5258851"/>
            <a:ext cx="595035" cy="338554"/>
          </a:xfrm>
          <a:prstGeom prst="rect">
            <a:avLst/>
          </a:prstGeom>
          <a:noFill/>
        </p:spPr>
        <p:txBody>
          <a:bodyPr wrap="none" rtlCol="0">
            <a:spAutoFit/>
          </a:bodyPr>
          <a:lstStyle/>
          <a:p>
            <a:r>
              <a:rPr lang="zh-CN" altLang="en-US" sz="1600" dirty="0" smtClean="0"/>
              <a:t>仲裁</a:t>
            </a:r>
            <a:endParaRPr lang="en-US" sz="1600" dirty="0"/>
          </a:p>
        </p:txBody>
      </p:sp>
      <p:sp>
        <p:nvSpPr>
          <p:cNvPr id="37" name="文本框 36"/>
          <p:cNvSpPr txBox="1"/>
          <p:nvPr/>
        </p:nvSpPr>
        <p:spPr>
          <a:xfrm>
            <a:off x="5547595" y="3447981"/>
            <a:ext cx="1005403" cy="338554"/>
          </a:xfrm>
          <a:prstGeom prst="rect">
            <a:avLst/>
          </a:prstGeom>
          <a:noFill/>
        </p:spPr>
        <p:txBody>
          <a:bodyPr wrap="none" rtlCol="0">
            <a:spAutoFit/>
          </a:bodyPr>
          <a:lstStyle/>
          <a:p>
            <a:r>
              <a:rPr lang="zh-CN" altLang="en-US" sz="1600" dirty="0" smtClean="0"/>
              <a:t>政府审批</a:t>
            </a:r>
            <a:endParaRPr lang="en-US" sz="1600" dirty="0"/>
          </a:p>
        </p:txBody>
      </p:sp>
      <p:sp>
        <p:nvSpPr>
          <p:cNvPr id="38" name="文本框 37"/>
          <p:cNvSpPr txBox="1"/>
          <p:nvPr/>
        </p:nvSpPr>
        <p:spPr>
          <a:xfrm>
            <a:off x="1689923" y="2640978"/>
            <a:ext cx="1210588" cy="338554"/>
          </a:xfrm>
          <a:prstGeom prst="rect">
            <a:avLst/>
          </a:prstGeom>
          <a:noFill/>
        </p:spPr>
        <p:txBody>
          <a:bodyPr wrap="none" rtlCol="0">
            <a:spAutoFit/>
          </a:bodyPr>
          <a:lstStyle/>
          <a:p>
            <a:r>
              <a:rPr lang="zh-CN" altLang="en-US" sz="1600" dirty="0" smtClean="0"/>
              <a:t>平台管理员</a:t>
            </a:r>
            <a:endParaRPr lang="en-US" sz="1600" dirty="0"/>
          </a:p>
        </p:txBody>
      </p:sp>
      <p:sp>
        <p:nvSpPr>
          <p:cNvPr id="39" name="文本框 38"/>
          <p:cNvSpPr txBox="1"/>
          <p:nvPr/>
        </p:nvSpPr>
        <p:spPr>
          <a:xfrm>
            <a:off x="2860852" y="1708701"/>
            <a:ext cx="1005403" cy="338554"/>
          </a:xfrm>
          <a:prstGeom prst="rect">
            <a:avLst/>
          </a:prstGeom>
          <a:noFill/>
        </p:spPr>
        <p:txBody>
          <a:bodyPr wrap="none" rtlCol="0">
            <a:spAutoFit/>
          </a:bodyPr>
          <a:lstStyle/>
          <a:p>
            <a:r>
              <a:rPr lang="zh-CN" altLang="en-US" sz="1600" dirty="0" smtClean="0"/>
              <a:t>全球协作</a:t>
            </a:r>
            <a:endParaRPr lang="en-US" sz="1600" dirty="0"/>
          </a:p>
        </p:txBody>
      </p:sp>
      <p:sp>
        <p:nvSpPr>
          <p:cNvPr id="40" name="文本框 39"/>
          <p:cNvSpPr txBox="1"/>
          <p:nvPr/>
        </p:nvSpPr>
        <p:spPr>
          <a:xfrm>
            <a:off x="4226162" y="1717206"/>
            <a:ext cx="595035" cy="338554"/>
          </a:xfrm>
          <a:prstGeom prst="rect">
            <a:avLst/>
          </a:prstGeom>
          <a:noFill/>
        </p:spPr>
        <p:txBody>
          <a:bodyPr wrap="none" rtlCol="0">
            <a:spAutoFit/>
          </a:bodyPr>
          <a:lstStyle/>
          <a:p>
            <a:r>
              <a:rPr lang="zh-CN" altLang="en-US" sz="1600" dirty="0"/>
              <a:t>风控</a:t>
            </a:r>
            <a:endParaRPr lang="en-US" sz="1600" dirty="0"/>
          </a:p>
        </p:txBody>
      </p:sp>
      <p:sp>
        <p:nvSpPr>
          <p:cNvPr id="44" name="文本框 43"/>
          <p:cNvSpPr txBox="1"/>
          <p:nvPr/>
        </p:nvSpPr>
        <p:spPr>
          <a:xfrm>
            <a:off x="5161001" y="2301803"/>
            <a:ext cx="1005403" cy="338554"/>
          </a:xfrm>
          <a:prstGeom prst="rect">
            <a:avLst/>
          </a:prstGeom>
          <a:noFill/>
        </p:spPr>
        <p:txBody>
          <a:bodyPr wrap="none" rtlCol="0">
            <a:spAutoFit/>
          </a:bodyPr>
          <a:lstStyle/>
          <a:p>
            <a:r>
              <a:rPr lang="zh-CN" altLang="en-US" sz="1600" dirty="0" smtClean="0"/>
              <a:t>基金管理</a:t>
            </a:r>
            <a:endParaRPr lang="en-US" sz="1600" dirty="0"/>
          </a:p>
        </p:txBody>
      </p:sp>
      <p:sp>
        <p:nvSpPr>
          <p:cNvPr id="45" name="文本框 44"/>
          <p:cNvSpPr txBox="1"/>
          <p:nvPr/>
        </p:nvSpPr>
        <p:spPr>
          <a:xfrm>
            <a:off x="1650264" y="3943741"/>
            <a:ext cx="1210588" cy="338554"/>
          </a:xfrm>
          <a:prstGeom prst="rect">
            <a:avLst/>
          </a:prstGeom>
          <a:noFill/>
        </p:spPr>
        <p:txBody>
          <a:bodyPr wrap="none" rtlCol="0">
            <a:spAutoFit/>
          </a:bodyPr>
          <a:lstStyle/>
          <a:p>
            <a:r>
              <a:rPr lang="zh-CN" altLang="en-US" sz="1600" dirty="0" smtClean="0"/>
              <a:t>互助链钱包</a:t>
            </a:r>
            <a:endParaRPr lang="en-US" sz="1600" dirty="0"/>
          </a:p>
        </p:txBody>
      </p:sp>
      <p:sp>
        <p:nvSpPr>
          <p:cNvPr id="46" name="文本框 45"/>
          <p:cNvSpPr txBox="1"/>
          <p:nvPr/>
        </p:nvSpPr>
        <p:spPr>
          <a:xfrm>
            <a:off x="2448346" y="5067578"/>
            <a:ext cx="800219" cy="338554"/>
          </a:xfrm>
          <a:prstGeom prst="rect">
            <a:avLst/>
          </a:prstGeom>
          <a:noFill/>
        </p:spPr>
        <p:txBody>
          <a:bodyPr wrap="none" rtlCol="0">
            <a:spAutoFit/>
          </a:bodyPr>
          <a:lstStyle/>
          <a:p>
            <a:r>
              <a:rPr lang="zh-CN" altLang="en-US" sz="1600" dirty="0" smtClean="0"/>
              <a:t>投保人</a:t>
            </a:r>
            <a:endParaRPr lang="en-US" sz="1600" dirty="0"/>
          </a:p>
        </p:txBody>
      </p:sp>
      <p:pic>
        <p:nvPicPr>
          <p:cNvPr id="9" name="图片 8"/>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719376" y="4738991"/>
            <a:ext cx="572170" cy="615446"/>
          </a:xfrm>
          <a:prstGeom prst="rect">
            <a:avLst/>
          </a:prstGeom>
        </p:spPr>
      </p:pic>
      <p:sp>
        <p:nvSpPr>
          <p:cNvPr id="47" name="文本框 46"/>
          <p:cNvSpPr txBox="1"/>
          <p:nvPr/>
        </p:nvSpPr>
        <p:spPr>
          <a:xfrm>
            <a:off x="3422389" y="5597405"/>
            <a:ext cx="1210588" cy="338554"/>
          </a:xfrm>
          <a:prstGeom prst="rect">
            <a:avLst/>
          </a:prstGeom>
          <a:noFill/>
        </p:spPr>
        <p:txBody>
          <a:bodyPr wrap="none" rtlCol="0">
            <a:spAutoFit/>
          </a:bodyPr>
          <a:lstStyle/>
          <a:p>
            <a:r>
              <a:rPr lang="zh-CN" altLang="en-US" sz="1600" dirty="0" smtClean="0"/>
              <a:t>互助链信用</a:t>
            </a:r>
            <a:endParaRPr lang="en-US" sz="1600" dirty="0"/>
          </a:p>
        </p:txBody>
      </p:sp>
      <p:pic>
        <p:nvPicPr>
          <p:cNvPr id="12" name="图片 11"/>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707874" y="4627255"/>
            <a:ext cx="609600" cy="609600"/>
          </a:xfrm>
          <a:prstGeom prst="rect">
            <a:avLst/>
          </a:prstGeom>
        </p:spPr>
      </p:pic>
      <p:pic>
        <p:nvPicPr>
          <p:cNvPr id="48" name="图片 47"/>
          <p:cNvPicPr>
            <a:picLocks noChangeAspect="1"/>
          </p:cNvPicPr>
          <p:nvPr/>
        </p:nvPicPr>
        <p:blipFill>
          <a:blip r:embed="rId12"/>
          <a:stretch>
            <a:fillRect/>
          </a:stretch>
        </p:blipFill>
        <p:spPr>
          <a:xfrm>
            <a:off x="4173270" y="945243"/>
            <a:ext cx="758455" cy="842456"/>
          </a:xfrm>
          <a:prstGeom prst="rect">
            <a:avLst/>
          </a:prstGeom>
        </p:spPr>
      </p:pic>
      <p:pic>
        <p:nvPicPr>
          <p:cNvPr id="29" name="图片 28"/>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810933" y="2184032"/>
            <a:ext cx="671778" cy="671778"/>
          </a:xfrm>
          <a:prstGeom prst="rect">
            <a:avLst/>
          </a:prstGeom>
        </p:spPr>
      </p:pic>
      <p:pic>
        <p:nvPicPr>
          <p:cNvPr id="25" name="图片 24"/>
          <p:cNvPicPr>
            <a:picLocks noChangeAspect="1"/>
          </p:cNvPicPr>
          <p:nvPr/>
        </p:nvPicPr>
        <p:blipFill>
          <a:blip r:embed="rId3"/>
          <a:stretch>
            <a:fillRect/>
          </a:stretch>
        </p:blipFill>
        <p:spPr>
          <a:xfrm>
            <a:off x="4990754" y="4767354"/>
            <a:ext cx="574425" cy="558720"/>
          </a:xfrm>
          <a:prstGeom prst="rect">
            <a:avLst/>
          </a:prstGeom>
        </p:spPr>
      </p:pic>
      <p:pic>
        <p:nvPicPr>
          <p:cNvPr id="32" name="图片 31"/>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4945380" y="1892280"/>
            <a:ext cx="471448" cy="471448"/>
          </a:xfrm>
          <a:prstGeom prst="rect">
            <a:avLst/>
          </a:prstGeom>
          <a:noFill/>
        </p:spPr>
      </p:pic>
      <p:pic>
        <p:nvPicPr>
          <p:cNvPr id="49" name="图片 48"/>
          <p:cNvPicPr>
            <a:picLocks noChangeAspect="1"/>
          </p:cNvPicPr>
          <p:nvPr/>
        </p:nvPicPr>
        <p:blipFill>
          <a:blip r:embed="rId15"/>
          <a:stretch>
            <a:fillRect/>
          </a:stretch>
        </p:blipFill>
        <p:spPr>
          <a:xfrm>
            <a:off x="5594358" y="2728367"/>
            <a:ext cx="760725" cy="760480"/>
          </a:xfrm>
          <a:prstGeom prst="rect">
            <a:avLst/>
          </a:prstGeom>
        </p:spPr>
      </p:pic>
      <p:pic>
        <p:nvPicPr>
          <p:cNvPr id="8" name="图片 7"/>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3282481" y="4602494"/>
            <a:ext cx="740271" cy="796261"/>
          </a:xfrm>
          <a:prstGeom prst="rect">
            <a:avLst/>
          </a:prstGeom>
        </p:spPr>
      </p:pic>
      <p:pic>
        <p:nvPicPr>
          <p:cNvPr id="36" name="图片 35"/>
          <p:cNvPicPr>
            <a:picLocks noChangeAspect="1"/>
          </p:cNvPicPr>
          <p:nvPr/>
        </p:nvPicPr>
        <p:blipFill>
          <a:blip r:embed="rId17"/>
          <a:stretch>
            <a:fillRect/>
          </a:stretch>
        </p:blipFill>
        <p:spPr>
          <a:xfrm>
            <a:off x="3522586" y="4932055"/>
            <a:ext cx="598163" cy="649079"/>
          </a:xfrm>
          <a:prstGeom prst="rect">
            <a:avLst/>
          </a:prstGeom>
        </p:spPr>
      </p:pic>
    </p:spTree>
    <p:extLst>
      <p:ext uri="{BB962C8B-B14F-4D97-AF65-F5344CB8AC3E}">
        <p14:creationId xmlns:p14="http://schemas.microsoft.com/office/powerpoint/2010/main" val="19926550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312920" y="318150"/>
            <a:ext cx="11506200" cy="6791325"/>
          </a:xfrm>
          <a:prstGeom prst="rect">
            <a:avLst/>
          </a:prstGeom>
        </p:spPr>
      </p:pic>
    </p:spTree>
    <p:extLst>
      <p:ext uri="{BB962C8B-B14F-4D97-AF65-F5344CB8AC3E}">
        <p14:creationId xmlns:p14="http://schemas.microsoft.com/office/powerpoint/2010/main" val="39835010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342900" y="33337"/>
            <a:ext cx="11506200" cy="6791325"/>
          </a:xfrm>
          <a:prstGeom prst="rect">
            <a:avLst/>
          </a:prstGeom>
        </p:spPr>
      </p:pic>
    </p:spTree>
    <p:extLst>
      <p:ext uri="{BB962C8B-B14F-4D97-AF65-F5344CB8AC3E}">
        <p14:creationId xmlns:p14="http://schemas.microsoft.com/office/powerpoint/2010/main" val="19682904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2"/>
          <a:srcRect l="1344" t="1956" r="28623" b="20754"/>
          <a:stretch/>
        </p:blipFill>
        <p:spPr>
          <a:xfrm>
            <a:off x="659567" y="232347"/>
            <a:ext cx="10672996" cy="6625653"/>
          </a:xfrm>
          <a:prstGeom prst="rect">
            <a:avLst/>
          </a:prstGeom>
        </p:spPr>
      </p:pic>
    </p:spTree>
    <p:extLst>
      <p:ext uri="{BB962C8B-B14F-4D97-AF65-F5344CB8AC3E}">
        <p14:creationId xmlns:p14="http://schemas.microsoft.com/office/powerpoint/2010/main" val="23093584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2"/>
          <a:srcRect l="11869" t="7727" r="17705" b="12711"/>
          <a:stretch/>
        </p:blipFill>
        <p:spPr>
          <a:xfrm>
            <a:off x="359763" y="37476"/>
            <a:ext cx="10732957" cy="6820524"/>
          </a:xfrm>
          <a:prstGeom prst="rect">
            <a:avLst/>
          </a:prstGeom>
        </p:spPr>
      </p:pic>
    </p:spTree>
    <p:extLst>
      <p:ext uri="{BB962C8B-B14F-4D97-AF65-F5344CB8AC3E}">
        <p14:creationId xmlns:p14="http://schemas.microsoft.com/office/powerpoint/2010/main" val="21678420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2817837" y="874457"/>
            <a:ext cx="7823211" cy="4682281"/>
          </a:xfrm>
          <a:prstGeom prst="roundRect">
            <a:avLst>
              <a:gd name="adj" fmla="val 272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圆角矩形 4"/>
          <p:cNvSpPr/>
          <p:nvPr/>
        </p:nvSpPr>
        <p:spPr>
          <a:xfrm>
            <a:off x="2817837" y="874457"/>
            <a:ext cx="7823211" cy="4682281"/>
          </a:xfrm>
          <a:prstGeom prst="roundRect">
            <a:avLst>
              <a:gd name="adj" fmla="val 272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十二边形 5"/>
          <p:cNvSpPr/>
          <p:nvPr/>
        </p:nvSpPr>
        <p:spPr>
          <a:xfrm>
            <a:off x="6568485" y="1083606"/>
            <a:ext cx="257517" cy="253176"/>
          </a:xfrm>
          <a:prstGeom prst="dodecagon">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sz="1200" dirty="0"/>
              <a:t>C</a:t>
            </a:r>
          </a:p>
        </p:txBody>
      </p:sp>
      <p:sp>
        <p:nvSpPr>
          <p:cNvPr id="7" name="椭圆 6"/>
          <p:cNvSpPr/>
          <p:nvPr/>
        </p:nvSpPr>
        <p:spPr>
          <a:xfrm>
            <a:off x="3604313" y="1815828"/>
            <a:ext cx="6506817" cy="3061615"/>
          </a:xfrm>
          <a:prstGeom prst="ellipse">
            <a:avLst/>
          </a:prstGeom>
          <a:noFill/>
          <a:ln w="38100">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文本框 7"/>
          <p:cNvSpPr txBox="1"/>
          <p:nvPr/>
        </p:nvSpPr>
        <p:spPr>
          <a:xfrm>
            <a:off x="5468605" y="5067428"/>
            <a:ext cx="4108817" cy="369332"/>
          </a:xfrm>
          <a:prstGeom prst="rect">
            <a:avLst/>
          </a:prstGeom>
          <a:noFill/>
        </p:spPr>
        <p:txBody>
          <a:bodyPr wrap="none" rtlCol="0">
            <a:spAutoFit/>
          </a:bodyPr>
          <a:lstStyle/>
          <a:p>
            <a:r>
              <a:rPr lang="zh-CN" altLang="en-US" dirty="0" smtClean="0"/>
              <a:t>互助区块链对等网络智能合约流转模式</a:t>
            </a:r>
            <a:endParaRPr lang="en-US" dirty="0"/>
          </a:p>
        </p:txBody>
      </p:sp>
      <p:pic>
        <p:nvPicPr>
          <p:cNvPr id="9" name="图片 8"/>
          <p:cNvPicPr>
            <a:picLocks noChangeAspect="1"/>
          </p:cNvPicPr>
          <p:nvPr/>
        </p:nvPicPr>
        <p:blipFill>
          <a:blip r:embed="rId2"/>
          <a:stretch>
            <a:fillRect/>
          </a:stretch>
        </p:blipFill>
        <p:spPr>
          <a:xfrm>
            <a:off x="4633352" y="4232097"/>
            <a:ext cx="760725" cy="760480"/>
          </a:xfrm>
          <a:prstGeom prst="rect">
            <a:avLst/>
          </a:prstGeom>
        </p:spPr>
      </p:pic>
      <p:pic>
        <p:nvPicPr>
          <p:cNvPr id="10" name="图片 9"/>
          <p:cNvPicPr>
            <a:picLocks noChangeAspect="1"/>
          </p:cNvPicPr>
          <p:nvPr/>
        </p:nvPicPr>
        <p:blipFill>
          <a:blip r:embed="rId3"/>
          <a:stretch>
            <a:fillRect/>
          </a:stretch>
        </p:blipFill>
        <p:spPr>
          <a:xfrm>
            <a:off x="9375938" y="2222946"/>
            <a:ext cx="628763" cy="876880"/>
          </a:xfrm>
          <a:prstGeom prst="rect">
            <a:avLst/>
          </a:prstGeom>
        </p:spPr>
      </p:pic>
      <p:pic>
        <p:nvPicPr>
          <p:cNvPr id="11" name="图片 10"/>
          <p:cNvPicPr>
            <a:picLocks noChangeAspect="1"/>
          </p:cNvPicPr>
          <p:nvPr/>
        </p:nvPicPr>
        <p:blipFill>
          <a:blip r:embed="rId4"/>
          <a:stretch>
            <a:fillRect/>
          </a:stretch>
        </p:blipFill>
        <p:spPr>
          <a:xfrm>
            <a:off x="7690978" y="1470226"/>
            <a:ext cx="752963" cy="752720"/>
          </a:xfrm>
          <a:prstGeom prst="rect">
            <a:avLst/>
          </a:prstGeom>
        </p:spPr>
      </p:pic>
      <p:pic>
        <p:nvPicPr>
          <p:cNvPr id="12" name="图片 11"/>
          <p:cNvPicPr>
            <a:picLocks noChangeAspect="1"/>
          </p:cNvPicPr>
          <p:nvPr/>
        </p:nvPicPr>
        <p:blipFill>
          <a:blip r:embed="rId5"/>
          <a:stretch>
            <a:fillRect/>
          </a:stretch>
        </p:blipFill>
        <p:spPr>
          <a:xfrm>
            <a:off x="3397875" y="3354003"/>
            <a:ext cx="659813" cy="675120"/>
          </a:xfrm>
          <a:prstGeom prst="rect">
            <a:avLst/>
          </a:prstGeom>
        </p:spPr>
      </p:pic>
      <p:pic>
        <p:nvPicPr>
          <p:cNvPr id="13" name="图片 12"/>
          <p:cNvPicPr>
            <a:picLocks noChangeAspect="1"/>
          </p:cNvPicPr>
          <p:nvPr/>
        </p:nvPicPr>
        <p:blipFill>
          <a:blip r:embed="rId6"/>
          <a:stretch>
            <a:fillRect/>
          </a:stretch>
        </p:blipFill>
        <p:spPr>
          <a:xfrm>
            <a:off x="9069288" y="3819913"/>
            <a:ext cx="838350" cy="752720"/>
          </a:xfrm>
          <a:prstGeom prst="rect">
            <a:avLst/>
          </a:prstGeom>
        </p:spPr>
      </p:pic>
      <p:pic>
        <p:nvPicPr>
          <p:cNvPr id="14" name="图片 13"/>
          <p:cNvPicPr>
            <a:picLocks noChangeAspect="1"/>
          </p:cNvPicPr>
          <p:nvPr/>
        </p:nvPicPr>
        <p:blipFill>
          <a:blip r:embed="rId7"/>
          <a:stretch>
            <a:fillRect/>
          </a:stretch>
        </p:blipFill>
        <p:spPr>
          <a:xfrm>
            <a:off x="5883696" y="1367744"/>
            <a:ext cx="752963" cy="752720"/>
          </a:xfrm>
          <a:prstGeom prst="rect">
            <a:avLst/>
          </a:prstGeom>
        </p:spPr>
      </p:pic>
      <p:pic>
        <p:nvPicPr>
          <p:cNvPr id="15" name="图片 14"/>
          <p:cNvPicPr>
            <a:picLocks noChangeAspect="1"/>
          </p:cNvPicPr>
          <p:nvPr/>
        </p:nvPicPr>
        <p:blipFill>
          <a:blip r:embed="rId8"/>
          <a:stretch>
            <a:fillRect/>
          </a:stretch>
        </p:blipFill>
        <p:spPr>
          <a:xfrm>
            <a:off x="4229702" y="1820250"/>
            <a:ext cx="784013" cy="752720"/>
          </a:xfrm>
          <a:prstGeom prst="rect">
            <a:avLst/>
          </a:prstGeom>
        </p:spPr>
      </p:pic>
      <p:sp>
        <p:nvSpPr>
          <p:cNvPr id="16" name="弧形 15"/>
          <p:cNvSpPr/>
          <p:nvPr/>
        </p:nvSpPr>
        <p:spPr>
          <a:xfrm rot="15262402">
            <a:off x="3492965" y="2126875"/>
            <a:ext cx="1282535" cy="1625229"/>
          </a:xfrm>
          <a:prstGeom prst="arc">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十二边形 16"/>
          <p:cNvSpPr/>
          <p:nvPr/>
        </p:nvSpPr>
        <p:spPr>
          <a:xfrm>
            <a:off x="3150467" y="2472310"/>
            <a:ext cx="257517" cy="253176"/>
          </a:xfrm>
          <a:prstGeom prst="dodecagon">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altLang="zh-CN" sz="1200" dirty="0" smtClean="0"/>
              <a:t>A</a:t>
            </a:r>
            <a:endParaRPr lang="en-US" sz="1200" dirty="0"/>
          </a:p>
        </p:txBody>
      </p:sp>
      <p:sp>
        <p:nvSpPr>
          <p:cNvPr id="18" name="弧形 17"/>
          <p:cNvSpPr/>
          <p:nvPr/>
        </p:nvSpPr>
        <p:spPr>
          <a:xfrm rot="17749600">
            <a:off x="4938184" y="1390531"/>
            <a:ext cx="1282535" cy="1625229"/>
          </a:xfrm>
          <a:prstGeom prst="arc">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十二边形 18"/>
          <p:cNvSpPr/>
          <p:nvPr/>
        </p:nvSpPr>
        <p:spPr>
          <a:xfrm>
            <a:off x="4939687" y="1260475"/>
            <a:ext cx="257517" cy="253176"/>
          </a:xfrm>
          <a:prstGeom prst="dodecagon">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altLang="zh-CN" sz="1200" dirty="0" smtClean="0"/>
              <a:t>B</a:t>
            </a:r>
            <a:endParaRPr lang="en-US" sz="1200" dirty="0"/>
          </a:p>
        </p:txBody>
      </p:sp>
      <p:sp>
        <p:nvSpPr>
          <p:cNvPr id="20" name="十二边形 19"/>
          <p:cNvSpPr/>
          <p:nvPr/>
        </p:nvSpPr>
        <p:spPr>
          <a:xfrm>
            <a:off x="10512290" y="3522943"/>
            <a:ext cx="257517" cy="253176"/>
          </a:xfrm>
          <a:prstGeom prst="dodecagon">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sz="1200" dirty="0" smtClean="0"/>
              <a:t>E</a:t>
            </a:r>
            <a:endParaRPr lang="en-US" sz="1200" dirty="0"/>
          </a:p>
        </p:txBody>
      </p:sp>
      <p:sp>
        <p:nvSpPr>
          <p:cNvPr id="21" name="十二边形 20"/>
          <p:cNvSpPr/>
          <p:nvPr/>
        </p:nvSpPr>
        <p:spPr>
          <a:xfrm>
            <a:off x="9359704" y="1627254"/>
            <a:ext cx="257517" cy="253176"/>
          </a:xfrm>
          <a:prstGeom prst="dodecagon">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sz="1200" dirty="0" smtClean="0"/>
              <a:t>D</a:t>
            </a:r>
            <a:endParaRPr lang="en-US" sz="1200" dirty="0"/>
          </a:p>
        </p:txBody>
      </p:sp>
      <p:sp>
        <p:nvSpPr>
          <p:cNvPr id="22" name="弧形 21"/>
          <p:cNvSpPr/>
          <p:nvPr/>
        </p:nvSpPr>
        <p:spPr>
          <a:xfrm rot="18616350">
            <a:off x="6645283" y="1200856"/>
            <a:ext cx="1282535" cy="1625229"/>
          </a:xfrm>
          <a:prstGeom prst="arc">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弧形 22"/>
          <p:cNvSpPr/>
          <p:nvPr/>
        </p:nvSpPr>
        <p:spPr>
          <a:xfrm rot="20010714">
            <a:off x="8431576" y="1716387"/>
            <a:ext cx="1282535" cy="1875160"/>
          </a:xfrm>
          <a:prstGeom prst="arc">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弧形 23"/>
          <p:cNvSpPr/>
          <p:nvPr/>
        </p:nvSpPr>
        <p:spPr>
          <a:xfrm rot="2338114">
            <a:off x="8904570" y="2653912"/>
            <a:ext cx="1282535" cy="2334112"/>
          </a:xfrm>
          <a:prstGeom prst="arc">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25" name="图片 2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252914" y="2156027"/>
            <a:ext cx="398884" cy="398884"/>
          </a:xfrm>
          <a:prstGeom prst="rect">
            <a:avLst/>
          </a:prstGeom>
        </p:spPr>
      </p:pic>
      <p:pic>
        <p:nvPicPr>
          <p:cNvPr id="26" name="图片 25"/>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188472" y="1159367"/>
            <a:ext cx="398884" cy="398884"/>
          </a:xfrm>
          <a:prstGeom prst="rect">
            <a:avLst/>
          </a:prstGeom>
        </p:spPr>
      </p:pic>
      <p:pic>
        <p:nvPicPr>
          <p:cNvPr id="27" name="图片 26"/>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162706" y="874457"/>
            <a:ext cx="398884" cy="398884"/>
          </a:xfrm>
          <a:prstGeom prst="rect">
            <a:avLst/>
          </a:prstGeom>
        </p:spPr>
      </p:pic>
      <p:pic>
        <p:nvPicPr>
          <p:cNvPr id="28" name="图片 27"/>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013825" y="1407426"/>
            <a:ext cx="398884" cy="398884"/>
          </a:xfrm>
          <a:prstGeom prst="rect">
            <a:avLst/>
          </a:prstGeom>
        </p:spPr>
      </p:pic>
      <p:pic>
        <p:nvPicPr>
          <p:cNvPr id="29" name="图片 2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427843" y="3124897"/>
            <a:ext cx="398884" cy="398884"/>
          </a:xfrm>
          <a:prstGeom prst="rect">
            <a:avLst/>
          </a:prstGeom>
        </p:spPr>
      </p:pic>
      <p:pic>
        <p:nvPicPr>
          <p:cNvPr id="30" name="图片 29"/>
          <p:cNvPicPr>
            <a:picLocks noChangeAspect="1"/>
          </p:cNvPicPr>
          <p:nvPr/>
        </p:nvPicPr>
        <p:blipFill>
          <a:blip r:embed="rId10"/>
          <a:stretch>
            <a:fillRect/>
          </a:stretch>
        </p:blipFill>
        <p:spPr>
          <a:xfrm>
            <a:off x="3504604" y="2580757"/>
            <a:ext cx="498624" cy="498463"/>
          </a:xfrm>
          <a:prstGeom prst="rect">
            <a:avLst/>
          </a:prstGeom>
        </p:spPr>
      </p:pic>
      <p:pic>
        <p:nvPicPr>
          <p:cNvPr id="31" name="图片 30"/>
          <p:cNvPicPr>
            <a:picLocks noChangeAspect="1"/>
          </p:cNvPicPr>
          <p:nvPr/>
        </p:nvPicPr>
        <p:blipFill>
          <a:blip r:embed="rId10"/>
          <a:stretch>
            <a:fillRect/>
          </a:stretch>
        </p:blipFill>
        <p:spPr>
          <a:xfrm>
            <a:off x="5107126" y="1678000"/>
            <a:ext cx="498624" cy="498463"/>
          </a:xfrm>
          <a:prstGeom prst="rect">
            <a:avLst/>
          </a:prstGeom>
        </p:spPr>
      </p:pic>
      <p:pic>
        <p:nvPicPr>
          <p:cNvPr id="32" name="图片 31"/>
          <p:cNvPicPr>
            <a:picLocks noChangeAspect="1"/>
          </p:cNvPicPr>
          <p:nvPr/>
        </p:nvPicPr>
        <p:blipFill>
          <a:blip r:embed="rId10"/>
          <a:stretch>
            <a:fillRect/>
          </a:stretch>
        </p:blipFill>
        <p:spPr>
          <a:xfrm>
            <a:off x="6889101" y="1333885"/>
            <a:ext cx="498624" cy="498463"/>
          </a:xfrm>
          <a:prstGeom prst="rect">
            <a:avLst/>
          </a:prstGeom>
        </p:spPr>
      </p:pic>
      <p:pic>
        <p:nvPicPr>
          <p:cNvPr id="33" name="图片 32"/>
          <p:cNvPicPr>
            <a:picLocks noChangeAspect="1"/>
          </p:cNvPicPr>
          <p:nvPr/>
        </p:nvPicPr>
        <p:blipFill>
          <a:blip r:embed="rId10"/>
          <a:stretch>
            <a:fillRect/>
          </a:stretch>
        </p:blipFill>
        <p:spPr>
          <a:xfrm>
            <a:off x="8725252" y="1814671"/>
            <a:ext cx="498624" cy="498463"/>
          </a:xfrm>
          <a:prstGeom prst="rect">
            <a:avLst/>
          </a:prstGeom>
        </p:spPr>
      </p:pic>
      <p:pic>
        <p:nvPicPr>
          <p:cNvPr id="34" name="图片 33"/>
          <p:cNvPicPr>
            <a:picLocks noChangeAspect="1"/>
          </p:cNvPicPr>
          <p:nvPr/>
        </p:nvPicPr>
        <p:blipFill>
          <a:blip r:embed="rId10"/>
          <a:stretch>
            <a:fillRect/>
          </a:stretch>
        </p:blipFill>
        <p:spPr>
          <a:xfrm>
            <a:off x="9635587" y="3241049"/>
            <a:ext cx="498624" cy="498463"/>
          </a:xfrm>
          <a:prstGeom prst="rect">
            <a:avLst/>
          </a:prstGeom>
        </p:spPr>
      </p:pic>
      <p:grpSp>
        <p:nvGrpSpPr>
          <p:cNvPr id="35" name="组合 34"/>
          <p:cNvGrpSpPr/>
          <p:nvPr/>
        </p:nvGrpSpPr>
        <p:grpSpPr>
          <a:xfrm>
            <a:off x="5345820" y="4144119"/>
            <a:ext cx="812359" cy="582451"/>
            <a:chOff x="550953" y="1730683"/>
            <a:chExt cx="1137333" cy="746354"/>
          </a:xfrm>
        </p:grpSpPr>
        <p:grpSp>
          <p:nvGrpSpPr>
            <p:cNvPr id="36" name="组合 35"/>
            <p:cNvGrpSpPr/>
            <p:nvPr/>
          </p:nvGrpSpPr>
          <p:grpSpPr>
            <a:xfrm>
              <a:off x="931240" y="1730683"/>
              <a:ext cx="613932" cy="651955"/>
              <a:chOff x="931240" y="1730683"/>
              <a:chExt cx="613932" cy="651955"/>
            </a:xfrm>
          </p:grpSpPr>
          <p:sp>
            <p:nvSpPr>
              <p:cNvPr id="44" name="圆角矩形 43"/>
              <p:cNvSpPr/>
              <p:nvPr/>
            </p:nvSpPr>
            <p:spPr>
              <a:xfrm>
                <a:off x="1000548" y="1761677"/>
                <a:ext cx="387558" cy="514854"/>
              </a:xfrm>
              <a:prstGeom prst="roundRect">
                <a:avLst>
                  <a:gd name="adj" fmla="val 272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图片 4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31240" y="1730683"/>
                <a:ext cx="613932" cy="651955"/>
              </a:xfrm>
              <a:prstGeom prst="rect">
                <a:avLst/>
              </a:prstGeom>
            </p:spPr>
          </p:pic>
        </p:grpSp>
        <p:pic>
          <p:nvPicPr>
            <p:cNvPr id="37" name="图片 36"/>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50953" y="1736086"/>
              <a:ext cx="613932" cy="651955"/>
            </a:xfrm>
            <a:prstGeom prst="rect">
              <a:avLst/>
            </a:prstGeom>
          </p:spPr>
        </p:pic>
        <p:grpSp>
          <p:nvGrpSpPr>
            <p:cNvPr id="38" name="组合 37"/>
            <p:cNvGrpSpPr/>
            <p:nvPr/>
          </p:nvGrpSpPr>
          <p:grpSpPr>
            <a:xfrm>
              <a:off x="1074354" y="1825082"/>
              <a:ext cx="613932" cy="651955"/>
              <a:chOff x="931240" y="1730683"/>
              <a:chExt cx="613932" cy="651955"/>
            </a:xfrm>
          </p:grpSpPr>
          <p:sp>
            <p:nvSpPr>
              <p:cNvPr id="42" name="圆角矩形 41"/>
              <p:cNvSpPr/>
              <p:nvPr/>
            </p:nvSpPr>
            <p:spPr>
              <a:xfrm>
                <a:off x="1000548" y="1761677"/>
                <a:ext cx="387558" cy="514854"/>
              </a:xfrm>
              <a:prstGeom prst="roundRect">
                <a:avLst>
                  <a:gd name="adj" fmla="val 272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3" name="图片 4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31240" y="1730683"/>
                <a:ext cx="613932" cy="651955"/>
              </a:xfrm>
              <a:prstGeom prst="rect">
                <a:avLst/>
              </a:prstGeom>
            </p:spPr>
          </p:pic>
        </p:grpSp>
        <p:grpSp>
          <p:nvGrpSpPr>
            <p:cNvPr id="39" name="组合 38"/>
            <p:cNvGrpSpPr/>
            <p:nvPr/>
          </p:nvGrpSpPr>
          <p:grpSpPr>
            <a:xfrm>
              <a:off x="682323" y="1824284"/>
              <a:ext cx="613932" cy="651955"/>
              <a:chOff x="931240" y="1730683"/>
              <a:chExt cx="613932" cy="651955"/>
            </a:xfrm>
          </p:grpSpPr>
          <p:sp>
            <p:nvSpPr>
              <p:cNvPr id="40" name="圆角矩形 39"/>
              <p:cNvSpPr/>
              <p:nvPr/>
            </p:nvSpPr>
            <p:spPr>
              <a:xfrm>
                <a:off x="1000548" y="1761677"/>
                <a:ext cx="387558" cy="514854"/>
              </a:xfrm>
              <a:prstGeom prst="roundRect">
                <a:avLst>
                  <a:gd name="adj" fmla="val 272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 name="图片 4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31240" y="1730683"/>
                <a:ext cx="613932" cy="651955"/>
              </a:xfrm>
              <a:prstGeom prst="rect">
                <a:avLst/>
              </a:prstGeom>
            </p:spPr>
          </p:pic>
        </p:grpSp>
      </p:grpSp>
      <p:cxnSp>
        <p:nvCxnSpPr>
          <p:cNvPr id="46" name="直接连接符 45"/>
          <p:cNvCxnSpPr/>
          <p:nvPr/>
        </p:nvCxnSpPr>
        <p:spPr>
          <a:xfrm flipV="1">
            <a:off x="5188472" y="2939489"/>
            <a:ext cx="4224237" cy="1429712"/>
          </a:xfrm>
          <a:prstGeom prst="line">
            <a:avLst/>
          </a:prstGeom>
          <a:ln>
            <a:tailEnd type="none"/>
          </a:ln>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11" idx="2"/>
          </p:cNvCxnSpPr>
          <p:nvPr/>
        </p:nvCxnSpPr>
        <p:spPr>
          <a:xfrm>
            <a:off x="8067460" y="2222946"/>
            <a:ext cx="1145807" cy="1719627"/>
          </a:xfrm>
          <a:prstGeom prst="line">
            <a:avLst/>
          </a:prstGeom>
          <a:ln>
            <a:tailEnd type="none"/>
          </a:ln>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11" idx="2"/>
          </p:cNvCxnSpPr>
          <p:nvPr/>
        </p:nvCxnSpPr>
        <p:spPr>
          <a:xfrm flipH="1">
            <a:off x="5188472" y="2222946"/>
            <a:ext cx="2878988" cy="2155773"/>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直接连接符 48"/>
          <p:cNvCxnSpPr>
            <a:stCxn id="11" idx="2"/>
          </p:cNvCxnSpPr>
          <p:nvPr/>
        </p:nvCxnSpPr>
        <p:spPr>
          <a:xfrm>
            <a:off x="8067460" y="2222946"/>
            <a:ext cx="1274495" cy="688258"/>
          </a:xfrm>
          <a:prstGeom prst="line">
            <a:avLst/>
          </a:prstGeom>
          <a:ln>
            <a:tailEnd type="none"/>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flipH="1">
            <a:off x="9243833" y="2938030"/>
            <a:ext cx="115871" cy="973252"/>
          </a:xfrm>
          <a:prstGeom prst="line">
            <a:avLst/>
          </a:prstGeom>
          <a:ln>
            <a:tailEnd type="none"/>
          </a:ln>
        </p:spPr>
        <p:style>
          <a:lnRef idx="1">
            <a:schemeClr val="accent1"/>
          </a:lnRef>
          <a:fillRef idx="0">
            <a:schemeClr val="accent1"/>
          </a:fillRef>
          <a:effectRef idx="0">
            <a:schemeClr val="accent1"/>
          </a:effectRef>
          <a:fontRef idx="minor">
            <a:schemeClr val="tx1"/>
          </a:fontRef>
        </p:style>
      </p:cxnSp>
      <p:cxnSp>
        <p:nvCxnSpPr>
          <p:cNvPr id="51" name="直接连接符 50"/>
          <p:cNvCxnSpPr>
            <a:stCxn id="11" idx="2"/>
          </p:cNvCxnSpPr>
          <p:nvPr/>
        </p:nvCxnSpPr>
        <p:spPr>
          <a:xfrm flipH="1">
            <a:off x="4134232" y="2222946"/>
            <a:ext cx="3933228" cy="1426585"/>
          </a:xfrm>
          <a:prstGeom prst="line">
            <a:avLst/>
          </a:prstGeom>
          <a:ln>
            <a:tailEnd type="none"/>
          </a:ln>
        </p:spPr>
        <p:style>
          <a:lnRef idx="1">
            <a:schemeClr val="accent1"/>
          </a:lnRef>
          <a:fillRef idx="0">
            <a:schemeClr val="accent1"/>
          </a:fillRef>
          <a:effectRef idx="0">
            <a:schemeClr val="accent1"/>
          </a:effectRef>
          <a:fontRef idx="minor">
            <a:schemeClr val="tx1"/>
          </a:fontRef>
        </p:style>
      </p:cxnSp>
      <p:cxnSp>
        <p:nvCxnSpPr>
          <p:cNvPr id="52" name="直接连接符 51"/>
          <p:cNvCxnSpPr>
            <a:stCxn id="11" idx="2"/>
          </p:cNvCxnSpPr>
          <p:nvPr/>
        </p:nvCxnSpPr>
        <p:spPr>
          <a:xfrm flipH="1">
            <a:off x="4738255" y="2222946"/>
            <a:ext cx="3329205" cy="249364"/>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直接连接符 52"/>
          <p:cNvCxnSpPr>
            <a:stCxn id="14" idx="2"/>
          </p:cNvCxnSpPr>
          <p:nvPr/>
        </p:nvCxnSpPr>
        <p:spPr>
          <a:xfrm>
            <a:off x="6260178" y="2120464"/>
            <a:ext cx="2953089" cy="1835863"/>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直接连接符 53"/>
          <p:cNvCxnSpPr>
            <a:stCxn id="14" idx="2"/>
          </p:cNvCxnSpPr>
          <p:nvPr/>
        </p:nvCxnSpPr>
        <p:spPr>
          <a:xfrm flipH="1">
            <a:off x="5259168" y="2120464"/>
            <a:ext cx="1001010" cy="2219075"/>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直接连接符 54"/>
          <p:cNvCxnSpPr>
            <a:stCxn id="14" idx="2"/>
            <a:endCxn id="12" idx="3"/>
          </p:cNvCxnSpPr>
          <p:nvPr/>
        </p:nvCxnSpPr>
        <p:spPr>
          <a:xfrm flipH="1">
            <a:off x="4057688" y="2120464"/>
            <a:ext cx="2202490" cy="1571099"/>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flipH="1" flipV="1">
            <a:off x="4782582" y="2496610"/>
            <a:ext cx="469637" cy="1849405"/>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flipV="1">
            <a:off x="5212115" y="3964521"/>
            <a:ext cx="3930715" cy="404680"/>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直接连接符 57"/>
          <p:cNvCxnSpPr>
            <a:stCxn id="12" idx="3"/>
          </p:cNvCxnSpPr>
          <p:nvPr/>
        </p:nvCxnSpPr>
        <p:spPr>
          <a:xfrm>
            <a:off x="4057688" y="3691563"/>
            <a:ext cx="5011600" cy="260145"/>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4782582" y="2527582"/>
            <a:ext cx="4329146" cy="1401642"/>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a:off x="4759213" y="2505684"/>
            <a:ext cx="4613750" cy="416144"/>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直接连接符 60"/>
          <p:cNvCxnSpPr>
            <a:stCxn id="12" idx="3"/>
          </p:cNvCxnSpPr>
          <p:nvPr/>
        </p:nvCxnSpPr>
        <p:spPr>
          <a:xfrm flipV="1">
            <a:off x="4057688" y="2924017"/>
            <a:ext cx="5318250" cy="767546"/>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文本框 61"/>
          <p:cNvSpPr txBox="1"/>
          <p:nvPr/>
        </p:nvSpPr>
        <p:spPr>
          <a:xfrm>
            <a:off x="6111393" y="2977303"/>
            <a:ext cx="1449436" cy="369332"/>
          </a:xfrm>
          <a:prstGeom prst="rect">
            <a:avLst/>
          </a:prstGeom>
        </p:spPr>
        <p:style>
          <a:lnRef idx="0">
            <a:schemeClr val="dk1"/>
          </a:lnRef>
          <a:fillRef idx="3">
            <a:schemeClr val="dk1"/>
          </a:fillRef>
          <a:effectRef idx="3">
            <a:schemeClr val="dk1"/>
          </a:effectRef>
          <a:fontRef idx="minor">
            <a:schemeClr val="lt1"/>
          </a:fontRef>
        </p:style>
        <p:txBody>
          <a:bodyPr wrap="none" rtlCol="0">
            <a:spAutoFit/>
          </a:bodyPr>
          <a:lstStyle/>
          <a:p>
            <a:r>
              <a:rPr lang="en-US" altLang="zh-CN" dirty="0" smtClean="0"/>
              <a:t>Mutual Chain</a:t>
            </a:r>
            <a:endParaRPr lang="en-US" dirty="0"/>
          </a:p>
        </p:txBody>
      </p:sp>
    </p:spTree>
    <p:extLst>
      <p:ext uri="{BB962C8B-B14F-4D97-AF65-F5344CB8AC3E}">
        <p14:creationId xmlns:p14="http://schemas.microsoft.com/office/powerpoint/2010/main" val="41439633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024128" y="1060704"/>
            <a:ext cx="9217152" cy="3761358"/>
            <a:chOff x="1024128" y="1060704"/>
            <a:chExt cx="9217152" cy="3761358"/>
          </a:xfrm>
        </p:grpSpPr>
        <p:sp>
          <p:nvSpPr>
            <p:cNvPr id="3" name="圆角矩形 2"/>
            <p:cNvSpPr/>
            <p:nvPr/>
          </p:nvSpPr>
          <p:spPr>
            <a:xfrm>
              <a:off x="1024128" y="1060704"/>
              <a:ext cx="9217152" cy="3761358"/>
            </a:xfrm>
            <a:prstGeom prst="roundRect">
              <a:avLst>
                <a:gd name="adj" fmla="val 345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3" name="组合 52"/>
            <p:cNvGrpSpPr/>
            <p:nvPr/>
          </p:nvGrpSpPr>
          <p:grpSpPr>
            <a:xfrm>
              <a:off x="1186289" y="1260261"/>
              <a:ext cx="8793020" cy="3561801"/>
              <a:chOff x="1186289" y="1260261"/>
              <a:chExt cx="8793020" cy="3561801"/>
            </a:xfrm>
          </p:grpSpPr>
          <p:pic>
            <p:nvPicPr>
              <p:cNvPr id="5" name="图片 4"/>
              <p:cNvPicPr>
                <a:picLocks noChangeAspect="1"/>
              </p:cNvPicPr>
              <p:nvPr/>
            </p:nvPicPr>
            <p:blipFill>
              <a:blip r:embed="rId2"/>
              <a:stretch>
                <a:fillRect/>
              </a:stretch>
            </p:blipFill>
            <p:spPr>
              <a:xfrm>
                <a:off x="5936972" y="1260261"/>
                <a:ext cx="4042337" cy="2932169"/>
              </a:xfrm>
              <a:prstGeom prst="rect">
                <a:avLst/>
              </a:prstGeom>
            </p:spPr>
          </p:pic>
          <p:cxnSp>
            <p:nvCxnSpPr>
              <p:cNvPr id="7" name="直接连接符 6"/>
              <p:cNvCxnSpPr/>
              <p:nvPr/>
            </p:nvCxnSpPr>
            <p:spPr>
              <a:xfrm flipV="1">
                <a:off x="6586330" y="1653381"/>
                <a:ext cx="728869" cy="331304"/>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7845286" y="1587120"/>
                <a:ext cx="967409" cy="185531"/>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9329530" y="2090703"/>
                <a:ext cx="172278" cy="3578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a:off x="8812695" y="3031607"/>
                <a:ext cx="622852" cy="6891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7619999" y="3937498"/>
                <a:ext cx="74212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H="1" flipV="1">
                <a:off x="6493565" y="3455677"/>
                <a:ext cx="450574" cy="2650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H="1">
                <a:off x="6215269" y="2090703"/>
                <a:ext cx="212035" cy="781878"/>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7619999" y="1772651"/>
                <a:ext cx="1616766" cy="887895"/>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7619999" y="1772651"/>
                <a:ext cx="1060172" cy="1771346"/>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H="1">
                <a:off x="7367785" y="1772651"/>
                <a:ext cx="252214" cy="1683026"/>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H="1">
                <a:off x="6559828" y="1772651"/>
                <a:ext cx="980658" cy="1258956"/>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H="1">
                <a:off x="8772936" y="1984685"/>
                <a:ext cx="79093" cy="1382672"/>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a:off x="7619999" y="2090703"/>
                <a:ext cx="1192696" cy="1453294"/>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a:off x="6559828" y="2090703"/>
                <a:ext cx="2252867" cy="940904"/>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H="1">
                <a:off x="6705601" y="2090703"/>
                <a:ext cx="2067335" cy="194338"/>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flipH="1">
                <a:off x="7633251" y="2660546"/>
                <a:ext cx="1603514" cy="1022021"/>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flipH="1">
                <a:off x="6586330" y="2678542"/>
                <a:ext cx="2690194" cy="375505"/>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flipH="1" flipV="1">
                <a:off x="6705601" y="2355746"/>
                <a:ext cx="2531164" cy="300356"/>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flipH="1" flipV="1">
                <a:off x="6559828" y="3049604"/>
                <a:ext cx="2093844" cy="512091"/>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H="1" flipV="1">
                <a:off x="6705601" y="2355746"/>
                <a:ext cx="1908312" cy="1170636"/>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flipH="1" flipV="1">
                <a:off x="6705601" y="2355746"/>
                <a:ext cx="861387" cy="1219201"/>
              </a:xfrm>
              <a:prstGeom prst="line">
                <a:avLst/>
              </a:prstGeom>
            </p:spPr>
            <p:style>
              <a:lnRef idx="1">
                <a:schemeClr val="accent1"/>
              </a:lnRef>
              <a:fillRef idx="0">
                <a:schemeClr val="accent1"/>
              </a:fillRef>
              <a:effectRef idx="0">
                <a:schemeClr val="accent1"/>
              </a:effectRef>
              <a:fontRef idx="minor">
                <a:schemeClr val="tx1"/>
              </a:fontRef>
            </p:style>
          </p:cxnSp>
          <p:pic>
            <p:nvPicPr>
              <p:cNvPr id="49" name="图片 48"/>
              <p:cNvPicPr>
                <a:picLocks noChangeAspect="1"/>
              </p:cNvPicPr>
              <p:nvPr/>
            </p:nvPicPr>
            <p:blipFill>
              <a:blip r:embed="rId3"/>
              <a:stretch>
                <a:fillRect/>
              </a:stretch>
            </p:blipFill>
            <p:spPr>
              <a:xfrm>
                <a:off x="7527235" y="2505924"/>
                <a:ext cx="702363" cy="589494"/>
              </a:xfrm>
              <a:prstGeom prst="rect">
                <a:avLst/>
              </a:prstGeom>
            </p:spPr>
          </p:pic>
          <p:pic>
            <p:nvPicPr>
              <p:cNvPr id="50" name="图片 49"/>
              <p:cNvPicPr>
                <a:picLocks noChangeAspect="1"/>
              </p:cNvPicPr>
              <p:nvPr/>
            </p:nvPicPr>
            <p:blipFill>
              <a:blip r:embed="rId4"/>
              <a:stretch>
                <a:fillRect/>
              </a:stretch>
            </p:blipFill>
            <p:spPr>
              <a:xfrm>
                <a:off x="1186289" y="1511905"/>
                <a:ext cx="3741525" cy="2428880"/>
              </a:xfrm>
              <a:prstGeom prst="rect">
                <a:avLst/>
              </a:prstGeom>
            </p:spPr>
          </p:pic>
          <p:sp>
            <p:nvSpPr>
              <p:cNvPr id="51" name="文本框 50"/>
              <p:cNvSpPr txBox="1"/>
              <p:nvPr/>
            </p:nvSpPr>
            <p:spPr>
              <a:xfrm>
                <a:off x="2156804" y="4452730"/>
                <a:ext cx="2372765" cy="369332"/>
              </a:xfrm>
              <a:prstGeom prst="rect">
                <a:avLst/>
              </a:prstGeom>
              <a:noFill/>
            </p:spPr>
            <p:txBody>
              <a:bodyPr wrap="none" rtlCol="0">
                <a:spAutoFit/>
              </a:bodyPr>
              <a:lstStyle/>
              <a:p>
                <a:r>
                  <a:rPr lang="en-US" altLang="zh-CN" dirty="0" smtClean="0"/>
                  <a:t>Mutual Chain</a:t>
                </a:r>
                <a:r>
                  <a:rPr lang="zh-CN" altLang="en-US" dirty="0" smtClean="0"/>
                  <a:t>价值协议</a:t>
                </a:r>
                <a:endParaRPr lang="en-US" dirty="0"/>
              </a:p>
            </p:txBody>
          </p:sp>
          <p:sp>
            <p:nvSpPr>
              <p:cNvPr id="52" name="文本框 51"/>
              <p:cNvSpPr txBox="1"/>
              <p:nvPr/>
            </p:nvSpPr>
            <p:spPr>
              <a:xfrm>
                <a:off x="6810026" y="4416306"/>
                <a:ext cx="2372765" cy="369332"/>
              </a:xfrm>
              <a:prstGeom prst="rect">
                <a:avLst/>
              </a:prstGeom>
              <a:noFill/>
            </p:spPr>
            <p:txBody>
              <a:bodyPr wrap="none" rtlCol="0">
                <a:spAutoFit/>
              </a:bodyPr>
              <a:lstStyle/>
              <a:p>
                <a:r>
                  <a:rPr lang="en-US" altLang="zh-CN" dirty="0"/>
                  <a:t>Mutual Chain</a:t>
                </a:r>
                <a:r>
                  <a:rPr lang="zh-CN" altLang="en-US" dirty="0" smtClean="0"/>
                  <a:t>价值网络</a:t>
                </a:r>
                <a:endParaRPr lang="en-US" dirty="0"/>
              </a:p>
            </p:txBody>
          </p:sp>
        </p:grpSp>
      </p:grpSp>
    </p:spTree>
    <p:extLst>
      <p:ext uri="{BB962C8B-B14F-4D97-AF65-F5344CB8AC3E}">
        <p14:creationId xmlns:p14="http://schemas.microsoft.com/office/powerpoint/2010/main" val="25612912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1802674" y="1060704"/>
            <a:ext cx="7354389" cy="5219878"/>
          </a:xfrm>
          <a:prstGeom prst="roundRect">
            <a:avLst>
              <a:gd name="adj" fmla="val 345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0" name="图片 49"/>
          <p:cNvPicPr>
            <a:picLocks noChangeAspect="1"/>
          </p:cNvPicPr>
          <p:nvPr/>
        </p:nvPicPr>
        <p:blipFill>
          <a:blip r:embed="rId2"/>
          <a:stretch>
            <a:fillRect/>
          </a:stretch>
        </p:blipFill>
        <p:spPr>
          <a:xfrm>
            <a:off x="2311121" y="1435340"/>
            <a:ext cx="6427931" cy="4172810"/>
          </a:xfrm>
          <a:prstGeom prst="rect">
            <a:avLst/>
          </a:prstGeom>
        </p:spPr>
      </p:pic>
      <p:sp>
        <p:nvSpPr>
          <p:cNvPr id="51" name="文本框 50"/>
          <p:cNvSpPr txBox="1"/>
          <p:nvPr/>
        </p:nvSpPr>
        <p:spPr>
          <a:xfrm>
            <a:off x="4338703" y="5851137"/>
            <a:ext cx="2372765" cy="369332"/>
          </a:xfrm>
          <a:prstGeom prst="rect">
            <a:avLst/>
          </a:prstGeom>
          <a:noFill/>
        </p:spPr>
        <p:txBody>
          <a:bodyPr wrap="none" rtlCol="0">
            <a:spAutoFit/>
          </a:bodyPr>
          <a:lstStyle/>
          <a:p>
            <a:r>
              <a:rPr lang="en-US" altLang="zh-CN" dirty="0" smtClean="0"/>
              <a:t>Mutual Chain</a:t>
            </a:r>
            <a:r>
              <a:rPr lang="zh-CN" altLang="en-US" dirty="0" smtClean="0"/>
              <a:t>价值协议</a:t>
            </a:r>
            <a:endParaRPr lang="en-US" dirty="0"/>
          </a:p>
        </p:txBody>
      </p:sp>
    </p:spTree>
    <p:extLst>
      <p:ext uri="{BB962C8B-B14F-4D97-AF65-F5344CB8AC3E}">
        <p14:creationId xmlns:p14="http://schemas.microsoft.com/office/powerpoint/2010/main" val="14256508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motagua light prueba">
    <a:dk1>
      <a:srgbClr val="445469"/>
    </a:dk1>
    <a:lt1>
      <a:sysClr val="window" lastClr="FFFFFF"/>
    </a:lt1>
    <a:dk2>
      <a:srgbClr val="445469"/>
    </a:dk2>
    <a:lt2>
      <a:srgbClr val="FFFFFF"/>
    </a:lt2>
    <a:accent1>
      <a:srgbClr val="1EA185"/>
    </a:accent1>
    <a:accent2>
      <a:srgbClr val="9BBB5C"/>
    </a:accent2>
    <a:accent3>
      <a:srgbClr val="F29B26"/>
    </a:accent3>
    <a:accent4>
      <a:srgbClr val="BD392F"/>
    </a:accent4>
    <a:accent5>
      <a:srgbClr val="445469"/>
    </a:accent5>
    <a:accent6>
      <a:srgbClr val="445469"/>
    </a:accent6>
    <a:hlink>
      <a:srgbClr val="F33B48"/>
    </a:hlink>
    <a:folHlink>
      <a:srgbClr val="FFC000"/>
    </a:folHlink>
  </a:clrScheme>
  <a:fontScheme name="自定义 2">
    <a:majorFont>
      <a:latin typeface="微软雅黑"/>
      <a:ea typeface=""/>
      <a:cs typeface=""/>
    </a:majorFont>
    <a:minorFont>
      <a:latin typeface="微软雅黑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6992</TotalTime>
  <Words>2097</Words>
  <Application>Microsoft Office PowerPoint</Application>
  <PresentationFormat>宽屏</PresentationFormat>
  <Paragraphs>628</Paragraphs>
  <Slides>29</Slides>
  <Notes>5</Notes>
  <HiddenSlides>0</HiddenSlides>
  <MMClips>0</MMClips>
  <ScaleCrop>false</ScaleCrop>
  <HeadingPairs>
    <vt:vector size="6" baseType="variant">
      <vt:variant>
        <vt:lpstr>已用的字体</vt:lpstr>
      </vt:variant>
      <vt:variant>
        <vt:i4>16</vt:i4>
      </vt:variant>
      <vt:variant>
        <vt:lpstr>主题</vt:lpstr>
      </vt:variant>
      <vt:variant>
        <vt:i4>4</vt:i4>
      </vt:variant>
      <vt:variant>
        <vt:lpstr>幻灯片标题</vt:lpstr>
      </vt:variant>
      <vt:variant>
        <vt:i4>29</vt:i4>
      </vt:variant>
    </vt:vector>
  </HeadingPairs>
  <TitlesOfParts>
    <vt:vector size="49" baseType="lpstr">
      <vt:lpstr>Aparajita</vt:lpstr>
      <vt:lpstr>DengXian</vt:lpstr>
      <vt:lpstr>DengXian Light</vt:lpstr>
      <vt:lpstr>Helvetica Neue</vt:lpstr>
      <vt:lpstr>HelvNeue Light for IBM</vt:lpstr>
      <vt:lpstr>Lato Regular</vt:lpstr>
      <vt:lpstr>Mangal</vt:lpstr>
      <vt:lpstr>微软雅黑</vt:lpstr>
      <vt:lpstr>Open Sans Light</vt:lpstr>
      <vt:lpstr>Raleway Light</vt:lpstr>
      <vt:lpstr>Yu Gothic</vt:lpstr>
      <vt:lpstr>Arial</vt:lpstr>
      <vt:lpstr>Calibri</vt:lpstr>
      <vt:lpstr>Calibri Light</vt:lpstr>
      <vt:lpstr>Calisto MT</vt:lpstr>
      <vt:lpstr>Helvetica</vt:lpstr>
      <vt:lpstr>Office 主题​​</vt:lpstr>
      <vt:lpstr>1_Office 主题​​</vt:lpstr>
      <vt:lpstr>2_Office 主题​​</vt:lpstr>
      <vt:lpstr>3_Office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Blockchain Network Participants </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qwy</dc:creator>
  <cp:lastModifiedBy>qwy</cp:lastModifiedBy>
  <cp:revision>51</cp:revision>
  <dcterms:created xsi:type="dcterms:W3CDTF">2017-07-24T02:28:26Z</dcterms:created>
  <dcterms:modified xsi:type="dcterms:W3CDTF">2017-08-01T05:38:13Z</dcterms:modified>
</cp:coreProperties>
</file>