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23" r:id="rId2"/>
    <p:sldId id="293" r:id="rId3"/>
    <p:sldId id="264" r:id="rId4"/>
    <p:sldId id="322" r:id="rId5"/>
    <p:sldId id="334" r:id="rId6"/>
    <p:sldId id="299" r:id="rId7"/>
    <p:sldId id="336" r:id="rId8"/>
    <p:sldId id="347" r:id="rId9"/>
    <p:sldId id="348" r:id="rId10"/>
    <p:sldId id="337" r:id="rId11"/>
    <p:sldId id="338" r:id="rId12"/>
    <p:sldId id="339" r:id="rId13"/>
    <p:sldId id="349" r:id="rId14"/>
    <p:sldId id="340" r:id="rId15"/>
    <p:sldId id="342" r:id="rId16"/>
    <p:sldId id="343" r:id="rId17"/>
    <p:sldId id="324" r:id="rId18"/>
    <p:sldId id="288" r:id="rId19"/>
    <p:sldId id="325" r:id="rId20"/>
    <p:sldId id="332" r:id="rId21"/>
    <p:sldId id="344" r:id="rId22"/>
    <p:sldId id="345" r:id="rId23"/>
    <p:sldId id="346" r:id="rId24"/>
    <p:sldId id="328" r:id="rId25"/>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68" d="100"/>
          <a:sy n="68" d="100"/>
        </p:scale>
        <p:origin x="1032"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5082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52366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40794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75250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94085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2049929" y="3427135"/>
            <a:ext cx="5044138"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以太坊源码解析 </a:t>
            </a:r>
            <a:r>
              <a:rPr lang="en-US" altLang="zh-CN"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 Account</a:t>
            </a:r>
            <a:endPar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endParaRPr lang="en-CA"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064090" y="4593679"/>
            <a:ext cx="1149674"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2018/03/31</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4" name="图片 3"/>
          <p:cNvPicPr>
            <a:picLocks noChangeAspect="1"/>
          </p:cNvPicPr>
          <p:nvPr/>
        </p:nvPicPr>
        <p:blipFill>
          <a:blip r:embed="rId8"/>
          <a:stretch>
            <a:fillRect/>
          </a:stretch>
        </p:blipFill>
        <p:spPr>
          <a:xfrm>
            <a:off x="395536" y="339502"/>
            <a:ext cx="1248296" cy="364086"/>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12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地址</a:t>
            </a:r>
            <a:r>
              <a:rPr lang="en-CA"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(Address)</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735860"/>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i="1" dirty="0"/>
              <a:t>A </a:t>
            </a:r>
            <a:r>
              <a:rPr lang="en-CA" altLang="zh-CN" sz="1200" dirty="0"/>
              <a:t>= </a:t>
            </a:r>
            <a:r>
              <a:rPr lang="en-CA" altLang="zh-CN" sz="1200" i="1" dirty="0"/>
              <a:t>RIPEMD</a:t>
            </a:r>
            <a:r>
              <a:rPr lang="en-CA" altLang="zh-CN" sz="1200" dirty="0"/>
              <a:t>160 </a:t>
            </a:r>
            <a:r>
              <a:rPr lang="en-US" altLang="zh-CN" sz="1200" dirty="0"/>
              <a:t>(</a:t>
            </a:r>
            <a:r>
              <a:rPr lang="en-CA" altLang="zh-CN" sz="1200" i="1" dirty="0"/>
              <a:t>SHA</a:t>
            </a:r>
            <a:r>
              <a:rPr lang="en-CA" altLang="zh-CN" sz="1200" dirty="0"/>
              <a:t>256( </a:t>
            </a:r>
            <a:r>
              <a:rPr lang="en-CA" altLang="zh-CN" sz="1200" i="1" dirty="0"/>
              <a:t>K))</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长度  </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160bit = 20 Byte</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t>1J7mdg5rbQyUHENYdx39WVWK7fsLpEoXZy</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使用地址来接收和发送资金，地址采用</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Base58Check</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编码</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4130B42E-84C9-41B8-8C1C-7A2FE36DB89A}"/>
              </a:ext>
            </a:extLst>
          </p:cNvPr>
          <p:cNvSpPr/>
          <p:nvPr/>
        </p:nvSpPr>
        <p:spPr>
          <a:xfrm>
            <a:off x="899160" y="2923905"/>
            <a:ext cx="7345680" cy="1107996"/>
          </a:xfrm>
          <a:prstGeom prst="rect">
            <a:avLst/>
          </a:prstGeom>
        </p:spPr>
        <p:txBody>
          <a:bodyPr wrap="square">
            <a:spAutoFit/>
          </a:bodyPr>
          <a:lstStyle/>
          <a:p>
            <a:r>
              <a:rPr lang="en-CA" dirty="0">
                <a:latin typeface="MinionPro-Regular"/>
              </a:rPr>
              <a:t>BIP-38 </a:t>
            </a:r>
            <a:r>
              <a:rPr lang="en-CA" sz="1200" dirty="0">
                <a:latin typeface="MinionPro-Regular"/>
              </a:rPr>
              <a:t>proposes a common standard for encrypting private keys with a passphrase and encoding them with Base58Check so that they can be stored securely on backup media, transported securely between wallets, or kept in any other conditions where the key might be exposed.</a:t>
            </a:r>
          </a:p>
          <a:p>
            <a:endParaRPr lang="en-CA" sz="1200" dirty="0">
              <a:latin typeface="MinionPro-Regular"/>
            </a:endParaRPr>
          </a:p>
          <a:p>
            <a:endParaRPr lang="en-CA" sz="1200" dirty="0"/>
          </a:p>
        </p:txBody>
      </p:sp>
    </p:spTree>
    <p:extLst>
      <p:ext uri="{BB962C8B-B14F-4D97-AF65-F5344CB8AC3E}">
        <p14:creationId xmlns:p14="http://schemas.microsoft.com/office/powerpoint/2010/main" val="3807206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Nondeterministic (Random) Wallets</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9365E3A3-CA56-4D45-8FD8-72A41C0CA3FE}"/>
              </a:ext>
            </a:extLst>
          </p:cNvPr>
          <p:cNvPicPr>
            <a:picLocks noChangeAspect="1"/>
          </p:cNvPicPr>
          <p:nvPr/>
        </p:nvPicPr>
        <p:blipFill>
          <a:blip r:embed="rId3"/>
          <a:stretch>
            <a:fillRect/>
          </a:stretch>
        </p:blipFill>
        <p:spPr>
          <a:xfrm>
            <a:off x="1259632" y="814647"/>
            <a:ext cx="6319426" cy="4121080"/>
          </a:xfrm>
          <a:prstGeom prst="rect">
            <a:avLst/>
          </a:prstGeom>
        </p:spPr>
      </p:pic>
    </p:spTree>
    <p:extLst>
      <p:ext uri="{BB962C8B-B14F-4D97-AF65-F5344CB8AC3E}">
        <p14:creationId xmlns:p14="http://schemas.microsoft.com/office/powerpoint/2010/main" val="37581521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Deterministic (Seeded) Wallets</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0FB47585-7A31-4FC4-98EC-4BDF174A81E9}"/>
              </a:ext>
            </a:extLst>
          </p:cNvPr>
          <p:cNvPicPr>
            <a:picLocks noChangeAspect="1"/>
          </p:cNvPicPr>
          <p:nvPr/>
        </p:nvPicPr>
        <p:blipFill>
          <a:blip r:embed="rId3"/>
          <a:stretch>
            <a:fillRect/>
          </a:stretch>
        </p:blipFill>
        <p:spPr>
          <a:xfrm>
            <a:off x="1619672" y="843558"/>
            <a:ext cx="5981978" cy="4149116"/>
          </a:xfrm>
          <a:prstGeom prst="rect">
            <a:avLst/>
          </a:prstGeom>
        </p:spPr>
      </p:pic>
    </p:spTree>
    <p:extLst>
      <p:ext uri="{BB962C8B-B14F-4D97-AF65-F5344CB8AC3E}">
        <p14:creationId xmlns:p14="http://schemas.microsoft.com/office/powerpoint/2010/main" val="481743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ea typeface="微软雅黑" panose="020B0503020204020204" pitchFamily="34" charset="-122"/>
                <a:sym typeface="Arial" panose="020B0604020202020204" pitchFamily="34" charset="0"/>
              </a:rPr>
              <a:t>HD Wallets</a:t>
            </a:r>
            <a:r>
              <a:rPr lang="en-CA" altLang="zh-CN" sz="1800" dirty="0">
                <a:ea typeface="微软雅黑" panose="020B0503020204020204" pitchFamily="34" charset="-122"/>
                <a:sym typeface="Arial" panose="020B0604020202020204" pitchFamily="34" charset="0"/>
              </a:rPr>
              <a:t>(BIP-32/BIP-44)</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DA177511-C218-4903-8756-883052857C59}"/>
              </a:ext>
            </a:extLst>
          </p:cNvPr>
          <p:cNvPicPr>
            <a:picLocks noChangeAspect="1"/>
          </p:cNvPicPr>
          <p:nvPr/>
        </p:nvPicPr>
        <p:blipFill>
          <a:blip r:embed="rId3"/>
          <a:stretch>
            <a:fillRect/>
          </a:stretch>
        </p:blipFill>
        <p:spPr>
          <a:xfrm>
            <a:off x="1393081" y="685940"/>
            <a:ext cx="6357838" cy="4260723"/>
          </a:xfrm>
          <a:prstGeom prst="rect">
            <a:avLst/>
          </a:prstGeom>
        </p:spPr>
      </p:pic>
    </p:spTree>
    <p:extLst>
      <p:ext uri="{BB962C8B-B14F-4D97-AF65-F5344CB8AC3E}">
        <p14:creationId xmlns:p14="http://schemas.microsoft.com/office/powerpoint/2010/main" val="2787827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t>Seeds and Mnemonic Codes (BIP-39)</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177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923330"/>
          </a:xfrm>
          <a:prstGeom prst="rect">
            <a:avLst/>
          </a:prstGeom>
          <a:noFill/>
        </p:spPr>
        <p:txBody>
          <a:bodyPr wrap="square" lIns="0" tIns="0" rIns="0" bIns="0" rtlCol="0">
            <a:spAutoFit/>
          </a:body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dirty="0"/>
              <a:t>0C1E24E5917779D297E14D45F14E1A1A</a:t>
            </a:r>
          </a:p>
          <a:p>
            <a:endParaRPr lang="en-CA" altLang="zh-CN" sz="1200" dirty="0"/>
          </a:p>
          <a:p>
            <a:r>
              <a:rPr lang="en-US" altLang="zh-CN" sz="1200" dirty="0"/>
              <a:t>army van defense carry jealous true</a:t>
            </a:r>
          </a:p>
          <a:p>
            <a:r>
              <a:rPr lang="en-US" altLang="zh-CN" sz="1200" dirty="0"/>
              <a:t>garbage claim echo media make crunch</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01174" y="190684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26">
            <a:extLst>
              <a:ext uri="{FF2B5EF4-FFF2-40B4-BE49-F238E27FC236}">
                <a16:creationId xmlns:a16="http://schemas.microsoft.com/office/drawing/2014/main" id="{5BA94591-26CF-4C78-A54E-EA5E2BC7A866}"/>
              </a:ext>
            </a:extLst>
          </p:cNvPr>
          <p:cNvSpPr/>
          <p:nvPr/>
        </p:nvSpPr>
        <p:spPr>
          <a:xfrm>
            <a:off x="899160" y="3208916"/>
            <a:ext cx="7345680" cy="94506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38">
            <a:extLst>
              <a:ext uri="{FF2B5EF4-FFF2-40B4-BE49-F238E27FC236}">
                <a16:creationId xmlns:a16="http://schemas.microsoft.com/office/drawing/2014/main" id="{B2DB1C0B-D256-4B97-8452-CA989E0CC475}"/>
              </a:ext>
            </a:extLst>
          </p:cNvPr>
          <p:cNvSpPr txBox="1"/>
          <p:nvPr/>
        </p:nvSpPr>
        <p:spPr>
          <a:xfrm>
            <a:off x="1223653" y="3278606"/>
            <a:ext cx="6772818" cy="738664"/>
          </a:xfrm>
          <a:prstGeom prst="rect">
            <a:avLst/>
          </a:prstGeom>
          <a:noFill/>
        </p:spPr>
        <p:txBody>
          <a:bodyPr wrap="square" lIns="0" tIns="0" rIns="0" bIns="0" rtlCol="0">
            <a:spAutoFit/>
          </a:bodyPr>
          <a:lstStyle/>
          <a:p>
            <a:r>
              <a:rPr lang="en-US" altLang="zh-CN" sz="1200" dirty="0"/>
              <a:t>• Mnemonic code words, based on BIP-39</a:t>
            </a:r>
          </a:p>
          <a:p>
            <a:r>
              <a:rPr lang="en-US" altLang="zh-CN" sz="1200" dirty="0"/>
              <a:t>• HD wallets, based on BIP-32</a:t>
            </a:r>
          </a:p>
          <a:p>
            <a:r>
              <a:rPr lang="en-US" altLang="zh-CN" sz="1200" dirty="0"/>
              <a:t>• Multipurpose HD wallet structure, based on BIP-43</a:t>
            </a:r>
          </a:p>
          <a:p>
            <a:r>
              <a:rPr lang="en-US" altLang="zh-CN" sz="1200" dirty="0"/>
              <a:t>• Multicurrency and </a:t>
            </a:r>
            <a:r>
              <a:rPr lang="en-US" altLang="zh-CN" sz="1200" dirty="0" err="1"/>
              <a:t>multiaccount</a:t>
            </a:r>
            <a:r>
              <a:rPr lang="en-US" altLang="zh-CN" sz="1200" dirty="0"/>
              <a:t> wallets, based on BIP-44</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93">
            <a:extLst>
              <a:ext uri="{FF2B5EF4-FFF2-40B4-BE49-F238E27FC236}">
                <a16:creationId xmlns:a16="http://schemas.microsoft.com/office/drawing/2014/main" id="{91AF3FFF-6A43-430A-8F38-464FFC6F5736}"/>
              </a:ext>
            </a:extLst>
          </p:cNvPr>
          <p:cNvSpPr/>
          <p:nvPr/>
        </p:nvSpPr>
        <p:spPr>
          <a:xfrm>
            <a:off x="861492" y="316270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93">
            <a:extLst>
              <a:ext uri="{FF2B5EF4-FFF2-40B4-BE49-F238E27FC236}">
                <a16:creationId xmlns:a16="http://schemas.microsoft.com/office/drawing/2014/main" id="{35B14E78-B66B-4536-A7B2-1CFA92B3805F}"/>
              </a:ext>
            </a:extLst>
          </p:cNvPr>
          <p:cNvSpPr/>
          <p:nvPr/>
        </p:nvSpPr>
        <p:spPr>
          <a:xfrm rot="10800000">
            <a:off x="8001174" y="39399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0D10823F-EDB1-4B6A-B6B6-2F536132C63E}"/>
              </a:ext>
            </a:extLst>
          </p:cNvPr>
          <p:cNvSpPr/>
          <p:nvPr/>
        </p:nvSpPr>
        <p:spPr>
          <a:xfrm>
            <a:off x="754223" y="2558916"/>
            <a:ext cx="2045240" cy="369332"/>
          </a:xfrm>
          <a:prstGeom prst="rect">
            <a:avLst/>
          </a:prstGeom>
        </p:spPr>
        <p:txBody>
          <a:bodyPr wrap="none">
            <a:spAutoFit/>
          </a:bodyPr>
          <a:lstStyle/>
          <a:p>
            <a:r>
              <a:rPr lang="en-US" dirty="0"/>
              <a:t>Wallet Best Practice</a:t>
            </a:r>
            <a:endParaRPr lang="en-CA" dirty="0"/>
          </a:p>
        </p:txBody>
      </p:sp>
    </p:spTree>
    <p:extLst>
      <p:ext uri="{BB962C8B-B14F-4D97-AF65-F5344CB8AC3E}">
        <p14:creationId xmlns:p14="http://schemas.microsoft.com/office/powerpoint/2010/main" val="18994457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9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4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9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400"/>
                            </p:stCondLst>
                            <p:childTnLst>
                              <p:par>
                                <p:cTn id="36" presetID="53" presetClass="entr" presetSubtype="52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anim calcmode="lin" valueType="num">
                                      <p:cBhvr>
                                        <p:cTn id="41" dur="500" fill="hold"/>
                                        <p:tgtEl>
                                          <p:spTgt spid="15"/>
                                        </p:tgtEl>
                                        <p:attrNameLst>
                                          <p:attrName>ppt_x</p:attrName>
                                        </p:attrNameLst>
                                      </p:cBhvr>
                                      <p:tavLst>
                                        <p:tav tm="0">
                                          <p:val>
                                            <p:fltVal val="0.5"/>
                                          </p:val>
                                        </p:tav>
                                        <p:tav tm="100000">
                                          <p:val>
                                            <p:strVal val="#ppt_x"/>
                                          </p:val>
                                        </p:tav>
                                      </p:tavLst>
                                    </p:anim>
                                    <p:anim calcmode="lin" valueType="num">
                                      <p:cBhvr>
                                        <p:cTn id="42" dur="500" fill="hold"/>
                                        <p:tgtEl>
                                          <p:spTgt spid="15"/>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anim calcmode="lin" valueType="num">
                                      <p:cBhvr>
                                        <p:cTn id="48" dur="500" fill="hold"/>
                                        <p:tgtEl>
                                          <p:spTgt spid="16"/>
                                        </p:tgtEl>
                                        <p:attrNameLst>
                                          <p:attrName>ppt_x</p:attrName>
                                        </p:attrNameLst>
                                      </p:cBhvr>
                                      <p:tavLst>
                                        <p:tav tm="0">
                                          <p:val>
                                            <p:fltVal val="0.5"/>
                                          </p:val>
                                        </p:tav>
                                        <p:tav tm="100000">
                                          <p:val>
                                            <p:strVal val="#ppt_x"/>
                                          </p:val>
                                        </p:tav>
                                      </p:tavLst>
                                    </p:anim>
                                    <p:anim calcmode="lin" valueType="num">
                                      <p:cBhvr>
                                        <p:cTn id="49" dur="500" fill="hold"/>
                                        <p:tgtEl>
                                          <p:spTgt spid="16"/>
                                        </p:tgtEl>
                                        <p:attrNameLst>
                                          <p:attrName>ppt_y</p:attrName>
                                        </p:attrNameLst>
                                      </p:cBhvr>
                                      <p:tavLst>
                                        <p:tav tm="0">
                                          <p:val>
                                            <p:fltVal val="0.5"/>
                                          </p:val>
                                        </p:tav>
                                        <p:tav tm="100000">
                                          <p:val>
                                            <p:strVal val="#ppt_y"/>
                                          </p:val>
                                        </p:tav>
                                      </p:tavLst>
                                    </p:anim>
                                  </p:childTnLst>
                                </p:cTn>
                              </p:par>
                            </p:childTnLst>
                          </p:cTn>
                        </p:par>
                        <p:par>
                          <p:cTn id="50" fill="hold">
                            <p:stCondLst>
                              <p:cond delay="3900"/>
                            </p:stCondLst>
                            <p:childTnLst>
                              <p:par>
                                <p:cTn id="51" presetID="22" presetClass="entr" presetSubtype="1"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500"/>
                                        <p:tgtEl>
                                          <p:spTgt spid="13"/>
                                        </p:tgtEl>
                                      </p:cBhvr>
                                    </p:animEffect>
                                  </p:childTnLst>
                                </p:cTn>
                              </p:par>
                            </p:childTnLst>
                          </p:cTn>
                        </p:par>
                        <p:par>
                          <p:cTn id="54" fill="hold">
                            <p:stCondLst>
                              <p:cond delay="4400"/>
                            </p:stCondLst>
                            <p:childTnLst>
                              <p:par>
                                <p:cTn id="55" presetID="22" presetClass="entr" presetSubtype="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13" grpId="0" animBg="1"/>
      <p:bldP spid="14" grpId="0"/>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t>Seeds and Mnemonic Codes (BIP-39)</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699542"/>
            <a:ext cx="4606900" cy="4335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3342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From mnemonic to seed</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771730"/>
            <a:ext cx="5976664" cy="41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198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2210862" cy="646331"/>
          </a:xfrm>
          <a:prstGeom prst="rect">
            <a:avLst/>
          </a:prstGeom>
          <a:noFill/>
        </p:spPr>
        <p:txBody>
          <a:bodyPr wrap="none" rtlCol="0">
            <a:spAutoFit/>
          </a:bodyPr>
          <a:lstStyle/>
          <a:p>
            <a:r>
              <a:rPr lang="en-US" altLang="zh-CN" sz="36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KeyStore</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工作中存在的问题</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思考问题不够全面</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Arial" panose="020B0604020202020204" pitchFamily="34" charset="0"/>
                <a:ea typeface="微软雅黑" panose="020B0503020204020204" pitchFamily="34" charset="-122"/>
                <a:sym typeface="Arial" panose="020B0604020202020204" pitchFamily="34" charset="0"/>
              </a:rPr>
              <a:t>主要问题</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沟通上存在不足</a:t>
            </a: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解决问题信心不足</a:t>
            </a: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5675508" cy="1200329"/>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ABI</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CA" sz="3600" b="1" dirty="0">
                <a:solidFill>
                  <a:schemeClr val="bg1"/>
                </a:solidFill>
                <a:latin typeface="Arial" panose="020B0604020202020204" pitchFamily="34" charset="0"/>
                <a:ea typeface="微软雅黑" panose="020B0503020204020204" pitchFamily="34" charset="-122"/>
              </a:rPr>
              <a:t>Application Binary Interface</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前言</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PREFACE</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1486011" y="1800500"/>
            <a:ext cx="5489707" cy="1731245"/>
          </a:xfrm>
          <a:prstGeom prst="rect">
            <a:avLst/>
          </a:prstGeom>
          <a:noFill/>
        </p:spPr>
        <p:txBody>
          <a:bodyPr wrap="square" lIns="68584" tIns="34291" rIns="68584" bIns="34291" rtlCol="0">
            <a:spAutoFit/>
          </a:bodyPr>
          <a:lstStyle/>
          <a:p>
            <a:pPr algn="just" eaLnBrk="0" hangingPunct="0">
              <a:lnSpc>
                <a:spcPct val="150000"/>
              </a:lnSpc>
            </a:pP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不知不觉间，来到</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学堂在线这个大家庭</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已经有</a:t>
            </a: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多的</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时间了</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。在这段时间的工作中，我收获了很多开发中的很多经验，也吸取了一些工作中的教训</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接下来我把一年来的工作情况总结如下</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8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ABI</a:t>
            </a: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2068259"/>
          </a:xfrm>
          <a:prstGeom prst="rect">
            <a:avLst/>
          </a:prstGeom>
          <a:noFill/>
        </p:spPr>
        <p:txBody>
          <a:bodyPr wrap="square" lIns="0" tIns="0" rIns="0" bIns="0" rtlCol="0">
            <a:spAutoFit/>
          </a:bodyPr>
          <a:lstStyle/>
          <a:p>
            <a:pPr algn="just">
              <a:lnSpc>
                <a:spcPct val="120000"/>
              </a:lnSpc>
            </a:pPr>
            <a:r>
              <a:rPr lang="en-CA" sz="1400" dirty="0"/>
              <a:t>When using the JavaScript </a:t>
            </a:r>
            <a:r>
              <a:rPr lang="en-CA" sz="1400" dirty="0" err="1"/>
              <a:t>dapp</a:t>
            </a:r>
            <a:r>
              <a:rPr lang="en-CA" sz="1400" dirty="0"/>
              <a:t> API, calling a contract via an abstraction layer such as the </a:t>
            </a:r>
            <a:r>
              <a:rPr lang="en-CA" sz="1400" dirty="0" err="1"/>
              <a:t>eth.contract</a:t>
            </a:r>
            <a:r>
              <a:rPr lang="en-CA" sz="1400" dirty="0"/>
              <a:t>() function will send back an object with all the functions that contract can run when called in JavaScript. To standardize this introspective functionality, the Ethereum protocol comes with something called the application binary interface, otherwise known as the Contract ABI. The ABI behaves like an API, creating a standard syntax for contracts to be called by applications. The ABI dictates that the contract will send back an array that delineates the proper call signature and the available contract functions.</a:t>
            </a:r>
          </a:p>
          <a:p>
            <a:pPr algn="just">
              <a:lnSpc>
                <a:spcPct val="120000"/>
              </a:lnSpc>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 https://github.com/ethereum/wiki/wiki/Ethereum-Contract-ABI#functions</a:t>
            </a: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2976134" y="3664736"/>
            <a:ext cx="148955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No Introspection</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676608"/>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Strong Type</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668460" y="3676608"/>
            <a:ext cx="139128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Know At Compilation</a:t>
            </a: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Static</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1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6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1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a:t>
            </a: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1010341"/>
          </a:xfrm>
          <a:prstGeom prst="rect">
            <a:avLst/>
          </a:prstGeom>
          <a:noFill/>
        </p:spPr>
        <p:txBody>
          <a:bodyPr wrap="square" lIns="0" tIns="0" rIns="0" bIns="0" rtlCol="0">
            <a:spAutoFit/>
          </a:bodyPr>
          <a:lstStyle/>
          <a:p>
            <a:pPr algn="just">
              <a:lnSpc>
                <a:spcPct val="120000"/>
              </a:lnSpc>
            </a:pPr>
            <a:r>
              <a:rPr lang="en-US" altLang="zh-CN" sz="1400" dirty="0"/>
              <a:t>The first four bytes of the call data for a function call specifies the function to be called. It is the first (left, high-order in big-endian) four bytes of the Keccak (SHA-3) hash of the signature of the function.</a:t>
            </a:r>
          </a:p>
          <a:p>
            <a:pPr algn="just">
              <a:lnSpc>
                <a:spcPct val="120000"/>
              </a:lnSpc>
            </a:pP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2976134" y="3664736"/>
            <a:ext cx="148955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No Introspection</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676608"/>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Strong Type</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668460" y="3676608"/>
            <a:ext cx="139128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Know At Compilation</a:t>
            </a: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Static</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154299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2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7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a:t>
            </a:r>
          </a:p>
        </p:txBody>
      </p:sp>
      <p:sp>
        <p:nvSpPr>
          <p:cNvPr id="27" name="圆角矩形 26"/>
          <p:cNvSpPr/>
          <p:nvPr/>
        </p:nvSpPr>
        <p:spPr>
          <a:xfrm>
            <a:off x="857880" y="716008"/>
            <a:ext cx="7314520" cy="2215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2412968"/>
          </a:xfrm>
          <a:prstGeom prst="rect">
            <a:avLst/>
          </a:prstGeom>
          <a:noFill/>
        </p:spPr>
        <p:txBody>
          <a:bodyPr wrap="square" lIns="0" tIns="0" rIns="0" bIns="0" rtlCol="0">
            <a:spAutoFit/>
          </a:bodyPr>
          <a:lstStyle/>
          <a:p>
            <a:r>
              <a:rPr lang="en-US" altLang="zh-CN" sz="1400" b="1" dirty="0"/>
              <a:t>pragma</a:t>
            </a:r>
            <a:r>
              <a:rPr lang="en-US" altLang="zh-CN" sz="1400" dirty="0"/>
              <a:t> solidity </a:t>
            </a:r>
            <a:r>
              <a:rPr lang="en-US" altLang="zh-CN" sz="1400" b="1" dirty="0"/>
              <a:t>^</a:t>
            </a:r>
            <a:r>
              <a:rPr lang="en-US" altLang="zh-CN" sz="1400" dirty="0"/>
              <a:t>0.4.16; </a:t>
            </a:r>
          </a:p>
          <a:p>
            <a:r>
              <a:rPr lang="en-US" altLang="zh-CN" sz="1400" b="1" dirty="0"/>
              <a:t>contract</a:t>
            </a:r>
            <a:r>
              <a:rPr lang="en-US" altLang="zh-CN" sz="1400" dirty="0"/>
              <a:t> Foo { </a:t>
            </a:r>
          </a:p>
          <a:p>
            <a:r>
              <a:rPr lang="en-US" altLang="zh-CN" sz="1400" b="1" dirty="0"/>
              <a:t>          function</a:t>
            </a:r>
            <a:r>
              <a:rPr lang="en-US" altLang="zh-CN" sz="1400" dirty="0"/>
              <a:t> bar(</a:t>
            </a:r>
            <a:r>
              <a:rPr lang="en-US" altLang="zh-CN" sz="1400" b="1" dirty="0"/>
              <a:t>bytes3</a:t>
            </a:r>
            <a:r>
              <a:rPr lang="en-US" altLang="zh-CN" sz="1400" dirty="0"/>
              <a:t>[2]) </a:t>
            </a:r>
            <a:r>
              <a:rPr lang="en-US" altLang="zh-CN" sz="1400" b="1" dirty="0"/>
              <a:t>public</a:t>
            </a:r>
            <a:r>
              <a:rPr lang="en-US" altLang="zh-CN" sz="1400" dirty="0"/>
              <a:t> </a:t>
            </a:r>
            <a:r>
              <a:rPr lang="en-US" altLang="zh-CN" sz="1400" b="1" dirty="0"/>
              <a:t>pure</a:t>
            </a:r>
            <a:r>
              <a:rPr lang="en-US" altLang="zh-CN" sz="1400" dirty="0"/>
              <a:t> {} </a:t>
            </a:r>
          </a:p>
          <a:p>
            <a:r>
              <a:rPr lang="en-US" altLang="zh-CN" sz="1400" b="1" dirty="0"/>
              <a:t>          function</a:t>
            </a:r>
            <a:r>
              <a:rPr lang="en-US" altLang="zh-CN" sz="1400" dirty="0"/>
              <a:t> </a:t>
            </a:r>
            <a:r>
              <a:rPr lang="en-US" altLang="zh-CN" sz="1400" dirty="0" err="1"/>
              <a:t>baz</a:t>
            </a:r>
            <a:r>
              <a:rPr lang="en-US" altLang="zh-CN" sz="1400" dirty="0"/>
              <a:t>(</a:t>
            </a:r>
            <a:r>
              <a:rPr lang="en-US" altLang="zh-CN" sz="1400" b="1" dirty="0"/>
              <a:t>uint32</a:t>
            </a:r>
            <a:r>
              <a:rPr lang="en-US" altLang="zh-CN" sz="1400" dirty="0"/>
              <a:t> x, </a:t>
            </a:r>
            <a:r>
              <a:rPr lang="en-US" altLang="zh-CN" sz="1400" b="1" dirty="0"/>
              <a:t>bool</a:t>
            </a:r>
            <a:r>
              <a:rPr lang="en-US" altLang="zh-CN" sz="1400" dirty="0"/>
              <a:t> y) </a:t>
            </a:r>
            <a:r>
              <a:rPr lang="en-US" altLang="zh-CN" sz="1400" b="1" dirty="0"/>
              <a:t>public</a:t>
            </a:r>
            <a:r>
              <a:rPr lang="en-US" altLang="zh-CN" sz="1400" dirty="0"/>
              <a:t> </a:t>
            </a:r>
            <a:r>
              <a:rPr lang="en-US" altLang="zh-CN" sz="1400" b="1" dirty="0"/>
              <a:t>pure</a:t>
            </a:r>
            <a:r>
              <a:rPr lang="en-US" altLang="zh-CN" sz="1400" dirty="0"/>
              <a:t> </a:t>
            </a:r>
            <a:r>
              <a:rPr lang="en-US" altLang="zh-CN" sz="1400" b="1" dirty="0"/>
              <a:t>returns</a:t>
            </a:r>
            <a:r>
              <a:rPr lang="en-US" altLang="zh-CN" sz="1400" dirty="0"/>
              <a:t> (</a:t>
            </a:r>
            <a:r>
              <a:rPr lang="en-US" altLang="zh-CN" sz="1400" b="1" dirty="0"/>
              <a:t>bool</a:t>
            </a:r>
            <a:r>
              <a:rPr lang="en-US" altLang="zh-CN" sz="1400" dirty="0"/>
              <a:t> r) { r </a:t>
            </a:r>
            <a:r>
              <a:rPr lang="en-US" altLang="zh-CN" sz="1400" b="1" dirty="0"/>
              <a:t>=</a:t>
            </a:r>
            <a:r>
              <a:rPr lang="en-US" altLang="zh-CN" sz="1400" dirty="0"/>
              <a:t> x </a:t>
            </a:r>
            <a:r>
              <a:rPr lang="en-US" altLang="zh-CN" sz="1400" b="1" dirty="0"/>
              <a:t>&gt;</a:t>
            </a:r>
            <a:r>
              <a:rPr lang="en-US" altLang="zh-CN" sz="1400" dirty="0"/>
              <a:t> 32 </a:t>
            </a:r>
            <a:r>
              <a:rPr lang="en-US" altLang="zh-CN" sz="1400" b="1" dirty="0"/>
              <a:t>||</a:t>
            </a:r>
            <a:r>
              <a:rPr lang="en-US" altLang="zh-CN" sz="1400" dirty="0"/>
              <a:t> y; } </a:t>
            </a:r>
          </a:p>
          <a:p>
            <a:r>
              <a:rPr lang="en-US" altLang="zh-CN" sz="1400" b="1" dirty="0"/>
              <a:t>          function</a:t>
            </a:r>
            <a:r>
              <a:rPr lang="en-US" altLang="zh-CN" sz="1400" dirty="0"/>
              <a:t> </a:t>
            </a:r>
            <a:r>
              <a:rPr lang="en-US" altLang="zh-CN" sz="1400" dirty="0" err="1"/>
              <a:t>sam</a:t>
            </a:r>
            <a:r>
              <a:rPr lang="en-US" altLang="zh-CN" sz="1400" dirty="0"/>
              <a:t>(</a:t>
            </a:r>
            <a:r>
              <a:rPr lang="en-US" altLang="zh-CN" sz="1400" b="1" dirty="0"/>
              <a:t>bytes</a:t>
            </a:r>
            <a:r>
              <a:rPr lang="en-US" altLang="zh-CN" sz="1400" dirty="0"/>
              <a:t>, </a:t>
            </a:r>
            <a:r>
              <a:rPr lang="en-US" altLang="zh-CN" sz="1400" b="1" dirty="0"/>
              <a:t>bool</a:t>
            </a:r>
            <a:r>
              <a:rPr lang="en-US" altLang="zh-CN" sz="1400" dirty="0"/>
              <a:t>, </a:t>
            </a:r>
            <a:r>
              <a:rPr lang="en-US" altLang="zh-CN" sz="1400" b="1" dirty="0" err="1"/>
              <a:t>uint</a:t>
            </a:r>
            <a:r>
              <a:rPr lang="en-US" altLang="zh-CN" sz="1400" dirty="0"/>
              <a:t>[]) </a:t>
            </a:r>
            <a:r>
              <a:rPr lang="en-US" altLang="zh-CN" sz="1400" b="1" dirty="0"/>
              <a:t>public</a:t>
            </a:r>
            <a:r>
              <a:rPr lang="en-US" altLang="zh-CN" sz="1400" dirty="0"/>
              <a:t> </a:t>
            </a:r>
            <a:r>
              <a:rPr lang="en-US" altLang="zh-CN" sz="1400" b="1" dirty="0"/>
              <a:t>pure</a:t>
            </a:r>
            <a:r>
              <a:rPr lang="en-US" altLang="zh-CN" sz="1400" dirty="0"/>
              <a:t> {} </a:t>
            </a:r>
          </a:p>
          <a:p>
            <a:r>
              <a:rPr lang="en-US" altLang="zh-CN" sz="1400" dirty="0"/>
              <a:t>} </a:t>
            </a:r>
          </a:p>
          <a:p>
            <a:endParaRPr lang="en-US" altLang="zh-CN" sz="1400" dirty="0"/>
          </a:p>
          <a:p>
            <a:r>
              <a:rPr lang="zh-CN" altLang="en-US" sz="1400" dirty="0"/>
              <a:t>如果以参数</a:t>
            </a:r>
            <a:r>
              <a:rPr lang="en-US" altLang="zh-CN" sz="1400" dirty="0"/>
              <a:t>69 and true </a:t>
            </a:r>
            <a:r>
              <a:rPr lang="zh-CN" altLang="en-US" sz="1400" dirty="0"/>
              <a:t>调用</a:t>
            </a:r>
            <a:r>
              <a:rPr lang="en-US" altLang="zh-CN" sz="1400" dirty="0"/>
              <a:t> </a:t>
            </a:r>
            <a:r>
              <a:rPr lang="en-US" altLang="zh-CN" sz="1400" dirty="0" err="1"/>
              <a:t>baz</a:t>
            </a:r>
            <a:r>
              <a:rPr lang="en-US" altLang="zh-CN" sz="1400" dirty="0"/>
              <a:t>(), </a:t>
            </a:r>
            <a:r>
              <a:rPr lang="zh-CN" altLang="en-US" sz="1400" dirty="0"/>
              <a:t>我们会传送</a:t>
            </a:r>
            <a:r>
              <a:rPr lang="en-US" altLang="zh-CN" sz="1400" dirty="0"/>
              <a:t> 68 bytes</a:t>
            </a:r>
            <a:r>
              <a:rPr lang="zh-CN" altLang="en-US" sz="1400" dirty="0"/>
              <a:t>：</a:t>
            </a:r>
            <a:endParaRPr lang="en-US" altLang="zh-CN" sz="1400" dirty="0"/>
          </a:p>
          <a:p>
            <a:r>
              <a:rPr lang="en-US" altLang="zh-CN" sz="1400" dirty="0"/>
              <a:t>0xcdcd77c000000000000000000000000000000000000000000000000000000000000000450000000000000000000000000000000000000000000000000000000000000001</a:t>
            </a:r>
          </a:p>
          <a:p>
            <a:pPr algn="just">
              <a:lnSpc>
                <a:spcPct val="120000"/>
              </a:lnSpc>
            </a:pP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33895" y="268493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88069914"/>
              </p:ext>
            </p:extLst>
          </p:nvPr>
        </p:nvGraphicFramePr>
        <p:xfrm>
          <a:off x="857880" y="2931790"/>
          <a:ext cx="7314520" cy="2103120"/>
        </p:xfrm>
        <a:graphic>
          <a:graphicData uri="http://schemas.openxmlformats.org/drawingml/2006/table">
            <a:tbl>
              <a:tblPr firstRow="1" bandRow="1">
                <a:tableStyleId>{5C22544A-7EE6-4342-B048-85BDC9FD1C3A}</a:tableStyleId>
              </a:tblPr>
              <a:tblGrid>
                <a:gridCol w="3657260">
                  <a:extLst>
                    <a:ext uri="{9D8B030D-6E8A-4147-A177-3AD203B41FA5}">
                      <a16:colId xmlns:a16="http://schemas.microsoft.com/office/drawing/2014/main" val="20000"/>
                    </a:ext>
                  </a:extLst>
                </a:gridCol>
                <a:gridCol w="3657260">
                  <a:extLst>
                    <a:ext uri="{9D8B030D-6E8A-4147-A177-3AD203B41FA5}">
                      <a16:colId xmlns:a16="http://schemas.microsoft.com/office/drawing/2014/main" val="20001"/>
                    </a:ext>
                  </a:extLst>
                </a:gridCol>
              </a:tblGrid>
              <a:tr h="350648">
                <a:tc>
                  <a:txBody>
                    <a:bodyPr/>
                    <a:lstStyle/>
                    <a:p>
                      <a:r>
                        <a:rPr lang="zh-CN" altLang="en-US" dirty="0"/>
                        <a:t>值（</a:t>
                      </a:r>
                      <a:r>
                        <a:rPr lang="en-US" altLang="zh-CN" dirty="0"/>
                        <a:t>Value</a:t>
                      </a:r>
                      <a:r>
                        <a:rPr lang="zh-CN" altLang="en-US" dirty="0"/>
                        <a:t>）</a:t>
                      </a:r>
                    </a:p>
                  </a:txBody>
                  <a:tcPr/>
                </a:tc>
                <a:tc>
                  <a:txBody>
                    <a:bodyPr/>
                    <a:lstStyle/>
                    <a:p>
                      <a:r>
                        <a:rPr lang="zh-CN" altLang="en-US" dirty="0"/>
                        <a:t>详细（</a:t>
                      </a:r>
                      <a:r>
                        <a:rPr lang="en-US" altLang="zh-CN" dirty="0"/>
                        <a:t>Detail</a:t>
                      </a:r>
                      <a:r>
                        <a:rPr lang="zh-CN" altLang="en-US" dirty="0"/>
                        <a:t>）</a:t>
                      </a:r>
                    </a:p>
                  </a:txBody>
                  <a:tcPr/>
                </a:tc>
                <a:extLst>
                  <a:ext uri="{0D108BD9-81ED-4DB2-BD59-A6C34878D82A}">
                    <a16:rowId xmlns:a16="http://schemas.microsoft.com/office/drawing/2014/main" val="10000"/>
                  </a:ext>
                </a:extLst>
              </a:tr>
              <a:tr h="613633">
                <a:tc>
                  <a:txBody>
                    <a:bodyPr/>
                    <a:lstStyle/>
                    <a:p>
                      <a:r>
                        <a:rPr lang="en-US" altLang="zh-CN" sz="1200" dirty="0"/>
                        <a:t>0xcdcd77c0</a:t>
                      </a:r>
                      <a:endParaRPr lang="zh-CN" altLang="en-US" sz="1200" dirty="0"/>
                    </a:p>
                  </a:txBody>
                  <a:tcPr/>
                </a:tc>
                <a:tc>
                  <a:txBody>
                    <a:bodyPr/>
                    <a:lstStyle/>
                    <a:p>
                      <a:r>
                        <a:rPr lang="en-US" altLang="zh-CN" sz="1200" dirty="0"/>
                        <a:t>the Method ID</a:t>
                      </a:r>
                    </a:p>
                    <a:p>
                      <a:r>
                        <a:rPr lang="en-US" altLang="zh-CN" sz="1200" dirty="0"/>
                        <a:t>This is derived as the first 4 bytes of the Keccak hash of the ASCII form of the signature </a:t>
                      </a:r>
                      <a:r>
                        <a:rPr lang="en-US" altLang="zh-CN" sz="1200" dirty="0" err="1"/>
                        <a:t>baz</a:t>
                      </a:r>
                      <a:r>
                        <a:rPr lang="en-US" altLang="zh-CN" sz="1200" dirty="0"/>
                        <a:t>(uint32,bool)</a:t>
                      </a:r>
                      <a:endParaRPr lang="zh-CN" altLang="en-US" sz="1200" dirty="0"/>
                    </a:p>
                  </a:txBody>
                  <a:tcPr/>
                </a:tc>
                <a:extLst>
                  <a:ext uri="{0D108BD9-81ED-4DB2-BD59-A6C34878D82A}">
                    <a16:rowId xmlns:a16="http://schemas.microsoft.com/office/drawing/2014/main" val="10001"/>
                  </a:ext>
                </a:extLst>
              </a:tr>
              <a:tr h="613633">
                <a:tc>
                  <a:txBody>
                    <a:bodyPr/>
                    <a:lstStyle/>
                    <a:p>
                      <a:r>
                        <a:rPr lang="en-US" altLang="zh-CN" sz="1200" dirty="0"/>
                        <a:t>0x0000000000000000000000000000000000000000000000000000000000000045</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the first parameter, a uint32 value 69 padded to 32 bytes</a:t>
                      </a:r>
                    </a:p>
                    <a:p>
                      <a:endParaRPr lang="zh-CN" altLang="en-US" sz="1200" dirty="0"/>
                    </a:p>
                  </a:txBody>
                  <a:tcPr/>
                </a:tc>
                <a:extLst>
                  <a:ext uri="{0D108BD9-81ED-4DB2-BD59-A6C34878D82A}">
                    <a16:rowId xmlns:a16="http://schemas.microsoft.com/office/drawing/2014/main" val="10002"/>
                  </a:ext>
                </a:extLst>
              </a:tr>
              <a:tr h="438310">
                <a:tc>
                  <a:txBody>
                    <a:bodyPr/>
                    <a:lstStyle/>
                    <a:p>
                      <a:r>
                        <a:rPr lang="en-US" altLang="zh-CN" sz="1200" dirty="0"/>
                        <a:t>0x0000000000000000000000000000000000000000000000000000000000000001</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the second parameter - </a:t>
                      </a:r>
                      <a:r>
                        <a:rPr lang="en-US" altLang="zh-CN" sz="1200" dirty="0" err="1"/>
                        <a:t>boolean</a:t>
                      </a:r>
                      <a:r>
                        <a:rPr lang="en-US" altLang="zh-CN" sz="1200" dirty="0"/>
                        <a:t> true, padded to 32 bytes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1467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2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1461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 </a:t>
            </a:r>
            <a:r>
              <a:rPr lang="en-US"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Dynamic Type</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0254" y="846715"/>
            <a:ext cx="7314520" cy="34399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40791" y="943783"/>
            <a:ext cx="6750750" cy="3274743"/>
          </a:xfrm>
          <a:prstGeom prst="rect">
            <a:avLst/>
          </a:prstGeom>
          <a:noFill/>
        </p:spPr>
        <p:txBody>
          <a:bodyPr wrap="square" lIns="0" tIns="0" rIns="0" bIns="0" rtlCol="0">
            <a:spAutoFit/>
          </a:bodyPr>
          <a:lstStyle/>
          <a:p>
            <a:r>
              <a:rPr lang="en-US" altLang="zh-CN" sz="1400" dirty="0"/>
              <a:t>A call to a function with the signature f(uint,uint32[],bytes10,bytes) with values (0x123, [0x456, 0x789], "1234567890", "Hello, world!")</a:t>
            </a:r>
          </a:p>
          <a:p>
            <a:endParaRPr lang="en-US" altLang="zh-CN" sz="1400" dirty="0"/>
          </a:p>
          <a:p>
            <a:r>
              <a:rPr lang="zh-CN" altLang="en-US" sz="1400" dirty="0"/>
              <a:t>编码结果：</a:t>
            </a:r>
            <a:endParaRPr lang="en-US" altLang="zh-CN" sz="1400" dirty="0"/>
          </a:p>
          <a:p>
            <a:endParaRPr lang="en-US" altLang="zh-CN" sz="1400" dirty="0"/>
          </a:p>
          <a:p>
            <a:r>
              <a:rPr lang="en-US" altLang="zh-CN" sz="1400" dirty="0"/>
              <a:t>0x8be65246 0000000000000000000000000000000000000000000000000000000000000123 0000000000000000000000000000000000000000000000000000000000000080 3132333435363738393000000000000000000000000000000000000000000000 00000000000000000000000000000000000000000000000000000000000000e0 0000000000000000000000000000000000000000000000000000000000000002 0000000000000000000000000000000000000000000000000000000000000456 0000000000000000000000000000000000000000000000000000000000000789 000000000000000000000000000000000000000000000000000000000000000d 48656c6c6f2c20776f726c642100000000000000000000000000000000000000</a:t>
            </a:r>
          </a:p>
          <a:p>
            <a:pPr algn="just">
              <a:lnSpc>
                <a:spcPct val="120000"/>
              </a:lnSpc>
            </a:pP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52759" y="77687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58611" y="405984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70371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3658927" y="3427135"/>
            <a:ext cx="1826141"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谢谢聆听</a:t>
            </a: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p>
        </p:txBody>
      </p:sp>
      <p:sp>
        <p:nvSpPr>
          <p:cNvPr id="35" name="TextBox 34"/>
          <p:cNvSpPr txBox="1"/>
          <p:nvPr/>
        </p:nvSpPr>
        <p:spPr>
          <a:xfrm>
            <a:off x="4197941" y="4593679"/>
            <a:ext cx="881972"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23" name="图片 22"/>
          <p:cNvPicPr>
            <a:picLocks noChangeAspect="1"/>
          </p:cNvPicPr>
          <p:nvPr/>
        </p:nvPicPr>
        <p:blipFill>
          <a:blip r:embed="rId8"/>
          <a:stretch>
            <a:fillRect/>
          </a:stretch>
        </p:blipFill>
        <p:spPr>
          <a:xfrm>
            <a:off x="467544" y="339502"/>
            <a:ext cx="1248296" cy="364086"/>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65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552018"/>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50429" y="3703724"/>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预备知识</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579868"/>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en-US" altLang="zh-CN" b="1" dirty="0" err="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Keystore</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29682" y="372387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ABI</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2031325"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预备知识</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736304"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Key/Address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a:extLst>
              <a:ext uri="{FF2B5EF4-FFF2-40B4-BE49-F238E27FC236}">
                <a16:creationId xmlns:a16="http://schemas.microsoft.com/office/drawing/2014/main" id="{813425E3-4A60-4619-9822-667B92648D1B}"/>
              </a:ext>
            </a:extLst>
          </p:cNvPr>
          <p:cNvPicPr>
            <a:picLocks noChangeAspect="1"/>
          </p:cNvPicPr>
          <p:nvPr/>
        </p:nvPicPr>
        <p:blipFill>
          <a:blip r:embed="rId3"/>
          <a:stretch>
            <a:fillRect/>
          </a:stretch>
        </p:blipFill>
        <p:spPr>
          <a:xfrm>
            <a:off x="747074" y="1635646"/>
            <a:ext cx="7649852" cy="2155903"/>
          </a:xfrm>
          <a:prstGeom prst="rect">
            <a:avLst/>
          </a:prstGeom>
        </p:spPr>
      </p:pic>
    </p:spTree>
    <p:extLst>
      <p:ext uri="{BB962C8B-B14F-4D97-AF65-F5344CB8AC3E}">
        <p14:creationId xmlns:p14="http://schemas.microsoft.com/office/powerpoint/2010/main" val="1541832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私钥</a:t>
            </a:r>
            <a:r>
              <a:rPr lang="en-CA"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(Private Key)</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551194"/>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范围</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US" sz="1200" dirty="0">
                <a:solidFill>
                  <a:schemeClr val="tx1">
                    <a:lumMod val="75000"/>
                    <a:lumOff val="25000"/>
                  </a:schemeClr>
                </a:solidFill>
                <a:latin typeface="Arial" panose="020B0604020202020204" pitchFamily="34" charset="0"/>
                <a:ea typeface="微软雅黑" panose="020B0503020204020204" pitchFamily="34" charset="-122"/>
              </a:rPr>
              <a:t>[</a:t>
            </a:r>
            <a:r>
              <a:rPr lang="en-CA" sz="1200" dirty="0">
                <a:solidFill>
                  <a:schemeClr val="tx1">
                    <a:lumMod val="75000"/>
                    <a:lumOff val="25000"/>
                  </a:schemeClr>
                </a:solidFill>
                <a:latin typeface="Arial" panose="020B0604020202020204" pitchFamily="34" charset="0"/>
                <a:ea typeface="微软雅黑" panose="020B0503020204020204" pitchFamily="34" charset="-122"/>
              </a:rPr>
              <a:t>1, n – 1</a:t>
            </a:r>
            <a:r>
              <a:rPr lang="en-US" sz="1200" dirty="0">
                <a:solidFill>
                  <a:schemeClr val="tx1">
                    <a:lumMod val="75000"/>
                    <a:lumOff val="25000"/>
                  </a:schemeClr>
                </a:solidFill>
                <a:latin typeface="Arial" panose="020B0604020202020204" pitchFamily="34" charset="0"/>
                <a:ea typeface="微软雅黑" panose="020B0503020204020204" pitchFamily="34" charset="-122"/>
              </a:rPr>
              <a:t>]  </a:t>
            </a:r>
            <a:r>
              <a:rPr lang="en-CA" sz="1200" dirty="0">
                <a:solidFill>
                  <a:schemeClr val="tx1">
                    <a:lumMod val="75000"/>
                    <a:lumOff val="25000"/>
                  </a:schemeClr>
                </a:solidFill>
                <a:latin typeface="Arial" panose="020B0604020202020204" pitchFamily="34" charset="0"/>
                <a:ea typeface="微软雅黑" panose="020B0503020204020204" pitchFamily="34" charset="-122"/>
              </a:rPr>
              <a:t>n = 1.158 * 10^77</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注意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rPr>
              <a:t>不要自己生成私钥。要使用</a:t>
            </a:r>
            <a:r>
              <a:rPr lang="en-CA" sz="1200" dirty="0">
                <a:solidFill>
                  <a:schemeClr val="tx1">
                    <a:lumMod val="75000"/>
                    <a:lumOff val="25000"/>
                  </a:schemeClr>
                </a:solidFill>
                <a:latin typeface="Arial" panose="020B0604020202020204" pitchFamily="34" charset="0"/>
                <a:ea typeface="微软雅黑" panose="020B0503020204020204" pitchFamily="34" charset="-122"/>
              </a:rPr>
              <a:t>cryptographically secure pseudo-random number generator (CSPRNG)</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742208"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82932"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84332"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732408" y="3707500"/>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id="{30BEB475-EA8C-41A8-924C-039F868C8F3D}"/>
              </a:ext>
            </a:extLst>
          </p:cNvPr>
          <p:cNvPicPr>
            <a:picLocks noChangeAspect="1"/>
          </p:cNvPicPr>
          <p:nvPr/>
        </p:nvPicPr>
        <p:blipFill>
          <a:blip r:embed="rId3"/>
          <a:stretch>
            <a:fillRect/>
          </a:stretch>
        </p:blipFill>
        <p:spPr>
          <a:xfrm>
            <a:off x="3941080" y="3707500"/>
            <a:ext cx="1080120" cy="276999"/>
          </a:xfrm>
          <a:prstGeom prst="rect">
            <a:avLst/>
          </a:prstGeom>
        </p:spPr>
      </p:pic>
      <p:pic>
        <p:nvPicPr>
          <p:cNvPr id="4" name="图片 3">
            <a:extLst>
              <a:ext uri="{FF2B5EF4-FFF2-40B4-BE49-F238E27FC236}">
                <a16:creationId xmlns:a16="http://schemas.microsoft.com/office/drawing/2014/main" id="{E10D4135-05C4-4096-AF4D-EF08A7CCD5D2}"/>
              </a:ext>
            </a:extLst>
          </p:cNvPr>
          <p:cNvPicPr>
            <a:picLocks noChangeAspect="1"/>
          </p:cNvPicPr>
          <p:nvPr/>
        </p:nvPicPr>
        <p:blipFill>
          <a:blip r:embed="rId4"/>
          <a:stretch>
            <a:fillRect/>
          </a:stretch>
        </p:blipFill>
        <p:spPr>
          <a:xfrm>
            <a:off x="6214573" y="3707500"/>
            <a:ext cx="1038875" cy="276999"/>
          </a:xfrm>
          <a:prstGeom prst="rect">
            <a:avLst/>
          </a:prstGeom>
        </p:spPr>
      </p:pic>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公钥</a:t>
            </a:r>
            <a:r>
              <a:rPr lang="en-CA"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(Public Key)</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326615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3139321"/>
          </a:xfrm>
          <a:prstGeom prst="rect">
            <a:avLst/>
          </a:prstGeom>
          <a:noFill/>
        </p:spPr>
        <p:txBody>
          <a:bodyPr wrap="square" lIns="0" tIns="0" rIns="0" bIns="0" rtlCol="0">
            <a:spAutoFit/>
          </a:bodyPr>
          <a:lstStyle/>
          <a:p>
            <a:r>
              <a:rPr lang="en-CA" dirty="0"/>
              <a:t>Bitcoin uses a specific elliptic curve and set of mathematical constants, as defined in a standard called secp256k1, established by the National Institute of Standards and Technology (NIST).</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dirty="0"/>
              <a:t>The secp256k1 curve is defined by the following function, which</a:t>
            </a:r>
          </a:p>
          <a:p>
            <a:r>
              <a:rPr lang="en-CA" dirty="0"/>
              <a:t>produces an elliptic curve:</a:t>
            </a:r>
          </a:p>
          <a:p>
            <a:endParaRPr lang="en-CA" dirty="0"/>
          </a:p>
          <a:p>
            <a:r>
              <a:rPr lang="es-ES" i="1" dirty="0"/>
              <a:t>y</a:t>
            </a:r>
            <a:r>
              <a:rPr lang="en-US" altLang="zh-CN" i="1" dirty="0"/>
              <a:t>^</a:t>
            </a:r>
            <a:r>
              <a:rPr lang="es-ES" dirty="0"/>
              <a:t>2 = </a:t>
            </a:r>
            <a:r>
              <a:rPr lang="es-ES" i="1" dirty="0"/>
              <a:t>x^</a:t>
            </a:r>
            <a:r>
              <a:rPr lang="es-ES" dirty="0"/>
              <a:t>3 + 7 over </a:t>
            </a:r>
            <a:r>
              <a:rPr lang="es-ES" i="1" dirty="0"/>
              <a:t>p</a:t>
            </a:r>
          </a:p>
          <a:p>
            <a:r>
              <a:rPr lang="en-CA" dirty="0"/>
              <a:t>or</a:t>
            </a:r>
          </a:p>
          <a:p>
            <a:r>
              <a:rPr lang="da-DK" i="1" dirty="0"/>
              <a:t>Y^</a:t>
            </a:r>
            <a:r>
              <a:rPr lang="da-DK" dirty="0"/>
              <a:t>2 mod </a:t>
            </a:r>
            <a:r>
              <a:rPr lang="da-DK" i="1" dirty="0"/>
              <a:t>p </a:t>
            </a:r>
            <a:r>
              <a:rPr lang="da-DK" dirty="0"/>
              <a:t>= </a:t>
            </a:r>
            <a:r>
              <a:rPr lang="da-DK" i="1" dirty="0"/>
              <a:t>x^</a:t>
            </a:r>
            <a:r>
              <a:rPr lang="da-DK" dirty="0"/>
              <a:t>3 + 7 mod </a:t>
            </a:r>
            <a:r>
              <a:rPr lang="da-DK" i="1" dirty="0"/>
              <a:t>p</a:t>
            </a:r>
          </a:p>
          <a:p>
            <a:endParaRPr lang="da-DK" altLang="zh-CN" sz="1200" i="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da-DK" i="1" dirty="0"/>
              <a:t>p</a:t>
            </a:r>
            <a:r>
              <a:rPr lang="en-CA" dirty="0"/>
              <a:t> </a:t>
            </a:r>
            <a:r>
              <a:rPr lang="zh-CN" altLang="en-US" dirty="0"/>
              <a:t>：</a:t>
            </a:r>
            <a:r>
              <a:rPr lang="en-CA" dirty="0"/>
              <a:t>prime number</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401191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216129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基于公开密钥的加密</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descr="åºäºå¬å¼å¯é¥çå å¯è¿ç¨">
            <a:extLst>
              <a:ext uri="{FF2B5EF4-FFF2-40B4-BE49-F238E27FC236}">
                <a16:creationId xmlns:a16="http://schemas.microsoft.com/office/drawing/2014/main" id="{2AA8A042-2F56-463E-8028-B79FA5ECB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054" y="1059582"/>
            <a:ext cx="6191892" cy="339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45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基于公开密钥的认证</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descr="åºäºå¬å¼å¯é¥çè®¤è¯è¿ç¨">
            <a:extLst>
              <a:ext uri="{FF2B5EF4-FFF2-40B4-BE49-F238E27FC236}">
                <a16:creationId xmlns:a16="http://schemas.microsoft.com/office/drawing/2014/main" id="{986CBDC8-D424-4CFD-B370-F6A47D8F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31590"/>
            <a:ext cx="6060491" cy="332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2206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TotalTime>
  <Words>851</Words>
  <Application>Microsoft Office PowerPoint</Application>
  <PresentationFormat>全屏显示(16:9)</PresentationFormat>
  <Paragraphs>142</Paragraphs>
  <Slides>24</Slides>
  <Notes>24</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微软雅黑</vt:lpstr>
      <vt:lpstr>MinionPro-Regular</vt:lpstr>
      <vt:lpstr>Open Sans Light</vt:lpstr>
      <vt:lpstr>Roboto</vt:lpstr>
      <vt:lpstr>宋体</vt:lpstr>
      <vt:lpstr>U.S. 101</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郑嘉文</dc:creator>
  <cp:lastModifiedBy>gavinzheng</cp:lastModifiedBy>
  <cp:revision>182</cp:revision>
  <dcterms:created xsi:type="dcterms:W3CDTF">2015-12-11T17:46:17Z</dcterms:created>
  <dcterms:modified xsi:type="dcterms:W3CDTF">2018-03-28T19:14:15Z</dcterms:modified>
</cp:coreProperties>
</file>