
<file path=[Content_Types].xml><?xml version="1.0" encoding="utf-8"?>
<Types xmlns="http://schemas.openxmlformats.org/package/2006/content-types">
  <Default Extension="png" ContentType="image/png"/>
  <Default Extension="m4a" ContentType="audio/unknown"/>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23" r:id="rId2"/>
    <p:sldId id="293" r:id="rId3"/>
    <p:sldId id="264" r:id="rId4"/>
    <p:sldId id="334" r:id="rId5"/>
    <p:sldId id="299" r:id="rId6"/>
    <p:sldId id="336" r:id="rId7"/>
    <p:sldId id="337" r:id="rId8"/>
    <p:sldId id="338" r:id="rId9"/>
    <p:sldId id="339" r:id="rId10"/>
    <p:sldId id="340" r:id="rId11"/>
    <p:sldId id="341" r:id="rId12"/>
    <p:sldId id="342" r:id="rId13"/>
    <p:sldId id="343" r:id="rId14"/>
    <p:sldId id="322" r:id="rId15"/>
    <p:sldId id="259" r:id="rId16"/>
    <p:sldId id="335" r:id="rId17"/>
    <p:sldId id="333" r:id="rId18"/>
    <p:sldId id="330" r:id="rId19"/>
    <p:sldId id="331" r:id="rId20"/>
    <p:sldId id="324" r:id="rId21"/>
    <p:sldId id="288" r:id="rId22"/>
    <p:sldId id="325" r:id="rId23"/>
    <p:sldId id="332" r:id="rId24"/>
    <p:sldId id="344" r:id="rId25"/>
    <p:sldId id="345" r:id="rId26"/>
    <p:sldId id="346" r:id="rId27"/>
    <p:sldId id="300" r:id="rId28"/>
    <p:sldId id="328" r:id="rId29"/>
  </p:sldIdLst>
  <p:sldSz cx="9144000" cy="5143500" type="screen16x9"/>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92DB"/>
    <a:srgbClr val="F79600"/>
    <a:srgbClr val="005DA2"/>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82" autoAdjust="0"/>
    <p:restoredTop sz="95872" autoAdjust="0"/>
  </p:normalViewPr>
  <p:slideViewPr>
    <p:cSldViewPr>
      <p:cViewPr varScale="1">
        <p:scale>
          <a:sx n="114" d="100"/>
          <a:sy n="114" d="100"/>
        </p:scale>
        <p:origin x="-706" y="-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2018/3/28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2018/3/28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a:t>
            </a:fld>
            <a:endParaRPr lang="zh-CN" altLang="en-US"/>
          </a:p>
        </p:txBody>
      </p:sp>
    </p:spTree>
    <p:extLst>
      <p:ext uri="{BB962C8B-B14F-4D97-AF65-F5344CB8AC3E}">
        <p14:creationId xmlns:p14="http://schemas.microsoft.com/office/powerpoint/2010/main" val="568516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209088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3209088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3209088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3209088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3138327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3143131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1145498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1468729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45938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912260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837679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2169423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2111870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392905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392905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392905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3929055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673170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28</a:t>
            </a:fld>
            <a:endParaRPr lang="zh-CN" altLang="en-US"/>
          </a:p>
        </p:txBody>
      </p:sp>
    </p:spTree>
    <p:extLst>
      <p:ext uri="{BB962C8B-B14F-4D97-AF65-F5344CB8AC3E}">
        <p14:creationId xmlns:p14="http://schemas.microsoft.com/office/powerpoint/2010/main" val="283593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3523661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2688857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1407947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209088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3209088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3209088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1045128"/>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323528" y="292895"/>
            <a:ext cx="390372" cy="20597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Lst>
  <p:transition spd="slow">
    <p:cov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tiff"/><Relationship Id="rId3" Type="http://schemas.openxmlformats.org/officeDocument/2006/relationships/slideLayout" Target="../slideLayouts/slideLayout14.xml"/><Relationship Id="rId7" Type="http://schemas.openxmlformats.org/officeDocument/2006/relationships/image" Target="../media/image4.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tiff"/><Relationship Id="rId3" Type="http://schemas.openxmlformats.org/officeDocument/2006/relationships/slideLayout" Target="../slideLayouts/slideLayout14.xml"/><Relationship Id="rId7" Type="http://schemas.openxmlformats.org/officeDocument/2006/relationships/image" Target="../media/image4.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5"/>
          <a:stretch>
            <a:fillRect/>
          </a:stretch>
        </p:blipFill>
        <p:spPr>
          <a:xfrm>
            <a:off x="2834335" y="1920082"/>
            <a:ext cx="3915514" cy="1625128"/>
          </a:xfrm>
          <a:prstGeom prst="rect">
            <a:avLst/>
          </a:prstGeom>
          <a:noFill/>
        </p:spPr>
      </p:pic>
      <p:sp>
        <p:nvSpPr>
          <p:cNvPr id="36" name="矩形 35"/>
          <p:cNvSpPr/>
          <p:nvPr/>
        </p:nvSpPr>
        <p:spPr>
          <a:xfrm>
            <a:off x="104775" y="5058861"/>
            <a:ext cx="8934450" cy="84639"/>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 name="组合 16"/>
          <p:cNvGrpSpPr/>
          <p:nvPr/>
        </p:nvGrpSpPr>
        <p:grpSpPr>
          <a:xfrm>
            <a:off x="105064" y="5057690"/>
            <a:ext cx="78138" cy="85809"/>
            <a:chOff x="0" y="4948014"/>
            <a:chExt cx="195486" cy="195486"/>
          </a:xfrm>
        </p:grpSpPr>
        <p:sp>
          <p:nvSpPr>
            <p:cNvPr id="18" name="矩形 17"/>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等腰三角形 18"/>
            <p:cNvSpPr/>
            <p:nvPr/>
          </p:nvSpPr>
          <p:spPr>
            <a:xfrm rot="16200000">
              <a:off x="42014" y="4991088"/>
              <a:ext cx="111459" cy="9608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组合 19"/>
          <p:cNvGrpSpPr/>
          <p:nvPr/>
        </p:nvGrpSpPr>
        <p:grpSpPr>
          <a:xfrm>
            <a:off x="8955706" y="5057690"/>
            <a:ext cx="78138" cy="85809"/>
            <a:chOff x="0" y="4948014"/>
            <a:chExt cx="195486" cy="195486"/>
          </a:xfrm>
        </p:grpSpPr>
        <p:sp>
          <p:nvSpPr>
            <p:cNvPr id="21" name="矩形 20"/>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等腰三角形 21"/>
            <p:cNvSpPr/>
            <p:nvPr/>
          </p:nvSpPr>
          <p:spPr>
            <a:xfrm rot="5400000" flipH="1">
              <a:off x="42015" y="4991089"/>
              <a:ext cx="111459" cy="9608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2049929" y="3427135"/>
            <a:ext cx="5044138" cy="584775"/>
          </a:xfrm>
          <a:prstGeom prst="rect">
            <a:avLst/>
          </a:prstGeom>
          <a:noFill/>
          <a:ln>
            <a:solidFill>
              <a:schemeClr val="accent1"/>
            </a:solidFill>
          </a:ln>
        </p:spPr>
        <p:txBody>
          <a:bodyPr wrap="none" rtlCol="0">
            <a:spAutoFit/>
          </a:bodyPr>
          <a:lstStyle/>
          <a:p>
            <a:pPr algn="ctr"/>
            <a:r>
              <a:rPr lang="zh-CN" altLang="en-US"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以太坊源码解析 </a:t>
            </a:r>
            <a:r>
              <a:rPr lang="en-US" altLang="zh-CN"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 Account</a:t>
            </a:r>
            <a:endParaRPr lang="zh-CN" altLang="en-US"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31" name="直接连接符 30"/>
          <p:cNvCxnSpPr/>
          <p:nvPr/>
        </p:nvCxnSpPr>
        <p:spPr>
          <a:xfrm>
            <a:off x="2156911" y="4421088"/>
            <a:ext cx="480190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3361997" y="4277072"/>
            <a:ext cx="2592288" cy="288032"/>
          </a:xfrm>
          <a:prstGeom prst="round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郑嘉文</a:t>
            </a:r>
            <a:endParaRPr lang="en-CA"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Box 34"/>
          <p:cNvSpPr txBox="1"/>
          <p:nvPr/>
        </p:nvSpPr>
        <p:spPr>
          <a:xfrm>
            <a:off x="4064090" y="4593679"/>
            <a:ext cx="1149674" cy="323165"/>
          </a:xfrm>
          <a:prstGeom prst="rect">
            <a:avLst/>
          </a:prstGeom>
          <a:noFill/>
        </p:spPr>
        <p:txBody>
          <a:bodyPr wrap="none" rtlCol="0">
            <a:spAutoFit/>
          </a:bodyPr>
          <a:lstStyle/>
          <a:p>
            <a:pPr algn="ctr"/>
            <a:r>
              <a:rPr lang="en-US" altLang="zh-CN" sz="1500" b="1" dirty="0">
                <a:latin typeface="Arial" panose="020B0604020202020204" pitchFamily="34" charset="0"/>
                <a:ea typeface="微软雅黑" panose="020B0503020204020204" pitchFamily="34" charset="-122"/>
                <a:sym typeface="Arial" panose="020B0604020202020204" pitchFamily="34" charset="0"/>
              </a:rPr>
              <a:t>2018/03/31</a:t>
            </a:r>
            <a:endParaRPr lang="zh-CN" altLang="en-US" sz="15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9651" y="-238674"/>
            <a:ext cx="3096929" cy="4380218"/>
          </a:xfrm>
          <a:prstGeom prst="rect">
            <a:avLst/>
          </a:prstGeom>
        </p:spPr>
      </p:pic>
      <p:pic>
        <p:nvPicPr>
          <p:cNvPr id="3" name="励志.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843808" y="-1100658"/>
            <a:ext cx="609600" cy="609600"/>
          </a:xfrm>
          <a:prstGeom prst="rect">
            <a:avLst/>
          </a:prstGeom>
        </p:spPr>
      </p:pic>
      <p:pic>
        <p:nvPicPr>
          <p:cNvPr id="4" name="图片 3"/>
          <p:cNvPicPr>
            <a:picLocks noChangeAspect="1"/>
          </p:cNvPicPr>
          <p:nvPr/>
        </p:nvPicPr>
        <p:blipFill>
          <a:blip r:embed="rId8"/>
          <a:stretch>
            <a:fillRect/>
          </a:stretch>
        </p:blipFill>
        <p:spPr>
          <a:xfrm>
            <a:off x="395536" y="339502"/>
            <a:ext cx="1248296" cy="364086"/>
          </a:xfrm>
          <a:prstGeom prst="rect">
            <a:avLst/>
          </a:prstGeom>
        </p:spPr>
      </p:pic>
    </p:spTree>
    <p:extLst>
      <p:ext uri="{BB962C8B-B14F-4D97-AF65-F5344CB8AC3E}">
        <p14:creationId xmlns:p14="http://schemas.microsoft.com/office/powerpoint/2010/main" val="1467214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1000"/>
                                        <p:tgtEl>
                                          <p:spTgt spid="36"/>
                                        </p:tgtEl>
                                      </p:cBhvr>
                                    </p:animEffect>
                                  </p:childTnLst>
                                </p:cTn>
                              </p:par>
                              <p:par>
                                <p:cTn id="10" presetID="10"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arn(inVertical)">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16" presetClass="entr" presetSubtype="37"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outVertic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41" presetClass="entr" presetSubtype="0" fill="hold" grpId="0" nodeType="clickEffect">
                                  <p:stCondLst>
                                    <p:cond delay="0"/>
                                  </p:stCondLst>
                                  <p:iterate type="lt">
                                    <p:tmPct val="10000"/>
                                  </p:iterate>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30"/>
                                        </p:tgtEl>
                                        <p:attrNameLst>
                                          <p:attrName>ppt_y</p:attrName>
                                        </p:attrNameLst>
                                      </p:cBhvr>
                                      <p:tavLst>
                                        <p:tav tm="0">
                                          <p:val>
                                            <p:strVal val="#ppt_y"/>
                                          </p:val>
                                        </p:tav>
                                        <p:tav tm="100000">
                                          <p:val>
                                            <p:strVal val="#ppt_y"/>
                                          </p:val>
                                        </p:tav>
                                      </p:tavLst>
                                    </p:anim>
                                    <p:anim calcmode="lin" valueType="num">
                                      <p:cBhvr>
                                        <p:cTn id="4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30"/>
                                        </p:tgtEl>
                                      </p:cBhvr>
                                    </p:animEffect>
                                  </p:childTnLst>
                                </p:cTn>
                              </p:par>
                            </p:childTnLst>
                          </p:cTn>
                        </p:par>
                        <p:par>
                          <p:cTn id="47" fill="hold">
                            <p:stCondLst>
                              <p:cond delay="1200"/>
                            </p:stCondLst>
                            <p:childTnLst>
                              <p:par>
                                <p:cTn id="48" presetID="42" presetClass="entr" presetSubtype="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1000"/>
                                        <p:tgtEl>
                                          <p:spTgt spid="35"/>
                                        </p:tgtEl>
                                      </p:cBhvr>
                                    </p:animEffect>
                                    <p:anim calcmode="lin" valueType="num">
                                      <p:cBhvr>
                                        <p:cTn id="51" dur="1000" fill="hold"/>
                                        <p:tgtEl>
                                          <p:spTgt spid="35"/>
                                        </p:tgtEl>
                                        <p:attrNameLst>
                                          <p:attrName>ppt_x</p:attrName>
                                        </p:attrNameLst>
                                      </p:cBhvr>
                                      <p:tavLst>
                                        <p:tav tm="0">
                                          <p:val>
                                            <p:strVal val="#ppt_x"/>
                                          </p:val>
                                        </p:tav>
                                        <p:tav tm="100000">
                                          <p:val>
                                            <p:strVal val="#ppt_x"/>
                                          </p:val>
                                        </p:tav>
                                      </p:tavLst>
                                    </p:anim>
                                    <p:anim calcmode="lin" valueType="num">
                                      <p:cBhvr>
                                        <p:cTn id="5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repeatCount="indefinite" fill="hold" display="0">
                  <p:stCondLst>
                    <p:cond delay="indefinite"/>
                  </p:stCondLst>
                  <p:endCondLst>
                    <p:cond evt="onStopAudio" delay="0">
                      <p:tgtEl>
                        <p:sldTgt/>
                      </p:tgtEl>
                    </p:cond>
                  </p:endCondLst>
                </p:cTn>
                <p:tgtEl>
                  <p:spTgt spid="3"/>
                </p:tgtEl>
              </p:cMediaNode>
            </p:audio>
          </p:childTnLst>
        </p:cTn>
      </p:par>
    </p:tnLst>
    <p:bldLst>
      <p:bldP spid="36" grpId="0" animBg="1"/>
      <p:bldP spid="30" grpId="0" animBg="1"/>
      <p:bldP spid="32" grpId="0" animBg="1"/>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40913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t>Seeds and Mnemonic Codes (BIP-39)</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99160" y="961782"/>
            <a:ext cx="7345680" cy="18259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223653" y="1031472"/>
            <a:ext cx="6772818" cy="1920526"/>
          </a:xfrm>
          <a:prstGeom prst="rect">
            <a:avLst/>
          </a:prstGeom>
          <a:noFill/>
        </p:spPr>
        <p:txBody>
          <a:bodyPr wrap="square" lIns="0" tIns="0" rIns="0" bIns="0" rtlCol="0">
            <a:spAutoFit/>
          </a:bodyPr>
          <a:lstStyle/>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公式</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en-CA" altLang="zh-CN" sz="1200" i="1" dirty="0"/>
              <a:t>A </a:t>
            </a:r>
            <a:r>
              <a:rPr lang="en-CA" altLang="zh-CN" sz="1200" dirty="0"/>
              <a:t>= </a:t>
            </a:r>
            <a:r>
              <a:rPr lang="en-CA" altLang="zh-CN" sz="1200" i="1" dirty="0"/>
              <a:t>RIPEMD</a:t>
            </a:r>
            <a:r>
              <a:rPr lang="en-CA" altLang="zh-CN" sz="1200" dirty="0"/>
              <a:t>160 </a:t>
            </a:r>
            <a:r>
              <a:rPr lang="en-US" altLang="zh-CN" sz="1200" dirty="0"/>
              <a:t>(</a:t>
            </a:r>
            <a:r>
              <a:rPr lang="en-CA" altLang="zh-CN" sz="1200" i="1" dirty="0"/>
              <a:t>SHA</a:t>
            </a:r>
            <a:r>
              <a:rPr lang="en-CA" altLang="zh-CN" sz="1200" dirty="0"/>
              <a:t>256( </a:t>
            </a:r>
            <a:r>
              <a:rPr lang="en-CA" altLang="zh-CN" sz="1200" i="1" dirty="0"/>
              <a:t>K))</a:t>
            </a:r>
          </a:p>
          <a:p>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长度  </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160bit = 20 Byte</a:t>
            </a:r>
          </a:p>
          <a:p>
            <a:endParaRPr lang="en-CA"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例子</a:t>
            </a:r>
            <a:endParaRPr lang="en-CA"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en-CA" altLang="zh-CN" sz="1200" dirty="0"/>
              <a:t>0C1E24E5917779D297E14D45F14E1A1A</a:t>
            </a:r>
          </a:p>
          <a:p>
            <a:endParaRPr lang="en-CA" altLang="zh-CN" sz="1200" dirty="0"/>
          </a:p>
          <a:p>
            <a:r>
              <a:rPr lang="en-US" altLang="zh-CN" sz="1200" dirty="0"/>
              <a:t>army van defense carry jealous true</a:t>
            </a:r>
          </a:p>
          <a:p>
            <a:r>
              <a:rPr lang="en-US" altLang="zh-CN" sz="1200" dirty="0"/>
              <a:t>garbage claim echo media make crunch</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1492" y="91556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14530" y="2537115"/>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67020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59123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60400" y="3518887"/>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256 bit</a:t>
            </a:r>
          </a:p>
        </p:txBody>
      </p:sp>
      <p:pic>
        <p:nvPicPr>
          <p:cNvPr id="3" name="图片 2">
            <a:extLst>
              <a:ext uri="{FF2B5EF4-FFF2-40B4-BE49-F238E27FC236}">
                <a16:creationId xmlns:a16="http://schemas.microsoft.com/office/drawing/2014/main" xmlns="" id="{30BEB475-EA8C-41A8-924C-039F868C8F3D}"/>
              </a:ext>
            </a:extLst>
          </p:cNvPr>
          <p:cNvPicPr>
            <a:picLocks noChangeAspect="1"/>
          </p:cNvPicPr>
          <p:nvPr/>
        </p:nvPicPr>
        <p:blipFill>
          <a:blip r:embed="rId3"/>
          <a:stretch>
            <a:fillRect/>
          </a:stretch>
        </p:blipFill>
        <p:spPr>
          <a:xfrm>
            <a:off x="3869072" y="3518887"/>
            <a:ext cx="1080120" cy="276999"/>
          </a:xfrm>
          <a:prstGeom prst="rect">
            <a:avLst/>
          </a:prstGeom>
        </p:spPr>
      </p:pic>
      <p:pic>
        <p:nvPicPr>
          <p:cNvPr id="4" name="图片 3">
            <a:extLst>
              <a:ext uri="{FF2B5EF4-FFF2-40B4-BE49-F238E27FC236}">
                <a16:creationId xmlns:a16="http://schemas.microsoft.com/office/drawing/2014/main" xmlns="" id="{E10D4135-05C4-4096-AF4D-EF08A7CCD5D2}"/>
              </a:ext>
            </a:extLst>
          </p:cNvPr>
          <p:cNvPicPr>
            <a:picLocks noChangeAspect="1"/>
          </p:cNvPicPr>
          <p:nvPr/>
        </p:nvPicPr>
        <p:blipFill>
          <a:blip r:embed="rId4"/>
          <a:stretch>
            <a:fillRect/>
          </a:stretch>
        </p:blipFill>
        <p:spPr>
          <a:xfrm>
            <a:off x="6142565" y="3518887"/>
            <a:ext cx="1038875" cy="276999"/>
          </a:xfrm>
          <a:prstGeom prst="rect">
            <a:avLst/>
          </a:prstGeom>
        </p:spPr>
      </p:pic>
    </p:spTree>
    <p:extLst>
      <p:ext uri="{BB962C8B-B14F-4D97-AF65-F5344CB8AC3E}">
        <p14:creationId xmlns:p14="http://schemas.microsoft.com/office/powerpoint/2010/main" val="18994457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9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24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9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340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60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4" grpId="0" animBg="1"/>
      <p:bldP spid="45" grpId="0" animBg="1"/>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40913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t>Seeds and Mnemonic Codes (BIP-39)</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99160" y="961782"/>
            <a:ext cx="7345680" cy="18259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223653" y="1031472"/>
            <a:ext cx="6772818" cy="738664"/>
          </a:xfrm>
          <a:prstGeom prst="rect">
            <a:avLst/>
          </a:prstGeom>
          <a:noFill/>
        </p:spPr>
        <p:txBody>
          <a:bodyPr wrap="square" lIns="0" tIns="0" rIns="0" bIns="0" rtlCol="0">
            <a:spAutoFit/>
          </a:bodyPr>
          <a:lstStyle/>
          <a:p>
            <a:r>
              <a:rPr lang="en-US" altLang="zh-CN" sz="1200" dirty="0"/>
              <a:t>• Mnemonic code words, based on BIP-39</a:t>
            </a:r>
          </a:p>
          <a:p>
            <a:r>
              <a:rPr lang="en-US" altLang="zh-CN" sz="1200" dirty="0"/>
              <a:t>• HD wallets, based on BIP-32</a:t>
            </a:r>
          </a:p>
          <a:p>
            <a:r>
              <a:rPr lang="en-US" altLang="zh-CN" sz="1200" dirty="0"/>
              <a:t>• Multipurpose HD wallet structure, based on BIP-43</a:t>
            </a:r>
          </a:p>
          <a:p>
            <a:r>
              <a:rPr lang="en-US" altLang="zh-CN" sz="1200" dirty="0"/>
              <a:t>• Multicurrency and </a:t>
            </a:r>
            <a:r>
              <a:rPr lang="en-US" altLang="zh-CN" sz="1200" dirty="0" err="1"/>
              <a:t>multiaccount</a:t>
            </a:r>
            <a:r>
              <a:rPr lang="en-US" altLang="zh-CN" sz="1200" dirty="0"/>
              <a:t> wallets, based on BIP-44</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1492" y="91556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14530" y="2537115"/>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67020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59123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60400" y="3518887"/>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256 bit</a:t>
            </a:r>
          </a:p>
        </p:txBody>
      </p:sp>
      <p:pic>
        <p:nvPicPr>
          <p:cNvPr id="3" name="图片 2">
            <a:extLst>
              <a:ext uri="{FF2B5EF4-FFF2-40B4-BE49-F238E27FC236}">
                <a16:creationId xmlns:a16="http://schemas.microsoft.com/office/drawing/2014/main" xmlns="" id="{30BEB475-EA8C-41A8-924C-039F868C8F3D}"/>
              </a:ext>
            </a:extLst>
          </p:cNvPr>
          <p:cNvPicPr>
            <a:picLocks noChangeAspect="1"/>
          </p:cNvPicPr>
          <p:nvPr/>
        </p:nvPicPr>
        <p:blipFill>
          <a:blip r:embed="rId3"/>
          <a:stretch>
            <a:fillRect/>
          </a:stretch>
        </p:blipFill>
        <p:spPr>
          <a:xfrm>
            <a:off x="3869072" y="3518887"/>
            <a:ext cx="1080120" cy="276999"/>
          </a:xfrm>
          <a:prstGeom prst="rect">
            <a:avLst/>
          </a:prstGeom>
        </p:spPr>
      </p:pic>
      <p:pic>
        <p:nvPicPr>
          <p:cNvPr id="4" name="图片 3">
            <a:extLst>
              <a:ext uri="{FF2B5EF4-FFF2-40B4-BE49-F238E27FC236}">
                <a16:creationId xmlns:a16="http://schemas.microsoft.com/office/drawing/2014/main" xmlns="" id="{E10D4135-05C4-4096-AF4D-EF08A7CCD5D2}"/>
              </a:ext>
            </a:extLst>
          </p:cNvPr>
          <p:cNvPicPr>
            <a:picLocks noChangeAspect="1"/>
          </p:cNvPicPr>
          <p:nvPr/>
        </p:nvPicPr>
        <p:blipFill>
          <a:blip r:embed="rId4"/>
          <a:stretch>
            <a:fillRect/>
          </a:stretch>
        </p:blipFill>
        <p:spPr>
          <a:xfrm>
            <a:off x="6142565" y="3518887"/>
            <a:ext cx="1038875" cy="276999"/>
          </a:xfrm>
          <a:prstGeom prst="rect">
            <a:avLst/>
          </a:prstGeom>
        </p:spPr>
      </p:pic>
    </p:spTree>
    <p:extLst>
      <p:ext uri="{BB962C8B-B14F-4D97-AF65-F5344CB8AC3E}">
        <p14:creationId xmlns:p14="http://schemas.microsoft.com/office/powerpoint/2010/main" val="39245206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9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24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9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340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60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4" grpId="0" animBg="1"/>
      <p:bldP spid="45" grpId="0" animBg="1"/>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40913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t>Seeds and Mnemonic Codes (BIP-39)</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699542"/>
            <a:ext cx="4606900" cy="4335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63342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40913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CA" altLang="zh-CN" sz="1800" dirty="0"/>
              <a:t>From mnemonic to seed</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771730"/>
            <a:ext cx="5976664" cy="4163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9198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699792" y="1707653"/>
            <a:ext cx="6480137" cy="2016224"/>
          </a:xfrm>
          <a:prstGeom prst="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0" y="1707654"/>
            <a:ext cx="2483768"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410451" y="1930936"/>
            <a:ext cx="1553630" cy="1569660"/>
          </a:xfrm>
          <a:prstGeom prst="rect">
            <a:avLst/>
          </a:prstGeom>
          <a:noFill/>
        </p:spPr>
        <p:txBody>
          <a:bodyPr wrap="none" rtlCol="0">
            <a:spAutoFit/>
          </a:bodyPr>
          <a:lstStyle/>
          <a:p>
            <a:r>
              <a:rPr lang="en-US" altLang="zh-CN" sz="96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635896" y="2428521"/>
            <a:ext cx="3877985" cy="646331"/>
          </a:xfrm>
          <a:prstGeom prst="rect">
            <a:avLst/>
          </a:prstGeom>
          <a:noFill/>
        </p:spPr>
        <p:txBody>
          <a:bodyPr wrap="none" rtlCol="0">
            <a:spAutoFit/>
          </a:bodyPr>
          <a:lstStyle/>
          <a:p>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年度工作内容概述</a:t>
            </a:r>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chemeClr val="tx2">
                <a:lumMod val="20000"/>
                <a:lumOff val="80000"/>
              </a:schemeClr>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8872883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animBg="1"/>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4"/>
          <p:cNvGrpSpPr/>
          <p:nvPr/>
        </p:nvGrpSpPr>
        <p:grpSpPr>
          <a:xfrm>
            <a:off x="5079491" y="1347614"/>
            <a:ext cx="2880085" cy="645054"/>
            <a:chOff x="6772654" y="2152648"/>
            <a:chExt cx="3840113" cy="860072"/>
          </a:xfrm>
        </p:grpSpPr>
        <p:sp>
          <p:nvSpPr>
            <p:cNvPr id="13" name="Shape 539"/>
            <p:cNvSpPr/>
            <p:nvPr/>
          </p:nvSpPr>
          <p:spPr>
            <a:xfrm>
              <a:off x="7289045" y="2152648"/>
              <a:ext cx="3323722" cy="644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4" name="Shape 540"/>
            <p:cNvSpPr/>
            <p:nvPr/>
          </p:nvSpPr>
          <p:spPr>
            <a:xfrm>
              <a:off x="6772654" y="2152648"/>
              <a:ext cx="516147"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 name="Group 18"/>
          <p:cNvGrpSpPr/>
          <p:nvPr/>
        </p:nvGrpSpPr>
        <p:grpSpPr>
          <a:xfrm>
            <a:off x="1159320" y="1347614"/>
            <a:ext cx="2890361" cy="645054"/>
            <a:chOff x="1545760" y="2152648"/>
            <a:chExt cx="3853814" cy="860072"/>
          </a:xfrm>
        </p:grpSpPr>
        <p:sp>
          <p:nvSpPr>
            <p:cNvPr id="16" name="Shape 542"/>
            <p:cNvSpPr/>
            <p:nvPr/>
          </p:nvSpPr>
          <p:spPr>
            <a:xfrm>
              <a:off x="1545760" y="2152648"/>
              <a:ext cx="3344236" cy="6443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17" name="Shape 543"/>
            <p:cNvSpPr/>
            <p:nvPr/>
          </p:nvSpPr>
          <p:spPr>
            <a:xfrm>
              <a:off x="4883415" y="2152648"/>
              <a:ext cx="516159" cy="8600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Group 21"/>
          <p:cNvGrpSpPr/>
          <p:nvPr/>
        </p:nvGrpSpPr>
        <p:grpSpPr>
          <a:xfrm>
            <a:off x="5070045" y="3367676"/>
            <a:ext cx="2902381" cy="645054"/>
            <a:chOff x="6760059" y="4457519"/>
            <a:chExt cx="3869841" cy="860072"/>
          </a:xfrm>
        </p:grpSpPr>
        <p:sp>
          <p:nvSpPr>
            <p:cNvPr id="19" name="Shape 545"/>
            <p:cNvSpPr/>
            <p:nvPr/>
          </p:nvSpPr>
          <p:spPr>
            <a:xfrm>
              <a:off x="7276450" y="4671632"/>
              <a:ext cx="3353450" cy="6443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0" name="Shape 546"/>
            <p:cNvSpPr/>
            <p:nvPr/>
          </p:nvSpPr>
          <p:spPr>
            <a:xfrm>
              <a:off x="6760059" y="4457519"/>
              <a:ext cx="516158"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1" name="Group 24"/>
          <p:cNvGrpSpPr/>
          <p:nvPr/>
        </p:nvGrpSpPr>
        <p:grpSpPr>
          <a:xfrm>
            <a:off x="1159320" y="3367676"/>
            <a:ext cx="2890356" cy="645054"/>
            <a:chOff x="1545760" y="4457519"/>
            <a:chExt cx="3853808" cy="860072"/>
          </a:xfrm>
        </p:grpSpPr>
        <p:sp>
          <p:nvSpPr>
            <p:cNvPr id="22" name="Shape 548"/>
            <p:cNvSpPr/>
            <p:nvPr/>
          </p:nvSpPr>
          <p:spPr>
            <a:xfrm>
              <a:off x="1545760" y="4671632"/>
              <a:ext cx="3336278" cy="6443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3" name="Shape 549"/>
            <p:cNvSpPr/>
            <p:nvPr/>
          </p:nvSpPr>
          <p:spPr>
            <a:xfrm>
              <a:off x="4883415" y="4457519"/>
              <a:ext cx="516153" cy="86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03"/>
                  </a:lnTo>
                  <a:lnTo>
                    <a:pt x="18808" y="0"/>
                  </a:lnTo>
                  <a:lnTo>
                    <a:pt x="0" y="5417"/>
                  </a:lnTo>
                  <a:cubicBezTo>
                    <a:pt x="0" y="5417"/>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Shape 558"/>
          <p:cNvSpPr/>
          <p:nvPr/>
        </p:nvSpPr>
        <p:spPr>
          <a:xfrm>
            <a:off x="1159903"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6" name="Shape 566"/>
          <p:cNvSpPr/>
          <p:nvPr/>
        </p:nvSpPr>
        <p:spPr>
          <a:xfrm>
            <a:off x="1159903"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7" name="Shape 568"/>
          <p:cNvSpPr/>
          <p:nvPr/>
        </p:nvSpPr>
        <p:spPr>
          <a:xfrm>
            <a:off x="7814476"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29" name="Shape 576"/>
          <p:cNvSpPr/>
          <p:nvPr/>
        </p:nvSpPr>
        <p:spPr>
          <a:xfrm>
            <a:off x="7814476"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31"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年度工作内容概述</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 Placeholder 12"/>
          <p:cNvSpPr txBox="1">
            <a:spLocks/>
          </p:cNvSpPr>
          <p:nvPr/>
        </p:nvSpPr>
        <p:spPr>
          <a:xfrm>
            <a:off x="1500188" y="1483769"/>
            <a:ext cx="1959184" cy="287177"/>
          </a:xfrm>
          <a:prstGeom prst="rect">
            <a:avLst/>
          </a:prstGeom>
        </p:spPr>
        <p:txBody>
          <a:bodyPr lIns="0" rIns="0">
            <a:norm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题目批量导入</a:t>
            </a:r>
            <a:endParaRPr lang="en-GB"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 Placeholder 12"/>
          <p:cNvSpPr txBox="1">
            <a:spLocks/>
          </p:cNvSpPr>
          <p:nvPr/>
        </p:nvSpPr>
        <p:spPr>
          <a:xfrm>
            <a:off x="1500187" y="3661661"/>
            <a:ext cx="1959184" cy="287177"/>
          </a:xfrm>
          <a:prstGeom prst="rect">
            <a:avLst/>
          </a:prstGeom>
        </p:spPr>
        <p:txBody>
          <a:bodyPr lIns="0" rIns="0">
            <a:normAutofit fontScale="92500"/>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教学数据导出及其异步化改造</a:t>
            </a:r>
            <a:endParaRPr lang="en-GB"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 Placeholder 12"/>
          <p:cNvSpPr txBox="1">
            <a:spLocks/>
          </p:cNvSpPr>
          <p:nvPr/>
        </p:nvSpPr>
        <p:spPr>
          <a:xfrm>
            <a:off x="5660202" y="1483769"/>
            <a:ext cx="1959184" cy="287177"/>
          </a:xfrm>
          <a:prstGeom prst="rect">
            <a:avLst/>
          </a:prstGeom>
        </p:spPr>
        <p:txBody>
          <a:bodyPr lIns="0" rIns="0">
            <a:norm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校名建议算法</a:t>
            </a:r>
            <a:endParaRPr lang="en-GB"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 Placeholder 12"/>
          <p:cNvSpPr txBox="1">
            <a:spLocks/>
          </p:cNvSpPr>
          <p:nvPr/>
        </p:nvSpPr>
        <p:spPr>
          <a:xfrm>
            <a:off x="5660201" y="3661661"/>
            <a:ext cx="1959184" cy="287177"/>
          </a:xfrm>
          <a:prstGeom prst="rect">
            <a:avLst/>
          </a:prstGeom>
        </p:spPr>
        <p:txBody>
          <a:bodyPr lIns="0" rIns="0">
            <a:norm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雨课堂专业版部署与开发</a:t>
            </a:r>
            <a:endParaRPr lang="en-GB"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 Placeholder 12"/>
          <p:cNvSpPr txBox="1">
            <a:spLocks/>
          </p:cNvSpPr>
          <p:nvPr/>
        </p:nvSpPr>
        <p:spPr>
          <a:xfrm>
            <a:off x="1500186" y="1965676"/>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根据用户提供的</a:t>
            </a:r>
            <a:r>
              <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word</a:t>
            </a:r>
            <a:r>
              <a:rPr lang="zh-CN" altLang="en-US"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文件或文本内容解析出选择题</a:t>
            </a:r>
            <a:endPar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sp>
        <p:nvSpPr>
          <p:cNvPr id="41" name="Text Placeholder 12"/>
          <p:cNvSpPr txBox="1">
            <a:spLocks/>
          </p:cNvSpPr>
          <p:nvPr/>
        </p:nvSpPr>
        <p:spPr>
          <a:xfrm>
            <a:off x="1500185" y="4176003"/>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老师可以将教学数据导出为</a:t>
            </a:r>
            <a:r>
              <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excel</a:t>
            </a:r>
            <a:r>
              <a:rPr lang="zh-CN" altLang="en-US"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文件</a:t>
            </a:r>
            <a:endPar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sp>
        <p:nvSpPr>
          <p:cNvPr id="42" name="Text Placeholder 12"/>
          <p:cNvSpPr txBox="1">
            <a:spLocks/>
          </p:cNvSpPr>
          <p:nvPr/>
        </p:nvSpPr>
        <p:spPr>
          <a:xfrm>
            <a:off x="5940152" y="1968806"/>
            <a:ext cx="1874323" cy="120809"/>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zh-CN" altLang="en-US"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解决用户填写大学名称不规范的问题</a:t>
            </a:r>
            <a:endPar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sp>
        <p:nvSpPr>
          <p:cNvPr id="44" name="Text Placeholder 12"/>
          <p:cNvSpPr txBox="1">
            <a:spLocks/>
          </p:cNvSpPr>
          <p:nvPr/>
        </p:nvSpPr>
        <p:spPr>
          <a:xfrm>
            <a:off x="5940152" y="4179133"/>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zh-CN" altLang="en-US"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rPr>
              <a:t>为购买雨课堂专业版的学校进行数据导入和身份验证接入</a:t>
            </a:r>
            <a:endParaRPr lang="en-US" altLang="zh-CN" sz="1000" dirty="0">
              <a:solidFill>
                <a:schemeClr val="tx1">
                  <a:lumMod val="75000"/>
                  <a:lumOff val="25000"/>
                </a:schemeClr>
              </a:solidFill>
              <a:latin typeface="Arial" panose="020B0604020202020204" pitchFamily="34" charset="0"/>
              <a:ea typeface="微软雅黑" pitchFamily="34" charset="-122"/>
              <a:sym typeface="Arial" panose="020B0604020202020204" pitchFamily="34" charset="0"/>
            </a:endParaRPr>
          </a:p>
        </p:txBody>
      </p:sp>
      <p:grpSp>
        <p:nvGrpSpPr>
          <p:cNvPr id="52" name="组合 51"/>
          <p:cNvGrpSpPr/>
          <p:nvPr/>
        </p:nvGrpSpPr>
        <p:grpSpPr>
          <a:xfrm>
            <a:off x="3566899" y="1677917"/>
            <a:ext cx="1997947" cy="1997946"/>
            <a:chOff x="3566899" y="1605909"/>
            <a:chExt cx="1997947" cy="1997946"/>
          </a:xfrm>
        </p:grpSpPr>
        <p:sp>
          <p:nvSpPr>
            <p:cNvPr id="30" name="Shape 551"/>
            <p:cNvSpPr/>
            <p:nvPr/>
          </p:nvSpPr>
          <p:spPr>
            <a:xfrm>
              <a:off x="3566899" y="1605909"/>
              <a:ext cx="1997947" cy="19979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38100" tIns="38100" rIns="38100" bIns="38100" anchor="ctr"/>
            <a:lstStyle/>
            <a:p>
              <a:pPr lvl="0" algn="l">
                <a:spcBef>
                  <a:spcPts val="3375"/>
                </a:spcBef>
                <a:defRPr sz="2500">
                  <a:latin typeface="Aller Light"/>
                  <a:ea typeface="Aller Light"/>
                  <a:cs typeface="Aller Light"/>
                  <a:sym typeface="Aller Light"/>
                </a:defRPr>
              </a:pPr>
              <a:endParaRPr>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a:off x="3699991" y="1747171"/>
              <a:ext cx="1728790" cy="17287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年度工作</a:t>
              </a:r>
              <a:endParaRPr lang="en-US" altLang="zh-CN"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20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内容概述</a:t>
              </a:r>
            </a:p>
          </p:txBody>
        </p:sp>
      </p:grpSp>
    </p:spTree>
    <p:extLst>
      <p:ext uri="{BB962C8B-B14F-4D97-AF65-F5344CB8AC3E}">
        <p14:creationId xmlns:p14="http://schemas.microsoft.com/office/powerpoint/2010/main" val="34480062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p:cTn id="15" dur="500" fill="hold"/>
                                        <p:tgtEl>
                                          <p:spTgt spid="52"/>
                                        </p:tgtEl>
                                        <p:attrNameLst>
                                          <p:attrName>ppt_w</p:attrName>
                                        </p:attrNameLst>
                                      </p:cBhvr>
                                      <p:tavLst>
                                        <p:tav tm="0">
                                          <p:val>
                                            <p:fltVal val="0"/>
                                          </p:val>
                                        </p:tav>
                                        <p:tav tm="100000">
                                          <p:val>
                                            <p:strVal val="#ppt_w"/>
                                          </p:val>
                                        </p:tav>
                                      </p:tavLst>
                                    </p:anim>
                                    <p:anim calcmode="lin" valueType="num">
                                      <p:cBhvr>
                                        <p:cTn id="16" dur="500" fill="hold"/>
                                        <p:tgtEl>
                                          <p:spTgt spid="52"/>
                                        </p:tgtEl>
                                        <p:attrNameLst>
                                          <p:attrName>ppt_h</p:attrName>
                                        </p:attrNameLst>
                                      </p:cBhvr>
                                      <p:tavLst>
                                        <p:tav tm="0">
                                          <p:val>
                                            <p:fltVal val="0"/>
                                          </p:val>
                                        </p:tav>
                                        <p:tav tm="100000">
                                          <p:val>
                                            <p:strVal val="#ppt_h"/>
                                          </p:val>
                                        </p:tav>
                                      </p:tavLst>
                                    </p:anim>
                                    <p:animEffect transition="in" filter="fade">
                                      <p:cBhvr>
                                        <p:cTn id="17" dur="500"/>
                                        <p:tgtEl>
                                          <p:spTgt spid="52"/>
                                        </p:tgtEl>
                                      </p:cBhvr>
                                    </p:animEffect>
                                  </p:childTnLst>
                                </p:cTn>
                              </p:par>
                            </p:childTnLst>
                          </p:cTn>
                        </p:par>
                        <p:par>
                          <p:cTn id="18" fill="hold">
                            <p:stCondLst>
                              <p:cond delay="1350"/>
                            </p:stCondLst>
                            <p:childTnLst>
                              <p:par>
                                <p:cTn id="19" presetID="22" presetClass="entr" presetSubtype="2"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par>
                          <p:cTn id="22" fill="hold">
                            <p:stCondLst>
                              <p:cond delay="1850"/>
                            </p:stCondLst>
                            <p:childTnLst>
                              <p:par>
                                <p:cTn id="23" presetID="10" presetClass="entr" presetSubtype="0" fill="hold" grpId="0" nodeType="afterEffect">
                                  <p:stCondLst>
                                    <p:cond delay="0"/>
                                  </p:stCondLst>
                                  <p:childTnLst>
                                    <p:set>
                                      <p:cBhvr>
                                        <p:cTn id="24" dur="1" fill="hold">
                                          <p:stCondLst>
                                            <p:cond delay="0"/>
                                          </p:stCondLst>
                                        </p:cTn>
                                        <p:tgtEl>
                                          <p:spTgt spid="32">
                                            <p:txEl>
                                              <p:pRg st="0" end="0"/>
                                            </p:txEl>
                                          </p:spTgt>
                                        </p:tgtEl>
                                        <p:attrNameLst>
                                          <p:attrName>style.visibility</p:attrName>
                                        </p:attrNameLst>
                                      </p:cBhvr>
                                      <p:to>
                                        <p:strVal val="visible"/>
                                      </p:to>
                                    </p:set>
                                    <p:animEffect transition="in" filter="fade">
                                      <p:cBhvr>
                                        <p:cTn id="25" dur="500"/>
                                        <p:tgtEl>
                                          <p:spTgt spid="32">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2350"/>
                            </p:stCondLst>
                            <p:childTnLst>
                              <p:par>
                                <p:cTn id="30" presetID="10" presetClass="entr" presetSubtype="0" fill="hold" grpId="0" nodeType="afterEffect">
                                  <p:stCondLst>
                                    <p:cond delay="0"/>
                                  </p:stCondLst>
                                  <p:childTnLst>
                                    <p:set>
                                      <p:cBhvr>
                                        <p:cTn id="31" dur="1" fill="hold">
                                          <p:stCondLst>
                                            <p:cond delay="0"/>
                                          </p:stCondLst>
                                        </p:cTn>
                                        <p:tgtEl>
                                          <p:spTgt spid="39">
                                            <p:txEl>
                                              <p:pRg st="0" end="0"/>
                                            </p:txEl>
                                          </p:spTgt>
                                        </p:tgtEl>
                                        <p:attrNameLst>
                                          <p:attrName>style.visibility</p:attrName>
                                        </p:attrNameLst>
                                      </p:cBhvr>
                                      <p:to>
                                        <p:strVal val="visible"/>
                                      </p:to>
                                    </p:set>
                                    <p:animEffect transition="in" filter="fade">
                                      <p:cBhvr>
                                        <p:cTn id="32" dur="500"/>
                                        <p:tgtEl>
                                          <p:spTgt spid="39">
                                            <p:txEl>
                                              <p:pRg st="0" end="0"/>
                                            </p:txEl>
                                          </p:spTgt>
                                        </p:tgtEl>
                                      </p:cBhvr>
                                    </p:animEffect>
                                  </p:childTnLst>
                                </p:cTn>
                              </p:par>
                            </p:childTnLst>
                          </p:cTn>
                        </p:par>
                        <p:par>
                          <p:cTn id="33" fill="hold">
                            <p:stCondLst>
                              <p:cond delay="2850"/>
                            </p:stCondLst>
                            <p:childTnLst>
                              <p:par>
                                <p:cTn id="34" presetID="22" presetClass="entr" presetSubtype="2"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500"/>
                                        <p:tgtEl>
                                          <p:spTgt spid="21"/>
                                        </p:tgtEl>
                                      </p:cBhvr>
                                    </p:animEffect>
                                  </p:childTnLst>
                                </p:cTn>
                              </p:par>
                            </p:childTnLst>
                          </p:cTn>
                        </p:par>
                        <p:par>
                          <p:cTn id="37" fill="hold">
                            <p:stCondLst>
                              <p:cond delay="3350"/>
                            </p:stCondLst>
                            <p:childTnLst>
                              <p:par>
                                <p:cTn id="38" presetID="10" presetClass="entr" presetSubtype="0"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fade">
                                      <p:cBhvr>
                                        <p:cTn id="40" dur="500"/>
                                        <p:tgtEl>
                                          <p:spTgt spid="35">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par>
                          <p:cTn id="44" fill="hold">
                            <p:stCondLst>
                              <p:cond delay="3850"/>
                            </p:stCondLst>
                            <p:childTnLst>
                              <p:par>
                                <p:cTn id="45" presetID="10" presetClass="entr" presetSubtype="0" fill="hold" grpId="0" nodeType="afterEffect">
                                  <p:stCondLst>
                                    <p:cond delay="0"/>
                                  </p:stCondLst>
                                  <p:childTnLst>
                                    <p:set>
                                      <p:cBhvr>
                                        <p:cTn id="46" dur="1" fill="hold">
                                          <p:stCondLst>
                                            <p:cond delay="0"/>
                                          </p:stCondLst>
                                        </p:cTn>
                                        <p:tgtEl>
                                          <p:spTgt spid="41">
                                            <p:txEl>
                                              <p:pRg st="0" end="0"/>
                                            </p:txEl>
                                          </p:spTgt>
                                        </p:tgtEl>
                                        <p:attrNameLst>
                                          <p:attrName>style.visibility</p:attrName>
                                        </p:attrNameLst>
                                      </p:cBhvr>
                                      <p:to>
                                        <p:strVal val="visible"/>
                                      </p:to>
                                    </p:set>
                                    <p:animEffect transition="in" filter="fade">
                                      <p:cBhvr>
                                        <p:cTn id="47" dur="500"/>
                                        <p:tgtEl>
                                          <p:spTgt spid="41">
                                            <p:txEl>
                                              <p:pRg st="0" end="0"/>
                                            </p:txEl>
                                          </p:spTgt>
                                        </p:tgtEl>
                                      </p:cBhvr>
                                    </p:animEffect>
                                  </p:childTnLst>
                                </p:cTn>
                              </p:par>
                            </p:childTnLst>
                          </p:cTn>
                        </p:par>
                        <p:par>
                          <p:cTn id="48" fill="hold">
                            <p:stCondLst>
                              <p:cond delay="4350"/>
                            </p:stCondLst>
                            <p:childTnLst>
                              <p:par>
                                <p:cTn id="49" presetID="22" presetClass="entr" presetSubtype="8" fill="hold"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par>
                          <p:cTn id="52" fill="hold">
                            <p:stCondLst>
                              <p:cond delay="4850"/>
                            </p:stCondLst>
                            <p:childTnLst>
                              <p:par>
                                <p:cTn id="53" presetID="10" presetClass="entr" presetSubtype="0" fill="hold" grpId="0" nodeType="afterEffect">
                                  <p:stCondLst>
                                    <p:cond delay="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par>
                          <p:cTn id="59" fill="hold">
                            <p:stCondLst>
                              <p:cond delay="5350"/>
                            </p:stCondLst>
                            <p:childTnLst>
                              <p:par>
                                <p:cTn id="60" presetID="10" presetClass="entr" presetSubtype="0" fill="hold" grpId="0" nodeType="afterEffect">
                                  <p:stCondLst>
                                    <p:cond delay="0"/>
                                  </p:stCondLst>
                                  <p:childTnLst>
                                    <p:set>
                                      <p:cBhvr>
                                        <p:cTn id="61" dur="1" fill="hold">
                                          <p:stCondLst>
                                            <p:cond delay="0"/>
                                          </p:stCondLst>
                                        </p:cTn>
                                        <p:tgtEl>
                                          <p:spTgt spid="42">
                                            <p:txEl>
                                              <p:pRg st="0" end="0"/>
                                            </p:txEl>
                                          </p:spTgt>
                                        </p:tgtEl>
                                        <p:attrNameLst>
                                          <p:attrName>style.visibility</p:attrName>
                                        </p:attrNameLst>
                                      </p:cBhvr>
                                      <p:to>
                                        <p:strVal val="visible"/>
                                      </p:to>
                                    </p:set>
                                    <p:animEffect transition="in" filter="fade">
                                      <p:cBhvr>
                                        <p:cTn id="62" dur="500"/>
                                        <p:tgtEl>
                                          <p:spTgt spid="42">
                                            <p:txEl>
                                              <p:pRg st="0" end="0"/>
                                            </p:txEl>
                                          </p:spTgt>
                                        </p:tgtEl>
                                      </p:cBhvr>
                                    </p:animEffect>
                                  </p:childTnLst>
                                </p:cTn>
                              </p:par>
                            </p:childTnLst>
                          </p:cTn>
                        </p:par>
                        <p:par>
                          <p:cTn id="63" fill="hold">
                            <p:stCondLst>
                              <p:cond delay="5850"/>
                            </p:stCondLst>
                            <p:childTnLst>
                              <p:par>
                                <p:cTn id="64" presetID="22" presetClass="entr" presetSubtype="8" fill="hold" nodeType="after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left)">
                                      <p:cBhvr>
                                        <p:cTn id="66" dur="500"/>
                                        <p:tgtEl>
                                          <p:spTgt spid="18"/>
                                        </p:tgtEl>
                                      </p:cBhvr>
                                    </p:animEffect>
                                  </p:childTnLst>
                                </p:cTn>
                              </p:par>
                            </p:childTnLst>
                          </p:cTn>
                        </p:par>
                        <p:par>
                          <p:cTn id="67" fill="hold">
                            <p:stCondLst>
                              <p:cond delay="6350"/>
                            </p:stCondLst>
                            <p:childTnLst>
                              <p:par>
                                <p:cTn id="68" presetID="10" presetClass="entr" presetSubtype="0" fill="hold" grpId="0" nodeType="afterEffect">
                                  <p:stCondLst>
                                    <p:cond delay="0"/>
                                  </p:stCondLst>
                                  <p:childTnLst>
                                    <p:set>
                                      <p:cBhvr>
                                        <p:cTn id="69" dur="1" fill="hold">
                                          <p:stCondLst>
                                            <p:cond delay="0"/>
                                          </p:stCondLst>
                                        </p:cTn>
                                        <p:tgtEl>
                                          <p:spTgt spid="38">
                                            <p:txEl>
                                              <p:pRg st="0" end="0"/>
                                            </p:txEl>
                                          </p:spTgt>
                                        </p:tgtEl>
                                        <p:attrNameLst>
                                          <p:attrName>style.visibility</p:attrName>
                                        </p:attrNameLst>
                                      </p:cBhvr>
                                      <p:to>
                                        <p:strVal val="visible"/>
                                      </p:to>
                                    </p:set>
                                    <p:animEffect transition="in" filter="fade">
                                      <p:cBhvr>
                                        <p:cTn id="70" dur="500"/>
                                        <p:tgtEl>
                                          <p:spTgt spid="38">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par>
                          <p:cTn id="74" fill="hold">
                            <p:stCondLst>
                              <p:cond delay="6850"/>
                            </p:stCondLst>
                            <p:childTnLst>
                              <p:par>
                                <p:cTn id="75" presetID="10" presetClass="entr" presetSubtype="0" fill="hold" grpId="0" nodeType="afterEffect">
                                  <p:stCondLst>
                                    <p:cond delay="0"/>
                                  </p:stCondLst>
                                  <p:childTnLst>
                                    <p:set>
                                      <p:cBhvr>
                                        <p:cTn id="76" dur="1" fill="hold">
                                          <p:stCondLst>
                                            <p:cond delay="0"/>
                                          </p:stCondLst>
                                        </p:cTn>
                                        <p:tgtEl>
                                          <p:spTgt spid="44">
                                            <p:txEl>
                                              <p:pRg st="0" end="0"/>
                                            </p:txEl>
                                          </p:spTgt>
                                        </p:tgtEl>
                                        <p:attrNameLst>
                                          <p:attrName>style.visibility</p:attrName>
                                        </p:attrNameLst>
                                      </p:cBhvr>
                                      <p:to>
                                        <p:strVal val="visible"/>
                                      </p:to>
                                    </p:set>
                                    <p:animEffect transition="in" filter="fade">
                                      <p:cBhvr>
                                        <p:cTn id="77"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7" grpId="0" animBg="1"/>
      <p:bldP spid="29" grpId="0" animBg="1"/>
      <p:bldP spid="31" grpId="1"/>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题目批量导入</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99160" y="1248162"/>
            <a:ext cx="7345680" cy="1395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223653" y="1391962"/>
            <a:ext cx="6750750" cy="1107996"/>
          </a:xfrm>
          <a:prstGeom prst="rect">
            <a:avLst/>
          </a:prstGeom>
          <a:noFill/>
        </p:spPr>
        <p:txBody>
          <a:bodyPr wrap="square" lIns="0" tIns="0" rIns="0" bIns="0" rtlCol="0">
            <a:spAutoFit/>
          </a:bodyPr>
          <a:lstStyle/>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描述</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用户输入（文本，</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word</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HTML</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解析）→题目切割，解析→雨课堂试卷，题目</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原理</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正则表达式，题目识别规则模型</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7996471" y="240010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323793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latin typeface="Arial" panose="020B0604020202020204" pitchFamily="34" charset="0"/>
                <a:sym typeface="Arial" panose="020B0604020202020204" pitchFamily="34" charset="0"/>
              </a:rPr>
              <a:t>题目</a:t>
            </a:r>
            <a:endParaRPr lang="en-US" altLang="zh-CN" sz="1800" b="1" dirty="0">
              <a:latin typeface="Arial" panose="020B0604020202020204" pitchFamily="34" charset="0"/>
              <a:sym typeface="Arial" panose="020B0604020202020204" pitchFamily="34" charset="0"/>
            </a:endParaRPr>
          </a:p>
          <a:p>
            <a:pPr algn="ctr"/>
            <a:r>
              <a:rPr lang="zh-CN" altLang="en-US" sz="1800" b="1" dirty="0">
                <a:latin typeface="Arial" panose="020B0604020202020204" pitchFamily="34" charset="0"/>
                <a:sym typeface="Arial" panose="020B0604020202020204" pitchFamily="34" charset="0"/>
              </a:rPr>
              <a:t>切割</a:t>
            </a: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60400"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HTML</a:t>
            </a:r>
          </a:p>
          <a:p>
            <a:pPr algn="ctr"/>
            <a:r>
              <a:rPr lang="zh-CN" altLang="en-US" sz="1800" b="1" dirty="0">
                <a:latin typeface="Arial" panose="020B0604020202020204" pitchFamily="34" charset="0"/>
                <a:sym typeface="Arial" panose="020B0604020202020204" pitchFamily="34" charset="0"/>
              </a:rPr>
              <a:t>解析</a:t>
            </a:r>
          </a:p>
        </p:txBody>
      </p:sp>
      <p:sp>
        <p:nvSpPr>
          <p:cNvPr id="48" name="TextBox 47"/>
          <p:cNvSpPr txBox="1"/>
          <p:nvPr/>
        </p:nvSpPr>
        <p:spPr>
          <a:xfrm>
            <a:off x="4819127" y="3388528"/>
            <a:ext cx="1027790"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latin typeface="Arial" panose="020B0604020202020204" pitchFamily="34" charset="0"/>
                <a:sym typeface="Arial" panose="020B0604020202020204" pitchFamily="34" charset="0"/>
              </a:rPr>
              <a:t>题目元素分析</a:t>
            </a:r>
          </a:p>
        </p:txBody>
      </p:sp>
      <p:sp>
        <p:nvSpPr>
          <p:cNvPr id="49" name="TextBox 48"/>
          <p:cNvSpPr txBox="1"/>
          <p:nvPr/>
        </p:nvSpPr>
        <p:spPr>
          <a:xfrm>
            <a:off x="6602212" y="3385904"/>
            <a:ext cx="649724"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a:latin typeface="Arial" panose="020B0604020202020204" pitchFamily="34" charset="0"/>
                <a:sym typeface="Arial" panose="020B0604020202020204" pitchFamily="34" charset="0"/>
              </a:rPr>
              <a:t>异常处理</a:t>
            </a:r>
            <a:endParaRPr lang="zh-CN" altLang="en-US" sz="1800" b="1"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6156788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7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2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7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7"/>
          <p:cNvGrpSpPr/>
          <p:nvPr/>
        </p:nvGrpSpPr>
        <p:grpSpPr>
          <a:xfrm>
            <a:off x="827584" y="1500501"/>
            <a:ext cx="1647323" cy="1077093"/>
            <a:chOff x="1" y="0"/>
            <a:chExt cx="4392858" cy="2872248"/>
          </a:xfrm>
        </p:grpSpPr>
        <p:sp>
          <p:nvSpPr>
            <p:cNvPr id="3"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 name="Shape 335"/>
            <p:cNvSpPr/>
            <p:nvPr/>
          </p:nvSpPr>
          <p:spPr>
            <a:xfrm>
              <a:off x="1699293" y="1207643"/>
              <a:ext cx="1641473" cy="49244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用户输入</a:t>
              </a:r>
              <a:endParaRPr lang="id-ID" altLang="zh-CN"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7" name="Group 342"/>
          <p:cNvGrpSpPr/>
          <p:nvPr/>
        </p:nvGrpSpPr>
        <p:grpSpPr>
          <a:xfrm>
            <a:off x="2262318" y="1500501"/>
            <a:ext cx="1647323" cy="1077093"/>
            <a:chOff x="0" y="0"/>
            <a:chExt cx="4392859" cy="2872248"/>
          </a:xfrm>
        </p:grpSpPr>
        <p:sp>
          <p:nvSpPr>
            <p:cNvPr id="8"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1" name="Shape 340"/>
            <p:cNvSpPr/>
            <p:nvPr/>
          </p:nvSpPr>
          <p:spPr>
            <a:xfrm>
              <a:off x="1194479" y="1289712"/>
              <a:ext cx="2852436" cy="4318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cs typeface="Lato Regular"/>
                  <a:sym typeface="Arial" panose="020B0604020202020204" pitchFamily="34" charset="0"/>
                </a:rPr>
                <a:t>文件解析</a:t>
              </a:r>
              <a:endParaRPr lang="id-ID" altLang="zh-CN" sz="1200" b="1" dirty="0">
                <a:solidFill>
                  <a:schemeClr val="tx1">
                    <a:lumMod val="75000"/>
                    <a:lumOff val="25000"/>
                  </a:schemeClr>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12" name="Group 347"/>
          <p:cNvGrpSpPr/>
          <p:nvPr/>
        </p:nvGrpSpPr>
        <p:grpSpPr>
          <a:xfrm>
            <a:off x="3732499" y="1500501"/>
            <a:ext cx="1647323" cy="1077093"/>
            <a:chOff x="0" y="0"/>
            <a:chExt cx="4392859" cy="2872248"/>
          </a:xfrm>
        </p:grpSpPr>
        <p:sp>
          <p:nvSpPr>
            <p:cNvPr id="13"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Shape 345"/>
            <p:cNvSpPr/>
            <p:nvPr/>
          </p:nvSpPr>
          <p:spPr>
            <a:xfrm>
              <a:off x="1086541" y="1289712"/>
              <a:ext cx="2972476" cy="4318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题目切割</a:t>
              </a:r>
              <a:endParaRPr lang="id-ID" altLang="zh-CN"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17" name="Group 352"/>
          <p:cNvGrpSpPr/>
          <p:nvPr/>
        </p:nvGrpSpPr>
        <p:grpSpPr>
          <a:xfrm>
            <a:off x="5190569" y="1500501"/>
            <a:ext cx="1647322" cy="1077093"/>
            <a:chOff x="0" y="0"/>
            <a:chExt cx="4392859" cy="2872248"/>
          </a:xfrm>
        </p:grpSpPr>
        <p:sp>
          <p:nvSpPr>
            <p:cNvPr id="18" name="Shape 34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1" name="Shape 350"/>
            <p:cNvSpPr/>
            <p:nvPr/>
          </p:nvSpPr>
          <p:spPr>
            <a:xfrm>
              <a:off x="1186403" y="1289712"/>
              <a:ext cx="2924718" cy="4318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cs typeface="Lato Regular"/>
                  <a:sym typeface="Arial" panose="020B0604020202020204" pitchFamily="34" charset="0"/>
                </a:rPr>
                <a:t>题目元素解析</a:t>
              </a:r>
              <a:endParaRPr lang="id-ID" altLang="zh-CN" sz="1200" b="1" dirty="0">
                <a:solidFill>
                  <a:schemeClr val="tx1">
                    <a:lumMod val="75000"/>
                    <a:lumOff val="25000"/>
                  </a:schemeClr>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22" name="Group 357"/>
          <p:cNvGrpSpPr/>
          <p:nvPr/>
        </p:nvGrpSpPr>
        <p:grpSpPr>
          <a:xfrm>
            <a:off x="6669094" y="1500501"/>
            <a:ext cx="1647322" cy="1077093"/>
            <a:chOff x="0" y="0"/>
            <a:chExt cx="4392859" cy="2872248"/>
          </a:xfrm>
        </p:grpSpPr>
        <p:sp>
          <p:nvSpPr>
            <p:cNvPr id="23" name="Shape 35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6" name="Shape 355"/>
            <p:cNvSpPr/>
            <p:nvPr/>
          </p:nvSpPr>
          <p:spPr>
            <a:xfrm>
              <a:off x="914275" y="1330752"/>
              <a:ext cx="3014432" cy="3693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异常报告</a:t>
              </a:r>
              <a:endParaRPr lang="id-ID" altLang="zh-CN" sz="1200" b="1"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endParaRPr>
            </a:p>
          </p:txBody>
        </p:sp>
      </p:grpSp>
      <p:grpSp>
        <p:nvGrpSpPr>
          <p:cNvPr id="27" name="Group 360"/>
          <p:cNvGrpSpPr/>
          <p:nvPr/>
        </p:nvGrpSpPr>
        <p:grpSpPr>
          <a:xfrm>
            <a:off x="1491759" y="2423657"/>
            <a:ext cx="318973" cy="318973"/>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Shape 359"/>
            <p:cNvSpPr/>
            <p:nvPr/>
          </p:nvSpPr>
          <p:spPr>
            <a:xfrm>
              <a:off x="300082" y="114147"/>
              <a:ext cx="250430"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p>
          </p:txBody>
        </p:sp>
      </p:grpSp>
      <p:grpSp>
        <p:nvGrpSpPr>
          <p:cNvPr id="30" name="Group 363"/>
          <p:cNvGrpSpPr/>
          <p:nvPr/>
        </p:nvGrpSpPr>
        <p:grpSpPr>
          <a:xfrm>
            <a:off x="2929521" y="2423657"/>
            <a:ext cx="318973" cy="318973"/>
            <a:chOff x="0" y="0"/>
            <a:chExt cx="850594" cy="850594"/>
          </a:xfrm>
        </p:grpSpPr>
        <p:sp>
          <p:nvSpPr>
            <p:cNvPr id="31"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2" name="Shape 362"/>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p>
          </p:txBody>
        </p:sp>
      </p:grpSp>
      <p:grpSp>
        <p:nvGrpSpPr>
          <p:cNvPr id="33" name="Group 366"/>
          <p:cNvGrpSpPr/>
          <p:nvPr/>
        </p:nvGrpSpPr>
        <p:grpSpPr>
          <a:xfrm>
            <a:off x="4396674" y="2423657"/>
            <a:ext cx="318973" cy="318973"/>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5" name="Shape 365"/>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p>
          </p:txBody>
        </p:sp>
      </p:grpSp>
      <p:grpSp>
        <p:nvGrpSpPr>
          <p:cNvPr id="36" name="Group 369"/>
          <p:cNvGrpSpPr/>
          <p:nvPr/>
        </p:nvGrpSpPr>
        <p:grpSpPr>
          <a:xfrm>
            <a:off x="5854743" y="2423657"/>
            <a:ext cx="318973" cy="318973"/>
            <a:chOff x="0" y="0"/>
            <a:chExt cx="850594" cy="850594"/>
          </a:xfrm>
        </p:grpSpPr>
        <p:sp>
          <p:nvSpPr>
            <p:cNvPr id="37" name="Shape 367"/>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8" name="Shape 368"/>
            <p:cNvSpPr/>
            <p:nvPr/>
          </p:nvSpPr>
          <p:spPr>
            <a:xfrm>
              <a:off x="243825" y="114147"/>
              <a:ext cx="362944"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p>
          </p:txBody>
        </p:sp>
      </p:grpSp>
      <p:grpSp>
        <p:nvGrpSpPr>
          <p:cNvPr id="39" name="Group 372"/>
          <p:cNvGrpSpPr/>
          <p:nvPr/>
        </p:nvGrpSpPr>
        <p:grpSpPr>
          <a:xfrm>
            <a:off x="7333269" y="2423657"/>
            <a:ext cx="318973" cy="318973"/>
            <a:chOff x="0" y="0"/>
            <a:chExt cx="850594" cy="850594"/>
          </a:xfrm>
        </p:grpSpPr>
        <p:sp>
          <p:nvSpPr>
            <p:cNvPr id="40" name="Shape 370"/>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1" name="Shape 371"/>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p>
          </p:txBody>
        </p:sp>
      </p:grpSp>
      <p:sp>
        <p:nvSpPr>
          <p:cNvPr id="43" name="Shape 373"/>
          <p:cNvSpPr/>
          <p:nvPr/>
        </p:nvSpPr>
        <p:spPr>
          <a:xfrm>
            <a:off x="1043608" y="3003798"/>
            <a:ext cx="1177714"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用户可以选择使用</a:t>
            </a:r>
            <a:r>
              <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”word</a:t>
            </a: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a:t>
            </a:r>
            <a:r>
              <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或者直接粘贴文字到文本框</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Shape 376"/>
          <p:cNvSpPr/>
          <p:nvPr/>
        </p:nvSpPr>
        <p:spPr>
          <a:xfrm>
            <a:off x="2509354" y="3003798"/>
            <a:ext cx="1177713" cy="147732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当输入的是</a:t>
            </a:r>
            <a:r>
              <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word</a:t>
            </a: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文件时，插件端会将文件转存为</a:t>
            </a:r>
            <a:r>
              <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HTML</a:t>
            </a: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文件。会有一个</a:t>
            </a:r>
            <a:r>
              <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HTML</a:t>
            </a: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脚本将其转化成纯文本字符串列表。同时替换图片和表格，以供产生题目时粘贴</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Shape 379"/>
          <p:cNvSpPr/>
          <p:nvPr/>
        </p:nvSpPr>
        <p:spPr>
          <a:xfrm>
            <a:off x="3949514" y="3003798"/>
            <a:ext cx="1177713" cy="1292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切割遵循两个原则：</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228600" indent="-228600" algn="just">
              <a:lnSpc>
                <a:spcPct val="120000"/>
              </a:lnSpc>
              <a:buAutoNum type="arabicPeriod"/>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该行出现了新的题号</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marL="228600" indent="-228600" algn="just">
              <a:lnSpc>
                <a:spcPct val="120000"/>
              </a:lnSpc>
              <a:buAutoNum type="arabicPeriod"/>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该行前面有三个空行</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题目切割和题目元素解析会同步进行</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Shape 382"/>
          <p:cNvSpPr/>
          <p:nvPr/>
        </p:nvSpPr>
        <p:spPr>
          <a:xfrm>
            <a:off x="5436096" y="3003798"/>
            <a:ext cx="1177714" cy="1107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606B83"/>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题目元素基本分为题号、题干、选项、答案、解析。每个元素都有自己的一套正则表达式列表，用以识别和提取</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Shape 385"/>
          <p:cNvSpPr/>
          <p:nvPr/>
        </p:nvSpPr>
        <p:spPr>
          <a:xfrm>
            <a:off x="6901842" y="3003798"/>
            <a:ext cx="1177713" cy="110799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一份试卷中并非所有部分都可以被识别为题目。算法会将没有办法识别的部分作为异常文本，也作为一种题目类型进行反悔</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题目批量导入</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65622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8"/>
                                        </p:tgtEl>
                                        <p:attrNameLst>
                                          <p:attrName>ppt_y</p:attrName>
                                        </p:attrNameLst>
                                      </p:cBhvr>
                                      <p:tavLst>
                                        <p:tav tm="0">
                                          <p:val>
                                            <p:strVal val="#ppt_y"/>
                                          </p:val>
                                        </p:tav>
                                        <p:tav tm="100000">
                                          <p:val>
                                            <p:strVal val="#ppt_y"/>
                                          </p:val>
                                        </p:tav>
                                      </p:tavLst>
                                    </p:anim>
                                    <p:anim calcmode="lin" valueType="num">
                                      <p:cBhvr>
                                        <p:cTn id="9"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8"/>
                                        </p:tgtEl>
                                      </p:cBhvr>
                                    </p:animEffect>
                                  </p:childTnLst>
                                </p:cTn>
                              </p:par>
                            </p:childTnLst>
                          </p:cTn>
                        </p:par>
                        <p:par>
                          <p:cTn id="12" fill="hold">
                            <p:stCondLst>
                              <p:cond delay="750"/>
                            </p:stCondLst>
                            <p:childTnLst>
                              <p:par>
                                <p:cTn id="13" presetID="2" presetClass="entr" presetSubtype="8" fill="hold" grpId="0" nodeType="afterEffect">
                                  <p:stCondLst>
                                    <p:cond delay="0"/>
                                  </p:stCondLst>
                                  <p:iterate>
                                    <p:tmAbs val="0"/>
                                  </p:iterate>
                                  <p:childTnLst>
                                    <p:set>
                                      <p:cBhvr>
                                        <p:cTn id="14" fill="hold"/>
                                        <p:tgtEl>
                                          <p:spTgt spid="22"/>
                                        </p:tgtEl>
                                        <p:attrNameLst>
                                          <p:attrName>style.visibility</p:attrName>
                                        </p:attrNameLst>
                                      </p:cBhvr>
                                      <p:to>
                                        <p:strVal val="visible"/>
                                      </p:to>
                                    </p:set>
                                    <p:anim calcmode="lin" valueType="num">
                                      <p:cBhvr>
                                        <p:cTn id="15" dur="800" fill="hold"/>
                                        <p:tgtEl>
                                          <p:spTgt spid="22"/>
                                        </p:tgtEl>
                                        <p:attrNameLst>
                                          <p:attrName>ppt_x</p:attrName>
                                        </p:attrNameLst>
                                      </p:cBhvr>
                                      <p:tavLst>
                                        <p:tav tm="0">
                                          <p:val>
                                            <p:strVal val="0-#ppt_w/2"/>
                                          </p:val>
                                        </p:tav>
                                        <p:tav tm="100000">
                                          <p:val>
                                            <p:strVal val="#ppt_x"/>
                                          </p:val>
                                        </p:tav>
                                      </p:tavLst>
                                    </p:anim>
                                    <p:anim calcmode="lin" valueType="num">
                                      <p:cBhvr>
                                        <p:cTn id="16" dur="8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400"/>
                                  </p:stCondLst>
                                  <p:iterate>
                                    <p:tmAbs val="0"/>
                                  </p:iterate>
                                  <p:childTnLst>
                                    <p:set>
                                      <p:cBhvr>
                                        <p:cTn id="18" fill="hold"/>
                                        <p:tgtEl>
                                          <p:spTgt spid="17"/>
                                        </p:tgtEl>
                                        <p:attrNameLst>
                                          <p:attrName>style.visibility</p:attrName>
                                        </p:attrNameLst>
                                      </p:cBhvr>
                                      <p:to>
                                        <p:strVal val="visible"/>
                                      </p:to>
                                    </p:set>
                                    <p:anim calcmode="lin" valueType="num">
                                      <p:cBhvr>
                                        <p:cTn id="19" dur="800" fill="hold"/>
                                        <p:tgtEl>
                                          <p:spTgt spid="17"/>
                                        </p:tgtEl>
                                        <p:attrNameLst>
                                          <p:attrName>ppt_x</p:attrName>
                                        </p:attrNameLst>
                                      </p:cBhvr>
                                      <p:tavLst>
                                        <p:tav tm="0">
                                          <p:val>
                                            <p:strVal val="0-#ppt_w/2"/>
                                          </p:val>
                                        </p:tav>
                                        <p:tav tm="100000">
                                          <p:val>
                                            <p:strVal val="#ppt_x"/>
                                          </p:val>
                                        </p:tav>
                                      </p:tavLst>
                                    </p:anim>
                                    <p:anim calcmode="lin" valueType="num">
                                      <p:cBhvr>
                                        <p:cTn id="20" dur="8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800"/>
                                  </p:stCondLst>
                                  <p:iterate>
                                    <p:tmAbs val="0"/>
                                  </p:iterate>
                                  <p:childTnLst>
                                    <p:set>
                                      <p:cBhvr>
                                        <p:cTn id="22" fill="hold"/>
                                        <p:tgtEl>
                                          <p:spTgt spid="12"/>
                                        </p:tgtEl>
                                        <p:attrNameLst>
                                          <p:attrName>style.visibility</p:attrName>
                                        </p:attrNameLst>
                                      </p:cBhvr>
                                      <p:to>
                                        <p:strVal val="visible"/>
                                      </p:to>
                                    </p:set>
                                    <p:anim calcmode="lin" valueType="num">
                                      <p:cBhvr>
                                        <p:cTn id="23" dur="800" fill="hold"/>
                                        <p:tgtEl>
                                          <p:spTgt spid="12"/>
                                        </p:tgtEl>
                                        <p:attrNameLst>
                                          <p:attrName>ppt_x</p:attrName>
                                        </p:attrNameLst>
                                      </p:cBhvr>
                                      <p:tavLst>
                                        <p:tav tm="0">
                                          <p:val>
                                            <p:strVal val="0-#ppt_w/2"/>
                                          </p:val>
                                        </p:tav>
                                        <p:tav tm="100000">
                                          <p:val>
                                            <p:strVal val="#ppt_x"/>
                                          </p:val>
                                        </p:tav>
                                      </p:tavLst>
                                    </p:anim>
                                    <p:anim calcmode="lin" valueType="num">
                                      <p:cBhvr>
                                        <p:cTn id="24" dur="8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00"/>
                                  </p:stCondLst>
                                  <p:iterate>
                                    <p:tmAbs val="0"/>
                                  </p:iterate>
                                  <p:childTnLst>
                                    <p:set>
                                      <p:cBhvr>
                                        <p:cTn id="26" fill="hold"/>
                                        <p:tgtEl>
                                          <p:spTgt spid="7"/>
                                        </p:tgtEl>
                                        <p:attrNameLst>
                                          <p:attrName>style.visibility</p:attrName>
                                        </p:attrNameLst>
                                      </p:cBhvr>
                                      <p:to>
                                        <p:strVal val="visible"/>
                                      </p:to>
                                    </p:set>
                                    <p:anim calcmode="lin" valueType="num">
                                      <p:cBhvr>
                                        <p:cTn id="27" dur="800" fill="hold"/>
                                        <p:tgtEl>
                                          <p:spTgt spid="7"/>
                                        </p:tgtEl>
                                        <p:attrNameLst>
                                          <p:attrName>ppt_x</p:attrName>
                                        </p:attrNameLst>
                                      </p:cBhvr>
                                      <p:tavLst>
                                        <p:tav tm="0">
                                          <p:val>
                                            <p:strVal val="0-#ppt_w/2"/>
                                          </p:val>
                                        </p:tav>
                                        <p:tav tm="100000">
                                          <p:val>
                                            <p:strVal val="#ppt_x"/>
                                          </p:val>
                                        </p:tav>
                                      </p:tavLst>
                                    </p:anim>
                                    <p:anim calcmode="lin" valueType="num">
                                      <p:cBhvr>
                                        <p:cTn id="28" dur="8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600"/>
                                  </p:stCondLst>
                                  <p:iterate>
                                    <p:tmAbs val="0"/>
                                  </p:iterate>
                                  <p:childTnLst>
                                    <p:set>
                                      <p:cBhvr>
                                        <p:cTn id="30" fill="hold"/>
                                        <p:tgtEl>
                                          <p:spTgt spid="2"/>
                                        </p:tgtEl>
                                        <p:attrNameLst>
                                          <p:attrName>style.visibility</p:attrName>
                                        </p:attrNameLst>
                                      </p:cBhvr>
                                      <p:to>
                                        <p:strVal val="visible"/>
                                      </p:to>
                                    </p:set>
                                    <p:anim calcmode="lin" valueType="num">
                                      <p:cBhvr>
                                        <p:cTn id="31" dur="800" fill="hold"/>
                                        <p:tgtEl>
                                          <p:spTgt spid="2"/>
                                        </p:tgtEl>
                                        <p:attrNameLst>
                                          <p:attrName>ppt_x</p:attrName>
                                        </p:attrNameLst>
                                      </p:cBhvr>
                                      <p:tavLst>
                                        <p:tav tm="0">
                                          <p:val>
                                            <p:strVal val="0-#ppt_w/2"/>
                                          </p:val>
                                        </p:tav>
                                        <p:tav tm="100000">
                                          <p:val>
                                            <p:strVal val="#ppt_x"/>
                                          </p:val>
                                        </p:tav>
                                      </p:tavLst>
                                    </p:anim>
                                    <p:anim calcmode="lin" valueType="num">
                                      <p:cBhvr>
                                        <p:cTn id="32" dur="800" fill="hold"/>
                                        <p:tgtEl>
                                          <p:spTgt spid="2"/>
                                        </p:tgtEl>
                                        <p:attrNameLst>
                                          <p:attrName>ppt_y</p:attrName>
                                        </p:attrNameLst>
                                      </p:cBhvr>
                                      <p:tavLst>
                                        <p:tav tm="0">
                                          <p:val>
                                            <p:strVal val="#ppt_y"/>
                                          </p:val>
                                        </p:tav>
                                        <p:tav tm="100000">
                                          <p:val>
                                            <p:strVal val="#ppt_y"/>
                                          </p:val>
                                        </p:tav>
                                      </p:tavLst>
                                    </p:anim>
                                  </p:childTnLst>
                                </p:cTn>
                              </p:par>
                            </p:childTnLst>
                          </p:cTn>
                        </p:par>
                        <p:par>
                          <p:cTn id="33" fill="hold">
                            <p:stCondLst>
                              <p:cond delay="3150"/>
                            </p:stCondLst>
                            <p:childTnLst>
                              <p:par>
                                <p:cTn id="34" presetID="2" presetClass="entr" presetSubtype="4" fill="hold" grpId="0" nodeType="afterEffect">
                                  <p:stCondLst>
                                    <p:cond delay="0"/>
                                  </p:stCondLst>
                                  <p:iterate>
                                    <p:tmAbs val="0"/>
                                  </p:iterate>
                                  <p:childTnLst>
                                    <p:set>
                                      <p:cBhvr>
                                        <p:cTn id="35" fill="hold"/>
                                        <p:tgtEl>
                                          <p:spTgt spid="27"/>
                                        </p:tgtEl>
                                        <p:attrNameLst>
                                          <p:attrName>style.visibility</p:attrName>
                                        </p:attrNameLst>
                                      </p:cBhvr>
                                      <p:to>
                                        <p:strVal val="visible"/>
                                      </p:to>
                                    </p:set>
                                    <p:anim calcmode="lin" valueType="num">
                                      <p:cBhvr>
                                        <p:cTn id="36" dur="600" fill="hold"/>
                                        <p:tgtEl>
                                          <p:spTgt spid="27"/>
                                        </p:tgtEl>
                                        <p:attrNameLst>
                                          <p:attrName>ppt_x</p:attrName>
                                        </p:attrNameLst>
                                      </p:cBhvr>
                                      <p:tavLst>
                                        <p:tav tm="0">
                                          <p:val>
                                            <p:strVal val="#ppt_x"/>
                                          </p:val>
                                        </p:tav>
                                        <p:tav tm="100000">
                                          <p:val>
                                            <p:strVal val="#ppt_x"/>
                                          </p:val>
                                        </p:tav>
                                      </p:tavLst>
                                    </p:anim>
                                    <p:anim calcmode="lin" valueType="num">
                                      <p:cBhvr>
                                        <p:cTn id="37" dur="600" fill="hold"/>
                                        <p:tgtEl>
                                          <p:spTgt spid="2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iterate>
                                    <p:tmAbs val="0"/>
                                  </p:iterate>
                                  <p:childTnLst>
                                    <p:set>
                                      <p:cBhvr>
                                        <p:cTn id="39" fill="hold"/>
                                        <p:tgtEl>
                                          <p:spTgt spid="30"/>
                                        </p:tgtEl>
                                        <p:attrNameLst>
                                          <p:attrName>style.visibility</p:attrName>
                                        </p:attrNameLst>
                                      </p:cBhvr>
                                      <p:to>
                                        <p:strVal val="visible"/>
                                      </p:to>
                                    </p:set>
                                    <p:anim calcmode="lin" valueType="num">
                                      <p:cBhvr>
                                        <p:cTn id="40" dur="600" fill="hold"/>
                                        <p:tgtEl>
                                          <p:spTgt spid="30"/>
                                        </p:tgtEl>
                                        <p:attrNameLst>
                                          <p:attrName>ppt_x</p:attrName>
                                        </p:attrNameLst>
                                      </p:cBhvr>
                                      <p:tavLst>
                                        <p:tav tm="0">
                                          <p:val>
                                            <p:strVal val="#ppt_x"/>
                                          </p:val>
                                        </p:tav>
                                        <p:tav tm="100000">
                                          <p:val>
                                            <p:strVal val="#ppt_x"/>
                                          </p:val>
                                        </p:tav>
                                      </p:tavLst>
                                    </p:anim>
                                    <p:anim calcmode="lin" valueType="num">
                                      <p:cBhvr>
                                        <p:cTn id="41" dur="600" fill="hold"/>
                                        <p:tgtEl>
                                          <p:spTgt spid="3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iterate>
                                    <p:tmAbs val="0"/>
                                  </p:iterate>
                                  <p:childTnLst>
                                    <p:set>
                                      <p:cBhvr>
                                        <p:cTn id="43" fill="hold"/>
                                        <p:tgtEl>
                                          <p:spTgt spid="33"/>
                                        </p:tgtEl>
                                        <p:attrNameLst>
                                          <p:attrName>style.visibility</p:attrName>
                                        </p:attrNameLst>
                                      </p:cBhvr>
                                      <p:to>
                                        <p:strVal val="visible"/>
                                      </p:to>
                                    </p:set>
                                    <p:anim calcmode="lin" valueType="num">
                                      <p:cBhvr>
                                        <p:cTn id="44" dur="600" fill="hold"/>
                                        <p:tgtEl>
                                          <p:spTgt spid="33"/>
                                        </p:tgtEl>
                                        <p:attrNameLst>
                                          <p:attrName>ppt_x</p:attrName>
                                        </p:attrNameLst>
                                      </p:cBhvr>
                                      <p:tavLst>
                                        <p:tav tm="0">
                                          <p:val>
                                            <p:strVal val="#ppt_x"/>
                                          </p:val>
                                        </p:tav>
                                        <p:tav tm="100000">
                                          <p:val>
                                            <p:strVal val="#ppt_x"/>
                                          </p:val>
                                        </p:tav>
                                      </p:tavLst>
                                    </p:anim>
                                    <p:anim calcmode="lin" valueType="num">
                                      <p:cBhvr>
                                        <p:cTn id="45" dur="600" fill="hold"/>
                                        <p:tgtEl>
                                          <p:spTgt spid="3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iterate>
                                    <p:tmAbs val="0"/>
                                  </p:iterate>
                                  <p:childTnLst>
                                    <p:set>
                                      <p:cBhvr>
                                        <p:cTn id="47" fill="hold"/>
                                        <p:tgtEl>
                                          <p:spTgt spid="36"/>
                                        </p:tgtEl>
                                        <p:attrNameLst>
                                          <p:attrName>style.visibility</p:attrName>
                                        </p:attrNameLst>
                                      </p:cBhvr>
                                      <p:to>
                                        <p:strVal val="visible"/>
                                      </p:to>
                                    </p:set>
                                    <p:anim calcmode="lin" valueType="num">
                                      <p:cBhvr>
                                        <p:cTn id="48" dur="600" fill="hold"/>
                                        <p:tgtEl>
                                          <p:spTgt spid="36"/>
                                        </p:tgtEl>
                                        <p:attrNameLst>
                                          <p:attrName>ppt_x</p:attrName>
                                        </p:attrNameLst>
                                      </p:cBhvr>
                                      <p:tavLst>
                                        <p:tav tm="0">
                                          <p:val>
                                            <p:strVal val="#ppt_x"/>
                                          </p:val>
                                        </p:tav>
                                        <p:tav tm="100000">
                                          <p:val>
                                            <p:strVal val="#ppt_x"/>
                                          </p:val>
                                        </p:tav>
                                      </p:tavLst>
                                    </p:anim>
                                    <p:anim calcmode="lin" valueType="num">
                                      <p:cBhvr>
                                        <p:cTn id="49" dur="600" fill="hold"/>
                                        <p:tgtEl>
                                          <p:spTgt spid="3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800"/>
                                  </p:stCondLst>
                                  <p:iterate>
                                    <p:tmAbs val="0"/>
                                  </p:iterate>
                                  <p:childTnLst>
                                    <p:set>
                                      <p:cBhvr>
                                        <p:cTn id="51" fill="hold"/>
                                        <p:tgtEl>
                                          <p:spTgt spid="39"/>
                                        </p:tgtEl>
                                        <p:attrNameLst>
                                          <p:attrName>style.visibility</p:attrName>
                                        </p:attrNameLst>
                                      </p:cBhvr>
                                      <p:to>
                                        <p:strVal val="visible"/>
                                      </p:to>
                                    </p:set>
                                    <p:anim calcmode="lin" valueType="num">
                                      <p:cBhvr>
                                        <p:cTn id="52" dur="600" fill="hold"/>
                                        <p:tgtEl>
                                          <p:spTgt spid="39"/>
                                        </p:tgtEl>
                                        <p:attrNameLst>
                                          <p:attrName>ppt_x</p:attrName>
                                        </p:attrNameLst>
                                      </p:cBhvr>
                                      <p:tavLst>
                                        <p:tav tm="0">
                                          <p:val>
                                            <p:strVal val="#ppt_x"/>
                                          </p:val>
                                        </p:tav>
                                        <p:tav tm="100000">
                                          <p:val>
                                            <p:strVal val="#ppt_x"/>
                                          </p:val>
                                        </p:tav>
                                      </p:tavLst>
                                    </p:anim>
                                    <p:anim calcmode="lin" valueType="num">
                                      <p:cBhvr>
                                        <p:cTn id="53" dur="600" fill="hold"/>
                                        <p:tgtEl>
                                          <p:spTgt spid="39"/>
                                        </p:tgtEl>
                                        <p:attrNameLst>
                                          <p:attrName>ppt_y</p:attrName>
                                        </p:attrNameLst>
                                      </p:cBhvr>
                                      <p:tavLst>
                                        <p:tav tm="0">
                                          <p:val>
                                            <p:strVal val="1+#ppt_h/2"/>
                                          </p:val>
                                        </p:tav>
                                        <p:tav tm="100000">
                                          <p:val>
                                            <p:strVal val="#ppt_y"/>
                                          </p:val>
                                        </p:tav>
                                      </p:tavLst>
                                    </p:anim>
                                  </p:childTnLst>
                                </p:cTn>
                              </p:par>
                            </p:childTnLst>
                          </p:cTn>
                        </p:par>
                        <p:par>
                          <p:cTn id="54" fill="hold">
                            <p:stCondLst>
                              <p:cond delay="4550"/>
                            </p:stCondLst>
                            <p:childTnLst>
                              <p:par>
                                <p:cTn id="55" presetID="10" presetClass="entr" presetSubtype="0"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par>
                          <p:cTn id="58" fill="hold">
                            <p:stCondLst>
                              <p:cond delay="5050"/>
                            </p:stCondLst>
                            <p:childTnLst>
                              <p:par>
                                <p:cTn id="59" presetID="10" presetClass="entr" presetSubtype="0"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par>
                          <p:cTn id="62" fill="hold">
                            <p:stCondLst>
                              <p:cond delay="5550"/>
                            </p:stCondLst>
                            <p:childTnLst>
                              <p:par>
                                <p:cTn id="63" presetID="10" presetClass="entr" presetSubtype="0" fill="hold" grpId="0"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childTnLst>
                          </p:cTn>
                        </p:par>
                        <p:par>
                          <p:cTn id="66" fill="hold">
                            <p:stCondLst>
                              <p:cond delay="6050"/>
                            </p:stCondLst>
                            <p:childTnLst>
                              <p:par>
                                <p:cTn id="67" presetID="10" presetClass="entr" presetSubtype="0" fill="hold" grpId="0" nodeType="after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childTnLst>
                          </p:cTn>
                        </p:par>
                        <p:par>
                          <p:cTn id="70" fill="hold">
                            <p:stCondLst>
                              <p:cond delay="6550"/>
                            </p:stCondLst>
                            <p:childTnLst>
                              <p:par>
                                <p:cTn id="71" presetID="10" presetClass="entr" presetSubtype="0"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fade">
                                      <p:cBhvr>
                                        <p:cTn id="7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0"/>
      <p:bldP spid="7" grpId="0" animBg="1" advAuto="0"/>
      <p:bldP spid="12" grpId="0" advAuto="0"/>
      <p:bldP spid="17" grpId="0" animBg="1" advAuto="0"/>
      <p:bldP spid="22" grpId="0" advAuto="0"/>
      <p:bldP spid="27" grpId="0" advAuto="0"/>
      <p:bldP spid="30" grpId="0" animBg="1" advAuto="0"/>
      <p:bldP spid="33" grpId="0" advAuto="0"/>
      <p:bldP spid="36" grpId="0" animBg="1" advAuto="0"/>
      <p:bldP spid="39" grpId="0" advAuto="0"/>
      <p:bldP spid="43" grpId="0"/>
      <p:bldP spid="46" grpId="0"/>
      <p:bldP spid="49" grpId="0"/>
      <p:bldP spid="52" grpId="0"/>
      <p:bldP spid="55" grpId="0"/>
      <p:bldP spid="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校名建议算法</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906356" y="1062182"/>
            <a:ext cx="7385343" cy="164789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194388" y="1183915"/>
            <a:ext cx="6750750" cy="1404423"/>
          </a:xfrm>
          <a:prstGeom prst="rect">
            <a:avLst/>
          </a:prstGeom>
          <a:noFill/>
        </p:spPr>
        <p:txBody>
          <a:bodyPr wrap="square" lIns="0" tIns="0" rIns="0" bIns="0" rtlCol="0">
            <a:spAutoFit/>
          </a:bodyPr>
          <a:lstStyle/>
          <a:p>
            <a:pPr algn="just">
              <a:lnSpc>
                <a:spcPct val="120000"/>
              </a:lnSpc>
            </a:pPr>
            <a:r>
              <a:rPr lang="zh-CN" altLang="en-US" sz="11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描述</a:t>
            </a:r>
            <a:endParaRPr lang="en-US" altLang="zh-CN" sz="11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根据用户输入的学校缩写、英文名称提供学校全称的建议列表</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原理</a:t>
            </a:r>
            <a:endParaRPr lang="en-US" altLang="zh-CN" sz="11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数据获取：通过教育部提供高校列表，爬取百度百科相应词条获取缩写和英文</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缩写生成：对于没有缩写的学校，根据全称分词构建缩写规则，生成倒排列表</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模糊匹配：模糊匹配生成的缩写词或英文词，对结果列表进行排序</a:t>
            </a:r>
            <a:endParaRPr lang="en-US" altLang="zh-CN" sz="11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8689" y="101761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90578" y="2444322"/>
            <a:ext cx="22950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3302541" y="3524403"/>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latin typeface="Arial" panose="020B0604020202020204" pitchFamily="34" charset="0"/>
                <a:sym typeface="Arial" panose="020B0604020202020204" pitchFamily="34" charset="0"/>
              </a:rPr>
              <a:t>分词</a:t>
            </a: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44421" y="3524402"/>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latin typeface="Arial" panose="020B0604020202020204" pitchFamily="34" charset="0"/>
                <a:sym typeface="Arial" panose="020B0604020202020204" pitchFamily="34" charset="0"/>
              </a:rPr>
              <a:t>爬虫</a:t>
            </a:r>
          </a:p>
        </p:txBody>
      </p:sp>
      <p:sp>
        <p:nvSpPr>
          <p:cNvPr id="48" name="TextBox 47"/>
          <p:cNvSpPr txBox="1"/>
          <p:nvPr/>
        </p:nvSpPr>
        <p:spPr>
          <a:xfrm>
            <a:off x="4819127" y="3511786"/>
            <a:ext cx="102779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latin typeface="Arial" panose="020B0604020202020204" pitchFamily="34" charset="0"/>
                <a:sym typeface="Arial" panose="020B0604020202020204" pitchFamily="34" charset="0"/>
              </a:rPr>
              <a:t>缩写</a:t>
            </a:r>
          </a:p>
        </p:txBody>
      </p:sp>
      <p:sp>
        <p:nvSpPr>
          <p:cNvPr id="49" name="TextBox 48"/>
          <p:cNvSpPr txBox="1"/>
          <p:nvPr/>
        </p:nvSpPr>
        <p:spPr>
          <a:xfrm>
            <a:off x="6466016" y="3511785"/>
            <a:ext cx="92211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a:latin typeface="Arial" panose="020B0604020202020204" pitchFamily="34" charset="0"/>
                <a:sym typeface="Arial" panose="020B0604020202020204" pitchFamily="34" charset="0"/>
              </a:rPr>
              <a:t>模糊匹配</a:t>
            </a:r>
            <a:endParaRPr lang="zh-CN" altLang="en-US" sz="1800" b="1"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59832136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7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2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7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2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306604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教学数据导出及其异步化改造</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906356" y="817469"/>
            <a:ext cx="7385343" cy="19119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161928" y="916922"/>
            <a:ext cx="6750750" cy="1772793"/>
          </a:xfrm>
          <a:prstGeom prst="rect">
            <a:avLst/>
          </a:prstGeom>
          <a:noFill/>
        </p:spPr>
        <p:txBody>
          <a:bodyPr wrap="square" lIns="0" tIns="0" rIns="0" bIns="0" rtlCol="0">
            <a:spAutoFit/>
          </a:bodyPr>
          <a:lstStyle/>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描述</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根据产品拟定的教学数据生成规则从数据库中获取、计算相应字段的数据，写入到</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excel</a:t>
            </a: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文件中并上传生成下载链接供用户下载</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难点</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效率：部分课程数据量较大，数据生成效率不高</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异步化：如何与前端同步异步任务的进度</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异常处理：当导出任务出现异常时如何通知用户</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8689" y="77290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41334" y="2463907"/>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3224672" y="3524402"/>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a:latin typeface="Arial" panose="020B0604020202020204" pitchFamily="34" charset="0"/>
                <a:sym typeface="Arial" panose="020B0604020202020204" pitchFamily="34" charset="0"/>
              </a:rPr>
              <a:t>效率</a:t>
            </a:r>
            <a:endParaRPr lang="zh-CN" altLang="en-US" sz="1800" b="1" dirty="0">
              <a:latin typeface="Arial" panose="020B0604020202020204" pitchFamily="34" charset="0"/>
              <a:sym typeface="Arial" panose="020B0604020202020204" pitchFamily="34" charset="0"/>
            </a:endParaRP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60400" y="3524403"/>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a:latin typeface="Arial" panose="020B0604020202020204" pitchFamily="34" charset="0"/>
                <a:sym typeface="Arial" panose="020B0604020202020204" pitchFamily="34" charset="0"/>
              </a:rPr>
              <a:t>数据</a:t>
            </a:r>
            <a:endParaRPr lang="zh-CN" altLang="en-US" sz="1800" b="1" dirty="0">
              <a:latin typeface="Arial" panose="020B0604020202020204" pitchFamily="34" charset="0"/>
              <a:sym typeface="Arial" panose="020B0604020202020204" pitchFamily="34" charset="0"/>
            </a:endParaRPr>
          </a:p>
        </p:txBody>
      </p:sp>
      <p:sp>
        <p:nvSpPr>
          <p:cNvPr id="48" name="TextBox 47"/>
          <p:cNvSpPr txBox="1"/>
          <p:nvPr/>
        </p:nvSpPr>
        <p:spPr>
          <a:xfrm>
            <a:off x="4819127" y="3519406"/>
            <a:ext cx="102779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a:latin typeface="Arial" panose="020B0604020202020204" pitchFamily="34" charset="0"/>
                <a:sym typeface="Arial" panose="020B0604020202020204" pitchFamily="34" charset="0"/>
              </a:rPr>
              <a:t>异步化</a:t>
            </a:r>
            <a:endParaRPr lang="zh-CN" altLang="en-US" sz="1800" b="1" dirty="0">
              <a:latin typeface="Arial" panose="020B0604020202020204" pitchFamily="34" charset="0"/>
              <a:sym typeface="Arial" panose="020B0604020202020204" pitchFamily="34" charset="0"/>
            </a:endParaRPr>
          </a:p>
        </p:txBody>
      </p:sp>
      <p:sp>
        <p:nvSpPr>
          <p:cNvPr id="49" name="TextBox 48"/>
          <p:cNvSpPr txBox="1"/>
          <p:nvPr/>
        </p:nvSpPr>
        <p:spPr>
          <a:xfrm>
            <a:off x="6516216" y="3527075"/>
            <a:ext cx="92211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latin typeface="Arial" panose="020B0604020202020204" pitchFamily="34" charset="0"/>
                <a:sym typeface="Arial" panose="020B0604020202020204" pitchFamily="34" charset="0"/>
              </a:rPr>
              <a:t>异常处理</a:t>
            </a:r>
          </a:p>
        </p:txBody>
      </p:sp>
    </p:spTree>
    <p:extLst>
      <p:ext uri="{BB962C8B-B14F-4D97-AF65-F5344CB8AC3E}">
        <p14:creationId xmlns:p14="http://schemas.microsoft.com/office/powerpoint/2010/main" val="17595670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1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6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1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60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867224" y="915566"/>
            <a:ext cx="2256285" cy="504056"/>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前言</a:t>
            </a: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en-US" altLang="zh-CN"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PREFACE</a:t>
            </a:r>
            <a:endParaRPr lang="en-GB"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TextBox 4"/>
          <p:cNvSpPr txBox="1"/>
          <p:nvPr/>
        </p:nvSpPr>
        <p:spPr>
          <a:xfrm>
            <a:off x="1486011" y="1800500"/>
            <a:ext cx="5489707" cy="1731245"/>
          </a:xfrm>
          <a:prstGeom prst="rect">
            <a:avLst/>
          </a:prstGeom>
          <a:noFill/>
        </p:spPr>
        <p:txBody>
          <a:bodyPr wrap="square" lIns="68584" tIns="34291" rIns="68584" bIns="34291" rtlCol="0">
            <a:spAutoFit/>
          </a:bodyPr>
          <a:lstStyle/>
          <a:p>
            <a:pPr algn="just" eaLnBrk="0" hangingPunct="0">
              <a:lnSpc>
                <a:spcPct val="150000"/>
              </a:lnSpc>
            </a:pPr>
            <a:r>
              <a:rPr lang="zh-CN"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不知不觉间，来到</a:t>
            </a: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学堂在线这个大家庭</a:t>
            </a:r>
            <a:r>
              <a:rPr lang="zh-CN"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已经有</a:t>
            </a:r>
            <a:r>
              <a:rPr lang="en-US"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a:t>
            </a:r>
            <a:r>
              <a:rPr lang="zh-CN"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年</a:t>
            </a: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多的</a:t>
            </a:r>
            <a:r>
              <a:rPr lang="zh-CN"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时间了</a:t>
            </a: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。在这段时间的工作中，我收获了很多开发中的很多经验，也吸取了一些工作中的教训</a:t>
            </a:r>
            <a:r>
              <a:rPr lang="zh-CN"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接下来我把一年来的工作情况总结如下</a:t>
            </a:r>
            <a:r>
              <a:rPr lang="zh-CN" altLang="zh-CN"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t>
            </a:r>
            <a:endParaRPr lang="zh-CN" altLang="en-US"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Parallelogram 21"/>
          <p:cNvSpPr/>
          <p:nvPr/>
        </p:nvSpPr>
        <p:spPr>
          <a:xfrm>
            <a:off x="7136070" y="-2866"/>
            <a:ext cx="964322"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Parallelogram 22"/>
          <p:cNvSpPr/>
          <p:nvPr/>
        </p:nvSpPr>
        <p:spPr>
          <a:xfrm>
            <a:off x="273758" y="1544039"/>
            <a:ext cx="907886"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13" name="直接连接符 12"/>
          <p:cNvCxnSpPr>
            <a:cxnSpLocks/>
          </p:cNvCxnSpPr>
          <p:nvPr/>
        </p:nvCxnSpPr>
        <p:spPr>
          <a:xfrm>
            <a:off x="978872" y="1544039"/>
            <a:ext cx="615719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152189" y="1077866"/>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9" name="组合 28"/>
          <p:cNvGrpSpPr/>
          <p:nvPr/>
        </p:nvGrpSpPr>
        <p:grpSpPr>
          <a:xfrm>
            <a:off x="5166969" y="1078093"/>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2" name="组合 31"/>
          <p:cNvGrpSpPr/>
          <p:nvPr/>
        </p:nvGrpSpPr>
        <p:grpSpPr>
          <a:xfrm>
            <a:off x="5670405" y="1077866"/>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组合 34"/>
          <p:cNvGrpSpPr/>
          <p:nvPr/>
        </p:nvGrpSpPr>
        <p:grpSpPr>
          <a:xfrm>
            <a:off x="4158237" y="1077866"/>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8" name="组合 37"/>
          <p:cNvGrpSpPr/>
          <p:nvPr/>
        </p:nvGrpSpPr>
        <p:grpSpPr>
          <a:xfrm>
            <a:off x="4662293" y="1077866"/>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234264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par>
                          <p:cTn id="47" fill="hold">
                            <p:stCondLst>
                              <p:cond delay="2800"/>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5"/>
                                        </p:tgtEl>
                                        <p:attrNameLst>
                                          <p:attrName>style.visibility</p:attrName>
                                        </p:attrNameLst>
                                      </p:cBhvr>
                                      <p:to>
                                        <p:strVal val="visible"/>
                                      </p:to>
                                    </p:set>
                                    <p:animEffect transition="in" filter="wipe(left)">
                                      <p:cBhvr>
                                        <p:cTn id="50" dur="100"/>
                                        <p:tgtEl>
                                          <p:spTgt spid="5"/>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5"/>
                                        </p:tgtEl>
                                      </p:cBhvr>
                                      <p:to x="80000" y="100000"/>
                                    </p:animScale>
                                    <p:anim by="(#ppt_w*0.10)" calcmode="lin" valueType="num">
                                      <p:cBhvr>
                                        <p:cTn id="53" dur="50" autoRev="1" fill="hold">
                                          <p:stCondLst>
                                            <p:cond delay="0"/>
                                          </p:stCondLst>
                                        </p:cTn>
                                        <p:tgtEl>
                                          <p:spTgt spid="5"/>
                                        </p:tgtEl>
                                        <p:attrNameLst>
                                          <p:attrName>ppt_x</p:attrName>
                                        </p:attrNameLst>
                                      </p:cBhvr>
                                    </p:anim>
                                    <p:anim by="(-#ppt_w*0.10)" calcmode="lin" valueType="num">
                                      <p:cBhvr>
                                        <p:cTn id="54" dur="50" autoRev="1" fill="hold">
                                          <p:stCondLst>
                                            <p:cond delay="0"/>
                                          </p:stCondLst>
                                        </p:cTn>
                                        <p:tgtEl>
                                          <p:spTgt spid="5"/>
                                        </p:tgtEl>
                                        <p:attrNameLst>
                                          <p:attrName>ppt_y</p:attrName>
                                        </p:attrNameLst>
                                      </p:cBhvr>
                                    </p:anim>
                                    <p:animRot by="-480000">
                                      <p:cBhvr>
                                        <p:cTn id="55"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5" grpId="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699792" y="1707653"/>
            <a:ext cx="6480137" cy="2016224"/>
          </a:xfrm>
          <a:prstGeom prst="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0" y="1707654"/>
            <a:ext cx="2483768"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410451" y="1930936"/>
            <a:ext cx="1553630" cy="1569660"/>
          </a:xfrm>
          <a:prstGeom prst="rect">
            <a:avLst/>
          </a:prstGeom>
          <a:noFill/>
        </p:spPr>
        <p:txBody>
          <a:bodyPr wrap="none" rtlCol="0">
            <a:spAutoFit/>
          </a:bodyPr>
          <a:lstStyle/>
          <a:p>
            <a:r>
              <a:rPr lang="en-US" altLang="zh-CN" sz="96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281902" y="2428521"/>
            <a:ext cx="2210862" cy="646331"/>
          </a:xfrm>
          <a:prstGeom prst="rect">
            <a:avLst/>
          </a:prstGeom>
          <a:noFill/>
        </p:spPr>
        <p:txBody>
          <a:bodyPr wrap="none" rtlCol="0">
            <a:spAutoFit/>
          </a:bodyPr>
          <a:lstStyle/>
          <a:p>
            <a:r>
              <a:rPr lang="en-US" altLang="zh-CN" sz="3600" b="1" dirty="0" err="1">
                <a:solidFill>
                  <a:schemeClr val="bg1"/>
                </a:solidFill>
                <a:latin typeface="Arial" panose="020B0604020202020204" pitchFamily="34" charset="0"/>
                <a:ea typeface="微软雅黑" panose="020B0503020204020204" pitchFamily="34" charset="-122"/>
                <a:sym typeface="Arial" panose="020B0604020202020204" pitchFamily="34" charset="0"/>
              </a:rPr>
              <a:t>KeyStore</a:t>
            </a:r>
            <a:endPar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chemeClr val="tx2">
                <a:lumMod val="20000"/>
                <a:lumOff val="80000"/>
              </a:schemeClr>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26595496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animBg="1"/>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工作中存在的问题</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2846759" y="1343698"/>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nvSpPr>
        <p:spPr>
          <a:xfrm>
            <a:off x="3653255" y="1180546"/>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Arial" panose="020B0604020202020204" pitchFamily="34" charset="0"/>
                <a:ea typeface="微软雅黑" panose="020B0503020204020204" pitchFamily="34" charset="-122"/>
                <a:sym typeface="Arial" panose="020B0604020202020204" pitchFamily="34" charset="0"/>
              </a:rPr>
              <a:t>思考问题不够全面</a:t>
            </a:r>
          </a:p>
        </p:txBody>
      </p:sp>
      <p:sp>
        <p:nvSpPr>
          <p:cNvPr id="30" name="六边形 29"/>
          <p:cNvSpPr/>
          <p:nvPr/>
        </p:nvSpPr>
        <p:spPr>
          <a:xfrm>
            <a:off x="903628" y="2425696"/>
            <a:ext cx="1190447" cy="102611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000" b="1" dirty="0">
                <a:latin typeface="Arial" panose="020B0604020202020204" pitchFamily="34" charset="0"/>
                <a:ea typeface="微软雅黑" panose="020B0503020204020204" pitchFamily="34" charset="-122"/>
                <a:sym typeface="Arial" panose="020B0604020202020204" pitchFamily="34" charset="0"/>
              </a:rPr>
              <a:t>主要问题</a:t>
            </a:r>
          </a:p>
        </p:txBody>
      </p:sp>
      <p:cxnSp>
        <p:nvCxnSpPr>
          <p:cNvPr id="31" name="直接箭头连接符 30"/>
          <p:cNvCxnSpPr>
            <a:stCxn id="30" idx="5"/>
            <a:endCxn id="28" idx="1"/>
          </p:cNvCxnSpPr>
          <p:nvPr/>
        </p:nvCxnSpPr>
        <p:spPr>
          <a:xfrm flipV="1">
            <a:off x="1837547" y="1763265"/>
            <a:ext cx="1009212" cy="66243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flipV="1">
            <a:off x="2094075" y="2936587"/>
            <a:ext cx="752684" cy="216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1837547" y="3451810"/>
            <a:ext cx="1009212" cy="67903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42299" y="1615449"/>
            <a:ext cx="4537095" cy="469361"/>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主要体现在功能开发上，有些代码重复性很高。在之后在开发之前更全面的思考代码的复用性。同时应当更多的思考异常的处理方式</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nvSpPr>
        <p:spPr>
          <a:xfrm>
            <a:off x="2846759" y="2517020"/>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3653255" y="2361550"/>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Arial" panose="020B0604020202020204" pitchFamily="34" charset="0"/>
                <a:ea typeface="微软雅黑" panose="020B0503020204020204" pitchFamily="34" charset="-122"/>
                <a:sym typeface="Arial" panose="020B0604020202020204" pitchFamily="34" charset="0"/>
              </a:rPr>
              <a:t>沟通上存在不足</a:t>
            </a:r>
          </a:p>
        </p:txBody>
      </p:sp>
      <p:sp>
        <p:nvSpPr>
          <p:cNvPr id="37" name="TextBox 36"/>
          <p:cNvSpPr txBox="1"/>
          <p:nvPr/>
        </p:nvSpPr>
        <p:spPr>
          <a:xfrm>
            <a:off x="3142299" y="2806771"/>
            <a:ext cx="4537095" cy="469361"/>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主要体现在最近的几次线上事故中。事故发生后总结发现完全可以通过充分的沟通来避免此类问题。今后会继续改进</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矩形 37"/>
          <p:cNvSpPr/>
          <p:nvPr/>
        </p:nvSpPr>
        <p:spPr>
          <a:xfrm>
            <a:off x="2846759" y="3711282"/>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nvSpPr>
        <p:spPr>
          <a:xfrm>
            <a:off x="3653255" y="3555813"/>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Arial" panose="020B0604020202020204" pitchFamily="34" charset="0"/>
                <a:ea typeface="微软雅黑" panose="020B0503020204020204" pitchFamily="34" charset="-122"/>
                <a:sym typeface="Arial" panose="020B0604020202020204" pitchFamily="34" charset="0"/>
              </a:rPr>
              <a:t>解决问题信心不足</a:t>
            </a:r>
          </a:p>
        </p:txBody>
      </p:sp>
      <p:sp>
        <p:nvSpPr>
          <p:cNvPr id="40" name="TextBox 39"/>
          <p:cNvSpPr txBox="1"/>
          <p:nvPr/>
        </p:nvSpPr>
        <p:spPr>
          <a:xfrm>
            <a:off x="3142299" y="4001033"/>
            <a:ext cx="4537095" cy="469361"/>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主要体现在专业版部署的技术方案提供上。在面对部署上的技术条件限制问题时自信心不足，经常担心无法提供有效的方案，不敢试错。</a:t>
            </a:r>
            <a:endParaRPr lang="en-US" altLang="zh-CN" sz="10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6108219"/>
      </p:ext>
    </p:extLst>
  </p:cSld>
  <p:clrMapOvr>
    <a:masterClrMapping/>
  </p:clrMapOvr>
  <p:transition spd="slow">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14:presetBounceEnd="50000">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14:bounceEnd="50000">
                                          <p:cBhvr additive="base">
                                            <p:cTn id="33"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66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160"/>
                                </p:stCondLst>
                                <p:childTnLst>
                                  <p:par>
                                    <p:cTn id="49" presetID="2" presetClass="entr" presetSubtype="1" fill="hold" grpId="0" nodeType="afterEffect" p14:presetBounceEnd="50000">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14:bounceEnd="50000">
                                          <p:cBhvr additive="base">
                                            <p:cTn id="51"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66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26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760"/>
                                </p:stCondLst>
                                <p:childTnLst>
                                  <p:par>
                                    <p:cTn id="67" presetID="2" presetClass="entr" presetSubtype="1" fill="hold" grpId="0" nodeType="afterEffect" p14:presetBounceEnd="50000">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14:bounceEnd="50000">
                                          <p:cBhvr additive="base">
                                            <p:cTn id="69"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26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66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160"/>
                                </p:stCondLst>
                                <p:childTnLst>
                                  <p:par>
                                    <p:cTn id="49" presetID="2" presetClass="entr" presetSubtype="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66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26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760"/>
                                </p:stCondLst>
                                <p:childTnLst>
                                  <p:par>
                                    <p:cTn id="67" presetID="2" presetClass="entr" presetSubtype="1"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ppt_x"/>
                                              </p:val>
                                            </p:tav>
                                            <p:tav tm="100000">
                                              <p:val>
                                                <p:strVal val="#ppt_x"/>
                                              </p:val>
                                            </p:tav>
                                          </p:tavLst>
                                        </p:anim>
                                        <p:anim calcmode="lin" valueType="num">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26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699792" y="1707653"/>
            <a:ext cx="6480137" cy="2016224"/>
          </a:xfrm>
          <a:prstGeom prst="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0" y="1707654"/>
            <a:ext cx="2483768"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410451" y="1930936"/>
            <a:ext cx="1553630" cy="1569660"/>
          </a:xfrm>
          <a:prstGeom prst="rect">
            <a:avLst/>
          </a:prstGeom>
          <a:noFill/>
        </p:spPr>
        <p:txBody>
          <a:bodyPr wrap="none" rtlCol="0">
            <a:spAutoFit/>
          </a:bodyPr>
          <a:lstStyle/>
          <a:p>
            <a:r>
              <a:rPr lang="en-US" altLang="zh-CN" sz="96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468492" y="2428521"/>
            <a:ext cx="5675508" cy="1200329"/>
          </a:xfrm>
          <a:prstGeom prst="rect">
            <a:avLst/>
          </a:prstGeom>
          <a:noFill/>
        </p:spPr>
        <p:txBody>
          <a:bodyPr wrap="square" rtlCol="0">
            <a:spAutoFit/>
          </a:bodyPr>
          <a:lstStyle/>
          <a:p>
            <a:r>
              <a:rPr lang="en-US" altLang="zh-CN"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ABI</a:t>
            </a: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CA" sz="3600" b="1" dirty="0">
                <a:solidFill>
                  <a:schemeClr val="bg1"/>
                </a:solidFill>
                <a:latin typeface="Arial" panose="020B0604020202020204" pitchFamily="34" charset="0"/>
                <a:ea typeface="微软雅黑" panose="020B0503020204020204" pitchFamily="34" charset="-122"/>
              </a:rPr>
              <a:t>Application Binary Interface</a:t>
            </a: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a:t>
            </a:r>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chemeClr val="tx2">
                <a:lumMod val="20000"/>
                <a:lumOff val="80000"/>
              </a:schemeClr>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2274698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animBg="1"/>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5619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ABI</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57880" y="716008"/>
            <a:ext cx="7314520" cy="221578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133618" y="755531"/>
            <a:ext cx="6750750" cy="2068259"/>
          </a:xfrm>
          <a:prstGeom prst="rect">
            <a:avLst/>
          </a:prstGeom>
          <a:noFill/>
        </p:spPr>
        <p:txBody>
          <a:bodyPr wrap="square" lIns="0" tIns="0" rIns="0" bIns="0" rtlCol="0">
            <a:spAutoFit/>
          </a:bodyPr>
          <a:lstStyle/>
          <a:p>
            <a:pPr algn="just">
              <a:lnSpc>
                <a:spcPct val="120000"/>
              </a:lnSpc>
            </a:pPr>
            <a:r>
              <a:rPr lang="en-CA" sz="1400" dirty="0"/>
              <a:t>When using the JavaScript </a:t>
            </a:r>
            <a:r>
              <a:rPr lang="en-CA" sz="1400" dirty="0" err="1"/>
              <a:t>dapp</a:t>
            </a:r>
            <a:r>
              <a:rPr lang="en-CA" sz="1400" dirty="0"/>
              <a:t> API, calling a contract via an abstraction layer such as the </a:t>
            </a:r>
            <a:r>
              <a:rPr lang="en-CA" sz="1400" dirty="0" err="1"/>
              <a:t>eth.contract</a:t>
            </a:r>
            <a:r>
              <a:rPr lang="en-CA" sz="1400" dirty="0"/>
              <a:t>() function will send back an object with all the functions that contract can run when called in JavaScript. To standardize this introspective functionality, the Ethereum protocol comes with something called the application binary interface, otherwise known as the Contract ABI. The ABI behaves like an API, creating a standard syntax for contracts to be called by applications. The ABI dictates that the contract will send back an array that delineates the proper call signature and the available contract functions</a:t>
            </a:r>
            <a:r>
              <a:rPr lang="en-CA" sz="1400" dirty="0" smtClean="0"/>
              <a:t>.</a:t>
            </a:r>
          </a:p>
          <a:p>
            <a:pPr algn="just">
              <a:lnSpc>
                <a:spcPct val="120000"/>
              </a:lnSpc>
            </a:pPr>
            <a:r>
              <a:rPr lang="en-US" altLang="zh-CN"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a:t>
            </a:r>
            <a:r>
              <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https</a:t>
            </a:r>
            <a:r>
              <a:rPr lang="en-US" altLang="zh-CN" sz="14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://github.com/ethereum/wiki/wiki/Ethereum-Contract-ABI#functions</a:t>
            </a:r>
            <a:endPar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31840" y="70269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7910408" y="2679761"/>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2997700"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2976134" y="3664736"/>
            <a:ext cx="1489554"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smtClean="0">
                <a:latin typeface="Arial" panose="020B0604020202020204" pitchFamily="34" charset="0"/>
                <a:sym typeface="Arial" panose="020B0604020202020204" pitchFamily="34" charset="0"/>
              </a:rPr>
              <a:t>No Introspection</a:t>
            </a:r>
            <a:endParaRPr lang="zh-CN" altLang="en-US" sz="1800" b="1" dirty="0">
              <a:latin typeface="Arial" panose="020B0604020202020204" pitchFamily="34" charset="0"/>
              <a:sym typeface="Arial" panose="020B0604020202020204" pitchFamily="34" charset="0"/>
            </a:endParaRPr>
          </a:p>
        </p:txBody>
      </p:sp>
      <p:sp>
        <p:nvSpPr>
          <p:cNvPr id="44" name="Freeform 5"/>
          <p:cNvSpPr>
            <a:spLocks/>
          </p:cNvSpPr>
          <p:nvPr/>
        </p:nvSpPr>
        <p:spPr bwMode="auto">
          <a:xfrm>
            <a:off x="1403648"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1752"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85804"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47082" y="3676608"/>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smtClean="0">
                <a:latin typeface="Arial" panose="020B0604020202020204" pitchFamily="34" charset="0"/>
                <a:sym typeface="Arial" panose="020B0604020202020204" pitchFamily="34" charset="0"/>
              </a:rPr>
              <a:t>Strong Type</a:t>
            </a:r>
            <a:endParaRPr lang="zh-CN" altLang="en-US" sz="1800" b="1" dirty="0">
              <a:latin typeface="Arial" panose="020B0604020202020204" pitchFamily="34" charset="0"/>
              <a:sym typeface="Arial" panose="020B0604020202020204" pitchFamily="34" charset="0"/>
            </a:endParaRPr>
          </a:p>
        </p:txBody>
      </p:sp>
      <p:sp>
        <p:nvSpPr>
          <p:cNvPr id="48" name="TextBox 47"/>
          <p:cNvSpPr txBox="1"/>
          <p:nvPr/>
        </p:nvSpPr>
        <p:spPr>
          <a:xfrm>
            <a:off x="4668460" y="3676608"/>
            <a:ext cx="1391280"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smtClean="0">
                <a:latin typeface="Arial" panose="020B0604020202020204" pitchFamily="34" charset="0"/>
                <a:sym typeface="Arial" panose="020B0604020202020204" pitchFamily="34" charset="0"/>
              </a:rPr>
              <a:t>Know At Compilation</a:t>
            </a:r>
          </a:p>
        </p:txBody>
      </p:sp>
      <p:sp>
        <p:nvSpPr>
          <p:cNvPr id="49" name="TextBox 48"/>
          <p:cNvSpPr txBox="1"/>
          <p:nvPr/>
        </p:nvSpPr>
        <p:spPr>
          <a:xfrm>
            <a:off x="6530748" y="3803236"/>
            <a:ext cx="77810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smtClean="0">
                <a:latin typeface="Arial" panose="020B0604020202020204" pitchFamily="34" charset="0"/>
                <a:sym typeface="Arial" panose="020B0604020202020204" pitchFamily="34" charset="0"/>
              </a:rPr>
              <a:t>Static</a:t>
            </a:r>
            <a:endParaRPr lang="zh-CN" altLang="en-US" sz="1800" b="1"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1407822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1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6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10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5619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Function Selector</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57880" y="716008"/>
            <a:ext cx="7314520" cy="221578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133618" y="755531"/>
            <a:ext cx="6750750" cy="1010341"/>
          </a:xfrm>
          <a:prstGeom prst="rect">
            <a:avLst/>
          </a:prstGeom>
          <a:noFill/>
        </p:spPr>
        <p:txBody>
          <a:bodyPr wrap="square" lIns="0" tIns="0" rIns="0" bIns="0" rtlCol="0">
            <a:spAutoFit/>
          </a:bodyPr>
          <a:lstStyle/>
          <a:p>
            <a:pPr algn="just">
              <a:lnSpc>
                <a:spcPct val="120000"/>
              </a:lnSpc>
            </a:pPr>
            <a:r>
              <a:rPr lang="en-US" altLang="zh-CN" sz="1400" dirty="0"/>
              <a:t>The first four bytes of the call data for a function call specifies the function to be called. It is the first (left, high-order in big-endian) four bytes of the Keccak (SHA-3) hash of the signature of the function</a:t>
            </a:r>
            <a:r>
              <a:rPr lang="en-US" altLang="zh-CN" sz="1400" dirty="0" smtClean="0"/>
              <a:t>.</a:t>
            </a:r>
          </a:p>
          <a:p>
            <a:pPr algn="just">
              <a:lnSpc>
                <a:spcPct val="120000"/>
              </a:lnSpc>
            </a:pPr>
            <a:endPar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31840" y="70269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7910408" y="2679761"/>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2997700"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Box 42"/>
          <p:cNvSpPr txBox="1"/>
          <p:nvPr/>
        </p:nvSpPr>
        <p:spPr>
          <a:xfrm>
            <a:off x="2976134" y="3664736"/>
            <a:ext cx="1489554"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smtClean="0">
                <a:latin typeface="Arial" panose="020B0604020202020204" pitchFamily="34" charset="0"/>
                <a:sym typeface="Arial" panose="020B0604020202020204" pitchFamily="34" charset="0"/>
              </a:rPr>
              <a:t>No Introspection</a:t>
            </a:r>
            <a:endParaRPr lang="zh-CN" altLang="en-US" sz="1800" b="1" dirty="0">
              <a:latin typeface="Arial" panose="020B0604020202020204" pitchFamily="34" charset="0"/>
              <a:sym typeface="Arial" panose="020B0604020202020204" pitchFamily="34" charset="0"/>
            </a:endParaRPr>
          </a:p>
        </p:txBody>
      </p:sp>
      <p:sp>
        <p:nvSpPr>
          <p:cNvPr id="44" name="Freeform 5"/>
          <p:cNvSpPr>
            <a:spLocks/>
          </p:cNvSpPr>
          <p:nvPr/>
        </p:nvSpPr>
        <p:spPr bwMode="auto">
          <a:xfrm>
            <a:off x="1403648"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4591752"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5"/>
          <p:cNvSpPr>
            <a:spLocks/>
          </p:cNvSpPr>
          <p:nvPr/>
        </p:nvSpPr>
        <p:spPr bwMode="auto">
          <a:xfrm>
            <a:off x="6185804" y="329183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47082" y="3676608"/>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smtClean="0">
                <a:latin typeface="Arial" panose="020B0604020202020204" pitchFamily="34" charset="0"/>
                <a:sym typeface="Arial" panose="020B0604020202020204" pitchFamily="34" charset="0"/>
              </a:rPr>
              <a:t>Strong Type</a:t>
            </a:r>
            <a:endParaRPr lang="zh-CN" altLang="en-US" sz="1800" b="1" dirty="0">
              <a:latin typeface="Arial" panose="020B0604020202020204" pitchFamily="34" charset="0"/>
              <a:sym typeface="Arial" panose="020B0604020202020204" pitchFamily="34" charset="0"/>
            </a:endParaRPr>
          </a:p>
        </p:txBody>
      </p:sp>
      <p:sp>
        <p:nvSpPr>
          <p:cNvPr id="48" name="TextBox 47"/>
          <p:cNvSpPr txBox="1"/>
          <p:nvPr/>
        </p:nvSpPr>
        <p:spPr>
          <a:xfrm>
            <a:off x="4668460" y="3676608"/>
            <a:ext cx="1391280"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smtClean="0">
                <a:latin typeface="Arial" panose="020B0604020202020204" pitchFamily="34" charset="0"/>
                <a:sym typeface="Arial" panose="020B0604020202020204" pitchFamily="34" charset="0"/>
              </a:rPr>
              <a:t>Know At Compilation</a:t>
            </a:r>
          </a:p>
        </p:txBody>
      </p:sp>
      <p:sp>
        <p:nvSpPr>
          <p:cNvPr id="49" name="TextBox 48"/>
          <p:cNvSpPr txBox="1"/>
          <p:nvPr/>
        </p:nvSpPr>
        <p:spPr>
          <a:xfrm>
            <a:off x="6530748" y="3803236"/>
            <a:ext cx="778100"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smtClean="0">
                <a:latin typeface="Arial" panose="020B0604020202020204" pitchFamily="34" charset="0"/>
                <a:sym typeface="Arial" panose="020B0604020202020204" pitchFamily="34" charset="0"/>
              </a:rPr>
              <a:t>Static</a:t>
            </a:r>
            <a:endParaRPr lang="zh-CN" altLang="en-US" sz="1800" b="1" dirty="0">
              <a:latin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4154299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2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2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7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56199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Function Selector</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57880" y="716008"/>
            <a:ext cx="7314520" cy="221578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133618" y="755531"/>
            <a:ext cx="6750750" cy="2412968"/>
          </a:xfrm>
          <a:prstGeom prst="rect">
            <a:avLst/>
          </a:prstGeom>
          <a:noFill/>
        </p:spPr>
        <p:txBody>
          <a:bodyPr wrap="square" lIns="0" tIns="0" rIns="0" bIns="0" rtlCol="0">
            <a:spAutoFit/>
          </a:bodyPr>
          <a:lstStyle/>
          <a:p>
            <a:r>
              <a:rPr lang="en-US" altLang="zh-CN" sz="1400" b="1" dirty="0"/>
              <a:t>pragma</a:t>
            </a:r>
            <a:r>
              <a:rPr lang="en-US" altLang="zh-CN" sz="1400" dirty="0"/>
              <a:t> solidity </a:t>
            </a:r>
            <a:r>
              <a:rPr lang="en-US" altLang="zh-CN" sz="1400" b="1" dirty="0"/>
              <a:t>^</a:t>
            </a:r>
            <a:r>
              <a:rPr lang="en-US" altLang="zh-CN" sz="1400" dirty="0"/>
              <a:t>0.4.16; </a:t>
            </a:r>
            <a:endParaRPr lang="en-US" altLang="zh-CN" sz="1400" dirty="0" smtClean="0"/>
          </a:p>
          <a:p>
            <a:r>
              <a:rPr lang="en-US" altLang="zh-CN" sz="1400" b="1" dirty="0" smtClean="0"/>
              <a:t>contract</a:t>
            </a:r>
            <a:r>
              <a:rPr lang="en-US" altLang="zh-CN" sz="1400" dirty="0" smtClean="0"/>
              <a:t> </a:t>
            </a:r>
            <a:r>
              <a:rPr lang="en-US" altLang="zh-CN" sz="1400" dirty="0"/>
              <a:t>Foo { </a:t>
            </a:r>
            <a:endParaRPr lang="en-US" altLang="zh-CN" sz="1400" dirty="0" smtClean="0"/>
          </a:p>
          <a:p>
            <a:r>
              <a:rPr lang="en-US" altLang="zh-CN" sz="1400" b="1" dirty="0"/>
              <a:t> </a:t>
            </a:r>
            <a:r>
              <a:rPr lang="en-US" altLang="zh-CN" sz="1400" b="1" dirty="0" smtClean="0"/>
              <a:t>         function</a:t>
            </a:r>
            <a:r>
              <a:rPr lang="en-US" altLang="zh-CN" sz="1400" dirty="0" smtClean="0"/>
              <a:t> </a:t>
            </a:r>
            <a:r>
              <a:rPr lang="en-US" altLang="zh-CN" sz="1400" dirty="0"/>
              <a:t>bar(</a:t>
            </a:r>
            <a:r>
              <a:rPr lang="en-US" altLang="zh-CN" sz="1400" b="1" dirty="0"/>
              <a:t>bytes3</a:t>
            </a:r>
            <a:r>
              <a:rPr lang="en-US" altLang="zh-CN" sz="1400" dirty="0"/>
              <a:t>[2]) </a:t>
            </a:r>
            <a:r>
              <a:rPr lang="en-US" altLang="zh-CN" sz="1400" b="1" dirty="0"/>
              <a:t>public</a:t>
            </a:r>
            <a:r>
              <a:rPr lang="en-US" altLang="zh-CN" sz="1400" dirty="0"/>
              <a:t> </a:t>
            </a:r>
            <a:r>
              <a:rPr lang="en-US" altLang="zh-CN" sz="1400" b="1" dirty="0"/>
              <a:t>pure</a:t>
            </a:r>
            <a:r>
              <a:rPr lang="en-US" altLang="zh-CN" sz="1400" dirty="0"/>
              <a:t> {} </a:t>
            </a:r>
            <a:endParaRPr lang="en-US" altLang="zh-CN" sz="1400" dirty="0" smtClean="0"/>
          </a:p>
          <a:p>
            <a:r>
              <a:rPr lang="en-US" altLang="zh-CN" sz="1400" b="1" dirty="0"/>
              <a:t> </a:t>
            </a:r>
            <a:r>
              <a:rPr lang="en-US" altLang="zh-CN" sz="1400" b="1" dirty="0" smtClean="0"/>
              <a:t>         function</a:t>
            </a:r>
            <a:r>
              <a:rPr lang="en-US" altLang="zh-CN" sz="1400" dirty="0" smtClean="0"/>
              <a:t> </a:t>
            </a:r>
            <a:r>
              <a:rPr lang="en-US" altLang="zh-CN" sz="1400" dirty="0" err="1"/>
              <a:t>baz</a:t>
            </a:r>
            <a:r>
              <a:rPr lang="en-US" altLang="zh-CN" sz="1400" dirty="0"/>
              <a:t>(</a:t>
            </a:r>
            <a:r>
              <a:rPr lang="en-US" altLang="zh-CN" sz="1400" b="1" dirty="0"/>
              <a:t>uint32</a:t>
            </a:r>
            <a:r>
              <a:rPr lang="en-US" altLang="zh-CN" sz="1400" dirty="0"/>
              <a:t> x, </a:t>
            </a:r>
            <a:r>
              <a:rPr lang="en-US" altLang="zh-CN" sz="1400" b="1" dirty="0"/>
              <a:t>bool</a:t>
            </a:r>
            <a:r>
              <a:rPr lang="en-US" altLang="zh-CN" sz="1400" dirty="0"/>
              <a:t> y) </a:t>
            </a:r>
            <a:r>
              <a:rPr lang="en-US" altLang="zh-CN" sz="1400" b="1" dirty="0"/>
              <a:t>public</a:t>
            </a:r>
            <a:r>
              <a:rPr lang="en-US" altLang="zh-CN" sz="1400" dirty="0"/>
              <a:t> </a:t>
            </a:r>
            <a:r>
              <a:rPr lang="en-US" altLang="zh-CN" sz="1400" b="1" dirty="0"/>
              <a:t>pure</a:t>
            </a:r>
            <a:r>
              <a:rPr lang="en-US" altLang="zh-CN" sz="1400" dirty="0"/>
              <a:t> </a:t>
            </a:r>
            <a:r>
              <a:rPr lang="en-US" altLang="zh-CN" sz="1400" b="1" dirty="0"/>
              <a:t>returns</a:t>
            </a:r>
            <a:r>
              <a:rPr lang="en-US" altLang="zh-CN" sz="1400" dirty="0"/>
              <a:t> (</a:t>
            </a:r>
            <a:r>
              <a:rPr lang="en-US" altLang="zh-CN" sz="1400" b="1" dirty="0"/>
              <a:t>bool</a:t>
            </a:r>
            <a:r>
              <a:rPr lang="en-US" altLang="zh-CN" sz="1400" dirty="0"/>
              <a:t> r) { r </a:t>
            </a:r>
            <a:r>
              <a:rPr lang="en-US" altLang="zh-CN" sz="1400" b="1" dirty="0"/>
              <a:t>=</a:t>
            </a:r>
            <a:r>
              <a:rPr lang="en-US" altLang="zh-CN" sz="1400" dirty="0"/>
              <a:t> x </a:t>
            </a:r>
            <a:r>
              <a:rPr lang="en-US" altLang="zh-CN" sz="1400" b="1" dirty="0"/>
              <a:t>&gt;</a:t>
            </a:r>
            <a:r>
              <a:rPr lang="en-US" altLang="zh-CN" sz="1400" dirty="0"/>
              <a:t> 32 </a:t>
            </a:r>
            <a:r>
              <a:rPr lang="en-US" altLang="zh-CN" sz="1400" b="1" dirty="0"/>
              <a:t>||</a:t>
            </a:r>
            <a:r>
              <a:rPr lang="en-US" altLang="zh-CN" sz="1400" dirty="0"/>
              <a:t> y; } </a:t>
            </a:r>
            <a:endParaRPr lang="en-US" altLang="zh-CN" sz="1400" dirty="0" smtClean="0"/>
          </a:p>
          <a:p>
            <a:r>
              <a:rPr lang="en-US" altLang="zh-CN" sz="1400" b="1" dirty="0"/>
              <a:t> </a:t>
            </a:r>
            <a:r>
              <a:rPr lang="en-US" altLang="zh-CN" sz="1400" b="1" dirty="0" smtClean="0"/>
              <a:t>         function</a:t>
            </a:r>
            <a:r>
              <a:rPr lang="en-US" altLang="zh-CN" sz="1400" dirty="0" smtClean="0"/>
              <a:t> </a:t>
            </a:r>
            <a:r>
              <a:rPr lang="en-US" altLang="zh-CN" sz="1400" dirty="0" err="1"/>
              <a:t>sam</a:t>
            </a:r>
            <a:r>
              <a:rPr lang="en-US" altLang="zh-CN" sz="1400" dirty="0"/>
              <a:t>(</a:t>
            </a:r>
            <a:r>
              <a:rPr lang="en-US" altLang="zh-CN" sz="1400" b="1" dirty="0"/>
              <a:t>bytes</a:t>
            </a:r>
            <a:r>
              <a:rPr lang="en-US" altLang="zh-CN" sz="1400" dirty="0"/>
              <a:t>, </a:t>
            </a:r>
            <a:r>
              <a:rPr lang="en-US" altLang="zh-CN" sz="1400" b="1" dirty="0"/>
              <a:t>bool</a:t>
            </a:r>
            <a:r>
              <a:rPr lang="en-US" altLang="zh-CN" sz="1400" dirty="0"/>
              <a:t>, </a:t>
            </a:r>
            <a:r>
              <a:rPr lang="en-US" altLang="zh-CN" sz="1400" b="1" dirty="0" err="1"/>
              <a:t>uint</a:t>
            </a:r>
            <a:r>
              <a:rPr lang="en-US" altLang="zh-CN" sz="1400" dirty="0"/>
              <a:t>[]) </a:t>
            </a:r>
            <a:r>
              <a:rPr lang="en-US" altLang="zh-CN" sz="1400" b="1" dirty="0"/>
              <a:t>public</a:t>
            </a:r>
            <a:r>
              <a:rPr lang="en-US" altLang="zh-CN" sz="1400" dirty="0"/>
              <a:t> </a:t>
            </a:r>
            <a:r>
              <a:rPr lang="en-US" altLang="zh-CN" sz="1400" b="1" dirty="0"/>
              <a:t>pure</a:t>
            </a:r>
            <a:r>
              <a:rPr lang="en-US" altLang="zh-CN" sz="1400" dirty="0"/>
              <a:t> {} </a:t>
            </a:r>
            <a:endParaRPr lang="en-US" altLang="zh-CN" sz="1400" dirty="0" smtClean="0"/>
          </a:p>
          <a:p>
            <a:r>
              <a:rPr lang="en-US" altLang="zh-CN" sz="1400" dirty="0" smtClean="0"/>
              <a:t>} </a:t>
            </a:r>
            <a:endParaRPr lang="en-US" altLang="zh-CN" sz="1400" dirty="0"/>
          </a:p>
          <a:p>
            <a:endParaRPr lang="en-US" altLang="zh-CN" sz="1400" dirty="0" smtClean="0"/>
          </a:p>
          <a:p>
            <a:r>
              <a:rPr lang="zh-CN" altLang="en-US" sz="1400" dirty="0"/>
              <a:t>如</a:t>
            </a:r>
            <a:r>
              <a:rPr lang="zh-CN" altLang="en-US" sz="1400" dirty="0" smtClean="0"/>
              <a:t>果以参数</a:t>
            </a:r>
            <a:r>
              <a:rPr lang="en-US" altLang="zh-CN" sz="1400" dirty="0"/>
              <a:t>69 and true </a:t>
            </a:r>
            <a:r>
              <a:rPr lang="zh-CN" altLang="en-US" sz="1400" dirty="0" smtClean="0"/>
              <a:t>调用</a:t>
            </a:r>
            <a:r>
              <a:rPr lang="en-US" altLang="zh-CN" sz="1400" dirty="0"/>
              <a:t> </a:t>
            </a:r>
            <a:r>
              <a:rPr lang="en-US" altLang="zh-CN" sz="1400" dirty="0" err="1" smtClean="0"/>
              <a:t>baz</a:t>
            </a:r>
            <a:r>
              <a:rPr lang="en-US" altLang="zh-CN" sz="1400" dirty="0" smtClean="0"/>
              <a:t>(), </a:t>
            </a:r>
            <a:r>
              <a:rPr lang="zh-CN" altLang="en-US" sz="1400" dirty="0" smtClean="0"/>
              <a:t>我们会传送</a:t>
            </a:r>
            <a:r>
              <a:rPr lang="en-US" altLang="zh-CN" sz="1400" dirty="0" smtClean="0"/>
              <a:t> </a:t>
            </a:r>
            <a:r>
              <a:rPr lang="en-US" altLang="zh-CN" sz="1400" dirty="0"/>
              <a:t>68 </a:t>
            </a:r>
            <a:r>
              <a:rPr lang="en-US" altLang="zh-CN" sz="1400" dirty="0" smtClean="0"/>
              <a:t>bytes</a:t>
            </a:r>
            <a:r>
              <a:rPr lang="zh-CN" altLang="en-US" sz="1400" dirty="0" smtClean="0"/>
              <a:t>：</a:t>
            </a:r>
            <a:endParaRPr lang="en-US" altLang="zh-CN" sz="1400" dirty="0" smtClean="0"/>
          </a:p>
          <a:p>
            <a:r>
              <a:rPr lang="en-US" altLang="zh-CN" sz="1400" dirty="0" smtClean="0"/>
              <a:t>0xcdcd77c000000000000000000000000000000000000000000000000000000000000000450000000000000000000000000000000000000000000000000000000000000001</a:t>
            </a:r>
            <a:endParaRPr lang="en-US" altLang="zh-CN" sz="1400" dirty="0"/>
          </a:p>
          <a:p>
            <a:pPr algn="just">
              <a:lnSpc>
                <a:spcPct val="120000"/>
              </a:lnSpc>
            </a:pPr>
            <a:endPar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31840" y="70269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7933895" y="268493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788069914"/>
              </p:ext>
            </p:extLst>
          </p:nvPr>
        </p:nvGraphicFramePr>
        <p:xfrm>
          <a:off x="857880" y="2931790"/>
          <a:ext cx="7314520" cy="2103120"/>
        </p:xfrm>
        <a:graphic>
          <a:graphicData uri="http://schemas.openxmlformats.org/drawingml/2006/table">
            <a:tbl>
              <a:tblPr firstRow="1" bandRow="1">
                <a:tableStyleId>{5C22544A-7EE6-4342-B048-85BDC9FD1C3A}</a:tableStyleId>
              </a:tblPr>
              <a:tblGrid>
                <a:gridCol w="3657260"/>
                <a:gridCol w="3657260"/>
              </a:tblGrid>
              <a:tr h="350648">
                <a:tc>
                  <a:txBody>
                    <a:bodyPr/>
                    <a:lstStyle/>
                    <a:p>
                      <a:r>
                        <a:rPr lang="zh-CN" altLang="en-US" dirty="0" smtClean="0"/>
                        <a:t>值（</a:t>
                      </a:r>
                      <a:r>
                        <a:rPr lang="en-US" altLang="zh-CN" dirty="0" smtClean="0"/>
                        <a:t>Value</a:t>
                      </a:r>
                      <a:r>
                        <a:rPr lang="zh-CN" altLang="en-US" dirty="0" smtClean="0"/>
                        <a:t>）</a:t>
                      </a:r>
                      <a:endParaRPr lang="zh-CN" altLang="en-US" dirty="0"/>
                    </a:p>
                  </a:txBody>
                  <a:tcPr/>
                </a:tc>
                <a:tc>
                  <a:txBody>
                    <a:bodyPr/>
                    <a:lstStyle/>
                    <a:p>
                      <a:r>
                        <a:rPr lang="zh-CN" altLang="en-US" dirty="0" smtClean="0"/>
                        <a:t>详细（</a:t>
                      </a:r>
                      <a:r>
                        <a:rPr lang="en-US" altLang="zh-CN" dirty="0" smtClean="0"/>
                        <a:t>Detail</a:t>
                      </a:r>
                      <a:r>
                        <a:rPr lang="zh-CN" altLang="en-US" dirty="0" smtClean="0"/>
                        <a:t>）</a:t>
                      </a:r>
                      <a:endParaRPr lang="zh-CN" altLang="en-US" dirty="0"/>
                    </a:p>
                  </a:txBody>
                  <a:tcPr/>
                </a:tc>
              </a:tr>
              <a:tr h="613633">
                <a:tc>
                  <a:txBody>
                    <a:bodyPr/>
                    <a:lstStyle/>
                    <a:p>
                      <a:r>
                        <a:rPr lang="en-US" altLang="zh-CN" sz="1200" dirty="0" smtClean="0"/>
                        <a:t>0xcdcd77c0</a:t>
                      </a:r>
                      <a:endParaRPr lang="zh-CN" altLang="en-US" sz="1200" dirty="0"/>
                    </a:p>
                  </a:txBody>
                  <a:tcPr/>
                </a:tc>
                <a:tc>
                  <a:txBody>
                    <a:bodyPr/>
                    <a:lstStyle/>
                    <a:p>
                      <a:r>
                        <a:rPr lang="en-US" altLang="zh-CN" sz="1200" dirty="0" smtClean="0"/>
                        <a:t>the Method ID</a:t>
                      </a:r>
                    </a:p>
                    <a:p>
                      <a:r>
                        <a:rPr lang="en-US" altLang="zh-CN" sz="1200" dirty="0" smtClean="0"/>
                        <a:t>This is derived as the first 4 bytes of the Keccak hash of the ASCII form of the signature </a:t>
                      </a:r>
                      <a:r>
                        <a:rPr lang="en-US" altLang="zh-CN" sz="1200" dirty="0" err="1" smtClean="0"/>
                        <a:t>baz</a:t>
                      </a:r>
                      <a:r>
                        <a:rPr lang="en-US" altLang="zh-CN" sz="1200" dirty="0" smtClean="0"/>
                        <a:t>(uint32,bool)</a:t>
                      </a:r>
                      <a:endParaRPr lang="zh-CN" altLang="en-US" sz="1200" dirty="0"/>
                    </a:p>
                  </a:txBody>
                  <a:tcPr/>
                </a:tc>
              </a:tr>
              <a:tr h="613633">
                <a:tc>
                  <a:txBody>
                    <a:bodyPr/>
                    <a:lstStyle/>
                    <a:p>
                      <a:r>
                        <a:rPr lang="en-US" altLang="zh-CN" sz="1200" dirty="0" smtClean="0"/>
                        <a:t>0x0000000000000000000000000000000000000000000000000000000000000045</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the first parameter, a uint32 value 69 padded to 32 bytes</a:t>
                      </a:r>
                    </a:p>
                    <a:p>
                      <a:endParaRPr lang="zh-CN" altLang="en-US" sz="1200" dirty="0"/>
                    </a:p>
                  </a:txBody>
                  <a:tcPr/>
                </a:tc>
              </a:tr>
              <a:tr h="438310">
                <a:tc>
                  <a:txBody>
                    <a:bodyPr/>
                    <a:lstStyle/>
                    <a:p>
                      <a:r>
                        <a:rPr lang="en-US" altLang="zh-CN" sz="1200" dirty="0" smtClean="0"/>
                        <a:t>0x0000000000000000000000000000000000000000000000000000000000000001</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the second parameter - </a:t>
                      </a:r>
                      <a:r>
                        <a:rPr lang="en-US" altLang="zh-CN" sz="1200" dirty="0" err="1" smtClean="0"/>
                        <a:t>boolean</a:t>
                      </a:r>
                      <a:r>
                        <a:rPr lang="en-US" altLang="zh-CN" sz="1200" dirty="0" smtClean="0"/>
                        <a:t> true, padded to 32 bytes</a:t>
                      </a:r>
                    </a:p>
                  </a:txBody>
                  <a:tcPr/>
                </a:tc>
              </a:tr>
            </a:tbl>
          </a:graphicData>
        </a:graphic>
      </p:graphicFrame>
    </p:spTree>
    <p:extLst>
      <p:ext uri="{BB962C8B-B14F-4D97-AF65-F5344CB8AC3E}">
        <p14:creationId xmlns:p14="http://schemas.microsoft.com/office/powerpoint/2010/main" val="43146714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2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2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414616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GB" altLang="zh-CN"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Function Selector </a:t>
            </a:r>
            <a:r>
              <a:rPr lang="en-US" altLang="zh-CN" sz="1800"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 Dynamic Type</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90254" y="846715"/>
            <a:ext cx="7314520" cy="34399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140791" y="943783"/>
            <a:ext cx="6750750" cy="3274743"/>
          </a:xfrm>
          <a:prstGeom prst="rect">
            <a:avLst/>
          </a:prstGeom>
          <a:noFill/>
        </p:spPr>
        <p:txBody>
          <a:bodyPr wrap="square" lIns="0" tIns="0" rIns="0" bIns="0" rtlCol="0">
            <a:spAutoFit/>
          </a:bodyPr>
          <a:lstStyle/>
          <a:p>
            <a:r>
              <a:rPr lang="en-US" altLang="zh-CN" sz="1400" dirty="0"/>
              <a:t>A call to a function with the signature </a:t>
            </a:r>
            <a:r>
              <a:rPr lang="en-US" altLang="zh-CN" sz="1400" dirty="0"/>
              <a:t>f(uint,uint32[],bytes10,bytes)</a:t>
            </a:r>
            <a:r>
              <a:rPr lang="en-US" altLang="zh-CN" sz="1400" dirty="0"/>
              <a:t> with values </a:t>
            </a:r>
            <a:r>
              <a:rPr lang="en-US" altLang="zh-CN" sz="1400" dirty="0"/>
              <a:t>(0x123, [0x456, 0x789], "1234567890", "Hello, world</a:t>
            </a:r>
            <a:r>
              <a:rPr lang="en-US" altLang="zh-CN" sz="1400" dirty="0" smtClean="0"/>
              <a:t>!")</a:t>
            </a:r>
          </a:p>
          <a:p>
            <a:endParaRPr lang="en-US" altLang="zh-CN" sz="1400" dirty="0" smtClean="0"/>
          </a:p>
          <a:p>
            <a:r>
              <a:rPr lang="zh-CN" altLang="en-US" sz="1400" dirty="0"/>
              <a:t>编</a:t>
            </a:r>
            <a:r>
              <a:rPr lang="zh-CN" altLang="en-US" sz="1400" dirty="0" smtClean="0"/>
              <a:t>码结果：</a:t>
            </a:r>
            <a:endParaRPr lang="en-US" altLang="zh-CN" sz="1400" dirty="0" smtClean="0"/>
          </a:p>
          <a:p>
            <a:endParaRPr lang="en-US" altLang="zh-CN" sz="1400" dirty="0"/>
          </a:p>
          <a:p>
            <a:r>
              <a:rPr lang="en-US" altLang="zh-CN" sz="1400" dirty="0"/>
              <a:t>0x8be65246 0000000000000000000000000000000000000000000000000000000000000123 0000000000000000000000000000000000000000000000000000000000000080 3132333435363738393000000000000000000000000000000000000000000000 00000000000000000000000000000000000000000000000000000000000000e0 0000000000000000000000000000000000000000000000000000000000000002 0000000000000000000000000000000000000000000000000000000000000456 0000000000000000000000000000000000000000000000000000000000000789 000000000000000000000000000000000000000000000000000000000000000d 48656c6c6f2c20776f726c642100000000000000000000000000000000000000</a:t>
            </a:r>
            <a:endParaRPr lang="en-US" altLang="zh-CN" sz="1400" dirty="0" smtClean="0"/>
          </a:p>
          <a:p>
            <a:pPr algn="just">
              <a:lnSpc>
                <a:spcPct val="120000"/>
              </a:lnSpc>
            </a:pPr>
            <a:endParaRPr lang="en-US" altLang="zh-CN" sz="1400"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52759" y="77687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7958611" y="4059843"/>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3703715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8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23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8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工 作 心 得</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p:cNvCxnSpPr/>
          <p:nvPr/>
        </p:nvCxnSpPr>
        <p:spPr>
          <a:xfrm flipH="1">
            <a:off x="2822029"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578077"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V="1">
            <a:off x="3700055" y="3094220"/>
            <a:ext cx="1756045"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2700000" flipH="1">
            <a:off x="3079195"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8900000">
            <a:off x="4320911"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6196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6"/>
          <p:cNvSpPr txBox="1"/>
          <p:nvPr/>
        </p:nvSpPr>
        <p:spPr>
          <a:xfrm>
            <a:off x="1662416" y="3754512"/>
            <a:ext cx="890944" cy="359590"/>
          </a:xfrm>
          <a:prstGeom prst="rect">
            <a:avLst/>
          </a:prstGeom>
          <a:noFill/>
        </p:spPr>
        <p:txBody>
          <a:bodyPr wrap="square" lIns="112274" tIns="56136" rIns="112274" bIns="56136" rtlCol="0">
            <a:spAutoFit/>
          </a:bodyPr>
          <a:lstStyle/>
          <a:p>
            <a:pPr algn="ct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沟通</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3453144" y="2663168"/>
            <a:ext cx="2237712" cy="2948289"/>
            <a:chOff x="3815003" y="3087488"/>
            <a:chExt cx="2237712" cy="2948289"/>
          </a:xfrm>
        </p:grpSpPr>
        <p:sp>
          <p:nvSpPr>
            <p:cNvPr id="19" name="椭圆 18"/>
            <p:cNvSpPr/>
            <p:nvPr/>
          </p:nvSpPr>
          <p:spPr>
            <a:xfrm>
              <a:off x="3993415" y="3271064"/>
              <a:ext cx="1872208" cy="1872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0" name="组合 19"/>
            <p:cNvGrpSpPr/>
            <p:nvPr/>
          </p:nvGrpSpPr>
          <p:grpSpPr>
            <a:xfrm>
              <a:off x="3815003" y="3087488"/>
              <a:ext cx="2237712" cy="2948289"/>
              <a:chOff x="3692888" y="2889538"/>
              <a:chExt cx="2473262" cy="3258636"/>
            </a:xfrm>
          </p:grpSpPr>
          <p:sp>
            <p:nvSpPr>
              <p:cNvPr id="21" name="椭圆 4"/>
              <p:cNvSpPr/>
              <p:nvPr/>
            </p:nvSpPr>
            <p:spPr>
              <a:xfrm>
                <a:off x="3692888" y="2889538"/>
                <a:ext cx="2473262" cy="2473262"/>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圆角矩形 21"/>
              <p:cNvSpPr/>
              <p:nvPr/>
            </p:nvSpPr>
            <p:spPr>
              <a:xfrm>
                <a:off x="4710544" y="5261738"/>
                <a:ext cx="437950" cy="8864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3" name="Rectangle 11"/>
          <p:cNvSpPr>
            <a:spLocks noChangeArrowheads="1"/>
          </p:cNvSpPr>
          <p:nvPr/>
        </p:nvSpPr>
        <p:spPr bwMode="gray">
          <a:xfrm>
            <a:off x="3835806" y="3582551"/>
            <a:ext cx="1463708" cy="400110"/>
          </a:xfrm>
          <a:prstGeom prst="rect">
            <a:avLst/>
          </a:prstGeom>
          <a:noFill/>
          <a:ln>
            <a:noFill/>
          </a:ln>
          <a:extLst/>
        </p:spPr>
        <p:txBody>
          <a:bodyPr wrap="square">
            <a:spAutoFit/>
          </a:bodyPr>
          <a:lstStyle/>
          <a:p>
            <a:pPr algn="ct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把活做精</a:t>
            </a:r>
            <a:endParaRPr lang="zh-CN" altLang="en-US" sz="20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椭圆 23"/>
          <p:cNvSpPr/>
          <p:nvPr/>
        </p:nvSpPr>
        <p:spPr>
          <a:xfrm>
            <a:off x="2280408"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24"/>
          <p:cNvSpPr/>
          <p:nvPr/>
        </p:nvSpPr>
        <p:spPr>
          <a:xfrm>
            <a:off x="4053984" y="105542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5" name="椭圆 34"/>
          <p:cNvSpPr/>
          <p:nvPr/>
        </p:nvSpPr>
        <p:spPr>
          <a:xfrm>
            <a:off x="5652120"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6" name="椭圆 35"/>
          <p:cNvSpPr/>
          <p:nvPr/>
        </p:nvSpPr>
        <p:spPr>
          <a:xfrm>
            <a:off x="64568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7" name="TextBox 36"/>
          <p:cNvSpPr txBox="1"/>
          <p:nvPr/>
        </p:nvSpPr>
        <p:spPr>
          <a:xfrm>
            <a:off x="2362592" y="2058653"/>
            <a:ext cx="890944" cy="359590"/>
          </a:xfrm>
          <a:prstGeom prst="rect">
            <a:avLst/>
          </a:prstGeom>
          <a:noFill/>
        </p:spPr>
        <p:txBody>
          <a:bodyPr wrap="square" lIns="112274" tIns="56136" rIns="112274" bIns="56136" rtlCol="0">
            <a:spAutoFit/>
          </a:bodyPr>
          <a:lstStyle/>
          <a:p>
            <a:pPr algn="ct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严谨</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37"/>
          <p:cNvSpPr txBox="1"/>
          <p:nvPr/>
        </p:nvSpPr>
        <p:spPr>
          <a:xfrm>
            <a:off x="4132604" y="1417768"/>
            <a:ext cx="890944" cy="359590"/>
          </a:xfrm>
          <a:prstGeom prst="rect">
            <a:avLst/>
          </a:prstGeom>
          <a:noFill/>
        </p:spPr>
        <p:txBody>
          <a:bodyPr wrap="square" lIns="112274" tIns="56136" rIns="112274" bIns="56136" rtlCol="0">
            <a:spAutoFit/>
          </a:bodyPr>
          <a:lstStyle/>
          <a:p>
            <a:pPr algn="ct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严格</a:t>
            </a:r>
            <a:endPar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5728603" y="2060670"/>
            <a:ext cx="890944" cy="359590"/>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自信</a:t>
            </a:r>
          </a:p>
        </p:txBody>
      </p:sp>
      <p:sp>
        <p:nvSpPr>
          <p:cNvPr id="40" name="TextBox 39"/>
          <p:cNvSpPr txBox="1"/>
          <p:nvPr/>
        </p:nvSpPr>
        <p:spPr>
          <a:xfrm>
            <a:off x="6525733" y="3754512"/>
            <a:ext cx="890944" cy="359590"/>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总结</a:t>
            </a:r>
          </a:p>
        </p:txBody>
      </p:sp>
      <p:grpSp>
        <p:nvGrpSpPr>
          <p:cNvPr id="2" name="组合 1"/>
          <p:cNvGrpSpPr/>
          <p:nvPr/>
        </p:nvGrpSpPr>
        <p:grpSpPr>
          <a:xfrm>
            <a:off x="755576" y="1059582"/>
            <a:ext cx="2913592" cy="500137"/>
            <a:chOff x="539552" y="1182027"/>
            <a:chExt cx="2913592" cy="500137"/>
          </a:xfrm>
        </p:grpSpPr>
        <p:sp>
          <p:nvSpPr>
            <p:cNvPr id="41" name="TextBox 40"/>
            <p:cNvSpPr txBox="1"/>
            <p:nvPr/>
          </p:nvSpPr>
          <p:spPr>
            <a:xfrm>
              <a:off x="728900" y="1182027"/>
              <a:ext cx="2724244" cy="50013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latin typeface="Arial" panose="020B0604020202020204" pitchFamily="34" charset="0"/>
                  <a:sym typeface="Arial" panose="020B0604020202020204" pitchFamily="34" charset="0"/>
                </a:rPr>
                <a:t>详写内容</a:t>
              </a:r>
              <a:r>
                <a:rPr lang="en-US" altLang="zh-CN" dirty="0">
                  <a:latin typeface="Arial" panose="020B0604020202020204" pitchFamily="34" charset="0"/>
                  <a:sym typeface="Arial" panose="020B0604020202020204" pitchFamily="34" charset="0"/>
                </a:rPr>
                <a:t>……</a:t>
              </a:r>
              <a:r>
                <a:rPr lang="zh-CN" altLang="en-US" dirty="0">
                  <a:latin typeface="Arial" panose="020B0604020202020204" pitchFamily="34" charset="0"/>
                  <a:sym typeface="Arial" panose="020B0604020202020204" pitchFamily="34" charset="0"/>
                </a:rPr>
                <a:t>点击输入本页需要详写的文字内容，简明扼要，此为概念图解，根据您的具体内容酌情修改。</a:t>
              </a:r>
              <a:endParaRPr lang="en-US" altLang="zh-CN" dirty="0">
                <a:latin typeface="Arial" panose="020B0604020202020204" pitchFamily="34" charset="0"/>
                <a:sym typeface="Arial" panose="020B0604020202020204" pitchFamily="34" charset="0"/>
              </a:endParaRPr>
            </a:p>
          </p:txBody>
        </p:sp>
        <p:sp>
          <p:nvSpPr>
            <p:cNvPr id="42" name="矩形 41"/>
            <p:cNvSpPr/>
            <p:nvPr/>
          </p:nvSpPr>
          <p:spPr>
            <a:xfrm>
              <a:off x="539552" y="1203485"/>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5436981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650"/>
                            </p:stCondLst>
                            <p:childTnLst>
                              <p:par>
                                <p:cTn id="13" presetID="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par>
                          <p:cTn id="21" fill="hold">
                            <p:stCondLst>
                              <p:cond delay="1150"/>
                            </p:stCondLst>
                            <p:childTnLst>
                              <p:par>
                                <p:cTn id="22" presetID="53" presetClass="entr" presetSubtype="16"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53" presetClass="entr" presetSubtype="16"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53" presetClass="entr" presetSubtype="16"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par>
                          <p:cTn id="47" fill="hold">
                            <p:stCondLst>
                              <p:cond delay="1650"/>
                            </p:stCondLst>
                            <p:childTnLst>
                              <p:par>
                                <p:cTn id="48" presetID="53" presetClass="entr" presetSubtype="16"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300" fill="hold"/>
                                        <p:tgtEl>
                                          <p:spTgt spid="16"/>
                                        </p:tgtEl>
                                        <p:attrNameLst>
                                          <p:attrName>ppt_w</p:attrName>
                                        </p:attrNameLst>
                                      </p:cBhvr>
                                      <p:tavLst>
                                        <p:tav tm="0">
                                          <p:val>
                                            <p:fltVal val="0"/>
                                          </p:val>
                                        </p:tav>
                                        <p:tav tm="100000">
                                          <p:val>
                                            <p:strVal val="#ppt_w"/>
                                          </p:val>
                                        </p:tav>
                                      </p:tavLst>
                                    </p:anim>
                                    <p:anim calcmode="lin" valueType="num">
                                      <p:cBhvr>
                                        <p:cTn id="51" dur="300" fill="hold"/>
                                        <p:tgtEl>
                                          <p:spTgt spid="16"/>
                                        </p:tgtEl>
                                        <p:attrNameLst>
                                          <p:attrName>ppt_h</p:attrName>
                                        </p:attrNameLst>
                                      </p:cBhvr>
                                      <p:tavLst>
                                        <p:tav tm="0">
                                          <p:val>
                                            <p:fltVal val="0"/>
                                          </p:val>
                                        </p:tav>
                                        <p:tav tm="100000">
                                          <p:val>
                                            <p:strVal val="#ppt_h"/>
                                          </p:val>
                                        </p:tav>
                                      </p:tavLst>
                                    </p:anim>
                                    <p:animEffect transition="in" filter="fade">
                                      <p:cBhvr>
                                        <p:cTn id="52" dur="300"/>
                                        <p:tgtEl>
                                          <p:spTgt spid="1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Effect transition="in" filter="fade">
                                      <p:cBhvr>
                                        <p:cTn id="57" dur="500"/>
                                        <p:tgtEl>
                                          <p:spTgt spid="17"/>
                                        </p:tgtEl>
                                      </p:cBhvr>
                                    </p:animEffect>
                                  </p:childTnLst>
                                </p:cTn>
                              </p:par>
                            </p:childTnLst>
                          </p:cTn>
                        </p:par>
                        <p:par>
                          <p:cTn id="58" fill="hold">
                            <p:stCondLst>
                              <p:cond delay="215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300" fill="hold"/>
                                        <p:tgtEl>
                                          <p:spTgt spid="24"/>
                                        </p:tgtEl>
                                        <p:attrNameLst>
                                          <p:attrName>ppt_w</p:attrName>
                                        </p:attrNameLst>
                                      </p:cBhvr>
                                      <p:tavLst>
                                        <p:tav tm="0">
                                          <p:val>
                                            <p:fltVal val="0"/>
                                          </p:val>
                                        </p:tav>
                                        <p:tav tm="100000">
                                          <p:val>
                                            <p:strVal val="#ppt_w"/>
                                          </p:val>
                                        </p:tav>
                                      </p:tavLst>
                                    </p:anim>
                                    <p:anim calcmode="lin" valueType="num">
                                      <p:cBhvr>
                                        <p:cTn id="62" dur="300" fill="hold"/>
                                        <p:tgtEl>
                                          <p:spTgt spid="24"/>
                                        </p:tgtEl>
                                        <p:attrNameLst>
                                          <p:attrName>ppt_h</p:attrName>
                                        </p:attrNameLst>
                                      </p:cBhvr>
                                      <p:tavLst>
                                        <p:tav tm="0">
                                          <p:val>
                                            <p:fltVal val="0"/>
                                          </p:val>
                                        </p:tav>
                                        <p:tav tm="100000">
                                          <p:val>
                                            <p:strVal val="#ppt_h"/>
                                          </p:val>
                                        </p:tav>
                                      </p:tavLst>
                                    </p:anim>
                                    <p:animEffect transition="in" filter="fade">
                                      <p:cBhvr>
                                        <p:cTn id="63" dur="300"/>
                                        <p:tgtEl>
                                          <p:spTgt spid="2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p:cTn id="66" dur="500" fill="hold"/>
                                        <p:tgtEl>
                                          <p:spTgt spid="37"/>
                                        </p:tgtEl>
                                        <p:attrNameLst>
                                          <p:attrName>ppt_w</p:attrName>
                                        </p:attrNameLst>
                                      </p:cBhvr>
                                      <p:tavLst>
                                        <p:tav tm="0">
                                          <p:val>
                                            <p:fltVal val="0"/>
                                          </p:val>
                                        </p:tav>
                                        <p:tav tm="100000">
                                          <p:val>
                                            <p:strVal val="#ppt_w"/>
                                          </p:val>
                                        </p:tav>
                                      </p:tavLst>
                                    </p:anim>
                                    <p:anim calcmode="lin" valueType="num">
                                      <p:cBhvr>
                                        <p:cTn id="67" dur="500" fill="hold"/>
                                        <p:tgtEl>
                                          <p:spTgt spid="37"/>
                                        </p:tgtEl>
                                        <p:attrNameLst>
                                          <p:attrName>ppt_h</p:attrName>
                                        </p:attrNameLst>
                                      </p:cBhvr>
                                      <p:tavLst>
                                        <p:tav tm="0">
                                          <p:val>
                                            <p:fltVal val="0"/>
                                          </p:val>
                                        </p:tav>
                                        <p:tav tm="100000">
                                          <p:val>
                                            <p:strVal val="#ppt_h"/>
                                          </p:val>
                                        </p:tav>
                                      </p:tavLst>
                                    </p:anim>
                                    <p:animEffect transition="in" filter="fade">
                                      <p:cBhvr>
                                        <p:cTn id="68" dur="500"/>
                                        <p:tgtEl>
                                          <p:spTgt spid="37"/>
                                        </p:tgtEl>
                                      </p:cBhvr>
                                    </p:animEffect>
                                  </p:childTnLst>
                                </p:cTn>
                              </p:par>
                            </p:childTnLst>
                          </p:cTn>
                        </p:par>
                        <p:par>
                          <p:cTn id="69" fill="hold">
                            <p:stCondLst>
                              <p:cond delay="2650"/>
                            </p:stCondLst>
                            <p:childTnLst>
                              <p:par>
                                <p:cTn id="70" presetID="53" presetClass="entr" presetSubtype="16"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p:cTn id="72" dur="300" fill="hold"/>
                                        <p:tgtEl>
                                          <p:spTgt spid="25"/>
                                        </p:tgtEl>
                                        <p:attrNameLst>
                                          <p:attrName>ppt_w</p:attrName>
                                        </p:attrNameLst>
                                      </p:cBhvr>
                                      <p:tavLst>
                                        <p:tav tm="0">
                                          <p:val>
                                            <p:fltVal val="0"/>
                                          </p:val>
                                        </p:tav>
                                        <p:tav tm="100000">
                                          <p:val>
                                            <p:strVal val="#ppt_w"/>
                                          </p:val>
                                        </p:tav>
                                      </p:tavLst>
                                    </p:anim>
                                    <p:anim calcmode="lin" valueType="num">
                                      <p:cBhvr>
                                        <p:cTn id="73" dur="300" fill="hold"/>
                                        <p:tgtEl>
                                          <p:spTgt spid="25"/>
                                        </p:tgtEl>
                                        <p:attrNameLst>
                                          <p:attrName>ppt_h</p:attrName>
                                        </p:attrNameLst>
                                      </p:cBhvr>
                                      <p:tavLst>
                                        <p:tav tm="0">
                                          <p:val>
                                            <p:fltVal val="0"/>
                                          </p:val>
                                        </p:tav>
                                        <p:tav tm="100000">
                                          <p:val>
                                            <p:strVal val="#ppt_h"/>
                                          </p:val>
                                        </p:tav>
                                      </p:tavLst>
                                    </p:anim>
                                    <p:animEffect transition="in" filter="fade">
                                      <p:cBhvr>
                                        <p:cTn id="74" dur="300"/>
                                        <p:tgtEl>
                                          <p:spTgt spid="2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3150"/>
                            </p:stCondLst>
                            <p:childTnLst>
                              <p:par>
                                <p:cTn id="81" presetID="53" presetClass="entr" presetSubtype="16"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p:cTn id="83" dur="300" fill="hold"/>
                                        <p:tgtEl>
                                          <p:spTgt spid="35"/>
                                        </p:tgtEl>
                                        <p:attrNameLst>
                                          <p:attrName>ppt_w</p:attrName>
                                        </p:attrNameLst>
                                      </p:cBhvr>
                                      <p:tavLst>
                                        <p:tav tm="0">
                                          <p:val>
                                            <p:fltVal val="0"/>
                                          </p:val>
                                        </p:tav>
                                        <p:tav tm="100000">
                                          <p:val>
                                            <p:strVal val="#ppt_w"/>
                                          </p:val>
                                        </p:tav>
                                      </p:tavLst>
                                    </p:anim>
                                    <p:anim calcmode="lin" valueType="num">
                                      <p:cBhvr>
                                        <p:cTn id="84" dur="300" fill="hold"/>
                                        <p:tgtEl>
                                          <p:spTgt spid="35"/>
                                        </p:tgtEl>
                                        <p:attrNameLst>
                                          <p:attrName>ppt_h</p:attrName>
                                        </p:attrNameLst>
                                      </p:cBhvr>
                                      <p:tavLst>
                                        <p:tav tm="0">
                                          <p:val>
                                            <p:fltVal val="0"/>
                                          </p:val>
                                        </p:tav>
                                        <p:tav tm="100000">
                                          <p:val>
                                            <p:strVal val="#ppt_h"/>
                                          </p:val>
                                        </p:tav>
                                      </p:tavLst>
                                    </p:anim>
                                    <p:animEffect transition="in" filter="fade">
                                      <p:cBhvr>
                                        <p:cTn id="85" dur="300"/>
                                        <p:tgtEl>
                                          <p:spTgt spid="3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animEffect transition="in" filter="fade">
                                      <p:cBhvr>
                                        <p:cTn id="90" dur="500"/>
                                        <p:tgtEl>
                                          <p:spTgt spid="39"/>
                                        </p:tgtEl>
                                      </p:cBhvr>
                                    </p:animEffect>
                                  </p:childTnLst>
                                </p:cTn>
                              </p:par>
                            </p:childTnLst>
                          </p:cTn>
                        </p:par>
                        <p:par>
                          <p:cTn id="91" fill="hold">
                            <p:stCondLst>
                              <p:cond delay="3650"/>
                            </p:stCondLst>
                            <p:childTnLst>
                              <p:par>
                                <p:cTn id="92" presetID="53" presetClass="entr" presetSubtype="16"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 calcmode="lin" valueType="num">
                                      <p:cBhvr>
                                        <p:cTn id="94" dur="300" fill="hold"/>
                                        <p:tgtEl>
                                          <p:spTgt spid="36"/>
                                        </p:tgtEl>
                                        <p:attrNameLst>
                                          <p:attrName>ppt_w</p:attrName>
                                        </p:attrNameLst>
                                      </p:cBhvr>
                                      <p:tavLst>
                                        <p:tav tm="0">
                                          <p:val>
                                            <p:fltVal val="0"/>
                                          </p:val>
                                        </p:tav>
                                        <p:tav tm="100000">
                                          <p:val>
                                            <p:strVal val="#ppt_w"/>
                                          </p:val>
                                        </p:tav>
                                      </p:tavLst>
                                    </p:anim>
                                    <p:anim calcmode="lin" valueType="num">
                                      <p:cBhvr>
                                        <p:cTn id="95" dur="300" fill="hold"/>
                                        <p:tgtEl>
                                          <p:spTgt spid="36"/>
                                        </p:tgtEl>
                                        <p:attrNameLst>
                                          <p:attrName>ppt_h</p:attrName>
                                        </p:attrNameLst>
                                      </p:cBhvr>
                                      <p:tavLst>
                                        <p:tav tm="0">
                                          <p:val>
                                            <p:fltVal val="0"/>
                                          </p:val>
                                        </p:tav>
                                        <p:tav tm="100000">
                                          <p:val>
                                            <p:strVal val="#ppt_h"/>
                                          </p:val>
                                        </p:tav>
                                      </p:tavLst>
                                    </p:anim>
                                    <p:animEffect transition="in" filter="fade">
                                      <p:cBhvr>
                                        <p:cTn id="96" dur="300"/>
                                        <p:tgtEl>
                                          <p:spTgt spid="36"/>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childTnLst>
                          </p:cTn>
                        </p:par>
                        <p:par>
                          <p:cTn id="102" fill="hold">
                            <p:stCondLst>
                              <p:cond delay="4150"/>
                            </p:stCondLst>
                            <p:childTnLst>
                              <p:par>
                                <p:cTn id="103" presetID="22" presetClass="entr" presetSubtype="8" fill="hold" nodeType="afterEffect">
                                  <p:stCondLst>
                                    <p:cond delay="0"/>
                                  </p:stCondLst>
                                  <p:childTnLst>
                                    <p:set>
                                      <p:cBhvr>
                                        <p:cTn id="104" dur="1" fill="hold">
                                          <p:stCondLst>
                                            <p:cond delay="0"/>
                                          </p:stCondLst>
                                        </p:cTn>
                                        <p:tgtEl>
                                          <p:spTgt spid="2"/>
                                        </p:tgtEl>
                                        <p:attrNameLst>
                                          <p:attrName>style.visibility</p:attrName>
                                        </p:attrNameLst>
                                      </p:cBhvr>
                                      <p:to>
                                        <p:strVal val="visible"/>
                                      </p:to>
                                    </p:set>
                                    <p:animEffect transition="in" filter="wipe(left)">
                                      <p:cBhvr>
                                        <p:cTn id="10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6" grpId="0" animBg="1"/>
      <p:bldP spid="17" grpId="0"/>
      <p:bldP spid="23" grpId="0"/>
      <p:bldP spid="24" grpId="0" animBg="1"/>
      <p:bldP spid="25" grpId="0" animBg="1"/>
      <p:bldP spid="35" grpId="0" animBg="1"/>
      <p:bldP spid="36" grpId="0" animBg="1"/>
      <p:bldP spid="37" grpId="0"/>
      <p:bldP spid="38" grpId="0"/>
      <p:bldP spid="39" grpId="0"/>
      <p:bldP spid="4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5"/>
          <a:stretch>
            <a:fillRect/>
          </a:stretch>
        </p:blipFill>
        <p:spPr>
          <a:xfrm>
            <a:off x="2834335" y="1920082"/>
            <a:ext cx="3915514" cy="1625128"/>
          </a:xfrm>
          <a:prstGeom prst="rect">
            <a:avLst/>
          </a:prstGeom>
          <a:noFill/>
        </p:spPr>
      </p:pic>
      <p:sp>
        <p:nvSpPr>
          <p:cNvPr id="36" name="矩形 35"/>
          <p:cNvSpPr/>
          <p:nvPr/>
        </p:nvSpPr>
        <p:spPr>
          <a:xfrm>
            <a:off x="104775" y="5058861"/>
            <a:ext cx="8934450" cy="84639"/>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 name="组合 16"/>
          <p:cNvGrpSpPr/>
          <p:nvPr/>
        </p:nvGrpSpPr>
        <p:grpSpPr>
          <a:xfrm>
            <a:off x="105064" y="5057690"/>
            <a:ext cx="78138" cy="85809"/>
            <a:chOff x="0" y="4948014"/>
            <a:chExt cx="195486" cy="195486"/>
          </a:xfrm>
        </p:grpSpPr>
        <p:sp>
          <p:nvSpPr>
            <p:cNvPr id="18" name="矩形 17"/>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等腰三角形 18"/>
            <p:cNvSpPr/>
            <p:nvPr/>
          </p:nvSpPr>
          <p:spPr>
            <a:xfrm rot="16200000">
              <a:off x="42014" y="4991088"/>
              <a:ext cx="111459" cy="9608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组合 19"/>
          <p:cNvGrpSpPr/>
          <p:nvPr/>
        </p:nvGrpSpPr>
        <p:grpSpPr>
          <a:xfrm>
            <a:off x="8955706" y="5057690"/>
            <a:ext cx="78138" cy="85809"/>
            <a:chOff x="0" y="4948014"/>
            <a:chExt cx="195486" cy="195486"/>
          </a:xfrm>
        </p:grpSpPr>
        <p:sp>
          <p:nvSpPr>
            <p:cNvPr id="21" name="矩形 20"/>
            <p:cNvSpPr/>
            <p:nvPr/>
          </p:nvSpPr>
          <p:spPr>
            <a:xfrm>
              <a:off x="0" y="4948014"/>
              <a:ext cx="195486" cy="195486"/>
            </a:xfrm>
            <a:prstGeom prst="rect">
              <a:avLst/>
            </a:prstGeom>
            <a:solidFill>
              <a:srgbClr val="0D7F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等腰三角形 21"/>
            <p:cNvSpPr/>
            <p:nvPr/>
          </p:nvSpPr>
          <p:spPr>
            <a:xfrm rot="5400000" flipH="1">
              <a:off x="42015" y="4991089"/>
              <a:ext cx="111459" cy="9608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0" name="TextBox 29"/>
          <p:cNvSpPr txBox="1"/>
          <p:nvPr/>
        </p:nvSpPr>
        <p:spPr>
          <a:xfrm>
            <a:off x="3658927" y="3427135"/>
            <a:ext cx="1826141" cy="584775"/>
          </a:xfrm>
          <a:prstGeom prst="rect">
            <a:avLst/>
          </a:prstGeom>
          <a:noFill/>
          <a:ln>
            <a:solidFill>
              <a:schemeClr val="accent1"/>
            </a:solidFill>
          </a:ln>
        </p:spPr>
        <p:txBody>
          <a:bodyPr wrap="none" rtlCol="0">
            <a:spAutoFit/>
          </a:bodyPr>
          <a:lstStyle/>
          <a:p>
            <a:pPr algn="ctr"/>
            <a:r>
              <a:rPr lang="zh-CN" altLang="en-US" sz="32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谢谢聆听</a:t>
            </a:r>
          </a:p>
        </p:txBody>
      </p:sp>
      <p:cxnSp>
        <p:nvCxnSpPr>
          <p:cNvPr id="31" name="直接连接符 30"/>
          <p:cNvCxnSpPr/>
          <p:nvPr/>
        </p:nvCxnSpPr>
        <p:spPr>
          <a:xfrm>
            <a:off x="2156911" y="4421088"/>
            <a:ext cx="480190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3361997" y="4277072"/>
            <a:ext cx="2592288" cy="288032"/>
          </a:xfrm>
          <a:prstGeom prst="roundRect">
            <a:avLst/>
          </a:prstGeom>
          <a:solidFill>
            <a:srgbClr val="399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郑嘉文</a:t>
            </a:r>
          </a:p>
        </p:txBody>
      </p:sp>
      <p:sp>
        <p:nvSpPr>
          <p:cNvPr id="35" name="TextBox 34"/>
          <p:cNvSpPr txBox="1"/>
          <p:nvPr/>
        </p:nvSpPr>
        <p:spPr>
          <a:xfrm>
            <a:off x="4197941" y="4593679"/>
            <a:ext cx="881972" cy="323165"/>
          </a:xfrm>
          <a:prstGeom prst="rect">
            <a:avLst/>
          </a:prstGeom>
          <a:noFill/>
        </p:spPr>
        <p:txBody>
          <a:bodyPr wrap="none" rtlCol="0">
            <a:spAutoFit/>
          </a:bodyPr>
          <a:lstStyle/>
          <a:p>
            <a:pPr algn="ctr"/>
            <a:r>
              <a:rPr lang="en-US" altLang="zh-CN" sz="1500" b="1" dirty="0">
                <a:latin typeface="Arial" panose="020B0604020202020204" pitchFamily="34" charset="0"/>
                <a:ea typeface="微软雅黑" panose="020B0503020204020204" pitchFamily="34" charset="-122"/>
                <a:sym typeface="Arial" panose="020B0604020202020204" pitchFamily="34" charset="0"/>
              </a:rPr>
              <a:t>2018/03</a:t>
            </a:r>
            <a:endParaRPr lang="zh-CN" altLang="en-US" sz="15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9651" y="-238674"/>
            <a:ext cx="3096929" cy="4380218"/>
          </a:xfrm>
          <a:prstGeom prst="rect">
            <a:avLst/>
          </a:prstGeom>
        </p:spPr>
      </p:pic>
      <p:pic>
        <p:nvPicPr>
          <p:cNvPr id="3" name="励志.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843808" y="-1100658"/>
            <a:ext cx="609600" cy="609600"/>
          </a:xfrm>
          <a:prstGeom prst="rect">
            <a:avLst/>
          </a:prstGeom>
        </p:spPr>
      </p:pic>
      <p:pic>
        <p:nvPicPr>
          <p:cNvPr id="23" name="图片 22"/>
          <p:cNvPicPr>
            <a:picLocks noChangeAspect="1"/>
          </p:cNvPicPr>
          <p:nvPr/>
        </p:nvPicPr>
        <p:blipFill>
          <a:blip r:embed="rId8"/>
          <a:stretch>
            <a:fillRect/>
          </a:stretch>
        </p:blipFill>
        <p:spPr>
          <a:xfrm>
            <a:off x="467544" y="339502"/>
            <a:ext cx="1248296" cy="364086"/>
          </a:xfrm>
          <a:prstGeom prst="rect">
            <a:avLst/>
          </a:prstGeom>
        </p:spPr>
      </p:pic>
    </p:spTree>
    <p:extLst>
      <p:ext uri="{BB962C8B-B14F-4D97-AF65-F5344CB8AC3E}">
        <p14:creationId xmlns:p14="http://schemas.microsoft.com/office/powerpoint/2010/main" val="24212699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1000"/>
                                        <p:tgtEl>
                                          <p:spTgt spid="36"/>
                                        </p:tgtEl>
                                      </p:cBhvr>
                                    </p:animEffect>
                                  </p:childTnLst>
                                </p:cTn>
                              </p:par>
                              <p:par>
                                <p:cTn id="10" presetID="10"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barn(inVertical)">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16" presetClass="entr" presetSubtype="37"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arn(outVertical)">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41" presetClass="entr" presetSubtype="0" fill="hold" grpId="0" nodeType="clickEffect">
                                  <p:stCondLst>
                                    <p:cond delay="0"/>
                                  </p:stCondLst>
                                  <p:iterate type="lt">
                                    <p:tmPct val="10000"/>
                                  </p:iterate>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30"/>
                                        </p:tgtEl>
                                        <p:attrNameLst>
                                          <p:attrName>ppt_y</p:attrName>
                                        </p:attrNameLst>
                                      </p:cBhvr>
                                      <p:tavLst>
                                        <p:tav tm="0">
                                          <p:val>
                                            <p:strVal val="#ppt_y"/>
                                          </p:val>
                                        </p:tav>
                                        <p:tav tm="100000">
                                          <p:val>
                                            <p:strVal val="#ppt_y"/>
                                          </p:val>
                                        </p:tav>
                                      </p:tavLst>
                                    </p:anim>
                                    <p:anim calcmode="lin" valueType="num">
                                      <p:cBhvr>
                                        <p:cTn id="4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30"/>
                                        </p:tgtEl>
                                      </p:cBhvr>
                                    </p:animEffect>
                                  </p:childTnLst>
                                </p:cTn>
                              </p:par>
                            </p:childTnLst>
                          </p:cTn>
                        </p:par>
                        <p:par>
                          <p:cTn id="47" fill="hold">
                            <p:stCondLst>
                              <p:cond delay="650"/>
                            </p:stCondLst>
                            <p:childTnLst>
                              <p:par>
                                <p:cTn id="48" presetID="42" presetClass="entr" presetSubtype="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1000"/>
                                        <p:tgtEl>
                                          <p:spTgt spid="35"/>
                                        </p:tgtEl>
                                      </p:cBhvr>
                                    </p:animEffect>
                                    <p:anim calcmode="lin" valueType="num">
                                      <p:cBhvr>
                                        <p:cTn id="51" dur="1000" fill="hold"/>
                                        <p:tgtEl>
                                          <p:spTgt spid="35"/>
                                        </p:tgtEl>
                                        <p:attrNameLst>
                                          <p:attrName>ppt_x</p:attrName>
                                        </p:attrNameLst>
                                      </p:cBhvr>
                                      <p:tavLst>
                                        <p:tav tm="0">
                                          <p:val>
                                            <p:strVal val="#ppt_x"/>
                                          </p:val>
                                        </p:tav>
                                        <p:tav tm="100000">
                                          <p:val>
                                            <p:strVal val="#ppt_x"/>
                                          </p:val>
                                        </p:tav>
                                      </p:tavLst>
                                    </p:anim>
                                    <p:anim calcmode="lin" valueType="num">
                                      <p:cBhvr>
                                        <p:cTn id="5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repeatCount="indefinite" fill="hold" display="0">
                  <p:stCondLst>
                    <p:cond delay="indefinite"/>
                  </p:stCondLst>
                  <p:endCondLst>
                    <p:cond evt="onStopAudio" delay="0">
                      <p:tgtEl>
                        <p:sldTgt/>
                      </p:tgtEl>
                    </p:cond>
                  </p:endCondLst>
                </p:cTn>
                <p:tgtEl>
                  <p:spTgt spid="3"/>
                </p:tgtEl>
              </p:cMediaNode>
            </p:audio>
          </p:childTnLst>
        </p:cTn>
      </p:par>
    </p:tnLst>
    <p:bldLst>
      <p:bldP spid="36" grpId="0" animBg="1"/>
      <p:bldP spid="30" grpId="0" animBg="1"/>
      <p:bldP spid="32" grpId="0" animBg="1"/>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a:t>
            </a:r>
            <a:r>
              <a:rPr lang="en-US" altLang="zh-CN"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en-GB"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339753" y="1419622"/>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2350429" y="2552018"/>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2350429" y="3703724"/>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8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0" name="组合 59"/>
          <p:cNvGrpSpPr/>
          <p:nvPr/>
        </p:nvGrpSpPr>
        <p:grpSpPr>
          <a:xfrm>
            <a:off x="3019006" y="1432933"/>
            <a:ext cx="3857250"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年度工作内容概述</a:t>
              </a:r>
              <a:endParaRPr lang="en-GB"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3" name="组合 62"/>
          <p:cNvGrpSpPr/>
          <p:nvPr/>
        </p:nvGrpSpPr>
        <p:grpSpPr>
          <a:xfrm>
            <a:off x="3029682" y="2579868"/>
            <a:ext cx="3857250"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工作中存在的主要问题</a:t>
              </a:r>
              <a:endParaRPr lang="en-GB"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6" name="组合 65"/>
          <p:cNvGrpSpPr/>
          <p:nvPr/>
        </p:nvGrpSpPr>
        <p:grpSpPr>
          <a:xfrm>
            <a:off x="3029682" y="3723878"/>
            <a:ext cx="3857250" cy="45969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工 作 心 得</a:t>
              </a:r>
              <a:endParaRPr lang="en-GB"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413933656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23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8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33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611560" y="429469"/>
            <a:ext cx="2736304"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b="1" dirty="0">
                <a:solidFill>
                  <a:schemeClr val="accent1"/>
                </a:solidFill>
                <a:latin typeface="Arial" panose="020B0604020202020204" pitchFamily="34" charset="0"/>
                <a:ea typeface="微软雅黑" panose="020B0503020204020204" pitchFamily="34" charset="-122"/>
                <a:sym typeface="Arial" panose="020B0604020202020204" pitchFamily="34" charset="0"/>
              </a:rPr>
              <a:t>Key/Address</a:t>
            </a:r>
            <a:endParaRPr lang="en-GB" sz="1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ea typeface="微软雅黑" panose="020B0503020204020204" pitchFamily="34" charset="-122"/>
                <a:sym typeface="Arial" panose="020B060402020202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a:extLst/>
          </p:spPr>
          <p:txBody>
            <a:bodyPr wrap="none" lIns="34290" tIns="17145" rIns="34290" bIns="17145" anchor="ctr"/>
            <a:lstStyle/>
            <a:p>
              <a:endParaRPr lang="en-US">
                <a:latin typeface="Arial" panose="020B0604020202020204" pitchFamily="34" charset="0"/>
                <a:ea typeface="微软雅黑" panose="020B0503020204020204" pitchFamily="34" charset="-122"/>
                <a:sym typeface="Arial" panose="020B0604020202020204" pitchFamily="34" charset="0"/>
              </a:endParaRPr>
            </a:p>
          </p:txBody>
        </p:sp>
      </p:grpSp>
      <p:pic>
        <p:nvPicPr>
          <p:cNvPr id="2" name="图片 1">
            <a:extLst>
              <a:ext uri="{FF2B5EF4-FFF2-40B4-BE49-F238E27FC236}">
                <a16:creationId xmlns:a16="http://schemas.microsoft.com/office/drawing/2014/main" xmlns="" id="{813425E3-4A60-4619-9822-667B92648D1B}"/>
              </a:ext>
            </a:extLst>
          </p:cNvPr>
          <p:cNvPicPr>
            <a:picLocks noChangeAspect="1"/>
          </p:cNvPicPr>
          <p:nvPr/>
        </p:nvPicPr>
        <p:blipFill>
          <a:blip r:embed="rId3"/>
          <a:stretch>
            <a:fillRect/>
          </a:stretch>
        </p:blipFill>
        <p:spPr>
          <a:xfrm>
            <a:off x="747074" y="1635646"/>
            <a:ext cx="7649852" cy="2155903"/>
          </a:xfrm>
          <a:prstGeom prst="rect">
            <a:avLst/>
          </a:prstGeom>
        </p:spPr>
      </p:pic>
    </p:spTree>
    <p:extLst>
      <p:ext uri="{BB962C8B-B14F-4D97-AF65-F5344CB8AC3E}">
        <p14:creationId xmlns:p14="http://schemas.microsoft.com/office/powerpoint/2010/main" val="15418327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私钥</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99160" y="961782"/>
            <a:ext cx="7345680" cy="18259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223653" y="1031472"/>
            <a:ext cx="6772818" cy="1551194"/>
          </a:xfrm>
          <a:prstGeom prst="rect">
            <a:avLst/>
          </a:prstGeom>
          <a:noFill/>
        </p:spPr>
        <p:txBody>
          <a:bodyPr wrap="square" lIns="0" tIns="0" rIns="0" bIns="0" rtlCol="0">
            <a:spAutoFit/>
          </a:bodyPr>
          <a:lstStyle/>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范围</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en-US" sz="1200" dirty="0">
                <a:solidFill>
                  <a:schemeClr val="tx1">
                    <a:lumMod val="75000"/>
                    <a:lumOff val="25000"/>
                  </a:schemeClr>
                </a:solidFill>
                <a:latin typeface="Arial" panose="020B0604020202020204" pitchFamily="34" charset="0"/>
                <a:ea typeface="微软雅黑" panose="020B0503020204020204" pitchFamily="34" charset="-122"/>
              </a:rPr>
              <a:t>[</a:t>
            </a:r>
            <a:r>
              <a:rPr lang="en-CA" sz="1200" dirty="0">
                <a:solidFill>
                  <a:schemeClr val="tx1">
                    <a:lumMod val="75000"/>
                    <a:lumOff val="25000"/>
                  </a:schemeClr>
                </a:solidFill>
                <a:latin typeface="Arial" panose="020B0604020202020204" pitchFamily="34" charset="0"/>
                <a:ea typeface="微软雅黑" panose="020B0503020204020204" pitchFamily="34" charset="-122"/>
              </a:rPr>
              <a:t>1, n – 1</a:t>
            </a:r>
            <a:r>
              <a:rPr lang="en-US" sz="1200" dirty="0">
                <a:solidFill>
                  <a:schemeClr val="tx1">
                    <a:lumMod val="75000"/>
                    <a:lumOff val="25000"/>
                  </a:schemeClr>
                </a:solidFill>
                <a:latin typeface="Arial" panose="020B0604020202020204" pitchFamily="34" charset="0"/>
                <a:ea typeface="微软雅黑" panose="020B0503020204020204" pitchFamily="34" charset="-122"/>
              </a:rPr>
              <a:t>]  </a:t>
            </a:r>
            <a:r>
              <a:rPr lang="en-CA" sz="1200" dirty="0">
                <a:solidFill>
                  <a:schemeClr val="tx1">
                    <a:lumMod val="75000"/>
                    <a:lumOff val="25000"/>
                  </a:schemeClr>
                </a:solidFill>
                <a:latin typeface="Arial" panose="020B0604020202020204" pitchFamily="34" charset="0"/>
                <a:ea typeface="微软雅黑" panose="020B0503020204020204" pitchFamily="34" charset="-122"/>
              </a:rPr>
              <a:t>n = 1.158 * 10^77</a:t>
            </a:r>
          </a:p>
          <a:p>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注意</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rPr>
              <a:t>不要自己生成私钥。要使用</a:t>
            </a:r>
            <a:r>
              <a:rPr lang="en-CA" sz="1200" dirty="0">
                <a:solidFill>
                  <a:schemeClr val="tx1">
                    <a:lumMod val="75000"/>
                    <a:lumOff val="25000"/>
                  </a:schemeClr>
                </a:solidFill>
                <a:latin typeface="Arial" panose="020B0604020202020204" pitchFamily="34" charset="0"/>
                <a:ea typeface="微软雅黑" panose="020B0503020204020204" pitchFamily="34" charset="-122"/>
              </a:rPr>
              <a:t>cryptographically secure pseudo-random number generator (CSPRNG)</a:t>
            </a:r>
          </a:p>
          <a:p>
            <a:endParaRPr lang="en-CA"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例子</a:t>
            </a:r>
            <a:endParaRPr lang="en-CA"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en-CA" sz="1200" dirty="0">
                <a:solidFill>
                  <a:schemeClr val="tx1">
                    <a:lumMod val="75000"/>
                    <a:lumOff val="25000"/>
                  </a:schemeClr>
                </a:solidFill>
                <a:latin typeface="Arial" panose="020B0604020202020204" pitchFamily="34" charset="0"/>
                <a:ea typeface="微软雅黑" panose="020B0503020204020204" pitchFamily="34" charset="-122"/>
              </a:rPr>
              <a:t>1E99423A4ED27608A15A2616A2B0E9E52CED330AC530EDCC32C8FFC6A526AEDD</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1492" y="91556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14530" y="2537115"/>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742208" y="3192411"/>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5"/>
          <p:cNvSpPr>
            <a:spLocks/>
          </p:cNvSpPr>
          <p:nvPr/>
        </p:nvSpPr>
        <p:spPr bwMode="auto">
          <a:xfrm>
            <a:off x="1482932" y="3192411"/>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5984332" y="3192411"/>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732408" y="3707500"/>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256 bit</a:t>
            </a:r>
          </a:p>
        </p:txBody>
      </p:sp>
      <p:pic>
        <p:nvPicPr>
          <p:cNvPr id="3" name="图片 2">
            <a:extLst>
              <a:ext uri="{FF2B5EF4-FFF2-40B4-BE49-F238E27FC236}">
                <a16:creationId xmlns:a16="http://schemas.microsoft.com/office/drawing/2014/main" xmlns="" id="{30BEB475-EA8C-41A8-924C-039F868C8F3D}"/>
              </a:ext>
            </a:extLst>
          </p:cNvPr>
          <p:cNvPicPr>
            <a:picLocks noChangeAspect="1"/>
          </p:cNvPicPr>
          <p:nvPr/>
        </p:nvPicPr>
        <p:blipFill>
          <a:blip r:embed="rId3"/>
          <a:stretch>
            <a:fillRect/>
          </a:stretch>
        </p:blipFill>
        <p:spPr>
          <a:xfrm>
            <a:off x="3941080" y="3707500"/>
            <a:ext cx="1080120" cy="276999"/>
          </a:xfrm>
          <a:prstGeom prst="rect">
            <a:avLst/>
          </a:prstGeom>
        </p:spPr>
      </p:pic>
      <p:pic>
        <p:nvPicPr>
          <p:cNvPr id="4" name="图片 3">
            <a:extLst>
              <a:ext uri="{FF2B5EF4-FFF2-40B4-BE49-F238E27FC236}">
                <a16:creationId xmlns:a16="http://schemas.microsoft.com/office/drawing/2014/main" xmlns="" id="{E10D4135-05C4-4096-AF4D-EF08A7CCD5D2}"/>
              </a:ext>
            </a:extLst>
          </p:cNvPr>
          <p:cNvPicPr>
            <a:picLocks noChangeAspect="1"/>
          </p:cNvPicPr>
          <p:nvPr/>
        </p:nvPicPr>
        <p:blipFill>
          <a:blip r:embed="rId4"/>
          <a:stretch>
            <a:fillRect/>
          </a:stretch>
        </p:blipFill>
        <p:spPr>
          <a:xfrm>
            <a:off x="6214573" y="3707500"/>
            <a:ext cx="1038875" cy="276999"/>
          </a:xfrm>
          <a:prstGeom prst="rect">
            <a:avLst/>
          </a:prstGeom>
        </p:spPr>
      </p:pic>
    </p:spTree>
    <p:extLst>
      <p:ext uri="{BB962C8B-B14F-4D97-AF65-F5344CB8AC3E}">
        <p14:creationId xmlns:p14="http://schemas.microsoft.com/office/powerpoint/2010/main" val="17165813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5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0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5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0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60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4" grpId="0" animBg="1"/>
      <p:bldP spid="45" grpId="0" animBg="1"/>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公钥</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99160" y="961782"/>
            <a:ext cx="7345680" cy="18259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223653" y="1031472"/>
            <a:ext cx="6772818" cy="1551194"/>
          </a:xfrm>
          <a:prstGeom prst="rect">
            <a:avLst/>
          </a:prstGeom>
          <a:noFill/>
        </p:spPr>
        <p:txBody>
          <a:bodyPr wrap="square" lIns="0" tIns="0" rIns="0" bIns="0" rtlCol="0">
            <a:spAutoFit/>
          </a:bodyPr>
          <a:lstStyle/>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范围</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en-US" sz="1200" dirty="0">
                <a:solidFill>
                  <a:schemeClr val="tx1">
                    <a:lumMod val="75000"/>
                    <a:lumOff val="25000"/>
                  </a:schemeClr>
                </a:solidFill>
                <a:latin typeface="Arial" panose="020B0604020202020204" pitchFamily="34" charset="0"/>
                <a:ea typeface="微软雅黑" panose="020B0503020204020204" pitchFamily="34" charset="-122"/>
              </a:rPr>
              <a:t>[</a:t>
            </a:r>
            <a:r>
              <a:rPr lang="en-CA" sz="1200" dirty="0">
                <a:solidFill>
                  <a:schemeClr val="tx1">
                    <a:lumMod val="75000"/>
                    <a:lumOff val="25000"/>
                  </a:schemeClr>
                </a:solidFill>
                <a:latin typeface="Arial" panose="020B0604020202020204" pitchFamily="34" charset="0"/>
                <a:ea typeface="微软雅黑" panose="020B0503020204020204" pitchFamily="34" charset="-122"/>
              </a:rPr>
              <a:t>1, n – 1</a:t>
            </a:r>
            <a:r>
              <a:rPr lang="en-US" sz="1200" dirty="0">
                <a:solidFill>
                  <a:schemeClr val="tx1">
                    <a:lumMod val="75000"/>
                    <a:lumOff val="25000"/>
                  </a:schemeClr>
                </a:solidFill>
                <a:latin typeface="Arial" panose="020B0604020202020204" pitchFamily="34" charset="0"/>
                <a:ea typeface="微软雅黑" panose="020B0503020204020204" pitchFamily="34" charset="-122"/>
              </a:rPr>
              <a:t>]  </a:t>
            </a:r>
            <a:r>
              <a:rPr lang="en-CA" sz="1200" dirty="0">
                <a:solidFill>
                  <a:schemeClr val="tx1">
                    <a:lumMod val="75000"/>
                    <a:lumOff val="25000"/>
                  </a:schemeClr>
                </a:solidFill>
                <a:latin typeface="Arial" panose="020B0604020202020204" pitchFamily="34" charset="0"/>
                <a:ea typeface="微软雅黑" panose="020B0503020204020204" pitchFamily="34" charset="-122"/>
              </a:rPr>
              <a:t>n = 1.158 * 10^77</a:t>
            </a:r>
          </a:p>
          <a:p>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注意</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200" dirty="0">
                <a:solidFill>
                  <a:schemeClr val="tx1">
                    <a:lumMod val="75000"/>
                    <a:lumOff val="25000"/>
                  </a:schemeClr>
                </a:solidFill>
                <a:latin typeface="Arial" panose="020B0604020202020204" pitchFamily="34" charset="0"/>
                <a:ea typeface="微软雅黑" panose="020B0503020204020204" pitchFamily="34" charset="-122"/>
              </a:rPr>
              <a:t>不要自己生成私钥。要使用</a:t>
            </a:r>
            <a:r>
              <a:rPr lang="en-CA" sz="1200" dirty="0">
                <a:solidFill>
                  <a:schemeClr val="tx1">
                    <a:lumMod val="75000"/>
                    <a:lumOff val="25000"/>
                  </a:schemeClr>
                </a:solidFill>
                <a:latin typeface="Arial" panose="020B0604020202020204" pitchFamily="34" charset="0"/>
                <a:ea typeface="微软雅黑" panose="020B0503020204020204" pitchFamily="34" charset="-122"/>
              </a:rPr>
              <a:t>cryptographically secure pseudo-random number generator (CSPRNG)</a:t>
            </a:r>
          </a:p>
          <a:p>
            <a:endParaRPr lang="en-CA"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例子</a:t>
            </a:r>
            <a:endParaRPr lang="en-CA"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en-CA" sz="1200" dirty="0">
                <a:solidFill>
                  <a:schemeClr val="tx1">
                    <a:lumMod val="75000"/>
                    <a:lumOff val="25000"/>
                  </a:schemeClr>
                </a:solidFill>
                <a:latin typeface="Arial" panose="020B0604020202020204" pitchFamily="34" charset="0"/>
                <a:ea typeface="微软雅黑" panose="020B0503020204020204" pitchFamily="34" charset="-122"/>
              </a:rPr>
              <a:t>1E99423A4ED27608A15A2616A2B0E9E52CED330AC530EDCC32C8FFC6A526AEDD</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1492" y="91556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14530" y="2537115"/>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67020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59123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60400" y="3518887"/>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256 bit</a:t>
            </a:r>
          </a:p>
        </p:txBody>
      </p:sp>
      <p:pic>
        <p:nvPicPr>
          <p:cNvPr id="3" name="图片 2">
            <a:extLst>
              <a:ext uri="{FF2B5EF4-FFF2-40B4-BE49-F238E27FC236}">
                <a16:creationId xmlns:a16="http://schemas.microsoft.com/office/drawing/2014/main" xmlns="" id="{30BEB475-EA8C-41A8-924C-039F868C8F3D}"/>
              </a:ext>
            </a:extLst>
          </p:cNvPr>
          <p:cNvPicPr>
            <a:picLocks noChangeAspect="1"/>
          </p:cNvPicPr>
          <p:nvPr/>
        </p:nvPicPr>
        <p:blipFill>
          <a:blip r:embed="rId3"/>
          <a:stretch>
            <a:fillRect/>
          </a:stretch>
        </p:blipFill>
        <p:spPr>
          <a:xfrm>
            <a:off x="3869072" y="3518887"/>
            <a:ext cx="1080120" cy="276999"/>
          </a:xfrm>
          <a:prstGeom prst="rect">
            <a:avLst/>
          </a:prstGeom>
        </p:spPr>
      </p:pic>
      <p:pic>
        <p:nvPicPr>
          <p:cNvPr id="4" name="图片 3">
            <a:extLst>
              <a:ext uri="{FF2B5EF4-FFF2-40B4-BE49-F238E27FC236}">
                <a16:creationId xmlns:a16="http://schemas.microsoft.com/office/drawing/2014/main" xmlns="" id="{E10D4135-05C4-4096-AF4D-EF08A7CCD5D2}"/>
              </a:ext>
            </a:extLst>
          </p:cNvPr>
          <p:cNvPicPr>
            <a:picLocks noChangeAspect="1"/>
          </p:cNvPicPr>
          <p:nvPr/>
        </p:nvPicPr>
        <p:blipFill>
          <a:blip r:embed="rId4"/>
          <a:stretch>
            <a:fillRect/>
          </a:stretch>
        </p:blipFill>
        <p:spPr>
          <a:xfrm>
            <a:off x="6142565" y="3518887"/>
            <a:ext cx="1038875" cy="276999"/>
          </a:xfrm>
          <a:prstGeom prst="rect">
            <a:avLst/>
          </a:prstGeom>
        </p:spPr>
      </p:pic>
    </p:spTree>
    <p:extLst>
      <p:ext uri="{BB962C8B-B14F-4D97-AF65-F5344CB8AC3E}">
        <p14:creationId xmlns:p14="http://schemas.microsoft.com/office/powerpoint/2010/main" val="10216129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5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0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5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0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60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4" grpId="0" animBg="1"/>
      <p:bldP spid="45" grpId="0" animBg="1"/>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地址</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99160" y="961782"/>
            <a:ext cx="7345680" cy="18259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223653" y="1031472"/>
            <a:ext cx="6772818" cy="1366528"/>
          </a:xfrm>
          <a:prstGeom prst="rect">
            <a:avLst/>
          </a:prstGeom>
          <a:noFill/>
        </p:spPr>
        <p:txBody>
          <a:bodyPr wrap="square" lIns="0" tIns="0" rIns="0" bIns="0" rtlCol="0">
            <a:spAutoFit/>
          </a:bodyPr>
          <a:lstStyle/>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公式</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en-CA" altLang="zh-CN" sz="1200" i="1" dirty="0"/>
              <a:t>A </a:t>
            </a:r>
            <a:r>
              <a:rPr lang="en-CA" altLang="zh-CN" sz="1200" dirty="0"/>
              <a:t>= </a:t>
            </a:r>
            <a:r>
              <a:rPr lang="en-CA" altLang="zh-CN" sz="1200" i="1" dirty="0"/>
              <a:t>RIPEMD</a:t>
            </a:r>
            <a:r>
              <a:rPr lang="en-CA" altLang="zh-CN" sz="1200" dirty="0"/>
              <a:t>160 </a:t>
            </a:r>
            <a:r>
              <a:rPr lang="en-US" altLang="zh-CN" sz="1200" dirty="0"/>
              <a:t>(</a:t>
            </a:r>
            <a:r>
              <a:rPr lang="en-CA" altLang="zh-CN" sz="1200" i="1" dirty="0"/>
              <a:t>SHA</a:t>
            </a:r>
            <a:r>
              <a:rPr lang="en-CA" altLang="zh-CN" sz="1200" dirty="0"/>
              <a:t>256( </a:t>
            </a:r>
            <a:r>
              <a:rPr lang="en-CA" altLang="zh-CN" sz="1200" i="1" dirty="0"/>
              <a:t>K))</a:t>
            </a:r>
          </a:p>
          <a:p>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长度  </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160bit = 20 Byte</a:t>
            </a:r>
          </a:p>
          <a:p>
            <a:endParaRPr lang="en-CA"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例子</a:t>
            </a:r>
            <a:endParaRPr lang="en-CA"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en-CA" sz="1200" dirty="0">
                <a:solidFill>
                  <a:schemeClr val="tx1">
                    <a:lumMod val="75000"/>
                    <a:lumOff val="25000"/>
                  </a:schemeClr>
                </a:solidFill>
                <a:latin typeface="Arial" panose="020B0604020202020204" pitchFamily="34" charset="0"/>
                <a:ea typeface="微软雅黑" panose="020B0503020204020204" pitchFamily="34" charset="-122"/>
              </a:rPr>
              <a:t>1E99423A4ED27608A15A2616A2B0E9E52CED330AC530EDCC32C8FFC6A526AEDD</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1492" y="91556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14530" y="2537115"/>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67020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59123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60400" y="3518887"/>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256 bit</a:t>
            </a:r>
          </a:p>
        </p:txBody>
      </p:sp>
      <p:pic>
        <p:nvPicPr>
          <p:cNvPr id="3" name="图片 2">
            <a:extLst>
              <a:ext uri="{FF2B5EF4-FFF2-40B4-BE49-F238E27FC236}">
                <a16:creationId xmlns:a16="http://schemas.microsoft.com/office/drawing/2014/main" xmlns="" id="{30BEB475-EA8C-41A8-924C-039F868C8F3D}"/>
              </a:ext>
            </a:extLst>
          </p:cNvPr>
          <p:cNvPicPr>
            <a:picLocks noChangeAspect="1"/>
          </p:cNvPicPr>
          <p:nvPr/>
        </p:nvPicPr>
        <p:blipFill>
          <a:blip r:embed="rId3"/>
          <a:stretch>
            <a:fillRect/>
          </a:stretch>
        </p:blipFill>
        <p:spPr>
          <a:xfrm>
            <a:off x="3869072" y="3518887"/>
            <a:ext cx="1080120" cy="276999"/>
          </a:xfrm>
          <a:prstGeom prst="rect">
            <a:avLst/>
          </a:prstGeom>
        </p:spPr>
      </p:pic>
      <p:pic>
        <p:nvPicPr>
          <p:cNvPr id="4" name="图片 3">
            <a:extLst>
              <a:ext uri="{FF2B5EF4-FFF2-40B4-BE49-F238E27FC236}">
                <a16:creationId xmlns:a16="http://schemas.microsoft.com/office/drawing/2014/main" xmlns="" id="{E10D4135-05C4-4096-AF4D-EF08A7CCD5D2}"/>
              </a:ext>
            </a:extLst>
          </p:cNvPr>
          <p:cNvPicPr>
            <a:picLocks noChangeAspect="1"/>
          </p:cNvPicPr>
          <p:nvPr/>
        </p:nvPicPr>
        <p:blipFill>
          <a:blip r:embed="rId4"/>
          <a:stretch>
            <a:fillRect/>
          </a:stretch>
        </p:blipFill>
        <p:spPr>
          <a:xfrm>
            <a:off x="6142565" y="3518887"/>
            <a:ext cx="1038875" cy="276999"/>
          </a:xfrm>
          <a:prstGeom prst="rect">
            <a:avLst/>
          </a:prstGeom>
        </p:spPr>
      </p:pic>
    </p:spTree>
    <p:extLst>
      <p:ext uri="{BB962C8B-B14F-4D97-AF65-F5344CB8AC3E}">
        <p14:creationId xmlns:p14="http://schemas.microsoft.com/office/powerpoint/2010/main" val="3807206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5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0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5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0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60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4" grpId="0" animBg="1"/>
      <p:bldP spid="45" grpId="0" animBg="1"/>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40913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CA" altLang="zh-CN" sz="1800" dirty="0"/>
              <a:t>Nondeterministic (Random) Wallets</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99160" y="961782"/>
            <a:ext cx="7345680" cy="18259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223653" y="1031472"/>
            <a:ext cx="6772818" cy="1366528"/>
          </a:xfrm>
          <a:prstGeom prst="rect">
            <a:avLst/>
          </a:prstGeom>
          <a:noFill/>
        </p:spPr>
        <p:txBody>
          <a:bodyPr wrap="square" lIns="0" tIns="0" rIns="0" bIns="0" rtlCol="0">
            <a:spAutoFit/>
          </a:bodyPr>
          <a:lstStyle/>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公式</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en-CA" altLang="zh-CN" sz="1200" i="1" dirty="0"/>
              <a:t>A </a:t>
            </a:r>
            <a:r>
              <a:rPr lang="en-CA" altLang="zh-CN" sz="1200" dirty="0"/>
              <a:t>= </a:t>
            </a:r>
            <a:r>
              <a:rPr lang="en-CA" altLang="zh-CN" sz="1200" i="1" dirty="0"/>
              <a:t>RIPEMD</a:t>
            </a:r>
            <a:r>
              <a:rPr lang="en-CA" altLang="zh-CN" sz="1200" dirty="0"/>
              <a:t>160 </a:t>
            </a:r>
            <a:r>
              <a:rPr lang="en-US" altLang="zh-CN" sz="1200" dirty="0"/>
              <a:t>(</a:t>
            </a:r>
            <a:r>
              <a:rPr lang="en-CA" altLang="zh-CN" sz="1200" i="1" dirty="0"/>
              <a:t>SHA</a:t>
            </a:r>
            <a:r>
              <a:rPr lang="en-CA" altLang="zh-CN" sz="1200" dirty="0"/>
              <a:t>256( </a:t>
            </a:r>
            <a:r>
              <a:rPr lang="en-CA" altLang="zh-CN" sz="1200" i="1" dirty="0"/>
              <a:t>K))</a:t>
            </a:r>
          </a:p>
          <a:p>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长度  </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160bit = 20 Byte</a:t>
            </a:r>
          </a:p>
          <a:p>
            <a:endParaRPr lang="en-CA"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例子</a:t>
            </a:r>
            <a:endParaRPr lang="en-CA"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en-CA" sz="1200" dirty="0">
                <a:solidFill>
                  <a:schemeClr val="tx1">
                    <a:lumMod val="75000"/>
                    <a:lumOff val="25000"/>
                  </a:schemeClr>
                </a:solidFill>
                <a:latin typeface="Arial" panose="020B0604020202020204" pitchFamily="34" charset="0"/>
                <a:ea typeface="微软雅黑" panose="020B0503020204020204" pitchFamily="34" charset="-122"/>
              </a:rPr>
              <a:t>1E99423A4ED27608A15A2616A2B0E9E52CED330AC530EDCC32C8FFC6A526AEDD</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1492" y="91556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14530" y="2537115"/>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67020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59123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60400" y="3518887"/>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256 bit</a:t>
            </a:r>
          </a:p>
        </p:txBody>
      </p:sp>
      <p:pic>
        <p:nvPicPr>
          <p:cNvPr id="3" name="图片 2">
            <a:extLst>
              <a:ext uri="{FF2B5EF4-FFF2-40B4-BE49-F238E27FC236}">
                <a16:creationId xmlns:a16="http://schemas.microsoft.com/office/drawing/2014/main" xmlns="" id="{30BEB475-EA8C-41A8-924C-039F868C8F3D}"/>
              </a:ext>
            </a:extLst>
          </p:cNvPr>
          <p:cNvPicPr>
            <a:picLocks noChangeAspect="1"/>
          </p:cNvPicPr>
          <p:nvPr/>
        </p:nvPicPr>
        <p:blipFill>
          <a:blip r:embed="rId3"/>
          <a:stretch>
            <a:fillRect/>
          </a:stretch>
        </p:blipFill>
        <p:spPr>
          <a:xfrm>
            <a:off x="3869072" y="3518887"/>
            <a:ext cx="1080120" cy="276999"/>
          </a:xfrm>
          <a:prstGeom prst="rect">
            <a:avLst/>
          </a:prstGeom>
        </p:spPr>
      </p:pic>
      <p:pic>
        <p:nvPicPr>
          <p:cNvPr id="4" name="图片 3">
            <a:extLst>
              <a:ext uri="{FF2B5EF4-FFF2-40B4-BE49-F238E27FC236}">
                <a16:creationId xmlns:a16="http://schemas.microsoft.com/office/drawing/2014/main" xmlns="" id="{E10D4135-05C4-4096-AF4D-EF08A7CCD5D2}"/>
              </a:ext>
            </a:extLst>
          </p:cNvPr>
          <p:cNvPicPr>
            <a:picLocks noChangeAspect="1"/>
          </p:cNvPicPr>
          <p:nvPr/>
        </p:nvPicPr>
        <p:blipFill>
          <a:blip r:embed="rId4"/>
          <a:stretch>
            <a:fillRect/>
          </a:stretch>
        </p:blipFill>
        <p:spPr>
          <a:xfrm>
            <a:off x="6142565" y="3518887"/>
            <a:ext cx="1038875" cy="276999"/>
          </a:xfrm>
          <a:prstGeom prst="rect">
            <a:avLst/>
          </a:prstGeom>
        </p:spPr>
      </p:pic>
    </p:spTree>
    <p:extLst>
      <p:ext uri="{BB962C8B-B14F-4D97-AF65-F5344CB8AC3E}">
        <p14:creationId xmlns:p14="http://schemas.microsoft.com/office/powerpoint/2010/main" val="37581521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20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60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4" grpId="0" animBg="1"/>
      <p:bldP spid="45" grpId="0" animBg="1"/>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4091312"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CA" altLang="zh-CN" sz="1800" dirty="0"/>
              <a:t>Deterministic (Seeded) Wallets</a:t>
            </a:r>
            <a:endParaRPr lang="en-GB" altLang="zh-CN" sz="18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圆角矩形 26"/>
          <p:cNvSpPr/>
          <p:nvPr/>
        </p:nvSpPr>
        <p:spPr>
          <a:xfrm>
            <a:off x="899160" y="961782"/>
            <a:ext cx="7345680" cy="18259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1223653" y="1031472"/>
            <a:ext cx="6772818" cy="1366528"/>
          </a:xfrm>
          <a:prstGeom prst="rect">
            <a:avLst/>
          </a:prstGeom>
          <a:noFill/>
        </p:spPr>
        <p:txBody>
          <a:bodyPr wrap="square" lIns="0" tIns="0" rIns="0" bIns="0" rtlCol="0">
            <a:spAutoFit/>
          </a:bodyPr>
          <a:lstStyle/>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公式</a:t>
            </a:r>
            <a:endParaRPr lang="en-US"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en-CA" altLang="zh-CN" sz="1200" i="1" dirty="0"/>
              <a:t>A </a:t>
            </a:r>
            <a:r>
              <a:rPr lang="en-CA" altLang="zh-CN" sz="1200" dirty="0"/>
              <a:t>= </a:t>
            </a:r>
            <a:r>
              <a:rPr lang="en-CA" altLang="zh-CN" sz="1200" i="1" dirty="0"/>
              <a:t>RIPEMD</a:t>
            </a:r>
            <a:r>
              <a:rPr lang="en-CA" altLang="zh-CN" sz="1200" dirty="0"/>
              <a:t>160 </a:t>
            </a:r>
            <a:r>
              <a:rPr lang="en-US" altLang="zh-CN" sz="1200" dirty="0"/>
              <a:t>(</a:t>
            </a:r>
            <a:r>
              <a:rPr lang="en-CA" altLang="zh-CN" sz="1200" i="1" dirty="0"/>
              <a:t>SHA</a:t>
            </a:r>
            <a:r>
              <a:rPr lang="en-CA" altLang="zh-CN" sz="1200" dirty="0"/>
              <a:t>256( </a:t>
            </a:r>
            <a:r>
              <a:rPr lang="en-CA" altLang="zh-CN" sz="1200" i="1" dirty="0"/>
              <a:t>K))</a:t>
            </a:r>
          </a:p>
          <a:p>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长度  </a:t>
            </a:r>
            <a:r>
              <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160bit = 20 Byte</a:t>
            </a:r>
          </a:p>
          <a:p>
            <a:endParaRPr lang="en-CA"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例子</a:t>
            </a:r>
            <a:endParaRPr lang="en-CA" altLang="zh-CN" sz="1200"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a:p>
            <a:r>
              <a:rPr lang="en-CA" sz="1200" dirty="0">
                <a:solidFill>
                  <a:schemeClr val="tx1">
                    <a:lumMod val="75000"/>
                    <a:lumOff val="25000"/>
                  </a:schemeClr>
                </a:solidFill>
                <a:latin typeface="Arial" panose="020B0604020202020204" pitchFamily="34" charset="0"/>
                <a:ea typeface="微软雅黑" panose="020B0503020204020204" pitchFamily="34" charset="-122"/>
              </a:rPr>
              <a:t>1E99423A4ED27608A15A2616A2B0E9E52CED330AC530EDCC32C8FFC6A526AEDD</a:t>
            </a:r>
            <a:endParaRPr lang="en-US" altLang="zh-CN" sz="12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93"/>
          <p:cNvSpPr/>
          <p:nvPr/>
        </p:nvSpPr>
        <p:spPr>
          <a:xfrm>
            <a:off x="861492" y="91556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1" name="矩形 93"/>
          <p:cNvSpPr/>
          <p:nvPr/>
        </p:nvSpPr>
        <p:spPr>
          <a:xfrm rot="10800000">
            <a:off x="8014530" y="2537115"/>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 name="Freeform 5"/>
          <p:cNvSpPr>
            <a:spLocks/>
          </p:cNvSpPr>
          <p:nvPr/>
        </p:nvSpPr>
        <p:spPr bwMode="auto">
          <a:xfrm>
            <a:off x="367020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5"/>
          <p:cNvSpPr>
            <a:spLocks/>
          </p:cNvSpPr>
          <p:nvPr/>
        </p:nvSpPr>
        <p:spPr bwMode="auto">
          <a:xfrm>
            <a:off x="59123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46"/>
          <p:cNvSpPr txBox="1"/>
          <p:nvPr/>
        </p:nvSpPr>
        <p:spPr>
          <a:xfrm>
            <a:off x="1660400" y="3518887"/>
            <a:ext cx="969036" cy="276999"/>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en-US" altLang="zh-CN" sz="1800" b="1" dirty="0">
                <a:latin typeface="Arial" panose="020B0604020202020204" pitchFamily="34" charset="0"/>
                <a:sym typeface="Arial" panose="020B0604020202020204" pitchFamily="34" charset="0"/>
              </a:rPr>
              <a:t>256 bit</a:t>
            </a:r>
          </a:p>
        </p:txBody>
      </p:sp>
      <p:pic>
        <p:nvPicPr>
          <p:cNvPr id="3" name="图片 2">
            <a:extLst>
              <a:ext uri="{FF2B5EF4-FFF2-40B4-BE49-F238E27FC236}">
                <a16:creationId xmlns:a16="http://schemas.microsoft.com/office/drawing/2014/main" xmlns="" id="{30BEB475-EA8C-41A8-924C-039F868C8F3D}"/>
              </a:ext>
            </a:extLst>
          </p:cNvPr>
          <p:cNvPicPr>
            <a:picLocks noChangeAspect="1"/>
          </p:cNvPicPr>
          <p:nvPr/>
        </p:nvPicPr>
        <p:blipFill>
          <a:blip r:embed="rId3"/>
          <a:stretch>
            <a:fillRect/>
          </a:stretch>
        </p:blipFill>
        <p:spPr>
          <a:xfrm>
            <a:off x="3869072" y="3518887"/>
            <a:ext cx="1080120" cy="276999"/>
          </a:xfrm>
          <a:prstGeom prst="rect">
            <a:avLst/>
          </a:prstGeom>
        </p:spPr>
      </p:pic>
      <p:pic>
        <p:nvPicPr>
          <p:cNvPr id="4" name="图片 3">
            <a:extLst>
              <a:ext uri="{FF2B5EF4-FFF2-40B4-BE49-F238E27FC236}">
                <a16:creationId xmlns:a16="http://schemas.microsoft.com/office/drawing/2014/main" xmlns="" id="{E10D4135-05C4-4096-AF4D-EF08A7CCD5D2}"/>
              </a:ext>
            </a:extLst>
          </p:cNvPr>
          <p:cNvPicPr>
            <a:picLocks noChangeAspect="1"/>
          </p:cNvPicPr>
          <p:nvPr/>
        </p:nvPicPr>
        <p:blipFill>
          <a:blip r:embed="rId4"/>
          <a:stretch>
            <a:fillRect/>
          </a:stretch>
        </p:blipFill>
        <p:spPr>
          <a:xfrm>
            <a:off x="6142565" y="3518887"/>
            <a:ext cx="1038875" cy="276999"/>
          </a:xfrm>
          <a:prstGeom prst="rect">
            <a:avLst/>
          </a:prstGeom>
        </p:spPr>
      </p:pic>
    </p:spTree>
    <p:extLst>
      <p:ext uri="{BB962C8B-B14F-4D97-AF65-F5344CB8AC3E}">
        <p14:creationId xmlns:p14="http://schemas.microsoft.com/office/powerpoint/2010/main" val="4817433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8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23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8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33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60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4" grpId="0" animBg="1"/>
      <p:bldP spid="45" grpId="0" animBg="1"/>
      <p:bldP spid="4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工作汇报"/>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3531</TotalTime>
  <Words>1758</Words>
  <Application>Microsoft Office PowerPoint</Application>
  <PresentationFormat>On-screen Show (16:9)</PresentationFormat>
  <Paragraphs>237</Paragraphs>
  <Slides>28</Slides>
  <Notes>28</Notes>
  <HiddenSlides>0</HiddenSlides>
  <MMClips>2</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郑嘉文</dc:creator>
  <cp:lastModifiedBy>Gavin Zheng</cp:lastModifiedBy>
  <cp:revision>175</cp:revision>
  <dcterms:created xsi:type="dcterms:W3CDTF">2015-12-11T17:46:17Z</dcterms:created>
  <dcterms:modified xsi:type="dcterms:W3CDTF">2018-03-28T07:42:20Z</dcterms:modified>
</cp:coreProperties>
</file>