
<file path=[Content_Types].xml><?xml version="1.0" encoding="utf-8"?>
<Types xmlns="http://schemas.openxmlformats.org/package/2006/content-types">
  <Default Extension="png" ContentType="image/png"/>
  <Default Extension="m4a" ContentType="audio/unknown"/>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23" r:id="rId2"/>
    <p:sldId id="335" r:id="rId3"/>
    <p:sldId id="334" r:id="rId4"/>
    <p:sldId id="264" r:id="rId5"/>
    <p:sldId id="322" r:id="rId6"/>
    <p:sldId id="259" r:id="rId7"/>
    <p:sldId id="299" r:id="rId8"/>
    <p:sldId id="333" r:id="rId9"/>
    <p:sldId id="330" r:id="rId10"/>
    <p:sldId id="331" r:id="rId11"/>
    <p:sldId id="332" r:id="rId12"/>
    <p:sldId id="324" r:id="rId13"/>
    <p:sldId id="288" r:id="rId14"/>
    <p:sldId id="325" r:id="rId15"/>
    <p:sldId id="300" r:id="rId16"/>
    <p:sldId id="328" r:id="rId17"/>
  </p:sldIdLst>
  <p:sldSz cx="9144000" cy="5143500" type="screen16x9"/>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92DB"/>
    <a:srgbClr val="F79600"/>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2" autoAdjust="0"/>
    <p:restoredTop sz="95872" autoAdjust="0"/>
  </p:normalViewPr>
  <p:slideViewPr>
    <p:cSldViewPr>
      <p:cViewPr varScale="1">
        <p:scale>
          <a:sx n="114" d="100"/>
          <a:sy n="114" d="100"/>
        </p:scale>
        <p:origin x="-706"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2018/1/28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extLst>
      <p:ext uri="{BB962C8B-B14F-4D97-AF65-F5344CB8AC3E}">
        <p14:creationId xmlns:p14="http://schemas.microsoft.com/office/powerpoint/2010/main" val="568516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4593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92905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837679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169423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111870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673170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16</a:t>
            </a:fld>
            <a:endParaRPr lang="zh-CN" altLang="en-US"/>
          </a:p>
        </p:txBody>
      </p:sp>
    </p:spTree>
    <p:extLst>
      <p:ext uri="{BB962C8B-B14F-4D97-AF65-F5344CB8AC3E}">
        <p14:creationId xmlns:p14="http://schemas.microsoft.com/office/powerpoint/2010/main" val="28359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138327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2688857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145498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468729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045128"/>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5"/>
          <a:stretch>
            <a:fillRect/>
          </a:stretch>
        </p:blipFill>
        <p:spPr>
          <a:xfrm>
            <a:off x="2834335" y="1920082"/>
            <a:ext cx="3915514" cy="1625128"/>
          </a:xfrm>
          <a:prstGeom prst="rect">
            <a:avLst/>
          </a:prstGeom>
          <a:noFill/>
        </p:spPr>
      </p:pic>
      <p:sp>
        <p:nvSpPr>
          <p:cNvPr id="36" name="矩形 35"/>
          <p:cNvSpPr/>
          <p:nvPr/>
        </p:nvSpPr>
        <p:spPr>
          <a:xfrm>
            <a:off x="104775" y="5058861"/>
            <a:ext cx="8934450" cy="84639"/>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105064" y="5057690"/>
            <a:ext cx="78138" cy="85809"/>
            <a:chOff x="0" y="4948014"/>
            <a:chExt cx="195486" cy="195486"/>
          </a:xfrm>
        </p:grpSpPr>
        <p:sp>
          <p:nvSpPr>
            <p:cNvPr id="18" name="矩形 17"/>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18"/>
            <p:cNvSpPr/>
            <p:nvPr/>
          </p:nvSpPr>
          <p:spPr>
            <a:xfrm rot="16200000">
              <a:off x="42014" y="4991088"/>
              <a:ext cx="111459" cy="9608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19"/>
          <p:cNvGrpSpPr/>
          <p:nvPr/>
        </p:nvGrpSpPr>
        <p:grpSpPr>
          <a:xfrm>
            <a:off x="8955706" y="5057690"/>
            <a:ext cx="78138" cy="85809"/>
            <a:chOff x="0" y="4948014"/>
            <a:chExt cx="195486" cy="195486"/>
          </a:xfrm>
        </p:grpSpPr>
        <p:sp>
          <p:nvSpPr>
            <p:cNvPr id="21" name="矩形 20"/>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等腰三角形 21"/>
            <p:cNvSpPr/>
            <p:nvPr/>
          </p:nvSpPr>
          <p:spPr>
            <a:xfrm rot="5400000" flipH="1">
              <a:off x="42015" y="4991089"/>
              <a:ext cx="111459" cy="960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1812268" y="3427135"/>
            <a:ext cx="5519460" cy="584775"/>
          </a:xfrm>
          <a:prstGeom prst="rect">
            <a:avLst/>
          </a:prstGeom>
          <a:noFill/>
          <a:ln>
            <a:solidFill>
              <a:schemeClr val="accent1"/>
            </a:solidFill>
          </a:ln>
        </p:spPr>
        <p:txBody>
          <a:bodyPr wrap="none" rtlCol="0">
            <a:spAutoFit/>
          </a:bodyPr>
          <a:lstStyle/>
          <a:p>
            <a:pPr algn="ctr"/>
            <a:r>
              <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区块链在社交领域的应用实践</a:t>
            </a:r>
          </a:p>
        </p:txBody>
      </p:sp>
      <p:cxnSp>
        <p:nvCxnSpPr>
          <p:cNvPr id="31" name="直接连接符 30"/>
          <p:cNvCxnSpPr/>
          <p:nvPr/>
        </p:nvCxnSpPr>
        <p:spPr>
          <a:xfrm>
            <a:off x="2156911" y="4421088"/>
            <a:ext cx="48019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361997" y="4277072"/>
            <a:ext cx="2592288" cy="288032"/>
          </a:xfrm>
          <a:prstGeom prst="round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34"/>
          <p:cNvSpPr txBox="1"/>
          <p:nvPr/>
        </p:nvSpPr>
        <p:spPr>
          <a:xfrm>
            <a:off x="4277267" y="4255228"/>
            <a:ext cx="761748" cy="323165"/>
          </a:xfrm>
          <a:prstGeom prst="rect">
            <a:avLst/>
          </a:prstGeom>
          <a:noFill/>
        </p:spPr>
        <p:txBody>
          <a:bodyPr wrap="none" rtlCol="0">
            <a:spAutoFit/>
          </a:bodyPr>
          <a:lstStyle/>
          <a:p>
            <a:pPr algn="ctr"/>
            <a:r>
              <a:rPr lang="zh-CN" altLang="en-US" sz="1500" b="1" dirty="0">
                <a:latin typeface="Arial" panose="020B0604020202020204" pitchFamily="34" charset="0"/>
                <a:ea typeface="微软雅黑" panose="020B0503020204020204" pitchFamily="34" charset="-122"/>
                <a:sym typeface="Arial" panose="020B0604020202020204" pitchFamily="34" charset="0"/>
              </a:rPr>
              <a:t>郑嘉文</a:t>
            </a: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651" y="-238674"/>
            <a:ext cx="3096929" cy="4380218"/>
          </a:xfrm>
          <a:prstGeom prst="rect">
            <a:avLst/>
          </a:prstGeom>
        </p:spPr>
      </p:pic>
      <p:pic>
        <p:nvPicPr>
          <p:cNvPr id="3" name="励志.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843808" y="-1100658"/>
            <a:ext cx="609600" cy="609600"/>
          </a:xfrm>
          <a:prstGeom prst="rect">
            <a:avLst/>
          </a:prstGeom>
        </p:spPr>
      </p:pic>
    </p:spTree>
    <p:extLst>
      <p:ext uri="{BB962C8B-B14F-4D97-AF65-F5344CB8AC3E}">
        <p14:creationId xmlns:p14="http://schemas.microsoft.com/office/powerpoint/2010/main" val="1467214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1000"/>
                                        <p:tgtEl>
                                          <p:spTgt spid="36"/>
                                        </p:tgtEl>
                                      </p:cBhvr>
                                    </p:animEffect>
                                  </p:childTnLst>
                                </p:cTn>
                              </p:par>
                              <p:par>
                                <p:cTn id="10" presetID="10"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6" presetClass="entr" presetSubtype="37"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out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0"/>
                                        </p:tgtEl>
                                        <p:attrNameLst>
                                          <p:attrName>ppt_y</p:attrName>
                                        </p:attrNameLst>
                                      </p:cBhvr>
                                      <p:tavLst>
                                        <p:tav tm="0">
                                          <p:val>
                                            <p:strVal val="#ppt_y"/>
                                          </p:val>
                                        </p:tav>
                                        <p:tav tm="100000">
                                          <p:val>
                                            <p:strVal val="#ppt_y"/>
                                          </p:val>
                                        </p:tav>
                                      </p:tavLst>
                                    </p:anim>
                                    <p:anim calcmode="lin" valueType="num">
                                      <p:cBhvr>
                                        <p:cTn id="4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0"/>
                                        </p:tgtEl>
                                      </p:cBhvr>
                                    </p:animEffect>
                                  </p:childTnLst>
                                </p:cTn>
                              </p:par>
                            </p:childTnLst>
                          </p:cTn>
                        </p:par>
                        <p:par>
                          <p:cTn id="47" fill="hold">
                            <p:stCondLst>
                              <p:cond delay="1100"/>
                            </p:stCondLst>
                            <p:childTnLst>
                              <p:par>
                                <p:cTn id="48" presetID="42"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3"/>
                </p:tgtEl>
              </p:cMediaNode>
            </p:audio>
          </p:childTnLst>
        </p:cTn>
      </p:par>
    </p:tnLst>
    <p:bldLst>
      <p:bldP spid="36" grpId="0" animBg="1"/>
      <p:bldP spid="30" grpId="0" animBg="1"/>
      <p:bldP spid="32" grpId="0" animBg="1"/>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30660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教学数据导出及其异步化改造</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906356" y="817469"/>
            <a:ext cx="7385343" cy="1911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61928" y="916922"/>
            <a:ext cx="6750750" cy="1772793"/>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根据产品拟定的教学数据生成规则从数据库中获取、计算相应字段的数据，写入到</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excel</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文件中并上传生成下载链接供用户下载</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难点</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效率：部分课程数据量较大，数据生成效率不高</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异步化：如何与前端同步异步任务的进度</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异常处理：当导出任务出现异常时如何通知用户</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8689" y="77290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41334" y="246390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24672" y="3524402"/>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效率</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524403"/>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数据</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819127" y="3519406"/>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异步化</a:t>
            </a:r>
            <a:endParaRPr lang="zh-CN" altLang="en-US" sz="1800" b="1" dirty="0">
              <a:latin typeface="Arial" panose="020B0604020202020204" pitchFamily="34" charset="0"/>
              <a:sym typeface="Arial" panose="020B0604020202020204" pitchFamily="34" charset="0"/>
            </a:endParaRPr>
          </a:p>
        </p:txBody>
      </p:sp>
      <p:sp>
        <p:nvSpPr>
          <p:cNvPr id="49" name="TextBox 48"/>
          <p:cNvSpPr txBox="1"/>
          <p:nvPr/>
        </p:nvSpPr>
        <p:spPr>
          <a:xfrm>
            <a:off x="6516216" y="3527075"/>
            <a:ext cx="92211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异常处理</a:t>
            </a:r>
          </a:p>
        </p:txBody>
      </p:sp>
    </p:spTree>
    <p:extLst>
      <p:ext uri="{BB962C8B-B14F-4D97-AF65-F5344CB8AC3E}">
        <p14:creationId xmlns:p14="http://schemas.microsoft.com/office/powerpoint/2010/main" val="17595670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1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6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1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6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雨课堂专业版部署与开发</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57880" y="716008"/>
            <a:ext cx="7314520" cy="221578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997714" y="755531"/>
            <a:ext cx="6750750" cy="2326791"/>
          </a:xfrm>
          <a:prstGeom prst="rect">
            <a:avLst/>
          </a:prstGeom>
          <a:noFill/>
        </p:spPr>
        <p:txBody>
          <a:bodyPr wrap="square" lIns="0" tIns="0" rIns="0" bIns="0" rtlCol="0">
            <a:spAutoFit/>
          </a:bodyPr>
          <a:lstStyle/>
          <a:p>
            <a:pPr algn="just">
              <a:lnSpc>
                <a:spcPct val="120000"/>
              </a:lnSpc>
            </a:pPr>
            <a:r>
              <a:rPr lang="zh-CN" altLang="en-US" sz="105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05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根据学校给定的数据传输方式及身份验证方式提供数据导入和身份绑定验证方案</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专业版新功能开发</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05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难点</a:t>
            </a:r>
            <a:endParaRPr lang="en-US" altLang="zh-CN" sz="105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数据导入</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不同学校提供的数据格式不同，最常见的是给</a:t>
            </a: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excel</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文件，其次是提供数据库视图</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有的学校对数据传输安全性有极高的要求</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身份验证</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CAS</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系统的接入</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中间机的数据转发</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31840" y="70269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10408" y="267976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2997700"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26462" y="3812434"/>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数据同步</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03648"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1752"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85804"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47082" y="3812435"/>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数据接入</a:t>
            </a:r>
          </a:p>
        </p:txBody>
      </p:sp>
      <p:sp>
        <p:nvSpPr>
          <p:cNvPr id="48" name="TextBox 47"/>
          <p:cNvSpPr txBox="1"/>
          <p:nvPr/>
        </p:nvSpPr>
        <p:spPr>
          <a:xfrm>
            <a:off x="4836904" y="3807438"/>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CAS</a:t>
            </a:r>
            <a:endParaRPr lang="zh-CN" altLang="en-US" sz="1800" b="1" dirty="0">
              <a:latin typeface="Arial" panose="020B0604020202020204" pitchFamily="34" charset="0"/>
              <a:sym typeface="Arial" panose="020B0604020202020204" pitchFamily="34" charset="0"/>
            </a:endParaRPr>
          </a:p>
        </p:txBody>
      </p:sp>
      <p:sp>
        <p:nvSpPr>
          <p:cNvPr id="49" name="TextBox 48"/>
          <p:cNvSpPr txBox="1"/>
          <p:nvPr/>
        </p:nvSpPr>
        <p:spPr>
          <a:xfrm>
            <a:off x="6530748" y="3803236"/>
            <a:ext cx="77810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中间机</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1407822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81902" y="2428521"/>
            <a:ext cx="4801314" cy="646331"/>
          </a:xfrm>
          <a:prstGeom prst="rect">
            <a:avLst/>
          </a:prstGeom>
          <a:noFill/>
        </p:spPr>
        <p:txBody>
          <a:bodyPr wrap="none" rtlCol="0">
            <a:spAutoFit/>
          </a:bodyPr>
          <a:lstStyle/>
          <a:p>
            <a:r>
              <a:rPr lang="zh-CN" altLang="zh-CN"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工作中主要存在的问题</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659549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工作中存在的问题</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2846759"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思考问题不够全面</a:t>
            </a: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a:latin typeface="Arial" panose="020B0604020202020204" pitchFamily="34" charset="0"/>
                <a:ea typeface="微软雅黑" panose="020B0503020204020204" pitchFamily="34" charset="-122"/>
                <a:sym typeface="Arial" panose="020B0604020202020204" pitchFamily="34" charset="0"/>
              </a:rPr>
              <a:t>主要问题</a:t>
            </a:r>
          </a:p>
        </p:txBody>
      </p:sp>
      <p:cxnSp>
        <p:nvCxnSpPr>
          <p:cNvPr id="31" name="直接箭头连接符 30"/>
          <p:cNvCxnSpPr>
            <a:stCxn id="30" idx="5"/>
            <a:endCxn id="28"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69361"/>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主要体现在功能开发上，有些代码重复性很高。在之后在开发之前更全面的思考代码的复用性。同时应当更多的思考异常的处理方式</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2846759" y="251702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沟通上存在不足</a:t>
            </a:r>
          </a:p>
        </p:txBody>
      </p:sp>
      <p:sp>
        <p:nvSpPr>
          <p:cNvPr id="37" name="TextBox 36"/>
          <p:cNvSpPr txBox="1"/>
          <p:nvPr/>
        </p:nvSpPr>
        <p:spPr>
          <a:xfrm>
            <a:off x="3142299" y="2806771"/>
            <a:ext cx="4537095" cy="469361"/>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主要体现在最近的几次线上事故中。事故发生后总结发现完全可以通过充分的沟通来避免此类问题。今后会继续改进</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nvSpPr>
        <p:spPr>
          <a:xfrm>
            <a:off x="2846759" y="3711282"/>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3653255" y="355581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解决问题信心不足</a:t>
            </a:r>
          </a:p>
        </p:txBody>
      </p:sp>
      <p:sp>
        <p:nvSpPr>
          <p:cNvPr id="40" name="TextBox 39"/>
          <p:cNvSpPr txBox="1"/>
          <p:nvPr/>
        </p:nvSpPr>
        <p:spPr>
          <a:xfrm>
            <a:off x="3142299" y="4001033"/>
            <a:ext cx="4537095" cy="469361"/>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主要体现在专业版部署的技术方案提供上。在面对部署上的技术条件限制问题时自信心不足，经常担心无法提供有效的方案，不敢试错。</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6108219"/>
      </p:ext>
    </p:extLst>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14:bounceEnd="50000">
                                          <p:cBhvr additive="base">
                                            <p:cTn id="3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6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60"/>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14:bounceEnd="50000">
                                          <p:cBhvr additive="base">
                                            <p:cTn id="51"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6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26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760"/>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14:bounceEnd="50000">
                                          <p:cBhvr additive="base">
                                            <p:cTn id="6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26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6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60"/>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6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26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760"/>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26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468492" y="2428521"/>
            <a:ext cx="2444900" cy="646331"/>
          </a:xfrm>
          <a:prstGeom prst="rect">
            <a:avLst/>
          </a:prstGeom>
          <a:noFill/>
        </p:spPr>
        <p:txBody>
          <a:bodyPr wrap="none" rtlCol="0">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工 作 心 得</a:t>
            </a: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274698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 作 心 得</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p:cNvCxnSpPr/>
          <p:nvPr/>
        </p:nvCxnSpPr>
        <p:spPr>
          <a:xfrm flipH="1">
            <a:off x="2822029"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8077"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3700055" y="3094220"/>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3079195"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4320911"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6196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6"/>
          <p:cNvSpPr txBox="1"/>
          <p:nvPr/>
        </p:nvSpPr>
        <p:spPr>
          <a:xfrm>
            <a:off x="1662416" y="3754512"/>
            <a:ext cx="890944" cy="359590"/>
          </a:xfrm>
          <a:prstGeom prst="rect">
            <a:avLst/>
          </a:prstGeom>
          <a:noFill/>
        </p:spPr>
        <p:txBody>
          <a:bodyPr wrap="square" lIns="112274" tIns="56136" rIns="112274" bIns="56136" rtlCol="0">
            <a:spAutoFit/>
          </a:bodyPr>
          <a:lstStyle/>
          <a:p>
            <a:pPr algn="ct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沟通</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3453144" y="2663168"/>
            <a:ext cx="2237712" cy="2948289"/>
            <a:chOff x="3815003" y="3087488"/>
            <a:chExt cx="2237712" cy="2948289"/>
          </a:xfrm>
        </p:grpSpPr>
        <p:sp>
          <p:nvSpPr>
            <p:cNvPr id="19" name="椭圆 18"/>
            <p:cNvSpPr/>
            <p:nvPr/>
          </p:nvSpPr>
          <p:spPr>
            <a:xfrm>
              <a:off x="3993415" y="3271064"/>
              <a:ext cx="1872208" cy="1872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0" name="组合 19"/>
            <p:cNvGrpSpPr/>
            <p:nvPr/>
          </p:nvGrpSpPr>
          <p:grpSpPr>
            <a:xfrm>
              <a:off x="3815003" y="3087488"/>
              <a:ext cx="2237712" cy="2948289"/>
              <a:chOff x="3692888" y="2889538"/>
              <a:chExt cx="2473262" cy="3258636"/>
            </a:xfrm>
          </p:grpSpPr>
          <p:sp>
            <p:nvSpPr>
              <p:cNvPr id="21"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圆角矩形 21"/>
              <p:cNvSpPr/>
              <p:nvPr/>
            </p:nvSpPr>
            <p:spPr>
              <a:xfrm>
                <a:off x="4710544" y="5261738"/>
                <a:ext cx="437950" cy="8864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3" name="Rectangle 11"/>
          <p:cNvSpPr>
            <a:spLocks noChangeArrowheads="1"/>
          </p:cNvSpPr>
          <p:nvPr/>
        </p:nvSpPr>
        <p:spPr bwMode="gray">
          <a:xfrm>
            <a:off x="3835806" y="3582551"/>
            <a:ext cx="1463708" cy="400110"/>
          </a:xfrm>
          <a:prstGeom prst="rect">
            <a:avLst/>
          </a:prstGeom>
          <a:noFill/>
          <a:ln>
            <a:noFill/>
          </a:ln>
          <a:extLst/>
        </p:spPr>
        <p:txBody>
          <a:bodyPr wrap="square">
            <a:spAutoFit/>
          </a:bodyPr>
          <a:lstStyle/>
          <a:p>
            <a:pPr algn="ct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把活做精</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椭圆 23"/>
          <p:cNvSpPr/>
          <p:nvPr/>
        </p:nvSpPr>
        <p:spPr>
          <a:xfrm>
            <a:off x="2280408"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4053984" y="105542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nvSpPr>
        <p:spPr>
          <a:xfrm>
            <a:off x="5652120"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椭圆 35"/>
          <p:cNvSpPr/>
          <p:nvPr/>
        </p:nvSpPr>
        <p:spPr>
          <a:xfrm>
            <a:off x="64568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2362592" y="2058653"/>
            <a:ext cx="890944" cy="359590"/>
          </a:xfrm>
          <a:prstGeom prst="rect">
            <a:avLst/>
          </a:prstGeom>
          <a:noFill/>
        </p:spPr>
        <p:txBody>
          <a:bodyPr wrap="square" lIns="112274" tIns="56136" rIns="112274" bIns="56136" rtlCol="0">
            <a:spAutoFit/>
          </a:bodyPr>
          <a:lstStyle/>
          <a:p>
            <a:pPr algn="ct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严谨</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37"/>
          <p:cNvSpPr txBox="1"/>
          <p:nvPr/>
        </p:nvSpPr>
        <p:spPr>
          <a:xfrm>
            <a:off x="4132604" y="1417768"/>
            <a:ext cx="890944" cy="359590"/>
          </a:xfrm>
          <a:prstGeom prst="rect">
            <a:avLst/>
          </a:prstGeom>
          <a:noFill/>
        </p:spPr>
        <p:txBody>
          <a:bodyPr wrap="square" lIns="112274" tIns="56136" rIns="112274" bIns="56136" rtlCol="0">
            <a:spAutoFit/>
          </a:bodyPr>
          <a:lstStyle/>
          <a:p>
            <a:pPr algn="ct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严格</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5728603" y="2060670"/>
            <a:ext cx="890944" cy="359590"/>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自信</a:t>
            </a:r>
          </a:p>
        </p:txBody>
      </p:sp>
      <p:sp>
        <p:nvSpPr>
          <p:cNvPr id="40" name="TextBox 39"/>
          <p:cNvSpPr txBox="1"/>
          <p:nvPr/>
        </p:nvSpPr>
        <p:spPr>
          <a:xfrm>
            <a:off x="6525733" y="3754512"/>
            <a:ext cx="890944" cy="359590"/>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总结</a:t>
            </a:r>
          </a:p>
        </p:txBody>
      </p:sp>
      <p:grpSp>
        <p:nvGrpSpPr>
          <p:cNvPr id="2" name="组合 1"/>
          <p:cNvGrpSpPr/>
          <p:nvPr/>
        </p:nvGrpSpPr>
        <p:grpSpPr>
          <a:xfrm>
            <a:off x="755576" y="1059582"/>
            <a:ext cx="2913592" cy="500137"/>
            <a:chOff x="539552" y="1182027"/>
            <a:chExt cx="2913592" cy="500137"/>
          </a:xfrm>
        </p:grpSpPr>
        <p:sp>
          <p:nvSpPr>
            <p:cNvPr id="41" name="TextBox 40"/>
            <p:cNvSpPr txBox="1"/>
            <p:nvPr/>
          </p:nvSpPr>
          <p:spPr>
            <a:xfrm>
              <a:off x="728900" y="1182027"/>
              <a:ext cx="2724244" cy="50013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latin typeface="Arial" panose="020B0604020202020204" pitchFamily="34" charset="0"/>
                  <a:sym typeface="Arial" panose="020B0604020202020204" pitchFamily="34" charset="0"/>
                </a:rPr>
                <a:t>详写内容</a:t>
              </a:r>
              <a:r>
                <a:rPr lang="en-US" altLang="zh-CN" dirty="0">
                  <a:latin typeface="Arial" panose="020B0604020202020204" pitchFamily="34" charset="0"/>
                  <a:sym typeface="Arial" panose="020B0604020202020204" pitchFamily="34" charset="0"/>
                </a:rPr>
                <a:t>……</a:t>
              </a:r>
              <a:r>
                <a:rPr lang="zh-CN" altLang="en-US" dirty="0">
                  <a:latin typeface="Arial" panose="020B0604020202020204" pitchFamily="34" charset="0"/>
                  <a:sym typeface="Arial" panose="020B0604020202020204" pitchFamily="34" charset="0"/>
                </a:rPr>
                <a:t>点击输入本页需要详写的文字内容，简明扼要，此为概念图解，根据您的具体内容酌情修改。</a:t>
              </a:r>
              <a:endParaRPr lang="en-US" altLang="zh-CN" dirty="0">
                <a:latin typeface="Arial" panose="020B0604020202020204" pitchFamily="34" charset="0"/>
                <a:sym typeface="Arial" panose="020B0604020202020204" pitchFamily="34" charset="0"/>
              </a:endParaRPr>
            </a:p>
          </p:txBody>
        </p:sp>
        <p:sp>
          <p:nvSpPr>
            <p:cNvPr id="42" name="矩形 41"/>
            <p:cNvSpPr/>
            <p:nvPr/>
          </p:nvSpPr>
          <p:spPr>
            <a:xfrm>
              <a:off x="539552" y="120348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5436981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150"/>
                            </p:stCondLst>
                            <p:childTnLst>
                              <p:par>
                                <p:cTn id="22" presetID="53"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1650"/>
                            </p:stCondLst>
                            <p:childTnLst>
                              <p:par>
                                <p:cTn id="48" presetID="53"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300" fill="hold"/>
                                        <p:tgtEl>
                                          <p:spTgt spid="16"/>
                                        </p:tgtEl>
                                        <p:attrNameLst>
                                          <p:attrName>ppt_w</p:attrName>
                                        </p:attrNameLst>
                                      </p:cBhvr>
                                      <p:tavLst>
                                        <p:tav tm="0">
                                          <p:val>
                                            <p:fltVal val="0"/>
                                          </p:val>
                                        </p:tav>
                                        <p:tav tm="100000">
                                          <p:val>
                                            <p:strVal val="#ppt_w"/>
                                          </p:val>
                                        </p:tav>
                                      </p:tavLst>
                                    </p:anim>
                                    <p:anim calcmode="lin" valueType="num">
                                      <p:cBhvr>
                                        <p:cTn id="51" dur="300" fill="hold"/>
                                        <p:tgtEl>
                                          <p:spTgt spid="16"/>
                                        </p:tgtEl>
                                        <p:attrNameLst>
                                          <p:attrName>ppt_h</p:attrName>
                                        </p:attrNameLst>
                                      </p:cBhvr>
                                      <p:tavLst>
                                        <p:tav tm="0">
                                          <p:val>
                                            <p:fltVal val="0"/>
                                          </p:val>
                                        </p:tav>
                                        <p:tav tm="100000">
                                          <p:val>
                                            <p:strVal val="#ppt_h"/>
                                          </p:val>
                                        </p:tav>
                                      </p:tavLst>
                                    </p:anim>
                                    <p:animEffect transition="in" filter="fade">
                                      <p:cBhvr>
                                        <p:cTn id="52" dur="3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par>
                          <p:cTn id="58" fill="hold">
                            <p:stCondLst>
                              <p:cond delay="215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300" fill="hold"/>
                                        <p:tgtEl>
                                          <p:spTgt spid="24"/>
                                        </p:tgtEl>
                                        <p:attrNameLst>
                                          <p:attrName>ppt_w</p:attrName>
                                        </p:attrNameLst>
                                      </p:cBhvr>
                                      <p:tavLst>
                                        <p:tav tm="0">
                                          <p:val>
                                            <p:fltVal val="0"/>
                                          </p:val>
                                        </p:tav>
                                        <p:tav tm="100000">
                                          <p:val>
                                            <p:strVal val="#ppt_w"/>
                                          </p:val>
                                        </p:tav>
                                      </p:tavLst>
                                    </p:anim>
                                    <p:anim calcmode="lin" valueType="num">
                                      <p:cBhvr>
                                        <p:cTn id="62" dur="300" fill="hold"/>
                                        <p:tgtEl>
                                          <p:spTgt spid="24"/>
                                        </p:tgtEl>
                                        <p:attrNameLst>
                                          <p:attrName>ppt_h</p:attrName>
                                        </p:attrNameLst>
                                      </p:cBhvr>
                                      <p:tavLst>
                                        <p:tav tm="0">
                                          <p:val>
                                            <p:fltVal val="0"/>
                                          </p:val>
                                        </p:tav>
                                        <p:tav tm="100000">
                                          <p:val>
                                            <p:strVal val="#ppt_h"/>
                                          </p:val>
                                        </p:tav>
                                      </p:tavLst>
                                    </p:anim>
                                    <p:animEffect transition="in" filter="fade">
                                      <p:cBhvr>
                                        <p:cTn id="63" dur="300"/>
                                        <p:tgtEl>
                                          <p:spTgt spid="2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p:cTn id="66" dur="500" fill="hold"/>
                                        <p:tgtEl>
                                          <p:spTgt spid="37"/>
                                        </p:tgtEl>
                                        <p:attrNameLst>
                                          <p:attrName>ppt_w</p:attrName>
                                        </p:attrNameLst>
                                      </p:cBhvr>
                                      <p:tavLst>
                                        <p:tav tm="0">
                                          <p:val>
                                            <p:fltVal val="0"/>
                                          </p:val>
                                        </p:tav>
                                        <p:tav tm="100000">
                                          <p:val>
                                            <p:strVal val="#ppt_w"/>
                                          </p:val>
                                        </p:tav>
                                      </p:tavLst>
                                    </p:anim>
                                    <p:anim calcmode="lin" valueType="num">
                                      <p:cBhvr>
                                        <p:cTn id="67" dur="500" fill="hold"/>
                                        <p:tgtEl>
                                          <p:spTgt spid="37"/>
                                        </p:tgtEl>
                                        <p:attrNameLst>
                                          <p:attrName>ppt_h</p:attrName>
                                        </p:attrNameLst>
                                      </p:cBhvr>
                                      <p:tavLst>
                                        <p:tav tm="0">
                                          <p:val>
                                            <p:fltVal val="0"/>
                                          </p:val>
                                        </p:tav>
                                        <p:tav tm="100000">
                                          <p:val>
                                            <p:strVal val="#ppt_h"/>
                                          </p:val>
                                        </p:tav>
                                      </p:tavLst>
                                    </p:anim>
                                    <p:animEffect transition="in" filter="fade">
                                      <p:cBhvr>
                                        <p:cTn id="68" dur="500"/>
                                        <p:tgtEl>
                                          <p:spTgt spid="37"/>
                                        </p:tgtEl>
                                      </p:cBhvr>
                                    </p:animEffect>
                                  </p:childTnLst>
                                </p:cTn>
                              </p:par>
                            </p:childTnLst>
                          </p:cTn>
                        </p:par>
                        <p:par>
                          <p:cTn id="69" fill="hold">
                            <p:stCondLst>
                              <p:cond delay="2650"/>
                            </p:stCondLst>
                            <p:childTnLst>
                              <p:par>
                                <p:cTn id="70" presetID="53" presetClass="entr" presetSubtype="16"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300" fill="hold"/>
                                        <p:tgtEl>
                                          <p:spTgt spid="25"/>
                                        </p:tgtEl>
                                        <p:attrNameLst>
                                          <p:attrName>ppt_w</p:attrName>
                                        </p:attrNameLst>
                                      </p:cBhvr>
                                      <p:tavLst>
                                        <p:tav tm="0">
                                          <p:val>
                                            <p:fltVal val="0"/>
                                          </p:val>
                                        </p:tav>
                                        <p:tav tm="100000">
                                          <p:val>
                                            <p:strVal val="#ppt_w"/>
                                          </p:val>
                                        </p:tav>
                                      </p:tavLst>
                                    </p:anim>
                                    <p:anim calcmode="lin" valueType="num">
                                      <p:cBhvr>
                                        <p:cTn id="73" dur="300" fill="hold"/>
                                        <p:tgtEl>
                                          <p:spTgt spid="25"/>
                                        </p:tgtEl>
                                        <p:attrNameLst>
                                          <p:attrName>ppt_h</p:attrName>
                                        </p:attrNameLst>
                                      </p:cBhvr>
                                      <p:tavLst>
                                        <p:tav tm="0">
                                          <p:val>
                                            <p:fltVal val="0"/>
                                          </p:val>
                                        </p:tav>
                                        <p:tav tm="100000">
                                          <p:val>
                                            <p:strVal val="#ppt_h"/>
                                          </p:val>
                                        </p:tav>
                                      </p:tavLst>
                                    </p:anim>
                                    <p:animEffect transition="in" filter="fade">
                                      <p:cBhvr>
                                        <p:cTn id="74" dur="300"/>
                                        <p:tgtEl>
                                          <p:spTgt spid="2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3150"/>
                            </p:stCondLst>
                            <p:childTnLst>
                              <p:par>
                                <p:cTn id="81" presetID="53" presetClass="entr" presetSubtype="16"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300" fill="hold"/>
                                        <p:tgtEl>
                                          <p:spTgt spid="35"/>
                                        </p:tgtEl>
                                        <p:attrNameLst>
                                          <p:attrName>ppt_w</p:attrName>
                                        </p:attrNameLst>
                                      </p:cBhvr>
                                      <p:tavLst>
                                        <p:tav tm="0">
                                          <p:val>
                                            <p:fltVal val="0"/>
                                          </p:val>
                                        </p:tav>
                                        <p:tav tm="100000">
                                          <p:val>
                                            <p:strVal val="#ppt_w"/>
                                          </p:val>
                                        </p:tav>
                                      </p:tavLst>
                                    </p:anim>
                                    <p:anim calcmode="lin" valueType="num">
                                      <p:cBhvr>
                                        <p:cTn id="84" dur="300" fill="hold"/>
                                        <p:tgtEl>
                                          <p:spTgt spid="35"/>
                                        </p:tgtEl>
                                        <p:attrNameLst>
                                          <p:attrName>ppt_h</p:attrName>
                                        </p:attrNameLst>
                                      </p:cBhvr>
                                      <p:tavLst>
                                        <p:tav tm="0">
                                          <p:val>
                                            <p:fltVal val="0"/>
                                          </p:val>
                                        </p:tav>
                                        <p:tav tm="100000">
                                          <p:val>
                                            <p:strVal val="#ppt_h"/>
                                          </p:val>
                                        </p:tav>
                                      </p:tavLst>
                                    </p:anim>
                                    <p:animEffect transition="in" filter="fade">
                                      <p:cBhvr>
                                        <p:cTn id="85" dur="300"/>
                                        <p:tgtEl>
                                          <p:spTgt spid="3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Effect transition="in" filter="fade">
                                      <p:cBhvr>
                                        <p:cTn id="90" dur="500"/>
                                        <p:tgtEl>
                                          <p:spTgt spid="39"/>
                                        </p:tgtEl>
                                      </p:cBhvr>
                                    </p:animEffect>
                                  </p:childTnLst>
                                </p:cTn>
                              </p:par>
                            </p:childTnLst>
                          </p:cTn>
                        </p:par>
                        <p:par>
                          <p:cTn id="91" fill="hold">
                            <p:stCondLst>
                              <p:cond delay="3650"/>
                            </p:stCondLst>
                            <p:childTnLst>
                              <p:par>
                                <p:cTn id="92" presetID="53" presetClass="entr" presetSubtype="16"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300" fill="hold"/>
                                        <p:tgtEl>
                                          <p:spTgt spid="36"/>
                                        </p:tgtEl>
                                        <p:attrNameLst>
                                          <p:attrName>ppt_w</p:attrName>
                                        </p:attrNameLst>
                                      </p:cBhvr>
                                      <p:tavLst>
                                        <p:tav tm="0">
                                          <p:val>
                                            <p:fltVal val="0"/>
                                          </p:val>
                                        </p:tav>
                                        <p:tav tm="100000">
                                          <p:val>
                                            <p:strVal val="#ppt_w"/>
                                          </p:val>
                                        </p:tav>
                                      </p:tavLst>
                                    </p:anim>
                                    <p:anim calcmode="lin" valueType="num">
                                      <p:cBhvr>
                                        <p:cTn id="95" dur="300" fill="hold"/>
                                        <p:tgtEl>
                                          <p:spTgt spid="36"/>
                                        </p:tgtEl>
                                        <p:attrNameLst>
                                          <p:attrName>ppt_h</p:attrName>
                                        </p:attrNameLst>
                                      </p:cBhvr>
                                      <p:tavLst>
                                        <p:tav tm="0">
                                          <p:val>
                                            <p:fltVal val="0"/>
                                          </p:val>
                                        </p:tav>
                                        <p:tav tm="100000">
                                          <p:val>
                                            <p:strVal val="#ppt_h"/>
                                          </p:val>
                                        </p:tav>
                                      </p:tavLst>
                                    </p:anim>
                                    <p:animEffect transition="in" filter="fade">
                                      <p:cBhvr>
                                        <p:cTn id="96" dur="300"/>
                                        <p:tgtEl>
                                          <p:spTgt spid="3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childTnLst>
                          </p:cTn>
                        </p:par>
                        <p:par>
                          <p:cTn id="102" fill="hold">
                            <p:stCondLst>
                              <p:cond delay="4150"/>
                            </p:stCondLst>
                            <p:childTnLst>
                              <p:par>
                                <p:cTn id="103" presetID="22" presetClass="entr" presetSubtype="8" fill="hold" nodeType="after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left)">
                                      <p:cBhvr>
                                        <p:cTn id="10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7" grpId="0"/>
      <p:bldP spid="23" grpId="0"/>
      <p:bldP spid="24" grpId="0" animBg="1"/>
      <p:bldP spid="25" grpId="0" animBg="1"/>
      <p:bldP spid="35" grpId="0" animBg="1"/>
      <p:bldP spid="36" grpId="0" animBg="1"/>
      <p:bldP spid="37" grpId="0"/>
      <p:bldP spid="38" grpId="0"/>
      <p:bldP spid="39" grpId="0"/>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5"/>
          <a:stretch>
            <a:fillRect/>
          </a:stretch>
        </p:blipFill>
        <p:spPr>
          <a:xfrm>
            <a:off x="2834335" y="1920082"/>
            <a:ext cx="3915514" cy="1625128"/>
          </a:xfrm>
          <a:prstGeom prst="rect">
            <a:avLst/>
          </a:prstGeom>
          <a:noFill/>
        </p:spPr>
      </p:pic>
      <p:sp>
        <p:nvSpPr>
          <p:cNvPr id="36" name="矩形 35"/>
          <p:cNvSpPr/>
          <p:nvPr/>
        </p:nvSpPr>
        <p:spPr>
          <a:xfrm>
            <a:off x="104775" y="5058861"/>
            <a:ext cx="8934450" cy="84639"/>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105064" y="5057690"/>
            <a:ext cx="78138" cy="85809"/>
            <a:chOff x="0" y="4948014"/>
            <a:chExt cx="195486" cy="195486"/>
          </a:xfrm>
        </p:grpSpPr>
        <p:sp>
          <p:nvSpPr>
            <p:cNvPr id="18" name="矩形 17"/>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18"/>
            <p:cNvSpPr/>
            <p:nvPr/>
          </p:nvSpPr>
          <p:spPr>
            <a:xfrm rot="16200000">
              <a:off x="42014" y="4991088"/>
              <a:ext cx="111459" cy="9608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19"/>
          <p:cNvGrpSpPr/>
          <p:nvPr/>
        </p:nvGrpSpPr>
        <p:grpSpPr>
          <a:xfrm>
            <a:off x="8955706" y="5057690"/>
            <a:ext cx="78138" cy="85809"/>
            <a:chOff x="0" y="4948014"/>
            <a:chExt cx="195486" cy="195486"/>
          </a:xfrm>
        </p:grpSpPr>
        <p:sp>
          <p:nvSpPr>
            <p:cNvPr id="21" name="矩形 20"/>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等腰三角形 21"/>
            <p:cNvSpPr/>
            <p:nvPr/>
          </p:nvSpPr>
          <p:spPr>
            <a:xfrm rot="5400000" flipH="1">
              <a:off x="42015" y="4991089"/>
              <a:ext cx="111459" cy="960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3658928" y="3427135"/>
            <a:ext cx="1826141" cy="861774"/>
          </a:xfrm>
          <a:prstGeom prst="rect">
            <a:avLst/>
          </a:prstGeom>
          <a:noFill/>
          <a:ln>
            <a:solidFill>
              <a:schemeClr val="accent1"/>
            </a:solidFill>
          </a:ln>
        </p:spPr>
        <p:txBody>
          <a:bodyPr wrap="none" rtlCol="0">
            <a:spAutoFit/>
          </a:bodyPr>
          <a:lstStyle/>
          <a:p>
            <a:pPr algn="ctr"/>
            <a:r>
              <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谢谢聆听</a:t>
            </a:r>
            <a:endParaRPr lang="en-US" altLang="zh-CN"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Q&amp;A</a:t>
            </a:r>
            <a:endParaRPr lang="zh-CN" altLang="en-US"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 name="直接连接符 30"/>
          <p:cNvCxnSpPr/>
          <p:nvPr/>
        </p:nvCxnSpPr>
        <p:spPr>
          <a:xfrm>
            <a:off x="2156911" y="4421088"/>
            <a:ext cx="48019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361997" y="4277072"/>
            <a:ext cx="2592288" cy="288032"/>
          </a:xfrm>
          <a:prstGeom prst="round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rPr>
              <a:t>CTO</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34"/>
          <p:cNvSpPr txBox="1"/>
          <p:nvPr/>
        </p:nvSpPr>
        <p:spPr>
          <a:xfrm>
            <a:off x="4258051" y="4593679"/>
            <a:ext cx="761748" cy="323165"/>
          </a:xfrm>
          <a:prstGeom prst="rect">
            <a:avLst/>
          </a:prstGeom>
          <a:noFill/>
        </p:spPr>
        <p:txBody>
          <a:bodyPr wrap="none" rtlCol="0">
            <a:spAutoFit/>
          </a:bodyPr>
          <a:lstStyle/>
          <a:p>
            <a:pPr algn="ctr"/>
            <a:r>
              <a:rPr lang="zh-CN" altLang="en-US" sz="1500" b="1" dirty="0">
                <a:latin typeface="Arial" panose="020B0604020202020204" pitchFamily="34" charset="0"/>
                <a:ea typeface="微软雅黑" panose="020B0503020204020204" pitchFamily="34" charset="-122"/>
                <a:sym typeface="Arial" panose="020B0604020202020204" pitchFamily="34" charset="0"/>
              </a:rPr>
              <a:t>郑嘉文</a:t>
            </a: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651" y="-238674"/>
            <a:ext cx="3096929" cy="4380218"/>
          </a:xfrm>
          <a:prstGeom prst="rect">
            <a:avLst/>
          </a:prstGeom>
        </p:spPr>
      </p:pic>
      <p:pic>
        <p:nvPicPr>
          <p:cNvPr id="3" name="励志.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843808" y="-1100658"/>
            <a:ext cx="609600" cy="609600"/>
          </a:xfrm>
          <a:prstGeom prst="rect">
            <a:avLst/>
          </a:prstGeom>
        </p:spPr>
      </p:pic>
    </p:spTree>
    <p:extLst>
      <p:ext uri="{BB962C8B-B14F-4D97-AF65-F5344CB8AC3E}">
        <p14:creationId xmlns:p14="http://schemas.microsoft.com/office/powerpoint/2010/main" val="24212699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1000"/>
                                        <p:tgtEl>
                                          <p:spTgt spid="36"/>
                                        </p:tgtEl>
                                      </p:cBhvr>
                                    </p:animEffect>
                                  </p:childTnLst>
                                </p:cTn>
                              </p:par>
                              <p:par>
                                <p:cTn id="10" presetID="10"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6" presetClass="entr" presetSubtype="37"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out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0"/>
                                        </p:tgtEl>
                                        <p:attrNameLst>
                                          <p:attrName>ppt_y</p:attrName>
                                        </p:attrNameLst>
                                      </p:cBhvr>
                                      <p:tavLst>
                                        <p:tav tm="0">
                                          <p:val>
                                            <p:strVal val="#ppt_y"/>
                                          </p:val>
                                        </p:tav>
                                        <p:tav tm="100000">
                                          <p:val>
                                            <p:strVal val="#ppt_y"/>
                                          </p:val>
                                        </p:tav>
                                      </p:tavLst>
                                    </p:anim>
                                    <p:anim calcmode="lin" valueType="num">
                                      <p:cBhvr>
                                        <p:cTn id="4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0"/>
                                        </p:tgtEl>
                                      </p:cBhvr>
                                    </p:animEffect>
                                  </p:childTnLst>
                                </p:cTn>
                              </p:par>
                            </p:childTnLst>
                          </p:cTn>
                        </p:par>
                        <p:par>
                          <p:cTn id="47" fill="hold">
                            <p:stCondLst>
                              <p:cond delay="800"/>
                            </p:stCondLst>
                            <p:childTnLst>
                              <p:par>
                                <p:cTn id="48" presetID="42"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3"/>
                </p:tgtEl>
              </p:cMediaNode>
            </p:audio>
          </p:childTnLst>
        </p:cTn>
      </p:par>
    </p:tnLst>
    <p:bldLst>
      <p:bldP spid="36" grpId="0" animBg="1"/>
      <p:bldP spid="30" grpId="0" animBg="1"/>
      <p:bldP spid="32" grpId="0" animBg="1"/>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539488" y="968958"/>
            <a:ext cx="4896608"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郑嘉文</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/Gavin Zheng</a:t>
            </a:r>
          </a:p>
        </p:txBody>
      </p:sp>
      <p:sp>
        <p:nvSpPr>
          <p:cNvPr id="11" name="Parallelogram 21"/>
          <p:cNvSpPr/>
          <p:nvPr/>
        </p:nvSpPr>
        <p:spPr>
          <a:xfrm>
            <a:off x="7136070" y="-2866"/>
            <a:ext cx="964322"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Parallelogram 22"/>
          <p:cNvSpPr/>
          <p:nvPr/>
        </p:nvSpPr>
        <p:spPr>
          <a:xfrm>
            <a:off x="273758" y="1544039"/>
            <a:ext cx="907886"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连接符 12"/>
          <p:cNvCxnSpPr>
            <a:cxnSpLocks/>
          </p:cNvCxnSpPr>
          <p:nvPr/>
        </p:nvCxnSpPr>
        <p:spPr>
          <a:xfrm>
            <a:off x="978872" y="1544039"/>
            <a:ext cx="61571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565952"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5580732"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p:cNvGrpSpPr/>
          <p:nvPr/>
        </p:nvGrpSpPr>
        <p:grpSpPr>
          <a:xfrm>
            <a:off x="6084168"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p:cNvGrpSpPr/>
          <p:nvPr/>
        </p:nvGrpSpPr>
        <p:grpSpPr>
          <a:xfrm>
            <a:off x="4572000"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组合 37"/>
          <p:cNvGrpSpPr/>
          <p:nvPr/>
        </p:nvGrpSpPr>
        <p:grpSpPr>
          <a:xfrm>
            <a:off x="5076056"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6" name="Shape 335"/>
          <p:cNvSpPr/>
          <p:nvPr/>
        </p:nvSpPr>
        <p:spPr>
          <a:xfrm>
            <a:off x="2022623" y="3261724"/>
            <a:ext cx="544317" cy="18466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用户输入</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sp>
        <p:nvSpPr>
          <p:cNvPr id="2" name="TextBox 1"/>
          <p:cNvSpPr txBox="1"/>
          <p:nvPr/>
        </p:nvSpPr>
        <p:spPr>
          <a:xfrm>
            <a:off x="1403648" y="1779662"/>
            <a:ext cx="5616624" cy="3231654"/>
          </a:xfrm>
          <a:prstGeom prst="rect">
            <a:avLst/>
          </a:prstGeom>
          <a:noFill/>
        </p:spPr>
        <p:txBody>
          <a:bodyPr wrap="square" rtlCol="0">
            <a:spAutoFit/>
          </a:bodyPr>
          <a:lstStyle/>
          <a:p>
            <a:r>
              <a:rPr lang="zh-CN" altLang="en-US" sz="1600" b="1" dirty="0">
                <a:solidFill>
                  <a:schemeClr val="accent1"/>
                </a:solidFill>
                <a:latin typeface="Arial" panose="020B0604020202020204" pitchFamily="34" charset="0"/>
                <a:ea typeface="微软雅黑" panose="020B0503020204020204" pitchFamily="34" charset="-122"/>
              </a:rPr>
              <a:t>教育履历</a:t>
            </a:r>
            <a:endParaRPr lang="en-US" altLang="zh-CN" sz="1600" b="1" dirty="0">
              <a:solidFill>
                <a:schemeClr val="accent1"/>
              </a:solidFill>
              <a:latin typeface="Arial" panose="020B0604020202020204" pitchFamily="34" charset="0"/>
              <a:ea typeface="微软雅黑" panose="020B0503020204020204" pitchFamily="34" charset="-122"/>
            </a:endParaRPr>
          </a:p>
          <a:p>
            <a:pPr marL="171450" indent="-171450">
              <a:buFontTx/>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加拿大麦吉尔</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(McGill)</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大学信息学硕士</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Tx/>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加拿大多伦多大学罗特曼</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Rotman</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商学院</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MBA</a:t>
            </a: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b="1" dirty="0">
                <a:solidFill>
                  <a:schemeClr val="accent1"/>
                </a:solidFill>
                <a:latin typeface="Arial" panose="020B0604020202020204" pitchFamily="34" charset="0"/>
                <a:ea typeface="微软雅黑" panose="020B0503020204020204" pitchFamily="34" charset="-122"/>
              </a:rPr>
              <a:t>职业履历</a:t>
            </a:r>
            <a:endParaRPr lang="en-US" altLang="zh-CN" sz="1600" b="1" dirty="0">
              <a:solidFill>
                <a:schemeClr val="accent1"/>
              </a:solidFill>
              <a:latin typeface="Arial" panose="020B0604020202020204" pitchFamily="34" charset="0"/>
              <a:ea typeface="微软雅黑" panose="020B0503020204020204" pitchFamily="34" charset="-122"/>
            </a:endParaRPr>
          </a:p>
          <a:p>
            <a:pPr marL="171450" indent="-171450">
              <a:buFontTx/>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贝尔公司在线营销</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(Online Marketing</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技术架构师及部</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门经理</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Tx/>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贝尔公司大数据研发部门经理</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b="1" dirty="0">
                <a:solidFill>
                  <a:schemeClr val="accent1"/>
                </a:solidFill>
                <a:latin typeface="Arial" panose="020B0604020202020204" pitchFamily="34" charset="0"/>
                <a:ea typeface="微软雅黑" panose="020B0503020204020204" pitchFamily="34" charset="-122"/>
              </a:rPr>
              <a:t>区块链履历</a:t>
            </a:r>
            <a:endParaRPr lang="en-US" altLang="zh-CN" sz="1600" b="1" dirty="0">
              <a:solidFill>
                <a:schemeClr val="accent1"/>
              </a:solidFill>
              <a:latin typeface="Arial" panose="020B0604020202020204" pitchFamily="34" charset="0"/>
              <a:ea typeface="微软雅黑" panose="020B0503020204020204" pitchFamily="34" charset="-122"/>
            </a:endParaRPr>
          </a:p>
          <a:p>
            <a:pPr marL="171450" indent="-171450">
              <a:buFontTx/>
              <a:buChar char="-"/>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2012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年起对比特币，雷欧币，以太坊，瑞波币，超级账本进行了代码级的研究</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Tx/>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开发了基于瑞波币的支付网关</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Tx/>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开发了基于以太坊的智能合约产品</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Tx/>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2017</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31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号发行了</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Bitcoin Payment Performance(BPP)</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分叉</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币</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2018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年参与</a:t>
            </a:r>
            <a:r>
              <a:rPr lang="en-US" altLang="zh-CN" sz="1200" dirty="0" err="1" smtClean="0">
                <a:solidFill>
                  <a:schemeClr val="tx1">
                    <a:lumMod val="75000"/>
                    <a:lumOff val="25000"/>
                  </a:schemeClr>
                </a:solidFill>
                <a:latin typeface="微软雅黑" panose="020B0503020204020204" pitchFamily="34" charset="-122"/>
                <a:ea typeface="微软雅黑" panose="020B0503020204020204" pitchFamily="34" charset="-122"/>
              </a:rPr>
              <a:t>Coinmeet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上火币交易所交易</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Tx/>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目前从事基于区块链的量化交易系统的设计和开发</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55056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515515" y="915566"/>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著作</a:t>
            </a:r>
            <a:endParaRPr lang="en-GB"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Parallelogram 21"/>
          <p:cNvSpPr/>
          <p:nvPr/>
        </p:nvSpPr>
        <p:spPr>
          <a:xfrm>
            <a:off x="7136070" y="-2866"/>
            <a:ext cx="964322"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Parallelogram 22"/>
          <p:cNvSpPr/>
          <p:nvPr/>
        </p:nvSpPr>
        <p:spPr>
          <a:xfrm>
            <a:off x="273758" y="1544039"/>
            <a:ext cx="907886"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连接符 12"/>
          <p:cNvCxnSpPr>
            <a:cxnSpLocks/>
          </p:cNvCxnSpPr>
          <p:nvPr/>
        </p:nvCxnSpPr>
        <p:spPr>
          <a:xfrm>
            <a:off x="978872" y="1544039"/>
            <a:ext cx="61571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5166969"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p:cNvGrpSpPr/>
          <p:nvPr/>
        </p:nvGrpSpPr>
        <p:grpSpPr>
          <a:xfrm>
            <a:off x="5670405"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p:cNvGrpSpPr/>
          <p:nvPr/>
        </p:nvGrpSpPr>
        <p:grpSpPr>
          <a:xfrm>
            <a:off x="4158237"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组合 37"/>
          <p:cNvGrpSpPr/>
          <p:nvPr/>
        </p:nvGrpSpPr>
        <p:grpSpPr>
          <a:xfrm>
            <a:off x="4662293"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pic>
        <p:nvPicPr>
          <p:cNvPr id="1026" name="Picture 2" descr="C:\Users\zy731\Downloads\微信图片_201801272103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995686"/>
            <a:ext cx="165735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zy731\Downloads\微信图片_2018012721055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3177" y="1995686"/>
            <a:ext cx="1831031"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1782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en-US" altLang="zh-CN"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2350429" y="226455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2339752" y="3128650"/>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区块链的源起和发展阶段</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3029682" y="2292404"/>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区块链的</a:t>
              </a:r>
              <a:r>
                <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大核心基石</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组合 65"/>
          <p:cNvGrpSpPr/>
          <p:nvPr/>
        </p:nvGrpSpPr>
        <p:grpSpPr>
          <a:xfrm>
            <a:off x="3019005" y="3148804"/>
            <a:ext cx="3857250"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区块链应用</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4" name="组合 50"/>
          <p:cNvGrpSpPr/>
          <p:nvPr/>
        </p:nvGrpSpPr>
        <p:grpSpPr>
          <a:xfrm>
            <a:off x="2267745" y="3920738"/>
            <a:ext cx="894259" cy="523220"/>
            <a:chOff x="2215144" y="3018134"/>
            <a:chExt cx="1244730" cy="959255"/>
          </a:xfrm>
        </p:grpSpPr>
        <p:sp>
          <p:nvSpPr>
            <p:cNvPr id="55"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7" name="组合 65"/>
          <p:cNvGrpSpPr/>
          <p:nvPr/>
        </p:nvGrpSpPr>
        <p:grpSpPr>
          <a:xfrm>
            <a:off x="2946998" y="3940892"/>
            <a:ext cx="3857250" cy="459690"/>
            <a:chOff x="4315150" y="2341731"/>
            <a:chExt cx="3857250" cy="540057"/>
          </a:xfrm>
        </p:grpSpPr>
        <p:sp>
          <p:nvSpPr>
            <p:cNvPr id="58"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 作 心 得</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1393365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23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8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33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8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57"/>
                                        </p:tgtEl>
                                        <p:attrNameLst>
                                          <p:attrName>style.visibility</p:attrName>
                                        </p:attrNameLst>
                                      </p:cBhvr>
                                      <p:to>
                                        <p:strVal val="visible"/>
                                      </p:to>
                                    </p:set>
                                    <p:anim calcmode="lin" valueType="num">
                                      <p:cBhvr additive="base">
                                        <p:cTn id="72" dur="500" fill="hold"/>
                                        <p:tgtEl>
                                          <p:spTgt spid="57"/>
                                        </p:tgtEl>
                                        <p:attrNameLst>
                                          <p:attrName>ppt_x</p:attrName>
                                        </p:attrNameLst>
                                      </p:cBhvr>
                                      <p:tavLst>
                                        <p:tav tm="0">
                                          <p:val>
                                            <p:strVal val="1+#ppt_w/2"/>
                                          </p:val>
                                        </p:tav>
                                        <p:tav tm="100000">
                                          <p:val>
                                            <p:strVal val="#ppt_x"/>
                                          </p:val>
                                        </p:tav>
                                      </p:tavLst>
                                    </p:anim>
                                    <p:anim calcmode="lin" valueType="num">
                                      <p:cBhvr additive="base">
                                        <p:cTn id="73"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635896" y="2428521"/>
            <a:ext cx="5262979" cy="646331"/>
          </a:xfrm>
          <a:prstGeom prst="rect">
            <a:avLst/>
          </a:prstGeom>
          <a:noFill/>
        </p:spPr>
        <p:txBody>
          <a:bodyPr wrap="none" rtlCol="0">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区块链的源起和发展阶段</a:t>
            </a:r>
            <a:endParaRPr lang="en-GB" altLang="zh-CN"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8872883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4"/>
          <p:cNvGrpSpPr/>
          <p:nvPr/>
        </p:nvGrpSpPr>
        <p:grpSpPr>
          <a:xfrm>
            <a:off x="5079491" y="1347614"/>
            <a:ext cx="2880085" cy="645054"/>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Group 18"/>
          <p:cNvGrpSpPr/>
          <p:nvPr/>
        </p:nvGrpSpPr>
        <p:grpSpPr>
          <a:xfrm>
            <a:off x="1159320" y="1347614"/>
            <a:ext cx="2890361" cy="645054"/>
            <a:chOff x="1545760" y="2152648"/>
            <a:chExt cx="3853814" cy="860072"/>
          </a:xfrm>
        </p:grpSpPr>
        <p:sp>
          <p:nvSpPr>
            <p:cNvPr id="16"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Group 21"/>
          <p:cNvGrpSpPr/>
          <p:nvPr/>
        </p:nvGrpSpPr>
        <p:grpSpPr>
          <a:xfrm>
            <a:off x="5070045" y="3367676"/>
            <a:ext cx="2902381" cy="645054"/>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Group 24"/>
          <p:cNvGrpSpPr/>
          <p:nvPr/>
        </p:nvGrpSpPr>
        <p:grpSpPr>
          <a:xfrm>
            <a:off x="1159320" y="3367676"/>
            <a:ext cx="2890356" cy="645054"/>
            <a:chOff x="1545760" y="4457519"/>
            <a:chExt cx="3853808" cy="860072"/>
          </a:xfrm>
        </p:grpSpPr>
        <p:sp>
          <p:nvSpPr>
            <p:cNvPr id="22"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3"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Shape 558"/>
          <p:cNvSpPr/>
          <p:nvPr/>
        </p:nvSpPr>
        <p:spPr>
          <a:xfrm>
            <a:off x="1159903"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6" name="Shape 566"/>
          <p:cNvSpPr/>
          <p:nvPr/>
        </p:nvSpPr>
        <p:spPr>
          <a:xfrm>
            <a:off x="1159903"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7" name="Shape 568"/>
          <p:cNvSpPr/>
          <p:nvPr/>
        </p:nvSpPr>
        <p:spPr>
          <a:xfrm>
            <a:off x="7814476"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9" name="Shape 576"/>
          <p:cNvSpPr/>
          <p:nvPr/>
        </p:nvSpPr>
        <p:spPr>
          <a:xfrm>
            <a:off x="7814476"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1"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年度工作内容概述</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12"/>
          <p:cNvSpPr txBox="1">
            <a:spLocks/>
          </p:cNvSpPr>
          <p:nvPr/>
        </p:nvSpPr>
        <p:spPr>
          <a:xfrm>
            <a:off x="1500188" y="1483769"/>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 Placeholder 12"/>
          <p:cNvSpPr txBox="1">
            <a:spLocks/>
          </p:cNvSpPr>
          <p:nvPr/>
        </p:nvSpPr>
        <p:spPr>
          <a:xfrm>
            <a:off x="1500187" y="3661661"/>
            <a:ext cx="1959184" cy="287177"/>
          </a:xfrm>
          <a:prstGeom prst="rect">
            <a:avLst/>
          </a:prstGeom>
        </p:spPr>
        <p:txBody>
          <a:bodyPr lIns="0" rIns="0">
            <a:normAutofit fontScale="92500"/>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教学数据导出及其异步化改造</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12"/>
          <p:cNvSpPr txBox="1">
            <a:spLocks/>
          </p:cNvSpPr>
          <p:nvPr/>
        </p:nvSpPr>
        <p:spPr>
          <a:xfrm>
            <a:off x="5660202" y="1483769"/>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校名建议算法</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 Placeholder 12"/>
          <p:cNvSpPr txBox="1">
            <a:spLocks/>
          </p:cNvSpPr>
          <p:nvPr/>
        </p:nvSpPr>
        <p:spPr>
          <a:xfrm>
            <a:off x="5660201" y="3661661"/>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雨课堂专业版部署与开发</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 Placeholder 12"/>
          <p:cNvSpPr txBox="1">
            <a:spLocks/>
          </p:cNvSpPr>
          <p:nvPr/>
        </p:nvSpPr>
        <p:spPr>
          <a:xfrm>
            <a:off x="1500186" y="196567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根据用户提供的</a:t>
            </a:r>
            <a:r>
              <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word</a:t>
            </a:r>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文件或文本内容解析出选择题</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1" name="Text Placeholder 12"/>
          <p:cNvSpPr txBox="1">
            <a:spLocks/>
          </p:cNvSpPr>
          <p:nvPr/>
        </p:nvSpPr>
        <p:spPr>
          <a:xfrm>
            <a:off x="1500185" y="4176003"/>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老师可以将教学数据导出为</a:t>
            </a:r>
            <a:r>
              <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excel</a:t>
            </a:r>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文件</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2" name="Text Placeholder 12"/>
          <p:cNvSpPr txBox="1">
            <a:spLocks/>
          </p:cNvSpPr>
          <p:nvPr/>
        </p:nvSpPr>
        <p:spPr>
          <a:xfrm>
            <a:off x="5940152" y="1968806"/>
            <a:ext cx="1874323"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解决用户填写大学名称不规范的问题</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4" name="Text Placeholder 12"/>
          <p:cNvSpPr txBox="1">
            <a:spLocks/>
          </p:cNvSpPr>
          <p:nvPr/>
        </p:nvSpPr>
        <p:spPr>
          <a:xfrm>
            <a:off x="5940152" y="4179133"/>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为购买雨课堂专业版的学校进行数据导入和身份验证接入</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grpSp>
        <p:nvGrpSpPr>
          <p:cNvPr id="52" name="组合 51"/>
          <p:cNvGrpSpPr/>
          <p:nvPr/>
        </p:nvGrpSpPr>
        <p:grpSpPr>
          <a:xfrm>
            <a:off x="3566899" y="1677917"/>
            <a:ext cx="1997947" cy="1997946"/>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年度工作</a:t>
              </a:r>
              <a:endParaRPr lang="en-US" altLang="zh-CN"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内容概述</a:t>
              </a:r>
            </a:p>
          </p:txBody>
        </p:sp>
      </p:grpSp>
    </p:spTree>
    <p:extLst>
      <p:ext uri="{BB962C8B-B14F-4D97-AF65-F5344CB8AC3E}">
        <p14:creationId xmlns:p14="http://schemas.microsoft.com/office/powerpoint/2010/main" val="34480062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135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animEffect transition="in" filter="fade">
                                      <p:cBhvr>
                                        <p:cTn id="25" dur="500"/>
                                        <p:tgtEl>
                                          <p:spTgt spid="3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2350"/>
                            </p:stCondLst>
                            <p:childTnLst>
                              <p:par>
                                <p:cTn id="30" presetID="10" presetClass="entr" presetSubtype="0" fill="hold" grpId="0" nodeType="after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fade">
                                      <p:cBhvr>
                                        <p:cTn id="32" dur="500"/>
                                        <p:tgtEl>
                                          <p:spTgt spid="39">
                                            <p:txEl>
                                              <p:pRg st="0" end="0"/>
                                            </p:txEl>
                                          </p:spTgt>
                                        </p:tgtEl>
                                      </p:cBhvr>
                                    </p:animEffect>
                                  </p:childTnLst>
                                </p:cTn>
                              </p:par>
                            </p:childTnLst>
                          </p:cTn>
                        </p:par>
                        <p:par>
                          <p:cTn id="33" fill="hold">
                            <p:stCondLst>
                              <p:cond delay="2850"/>
                            </p:stCondLst>
                            <p:childTnLst>
                              <p:par>
                                <p:cTn id="34" presetID="22" presetClass="entr" presetSubtype="2"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par>
                          <p:cTn id="37" fill="hold">
                            <p:stCondLst>
                              <p:cond delay="3350"/>
                            </p:stCondLst>
                            <p:childTnLst>
                              <p:par>
                                <p:cTn id="38" presetID="10" presetClass="entr" presetSubtype="0"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fade">
                                      <p:cBhvr>
                                        <p:cTn id="40" dur="500"/>
                                        <p:tgtEl>
                                          <p:spTgt spid="35">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par>
                          <p:cTn id="44" fill="hold">
                            <p:stCondLst>
                              <p:cond delay="3850"/>
                            </p:stCondLst>
                            <p:childTnLst>
                              <p:par>
                                <p:cTn id="45" presetID="10" presetClass="entr" presetSubtype="0" fill="hold" grpId="0" nodeType="afterEffect">
                                  <p:stCondLst>
                                    <p:cond delay="0"/>
                                  </p:stCondLst>
                                  <p:childTnLst>
                                    <p:set>
                                      <p:cBhvr>
                                        <p:cTn id="46" dur="1" fill="hold">
                                          <p:stCondLst>
                                            <p:cond delay="0"/>
                                          </p:stCondLst>
                                        </p:cTn>
                                        <p:tgtEl>
                                          <p:spTgt spid="41">
                                            <p:txEl>
                                              <p:pRg st="0" end="0"/>
                                            </p:txEl>
                                          </p:spTgt>
                                        </p:tgtEl>
                                        <p:attrNameLst>
                                          <p:attrName>style.visibility</p:attrName>
                                        </p:attrNameLst>
                                      </p:cBhvr>
                                      <p:to>
                                        <p:strVal val="visible"/>
                                      </p:to>
                                    </p:set>
                                    <p:animEffect transition="in" filter="fade">
                                      <p:cBhvr>
                                        <p:cTn id="47" dur="500"/>
                                        <p:tgtEl>
                                          <p:spTgt spid="41">
                                            <p:txEl>
                                              <p:pRg st="0" end="0"/>
                                            </p:txEl>
                                          </p:spTgt>
                                        </p:tgtEl>
                                      </p:cBhvr>
                                    </p:animEffect>
                                  </p:childTnLst>
                                </p:cTn>
                              </p:par>
                            </p:childTnLst>
                          </p:cTn>
                        </p:par>
                        <p:par>
                          <p:cTn id="48" fill="hold">
                            <p:stCondLst>
                              <p:cond delay="4350"/>
                            </p:stCondLst>
                            <p:childTnLst>
                              <p:par>
                                <p:cTn id="49" presetID="22" presetClass="entr" presetSubtype="8"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4850"/>
                            </p:stCondLst>
                            <p:childTnLst>
                              <p:par>
                                <p:cTn id="53" presetID="10" presetClass="entr" presetSubtype="0" fill="hold" grpId="0" nodeType="afterEffect">
                                  <p:stCondLst>
                                    <p:cond delay="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par>
                          <p:cTn id="59" fill="hold">
                            <p:stCondLst>
                              <p:cond delay="5350"/>
                            </p:stCondLst>
                            <p:childTnLst>
                              <p:par>
                                <p:cTn id="60" presetID="10" presetClass="entr" presetSubtype="0" fill="hold" grpId="0" nodeType="afterEffect">
                                  <p:stCondLst>
                                    <p:cond delay="0"/>
                                  </p:stCondLst>
                                  <p:childTnLst>
                                    <p:set>
                                      <p:cBhvr>
                                        <p:cTn id="61" dur="1" fill="hold">
                                          <p:stCondLst>
                                            <p:cond delay="0"/>
                                          </p:stCondLst>
                                        </p:cTn>
                                        <p:tgtEl>
                                          <p:spTgt spid="42">
                                            <p:txEl>
                                              <p:pRg st="0" end="0"/>
                                            </p:txEl>
                                          </p:spTgt>
                                        </p:tgtEl>
                                        <p:attrNameLst>
                                          <p:attrName>style.visibility</p:attrName>
                                        </p:attrNameLst>
                                      </p:cBhvr>
                                      <p:to>
                                        <p:strVal val="visible"/>
                                      </p:to>
                                    </p:set>
                                    <p:animEffect transition="in" filter="fade">
                                      <p:cBhvr>
                                        <p:cTn id="62" dur="500"/>
                                        <p:tgtEl>
                                          <p:spTgt spid="42">
                                            <p:txEl>
                                              <p:pRg st="0" end="0"/>
                                            </p:txEl>
                                          </p:spTgt>
                                        </p:tgtEl>
                                      </p:cBhvr>
                                    </p:animEffect>
                                  </p:childTnLst>
                                </p:cTn>
                              </p:par>
                            </p:childTnLst>
                          </p:cTn>
                        </p:par>
                        <p:par>
                          <p:cTn id="63" fill="hold">
                            <p:stCondLst>
                              <p:cond delay="5850"/>
                            </p:stCondLst>
                            <p:childTnLst>
                              <p:par>
                                <p:cTn id="64" presetID="22" presetClass="entr" presetSubtype="8" fill="hold"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500"/>
                                        <p:tgtEl>
                                          <p:spTgt spid="18"/>
                                        </p:tgtEl>
                                      </p:cBhvr>
                                    </p:animEffect>
                                  </p:childTnLst>
                                </p:cTn>
                              </p:par>
                            </p:childTnLst>
                          </p:cTn>
                        </p:par>
                        <p:par>
                          <p:cTn id="67" fill="hold">
                            <p:stCondLst>
                              <p:cond delay="6350"/>
                            </p:stCondLst>
                            <p:childTnLst>
                              <p:par>
                                <p:cTn id="68" presetID="10" presetClass="entr" presetSubtype="0" fill="hold" grpId="0" nodeType="afterEffect">
                                  <p:stCondLst>
                                    <p:cond delay="0"/>
                                  </p:st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fade">
                                      <p:cBhvr>
                                        <p:cTn id="70" dur="500"/>
                                        <p:tgtEl>
                                          <p:spTgt spid="38">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par>
                          <p:cTn id="74" fill="hold">
                            <p:stCondLst>
                              <p:cond delay="6850"/>
                            </p:stCondLst>
                            <p:childTnLst>
                              <p:par>
                                <p:cTn id="75" presetID="10" presetClass="entr" presetSubtype="0" fill="hold" grpId="0" nodeType="afterEffect">
                                  <p:stCondLst>
                                    <p:cond delay="0"/>
                                  </p:stCondLst>
                                  <p:childTnLst>
                                    <p:set>
                                      <p:cBhvr>
                                        <p:cTn id="76" dur="1" fill="hold">
                                          <p:stCondLst>
                                            <p:cond delay="0"/>
                                          </p:stCondLst>
                                        </p:cTn>
                                        <p:tgtEl>
                                          <p:spTgt spid="44">
                                            <p:txEl>
                                              <p:pRg st="0" end="0"/>
                                            </p:txEl>
                                          </p:spTgt>
                                        </p:tgtEl>
                                        <p:attrNameLst>
                                          <p:attrName>style.visibility</p:attrName>
                                        </p:attrNameLst>
                                      </p:cBhvr>
                                      <p:to>
                                        <p:strVal val="visible"/>
                                      </p:to>
                                    </p:set>
                                    <p:animEffect transition="in" filter="fade">
                                      <p:cBhvr>
                                        <p:cTn id="7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animBg="1"/>
      <p:bldP spid="29" grpId="0" animBg="1"/>
      <p:bldP spid="31" grpId="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1248162"/>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391962"/>
            <a:ext cx="6750750" cy="1107996"/>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用户输入（文本，</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解析）→题目切割，解析→雨课堂试卷，题目</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原理</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正则表达式，题目识别规则模型</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3793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题目</a:t>
            </a:r>
            <a:endParaRPr lang="en-US" altLang="zh-CN" sz="1800" b="1" dirty="0">
              <a:latin typeface="Arial" panose="020B0604020202020204" pitchFamily="34" charset="0"/>
              <a:sym typeface="Arial" panose="020B0604020202020204" pitchFamily="34" charset="0"/>
            </a:endParaRPr>
          </a:p>
          <a:p>
            <a:pPr algn="ctr"/>
            <a:r>
              <a:rPr lang="zh-CN" altLang="en-US" sz="1800" b="1" dirty="0">
                <a:latin typeface="Arial" panose="020B0604020202020204" pitchFamily="34" charset="0"/>
                <a:sym typeface="Arial" panose="020B0604020202020204" pitchFamily="34" charset="0"/>
              </a:rPr>
              <a:t>切割</a:t>
            </a: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HTML</a:t>
            </a:r>
          </a:p>
          <a:p>
            <a:pPr algn="ctr"/>
            <a:r>
              <a:rPr lang="zh-CN" altLang="en-US" sz="1800" b="1" dirty="0">
                <a:latin typeface="Arial" panose="020B0604020202020204" pitchFamily="34" charset="0"/>
                <a:sym typeface="Arial" panose="020B0604020202020204" pitchFamily="34" charset="0"/>
              </a:rPr>
              <a:t>解析</a:t>
            </a:r>
          </a:p>
        </p:txBody>
      </p:sp>
      <p:sp>
        <p:nvSpPr>
          <p:cNvPr id="48" name="TextBox 47"/>
          <p:cNvSpPr txBox="1"/>
          <p:nvPr/>
        </p:nvSpPr>
        <p:spPr>
          <a:xfrm>
            <a:off x="4819127" y="3388528"/>
            <a:ext cx="1027790"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题目元素分析</a:t>
            </a:r>
          </a:p>
        </p:txBody>
      </p:sp>
      <p:sp>
        <p:nvSpPr>
          <p:cNvPr id="49" name="TextBox 48"/>
          <p:cNvSpPr txBox="1"/>
          <p:nvPr/>
        </p:nvSpPr>
        <p:spPr>
          <a:xfrm>
            <a:off x="6602212" y="3385904"/>
            <a:ext cx="649724"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异常处理</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7165813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7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7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827584" y="1500501"/>
            <a:ext cx="1647323" cy="1077093"/>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Shape 335"/>
            <p:cNvSpPr/>
            <p:nvPr/>
          </p:nvSpPr>
          <p:spPr>
            <a:xfrm>
              <a:off x="1699293" y="1207643"/>
              <a:ext cx="1641473" cy="49244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用户输入</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7" name="Group 342"/>
          <p:cNvGrpSpPr/>
          <p:nvPr/>
        </p:nvGrpSpPr>
        <p:grpSpPr>
          <a:xfrm>
            <a:off x="2262318" y="1500501"/>
            <a:ext cx="1647323" cy="1077093"/>
            <a:chOff x="0" y="0"/>
            <a:chExt cx="4392859" cy="2872248"/>
          </a:xfrm>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rPr>
                <a:t>文件解析</a:t>
              </a:r>
              <a:endParaRPr lang="id-ID" altLang="zh-CN"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12" name="Group 347"/>
          <p:cNvGrpSpPr/>
          <p:nvPr/>
        </p:nvGrpSpPr>
        <p:grpSpPr>
          <a:xfrm>
            <a:off x="3732499" y="1500501"/>
            <a:ext cx="1647323" cy="1077093"/>
            <a:chOff x="0" y="0"/>
            <a:chExt cx="4392859" cy="2872248"/>
          </a:xfrm>
        </p:grpSpPr>
        <p:sp>
          <p:nvSpPr>
            <p:cNvPr id="13"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Shape 345"/>
            <p:cNvSpPr/>
            <p:nvPr/>
          </p:nvSpPr>
          <p:spPr>
            <a:xfrm>
              <a:off x="1086541" y="1289712"/>
              <a:ext cx="2972476"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题目切割</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17" name="Group 352"/>
          <p:cNvGrpSpPr/>
          <p:nvPr/>
        </p:nvGrpSpPr>
        <p:grpSpPr>
          <a:xfrm>
            <a:off x="5190569" y="1500501"/>
            <a:ext cx="1647322" cy="1077093"/>
            <a:chOff x="0" y="0"/>
            <a:chExt cx="4392859" cy="2872248"/>
          </a:xfrm>
        </p:grpSpPr>
        <p:sp>
          <p:nvSpPr>
            <p:cNvPr id="18"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Shape 350"/>
            <p:cNvSpPr/>
            <p:nvPr/>
          </p:nvSpPr>
          <p:spPr>
            <a:xfrm>
              <a:off x="1186403" y="1289712"/>
              <a:ext cx="2924718"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rPr>
                <a:t>题目元素解析</a:t>
              </a:r>
              <a:endParaRPr lang="id-ID" altLang="zh-CN"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22" name="Group 357"/>
          <p:cNvGrpSpPr/>
          <p:nvPr/>
        </p:nvGrpSpPr>
        <p:grpSpPr>
          <a:xfrm>
            <a:off x="6669094" y="1500501"/>
            <a:ext cx="1647322" cy="1077093"/>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 name="Shape 355"/>
            <p:cNvSpPr/>
            <p:nvPr/>
          </p:nvSpPr>
          <p:spPr>
            <a:xfrm>
              <a:off x="914275" y="1330752"/>
              <a:ext cx="3014432" cy="3693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异常报告</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27" name="Group 360"/>
          <p:cNvGrpSpPr/>
          <p:nvPr/>
        </p:nvGrpSpPr>
        <p:grpSpPr>
          <a:xfrm>
            <a:off x="1491759" y="2423657"/>
            <a:ext cx="318973" cy="318973"/>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p>
          </p:txBody>
        </p:sp>
      </p:grpSp>
      <p:grpSp>
        <p:nvGrpSpPr>
          <p:cNvPr id="30" name="Group 363"/>
          <p:cNvGrpSpPr/>
          <p:nvPr/>
        </p:nvGrpSpPr>
        <p:grpSpPr>
          <a:xfrm>
            <a:off x="2929521" y="2423657"/>
            <a:ext cx="318973" cy="318973"/>
            <a:chOff x="0" y="0"/>
            <a:chExt cx="850594" cy="850594"/>
          </a:xfrm>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Shape 362"/>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p>
          </p:txBody>
        </p:sp>
      </p:grpSp>
      <p:grpSp>
        <p:nvGrpSpPr>
          <p:cNvPr id="33" name="Group 366"/>
          <p:cNvGrpSpPr/>
          <p:nvPr/>
        </p:nvGrpSpPr>
        <p:grpSpPr>
          <a:xfrm>
            <a:off x="4396674" y="2423657"/>
            <a:ext cx="318973" cy="318973"/>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Shape 365"/>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p>
          </p:txBody>
        </p:sp>
      </p:grpSp>
      <p:grpSp>
        <p:nvGrpSpPr>
          <p:cNvPr id="36" name="Group 369"/>
          <p:cNvGrpSpPr/>
          <p:nvPr/>
        </p:nvGrpSpPr>
        <p:grpSpPr>
          <a:xfrm>
            <a:off x="5854743" y="2423657"/>
            <a:ext cx="318973" cy="318973"/>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8" name="Shape 368"/>
            <p:cNvSpPr/>
            <p:nvPr/>
          </p:nvSpPr>
          <p:spPr>
            <a:xfrm>
              <a:off x="243825" y="114147"/>
              <a:ext cx="362944"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p>
          </p:txBody>
        </p:sp>
      </p:grpSp>
      <p:grpSp>
        <p:nvGrpSpPr>
          <p:cNvPr id="39" name="Group 372"/>
          <p:cNvGrpSpPr/>
          <p:nvPr/>
        </p:nvGrpSpPr>
        <p:grpSpPr>
          <a:xfrm>
            <a:off x="7333269" y="2423657"/>
            <a:ext cx="318973" cy="318973"/>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1" name="Shape 371"/>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p>
          </p:txBody>
        </p:sp>
      </p:grpSp>
      <p:sp>
        <p:nvSpPr>
          <p:cNvPr id="43" name="Shape 373"/>
          <p:cNvSpPr/>
          <p:nvPr/>
        </p:nvSpPr>
        <p:spPr>
          <a:xfrm>
            <a:off x="1043608" y="3003798"/>
            <a:ext cx="1177714"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用户可以选择使用</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或者直接粘贴文字到文本框</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Shape 376"/>
          <p:cNvSpPr/>
          <p:nvPr/>
        </p:nvSpPr>
        <p:spPr>
          <a:xfrm>
            <a:off x="2509354" y="3003798"/>
            <a:ext cx="1177713" cy="1477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当输入的是</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文件时，插件端会将文件转存为</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文件。会有一个</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脚本将其转化成纯文本字符串列表。同时替换图片和表格，以供产生题目时粘贴</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Shape 379"/>
          <p:cNvSpPr/>
          <p:nvPr/>
        </p:nvSpPr>
        <p:spPr>
          <a:xfrm>
            <a:off x="3949514" y="3003798"/>
            <a:ext cx="1177713" cy="1292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切割遵循两个原则：</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228600" indent="-228600" algn="just">
              <a:lnSpc>
                <a:spcPct val="120000"/>
              </a:lnSpc>
              <a:buAutoNum type="arabicPeriod"/>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该行出现了新的题号</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228600" indent="-228600" algn="just">
              <a:lnSpc>
                <a:spcPct val="120000"/>
              </a:lnSpc>
              <a:buAutoNum type="arabicPeriod"/>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该行前面有三个空行</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题目切割和题目元素解析会同步进行</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Shape 382"/>
          <p:cNvSpPr/>
          <p:nvPr/>
        </p:nvSpPr>
        <p:spPr>
          <a:xfrm>
            <a:off x="5436096" y="3003798"/>
            <a:ext cx="1177714" cy="1107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题目元素基本分为题号、题干、选项、答案、解析。每个元素都有自己的一套正则表达式列表，用以识别和提取</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Shape 385"/>
          <p:cNvSpPr/>
          <p:nvPr/>
        </p:nvSpPr>
        <p:spPr>
          <a:xfrm>
            <a:off x="6901842" y="3003798"/>
            <a:ext cx="1177713" cy="1107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一份试卷中并非所有部分都可以被识别为题目。算法会将没有办法识别的部分作为异常文本，也作为一种题目类型进行反悔</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65622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
                                        </p:tgtEl>
                                        <p:attrNameLst>
                                          <p:attrName>ppt_y</p:attrName>
                                        </p:attrNameLst>
                                      </p:cBhvr>
                                      <p:tavLst>
                                        <p:tav tm="0">
                                          <p:val>
                                            <p:strVal val="#ppt_y"/>
                                          </p:val>
                                        </p:tav>
                                        <p:tav tm="100000">
                                          <p:val>
                                            <p:strVal val="#ppt_y"/>
                                          </p:val>
                                        </p:tav>
                                      </p:tavLst>
                                    </p:anim>
                                    <p:anim calcmode="lin" valueType="num">
                                      <p:cBhvr>
                                        <p:cTn id="9"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
                                        </p:tgtEl>
                                      </p:cBhvr>
                                    </p:animEffect>
                                  </p:childTnLst>
                                </p:cTn>
                              </p:par>
                            </p:childTnLst>
                          </p:cTn>
                        </p:par>
                        <p:par>
                          <p:cTn id="12" fill="hold">
                            <p:stCondLst>
                              <p:cond delay="750"/>
                            </p:stCondLst>
                            <p:childTnLst>
                              <p:par>
                                <p:cTn id="13" presetID="2" presetClass="entr" presetSubtype="8" fill="hold" grpId="0" nodeType="afterEffect">
                                  <p:stCondLst>
                                    <p:cond delay="0"/>
                                  </p:stCondLst>
                                  <p:iterate>
                                    <p:tmAbs val="0"/>
                                  </p:iterate>
                                  <p:childTnLst>
                                    <p:set>
                                      <p:cBhvr>
                                        <p:cTn id="14" fill="hold"/>
                                        <p:tgtEl>
                                          <p:spTgt spid="22"/>
                                        </p:tgtEl>
                                        <p:attrNameLst>
                                          <p:attrName>style.visibility</p:attrName>
                                        </p:attrNameLst>
                                      </p:cBhvr>
                                      <p:to>
                                        <p:strVal val="visible"/>
                                      </p:to>
                                    </p:set>
                                    <p:anim calcmode="lin" valueType="num">
                                      <p:cBhvr>
                                        <p:cTn id="15" dur="800" fill="hold"/>
                                        <p:tgtEl>
                                          <p:spTgt spid="22"/>
                                        </p:tgtEl>
                                        <p:attrNameLst>
                                          <p:attrName>ppt_x</p:attrName>
                                        </p:attrNameLst>
                                      </p:cBhvr>
                                      <p:tavLst>
                                        <p:tav tm="0">
                                          <p:val>
                                            <p:strVal val="0-#ppt_w/2"/>
                                          </p:val>
                                        </p:tav>
                                        <p:tav tm="100000">
                                          <p:val>
                                            <p:strVal val="#ppt_x"/>
                                          </p:val>
                                        </p:tav>
                                      </p:tavLst>
                                    </p:anim>
                                    <p:anim calcmode="lin" valueType="num">
                                      <p:cBhvr>
                                        <p:cTn id="16" dur="8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00"/>
                                  </p:stCondLst>
                                  <p:iterate>
                                    <p:tmAbs val="0"/>
                                  </p:iterate>
                                  <p:childTnLst>
                                    <p:set>
                                      <p:cBhvr>
                                        <p:cTn id="18" fill="hold"/>
                                        <p:tgtEl>
                                          <p:spTgt spid="17"/>
                                        </p:tgtEl>
                                        <p:attrNameLst>
                                          <p:attrName>style.visibility</p:attrName>
                                        </p:attrNameLst>
                                      </p:cBhvr>
                                      <p:to>
                                        <p:strVal val="visible"/>
                                      </p:to>
                                    </p:set>
                                    <p:anim calcmode="lin" valueType="num">
                                      <p:cBhvr>
                                        <p:cTn id="19" dur="800" fill="hold"/>
                                        <p:tgtEl>
                                          <p:spTgt spid="17"/>
                                        </p:tgtEl>
                                        <p:attrNameLst>
                                          <p:attrName>ppt_x</p:attrName>
                                        </p:attrNameLst>
                                      </p:cBhvr>
                                      <p:tavLst>
                                        <p:tav tm="0">
                                          <p:val>
                                            <p:strVal val="0-#ppt_w/2"/>
                                          </p:val>
                                        </p:tav>
                                        <p:tav tm="100000">
                                          <p:val>
                                            <p:strVal val="#ppt_x"/>
                                          </p:val>
                                        </p:tav>
                                      </p:tavLst>
                                    </p:anim>
                                    <p:anim calcmode="lin" valueType="num">
                                      <p:cBhvr>
                                        <p:cTn id="20" dur="8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800"/>
                                  </p:stCondLst>
                                  <p:iterate>
                                    <p:tmAbs val="0"/>
                                  </p:iterate>
                                  <p:childTnLst>
                                    <p:set>
                                      <p:cBhvr>
                                        <p:cTn id="22" fill="hold"/>
                                        <p:tgtEl>
                                          <p:spTgt spid="12"/>
                                        </p:tgtEl>
                                        <p:attrNameLst>
                                          <p:attrName>style.visibility</p:attrName>
                                        </p:attrNameLst>
                                      </p:cBhvr>
                                      <p:to>
                                        <p:strVal val="visible"/>
                                      </p:to>
                                    </p:set>
                                    <p:anim calcmode="lin" valueType="num">
                                      <p:cBhvr>
                                        <p:cTn id="23" dur="800" fill="hold"/>
                                        <p:tgtEl>
                                          <p:spTgt spid="12"/>
                                        </p:tgtEl>
                                        <p:attrNameLst>
                                          <p:attrName>ppt_x</p:attrName>
                                        </p:attrNameLst>
                                      </p:cBhvr>
                                      <p:tavLst>
                                        <p:tav tm="0">
                                          <p:val>
                                            <p:strVal val="0-#ppt_w/2"/>
                                          </p:val>
                                        </p:tav>
                                        <p:tav tm="100000">
                                          <p:val>
                                            <p:strVal val="#ppt_x"/>
                                          </p:val>
                                        </p:tav>
                                      </p:tavLst>
                                    </p:anim>
                                    <p:anim calcmode="lin" valueType="num">
                                      <p:cBhvr>
                                        <p:cTn id="24" dur="8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00"/>
                                  </p:stCondLst>
                                  <p:iterate>
                                    <p:tmAbs val="0"/>
                                  </p:iterate>
                                  <p:childTnLst>
                                    <p:set>
                                      <p:cBhvr>
                                        <p:cTn id="26" fill="hold"/>
                                        <p:tgtEl>
                                          <p:spTgt spid="7"/>
                                        </p:tgtEl>
                                        <p:attrNameLst>
                                          <p:attrName>style.visibility</p:attrName>
                                        </p:attrNameLst>
                                      </p:cBhvr>
                                      <p:to>
                                        <p:strVal val="visible"/>
                                      </p:to>
                                    </p:set>
                                    <p:anim calcmode="lin" valueType="num">
                                      <p:cBhvr>
                                        <p:cTn id="27" dur="800" fill="hold"/>
                                        <p:tgtEl>
                                          <p:spTgt spid="7"/>
                                        </p:tgtEl>
                                        <p:attrNameLst>
                                          <p:attrName>ppt_x</p:attrName>
                                        </p:attrNameLst>
                                      </p:cBhvr>
                                      <p:tavLst>
                                        <p:tav tm="0">
                                          <p:val>
                                            <p:strVal val="0-#ppt_w/2"/>
                                          </p:val>
                                        </p:tav>
                                        <p:tav tm="100000">
                                          <p:val>
                                            <p:strVal val="#ppt_x"/>
                                          </p:val>
                                        </p:tav>
                                      </p:tavLst>
                                    </p:anim>
                                    <p:anim calcmode="lin" valueType="num">
                                      <p:cBhvr>
                                        <p:cTn id="28" dur="8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600"/>
                                  </p:stCondLst>
                                  <p:iterate>
                                    <p:tmAbs val="0"/>
                                  </p:iterate>
                                  <p:childTnLst>
                                    <p:set>
                                      <p:cBhvr>
                                        <p:cTn id="30" fill="hold"/>
                                        <p:tgtEl>
                                          <p:spTgt spid="2"/>
                                        </p:tgtEl>
                                        <p:attrNameLst>
                                          <p:attrName>style.visibility</p:attrName>
                                        </p:attrNameLst>
                                      </p:cBhvr>
                                      <p:to>
                                        <p:strVal val="visible"/>
                                      </p:to>
                                    </p:set>
                                    <p:anim calcmode="lin" valueType="num">
                                      <p:cBhvr>
                                        <p:cTn id="31" dur="800" fill="hold"/>
                                        <p:tgtEl>
                                          <p:spTgt spid="2"/>
                                        </p:tgtEl>
                                        <p:attrNameLst>
                                          <p:attrName>ppt_x</p:attrName>
                                        </p:attrNameLst>
                                      </p:cBhvr>
                                      <p:tavLst>
                                        <p:tav tm="0">
                                          <p:val>
                                            <p:strVal val="0-#ppt_w/2"/>
                                          </p:val>
                                        </p:tav>
                                        <p:tav tm="100000">
                                          <p:val>
                                            <p:strVal val="#ppt_x"/>
                                          </p:val>
                                        </p:tav>
                                      </p:tavLst>
                                    </p:anim>
                                    <p:anim calcmode="lin" valueType="num">
                                      <p:cBhvr>
                                        <p:cTn id="32" dur="800" fill="hold"/>
                                        <p:tgtEl>
                                          <p:spTgt spid="2"/>
                                        </p:tgtEl>
                                        <p:attrNameLst>
                                          <p:attrName>ppt_y</p:attrName>
                                        </p:attrNameLst>
                                      </p:cBhvr>
                                      <p:tavLst>
                                        <p:tav tm="0">
                                          <p:val>
                                            <p:strVal val="#ppt_y"/>
                                          </p:val>
                                        </p:tav>
                                        <p:tav tm="100000">
                                          <p:val>
                                            <p:strVal val="#ppt_y"/>
                                          </p:val>
                                        </p:tav>
                                      </p:tavLst>
                                    </p:anim>
                                  </p:childTnLst>
                                </p:cTn>
                              </p:par>
                            </p:childTnLst>
                          </p:cTn>
                        </p:par>
                        <p:par>
                          <p:cTn id="33" fill="hold">
                            <p:stCondLst>
                              <p:cond delay="3150"/>
                            </p:stCondLst>
                            <p:childTnLst>
                              <p:par>
                                <p:cTn id="34" presetID="2" presetClass="entr" presetSubtype="4" fill="hold" grpId="0" nodeType="afterEffect">
                                  <p:stCondLst>
                                    <p:cond delay="0"/>
                                  </p:stCondLst>
                                  <p:iterate>
                                    <p:tmAbs val="0"/>
                                  </p:iterate>
                                  <p:childTnLst>
                                    <p:set>
                                      <p:cBhvr>
                                        <p:cTn id="35" fill="hold"/>
                                        <p:tgtEl>
                                          <p:spTgt spid="27"/>
                                        </p:tgtEl>
                                        <p:attrNameLst>
                                          <p:attrName>style.visibility</p:attrName>
                                        </p:attrNameLst>
                                      </p:cBhvr>
                                      <p:to>
                                        <p:strVal val="visible"/>
                                      </p:to>
                                    </p:set>
                                    <p:anim calcmode="lin" valueType="num">
                                      <p:cBhvr>
                                        <p:cTn id="36" dur="600" fill="hold"/>
                                        <p:tgtEl>
                                          <p:spTgt spid="27"/>
                                        </p:tgtEl>
                                        <p:attrNameLst>
                                          <p:attrName>ppt_x</p:attrName>
                                        </p:attrNameLst>
                                      </p:cBhvr>
                                      <p:tavLst>
                                        <p:tav tm="0">
                                          <p:val>
                                            <p:strVal val="#ppt_x"/>
                                          </p:val>
                                        </p:tav>
                                        <p:tav tm="100000">
                                          <p:val>
                                            <p:strVal val="#ppt_x"/>
                                          </p:val>
                                        </p:tav>
                                      </p:tavLst>
                                    </p:anim>
                                    <p:anim calcmode="lin" valueType="num">
                                      <p:cBhvr>
                                        <p:cTn id="37" dur="6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iterate>
                                    <p:tmAbs val="0"/>
                                  </p:iterate>
                                  <p:childTnLst>
                                    <p:set>
                                      <p:cBhvr>
                                        <p:cTn id="39" fill="hold"/>
                                        <p:tgtEl>
                                          <p:spTgt spid="30"/>
                                        </p:tgtEl>
                                        <p:attrNameLst>
                                          <p:attrName>style.visibility</p:attrName>
                                        </p:attrNameLst>
                                      </p:cBhvr>
                                      <p:to>
                                        <p:strVal val="visible"/>
                                      </p:to>
                                    </p:set>
                                    <p:anim calcmode="lin" valueType="num">
                                      <p:cBhvr>
                                        <p:cTn id="40" dur="600" fill="hold"/>
                                        <p:tgtEl>
                                          <p:spTgt spid="30"/>
                                        </p:tgtEl>
                                        <p:attrNameLst>
                                          <p:attrName>ppt_x</p:attrName>
                                        </p:attrNameLst>
                                      </p:cBhvr>
                                      <p:tavLst>
                                        <p:tav tm="0">
                                          <p:val>
                                            <p:strVal val="#ppt_x"/>
                                          </p:val>
                                        </p:tav>
                                        <p:tav tm="100000">
                                          <p:val>
                                            <p:strVal val="#ppt_x"/>
                                          </p:val>
                                        </p:tav>
                                      </p:tavLst>
                                    </p:anim>
                                    <p:anim calcmode="lin" valueType="num">
                                      <p:cBhvr>
                                        <p:cTn id="41" dur="600" fill="hold"/>
                                        <p:tgtEl>
                                          <p:spTgt spid="3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iterate>
                                    <p:tmAbs val="0"/>
                                  </p:iterate>
                                  <p:childTnLst>
                                    <p:set>
                                      <p:cBhvr>
                                        <p:cTn id="43" fill="hold"/>
                                        <p:tgtEl>
                                          <p:spTgt spid="33"/>
                                        </p:tgtEl>
                                        <p:attrNameLst>
                                          <p:attrName>style.visibility</p:attrName>
                                        </p:attrNameLst>
                                      </p:cBhvr>
                                      <p:to>
                                        <p:strVal val="visible"/>
                                      </p:to>
                                    </p:set>
                                    <p:anim calcmode="lin" valueType="num">
                                      <p:cBhvr>
                                        <p:cTn id="44" dur="600" fill="hold"/>
                                        <p:tgtEl>
                                          <p:spTgt spid="33"/>
                                        </p:tgtEl>
                                        <p:attrNameLst>
                                          <p:attrName>ppt_x</p:attrName>
                                        </p:attrNameLst>
                                      </p:cBhvr>
                                      <p:tavLst>
                                        <p:tav tm="0">
                                          <p:val>
                                            <p:strVal val="#ppt_x"/>
                                          </p:val>
                                        </p:tav>
                                        <p:tav tm="100000">
                                          <p:val>
                                            <p:strVal val="#ppt_x"/>
                                          </p:val>
                                        </p:tav>
                                      </p:tavLst>
                                    </p:anim>
                                    <p:anim calcmode="lin" valueType="num">
                                      <p:cBhvr>
                                        <p:cTn id="45" dur="600" fill="hold"/>
                                        <p:tgtEl>
                                          <p:spTgt spid="3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iterate>
                                    <p:tmAbs val="0"/>
                                  </p:iterate>
                                  <p:childTnLst>
                                    <p:set>
                                      <p:cBhvr>
                                        <p:cTn id="47" fill="hold"/>
                                        <p:tgtEl>
                                          <p:spTgt spid="36"/>
                                        </p:tgtEl>
                                        <p:attrNameLst>
                                          <p:attrName>style.visibility</p:attrName>
                                        </p:attrNameLst>
                                      </p:cBhvr>
                                      <p:to>
                                        <p:strVal val="visible"/>
                                      </p:to>
                                    </p:set>
                                    <p:anim calcmode="lin" valueType="num">
                                      <p:cBhvr>
                                        <p:cTn id="48" dur="600" fill="hold"/>
                                        <p:tgtEl>
                                          <p:spTgt spid="36"/>
                                        </p:tgtEl>
                                        <p:attrNameLst>
                                          <p:attrName>ppt_x</p:attrName>
                                        </p:attrNameLst>
                                      </p:cBhvr>
                                      <p:tavLst>
                                        <p:tav tm="0">
                                          <p:val>
                                            <p:strVal val="#ppt_x"/>
                                          </p:val>
                                        </p:tav>
                                        <p:tav tm="100000">
                                          <p:val>
                                            <p:strVal val="#ppt_x"/>
                                          </p:val>
                                        </p:tav>
                                      </p:tavLst>
                                    </p:anim>
                                    <p:anim calcmode="lin" valueType="num">
                                      <p:cBhvr>
                                        <p:cTn id="49" dur="600" fill="hold"/>
                                        <p:tgtEl>
                                          <p:spTgt spid="3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iterate>
                                    <p:tmAbs val="0"/>
                                  </p:iterate>
                                  <p:childTnLst>
                                    <p:set>
                                      <p:cBhvr>
                                        <p:cTn id="51" fill="hold"/>
                                        <p:tgtEl>
                                          <p:spTgt spid="39"/>
                                        </p:tgtEl>
                                        <p:attrNameLst>
                                          <p:attrName>style.visibility</p:attrName>
                                        </p:attrNameLst>
                                      </p:cBhvr>
                                      <p:to>
                                        <p:strVal val="visible"/>
                                      </p:to>
                                    </p:set>
                                    <p:anim calcmode="lin" valueType="num">
                                      <p:cBhvr>
                                        <p:cTn id="52" dur="600" fill="hold"/>
                                        <p:tgtEl>
                                          <p:spTgt spid="39"/>
                                        </p:tgtEl>
                                        <p:attrNameLst>
                                          <p:attrName>ppt_x</p:attrName>
                                        </p:attrNameLst>
                                      </p:cBhvr>
                                      <p:tavLst>
                                        <p:tav tm="0">
                                          <p:val>
                                            <p:strVal val="#ppt_x"/>
                                          </p:val>
                                        </p:tav>
                                        <p:tav tm="100000">
                                          <p:val>
                                            <p:strVal val="#ppt_x"/>
                                          </p:val>
                                        </p:tav>
                                      </p:tavLst>
                                    </p:anim>
                                    <p:anim calcmode="lin" valueType="num">
                                      <p:cBhvr>
                                        <p:cTn id="53" dur="600" fill="hold"/>
                                        <p:tgtEl>
                                          <p:spTgt spid="39"/>
                                        </p:tgtEl>
                                        <p:attrNameLst>
                                          <p:attrName>ppt_y</p:attrName>
                                        </p:attrNameLst>
                                      </p:cBhvr>
                                      <p:tavLst>
                                        <p:tav tm="0">
                                          <p:val>
                                            <p:strVal val="1+#ppt_h/2"/>
                                          </p:val>
                                        </p:tav>
                                        <p:tav tm="100000">
                                          <p:val>
                                            <p:strVal val="#ppt_y"/>
                                          </p:val>
                                        </p:tav>
                                      </p:tavLst>
                                    </p:anim>
                                  </p:childTnLst>
                                </p:cTn>
                              </p:par>
                            </p:childTnLst>
                          </p:cTn>
                        </p:par>
                        <p:par>
                          <p:cTn id="54" fill="hold">
                            <p:stCondLst>
                              <p:cond delay="4550"/>
                            </p:stCondLst>
                            <p:childTnLst>
                              <p:par>
                                <p:cTn id="55" presetID="10"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par>
                          <p:cTn id="58" fill="hold">
                            <p:stCondLst>
                              <p:cond delay="5050"/>
                            </p:stCondLst>
                            <p:childTnLst>
                              <p:par>
                                <p:cTn id="59" presetID="10" presetClass="entr" presetSubtype="0"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5550"/>
                            </p:stCondLst>
                            <p:childTnLst>
                              <p:par>
                                <p:cTn id="63" presetID="10"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par>
                          <p:cTn id="66" fill="hold">
                            <p:stCondLst>
                              <p:cond delay="605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par>
                          <p:cTn id="70" fill="hold">
                            <p:stCondLst>
                              <p:cond delay="6550"/>
                            </p:stCondLst>
                            <p:childTnLst>
                              <p:par>
                                <p:cTn id="71" presetID="10"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0" animBg="1" advAuto="0"/>
      <p:bldP spid="12" grpId="0" advAuto="0"/>
      <p:bldP spid="17" grpId="0" animBg="1" advAuto="0"/>
      <p:bldP spid="22" grpId="0" advAuto="0"/>
      <p:bldP spid="27" grpId="0" advAuto="0"/>
      <p:bldP spid="30" grpId="0" animBg="1" advAuto="0"/>
      <p:bldP spid="33" grpId="0" advAuto="0"/>
      <p:bldP spid="36" grpId="0" animBg="1" advAuto="0"/>
      <p:bldP spid="39" grpId="0" advAuto="0"/>
      <p:bldP spid="43" grpId="0"/>
      <p:bldP spid="46" grpId="0"/>
      <p:bldP spid="49" grpId="0"/>
      <p:bldP spid="52" grpId="0"/>
      <p:bldP spid="55" grpId="0"/>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校名建议算法</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906356" y="1062182"/>
            <a:ext cx="7385343" cy="16478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94388" y="1183915"/>
            <a:ext cx="6750750" cy="1404423"/>
          </a:xfrm>
          <a:prstGeom prst="rect">
            <a:avLst/>
          </a:prstGeom>
          <a:noFill/>
        </p:spPr>
        <p:txBody>
          <a:bodyPr wrap="square" lIns="0" tIns="0" rIns="0" bIns="0" rtlCol="0">
            <a:spAutoFit/>
          </a:bodyPr>
          <a:lstStyle/>
          <a:p>
            <a:pPr algn="just">
              <a:lnSpc>
                <a:spcPct val="120000"/>
              </a:lnSpc>
            </a:pPr>
            <a:r>
              <a:rPr lang="zh-CN" altLang="en-US" sz="1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根据用户输入的学校缩写、英文名称提供学校全称的建议列表</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原理</a:t>
            </a:r>
            <a:endParaRPr lang="en-US" altLang="zh-CN" sz="1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数据获取：通过教育部提供高校列表，爬取百度百科相应词条获取缩写和英文</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缩写生成：对于没有缩写的学校，根据全称分词构建缩写规则，生成倒排列表</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模糊匹配：模糊匹配生成的缩写词或英文词，对结果列表进行排序</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8689" y="101761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90578" y="2444322"/>
            <a:ext cx="22950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302541" y="3524403"/>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分词</a:t>
            </a: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44421" y="3524402"/>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爬虫</a:t>
            </a:r>
          </a:p>
        </p:txBody>
      </p:sp>
      <p:sp>
        <p:nvSpPr>
          <p:cNvPr id="48" name="TextBox 47"/>
          <p:cNvSpPr txBox="1"/>
          <p:nvPr/>
        </p:nvSpPr>
        <p:spPr>
          <a:xfrm>
            <a:off x="4819127" y="3511786"/>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缩写</a:t>
            </a:r>
          </a:p>
        </p:txBody>
      </p:sp>
      <p:sp>
        <p:nvSpPr>
          <p:cNvPr id="49" name="TextBox 48"/>
          <p:cNvSpPr txBox="1"/>
          <p:nvPr/>
        </p:nvSpPr>
        <p:spPr>
          <a:xfrm>
            <a:off x="6466016" y="3511785"/>
            <a:ext cx="92211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模糊匹配</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5983213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7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7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工作汇报"/>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2734</TotalTime>
  <Words>1491</Words>
  <Application>Microsoft Office PowerPoint</Application>
  <PresentationFormat>On-screen Show (16:9)</PresentationFormat>
  <Paragraphs>153</Paragraphs>
  <Slides>16</Slides>
  <Notes>16</Notes>
  <HiddenSlides>0</HiddenSlides>
  <MMClips>2</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李培俊</dc:creator>
  <cp:lastModifiedBy>Gavin Zheng</cp:lastModifiedBy>
  <cp:revision>166</cp:revision>
  <dcterms:created xsi:type="dcterms:W3CDTF">2015-12-11T17:46:17Z</dcterms:created>
  <dcterms:modified xsi:type="dcterms:W3CDTF">2018-01-28T09:39:39Z</dcterms:modified>
</cp:coreProperties>
</file>