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7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144" y="-7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3486F-3C3D-4CCD-9401-0FF4DE6492BA}" type="datetimeFigureOut">
              <a:rPr lang="en-US" smtClean="0"/>
              <a:t>9/1/2017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7D928-F707-4AD1-AE67-1FB8A4B92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9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This is the “BEFORE” picture representing</a:t>
            </a:r>
            <a:r>
              <a:rPr lang="en-US" baseline="0" dirty="0"/>
              <a:t> the “status quo” for business networks.</a:t>
            </a:r>
          </a:p>
          <a:p>
            <a:pPr marL="228600" indent="-228600">
              <a:buFont typeface="+mj-lt"/>
              <a:buAutoNum type="arabicPeriod"/>
            </a:pPr>
            <a:endParaRPr lang="en-US" baseline="0" dirty="0"/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Each participant keeps their own ledger(s) which are updated to represent business transactions as they occur.</a:t>
            </a:r>
          </a:p>
          <a:p>
            <a:pPr marL="228600" indent="-228600">
              <a:buFont typeface="+mj-lt"/>
              <a:buAutoNum type="arabicPeriod"/>
            </a:pPr>
            <a:endParaRPr lang="en-US" baseline="0" dirty="0"/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This is EXPENSIVE due to duplication of effort and intermediaries adding margin for services.</a:t>
            </a:r>
          </a:p>
          <a:p>
            <a:pPr marL="228600" indent="-228600">
              <a:buFont typeface="+mj-lt"/>
              <a:buAutoNum type="arabicPeriod"/>
            </a:pPr>
            <a:endParaRPr lang="en-US" baseline="0" dirty="0"/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It is clearly INEFFICIENT, as the business conditions – the contract – is duplicated by every network participant</a:t>
            </a:r>
          </a:p>
          <a:p>
            <a:pPr marL="228600" indent="-228600">
              <a:buFont typeface="+mj-lt"/>
              <a:buAutoNum type="arabicPeriod"/>
            </a:pPr>
            <a:endParaRPr lang="en-US" baseline="0" dirty="0"/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It is also VULNERABLE because if a central system(e.g. Bank) is compromised due to an incidents this affects the whole business network.  Incidents can include fraud, cyber attack or a simple mistake.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8F735-2258-884A-BAD8-BB4BE87DECB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35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2E6CB3-2A03-41F3-A7CA-60093684AB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D36663-33D3-4A45-A670-9AE03CC6195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0448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2E6CB3-2A03-41F3-A7CA-60093684AB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D36663-33D3-4A45-A670-9AE03CC6195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1780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2E6CB3-2A03-41F3-A7CA-60093684AB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D36663-33D3-4A45-A670-9AE03CC6195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794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2E6CB3-2A03-41F3-A7CA-60093684AB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D36663-33D3-4A45-A670-9AE03CC6195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6484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2E6CB3-2A03-41F3-A7CA-60093684AB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D36663-33D3-4A45-A670-9AE03CC6195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005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2E6CB3-2A03-41F3-A7CA-60093684AB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D36663-33D3-4A45-A670-9AE03CC6195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0017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2E6CB3-2A03-41F3-A7CA-60093684AB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D36663-33D3-4A45-A670-9AE03CC6195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9349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2E6CB3-2A03-41F3-A7CA-60093684AB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D36663-33D3-4A45-A670-9AE03CC6195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024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2E6CB3-2A03-41F3-A7CA-60093684AB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D36663-33D3-4A45-A670-9AE03CC6195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2406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2E6CB3-2A03-41F3-A7CA-60093684AB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D36663-33D3-4A45-A670-9AE03CC6195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1673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2E6CB3-2A03-41F3-A7CA-60093684AB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D36663-33D3-4A45-A670-9AE03CC6195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320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2E6CB3-2A03-41F3-A7CA-60093684AB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D36663-33D3-4A45-A670-9AE03CC6195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4289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22" y="109258"/>
            <a:ext cx="11832947" cy="11371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相互链房屋贷款审批：</a:t>
            </a:r>
            <a:r>
              <a:rPr lang="zh-CN" altLang="en-US" dirty="0"/>
              <a:t>传</a:t>
            </a:r>
            <a:r>
              <a:rPr lang="zh-CN" altLang="en-US" dirty="0" smtClean="0"/>
              <a:t>统</a:t>
            </a:r>
            <a:r>
              <a:rPr lang="zh-CN" altLang="en-US" dirty="0"/>
              <a:t>模</a:t>
            </a:r>
            <a:r>
              <a:rPr lang="zh-CN" altLang="en-US" dirty="0" smtClean="0"/>
              <a:t>式审批时间长</a:t>
            </a:r>
            <a:r>
              <a:rPr lang="en-US" altLang="zh-CN" dirty="0" smtClean="0"/>
              <a:t>,</a:t>
            </a:r>
            <a:r>
              <a:rPr lang="zh-CN" altLang="en-US" dirty="0" smtClean="0"/>
              <a:t>费用高</a:t>
            </a:r>
            <a:r>
              <a:rPr lang="en-US" dirty="0" smtClean="0"/>
              <a:t>,</a:t>
            </a:r>
            <a:r>
              <a:rPr lang="zh-CN" altLang="en-US" dirty="0" smtClean="0"/>
              <a:t>易被伪造，</a:t>
            </a:r>
            <a:r>
              <a:rPr lang="zh-CN" altLang="en-US" dirty="0"/>
              <a:t>交</a:t>
            </a:r>
            <a:r>
              <a:rPr lang="zh-CN" altLang="en-US" dirty="0" smtClean="0"/>
              <a:t>易</a:t>
            </a:r>
            <a:r>
              <a:rPr lang="zh-CN" altLang="en-US" dirty="0"/>
              <a:t>风</a:t>
            </a:r>
            <a:r>
              <a:rPr lang="zh-CN" altLang="en-US" dirty="0" smtClean="0"/>
              <a:t>险高</a:t>
            </a:r>
            <a:endParaRPr lang="en-US" dirty="0"/>
          </a:p>
        </p:txBody>
      </p:sp>
      <p:sp>
        <p:nvSpPr>
          <p:cNvPr id="117" name="Rectangle 116"/>
          <p:cNvSpPr/>
          <p:nvPr/>
        </p:nvSpPr>
        <p:spPr>
          <a:xfrm>
            <a:off x="1556985" y="2202010"/>
            <a:ext cx="1800320" cy="745548"/>
          </a:xfrm>
          <a:prstGeom prst="rect">
            <a:avLst/>
          </a:prstGeom>
          <a:gradFill>
            <a:gsLst>
              <a:gs pos="31200">
                <a:srgbClr val="ED6D51"/>
              </a:gs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33" dirty="0" smtClean="0">
                <a:solidFill>
                  <a:schemeClr val="bg1"/>
                </a:solidFill>
                <a:latin typeface="Helvetica Neue"/>
                <a:cs typeface="Helvetica Neue"/>
              </a:rPr>
              <a:t>贷款平台管理员</a:t>
            </a:r>
            <a:endParaRPr lang="en-US" sz="1333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8769879" y="2157859"/>
            <a:ext cx="1800320" cy="745548"/>
          </a:xfrm>
          <a:prstGeom prst="rect">
            <a:avLst/>
          </a:prstGeom>
          <a:gradFill>
            <a:gsLst>
              <a:gs pos="31200">
                <a:srgbClr val="ED6D51"/>
              </a:gs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33" dirty="0" smtClean="0">
                <a:solidFill>
                  <a:srgbClr val="FFFFFF"/>
                </a:solidFill>
                <a:latin typeface="Helvetica Neue"/>
                <a:cs typeface="Helvetica Neue"/>
              </a:rPr>
              <a:t>投资人</a:t>
            </a:r>
            <a:endParaRPr lang="en-US" sz="1333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1479343" y="3146427"/>
            <a:ext cx="1800320" cy="745548"/>
          </a:xfrm>
          <a:prstGeom prst="rect">
            <a:avLst/>
          </a:prstGeom>
          <a:gradFill>
            <a:gsLst>
              <a:gs pos="31200">
                <a:srgbClr val="ED6D51"/>
              </a:gs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33" dirty="0" smtClean="0">
                <a:solidFill>
                  <a:srgbClr val="FFFFFF"/>
                </a:solidFill>
                <a:latin typeface="Helvetica Neue"/>
                <a:cs typeface="Helvetica Neue"/>
              </a:rPr>
              <a:t>律师事务所</a:t>
            </a:r>
            <a:endParaRPr lang="en-US" sz="1333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8769877" y="3137077"/>
            <a:ext cx="1800320" cy="745548"/>
          </a:xfrm>
          <a:prstGeom prst="rect">
            <a:avLst/>
          </a:prstGeom>
          <a:gradFill>
            <a:gsLst>
              <a:gs pos="31200">
                <a:srgbClr val="ED6D51"/>
              </a:gs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33" dirty="0" smtClean="0">
                <a:solidFill>
                  <a:srgbClr val="FFFFFF"/>
                </a:solidFill>
                <a:latin typeface="Helvetica Neue"/>
                <a:cs typeface="Helvetica Neue"/>
              </a:rPr>
              <a:t>借贷人</a:t>
            </a:r>
            <a:endParaRPr lang="en-US" sz="1333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5150036" y="3693063"/>
            <a:ext cx="1800320" cy="745548"/>
          </a:xfrm>
          <a:prstGeom prst="rect">
            <a:avLst/>
          </a:prstGeom>
          <a:gradFill>
            <a:gsLst>
              <a:gs pos="31200">
                <a:srgbClr val="ED6D51"/>
              </a:gs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33" dirty="0" smtClean="0">
                <a:solidFill>
                  <a:srgbClr val="FFFFFF"/>
                </a:solidFill>
                <a:latin typeface="Helvetica Neue"/>
                <a:cs typeface="Helvetica Neue"/>
              </a:rPr>
              <a:t>银行</a:t>
            </a:r>
            <a:endParaRPr lang="en-US" sz="1333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5150036" y="1650082"/>
            <a:ext cx="1800320" cy="745548"/>
          </a:xfrm>
          <a:prstGeom prst="rect">
            <a:avLst/>
          </a:prstGeom>
          <a:gradFill>
            <a:gsLst>
              <a:gs pos="31200">
                <a:srgbClr val="ED6D51"/>
              </a:gs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33" dirty="0" smtClean="0">
                <a:solidFill>
                  <a:srgbClr val="FFFFFF"/>
                </a:solidFill>
                <a:latin typeface="Helvetica Neue"/>
                <a:cs typeface="Helvetica Neue"/>
              </a:rPr>
              <a:t>监管机构</a:t>
            </a:r>
            <a:endParaRPr lang="en-US" sz="1333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grpSp>
        <p:nvGrpSpPr>
          <p:cNvPr id="123" name="Group 122"/>
          <p:cNvGrpSpPr/>
          <p:nvPr/>
        </p:nvGrpSpPr>
        <p:grpSpPr>
          <a:xfrm>
            <a:off x="2379503" y="1902718"/>
            <a:ext cx="9259547" cy="3269360"/>
            <a:chOff x="2011644" y="2667506"/>
            <a:chExt cx="6832023" cy="2375840"/>
          </a:xfrm>
        </p:grpSpPr>
        <p:grpSp>
          <p:nvGrpSpPr>
            <p:cNvPr id="125" name="Group 124"/>
            <p:cNvGrpSpPr/>
            <p:nvPr/>
          </p:nvGrpSpPr>
          <p:grpSpPr>
            <a:xfrm>
              <a:off x="2011644" y="2667506"/>
              <a:ext cx="4715047" cy="1532236"/>
              <a:chOff x="2011644" y="2667506"/>
              <a:chExt cx="4715047" cy="1532236"/>
            </a:xfrm>
          </p:grpSpPr>
          <p:cxnSp>
            <p:nvCxnSpPr>
              <p:cNvPr id="127" name="Straight Connector 126"/>
              <p:cNvCxnSpPr>
                <a:stCxn id="117" idx="3"/>
                <a:endCxn id="118" idx="1"/>
              </p:cNvCxnSpPr>
              <p:nvPr/>
            </p:nvCxnSpPr>
            <p:spPr>
              <a:xfrm flipV="1">
                <a:off x="2733102" y="3123812"/>
                <a:ext cx="3993589" cy="32084"/>
              </a:xfrm>
              <a:prstGeom prst="line">
                <a:avLst/>
              </a:prstGeom>
              <a:ln w="12700">
                <a:solidFill>
                  <a:srgbClr val="1F947F"/>
                </a:solidFill>
                <a:headEnd type="oval"/>
                <a:tailEnd type="oval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>
                <a:stCxn id="117" idx="2"/>
                <a:endCxn id="119" idx="0"/>
              </p:cNvCxnSpPr>
              <p:nvPr/>
            </p:nvCxnSpPr>
            <p:spPr>
              <a:xfrm flipH="1">
                <a:off x="2011644" y="3426790"/>
                <a:ext cx="57288" cy="144518"/>
              </a:xfrm>
              <a:prstGeom prst="line">
                <a:avLst/>
              </a:prstGeom>
              <a:ln w="12700">
                <a:solidFill>
                  <a:srgbClr val="1F947F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>
                <a:stCxn id="119" idx="3"/>
                <a:endCxn id="118" idx="1"/>
              </p:cNvCxnSpPr>
              <p:nvPr/>
            </p:nvCxnSpPr>
            <p:spPr>
              <a:xfrm flipV="1">
                <a:off x="2574127" y="3048339"/>
                <a:ext cx="4117662" cy="741426"/>
              </a:xfrm>
              <a:prstGeom prst="line">
                <a:avLst/>
              </a:prstGeom>
              <a:ln w="12700">
                <a:solidFill>
                  <a:srgbClr val="1F947F"/>
                </a:solidFill>
                <a:headEnd type="oval"/>
                <a:tailEnd type="oval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>
                <a:stCxn id="120" idx="1"/>
                <a:endCxn id="117" idx="3"/>
              </p:cNvCxnSpPr>
              <p:nvPr/>
            </p:nvCxnSpPr>
            <p:spPr>
              <a:xfrm flipH="1" flipV="1">
                <a:off x="2733102" y="3155896"/>
                <a:ext cx="3993588" cy="679512"/>
              </a:xfrm>
              <a:prstGeom prst="line">
                <a:avLst/>
              </a:prstGeom>
              <a:ln w="12700">
                <a:solidFill>
                  <a:srgbClr val="1F947F"/>
                </a:solidFill>
                <a:headEnd type="oval"/>
                <a:tailEnd type="oval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>
                <a:stCxn id="119" idx="3"/>
                <a:endCxn id="120" idx="1"/>
              </p:cNvCxnSpPr>
              <p:nvPr/>
            </p:nvCxnSpPr>
            <p:spPr>
              <a:xfrm flipV="1">
                <a:off x="2574127" y="3782752"/>
                <a:ext cx="4117661" cy="7013"/>
              </a:xfrm>
              <a:prstGeom prst="line">
                <a:avLst/>
              </a:prstGeom>
              <a:ln w="12700">
                <a:solidFill>
                  <a:srgbClr val="1F947F"/>
                </a:solidFill>
                <a:headEnd type="oval"/>
                <a:tailEnd type="oval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>
                <a:stCxn id="121" idx="0"/>
                <a:endCxn id="118" idx="1"/>
              </p:cNvCxnSpPr>
              <p:nvPr/>
            </p:nvCxnSpPr>
            <p:spPr>
              <a:xfrm flipV="1">
                <a:off x="4652027" y="3048339"/>
                <a:ext cx="2039762" cy="871822"/>
              </a:xfrm>
              <a:prstGeom prst="line">
                <a:avLst/>
              </a:prstGeom>
              <a:ln w="12700">
                <a:solidFill>
                  <a:srgbClr val="1F947F"/>
                </a:solidFill>
                <a:headEnd type="oval"/>
                <a:tailEnd type="oval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>
                <a:stCxn id="121" idx="1"/>
                <a:endCxn id="119" idx="3"/>
              </p:cNvCxnSpPr>
              <p:nvPr/>
            </p:nvCxnSpPr>
            <p:spPr>
              <a:xfrm flipH="1" flipV="1">
                <a:off x="2574127" y="3789765"/>
                <a:ext cx="1402780" cy="409977"/>
              </a:xfrm>
              <a:prstGeom prst="line">
                <a:avLst/>
              </a:prstGeom>
              <a:ln w="12700">
                <a:solidFill>
                  <a:srgbClr val="1F947F"/>
                </a:solidFill>
                <a:headEnd type="oval"/>
                <a:tailEnd type="oval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>
                <a:stCxn id="121" idx="0"/>
                <a:endCxn id="117" idx="3"/>
              </p:cNvCxnSpPr>
              <p:nvPr/>
            </p:nvCxnSpPr>
            <p:spPr>
              <a:xfrm flipH="1" flipV="1">
                <a:off x="2733102" y="3155896"/>
                <a:ext cx="1986911" cy="812652"/>
              </a:xfrm>
              <a:prstGeom prst="line">
                <a:avLst/>
              </a:prstGeom>
              <a:ln w="12700">
                <a:solidFill>
                  <a:srgbClr val="1F947F"/>
                </a:solidFill>
                <a:headEnd type="oval"/>
                <a:tailEnd type="oval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>
                <a:stCxn id="117" idx="3"/>
                <a:endCxn id="122" idx="1"/>
              </p:cNvCxnSpPr>
              <p:nvPr/>
            </p:nvCxnSpPr>
            <p:spPr>
              <a:xfrm flipV="1">
                <a:off x="2733102" y="2754811"/>
                <a:ext cx="1322741" cy="401085"/>
              </a:xfrm>
              <a:prstGeom prst="line">
                <a:avLst/>
              </a:prstGeom>
              <a:ln w="12700">
                <a:solidFill>
                  <a:srgbClr val="1F947F"/>
                </a:solidFill>
                <a:headEnd type="oval"/>
                <a:tailEnd type="oval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>
                <a:stCxn id="119" idx="3"/>
                <a:endCxn id="122" idx="1"/>
              </p:cNvCxnSpPr>
              <p:nvPr/>
            </p:nvCxnSpPr>
            <p:spPr>
              <a:xfrm flipV="1">
                <a:off x="2574127" y="2667506"/>
                <a:ext cx="1402780" cy="1122259"/>
              </a:xfrm>
              <a:prstGeom prst="line">
                <a:avLst/>
              </a:prstGeom>
              <a:ln w="12700">
                <a:solidFill>
                  <a:srgbClr val="1F947F"/>
                </a:solidFill>
                <a:headEnd type="oval"/>
                <a:tailEnd type="oval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>
                <a:stCxn id="121" idx="0"/>
                <a:endCxn id="122" idx="2"/>
              </p:cNvCxnSpPr>
              <p:nvPr/>
            </p:nvCxnSpPr>
            <p:spPr>
              <a:xfrm flipV="1">
                <a:off x="4652027" y="2947086"/>
                <a:ext cx="0" cy="973075"/>
              </a:xfrm>
              <a:prstGeom prst="line">
                <a:avLst/>
              </a:prstGeom>
              <a:ln w="12700">
                <a:solidFill>
                  <a:srgbClr val="1F947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>
                <a:stCxn id="122" idx="3"/>
                <a:endCxn id="118" idx="1"/>
              </p:cNvCxnSpPr>
              <p:nvPr/>
            </p:nvCxnSpPr>
            <p:spPr>
              <a:xfrm>
                <a:off x="5327147" y="2667506"/>
                <a:ext cx="1364642" cy="380833"/>
              </a:xfrm>
              <a:prstGeom prst="line">
                <a:avLst/>
              </a:prstGeom>
              <a:ln w="12700">
                <a:solidFill>
                  <a:srgbClr val="1F947F"/>
                </a:solidFill>
                <a:headEnd type="oval"/>
                <a:tailEnd type="oval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>
                <a:stCxn id="122" idx="3"/>
                <a:endCxn id="120" idx="1"/>
              </p:cNvCxnSpPr>
              <p:nvPr/>
            </p:nvCxnSpPr>
            <p:spPr>
              <a:xfrm>
                <a:off x="5327147" y="2667506"/>
                <a:ext cx="1364641" cy="1115246"/>
              </a:xfrm>
              <a:prstGeom prst="line">
                <a:avLst/>
              </a:prstGeom>
              <a:ln w="12700">
                <a:solidFill>
                  <a:srgbClr val="1F947F"/>
                </a:solidFill>
                <a:headEnd type="oval"/>
                <a:tailEnd type="oval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>
                <a:stCxn id="121" idx="3"/>
                <a:endCxn id="120" idx="1"/>
              </p:cNvCxnSpPr>
              <p:nvPr/>
            </p:nvCxnSpPr>
            <p:spPr>
              <a:xfrm flipV="1">
                <a:off x="5327147" y="3782752"/>
                <a:ext cx="1364641" cy="416990"/>
              </a:xfrm>
              <a:prstGeom prst="line">
                <a:avLst/>
              </a:prstGeom>
              <a:ln w="12700">
                <a:solidFill>
                  <a:srgbClr val="1F947F"/>
                </a:solidFill>
                <a:headEnd type="oval"/>
                <a:tailEnd type="oval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/>
            <p:cNvSpPr txBox="1"/>
            <p:nvPr/>
          </p:nvSpPr>
          <p:spPr>
            <a:xfrm>
              <a:off x="7948087" y="4827187"/>
              <a:ext cx="895580" cy="2161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1333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/>
                  <a:cs typeface="Helvetica"/>
                </a:rPr>
                <a:t>贷</a:t>
              </a:r>
              <a:r>
                <a:rPr lang="zh-CN" altLang="en-US" sz="1333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/>
                  <a:cs typeface="Helvetica"/>
                </a:rPr>
                <a:t>款申请文件</a:t>
              </a:r>
              <a:endParaRPr lang="en-US" sz="1333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4435111" y="2166363"/>
            <a:ext cx="3438012" cy="2673032"/>
            <a:chOff x="3326333" y="2281659"/>
            <a:chExt cx="2578509" cy="2004774"/>
          </a:xfrm>
        </p:grpSpPr>
        <p:sp>
          <p:nvSpPr>
            <p:cNvPr id="188" name="TextBox 187"/>
            <p:cNvSpPr txBox="1"/>
            <p:nvPr/>
          </p:nvSpPr>
          <p:spPr>
            <a:xfrm>
              <a:off x="3326333" y="4094024"/>
              <a:ext cx="552074" cy="1924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67" b="1" dirty="0">
                  <a:solidFill>
                    <a:srgbClr val="E71D32"/>
                  </a:solidFill>
                </a:rPr>
                <a:t>意</a:t>
              </a:r>
              <a:r>
                <a:rPr lang="zh-CN" altLang="en-US" sz="1067" b="1" dirty="0" smtClean="0">
                  <a:solidFill>
                    <a:srgbClr val="E71D32"/>
                  </a:solidFill>
                </a:rPr>
                <a:t>外</a:t>
              </a:r>
              <a:r>
                <a:rPr lang="zh-CN" altLang="en-US" sz="1067" b="1" dirty="0">
                  <a:solidFill>
                    <a:srgbClr val="E71D32"/>
                  </a:solidFill>
                </a:rPr>
                <a:t>状况</a:t>
              </a:r>
              <a:endParaRPr lang="en-US" sz="1067" b="1" dirty="0">
                <a:solidFill>
                  <a:srgbClr val="E71D32"/>
                </a:solidFill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 rot="6342468">
              <a:off x="5770190" y="2285554"/>
              <a:ext cx="138548" cy="130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533" dirty="0"/>
            </a:p>
          </p:txBody>
        </p:sp>
      </p:grpSp>
      <p:pic>
        <p:nvPicPr>
          <p:cNvPr id="190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26575" y="4582848"/>
            <a:ext cx="542733" cy="487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pasted-image.pdf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3819" y="1709607"/>
            <a:ext cx="731520" cy="7719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pasted-image.pdf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3819" y="3119990"/>
            <a:ext cx="731520" cy="7719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pasted-image.pdf"/>
          <p:cNvPicPr/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6540" y="934207"/>
            <a:ext cx="708211" cy="692815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1" y="600945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/>
              <a:t>痛点</a:t>
            </a:r>
            <a:r>
              <a:rPr lang="en-US" altLang="zh-CN" sz="2400" b="1" dirty="0" smtClean="0"/>
              <a:t>:</a:t>
            </a:r>
            <a:r>
              <a:rPr lang="en-US" altLang="zh-CN" sz="2400" b="1" dirty="0" smtClean="0">
                <a:solidFill>
                  <a:srgbClr val="268ABF"/>
                </a:solidFill>
              </a:rPr>
              <a:t> </a:t>
            </a:r>
            <a:r>
              <a:rPr lang="zh-CN" altLang="en-US" sz="2400" b="1" dirty="0" smtClean="0">
                <a:solidFill>
                  <a:srgbClr val="268ABF"/>
                </a:solidFill>
              </a:rPr>
              <a:t>低效率</a:t>
            </a:r>
            <a:r>
              <a:rPr lang="en-US" sz="2400" dirty="0" smtClean="0">
                <a:solidFill>
                  <a:srgbClr val="268ABF"/>
                </a:solidFill>
              </a:rPr>
              <a:t>,</a:t>
            </a:r>
            <a:r>
              <a:rPr lang="en-US" sz="2400" dirty="0" smtClean="0"/>
              <a:t> </a:t>
            </a:r>
            <a:r>
              <a:rPr lang="zh-CN" altLang="en-US" sz="2400" dirty="0" smtClean="0"/>
              <a:t> 高成本</a:t>
            </a:r>
            <a:r>
              <a:rPr lang="en-US" sz="2400" dirty="0" smtClean="0">
                <a:solidFill>
                  <a:srgbClr val="1F947F"/>
                </a:solidFill>
              </a:rPr>
              <a:t>, </a:t>
            </a:r>
            <a:r>
              <a:rPr lang="zh-CN" altLang="en-US" sz="2400" dirty="0" smtClean="0">
                <a:solidFill>
                  <a:srgbClr val="1F947F"/>
                </a:solidFill>
              </a:rPr>
              <a:t>易被伪造</a:t>
            </a:r>
            <a:endParaRPr lang="en-US" sz="2400" dirty="0"/>
          </a:p>
        </p:txBody>
      </p:sp>
      <p:sp>
        <p:nvSpPr>
          <p:cNvPr id="4" name="Folded Corner 3"/>
          <p:cNvSpPr/>
          <p:nvPr/>
        </p:nvSpPr>
        <p:spPr>
          <a:xfrm>
            <a:off x="8793863" y="3764256"/>
            <a:ext cx="810508" cy="500512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33" dirty="0"/>
              <a:t>帐本</a:t>
            </a:r>
            <a:endParaRPr lang="en-US" sz="1333" dirty="0"/>
          </a:p>
        </p:txBody>
      </p:sp>
      <p:sp>
        <p:nvSpPr>
          <p:cNvPr id="57" name="Folded Corner 56"/>
          <p:cNvSpPr/>
          <p:nvPr/>
        </p:nvSpPr>
        <p:spPr>
          <a:xfrm>
            <a:off x="6243323" y="4274524"/>
            <a:ext cx="810508" cy="500512"/>
          </a:xfrm>
          <a:prstGeom prst="foldedCorner">
            <a:avLst/>
          </a:prstGeom>
          <a:solidFill>
            <a:srgbClr val="5E5F6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33" dirty="0" smtClean="0"/>
              <a:t>帐本</a:t>
            </a:r>
            <a:endParaRPr lang="en-US" sz="1333" dirty="0"/>
          </a:p>
        </p:txBody>
      </p:sp>
      <p:sp>
        <p:nvSpPr>
          <p:cNvPr id="58" name="Folded Corner 57"/>
          <p:cNvSpPr/>
          <p:nvPr/>
        </p:nvSpPr>
        <p:spPr>
          <a:xfrm>
            <a:off x="9753197" y="1759772"/>
            <a:ext cx="810508" cy="500512"/>
          </a:xfrm>
          <a:prstGeom prst="foldedCorner">
            <a:avLst/>
          </a:prstGeom>
          <a:solidFill>
            <a:srgbClr val="4178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33" dirty="0"/>
              <a:t>帐本</a:t>
            </a:r>
            <a:endParaRPr lang="en-US" sz="1333" dirty="0"/>
          </a:p>
        </p:txBody>
      </p:sp>
      <p:sp>
        <p:nvSpPr>
          <p:cNvPr id="59" name="Folded Corner 58"/>
          <p:cNvSpPr/>
          <p:nvPr/>
        </p:nvSpPr>
        <p:spPr>
          <a:xfrm>
            <a:off x="5087434" y="1267916"/>
            <a:ext cx="810508" cy="500512"/>
          </a:xfrm>
          <a:prstGeom prst="foldedCorner">
            <a:avLst/>
          </a:prstGeom>
          <a:solidFill>
            <a:srgbClr val="6600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33" dirty="0" smtClean="0"/>
              <a:t>账本</a:t>
            </a:r>
            <a:endParaRPr lang="en-US" sz="1333" dirty="0"/>
          </a:p>
        </p:txBody>
      </p:sp>
      <p:sp>
        <p:nvSpPr>
          <p:cNvPr id="60" name="Folded Corner 59"/>
          <p:cNvSpPr/>
          <p:nvPr/>
        </p:nvSpPr>
        <p:spPr>
          <a:xfrm>
            <a:off x="2556673" y="3819619"/>
            <a:ext cx="810508" cy="500512"/>
          </a:xfrm>
          <a:prstGeom prst="foldedCorner">
            <a:avLst/>
          </a:prstGeom>
          <a:solidFill>
            <a:srgbClr val="00009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33" dirty="0" smtClean="0"/>
              <a:t>帐本</a:t>
            </a:r>
            <a:endParaRPr lang="en-US" sz="1333" dirty="0"/>
          </a:p>
        </p:txBody>
      </p:sp>
      <p:sp>
        <p:nvSpPr>
          <p:cNvPr id="61" name="Folded Corner 60"/>
          <p:cNvSpPr/>
          <p:nvPr/>
        </p:nvSpPr>
        <p:spPr>
          <a:xfrm>
            <a:off x="1416337" y="1777311"/>
            <a:ext cx="810508" cy="500512"/>
          </a:xfrm>
          <a:prstGeom prst="foldedCorner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33" dirty="0" smtClean="0"/>
              <a:t>帐本</a:t>
            </a:r>
            <a:endParaRPr lang="en-US" sz="1333" dirty="0"/>
          </a:p>
        </p:txBody>
      </p:sp>
      <p:pic>
        <p:nvPicPr>
          <p:cNvPr id="5" name="Picture 4" descr="Danger_50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241" y="4218277"/>
            <a:ext cx="440668" cy="440668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586911" y="5204818"/>
            <a:ext cx="1800320" cy="74554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33" dirty="0" smtClean="0">
                <a:solidFill>
                  <a:srgbClr val="FFFFFF"/>
                </a:solidFill>
                <a:latin typeface="Helvetica Neue"/>
                <a:cs typeface="Helvetica Neue"/>
              </a:rPr>
              <a:t>真实和准确的房屋估价</a:t>
            </a:r>
            <a:endParaRPr lang="en-US" sz="1333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980287" y="5204818"/>
            <a:ext cx="1800320" cy="7455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33" dirty="0" smtClean="0">
                <a:solidFill>
                  <a:srgbClr val="FFFFFF"/>
                </a:solidFill>
                <a:latin typeface="Helvetica Neue"/>
                <a:cs typeface="Helvetica Neue"/>
              </a:rPr>
              <a:t>房屋产权</a:t>
            </a:r>
            <a:endParaRPr lang="en-US" sz="1333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435255" y="5204818"/>
            <a:ext cx="1800320" cy="7455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33" dirty="0">
                <a:solidFill>
                  <a:srgbClr val="FFFFFF"/>
                </a:solidFill>
                <a:latin typeface="Helvetica Neue"/>
                <a:cs typeface="Helvetica Neue"/>
              </a:rPr>
              <a:t>借</a:t>
            </a:r>
            <a:r>
              <a:rPr lang="zh-CN" altLang="en-US" sz="1333" dirty="0" smtClean="0">
                <a:solidFill>
                  <a:srgbClr val="FFFFFF"/>
                </a:solidFill>
                <a:latin typeface="Helvetica Neue"/>
                <a:cs typeface="Helvetica Neue"/>
              </a:rPr>
              <a:t>贷申请</a:t>
            </a:r>
            <a:endParaRPr lang="en-US" sz="1333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283599" y="5204818"/>
            <a:ext cx="1800320" cy="74554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33" dirty="0" smtClean="0">
                <a:solidFill>
                  <a:srgbClr val="FFFFFF"/>
                </a:solidFill>
                <a:latin typeface="Helvetica Neue"/>
                <a:cs typeface="Helvetica Neue"/>
              </a:rPr>
              <a:t>借贷合同</a:t>
            </a:r>
            <a:endParaRPr lang="en-US" sz="1333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131943" y="5204818"/>
            <a:ext cx="1800320" cy="7455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33" dirty="0" smtClean="0">
                <a:solidFill>
                  <a:schemeClr val="bg1"/>
                </a:solidFill>
                <a:latin typeface="Helvetica Neue"/>
                <a:cs typeface="Helvetica Neue"/>
              </a:rPr>
              <a:t>房屋估价和保险</a:t>
            </a:r>
            <a:endParaRPr lang="en-US" sz="1333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9828629" y="5204818"/>
            <a:ext cx="1800320" cy="74554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33" dirty="0" smtClean="0">
                <a:solidFill>
                  <a:srgbClr val="FFFFFF"/>
                </a:solidFill>
                <a:latin typeface="Helvetica Neue"/>
                <a:cs typeface="Helvetica Neue"/>
              </a:rPr>
              <a:t>个人信息</a:t>
            </a:r>
            <a:endParaRPr lang="en-US" sz="1333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414" y="3330207"/>
            <a:ext cx="502404" cy="520532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04260" y="1074883"/>
            <a:ext cx="492192" cy="46071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00645" y="1439144"/>
            <a:ext cx="1224707" cy="576995"/>
          </a:xfrm>
          <a:prstGeom prst="rect">
            <a:avLst/>
          </a:prstGeom>
          <a:gradFill>
            <a:gsLst>
              <a:gs pos="31200">
                <a:srgbClr val="ED6D51"/>
              </a:gs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33" dirty="0" smtClean="0"/>
              <a:t>房屋估价师</a:t>
            </a:r>
            <a:endParaRPr lang="en-US" sz="1333" dirty="0"/>
          </a:p>
        </p:txBody>
      </p:sp>
      <p:cxnSp>
        <p:nvCxnSpPr>
          <p:cNvPr id="18" name="Straight Arrow Connector 17"/>
          <p:cNvCxnSpPr>
            <a:stCxn id="6" idx="2"/>
          </p:cNvCxnSpPr>
          <p:nvPr/>
        </p:nvCxnSpPr>
        <p:spPr>
          <a:xfrm flipH="1">
            <a:off x="2864084" y="2016139"/>
            <a:ext cx="248915" cy="1964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679872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5760</TotalTime>
  <Words>240</Words>
  <Application>Microsoft Office PowerPoint</Application>
  <PresentationFormat>Custom</PresentationFormat>
  <Paragraphs>33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3_Office 主题​​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qwy</dc:creator>
  <cp:lastModifiedBy>Warren Cai</cp:lastModifiedBy>
  <cp:revision>47</cp:revision>
  <dcterms:created xsi:type="dcterms:W3CDTF">2017-07-24T02:28:26Z</dcterms:created>
  <dcterms:modified xsi:type="dcterms:W3CDTF">2017-09-01T21:04:33Z</dcterms:modified>
</cp:coreProperties>
</file>