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1359" r:id="rId4"/>
    <p:sldId id="1360" r:id="rId5"/>
    <p:sldId id="1361" r:id="rId6"/>
    <p:sldId id="1362" r:id="rId7"/>
    <p:sldId id="1353" r:id="rId8"/>
    <p:sldId id="1354" r:id="rId9"/>
    <p:sldId id="1356" r:id="rId10"/>
    <p:sldId id="1363" r:id="rId11"/>
    <p:sldId id="1355" r:id="rId12"/>
    <p:sldId id="1357" r:id="rId13"/>
    <p:sldId id="1358" r:id="rId14"/>
    <p:sldId id="1350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109"/>
    <a:srgbClr val="3369F8"/>
    <a:srgbClr val="605F60"/>
    <a:srgbClr val="5E5D5E"/>
    <a:srgbClr val="404040"/>
    <a:srgbClr val="209E3F"/>
    <a:srgbClr val="FEB307"/>
    <a:srgbClr val="E92923"/>
    <a:srgbClr val="2E6DB7"/>
    <a:srgbClr val="2F6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85858" autoAdjust="0"/>
  </p:normalViewPr>
  <p:slideViewPr>
    <p:cSldViewPr snapToGrid="0" snapToObjects="1">
      <p:cViewPr>
        <p:scale>
          <a:sx n="130" d="100"/>
          <a:sy n="130" d="100"/>
        </p:scale>
        <p:origin x="592" y="-1960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2017/6/26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2017/6/26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2017/6/26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67192" y="252586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功能汇报</a:t>
            </a:r>
            <a:endParaRPr kumimoji="1"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6779" y="334250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教学平台解决方案</a:t>
            </a:r>
            <a:endParaRPr kumimoji="1"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5159" y="4127891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06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24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产品部｜学堂在线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99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rgbClr val="3369F8"/>
                </a:solidFill>
                <a:latin typeface="+mj-ea"/>
                <a:ea typeface="+mj-ea"/>
              </a:rPr>
              <a:t>Mooc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平台介绍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以角色对功能进行分类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799" y="1906713"/>
            <a:ext cx="57502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管理员：</a:t>
            </a:r>
            <a:endParaRPr kumimoji="1" lang="zh-CN" altLang="en-US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网站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管理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，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学期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管理、门户管理（外观、关于我们、常见问题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）；</a:t>
            </a:r>
            <a:endParaRPr kumimoji="1" lang="en-US" altLang="zh-CN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用户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管理，教师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（增删改查、权限管理）、学生管理（增删改查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）；</a:t>
            </a:r>
            <a:endParaRPr kumimoji="1" lang="en-US" altLang="zh-CN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管理，课程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建设、选课控制（学生自主选课、教师代学生选课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）；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查看课程统计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分析。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教师：</a:t>
            </a:r>
            <a:endParaRPr kumimoji="1" lang="zh-CN" altLang="en-US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课程管理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查看课程统计分析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学生：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课程视频学习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课程测验、考试等</a:t>
            </a:r>
          </a:p>
        </p:txBody>
      </p:sp>
    </p:spTree>
    <p:extLst>
      <p:ext uri="{BB962C8B-B14F-4D97-AF65-F5344CB8AC3E}">
        <p14:creationId xmlns:p14="http://schemas.microsoft.com/office/powerpoint/2010/main" val="98693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4143" y="595465"/>
            <a:ext cx="88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课程建设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多媒体资源和工具组织课程过程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7" y="2042180"/>
            <a:ext cx="758092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内容：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大纲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（课程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章节信息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）、课程公告、教材、文件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上传管理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（视频、问题、文件、</a:t>
            </a: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html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、讨论）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设置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选课</a:t>
            </a: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/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开课／结课时间；考核方式；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课程文字介绍；课程介绍视频；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是否需要入学考试、课程团队、群组配置、其他高级设置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考试：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考试线上化，包含题库管理、组卷管理、考试人员管理</a:t>
            </a:r>
          </a:p>
        </p:txBody>
      </p:sp>
    </p:spTree>
    <p:extLst>
      <p:ext uri="{BB962C8B-B14F-4D97-AF65-F5344CB8AC3E}">
        <p14:creationId xmlns:p14="http://schemas.microsoft.com/office/powerpoint/2010/main" val="901317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4143" y="595465"/>
            <a:ext cx="88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数据分析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形成性数据分析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7" y="1906713"/>
            <a:ext cx="3057247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黑板报：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学习习惯（学员的使用时间、习惯）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学习活跃度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课程健康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程度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学生分析：</a:t>
            </a:r>
            <a:endParaRPr kumimoji="1" lang="zh-CN" altLang="en-US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成绩总览、答题情况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视频学习、选课明细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问题聚焦：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拖拽漏看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学业预警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54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 smtClean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kumimoji="1" lang="en-US" altLang="zh-TW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5159" y="3989391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06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24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产品部｜学堂在线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ff02219ef8be0d02b86e2475305a34c7">
            <a:extLst>
              <a:ext uri="{FF2B5EF4-FFF2-40B4-BE49-F238E27FC236}">
                <a16:creationId xmlns="" xmlns:a16="http://schemas.microsoft.com/office/drawing/2014/main" id="{6055DB0C-C1F3-44C7-B69F-477237765B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8160745" cy="3737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0D6603A-056A-40DB-A449-FF465588A39F}"/>
              </a:ext>
            </a:extLst>
          </p:cNvPr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系统架构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4268" y="595465"/>
            <a:ext cx="56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</p:spTree>
    <p:extLst>
      <p:ext uri="{BB962C8B-B14F-4D97-AF65-F5344CB8AC3E}">
        <p14:creationId xmlns:p14="http://schemas.microsoft.com/office/powerpoint/2010/main" val="1038654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5E19A9B6-EDAD-465C-982D-7182052A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1" y="178804"/>
            <a:ext cx="5435221" cy="6100469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6D13FB0A-1D7F-4EE5-B857-F83868D198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6817" y="1109609"/>
          <a:ext cx="3082247" cy="5046383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=""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=""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="" xmlns:a16="http://schemas.microsoft.com/office/drawing/2014/main" val="3588611993"/>
                    </a:ext>
                  </a:extLst>
                </a:gridCol>
              </a:tblGrid>
              <a:tr h="2318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8966149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0211714"/>
                  </a:ext>
                </a:extLst>
              </a:tr>
              <a:tr h="4088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2777368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148882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336832"/>
                  </a:ext>
                </a:extLst>
              </a:tr>
              <a:tr h="2318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278320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8278606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259376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567656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3631742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242390"/>
                  </a:ext>
                </a:extLst>
              </a:tr>
              <a:tr h="2318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360253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7211668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09701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412811"/>
                  </a:ext>
                </a:extLst>
              </a:tr>
              <a:tr h="2318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5860014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128182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7397308"/>
                  </a:ext>
                </a:extLst>
              </a:tr>
              <a:tr h="2318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1745493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271761"/>
                  </a:ext>
                </a:extLst>
              </a:tr>
              <a:tr h="231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3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0C13CAA-E6E9-45C8-AC8A-51E546A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974"/>
            <a:ext cx="9144000" cy="42618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C7CA16-3147-43A4-A0DA-2F6BDA815860}"/>
              </a:ext>
            </a:extLst>
          </p:cNvPr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点播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</p:spTree>
    <p:extLst>
      <p:ext uri="{BB962C8B-B14F-4D97-AF65-F5344CB8AC3E}">
        <p14:creationId xmlns:p14="http://schemas.microsoft.com/office/powerpoint/2010/main" val="1231328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6DD39FC-997F-4FBA-93D1-A5E190E7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31" y="1749595"/>
            <a:ext cx="7976212" cy="45028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DB82D5-1CD9-4D4D-9796-14DF1D2B692B}"/>
              </a:ext>
            </a:extLst>
          </p:cNvPr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直播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</p:spTree>
    <p:extLst>
      <p:ext uri="{BB962C8B-B14F-4D97-AF65-F5344CB8AC3E}">
        <p14:creationId xmlns:p14="http://schemas.microsoft.com/office/powerpoint/2010/main" val="1792769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使用场景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主要分为校内和校外两种教学场景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7" y="2116717"/>
            <a:ext cx="58689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校内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面对面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教学，主要用雨课堂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产品；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基于</a:t>
            </a:r>
            <a:r>
              <a:rPr kumimoji="1" lang="en-US" altLang="zh-CN" sz="1400" dirty="0" err="1">
                <a:solidFill>
                  <a:srgbClr val="605F60"/>
                </a:solidFill>
                <a:latin typeface="+mn-ea"/>
                <a:ea typeface="+mn-ea"/>
              </a:rPr>
              <a:t>ppt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的智慧教学解决方案，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微信公众号实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时推送，最便携智慧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教室；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混合式教学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翻转课堂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校外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远程教育，主要用</a:t>
            </a: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MOOC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产品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Massive Open Online Courses (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大型开放式网络课程</a:t>
            </a: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):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整合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多种网络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工具和多种形式的数字化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资源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支持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管理员指派任务和自主学习两种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86944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雨课堂功能介绍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面对面的数字化教学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799" y="2186113"/>
            <a:ext cx="80425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基于</a:t>
            </a:r>
            <a:r>
              <a:rPr kumimoji="1" lang="en-US" altLang="zh-CN" sz="2000" dirty="0" err="1">
                <a:solidFill>
                  <a:srgbClr val="605F60"/>
                </a:solidFill>
                <a:latin typeface="+mn-ea"/>
                <a:ea typeface="+mn-ea"/>
              </a:rPr>
              <a:t>ppt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的智慧教学解决方案，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微信实时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推送，最便携智慧教室。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覆盖课前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-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课上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-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课后的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每一个环节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提供个性化报表，让教学更明了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自动任务提醒，真正的数据驱动教学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客观的数据（过程性评价、行程性评价代替）评价代替主观评价</a:t>
            </a:r>
          </a:p>
        </p:txBody>
      </p:sp>
    </p:spTree>
    <p:extLst>
      <p:ext uri="{BB962C8B-B14F-4D97-AF65-F5344CB8AC3E}">
        <p14:creationId xmlns:p14="http://schemas.microsoft.com/office/powerpoint/2010/main" val="1166879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雨课堂内容推送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无需下载</a:t>
            </a:r>
            <a:r>
              <a:rPr kumimoji="1" lang="en-US" altLang="zh-CN" sz="2400" dirty="0" smtClean="0">
                <a:solidFill>
                  <a:srgbClr val="3369F8"/>
                </a:solidFill>
                <a:latin typeface="+mn-ea"/>
                <a:ea typeface="+mn-ea"/>
              </a:rPr>
              <a:t>app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799" y="1906713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课前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课前老师推送预习材料到学生微信（可加语音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），以微信公众号的形式推送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老师能看到每个学生的预习情况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课上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课上</a:t>
            </a:r>
            <a:r>
              <a:rPr kumimoji="1" lang="en-US" altLang="zh-CN" sz="1400" dirty="0">
                <a:solidFill>
                  <a:srgbClr val="605F60"/>
                </a:solidFill>
                <a:latin typeface="+mn-ea"/>
                <a:ea typeface="+mn-ea"/>
              </a:rPr>
              <a:t>PPT</a:t>
            </a: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同步到学生微信，上课不再忙于抄写、拍照；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随堂限时测试，学生听课更专注；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弹幕功能，及时讨论，随时开关；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没有听懂？匿名反馈给老师；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课下：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老师收集学生的答题数据；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605F60"/>
                </a:solidFill>
                <a:latin typeface="+mn-ea"/>
                <a:ea typeface="+mn-ea"/>
              </a:rPr>
              <a:t>老师课后推送复习题</a:t>
            </a: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  <a:endParaRPr kumimoji="1" lang="zh-CN" altLang="en-US" sz="2000" dirty="0" smtClean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156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混合式教学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将“面对面”与“在线”以技术的方式整合在一起</a:t>
            </a:r>
            <a:endParaRPr kumimoji="1" lang="zh-CN" altLang="en-US" sz="24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767" y="2116717"/>
            <a:ext cx="709841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学习形式混合</a:t>
            </a:r>
            <a:endParaRPr kumimoji="1" lang="zh-CN" altLang="en-US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线上：进行视频学习、做测验、课后作业、讨论、答疑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线下：教师与学生讨论、做课程活动设计，调动学生学习积极性。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一个培训项目中可以有部分课程是线上，一部分课程是面对面，适应不同课程组织模式</a:t>
            </a:r>
            <a:endParaRPr kumimoji="1" lang="zh-CN" altLang="en-US" sz="1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翻转课堂</a:t>
            </a:r>
            <a:endParaRPr kumimoji="1" lang="zh-CN" altLang="en-US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线上：进行视频学习、做测试题，掌握基础知识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面对面：上课时，学生分批上台讲课，教师作为引导员，引导学生自学方向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面对面：教学时一起做项目，教师作为指导人员激发学生创造力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605F60"/>
                </a:solidFill>
                <a:latin typeface="+mn-ea"/>
                <a:ea typeface="+mn-ea"/>
              </a:rPr>
              <a:t>教学变成以学生学习为主体，教师变成指导员角色</a:t>
            </a:r>
            <a:endParaRPr kumimoji="1" lang="zh-CN" altLang="en-US" sz="1400" dirty="0" smtClean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45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16453</TotalTime>
  <Pages>0</Pages>
  <Words>710</Words>
  <Characters>0</Characters>
  <Application>Microsoft Macintosh PowerPoint</Application>
  <DocSecurity>0</DocSecurity>
  <PresentationFormat>全屏显示(4:3)</PresentationFormat>
  <Lines>0</Lines>
  <Paragraphs>137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Microsoft YaHei</vt:lpstr>
      <vt:lpstr>Microsoft YaHei Bold</vt:lpstr>
      <vt:lpstr>Wingdings</vt:lpstr>
      <vt:lpstr>宋体</vt:lpstr>
      <vt:lpstr>微软雅黑</vt:lpstr>
      <vt:lpstr>Arial</vt:lpstr>
      <vt:lpstr>清华MOOC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Microsoft Office 用户</cp:lastModifiedBy>
  <cp:revision>1633</cp:revision>
  <dcterms:created xsi:type="dcterms:W3CDTF">2014-01-16T12:01:00Z</dcterms:created>
  <dcterms:modified xsi:type="dcterms:W3CDTF">2017-06-26T09:17:39Z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