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7"/>
  </p:notesMasterIdLst>
  <p:sldIdLst>
    <p:sldId id="256" r:id="rId3"/>
    <p:sldId id="1351" r:id="rId4"/>
    <p:sldId id="1353" r:id="rId5"/>
    <p:sldId id="1360" r:id="rId6"/>
    <p:sldId id="1356" r:id="rId7"/>
    <p:sldId id="1362" r:id="rId8"/>
    <p:sldId id="1361" r:id="rId9"/>
    <p:sldId id="1354" r:id="rId10"/>
    <p:sldId id="1357" r:id="rId11"/>
    <p:sldId id="1359" r:id="rId12"/>
    <p:sldId id="1363" r:id="rId13"/>
    <p:sldId id="1358" r:id="rId14"/>
    <p:sldId id="1364" r:id="rId15"/>
    <p:sldId id="1350" r:id="rId16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FBB109"/>
    <a:srgbClr val="605F60"/>
    <a:srgbClr val="5E5D5E"/>
    <a:srgbClr val="404040"/>
    <a:srgbClr val="209E3F"/>
    <a:srgbClr val="FEB307"/>
    <a:srgbClr val="E92923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6" autoAdjust="0"/>
    <p:restoredTop sz="92393" autoAdjust="0"/>
  </p:normalViewPr>
  <p:slideViewPr>
    <p:cSldViewPr snapToGrid="0" snapToObjects="1">
      <p:cViewPr>
        <p:scale>
          <a:sx n="100" d="100"/>
          <a:sy n="100" d="100"/>
        </p:scale>
        <p:origin x="-950" y="-187"/>
      </p:cViewPr>
      <p:guideLst>
        <p:guide orient="horz" pos="162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BD6DA-B2D3-4C55-967C-FDF8D87AD077}" type="doc">
      <dgm:prSet loTypeId="urn:microsoft.com/office/officeart/2005/8/layout/hProcess3" loCatId="process" qsTypeId="urn:microsoft.com/office/officeart/2005/8/quickstyle/3d9" qsCatId="3D" csTypeId="urn:microsoft.com/office/officeart/2005/8/colors/accent1_2" csCatId="accent1" phldr="0"/>
      <dgm:spPr/>
    </dgm:pt>
    <dgm:pt modelId="{2DEC3572-746B-42C1-939D-8A056BF326E8}" type="pres">
      <dgm:prSet presAssocID="{779BD6DA-B2D3-4C55-967C-FDF8D87AD077}" presName="Name0" presStyleCnt="0">
        <dgm:presLayoutVars>
          <dgm:dir/>
          <dgm:animLvl val="lvl"/>
          <dgm:resizeHandles val="exact"/>
        </dgm:presLayoutVars>
      </dgm:prSet>
      <dgm:spPr/>
    </dgm:pt>
    <dgm:pt modelId="{DD159399-6E07-42C5-9370-5B16DF767B47}" type="pres">
      <dgm:prSet presAssocID="{779BD6DA-B2D3-4C55-967C-FDF8D87AD077}" presName="dummy" presStyleCnt="0"/>
      <dgm:spPr/>
    </dgm:pt>
    <dgm:pt modelId="{9969EC94-568F-4C41-A2C5-35662B645D1D}" type="pres">
      <dgm:prSet presAssocID="{779BD6DA-B2D3-4C55-967C-FDF8D87AD077}" presName="linH" presStyleCnt="0"/>
      <dgm:spPr/>
    </dgm:pt>
    <dgm:pt modelId="{3D7A084A-7B07-4425-A268-426ADD0D25AF}" type="pres">
      <dgm:prSet presAssocID="{779BD6DA-B2D3-4C55-967C-FDF8D87AD077}" presName="padding1" presStyleCnt="0"/>
      <dgm:spPr/>
    </dgm:pt>
    <dgm:pt modelId="{27D7E9C5-EC3D-4C95-9B74-56DFB743BAD1}" type="pres">
      <dgm:prSet presAssocID="{779BD6DA-B2D3-4C55-967C-FDF8D87AD077}" presName="padding2" presStyleCnt="0"/>
      <dgm:spPr/>
    </dgm:pt>
    <dgm:pt modelId="{7094A1BB-9C77-4418-A5AD-AFFE4D2622E9}" type="pres">
      <dgm:prSet presAssocID="{779BD6DA-B2D3-4C55-967C-FDF8D87AD077}" presName="negArrow" presStyleCnt="0"/>
      <dgm:spPr/>
    </dgm:pt>
    <dgm:pt modelId="{E4A3393E-4C6A-4205-9FAD-3F860081530B}" type="pres">
      <dgm:prSet presAssocID="{779BD6DA-B2D3-4C55-967C-FDF8D87AD077}" presName="backgroundArrow" presStyleLbl="node1" presStyleIdx="0" presStyleCnt="1"/>
      <dgm:spPr>
        <a:solidFill>
          <a:srgbClr val="3369F8"/>
        </a:solidFill>
      </dgm:spPr>
    </dgm:pt>
  </dgm:ptLst>
  <dgm:cxnLst>
    <dgm:cxn modelId="{EA560135-B5BB-0F46-B4B4-479FA8C7FA14}" type="presOf" srcId="{779BD6DA-B2D3-4C55-967C-FDF8D87AD077}" destId="{2DEC3572-746B-42C1-939D-8A056BF326E8}" srcOrd="0" destOrd="0" presId="urn:microsoft.com/office/officeart/2005/8/layout/hProcess3"/>
    <dgm:cxn modelId="{251A92FB-FCE4-9C47-BE41-6D5C074EF8FF}" type="presParOf" srcId="{2DEC3572-746B-42C1-939D-8A056BF326E8}" destId="{DD159399-6E07-42C5-9370-5B16DF767B47}" srcOrd="0" destOrd="0" presId="urn:microsoft.com/office/officeart/2005/8/layout/hProcess3"/>
    <dgm:cxn modelId="{110F539F-8317-6C4A-B839-DFE13CD5F890}" type="presParOf" srcId="{2DEC3572-746B-42C1-939D-8A056BF326E8}" destId="{9969EC94-568F-4C41-A2C5-35662B645D1D}" srcOrd="1" destOrd="0" presId="urn:microsoft.com/office/officeart/2005/8/layout/hProcess3"/>
    <dgm:cxn modelId="{6F32B4AA-3611-3241-944E-13C41A0665AD}" type="presParOf" srcId="{9969EC94-568F-4C41-A2C5-35662B645D1D}" destId="{3D7A084A-7B07-4425-A268-426ADD0D25AF}" srcOrd="0" destOrd="0" presId="urn:microsoft.com/office/officeart/2005/8/layout/hProcess3"/>
    <dgm:cxn modelId="{6D33D57F-869E-FA4A-AD17-1EDC39042356}" type="presParOf" srcId="{9969EC94-568F-4C41-A2C5-35662B645D1D}" destId="{27D7E9C5-EC3D-4C95-9B74-56DFB743BAD1}" srcOrd="1" destOrd="0" presId="urn:microsoft.com/office/officeart/2005/8/layout/hProcess3"/>
    <dgm:cxn modelId="{0B980594-5DC1-464C-99D7-0499401856B0}" type="presParOf" srcId="{9969EC94-568F-4C41-A2C5-35662B645D1D}" destId="{7094A1BB-9C77-4418-A5AD-AFFE4D2622E9}" srcOrd="2" destOrd="0" presId="urn:microsoft.com/office/officeart/2005/8/layout/hProcess3"/>
    <dgm:cxn modelId="{5D9A177E-ABCE-CC44-8A81-1338C50E4B26}" type="presParOf" srcId="{9969EC94-568F-4C41-A2C5-35662B645D1D}" destId="{E4A3393E-4C6A-4205-9FAD-3F860081530B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3393E-4C6A-4205-9FAD-3F860081530B}">
      <dsp:nvSpPr>
        <dsp:cNvPr id="0" name=""/>
        <dsp:cNvSpPr/>
      </dsp:nvSpPr>
      <dsp:spPr>
        <a:xfrm>
          <a:off x="0" y="35404"/>
          <a:ext cx="6713220" cy="1584000"/>
        </a:xfrm>
        <a:prstGeom prst="rightArrow">
          <a:avLst/>
        </a:prstGeom>
        <a:solidFill>
          <a:srgbClr val="3369F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2017/7/31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2017/7/31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视频 音频 电子书（出版社出版）</a:t>
            </a:r>
            <a:endParaRPr kumimoji="1" lang="en-US" altLang="zh-CN" sz="12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朱伟：慕书？</a:t>
            </a:r>
            <a:endParaRPr kumimoji="1" lang="en-US" altLang="zh-CN" sz="12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掌阅雄霸移动阅读榜首，可以合作？</a:t>
            </a:r>
            <a:endParaRPr kumimoji="1" lang="en-US" altLang="zh-CN" sz="12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与</a:t>
            </a:r>
            <a:r>
              <a:rPr kumimoji="1" lang="en-US" altLang="zh-CN" sz="1200" dirty="0" smtClean="0">
                <a:solidFill>
                  <a:srgbClr val="605F60"/>
                </a:solidFill>
                <a:latin typeface="+mn-ea"/>
                <a:ea typeface="+mn-ea"/>
              </a:rPr>
              <a:t>Kindle</a:t>
            </a: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深度整合？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2017/7/31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2054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视频 音频 电子书（出版社出版）</a:t>
            </a:r>
            <a:endParaRPr kumimoji="1" lang="en-US" altLang="zh-CN" sz="12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朱伟：慕书？</a:t>
            </a:r>
            <a:endParaRPr kumimoji="1" lang="en-US" altLang="zh-CN" sz="12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掌阅雄霸移动阅读榜首，可以合作？</a:t>
            </a:r>
            <a:endParaRPr kumimoji="1" lang="en-US" altLang="zh-CN" sz="12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与</a:t>
            </a:r>
            <a:r>
              <a:rPr kumimoji="1" lang="en-US" altLang="zh-CN" sz="1200" dirty="0" smtClean="0">
                <a:solidFill>
                  <a:srgbClr val="605F60"/>
                </a:solidFill>
                <a:latin typeface="+mn-ea"/>
                <a:ea typeface="+mn-ea"/>
              </a:rPr>
              <a:t>Kindle</a:t>
            </a:r>
            <a:r>
              <a:rPr kumimoji="1" lang="zh-CN" altLang="en-US" sz="1200" dirty="0" smtClean="0">
                <a:solidFill>
                  <a:srgbClr val="605F60"/>
                </a:solidFill>
                <a:latin typeface="+mn-ea"/>
                <a:ea typeface="+mn-ea"/>
              </a:rPr>
              <a:t>深度整合？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2017/7/31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2054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2017/7/31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0376" y="1200151"/>
            <a:ext cx="2117725" cy="33944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6200775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2591991"/>
            <a:ext cx="5327650" cy="11799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059584"/>
            <a:ext cx="8389938" cy="3537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492352"/>
            <a:ext cx="8676964" cy="4592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2591991"/>
            <a:ext cx="5327650" cy="11799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21481"/>
            <a:ext cx="2057400" cy="41731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21481"/>
            <a:ext cx="6019800" cy="41731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21482"/>
            <a:ext cx="6665913" cy="641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059584"/>
            <a:ext cx="8389938" cy="3537393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492352"/>
            <a:ext cx="8676964" cy="459218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2015"/>
            <a:ext cx="9163050" cy="4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085162"/>
            <a:ext cx="9163050" cy="6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732735"/>
            <a:ext cx="1265238" cy="29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77" y="205979"/>
            <a:ext cx="1624517" cy="4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695325"/>
            <a:ext cx="0" cy="633413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4" y="758429"/>
            <a:ext cx="23526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123"/>
            <a:ext cx="9144000" cy="302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6" y="638175"/>
            <a:ext cx="2930525" cy="73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3345948"/>
            <a:ext cx="6400800" cy="131445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3" y="2118358"/>
            <a:ext cx="6349749" cy="1102519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600" y="2422922"/>
            <a:ext cx="4916055" cy="1282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695325"/>
            <a:ext cx="0" cy="633413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4" y="758429"/>
            <a:ext cx="23526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123"/>
            <a:ext cx="9144000" cy="302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6" y="638175"/>
            <a:ext cx="2930525" cy="73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3345948"/>
            <a:ext cx="6400800" cy="131445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3" y="2118358"/>
            <a:ext cx="6349749" cy="1102519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600" y="2422922"/>
            <a:ext cx="4916055" cy="1282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09358" y="1870869"/>
            <a:ext cx="3775075" cy="105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1813717"/>
            <a:ext cx="9144000" cy="1526381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3" y="25401"/>
            <a:ext cx="1828800" cy="1186376"/>
          </a:xfrm>
          <a:prstGeom prst="rect">
            <a:avLst/>
          </a:prstGeom>
        </p:spPr>
      </p:pic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555031"/>
            <a:ext cx="1326624" cy="1989936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7817374" y="1555031"/>
            <a:ext cx="1258891" cy="1989936"/>
          </a:xfrm>
          <a:prstGeom prst="rect">
            <a:avLst/>
          </a:prstGeom>
        </p:spPr>
      </p:pic>
      <p:grpSp>
        <p:nvGrpSpPr>
          <p:cNvPr id="18" name="组 17"/>
          <p:cNvGrpSpPr/>
          <p:nvPr userDrawn="1"/>
        </p:nvGrpSpPr>
        <p:grpSpPr>
          <a:xfrm>
            <a:off x="-5373" y="4743483"/>
            <a:ext cx="9149374" cy="388157"/>
            <a:chOff x="-5373" y="6358504"/>
            <a:chExt cx="9149374" cy="517542"/>
          </a:xfrm>
        </p:grpSpPr>
        <p:grpSp>
          <p:nvGrpSpPr>
            <p:cNvPr id="19" name="组 18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3" name="矩形 22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4" name="组 23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25" name="矩形 24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 userDrawn="1"/>
          </p:nvSpPr>
          <p:spPr>
            <a:xfrm>
              <a:off x="2978730" y="6547751"/>
              <a:ext cx="31949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31" r:id="rId15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1" y="421482"/>
            <a:ext cx="6665913" cy="64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7" y="-31751"/>
            <a:ext cx="1447796" cy="946149"/>
          </a:xfrm>
          <a:prstGeom prst="rect">
            <a:avLst/>
          </a:prstGeom>
        </p:spPr>
      </p:pic>
      <p:pic>
        <p:nvPicPr>
          <p:cNvPr id="15" name="图片 14" descr="ppt模板-02.png"/>
          <p:cNvPicPr>
            <a:picLocks noChangeAspect="1"/>
          </p:cNvPicPr>
          <p:nvPr userDrawn="1"/>
        </p:nvPicPr>
        <p:blipFill>
          <a:blip r:embed="rId20" cstate="print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4" y="383380"/>
            <a:ext cx="722270" cy="839813"/>
          </a:xfrm>
          <a:prstGeom prst="rect">
            <a:avLst/>
          </a:prstGeom>
        </p:spPr>
      </p:pic>
      <p:pic>
        <p:nvPicPr>
          <p:cNvPr id="16" name="图片 15" descr="ppt模板-02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06898"/>
            <a:ext cx="651932" cy="839813"/>
          </a:xfrm>
          <a:prstGeom prst="rect">
            <a:avLst/>
          </a:prstGeom>
        </p:spPr>
      </p:pic>
      <p:grpSp>
        <p:nvGrpSpPr>
          <p:cNvPr id="26" name="组 25"/>
          <p:cNvGrpSpPr/>
          <p:nvPr userDrawn="1"/>
        </p:nvGrpSpPr>
        <p:grpSpPr>
          <a:xfrm>
            <a:off x="-5373" y="4743483"/>
            <a:ext cx="9149374" cy="388157"/>
            <a:chOff x="-5373" y="6358504"/>
            <a:chExt cx="9149374" cy="517542"/>
          </a:xfrm>
        </p:grpSpPr>
        <p:grpSp>
          <p:nvGrpSpPr>
            <p:cNvPr id="27" name="组 26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9" name="矩形 2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0" name="组 29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31" name="矩形 30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 userDrawn="1"/>
          </p:nvSpPr>
          <p:spPr>
            <a:xfrm>
              <a:off x="2978730" y="6547751"/>
              <a:ext cx="31949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41272" y="189439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基础服务开发规划</a:t>
            </a:r>
            <a:endParaRPr kumimoji="1"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66776" y="25068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学堂在线技术中心</a:t>
            </a:r>
            <a:endParaRPr kumimoji="1"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2869" y="3095919"/>
            <a:ext cx="2685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07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31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朱海军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  <a:endParaRPr lang="zh-CN" altLang="en-US" sz="1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4368" y="4465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9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课程导读手册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电子书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8" y="1549438"/>
            <a:ext cx="268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课程结构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视频字幕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视频关键帧图片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75" y="1164263"/>
            <a:ext cx="2261025" cy="1760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74" y="3597024"/>
            <a:ext cx="3415926" cy="767502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1517768" y="398077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关键技术：自动分段</a:t>
            </a:r>
            <a:endParaRPr kumimoji="1" lang="zh-CN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47074" y="3597024"/>
            <a:ext cx="3415926" cy="7675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888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8953" y="446599"/>
            <a:ext cx="87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10.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课程导读手册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电子书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8" y="1549438"/>
            <a:ext cx="2975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一期：自动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分段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二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期：自动摘要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三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期：知识点</a:t>
            </a:r>
            <a:r>
              <a:rPr kumimoji="1" lang="en-US" altLang="zh-CN" sz="2400" dirty="0">
                <a:solidFill>
                  <a:srgbClr val="605F60"/>
                </a:solidFill>
                <a:latin typeface="+mn-ea"/>
                <a:ea typeface="+mn-ea"/>
              </a:rPr>
              <a:t>Tips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75" y="1164263"/>
            <a:ext cx="2261025" cy="1760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74" y="3597024"/>
            <a:ext cx="3415926" cy="7675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347074" y="3597024"/>
            <a:ext cx="3415926" cy="7675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967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8953" y="446599"/>
            <a:ext cx="87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11.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实践直通车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1761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2017-2018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8" y="1541818"/>
            <a:ext cx="17235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实习生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应届生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外包项目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9" y="888136"/>
            <a:ext cx="3115073" cy="11688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71" y="3516560"/>
            <a:ext cx="1374909" cy="928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0" y="2134878"/>
            <a:ext cx="2349500" cy="1256022"/>
          </a:xfrm>
          <a:prstGeom prst="rect">
            <a:avLst/>
          </a:prstGeom>
        </p:spPr>
      </p:pic>
      <p:sp>
        <p:nvSpPr>
          <p:cNvPr id="9" name="文本框 3"/>
          <p:cNvSpPr txBox="1"/>
          <p:nvPr/>
        </p:nvSpPr>
        <p:spPr>
          <a:xfrm>
            <a:off x="1517768" y="398077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关键技术：自动分类</a:t>
            </a:r>
            <a:endParaRPr kumimoji="1" lang="zh-CN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86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8953" y="446599"/>
            <a:ext cx="87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12.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出题助手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1761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2017-2018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8" y="1541818"/>
            <a:ext cx="39164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课程知识点关联习题推荐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习题热度指数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习题难度指数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517768" y="398077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关键技术：聚类</a:t>
            </a:r>
            <a:endParaRPr kumimoji="1" lang="zh-CN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54930"/>
            <a:ext cx="2100286" cy="236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97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956855" y="1854771"/>
            <a:ext cx="322313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5400" dirty="0" smtClean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  <a:endParaRPr kumimoji="1" lang="en-US" altLang="zh-TW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2866" y="2992044"/>
            <a:ext cx="2685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07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31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朱海军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  <a:endParaRPr lang="zh-CN" altLang="en-US" sz="1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2869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34269" y="446599"/>
            <a:ext cx="56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目标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2017-2018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8" y="2044738"/>
            <a:ext cx="4839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管总：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做独立的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数据产品（短期目标）</a:t>
            </a:r>
            <a:endParaRPr kumimoji="1" lang="en-US" altLang="zh-CN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自适应学习（终极目标）</a:t>
            </a:r>
          </a:p>
        </p:txBody>
      </p:sp>
    </p:spTree>
    <p:extLst>
      <p:ext uri="{BB962C8B-B14F-4D97-AF65-F5344CB8AC3E}">
        <p14:creationId xmlns:p14="http://schemas.microsoft.com/office/powerpoint/2010/main" val="511073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4368" y="4465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2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数据产品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价值分析</a:t>
            </a:r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+</a:t>
            </a:r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增值服务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8" y="2044738"/>
            <a:ext cx="2659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605F60"/>
                </a:solidFill>
                <a:latin typeface="+mn-ea"/>
                <a:ea typeface="+mn-ea"/>
              </a:rPr>
              <a:t>C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端数据产品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605F60"/>
                </a:solidFill>
                <a:latin typeface="+mn-ea"/>
                <a:ea typeface="+mn-ea"/>
              </a:rPr>
              <a:t>B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端数据产品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605F60"/>
                </a:solidFill>
                <a:latin typeface="+mn-ea"/>
                <a:ea typeface="+mn-ea"/>
              </a:rPr>
              <a:t>BI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运营数据产品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368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4368" y="4465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3.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里程碑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B</a:t>
            </a:r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端</a:t>
            </a:r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+C</a:t>
            </a:r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端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69175411"/>
              </p:ext>
            </p:extLst>
          </p:nvPr>
        </p:nvGraphicFramePr>
        <p:xfrm>
          <a:off x="1577340" y="2011680"/>
          <a:ext cx="6713220" cy="1654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标注 2"/>
          <p:cNvSpPr/>
          <p:nvPr/>
        </p:nvSpPr>
        <p:spPr bwMode="auto">
          <a:xfrm>
            <a:off x="586740" y="2242820"/>
            <a:ext cx="1348740" cy="655320"/>
          </a:xfrm>
          <a:prstGeom prst="wedgeRoundRectCallout">
            <a:avLst>
              <a:gd name="adj1" fmla="val 41314"/>
              <a:gd name="adj2" fmla="val 7877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2017Q2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视频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观看实时统计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2920575" y="3939540"/>
            <a:ext cx="1348740" cy="655320"/>
          </a:xfrm>
          <a:prstGeom prst="wedgeRoundRectCallout">
            <a:avLst>
              <a:gd name="adj1" fmla="val -46256"/>
              <a:gd name="adj2" fmla="val -9912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/>
              <a:t>2017Q3</a:t>
            </a:r>
          </a:p>
          <a:p>
            <a:pPr algn="ctr"/>
            <a:r>
              <a:rPr lang="zh-CN" altLang="en-US" sz="1400" dirty="0"/>
              <a:t>学习排名</a:t>
            </a:r>
            <a:endParaRPr lang="zh-CN" altLang="en-US" sz="1400" dirty="0"/>
          </a:p>
        </p:txBody>
      </p:sp>
      <p:sp>
        <p:nvSpPr>
          <p:cNvPr id="8" name="圆角矩形标注 7"/>
          <p:cNvSpPr/>
          <p:nvPr/>
        </p:nvSpPr>
        <p:spPr bwMode="auto">
          <a:xfrm>
            <a:off x="2738120" y="1803400"/>
            <a:ext cx="1348740" cy="655320"/>
          </a:xfrm>
          <a:prstGeom prst="wedgeRoundRectCallout">
            <a:avLst>
              <a:gd name="adj1" fmla="val 46399"/>
              <a:gd name="adj2" fmla="val 9389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/>
              <a:t>2017Q4</a:t>
            </a:r>
          </a:p>
          <a:p>
            <a:pPr algn="ctr"/>
            <a:r>
              <a:rPr lang="zh-CN" altLang="en-US" sz="1400" dirty="0"/>
              <a:t>证书结</a:t>
            </a:r>
            <a:r>
              <a:rPr lang="zh-CN" altLang="en-US" sz="1400" dirty="0"/>
              <a:t>课报告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5402155" y="3512820"/>
            <a:ext cx="1348740" cy="655320"/>
          </a:xfrm>
          <a:prstGeom prst="wedgeRoundRectCallout">
            <a:avLst>
              <a:gd name="adj1" fmla="val -46256"/>
              <a:gd name="adj2" fmla="val -9912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/>
              <a:t>2018Q1</a:t>
            </a:r>
          </a:p>
          <a:p>
            <a:pPr algn="ctr"/>
            <a:r>
              <a:rPr lang="en-US" altLang="zh-CN" sz="1400" dirty="0" err="1"/>
              <a:t>SaaS</a:t>
            </a:r>
            <a:endParaRPr lang="en-US" altLang="zh-CN" sz="1400" dirty="0"/>
          </a:p>
        </p:txBody>
      </p:sp>
      <p:sp>
        <p:nvSpPr>
          <p:cNvPr id="12" name="圆角矩形标注 11"/>
          <p:cNvSpPr/>
          <p:nvPr/>
        </p:nvSpPr>
        <p:spPr bwMode="auto">
          <a:xfrm>
            <a:off x="5087620" y="1414780"/>
            <a:ext cx="1348740" cy="655320"/>
          </a:xfrm>
          <a:prstGeom prst="wedgeRoundRectCallout">
            <a:avLst>
              <a:gd name="adj1" fmla="val 46399"/>
              <a:gd name="adj2" fmla="val 9389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/>
              <a:t>2018Q3</a:t>
            </a:r>
          </a:p>
          <a:p>
            <a:pPr algn="ctr"/>
            <a:r>
              <a:rPr lang="en-US" altLang="zh-CN" sz="1400" dirty="0"/>
              <a:t>BI</a:t>
            </a:r>
            <a:endParaRPr lang="zh-CN" altLang="en-US" sz="1400" dirty="0"/>
          </a:p>
        </p:txBody>
      </p:sp>
      <p:sp>
        <p:nvSpPr>
          <p:cNvPr id="13" name="文本框 4"/>
          <p:cNvSpPr txBox="1"/>
          <p:nvPr/>
        </p:nvSpPr>
        <p:spPr>
          <a:xfrm>
            <a:off x="6750895" y="3448065"/>
            <a:ext cx="7315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rgbClr val="605F60"/>
                </a:solidFill>
                <a:latin typeface="+mn-ea"/>
                <a:ea typeface="+mn-ea"/>
              </a:rPr>
              <a:t>TAP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rgbClr val="605F60"/>
                </a:solidFill>
                <a:latin typeface="+mn-ea"/>
                <a:ea typeface="+mn-ea"/>
              </a:rPr>
              <a:t>统一接入</a:t>
            </a:r>
            <a:endParaRPr kumimoji="1" lang="en-US" altLang="zh-CN" sz="10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rgbClr val="605F60"/>
                </a:solidFill>
                <a:latin typeface="+mn-ea"/>
                <a:ea typeface="+mn-ea"/>
              </a:rPr>
              <a:t>独立入口</a:t>
            </a:r>
            <a:endParaRPr kumimoji="1" lang="zh-CN" altLang="en-US" sz="1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368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auto">
          <a:xfrm>
            <a:off x="1823423" y="2072640"/>
            <a:ext cx="5726205" cy="4991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Hadoop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4368" y="4465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4.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基础架构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圆柱形 4"/>
          <p:cNvSpPr/>
          <p:nvPr/>
        </p:nvSpPr>
        <p:spPr bwMode="auto">
          <a:xfrm>
            <a:off x="1817595" y="401955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MySQL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3977864" y="402336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Mongo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999090" y="3629026"/>
            <a:ext cx="1539240" cy="817244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817595" y="3611880"/>
            <a:ext cx="140566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sqoop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2524" y="1185493"/>
            <a:ext cx="1125417" cy="3260777"/>
          </a:xfrm>
          <a:prstGeom prst="roundRect">
            <a:avLst/>
          </a:prstGeom>
          <a:solidFill>
            <a:srgbClr val="2F6D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Azkaban</a:t>
            </a:r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645010" y="1202637"/>
            <a:ext cx="1102750" cy="3226487"/>
          </a:xfrm>
          <a:prstGeom prst="roundRect">
            <a:avLst/>
          </a:prstGeom>
          <a:solidFill>
            <a:srgbClr val="2F6D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zabbix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圆柱形 26"/>
          <p:cNvSpPr/>
          <p:nvPr/>
        </p:nvSpPr>
        <p:spPr bwMode="auto">
          <a:xfrm>
            <a:off x="5296257" y="210693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Hive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1823424" y="1644597"/>
            <a:ext cx="3783104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ElasticSearch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1823425" y="2636520"/>
            <a:ext cx="5726204" cy="8813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100" dirty="0"/>
              <a:t>离线</a:t>
            </a:r>
            <a:endParaRPr lang="en-US" altLang="zh-CN" sz="1100" dirty="0"/>
          </a:p>
          <a:p>
            <a:r>
              <a:rPr lang="zh-CN" altLang="en-US" sz="1100" dirty="0"/>
              <a:t>计算</a:t>
            </a:r>
            <a:endParaRPr lang="en-US" altLang="zh-CN" sz="1100" dirty="0"/>
          </a:p>
          <a:p>
            <a:r>
              <a:rPr lang="zh-CN" altLang="en-US" sz="1100" dirty="0"/>
              <a:t>框架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2349501" y="2711908"/>
            <a:ext cx="5055348" cy="717091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ETL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817595" y="1202637"/>
            <a:ext cx="184000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教学分析平台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766522" y="1201314"/>
            <a:ext cx="184000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运营数据平台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709623" y="1202637"/>
            <a:ext cx="1828707" cy="80010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86268" y="594718"/>
            <a:ext cx="1761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2015-2016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763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auto">
          <a:xfrm>
            <a:off x="1823423" y="2072640"/>
            <a:ext cx="5726205" cy="4991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Hadoop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4368" y="4465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5.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基础架构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圆柱形 4"/>
          <p:cNvSpPr/>
          <p:nvPr/>
        </p:nvSpPr>
        <p:spPr bwMode="auto">
          <a:xfrm>
            <a:off x="1817595" y="401955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MySQL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3977864" y="402336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Mongo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999090" y="3629026"/>
            <a:ext cx="1539240" cy="817244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817595" y="3611880"/>
            <a:ext cx="140566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bin 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977865" y="3615690"/>
            <a:ext cx="140566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op 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817595" y="3200400"/>
            <a:ext cx="572620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kafka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2524" y="1185493"/>
            <a:ext cx="1125417" cy="3260777"/>
          </a:xfrm>
          <a:prstGeom prst="roundRect">
            <a:avLst/>
          </a:prstGeom>
          <a:solidFill>
            <a:srgbClr val="2F6D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Azkaban</a:t>
            </a:r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645010" y="1202637"/>
            <a:ext cx="1102750" cy="3226487"/>
          </a:xfrm>
          <a:prstGeom prst="roundRect">
            <a:avLst/>
          </a:prstGeom>
          <a:solidFill>
            <a:srgbClr val="2F6D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zabbix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柱形 25"/>
          <p:cNvSpPr/>
          <p:nvPr/>
        </p:nvSpPr>
        <p:spPr bwMode="auto">
          <a:xfrm>
            <a:off x="2520427" y="210693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Hbase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圆柱形 26"/>
          <p:cNvSpPr/>
          <p:nvPr/>
        </p:nvSpPr>
        <p:spPr bwMode="auto">
          <a:xfrm>
            <a:off x="5296257" y="210693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Hive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1823424" y="1644597"/>
            <a:ext cx="3783104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ElasticSearch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1823423" y="2636520"/>
            <a:ext cx="2794297" cy="50891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100" dirty="0"/>
              <a:t>实时</a:t>
            </a:r>
            <a:endParaRPr lang="en-US" altLang="zh-CN" sz="1100" dirty="0"/>
          </a:p>
          <a:p>
            <a:r>
              <a:rPr lang="zh-CN" altLang="en-US" sz="1100" dirty="0"/>
              <a:t>计算</a:t>
            </a:r>
            <a:endParaRPr lang="en-US" altLang="zh-CN" sz="1100" dirty="0"/>
          </a:p>
          <a:p>
            <a:r>
              <a:rPr lang="zh-CN" altLang="en-US" sz="1100" dirty="0"/>
              <a:t>框架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2354805" y="2711909"/>
            <a:ext cx="211813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Spark Streaming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4755331" y="2636520"/>
            <a:ext cx="2794297" cy="50891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100" dirty="0"/>
              <a:t>离线</a:t>
            </a:r>
            <a:endParaRPr lang="en-US" altLang="zh-CN" sz="1100" dirty="0"/>
          </a:p>
          <a:p>
            <a:r>
              <a:rPr lang="zh-CN" altLang="en-US" sz="1100" dirty="0"/>
              <a:t>计算</a:t>
            </a:r>
            <a:endParaRPr lang="en-US" altLang="zh-CN" sz="1100" dirty="0"/>
          </a:p>
          <a:p>
            <a:r>
              <a:rPr lang="zh-CN" altLang="en-US" sz="1100" dirty="0"/>
              <a:t>框架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5286713" y="2711909"/>
            <a:ext cx="211813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ETL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817595" y="1202637"/>
            <a:ext cx="184000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教学分析平台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766522" y="1201314"/>
            <a:ext cx="184000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运营数据平台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709623" y="1202637"/>
            <a:ext cx="752137" cy="80010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6517343" y="1202637"/>
            <a:ext cx="1020987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Zeppelin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528641" y="1644597"/>
            <a:ext cx="1020987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Kylin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86268" y="594718"/>
            <a:ext cx="90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2017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974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auto">
          <a:xfrm>
            <a:off x="1823423" y="2072640"/>
            <a:ext cx="5726205" cy="4991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Hadoop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4368" y="4465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6.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基础架构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圆柱形 4"/>
          <p:cNvSpPr/>
          <p:nvPr/>
        </p:nvSpPr>
        <p:spPr bwMode="auto">
          <a:xfrm>
            <a:off x="1817595" y="401955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MySQL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3977864" y="402336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Mongo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999090" y="3629026"/>
            <a:ext cx="1539240" cy="817244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817595" y="3611880"/>
            <a:ext cx="140566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bin 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977865" y="3615690"/>
            <a:ext cx="140566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op 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817595" y="3200400"/>
            <a:ext cx="572620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kafka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2524" y="1185493"/>
            <a:ext cx="1125417" cy="3260777"/>
          </a:xfrm>
          <a:prstGeom prst="roundRect">
            <a:avLst/>
          </a:prstGeom>
          <a:solidFill>
            <a:srgbClr val="2F6D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Azkaban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Airflow</a:t>
            </a:r>
          </a:p>
          <a:p>
            <a:pPr algn="ctr"/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645010" y="1202637"/>
            <a:ext cx="1102750" cy="3226487"/>
          </a:xfrm>
          <a:prstGeom prst="roundRect">
            <a:avLst/>
          </a:prstGeom>
          <a:solidFill>
            <a:srgbClr val="2F6D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zabbix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柱形 25"/>
          <p:cNvSpPr/>
          <p:nvPr/>
        </p:nvSpPr>
        <p:spPr bwMode="auto">
          <a:xfrm>
            <a:off x="2520427" y="210693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Hbase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圆柱形 26"/>
          <p:cNvSpPr/>
          <p:nvPr/>
        </p:nvSpPr>
        <p:spPr bwMode="auto">
          <a:xfrm>
            <a:off x="5296257" y="2106930"/>
            <a:ext cx="1405665" cy="426720"/>
          </a:xfrm>
          <a:prstGeom prst="can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Hive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1823424" y="1644597"/>
            <a:ext cx="3783104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ElasticSearch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1823423" y="2636520"/>
            <a:ext cx="3662977" cy="50891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100" dirty="0"/>
              <a:t>实时</a:t>
            </a:r>
            <a:endParaRPr lang="en-US" altLang="zh-CN" sz="1100" dirty="0"/>
          </a:p>
          <a:p>
            <a:r>
              <a:rPr lang="zh-CN" altLang="en-US" sz="1100" dirty="0"/>
              <a:t>计算</a:t>
            </a:r>
            <a:endParaRPr lang="en-US" altLang="zh-CN" sz="1100" dirty="0"/>
          </a:p>
          <a:p>
            <a:r>
              <a:rPr lang="zh-CN" altLang="en-US" sz="1100" dirty="0"/>
              <a:t>框架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2354805" y="2711909"/>
            <a:ext cx="193525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Spark Streaming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547360" y="2636520"/>
            <a:ext cx="2002268" cy="50891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100" dirty="0"/>
              <a:t>离线</a:t>
            </a:r>
            <a:endParaRPr lang="en-US" altLang="zh-CN" sz="1100" dirty="0"/>
          </a:p>
          <a:p>
            <a:r>
              <a:rPr lang="zh-CN" altLang="en-US" sz="1100" dirty="0"/>
              <a:t>计算</a:t>
            </a:r>
            <a:endParaRPr lang="en-US" altLang="zh-CN" sz="1100" dirty="0"/>
          </a:p>
          <a:p>
            <a:r>
              <a:rPr lang="zh-CN" altLang="en-US" sz="1100" dirty="0"/>
              <a:t>框架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6013973" y="2711909"/>
            <a:ext cx="1390876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ETL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817595" y="1202637"/>
            <a:ext cx="184000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教学分析平台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766522" y="1201314"/>
            <a:ext cx="1840005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运营数据平台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709623" y="1202637"/>
            <a:ext cx="752137" cy="80010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6517343" y="1202637"/>
            <a:ext cx="1020987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Zeppelin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528641" y="1644597"/>
            <a:ext cx="1020987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Kylin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524487" y="743680"/>
            <a:ext cx="1405665" cy="3581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云服务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999089" y="743680"/>
            <a:ext cx="1531489" cy="3581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Spark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MLlib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86268" y="594718"/>
            <a:ext cx="90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2018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364786" y="2711909"/>
            <a:ext cx="1020987" cy="358140"/>
          </a:xfrm>
          <a:prstGeom prst="roundRect">
            <a:avLst/>
          </a:prstGeom>
          <a:solidFill>
            <a:srgbClr val="2F6D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Storm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45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4368" y="4465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7.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数据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3369F8"/>
                </a:solidFill>
                <a:latin typeface="+mn-ea"/>
                <a:ea typeface="+mn-ea"/>
              </a:rPr>
              <a:t>两</a:t>
            </a:r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个产品线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7" y="3441743"/>
            <a:ext cx="6701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教</a:t>
            </a:r>
            <a:r>
              <a:rPr kumimoji="1" lang="en-US" altLang="zh-CN" sz="2000" dirty="0" smtClean="0">
                <a:solidFill>
                  <a:srgbClr val="605F60"/>
                </a:solidFill>
                <a:latin typeface="+mn-ea"/>
                <a:ea typeface="+mn-ea"/>
              </a:rPr>
              <a:t>+</a:t>
            </a: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学大数据</a:t>
            </a:r>
            <a:endParaRPr kumimoji="1" lang="en-US" altLang="zh-CN" sz="20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605F60"/>
                </a:solidFill>
                <a:latin typeface="+mn-ea"/>
                <a:ea typeface="+mn-ea"/>
              </a:rPr>
              <a:t>BI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 </a:t>
            </a: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（对标神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策数据）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34" y="1562100"/>
            <a:ext cx="6271566" cy="180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46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4368" y="4465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8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4" y="471608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创新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产品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8" y="996988"/>
            <a:ext cx="1761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2017-2018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8" y="2044738"/>
            <a:ext cx="2377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课程导读手册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实践直通车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出题助手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27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16543</TotalTime>
  <Pages>0</Pages>
  <Words>390</Words>
  <Characters>0</Characters>
  <Application>Microsoft Office PowerPoint</Application>
  <DocSecurity>0</DocSecurity>
  <PresentationFormat>全屏显示(16:9)</PresentationFormat>
  <Lines>0</Lines>
  <Paragraphs>173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清华MOOC</vt:lpstr>
      <vt:lpstr>1111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慕华教育简介</dc:title>
  <dc:creator>mooc-cn</dc:creator>
  <cp:lastModifiedBy>Haijun</cp:lastModifiedBy>
  <cp:revision>1721</cp:revision>
  <dcterms:created xsi:type="dcterms:W3CDTF">2014-01-16T12:01:00Z</dcterms:created>
  <dcterms:modified xsi:type="dcterms:W3CDTF">2017-07-31T03:06:57Z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