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23"/>
  </p:notesMasterIdLst>
  <p:sldIdLst>
    <p:sldId id="256" r:id="rId3"/>
    <p:sldId id="1353" r:id="rId4"/>
    <p:sldId id="1361" r:id="rId5"/>
    <p:sldId id="1397" r:id="rId6"/>
    <p:sldId id="1398" r:id="rId7"/>
    <p:sldId id="1399" r:id="rId8"/>
    <p:sldId id="1400" r:id="rId9"/>
    <p:sldId id="1401" r:id="rId10"/>
    <p:sldId id="1402" r:id="rId11"/>
    <p:sldId id="1403" r:id="rId12"/>
    <p:sldId id="1404" r:id="rId13"/>
    <p:sldId id="1405" r:id="rId14"/>
    <p:sldId id="1412" r:id="rId15"/>
    <p:sldId id="1350" r:id="rId16"/>
    <p:sldId id="1406" r:id="rId17"/>
    <p:sldId id="1407" r:id="rId18"/>
    <p:sldId id="1408" r:id="rId19"/>
    <p:sldId id="1409" r:id="rId20"/>
    <p:sldId id="1410" r:id="rId21"/>
    <p:sldId id="1411" r:id="rId2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D00"/>
    <a:srgbClr val="FFBF00"/>
    <a:srgbClr val="FFC100"/>
    <a:srgbClr val="FFC300"/>
    <a:srgbClr val="8B8A8B"/>
    <a:srgbClr val="FFC500"/>
    <a:srgbClr val="FBB109"/>
    <a:srgbClr val="3369F8"/>
    <a:srgbClr val="605F60"/>
    <a:srgbClr val="5E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5778" autoAdjust="0"/>
  </p:normalViewPr>
  <p:slideViewPr>
    <p:cSldViewPr snapToGrid="0" snapToObjects="1">
      <p:cViewPr varScale="1">
        <p:scale>
          <a:sx n="76" d="100"/>
          <a:sy n="76" d="100"/>
        </p:scale>
        <p:origin x="-1651" y="-91"/>
      </p:cViewPr>
      <p:guideLst>
        <p:guide orient="horz" pos="217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2017/9/11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2017/9/11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2017/9/11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5" y="1600200"/>
            <a:ext cx="2117725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1975"/>
            <a:ext cx="20574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1975"/>
            <a:ext cx="60198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3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3"/>
            <a:ext cx="916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780215"/>
            <a:ext cx="916305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6310313"/>
            <a:ext cx="12652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6" y="274638"/>
            <a:ext cx="1624517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09358" y="2494492"/>
            <a:ext cx="37750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418288"/>
            <a:ext cx="9144000" cy="2035175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34" y="33868"/>
            <a:ext cx="2235200" cy="1581834"/>
          </a:xfrm>
          <a:prstGeom prst="rect">
            <a:avLst/>
          </a:prstGeom>
        </p:spPr>
      </p:pic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326624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7817373" y="2073374"/>
            <a:ext cx="1258891" cy="2653248"/>
          </a:xfrm>
          <a:prstGeom prst="rect">
            <a:avLst/>
          </a:prstGeom>
        </p:spPr>
      </p:pic>
      <p:grpSp>
        <p:nvGrpSpPr>
          <p:cNvPr id="18" name="组 17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19" name="组 18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3" name="矩形 22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4" name="组 23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25" name="矩形 24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31" r:id="rId15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1975"/>
            <a:ext cx="66659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3" y="-42335"/>
            <a:ext cx="1782599" cy="1261532"/>
          </a:xfrm>
          <a:prstGeom prst="rect">
            <a:avLst/>
          </a:prstGeom>
        </p:spPr>
      </p:pic>
      <p:pic>
        <p:nvPicPr>
          <p:cNvPr id="15" name="图片 14" descr="ppt模板-02.png"/>
          <p:cNvPicPr>
            <a:picLocks noChangeAspect="1"/>
          </p:cNvPicPr>
          <p:nvPr userDrawn="1"/>
        </p:nvPicPr>
        <p:blipFill>
          <a:blip r:embed="rId20" cstate="print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511173"/>
            <a:ext cx="987996" cy="1119750"/>
          </a:xfrm>
          <a:prstGeom prst="rect">
            <a:avLst/>
          </a:prstGeom>
        </p:spPr>
      </p:pic>
      <p:pic>
        <p:nvPicPr>
          <p:cNvPr id="16" name="图片 15" descr="ppt模板-02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09197"/>
            <a:ext cx="987996" cy="1119750"/>
          </a:xfrm>
          <a:prstGeom prst="rect">
            <a:avLst/>
          </a:prstGeom>
        </p:spPr>
      </p:pic>
      <p:grpSp>
        <p:nvGrpSpPr>
          <p:cNvPr id="26" name="组 25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27" name="组 26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9" name="矩形 2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0" name="组 29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31" name="矩形 30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org/" TargetMode="External"/><Relationship Id="rId2" Type="http://schemas.openxmlformats.org/officeDocument/2006/relationships/hyperlink" Target="https://andrewliao11.github.io/object_detection/faster_rcnn/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cuda-convnet2" TargetMode="External"/><Relationship Id="rId2" Type="http://schemas.openxmlformats.org/officeDocument/2006/relationships/hyperlink" Target="https://code.google.com/p/cuda-convnet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human-pose.mpi-inf.mpg.de/#overvi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d.org/kdd-cup/view/kdd-cup-2010-student-performance-evaluation/Data" TargetMode="External"/><Relationship Id="rId7" Type="http://schemas.openxmlformats.org/officeDocument/2006/relationships/hyperlink" Target="https://www.datacamp.com/community/tutorials/machine-learning-python#gs.AKGjzvI" TargetMode="External"/><Relationship Id="rId2" Type="http://schemas.openxmlformats.org/officeDocument/2006/relationships/hyperlink" Target="https://machinelearningmastery.com/time-series-forecasting-long-short-term-memory-network-python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endymecy/awesome-deeplearning-resources#awesome-projects" TargetMode="External"/><Relationship Id="rId5" Type="http://schemas.openxmlformats.org/officeDocument/2006/relationships/hyperlink" Target="https://github.com/lipiji/App-DL" TargetMode="External"/><Relationship Id="rId4" Type="http://schemas.openxmlformats.org/officeDocument/2006/relationships/hyperlink" Target="http://www.efimov-ml.com/index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ymericdamien/TensorFlow-Examples" TargetMode="External"/><Relationship Id="rId3" Type="http://schemas.openxmlformats.org/officeDocument/2006/relationships/hyperlink" Target="https://segmentfault.com/a/1190000008173404" TargetMode="External"/><Relationship Id="rId7" Type="http://schemas.openxmlformats.org/officeDocument/2006/relationships/hyperlink" Target="http://blog.csdn.net/u014595019/article/details/52759104" TargetMode="External"/><Relationship Id="rId2" Type="http://schemas.openxmlformats.org/officeDocument/2006/relationships/hyperlink" Target="https://my.oschina.net/editorial-story/blog/826663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learnopencv.com/object-tracking-using-opencv-cpp-python/" TargetMode="External"/><Relationship Id="rId5" Type="http://schemas.openxmlformats.org/officeDocument/2006/relationships/hyperlink" Target="http://www.learnopencv.com/handwritten-digits-classification-an-opencv-c-python-tutorial/" TargetMode="External"/><Relationship Id="rId10" Type="http://schemas.openxmlformats.org/officeDocument/2006/relationships/hyperlink" Target="http://www.cs.toronto.edu/~hinton/" TargetMode="External"/><Relationship Id="rId4" Type="http://schemas.openxmlformats.org/officeDocument/2006/relationships/hyperlink" Target="https://github.com/chrisjmccormick/inspect_word2vec" TargetMode="External"/><Relationship Id="rId9" Type="http://schemas.openxmlformats.org/officeDocument/2006/relationships/hyperlink" Target="http://yann.lecun.com/exdb/publis/index.html#lecun-98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sionbib.com/bibliography/motion-i763.html" TargetMode="External"/><Relationship Id="rId13" Type="http://schemas.openxmlformats.org/officeDocument/2006/relationships/hyperlink" Target="https://github.com/onurakpolat/awesome-bigdata" TargetMode="External"/><Relationship Id="rId3" Type="http://schemas.openxmlformats.org/officeDocument/2006/relationships/hyperlink" Target="https://www.codeproject.com/Articles/16650/Neural-Network-for-Recognition-of-Handwritten-Digi" TargetMode="External"/><Relationship Id="rId7" Type="http://schemas.openxmlformats.org/officeDocument/2006/relationships/hyperlink" Target="http://groups.inf.ed.ac.uk/calvin/articulated_human_pose_estimation_code/" TargetMode="External"/><Relationship Id="rId12" Type="http://schemas.openxmlformats.org/officeDocument/2006/relationships/hyperlink" Target="https://cn.mathworks.com/help/vision/object-tracking-and-motion-estimation.html" TargetMode="External"/><Relationship Id="rId2" Type="http://schemas.openxmlformats.org/officeDocument/2006/relationships/hyperlink" Target="http://yann.lecun.com/exdb/mnist/index.html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openu.ac.il/home/hassner/projects/MIP/" TargetMode="External"/><Relationship Id="rId11" Type="http://schemas.openxmlformats.org/officeDocument/2006/relationships/hyperlink" Target="https://www.codeproject.com/Articles/10248/Motion-Detection-Algorithms" TargetMode="External"/><Relationship Id="rId5" Type="http://schemas.openxmlformats.org/officeDocument/2006/relationships/hyperlink" Target="http://files.is.tue.mpg.de/jgall/projects/houghAR/houghAR.html" TargetMode="External"/><Relationship Id="rId10" Type="http://schemas.openxmlformats.org/officeDocument/2006/relationships/hyperlink" Target="http://www.umiacs.umd.edu/~knkim/UMD-BGS/index.html" TargetMode="External"/><Relationship Id="rId4" Type="http://schemas.openxmlformats.org/officeDocument/2006/relationships/hyperlink" Target="http://files.is.tue.mpg.de/jgall/projects/RFhead/RFhead.html" TargetMode="External"/><Relationship Id="rId9" Type="http://schemas.openxmlformats.org/officeDocument/2006/relationships/hyperlink" Target="http://www.na.icar.cnr.it/~maddalena.l/MODLab/SoftwareSOB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n.net/article/2015-11-18/2826241" TargetMode="External"/><Relationship Id="rId7" Type="http://schemas.openxmlformats.org/officeDocument/2006/relationships/hyperlink" Target="http://blog.csdn.net/cv_family_z/article/details/49902011" TargetMode="External"/><Relationship Id="rId2" Type="http://schemas.openxmlformats.org/officeDocument/2006/relationships/hyperlink" Target="https://github.com/ChristosChristofidis/awesome-deep-learning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blog.csdn.net/workerwu/article/details/46537849" TargetMode="External"/><Relationship Id="rId5" Type="http://schemas.openxmlformats.org/officeDocument/2006/relationships/hyperlink" Target="https://www.jiqizhixin.com/" TargetMode="External"/><Relationship Id="rId4" Type="http://schemas.openxmlformats.org/officeDocument/2006/relationships/hyperlink" Target="https://mp.weixin.qq.com/s?__biz=MzI4MDYzNzg4Mw==&amp;mid=2247484702&amp;idx=1&amp;sn=f9abbbccb1cc829e5726b700373d36fc&amp;chksm=ebb43dcadcc3b4dc973ee00ea3babbc9b56c3860d526a726252318b08c734bb8d002924b2741&amp;scene=21#wechat_redirec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orontodeeplearning.github.io/convnet/" TargetMode="External"/><Relationship Id="rId2" Type="http://schemas.openxmlformats.org/officeDocument/2006/relationships/hyperlink" Target="http://blog.csdn.net/linj_m/article/details/38072145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hyperlink" Target="http://www.jianshu.com/p/3d96dbf3f764" TargetMode="External"/><Relationship Id="rId4" Type="http://schemas.openxmlformats.org/officeDocument/2006/relationships/hyperlink" Target="http://blog.csdn.net/acdreamers/article/details/4465743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ylongqi/publication/www16/" TargetMode="External"/><Relationship Id="rId2" Type="http://schemas.openxmlformats.org/officeDocument/2006/relationships/hyperlink" Target="https://github.com/GKalliatakis/Delving-deep-into-GANs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zybuluo.com/vivounicorn/note/446479#516-" TargetMode="External"/><Relationship Id="rId5" Type="http://schemas.openxmlformats.org/officeDocument/2006/relationships/hyperlink" Target="https://github.com/tzutalin/awesome-visual-slam" TargetMode="External"/><Relationship Id="rId4" Type="http://schemas.openxmlformats.org/officeDocument/2006/relationships/hyperlink" Target="https://github.com/sunshineatnoon/Paper-Implement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rntolearn.mslearn.net/b/weblog/posts/online-proctoring-so-i-can-cheat-right" TargetMode="External"/><Relationship Id="rId2" Type="http://schemas.openxmlformats.org/officeDocument/2006/relationships/hyperlink" Target="http://www.pearsonvue.com/microsoft/op/index.asp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softwaresecure.com/" TargetMode="External"/><Relationship Id="rId5" Type="http://schemas.openxmlformats.org/officeDocument/2006/relationships/hyperlink" Target="https://www.verificient.com/" TargetMode="External"/><Relationship Id="rId4" Type="http://schemas.openxmlformats.org/officeDocument/2006/relationships/hyperlink" Target="http://smowltech.com/en/our-servi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borntolearn.mslearn.net/b/weblog/posts/online-proctoring-so-i-can-cheat-righ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rntolearn.mslearn.net/b/weblog/posts/online-proctoring-so-i-can-cheat-righ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blog.chinaunix.net/uid-30022178-id-5749329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9446" y="2525863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深度学习与神经网络在监考中之应用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74576" y="33425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学堂云事业部</a:t>
            </a:r>
          </a:p>
        </p:txBody>
      </p:sp>
      <p:sp>
        <p:nvSpPr>
          <p:cNvPr id="2" name="矩形 1"/>
          <p:cNvSpPr/>
          <p:nvPr/>
        </p:nvSpPr>
        <p:spPr>
          <a:xfrm>
            <a:off x="3406373" y="4127891"/>
            <a:ext cx="2358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-09-10  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郑嘉文｜学堂在线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10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技术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图像识别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6123" y="1728316"/>
            <a:ext cx="78329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人脸识别</a:t>
            </a:r>
            <a:endParaRPr lang="en-US" altLang="zh-CN" sz="2000" dirty="0" smtClean="0"/>
          </a:p>
          <a:p>
            <a:r>
              <a:rPr lang="en-CA" altLang="zh-CN" sz="2000" dirty="0" smtClean="0"/>
              <a:t>     face</a:t>
            </a:r>
            <a:r>
              <a:rPr lang="en-CA" altLang="zh-CN" sz="2000" dirty="0"/>
              <a:t>++,DeepID3</a:t>
            </a:r>
            <a:r>
              <a:rPr lang="zh-CN" altLang="zh-CN" sz="2000" dirty="0"/>
              <a:t>，</a:t>
            </a:r>
            <a:r>
              <a:rPr lang="en-CA" altLang="zh-CN" sz="2000" dirty="0" err="1" smtClean="0"/>
              <a:t>FaceNet</a:t>
            </a:r>
            <a:r>
              <a:rPr lang="zh-CN" altLang="en-US" sz="2000" dirty="0" smtClean="0"/>
              <a:t>，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hlinkClick r:id="rId2"/>
              </a:rPr>
              <a:t>R-CNN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 </a:t>
            </a:r>
            <a:r>
              <a:rPr lang="en-US" altLang="zh-CN" sz="2000" dirty="0" err="1" smtClean="0"/>
              <a:t>Adaboost</a:t>
            </a:r>
            <a:r>
              <a:rPr lang="en-US" altLang="zh-CN" sz="2000" dirty="0" smtClean="0"/>
              <a:t>, PCA</a:t>
            </a:r>
            <a:endParaRPr lang="en-CA" altLang="zh-CN" sz="2000" dirty="0" smtClean="0"/>
          </a:p>
          <a:p>
            <a:endParaRPr lang="en-CA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程序库</a:t>
            </a: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OpenCV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3"/>
              </a:rPr>
              <a:t>http://opencv.org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dlib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 smtClean="0"/>
              <a:t>集</a:t>
            </a: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LFW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ImageNET</a:t>
            </a: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FaceTracer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2409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11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技术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语音识别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41DED89-0754-4F18-8EF6-203A4054C73D}"/>
              </a:ext>
            </a:extLst>
          </p:cNvPr>
          <p:cNvSpPr txBox="1"/>
          <p:nvPr/>
        </p:nvSpPr>
        <p:spPr>
          <a:xfrm>
            <a:off x="1126886" y="1554480"/>
            <a:ext cx="6970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</a:t>
            </a:r>
            <a:endParaRPr lang="en-CA" altLang="zh-CN" sz="2400" dirty="0"/>
          </a:p>
          <a:p>
            <a:r>
              <a:rPr lang="en-CA" sz="2400" dirty="0"/>
              <a:t>    </a:t>
            </a:r>
            <a:r>
              <a:rPr lang="zh-CN" altLang="en-US" sz="2400" dirty="0"/>
              <a:t>隐含马尔可夫模型（</a:t>
            </a:r>
            <a:r>
              <a:rPr lang="en-US" altLang="zh-CN" sz="2400" dirty="0"/>
              <a:t>HMM)</a:t>
            </a:r>
            <a:r>
              <a:rPr lang="zh-CN" altLang="en-US" sz="2400" dirty="0"/>
              <a:t>，最大熵模型（</a:t>
            </a:r>
            <a:r>
              <a:rPr lang="en-US" altLang="zh-CN" sz="2400" dirty="0"/>
              <a:t>Max </a:t>
            </a:r>
          </a:p>
          <a:p>
            <a:r>
              <a:rPr lang="en-US" altLang="zh-CN" sz="2400" dirty="0"/>
              <a:t>    Entropy</a:t>
            </a:r>
            <a:r>
              <a:rPr lang="zh-CN" altLang="en-US" sz="2400" dirty="0"/>
              <a:t>）</a:t>
            </a:r>
            <a:endParaRPr lang="en-CA" altLang="zh-CN" sz="2400" dirty="0"/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背景声音探测</a:t>
            </a:r>
            <a:endParaRPr lang="en-CA" altLang="zh-CN" sz="2400" dirty="0"/>
          </a:p>
          <a:p>
            <a:r>
              <a:rPr lang="en-US" altLang="zh-CN" sz="2400" dirty="0"/>
              <a:t>     - BP</a:t>
            </a:r>
            <a:r>
              <a:rPr lang="zh-CN" altLang="en-US" sz="2400" dirty="0"/>
              <a:t>神经网络</a:t>
            </a: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声音识别库</a:t>
            </a:r>
            <a:endParaRPr lang="en-CA" altLang="zh-CN" sz="2400" dirty="0"/>
          </a:p>
          <a:p>
            <a:r>
              <a:rPr lang="en-CA" sz="2400" dirty="0"/>
              <a:t>     - Kaldi </a:t>
            </a:r>
          </a:p>
          <a:p>
            <a:r>
              <a:rPr lang="en-CA" sz="2400" dirty="0"/>
              <a:t>     - CMU Sphinx </a:t>
            </a:r>
          </a:p>
          <a:p>
            <a:r>
              <a:rPr lang="en-CA" sz="2400" dirty="0"/>
              <a:t>     - </a:t>
            </a:r>
            <a:r>
              <a:rPr lang="zh-CN" altLang="en-US" sz="2400" dirty="0"/>
              <a:t>科大讯飞</a:t>
            </a:r>
            <a:endParaRPr lang="en-CA" altLang="zh-CN" sz="2400" dirty="0"/>
          </a:p>
          <a:p>
            <a:r>
              <a:rPr lang="en-CA" sz="2400" dirty="0"/>
              <a:t>     </a:t>
            </a:r>
            <a:r>
              <a:rPr lang="en-US" altLang="zh-CN" sz="2400" dirty="0"/>
              <a:t>- </a:t>
            </a:r>
            <a:r>
              <a:rPr lang="zh-CN" altLang="en-US" sz="2400" dirty="0" smtClean="0"/>
              <a:t>百</a:t>
            </a:r>
            <a:r>
              <a:rPr lang="zh-CN" altLang="en-US" sz="2400" dirty="0"/>
              <a:t>度</a:t>
            </a:r>
            <a:r>
              <a:rPr lang="en-US" altLang="zh-CN" sz="2400" dirty="0"/>
              <a:t>API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6069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93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技术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运动视频识别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182" y="1778558"/>
            <a:ext cx="7732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ConvNet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ConvNet</a:t>
            </a:r>
            <a:r>
              <a:rPr lang="zh-CN" altLang="en-US" dirty="0"/>
              <a:t>是一个基于</a:t>
            </a:r>
            <a:r>
              <a:rPr lang="en-US" altLang="zh-CN" dirty="0"/>
              <a:t>GPU</a:t>
            </a:r>
            <a:r>
              <a:rPr lang="zh-CN" altLang="en-US" dirty="0"/>
              <a:t>实现的卷积神经网络开源代码（</a:t>
            </a:r>
            <a:r>
              <a:rPr lang="en-US" altLang="zh-CN" dirty="0"/>
              <a:t>C++11</a:t>
            </a:r>
            <a:r>
              <a:rPr lang="zh-CN" altLang="en-US" dirty="0"/>
              <a:t>），</a:t>
            </a:r>
            <a:r>
              <a:rPr lang="zh-CN" altLang="en-US" dirty="0" smtClean="0"/>
              <a:t>是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由</a:t>
            </a:r>
            <a:r>
              <a:rPr lang="zh-CN" altLang="en-US" dirty="0"/>
              <a:t>多伦多大学的</a:t>
            </a:r>
            <a:r>
              <a:rPr lang="en-US" altLang="zh-CN" dirty="0"/>
              <a:t>Geoffrey Hinton</a:t>
            </a:r>
            <a:r>
              <a:rPr lang="zh-CN" altLang="en-US" dirty="0"/>
              <a:t>深度学习团队编写的，它的最初版本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Hinton</a:t>
            </a:r>
            <a:r>
              <a:rPr lang="zh-CN" altLang="en-US" dirty="0"/>
              <a:t>的学生</a:t>
            </a:r>
            <a:r>
              <a:rPr lang="en-US" altLang="zh-CN" dirty="0"/>
              <a:t>Alex </a:t>
            </a:r>
            <a:r>
              <a:rPr lang="en-US" altLang="zh-CN" dirty="0" err="1"/>
              <a:t>Krizhevsky</a:t>
            </a:r>
            <a:r>
              <a:rPr lang="zh-CN" altLang="en-US" dirty="0"/>
              <a:t>编写的</a:t>
            </a:r>
            <a:r>
              <a:rPr lang="en-US" altLang="zh-CN" dirty="0" err="1"/>
              <a:t>cuda-convnet</a:t>
            </a:r>
            <a:r>
              <a:rPr lang="zh-CN" altLang="en-US" dirty="0"/>
              <a:t>（其项目地址</a:t>
            </a:r>
            <a:r>
              <a:rPr lang="zh-CN" altLang="en-US" dirty="0" smtClean="0"/>
              <a:t>在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2"/>
              </a:rPr>
              <a:t>google </a:t>
            </a:r>
            <a:r>
              <a:rPr lang="en-US" altLang="zh-CN" dirty="0">
                <a:hlinkClick r:id="rId2"/>
              </a:rPr>
              <a:t>code</a:t>
            </a:r>
            <a:r>
              <a:rPr lang="zh-CN" altLang="en-US" dirty="0"/>
              <a:t>上面），最近</a:t>
            </a:r>
            <a:r>
              <a:rPr lang="en-US" altLang="zh-CN" dirty="0" err="1"/>
              <a:t>cuda-convnet</a:t>
            </a:r>
            <a:r>
              <a:rPr lang="zh-CN" altLang="en-US" dirty="0"/>
              <a:t>也从</a:t>
            </a:r>
            <a:r>
              <a:rPr lang="en-US" altLang="zh-CN" dirty="0"/>
              <a:t>1.0</a:t>
            </a:r>
            <a:r>
              <a:rPr lang="zh-CN" altLang="en-US" dirty="0"/>
              <a:t>版本更新到</a:t>
            </a:r>
            <a:r>
              <a:rPr lang="en-US" altLang="zh-CN" dirty="0"/>
              <a:t>2.0</a:t>
            </a:r>
            <a:r>
              <a:rPr lang="zh-CN" altLang="en-US" dirty="0"/>
              <a:t>版本（</a:t>
            </a:r>
            <a:r>
              <a:rPr lang="zh-CN" altLang="en-US" dirty="0" smtClean="0">
                <a:hlinkClick r:id="rId3"/>
              </a:rPr>
              <a:t>地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>
                <a:hlinkClick r:id="rId3"/>
              </a:rPr>
              <a:t>址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难点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柔性物体的边缘探测，比如姿势，表情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://human-pose.mpi-inf.mpg.de/#</a:t>
            </a:r>
            <a:r>
              <a:rPr lang="en-US" altLang="zh-CN" dirty="0" smtClean="0">
                <a:hlinkClick r:id="rId4"/>
              </a:rPr>
              <a:t>overview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568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13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仿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真课程接入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182" y="1768510"/>
            <a:ext cx="7802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SimiGon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伦敦上市的以色列公司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主要从事飞行模拟器的开发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比如</a:t>
            </a:r>
            <a:r>
              <a:rPr lang="en-US" altLang="zh-CN" sz="2400" dirty="0" smtClean="0"/>
              <a:t>F-16,F22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KnowBook</a:t>
            </a:r>
            <a:endParaRPr lang="en-US" alt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58" y="1421879"/>
            <a:ext cx="2233613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182" y="4009272"/>
            <a:ext cx="76727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拟合作的课程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消防培训课程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大学生安全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石</a:t>
            </a:r>
            <a:r>
              <a:rPr lang="zh-CN" altLang="en-US" sz="2400" dirty="0" smtClean="0"/>
              <a:t>油大学钻井平台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民</a:t>
            </a:r>
            <a:r>
              <a:rPr lang="zh-CN" altLang="en-US" sz="2400" dirty="0" smtClean="0"/>
              <a:t>航学院培训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544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956854" y="2473028"/>
            <a:ext cx="322313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5400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</a:p>
        </p:txBody>
      </p:sp>
      <p:sp>
        <p:nvSpPr>
          <p:cNvPr id="3" name="矩形 2"/>
          <p:cNvSpPr/>
          <p:nvPr/>
        </p:nvSpPr>
        <p:spPr>
          <a:xfrm>
            <a:off x="3262104" y="3989391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13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管健｜学堂在线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7286956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15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术语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82" y="1778558"/>
            <a:ext cx="7732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en-US" altLang="zh-CN" dirty="0"/>
              <a:t>LSTM   </a:t>
            </a:r>
            <a:r>
              <a:rPr lang="en-US" altLang="zh-CN" dirty="0">
                <a:hlinkClick r:id="rId2"/>
              </a:rPr>
              <a:t>https://machinelearningmastery.com/time-series-forecasting-long-short-term-memory-network-python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KDD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www.kdd.org/kdd-cup/view/kdd-cup-2010-student-performance-evaluation/Data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www.efimov-ml.com/index.html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Collections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github.com/lipiji/App-DL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github.com/endymecy/awesome-deeplearning-resources#awesome-projects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 </a:t>
            </a:r>
            <a:r>
              <a:rPr lang="en-US" altLang="zh-CN" dirty="0" err="1" smtClean="0"/>
              <a:t>Scikit</a:t>
            </a:r>
            <a:r>
              <a:rPr lang="en-US" altLang="zh-CN" dirty="0"/>
              <a:t> 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www.datacamp.com/community/tutorials/machine-learning-python#gs.AKGjzvI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0302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16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术语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82" y="1778558"/>
            <a:ext cx="7732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my.oschina.net/editorial-story/blog/826663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NLP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segmentfault.com/a/1190000008173404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github.com/chrisjmccormick/inspect_word2vec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err="1" smtClean="0"/>
              <a:t>openCV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http://www.learnopencv.com/handwritten-digits-classification-an-opencv-c-python-tutorial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6"/>
              </a:rPr>
              <a:t>http://www.learnopencv.com/object-tracking-using-opencv-cpp-python</a:t>
            </a:r>
            <a:r>
              <a:rPr lang="en-US" altLang="zh-CN" dirty="0" smtClean="0">
                <a:hlinkClick r:id="rId6"/>
              </a:rPr>
              <a:t>/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en-US" altLang="zh-CN" dirty="0">
                <a:hlinkClick r:id="rId7"/>
              </a:rPr>
              <a:t>http://blog.csdn.net/u014595019/article/details/52759104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8"/>
              </a:rPr>
              <a:t>https://github.com/aymericdamien/TensorFlow-Examples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ML </a:t>
            </a:r>
            <a:r>
              <a:rPr lang="en-US" altLang="zh-CN" dirty="0" err="1" smtClean="0"/>
              <a:t>Lecun</a:t>
            </a:r>
            <a:r>
              <a:rPr lang="en-US" altLang="zh-CN" dirty="0"/>
              <a:t> </a:t>
            </a:r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yann.lecun.com/exdb/publis/index.html#lecun-98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10"/>
              </a:rPr>
              <a:t>http://www.cs.toronto.edu/~hinton</a:t>
            </a:r>
            <a:r>
              <a:rPr lang="en-US" altLang="zh-CN" dirty="0" smtClean="0">
                <a:hlinkClick r:id="rId10"/>
              </a:rPr>
              <a:t>/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3585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17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术语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82" y="1778558"/>
            <a:ext cx="77324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en-US" altLang="zh-CN" dirty="0"/>
              <a:t>Handwritten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yann.lecun.com/exdb/mnist/index.html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www.codeproject.com/Articles/16650/Neural-Network-for-Recognition-of-Handwritten-Digi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Pose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files.is.tue.mpg.de/jgall/projects/RFhead/RFhead.html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files.is.tue.mpg.de/jgall/projects/houghAR/houghAR.html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6"/>
              </a:rPr>
              <a:t>http://www.openu.ac.il/home/hassner/projects/MIP</a:t>
            </a:r>
            <a:r>
              <a:rPr lang="en-US" altLang="zh-CN" dirty="0" smtClean="0">
                <a:hlinkClick r:id="rId6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://groups.inf.ed.ac.uk/calvin/articulated_human_pose_estimation_code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www.visionbib.com/bibliography/motion-i763.html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9"/>
              </a:rPr>
              <a:t>http://www.na.icar.cnr.it/~</a:t>
            </a:r>
            <a:r>
              <a:rPr lang="en-US" altLang="zh-CN" dirty="0" smtClean="0">
                <a:hlinkClick r:id="rId9"/>
              </a:rPr>
              <a:t>maddalena.l/MODLab/SoftwareSOBS.html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10"/>
              </a:rPr>
              <a:t>http://www.umiacs.umd.edu/~</a:t>
            </a:r>
            <a:r>
              <a:rPr lang="en-US" altLang="zh-CN" dirty="0" smtClean="0">
                <a:hlinkClick r:id="rId10"/>
              </a:rPr>
              <a:t>knkim/UMD-BGS/index.html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11"/>
              </a:rPr>
              <a:t>https://</a:t>
            </a:r>
            <a:r>
              <a:rPr lang="en-US" altLang="zh-CN" dirty="0" smtClean="0">
                <a:hlinkClick r:id="rId11"/>
              </a:rPr>
              <a:t>www.codeproject.com/Articles/10248/Motion-Detection-Algorithms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12"/>
              </a:rPr>
              <a:t>https://</a:t>
            </a:r>
            <a:r>
              <a:rPr lang="en-US" altLang="zh-CN" dirty="0" smtClean="0">
                <a:hlinkClick r:id="rId12"/>
              </a:rPr>
              <a:t>cn.mathworks.com/help/vision/object-tracking-and-motion-estimation.html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Big data</a:t>
            </a:r>
            <a:r>
              <a:rPr lang="en-US" altLang="zh-CN" dirty="0"/>
              <a:t> </a:t>
            </a:r>
            <a:r>
              <a:rPr lang="en-US" altLang="zh-CN" dirty="0">
                <a:hlinkClick r:id="rId13"/>
              </a:rPr>
              <a:t>https://</a:t>
            </a:r>
            <a:r>
              <a:rPr lang="en-US" altLang="zh-CN" dirty="0" smtClean="0">
                <a:hlinkClick r:id="rId13"/>
              </a:rPr>
              <a:t>github.com/onurakpolat/awesome-bigdata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63023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18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术语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82" y="1778558"/>
            <a:ext cx="7732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en-US" altLang="zh-CN" dirty="0"/>
              <a:t>Deep Learning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github.com/ChristosChristofidis/awesome-deep-learning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Deep ID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www.csdn.net/article/2015-11-18/2826241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https://mp.weixin.qq.com/s?__biz=MzI4MDYzNzg4Mw==&amp;</a:t>
            </a:r>
            <a:r>
              <a:rPr lang="en-US" altLang="zh-CN" dirty="0" smtClean="0">
                <a:hlinkClick r:id="rId4"/>
              </a:rPr>
              <a:t>mid=2247484702&amp;idx=1&amp;sn=f9abbbccb1cc829e5726b700373d36fc&amp;chksm=ebb43dcadcc3b4dc973ee00ea3babbc9b56c3860d526a726252318b08c734bb8d002924b2741&amp;scene=21#wechat_redirect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https://www.jiqizhixin.com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blog.csdn.net/workerwu/article/details/46537849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blog.csdn.net/cv_family_z/article/details/49902011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65336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19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术语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82" y="1778558"/>
            <a:ext cx="7732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en-US" altLang="zh-CN" dirty="0" err="1" smtClean="0"/>
              <a:t>Convnet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blog.csdn.net/linj_m/article/details/38072145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3"/>
              </a:rPr>
              <a:t>http://torontodeeplearning.github.io/convnet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BP NN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blog.csdn.net/acdreamers/article/details/44657439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www.jianshu.com/p/3d96dbf3f764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3" y="3667648"/>
            <a:ext cx="3787775" cy="26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344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机会与挑战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1E2A2A6C-C40D-4AE8-9A2E-D00C1C8F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60023"/>
              </p:ext>
            </p:extLst>
          </p:nvPr>
        </p:nvGraphicFramePr>
        <p:xfrm>
          <a:off x="1524000" y="163068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4682700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04469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机会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挑战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147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不需要预约</a:t>
                      </a:r>
                      <a:endParaRPr lang="en-CA" altLang="zh-CN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不需要到固定的考试中心</a:t>
                      </a:r>
                      <a:endParaRPr lang="en-CA" altLang="zh-CN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降低考试成本</a:t>
                      </a:r>
                      <a:endParaRPr lang="en-CA" altLang="zh-CN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如何防止个人作弊</a:t>
                      </a:r>
                      <a:endParaRPr lang="en-CA" altLang="zh-CN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CA" sz="1800" dirty="0"/>
                        <a:t>      </a:t>
                      </a:r>
                      <a:r>
                        <a:rPr lang="zh-CN" altLang="en-US" sz="1800" dirty="0"/>
                        <a:t>比如：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打小抄，夹带</a:t>
                      </a: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800" dirty="0"/>
                        <a:t>如何防止串通作弊</a:t>
                      </a:r>
                      <a:endParaRPr lang="en-CA" altLang="zh-CN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      比如：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替考，远程作弊</a:t>
                      </a: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800" dirty="0"/>
                        <a:t>如何防止套题作弊</a:t>
                      </a:r>
                      <a:endParaRPr lang="en-CA" altLang="zh-CN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      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47798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D02B26-A108-4300-A627-9C3853A8DD72}"/>
              </a:ext>
            </a:extLst>
          </p:cNvPr>
          <p:cNvSpPr txBox="1"/>
          <p:nvPr/>
        </p:nvSpPr>
        <p:spPr>
          <a:xfrm>
            <a:off x="1524000" y="48768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如何保证考试的公正性？</a:t>
            </a:r>
            <a:endParaRPr lang="en-C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5710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20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术语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81" y="1778558"/>
            <a:ext cx="7732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en-US" altLang="zh-CN" dirty="0"/>
              <a:t>GAN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github.com/GKalliatakis/Delving-deep-into-GANs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Recommendation </a:t>
            </a:r>
            <a:r>
              <a:rPr lang="en-US" altLang="zh-CN" dirty="0">
                <a:hlinkClick r:id="rId3"/>
              </a:rPr>
              <a:t>http://www.cs.cornell.edu/~ylongqi/publication/www16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Library</a:t>
            </a:r>
            <a:r>
              <a:rPr lang="en-US" altLang="zh-CN" dirty="0" smtClean="0">
                <a:hlinkClick r:id="rId4"/>
              </a:rPr>
              <a:t> 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github.com/sunshineatnoon/Paper-Implementations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github.com/tzutalin/awesome-visual-slam</a:t>
            </a:r>
            <a:r>
              <a:rPr lang="en-US" altLang="zh-CN" dirty="0" smtClean="0"/>
              <a:t>  </a:t>
            </a:r>
          </a:p>
          <a:p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www.zybuluo.com/vivounicorn/note/446479#516-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8053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69549"/>
              </p:ext>
            </p:extLst>
          </p:nvPr>
        </p:nvGraphicFramePr>
        <p:xfrm>
          <a:off x="1256044" y="2070240"/>
          <a:ext cx="65615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9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提供商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Online proctored (OP) exams</a:t>
                      </a:r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MsLearn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Microsoft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eProctoring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Smowltech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ProctorTrack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Verificient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RPnow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Secure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178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93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考前准备</a:t>
            </a:r>
            <a:endParaRPr kumimoji="1" lang="en-CA" altLang="zh-CN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B0086F9-856B-4073-BEE3-B3CB347F7075}"/>
              </a:ext>
            </a:extLst>
          </p:cNvPr>
          <p:cNvSpPr txBox="1"/>
          <p:nvPr/>
        </p:nvSpPr>
        <p:spPr>
          <a:xfrm>
            <a:off x="708182" y="2011680"/>
            <a:ext cx="8148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zh-CN" altLang="en-US" sz="2800" dirty="0"/>
              <a:t>提前检查计算机硬件配置，以符合标准</a:t>
            </a:r>
            <a:endParaRPr lang="en-CA" altLang="zh-CN" sz="2800" dirty="0"/>
          </a:p>
          <a:p>
            <a:pPr marL="285750" lvl="0" indent="-285750">
              <a:buFontTx/>
              <a:buChar char="-"/>
            </a:pPr>
            <a:endParaRPr lang="en-CA" altLang="zh-CN" sz="2800" dirty="0"/>
          </a:p>
          <a:p>
            <a:pPr marL="285750" lvl="0" indent="-285750">
              <a:buFontTx/>
              <a:buChar char="-"/>
            </a:pPr>
            <a:r>
              <a:rPr lang="zh-CN" altLang="en-US" sz="2800" dirty="0"/>
              <a:t>提前安装考试软件，验证能够运行样例考题</a:t>
            </a:r>
            <a:endParaRPr lang="en-CA" altLang="zh-CN" sz="2800" dirty="0"/>
          </a:p>
          <a:p>
            <a:pPr marL="285750" lvl="0" indent="-285750">
              <a:buFontTx/>
              <a:buChar char="-"/>
            </a:pPr>
            <a:endParaRPr lang="en-CA" altLang="zh-CN" sz="2800" dirty="0"/>
          </a:p>
          <a:p>
            <a:pPr marL="285750" lvl="0" indent="-285750">
              <a:buFontTx/>
              <a:buChar char="-"/>
            </a:pPr>
            <a:r>
              <a:rPr lang="zh-CN" altLang="en-US" sz="2800" dirty="0"/>
              <a:t>摄像头能清晰的看清楚考试地点周围的情况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09899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5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93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考场环境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B0086F9-856B-4073-BEE3-B3CB347F7075}"/>
              </a:ext>
            </a:extLst>
          </p:cNvPr>
          <p:cNvSpPr txBox="1"/>
          <p:nvPr/>
        </p:nvSpPr>
        <p:spPr>
          <a:xfrm>
            <a:off x="708182" y="2011680"/>
            <a:ext cx="814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zh-CN" altLang="en-US" sz="2000" dirty="0"/>
              <a:t>在封闭（四面围墙的）房子中，不能有其他人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如果考试过程中有人出入，考试成绩即作废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不能有其他噪音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不允许中间休息，上厕所也不行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在监考员可视范围</a:t>
            </a:r>
            <a:r>
              <a:rPr lang="en-CA" sz="2000" dirty="0"/>
              <a:t>/</a:t>
            </a:r>
            <a:r>
              <a:rPr lang="zh-CN" altLang="en-US" sz="2000" dirty="0"/>
              <a:t>考生触手可及的范围内，不能有纸张（草稿纸也不行），手机，笔记，笔等物件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不能有双屏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不能有食物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清空口袋，取下手表，露出耳朵，并打开夹克衫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以电话，</a:t>
            </a:r>
            <a:r>
              <a:rPr lang="en-CA" sz="2000" dirty="0"/>
              <a:t>VOIP</a:t>
            </a:r>
            <a:r>
              <a:rPr lang="zh-CN" altLang="en-US" sz="2000" dirty="0"/>
              <a:t>，</a:t>
            </a:r>
            <a:r>
              <a:rPr lang="en-CA" sz="2000" dirty="0"/>
              <a:t>internet</a:t>
            </a:r>
            <a:r>
              <a:rPr lang="zh-CN" altLang="en-US" sz="2000" dirty="0"/>
              <a:t>与监考人员联系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身份</a:t>
            </a:r>
            <a:r>
              <a:rPr lang="en-CA" sz="2000" dirty="0"/>
              <a:t>ID</a:t>
            </a:r>
            <a:r>
              <a:rPr lang="zh-CN" altLang="en-US" sz="2000" dirty="0"/>
              <a:t>必须一直可见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考试视频会被保存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675591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6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特点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3568B060-AA20-4442-8C48-E2227F6D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51958"/>
              </p:ext>
            </p:extLst>
          </p:nvPr>
        </p:nvGraphicFramePr>
        <p:xfrm>
          <a:off x="1500833" y="195326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87">
                  <a:extLst>
                    <a:ext uri="{9D8B030D-6E8A-4147-A177-3AD203B41FA5}">
                      <a16:colId xmlns:a16="http://schemas.microsoft.com/office/drawing/2014/main" xmlns="" val="243103471"/>
                    </a:ext>
                  </a:extLst>
                </a:gridCol>
                <a:gridCol w="4579313">
                  <a:extLst>
                    <a:ext uri="{9D8B030D-6E8A-4147-A177-3AD203B41FA5}">
                      <a16:colId xmlns:a16="http://schemas.microsoft.com/office/drawing/2014/main" xmlns="" val="28553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en-CA" altLang="zh-C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03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Smowl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人脸识别来辨别身份</a:t>
                      </a:r>
                      <a:endParaRPr lang="en-CA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Gartner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年度的</a:t>
                      </a: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 Vendor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大奖</a:t>
                      </a:r>
                      <a:endParaRPr lang="en-CA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2400" dirty="0"/>
                    </a:p>
                    <a:p>
                      <a:r>
                        <a:rPr lang="en-US" altLang="zh-CN" sz="2400" dirty="0"/>
                        <a:t>URL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23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识别身份证</a:t>
                      </a: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2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61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7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正面反馈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C14CA84-9244-4717-9B0B-67A85D9B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53" y="1656023"/>
            <a:ext cx="5761219" cy="13107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24BF43-17A9-4F37-A5A8-6CC70DE6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53" y="3586407"/>
            <a:ext cx="5745978" cy="16765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DBE38D4-CC42-4B23-B4B7-1DEC98ACCC23}"/>
              </a:ext>
            </a:extLst>
          </p:cNvPr>
          <p:cNvSpPr txBox="1"/>
          <p:nvPr/>
        </p:nvSpPr>
        <p:spPr>
          <a:xfrm>
            <a:off x="1702821" y="5674578"/>
            <a:ext cx="612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hlinkClick r:id="rId4"/>
              </a:rPr>
              <a:t>-</a:t>
            </a:r>
            <a:r>
              <a:rPr lang="en-US" sz="1200" dirty="0">
                <a:hlinkClick r:id="rId4"/>
              </a:rPr>
              <a:t> </a:t>
            </a:r>
            <a:r>
              <a:rPr lang="en-CA" sz="1200" dirty="0">
                <a:hlinkClick r:id="rId4"/>
              </a:rPr>
              <a:t>https://borntolearn.mslearn.net/b/weblog/posts/online-proctoring-so-i-can-cheat-right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4636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8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负面反馈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A40B88E-9261-46BF-9298-7AA55D78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21" y="1666239"/>
            <a:ext cx="5738357" cy="42928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40E267-8DA8-48C2-A00A-873E15E41619}"/>
              </a:ext>
            </a:extLst>
          </p:cNvPr>
          <p:cNvSpPr txBox="1"/>
          <p:nvPr/>
        </p:nvSpPr>
        <p:spPr>
          <a:xfrm>
            <a:off x="1702821" y="5877778"/>
            <a:ext cx="612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hlinkClick r:id="rId3"/>
              </a:rPr>
              <a:t>https://borntolearn.mslearn.net/b/weblog/posts/online-proctoring-so-i-can-cheat-right</a:t>
            </a:r>
            <a:endParaRPr lang="en-CA" sz="1200" dirty="0"/>
          </a:p>
          <a:p>
            <a:pPr algn="r"/>
            <a:r>
              <a:rPr lang="en-CA" sz="1200" dirty="0">
                <a:hlinkClick r:id="rId4"/>
              </a:rPr>
              <a:t>http://blog.chinaunix.net/uid-30022178-id-5749329.html</a:t>
            </a:r>
            <a:r>
              <a:rPr lang="en-CA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8540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9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线上监考模型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D44ECB2-74C3-4BDD-90C0-1C5F98B6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1" y="1920239"/>
            <a:ext cx="9317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C0C899F6-3A6E-47DB-BD1F-0940F2EAA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9083"/>
              </p:ext>
            </p:extLst>
          </p:nvPr>
        </p:nvGraphicFramePr>
        <p:xfrm>
          <a:off x="708182" y="1920240"/>
          <a:ext cx="7711045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6721478" imgH="3962086" progId="Visio.Drawing.11">
                  <p:embed/>
                </p:oleObj>
              </mc:Choice>
              <mc:Fallback>
                <p:oleObj name="Visio" r:id="rId3" imgW="6721478" imgH="39620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2" y="1920240"/>
                        <a:ext cx="7711045" cy="345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6456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24086</TotalTime>
  <Pages>0</Pages>
  <Words>986</Words>
  <Characters>0</Characters>
  <Application>Microsoft Office PowerPoint</Application>
  <DocSecurity>0</DocSecurity>
  <PresentationFormat>On-screen Show (4:3)</PresentationFormat>
  <Lines>0</Lines>
  <Paragraphs>221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清华MOOC</vt:lpstr>
      <vt:lpstr>1111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Gavin Zheng</cp:lastModifiedBy>
  <cp:revision>1743</cp:revision>
  <dcterms:created xsi:type="dcterms:W3CDTF">2014-01-16T12:01:00Z</dcterms:created>
  <dcterms:modified xsi:type="dcterms:W3CDTF">2017-09-11T05:56:06Z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