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405" r:id="rId2"/>
    <p:sldId id="470" r:id="rId3"/>
    <p:sldId id="487" r:id="rId4"/>
    <p:sldId id="480" r:id="rId5"/>
    <p:sldId id="460" r:id="rId6"/>
    <p:sldId id="468" r:id="rId7"/>
    <p:sldId id="472" r:id="rId8"/>
    <p:sldId id="474" r:id="rId9"/>
    <p:sldId id="476" r:id="rId10"/>
    <p:sldId id="455" r:id="rId11"/>
    <p:sldId id="488" r:id="rId12"/>
    <p:sldId id="456" r:id="rId13"/>
    <p:sldId id="478" r:id="rId14"/>
    <p:sldId id="479" r:id="rId15"/>
    <p:sldId id="481" r:id="rId16"/>
    <p:sldId id="462" r:id="rId17"/>
    <p:sldId id="483" r:id="rId18"/>
    <p:sldId id="486" r:id="rId19"/>
    <p:sldId id="485" r:id="rId20"/>
    <p:sldId id="371" r:id="rId2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1D8C77-04E6-4A22-AC41-124AACDCB605}">
          <p14:sldIdLst>
            <p14:sldId id="405"/>
            <p14:sldId id="470"/>
            <p14:sldId id="487"/>
            <p14:sldId id="480"/>
            <p14:sldId id="460"/>
            <p14:sldId id="468"/>
            <p14:sldId id="472"/>
            <p14:sldId id="474"/>
            <p14:sldId id="476"/>
            <p14:sldId id="455"/>
            <p14:sldId id="488"/>
            <p14:sldId id="456"/>
            <p14:sldId id="478"/>
            <p14:sldId id="479"/>
            <p14:sldId id="481"/>
            <p14:sldId id="462"/>
            <p14:sldId id="483"/>
            <p14:sldId id="486"/>
            <p14:sldId id="485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FA"/>
    <a:srgbClr val="FFCE2B"/>
    <a:srgbClr val="F44218"/>
    <a:srgbClr val="00C348"/>
    <a:srgbClr val="FFBB44"/>
    <a:srgbClr val="007CD7"/>
    <a:srgbClr val="6226C2"/>
    <a:srgbClr val="FD8609"/>
    <a:srgbClr val="5623A9"/>
    <a:srgbClr val="430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2" autoAdjust="0"/>
    <p:restoredTop sz="94627"/>
  </p:normalViewPr>
  <p:slideViewPr>
    <p:cSldViewPr snapToGrid="0" snapToObjects="1">
      <p:cViewPr varScale="1">
        <p:scale>
          <a:sx n="106" d="100"/>
          <a:sy n="106" d="100"/>
        </p:scale>
        <p:origin x="6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D11BC-40E1-4954-AD5F-329BB43AF945}" type="datetimeFigureOut">
              <a:rPr lang="zh-CN" altLang="en-US" smtClean="0"/>
              <a:pPr/>
              <a:t>2018-02-05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1ABF-6D55-43DF-A581-1AEB8F9248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2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1ABF-6D55-43DF-A581-1AEB8F9248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19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1ABF-6D55-43DF-A581-1AEB8F9248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96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1ABF-6D55-43DF-A581-1AEB8F9248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5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1ABF-6D55-43DF-A581-1AEB8F9248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42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51ABF-6D55-43DF-A581-1AEB8F9248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0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309E-B9AA-DF4E-A058-BFBEEFBF3B32}" type="datetimeFigureOut">
              <a:rPr kumimoji="1" lang="zh-CN" altLang="en-US" smtClean="0"/>
              <a:pPr/>
              <a:t>2018-02-05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571-970B-4940-805A-24C27496810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053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309E-B9AA-DF4E-A058-BFBEEFBF3B32}" type="datetimeFigureOut">
              <a:rPr kumimoji="1" lang="zh-CN" altLang="en-US" smtClean="0"/>
              <a:pPr/>
              <a:t>2018-02-05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571-970B-4940-805A-24C27496810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0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309E-B9AA-DF4E-A058-BFBEEFBF3B32}" type="datetimeFigureOut">
              <a:rPr kumimoji="1" lang="zh-CN" altLang="en-US" smtClean="0"/>
              <a:pPr/>
              <a:t>2018-02-05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5571-970B-4940-805A-24C27496810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85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427957"/>
            <a:ext cx="7772400" cy="1362075"/>
          </a:xfrm>
        </p:spPr>
        <p:txBody>
          <a:bodyPr anchor="t">
            <a:noAutofit/>
          </a:bodyPr>
          <a:lstStyle>
            <a:lvl1pPr algn="ctr">
              <a:defRPr sz="5400" b="1" cap="all">
                <a:solidFill>
                  <a:srgbClr val="6226C2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878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309E-B9AA-DF4E-A058-BFBEEFBF3B32}" type="datetimeFigureOut">
              <a:rPr kumimoji="1" lang="zh-CN" altLang="en-US" smtClean="0"/>
              <a:pPr/>
              <a:t>2018-02-05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5571-970B-4940-805A-24C27496810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0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1722" y="2083442"/>
            <a:ext cx="7060556" cy="2615879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8815" y="2528053"/>
            <a:ext cx="7743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“钉钉”审批系统 </a:t>
            </a:r>
          </a:p>
        </p:txBody>
      </p:sp>
      <p:sp>
        <p:nvSpPr>
          <p:cNvPr id="4" name="矩形 3"/>
          <p:cNvSpPr/>
          <p:nvPr/>
        </p:nvSpPr>
        <p:spPr>
          <a:xfrm>
            <a:off x="1041722" y="5025295"/>
            <a:ext cx="70605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人力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资源及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行政部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2017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年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月</a:t>
            </a:r>
          </a:p>
        </p:txBody>
      </p:sp>
      <p:sp>
        <p:nvSpPr>
          <p:cNvPr id="6" name="矩形 5"/>
          <p:cNvSpPr/>
          <p:nvPr/>
        </p:nvSpPr>
        <p:spPr>
          <a:xfrm>
            <a:off x="1041722" y="3673052"/>
            <a:ext cx="7060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 charset="-122"/>
              </a:rPr>
              <a:t>讲解、演示</a:t>
            </a:r>
          </a:p>
        </p:txBody>
      </p:sp>
      <p:sp>
        <p:nvSpPr>
          <p:cNvPr id="7" name="矩形 6"/>
          <p:cNvSpPr/>
          <p:nvPr/>
        </p:nvSpPr>
        <p:spPr>
          <a:xfrm>
            <a:off x="3055716" y="509286"/>
            <a:ext cx="4004840" cy="770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52" y="1210396"/>
            <a:ext cx="4113716" cy="535389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" y="1210396"/>
            <a:ext cx="4113716" cy="5353899"/>
          </a:xfrm>
          <a:prstGeom prst="rect">
            <a:avLst/>
          </a:prstGeom>
        </p:spPr>
      </p:pic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73" y="1818828"/>
            <a:ext cx="2052000" cy="3654000"/>
          </a:xfrm>
          <a:prstGeom prst="rect">
            <a:avLst/>
          </a:prstGeom>
        </p:spPr>
      </p:pic>
      <p:pic>
        <p:nvPicPr>
          <p:cNvPr id="3" name="图片 2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71"/>
          <a:stretch/>
        </p:blipFill>
        <p:spPr>
          <a:xfrm>
            <a:off x="5694460" y="1818828"/>
            <a:ext cx="2052000" cy="797623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167867" y="2944730"/>
            <a:ext cx="872469" cy="771573"/>
          </a:xfrm>
          <a:prstGeom prst="rightArrow">
            <a:avLst>
              <a:gd name="adj1" fmla="val 50000"/>
              <a:gd name="adj2" fmla="val 62198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95106" y="219921"/>
            <a:ext cx="133007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5730" y="219921"/>
            <a:ext cx="319521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" y="219921"/>
            <a:ext cx="125729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5249" y="219921"/>
            <a:ext cx="3478569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445249" y="219921"/>
            <a:ext cx="4417102" cy="706056"/>
          </a:xfrm>
        </p:spPr>
        <p:txBody>
          <a:bodyPr numCol="1"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审批人的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0"/>
          <a:stretch/>
        </p:blipFill>
        <p:spPr>
          <a:xfrm>
            <a:off x="5694460" y="2616451"/>
            <a:ext cx="2052000" cy="285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0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5343941" y="490042"/>
            <a:ext cx="4660590" cy="661889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800" dirty="0">
                <a:solidFill>
                  <a:srgbClr val="6226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>
                <a:solidFill>
                  <a:srgbClr val="6226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solidFill>
                <a:srgbClr val="6226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5249" y="1313977"/>
            <a:ext cx="796032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关于审批人的坑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、主管级别以上请假，需选一个下属做</a:t>
            </a:r>
            <a:r>
              <a:rPr lang="zh-CN" altLang="en-US" sz="1600" dirty="0">
                <a:solidFill>
                  <a:srgbClr val="F442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“第一级主管”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审批，有临时委托工作的作用。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、如所在部门为一级部门无分管副总裁，直接隶属于总裁（课程部、雨课堂、财务）：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如果超过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天以上请假，可能存在</a:t>
            </a:r>
            <a:r>
              <a:rPr lang="zh-CN" altLang="en-US" sz="1600" dirty="0">
                <a:solidFill>
                  <a:srgbClr val="F442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“</a:t>
            </a:r>
            <a:r>
              <a:rPr lang="zh-CN" altLang="en-US" sz="1600" b="1" dirty="0">
                <a:solidFill>
                  <a:srgbClr val="F442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副总裁”一列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无从选择审批人的尴尬。建议：在审批时可以抄送孙一可，或者直接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@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孙一可由人力转交给下一个审批人。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存在的</a:t>
            </a:r>
            <a:r>
              <a:rPr lang="zh-CN" altLang="en-US" sz="1600" dirty="0">
                <a:solidFill>
                  <a:srgbClr val="F442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“第一级主管”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无法自动识别，自动默认管理员为第一审批人的。目前只能由管理员孙一可转交给总裁。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zh-CN" altLang="en-US" sz="1600" dirty="0">
                <a:solidFill>
                  <a:srgbClr val="F442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一级部门负责人（所有部门）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请假、调休、出差，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</a:t>
            </a:r>
            <a:r>
              <a:rPr lang="zh-CN" altLang="en-US" sz="1600" dirty="0">
                <a:solidFill>
                  <a:srgbClr val="F442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“第一级主管”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无法自动识别，自动默认管理员为第一审批人的。目前只能由管理员孙一可转交给相应审批人。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95106" y="219921"/>
            <a:ext cx="133007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730" y="219921"/>
            <a:ext cx="319521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9921"/>
            <a:ext cx="125729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5249" y="219921"/>
            <a:ext cx="3478569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45249" y="219921"/>
            <a:ext cx="4417102" cy="70605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审批人的选择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5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41722" y="2106592"/>
            <a:ext cx="7060556" cy="211957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ctrTitle"/>
          </p:nvPr>
        </p:nvSpPr>
        <p:spPr>
          <a:xfrm>
            <a:off x="685800" y="2431367"/>
            <a:ext cx="7772400" cy="14700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考勤状态</a:t>
            </a:r>
          </a:p>
        </p:txBody>
      </p:sp>
    </p:spTree>
    <p:extLst>
      <p:ext uri="{BB962C8B-B14F-4D97-AF65-F5344CB8AC3E}">
        <p14:creationId xmlns:p14="http://schemas.microsoft.com/office/powerpoint/2010/main" val="33187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52" y="1210396"/>
            <a:ext cx="4113716" cy="535389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" y="1210396"/>
            <a:ext cx="4113716" cy="5353899"/>
          </a:xfrm>
          <a:prstGeom prst="rect">
            <a:avLst/>
          </a:prstGeom>
        </p:spPr>
      </p:pic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97" y="1816286"/>
            <a:ext cx="2052000" cy="3654000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55" y="1816720"/>
            <a:ext cx="2052000" cy="3654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994769" y="219921"/>
            <a:ext cx="133007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5732" y="219921"/>
            <a:ext cx="222996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" y="219921"/>
            <a:ext cx="125729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8728" y="219921"/>
            <a:ext cx="2646042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348726" y="219920"/>
            <a:ext cx="2423049" cy="70093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088445" y="3031493"/>
            <a:ext cx="881300" cy="718094"/>
          </a:xfrm>
          <a:prstGeom prst="rightArrow">
            <a:avLst>
              <a:gd name="adj1" fmla="val 50000"/>
              <a:gd name="adj2" fmla="val 59285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1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52" y="1210396"/>
            <a:ext cx="4113716" cy="535389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" y="1210396"/>
            <a:ext cx="4113716" cy="5353899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3817512" y="1012230"/>
            <a:ext cx="4644392" cy="663897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800" dirty="0">
                <a:solidFill>
                  <a:srgbClr val="6226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800" dirty="0">
                <a:solidFill>
                  <a:srgbClr val="6226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dirty="0">
              <a:solidFill>
                <a:srgbClr val="6226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088445" y="3031493"/>
            <a:ext cx="881300" cy="718094"/>
          </a:xfrm>
          <a:prstGeom prst="rightArrow">
            <a:avLst>
              <a:gd name="adj1" fmla="val 50000"/>
              <a:gd name="adj2" fmla="val 59285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28" y="1806414"/>
            <a:ext cx="2052000" cy="3672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52" y="1818337"/>
            <a:ext cx="2052000" cy="3636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94769" y="219921"/>
            <a:ext cx="133007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732" y="219921"/>
            <a:ext cx="222996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" y="219921"/>
            <a:ext cx="125729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8728" y="219921"/>
            <a:ext cx="2646042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48726" y="219920"/>
            <a:ext cx="2423049" cy="700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考勤状态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8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0" y="2106592"/>
            <a:ext cx="7620000" cy="211957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31367"/>
            <a:ext cx="7772400" cy="14700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个人（团队）考勤状态查询</a:t>
            </a:r>
          </a:p>
        </p:txBody>
      </p:sp>
    </p:spTree>
    <p:extLst>
      <p:ext uri="{BB962C8B-B14F-4D97-AF65-F5344CB8AC3E}">
        <p14:creationId xmlns:p14="http://schemas.microsoft.com/office/powerpoint/2010/main" val="38093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52" y="1210396"/>
            <a:ext cx="4113716" cy="535389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" y="1210396"/>
            <a:ext cx="4113716" cy="535389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05585" y="-554011"/>
            <a:ext cx="5975498" cy="671659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6226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41" y="1816697"/>
            <a:ext cx="2052000" cy="365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11" y="1816697"/>
            <a:ext cx="2064298" cy="3654000"/>
          </a:xfrm>
          <a:prstGeom prst="rect">
            <a:avLst/>
          </a:prstGeom>
        </p:spPr>
      </p:pic>
      <p:sp>
        <p:nvSpPr>
          <p:cNvPr id="31" name="右箭头 30"/>
          <p:cNvSpPr/>
          <p:nvPr/>
        </p:nvSpPr>
        <p:spPr>
          <a:xfrm>
            <a:off x="4022562" y="2981542"/>
            <a:ext cx="987184" cy="602161"/>
          </a:xfrm>
          <a:prstGeom prst="rightArrow">
            <a:avLst>
              <a:gd name="adj1" fmla="val 50000"/>
              <a:gd name="adj2" fmla="val 75039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75933" y="219921"/>
            <a:ext cx="133007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732" y="219921"/>
            <a:ext cx="222996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219921"/>
            <a:ext cx="125729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8728" y="219921"/>
            <a:ext cx="1827205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48726" y="219920"/>
            <a:ext cx="2423049" cy="700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2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52" y="1210396"/>
            <a:ext cx="4113716" cy="535389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" y="1210396"/>
            <a:ext cx="4113716" cy="5353899"/>
          </a:xfrm>
          <a:prstGeom prst="rect">
            <a:avLst/>
          </a:prstGeom>
        </p:spPr>
      </p:pic>
      <p:pic>
        <p:nvPicPr>
          <p:cNvPr id="15" name="内容占位符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01" y="1816697"/>
            <a:ext cx="2052000" cy="3654000"/>
          </a:xfrm>
        </p:spPr>
      </p:pic>
      <p:pic>
        <p:nvPicPr>
          <p:cNvPr id="16" name="图片 1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11" y="1816697"/>
            <a:ext cx="2052000" cy="3654000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4022562" y="2981542"/>
            <a:ext cx="987184" cy="602161"/>
          </a:xfrm>
          <a:prstGeom prst="rightArrow">
            <a:avLst>
              <a:gd name="adj1" fmla="val 50000"/>
              <a:gd name="adj2" fmla="val 75039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" y="1210396"/>
            <a:ext cx="4113716" cy="5353899"/>
          </a:xfrm>
          <a:prstGeom prst="rect">
            <a:avLst/>
          </a:prstGeom>
        </p:spPr>
      </p:pic>
      <p:sp>
        <p:nvSpPr>
          <p:cNvPr id="17" name="圆角矩形标注 16"/>
          <p:cNvSpPr/>
          <p:nvPr/>
        </p:nvSpPr>
        <p:spPr>
          <a:xfrm>
            <a:off x="4238508" y="2079652"/>
            <a:ext cx="3520561" cy="1928468"/>
          </a:xfrm>
          <a:prstGeom prst="wedgeRoundRectCallout">
            <a:avLst>
              <a:gd name="adj1" fmla="val -33170"/>
              <a:gd name="adj2" fmla="val 68592"/>
              <a:gd name="adj3" fmla="val 16667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如有缺打卡或请假不成功等异常情况，请及时处理，否则会记录为旷工，按旷工处理。</a:t>
            </a:r>
          </a:p>
        </p:txBody>
      </p:sp>
      <p:pic>
        <p:nvPicPr>
          <p:cNvPr id="3" name="图片 2"/>
          <p:cNvPicPr>
            <a:picLocks/>
          </p:cNvPicPr>
          <p:nvPr/>
        </p:nvPicPr>
        <p:blipFill rotWithShape="1">
          <a:blip r:embed="rId3"/>
          <a:srcRect l="1604"/>
          <a:stretch/>
        </p:blipFill>
        <p:spPr>
          <a:xfrm>
            <a:off x="1409700" y="1817885"/>
            <a:ext cx="2052000" cy="36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52" y="1210396"/>
            <a:ext cx="4113716" cy="535389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" y="1210396"/>
            <a:ext cx="4113716" cy="535389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242436" y="-593948"/>
            <a:ext cx="5975498" cy="671659"/>
          </a:xfrm>
        </p:spPr>
        <p:txBody>
          <a:bodyPr>
            <a:normAutofit/>
          </a:bodyPr>
          <a:lstStyle/>
          <a:p>
            <a:pPr algn="l"/>
            <a:endParaRPr lang="zh-CN" altLang="en-US" sz="3200" dirty="0">
              <a:solidFill>
                <a:srgbClr val="6226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9"/>
          <a:stretch/>
        </p:blipFill>
        <p:spPr>
          <a:xfrm>
            <a:off x="1416375" y="1812462"/>
            <a:ext cx="2032124" cy="3654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74" y="1820929"/>
            <a:ext cx="2063608" cy="36540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022562" y="2981542"/>
            <a:ext cx="987184" cy="602161"/>
          </a:xfrm>
          <a:prstGeom prst="rightArrow">
            <a:avLst>
              <a:gd name="adj1" fmla="val 50000"/>
              <a:gd name="adj2" fmla="val 75039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75933" y="219921"/>
            <a:ext cx="133007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732" y="219921"/>
            <a:ext cx="222996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" y="219921"/>
            <a:ext cx="125729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8728" y="219921"/>
            <a:ext cx="1827205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348727" y="219920"/>
            <a:ext cx="1694200" cy="7009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5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2129742"/>
            <a:ext cx="8229600" cy="36366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提前审批，切勿‘先休假后补申请’。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考勤打卡个人状态‘实时’查阅，及时补交申请，避免统计遗漏。</a:t>
            </a:r>
          </a:p>
        </p:txBody>
      </p:sp>
      <p:sp>
        <p:nvSpPr>
          <p:cNvPr id="4" name="矩形 3"/>
          <p:cNvSpPr/>
          <p:nvPr/>
        </p:nvSpPr>
        <p:spPr>
          <a:xfrm>
            <a:off x="170234" y="219921"/>
            <a:ext cx="2018489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8723" y="219921"/>
            <a:ext cx="474563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19921"/>
            <a:ext cx="170233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3286" y="219921"/>
            <a:ext cx="92598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315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</a:p>
        </p:txBody>
      </p:sp>
    </p:spTree>
    <p:extLst>
      <p:ext uri="{BB962C8B-B14F-4D97-AF65-F5344CB8AC3E}">
        <p14:creationId xmlns:p14="http://schemas.microsoft.com/office/powerpoint/2010/main" val="32453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0" y="2476471"/>
            <a:ext cx="9144000" cy="2060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9600" b="1" dirty="0">
                <a:solidFill>
                  <a:srgbClr val="0090FA"/>
                </a:solidFill>
              </a:rPr>
              <a:t>T</a:t>
            </a:r>
            <a:r>
              <a:rPr lang="en-US" altLang="zh-CN" sz="9600" b="1" dirty="0">
                <a:solidFill>
                  <a:srgbClr val="F44218"/>
                </a:solidFill>
              </a:rPr>
              <a:t>h</a:t>
            </a:r>
            <a:r>
              <a:rPr lang="en-US" altLang="zh-CN" sz="9600" b="1" dirty="0">
                <a:solidFill>
                  <a:srgbClr val="00C348"/>
                </a:solidFill>
              </a:rPr>
              <a:t>a</a:t>
            </a:r>
            <a:r>
              <a:rPr lang="en-US" altLang="zh-CN" sz="9600" b="1" dirty="0">
                <a:solidFill>
                  <a:srgbClr val="FFCE2B"/>
                </a:solidFill>
              </a:rPr>
              <a:t>n</a:t>
            </a:r>
            <a:r>
              <a:rPr lang="en-US" altLang="zh-CN" sz="9600" b="1" dirty="0">
                <a:solidFill>
                  <a:srgbClr val="0090FA"/>
                </a:solidFill>
              </a:rPr>
              <a:t>k</a:t>
            </a:r>
            <a:r>
              <a:rPr lang="en-US" altLang="zh-CN" sz="9600" b="1" dirty="0">
                <a:solidFill>
                  <a:srgbClr val="00C348"/>
                </a:solidFill>
              </a:rPr>
              <a:t>s</a:t>
            </a:r>
            <a:r>
              <a:rPr lang="en-US" altLang="zh-CN" sz="9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altLang="zh-CN" sz="9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4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0235" y="219918"/>
            <a:ext cx="177006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241" y="219918"/>
            <a:ext cx="2726638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9918"/>
            <a:ext cx="170233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3879" y="219918"/>
            <a:ext cx="286965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14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请假规则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349190"/>
            <a:ext cx="8229600" cy="21232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最小请假单位为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天，否则退回；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审批按以下权限：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28711"/>
              </p:ext>
            </p:extLst>
          </p:nvPr>
        </p:nvGraphicFramePr>
        <p:xfrm>
          <a:off x="539922" y="3467355"/>
          <a:ext cx="8013768" cy="2193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42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80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36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293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351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3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84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请假天数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直接上级</a:t>
                      </a:r>
                      <a:r>
                        <a:rPr lang="en-US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二级部门负责人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一级部门负责人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分管副总裁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人力资源部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总裁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6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1-3</a:t>
                      </a: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批准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备案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6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4-5</a:t>
                      </a: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批准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批准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备案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6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800" b="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lang="zh-CN" sz="18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备案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批准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59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41722" y="2106592"/>
            <a:ext cx="7060556" cy="211957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2431368"/>
            <a:ext cx="7772400" cy="14700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各类审批演示</a:t>
            </a:r>
          </a:p>
        </p:txBody>
      </p:sp>
    </p:spTree>
    <p:extLst>
      <p:ext uri="{BB962C8B-B14F-4D97-AF65-F5344CB8AC3E}">
        <p14:creationId xmlns:p14="http://schemas.microsoft.com/office/powerpoint/2010/main" val="6710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138" y="1210396"/>
            <a:ext cx="4087030" cy="53538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37" y="1210396"/>
            <a:ext cx="4087030" cy="535389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 flipV="1">
            <a:off x="1" y="6858000"/>
            <a:ext cx="9143999" cy="5593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-2797321" y="1210396"/>
            <a:ext cx="2666517" cy="5254672"/>
            <a:chOff x="692" y="1736"/>
            <a:chExt cx="1259" cy="2481"/>
          </a:xfrm>
        </p:grpSpPr>
        <p:sp>
          <p:nvSpPr>
            <p:cNvPr id="7" name="AutoShape 9"/>
            <p:cNvSpPr>
              <a:spLocks noChangeAspect="1" noChangeArrowheads="1" noTextEdit="1"/>
            </p:cNvSpPr>
            <p:nvPr/>
          </p:nvSpPr>
          <p:spPr bwMode="auto">
            <a:xfrm>
              <a:off x="692" y="1736"/>
              <a:ext cx="1259" cy="2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695" y="1738"/>
              <a:ext cx="1254" cy="2479"/>
            </a:xfrm>
            <a:custGeom>
              <a:avLst/>
              <a:gdLst>
                <a:gd name="T0" fmla="*/ 3 w 6407"/>
                <a:gd name="T1" fmla="*/ 197 h 12675"/>
                <a:gd name="T2" fmla="*/ 3 w 6407"/>
                <a:gd name="T3" fmla="*/ 197 h 12675"/>
                <a:gd name="T4" fmla="*/ 1 w 6407"/>
                <a:gd name="T5" fmla="*/ 197 h 12675"/>
                <a:gd name="T6" fmla="*/ 0 w 6407"/>
                <a:gd name="T7" fmla="*/ 196 h 12675"/>
                <a:gd name="T8" fmla="*/ 0 w 6407"/>
                <a:gd name="T9" fmla="*/ 162 h 12675"/>
                <a:gd name="T10" fmla="*/ 1 w 6407"/>
                <a:gd name="T11" fmla="*/ 161 h 12675"/>
                <a:gd name="T12" fmla="*/ 3 w 6407"/>
                <a:gd name="T13" fmla="*/ 161 h 12675"/>
                <a:gd name="T14" fmla="*/ 3 w 6407"/>
                <a:gd name="T15" fmla="*/ 139 h 12675"/>
                <a:gd name="T16" fmla="*/ 2 w 6407"/>
                <a:gd name="T17" fmla="*/ 139 h 12675"/>
                <a:gd name="T18" fmla="*/ 0 w 6407"/>
                <a:gd name="T19" fmla="*/ 138 h 12675"/>
                <a:gd name="T20" fmla="*/ 0 w 6407"/>
                <a:gd name="T21" fmla="*/ 105 h 12675"/>
                <a:gd name="T22" fmla="*/ 2 w 6407"/>
                <a:gd name="T23" fmla="*/ 104 h 12675"/>
                <a:gd name="T24" fmla="*/ 3 w 6407"/>
                <a:gd name="T25" fmla="*/ 104 h 12675"/>
                <a:gd name="T26" fmla="*/ 3 w 6407"/>
                <a:gd name="T27" fmla="*/ 83 h 12675"/>
                <a:gd name="T28" fmla="*/ 2 w 6407"/>
                <a:gd name="T29" fmla="*/ 83 h 12675"/>
                <a:gd name="T30" fmla="*/ 0 w 6407"/>
                <a:gd name="T31" fmla="*/ 81 h 12675"/>
                <a:gd name="T32" fmla="*/ 0 w 6407"/>
                <a:gd name="T33" fmla="*/ 67 h 12675"/>
                <a:gd name="T34" fmla="*/ 2 w 6407"/>
                <a:gd name="T35" fmla="*/ 65 h 12675"/>
                <a:gd name="T36" fmla="*/ 3 w 6407"/>
                <a:gd name="T37" fmla="*/ 65 h 12675"/>
                <a:gd name="T38" fmla="*/ 3 w 6407"/>
                <a:gd name="T39" fmla="*/ 31 h 12675"/>
                <a:gd name="T40" fmla="*/ 33 w 6407"/>
                <a:gd name="T41" fmla="*/ 0 h 12675"/>
                <a:gd name="T42" fmla="*/ 212 w 6407"/>
                <a:gd name="T43" fmla="*/ 0 h 12675"/>
                <a:gd name="T44" fmla="*/ 243 w 6407"/>
                <a:gd name="T45" fmla="*/ 31 h 12675"/>
                <a:gd name="T46" fmla="*/ 243 w 6407"/>
                <a:gd name="T47" fmla="*/ 103 h 12675"/>
                <a:gd name="T48" fmla="*/ 244 w 6407"/>
                <a:gd name="T49" fmla="*/ 103 h 12675"/>
                <a:gd name="T50" fmla="*/ 245 w 6407"/>
                <a:gd name="T51" fmla="*/ 105 h 12675"/>
                <a:gd name="T52" fmla="*/ 245 w 6407"/>
                <a:gd name="T53" fmla="*/ 137 h 12675"/>
                <a:gd name="T54" fmla="*/ 244 w 6407"/>
                <a:gd name="T55" fmla="*/ 139 h 12675"/>
                <a:gd name="T56" fmla="*/ 243 w 6407"/>
                <a:gd name="T57" fmla="*/ 139 h 12675"/>
                <a:gd name="T58" fmla="*/ 243 w 6407"/>
                <a:gd name="T59" fmla="*/ 454 h 12675"/>
                <a:gd name="T60" fmla="*/ 212 w 6407"/>
                <a:gd name="T61" fmla="*/ 485 h 12675"/>
                <a:gd name="T62" fmla="*/ 33 w 6407"/>
                <a:gd name="T63" fmla="*/ 485 h 12675"/>
                <a:gd name="T64" fmla="*/ 3 w 6407"/>
                <a:gd name="T65" fmla="*/ 454 h 12675"/>
                <a:gd name="T66" fmla="*/ 3 w 6407"/>
                <a:gd name="T67" fmla="*/ 197 h 12675"/>
                <a:gd name="T68" fmla="*/ 3 w 6407"/>
                <a:gd name="T69" fmla="*/ 197 h 1267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407" h="12675">
                  <a:moveTo>
                    <a:pt x="65" y="5143"/>
                  </a:moveTo>
                  <a:lnTo>
                    <a:pt x="65" y="5143"/>
                  </a:lnTo>
                  <a:lnTo>
                    <a:pt x="27" y="5141"/>
                  </a:lnTo>
                  <a:cubicBezTo>
                    <a:pt x="12" y="5141"/>
                    <a:pt x="0" y="5129"/>
                    <a:pt x="0" y="5114"/>
                  </a:cubicBezTo>
                  <a:lnTo>
                    <a:pt x="0" y="4228"/>
                  </a:lnTo>
                  <a:cubicBezTo>
                    <a:pt x="0" y="4214"/>
                    <a:pt x="12" y="4202"/>
                    <a:pt x="27" y="4201"/>
                  </a:cubicBezTo>
                  <a:lnTo>
                    <a:pt x="65" y="4201"/>
                  </a:lnTo>
                  <a:lnTo>
                    <a:pt x="65" y="3647"/>
                  </a:lnTo>
                  <a:lnTo>
                    <a:pt x="40" y="3647"/>
                  </a:lnTo>
                  <a:cubicBezTo>
                    <a:pt x="18" y="3647"/>
                    <a:pt x="0" y="3629"/>
                    <a:pt x="0" y="3607"/>
                  </a:cubicBezTo>
                  <a:lnTo>
                    <a:pt x="0" y="2749"/>
                  </a:lnTo>
                  <a:cubicBezTo>
                    <a:pt x="0" y="2727"/>
                    <a:pt x="18" y="2709"/>
                    <a:pt x="40" y="2709"/>
                  </a:cubicBezTo>
                  <a:lnTo>
                    <a:pt x="65" y="2709"/>
                  </a:lnTo>
                  <a:lnTo>
                    <a:pt x="65" y="2161"/>
                  </a:lnTo>
                  <a:lnTo>
                    <a:pt x="40" y="2161"/>
                  </a:lnTo>
                  <a:cubicBezTo>
                    <a:pt x="18" y="2161"/>
                    <a:pt x="0" y="2144"/>
                    <a:pt x="0" y="2121"/>
                  </a:cubicBezTo>
                  <a:lnTo>
                    <a:pt x="0" y="1746"/>
                  </a:lnTo>
                  <a:cubicBezTo>
                    <a:pt x="0" y="1724"/>
                    <a:pt x="18" y="1706"/>
                    <a:pt x="40" y="1706"/>
                  </a:cubicBezTo>
                  <a:lnTo>
                    <a:pt x="75" y="1706"/>
                  </a:lnTo>
                  <a:lnTo>
                    <a:pt x="70" y="800"/>
                  </a:lnTo>
                  <a:cubicBezTo>
                    <a:pt x="67" y="358"/>
                    <a:pt x="423" y="0"/>
                    <a:pt x="865" y="0"/>
                  </a:cubicBezTo>
                  <a:lnTo>
                    <a:pt x="5542" y="0"/>
                  </a:lnTo>
                  <a:cubicBezTo>
                    <a:pt x="5984" y="0"/>
                    <a:pt x="6342" y="358"/>
                    <a:pt x="6342" y="799"/>
                  </a:cubicBezTo>
                  <a:lnTo>
                    <a:pt x="6342" y="2705"/>
                  </a:lnTo>
                  <a:lnTo>
                    <a:pt x="6367" y="2705"/>
                  </a:lnTo>
                  <a:cubicBezTo>
                    <a:pt x="6389" y="2705"/>
                    <a:pt x="6407" y="2723"/>
                    <a:pt x="6407" y="2745"/>
                  </a:cubicBezTo>
                  <a:lnTo>
                    <a:pt x="6407" y="3592"/>
                  </a:lnTo>
                  <a:cubicBezTo>
                    <a:pt x="6407" y="3614"/>
                    <a:pt x="6389" y="3632"/>
                    <a:pt x="6367" y="3632"/>
                  </a:cubicBezTo>
                  <a:lnTo>
                    <a:pt x="6342" y="3632"/>
                  </a:lnTo>
                  <a:lnTo>
                    <a:pt x="6342" y="11875"/>
                  </a:lnTo>
                  <a:cubicBezTo>
                    <a:pt x="6342" y="12317"/>
                    <a:pt x="5984" y="12675"/>
                    <a:pt x="5542" y="12675"/>
                  </a:cubicBezTo>
                  <a:lnTo>
                    <a:pt x="865" y="12675"/>
                  </a:lnTo>
                  <a:cubicBezTo>
                    <a:pt x="423" y="12675"/>
                    <a:pt x="65" y="12317"/>
                    <a:pt x="65" y="11875"/>
                  </a:cubicBezTo>
                  <a:lnTo>
                    <a:pt x="65" y="5143"/>
                  </a:lnTo>
                  <a:close/>
                </a:path>
              </a:pathLst>
            </a:custGeom>
            <a:noFill/>
            <a:ln w="7938" cap="flat">
              <a:solidFill>
                <a:srgbClr val="2CA5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774" y="2004"/>
              <a:ext cx="1099" cy="1947"/>
            </a:xfrm>
            <a:custGeom>
              <a:avLst/>
              <a:gdLst>
                <a:gd name="T0" fmla="*/ 0 w 5613"/>
                <a:gd name="T1" fmla="*/ 0 h 9952"/>
                <a:gd name="T2" fmla="*/ 0 w 5613"/>
                <a:gd name="T3" fmla="*/ 0 h 9952"/>
                <a:gd name="T4" fmla="*/ 215 w 5613"/>
                <a:gd name="T5" fmla="*/ 0 h 9952"/>
                <a:gd name="T6" fmla="*/ 215 w 5613"/>
                <a:gd name="T7" fmla="*/ 381 h 9952"/>
                <a:gd name="T8" fmla="*/ 0 w 5613"/>
                <a:gd name="T9" fmla="*/ 381 h 9952"/>
                <a:gd name="T10" fmla="*/ 0 w 5613"/>
                <a:gd name="T11" fmla="*/ 0 h 99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13" h="9952">
                  <a:moveTo>
                    <a:pt x="0" y="0"/>
                  </a:moveTo>
                  <a:lnTo>
                    <a:pt x="0" y="0"/>
                  </a:lnTo>
                  <a:lnTo>
                    <a:pt x="5613" y="0"/>
                  </a:lnTo>
                  <a:lnTo>
                    <a:pt x="5613" y="9952"/>
                  </a:lnTo>
                  <a:lnTo>
                    <a:pt x="0" y="99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2FA7F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24" y="1811647"/>
            <a:ext cx="2066400" cy="3678646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49" y="1811647"/>
            <a:ext cx="2066400" cy="367920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4021542" y="3036498"/>
            <a:ext cx="1291192" cy="690550"/>
          </a:xfrm>
          <a:prstGeom prst="rightArrow">
            <a:avLst>
              <a:gd name="adj1" fmla="val 50000"/>
              <a:gd name="adj2" fmla="val 83544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86927" y="219921"/>
            <a:ext cx="97704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5730" y="219921"/>
            <a:ext cx="319521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" y="219921"/>
            <a:ext cx="125729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5250" y="219921"/>
            <a:ext cx="4541677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495" y="219921"/>
            <a:ext cx="5495750" cy="697785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使用方法、界面展示</a:t>
            </a:r>
          </a:p>
        </p:txBody>
      </p:sp>
    </p:spTree>
    <p:extLst>
      <p:ext uri="{BB962C8B-B14F-4D97-AF65-F5344CB8AC3E}">
        <p14:creationId xmlns:p14="http://schemas.microsoft.com/office/powerpoint/2010/main" val="326951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15" y="1210396"/>
            <a:ext cx="4113716" cy="5353899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69" y="1210396"/>
            <a:ext cx="4113716" cy="53538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869660" y="219921"/>
            <a:ext cx="97704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5730" y="219921"/>
            <a:ext cx="319521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" y="219921"/>
            <a:ext cx="125729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5251" y="219921"/>
            <a:ext cx="2424410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5251" y="219921"/>
            <a:ext cx="3672143" cy="70605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调休</a:t>
            </a:r>
          </a:p>
        </p:txBody>
      </p:sp>
      <p:sp>
        <p:nvSpPr>
          <p:cNvPr id="30" name="右箭头 29"/>
          <p:cNvSpPr/>
          <p:nvPr/>
        </p:nvSpPr>
        <p:spPr>
          <a:xfrm>
            <a:off x="2987512" y="3127004"/>
            <a:ext cx="495112" cy="439340"/>
          </a:xfrm>
          <a:prstGeom prst="rightArrow">
            <a:avLst>
              <a:gd name="adj1" fmla="val 50000"/>
              <a:gd name="adj2" fmla="val 63173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0" y="1806420"/>
            <a:ext cx="2088328" cy="36792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84" y="1806420"/>
            <a:ext cx="2088000" cy="3679200"/>
          </a:xfrm>
          <a:prstGeom prst="rect">
            <a:avLst/>
          </a:prstGeom>
        </p:spPr>
      </p:pic>
      <p:sp>
        <p:nvSpPr>
          <p:cNvPr id="10" name="椭圆形标注 9"/>
          <p:cNvSpPr/>
          <p:nvPr/>
        </p:nvSpPr>
        <p:spPr>
          <a:xfrm>
            <a:off x="3762663" y="269969"/>
            <a:ext cx="3960047" cy="1294152"/>
          </a:xfrm>
          <a:prstGeom prst="wedgeEllipseCallout">
            <a:avLst>
              <a:gd name="adj1" fmla="val -28066"/>
              <a:gd name="adj2" fmla="val 60711"/>
            </a:avLst>
          </a:prstGeom>
          <a:solidFill>
            <a:srgbClr val="0090FA"/>
          </a:solidFill>
          <a:ln w="31750" cmpd="sng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注意：周末加班方可调休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！</a:t>
            </a:r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（主管及以上级别原则不能调休）</a:t>
            </a:r>
            <a:endParaRPr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9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15" y="1210396"/>
            <a:ext cx="4113716" cy="535389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73" y="1210396"/>
            <a:ext cx="4113716" cy="535389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69" y="1210396"/>
            <a:ext cx="4113716" cy="53538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869660" y="219921"/>
            <a:ext cx="97704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5730" y="219921"/>
            <a:ext cx="319521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" y="219921"/>
            <a:ext cx="125729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5251" y="219921"/>
            <a:ext cx="2424410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5251" y="219921"/>
            <a:ext cx="3672146" cy="70605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年假</a:t>
            </a:r>
          </a:p>
        </p:txBody>
      </p:sp>
      <p:sp>
        <p:nvSpPr>
          <p:cNvPr id="30" name="右箭头 29"/>
          <p:cNvSpPr/>
          <p:nvPr/>
        </p:nvSpPr>
        <p:spPr>
          <a:xfrm>
            <a:off x="2901930" y="2949580"/>
            <a:ext cx="442977" cy="439340"/>
          </a:xfrm>
          <a:prstGeom prst="rightArrow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5694737" y="2928596"/>
            <a:ext cx="454679" cy="406673"/>
          </a:xfrm>
          <a:prstGeom prst="rightArrow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1" y="1810561"/>
            <a:ext cx="2088328" cy="36792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08" y="1810561"/>
            <a:ext cx="2088000" cy="3679200"/>
          </a:xfrm>
          <a:prstGeom prst="rect">
            <a:avLst/>
          </a:prstGeom>
        </p:spPr>
      </p:pic>
      <p:pic>
        <p:nvPicPr>
          <p:cNvPr id="12" name="图片 1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779" y="1810561"/>
            <a:ext cx="2088000" cy="3679200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4523925" y="1378370"/>
            <a:ext cx="1403933" cy="713075"/>
          </a:xfrm>
          <a:prstGeom prst="wedgeEllipseCallou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可查看请假记录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3798340" y="1996829"/>
            <a:ext cx="2721716" cy="1256609"/>
          </a:xfrm>
          <a:prstGeom prst="wedgeRoundRectCallout">
            <a:avLst>
              <a:gd name="adj1" fmla="val -30693"/>
              <a:gd name="adj2" fmla="val 68828"/>
              <a:gd name="adj3" fmla="val 16667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注：年假全年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天，按在职月计算可休天数！</a:t>
            </a:r>
          </a:p>
        </p:txBody>
      </p:sp>
    </p:spTree>
    <p:extLst>
      <p:ext uri="{BB962C8B-B14F-4D97-AF65-F5344CB8AC3E}">
        <p14:creationId xmlns:p14="http://schemas.microsoft.com/office/powerpoint/2010/main" val="39334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4862945" y="219921"/>
            <a:ext cx="97704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5730" y="219921"/>
            <a:ext cx="319521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" y="219921"/>
            <a:ext cx="125729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5250" y="219921"/>
            <a:ext cx="4417695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15" y="1210396"/>
            <a:ext cx="4113716" cy="5353899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73" y="1210396"/>
            <a:ext cx="4113716" cy="5353899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069" y="1210396"/>
            <a:ext cx="4113716" cy="53538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5251" y="219921"/>
            <a:ext cx="4417694" cy="69547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病假、请假（其他）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"/>
          <a:stretch/>
        </p:blipFill>
        <p:spPr>
          <a:xfrm>
            <a:off x="784501" y="1807560"/>
            <a:ext cx="2092630" cy="36792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36" y="1802722"/>
            <a:ext cx="2088000" cy="3679200"/>
          </a:xfrm>
          <a:prstGeom prst="rect">
            <a:avLst/>
          </a:prstGeom>
        </p:spPr>
      </p:pic>
      <p:pic>
        <p:nvPicPr>
          <p:cNvPr id="11" name="图片 10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t="363" r="481" b="257"/>
          <a:stretch/>
        </p:blipFill>
        <p:spPr>
          <a:xfrm>
            <a:off x="3565876" y="1807485"/>
            <a:ext cx="2088000" cy="3679200"/>
          </a:xfrm>
          <a:prstGeom prst="rect">
            <a:avLst/>
          </a:prstGeom>
        </p:spPr>
      </p:pic>
      <p:sp>
        <p:nvSpPr>
          <p:cNvPr id="15" name="圆角矩形标注 14"/>
          <p:cNvSpPr/>
          <p:nvPr/>
        </p:nvSpPr>
        <p:spPr>
          <a:xfrm>
            <a:off x="4002602" y="1428101"/>
            <a:ext cx="1791229" cy="905773"/>
          </a:xfrm>
          <a:prstGeom prst="wedgeRoundRectCallout">
            <a:avLst>
              <a:gd name="adj1" fmla="val -32464"/>
              <a:gd name="adj2" fmla="val 68889"/>
              <a:gd name="adj3" fmla="val 16667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选择请假类型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6952239" y="3887345"/>
            <a:ext cx="1586654" cy="717632"/>
          </a:xfrm>
          <a:prstGeom prst="wedgeRoundRectCallout">
            <a:avLst>
              <a:gd name="adj1" fmla="val -31776"/>
              <a:gd name="adj2" fmla="val 78629"/>
              <a:gd name="adj3" fmla="val 16667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上传医院证明、结婚证等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3653491" y="1305361"/>
            <a:ext cx="2727056" cy="1434353"/>
          </a:xfrm>
          <a:prstGeom prst="wedgeRoundRectCallout">
            <a:avLst>
              <a:gd name="adj1" fmla="val -20409"/>
              <a:gd name="adj2" fmla="val 72991"/>
              <a:gd name="adj3" fmla="val 16667"/>
            </a:avLst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、带薪病假全年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天；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、丧假：直系亲属。</a:t>
            </a:r>
          </a:p>
        </p:txBody>
      </p:sp>
    </p:spTree>
    <p:extLst>
      <p:ext uri="{BB962C8B-B14F-4D97-AF65-F5344CB8AC3E}">
        <p14:creationId xmlns:p14="http://schemas.microsoft.com/office/powerpoint/2010/main" val="20053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52" y="1210396"/>
            <a:ext cx="4113716" cy="535389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" y="1210396"/>
            <a:ext cx="4113716" cy="5353899"/>
          </a:xfrm>
          <a:prstGeom prst="rect">
            <a:avLst/>
          </a:prstGeom>
        </p:spPr>
      </p:pic>
      <p:pic>
        <p:nvPicPr>
          <p:cNvPr id="3" name="图片 2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"/>
          <a:stretch/>
        </p:blipFill>
        <p:spPr>
          <a:xfrm>
            <a:off x="1383763" y="1813472"/>
            <a:ext cx="2088000" cy="3672000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24" y="1813472"/>
            <a:ext cx="2088000" cy="3672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699590" y="219921"/>
            <a:ext cx="97704" cy="706056"/>
          </a:xfrm>
          <a:prstGeom prst="rect">
            <a:avLst/>
          </a:prstGeom>
          <a:solidFill>
            <a:srgbClr val="FFC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5730" y="219921"/>
            <a:ext cx="319521" cy="706056"/>
          </a:xfrm>
          <a:prstGeom prst="rect">
            <a:avLst/>
          </a:prstGeom>
          <a:solidFill>
            <a:srgbClr val="00C34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" y="219921"/>
            <a:ext cx="125729" cy="706056"/>
          </a:xfrm>
          <a:prstGeom prst="rect">
            <a:avLst/>
          </a:prstGeom>
          <a:solidFill>
            <a:srgbClr val="F44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5249" y="219921"/>
            <a:ext cx="5254341" cy="706056"/>
          </a:xfrm>
          <a:prstGeom prst="rect">
            <a:avLst/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CE2B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5250" y="349745"/>
            <a:ext cx="5353666" cy="40914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外出（本市）、出差（外地）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6210461" y="414653"/>
            <a:ext cx="2721716" cy="1256609"/>
          </a:xfrm>
          <a:prstGeom prst="wedgeRoundRectCallout">
            <a:avLst>
              <a:gd name="adj1" fmla="val -30693"/>
              <a:gd name="adj2" fmla="val 68828"/>
              <a:gd name="adj3" fmla="val 16667"/>
            </a:avLst>
          </a:prstGeom>
          <a:solidFill>
            <a:srgbClr val="0090FA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注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出差必须在钉钉审批才可享有出差补贴。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6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5600</TotalTime>
  <Words>424</Words>
  <Application>Microsoft Office PowerPoint</Application>
  <PresentationFormat>全屏显示(4:3)</PresentationFormat>
  <Paragraphs>75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Hiragino Sans GB W3</vt:lpstr>
      <vt:lpstr>宋体</vt:lpstr>
      <vt:lpstr>微软雅黑</vt:lpstr>
      <vt:lpstr>微软雅黑</vt:lpstr>
      <vt:lpstr>Arial</vt:lpstr>
      <vt:lpstr>Calibri</vt:lpstr>
      <vt:lpstr>Times New Roman</vt:lpstr>
      <vt:lpstr>Office 主题</vt:lpstr>
      <vt:lpstr>PowerPoint 演示文稿</vt:lpstr>
      <vt:lpstr>要求</vt:lpstr>
      <vt:lpstr>请假规则</vt:lpstr>
      <vt:lpstr>各类审批演示</vt:lpstr>
      <vt:lpstr>使用方法、界面展示</vt:lpstr>
      <vt:lpstr>调休</vt:lpstr>
      <vt:lpstr>年假</vt:lpstr>
      <vt:lpstr>病假、请假（其他）</vt:lpstr>
      <vt:lpstr>外出（本市）、出差（外地）</vt:lpstr>
      <vt:lpstr>审批人的选择</vt:lpstr>
      <vt:lpstr> </vt:lpstr>
      <vt:lpstr>考勤状态</vt:lpstr>
      <vt:lpstr>考勤状态</vt:lpstr>
      <vt:lpstr> </vt:lpstr>
      <vt:lpstr>个人（团队）考勤状态查询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 C</dc:creator>
  <cp:lastModifiedBy>xuetangx</cp:lastModifiedBy>
  <cp:revision>423</cp:revision>
  <dcterms:created xsi:type="dcterms:W3CDTF">2015-06-29T06:30:05Z</dcterms:created>
  <dcterms:modified xsi:type="dcterms:W3CDTF">2018-02-05T03:51:15Z</dcterms:modified>
</cp:coreProperties>
</file>