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84" r:id="rId3"/>
    <p:sldId id="374" r:id="rId4"/>
    <p:sldId id="361" r:id="rId5"/>
    <p:sldId id="351" r:id="rId6"/>
    <p:sldId id="366" r:id="rId7"/>
    <p:sldId id="352" r:id="rId8"/>
    <p:sldId id="378" r:id="rId9"/>
    <p:sldId id="357" r:id="rId10"/>
    <p:sldId id="347" r:id="rId11"/>
    <p:sldId id="348" r:id="rId12"/>
    <p:sldId id="327" r:id="rId13"/>
    <p:sldId id="328" r:id="rId14"/>
    <p:sldId id="343" r:id="rId15"/>
    <p:sldId id="375" r:id="rId16"/>
    <p:sldId id="310" r:id="rId17"/>
    <p:sldId id="317" r:id="rId18"/>
    <p:sldId id="318" r:id="rId19"/>
    <p:sldId id="320" r:id="rId20"/>
    <p:sldId id="321" r:id="rId21"/>
    <p:sldId id="305" r:id="rId22"/>
    <p:sldId id="304" r:id="rId23"/>
    <p:sldId id="376" r:id="rId24"/>
    <p:sldId id="365" r:id="rId25"/>
    <p:sldId id="326" r:id="rId26"/>
    <p:sldId id="346" r:id="rId27"/>
    <p:sldId id="297" r:id="rId28"/>
    <p:sldId id="316" r:id="rId29"/>
    <p:sldId id="329" r:id="rId30"/>
    <p:sldId id="379" r:id="rId31"/>
    <p:sldId id="293" r:id="rId32"/>
    <p:sldId id="340" r:id="rId33"/>
    <p:sldId id="339" r:id="rId34"/>
    <p:sldId id="294" r:id="rId35"/>
    <p:sldId id="303" r:id="rId36"/>
    <p:sldId id="307" r:id="rId37"/>
    <p:sldId id="381"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60"/>
  </p:normalViewPr>
  <p:slideViewPr>
    <p:cSldViewPr>
      <p:cViewPr>
        <p:scale>
          <a:sx n="75" d="100"/>
          <a:sy n="75" d="100"/>
        </p:scale>
        <p:origin x="-1236"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DC163-E170-4321-8F3A-CE2E35103BE8}" type="datetimeFigureOut">
              <a:rPr lang="zh-CN" altLang="en-US" smtClean="0"/>
              <a:pPr/>
              <a:t>2017/10/27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B9B38-E1BF-4813-94B5-30E082F740C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F1155810-1C09-4922-BF59-1F8E5D14DD4C}" type="datetime1">
              <a:rPr lang="zh-CN" altLang="en-US" smtClean="0"/>
              <a:pPr/>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6D63F-8A87-41C4-ABD4-44CB8AC6A2F3}"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E484F46-613C-406B-8559-D6B87FAD09A0}" type="datetime1">
              <a:rPr lang="zh-CN" altLang="en-US" smtClean="0"/>
              <a:pPr/>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6D63F-8A87-41C4-ABD4-44CB8AC6A2F3}"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A791072-D159-462D-8D38-518145C656C4}" type="datetime1">
              <a:rPr lang="zh-CN" altLang="en-US" smtClean="0"/>
              <a:pPr/>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6D63F-8A87-41C4-ABD4-44CB8AC6A2F3}"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82296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4114800"/>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fld id="{CF519464-A080-4251-8533-1381F10B614C}" type="slidenum">
              <a:rPr lang="en-US" altLang="zh-CN"/>
              <a:pPr/>
              <a:t>‹#›</a:t>
            </a:fld>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359366" y="1978874"/>
            <a:ext cx="3418162" cy="4155281"/>
          </a:xfrm>
        </p:spPr>
        <p:txBody>
          <a:bodyPr lIns="38405" tIns="19202" rIns="38405" bIns="19202" anchor="t"/>
          <a:lstStyle>
            <a:lvl1pPr marL="0" indent="0" algn="ctr">
              <a:buNone/>
              <a:defRPr/>
            </a:lvl1pPr>
          </a:lstStyle>
          <a:p>
            <a:r>
              <a:rPr lang="en-US" dirty="0" smtClean="0"/>
              <a:t>Drag picture to placeholder or click icon to add</a:t>
            </a:r>
            <a:endParaRPr lang="id-ID"/>
          </a:p>
        </p:txBody>
      </p:sp>
      <p:sp>
        <p:nvSpPr>
          <p:cNvPr id="9" name="Oval 8"/>
          <p:cNvSpPr/>
          <p:nvPr userDrawn="1"/>
        </p:nvSpPr>
        <p:spPr>
          <a:xfrm>
            <a:off x="8634659" y="236686"/>
            <a:ext cx="359722"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38397" tIns="19199" rIns="38397" bIns="19199" rtlCol="0" anchor="ctr"/>
          <a:lstStyle/>
          <a:p>
            <a:pPr algn="ctr"/>
            <a:endParaRPr lang="en-US" dirty="0">
              <a:latin typeface="微软雅黑" panose="020B0503020204020204" pitchFamily="34" charset="-122"/>
            </a:endParaRPr>
          </a:p>
        </p:txBody>
      </p:sp>
      <p:sp>
        <p:nvSpPr>
          <p:cNvPr id="10" name="TextBox 9"/>
          <p:cNvSpPr txBox="1"/>
          <p:nvPr userDrawn="1"/>
        </p:nvSpPr>
        <p:spPr>
          <a:xfrm>
            <a:off x="8645449" y="303534"/>
            <a:ext cx="349021" cy="262196"/>
          </a:xfrm>
          <a:prstGeom prst="rect">
            <a:avLst/>
          </a:prstGeom>
          <a:noFill/>
        </p:spPr>
        <p:txBody>
          <a:bodyPr wrap="none" lIns="76779" tIns="38390" rIns="76779" bIns="38390" rtlCol="0">
            <a:spAutoFit/>
          </a:bodyPr>
          <a:lstStyle/>
          <a:p>
            <a:pPr algn="ctr"/>
            <a:fld id="{260E2A6B-A809-4840-BF14-8648BC0BDF87}" type="slidenum">
              <a:rPr lang="id-ID" sz="1200" b="1" smtClean="0">
                <a:solidFill>
                  <a:schemeClr val="bg1"/>
                </a:solidFill>
                <a:latin typeface="Raleway Light"/>
                <a:cs typeface="Raleway Light"/>
              </a:rPr>
              <a:pPr algn="ctr"/>
              <a:t>‹#›</a:t>
            </a:fld>
            <a:endParaRPr lang="id-ID" sz="1200" dirty="0">
              <a:solidFill>
                <a:schemeClr val="bg1"/>
              </a:solidFill>
              <a:latin typeface="Raleway Light"/>
              <a:cs typeface="Raleway Light"/>
            </a:endParaRPr>
          </a:p>
        </p:txBody>
      </p:sp>
    </p:spTree>
    <p:extLst>
      <p:ext uri="{BB962C8B-B14F-4D97-AF65-F5344CB8AC3E}">
        <p14:creationId xmlns:p14="http://schemas.microsoft.com/office/powerpoint/2010/main" xmlns="" val="2637015514"/>
      </p:ext>
    </p:extLst>
  </p:cSld>
  <p:clrMapOvr>
    <a:masterClrMapping/>
  </p:clrMapOvr>
  <mc:AlternateContent xmlns:mc="http://schemas.openxmlformats.org/markup-compatibility/2006">
    <mc:Choice xmlns:p14="http://schemas.microsoft.com/office/powerpoint/2010/main" xmlns="" Requires="p14">
      <p:transition spd="slow" p14:dur="2000" advClick="0" advTm="3000"/>
    </mc:Choice>
    <mc:Fallback>
      <p:transition spd="slow" advClick="0" advTm="3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6D63F-8A87-41C4-ABD4-44CB8AC6A2F3}"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B5E9894-605C-4D01-AA0C-E07168AD7A4E}" type="datetime1">
              <a:rPr lang="zh-CN" altLang="en-US" smtClean="0"/>
              <a:pPr/>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6D63F-8A87-41C4-ABD4-44CB8AC6A2F3}" type="slidenum">
              <a:rPr lang="zh-CN" altLang="en-US" smtClean="0"/>
              <a:pPr/>
              <a:t>‹#›</a:t>
            </a:fld>
            <a:endParaRPr lang="zh-CN" altLang="en-US"/>
          </a:p>
        </p:txBody>
      </p:sp>
      <p:pic>
        <p:nvPicPr>
          <p:cNvPr id="7" name="图片 6"/>
          <p:cNvPicPr>
            <a:picLocks noChangeAspect="1"/>
          </p:cNvPicPr>
          <p:nvPr/>
        </p:nvPicPr>
        <p:blipFill>
          <a:blip r:embed="rId2" cstate="print">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6976D22-5AC5-418D-8010-ABFCE6512615}" type="datetime1">
              <a:rPr lang="zh-CN" altLang="en-US" smtClean="0"/>
              <a:pPr/>
              <a:t>2017/10/27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16D63F-8A87-41C4-ABD4-44CB8AC6A2F3}"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E544950E-F72F-4A12-9D61-12B1380033C8}" type="datetime1">
              <a:rPr lang="zh-CN" altLang="en-US" smtClean="0"/>
              <a:pPr/>
              <a:t>2017/10/27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16D63F-8A87-41C4-ABD4-44CB8AC6A2F3}" type="slidenum">
              <a:rPr lang="zh-CN" altLang="en-US" smtClean="0"/>
              <a:pPr/>
              <a:t>‹#›</a:t>
            </a:fld>
            <a:endParaRPr lang="zh-CN" altLang="en-US"/>
          </a:p>
        </p:txBody>
      </p:sp>
      <p:pic>
        <p:nvPicPr>
          <p:cNvPr id="11" name="图片 10"/>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A7D96AB-A000-421D-8C44-EF5282082F7E}" type="datetime1">
              <a:rPr lang="zh-CN" altLang="en-US" smtClean="0"/>
              <a:pPr/>
              <a:t>2017/10/27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a:t>
            </a:fld>
            <a:endParaRPr lang="zh-CN" altLang="en-US"/>
          </a:p>
        </p:txBody>
      </p:sp>
      <p:pic>
        <p:nvPicPr>
          <p:cNvPr id="7" name="图片 6"/>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3AFABCC8-3924-4B5B-8185-0855F983F911}" type="datetime1">
              <a:rPr lang="zh-CN" altLang="en-US" smtClean="0"/>
              <a:pPr/>
              <a:t>2017/10/27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16D63F-8A87-41C4-ABD4-44CB8AC6A2F3}" type="slidenum">
              <a:rPr lang="zh-CN" altLang="en-US" smtClean="0"/>
              <a:pPr/>
              <a:t>‹#›</a:t>
            </a:fld>
            <a:endParaRPr lang="zh-CN" altLang="en-US"/>
          </a:p>
        </p:txBody>
      </p:sp>
      <p:pic>
        <p:nvPicPr>
          <p:cNvPr id="6" name="图片 5"/>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BF1E4AB-A114-412F-B3D1-E56EDDEA7866}" type="datetime1">
              <a:rPr lang="zh-CN" altLang="en-US" smtClean="0"/>
              <a:pPr/>
              <a:t>2017/10/27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16D63F-8A87-41C4-ABD4-44CB8AC6A2F3}"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fld id="{5A13F777-DBD3-4672-BB94-1E90267FF29F}" type="datetime1">
              <a:rPr lang="zh-CN" altLang="en-US" smtClean="0"/>
              <a:pPr/>
              <a:t>2017/10/27</a:t>
            </a:fld>
            <a:endParaRPr lang="zh-CN" altLang="en-US"/>
          </a:p>
        </p:txBody>
      </p:sp>
      <p:sp>
        <p:nvSpPr>
          <p:cNvPr id="6" name="页脚占位符 5"/>
          <p:cNvSpPr>
            <a:spLocks noGrp="1"/>
          </p:cNvSpPr>
          <p:nvPr>
            <p:ph type="ftr" sz="quarter" idx="11"/>
          </p:nvPr>
        </p:nvSpPr>
        <p:spPr>
          <a:xfrm>
            <a:off x="2285984" y="6492876"/>
            <a:ext cx="2643206" cy="365125"/>
          </a:xfrm>
        </p:spPr>
        <p:txBody>
          <a:bodyPr/>
          <a:lstStyle/>
          <a:p>
            <a:endParaRPr lang="zh-CN" altLang="en-US"/>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3E16D63F-8A87-41C4-ABD4-44CB8AC6A2F3}"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fld id="{328D24A4-8FFD-4120-A725-7C4E8A3919B1}" type="datetime1">
              <a:rPr lang="zh-CN" altLang="en-US" smtClean="0"/>
              <a:pPr/>
              <a:t>2017/10/27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3E16D63F-8A87-41C4-ABD4-44CB8AC6A2F3}"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7544" y="1124744"/>
            <a:ext cx="8229600" cy="5256584"/>
          </a:xfrm>
        </p:spPr>
        <p:txBody>
          <a:bodyPr>
            <a:normAutofit fontScale="92500" lnSpcReduction="20000"/>
          </a:bodyPr>
          <a:lstStyle/>
          <a:p>
            <a:pPr algn="ctr">
              <a:buNone/>
            </a:pPr>
            <a:r>
              <a:rPr lang="en-US" altLang="zh-CN" b="1" dirty="0" smtClean="0"/>
              <a:t> </a:t>
            </a:r>
            <a:r>
              <a:rPr lang="en-US" altLang="zh-CN" sz="58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IEG</a:t>
            </a:r>
            <a:r>
              <a:rPr lang="zh-CN" altLang="zh-CN" sz="58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经营博弈</a:t>
            </a:r>
            <a:endParaRPr lang="en-US" altLang="zh-CN" sz="58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endParaRPr>
          </a:p>
          <a:p>
            <a:pPr algn="ctr">
              <a:buNone/>
            </a:pPr>
            <a:r>
              <a:rPr lang="zh-CN" altLang="zh-CN" sz="58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区块链数据云</a:t>
            </a:r>
            <a:endParaRPr lang="en-US" altLang="zh-CN" sz="58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endParaRPr>
          </a:p>
          <a:p>
            <a:pPr algn="ctr">
              <a:buNone/>
            </a:pPr>
            <a:r>
              <a:rPr lang="zh-CN" altLang="en-US" sz="58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生态系</a:t>
            </a:r>
            <a:endParaRPr lang="en-US" altLang="zh-TW" sz="58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endParaRPr>
          </a:p>
          <a:p>
            <a:pPr algn="ctr">
              <a:buNone/>
            </a:pPr>
            <a:endParaRPr lang="en-US" altLang="zh-CN" b="1" dirty="0" smtClean="0"/>
          </a:p>
          <a:p>
            <a:pPr algn="ctr">
              <a:buNone/>
            </a:pPr>
            <a:endParaRPr lang="en-US" altLang="zh-CN" b="1" dirty="0" smtClean="0"/>
          </a:p>
          <a:p>
            <a:pPr algn="ctr">
              <a:buNone/>
            </a:pPr>
            <a:endParaRPr lang="en-US" altLang="zh-CN" b="1" dirty="0" smtClean="0"/>
          </a:p>
          <a:p>
            <a:pPr algn="ctr">
              <a:buNone/>
            </a:pPr>
            <a:r>
              <a:rPr lang="zh-TW" altLang="zh-CN" sz="3500" b="1" dirty="0" smtClean="0">
                <a:latin typeface="微软雅黑" pitchFamily="34" charset="-122"/>
                <a:ea typeface="微软雅黑" pitchFamily="34" charset="-122"/>
              </a:rPr>
              <a:t>蕭</a:t>
            </a:r>
            <a:r>
              <a:rPr lang="zh-TW" altLang="en-US" sz="3500" b="1" dirty="0" smtClean="0">
                <a:effectLst>
                  <a:outerShdw blurRad="38100" dist="38100" dir="2700000" algn="tl">
                    <a:srgbClr val="000000">
                      <a:alpha val="43137"/>
                    </a:srgbClr>
                  </a:outerShdw>
                </a:effectLst>
                <a:latin typeface="微软雅黑" pitchFamily="34" charset="-122"/>
                <a:ea typeface="微软雅黑" pitchFamily="34" charset="-122"/>
              </a:rPr>
              <a:t>仁宗</a:t>
            </a:r>
            <a:endParaRPr lang="en-US" altLang="zh-TW" sz="3500" b="1" dirty="0" smtClean="0">
              <a:effectLst>
                <a:outerShdw blurRad="38100" dist="38100" dir="2700000" algn="tl">
                  <a:srgbClr val="000000">
                    <a:alpha val="43137"/>
                  </a:srgbClr>
                </a:outerShdw>
              </a:effectLst>
              <a:latin typeface="微软雅黑" pitchFamily="34" charset="-122"/>
              <a:ea typeface="微软雅黑" pitchFamily="34" charset="-122"/>
            </a:endParaRPr>
          </a:p>
          <a:p>
            <a:pPr algn="ctr">
              <a:buNone/>
            </a:pPr>
            <a:r>
              <a:rPr lang="en-US" altLang="zh-TW" sz="3500" b="1" dirty="0" smtClean="0">
                <a:latin typeface="华文新魏" pitchFamily="2" charset="-122"/>
                <a:ea typeface="华文新魏" pitchFamily="2" charset="-122"/>
              </a:rPr>
              <a:t>Randy, Hsiao Jen-</a:t>
            </a:r>
            <a:r>
              <a:rPr lang="en-US" altLang="zh-TW" sz="3500" b="1" dirty="0" err="1" smtClean="0">
                <a:latin typeface="华文新魏" pitchFamily="2" charset="-122"/>
                <a:ea typeface="华文新魏" pitchFamily="2" charset="-122"/>
              </a:rPr>
              <a:t>Tsung</a:t>
            </a:r>
            <a:endParaRPr lang="en-US" altLang="zh-TW" sz="3500" b="1" dirty="0" smtClean="0">
              <a:latin typeface="华文新魏" pitchFamily="2" charset="-122"/>
              <a:ea typeface="华文新魏" pitchFamily="2" charset="-122"/>
            </a:endParaRPr>
          </a:p>
          <a:p>
            <a:pPr algn="ctr">
              <a:buNone/>
            </a:pPr>
            <a:r>
              <a:rPr lang="en-US" altLang="zh-TW" sz="3500" b="1" dirty="0" err="1" smtClean="0">
                <a:latin typeface="华文新魏" pitchFamily="2" charset="-122"/>
                <a:ea typeface="华文新魏" pitchFamily="2" charset="-122"/>
              </a:rPr>
              <a:t>Wechat</a:t>
            </a:r>
            <a:r>
              <a:rPr lang="en-US" altLang="zh-TW" sz="3500" b="1" dirty="0" smtClean="0">
                <a:latin typeface="华文新魏" pitchFamily="2" charset="-122"/>
                <a:ea typeface="华文新魏" pitchFamily="2" charset="-122"/>
              </a:rPr>
              <a:t> : randybuck11 </a:t>
            </a:r>
          </a:p>
          <a:p>
            <a:pPr algn="ctr">
              <a:buNone/>
            </a:pPr>
            <a:endParaRPr lang="zh-CN" altLang="en-US" sz="3000" dirty="0">
              <a:effectLst>
                <a:outerShdw blurRad="38100" dist="38100" dir="2700000" algn="tl">
                  <a:srgbClr val="000000">
                    <a:alpha val="43137"/>
                  </a:srgbClr>
                </a:outerShdw>
              </a:effectLst>
              <a:latin typeface="华文新魏" pitchFamily="2" charset="-122"/>
              <a:ea typeface="华文新魏" pitchFamily="2" charset="-122"/>
            </a:endParaRPr>
          </a:p>
        </p:txBody>
      </p:sp>
      <p:sp>
        <p:nvSpPr>
          <p:cNvPr id="3" name="日期占位符 2"/>
          <p:cNvSpPr>
            <a:spLocks noGrp="1"/>
          </p:cNvSpPr>
          <p:nvPr>
            <p:ph type="dt" sz="half" idx="10"/>
          </p:nvPr>
        </p:nvSpPr>
        <p:spPr/>
        <p:txBody>
          <a:bodyPr/>
          <a:lstStyle/>
          <a:p>
            <a:fld id="{B0CD5E02-4117-44AA-81F3-3449A49B56E8}" type="datetime1">
              <a:rPr lang="zh-CN" altLang="en-US" smtClean="0"/>
              <a:pPr/>
              <a:t>2017/10/27</a:t>
            </a:fld>
            <a:endParaRPr lang="zh-CN" altLang="en-US"/>
          </a:p>
        </p:txBody>
      </p:sp>
      <p:sp>
        <p:nvSpPr>
          <p:cNvPr id="4" name="灯片编号占位符 3"/>
          <p:cNvSpPr>
            <a:spLocks noGrp="1"/>
          </p:cNvSpPr>
          <p:nvPr>
            <p:ph type="sldNum" sz="quarter" idx="12"/>
          </p:nvPr>
        </p:nvSpPr>
        <p:spPr/>
        <p:txBody>
          <a:bodyPr/>
          <a:lstStyle/>
          <a:p>
            <a:fld id="{3E16D63F-8A87-41C4-ABD4-44CB8AC6A2F3}" type="slidenum">
              <a:rPr lang="zh-CN" altLang="en-US" smtClean="0"/>
              <a:pPr/>
              <a:t>1</a:t>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7776000" cy="706090"/>
          </a:xfrm>
        </p:spPr>
        <p:txBody>
          <a:bodyPr>
            <a:normAutofit fontScale="90000"/>
          </a:bodyPr>
          <a:lstStyle/>
          <a:p>
            <a:pPr algn="ctr"/>
            <a:r>
              <a:rPr lang="zh-CN" altLang="zh-CN" b="1" dirty="0" smtClean="0">
                <a:latin typeface="+mj-ea"/>
              </a:rPr>
              <a:t>数字货币发展趋势图</a:t>
            </a:r>
            <a:endParaRPr lang="zh-CN" altLang="en-US" b="1" dirty="0">
              <a:latin typeface="+mj-ea"/>
            </a:endParaRPr>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10</a:t>
            </a:fld>
            <a:endParaRPr lang="zh-CN" altLang="en-US"/>
          </a:p>
        </p:txBody>
      </p:sp>
      <p:pic>
        <p:nvPicPr>
          <p:cNvPr id="6" name="内容占位符 5" descr="E:\CGO Encoding\CGO\9 区块链\mmexport1507000617035.jpg"/>
          <p:cNvPicPr>
            <a:picLocks noGrp="1"/>
          </p:cNvPicPr>
          <p:nvPr>
            <p:ph idx="1"/>
          </p:nvPr>
        </p:nvPicPr>
        <p:blipFill>
          <a:blip r:embed="rId2" cstate="print"/>
          <a:srcRect/>
          <a:stretch>
            <a:fillRect/>
          </a:stretch>
        </p:blipFill>
        <p:spPr bwMode="auto">
          <a:xfrm>
            <a:off x="467544" y="1052736"/>
            <a:ext cx="8229600" cy="4751901"/>
          </a:xfrm>
          <a:prstGeom prst="rect">
            <a:avLst/>
          </a:prstGeom>
          <a:noFill/>
          <a:ln w="9525">
            <a:noFill/>
            <a:miter lim="800000"/>
            <a:headEnd/>
            <a:tailEnd/>
          </a:ln>
        </p:spPr>
      </p:pic>
      <p:sp>
        <p:nvSpPr>
          <p:cNvPr id="7" name="矩形 6"/>
          <p:cNvSpPr/>
          <p:nvPr/>
        </p:nvSpPr>
        <p:spPr>
          <a:xfrm>
            <a:off x="755576" y="5877272"/>
            <a:ext cx="7704856" cy="461665"/>
          </a:xfrm>
          <a:prstGeom prst="rect">
            <a:avLst/>
          </a:prstGeom>
        </p:spPr>
        <p:txBody>
          <a:bodyPr wrap="square">
            <a:spAutoFit/>
          </a:bodyPr>
          <a:lstStyle/>
          <a:p>
            <a:r>
              <a:rPr lang="zh-CN" altLang="zh-CN" sz="1200" dirty="0" smtClean="0">
                <a:latin typeface="微软雅黑" pitchFamily="34" charset="-122"/>
                <a:ea typeface="微软雅黑" pitchFamily="34" charset="-122"/>
              </a:rPr>
              <a:t>从</a:t>
            </a:r>
            <a:r>
              <a:rPr lang="en-US" altLang="zh-CN" sz="1200" dirty="0" smtClean="0">
                <a:latin typeface="微软雅黑" pitchFamily="34" charset="-122"/>
                <a:ea typeface="微软雅黑" pitchFamily="34" charset="-122"/>
              </a:rPr>
              <a:t>2013</a:t>
            </a:r>
            <a:r>
              <a:rPr lang="zh-CN" altLang="zh-CN" sz="1200" dirty="0" smtClean="0">
                <a:latin typeface="微软雅黑" pitchFamily="34" charset="-122"/>
                <a:ea typeface="微软雅黑" pitchFamily="34" charset="-122"/>
              </a:rPr>
              <a:t>年</a:t>
            </a:r>
            <a:r>
              <a:rPr lang="en-US" altLang="zh-CN" sz="1200" dirty="0" smtClean="0">
                <a:latin typeface="微软雅黑" pitchFamily="34" charset="-122"/>
                <a:ea typeface="微软雅黑" pitchFamily="34" charset="-122"/>
              </a:rPr>
              <a:t>4</a:t>
            </a:r>
            <a:r>
              <a:rPr lang="zh-CN" altLang="zh-CN" sz="1200" dirty="0" smtClean="0">
                <a:latin typeface="微软雅黑" pitchFamily="34" charset="-122"/>
                <a:ea typeface="微软雅黑" pitchFamily="34" charset="-122"/>
              </a:rPr>
              <a:t>月到</a:t>
            </a:r>
            <a:r>
              <a:rPr lang="en-US" altLang="zh-CN" sz="1200" dirty="0" smtClean="0">
                <a:latin typeface="微软雅黑" pitchFamily="34" charset="-122"/>
                <a:ea typeface="微软雅黑" pitchFamily="34" charset="-122"/>
              </a:rPr>
              <a:t>2017</a:t>
            </a:r>
            <a:r>
              <a:rPr lang="zh-CN" altLang="zh-CN" sz="1200" dirty="0" smtClean="0">
                <a:latin typeface="微软雅黑" pitchFamily="34" charset="-122"/>
                <a:ea typeface="微软雅黑" pitchFamily="34" charset="-122"/>
              </a:rPr>
              <a:t>年</a:t>
            </a:r>
            <a:r>
              <a:rPr lang="en-US" altLang="zh-CN" sz="1200" dirty="0" smtClean="0">
                <a:latin typeface="微软雅黑" pitchFamily="34" charset="-122"/>
                <a:ea typeface="微软雅黑" pitchFamily="34" charset="-122"/>
              </a:rPr>
              <a:t>6</a:t>
            </a:r>
            <a:r>
              <a:rPr lang="zh-CN" altLang="zh-CN" sz="1200" dirty="0" smtClean="0">
                <a:latin typeface="微软雅黑" pitchFamily="34" charset="-122"/>
                <a:ea typeface="微软雅黑" pitchFamily="34" charset="-122"/>
              </a:rPr>
              <a:t>月整个代币市场的发展趋势图</a:t>
            </a:r>
            <a:r>
              <a:rPr lang="en-US" altLang="zh-CN" sz="1200" dirty="0" smtClean="0">
                <a:latin typeface="微软雅黑" pitchFamily="34" charset="-122"/>
                <a:ea typeface="微软雅黑" pitchFamily="34" charset="-122"/>
              </a:rPr>
              <a:t>, </a:t>
            </a:r>
            <a:r>
              <a:rPr lang="zh-CN" altLang="zh-CN" sz="1200" dirty="0" smtClean="0">
                <a:latin typeface="微软雅黑" pitchFamily="34" charset="-122"/>
                <a:ea typeface="微软雅黑" pitchFamily="34" charset="-122"/>
              </a:rPr>
              <a:t>明显看到向上发展的大趋势。</a:t>
            </a:r>
            <a:r>
              <a:rPr lang="en-US" altLang="zh-CN" sz="1200" b="1" dirty="0" smtClean="0">
                <a:solidFill>
                  <a:srgbClr val="00B0F0"/>
                </a:solidFill>
                <a:latin typeface="微软雅黑" pitchFamily="34" charset="-122"/>
                <a:ea typeface="微软雅黑" pitchFamily="34" charset="-122"/>
              </a:rPr>
              <a:t>2017</a:t>
            </a:r>
            <a:r>
              <a:rPr lang="zh-CN" altLang="zh-CN" sz="1200" b="1" dirty="0" smtClean="0">
                <a:solidFill>
                  <a:srgbClr val="00B0F0"/>
                </a:solidFill>
                <a:latin typeface="微软雅黑" pitchFamily="34" charset="-122"/>
                <a:ea typeface="微软雅黑" pitchFamily="34" charset="-122"/>
              </a:rPr>
              <a:t>年数字货币总市值超过</a:t>
            </a:r>
            <a:r>
              <a:rPr lang="en-US" altLang="zh-CN" sz="1200" b="1" dirty="0" smtClean="0">
                <a:solidFill>
                  <a:srgbClr val="00B0F0"/>
                </a:solidFill>
                <a:latin typeface="微软雅黑" pitchFamily="34" charset="-122"/>
                <a:ea typeface="微软雅黑" pitchFamily="34" charset="-122"/>
              </a:rPr>
              <a:t>1000</a:t>
            </a:r>
            <a:r>
              <a:rPr lang="zh-CN" altLang="zh-CN" sz="1200" b="1" dirty="0" smtClean="0">
                <a:solidFill>
                  <a:srgbClr val="00B0F0"/>
                </a:solidFill>
                <a:latin typeface="微软雅黑" pitchFamily="34" charset="-122"/>
                <a:ea typeface="微软雅黑" pitchFamily="34" charset="-122"/>
              </a:rPr>
              <a:t>亿美元</a:t>
            </a:r>
            <a:r>
              <a:rPr lang="en-US" altLang="zh-CN" sz="1200" b="1" dirty="0" smtClean="0">
                <a:latin typeface="微软雅黑" pitchFamily="34" charset="-122"/>
                <a:ea typeface="微软雅黑" pitchFamily="34" charset="-122"/>
              </a:rPr>
              <a:t>, </a:t>
            </a:r>
            <a:r>
              <a:rPr lang="zh-CN" altLang="zh-CN" sz="1200" dirty="0" smtClean="0">
                <a:latin typeface="微软雅黑" pitchFamily="34" charset="-122"/>
                <a:ea typeface="微软雅黑" pitchFamily="34" charset="-122"/>
              </a:rPr>
              <a:t>在去年同期这一市值还不足</a:t>
            </a:r>
            <a:r>
              <a:rPr lang="en-US" altLang="zh-CN" sz="1200" dirty="0" smtClean="0">
                <a:latin typeface="微软雅黑" pitchFamily="34" charset="-122"/>
                <a:ea typeface="微软雅黑" pitchFamily="34" charset="-122"/>
              </a:rPr>
              <a:t>200</a:t>
            </a:r>
            <a:r>
              <a:rPr lang="zh-CN" altLang="zh-CN" sz="1200" dirty="0" smtClean="0">
                <a:latin typeface="微软雅黑" pitchFamily="34" charset="-122"/>
                <a:ea typeface="微软雅黑" pitchFamily="34" charset="-122"/>
              </a:rPr>
              <a:t>亿美元。</a:t>
            </a:r>
            <a:r>
              <a:rPr lang="zh-CN" altLang="zh-CN" sz="1200" b="1" dirty="0" smtClean="0">
                <a:solidFill>
                  <a:srgbClr val="00B0F0"/>
                </a:solidFill>
                <a:latin typeface="微软雅黑" pitchFamily="34" charset="-122"/>
                <a:ea typeface="微软雅黑" pitchFamily="34" charset="-122"/>
              </a:rPr>
              <a:t>预计未来五年内可以达到</a:t>
            </a:r>
            <a:r>
              <a:rPr lang="en-US" altLang="zh-CN" sz="1200" b="1" dirty="0" smtClean="0">
                <a:solidFill>
                  <a:srgbClr val="FF0000"/>
                </a:solidFill>
                <a:latin typeface="微软雅黑" pitchFamily="34" charset="-122"/>
                <a:ea typeface="微软雅黑" pitchFamily="34" charset="-122"/>
              </a:rPr>
              <a:t>10000</a:t>
            </a:r>
            <a:r>
              <a:rPr lang="zh-CN" altLang="zh-CN" sz="1200" b="1" dirty="0" smtClean="0">
                <a:solidFill>
                  <a:srgbClr val="FF0000"/>
                </a:solidFill>
                <a:latin typeface="微软雅黑" pitchFamily="34" charset="-122"/>
                <a:ea typeface="微软雅黑" pitchFamily="34" charset="-122"/>
              </a:rPr>
              <a:t>亿美元</a:t>
            </a:r>
            <a:r>
              <a:rPr lang="zh-CN" altLang="zh-CN" sz="1200" b="1" dirty="0" smtClean="0">
                <a:solidFill>
                  <a:srgbClr val="00B0F0"/>
                </a:solidFill>
                <a:latin typeface="微软雅黑" pitchFamily="34" charset="-122"/>
                <a:ea typeface="微软雅黑" pitchFamily="34" charset="-122"/>
              </a:rPr>
              <a:t>市值以上。</a:t>
            </a:r>
            <a:endParaRPr lang="zh-CN" altLang="en-US" sz="1200" dirty="0">
              <a:solidFill>
                <a:srgbClr val="00B0F0"/>
              </a:solidFill>
              <a:latin typeface="微软雅黑" pitchFamily="34" charset="-122"/>
              <a:ea typeface="微软雅黑"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7776000" cy="850106"/>
          </a:xfrm>
        </p:spPr>
        <p:txBody>
          <a:bodyPr>
            <a:noAutofit/>
          </a:bodyPr>
          <a:lstStyle/>
          <a:p>
            <a:pPr algn="ctr"/>
            <a:r>
              <a:rPr lang="zh-CN" altLang="zh-CN" sz="4000" b="1" dirty="0" smtClean="0">
                <a:latin typeface="+mj-ea"/>
              </a:rPr>
              <a:t>数字货币</a:t>
            </a:r>
            <a:r>
              <a:rPr lang="en-US" altLang="zh-CN" sz="4000" b="1" dirty="0" smtClean="0">
                <a:latin typeface="+mj-ea"/>
              </a:rPr>
              <a:t>(</a:t>
            </a:r>
            <a:r>
              <a:rPr lang="en-US" altLang="zh-CN" sz="4000" b="1" dirty="0" err="1" smtClean="0">
                <a:latin typeface="+mj-ea"/>
              </a:rPr>
              <a:t>Cryptocurrency</a:t>
            </a:r>
            <a:r>
              <a:rPr lang="en-US" altLang="zh-CN" sz="4000" b="1" dirty="0" smtClean="0">
                <a:latin typeface="+mj-ea"/>
              </a:rPr>
              <a:t>)</a:t>
            </a:r>
            <a:r>
              <a:rPr lang="zh-CN" altLang="zh-CN" sz="4000" b="1" dirty="0" smtClean="0">
                <a:latin typeface="+mj-ea"/>
              </a:rPr>
              <a:t>总价值</a:t>
            </a:r>
            <a:endParaRPr lang="zh-CN" altLang="en-US" sz="4000" b="1" dirty="0">
              <a:latin typeface="+mj-ea"/>
            </a:endParaRPr>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11</a:t>
            </a:fld>
            <a:endParaRPr lang="zh-CN" altLang="en-US"/>
          </a:p>
        </p:txBody>
      </p:sp>
      <p:pic>
        <p:nvPicPr>
          <p:cNvPr id="26626" name="Picture 2" descr="E:\CGO Encoding\CGO\9 区块链\mmexport1507000604831.jpg"/>
          <p:cNvPicPr>
            <a:picLocks noGrp="1" noChangeAspect="1" noChangeArrowheads="1"/>
          </p:cNvPicPr>
          <p:nvPr>
            <p:ph idx="1"/>
          </p:nvPr>
        </p:nvPicPr>
        <p:blipFill>
          <a:blip r:embed="rId2" cstate="print"/>
          <a:srcRect/>
          <a:stretch>
            <a:fillRect/>
          </a:stretch>
        </p:blipFill>
        <p:spPr bwMode="auto">
          <a:xfrm>
            <a:off x="1115616" y="1124744"/>
            <a:ext cx="6825774" cy="4525963"/>
          </a:xfrm>
          <a:prstGeom prst="rect">
            <a:avLst/>
          </a:prstGeom>
          <a:noFill/>
        </p:spPr>
      </p:pic>
      <p:sp>
        <p:nvSpPr>
          <p:cNvPr id="7" name="矩形 6"/>
          <p:cNvSpPr/>
          <p:nvPr/>
        </p:nvSpPr>
        <p:spPr>
          <a:xfrm>
            <a:off x="1547664" y="5805264"/>
            <a:ext cx="6120680" cy="738664"/>
          </a:xfrm>
          <a:prstGeom prst="rect">
            <a:avLst/>
          </a:prstGeom>
        </p:spPr>
        <p:txBody>
          <a:bodyPr wrap="square">
            <a:spAutoFit/>
          </a:bodyPr>
          <a:lstStyle/>
          <a:p>
            <a:r>
              <a:rPr lang="en-US" altLang="zh-CN" sz="1400" dirty="0" smtClean="0">
                <a:latin typeface="微软雅黑" pitchFamily="34" charset="-122"/>
                <a:ea typeface="微软雅黑" pitchFamily="34" charset="-122"/>
              </a:rPr>
              <a:t>2017</a:t>
            </a:r>
            <a:r>
              <a:rPr lang="zh-CN" altLang="zh-CN" sz="1400" dirty="0" smtClean="0">
                <a:latin typeface="微软雅黑" pitchFamily="34" charset="-122"/>
                <a:ea typeface="微软雅黑" pitchFamily="34" charset="-122"/>
              </a:rPr>
              <a:t>年所有</a:t>
            </a:r>
            <a:r>
              <a:rPr lang="zh-CN" altLang="zh-CN" sz="1400" b="1" dirty="0" smtClean="0">
                <a:solidFill>
                  <a:srgbClr val="00B0F0"/>
                </a:solidFill>
                <a:latin typeface="微软雅黑" pitchFamily="34" charset="-122"/>
                <a:ea typeface="微软雅黑" pitchFamily="34" charset="-122"/>
              </a:rPr>
              <a:t>数字货币</a:t>
            </a:r>
            <a:r>
              <a:rPr lang="en-US" altLang="zh-CN" sz="1400" b="1" dirty="0" smtClean="0">
                <a:solidFill>
                  <a:srgbClr val="00B0F0"/>
                </a:solidFill>
                <a:latin typeface="微软雅黑" pitchFamily="34" charset="-122"/>
                <a:ea typeface="微软雅黑" pitchFamily="34" charset="-122"/>
              </a:rPr>
              <a:t>(</a:t>
            </a:r>
            <a:r>
              <a:rPr lang="en-US" altLang="zh-CN" sz="1400" b="1" dirty="0" err="1" smtClean="0">
                <a:solidFill>
                  <a:srgbClr val="00B0F0"/>
                </a:solidFill>
                <a:latin typeface="微软雅黑" pitchFamily="34" charset="-122"/>
                <a:ea typeface="微软雅黑" pitchFamily="34" charset="-122"/>
              </a:rPr>
              <a:t>Cryptocurrency</a:t>
            </a:r>
            <a:r>
              <a:rPr lang="en-US" altLang="zh-CN" sz="1400" b="1" dirty="0" smtClean="0">
                <a:solidFill>
                  <a:srgbClr val="00B0F0"/>
                </a:solidFill>
                <a:latin typeface="微软雅黑" pitchFamily="34" charset="-122"/>
                <a:ea typeface="微软雅黑" pitchFamily="34" charset="-122"/>
              </a:rPr>
              <a:t>)</a:t>
            </a:r>
            <a:r>
              <a:rPr lang="zh-CN" altLang="zh-CN" sz="1400" dirty="0" smtClean="0">
                <a:latin typeface="微软雅黑" pitchFamily="34" charset="-122"/>
                <a:ea typeface="微软雅黑" pitchFamily="34" charset="-122"/>
              </a:rPr>
              <a:t>的总价值超过千亿美元</a:t>
            </a: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相对于硬币和纸币</a:t>
            </a:r>
            <a:r>
              <a:rPr lang="en-US" altLang="zh-CN" sz="1400" dirty="0" smtClean="0">
                <a:latin typeface="微软雅黑" pitchFamily="34" charset="-122"/>
                <a:ea typeface="微软雅黑" pitchFamily="34" charset="-122"/>
              </a:rPr>
              <a:t>5</a:t>
            </a:r>
            <a:r>
              <a:rPr lang="zh-CN" altLang="zh-CN" sz="1400" dirty="0" smtClean="0">
                <a:latin typeface="微软雅黑" pitchFamily="34" charset="-122"/>
                <a:ea typeface="微软雅黑" pitchFamily="34" charset="-122"/>
              </a:rPr>
              <a:t>万亿美元</a:t>
            </a: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黄金的</a:t>
            </a:r>
            <a:r>
              <a:rPr lang="en-US" altLang="zh-CN" sz="1400" dirty="0" smtClean="0">
                <a:latin typeface="微软雅黑" pitchFamily="34" charset="-122"/>
                <a:ea typeface="微软雅黑" pitchFamily="34" charset="-122"/>
              </a:rPr>
              <a:t>7.8</a:t>
            </a:r>
            <a:r>
              <a:rPr lang="zh-CN" altLang="zh-CN" sz="1400" dirty="0" smtClean="0">
                <a:latin typeface="微软雅黑" pitchFamily="34" charset="-122"/>
                <a:ea typeface="微软雅黑" pitchFamily="34" charset="-122"/>
              </a:rPr>
              <a:t>万亿美元</a:t>
            </a: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流动货币</a:t>
            </a:r>
            <a:r>
              <a:rPr lang="en-US" altLang="zh-CN" sz="1400" dirty="0" smtClean="0">
                <a:latin typeface="微软雅黑" pitchFamily="34" charset="-122"/>
                <a:ea typeface="微软雅黑" pitchFamily="34" charset="-122"/>
              </a:rPr>
              <a:t>28.6</a:t>
            </a:r>
            <a:r>
              <a:rPr lang="zh-CN" altLang="zh-CN" sz="1400" dirty="0" smtClean="0">
                <a:latin typeface="微软雅黑" pitchFamily="34" charset="-122"/>
                <a:ea typeface="微软雅黑" pitchFamily="34" charset="-122"/>
              </a:rPr>
              <a:t>万亿美元</a:t>
            </a: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还是很小的份额</a:t>
            </a: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几年内至少还有</a:t>
            </a:r>
            <a:r>
              <a:rPr lang="en-US" altLang="zh-CN" sz="1400" dirty="0" smtClean="0">
                <a:latin typeface="微软雅黑" pitchFamily="34" charset="-122"/>
                <a:ea typeface="微软雅黑" pitchFamily="34" charset="-122"/>
              </a:rPr>
              <a:t>N</a:t>
            </a:r>
            <a:r>
              <a:rPr lang="zh-CN" altLang="zh-CN" sz="1400" dirty="0" smtClean="0">
                <a:latin typeface="微软雅黑" pitchFamily="34" charset="-122"/>
                <a:ea typeface="微软雅黑" pitchFamily="34" charset="-122"/>
              </a:rPr>
              <a:t>倍上升空间。</a:t>
            </a:r>
            <a:endParaRPr lang="zh-CN" altLang="en-US" sz="1400" dirty="0">
              <a:latin typeface="微软雅黑" pitchFamily="34" charset="-122"/>
              <a:ea typeface="微软雅黑"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707904" y="1908466"/>
            <a:ext cx="1728192" cy="168735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8405" tIns="19202" rIns="38405" bIns="19202"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ndParaRPr>
          </a:p>
        </p:txBody>
      </p:sp>
      <p:sp>
        <p:nvSpPr>
          <p:cNvPr id="35" name="TextBox 34"/>
          <p:cNvSpPr txBox="1"/>
          <p:nvPr/>
        </p:nvSpPr>
        <p:spPr>
          <a:xfrm>
            <a:off x="3138116" y="3675780"/>
            <a:ext cx="2925077" cy="446876"/>
          </a:xfrm>
          <a:prstGeom prst="rect">
            <a:avLst/>
          </a:prstGeom>
          <a:noFill/>
        </p:spPr>
        <p:txBody>
          <a:bodyPr wrap="none" lIns="76794" tIns="38397" rIns="76794" bIns="38397" rtlCol="0">
            <a:spAutoFit/>
          </a:bodyPr>
          <a:lstStyle/>
          <a:p>
            <a:pPr algn="ctr"/>
            <a:r>
              <a:rPr lang="zh-CN" altLang="en-US" sz="2400" b="1" dirty="0" smtClean="0">
                <a:solidFill>
                  <a:schemeClr val="accent2">
                    <a:lumMod val="60000"/>
                    <a:lumOff val="40000"/>
                  </a:schemeClr>
                </a:solidFill>
                <a:latin typeface="微软雅黑" pitchFamily="34" charset="-122"/>
                <a:ea typeface="微软雅黑" pitchFamily="34" charset="-122"/>
              </a:rPr>
              <a:t>数字货币交易和投资</a:t>
            </a:r>
            <a:endParaRPr lang="id-ID" sz="2400" b="1" dirty="0">
              <a:solidFill>
                <a:schemeClr val="accent2">
                  <a:lumMod val="60000"/>
                  <a:lumOff val="40000"/>
                </a:schemeClr>
              </a:solidFill>
              <a:latin typeface="微软雅黑" pitchFamily="34" charset="-122"/>
              <a:ea typeface="微软雅黑" pitchFamily="34" charset="-122"/>
            </a:endParaRPr>
          </a:p>
        </p:txBody>
      </p:sp>
      <p:sp>
        <p:nvSpPr>
          <p:cNvPr id="36" name="TextBox 35"/>
          <p:cNvSpPr txBox="1"/>
          <p:nvPr/>
        </p:nvSpPr>
        <p:spPr>
          <a:xfrm>
            <a:off x="3379583" y="4325955"/>
            <a:ext cx="2459218" cy="1988960"/>
          </a:xfrm>
          <a:prstGeom prst="rect">
            <a:avLst/>
          </a:prstGeom>
          <a:noFill/>
        </p:spPr>
        <p:txBody>
          <a:bodyPr wrap="square" lIns="92156" tIns="46078" rIns="92156" bIns="46078" rtlCol="0">
            <a:spAutoFit/>
          </a:bodyPr>
          <a:lstStyle/>
          <a:p>
            <a:pPr>
              <a:lnSpc>
                <a:spcPct val="110000"/>
              </a:lnSpc>
            </a:pPr>
            <a:r>
              <a:rPr lang="zh-CN" altLang="en-US" sz="1600" b="1" dirty="0" smtClean="0">
                <a:latin typeface="微软雅黑" pitchFamily="34" charset="-122"/>
                <a:ea typeface="微软雅黑" pitchFamily="34" charset="-122"/>
                <a:cs typeface="Aparajita" panose="020B0604020202020204" pitchFamily="34" charset="0"/>
              </a:rPr>
              <a:t>大部分用户选择在交易所开户买卖数字货币，通过充值本国的法币买卖比特币套利或保值，转移资产等。平台赚手续费或利差。</a:t>
            </a:r>
            <a:r>
              <a:rPr lang="en-US" altLang="zh-CN" sz="1600" b="1" dirty="0" smtClean="0">
                <a:latin typeface="微软雅黑" pitchFamily="34" charset="-122"/>
                <a:ea typeface="微软雅黑" pitchFamily="34" charset="-122"/>
                <a:cs typeface="Aparajita" panose="020B0604020202020204" pitchFamily="34" charset="0"/>
              </a:rPr>
              <a:t>ICO</a:t>
            </a:r>
            <a:r>
              <a:rPr lang="zh-CN" altLang="en-US" sz="1600" b="1" dirty="0" smtClean="0">
                <a:latin typeface="微软雅黑" pitchFamily="34" charset="-122"/>
                <a:ea typeface="微软雅黑" pitchFamily="34" charset="-122"/>
                <a:cs typeface="Aparajita" panose="020B0604020202020204" pitchFamily="34" charset="0"/>
              </a:rPr>
              <a:t>代币挂牌费用也是平台的主要收入</a:t>
            </a:r>
            <a:endParaRPr lang="en-US" sz="1600" b="1" dirty="0" smtClean="0">
              <a:latin typeface="微软雅黑" pitchFamily="34" charset="-122"/>
              <a:ea typeface="微软雅黑" pitchFamily="34" charset="-122"/>
              <a:cs typeface="Aparajita" panose="020B0604020202020204" pitchFamily="34" charset="0"/>
            </a:endParaRPr>
          </a:p>
        </p:txBody>
      </p:sp>
      <p:sp>
        <p:nvSpPr>
          <p:cNvPr id="16" name="Oval 15"/>
          <p:cNvSpPr/>
          <p:nvPr/>
        </p:nvSpPr>
        <p:spPr>
          <a:xfrm>
            <a:off x="6156176" y="1914705"/>
            <a:ext cx="1656184" cy="1687350"/>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8405" tIns="19202" rIns="38405" bIns="19202"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ndParaRPr>
          </a:p>
        </p:txBody>
      </p:sp>
      <p:sp>
        <p:nvSpPr>
          <p:cNvPr id="37" name="TextBox 36"/>
          <p:cNvSpPr txBox="1"/>
          <p:nvPr/>
        </p:nvSpPr>
        <p:spPr>
          <a:xfrm>
            <a:off x="6131823" y="3675780"/>
            <a:ext cx="1701986" cy="446876"/>
          </a:xfrm>
          <a:prstGeom prst="rect">
            <a:avLst/>
          </a:prstGeom>
          <a:noFill/>
        </p:spPr>
        <p:txBody>
          <a:bodyPr wrap="none" lIns="76794" tIns="38397" rIns="76794" bIns="38397" rtlCol="0">
            <a:spAutoFit/>
          </a:bodyPr>
          <a:lstStyle/>
          <a:p>
            <a:pPr algn="ctr"/>
            <a:r>
              <a:rPr lang="zh-CN" altLang="en-US" sz="2400" b="1" dirty="0">
                <a:solidFill>
                  <a:schemeClr val="accent3">
                    <a:lumMod val="60000"/>
                    <a:lumOff val="40000"/>
                  </a:schemeClr>
                </a:solidFill>
                <a:latin typeface="微软雅黑" pitchFamily="34" charset="-122"/>
                <a:ea typeface="微软雅黑" pitchFamily="34" charset="-122"/>
              </a:rPr>
              <a:t>比特</a:t>
            </a:r>
            <a:r>
              <a:rPr lang="zh-CN" altLang="en-US" sz="2400" b="1" dirty="0" smtClean="0">
                <a:solidFill>
                  <a:schemeClr val="accent3">
                    <a:lumMod val="60000"/>
                    <a:lumOff val="40000"/>
                  </a:schemeClr>
                </a:solidFill>
                <a:latin typeface="微软雅黑" pitchFamily="34" charset="-122"/>
                <a:ea typeface="微软雅黑" pitchFamily="34" charset="-122"/>
              </a:rPr>
              <a:t>币支付</a:t>
            </a:r>
            <a:endParaRPr lang="id-ID" sz="2400" b="1" dirty="0">
              <a:solidFill>
                <a:schemeClr val="accent3">
                  <a:lumMod val="60000"/>
                  <a:lumOff val="40000"/>
                </a:schemeClr>
              </a:solidFill>
              <a:latin typeface="微软雅黑" pitchFamily="34" charset="-122"/>
              <a:ea typeface="微软雅黑" pitchFamily="34" charset="-122"/>
            </a:endParaRPr>
          </a:p>
        </p:txBody>
      </p:sp>
      <p:sp>
        <p:nvSpPr>
          <p:cNvPr id="38" name="TextBox 37"/>
          <p:cNvSpPr txBox="1"/>
          <p:nvPr/>
        </p:nvSpPr>
        <p:spPr>
          <a:xfrm>
            <a:off x="6016053" y="4325955"/>
            <a:ext cx="1915575" cy="1718116"/>
          </a:xfrm>
          <a:prstGeom prst="rect">
            <a:avLst/>
          </a:prstGeom>
          <a:noFill/>
        </p:spPr>
        <p:txBody>
          <a:bodyPr wrap="square" lIns="92156" tIns="46078" rIns="92156" bIns="46078" rtlCol="0">
            <a:spAutoFit/>
          </a:bodyPr>
          <a:lstStyle/>
          <a:p>
            <a:pPr>
              <a:lnSpc>
                <a:spcPct val="110000"/>
              </a:lnSpc>
            </a:pPr>
            <a:r>
              <a:rPr lang="zh-CN" altLang="en-US" sz="1600" b="1" dirty="0" smtClean="0">
                <a:latin typeface="微软雅黑" pitchFamily="34" charset="-122"/>
                <a:ea typeface="微软雅黑" pitchFamily="34" charset="-122"/>
                <a:cs typeface="Aparajita" panose="020B0604020202020204" pitchFamily="34" charset="0"/>
              </a:rPr>
              <a:t>用户通过扫描在纸张上的数字货币地址或二维码将数字货币转移做为支付手段的服务。平台和支付提供商</a:t>
            </a:r>
            <a:endParaRPr lang="en-US" sz="1600" b="1" dirty="0" smtClean="0">
              <a:latin typeface="微软雅黑" pitchFamily="34" charset="-122"/>
              <a:ea typeface="微软雅黑" pitchFamily="34" charset="-122"/>
              <a:cs typeface="Aparajita" panose="020B0604020202020204" pitchFamily="34" charset="0"/>
            </a:endParaRPr>
          </a:p>
        </p:txBody>
      </p:sp>
      <p:grpSp>
        <p:nvGrpSpPr>
          <p:cNvPr id="2" name="Group 21"/>
          <p:cNvGrpSpPr/>
          <p:nvPr/>
        </p:nvGrpSpPr>
        <p:grpSpPr>
          <a:xfrm>
            <a:off x="1907704" y="241509"/>
            <a:ext cx="5256583" cy="1306999"/>
            <a:chOff x="6361236" y="483017"/>
            <a:chExt cx="11655185" cy="1990933"/>
          </a:xfrm>
        </p:grpSpPr>
        <p:sp>
          <p:nvSpPr>
            <p:cNvPr id="23" name="TextBox 22"/>
            <p:cNvSpPr txBox="1"/>
            <p:nvPr/>
          </p:nvSpPr>
          <p:spPr>
            <a:xfrm>
              <a:off x="7982781" y="483017"/>
              <a:ext cx="8370927" cy="1078285"/>
            </a:xfrm>
            <a:prstGeom prst="rect">
              <a:avLst/>
            </a:prstGeom>
            <a:noFill/>
          </p:spPr>
          <p:txBody>
            <a:bodyPr wrap="none" lIns="91422" tIns="45711" rIns="91422" bIns="45711" rtlCol="0">
              <a:spAutoFit/>
            </a:bodyPr>
            <a:lstStyle/>
            <a:p>
              <a:pPr algn="ctr"/>
              <a:r>
                <a:rPr lang="zh-CN" altLang="en-US" sz="4000" b="1" dirty="0" smtClean="0">
                  <a:solidFill>
                    <a:schemeClr val="tx2"/>
                  </a:solidFill>
                  <a:effectLst>
                    <a:outerShdw blurRad="38100" dist="38100" dir="2700000" algn="tl">
                      <a:srgbClr val="000000">
                        <a:alpha val="43137"/>
                      </a:srgbClr>
                    </a:outerShdw>
                  </a:effectLst>
                  <a:latin typeface="+mj-ea"/>
                  <a:ea typeface="+mj-ea"/>
                </a:rPr>
                <a:t>数字货币的商机</a:t>
              </a:r>
              <a:endParaRPr lang="id-ID" sz="4000" dirty="0">
                <a:effectLst>
                  <a:outerShdw blurRad="38100" dist="38100" dir="2700000" algn="tl">
                    <a:srgbClr val="000000">
                      <a:alpha val="43137"/>
                    </a:srgbClr>
                  </a:outerShdw>
                </a:effectLst>
                <a:latin typeface="+mj-ea"/>
                <a:ea typeface="+mj-ea"/>
              </a:endParaRPr>
            </a:p>
          </p:txBody>
        </p:sp>
        <p:sp>
          <p:nvSpPr>
            <p:cNvPr id="25" name="Subtitle 2"/>
            <p:cNvSpPr txBox="1">
              <a:spLocks/>
            </p:cNvSpPr>
            <p:nvPr/>
          </p:nvSpPr>
          <p:spPr>
            <a:xfrm>
              <a:off x="6361236" y="1634834"/>
              <a:ext cx="11655185" cy="839116"/>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2000" b="1" dirty="0" smtClean="0">
                  <a:latin typeface="+mj-ea"/>
                  <a:ea typeface="+mj-ea"/>
                  <a:cs typeface="Aparajita" panose="020B0604020202020204" pitchFamily="34" charset="0"/>
                </a:rPr>
                <a:t>数字货币产生交易和流通</a:t>
              </a:r>
              <a:endParaRPr lang="en-US" sz="2000" b="1" dirty="0">
                <a:solidFill>
                  <a:schemeClr val="accent1"/>
                </a:solidFill>
                <a:latin typeface="+mj-ea"/>
                <a:ea typeface="+mj-ea"/>
                <a:cs typeface="Aparajita" panose="020B0604020202020204" pitchFamily="34" charset="0"/>
              </a:endParaRPr>
            </a:p>
          </p:txBody>
        </p:sp>
      </p:grpSp>
      <p:sp>
        <p:nvSpPr>
          <p:cNvPr id="3" name="Oval 2"/>
          <p:cNvSpPr/>
          <p:nvPr/>
        </p:nvSpPr>
        <p:spPr>
          <a:xfrm>
            <a:off x="1187624" y="1908466"/>
            <a:ext cx="1677821" cy="1687350"/>
          </a:xfrm>
          <a:prstGeom prst="ellipse">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8405" tIns="19202" rIns="38405" bIns="19202"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ndParaRPr>
          </a:p>
        </p:txBody>
      </p:sp>
      <p:sp>
        <p:nvSpPr>
          <p:cNvPr id="39" name="TextBox 38"/>
          <p:cNvSpPr txBox="1"/>
          <p:nvPr/>
        </p:nvSpPr>
        <p:spPr>
          <a:xfrm>
            <a:off x="971600" y="3675780"/>
            <a:ext cx="2088232" cy="446876"/>
          </a:xfrm>
          <a:prstGeom prst="rect">
            <a:avLst/>
          </a:prstGeom>
          <a:noFill/>
        </p:spPr>
        <p:txBody>
          <a:bodyPr wrap="square" lIns="76794" tIns="38397" rIns="76794" bIns="38397" rtlCol="0">
            <a:spAutoFit/>
          </a:bodyPr>
          <a:lstStyle/>
          <a:p>
            <a:pPr algn="ctr"/>
            <a:r>
              <a:rPr lang="zh-CN" altLang="en-US" sz="2400" b="1" dirty="0" smtClean="0">
                <a:solidFill>
                  <a:schemeClr val="accent1">
                    <a:lumMod val="60000"/>
                    <a:lumOff val="40000"/>
                  </a:schemeClr>
                </a:solidFill>
                <a:latin typeface="微软雅黑" pitchFamily="34" charset="-122"/>
                <a:ea typeface="微软雅黑" pitchFamily="34" charset="-122"/>
              </a:rPr>
              <a:t>数字货币开矿</a:t>
            </a:r>
            <a:endParaRPr lang="id-ID" sz="2400" b="1" dirty="0">
              <a:solidFill>
                <a:schemeClr val="accent1">
                  <a:lumMod val="60000"/>
                  <a:lumOff val="40000"/>
                </a:schemeClr>
              </a:solidFill>
              <a:latin typeface="微软雅黑" pitchFamily="34" charset="-122"/>
              <a:ea typeface="微软雅黑" pitchFamily="34" charset="-122"/>
            </a:endParaRPr>
          </a:p>
        </p:txBody>
      </p:sp>
      <p:sp>
        <p:nvSpPr>
          <p:cNvPr id="40" name="TextBox 39"/>
          <p:cNvSpPr txBox="1"/>
          <p:nvPr/>
        </p:nvSpPr>
        <p:spPr>
          <a:xfrm>
            <a:off x="1043608" y="4325955"/>
            <a:ext cx="2146895" cy="1718116"/>
          </a:xfrm>
          <a:prstGeom prst="rect">
            <a:avLst/>
          </a:prstGeom>
          <a:noFill/>
        </p:spPr>
        <p:txBody>
          <a:bodyPr wrap="square" lIns="92156" tIns="46078" rIns="92156" bIns="46078" rtlCol="0">
            <a:spAutoFit/>
          </a:bodyPr>
          <a:lstStyle/>
          <a:p>
            <a:pPr>
              <a:lnSpc>
                <a:spcPct val="110000"/>
              </a:lnSpc>
            </a:pPr>
            <a:r>
              <a:rPr lang="zh-CN" altLang="en-US" sz="1600" b="1" dirty="0" smtClean="0">
                <a:latin typeface="微软雅黑" pitchFamily="34" charset="-122"/>
                <a:ea typeface="微软雅黑" pitchFamily="34" charset="-122"/>
                <a:cs typeface="Aparajita" panose="020B0604020202020204" pitchFamily="34" charset="0"/>
              </a:rPr>
              <a:t>早期的数字货币开矿容易，但是当币值不高时，或掌握大量算力，否则开矿成本不低，用户可以通过平台买算力挖矿</a:t>
            </a:r>
            <a:endParaRPr lang="en-US" sz="1600" b="1" dirty="0" smtClean="0">
              <a:latin typeface="微软雅黑" pitchFamily="34" charset="-122"/>
              <a:ea typeface="微软雅黑" pitchFamily="34" charset="-122"/>
              <a:cs typeface="Aparajita" panose="020B0604020202020204" pitchFamily="34" charset="0"/>
            </a:endParaRPr>
          </a:p>
        </p:txBody>
      </p:sp>
      <p:sp>
        <p:nvSpPr>
          <p:cNvPr id="18" name="Freeform 544"/>
          <p:cNvSpPr>
            <a:spLocks noChangeArrowheads="1"/>
          </p:cNvSpPr>
          <p:nvPr/>
        </p:nvSpPr>
        <p:spPr bwMode="auto">
          <a:xfrm>
            <a:off x="1619672" y="2636912"/>
            <a:ext cx="792088" cy="648072"/>
          </a:xfrm>
          <a:custGeom>
            <a:avLst/>
            <a:gdLst>
              <a:gd name="T0" fmla="*/ 995 w 1588"/>
              <a:gd name="T1" fmla="*/ 870 h 1682"/>
              <a:gd name="T2" fmla="*/ 1078 w 1588"/>
              <a:gd name="T3" fmla="*/ 753 h 1682"/>
              <a:gd name="T4" fmla="*/ 1463 w 1588"/>
              <a:gd name="T5" fmla="*/ 661 h 1682"/>
              <a:gd name="T6" fmla="*/ 1546 w 1588"/>
              <a:gd name="T7" fmla="*/ 352 h 1682"/>
              <a:gd name="T8" fmla="*/ 1346 w 1588"/>
              <a:gd name="T9" fmla="*/ 527 h 1682"/>
              <a:gd name="T10" fmla="*/ 1120 w 1588"/>
              <a:gd name="T11" fmla="*/ 310 h 1682"/>
              <a:gd name="T12" fmla="*/ 1296 w 1588"/>
              <a:gd name="T13" fmla="*/ 101 h 1682"/>
              <a:gd name="T14" fmla="*/ 995 w 1588"/>
              <a:gd name="T15" fmla="*/ 184 h 1682"/>
              <a:gd name="T16" fmla="*/ 894 w 1588"/>
              <a:gd name="T17" fmla="*/ 577 h 1682"/>
              <a:gd name="T18" fmla="*/ 501 w 1588"/>
              <a:gd name="T19" fmla="*/ 452 h 1682"/>
              <a:gd name="T20" fmla="*/ 501 w 1588"/>
              <a:gd name="T21" fmla="*/ 427 h 1682"/>
              <a:gd name="T22" fmla="*/ 493 w 1588"/>
              <a:gd name="T23" fmla="*/ 0 h 1682"/>
              <a:gd name="T24" fmla="*/ 250 w 1588"/>
              <a:gd name="T25" fmla="*/ 285 h 1682"/>
              <a:gd name="T26" fmla="*/ 175 w 1588"/>
              <a:gd name="T27" fmla="*/ 393 h 1682"/>
              <a:gd name="T28" fmla="*/ 150 w 1588"/>
              <a:gd name="T29" fmla="*/ 427 h 1682"/>
              <a:gd name="T30" fmla="*/ 117 w 1588"/>
              <a:gd name="T31" fmla="*/ 477 h 1682"/>
              <a:gd name="T32" fmla="*/ 100 w 1588"/>
              <a:gd name="T33" fmla="*/ 502 h 1682"/>
              <a:gd name="T34" fmla="*/ 66 w 1588"/>
              <a:gd name="T35" fmla="*/ 586 h 1682"/>
              <a:gd name="T36" fmla="*/ 58 w 1588"/>
              <a:gd name="T37" fmla="*/ 611 h 1682"/>
              <a:gd name="T38" fmla="*/ 50 w 1588"/>
              <a:gd name="T39" fmla="*/ 678 h 1682"/>
              <a:gd name="T40" fmla="*/ 41 w 1588"/>
              <a:gd name="T41" fmla="*/ 728 h 1682"/>
              <a:gd name="T42" fmla="*/ 41 w 1588"/>
              <a:gd name="T43" fmla="*/ 744 h 1682"/>
              <a:gd name="T44" fmla="*/ 50 w 1588"/>
              <a:gd name="T45" fmla="*/ 778 h 1682"/>
              <a:gd name="T46" fmla="*/ 58 w 1588"/>
              <a:gd name="T47" fmla="*/ 811 h 1682"/>
              <a:gd name="T48" fmla="*/ 100 w 1588"/>
              <a:gd name="T49" fmla="*/ 878 h 1682"/>
              <a:gd name="T50" fmla="*/ 125 w 1588"/>
              <a:gd name="T51" fmla="*/ 853 h 1682"/>
              <a:gd name="T52" fmla="*/ 133 w 1588"/>
              <a:gd name="T53" fmla="*/ 795 h 1682"/>
              <a:gd name="T54" fmla="*/ 142 w 1588"/>
              <a:gd name="T55" fmla="*/ 770 h 1682"/>
              <a:gd name="T56" fmla="*/ 150 w 1588"/>
              <a:gd name="T57" fmla="*/ 753 h 1682"/>
              <a:gd name="T58" fmla="*/ 167 w 1588"/>
              <a:gd name="T59" fmla="*/ 720 h 1682"/>
              <a:gd name="T60" fmla="*/ 183 w 1588"/>
              <a:gd name="T61" fmla="*/ 694 h 1682"/>
              <a:gd name="T62" fmla="*/ 200 w 1588"/>
              <a:gd name="T63" fmla="*/ 669 h 1682"/>
              <a:gd name="T64" fmla="*/ 225 w 1588"/>
              <a:gd name="T65" fmla="*/ 644 h 1682"/>
              <a:gd name="T66" fmla="*/ 250 w 1588"/>
              <a:gd name="T67" fmla="*/ 619 h 1682"/>
              <a:gd name="T68" fmla="*/ 267 w 1588"/>
              <a:gd name="T69" fmla="*/ 611 h 1682"/>
              <a:gd name="T70" fmla="*/ 301 w 1588"/>
              <a:gd name="T71" fmla="*/ 594 h 1682"/>
              <a:gd name="T72" fmla="*/ 326 w 1588"/>
              <a:gd name="T73" fmla="*/ 577 h 1682"/>
              <a:gd name="T74" fmla="*/ 342 w 1588"/>
              <a:gd name="T75" fmla="*/ 569 h 1682"/>
              <a:gd name="T76" fmla="*/ 359 w 1588"/>
              <a:gd name="T77" fmla="*/ 586 h 1682"/>
              <a:gd name="T78" fmla="*/ 75 w 1588"/>
              <a:gd name="T79" fmla="*/ 1363 h 1682"/>
              <a:gd name="T80" fmla="*/ 292 w 1588"/>
              <a:gd name="T81" fmla="*/ 1581 h 1682"/>
              <a:gd name="T82" fmla="*/ 777 w 1588"/>
              <a:gd name="T83" fmla="*/ 1087 h 1682"/>
              <a:gd name="T84" fmla="*/ 1530 w 1588"/>
              <a:gd name="T85" fmla="*/ 1623 h 1682"/>
              <a:gd name="T86" fmla="*/ 217 w 1588"/>
              <a:gd name="T87" fmla="*/ 1522 h 1682"/>
              <a:gd name="T88" fmla="*/ 133 w 1588"/>
              <a:gd name="T89" fmla="*/ 1438 h 1682"/>
              <a:gd name="T90" fmla="*/ 217 w 1588"/>
              <a:gd name="T91" fmla="*/ 1522 h 1682"/>
              <a:gd name="T92" fmla="*/ 217 w 1588"/>
              <a:gd name="T93" fmla="*/ 1522 h 1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88" h="1682">
                <a:moveTo>
                  <a:pt x="1530" y="1405"/>
                </a:moveTo>
                <a:cubicBezTo>
                  <a:pt x="995" y="870"/>
                  <a:pt x="995" y="870"/>
                  <a:pt x="995" y="870"/>
                </a:cubicBezTo>
                <a:cubicBezTo>
                  <a:pt x="995" y="862"/>
                  <a:pt x="986" y="862"/>
                  <a:pt x="978" y="853"/>
                </a:cubicBezTo>
                <a:cubicBezTo>
                  <a:pt x="1078" y="753"/>
                  <a:pt x="1078" y="753"/>
                  <a:pt x="1078" y="753"/>
                </a:cubicBezTo>
                <a:cubicBezTo>
                  <a:pt x="1078" y="753"/>
                  <a:pt x="1086" y="744"/>
                  <a:pt x="1086" y="736"/>
                </a:cubicBezTo>
                <a:cubicBezTo>
                  <a:pt x="1212" y="786"/>
                  <a:pt x="1362" y="761"/>
                  <a:pt x="1463" y="661"/>
                </a:cubicBezTo>
                <a:cubicBezTo>
                  <a:pt x="1538" y="586"/>
                  <a:pt x="1570" y="485"/>
                  <a:pt x="1562" y="377"/>
                </a:cubicBezTo>
                <a:cubicBezTo>
                  <a:pt x="1562" y="368"/>
                  <a:pt x="1554" y="352"/>
                  <a:pt x="1546" y="352"/>
                </a:cubicBezTo>
                <a:cubicBezTo>
                  <a:pt x="1538" y="352"/>
                  <a:pt x="1521" y="352"/>
                  <a:pt x="1513" y="360"/>
                </a:cubicBezTo>
                <a:cubicBezTo>
                  <a:pt x="1346" y="527"/>
                  <a:pt x="1346" y="527"/>
                  <a:pt x="1346" y="527"/>
                </a:cubicBezTo>
                <a:cubicBezTo>
                  <a:pt x="1170" y="485"/>
                  <a:pt x="1170" y="485"/>
                  <a:pt x="1170" y="485"/>
                </a:cubicBezTo>
                <a:cubicBezTo>
                  <a:pt x="1120" y="310"/>
                  <a:pt x="1120" y="310"/>
                  <a:pt x="1120" y="310"/>
                </a:cubicBezTo>
                <a:cubicBezTo>
                  <a:pt x="1287" y="134"/>
                  <a:pt x="1287" y="134"/>
                  <a:pt x="1287" y="134"/>
                </a:cubicBezTo>
                <a:cubicBezTo>
                  <a:pt x="1296" y="126"/>
                  <a:pt x="1304" y="118"/>
                  <a:pt x="1296" y="101"/>
                </a:cubicBezTo>
                <a:cubicBezTo>
                  <a:pt x="1296" y="92"/>
                  <a:pt x="1287" y="84"/>
                  <a:pt x="1270" y="84"/>
                </a:cubicBezTo>
                <a:cubicBezTo>
                  <a:pt x="1170" y="76"/>
                  <a:pt x="1061" y="109"/>
                  <a:pt x="995" y="184"/>
                </a:cubicBezTo>
                <a:cubicBezTo>
                  <a:pt x="886" y="285"/>
                  <a:pt x="861" y="435"/>
                  <a:pt x="911" y="561"/>
                </a:cubicBezTo>
                <a:cubicBezTo>
                  <a:pt x="903" y="569"/>
                  <a:pt x="903" y="569"/>
                  <a:pt x="894" y="577"/>
                </a:cubicBezTo>
                <a:cubicBezTo>
                  <a:pt x="752" y="711"/>
                  <a:pt x="752" y="711"/>
                  <a:pt x="752" y="711"/>
                </a:cubicBezTo>
                <a:cubicBezTo>
                  <a:pt x="501" y="452"/>
                  <a:pt x="501" y="452"/>
                  <a:pt x="501" y="452"/>
                </a:cubicBezTo>
                <a:cubicBezTo>
                  <a:pt x="493" y="452"/>
                  <a:pt x="493" y="443"/>
                  <a:pt x="484" y="443"/>
                </a:cubicBezTo>
                <a:cubicBezTo>
                  <a:pt x="493" y="435"/>
                  <a:pt x="493" y="435"/>
                  <a:pt x="501" y="427"/>
                </a:cubicBezTo>
                <a:cubicBezTo>
                  <a:pt x="551" y="435"/>
                  <a:pt x="652" y="335"/>
                  <a:pt x="735" y="251"/>
                </a:cubicBezTo>
                <a:cubicBezTo>
                  <a:pt x="493" y="0"/>
                  <a:pt x="493" y="0"/>
                  <a:pt x="493" y="0"/>
                </a:cubicBezTo>
                <a:cubicBezTo>
                  <a:pt x="376" y="109"/>
                  <a:pt x="301" y="184"/>
                  <a:pt x="309" y="243"/>
                </a:cubicBezTo>
                <a:cubicBezTo>
                  <a:pt x="284" y="251"/>
                  <a:pt x="259" y="268"/>
                  <a:pt x="250" y="285"/>
                </a:cubicBezTo>
                <a:cubicBezTo>
                  <a:pt x="209" y="318"/>
                  <a:pt x="209" y="318"/>
                  <a:pt x="209" y="318"/>
                </a:cubicBezTo>
                <a:cubicBezTo>
                  <a:pt x="192" y="343"/>
                  <a:pt x="175" y="368"/>
                  <a:pt x="175" y="393"/>
                </a:cubicBezTo>
                <a:cubicBezTo>
                  <a:pt x="167" y="402"/>
                  <a:pt x="167" y="402"/>
                  <a:pt x="159" y="410"/>
                </a:cubicBezTo>
                <a:cubicBezTo>
                  <a:pt x="150" y="427"/>
                  <a:pt x="150" y="427"/>
                  <a:pt x="150" y="427"/>
                </a:cubicBezTo>
                <a:cubicBezTo>
                  <a:pt x="133" y="443"/>
                  <a:pt x="133" y="443"/>
                  <a:pt x="133" y="443"/>
                </a:cubicBezTo>
                <a:cubicBezTo>
                  <a:pt x="125" y="452"/>
                  <a:pt x="125" y="469"/>
                  <a:pt x="117" y="477"/>
                </a:cubicBezTo>
                <a:lnTo>
                  <a:pt x="108" y="485"/>
                </a:lnTo>
                <a:cubicBezTo>
                  <a:pt x="100" y="502"/>
                  <a:pt x="100" y="502"/>
                  <a:pt x="100" y="502"/>
                </a:cubicBezTo>
                <a:cubicBezTo>
                  <a:pt x="100" y="510"/>
                  <a:pt x="91" y="519"/>
                  <a:pt x="83" y="536"/>
                </a:cubicBezTo>
                <a:cubicBezTo>
                  <a:pt x="75" y="552"/>
                  <a:pt x="66" y="569"/>
                  <a:pt x="66" y="586"/>
                </a:cubicBezTo>
                <a:cubicBezTo>
                  <a:pt x="66" y="594"/>
                  <a:pt x="66" y="594"/>
                  <a:pt x="66" y="594"/>
                </a:cubicBezTo>
                <a:cubicBezTo>
                  <a:pt x="58" y="602"/>
                  <a:pt x="58" y="602"/>
                  <a:pt x="58" y="611"/>
                </a:cubicBezTo>
                <a:cubicBezTo>
                  <a:pt x="50" y="636"/>
                  <a:pt x="50" y="636"/>
                  <a:pt x="50" y="636"/>
                </a:cubicBezTo>
                <a:cubicBezTo>
                  <a:pt x="50" y="653"/>
                  <a:pt x="50" y="669"/>
                  <a:pt x="50" y="678"/>
                </a:cubicBezTo>
                <a:cubicBezTo>
                  <a:pt x="50" y="686"/>
                  <a:pt x="50" y="686"/>
                  <a:pt x="50" y="686"/>
                </a:cubicBezTo>
                <a:cubicBezTo>
                  <a:pt x="41" y="703"/>
                  <a:pt x="41" y="711"/>
                  <a:pt x="41" y="728"/>
                </a:cubicBezTo>
                <a:lnTo>
                  <a:pt x="41" y="736"/>
                </a:lnTo>
                <a:lnTo>
                  <a:pt x="41" y="744"/>
                </a:lnTo>
                <a:cubicBezTo>
                  <a:pt x="50" y="744"/>
                  <a:pt x="50" y="753"/>
                  <a:pt x="50" y="761"/>
                </a:cubicBezTo>
                <a:cubicBezTo>
                  <a:pt x="50" y="778"/>
                  <a:pt x="50" y="778"/>
                  <a:pt x="50" y="778"/>
                </a:cubicBezTo>
                <a:cubicBezTo>
                  <a:pt x="50" y="786"/>
                  <a:pt x="50" y="786"/>
                  <a:pt x="50" y="786"/>
                </a:cubicBezTo>
                <a:cubicBezTo>
                  <a:pt x="50" y="795"/>
                  <a:pt x="50" y="803"/>
                  <a:pt x="58" y="811"/>
                </a:cubicBezTo>
                <a:cubicBezTo>
                  <a:pt x="66" y="853"/>
                  <a:pt x="66" y="853"/>
                  <a:pt x="66" y="853"/>
                </a:cubicBezTo>
                <a:cubicBezTo>
                  <a:pt x="75" y="870"/>
                  <a:pt x="83" y="878"/>
                  <a:pt x="100" y="878"/>
                </a:cubicBezTo>
                <a:cubicBezTo>
                  <a:pt x="108" y="878"/>
                  <a:pt x="117" y="870"/>
                  <a:pt x="117" y="870"/>
                </a:cubicBezTo>
                <a:cubicBezTo>
                  <a:pt x="125" y="862"/>
                  <a:pt x="125" y="862"/>
                  <a:pt x="125" y="853"/>
                </a:cubicBezTo>
                <a:cubicBezTo>
                  <a:pt x="133" y="811"/>
                  <a:pt x="133" y="811"/>
                  <a:pt x="133" y="811"/>
                </a:cubicBezTo>
                <a:cubicBezTo>
                  <a:pt x="133" y="803"/>
                  <a:pt x="133" y="803"/>
                  <a:pt x="133" y="795"/>
                </a:cubicBezTo>
                <a:cubicBezTo>
                  <a:pt x="133" y="786"/>
                  <a:pt x="142" y="786"/>
                  <a:pt x="142" y="786"/>
                </a:cubicBezTo>
                <a:cubicBezTo>
                  <a:pt x="142" y="770"/>
                  <a:pt x="142" y="770"/>
                  <a:pt x="142" y="770"/>
                </a:cubicBezTo>
                <a:cubicBezTo>
                  <a:pt x="142" y="761"/>
                  <a:pt x="142" y="761"/>
                  <a:pt x="150" y="761"/>
                </a:cubicBezTo>
                <a:lnTo>
                  <a:pt x="150" y="753"/>
                </a:lnTo>
                <a:lnTo>
                  <a:pt x="150" y="744"/>
                </a:lnTo>
                <a:cubicBezTo>
                  <a:pt x="159" y="736"/>
                  <a:pt x="159" y="728"/>
                  <a:pt x="167" y="720"/>
                </a:cubicBezTo>
                <a:lnTo>
                  <a:pt x="167" y="711"/>
                </a:lnTo>
                <a:cubicBezTo>
                  <a:pt x="175" y="703"/>
                  <a:pt x="175" y="703"/>
                  <a:pt x="183" y="694"/>
                </a:cubicBezTo>
                <a:cubicBezTo>
                  <a:pt x="192" y="678"/>
                  <a:pt x="192" y="678"/>
                  <a:pt x="192" y="678"/>
                </a:cubicBezTo>
                <a:lnTo>
                  <a:pt x="200" y="669"/>
                </a:lnTo>
                <a:cubicBezTo>
                  <a:pt x="200" y="669"/>
                  <a:pt x="200" y="661"/>
                  <a:pt x="209" y="661"/>
                </a:cubicBezTo>
                <a:cubicBezTo>
                  <a:pt x="209" y="653"/>
                  <a:pt x="217" y="644"/>
                  <a:pt x="225" y="644"/>
                </a:cubicBezTo>
                <a:cubicBezTo>
                  <a:pt x="234" y="636"/>
                  <a:pt x="234" y="636"/>
                  <a:pt x="234" y="636"/>
                </a:cubicBezTo>
                <a:cubicBezTo>
                  <a:pt x="234" y="636"/>
                  <a:pt x="242" y="628"/>
                  <a:pt x="250" y="619"/>
                </a:cubicBezTo>
                <a:lnTo>
                  <a:pt x="259" y="619"/>
                </a:lnTo>
                <a:cubicBezTo>
                  <a:pt x="259" y="611"/>
                  <a:pt x="267" y="611"/>
                  <a:pt x="267" y="611"/>
                </a:cubicBezTo>
                <a:cubicBezTo>
                  <a:pt x="275" y="602"/>
                  <a:pt x="275" y="602"/>
                  <a:pt x="284" y="602"/>
                </a:cubicBezTo>
                <a:cubicBezTo>
                  <a:pt x="301" y="594"/>
                  <a:pt x="301" y="594"/>
                  <a:pt x="301" y="594"/>
                </a:cubicBezTo>
                <a:cubicBezTo>
                  <a:pt x="309" y="586"/>
                  <a:pt x="309" y="586"/>
                  <a:pt x="309" y="586"/>
                </a:cubicBezTo>
                <a:cubicBezTo>
                  <a:pt x="317" y="586"/>
                  <a:pt x="317" y="586"/>
                  <a:pt x="326" y="577"/>
                </a:cubicBezTo>
                <a:lnTo>
                  <a:pt x="334" y="577"/>
                </a:lnTo>
                <a:cubicBezTo>
                  <a:pt x="342" y="577"/>
                  <a:pt x="342" y="569"/>
                  <a:pt x="342" y="569"/>
                </a:cubicBezTo>
                <a:cubicBezTo>
                  <a:pt x="351" y="569"/>
                  <a:pt x="351" y="569"/>
                  <a:pt x="351" y="569"/>
                </a:cubicBezTo>
                <a:cubicBezTo>
                  <a:pt x="351" y="577"/>
                  <a:pt x="359" y="586"/>
                  <a:pt x="359" y="586"/>
                </a:cubicBezTo>
                <a:cubicBezTo>
                  <a:pt x="618" y="845"/>
                  <a:pt x="618" y="845"/>
                  <a:pt x="618" y="845"/>
                </a:cubicBezTo>
                <a:cubicBezTo>
                  <a:pt x="75" y="1363"/>
                  <a:pt x="75" y="1363"/>
                  <a:pt x="75" y="1363"/>
                </a:cubicBezTo>
                <a:cubicBezTo>
                  <a:pt x="8" y="1430"/>
                  <a:pt x="0" y="1531"/>
                  <a:pt x="66" y="1597"/>
                </a:cubicBezTo>
                <a:cubicBezTo>
                  <a:pt x="133" y="1664"/>
                  <a:pt x="225" y="1647"/>
                  <a:pt x="292" y="1581"/>
                </a:cubicBezTo>
                <a:cubicBezTo>
                  <a:pt x="769" y="1079"/>
                  <a:pt x="769" y="1079"/>
                  <a:pt x="769" y="1079"/>
                </a:cubicBezTo>
                <a:cubicBezTo>
                  <a:pt x="769" y="1079"/>
                  <a:pt x="777" y="1079"/>
                  <a:pt x="777" y="1087"/>
                </a:cubicBezTo>
                <a:cubicBezTo>
                  <a:pt x="1312" y="1623"/>
                  <a:pt x="1312" y="1623"/>
                  <a:pt x="1312" y="1623"/>
                </a:cubicBezTo>
                <a:cubicBezTo>
                  <a:pt x="1371" y="1681"/>
                  <a:pt x="1471" y="1681"/>
                  <a:pt x="1530" y="1623"/>
                </a:cubicBezTo>
                <a:cubicBezTo>
                  <a:pt x="1587" y="1564"/>
                  <a:pt x="1587" y="1464"/>
                  <a:pt x="1530" y="1405"/>
                </a:cubicBezTo>
                <a:close/>
                <a:moveTo>
                  <a:pt x="217" y="1522"/>
                </a:moveTo>
                <a:cubicBezTo>
                  <a:pt x="192" y="1547"/>
                  <a:pt x="159" y="1547"/>
                  <a:pt x="133" y="1522"/>
                </a:cubicBezTo>
                <a:cubicBezTo>
                  <a:pt x="108" y="1497"/>
                  <a:pt x="108" y="1455"/>
                  <a:pt x="133" y="1438"/>
                </a:cubicBezTo>
                <a:cubicBezTo>
                  <a:pt x="159" y="1413"/>
                  <a:pt x="192" y="1413"/>
                  <a:pt x="217" y="1438"/>
                </a:cubicBezTo>
                <a:cubicBezTo>
                  <a:pt x="242" y="1455"/>
                  <a:pt x="242" y="1497"/>
                  <a:pt x="217" y="1522"/>
                </a:cubicBezTo>
                <a:close/>
                <a:moveTo>
                  <a:pt x="217" y="1522"/>
                </a:moveTo>
                <a:lnTo>
                  <a:pt x="217" y="1522"/>
                </a:lnTo>
                <a:close/>
              </a:path>
            </a:pathLst>
          </a:custGeom>
          <a:solidFill>
            <a:schemeClr val="bg1"/>
          </a:solidFill>
          <a:ln>
            <a:noFill/>
          </a:ln>
          <a:effectLst/>
          <a:extLst/>
        </p:spPr>
        <p:txBody>
          <a:bodyPr wrap="none" lIns="102390" tIns="51195" rIns="102390" bIns="51195" anchor="ctr"/>
          <a:lstStyle/>
          <a:p>
            <a:pPr>
              <a:defRPr/>
            </a:pPr>
            <a:endParaRPr lang="en-US" dirty="0">
              <a:latin typeface="微软雅黑" panose="020B0503020204020204" pitchFamily="34" charset="-122"/>
              <a:ea typeface="SimSun" charset="0"/>
            </a:endParaRPr>
          </a:p>
        </p:txBody>
      </p:sp>
      <p:grpSp>
        <p:nvGrpSpPr>
          <p:cNvPr id="4" name="组合 6"/>
          <p:cNvGrpSpPr/>
          <p:nvPr/>
        </p:nvGrpSpPr>
        <p:grpSpPr>
          <a:xfrm>
            <a:off x="1763688" y="2204864"/>
            <a:ext cx="504056" cy="352202"/>
            <a:chOff x="358776" y="5886450"/>
            <a:chExt cx="560388" cy="560388"/>
          </a:xfrm>
        </p:grpSpPr>
        <p:sp>
          <p:nvSpPr>
            <p:cNvPr id="26" name="Freeform 227"/>
            <p:cNvSpPr>
              <a:spLocks/>
            </p:cNvSpPr>
            <p:nvPr/>
          </p:nvSpPr>
          <p:spPr bwMode="auto">
            <a:xfrm>
              <a:off x="358776" y="5886450"/>
              <a:ext cx="560388" cy="198438"/>
            </a:xfrm>
            <a:custGeom>
              <a:avLst/>
              <a:gdLst>
                <a:gd name="T0" fmla="*/ 256 w 353"/>
                <a:gd name="T1" fmla="*/ 0 h 125"/>
                <a:gd name="T2" fmla="*/ 96 w 353"/>
                <a:gd name="T3" fmla="*/ 0 h 125"/>
                <a:gd name="T4" fmla="*/ 0 w 353"/>
                <a:gd name="T5" fmla="*/ 125 h 125"/>
                <a:gd name="T6" fmla="*/ 353 w 353"/>
                <a:gd name="T7" fmla="*/ 125 h 125"/>
                <a:gd name="T8" fmla="*/ 256 w 353"/>
                <a:gd name="T9" fmla="*/ 0 h 125"/>
              </a:gdLst>
              <a:ahLst/>
              <a:cxnLst>
                <a:cxn ang="0">
                  <a:pos x="T0" y="T1"/>
                </a:cxn>
                <a:cxn ang="0">
                  <a:pos x="T2" y="T3"/>
                </a:cxn>
                <a:cxn ang="0">
                  <a:pos x="T4" y="T5"/>
                </a:cxn>
                <a:cxn ang="0">
                  <a:pos x="T6" y="T7"/>
                </a:cxn>
                <a:cxn ang="0">
                  <a:pos x="T8" y="T9"/>
                </a:cxn>
              </a:cxnLst>
              <a:rect l="0" t="0" r="r" b="b"/>
              <a:pathLst>
                <a:path w="353" h="125">
                  <a:moveTo>
                    <a:pt x="256" y="0"/>
                  </a:moveTo>
                  <a:lnTo>
                    <a:pt x="96" y="0"/>
                  </a:lnTo>
                  <a:lnTo>
                    <a:pt x="0" y="125"/>
                  </a:lnTo>
                  <a:lnTo>
                    <a:pt x="353" y="125"/>
                  </a:lnTo>
                  <a:lnTo>
                    <a:pt x="256" y="0"/>
                  </a:lnTo>
                  <a:close/>
                </a:path>
              </a:pathLst>
            </a:custGeom>
            <a:noFill/>
            <a:ln w="23813" cap="flat">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28"/>
            <p:cNvSpPr>
              <a:spLocks/>
            </p:cNvSpPr>
            <p:nvPr/>
          </p:nvSpPr>
          <p:spPr bwMode="auto">
            <a:xfrm>
              <a:off x="358776" y="6084888"/>
              <a:ext cx="560388" cy="361950"/>
            </a:xfrm>
            <a:custGeom>
              <a:avLst/>
              <a:gdLst>
                <a:gd name="T0" fmla="*/ 177 w 353"/>
                <a:gd name="T1" fmla="*/ 228 h 228"/>
                <a:gd name="T2" fmla="*/ 175 w 353"/>
                <a:gd name="T3" fmla="*/ 228 h 228"/>
                <a:gd name="T4" fmla="*/ 0 w 353"/>
                <a:gd name="T5" fmla="*/ 0 h 228"/>
                <a:gd name="T6" fmla="*/ 353 w 353"/>
                <a:gd name="T7" fmla="*/ 0 h 228"/>
                <a:gd name="T8" fmla="*/ 177 w 353"/>
                <a:gd name="T9" fmla="*/ 228 h 228"/>
              </a:gdLst>
              <a:ahLst/>
              <a:cxnLst>
                <a:cxn ang="0">
                  <a:pos x="T0" y="T1"/>
                </a:cxn>
                <a:cxn ang="0">
                  <a:pos x="T2" y="T3"/>
                </a:cxn>
                <a:cxn ang="0">
                  <a:pos x="T4" y="T5"/>
                </a:cxn>
                <a:cxn ang="0">
                  <a:pos x="T6" y="T7"/>
                </a:cxn>
                <a:cxn ang="0">
                  <a:pos x="T8" y="T9"/>
                </a:cxn>
              </a:cxnLst>
              <a:rect l="0" t="0" r="r" b="b"/>
              <a:pathLst>
                <a:path w="353" h="228">
                  <a:moveTo>
                    <a:pt x="177" y="228"/>
                  </a:moveTo>
                  <a:lnTo>
                    <a:pt x="175" y="228"/>
                  </a:lnTo>
                  <a:lnTo>
                    <a:pt x="0" y="0"/>
                  </a:lnTo>
                  <a:lnTo>
                    <a:pt x="353" y="0"/>
                  </a:lnTo>
                  <a:lnTo>
                    <a:pt x="177" y="228"/>
                  </a:lnTo>
                  <a:close/>
                </a:path>
              </a:pathLst>
            </a:custGeom>
            <a:noFill/>
            <a:ln w="23813" cap="flat">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9"/>
            <p:cNvSpPr>
              <a:spLocks/>
            </p:cNvSpPr>
            <p:nvPr/>
          </p:nvSpPr>
          <p:spPr bwMode="auto">
            <a:xfrm>
              <a:off x="534989" y="6084888"/>
              <a:ext cx="206375" cy="361950"/>
            </a:xfrm>
            <a:custGeom>
              <a:avLst/>
              <a:gdLst>
                <a:gd name="T0" fmla="*/ 66 w 130"/>
                <a:gd name="T1" fmla="*/ 228 h 228"/>
                <a:gd name="T2" fmla="*/ 64 w 130"/>
                <a:gd name="T3" fmla="*/ 228 h 228"/>
                <a:gd name="T4" fmla="*/ 0 w 130"/>
                <a:gd name="T5" fmla="*/ 0 h 228"/>
                <a:gd name="T6" fmla="*/ 130 w 130"/>
                <a:gd name="T7" fmla="*/ 0 h 228"/>
                <a:gd name="T8" fmla="*/ 66 w 130"/>
                <a:gd name="T9" fmla="*/ 228 h 228"/>
              </a:gdLst>
              <a:ahLst/>
              <a:cxnLst>
                <a:cxn ang="0">
                  <a:pos x="T0" y="T1"/>
                </a:cxn>
                <a:cxn ang="0">
                  <a:pos x="T2" y="T3"/>
                </a:cxn>
                <a:cxn ang="0">
                  <a:pos x="T4" y="T5"/>
                </a:cxn>
                <a:cxn ang="0">
                  <a:pos x="T6" y="T7"/>
                </a:cxn>
                <a:cxn ang="0">
                  <a:pos x="T8" y="T9"/>
                </a:cxn>
              </a:cxnLst>
              <a:rect l="0" t="0" r="r" b="b"/>
              <a:pathLst>
                <a:path w="130" h="228">
                  <a:moveTo>
                    <a:pt x="66" y="228"/>
                  </a:moveTo>
                  <a:lnTo>
                    <a:pt x="64" y="228"/>
                  </a:lnTo>
                  <a:lnTo>
                    <a:pt x="0" y="0"/>
                  </a:lnTo>
                  <a:lnTo>
                    <a:pt x="130" y="0"/>
                  </a:lnTo>
                  <a:lnTo>
                    <a:pt x="66" y="228"/>
                  </a:lnTo>
                  <a:close/>
                </a:path>
              </a:pathLst>
            </a:custGeom>
            <a:noFill/>
            <a:ln w="23813" cap="flat">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30"/>
            <p:cNvSpPr>
              <a:spLocks/>
            </p:cNvSpPr>
            <p:nvPr/>
          </p:nvSpPr>
          <p:spPr bwMode="auto">
            <a:xfrm>
              <a:off x="534989" y="5886450"/>
              <a:ext cx="206375" cy="198438"/>
            </a:xfrm>
            <a:custGeom>
              <a:avLst/>
              <a:gdLst>
                <a:gd name="T0" fmla="*/ 66 w 130"/>
                <a:gd name="T1" fmla="*/ 0 h 125"/>
                <a:gd name="T2" fmla="*/ 64 w 130"/>
                <a:gd name="T3" fmla="*/ 0 h 125"/>
                <a:gd name="T4" fmla="*/ 0 w 130"/>
                <a:gd name="T5" fmla="*/ 125 h 125"/>
                <a:gd name="T6" fmla="*/ 130 w 130"/>
                <a:gd name="T7" fmla="*/ 125 h 125"/>
                <a:gd name="T8" fmla="*/ 66 w 130"/>
                <a:gd name="T9" fmla="*/ 0 h 125"/>
              </a:gdLst>
              <a:ahLst/>
              <a:cxnLst>
                <a:cxn ang="0">
                  <a:pos x="T0" y="T1"/>
                </a:cxn>
                <a:cxn ang="0">
                  <a:pos x="T2" y="T3"/>
                </a:cxn>
                <a:cxn ang="0">
                  <a:pos x="T4" y="T5"/>
                </a:cxn>
                <a:cxn ang="0">
                  <a:pos x="T6" y="T7"/>
                </a:cxn>
                <a:cxn ang="0">
                  <a:pos x="T8" y="T9"/>
                </a:cxn>
              </a:cxnLst>
              <a:rect l="0" t="0" r="r" b="b"/>
              <a:pathLst>
                <a:path w="130" h="125">
                  <a:moveTo>
                    <a:pt x="66" y="0"/>
                  </a:moveTo>
                  <a:lnTo>
                    <a:pt x="64" y="0"/>
                  </a:lnTo>
                  <a:lnTo>
                    <a:pt x="0" y="125"/>
                  </a:lnTo>
                  <a:lnTo>
                    <a:pt x="130" y="125"/>
                  </a:lnTo>
                  <a:lnTo>
                    <a:pt x="66" y="0"/>
                  </a:lnTo>
                  <a:close/>
                </a:path>
              </a:pathLst>
            </a:custGeom>
            <a:noFill/>
            <a:ln w="23813" cap="flat">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1" name="图片 10"/>
          <p:cNvPicPr>
            <a:picLocks noChangeAspect="1"/>
          </p:cNvPicPr>
          <p:nvPr/>
        </p:nvPicPr>
        <p:blipFill>
          <a:blip r:embed="rId2" cstate="email">
            <a:duotone>
              <a:schemeClr val="accent4">
                <a:shade val="45000"/>
                <a:satMod val="135000"/>
              </a:schemeClr>
              <a:prstClr val="white"/>
            </a:duotone>
            <a:extLst>
              <a:ext uri="{28A0092B-C50C-407E-A947-70E740481C1C}">
                <a14:useLocalDpi xmlns:a14="http://schemas.microsoft.com/office/drawing/2010/main" xmlns="" val="0"/>
              </a:ext>
            </a:extLst>
          </a:blip>
          <a:stretch>
            <a:fillRect/>
          </a:stretch>
        </p:blipFill>
        <p:spPr>
          <a:xfrm>
            <a:off x="3995937" y="2633431"/>
            <a:ext cx="1101490" cy="593323"/>
          </a:xfrm>
          <a:prstGeom prst="rect">
            <a:avLst/>
          </a:prstGeom>
          <a:noFill/>
        </p:spPr>
      </p:pic>
      <p:grpSp>
        <p:nvGrpSpPr>
          <p:cNvPr id="5" name="组合 13"/>
          <p:cNvGrpSpPr/>
          <p:nvPr/>
        </p:nvGrpSpPr>
        <p:grpSpPr>
          <a:xfrm>
            <a:off x="6516216" y="2346658"/>
            <a:ext cx="1008112" cy="823444"/>
            <a:chOff x="7620001" y="1509713"/>
            <a:chExt cx="555626" cy="576262"/>
          </a:xfrm>
        </p:grpSpPr>
        <p:sp>
          <p:nvSpPr>
            <p:cNvPr id="54" name="Freeform 17"/>
            <p:cNvSpPr>
              <a:spLocks/>
            </p:cNvSpPr>
            <p:nvPr/>
          </p:nvSpPr>
          <p:spPr bwMode="auto">
            <a:xfrm>
              <a:off x="7620001" y="1639888"/>
              <a:ext cx="404813" cy="301625"/>
            </a:xfrm>
            <a:custGeom>
              <a:avLst/>
              <a:gdLst>
                <a:gd name="T0" fmla="*/ 173 w 255"/>
                <a:gd name="T1" fmla="*/ 190 h 190"/>
                <a:gd name="T2" fmla="*/ 0 w 255"/>
                <a:gd name="T3" fmla="*/ 190 h 190"/>
                <a:gd name="T4" fmla="*/ 0 w 255"/>
                <a:gd name="T5" fmla="*/ 0 h 190"/>
                <a:gd name="T6" fmla="*/ 255 w 255"/>
                <a:gd name="T7" fmla="*/ 0 h 190"/>
                <a:gd name="T8" fmla="*/ 255 w 255"/>
                <a:gd name="T9" fmla="*/ 111 h 190"/>
              </a:gdLst>
              <a:ahLst/>
              <a:cxnLst>
                <a:cxn ang="0">
                  <a:pos x="T0" y="T1"/>
                </a:cxn>
                <a:cxn ang="0">
                  <a:pos x="T2" y="T3"/>
                </a:cxn>
                <a:cxn ang="0">
                  <a:pos x="T4" y="T5"/>
                </a:cxn>
                <a:cxn ang="0">
                  <a:pos x="T6" y="T7"/>
                </a:cxn>
                <a:cxn ang="0">
                  <a:pos x="T8" y="T9"/>
                </a:cxn>
              </a:cxnLst>
              <a:rect l="0" t="0" r="r" b="b"/>
              <a:pathLst>
                <a:path w="255" h="190">
                  <a:moveTo>
                    <a:pt x="173" y="190"/>
                  </a:moveTo>
                  <a:lnTo>
                    <a:pt x="0" y="190"/>
                  </a:lnTo>
                  <a:lnTo>
                    <a:pt x="0" y="0"/>
                  </a:lnTo>
                  <a:lnTo>
                    <a:pt x="255" y="0"/>
                  </a:lnTo>
                  <a:lnTo>
                    <a:pt x="255" y="111"/>
                  </a:lnTo>
                </a:path>
              </a:pathLst>
            </a:custGeom>
            <a:noFill/>
            <a:ln w="238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8"/>
            <p:cNvSpPr>
              <a:spLocks/>
            </p:cNvSpPr>
            <p:nvPr/>
          </p:nvSpPr>
          <p:spPr bwMode="auto">
            <a:xfrm>
              <a:off x="7643814" y="1714500"/>
              <a:ext cx="531813" cy="371475"/>
            </a:xfrm>
            <a:custGeom>
              <a:avLst/>
              <a:gdLst>
                <a:gd name="T0" fmla="*/ 70 w 184"/>
                <a:gd name="T1" fmla="*/ 79 h 128"/>
                <a:gd name="T2" fmla="*/ 45 w 184"/>
                <a:gd name="T3" fmla="*/ 78 h 128"/>
                <a:gd name="T4" fmla="*/ 0 w 184"/>
                <a:gd name="T5" fmla="*/ 78 h 128"/>
                <a:gd name="T6" fmla="*/ 12 w 184"/>
                <a:gd name="T7" fmla="*/ 85 h 128"/>
                <a:gd name="T8" fmla="*/ 24 w 184"/>
                <a:gd name="T9" fmla="*/ 92 h 128"/>
                <a:gd name="T10" fmla="*/ 53 w 184"/>
                <a:gd name="T11" fmla="*/ 104 h 128"/>
                <a:gd name="T12" fmla="*/ 119 w 184"/>
                <a:gd name="T13" fmla="*/ 117 h 128"/>
                <a:gd name="T14" fmla="*/ 139 w 184"/>
                <a:gd name="T15" fmla="*/ 109 h 128"/>
                <a:gd name="T16" fmla="*/ 160 w 184"/>
                <a:gd name="T17" fmla="*/ 110 h 128"/>
                <a:gd name="T18" fmla="*/ 182 w 184"/>
                <a:gd name="T19" fmla="*/ 117 h 128"/>
                <a:gd name="T20" fmla="*/ 184 w 184"/>
                <a:gd name="T21" fmla="*/ 117 h 128"/>
                <a:gd name="T22" fmla="*/ 184 w 184"/>
                <a:gd name="T23" fmla="*/ 57 h 128"/>
                <a:gd name="T24" fmla="*/ 177 w 184"/>
                <a:gd name="T25" fmla="*/ 58 h 128"/>
                <a:gd name="T26" fmla="*/ 176 w 184"/>
                <a:gd name="T27" fmla="*/ 58 h 128"/>
                <a:gd name="T28" fmla="*/ 153 w 184"/>
                <a:gd name="T29" fmla="*/ 49 h 128"/>
                <a:gd name="T30" fmla="*/ 127 w 184"/>
                <a:gd name="T31" fmla="*/ 35 h 128"/>
                <a:gd name="T32" fmla="*/ 96 w 184"/>
                <a:gd name="T33" fmla="*/ 28 h 128"/>
                <a:gd name="T34" fmla="*/ 72 w 184"/>
                <a:gd name="T35" fmla="*/ 13 h 128"/>
                <a:gd name="T36" fmla="*/ 44 w 184"/>
                <a:gd name="T37" fmla="*/ 10 h 128"/>
                <a:gd name="T38" fmla="*/ 51 w 184"/>
                <a:gd name="T39" fmla="*/ 32 h 128"/>
                <a:gd name="T40" fmla="*/ 77 w 184"/>
                <a:gd name="T41" fmla="*/ 49 h 128"/>
                <a:gd name="T42" fmla="*/ 89 w 184"/>
                <a:gd name="T43" fmla="*/ 73 h 128"/>
                <a:gd name="T44" fmla="*/ 70 w 184"/>
                <a:gd name="T45" fmla="*/ 7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28">
                  <a:moveTo>
                    <a:pt x="70" y="79"/>
                  </a:moveTo>
                  <a:cubicBezTo>
                    <a:pt x="61" y="79"/>
                    <a:pt x="53" y="79"/>
                    <a:pt x="45" y="78"/>
                  </a:cubicBezTo>
                  <a:cubicBezTo>
                    <a:pt x="30" y="78"/>
                    <a:pt x="15" y="77"/>
                    <a:pt x="0" y="78"/>
                  </a:cubicBezTo>
                  <a:cubicBezTo>
                    <a:pt x="1" y="81"/>
                    <a:pt x="9" y="84"/>
                    <a:pt x="12" y="85"/>
                  </a:cubicBezTo>
                  <a:cubicBezTo>
                    <a:pt x="16" y="87"/>
                    <a:pt x="20" y="90"/>
                    <a:pt x="24" y="92"/>
                  </a:cubicBezTo>
                  <a:cubicBezTo>
                    <a:pt x="33" y="97"/>
                    <a:pt x="44" y="100"/>
                    <a:pt x="53" y="104"/>
                  </a:cubicBezTo>
                  <a:cubicBezTo>
                    <a:pt x="74" y="114"/>
                    <a:pt x="95" y="128"/>
                    <a:pt x="119" y="117"/>
                  </a:cubicBezTo>
                  <a:cubicBezTo>
                    <a:pt x="126" y="114"/>
                    <a:pt x="131" y="110"/>
                    <a:pt x="139" y="109"/>
                  </a:cubicBezTo>
                  <a:cubicBezTo>
                    <a:pt x="145" y="108"/>
                    <a:pt x="154" y="108"/>
                    <a:pt x="160" y="110"/>
                  </a:cubicBezTo>
                  <a:cubicBezTo>
                    <a:pt x="167" y="113"/>
                    <a:pt x="175" y="115"/>
                    <a:pt x="182" y="117"/>
                  </a:cubicBezTo>
                  <a:cubicBezTo>
                    <a:pt x="182" y="117"/>
                    <a:pt x="183" y="117"/>
                    <a:pt x="184" y="117"/>
                  </a:cubicBezTo>
                  <a:cubicBezTo>
                    <a:pt x="184" y="57"/>
                    <a:pt x="184" y="57"/>
                    <a:pt x="184" y="57"/>
                  </a:cubicBezTo>
                  <a:cubicBezTo>
                    <a:pt x="180" y="57"/>
                    <a:pt x="177" y="58"/>
                    <a:pt x="177" y="58"/>
                  </a:cubicBezTo>
                  <a:cubicBezTo>
                    <a:pt x="176" y="58"/>
                    <a:pt x="176" y="58"/>
                    <a:pt x="176" y="58"/>
                  </a:cubicBezTo>
                  <a:cubicBezTo>
                    <a:pt x="169" y="58"/>
                    <a:pt x="159" y="52"/>
                    <a:pt x="153" y="49"/>
                  </a:cubicBezTo>
                  <a:cubicBezTo>
                    <a:pt x="145" y="44"/>
                    <a:pt x="136" y="38"/>
                    <a:pt x="127" y="35"/>
                  </a:cubicBezTo>
                  <a:cubicBezTo>
                    <a:pt x="117" y="31"/>
                    <a:pt x="105" y="32"/>
                    <a:pt x="96" y="28"/>
                  </a:cubicBezTo>
                  <a:cubicBezTo>
                    <a:pt x="87" y="25"/>
                    <a:pt x="80" y="18"/>
                    <a:pt x="72" y="13"/>
                  </a:cubicBezTo>
                  <a:cubicBezTo>
                    <a:pt x="66" y="9"/>
                    <a:pt x="50" y="0"/>
                    <a:pt x="44" y="10"/>
                  </a:cubicBezTo>
                  <a:cubicBezTo>
                    <a:pt x="40" y="18"/>
                    <a:pt x="45" y="27"/>
                    <a:pt x="51" y="32"/>
                  </a:cubicBezTo>
                  <a:cubicBezTo>
                    <a:pt x="59" y="39"/>
                    <a:pt x="69" y="42"/>
                    <a:pt x="77" y="49"/>
                  </a:cubicBezTo>
                  <a:cubicBezTo>
                    <a:pt x="84" y="54"/>
                    <a:pt x="90" y="64"/>
                    <a:pt x="89" y="73"/>
                  </a:cubicBezTo>
                  <a:cubicBezTo>
                    <a:pt x="87" y="81"/>
                    <a:pt x="77" y="79"/>
                    <a:pt x="70" y="79"/>
                  </a:cubicBezTo>
                  <a:close/>
                </a:path>
              </a:pathLst>
            </a:custGeom>
            <a:noFill/>
            <a:ln w="238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19"/>
            <p:cNvSpPr>
              <a:spLocks noChangeShapeType="1"/>
            </p:cNvSpPr>
            <p:nvPr/>
          </p:nvSpPr>
          <p:spPr bwMode="auto">
            <a:xfrm>
              <a:off x="7629526" y="1597025"/>
              <a:ext cx="363538" cy="0"/>
            </a:xfrm>
            <a:prstGeom prst="line">
              <a:avLst/>
            </a:prstGeom>
            <a:noFill/>
            <a:ln w="23813"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20"/>
            <p:cNvSpPr>
              <a:spLocks noChangeShapeType="1"/>
            </p:cNvSpPr>
            <p:nvPr/>
          </p:nvSpPr>
          <p:spPr bwMode="auto">
            <a:xfrm>
              <a:off x="7661276" y="1555750"/>
              <a:ext cx="296863" cy="0"/>
            </a:xfrm>
            <a:prstGeom prst="line">
              <a:avLst/>
            </a:prstGeom>
            <a:noFill/>
            <a:ln w="23813"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21"/>
            <p:cNvSpPr>
              <a:spLocks noChangeShapeType="1"/>
            </p:cNvSpPr>
            <p:nvPr/>
          </p:nvSpPr>
          <p:spPr bwMode="auto">
            <a:xfrm>
              <a:off x="7693026" y="1509713"/>
              <a:ext cx="233363" cy="0"/>
            </a:xfrm>
            <a:prstGeom prst="line">
              <a:avLst/>
            </a:prstGeom>
            <a:noFill/>
            <a:ln w="23813"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5" name="图片 14"/>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6599646" y="2491641"/>
            <a:ext cx="400212" cy="533477"/>
          </a:xfrm>
          <a:prstGeom prst="rect">
            <a:avLst/>
          </a:prstGeom>
        </p:spPr>
      </p:pic>
      <p:sp>
        <p:nvSpPr>
          <p:cNvPr id="60" name="AutoShape 10"/>
          <p:cNvSpPr>
            <a:spLocks/>
          </p:cNvSpPr>
          <p:nvPr/>
        </p:nvSpPr>
        <p:spPr bwMode="auto">
          <a:xfrm>
            <a:off x="4438461" y="2204976"/>
            <a:ext cx="324385" cy="4738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bg1">
              <a:lumMod val="85000"/>
            </a:schemeClr>
          </a:solidFill>
          <a:ln>
            <a:noFill/>
          </a:ln>
          <a:effectLst/>
          <a:extLst/>
        </p:spPr>
        <p:txBody>
          <a:bodyPr lIns="42663" tIns="42663" rIns="42663" bIns="42663" anchor="ctr"/>
          <a:lstStyle/>
          <a:p>
            <a:pPr defTabSz="383962">
              <a:defRPr/>
            </a:pPr>
            <a:endParaRPr lang="es-ES" sz="2400" dirty="0">
              <a:solidFill>
                <a:schemeClr val="bg1"/>
              </a:solidFill>
              <a:effectLst>
                <a:outerShdw blurRad="38100" dist="38100" dir="2700000" algn="tl">
                  <a:srgbClr val="000000"/>
                </a:outerShdw>
              </a:effectLst>
              <a:latin typeface="微软雅黑" panose="020B0503020204020204" pitchFamily="34" charset="-122"/>
              <a:cs typeface="Aparajita" panose="020B0604020202020204" pitchFamily="34" charset="0"/>
              <a:sym typeface="Gill Sans" charset="0"/>
            </a:endParaRPr>
          </a:p>
        </p:txBody>
      </p:sp>
      <p:sp>
        <p:nvSpPr>
          <p:cNvPr id="30" name="灯片编号占位符 4"/>
          <p:cNvSpPr>
            <a:spLocks noGrp="1"/>
          </p:cNvSpPr>
          <p:nvPr>
            <p:ph type="sldNum" sz="quarter" idx="12"/>
          </p:nvPr>
        </p:nvSpPr>
        <p:spPr>
          <a:xfrm>
            <a:off x="6553200" y="6356350"/>
            <a:ext cx="2133600" cy="365125"/>
          </a:xfrm>
        </p:spPr>
        <p:txBody>
          <a:bodyPr/>
          <a:lstStyle/>
          <a:p>
            <a:fld id="{3E16D63F-8A87-41C4-ABD4-44CB8AC6A2F3}" type="slidenum">
              <a:rPr lang="zh-CN" altLang="en-US" smtClean="0"/>
              <a:pPr/>
              <a:t>12</a:t>
            </a:fld>
            <a:endParaRPr lang="zh-CN" altLang="en-US" dirty="0"/>
          </a:p>
        </p:txBody>
      </p:sp>
      <p:sp>
        <p:nvSpPr>
          <p:cNvPr id="31" name="日期占位符 3"/>
          <p:cNvSpPr>
            <a:spLocks noGrp="1"/>
          </p:cNvSpPr>
          <p:nvPr>
            <p:ph type="dt" sz="half" idx="10"/>
          </p:nvPr>
        </p:nvSpPr>
        <p:spPr>
          <a:xfrm>
            <a:off x="457200" y="6356350"/>
            <a:ext cx="2133600" cy="365125"/>
          </a:xfrm>
        </p:spPr>
        <p:txBody>
          <a:bodyPr/>
          <a:lstStyle/>
          <a:p>
            <a:fld id="{AF46CB00-E7D2-4B5D-A63E-2698F643E0E1}" type="datetime1">
              <a:rPr lang="zh-CN" altLang="en-US" smtClean="0"/>
              <a:pPr/>
              <a:t>2017/10/27</a:t>
            </a:fld>
            <a:endParaRPr lang="zh-CN" altLang="en-US" dirty="0"/>
          </a:p>
        </p:txBody>
      </p:sp>
    </p:spTree>
    <p:extLst>
      <p:ext uri="{BB962C8B-B14F-4D97-AF65-F5344CB8AC3E}">
        <p14:creationId xmlns:p14="http://schemas.microsoft.com/office/powerpoint/2010/main" xmlns="" val="963130067"/>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693265"/>
            <a:ext cx="9155224" cy="443368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02390" tIns="51195" rIns="102390" bIns="51195" rtlCol="0" anchor="ctr"/>
          <a:lstStyle/>
          <a:p>
            <a:pPr algn="ctr"/>
            <a:endParaRPr lang="en-US" dirty="0">
              <a:latin typeface="微软雅黑" panose="020B0503020204020204" pitchFamily="34" charset="-122"/>
            </a:endParaRPr>
          </a:p>
        </p:txBody>
      </p:sp>
      <p:sp>
        <p:nvSpPr>
          <p:cNvPr id="8" name="TextBox 7"/>
          <p:cNvSpPr txBox="1"/>
          <p:nvPr/>
        </p:nvSpPr>
        <p:spPr>
          <a:xfrm>
            <a:off x="1763688" y="116632"/>
            <a:ext cx="5400599" cy="1323421"/>
          </a:xfrm>
          <a:prstGeom prst="rect">
            <a:avLst/>
          </a:prstGeom>
          <a:noFill/>
        </p:spPr>
        <p:txBody>
          <a:bodyPr wrap="square" lIns="91422" tIns="45711" rIns="91422" bIns="45711" rtlCol="0">
            <a:spAutoFit/>
          </a:bodyPr>
          <a:lstStyle/>
          <a:p>
            <a:pPr algn="ctr"/>
            <a:r>
              <a:rPr lang="zh-CN" altLang="en-US" sz="4000" b="1" dirty="0" smtClean="0">
                <a:effectLst>
                  <a:outerShdw blurRad="38100" dist="38100" dir="2700000" algn="tl">
                    <a:srgbClr val="000000">
                      <a:alpha val="43137"/>
                    </a:srgbClr>
                  </a:outerShdw>
                </a:effectLst>
                <a:latin typeface="+mj-ea"/>
                <a:ea typeface="+mj-ea"/>
                <a:cs typeface="Aparajita" panose="020B0604020202020204" pitchFamily="34" charset="0"/>
              </a:rPr>
              <a:t>数字资产生命周期管理</a:t>
            </a:r>
            <a:endParaRPr lang="en-US" altLang="zh-CN" sz="4000" b="1" dirty="0" smtClean="0">
              <a:effectLst>
                <a:outerShdw blurRad="38100" dist="38100" dir="2700000" algn="tl">
                  <a:srgbClr val="000000">
                    <a:alpha val="43137"/>
                  </a:srgbClr>
                </a:outerShdw>
              </a:effectLst>
              <a:latin typeface="+mj-ea"/>
              <a:ea typeface="+mj-ea"/>
              <a:cs typeface="Aparajita" panose="020B0604020202020204" pitchFamily="34" charset="0"/>
            </a:endParaRPr>
          </a:p>
          <a:p>
            <a:pPr algn="ctr"/>
            <a:r>
              <a:rPr lang="en-US" altLang="zh-CN" sz="4000" b="1" dirty="0" smtClean="0">
                <a:effectLst>
                  <a:outerShdw blurRad="38100" dist="38100" dir="2700000" algn="tl">
                    <a:srgbClr val="000000">
                      <a:alpha val="43137"/>
                    </a:srgbClr>
                  </a:outerShdw>
                </a:effectLst>
                <a:latin typeface="+mj-ea"/>
                <a:ea typeface="+mj-ea"/>
                <a:cs typeface="Aparajita" panose="020B0604020202020204" pitchFamily="34" charset="0"/>
              </a:rPr>
              <a:t>&amp; </a:t>
            </a:r>
            <a:r>
              <a:rPr lang="zh-CN" altLang="en-US" sz="4000" b="1" dirty="0" smtClean="0">
                <a:effectLst>
                  <a:outerShdw blurRad="38100" dist="38100" dir="2700000" algn="tl">
                    <a:srgbClr val="000000">
                      <a:alpha val="43137"/>
                    </a:srgbClr>
                  </a:outerShdw>
                </a:effectLst>
                <a:latin typeface="+mj-ea"/>
                <a:ea typeface="+mj-ea"/>
                <a:cs typeface="Aparajita" panose="020B0604020202020204" pitchFamily="34" charset="0"/>
              </a:rPr>
              <a:t>价值网络变现</a:t>
            </a:r>
            <a:endParaRPr lang="en-US" altLang="zh-CN" sz="4000" b="1" dirty="0">
              <a:solidFill>
                <a:schemeClr val="accent1"/>
              </a:solidFill>
              <a:effectLst>
                <a:outerShdw blurRad="38100" dist="38100" dir="2700000" algn="tl">
                  <a:srgbClr val="000000">
                    <a:alpha val="43137"/>
                  </a:srgbClr>
                </a:outerShdw>
              </a:effectLst>
              <a:latin typeface="+mj-ea"/>
              <a:ea typeface="+mj-ea"/>
              <a:cs typeface="Aparajita" panose="020B0604020202020204" pitchFamily="34" charset="0"/>
            </a:endParaRPr>
          </a:p>
        </p:txBody>
      </p:sp>
      <p:grpSp>
        <p:nvGrpSpPr>
          <p:cNvPr id="3" name="Group 1"/>
          <p:cNvGrpSpPr/>
          <p:nvPr/>
        </p:nvGrpSpPr>
        <p:grpSpPr>
          <a:xfrm>
            <a:off x="3131841" y="2369489"/>
            <a:ext cx="2016223" cy="3353733"/>
            <a:chOff x="10523660" y="4738978"/>
            <a:chExt cx="3943968" cy="6030348"/>
          </a:xfrm>
        </p:grpSpPr>
        <p:cxnSp>
          <p:nvCxnSpPr>
            <p:cNvPr id="82" name="Straight Connector 81"/>
            <p:cNvCxnSpPr/>
            <p:nvPr/>
          </p:nvCxnSpPr>
          <p:spPr>
            <a:xfrm>
              <a:off x="14467628" y="5327162"/>
              <a:ext cx="0" cy="54421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4" name="TextBox 30"/>
            <p:cNvSpPr txBox="1">
              <a:spLocks noChangeArrowheads="1"/>
            </p:cNvSpPr>
            <p:nvPr/>
          </p:nvSpPr>
          <p:spPr bwMode="auto">
            <a:xfrm>
              <a:off x="10523660" y="7045229"/>
              <a:ext cx="3943968" cy="3597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a:r>
                <a:rPr lang="en-US" sz="1400" b="1" dirty="0" smtClean="0">
                  <a:solidFill>
                    <a:srgbClr val="92D050"/>
                  </a:solidFill>
                  <a:latin typeface="微软雅黑" pitchFamily="34" charset="-122"/>
                  <a:ea typeface="微软雅黑" pitchFamily="34" charset="-122"/>
                  <a:cs typeface="Aparajita" panose="020B0604020202020204" pitchFamily="34" charset="0"/>
                </a:rPr>
                <a:t>DAX</a:t>
              </a:r>
            </a:p>
            <a:p>
              <a:pPr algn="ctr"/>
              <a:r>
                <a:rPr lang="en-US" sz="1400" b="1" dirty="0" smtClean="0">
                  <a:solidFill>
                    <a:srgbClr val="92D050"/>
                  </a:solidFill>
                  <a:latin typeface="微软雅黑" pitchFamily="34" charset="-122"/>
                  <a:ea typeface="微软雅黑" pitchFamily="34" charset="-122"/>
                  <a:cs typeface="Aparajita" panose="020B0604020202020204" pitchFamily="34" charset="0"/>
                </a:rPr>
                <a:t>(Digital Asset Exchange) </a:t>
              </a:r>
              <a:r>
                <a:rPr lang="zh-CN" altLang="en-US" sz="1400" b="1" dirty="0" smtClean="0">
                  <a:solidFill>
                    <a:srgbClr val="92D050"/>
                  </a:solidFill>
                  <a:latin typeface="微软雅黑" pitchFamily="34" charset="-122"/>
                  <a:ea typeface="微软雅黑" pitchFamily="34" charset="-122"/>
                  <a:cs typeface="Aparajita" panose="020B0604020202020204" pitchFamily="34" charset="0"/>
                </a:rPr>
                <a:t>平台</a:t>
              </a:r>
              <a:endParaRPr lang="en-US" sz="1400" b="1" dirty="0" smtClean="0">
                <a:solidFill>
                  <a:srgbClr val="92D050"/>
                </a:solidFill>
                <a:latin typeface="微软雅黑" pitchFamily="34" charset="-122"/>
                <a:ea typeface="微软雅黑" pitchFamily="34" charset="-122"/>
                <a:cs typeface="Aparajita" panose="020B0604020202020204" pitchFamily="34" charset="0"/>
              </a:endParaRPr>
            </a:p>
            <a:p>
              <a:pPr algn="ctr"/>
              <a:endParaRPr lang="en-US" sz="1200" b="1" dirty="0" smtClean="0">
                <a:latin typeface="微软雅黑" pitchFamily="34" charset="-122"/>
                <a:ea typeface="微软雅黑" pitchFamily="34" charset="-122"/>
                <a:cs typeface="Aparajita" panose="020B0604020202020204" pitchFamily="34" charset="0"/>
              </a:endParaRPr>
            </a:p>
            <a:p>
              <a:r>
                <a:rPr lang="zh-CN" altLang="en-US" sz="1400" b="1" dirty="0" smtClean="0">
                  <a:latin typeface="微软雅黑" pitchFamily="34" charset="-122"/>
                  <a:ea typeface="微软雅黑" pitchFamily="34" charset="-122"/>
                  <a:cs typeface="Calibri"/>
                </a:rPr>
                <a:t>数字资产交易所，做比特币，以太币等流行虚拟数字货币挂牌交易平台，平台收取手续费和挂牌保证金。</a:t>
              </a:r>
              <a:endParaRPr lang="en-US" sz="1400" b="1" dirty="0">
                <a:latin typeface="微软雅黑" pitchFamily="34" charset="-122"/>
                <a:ea typeface="微软雅黑" pitchFamily="34" charset="-122"/>
                <a:cs typeface="Aparajita" panose="020B0604020202020204" pitchFamily="34" charset="0"/>
              </a:endParaRPr>
            </a:p>
          </p:txBody>
        </p:sp>
        <p:sp>
          <p:nvSpPr>
            <p:cNvPr id="87" name="TextBox 31"/>
            <p:cNvSpPr txBox="1">
              <a:spLocks noChangeArrowheads="1"/>
            </p:cNvSpPr>
            <p:nvPr/>
          </p:nvSpPr>
          <p:spPr bwMode="auto">
            <a:xfrm>
              <a:off x="10523660" y="5986140"/>
              <a:ext cx="3634528" cy="769442"/>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zh-CN" altLang="en-US" sz="1900" b="1" dirty="0" smtClean="0">
                  <a:solidFill>
                    <a:srgbClr val="92D050"/>
                  </a:solidFill>
                  <a:latin typeface="微软雅黑" pitchFamily="34" charset="-122"/>
                  <a:ea typeface="微软雅黑" pitchFamily="34" charset="-122"/>
                  <a:cs typeface="Calibri"/>
                </a:rPr>
                <a:t>数字资产交易</a:t>
              </a:r>
              <a:endParaRPr lang="id-ID" sz="1900" b="1" dirty="0">
                <a:solidFill>
                  <a:srgbClr val="92D050"/>
                </a:solidFill>
                <a:latin typeface="微软雅黑" pitchFamily="34" charset="-122"/>
                <a:ea typeface="微软雅黑" pitchFamily="34" charset="-122"/>
                <a:cs typeface="Calibri"/>
              </a:endParaRPr>
            </a:p>
          </p:txBody>
        </p:sp>
        <p:sp>
          <p:nvSpPr>
            <p:cNvPr id="88" name="Rounded Rectangle 87"/>
            <p:cNvSpPr/>
            <p:nvPr/>
          </p:nvSpPr>
          <p:spPr>
            <a:xfrm>
              <a:off x="10684968" y="6671133"/>
              <a:ext cx="3350373" cy="15811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solidFill>
                  <a:srgbClr val="92D050"/>
                </a:solidFill>
                <a:latin typeface="微软雅黑" panose="020B0503020204020204" pitchFamily="34" charset="-122"/>
              </a:endParaRPr>
            </a:p>
          </p:txBody>
        </p:sp>
        <p:sp>
          <p:nvSpPr>
            <p:cNvPr id="79" name="Freeform 74"/>
            <p:cNvSpPr>
              <a:spLocks noChangeArrowheads="1"/>
            </p:cNvSpPr>
            <p:nvPr/>
          </p:nvSpPr>
          <p:spPr bwMode="auto">
            <a:xfrm>
              <a:off x="11676320" y="4738978"/>
              <a:ext cx="1152835" cy="1021081"/>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rgbClr val="92D050"/>
            </a:solidFill>
            <a:ln>
              <a:noFill/>
            </a:ln>
            <a:effectLst/>
            <a:extLst/>
          </p:spPr>
          <p:txBody>
            <a:bodyPr wrap="none" anchor="ctr"/>
            <a:lstStyle/>
            <a:p>
              <a:endParaRPr lang="en-US" dirty="0">
                <a:solidFill>
                  <a:srgbClr val="92D050"/>
                </a:solidFill>
                <a:latin typeface="微软雅黑" panose="020B0503020204020204" pitchFamily="34" charset="-122"/>
              </a:endParaRPr>
            </a:p>
          </p:txBody>
        </p:sp>
      </p:grpSp>
      <p:grpSp>
        <p:nvGrpSpPr>
          <p:cNvPr id="4" name="Group 2"/>
          <p:cNvGrpSpPr/>
          <p:nvPr/>
        </p:nvGrpSpPr>
        <p:grpSpPr>
          <a:xfrm>
            <a:off x="5220072" y="2351665"/>
            <a:ext cx="1770547" cy="3485423"/>
            <a:chOff x="14579819" y="4703329"/>
            <a:chExt cx="4056977" cy="6065997"/>
          </a:xfrm>
        </p:grpSpPr>
        <p:cxnSp>
          <p:nvCxnSpPr>
            <p:cNvPr id="83" name="Straight Connector 82"/>
            <p:cNvCxnSpPr/>
            <p:nvPr/>
          </p:nvCxnSpPr>
          <p:spPr>
            <a:xfrm flipH="1">
              <a:off x="18616626" y="5327162"/>
              <a:ext cx="20170" cy="54421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5" name="TextBox 30"/>
            <p:cNvSpPr txBox="1">
              <a:spLocks noChangeArrowheads="1"/>
            </p:cNvSpPr>
            <p:nvPr/>
          </p:nvSpPr>
          <p:spPr bwMode="auto">
            <a:xfrm>
              <a:off x="14579819" y="7027257"/>
              <a:ext cx="3914710" cy="3535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a:r>
                <a:rPr lang="en-US" altLang="zh-CN" sz="1400" b="1" dirty="0" smtClean="0">
                  <a:solidFill>
                    <a:schemeClr val="accent2">
                      <a:lumMod val="60000"/>
                      <a:lumOff val="40000"/>
                    </a:schemeClr>
                  </a:solidFill>
                  <a:latin typeface="微软雅黑" pitchFamily="34" charset="-122"/>
                  <a:ea typeface="微软雅黑" pitchFamily="34" charset="-122"/>
                  <a:cs typeface="Aparajita" panose="020B0604020202020204" pitchFamily="34" charset="0"/>
                </a:rPr>
                <a:t>ICO</a:t>
              </a:r>
              <a:r>
                <a:rPr lang="zh-CN" altLang="en-US" sz="1400" b="1" dirty="0" smtClean="0">
                  <a:solidFill>
                    <a:schemeClr val="accent2">
                      <a:lumMod val="60000"/>
                      <a:lumOff val="40000"/>
                    </a:schemeClr>
                  </a:solidFill>
                  <a:latin typeface="微软雅黑" pitchFamily="34" charset="-122"/>
                  <a:ea typeface="微软雅黑" pitchFamily="34" charset="-122"/>
                  <a:cs typeface="Aparajita" panose="020B0604020202020204" pitchFamily="34" charset="0"/>
                </a:rPr>
                <a:t>咨询</a:t>
              </a:r>
              <a:r>
                <a:rPr lang="en-US" altLang="zh-CN" sz="1400" b="1" dirty="0" smtClean="0">
                  <a:solidFill>
                    <a:schemeClr val="accent2">
                      <a:lumMod val="60000"/>
                      <a:lumOff val="40000"/>
                    </a:schemeClr>
                  </a:solidFill>
                  <a:latin typeface="微软雅黑" pitchFamily="34" charset="-122"/>
                  <a:ea typeface="微软雅黑" pitchFamily="34" charset="-122"/>
                  <a:cs typeface="Aparajita" panose="020B0604020202020204" pitchFamily="34" charset="0"/>
                </a:rPr>
                <a:t>/</a:t>
              </a:r>
              <a:r>
                <a:rPr lang="zh-CN" altLang="en-US" sz="1400" b="1" dirty="0" smtClean="0">
                  <a:solidFill>
                    <a:schemeClr val="accent2">
                      <a:lumMod val="60000"/>
                      <a:lumOff val="40000"/>
                    </a:schemeClr>
                  </a:solidFill>
                  <a:latin typeface="微软雅黑" pitchFamily="34" charset="-122"/>
                  <a:ea typeface="微软雅黑" pitchFamily="34" charset="-122"/>
                  <a:cs typeface="Aparajita" panose="020B0604020202020204" pitchFamily="34" charset="0"/>
                </a:rPr>
                <a:t>融资平台</a:t>
              </a:r>
              <a:endParaRPr lang="en-US" altLang="zh-CN" sz="1400" b="1" dirty="0" smtClean="0">
                <a:solidFill>
                  <a:schemeClr val="accent2">
                    <a:lumMod val="60000"/>
                    <a:lumOff val="40000"/>
                  </a:schemeClr>
                </a:solidFill>
                <a:latin typeface="微软雅黑" pitchFamily="34" charset="-122"/>
                <a:ea typeface="微软雅黑" pitchFamily="34" charset="-122"/>
                <a:cs typeface="Aparajita" panose="020B0604020202020204" pitchFamily="34" charset="0"/>
              </a:endParaRPr>
            </a:p>
            <a:p>
              <a:pPr algn="ctr"/>
              <a:endParaRPr lang="en-US" sz="1400" b="1" dirty="0" smtClean="0">
                <a:latin typeface="微软雅黑" pitchFamily="34" charset="-122"/>
                <a:ea typeface="微软雅黑" pitchFamily="34" charset="-122"/>
                <a:cs typeface="Aparajita" panose="020B0604020202020204" pitchFamily="34" charset="0"/>
              </a:endParaRPr>
            </a:p>
            <a:p>
              <a:r>
                <a:rPr lang="zh-CN" altLang="en-US" sz="1400" b="1" dirty="0" smtClean="0">
                  <a:latin typeface="微软雅黑" pitchFamily="34" charset="-122"/>
                  <a:ea typeface="微软雅黑" pitchFamily="34" charset="-122"/>
                  <a:cs typeface="Calibri"/>
                </a:rPr>
                <a:t>国际</a:t>
              </a:r>
              <a:r>
                <a:rPr lang="en-US" altLang="zh-CN" sz="1400" b="1" dirty="0" smtClean="0">
                  <a:latin typeface="微软雅黑" pitchFamily="34" charset="-122"/>
                  <a:ea typeface="微软雅黑" pitchFamily="34" charset="-122"/>
                  <a:cs typeface="Calibri"/>
                </a:rPr>
                <a:t>ICO</a:t>
              </a:r>
              <a:r>
                <a:rPr lang="zh-CN" altLang="en-US" sz="1400" b="1" dirty="0" smtClean="0">
                  <a:latin typeface="微软雅黑" pitchFamily="34" charset="-122"/>
                  <a:ea typeface="微软雅黑" pitchFamily="34" charset="-122"/>
                  <a:cs typeface="Calibri"/>
                </a:rPr>
                <a:t>业务平台，帮助广大区块链项目发行自己的代币并提供对接各大数字资产交易所。提供</a:t>
              </a:r>
              <a:r>
                <a:rPr lang="en-CA" altLang="zh-CN" sz="1400" b="1" dirty="0" smtClean="0">
                  <a:latin typeface="微软雅黑" pitchFamily="34" charset="-122"/>
                  <a:ea typeface="微软雅黑" pitchFamily="34" charset="-122"/>
                  <a:cs typeface="Calibri"/>
                </a:rPr>
                <a:t>ICO</a:t>
              </a:r>
              <a:r>
                <a:rPr lang="zh-CN" altLang="en-US" sz="1400" b="1" dirty="0" smtClean="0">
                  <a:latin typeface="微软雅黑" pitchFamily="34" charset="-122"/>
                  <a:ea typeface="微软雅黑" pitchFamily="34" charset="-122"/>
                  <a:cs typeface="Calibri"/>
                </a:rPr>
                <a:t>打包上市咨询和推广服务</a:t>
              </a:r>
              <a:endParaRPr lang="en-US" sz="1400" b="1" dirty="0">
                <a:latin typeface="微软雅黑" pitchFamily="34" charset="-122"/>
                <a:ea typeface="微软雅黑" pitchFamily="34" charset="-122"/>
                <a:cs typeface="Aparajita" panose="020B0604020202020204" pitchFamily="34" charset="0"/>
              </a:endParaRPr>
            </a:p>
          </p:txBody>
        </p:sp>
        <p:sp>
          <p:nvSpPr>
            <p:cNvPr id="89" name="TextBox 31"/>
            <p:cNvSpPr txBox="1">
              <a:spLocks noChangeArrowheads="1"/>
            </p:cNvSpPr>
            <p:nvPr/>
          </p:nvSpPr>
          <p:spPr bwMode="auto">
            <a:xfrm>
              <a:off x="14579819" y="6010759"/>
              <a:ext cx="4036806"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en-US" altLang="zh-CN" sz="1800" b="1" dirty="0" smtClean="0">
                  <a:solidFill>
                    <a:schemeClr val="accent2">
                      <a:lumMod val="60000"/>
                      <a:lumOff val="40000"/>
                    </a:schemeClr>
                  </a:solidFill>
                  <a:latin typeface="微软雅黑" pitchFamily="34" charset="-122"/>
                  <a:ea typeface="微软雅黑" pitchFamily="34" charset="-122"/>
                  <a:cs typeface="Calibri"/>
                </a:rPr>
                <a:t>ICO</a:t>
              </a:r>
              <a:r>
                <a:rPr lang="zh-CN" altLang="en-US" sz="1800" b="1" dirty="0" smtClean="0">
                  <a:solidFill>
                    <a:schemeClr val="accent2">
                      <a:lumMod val="60000"/>
                      <a:lumOff val="40000"/>
                    </a:schemeClr>
                  </a:solidFill>
                  <a:latin typeface="微软雅黑" pitchFamily="34" charset="-122"/>
                  <a:ea typeface="微软雅黑" pitchFamily="34" charset="-122"/>
                  <a:cs typeface="Calibri"/>
                </a:rPr>
                <a:t>咨询和融资</a:t>
              </a:r>
              <a:endParaRPr lang="id-ID" sz="1800" b="1" dirty="0">
                <a:solidFill>
                  <a:schemeClr val="accent2">
                    <a:lumMod val="60000"/>
                    <a:lumOff val="40000"/>
                  </a:schemeClr>
                </a:solidFill>
                <a:latin typeface="微软雅黑" pitchFamily="34" charset="-122"/>
                <a:ea typeface="微软雅黑" pitchFamily="34" charset="-122"/>
                <a:cs typeface="Calibri"/>
              </a:endParaRPr>
            </a:p>
          </p:txBody>
        </p:sp>
        <p:sp>
          <p:nvSpPr>
            <p:cNvPr id="90" name="Rounded Rectangle 89"/>
            <p:cNvSpPr/>
            <p:nvPr/>
          </p:nvSpPr>
          <p:spPr>
            <a:xfrm flipV="1">
              <a:off x="14777071" y="6702654"/>
              <a:ext cx="3591603" cy="126597"/>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微软雅黑" panose="020B0503020204020204" pitchFamily="34" charset="-122"/>
              </a:endParaRPr>
            </a:p>
          </p:txBody>
        </p:sp>
        <p:sp>
          <p:nvSpPr>
            <p:cNvPr id="80" name="Freeform 25"/>
            <p:cNvSpPr>
              <a:spLocks noEditPoints="1"/>
            </p:cNvSpPr>
            <p:nvPr/>
          </p:nvSpPr>
          <p:spPr bwMode="auto">
            <a:xfrm>
              <a:off x="16064791" y="4703329"/>
              <a:ext cx="1319975" cy="1086749"/>
            </a:xfrm>
            <a:custGeom>
              <a:avLst/>
              <a:gdLst>
                <a:gd name="T0" fmla="*/ 1548 w 1548"/>
                <a:gd name="T1" fmla="*/ 1327 h 1648"/>
                <a:gd name="T2" fmla="*/ 1268 w 1548"/>
                <a:gd name="T3" fmla="*/ 1408 h 1648"/>
                <a:gd name="T4" fmla="*/ 1186 w 1548"/>
                <a:gd name="T5" fmla="*/ 1129 h 1648"/>
                <a:gd name="T6" fmla="*/ 1307 w 1548"/>
                <a:gd name="T7" fmla="*/ 1195 h 1648"/>
                <a:gd name="T8" fmla="*/ 1388 w 1548"/>
                <a:gd name="T9" fmla="*/ 893 h 1648"/>
                <a:gd name="T10" fmla="*/ 1018 w 1548"/>
                <a:gd name="T11" fmla="*/ 327 h 1648"/>
                <a:gd name="T12" fmla="*/ 1061 w 1548"/>
                <a:gd name="T13" fmla="*/ 195 h 1648"/>
                <a:gd name="T14" fmla="*/ 1526 w 1548"/>
                <a:gd name="T15" fmla="*/ 893 h 1648"/>
                <a:gd name="T16" fmla="*/ 1428 w 1548"/>
                <a:gd name="T17" fmla="*/ 1261 h 1648"/>
                <a:gd name="T18" fmla="*/ 1548 w 1548"/>
                <a:gd name="T19" fmla="*/ 1327 h 1648"/>
                <a:gd name="T20" fmla="*/ 770 w 1548"/>
                <a:gd name="T21" fmla="*/ 1511 h 1648"/>
                <a:gd name="T22" fmla="*/ 235 w 1548"/>
                <a:gd name="T23" fmla="*/ 1200 h 1648"/>
                <a:gd name="T24" fmla="*/ 357 w 1548"/>
                <a:gd name="T25" fmla="*/ 1130 h 1648"/>
                <a:gd name="T26" fmla="*/ 75 w 1548"/>
                <a:gd name="T27" fmla="*/ 1055 h 1648"/>
                <a:gd name="T28" fmla="*/ 0 w 1548"/>
                <a:gd name="T29" fmla="*/ 1336 h 1648"/>
                <a:gd name="T30" fmla="*/ 116 w 1548"/>
                <a:gd name="T31" fmla="*/ 1269 h 1648"/>
                <a:gd name="T32" fmla="*/ 770 w 1548"/>
                <a:gd name="T33" fmla="*/ 1648 h 1648"/>
                <a:gd name="T34" fmla="*/ 1180 w 1548"/>
                <a:gd name="T35" fmla="*/ 1527 h 1648"/>
                <a:gd name="T36" fmla="*/ 1095 w 1548"/>
                <a:gd name="T37" fmla="*/ 1418 h 1648"/>
                <a:gd name="T38" fmla="*/ 770 w 1548"/>
                <a:gd name="T39" fmla="*/ 1511 h 1648"/>
                <a:gd name="T40" fmla="*/ 153 w 1548"/>
                <a:gd name="T41" fmla="*/ 901 h 1648"/>
                <a:gd name="T42" fmla="*/ 152 w 1548"/>
                <a:gd name="T43" fmla="*/ 893 h 1648"/>
                <a:gd name="T44" fmla="*/ 702 w 1548"/>
                <a:gd name="T45" fmla="*/ 279 h 1648"/>
                <a:gd name="T46" fmla="*/ 702 w 1548"/>
                <a:gd name="T47" fmla="*/ 412 h 1648"/>
                <a:gd name="T48" fmla="*/ 908 w 1548"/>
                <a:gd name="T49" fmla="*/ 206 h 1648"/>
                <a:gd name="T50" fmla="*/ 702 w 1548"/>
                <a:gd name="T51" fmla="*/ 0 h 1648"/>
                <a:gd name="T52" fmla="*/ 702 w 1548"/>
                <a:gd name="T53" fmla="*/ 141 h 1648"/>
                <a:gd name="T54" fmla="*/ 15 w 1548"/>
                <a:gd name="T55" fmla="*/ 893 h 1648"/>
                <a:gd name="T56" fmla="*/ 16 w 1548"/>
                <a:gd name="T57" fmla="*/ 920 h 1648"/>
                <a:gd name="T58" fmla="*/ 153 w 1548"/>
                <a:gd name="T59" fmla="*/ 901 h 1648"/>
                <a:gd name="T60" fmla="*/ 573 w 1548"/>
                <a:gd name="T61" fmla="*/ 862 h 1648"/>
                <a:gd name="T62" fmla="*/ 602 w 1548"/>
                <a:gd name="T63" fmla="*/ 1039 h 1648"/>
                <a:gd name="T64" fmla="*/ 860 w 1548"/>
                <a:gd name="T65" fmla="*/ 830 h 1648"/>
                <a:gd name="T66" fmla="*/ 592 w 1548"/>
                <a:gd name="T67" fmla="*/ 1305 h 1648"/>
                <a:gd name="T68" fmla="*/ 661 w 1548"/>
                <a:gd name="T69" fmla="*/ 1305 h 1648"/>
                <a:gd name="T70" fmla="*/ 695 w 1548"/>
                <a:gd name="T71" fmla="*/ 1103 h 1648"/>
                <a:gd name="T72" fmla="*/ 887 w 1548"/>
                <a:gd name="T73" fmla="*/ 1061 h 1648"/>
                <a:gd name="T74" fmla="*/ 1170 w 1548"/>
                <a:gd name="T75" fmla="*/ 679 h 1648"/>
                <a:gd name="T76" fmla="*/ 573 w 1548"/>
                <a:gd name="T77" fmla="*/ 862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8" h="1648">
                  <a:moveTo>
                    <a:pt x="1548" y="1327"/>
                  </a:moveTo>
                  <a:cubicBezTo>
                    <a:pt x="1268" y="1408"/>
                    <a:pt x="1268" y="1408"/>
                    <a:pt x="1268" y="1408"/>
                  </a:cubicBezTo>
                  <a:cubicBezTo>
                    <a:pt x="1186" y="1129"/>
                    <a:pt x="1186" y="1129"/>
                    <a:pt x="1186" y="1129"/>
                  </a:cubicBezTo>
                  <a:cubicBezTo>
                    <a:pt x="1307" y="1195"/>
                    <a:pt x="1307" y="1195"/>
                    <a:pt x="1307" y="1195"/>
                  </a:cubicBezTo>
                  <a:cubicBezTo>
                    <a:pt x="1358" y="1105"/>
                    <a:pt x="1388" y="1003"/>
                    <a:pt x="1388" y="893"/>
                  </a:cubicBezTo>
                  <a:cubicBezTo>
                    <a:pt x="1388" y="640"/>
                    <a:pt x="1236" y="422"/>
                    <a:pt x="1018" y="327"/>
                  </a:cubicBezTo>
                  <a:cubicBezTo>
                    <a:pt x="1061" y="195"/>
                    <a:pt x="1061" y="195"/>
                    <a:pt x="1061" y="195"/>
                  </a:cubicBezTo>
                  <a:cubicBezTo>
                    <a:pt x="1334" y="309"/>
                    <a:pt x="1526" y="578"/>
                    <a:pt x="1526" y="893"/>
                  </a:cubicBezTo>
                  <a:cubicBezTo>
                    <a:pt x="1526" y="1027"/>
                    <a:pt x="1490" y="1152"/>
                    <a:pt x="1428" y="1261"/>
                  </a:cubicBezTo>
                  <a:lnTo>
                    <a:pt x="1548" y="1327"/>
                  </a:lnTo>
                  <a:close/>
                  <a:moveTo>
                    <a:pt x="770" y="1511"/>
                  </a:moveTo>
                  <a:cubicBezTo>
                    <a:pt x="542" y="1511"/>
                    <a:pt x="342" y="1385"/>
                    <a:pt x="235" y="1200"/>
                  </a:cubicBezTo>
                  <a:cubicBezTo>
                    <a:pt x="357" y="1130"/>
                    <a:pt x="357" y="1130"/>
                    <a:pt x="357" y="1130"/>
                  </a:cubicBezTo>
                  <a:cubicBezTo>
                    <a:pt x="75" y="1055"/>
                    <a:pt x="75" y="1055"/>
                    <a:pt x="75" y="1055"/>
                  </a:cubicBezTo>
                  <a:cubicBezTo>
                    <a:pt x="0" y="1336"/>
                    <a:pt x="0" y="1336"/>
                    <a:pt x="0" y="1336"/>
                  </a:cubicBezTo>
                  <a:cubicBezTo>
                    <a:pt x="116" y="1269"/>
                    <a:pt x="116" y="1269"/>
                    <a:pt x="116" y="1269"/>
                  </a:cubicBezTo>
                  <a:cubicBezTo>
                    <a:pt x="247" y="1495"/>
                    <a:pt x="490" y="1648"/>
                    <a:pt x="770" y="1648"/>
                  </a:cubicBezTo>
                  <a:cubicBezTo>
                    <a:pt x="922" y="1648"/>
                    <a:pt x="1062" y="1603"/>
                    <a:pt x="1180" y="1527"/>
                  </a:cubicBezTo>
                  <a:cubicBezTo>
                    <a:pt x="1095" y="1418"/>
                    <a:pt x="1095" y="1418"/>
                    <a:pt x="1095" y="1418"/>
                  </a:cubicBezTo>
                  <a:cubicBezTo>
                    <a:pt x="1001" y="1476"/>
                    <a:pt x="890" y="1511"/>
                    <a:pt x="770" y="1511"/>
                  </a:cubicBezTo>
                  <a:close/>
                  <a:moveTo>
                    <a:pt x="153" y="901"/>
                  </a:moveTo>
                  <a:cubicBezTo>
                    <a:pt x="153" y="898"/>
                    <a:pt x="152" y="896"/>
                    <a:pt x="152" y="893"/>
                  </a:cubicBezTo>
                  <a:cubicBezTo>
                    <a:pt x="152" y="575"/>
                    <a:pt x="393" y="314"/>
                    <a:pt x="702" y="279"/>
                  </a:cubicBezTo>
                  <a:cubicBezTo>
                    <a:pt x="702" y="412"/>
                    <a:pt x="702" y="412"/>
                    <a:pt x="702" y="412"/>
                  </a:cubicBezTo>
                  <a:cubicBezTo>
                    <a:pt x="908" y="206"/>
                    <a:pt x="908" y="206"/>
                    <a:pt x="908" y="206"/>
                  </a:cubicBezTo>
                  <a:cubicBezTo>
                    <a:pt x="702" y="0"/>
                    <a:pt x="702" y="0"/>
                    <a:pt x="702" y="0"/>
                  </a:cubicBezTo>
                  <a:cubicBezTo>
                    <a:pt x="702" y="141"/>
                    <a:pt x="702" y="141"/>
                    <a:pt x="702" y="141"/>
                  </a:cubicBezTo>
                  <a:cubicBezTo>
                    <a:pt x="317" y="175"/>
                    <a:pt x="15" y="499"/>
                    <a:pt x="15" y="893"/>
                  </a:cubicBezTo>
                  <a:cubicBezTo>
                    <a:pt x="15" y="902"/>
                    <a:pt x="16" y="911"/>
                    <a:pt x="16" y="920"/>
                  </a:cubicBezTo>
                  <a:lnTo>
                    <a:pt x="153" y="901"/>
                  </a:lnTo>
                  <a:close/>
                  <a:moveTo>
                    <a:pt x="573" y="862"/>
                  </a:moveTo>
                  <a:cubicBezTo>
                    <a:pt x="556" y="922"/>
                    <a:pt x="563" y="984"/>
                    <a:pt x="602" y="1039"/>
                  </a:cubicBezTo>
                  <a:cubicBezTo>
                    <a:pt x="664" y="947"/>
                    <a:pt x="780" y="849"/>
                    <a:pt x="860" y="830"/>
                  </a:cubicBezTo>
                  <a:cubicBezTo>
                    <a:pt x="696" y="949"/>
                    <a:pt x="604" y="1116"/>
                    <a:pt x="592" y="1305"/>
                  </a:cubicBezTo>
                  <a:cubicBezTo>
                    <a:pt x="661" y="1305"/>
                    <a:pt x="661" y="1305"/>
                    <a:pt x="661" y="1305"/>
                  </a:cubicBezTo>
                  <a:cubicBezTo>
                    <a:pt x="660" y="1233"/>
                    <a:pt x="670" y="1144"/>
                    <a:pt x="695" y="1103"/>
                  </a:cubicBezTo>
                  <a:cubicBezTo>
                    <a:pt x="758" y="1124"/>
                    <a:pt x="827" y="1112"/>
                    <a:pt x="887" y="1061"/>
                  </a:cubicBezTo>
                  <a:cubicBezTo>
                    <a:pt x="1006" y="961"/>
                    <a:pt x="961" y="708"/>
                    <a:pt x="1170" y="679"/>
                  </a:cubicBezTo>
                  <a:cubicBezTo>
                    <a:pt x="890" y="526"/>
                    <a:pt x="624" y="688"/>
                    <a:pt x="573" y="862"/>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bg-BG" dirty="0">
                <a:latin typeface="微软雅黑" panose="020B0503020204020204" pitchFamily="34" charset="-122"/>
              </a:endParaRPr>
            </a:p>
          </p:txBody>
        </p:sp>
      </p:grpSp>
      <p:grpSp>
        <p:nvGrpSpPr>
          <p:cNvPr id="5" name="Group 4"/>
          <p:cNvGrpSpPr/>
          <p:nvPr/>
        </p:nvGrpSpPr>
        <p:grpSpPr>
          <a:xfrm>
            <a:off x="7063623" y="2378401"/>
            <a:ext cx="1828858" cy="3714895"/>
            <a:chOff x="18831421" y="4756802"/>
            <a:chExt cx="4875683" cy="6784926"/>
          </a:xfrm>
        </p:grpSpPr>
        <p:sp>
          <p:nvSpPr>
            <p:cNvPr id="86" name="TextBox 30"/>
            <p:cNvSpPr txBox="1">
              <a:spLocks noChangeArrowheads="1"/>
            </p:cNvSpPr>
            <p:nvPr/>
          </p:nvSpPr>
          <p:spPr bwMode="auto">
            <a:xfrm>
              <a:off x="18907822" y="7048190"/>
              <a:ext cx="4799282" cy="449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a:r>
                <a:rPr lang="en-US" altLang="zh-CN" sz="1600" b="1" dirty="0" smtClean="0">
                  <a:solidFill>
                    <a:schemeClr val="accent3"/>
                  </a:solidFill>
                  <a:latin typeface="微软雅黑" pitchFamily="34" charset="-122"/>
                  <a:ea typeface="微软雅黑" pitchFamily="34" charset="-122"/>
                  <a:cs typeface="Aparajita" panose="020B0604020202020204" pitchFamily="34" charset="0"/>
                </a:rPr>
                <a:t>OTC</a:t>
              </a:r>
            </a:p>
            <a:p>
              <a:pPr algn="ctr"/>
              <a:r>
                <a:rPr lang="zh-CN" altLang="en-US" sz="1400" b="1" dirty="0" smtClean="0">
                  <a:solidFill>
                    <a:schemeClr val="accent3"/>
                  </a:solidFill>
                  <a:latin typeface="微软雅黑" pitchFamily="34" charset="-122"/>
                  <a:ea typeface="微软雅黑" pitchFamily="34" charset="-122"/>
                  <a:cs typeface="Aparajita" panose="020B0604020202020204" pitchFamily="34" charset="0"/>
                </a:rPr>
                <a:t> </a:t>
              </a:r>
              <a:r>
                <a:rPr lang="en-US" altLang="zh-CN" sz="1400" b="1" dirty="0" smtClean="0">
                  <a:solidFill>
                    <a:schemeClr val="accent3"/>
                  </a:solidFill>
                  <a:latin typeface="微软雅黑" pitchFamily="34" charset="-122"/>
                  <a:ea typeface="微软雅黑" pitchFamily="34" charset="-122"/>
                  <a:cs typeface="Aparajita" panose="020B0604020202020204" pitchFamily="34" charset="0"/>
                </a:rPr>
                <a:t>(Over The Counter Trading)</a:t>
              </a:r>
            </a:p>
            <a:p>
              <a:endParaRPr lang="en-US" altLang="zh-CN" sz="1200" dirty="0" smtClean="0">
                <a:latin typeface="微软雅黑" panose="020B0503020204020204" pitchFamily="34" charset="-122"/>
                <a:ea typeface="Open Sans Light" panose="020B0306030504020204" pitchFamily="34" charset="0"/>
                <a:cs typeface="Aparajita" panose="020B0604020202020204" pitchFamily="34" charset="0"/>
              </a:endParaRPr>
            </a:p>
            <a:p>
              <a:r>
                <a:rPr lang="zh-CN" altLang="en-US" sz="1400" b="1" dirty="0" smtClean="0">
                  <a:latin typeface="微软雅黑" pitchFamily="34" charset="-122"/>
                  <a:ea typeface="微软雅黑" pitchFamily="34" charset="-122"/>
                  <a:cs typeface="Aparajita" panose="020B0604020202020204" pitchFamily="34" charset="0"/>
                </a:rPr>
                <a:t>矿工挖出数字货币实现柜台交易，是交易所场内交易的有效补充，提供交易对手更隐秘，更安全，适合大宗资产交易的平台</a:t>
              </a:r>
              <a:endParaRPr lang="en-US" sz="1400" b="1" dirty="0" smtClean="0">
                <a:latin typeface="微软雅黑" pitchFamily="34" charset="-122"/>
                <a:ea typeface="微软雅黑" pitchFamily="34" charset="-122"/>
                <a:cs typeface="Aparajita" panose="020B0604020202020204" pitchFamily="34" charset="0"/>
              </a:endParaRPr>
            </a:p>
          </p:txBody>
        </p:sp>
        <p:sp>
          <p:nvSpPr>
            <p:cNvPr id="91" name="TextBox 31"/>
            <p:cNvSpPr txBox="1">
              <a:spLocks noChangeArrowheads="1"/>
            </p:cNvSpPr>
            <p:nvPr/>
          </p:nvSpPr>
          <p:spPr bwMode="auto">
            <a:xfrm>
              <a:off x="18831421" y="6010759"/>
              <a:ext cx="4702934"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zh-CN" altLang="en-US" sz="1900" b="1" dirty="0" smtClean="0">
                  <a:solidFill>
                    <a:schemeClr val="accent3"/>
                  </a:solidFill>
                  <a:latin typeface="微软雅黑" pitchFamily="34" charset="-122"/>
                  <a:ea typeface="微软雅黑" pitchFamily="34" charset="-122"/>
                  <a:cs typeface="Calibri"/>
                </a:rPr>
                <a:t>矿工柜台交易</a:t>
              </a:r>
              <a:endParaRPr lang="id-ID" sz="1900" b="1" dirty="0">
                <a:solidFill>
                  <a:schemeClr val="accent3"/>
                </a:solidFill>
                <a:latin typeface="微软雅黑" pitchFamily="34" charset="-122"/>
                <a:ea typeface="微软雅黑" pitchFamily="34" charset="-122"/>
                <a:cs typeface="Calibri"/>
              </a:endParaRPr>
            </a:p>
          </p:txBody>
        </p:sp>
        <p:sp>
          <p:nvSpPr>
            <p:cNvPr id="92" name="Rounded Rectangle 91"/>
            <p:cNvSpPr/>
            <p:nvPr/>
          </p:nvSpPr>
          <p:spPr>
            <a:xfrm>
              <a:off x="19291762" y="6702653"/>
              <a:ext cx="4031394" cy="10449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微软雅黑" panose="020B0503020204020204" pitchFamily="34" charset="-122"/>
              </a:endParaRPr>
            </a:p>
          </p:txBody>
        </p:sp>
        <p:sp>
          <p:nvSpPr>
            <p:cNvPr id="81" name="Freeform 102"/>
            <p:cNvSpPr>
              <a:spLocks noChangeArrowheads="1"/>
            </p:cNvSpPr>
            <p:nvPr/>
          </p:nvSpPr>
          <p:spPr bwMode="auto">
            <a:xfrm>
              <a:off x="20251619" y="4756802"/>
              <a:ext cx="1454514" cy="1021083"/>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accent3"/>
            </a:solidFill>
            <a:ln>
              <a:noFill/>
            </a:ln>
            <a:effectLst/>
            <a:extLst/>
          </p:spPr>
          <p:txBody>
            <a:bodyPr wrap="none" anchor="ctr"/>
            <a:lstStyle/>
            <a:p>
              <a:endParaRPr lang="en-US" dirty="0">
                <a:latin typeface="微软雅黑" panose="020B0503020204020204" pitchFamily="34" charset="-122"/>
              </a:endParaRPr>
            </a:p>
          </p:txBody>
        </p:sp>
      </p:grpSp>
      <p:pic>
        <p:nvPicPr>
          <p:cNvPr id="6" name="图片占位符 5"/>
          <p:cNvPicPr>
            <a:picLocks noGrp="1" noChangeAspect="1"/>
          </p:cNvPicPr>
          <p:nvPr>
            <p:ph type="pic" sz="quarter" idx="23"/>
          </p:nvPr>
        </p:nvPicPr>
        <p:blipFill>
          <a:blip r:embed="rId2" cstate="print">
            <a:extLst>
              <a:ext uri="{28A0092B-C50C-407E-A947-70E740481C1C}">
                <a14:useLocalDpi xmlns:a14="http://schemas.microsoft.com/office/drawing/2010/main" xmlns="" val="0"/>
              </a:ext>
            </a:extLst>
          </a:blip>
          <a:srcRect t="963" b="963"/>
          <a:stretch>
            <a:fillRect/>
          </a:stretch>
        </p:blipFill>
        <p:spPr>
          <a:xfrm>
            <a:off x="179512" y="2835792"/>
            <a:ext cx="2808312" cy="2897464"/>
          </a:xfrm>
        </p:spPr>
      </p:pic>
      <p:sp>
        <p:nvSpPr>
          <p:cNvPr id="25" name="灯片编号占位符 4"/>
          <p:cNvSpPr txBox="1">
            <a:spLocks/>
          </p:cNvSpPr>
          <p:nvPr/>
        </p:nvSpPr>
        <p:spPr>
          <a:xfrm>
            <a:off x="6553200" y="6356350"/>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6D63F-8A87-41C4-ABD4-44CB8AC6A2F3}" type="slidenum">
              <a:rPr kumimoji="0" lang="zh-CN" altLang="en-US" sz="105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sp>
        <p:nvSpPr>
          <p:cNvPr id="26"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F46CB00-E7D2-4B5D-A63E-2698F643E0E1}" type="datetime1">
              <a:rPr kumimoji="0" lang="zh-CN" altLang="en-US" sz="105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2017/10/27</a:t>
            </a:fld>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053962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7776000" cy="706090"/>
          </a:xfrm>
        </p:spPr>
        <p:txBody>
          <a:bodyPr>
            <a:noAutofit/>
          </a:bodyPr>
          <a:lstStyle/>
          <a:p>
            <a:pPr algn="ctr"/>
            <a:r>
              <a:rPr lang="en-US" altLang="zh-CN" b="1" dirty="0" smtClean="0">
                <a:latin typeface="+mj-ea"/>
              </a:rPr>
              <a:t>IEG </a:t>
            </a:r>
            <a:r>
              <a:rPr lang="zh-CN" altLang="en-US" b="1" dirty="0" smtClean="0">
                <a:latin typeface="+mj-ea"/>
              </a:rPr>
              <a:t>区块链</a:t>
            </a:r>
            <a:r>
              <a:rPr lang="en-US" altLang="zh-CN" sz="4000" b="1" dirty="0" smtClean="0">
                <a:latin typeface="+mj-ea"/>
              </a:rPr>
              <a:t>O2O</a:t>
            </a:r>
            <a:r>
              <a:rPr lang="zh-CN" altLang="zh-CN" b="1" dirty="0" smtClean="0"/>
              <a:t>激励模式</a:t>
            </a:r>
            <a:endParaRPr lang="zh-CN" altLang="en-US" b="1" dirty="0">
              <a:latin typeface="+mj-ea"/>
            </a:endParaRPr>
          </a:p>
        </p:txBody>
      </p:sp>
      <p:graphicFrame>
        <p:nvGraphicFramePr>
          <p:cNvPr id="7" name="内容占位符 6"/>
          <p:cNvGraphicFramePr>
            <a:graphicFrameLocks noGrp="1"/>
          </p:cNvGraphicFramePr>
          <p:nvPr>
            <p:ph idx="1"/>
          </p:nvPr>
        </p:nvGraphicFramePr>
        <p:xfrm>
          <a:off x="467544" y="908720"/>
          <a:ext cx="8291264" cy="5290811"/>
        </p:xfrm>
        <a:graphic>
          <a:graphicData uri="http://schemas.openxmlformats.org/drawingml/2006/table">
            <a:tbl>
              <a:tblPr firstRow="1" bandRow="1">
                <a:tableStyleId>{5C22544A-7EE6-4342-B048-85BDC9FD1C3A}</a:tableStyleId>
              </a:tblPr>
              <a:tblGrid>
                <a:gridCol w="504056"/>
                <a:gridCol w="7787208"/>
              </a:tblGrid>
              <a:tr h="444491">
                <a:tc>
                  <a:txBody>
                    <a:bodyPr/>
                    <a:lstStyle/>
                    <a:p>
                      <a:endParaRPr lang="zh-CN" altLang="en-US" dirty="0"/>
                    </a:p>
                  </a:txBody>
                  <a:tcPr/>
                </a:tc>
                <a:tc>
                  <a:txBody>
                    <a:bodyPr/>
                    <a:lstStyle/>
                    <a:p>
                      <a:pPr algn="ctr"/>
                      <a:r>
                        <a:rPr lang="en-US" altLang="zh-CN" sz="1800" b="1" dirty="0" smtClean="0">
                          <a:latin typeface="微软雅黑" pitchFamily="34" charset="-122"/>
                          <a:ea typeface="微软雅黑" pitchFamily="34" charset="-122"/>
                        </a:rPr>
                        <a:t>O2O</a:t>
                      </a:r>
                      <a:r>
                        <a:rPr lang="zh-CN" altLang="zh-CN" sz="1800" b="1" dirty="0" smtClean="0">
                          <a:latin typeface="微软雅黑" pitchFamily="34" charset="-122"/>
                          <a:ea typeface="微软雅黑" pitchFamily="34" charset="-122"/>
                        </a:rPr>
                        <a:t>激励模式</a:t>
                      </a:r>
                      <a:r>
                        <a:rPr lang="zh-TW" altLang="en-US" sz="1800" b="1" dirty="0" smtClean="0">
                          <a:latin typeface="微软雅黑" pitchFamily="34" charset="-122"/>
                          <a:ea typeface="微软雅黑" pitchFamily="34" charset="-122"/>
                        </a:rPr>
                        <a:t> </a:t>
                      </a:r>
                      <a:r>
                        <a:rPr lang="en-US" altLang="zh-TW" sz="1800" b="1" dirty="0" smtClean="0">
                          <a:latin typeface="微软雅黑" pitchFamily="34" charset="-122"/>
                          <a:ea typeface="微软雅黑" pitchFamily="34" charset="-122"/>
                        </a:rPr>
                        <a:t>:</a:t>
                      </a:r>
                      <a:r>
                        <a:rPr lang="zh-TW" altLang="en-US" sz="1800" b="1" dirty="0" smtClean="0">
                          <a:latin typeface="微软雅黑" pitchFamily="34" charset="-122"/>
                          <a:ea typeface="微软雅黑" pitchFamily="34" charset="-122"/>
                        </a:rPr>
                        <a:t> </a:t>
                      </a:r>
                      <a:r>
                        <a:rPr kumimoji="0" lang="zh-CN" altLang="zh-CN" sz="1800" b="1" kern="1200" dirty="0" smtClean="0">
                          <a:solidFill>
                            <a:schemeClr val="lt1"/>
                          </a:solidFill>
                          <a:latin typeface="微软雅黑" pitchFamily="34" charset="-122"/>
                          <a:ea typeface="微软雅黑" pitchFamily="34" charset="-122"/>
                          <a:cs typeface="+mn-cs"/>
                        </a:rPr>
                        <a:t>超级引流与获客机制</a:t>
                      </a:r>
                      <a:endParaRPr lang="zh-CN" altLang="en-US" sz="1800" dirty="0">
                        <a:latin typeface="微软雅黑" pitchFamily="34" charset="-122"/>
                        <a:ea typeface="微软雅黑" pitchFamily="34" charset="-122"/>
                      </a:endParaRPr>
                    </a:p>
                  </a:txBody>
                  <a:tcPr/>
                </a:tc>
              </a:tr>
              <a:tr h="2334039">
                <a:tc>
                  <a:txBody>
                    <a:bodyPr/>
                    <a:lstStyle/>
                    <a:p>
                      <a:endParaRPr lang="en-US" altLang="zh-CN" sz="1800" b="0" dirty="0" smtClean="0">
                        <a:latin typeface="微软雅黑" pitchFamily="34" charset="-122"/>
                        <a:ea typeface="微软雅黑" pitchFamily="34" charset="-122"/>
                      </a:endParaRPr>
                    </a:p>
                    <a:p>
                      <a:endParaRPr lang="en-US" altLang="zh-CN" sz="1800" b="0" dirty="0" smtClean="0">
                        <a:latin typeface="微软雅黑" pitchFamily="34" charset="-122"/>
                        <a:ea typeface="微软雅黑" pitchFamily="34" charset="-122"/>
                      </a:endParaRPr>
                    </a:p>
                    <a:p>
                      <a:endParaRPr lang="en-US" altLang="zh-CN" sz="1800" b="0" dirty="0" smtClean="0">
                        <a:latin typeface="微软雅黑" pitchFamily="34" charset="-122"/>
                        <a:ea typeface="微软雅黑" pitchFamily="34" charset="-122"/>
                      </a:endParaRPr>
                    </a:p>
                    <a:p>
                      <a:r>
                        <a:rPr lang="zh-CN" altLang="en-US" sz="1800" b="1" dirty="0" smtClean="0">
                          <a:latin typeface="微软雅黑" pitchFamily="34" charset="-122"/>
                          <a:ea typeface="微软雅黑" pitchFamily="34" charset="-122"/>
                        </a:rPr>
                        <a:t>学员</a:t>
                      </a:r>
                      <a:endParaRPr lang="zh-CN" altLang="en-US"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lang="en-US" altLang="zh-CN" sz="1800" b="0" dirty="0" smtClean="0">
                          <a:latin typeface="微软雅黑" pitchFamily="34" charset="-122"/>
                          <a:ea typeface="微软雅黑" pitchFamily="34" charset="-122"/>
                        </a:rPr>
                        <a:t>1. </a:t>
                      </a:r>
                      <a:r>
                        <a:rPr lang="zh-CN" altLang="en-US" sz="1800" b="0" dirty="0" smtClean="0">
                          <a:latin typeface="微软雅黑" pitchFamily="34" charset="-122"/>
                          <a:ea typeface="微软雅黑" pitchFamily="34" charset="-122"/>
                        </a:rPr>
                        <a:t>首个</a:t>
                      </a:r>
                      <a:r>
                        <a:rPr lang="zh-CN" altLang="en-US" sz="1800" b="1" dirty="0" smtClean="0">
                          <a:latin typeface="微软雅黑" pitchFamily="34" charset="-122"/>
                          <a:ea typeface="微软雅黑" pitchFamily="34" charset="-122"/>
                        </a:rPr>
                        <a:t>学员区块</a:t>
                      </a:r>
                      <a:r>
                        <a:rPr lang="zh-CN" altLang="en-US" sz="1800" b="0" dirty="0" smtClean="0">
                          <a:latin typeface="微软雅黑" pitchFamily="34" charset="-122"/>
                          <a:ea typeface="微软雅黑" pitchFamily="34" charset="-122"/>
                        </a:rPr>
                        <a:t>的生成：</a:t>
                      </a:r>
                      <a:r>
                        <a:rPr lang="zh-CN" altLang="en-US" sz="1800" dirty="0" smtClean="0">
                          <a:latin typeface="微软雅黑" pitchFamily="34" charset="-122"/>
                          <a:ea typeface="微软雅黑" pitchFamily="34" charset="-122"/>
                        </a:rPr>
                        <a:t>核心规则制定后写入</a:t>
                      </a:r>
                      <a:r>
                        <a:rPr lang="en-US" altLang="zh-CN" sz="1800" dirty="0" smtClean="0">
                          <a:latin typeface="微软雅黑" pitchFamily="34" charset="-122"/>
                          <a:ea typeface="微软雅黑" pitchFamily="34" charset="-122"/>
                        </a:rPr>
                        <a:t>IEG</a:t>
                      </a:r>
                      <a:r>
                        <a:rPr lang="zh-CN" altLang="en-US" sz="1800" dirty="0" smtClean="0">
                          <a:latin typeface="微软雅黑" pitchFamily="34" charset="-122"/>
                          <a:ea typeface="微软雅黑" pitchFamily="34" charset="-122"/>
                        </a:rPr>
                        <a:t>区块链白皮书公告周知</a:t>
                      </a:r>
                      <a:r>
                        <a:rPr lang="en-US" altLang="zh-CN" sz="1800" dirty="0" smtClean="0">
                          <a:latin typeface="微软雅黑" pitchFamily="34" charset="-122"/>
                          <a:ea typeface="微软雅黑" pitchFamily="34" charset="-122"/>
                        </a:rPr>
                        <a:t>,</a:t>
                      </a:r>
                    </a:p>
                    <a:p>
                      <a:pPr marL="342900" marR="0" indent="-342900" algn="l" defTabSz="914400" rtl="0" eaLnBrk="1" fontAlgn="auto" latinLnBrk="0" hangingPunct="1">
                        <a:lnSpc>
                          <a:spcPct val="100000"/>
                        </a:lnSpc>
                        <a:spcBef>
                          <a:spcPts val="0"/>
                        </a:spcBef>
                        <a:spcAft>
                          <a:spcPts val="0"/>
                        </a:spcAft>
                        <a:buClrTx/>
                        <a:buSzTx/>
                        <a:buFontTx/>
                        <a:buNone/>
                        <a:tabLst/>
                        <a:defRPr/>
                      </a:pP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对受训人员的受训信息建立数据库</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按照</a:t>
                      </a:r>
                      <a:r>
                        <a:rPr lang="zh-CN" altLang="en-US" sz="1800" b="1" dirty="0" smtClean="0">
                          <a:latin typeface="微软雅黑" pitchFamily="34" charset="-122"/>
                          <a:ea typeface="微软雅黑" pitchFamily="34" charset="-122"/>
                        </a:rPr>
                        <a:t>初始哈希</a:t>
                      </a:r>
                      <a:r>
                        <a:rPr lang="zh-CN" altLang="en-US" sz="1800" b="0" dirty="0" smtClean="0">
                          <a:latin typeface="微软雅黑" pitchFamily="34" charset="-122"/>
                          <a:ea typeface="微软雅黑" pitchFamily="34" charset="-122"/>
                        </a:rPr>
                        <a:t>为学员建立区块。</a:t>
                      </a:r>
                      <a:endParaRPr lang="en-US" altLang="zh-CN" sz="1800" b="0"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latin typeface="微软雅黑" pitchFamily="34" charset="-122"/>
                          <a:ea typeface="微软雅黑" pitchFamily="34" charset="-122"/>
                        </a:rPr>
                        <a:t>2. </a:t>
                      </a:r>
                      <a:r>
                        <a:rPr lang="zh-CN" altLang="en-US" sz="1800" b="0" dirty="0" smtClean="0">
                          <a:latin typeface="微软雅黑" pitchFamily="34" charset="-122"/>
                          <a:ea typeface="微软雅黑" pitchFamily="34" charset="-122"/>
                        </a:rPr>
                        <a:t>学员在接受首次</a:t>
                      </a:r>
                      <a:r>
                        <a:rPr lang="en-US" altLang="zh-CN" sz="1800" dirty="0" smtClean="0">
                          <a:latin typeface="微软雅黑" pitchFamily="34" charset="-122"/>
                          <a:ea typeface="微软雅黑" pitchFamily="34" charset="-122"/>
                        </a:rPr>
                        <a:t>IEG</a:t>
                      </a:r>
                      <a:r>
                        <a:rPr lang="zh-CN" altLang="en-US" sz="1800" b="0" dirty="0" smtClean="0">
                          <a:latin typeface="微软雅黑" pitchFamily="34" charset="-122"/>
                          <a:ea typeface="微软雅黑" pitchFamily="34" charset="-122"/>
                        </a:rPr>
                        <a:t>博弈课程</a:t>
                      </a:r>
                      <a:r>
                        <a:rPr kumimoji="0" lang="zh-CN" altLang="zh-CN" sz="1800" kern="1200" dirty="0" smtClean="0">
                          <a:solidFill>
                            <a:schemeClr val="dk1"/>
                          </a:solidFill>
                          <a:latin typeface="微软雅黑" pitchFamily="34" charset="-122"/>
                          <a:ea typeface="微软雅黑" pitchFamily="34" charset="-122"/>
                          <a:cs typeface="+mn-cs"/>
                        </a:rPr>
                        <a:t>后</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已有博弈成绩</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经几轮博弈后得到前三名</a:t>
                      </a:r>
                      <a:endParaRPr lang="en-US" altLang="zh-CN" sz="1800" b="0"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团队有相应的</a:t>
                      </a:r>
                      <a:r>
                        <a:rPr lang="en-US" altLang="zh-CN" sz="1800" dirty="0" smtClean="0">
                          <a:latin typeface="微软雅黑" pitchFamily="34" charset="-122"/>
                          <a:ea typeface="微软雅黑" pitchFamily="34" charset="-122"/>
                        </a:rPr>
                        <a:t>IEG</a:t>
                      </a:r>
                      <a:r>
                        <a:rPr lang="zh-CN" altLang="en-US" sz="1800" b="0" dirty="0" smtClean="0">
                          <a:latin typeface="微软雅黑" pitchFamily="34" charset="-122"/>
                          <a:ea typeface="微软雅黑" pitchFamily="34" charset="-122"/>
                        </a:rPr>
                        <a:t>币奖励</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第四名至破产出局者没有惩罚措施</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只是得不到</a:t>
                      </a:r>
                      <a:endParaRPr lang="en-US" altLang="zh-CN" sz="1800" b="0"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b="0" dirty="0" smtClean="0">
                          <a:latin typeface="微软雅黑" pitchFamily="34" charset="-122"/>
                          <a:ea typeface="微软雅黑" pitchFamily="34" charset="-122"/>
                        </a:rPr>
                        <a:t>    </a:t>
                      </a:r>
                      <a:r>
                        <a:rPr lang="en-US" altLang="zh-CN" sz="1800" b="1" dirty="0" smtClean="0">
                          <a:latin typeface="微软雅黑" pitchFamily="34" charset="-122"/>
                          <a:ea typeface="微软雅黑" pitchFamily="34" charset="-122"/>
                        </a:rPr>
                        <a:t>IEG</a:t>
                      </a:r>
                      <a:r>
                        <a:rPr lang="zh-CN" altLang="en-US" sz="1800" b="1" dirty="0" smtClean="0">
                          <a:latin typeface="微软雅黑" pitchFamily="34" charset="-122"/>
                          <a:ea typeface="微软雅黑" pitchFamily="34" charset="-122"/>
                        </a:rPr>
                        <a:t>币奖励</a:t>
                      </a:r>
                      <a:r>
                        <a:rPr lang="zh-CN" altLang="en-US" sz="1800" b="0" dirty="0" smtClean="0">
                          <a:latin typeface="微软雅黑" pitchFamily="34" charset="-122"/>
                          <a:ea typeface="微软雅黑" pitchFamily="34" charset="-122"/>
                        </a:rPr>
                        <a:t>。</a:t>
                      </a:r>
                      <a:endParaRPr lang="en-US" altLang="zh-CN" sz="1800" b="0"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latin typeface="微软雅黑" pitchFamily="34" charset="-122"/>
                          <a:ea typeface="微软雅黑" pitchFamily="34" charset="-122"/>
                        </a:rPr>
                        <a:t>3. </a:t>
                      </a:r>
                      <a:r>
                        <a:rPr lang="en-US" altLang="zh-CN" sz="1800" dirty="0" smtClean="0">
                          <a:latin typeface="微软雅黑" pitchFamily="34" charset="-122"/>
                          <a:ea typeface="微软雅黑" pitchFamily="34" charset="-122"/>
                        </a:rPr>
                        <a:t>IEG</a:t>
                      </a:r>
                      <a:r>
                        <a:rPr lang="zh-CN" altLang="en-US" sz="1800" b="0" dirty="0" smtClean="0">
                          <a:latin typeface="微软雅黑" pitchFamily="34" charset="-122"/>
                          <a:ea typeface="微软雅黑" pitchFamily="34" charset="-122"/>
                        </a:rPr>
                        <a:t>获胜团队学员可继续在</a:t>
                      </a:r>
                      <a:r>
                        <a:rPr lang="en-US" altLang="zh-CN" sz="1800" dirty="0" smtClean="0">
                          <a:latin typeface="微软雅黑" pitchFamily="34" charset="-122"/>
                          <a:ea typeface="微软雅黑" pitchFamily="34" charset="-122"/>
                        </a:rPr>
                        <a:t>IEG</a:t>
                      </a:r>
                      <a:r>
                        <a:rPr lang="zh-CN" altLang="en-US" sz="1800" b="0" dirty="0" smtClean="0">
                          <a:latin typeface="微软雅黑" pitchFamily="34" charset="-122"/>
                          <a:ea typeface="微软雅黑" pitchFamily="34" charset="-122"/>
                        </a:rPr>
                        <a:t>区块链竞赛平台上</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随机选择其他同级获胜</a:t>
                      </a:r>
                      <a:endParaRPr lang="en-US" altLang="zh-CN" sz="1800" b="0"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晋级团队进行</a:t>
                      </a:r>
                      <a:r>
                        <a:rPr lang="en-US" altLang="zh-CN" sz="1800" dirty="0" smtClean="0">
                          <a:latin typeface="微软雅黑" pitchFamily="34" charset="-122"/>
                          <a:ea typeface="微软雅黑" pitchFamily="34" charset="-122"/>
                        </a:rPr>
                        <a:t>IEG</a:t>
                      </a:r>
                      <a:r>
                        <a:rPr lang="zh-CN" altLang="en-US" sz="1800" b="0" dirty="0" smtClean="0">
                          <a:latin typeface="微软雅黑" pitchFamily="34" charset="-122"/>
                          <a:ea typeface="微软雅黑" pitchFamily="34" charset="-122"/>
                        </a:rPr>
                        <a:t>经营博弈</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晋级层级愈高团队</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获得</a:t>
                      </a:r>
                      <a:r>
                        <a:rPr lang="en-US" altLang="zh-CN" sz="1800" dirty="0" smtClean="0">
                          <a:latin typeface="微软雅黑" pitchFamily="34" charset="-122"/>
                          <a:ea typeface="微软雅黑" pitchFamily="34" charset="-122"/>
                        </a:rPr>
                        <a:t>IEG</a:t>
                      </a:r>
                      <a:r>
                        <a:rPr lang="zh-CN" altLang="en-US" sz="1800" b="0" dirty="0" smtClean="0">
                          <a:latin typeface="微软雅黑" pitchFamily="34" charset="-122"/>
                          <a:ea typeface="微软雅黑" pitchFamily="34" charset="-122"/>
                        </a:rPr>
                        <a:t>币奖励愈多。</a:t>
                      </a:r>
                      <a:endParaRPr lang="en-US" altLang="zh-CN" sz="1800" b="0"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kern="1200" dirty="0" smtClean="0">
                          <a:solidFill>
                            <a:schemeClr val="dk1"/>
                          </a:solidFill>
                          <a:latin typeface="微软雅黑" pitchFamily="34" charset="-122"/>
                          <a:ea typeface="微软雅黑" pitchFamily="34" charset="-122"/>
                          <a:cs typeface="+mn-cs"/>
                        </a:rPr>
                        <a:t>4. </a:t>
                      </a:r>
                      <a:r>
                        <a:rPr kumimoji="0" lang="zh-CN" altLang="zh-CN" sz="1800" kern="1200" dirty="0" smtClean="0">
                          <a:solidFill>
                            <a:schemeClr val="dk1"/>
                          </a:solidFill>
                          <a:latin typeface="微软雅黑" pitchFamily="34" charset="-122"/>
                          <a:ea typeface="微软雅黑" pitchFamily="34" charset="-122"/>
                          <a:cs typeface="+mn-cs"/>
                        </a:rPr>
                        <a:t>学员在</a:t>
                      </a:r>
                      <a:r>
                        <a:rPr kumimoji="0" lang="en-US" altLang="zh-CN" sz="1800" kern="1200" dirty="0" smtClean="0">
                          <a:solidFill>
                            <a:schemeClr val="dk1"/>
                          </a:solidFill>
                          <a:latin typeface="微软雅黑" pitchFamily="34" charset="-122"/>
                          <a:ea typeface="微软雅黑" pitchFamily="34" charset="-122"/>
                          <a:cs typeface="+mn-cs"/>
                        </a:rPr>
                        <a:t>IEG</a:t>
                      </a:r>
                      <a:r>
                        <a:rPr kumimoji="0" lang="zh-CN" altLang="zh-CN" sz="1800" kern="1200" dirty="0" smtClean="0">
                          <a:solidFill>
                            <a:schemeClr val="dk1"/>
                          </a:solidFill>
                          <a:latin typeface="微软雅黑" pitchFamily="34" charset="-122"/>
                          <a:ea typeface="微软雅黑" pitchFamily="34" charset="-122"/>
                          <a:cs typeface="+mn-cs"/>
                        </a:rPr>
                        <a:t>区块链竞赛平台晋级层级愈高</a:t>
                      </a:r>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代表深入企业经营的各项动态</a:t>
                      </a:r>
                      <a:endParaRPr kumimoji="0" lang="en-US" altLang="zh-CN" sz="1800" kern="1200" dirty="0" smtClean="0">
                        <a:solidFill>
                          <a:schemeClr val="dk1"/>
                        </a:solidFill>
                        <a:latin typeface="微软雅黑" pitchFamily="34" charset="-122"/>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管理与运营原则</a:t>
                      </a:r>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与各种经营模式的精孰程度等</a:t>
                      </a:r>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将可作为学员</a:t>
                      </a:r>
                      <a:r>
                        <a:rPr kumimoji="0" lang="zh-CN" altLang="zh-CN" sz="1800" b="1" kern="1200" dirty="0" smtClean="0">
                          <a:solidFill>
                            <a:srgbClr val="0070C0"/>
                          </a:solidFill>
                          <a:latin typeface="微软雅黑" pitchFamily="34" charset="-122"/>
                          <a:ea typeface="微软雅黑" pitchFamily="34" charset="-122"/>
                          <a:cs typeface="+mn-cs"/>
                        </a:rPr>
                        <a:t>经营管理</a:t>
                      </a:r>
                      <a:endParaRPr kumimoji="0" lang="en-US" altLang="zh-CN" sz="1800" b="1" kern="1200" dirty="0" smtClean="0">
                        <a:solidFill>
                          <a:srgbClr val="0070C0"/>
                        </a:solidFill>
                        <a:latin typeface="微软雅黑" pitchFamily="34" charset="-122"/>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1" kern="1200" dirty="0" smtClean="0">
                          <a:solidFill>
                            <a:srgbClr val="0070C0"/>
                          </a:solidFill>
                          <a:latin typeface="微软雅黑" pitchFamily="34" charset="-122"/>
                          <a:ea typeface="微软雅黑" pitchFamily="34" charset="-122"/>
                          <a:cs typeface="+mn-cs"/>
                        </a:rPr>
                        <a:t>    </a:t>
                      </a:r>
                      <a:r>
                        <a:rPr kumimoji="0" lang="zh-CN" altLang="zh-CN" sz="1800" b="1" kern="1200" dirty="0" smtClean="0">
                          <a:solidFill>
                            <a:srgbClr val="0070C0"/>
                          </a:solidFill>
                          <a:latin typeface="微软雅黑" pitchFamily="34" charset="-122"/>
                          <a:ea typeface="微软雅黑" pitchFamily="34" charset="-122"/>
                          <a:cs typeface="+mn-cs"/>
                        </a:rPr>
                        <a:t>能力客观参照</a:t>
                      </a:r>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可做为公司集团征才或</a:t>
                      </a:r>
                      <a:r>
                        <a:rPr kumimoji="0" lang="en-US" altLang="zh-CN" sz="1800" kern="1200" dirty="0" smtClean="0">
                          <a:solidFill>
                            <a:schemeClr val="dk1"/>
                          </a:solidFill>
                          <a:latin typeface="微软雅黑" pitchFamily="34" charset="-122"/>
                          <a:ea typeface="微软雅黑" pitchFamily="34" charset="-122"/>
                          <a:cs typeface="+mn-cs"/>
                        </a:rPr>
                        <a:t>VC</a:t>
                      </a:r>
                      <a:r>
                        <a:rPr kumimoji="0" lang="zh-CN" altLang="zh-CN" sz="1800" kern="1200" dirty="0" smtClean="0">
                          <a:solidFill>
                            <a:schemeClr val="dk1"/>
                          </a:solidFill>
                          <a:latin typeface="微软雅黑" pitchFamily="34" charset="-122"/>
                          <a:ea typeface="微软雅黑" pitchFamily="34" charset="-122"/>
                          <a:cs typeface="+mn-cs"/>
                        </a:rPr>
                        <a:t>投资创业团队时的</a:t>
                      </a:r>
                      <a:r>
                        <a:rPr kumimoji="0" lang="zh-CN" altLang="zh-CN" sz="1800" b="1" kern="1200" dirty="0" smtClean="0">
                          <a:solidFill>
                            <a:srgbClr val="0070C0"/>
                          </a:solidFill>
                          <a:latin typeface="微软雅黑" pitchFamily="34" charset="-122"/>
                          <a:ea typeface="微软雅黑" pitchFamily="34" charset="-122"/>
                          <a:cs typeface="+mn-cs"/>
                        </a:rPr>
                        <a:t>评鉴系统</a:t>
                      </a:r>
                      <a:r>
                        <a:rPr kumimoji="0" lang="zh-CN" altLang="zh-CN" sz="1800" kern="1200" dirty="0" smtClean="0">
                          <a:solidFill>
                            <a:schemeClr val="dk1"/>
                          </a:solidFill>
                          <a:latin typeface="微软雅黑" pitchFamily="34" charset="-122"/>
                          <a:ea typeface="微软雅黑" pitchFamily="34" charset="-122"/>
                          <a:cs typeface="+mn-cs"/>
                        </a:rPr>
                        <a:t>。</a:t>
                      </a:r>
                      <a:endParaRPr lang="zh-CN" altLang="en-US" b="0" dirty="0">
                        <a:latin typeface="微软雅黑" pitchFamily="34" charset="-122"/>
                        <a:ea typeface="微软雅黑" pitchFamily="34" charset="-122"/>
                      </a:endParaRPr>
                    </a:p>
                  </a:txBody>
                  <a:tcPr/>
                </a:tc>
              </a:tr>
              <a:tr h="1991165">
                <a:tc>
                  <a:txBody>
                    <a:bodyPr/>
                    <a:lstStyle/>
                    <a:p>
                      <a:endParaRPr kumimoji="0" lang="en-US" altLang="zh-CN" sz="1800" b="0" kern="1200" dirty="0" smtClean="0">
                        <a:solidFill>
                          <a:schemeClr val="dk1"/>
                        </a:solidFill>
                        <a:latin typeface="微软雅黑" pitchFamily="34" charset="-122"/>
                        <a:ea typeface="微软雅黑" pitchFamily="34" charset="-122"/>
                        <a:cs typeface="+mn-cs"/>
                      </a:endParaRPr>
                    </a:p>
                    <a:p>
                      <a:endParaRPr kumimoji="0" lang="en-US" altLang="zh-CN" sz="1800" b="0" kern="1200" dirty="0" smtClean="0">
                        <a:solidFill>
                          <a:schemeClr val="dk1"/>
                        </a:solidFill>
                        <a:latin typeface="微软雅黑" pitchFamily="34" charset="-122"/>
                        <a:ea typeface="微软雅黑" pitchFamily="34" charset="-122"/>
                        <a:cs typeface="+mn-cs"/>
                      </a:endParaRPr>
                    </a:p>
                    <a:p>
                      <a:endParaRPr kumimoji="0" lang="en-US" altLang="zh-CN" sz="1800" b="0" kern="1200" dirty="0" smtClean="0">
                        <a:solidFill>
                          <a:schemeClr val="dk1"/>
                        </a:solidFill>
                        <a:latin typeface="微软雅黑" pitchFamily="34" charset="-122"/>
                        <a:ea typeface="微软雅黑" pitchFamily="34" charset="-122"/>
                        <a:cs typeface="+mn-cs"/>
                      </a:endParaRPr>
                    </a:p>
                    <a:p>
                      <a:r>
                        <a:rPr kumimoji="0" lang="zh-CN" altLang="zh-CN" sz="1800" b="1" kern="1200" dirty="0" smtClean="0">
                          <a:solidFill>
                            <a:schemeClr val="dk1"/>
                          </a:solidFill>
                          <a:latin typeface="微软雅黑" pitchFamily="34" charset="-122"/>
                          <a:ea typeface="微软雅黑" pitchFamily="34" charset="-122"/>
                          <a:cs typeface="+mn-cs"/>
                        </a:rPr>
                        <a:t>教练</a:t>
                      </a:r>
                      <a:endParaRPr lang="zh-CN" altLang="en-US" b="1" dirty="0"/>
                    </a:p>
                  </a:txBody>
                  <a:tcPr/>
                </a:tc>
                <a:tc>
                  <a:txBody>
                    <a:bodyPr/>
                    <a:lstStyle/>
                    <a:p>
                      <a:pPr marL="285750" indent="-285750">
                        <a:buFont typeface="Arial" panose="020B0604020202020204" pitchFamily="34" charset="0"/>
                        <a:buNone/>
                      </a:pPr>
                      <a:r>
                        <a:rPr lang="en-US" altLang="zh-CN" sz="1800" b="0" dirty="0" smtClean="0">
                          <a:latin typeface="微软雅黑" pitchFamily="34" charset="-122"/>
                          <a:ea typeface="微软雅黑" pitchFamily="34" charset="-122"/>
                        </a:rPr>
                        <a:t>1. </a:t>
                      </a:r>
                      <a:r>
                        <a:rPr lang="en-US" altLang="zh-CN" sz="1800" b="1" dirty="0" smtClean="0">
                          <a:solidFill>
                            <a:srgbClr val="0070C0"/>
                          </a:solidFill>
                          <a:latin typeface="微软雅黑" pitchFamily="34" charset="-122"/>
                          <a:ea typeface="微软雅黑" pitchFamily="34" charset="-122"/>
                        </a:rPr>
                        <a:t>IEG</a:t>
                      </a:r>
                      <a:r>
                        <a:rPr kumimoji="0" lang="zh-CN" altLang="zh-CN" sz="1800" b="1" kern="1200" dirty="0" smtClean="0">
                          <a:solidFill>
                            <a:srgbClr val="0070C0"/>
                          </a:solidFill>
                          <a:latin typeface="微软雅黑" pitchFamily="34" charset="-122"/>
                          <a:ea typeface="微软雅黑" pitchFamily="34" charset="-122"/>
                          <a:cs typeface="+mn-cs"/>
                        </a:rPr>
                        <a:t>教练</a:t>
                      </a:r>
                      <a:r>
                        <a:rPr lang="zh-CN" altLang="en-US" sz="1800" b="0" dirty="0" smtClean="0">
                          <a:latin typeface="微软雅黑" pitchFamily="34" charset="-122"/>
                          <a:ea typeface="微软雅黑" pitchFamily="34" charset="-122"/>
                        </a:rPr>
                        <a:t>是</a:t>
                      </a:r>
                      <a:r>
                        <a:rPr lang="en-US" altLang="zh-CN" sz="1800" b="1" dirty="0" smtClean="0">
                          <a:solidFill>
                            <a:srgbClr val="0070C0"/>
                          </a:solidFill>
                          <a:latin typeface="微软雅黑" pitchFamily="34" charset="-122"/>
                          <a:ea typeface="微软雅黑" pitchFamily="34" charset="-122"/>
                        </a:rPr>
                        <a:t>O2O</a:t>
                      </a:r>
                      <a:r>
                        <a:rPr lang="zh-CN" altLang="en-US" sz="1800" b="1" dirty="0" smtClean="0">
                          <a:solidFill>
                            <a:srgbClr val="0070C0"/>
                          </a:solidFill>
                          <a:latin typeface="微软雅黑" pitchFamily="34" charset="-122"/>
                          <a:ea typeface="微软雅黑" pitchFamily="34" charset="-122"/>
                        </a:rPr>
                        <a:t>地推的核心</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也是</a:t>
                      </a:r>
                      <a:r>
                        <a:rPr lang="zh-CN" altLang="en-US" sz="1800" b="1" dirty="0" smtClean="0">
                          <a:solidFill>
                            <a:srgbClr val="0070C0"/>
                          </a:solidFill>
                          <a:latin typeface="微软雅黑" pitchFamily="34" charset="-122"/>
                          <a:ea typeface="微软雅黑" pitchFamily="34" charset="-122"/>
                        </a:rPr>
                        <a:t>区块链矿工增发</a:t>
                      </a:r>
                      <a:r>
                        <a:rPr lang="en-US" altLang="zh-CN" sz="1800" b="1" dirty="0" smtClean="0">
                          <a:solidFill>
                            <a:srgbClr val="0070C0"/>
                          </a:solidFill>
                          <a:latin typeface="微软雅黑" pitchFamily="34" charset="-122"/>
                          <a:ea typeface="微软雅黑" pitchFamily="34" charset="-122"/>
                        </a:rPr>
                        <a:t>IEG</a:t>
                      </a:r>
                      <a:r>
                        <a:rPr lang="zh-CN" altLang="en-US" sz="1800" b="1" dirty="0" smtClean="0">
                          <a:solidFill>
                            <a:srgbClr val="0070C0"/>
                          </a:solidFill>
                          <a:latin typeface="微软雅黑" pitchFamily="34" charset="-122"/>
                          <a:ea typeface="微软雅黑" pitchFamily="34" charset="-122"/>
                        </a:rPr>
                        <a:t>币</a:t>
                      </a:r>
                      <a:r>
                        <a:rPr lang="zh-CN" altLang="en-US" sz="1800" b="0" dirty="0" smtClean="0">
                          <a:latin typeface="微软雅黑" pitchFamily="34" charset="-122"/>
                          <a:ea typeface="微软雅黑" pitchFamily="34" charset="-122"/>
                        </a:rPr>
                        <a:t>的关键</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所以将给予最大激励；每个合格</a:t>
                      </a:r>
                      <a:r>
                        <a:rPr lang="en-US" altLang="zh-CN" sz="1800" dirty="0" smtClean="0">
                          <a:latin typeface="微软雅黑" pitchFamily="34" charset="-122"/>
                          <a:ea typeface="微软雅黑" pitchFamily="34" charset="-122"/>
                        </a:rPr>
                        <a:t>IEG</a:t>
                      </a:r>
                      <a:r>
                        <a:rPr kumimoji="0" lang="zh-CN" altLang="zh-CN" sz="1800" b="0" kern="1200" dirty="0" smtClean="0">
                          <a:solidFill>
                            <a:schemeClr val="dk1"/>
                          </a:solidFill>
                          <a:latin typeface="微软雅黑" pitchFamily="34" charset="-122"/>
                          <a:ea typeface="微软雅黑" pitchFamily="34" charset="-122"/>
                          <a:cs typeface="+mn-cs"/>
                        </a:rPr>
                        <a:t>教练</a:t>
                      </a:r>
                      <a:r>
                        <a:rPr lang="zh-CN" altLang="en-US" sz="1800" b="0" dirty="0" smtClean="0">
                          <a:latin typeface="微软雅黑" pitchFamily="34" charset="-122"/>
                          <a:ea typeface="微软雅黑" pitchFamily="34" charset="-122"/>
                        </a:rPr>
                        <a:t>可以获得一定数目的</a:t>
                      </a:r>
                      <a:r>
                        <a:rPr lang="en-US" altLang="zh-CN" sz="1800" dirty="0" smtClean="0">
                          <a:latin typeface="微软雅黑" pitchFamily="34" charset="-122"/>
                          <a:ea typeface="微软雅黑" pitchFamily="34" charset="-122"/>
                        </a:rPr>
                        <a:t>IEG</a:t>
                      </a:r>
                      <a:r>
                        <a:rPr lang="zh-CN" altLang="en-US" sz="1800" b="0" dirty="0" smtClean="0">
                          <a:latin typeface="微软雅黑" pitchFamily="34" charset="-122"/>
                          <a:ea typeface="微软雅黑" pitchFamily="34" charset="-122"/>
                        </a:rPr>
                        <a:t>币奖励。</a:t>
                      </a:r>
                      <a:endParaRPr lang="en-US" altLang="zh-CN" sz="1800" b="0" dirty="0" smtClean="0">
                        <a:latin typeface="微软雅黑" pitchFamily="34" charset="-122"/>
                        <a:ea typeface="微软雅黑" pitchFamily="34" charset="-122"/>
                      </a:endParaRPr>
                    </a:p>
                    <a:p>
                      <a:pPr marL="285750" indent="-285750">
                        <a:buFont typeface="Arial" panose="020B0604020202020204" pitchFamily="34" charset="0"/>
                        <a:buNone/>
                      </a:pPr>
                      <a:r>
                        <a:rPr lang="en-US" altLang="zh-CN" sz="1800" b="0" dirty="0" smtClean="0">
                          <a:latin typeface="微软雅黑" pitchFamily="34" charset="-122"/>
                          <a:ea typeface="微软雅黑" pitchFamily="34" charset="-122"/>
                        </a:rPr>
                        <a:t>2. </a:t>
                      </a:r>
                      <a:r>
                        <a:rPr lang="en-US" altLang="zh-CN" sz="1800" dirty="0" smtClean="0">
                          <a:latin typeface="微软雅黑" pitchFamily="34" charset="-122"/>
                          <a:ea typeface="微软雅黑" pitchFamily="34" charset="-122"/>
                        </a:rPr>
                        <a:t>IEG</a:t>
                      </a:r>
                      <a:r>
                        <a:rPr kumimoji="0" lang="zh-CN" altLang="zh-CN" sz="1800" b="0" kern="1200" dirty="0" smtClean="0">
                          <a:solidFill>
                            <a:schemeClr val="dk1"/>
                          </a:solidFill>
                          <a:latin typeface="微软雅黑" pitchFamily="34" charset="-122"/>
                          <a:ea typeface="微软雅黑" pitchFamily="34" charset="-122"/>
                          <a:cs typeface="+mn-cs"/>
                        </a:rPr>
                        <a:t>教练</a:t>
                      </a:r>
                      <a:r>
                        <a:rPr lang="zh-CN" altLang="en-US" sz="1800" b="0" dirty="0" smtClean="0">
                          <a:latin typeface="微软雅黑" pitchFamily="34" charset="-122"/>
                          <a:ea typeface="微软雅黑" pitchFamily="34" charset="-122"/>
                        </a:rPr>
                        <a:t>在达到开班若干</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教授</a:t>
                      </a:r>
                      <a:r>
                        <a:rPr lang="en-US" altLang="zh-CN" sz="1800" dirty="0" smtClean="0">
                          <a:latin typeface="微软雅黑" pitchFamily="34" charset="-122"/>
                          <a:ea typeface="微软雅黑" pitchFamily="34" charset="-122"/>
                        </a:rPr>
                        <a:t>IEG</a:t>
                      </a:r>
                      <a:r>
                        <a:rPr lang="zh-CN" altLang="en-US" sz="1800" b="0" dirty="0" smtClean="0">
                          <a:latin typeface="微软雅黑" pitchFamily="34" charset="-122"/>
                          <a:ea typeface="微软雅黑" pitchFamily="34" charset="-122"/>
                        </a:rPr>
                        <a:t>学生达到一定数量</a:t>
                      </a:r>
                      <a:r>
                        <a:rPr lang="en-US" altLang="zh-CN" sz="1800" b="0" dirty="0" smtClean="0">
                          <a:latin typeface="微软雅黑" pitchFamily="34" charset="-122"/>
                          <a:ea typeface="微软雅黑" pitchFamily="34" charset="-122"/>
                        </a:rPr>
                        <a:t>(</a:t>
                      </a:r>
                      <a:r>
                        <a:rPr lang="zh-CN" altLang="en-US" sz="1800" b="0" dirty="0" smtClean="0">
                          <a:latin typeface="微软雅黑" pitchFamily="34" charset="-122"/>
                          <a:ea typeface="微软雅黑" pitchFamily="34" charset="-122"/>
                        </a:rPr>
                        <a:t>每位学生将登录上网站与区块链上</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注册成为</a:t>
                      </a:r>
                      <a:r>
                        <a:rPr lang="en-US" altLang="zh-CN" sz="1800" dirty="0" smtClean="0">
                          <a:latin typeface="微软雅黑" pitchFamily="34" charset="-122"/>
                          <a:ea typeface="微软雅黑" pitchFamily="34" charset="-122"/>
                        </a:rPr>
                        <a:t>IEG</a:t>
                      </a:r>
                      <a:r>
                        <a:rPr lang="zh-CN" altLang="en-US" sz="1800" b="0" dirty="0" smtClean="0">
                          <a:latin typeface="微软雅黑" pitchFamily="34" charset="-122"/>
                          <a:ea typeface="微软雅黑" pitchFamily="34" charset="-122"/>
                        </a:rPr>
                        <a:t>会员</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则</a:t>
                      </a:r>
                      <a:r>
                        <a:rPr kumimoji="0" lang="zh-CN" altLang="zh-CN" sz="1800" b="0" kern="1200" dirty="0" smtClean="0">
                          <a:solidFill>
                            <a:schemeClr val="dk1"/>
                          </a:solidFill>
                          <a:latin typeface="微软雅黑" pitchFamily="34" charset="-122"/>
                          <a:ea typeface="微软雅黑" pitchFamily="34" charset="-122"/>
                          <a:cs typeface="+mn-cs"/>
                        </a:rPr>
                        <a:t>教练</a:t>
                      </a:r>
                      <a:r>
                        <a:rPr lang="zh-CN" altLang="en-US" sz="1800" b="0" dirty="0" smtClean="0">
                          <a:latin typeface="微软雅黑" pitchFamily="34" charset="-122"/>
                          <a:ea typeface="微软雅黑" pitchFamily="34" charset="-122"/>
                        </a:rPr>
                        <a:t>可以获得相应的</a:t>
                      </a:r>
                      <a:r>
                        <a:rPr lang="en-US" altLang="zh-CN" sz="1800" b="1" dirty="0" smtClean="0">
                          <a:latin typeface="微软雅黑" pitchFamily="34" charset="-122"/>
                          <a:ea typeface="微软雅黑" pitchFamily="34" charset="-122"/>
                        </a:rPr>
                        <a:t>IEG</a:t>
                      </a:r>
                      <a:r>
                        <a:rPr lang="zh-CN" altLang="en-US" sz="1800" b="1" dirty="0" smtClean="0">
                          <a:latin typeface="微软雅黑" pitchFamily="34" charset="-122"/>
                          <a:ea typeface="微软雅黑" pitchFamily="34" charset="-122"/>
                        </a:rPr>
                        <a:t>币奖励</a:t>
                      </a:r>
                      <a:r>
                        <a:rPr lang="zh-CN" altLang="en-US" sz="1800" b="0" dirty="0" smtClean="0">
                          <a:latin typeface="微软雅黑" pitchFamily="34" charset="-122"/>
                          <a:ea typeface="微软雅黑" pitchFamily="34" charset="-122"/>
                        </a:rPr>
                        <a:t>。</a:t>
                      </a:r>
                      <a:endParaRPr lang="en-US" altLang="zh-CN" sz="1800" b="0" dirty="0" smtClean="0">
                        <a:latin typeface="微软雅黑" pitchFamily="34" charset="-122"/>
                        <a:ea typeface="微软雅黑" pitchFamily="34" charset="-122"/>
                      </a:endParaRPr>
                    </a:p>
                    <a:p>
                      <a:pPr marL="285750" indent="-285750">
                        <a:buFont typeface="Arial" panose="020B0604020202020204" pitchFamily="34" charset="0"/>
                        <a:buNone/>
                      </a:pPr>
                      <a:r>
                        <a:rPr lang="en-US" altLang="zh-CN" sz="1800" b="0" dirty="0" smtClean="0">
                          <a:latin typeface="微软雅黑" pitchFamily="34" charset="-122"/>
                          <a:ea typeface="微软雅黑" pitchFamily="34" charset="-122"/>
                        </a:rPr>
                        <a:t>3. </a:t>
                      </a:r>
                      <a:r>
                        <a:rPr lang="en-US" altLang="zh-CN" sz="1800" dirty="0" smtClean="0">
                          <a:latin typeface="微软雅黑" pitchFamily="34" charset="-122"/>
                          <a:ea typeface="微软雅黑" pitchFamily="34" charset="-122"/>
                        </a:rPr>
                        <a:t>IEG</a:t>
                      </a:r>
                      <a:r>
                        <a:rPr kumimoji="0" lang="zh-CN" altLang="zh-CN" sz="1800" b="0" kern="1200" dirty="0" smtClean="0">
                          <a:solidFill>
                            <a:schemeClr val="dk1"/>
                          </a:solidFill>
                          <a:latin typeface="微软雅黑" pitchFamily="34" charset="-122"/>
                          <a:ea typeface="微软雅黑" pitchFamily="34" charset="-122"/>
                          <a:cs typeface="+mn-cs"/>
                        </a:rPr>
                        <a:t>教练</a:t>
                      </a:r>
                      <a:r>
                        <a:rPr lang="zh-CN" altLang="en-US" sz="1800" b="0" dirty="0" smtClean="0">
                          <a:latin typeface="微软雅黑" pitchFamily="34" charset="-122"/>
                          <a:ea typeface="微软雅黑" pitchFamily="34" charset="-122"/>
                        </a:rPr>
                        <a:t>开班教授同时有</a:t>
                      </a:r>
                      <a:r>
                        <a:rPr lang="zh-CN" altLang="en-US" sz="1800" b="1" dirty="0" smtClean="0">
                          <a:latin typeface="微软雅黑" pitchFamily="34" charset="-122"/>
                          <a:ea typeface="微软雅黑" pitchFamily="34" charset="-122"/>
                        </a:rPr>
                        <a:t>课酬</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做为企业内部测评则有</a:t>
                      </a:r>
                      <a:r>
                        <a:rPr lang="zh-CN" altLang="en-US" sz="1800" b="1" dirty="0" smtClean="0">
                          <a:latin typeface="微软雅黑" pitchFamily="34" charset="-122"/>
                          <a:ea typeface="微软雅黑" pitchFamily="34" charset="-122"/>
                        </a:rPr>
                        <a:t>测评费</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也有</a:t>
                      </a:r>
                      <a:r>
                        <a:rPr lang="zh-CN" altLang="en-US" sz="1800" b="1" dirty="0" smtClean="0">
                          <a:latin typeface="微软雅黑" pitchFamily="34" charset="-122"/>
                          <a:ea typeface="微软雅黑" pitchFamily="34" charset="-122"/>
                        </a:rPr>
                        <a:t>咨询费</a:t>
                      </a:r>
                      <a:r>
                        <a:rPr lang="zh-CN" altLang="en-US" sz="1800" b="0" dirty="0" smtClean="0">
                          <a:latin typeface="微软雅黑" pitchFamily="34" charset="-122"/>
                          <a:ea typeface="微软雅黑" pitchFamily="34" charset="-122"/>
                        </a:rPr>
                        <a:t>收入。</a:t>
                      </a:r>
                    </a:p>
                    <a:p>
                      <a:pPr marL="285750" indent="-285750">
                        <a:buFont typeface="Arial" panose="020B0604020202020204" pitchFamily="34" charset="0"/>
                        <a:buNone/>
                      </a:pPr>
                      <a:r>
                        <a:rPr lang="en-US" altLang="zh-CN" sz="1800" b="0" dirty="0" smtClean="0">
                          <a:latin typeface="微软雅黑" pitchFamily="34" charset="-122"/>
                          <a:ea typeface="微软雅黑" pitchFamily="34" charset="-122"/>
                        </a:rPr>
                        <a:t>4. </a:t>
                      </a:r>
                      <a:r>
                        <a:rPr lang="zh-CN" altLang="en-US" sz="1800" b="0" dirty="0" smtClean="0">
                          <a:latin typeface="微软雅黑" pitchFamily="34" charset="-122"/>
                          <a:ea typeface="微软雅黑" pitchFamily="34" charset="-122"/>
                        </a:rPr>
                        <a:t>优质学员</a:t>
                      </a:r>
                      <a:r>
                        <a:rPr kumimoji="0" lang="zh-CN" altLang="zh-CN" sz="1800" kern="1200" dirty="0" smtClean="0">
                          <a:solidFill>
                            <a:schemeClr val="dk1"/>
                          </a:solidFill>
                          <a:latin typeface="微软雅黑" pitchFamily="34" charset="-122"/>
                          <a:ea typeface="微软雅黑" pitchFamily="34" charset="-122"/>
                          <a:cs typeface="+mn-cs"/>
                        </a:rPr>
                        <a:t>通过</a:t>
                      </a:r>
                      <a:r>
                        <a:rPr kumimoji="0" lang="en-US" altLang="zh-CN" sz="1800" b="1" kern="1200" dirty="0" smtClean="0">
                          <a:solidFill>
                            <a:schemeClr val="dk1"/>
                          </a:solidFill>
                          <a:latin typeface="微软雅黑" pitchFamily="34" charset="-122"/>
                          <a:ea typeface="微软雅黑" pitchFamily="34" charset="-122"/>
                          <a:cs typeface="+mn-cs"/>
                        </a:rPr>
                        <a:t>IEG</a:t>
                      </a:r>
                      <a:r>
                        <a:rPr kumimoji="0" lang="zh-CN" altLang="zh-CN" sz="1800" b="1" kern="1200" dirty="0" smtClean="0">
                          <a:solidFill>
                            <a:schemeClr val="dk1"/>
                          </a:solidFill>
                          <a:latin typeface="微软雅黑" pitchFamily="34" charset="-122"/>
                          <a:ea typeface="微软雅黑" pitchFamily="34" charset="-122"/>
                          <a:cs typeface="+mn-cs"/>
                        </a:rPr>
                        <a:t>授课能力测评</a:t>
                      </a:r>
                      <a:r>
                        <a:rPr lang="zh-CN" altLang="en-US" sz="1800" b="0" dirty="0" smtClean="0">
                          <a:latin typeface="微软雅黑" pitchFamily="34" charset="-122"/>
                          <a:ea typeface="微软雅黑" pitchFamily="34" charset="-122"/>
                        </a:rPr>
                        <a:t>可转化成为</a:t>
                      </a:r>
                      <a:r>
                        <a:rPr lang="en-US" altLang="zh-CN" sz="1800" dirty="0" smtClean="0">
                          <a:latin typeface="微软雅黑" pitchFamily="34" charset="-122"/>
                          <a:ea typeface="微软雅黑" pitchFamily="34" charset="-122"/>
                        </a:rPr>
                        <a:t>IEG</a:t>
                      </a:r>
                      <a:r>
                        <a:rPr kumimoji="0" lang="zh-CN" altLang="zh-CN" sz="1800" b="0" kern="1200" dirty="0" smtClean="0">
                          <a:solidFill>
                            <a:schemeClr val="dk1"/>
                          </a:solidFill>
                          <a:latin typeface="微软雅黑" pitchFamily="34" charset="-122"/>
                          <a:ea typeface="微软雅黑" pitchFamily="34" charset="-122"/>
                          <a:cs typeface="+mn-cs"/>
                        </a:rPr>
                        <a:t>教练</a:t>
                      </a:r>
                      <a:r>
                        <a:rPr kumimoji="0" lang="zh-CN" altLang="en-US" sz="1800" b="0" kern="1200" dirty="0" smtClean="0">
                          <a:solidFill>
                            <a:schemeClr val="dk1"/>
                          </a:solidFill>
                          <a:latin typeface="微软雅黑" pitchFamily="34" charset="-122"/>
                          <a:ea typeface="微软雅黑" pitchFamily="34" charset="-122"/>
                          <a:cs typeface="+mn-cs"/>
                        </a:rPr>
                        <a:t>。</a:t>
                      </a:r>
                      <a:endParaRPr lang="zh-CN" altLang="en-US" b="0" dirty="0">
                        <a:latin typeface="微软雅黑" pitchFamily="34" charset="-122"/>
                        <a:ea typeface="微软雅黑" pitchFamily="34" charset="-122"/>
                      </a:endParaRPr>
                    </a:p>
                  </a:txBody>
                  <a:tcPr/>
                </a:tc>
              </a:tr>
            </a:tbl>
          </a:graphicData>
        </a:graphic>
      </p:graphicFrame>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dirty="0"/>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132856"/>
            <a:ext cx="7776000" cy="2520280"/>
          </a:xfrm>
        </p:spPr>
        <p:txBody>
          <a:bodyPr>
            <a:normAutofit/>
          </a:bodyPr>
          <a:lstStyle/>
          <a:p>
            <a:pPr algn="ctr"/>
            <a:r>
              <a:rPr lang="en-US" altLang="zh-TW" sz="6000" b="1" dirty="0" smtClean="0">
                <a:latin typeface="华文新魏" pitchFamily="2" charset="-122"/>
                <a:ea typeface="华文新魏" pitchFamily="2" charset="-122"/>
              </a:rPr>
              <a:t>IEG</a:t>
            </a:r>
            <a:r>
              <a:rPr lang="zh-CN" altLang="zh-CN" sz="6000" b="1" dirty="0" smtClean="0">
                <a:latin typeface="华文新魏" pitchFamily="2" charset="-122"/>
                <a:ea typeface="华文新魏" pitchFamily="2" charset="-122"/>
              </a:rPr>
              <a:t>企业经营博弈系统</a:t>
            </a:r>
            <a:r>
              <a:rPr lang="en-US" altLang="zh-TW" sz="6000" b="1" dirty="0" smtClean="0">
                <a:latin typeface="华文新魏" pitchFamily="2" charset="-122"/>
                <a:ea typeface="华文新魏" pitchFamily="2" charset="-122"/>
              </a:rPr>
              <a:t> </a:t>
            </a:r>
            <a:r>
              <a:rPr lang="zh-CN" altLang="zh-CN" sz="6000" b="1" dirty="0" smtClean="0">
                <a:latin typeface="华文新魏" pitchFamily="2" charset="-122"/>
                <a:ea typeface="华文新魏" pitchFamily="2" charset="-122"/>
              </a:rPr>
              <a:t>简介</a:t>
            </a:r>
            <a:endParaRPr lang="zh-CN" altLang="en-US" sz="6000" dirty="0">
              <a:latin typeface="华文新魏" pitchFamily="2" charset="-122"/>
              <a:ea typeface="华文新魏" pitchFamily="2" charset="-122"/>
            </a:endParaRPr>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7776000" cy="792088"/>
          </a:xfrm>
        </p:spPr>
        <p:txBody>
          <a:bodyPr>
            <a:normAutofit/>
          </a:bodyPr>
          <a:lstStyle/>
          <a:p>
            <a:pPr algn="ctr"/>
            <a:r>
              <a:rPr lang="en-US" altLang="zh-CN" b="1" dirty="0" smtClean="0">
                <a:solidFill>
                  <a:schemeClr val="accent4">
                    <a:lumMod val="60000"/>
                    <a:lumOff val="40000"/>
                  </a:schemeClr>
                </a:solidFill>
                <a:latin typeface="+mj-ea"/>
              </a:rPr>
              <a:t>IEG</a:t>
            </a:r>
            <a:r>
              <a:rPr lang="zh-CN" altLang="zh-CN" b="1" dirty="0" smtClean="0">
                <a:solidFill>
                  <a:schemeClr val="accent4">
                    <a:lumMod val="60000"/>
                    <a:lumOff val="40000"/>
                  </a:schemeClr>
                </a:solidFill>
                <a:latin typeface="+mj-ea"/>
              </a:rPr>
              <a:t>经营博弈系统</a:t>
            </a:r>
            <a:r>
              <a:rPr lang="en-US" altLang="zh-CN" b="1" dirty="0" smtClean="0">
                <a:solidFill>
                  <a:schemeClr val="accent4">
                    <a:lumMod val="60000"/>
                    <a:lumOff val="40000"/>
                  </a:schemeClr>
                </a:solidFill>
                <a:latin typeface="+mj-ea"/>
              </a:rPr>
              <a:t>  </a:t>
            </a:r>
            <a:r>
              <a:rPr lang="en-US" altLang="zh-TW" b="1" dirty="0" smtClean="0">
                <a:solidFill>
                  <a:schemeClr val="accent4">
                    <a:lumMod val="60000"/>
                    <a:lumOff val="40000"/>
                  </a:schemeClr>
                </a:solidFill>
                <a:latin typeface="华文新魏" pitchFamily="2" charset="-122"/>
                <a:ea typeface="华文新魏" pitchFamily="2" charset="-122"/>
              </a:rPr>
              <a:t>I</a:t>
            </a:r>
            <a:r>
              <a:rPr lang="en-US" altLang="zh-TW" b="1" dirty="0" smtClean="0">
                <a:solidFill>
                  <a:schemeClr val="accent4">
                    <a:lumMod val="60000"/>
                    <a:lumOff val="40000"/>
                  </a:schemeClr>
                </a:solidFill>
                <a:latin typeface="+mj-ea"/>
              </a:rPr>
              <a:t> </a:t>
            </a:r>
            <a:endParaRPr lang="zh-CN" altLang="en-US" b="1" dirty="0">
              <a:solidFill>
                <a:schemeClr val="accent4">
                  <a:lumMod val="60000"/>
                  <a:lumOff val="40000"/>
                </a:schemeClr>
              </a:solidFill>
              <a:latin typeface="+mj-ea"/>
            </a:endParaRPr>
          </a:p>
        </p:txBody>
      </p:sp>
      <p:graphicFrame>
        <p:nvGraphicFramePr>
          <p:cNvPr id="4" name="内容占位符 3"/>
          <p:cNvGraphicFramePr>
            <a:graphicFrameLocks noGrp="1"/>
          </p:cNvGraphicFramePr>
          <p:nvPr>
            <p:ph idx="1"/>
          </p:nvPr>
        </p:nvGraphicFramePr>
        <p:xfrm>
          <a:off x="467544" y="1127720"/>
          <a:ext cx="8229600" cy="4948188"/>
        </p:xfrm>
        <a:graphic>
          <a:graphicData uri="http://schemas.openxmlformats.org/drawingml/2006/table">
            <a:tbl>
              <a:tblPr firstRow="1" bandRow="1">
                <a:tableStyleId>{5C22544A-7EE6-4342-B048-85BDC9FD1C3A}</a:tableStyleId>
              </a:tblPr>
              <a:tblGrid>
                <a:gridCol w="936104"/>
                <a:gridCol w="7293496"/>
              </a:tblGrid>
              <a:tr h="467628">
                <a:tc>
                  <a:txBody>
                    <a:bodyPr/>
                    <a:lstStyle/>
                    <a:p>
                      <a:pPr algn="ctr"/>
                      <a:r>
                        <a:rPr kumimoji="0" lang="zh-CN" altLang="zh-CN" sz="24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趋势</a:t>
                      </a:r>
                      <a:endParaRPr kumimoji="0" lang="en-US" altLang="zh-CN" sz="24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endParaRPr>
                    </a:p>
                  </a:txBody>
                  <a:tcPr/>
                </a:tc>
                <a:tc>
                  <a:txBody>
                    <a:bodyPr/>
                    <a:lstStyle/>
                    <a:p>
                      <a:pPr algn="ctr"/>
                      <a:r>
                        <a:rPr kumimoji="0" lang="zh-CN"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互联网发展趋势</a:t>
                      </a:r>
                      <a:r>
                        <a:rPr kumimoji="0" lang="en-US"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 PC</a:t>
                      </a:r>
                      <a:r>
                        <a:rPr kumimoji="0" lang="zh-CN"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互联网</a:t>
                      </a:r>
                      <a:r>
                        <a:rPr kumimoji="0" lang="en-US"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&gt;&gt;</a:t>
                      </a:r>
                      <a:r>
                        <a:rPr kumimoji="0" lang="zh-CN"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移动互联网</a:t>
                      </a:r>
                      <a:r>
                        <a:rPr kumimoji="0" lang="en-US"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&gt;&gt;</a:t>
                      </a:r>
                      <a:r>
                        <a:rPr kumimoji="0" lang="zh-CN" altLang="zh-CN" sz="2400" b="1" kern="1200"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cs typeface="+mn-cs"/>
                        </a:rPr>
                        <a:t>智能互联网</a:t>
                      </a:r>
                      <a:endParaRPr lang="zh-CN" altLang="en-US" sz="2400" dirty="0">
                        <a:solidFill>
                          <a:srgbClr val="00B0F0"/>
                        </a:solidFill>
                        <a:effectLst>
                          <a:outerShdw blurRad="38100" dist="38100" dir="2700000" algn="tl">
                            <a:srgbClr val="000000">
                              <a:alpha val="43137"/>
                            </a:srgbClr>
                          </a:outerShdw>
                        </a:effectLst>
                        <a:latin typeface="微软雅黑" pitchFamily="34" charset="-122"/>
                        <a:ea typeface="微软雅黑" pitchFamily="34" charset="-122"/>
                      </a:endParaRPr>
                    </a:p>
                  </a:txBody>
                  <a:tcPr/>
                </a:tc>
              </a:tr>
              <a:tr h="2844740">
                <a:tc>
                  <a:txBody>
                    <a:bodyPr/>
                    <a:lstStyle/>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pPr algn="ctr"/>
                      <a:r>
                        <a:rPr lang="zh-CN" altLang="zh-CN" sz="2400" b="1" dirty="0" smtClean="0">
                          <a:latin typeface="微软雅黑" pitchFamily="34" charset="-122"/>
                          <a:ea typeface="微软雅黑" pitchFamily="34" charset="-122"/>
                        </a:rPr>
                        <a:t>简</a:t>
                      </a:r>
                      <a:endParaRPr lang="en-US" altLang="zh-CN" sz="2400" b="1" dirty="0" smtClean="0">
                        <a:latin typeface="微软雅黑" pitchFamily="34" charset="-122"/>
                        <a:ea typeface="微软雅黑" pitchFamily="34" charset="-122"/>
                      </a:endParaRPr>
                    </a:p>
                    <a:p>
                      <a:pPr algn="ctr"/>
                      <a:r>
                        <a:rPr lang="zh-CN" altLang="zh-CN" sz="2400" b="1" dirty="0" smtClean="0">
                          <a:latin typeface="微软雅黑" pitchFamily="34" charset="-122"/>
                          <a:ea typeface="微软雅黑" pitchFamily="34" charset="-122"/>
                        </a:rPr>
                        <a:t>介</a:t>
                      </a:r>
                      <a:endParaRPr lang="zh-CN" altLang="en-US" sz="2400" dirty="0">
                        <a:solidFill>
                          <a:schemeClr val="bg1"/>
                        </a:solidFill>
                        <a:effectLst/>
                        <a:latin typeface="微软雅黑" pitchFamily="34" charset="-122"/>
                        <a:ea typeface="微软雅黑" pitchFamily="34" charset="-122"/>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None/>
                        <a:tabLst/>
                        <a:defRPr/>
                      </a:pPr>
                      <a:r>
                        <a:rPr kumimoji="0" lang="en-US" altLang="zh-CN" sz="1800" b="1" u="none" kern="1200" baseline="0" dirty="0" smtClean="0">
                          <a:solidFill>
                            <a:schemeClr val="dk1"/>
                          </a:solidFill>
                          <a:latin typeface="微软雅黑" pitchFamily="34" charset="-122"/>
                          <a:ea typeface="微软雅黑" pitchFamily="34" charset="-122"/>
                          <a:cs typeface="+mn-cs"/>
                        </a:rPr>
                        <a:t>1.  </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企业</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经</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营博弈系统</a:t>
                      </a:r>
                      <a:r>
                        <a:rPr kumimoji="0" lang="en-US"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 IEG</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en-US"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International Entrepreneurship Game)</a:t>
                      </a:r>
                      <a:r>
                        <a:rPr kumimoji="0" lang="zh-CN" altLang="zh-CN" sz="1800" u="none" kern="1200" dirty="0" smtClean="0">
                          <a:solidFill>
                            <a:schemeClr val="dk1"/>
                          </a:solidFill>
                          <a:latin typeface="微软雅黑" pitchFamily="34" charset="-122"/>
                          <a:ea typeface="微软雅黑" pitchFamily="34" charset="-122"/>
                          <a:cs typeface="+mn-cs"/>
                        </a:rPr>
                        <a:t>为美国最新发展的</a:t>
                      </a:r>
                      <a:r>
                        <a:rPr kumimoji="0" lang="zh-CN" altLang="zh-CN" sz="1800" kern="1200" dirty="0" smtClean="0">
                          <a:solidFill>
                            <a:schemeClr val="dk1"/>
                          </a:solidFill>
                          <a:latin typeface="微软雅黑" pitchFamily="34" charset="-122"/>
                          <a:ea typeface="微软雅黑" pitchFamily="34" charset="-122"/>
                          <a:cs typeface="+mn-cs"/>
                        </a:rPr>
                        <a:t>计算机经</a:t>
                      </a:r>
                      <a:r>
                        <a:rPr kumimoji="0" lang="zh-CN" altLang="zh-CN" sz="1800" b="0" u="none" kern="1200" dirty="0" smtClean="0">
                          <a:solidFill>
                            <a:schemeClr val="dk1"/>
                          </a:solidFill>
                          <a:latin typeface="微软雅黑" pitchFamily="34" charset="-122"/>
                          <a:ea typeface="微软雅黑" pitchFamily="34" charset="-122"/>
                          <a:cs typeface="+mn-cs"/>
                        </a:rPr>
                        <a:t>营</a:t>
                      </a:r>
                      <a:r>
                        <a:rPr kumimoji="0" lang="zh-CN" altLang="zh-CN" sz="1800" u="none" kern="1200" dirty="0" smtClean="0">
                          <a:solidFill>
                            <a:schemeClr val="dk1"/>
                          </a:solidFill>
                          <a:latin typeface="微软雅黑" pitchFamily="34" charset="-122"/>
                          <a:ea typeface="微软雅黑" pitchFamily="34" charset="-122"/>
                          <a:cs typeface="+mn-cs"/>
                        </a:rPr>
                        <a:t>博弈模拟系统</a:t>
                      </a:r>
                      <a:r>
                        <a:rPr kumimoji="0" lang="en-US" altLang="zh-CN" sz="1800" u="none" kern="1200" dirty="0" smtClean="0">
                          <a:solidFill>
                            <a:schemeClr val="dk1"/>
                          </a:solidFill>
                          <a:latin typeface="微软雅黑" pitchFamily="34" charset="-122"/>
                          <a:ea typeface="微软雅黑" pitchFamily="34" charset="-122"/>
                          <a:cs typeface="+mn-cs"/>
                        </a:rPr>
                        <a:t>, </a:t>
                      </a:r>
                      <a:r>
                        <a:rPr kumimoji="0" lang="zh-CN" altLang="zh-CN" sz="1800" u="none" kern="1200" dirty="0" smtClean="0">
                          <a:solidFill>
                            <a:schemeClr val="dk1"/>
                          </a:solidFill>
                          <a:latin typeface="微软雅黑" pitchFamily="34" charset="-122"/>
                          <a:ea typeface="微软雅黑" pitchFamily="34" charset="-122"/>
                          <a:cs typeface="+mn-cs"/>
                        </a:rPr>
                        <a:t>其依据</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经济学</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、管理学、决策学与博弈论</a:t>
                      </a:r>
                      <a:r>
                        <a:rPr kumimoji="0" lang="en-US"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(Game Theory)</a:t>
                      </a:r>
                      <a:r>
                        <a:rPr kumimoji="0" lang="zh-CN" altLang="zh-CN" sz="1800" u="none" kern="1200" dirty="0" smtClean="0">
                          <a:solidFill>
                            <a:schemeClr val="dk1"/>
                          </a:solidFill>
                          <a:latin typeface="微软雅黑" pitchFamily="34" charset="-122"/>
                          <a:ea typeface="微软雅黑" pitchFamily="34" charset="-122"/>
                          <a:cs typeface="+mn-cs"/>
                        </a:rPr>
                        <a:t>等高级理论框架与主体原则进行综合设计</a:t>
                      </a:r>
                      <a:r>
                        <a:rPr kumimoji="0" lang="en-US" altLang="zh-CN" sz="1800" u="none" kern="1200" dirty="0" smtClean="0">
                          <a:solidFill>
                            <a:schemeClr val="dk1"/>
                          </a:solidFill>
                          <a:latin typeface="微软雅黑" pitchFamily="34" charset="-122"/>
                          <a:ea typeface="微软雅黑" pitchFamily="34" charset="-122"/>
                          <a:cs typeface="+mn-cs"/>
                        </a:rPr>
                        <a:t>, </a:t>
                      </a:r>
                      <a:r>
                        <a:rPr kumimoji="0" lang="zh-CN" altLang="zh-CN" sz="1800" u="none" kern="1200" dirty="0" smtClean="0">
                          <a:solidFill>
                            <a:schemeClr val="dk1"/>
                          </a:solidFill>
                          <a:latin typeface="微软雅黑" pitchFamily="34" charset="-122"/>
                          <a:ea typeface="微软雅黑" pitchFamily="34" charset="-122"/>
                          <a:cs typeface="+mn-cs"/>
                        </a:rPr>
                        <a:t>以提供企业经营全流程的动态与竞争模拟</a:t>
                      </a:r>
                      <a:r>
                        <a:rPr kumimoji="0" lang="zh-CN" altLang="zh-CN" sz="1800" kern="1200" dirty="0" smtClean="0">
                          <a:solidFill>
                            <a:schemeClr val="dk1"/>
                          </a:solidFill>
                          <a:latin typeface="微软雅黑" pitchFamily="34" charset="-122"/>
                          <a:ea typeface="微软雅黑" pitchFamily="34" charset="-122"/>
                          <a:cs typeface="+mn-cs"/>
                        </a:rPr>
                        <a:t>。</a:t>
                      </a:r>
                      <a:endParaRPr kumimoji="0" lang="en-US" altLang="zh-CN" sz="1800" kern="1200" dirty="0" smtClean="0">
                        <a:solidFill>
                          <a:schemeClr val="dk1"/>
                        </a:solidFill>
                        <a:latin typeface="微软雅黑" pitchFamily="34" charset="-122"/>
                        <a:ea typeface="微软雅黑" pitchFamily="34" charset="-122"/>
                        <a:cs typeface="+mn-cs"/>
                      </a:endParaRP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altLang="zh-CN" sz="1800" u="none" kern="1200" dirty="0" smtClean="0">
                        <a:solidFill>
                          <a:schemeClr val="dk1"/>
                        </a:solidFill>
                        <a:latin typeface="微软雅黑" pitchFamily="34" charset="-122"/>
                        <a:ea typeface="微软雅黑" pitchFamily="34" charset="-122"/>
                        <a:cs typeface="+mn-cs"/>
                      </a:endParaRPr>
                    </a:p>
                    <a:p>
                      <a:pPr marL="342900" marR="0" indent="-342900" algn="l" defTabSz="914400" rtl="0" eaLnBrk="1" fontAlgn="auto" latinLnBrk="0" hangingPunct="1">
                        <a:lnSpc>
                          <a:spcPct val="100000"/>
                        </a:lnSpc>
                        <a:spcBef>
                          <a:spcPts val="0"/>
                        </a:spcBef>
                        <a:spcAft>
                          <a:spcPts val="0"/>
                        </a:spcAft>
                        <a:buClrTx/>
                        <a:buSzTx/>
                        <a:buFontTx/>
                        <a:buNone/>
                        <a:tabLst/>
                        <a:defRPr/>
                      </a:pPr>
                      <a:r>
                        <a:rPr kumimoji="0" lang="en-US" altLang="zh-CN" sz="1800" b="1" u="none" kern="1200" dirty="0" smtClean="0">
                          <a:solidFill>
                            <a:schemeClr val="dk1"/>
                          </a:solidFill>
                          <a:latin typeface="微软雅黑" pitchFamily="34" charset="-122"/>
                          <a:ea typeface="微软雅黑" pitchFamily="34" charset="-122"/>
                          <a:cs typeface="+mn-cs"/>
                        </a:rPr>
                        <a:t>2.  </a:t>
                      </a:r>
                      <a:r>
                        <a:rPr kumimoji="0" lang="zh-CN" altLang="zh-CN" sz="1800" b="0" u="none" kern="1200" dirty="0" smtClean="0">
                          <a:solidFill>
                            <a:schemeClr val="dk1"/>
                          </a:solidFill>
                          <a:latin typeface="微软雅黑" pitchFamily="34" charset="-122"/>
                          <a:ea typeface="微软雅黑" pitchFamily="34" charset="-122"/>
                          <a:cs typeface="+mn-cs"/>
                        </a:rPr>
                        <a:t>包含</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企业战略决策、宏观企划、市场营销、生产管理、采购管理</a:t>
                      </a:r>
                      <a:r>
                        <a:rPr kumimoji="0" lang="zh-CN" altLang="zh-CN" sz="1800"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与</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财会</a:t>
                      </a:r>
                      <a:r>
                        <a:rPr kumimoji="0" lang="zh-CN" altLang="zh-CN" sz="1800" u="none" kern="1200" dirty="0" smtClean="0">
                          <a:solidFill>
                            <a:schemeClr val="dk1"/>
                          </a:solidFill>
                          <a:latin typeface="微软雅黑" pitchFamily="34" charset="-122"/>
                          <a:ea typeface="微软雅黑" pitchFamily="34" charset="-122"/>
                          <a:cs typeface="+mn-cs"/>
                        </a:rPr>
                        <a:t>等经营系统模式</a:t>
                      </a:r>
                      <a:r>
                        <a:rPr kumimoji="0" lang="en-US" altLang="zh-CN" sz="1800" u="none"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是众多欧美大学</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如哈佛大学</a:t>
                      </a:r>
                      <a:r>
                        <a:rPr kumimoji="0" lang="en-US" altLang="zh-CN" sz="1800" kern="1200" dirty="0" smtClean="0">
                          <a:solidFill>
                            <a:schemeClr val="dk1"/>
                          </a:solidFill>
                          <a:latin typeface="微软雅黑" pitchFamily="34" charset="-122"/>
                          <a:ea typeface="微软雅黑" pitchFamily="34" charset="-122"/>
                          <a:cs typeface="+mn-cs"/>
                        </a:rPr>
                        <a:t>)MBA</a:t>
                      </a:r>
                      <a:r>
                        <a:rPr kumimoji="0" lang="zh-CN" altLang="zh-CN" sz="1800" kern="1200" dirty="0" smtClean="0">
                          <a:solidFill>
                            <a:schemeClr val="dk1"/>
                          </a:solidFill>
                          <a:latin typeface="微软雅黑" pitchFamily="34" charset="-122"/>
                          <a:ea typeface="微软雅黑" pitchFamily="34" charset="-122"/>
                          <a:cs typeface="+mn-cs"/>
                        </a:rPr>
                        <a:t>课程的最后一门必修课</a:t>
                      </a:r>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使学员以团队协同</a:t>
                      </a:r>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分工合作的方式模拟产业及市场竞争</a:t>
                      </a:r>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并基于激烈变化的市场环境</a:t>
                      </a:r>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发掘企业致胜战略决策的关键所在。目前在美国、日本、欧盟等企业界均已广泛运用</a:t>
                      </a:r>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b="1" kern="1200" dirty="0" smtClean="0">
                          <a:solidFill>
                            <a:schemeClr val="dk1"/>
                          </a:solidFill>
                          <a:latin typeface="微软雅黑" pitchFamily="34" charset="-122"/>
                          <a:ea typeface="微软雅黑" pitchFamily="34" charset="-122"/>
                          <a:cs typeface="+mn-cs"/>
                        </a:rPr>
                        <a:t>世界</a:t>
                      </a:r>
                      <a:r>
                        <a:rPr kumimoji="0" lang="en-US" altLang="zh-CN" sz="1800" b="1" kern="1200" dirty="0" smtClean="0">
                          <a:solidFill>
                            <a:schemeClr val="dk1"/>
                          </a:solidFill>
                          <a:latin typeface="微软雅黑" pitchFamily="34" charset="-122"/>
                          <a:ea typeface="微软雅黑" pitchFamily="34" charset="-122"/>
                          <a:cs typeface="+mn-cs"/>
                        </a:rPr>
                        <a:t>500</a:t>
                      </a:r>
                      <a:r>
                        <a:rPr kumimoji="0" lang="zh-CN" altLang="zh-CN" sz="1800" b="1" kern="1200" dirty="0" smtClean="0">
                          <a:solidFill>
                            <a:schemeClr val="dk1"/>
                          </a:solidFill>
                          <a:latin typeface="微软雅黑" pitchFamily="34" charset="-122"/>
                          <a:ea typeface="微软雅黑" pitchFamily="34" charset="-122"/>
                          <a:cs typeface="+mn-cs"/>
                        </a:rPr>
                        <a:t>强企业</a:t>
                      </a:r>
                      <a:r>
                        <a:rPr kumimoji="0" lang="en-US" altLang="zh-CN" sz="1800" b="1" kern="1200" dirty="0" smtClean="0">
                          <a:solidFill>
                            <a:schemeClr val="dk1"/>
                          </a:solidFill>
                          <a:latin typeface="微软雅黑" pitchFamily="34" charset="-122"/>
                          <a:ea typeface="微软雅黑" pitchFamily="34" charset="-122"/>
                          <a:cs typeface="+mn-cs"/>
                        </a:rPr>
                        <a:t>80%</a:t>
                      </a:r>
                      <a:r>
                        <a:rPr kumimoji="0" lang="zh-CN" altLang="zh-CN" sz="1800" b="1" kern="1200" dirty="0" smtClean="0">
                          <a:solidFill>
                            <a:schemeClr val="dk1"/>
                          </a:solidFill>
                          <a:latin typeface="微软雅黑" pitchFamily="34" charset="-122"/>
                          <a:ea typeface="微软雅黑" pitchFamily="34" charset="-122"/>
                          <a:cs typeface="+mn-cs"/>
                        </a:rPr>
                        <a:t>的中高层管理人员参加过经营博弈系统训练。</a:t>
                      </a:r>
                      <a:endParaRPr kumimoji="0" lang="en-US" altLang="zh-CN" sz="1800" b="1" kern="1200" dirty="0" smtClean="0">
                        <a:solidFill>
                          <a:schemeClr val="dk1"/>
                        </a:solidFill>
                        <a:latin typeface="微软雅黑" pitchFamily="34" charset="-122"/>
                        <a:ea typeface="微软雅黑" pitchFamily="34" charset="-122"/>
                        <a:cs typeface="+mn-cs"/>
                      </a:endParaRP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altLang="zh-CN" sz="1800" b="1" kern="1200" dirty="0" smtClean="0">
                        <a:solidFill>
                          <a:schemeClr val="dk1"/>
                        </a:solidFill>
                        <a:latin typeface="微软雅黑" pitchFamily="34" charset="-122"/>
                        <a:ea typeface="微软雅黑" pitchFamily="34" charset="-122"/>
                        <a:cs typeface="+mn-cs"/>
                      </a:endParaRPr>
                    </a:p>
                    <a:p>
                      <a:pPr marL="342900" marR="0" indent="-342900" algn="l" defTabSz="914400" rtl="0" eaLnBrk="1" fontAlgn="auto" latinLnBrk="0" hangingPunct="1">
                        <a:lnSpc>
                          <a:spcPct val="100000"/>
                        </a:lnSpc>
                        <a:spcBef>
                          <a:spcPts val="0"/>
                        </a:spcBef>
                        <a:spcAft>
                          <a:spcPts val="0"/>
                        </a:spcAft>
                        <a:buClrTx/>
                        <a:buSzTx/>
                        <a:buFontTx/>
                        <a:buNone/>
                        <a:tabLst/>
                        <a:defRPr/>
                      </a:pPr>
                      <a:r>
                        <a:rPr kumimoji="0" lang="en-US" altLang="zh-CN" sz="1800" b="1" u="none" kern="1200" dirty="0" smtClean="0">
                          <a:solidFill>
                            <a:schemeClr val="dk1"/>
                          </a:solidFill>
                          <a:latin typeface="微软雅黑" pitchFamily="34" charset="-122"/>
                          <a:ea typeface="微软雅黑" pitchFamily="34" charset="-122"/>
                          <a:cs typeface="+mn-cs"/>
                        </a:rPr>
                        <a:t>3.  </a:t>
                      </a:r>
                      <a:r>
                        <a:rPr kumimoji="0" lang="zh-CN" altLang="zh-CN" sz="1800" b="1" u="none" kern="1200" dirty="0" smtClean="0">
                          <a:solidFill>
                            <a:schemeClr val="dk1"/>
                          </a:solidFill>
                          <a:latin typeface="微软雅黑" pitchFamily="34" charset="-122"/>
                          <a:ea typeface="微软雅黑" pitchFamily="34" charset="-122"/>
                          <a:cs typeface="+mn-cs"/>
                        </a:rPr>
                        <a:t>美国管理计量学派</a:t>
                      </a:r>
                      <a:r>
                        <a:rPr kumimoji="0" lang="zh-CN" altLang="zh-CN" sz="1800" u="none" kern="1200" dirty="0" smtClean="0">
                          <a:solidFill>
                            <a:schemeClr val="dk1"/>
                          </a:solidFill>
                          <a:latin typeface="微软雅黑" pitchFamily="34" charset="-122"/>
                          <a:ea typeface="微软雅黑" pitchFamily="34" charset="-122"/>
                          <a:cs typeface="+mn-cs"/>
                        </a:rPr>
                        <a:t>所创始设计</a:t>
                      </a:r>
                      <a:r>
                        <a:rPr kumimoji="0" lang="en-US" altLang="zh-CN" sz="1800" u="none" kern="1200" dirty="0" smtClean="0">
                          <a:solidFill>
                            <a:schemeClr val="dk1"/>
                          </a:solidFill>
                          <a:latin typeface="微软雅黑" pitchFamily="34" charset="-122"/>
                          <a:ea typeface="微软雅黑" pitchFamily="34" charset="-122"/>
                          <a:cs typeface="+mn-cs"/>
                        </a:rPr>
                        <a:t>, </a:t>
                      </a:r>
                      <a:r>
                        <a:rPr kumimoji="0" lang="zh-CN" altLang="zh-CN" sz="1800" u="none" kern="1200" dirty="0" smtClean="0">
                          <a:solidFill>
                            <a:schemeClr val="dk1"/>
                          </a:solidFill>
                          <a:latin typeface="微软雅黑" pitchFamily="34" charset="-122"/>
                          <a:ea typeface="微软雅黑" pitchFamily="34" charset="-122"/>
                          <a:cs typeface="+mn-cs"/>
                        </a:rPr>
                        <a:t>涵盖企业经营全过程的决策博弈系统软件</a:t>
                      </a:r>
                      <a:r>
                        <a:rPr kumimoji="0" lang="en-US" altLang="zh-CN" sz="1800" u="none" kern="1200" dirty="0" smtClean="0">
                          <a:solidFill>
                            <a:schemeClr val="dk1"/>
                          </a:solidFill>
                          <a:latin typeface="微软雅黑" pitchFamily="34" charset="-122"/>
                          <a:ea typeface="微软雅黑" pitchFamily="34" charset="-122"/>
                          <a:cs typeface="+mn-cs"/>
                        </a:rPr>
                        <a:t>, </a:t>
                      </a:r>
                      <a:r>
                        <a:rPr kumimoji="0" lang="zh-CN" altLang="zh-CN" sz="1800" u="none" kern="1200" dirty="0" smtClean="0">
                          <a:solidFill>
                            <a:schemeClr val="dk1"/>
                          </a:solidFill>
                          <a:latin typeface="微软雅黑" pitchFamily="34" charset="-122"/>
                          <a:ea typeface="微软雅黑" pitchFamily="34" charset="-122"/>
                          <a:cs typeface="+mn-cs"/>
                        </a:rPr>
                        <a:t>其模拟真实性与指导的全面性</a:t>
                      </a:r>
                      <a:r>
                        <a:rPr kumimoji="0" lang="en-US" altLang="zh-CN" sz="1800" u="none" kern="1200" dirty="0" smtClean="0">
                          <a:solidFill>
                            <a:schemeClr val="dk1"/>
                          </a:solidFill>
                          <a:latin typeface="微软雅黑" pitchFamily="34" charset="-122"/>
                          <a:ea typeface="微软雅黑" pitchFamily="34" charset="-122"/>
                          <a:cs typeface="+mn-cs"/>
                        </a:rPr>
                        <a:t>, </a:t>
                      </a:r>
                      <a:r>
                        <a:rPr kumimoji="0" lang="zh-CN" altLang="zh-CN" sz="1800" u="none" kern="1200" dirty="0" smtClean="0">
                          <a:solidFill>
                            <a:schemeClr val="dk1"/>
                          </a:solidFill>
                          <a:latin typeface="微软雅黑" pitchFamily="34" charset="-122"/>
                          <a:ea typeface="微软雅黑" pitchFamily="34" charset="-122"/>
                          <a:cs typeface="+mn-cs"/>
                        </a:rPr>
                        <a:t>满足企业制定</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中长期战略规划</a:t>
                      </a:r>
                      <a:r>
                        <a:rPr kumimoji="0" lang="zh-CN" altLang="zh-CN" sz="1800" b="0" u="none" kern="12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市场营销</a:t>
                      </a:r>
                      <a:r>
                        <a:rPr kumimoji="0" lang="zh-CN" altLang="zh-CN" sz="1800" u="none" kern="12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与</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年度</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经营计划</a:t>
                      </a:r>
                      <a:r>
                        <a:rPr kumimoji="0" lang="zh-CN" altLang="zh-CN" sz="1800" u="none" kern="1200" dirty="0" smtClean="0">
                          <a:solidFill>
                            <a:schemeClr val="dk1"/>
                          </a:solidFill>
                          <a:latin typeface="微软雅黑" pitchFamily="34" charset="-122"/>
                          <a:ea typeface="微软雅黑" pitchFamily="34" charset="-122"/>
                          <a:cs typeface="+mn-cs"/>
                        </a:rPr>
                        <a:t>需要</a:t>
                      </a:r>
                      <a:r>
                        <a:rPr kumimoji="0" lang="en-US" altLang="zh-CN" sz="1800" u="none" kern="1200" dirty="0" smtClean="0">
                          <a:solidFill>
                            <a:schemeClr val="dk1"/>
                          </a:solidFill>
                          <a:latin typeface="微软雅黑" pitchFamily="34" charset="-122"/>
                          <a:ea typeface="微软雅黑" pitchFamily="34" charset="-122"/>
                          <a:cs typeface="+mn-cs"/>
                        </a:rPr>
                        <a:t>, </a:t>
                      </a:r>
                      <a:r>
                        <a:rPr kumimoji="0" lang="zh-CN" altLang="zh-CN" sz="1800" u="none" kern="1200" dirty="0" smtClean="0">
                          <a:solidFill>
                            <a:schemeClr val="dk1"/>
                          </a:solidFill>
                          <a:latin typeface="微软雅黑" pitchFamily="34" charset="-122"/>
                          <a:ea typeface="微软雅黑" pitchFamily="34" charset="-122"/>
                          <a:cs typeface="+mn-cs"/>
                        </a:rPr>
                        <a:t>同时覆盖企业管理全流程的特点，也使该系统成为</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高管人员绩效测评</a:t>
                      </a:r>
                      <a:r>
                        <a:rPr kumimoji="0" lang="zh-CN" altLang="zh-CN" sz="1800" u="none" kern="1200" dirty="0" smtClean="0">
                          <a:solidFill>
                            <a:schemeClr val="dk1"/>
                          </a:solidFill>
                          <a:latin typeface="微软雅黑" pitchFamily="34" charset="-122"/>
                          <a:ea typeface="微软雅黑" pitchFamily="34" charset="-122"/>
                          <a:cs typeface="+mn-cs"/>
                        </a:rPr>
                        <a:t>的</a:t>
                      </a:r>
                      <a:r>
                        <a:rPr kumimoji="0" lang="zh-CN" altLang="zh-CN" sz="1800" kern="1200" dirty="0" smtClean="0">
                          <a:solidFill>
                            <a:schemeClr val="dk1"/>
                          </a:solidFill>
                          <a:latin typeface="微软雅黑" pitchFamily="34" charset="-122"/>
                          <a:ea typeface="微软雅黑" pitchFamily="34" charset="-122"/>
                          <a:cs typeface="+mn-cs"/>
                        </a:rPr>
                        <a:t>工具。</a:t>
                      </a:r>
                      <a:endParaRPr lang="zh-CN" altLang="en-US" sz="1800" b="1" dirty="0">
                        <a:latin typeface="微软雅黑" pitchFamily="34" charset="-122"/>
                        <a:ea typeface="微软雅黑" pitchFamily="34" charset="-122"/>
                      </a:endParaRPr>
                    </a:p>
                  </a:txBody>
                  <a:tcPr/>
                </a:tc>
              </a:tr>
            </a:tbl>
          </a:graphicData>
        </a:graphic>
      </p:graphicFrame>
      <p:sp>
        <p:nvSpPr>
          <p:cNvPr id="5" name="日期占位符 4"/>
          <p:cNvSpPr>
            <a:spLocks noGrp="1"/>
          </p:cNvSpPr>
          <p:nvPr>
            <p:ph type="dt" sz="half" idx="10"/>
          </p:nvPr>
        </p:nvSpPr>
        <p:spPr/>
        <p:txBody>
          <a:bodyPr/>
          <a:lstStyle/>
          <a:p>
            <a:fld id="{D72074E6-4F8A-4F18-BFBF-5E4BE813179A}" type="datetime1">
              <a:rPr lang="zh-CN" altLang="en-US" smtClean="0"/>
              <a:pPr/>
              <a:t>2017/10/27</a:t>
            </a:fld>
            <a:endParaRPr lang="zh-CN" altLang="en-US"/>
          </a:p>
        </p:txBody>
      </p:sp>
      <p:sp>
        <p:nvSpPr>
          <p:cNvPr id="6" name="灯片编号占位符 5"/>
          <p:cNvSpPr>
            <a:spLocks noGrp="1"/>
          </p:cNvSpPr>
          <p:nvPr>
            <p:ph type="sldNum" sz="quarter" idx="12"/>
          </p:nvPr>
        </p:nvSpPr>
        <p:spPr>
          <a:xfrm>
            <a:off x="6588224" y="6309320"/>
            <a:ext cx="2133600" cy="365125"/>
          </a:xfrm>
        </p:spPr>
        <p:txBody>
          <a:bodyPr/>
          <a:lstStyle/>
          <a:p>
            <a:fld id="{3E16D63F-8A87-41C4-ABD4-44CB8AC6A2F3}"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7776000" cy="792088"/>
          </a:xfrm>
        </p:spPr>
        <p:txBody>
          <a:bodyPr>
            <a:normAutofit/>
          </a:bodyPr>
          <a:lstStyle/>
          <a:p>
            <a:pPr algn="ctr"/>
            <a:r>
              <a:rPr lang="en-US" altLang="zh-CN" b="1" dirty="0" smtClean="0">
                <a:solidFill>
                  <a:schemeClr val="accent4">
                    <a:lumMod val="60000"/>
                    <a:lumOff val="40000"/>
                  </a:schemeClr>
                </a:solidFill>
                <a:latin typeface="+mj-ea"/>
              </a:rPr>
              <a:t>IEG</a:t>
            </a:r>
            <a:r>
              <a:rPr lang="zh-CN" altLang="zh-CN" b="1" dirty="0" smtClean="0">
                <a:solidFill>
                  <a:schemeClr val="accent4">
                    <a:lumMod val="60000"/>
                    <a:lumOff val="40000"/>
                  </a:schemeClr>
                </a:solidFill>
                <a:latin typeface="+mj-ea"/>
              </a:rPr>
              <a:t>经</a:t>
            </a:r>
            <a:r>
              <a:rPr lang="zh-CN" altLang="zh-CN" b="1" dirty="0" smtClean="0">
                <a:solidFill>
                  <a:schemeClr val="accent4">
                    <a:lumMod val="60000"/>
                    <a:lumOff val="40000"/>
                  </a:schemeClr>
                </a:solidFill>
              </a:rPr>
              <a:t>营博弈系统</a:t>
            </a:r>
            <a:r>
              <a:rPr lang="en-US" altLang="zh-CN" b="1" dirty="0" smtClean="0">
                <a:solidFill>
                  <a:schemeClr val="accent4">
                    <a:lumMod val="60000"/>
                    <a:lumOff val="40000"/>
                  </a:schemeClr>
                </a:solidFill>
              </a:rPr>
              <a:t> </a:t>
            </a:r>
            <a:r>
              <a:rPr lang="en-US" altLang="zh-TW" b="1" dirty="0" smtClean="0">
                <a:solidFill>
                  <a:schemeClr val="accent4">
                    <a:lumMod val="60000"/>
                    <a:lumOff val="40000"/>
                  </a:schemeClr>
                </a:solidFill>
                <a:latin typeface="华文新魏" pitchFamily="2" charset="-122"/>
                <a:ea typeface="华文新魏" pitchFamily="2" charset="-122"/>
              </a:rPr>
              <a:t>II-1</a:t>
            </a:r>
            <a:endParaRPr lang="zh-CN" altLang="en-US" b="1" dirty="0">
              <a:solidFill>
                <a:schemeClr val="accent4">
                  <a:lumMod val="60000"/>
                  <a:lumOff val="40000"/>
                </a:schemeClr>
              </a:solidFill>
              <a:latin typeface="华文新魏" pitchFamily="2" charset="-122"/>
              <a:ea typeface="华文新魏" pitchFamily="2" charset="-122"/>
            </a:endParaRPr>
          </a:p>
        </p:txBody>
      </p:sp>
      <p:graphicFrame>
        <p:nvGraphicFramePr>
          <p:cNvPr id="4" name="内容占位符 3"/>
          <p:cNvGraphicFramePr>
            <a:graphicFrameLocks noGrp="1"/>
          </p:cNvGraphicFramePr>
          <p:nvPr>
            <p:ph idx="1"/>
          </p:nvPr>
        </p:nvGraphicFramePr>
        <p:xfrm>
          <a:off x="467544" y="1127720"/>
          <a:ext cx="8229600" cy="4948188"/>
        </p:xfrm>
        <a:graphic>
          <a:graphicData uri="http://schemas.openxmlformats.org/drawingml/2006/table">
            <a:tbl>
              <a:tblPr firstRow="1" bandRow="1">
                <a:tableStyleId>{5C22544A-7EE6-4342-B048-85BDC9FD1C3A}</a:tableStyleId>
              </a:tblPr>
              <a:tblGrid>
                <a:gridCol w="720080"/>
                <a:gridCol w="7509520"/>
              </a:tblGrid>
              <a:tr h="467628">
                <a:tc>
                  <a:txBody>
                    <a:bodyPr/>
                    <a:lstStyle/>
                    <a:p>
                      <a:pPr algn="ctr"/>
                      <a:endParaRPr kumimoji="0" lang="en-US" altLang="zh-CN" sz="24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endParaRPr>
                    </a:p>
                  </a:txBody>
                  <a:tcPr/>
                </a:tc>
                <a:tc>
                  <a:txBody>
                    <a:bodyPr/>
                    <a:lstStyle/>
                    <a:p>
                      <a:pPr algn="ctr"/>
                      <a:r>
                        <a:rPr kumimoji="0" lang="zh-CN" altLang="zh-CN" sz="2400" kern="1200" dirty="0" smtClean="0">
                          <a:solidFill>
                            <a:schemeClr val="tx1"/>
                          </a:solidFill>
                          <a:latin typeface="微软雅黑" pitchFamily="34" charset="-122"/>
                          <a:ea typeface="微软雅黑" pitchFamily="34" charset="-122"/>
                          <a:cs typeface="+mn-cs"/>
                        </a:rPr>
                        <a:t>企业</a:t>
                      </a:r>
                      <a:r>
                        <a:rPr lang="zh-CN" altLang="zh-CN" sz="2400" b="1" dirty="0" smtClean="0">
                          <a:solidFill>
                            <a:schemeClr val="tx1"/>
                          </a:solidFill>
                          <a:latin typeface="微软雅黑" pitchFamily="34" charset="-122"/>
                          <a:ea typeface="微软雅黑" pitchFamily="34" charset="-122"/>
                        </a:rPr>
                        <a:t>经</a:t>
                      </a:r>
                      <a:r>
                        <a:rPr kumimoji="0" lang="zh-CN" altLang="zh-CN" sz="2400" b="1" kern="1200" dirty="0" smtClean="0">
                          <a:solidFill>
                            <a:schemeClr val="lt1"/>
                          </a:solidFill>
                          <a:latin typeface="微软雅黑" pitchFamily="34" charset="-122"/>
                          <a:ea typeface="微软雅黑" pitchFamily="34" charset="-122"/>
                          <a:cs typeface="+mn-cs"/>
                        </a:rPr>
                        <a:t>营博弈功能</a:t>
                      </a:r>
                      <a:r>
                        <a:rPr kumimoji="0" lang="en-US" altLang="zh-CN" sz="2400" b="1" kern="1200" dirty="0" smtClean="0">
                          <a:solidFill>
                            <a:schemeClr val="lt1"/>
                          </a:solidFill>
                          <a:latin typeface="微软雅黑" pitchFamily="34" charset="-122"/>
                          <a:ea typeface="微软雅黑" pitchFamily="34" charset="-122"/>
                          <a:cs typeface="+mn-cs"/>
                        </a:rPr>
                        <a:t>《</a:t>
                      </a:r>
                      <a:r>
                        <a:rPr kumimoji="0" lang="zh-CN" altLang="zh-CN" sz="2400" b="1" kern="1200" dirty="0" smtClean="0">
                          <a:solidFill>
                            <a:schemeClr val="tx1"/>
                          </a:solidFill>
                          <a:effectLst/>
                          <a:latin typeface="微软雅黑" pitchFamily="34" charset="-122"/>
                          <a:ea typeface="微软雅黑" pitchFamily="34" charset="-122"/>
                          <a:cs typeface="+mn-cs"/>
                        </a:rPr>
                        <a:t>一</a:t>
                      </a:r>
                      <a:r>
                        <a:rPr kumimoji="0" lang="en-US" altLang="zh-CN" sz="2400" b="1" kern="1200" dirty="0" smtClean="0">
                          <a:solidFill>
                            <a:schemeClr val="lt1"/>
                          </a:solidFill>
                          <a:latin typeface="微软雅黑" pitchFamily="34" charset="-122"/>
                          <a:ea typeface="微软雅黑" pitchFamily="34" charset="-122"/>
                          <a:cs typeface="+mn-cs"/>
                        </a:rPr>
                        <a:t>》</a:t>
                      </a:r>
                      <a:endParaRPr lang="zh-CN" altLang="en-US" sz="2400" dirty="0">
                        <a:solidFill>
                          <a:srgbClr val="00B0F0"/>
                        </a:solidFill>
                        <a:effectLst>
                          <a:outerShdw blurRad="38100" dist="38100" dir="2700000" algn="tl">
                            <a:srgbClr val="000000">
                              <a:alpha val="43137"/>
                            </a:srgbClr>
                          </a:outerShdw>
                        </a:effectLst>
                        <a:latin typeface="微软雅黑" pitchFamily="34" charset="-122"/>
                        <a:ea typeface="微软雅黑" pitchFamily="34" charset="-122"/>
                      </a:endParaRPr>
                    </a:p>
                  </a:txBody>
                  <a:tcPr/>
                </a:tc>
              </a:tr>
              <a:tr h="2844740">
                <a:tc>
                  <a:txBody>
                    <a:bodyPr/>
                    <a:lstStyle/>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pPr algn="ctr"/>
                      <a:r>
                        <a:rPr kumimoji="0" lang="zh-CN" altLang="zh-CN" sz="2400" b="1" kern="1200" dirty="0" smtClean="0">
                          <a:solidFill>
                            <a:schemeClr val="dk1"/>
                          </a:solidFill>
                          <a:latin typeface="微软雅黑" pitchFamily="34" charset="-122"/>
                          <a:ea typeface="微软雅黑" pitchFamily="34" charset="-122"/>
                          <a:cs typeface="+mn-cs"/>
                        </a:rPr>
                        <a:t>说</a:t>
                      </a:r>
                      <a:endParaRPr kumimoji="0" lang="en-US" altLang="zh-CN" sz="2400" b="1" kern="1200" dirty="0" smtClean="0">
                        <a:solidFill>
                          <a:schemeClr val="dk1"/>
                        </a:solidFill>
                        <a:latin typeface="微软雅黑" pitchFamily="34" charset="-122"/>
                        <a:ea typeface="微软雅黑" pitchFamily="34" charset="-122"/>
                        <a:cs typeface="+mn-cs"/>
                      </a:endParaRPr>
                    </a:p>
                    <a:p>
                      <a:pPr algn="ctr"/>
                      <a:r>
                        <a:rPr kumimoji="0" lang="zh-CN" altLang="zh-CN" sz="2400" b="1" kern="1200" dirty="0" smtClean="0">
                          <a:solidFill>
                            <a:schemeClr val="dk1"/>
                          </a:solidFill>
                          <a:latin typeface="微软雅黑" pitchFamily="34" charset="-122"/>
                          <a:ea typeface="微软雅黑" pitchFamily="34" charset="-122"/>
                          <a:cs typeface="+mn-cs"/>
                        </a:rPr>
                        <a:t>明</a:t>
                      </a:r>
                      <a:endParaRPr lang="zh-CN" altLang="en-US" sz="2400" dirty="0">
                        <a:solidFill>
                          <a:schemeClr val="bg1"/>
                        </a:solidFill>
                        <a:effectLst/>
                        <a:latin typeface="微软雅黑" pitchFamily="34" charset="-122"/>
                        <a:ea typeface="微软雅黑" pitchFamily="34" charset="-122"/>
                      </a:endParaRPr>
                    </a:p>
                  </a:txBody>
                  <a:tcPr/>
                </a:tc>
                <a:tc>
                  <a:txBody>
                    <a:bodyPr/>
                    <a:lstStyle/>
                    <a:p>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一</a:t>
                      </a:r>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提升高管对</a:t>
                      </a:r>
                      <a:r>
                        <a:rPr lang="zh-CN" altLang="zh-CN"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经营</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全流程的决策能力与领导力</a:t>
                      </a:r>
                      <a:endParaRPr kumimoji="0" lang="en-US"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endParaRPr>
                    </a:p>
                    <a:p>
                      <a:r>
                        <a:rPr kumimoji="0" lang="zh-CN" altLang="zh-CN" sz="1800" kern="1200" dirty="0" smtClean="0">
                          <a:solidFill>
                            <a:schemeClr val="dk1"/>
                          </a:solidFill>
                          <a:latin typeface="微软雅黑" pitchFamily="34" charset="-122"/>
                          <a:ea typeface="微软雅黑" pitchFamily="34" charset="-122"/>
                          <a:cs typeface="+mn-cs"/>
                        </a:rPr>
                        <a:t>体验企业战略</a:t>
                      </a:r>
                      <a:r>
                        <a:rPr kumimoji="0" lang="zh-CN" altLang="zh-CN" sz="1800" b="0" kern="1200" dirty="0" smtClean="0">
                          <a:solidFill>
                            <a:schemeClr val="dk1"/>
                          </a:solidFill>
                          <a:latin typeface="微软雅黑" pitchFamily="34" charset="-122"/>
                          <a:ea typeface="微软雅黑" pitchFamily="34" charset="-122"/>
                          <a:cs typeface="+mn-cs"/>
                        </a:rPr>
                        <a:t>与执行</a:t>
                      </a:r>
                      <a:r>
                        <a:rPr kumimoji="0" lang="zh-CN" altLang="zh-CN" sz="1800" kern="1200" dirty="0" smtClean="0">
                          <a:solidFill>
                            <a:schemeClr val="dk1"/>
                          </a:solidFill>
                          <a:latin typeface="微软雅黑" pitchFamily="34" charset="-122"/>
                          <a:ea typeface="微软雅黑" pitchFamily="34" charset="-122"/>
                          <a:cs typeface="+mn-cs"/>
                        </a:rPr>
                        <a:t>完整流程</a:t>
                      </a:r>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：物流、资金流和信息流的协同运作。</a:t>
                      </a:r>
                      <a:endParaRPr kumimoji="0" lang="en-US" altLang="zh-CN" sz="1800" kern="1200" dirty="0" smtClean="0">
                        <a:solidFill>
                          <a:schemeClr val="dk1"/>
                        </a:solidFill>
                        <a:latin typeface="微软雅黑" pitchFamily="34" charset="-122"/>
                        <a:ea typeface="微软雅黑" pitchFamily="34" charset="-122"/>
                        <a:cs typeface="+mn-cs"/>
                      </a:endParaRPr>
                    </a:p>
                    <a:p>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1.</a:t>
                      </a:r>
                      <a:r>
                        <a:rPr kumimoji="0" lang="en-US" altLang="zh-CN" sz="1800" b="1" kern="1200" dirty="0" smtClean="0">
                          <a:solidFill>
                            <a:schemeClr val="dk1"/>
                          </a:solidFill>
                          <a:effectLst>
                            <a:outerShdw blurRad="38100" dist="38100" dir="2700000" algn="tl">
                              <a:srgbClr val="000000">
                                <a:alpha val="43137"/>
                              </a:srgbClr>
                            </a:outerShdw>
                          </a:effectLst>
                          <a:latin typeface="微软雅黑" pitchFamily="34" charset="-122"/>
                          <a:ea typeface="微软雅黑" pitchFamily="34" charset="-122"/>
                          <a:cs typeface="+mn-cs"/>
                        </a:rPr>
                        <a:t> </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物流</a:t>
                      </a:r>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消化系统</a:t>
                      </a:r>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p>
                    <a:p>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理解市场需求、原材料采购及产品供应链横跨了采购、制造，以及</a:t>
                      </a:r>
                      <a:endParaRPr kumimoji="0" lang="en-US" altLang="zh-CN" sz="1800" kern="1200" dirty="0" smtClean="0">
                        <a:solidFill>
                          <a:schemeClr val="dk1"/>
                        </a:solidFill>
                        <a:latin typeface="微软雅黑" pitchFamily="34" charset="-122"/>
                        <a:ea typeface="微软雅黑" pitchFamily="34" charset="-122"/>
                        <a:cs typeface="+mn-cs"/>
                      </a:endParaRPr>
                    </a:p>
                    <a:p>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配销三个层面物流管理的相互协调、以及达成公司销售目标的行销</a:t>
                      </a:r>
                      <a:endParaRPr kumimoji="0" lang="en-US" altLang="zh-CN" sz="1800" kern="1200" dirty="0" smtClean="0">
                        <a:solidFill>
                          <a:schemeClr val="dk1"/>
                        </a:solidFill>
                        <a:latin typeface="微软雅黑" pitchFamily="34" charset="-122"/>
                        <a:ea typeface="微软雅黑" pitchFamily="34" charset="-122"/>
                        <a:cs typeface="+mn-cs"/>
                      </a:endParaRPr>
                    </a:p>
                    <a:p>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组合</a:t>
                      </a:r>
                      <a:r>
                        <a:rPr kumimoji="0" lang="en-US" altLang="zh-CN" sz="1800" kern="1200" dirty="0" smtClean="0">
                          <a:solidFill>
                            <a:schemeClr val="dk1"/>
                          </a:solidFill>
                          <a:latin typeface="微软雅黑" pitchFamily="34" charset="-122"/>
                          <a:ea typeface="微软雅黑" pitchFamily="34" charset="-122"/>
                          <a:cs typeface="+mn-cs"/>
                        </a:rPr>
                        <a:t>(Marketing Mix)</a:t>
                      </a:r>
                      <a:r>
                        <a:rPr kumimoji="0" lang="zh-CN" altLang="zh-CN" sz="1800" kern="1200" dirty="0" smtClean="0">
                          <a:solidFill>
                            <a:schemeClr val="dk1"/>
                          </a:solidFill>
                          <a:latin typeface="微软雅黑" pitchFamily="34" charset="-122"/>
                          <a:ea typeface="微软雅黑" pitchFamily="34" charset="-122"/>
                          <a:cs typeface="+mn-cs"/>
                        </a:rPr>
                        <a:t>工具和合理产能设置、</a:t>
                      </a:r>
                      <a:r>
                        <a:rPr kumimoji="0" lang="en-US" altLang="zh-CN" sz="1800" kern="1200" dirty="0" smtClean="0">
                          <a:solidFill>
                            <a:schemeClr val="dk1"/>
                          </a:solidFill>
                          <a:latin typeface="微软雅黑" pitchFamily="34" charset="-122"/>
                          <a:ea typeface="微软雅黑" pitchFamily="34" charset="-122"/>
                          <a:cs typeface="+mn-cs"/>
                        </a:rPr>
                        <a:t>JIT</a:t>
                      </a:r>
                      <a:r>
                        <a:rPr kumimoji="0" lang="zh-CN" altLang="zh-CN" sz="1800" kern="1200" dirty="0" smtClean="0">
                          <a:solidFill>
                            <a:schemeClr val="dk1"/>
                          </a:solidFill>
                          <a:latin typeface="微软雅黑" pitchFamily="34" charset="-122"/>
                          <a:ea typeface="微软雅黑" pitchFamily="34" charset="-122"/>
                          <a:cs typeface="+mn-cs"/>
                        </a:rPr>
                        <a:t>生产等概念和方法。</a:t>
                      </a:r>
                      <a:endParaRPr kumimoji="0" lang="en-US" altLang="zh-CN" sz="1800" kern="1200" dirty="0" smtClean="0">
                        <a:solidFill>
                          <a:schemeClr val="dk1"/>
                        </a:solidFill>
                        <a:latin typeface="微软雅黑" pitchFamily="34" charset="-122"/>
                        <a:ea typeface="微软雅黑" pitchFamily="34" charset="-122"/>
                        <a:cs typeface="+mn-cs"/>
                      </a:endParaRPr>
                    </a:p>
                    <a:p>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2. </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资金流</a:t>
                      </a:r>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血液系统</a:t>
                      </a:r>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p>
                    <a:p>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体验三大财务报表：资产负债表、损益表和现金流控制对企业财务</a:t>
                      </a:r>
                      <a:endParaRPr kumimoji="0" lang="en-US" altLang="zh-CN" sz="1800" kern="1200" dirty="0" smtClean="0">
                        <a:solidFill>
                          <a:schemeClr val="dk1"/>
                        </a:solidFill>
                        <a:latin typeface="微软雅黑" pitchFamily="34" charset="-122"/>
                        <a:ea typeface="微软雅黑" pitchFamily="34" charset="-122"/>
                        <a:cs typeface="+mn-cs"/>
                      </a:endParaRPr>
                    </a:p>
                    <a:p>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管理的关键性，及理解盈利能力分析</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资产</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权益回报率</a:t>
                      </a:r>
                      <a:r>
                        <a:rPr kumimoji="0" lang="en-US" altLang="zh-CN" sz="1800" kern="1200" dirty="0" smtClean="0">
                          <a:solidFill>
                            <a:schemeClr val="dk1"/>
                          </a:solidFill>
                          <a:latin typeface="微软雅黑" pitchFamily="34" charset="-122"/>
                          <a:ea typeface="微软雅黑" pitchFamily="34" charset="-122"/>
                          <a:cs typeface="+mn-cs"/>
                        </a:rPr>
                        <a:t>(ROA/ROE)</a:t>
                      </a:r>
                      <a:r>
                        <a:rPr kumimoji="0" lang="zh-CN" altLang="zh-CN" sz="1800" kern="1200" dirty="0" smtClean="0">
                          <a:solidFill>
                            <a:schemeClr val="dk1"/>
                          </a:solidFill>
                          <a:latin typeface="微软雅黑" pitchFamily="34" charset="-122"/>
                          <a:ea typeface="微软雅黑" pitchFamily="34" charset="-122"/>
                          <a:cs typeface="+mn-cs"/>
                        </a:rPr>
                        <a:t>、</a:t>
                      </a:r>
                      <a:endParaRPr kumimoji="0" lang="en-US" altLang="zh-CN" sz="1800" kern="1200" dirty="0" smtClean="0">
                        <a:solidFill>
                          <a:schemeClr val="dk1"/>
                        </a:solidFill>
                        <a:latin typeface="微软雅黑" pitchFamily="34" charset="-122"/>
                        <a:ea typeface="微软雅黑" pitchFamily="34" charset="-122"/>
                        <a:cs typeface="+mn-cs"/>
                      </a:endParaRPr>
                    </a:p>
                    <a:p>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资产管理比率</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与风险指数分析</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流动比率、负债</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权益比率、营运偿债</a:t>
                      </a:r>
                      <a:endParaRPr kumimoji="0" lang="en-US" altLang="zh-CN" sz="1800" kern="1200" dirty="0" smtClean="0">
                        <a:solidFill>
                          <a:schemeClr val="dk1"/>
                        </a:solidFill>
                        <a:latin typeface="微软雅黑" pitchFamily="34" charset="-122"/>
                        <a:ea typeface="微软雅黑" pitchFamily="34" charset="-122"/>
                        <a:cs typeface="+mn-cs"/>
                      </a:endParaRPr>
                    </a:p>
                    <a:p>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能力</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等财务分析指数对衡量经营绩效的作用。</a:t>
                      </a:r>
                      <a:endParaRPr kumimoji="0" lang="en-US" altLang="zh-CN" sz="1800" kern="1200" dirty="0" smtClean="0">
                        <a:solidFill>
                          <a:schemeClr val="dk1"/>
                        </a:solidFill>
                        <a:latin typeface="微软雅黑" pitchFamily="34" charset="-122"/>
                        <a:ea typeface="微软雅黑" pitchFamily="34" charset="-122"/>
                        <a:cs typeface="+mn-cs"/>
                      </a:endParaRPr>
                    </a:p>
                    <a:p>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3. </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信息流</a:t>
                      </a:r>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神经系统</a:t>
                      </a:r>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p>
                    <a:p>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理解各种宏观环境信息</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经济指数之领先</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相同及落后指标、物价指数、</a:t>
                      </a:r>
                      <a:endParaRPr kumimoji="0" lang="en-US" altLang="zh-CN" sz="1800" kern="1200" dirty="0" smtClean="0">
                        <a:solidFill>
                          <a:schemeClr val="dk1"/>
                        </a:solidFill>
                        <a:latin typeface="微软雅黑" pitchFamily="34" charset="-122"/>
                        <a:ea typeface="微软雅黑" pitchFamily="34" charset="-122"/>
                        <a:cs typeface="+mn-cs"/>
                      </a:endParaRPr>
                    </a:p>
                    <a:p>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季节指数</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、与市场情报</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潜能预估、市场占有率、区隔定位图与消费者</a:t>
                      </a:r>
                      <a:endParaRPr kumimoji="0" lang="en-US" altLang="zh-CN" sz="1800" kern="1200" dirty="0" smtClean="0">
                        <a:solidFill>
                          <a:schemeClr val="dk1"/>
                        </a:solidFill>
                        <a:latin typeface="微软雅黑" pitchFamily="34" charset="-122"/>
                        <a:ea typeface="微软雅黑" pitchFamily="34" charset="-122"/>
                        <a:cs typeface="+mn-cs"/>
                      </a:endParaRPr>
                    </a:p>
                    <a:p>
                      <a:r>
                        <a:rPr kumimoji="0" lang="en-US" altLang="zh-CN" sz="1800" kern="1200" dirty="0" smtClean="0">
                          <a:solidFill>
                            <a:schemeClr val="dk1"/>
                          </a:solidFill>
                          <a:latin typeface="微软雅黑" pitchFamily="34" charset="-122"/>
                          <a:ea typeface="微软雅黑" pitchFamily="34" charset="-122"/>
                          <a:cs typeface="+mn-cs"/>
                        </a:rPr>
                        <a:t>    U&amp;A</a:t>
                      </a:r>
                      <a:r>
                        <a:rPr kumimoji="0" lang="zh-CN" altLang="zh-CN" sz="1800" kern="1200" dirty="0" smtClean="0">
                          <a:solidFill>
                            <a:schemeClr val="dk1"/>
                          </a:solidFill>
                          <a:latin typeface="微软雅黑" pitchFamily="34" charset="-122"/>
                          <a:ea typeface="微软雅黑" pitchFamily="34" charset="-122"/>
                          <a:cs typeface="+mn-cs"/>
                        </a:rPr>
                        <a:t>和产品生命周期</a:t>
                      </a:r>
                      <a:r>
                        <a:rPr kumimoji="0" lang="en-US" altLang="zh-CN" sz="1800" kern="1200" dirty="0" smtClean="0">
                          <a:solidFill>
                            <a:schemeClr val="dk1"/>
                          </a:solidFill>
                          <a:latin typeface="微软雅黑" pitchFamily="34" charset="-122"/>
                          <a:ea typeface="微软雅黑" pitchFamily="34" charset="-122"/>
                          <a:cs typeface="+mn-cs"/>
                        </a:rPr>
                        <a:t>(PLC)</a:t>
                      </a:r>
                      <a:r>
                        <a:rPr kumimoji="0" lang="zh-CN" altLang="zh-CN" sz="1800" kern="1200" dirty="0" smtClean="0">
                          <a:solidFill>
                            <a:schemeClr val="dk1"/>
                          </a:solidFill>
                          <a:latin typeface="微软雅黑" pitchFamily="34" charset="-122"/>
                          <a:ea typeface="微软雅黑" pitchFamily="34" charset="-122"/>
                          <a:cs typeface="+mn-cs"/>
                        </a:rPr>
                        <a:t>等基础数据信息的重要性，以及信息情报对</a:t>
                      </a:r>
                      <a:endParaRPr kumimoji="0" lang="en-US" altLang="zh-CN" sz="1800" kern="1200" dirty="0" smtClean="0">
                        <a:solidFill>
                          <a:schemeClr val="dk1"/>
                        </a:solidFill>
                        <a:latin typeface="微软雅黑" pitchFamily="34" charset="-122"/>
                        <a:ea typeface="微软雅黑" pitchFamily="34" charset="-122"/>
                        <a:cs typeface="+mn-cs"/>
                      </a:endParaRPr>
                    </a:p>
                    <a:p>
                      <a:r>
                        <a:rPr kumimoji="0" lang="en-US" altLang="zh-CN" sz="1800" kern="1200" dirty="0" smtClean="0">
                          <a:solidFill>
                            <a:schemeClr val="dk1"/>
                          </a:solidFill>
                          <a:latin typeface="微软雅黑" pitchFamily="34" charset="-122"/>
                          <a:ea typeface="微软雅黑" pitchFamily="34" charset="-122"/>
                          <a:cs typeface="+mn-cs"/>
                        </a:rPr>
                        <a:t>    </a:t>
                      </a:r>
                      <a:r>
                        <a:rPr kumimoji="0" lang="zh-CN" altLang="zh-CN" sz="1800" kern="1200" dirty="0" smtClean="0">
                          <a:solidFill>
                            <a:schemeClr val="dk1"/>
                          </a:solidFill>
                          <a:latin typeface="微软雅黑" pitchFamily="34" charset="-122"/>
                          <a:ea typeface="微软雅黑" pitchFamily="34" charset="-122"/>
                          <a:cs typeface="+mn-cs"/>
                        </a:rPr>
                        <a:t>企业决策的关键作用，企业进行信息化建设的必要性和急迫性。</a:t>
                      </a:r>
                      <a:endParaRPr kumimoji="0" lang="en-US" altLang="zh-CN" sz="1800" b="1" kern="1200" dirty="0" smtClean="0">
                        <a:solidFill>
                          <a:schemeClr val="dk1"/>
                        </a:solidFill>
                        <a:latin typeface="微软雅黑" pitchFamily="34" charset="-122"/>
                        <a:ea typeface="微软雅黑" pitchFamily="34" charset="-122"/>
                        <a:cs typeface="+mn-cs"/>
                      </a:endParaRPr>
                    </a:p>
                  </a:txBody>
                  <a:tcPr/>
                </a:tc>
              </a:tr>
            </a:tbl>
          </a:graphicData>
        </a:graphic>
      </p:graphicFrame>
      <p:sp>
        <p:nvSpPr>
          <p:cNvPr id="5" name="日期占位符 4"/>
          <p:cNvSpPr>
            <a:spLocks noGrp="1"/>
          </p:cNvSpPr>
          <p:nvPr>
            <p:ph type="dt" sz="half" idx="10"/>
          </p:nvPr>
        </p:nvSpPr>
        <p:spPr/>
        <p:txBody>
          <a:bodyPr/>
          <a:lstStyle/>
          <a:p>
            <a:fld id="{D72074E6-4F8A-4F18-BFBF-5E4BE813179A}" type="datetime1">
              <a:rPr lang="zh-CN" altLang="en-US" smtClean="0"/>
              <a:pPr/>
              <a:t>2017/10/27</a:t>
            </a:fld>
            <a:endParaRPr lang="zh-CN" altLang="en-US"/>
          </a:p>
        </p:txBody>
      </p:sp>
      <p:sp>
        <p:nvSpPr>
          <p:cNvPr id="6" name="灯片编号占位符 5"/>
          <p:cNvSpPr>
            <a:spLocks noGrp="1"/>
          </p:cNvSpPr>
          <p:nvPr>
            <p:ph type="sldNum" sz="quarter" idx="12"/>
          </p:nvPr>
        </p:nvSpPr>
        <p:spPr>
          <a:xfrm>
            <a:off x="6588224" y="6309320"/>
            <a:ext cx="2133600" cy="365125"/>
          </a:xfrm>
        </p:spPr>
        <p:txBody>
          <a:bodyPr/>
          <a:lstStyle/>
          <a:p>
            <a:fld id="{3E16D63F-8A87-41C4-ABD4-44CB8AC6A2F3}"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7776000" cy="792088"/>
          </a:xfrm>
        </p:spPr>
        <p:txBody>
          <a:bodyPr>
            <a:normAutofit/>
          </a:bodyPr>
          <a:lstStyle/>
          <a:p>
            <a:pPr algn="ctr"/>
            <a:r>
              <a:rPr lang="en-US" altLang="zh-CN" b="1" dirty="0" smtClean="0">
                <a:solidFill>
                  <a:schemeClr val="accent4">
                    <a:lumMod val="60000"/>
                    <a:lumOff val="40000"/>
                  </a:schemeClr>
                </a:solidFill>
                <a:latin typeface="+mj-ea"/>
              </a:rPr>
              <a:t>IEG</a:t>
            </a:r>
            <a:r>
              <a:rPr lang="zh-CN" altLang="zh-CN" b="1" dirty="0" smtClean="0">
                <a:solidFill>
                  <a:schemeClr val="accent4">
                    <a:lumMod val="60000"/>
                    <a:lumOff val="40000"/>
                  </a:schemeClr>
                </a:solidFill>
                <a:latin typeface="+mj-ea"/>
              </a:rPr>
              <a:t>经</a:t>
            </a:r>
            <a:r>
              <a:rPr lang="zh-CN" altLang="zh-CN" b="1" dirty="0" smtClean="0">
                <a:solidFill>
                  <a:schemeClr val="accent4">
                    <a:lumMod val="60000"/>
                    <a:lumOff val="40000"/>
                  </a:schemeClr>
                </a:solidFill>
              </a:rPr>
              <a:t>营博弈系统</a:t>
            </a:r>
            <a:r>
              <a:rPr lang="en-US" altLang="zh-CN" b="1" dirty="0" smtClean="0">
                <a:solidFill>
                  <a:schemeClr val="accent4">
                    <a:lumMod val="60000"/>
                    <a:lumOff val="40000"/>
                  </a:schemeClr>
                </a:solidFill>
              </a:rPr>
              <a:t> </a:t>
            </a:r>
            <a:r>
              <a:rPr lang="en-US" altLang="zh-TW" b="1" dirty="0" smtClean="0">
                <a:solidFill>
                  <a:schemeClr val="accent4">
                    <a:lumMod val="60000"/>
                    <a:lumOff val="40000"/>
                  </a:schemeClr>
                </a:solidFill>
                <a:latin typeface="华文新魏" pitchFamily="2" charset="-122"/>
                <a:ea typeface="华文新魏" pitchFamily="2" charset="-122"/>
              </a:rPr>
              <a:t>II-2</a:t>
            </a:r>
            <a:endParaRPr lang="zh-CN" altLang="en-US" b="1" dirty="0">
              <a:solidFill>
                <a:schemeClr val="accent4">
                  <a:lumMod val="60000"/>
                  <a:lumOff val="40000"/>
                </a:schemeClr>
              </a:solidFill>
              <a:latin typeface="华文新魏" pitchFamily="2" charset="-122"/>
              <a:ea typeface="华文新魏" pitchFamily="2" charset="-122"/>
            </a:endParaRPr>
          </a:p>
        </p:txBody>
      </p:sp>
      <p:graphicFrame>
        <p:nvGraphicFramePr>
          <p:cNvPr id="4" name="内容占位符 3"/>
          <p:cNvGraphicFramePr>
            <a:graphicFrameLocks noGrp="1"/>
          </p:cNvGraphicFramePr>
          <p:nvPr>
            <p:ph idx="1"/>
          </p:nvPr>
        </p:nvGraphicFramePr>
        <p:xfrm>
          <a:off x="467544" y="1127720"/>
          <a:ext cx="8229600" cy="5222508"/>
        </p:xfrm>
        <a:graphic>
          <a:graphicData uri="http://schemas.openxmlformats.org/drawingml/2006/table">
            <a:tbl>
              <a:tblPr firstRow="1" bandRow="1">
                <a:tableStyleId>{5C22544A-7EE6-4342-B048-85BDC9FD1C3A}</a:tableStyleId>
              </a:tblPr>
              <a:tblGrid>
                <a:gridCol w="648072"/>
                <a:gridCol w="7581528"/>
              </a:tblGrid>
              <a:tr h="467628">
                <a:tc>
                  <a:txBody>
                    <a:bodyPr/>
                    <a:lstStyle/>
                    <a:p>
                      <a:pPr algn="ctr"/>
                      <a:endParaRPr kumimoji="0" lang="en-US" altLang="zh-CN" sz="24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endParaRPr>
                    </a:p>
                  </a:txBody>
                  <a:tcPr/>
                </a:tc>
                <a:tc>
                  <a:txBody>
                    <a:bodyPr/>
                    <a:lstStyle/>
                    <a:p>
                      <a:pPr algn="ctr"/>
                      <a:r>
                        <a:rPr kumimoji="0" lang="zh-CN" altLang="zh-CN" sz="2400" kern="1200" dirty="0" smtClean="0">
                          <a:solidFill>
                            <a:schemeClr val="tx1"/>
                          </a:solidFill>
                          <a:latin typeface="微软雅黑" pitchFamily="34" charset="-122"/>
                          <a:ea typeface="微软雅黑" pitchFamily="34" charset="-122"/>
                          <a:cs typeface="+mn-cs"/>
                        </a:rPr>
                        <a:t>企业</a:t>
                      </a:r>
                      <a:r>
                        <a:rPr lang="zh-CN" altLang="zh-CN" sz="2400" b="1" dirty="0" smtClean="0">
                          <a:solidFill>
                            <a:schemeClr val="tx1"/>
                          </a:solidFill>
                          <a:latin typeface="微软雅黑" pitchFamily="34" charset="-122"/>
                          <a:ea typeface="微软雅黑" pitchFamily="34" charset="-122"/>
                        </a:rPr>
                        <a:t>经</a:t>
                      </a:r>
                      <a:r>
                        <a:rPr kumimoji="0" lang="zh-CN" altLang="zh-CN" sz="2400" b="1" kern="1200" dirty="0" smtClean="0">
                          <a:solidFill>
                            <a:schemeClr val="lt1"/>
                          </a:solidFill>
                          <a:latin typeface="微软雅黑" pitchFamily="34" charset="-122"/>
                          <a:ea typeface="微软雅黑" pitchFamily="34" charset="-122"/>
                          <a:cs typeface="+mn-cs"/>
                        </a:rPr>
                        <a:t>营博弈功能</a:t>
                      </a:r>
                      <a:r>
                        <a:rPr kumimoji="0" lang="en-US" altLang="zh-CN" sz="2400" b="1" kern="1200" dirty="0" smtClean="0">
                          <a:solidFill>
                            <a:schemeClr val="lt1"/>
                          </a:solidFill>
                          <a:latin typeface="微软雅黑" pitchFamily="34" charset="-122"/>
                          <a:ea typeface="微软雅黑" pitchFamily="34" charset="-122"/>
                          <a:cs typeface="+mn-cs"/>
                        </a:rPr>
                        <a:t>《</a:t>
                      </a:r>
                      <a:r>
                        <a:rPr kumimoji="0" lang="zh-CN" altLang="zh-CN" sz="2400" b="1" kern="1200" dirty="0" smtClean="0">
                          <a:solidFill>
                            <a:schemeClr val="tx1"/>
                          </a:solidFill>
                          <a:latin typeface="微软雅黑" pitchFamily="34" charset="-122"/>
                          <a:ea typeface="微软雅黑" pitchFamily="34" charset="-122"/>
                          <a:cs typeface="+mn-cs"/>
                        </a:rPr>
                        <a:t>二</a:t>
                      </a:r>
                      <a:r>
                        <a:rPr kumimoji="0" lang="en-US" altLang="zh-CN" sz="2400" b="1" kern="1200" dirty="0" smtClean="0">
                          <a:solidFill>
                            <a:schemeClr val="lt1"/>
                          </a:solidFill>
                          <a:latin typeface="微软雅黑" pitchFamily="34" charset="-122"/>
                          <a:ea typeface="微软雅黑" pitchFamily="34" charset="-122"/>
                          <a:cs typeface="+mn-cs"/>
                        </a:rPr>
                        <a:t>》</a:t>
                      </a:r>
                      <a:endParaRPr lang="zh-CN" altLang="en-US" sz="2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r>
              <a:tr h="2844740">
                <a:tc>
                  <a:txBody>
                    <a:bodyPr/>
                    <a:lstStyle/>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pPr algn="ctr"/>
                      <a:r>
                        <a:rPr kumimoji="0" lang="zh-CN" altLang="zh-CN" sz="2400" b="1" kern="1200" dirty="0" smtClean="0">
                          <a:solidFill>
                            <a:schemeClr val="dk1"/>
                          </a:solidFill>
                          <a:latin typeface="微软雅黑" pitchFamily="34" charset="-122"/>
                          <a:ea typeface="微软雅黑" pitchFamily="34" charset="-122"/>
                          <a:cs typeface="+mn-cs"/>
                        </a:rPr>
                        <a:t>说</a:t>
                      </a:r>
                      <a:endParaRPr kumimoji="0" lang="en-US" altLang="zh-CN" sz="2400" b="1" kern="1200" dirty="0" smtClean="0">
                        <a:solidFill>
                          <a:schemeClr val="dk1"/>
                        </a:solidFill>
                        <a:latin typeface="微软雅黑" pitchFamily="34" charset="-122"/>
                        <a:ea typeface="微软雅黑" pitchFamily="34" charset="-122"/>
                        <a:cs typeface="+mn-cs"/>
                      </a:endParaRPr>
                    </a:p>
                    <a:p>
                      <a:pPr algn="ctr"/>
                      <a:r>
                        <a:rPr kumimoji="0" lang="zh-CN" altLang="zh-CN" sz="2400" b="1" kern="1200" dirty="0" smtClean="0">
                          <a:solidFill>
                            <a:schemeClr val="dk1"/>
                          </a:solidFill>
                          <a:latin typeface="微软雅黑" pitchFamily="34" charset="-122"/>
                          <a:ea typeface="微软雅黑" pitchFamily="34" charset="-122"/>
                          <a:cs typeface="+mn-cs"/>
                        </a:rPr>
                        <a:t>明</a:t>
                      </a:r>
                      <a:endParaRPr lang="zh-CN" altLang="en-US" sz="2400" dirty="0">
                        <a:solidFill>
                          <a:schemeClr val="bg1"/>
                        </a:solidFill>
                        <a:effectLst/>
                        <a:latin typeface="微软雅黑" pitchFamily="34" charset="-122"/>
                        <a:ea typeface="微软雅黑" pitchFamily="34" charset="-122"/>
                      </a:endParaRPr>
                    </a:p>
                  </a:txBody>
                  <a:tcPr/>
                </a:tc>
                <a:tc>
                  <a:txBody>
                    <a:bodyPr/>
                    <a:lstStyle/>
                    <a:p>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二</a:t>
                      </a:r>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提升高管的战略规划及战略执行力</a:t>
                      </a:r>
                      <a:endParaRPr kumimoji="0" lang="zh-CN" altLang="zh-CN" sz="1800"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endParaRPr>
                    </a:p>
                    <a:p>
                      <a:pPr lvl="0"/>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1. </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集团战略：</a:t>
                      </a:r>
                      <a:endPar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endParaRPr>
                    </a:p>
                    <a:p>
                      <a:pPr lvl="0"/>
                      <a:r>
                        <a:rPr kumimoji="0" lang="zh-CN" altLang="zh-CN" sz="1800" kern="1200" dirty="0" smtClean="0">
                          <a:solidFill>
                            <a:schemeClr val="dk1"/>
                          </a:solidFill>
                          <a:latin typeface="微软雅黑" pitchFamily="34" charset="-122"/>
                          <a:ea typeface="微软雅黑" pitchFamily="34" charset="-122"/>
                          <a:cs typeface="+mn-cs"/>
                        </a:rPr>
                        <a:t>演练内部资源与外界环境评估，制定中长期战略規劃，预测市场趋势与调整既定策略。 涉及波特</a:t>
                      </a:r>
                      <a:r>
                        <a:rPr kumimoji="0" lang="en-US" altLang="zh-CN" sz="1800" kern="1200" dirty="0" smtClean="0">
                          <a:solidFill>
                            <a:schemeClr val="dk1"/>
                          </a:solidFill>
                          <a:latin typeface="微软雅黑" pitchFamily="34" charset="-122"/>
                          <a:ea typeface="微软雅黑" pitchFamily="34" charset="-122"/>
                          <a:cs typeface="+mn-cs"/>
                        </a:rPr>
                        <a:t>(Porter)</a:t>
                      </a:r>
                      <a:r>
                        <a:rPr kumimoji="0" lang="zh-CN" altLang="zh-CN" sz="1800" kern="1200" dirty="0" smtClean="0">
                          <a:solidFill>
                            <a:schemeClr val="dk1"/>
                          </a:solidFill>
                          <a:latin typeface="微软雅黑" pitchFamily="34" charset="-122"/>
                          <a:ea typeface="微软雅黑" pitchFamily="34" charset="-122"/>
                          <a:cs typeface="+mn-cs"/>
                        </a:rPr>
                        <a:t>五力模型与一般性策略、范畴经济、</a:t>
                      </a:r>
                      <a:r>
                        <a:rPr kumimoji="0" lang="en-US" altLang="zh-CN" sz="1800" kern="1200" dirty="0" smtClean="0">
                          <a:solidFill>
                            <a:schemeClr val="dk1"/>
                          </a:solidFill>
                          <a:latin typeface="微软雅黑" pitchFamily="34" charset="-122"/>
                          <a:ea typeface="微软雅黑" pitchFamily="34" charset="-122"/>
                          <a:cs typeface="+mn-cs"/>
                        </a:rPr>
                        <a:t>PEST</a:t>
                      </a:r>
                      <a:r>
                        <a:rPr kumimoji="0" lang="zh-CN" altLang="zh-CN" sz="1800" kern="1200" dirty="0" smtClean="0">
                          <a:solidFill>
                            <a:schemeClr val="dk1"/>
                          </a:solidFill>
                          <a:latin typeface="微软雅黑" pitchFamily="34" charset="-122"/>
                          <a:ea typeface="微软雅黑" pitchFamily="34" charset="-122"/>
                          <a:cs typeface="+mn-cs"/>
                        </a:rPr>
                        <a:t>分析、</a:t>
                      </a:r>
                      <a:r>
                        <a:rPr kumimoji="0" lang="en-US" altLang="zh-CN" sz="1800" kern="1200" dirty="0" smtClean="0">
                          <a:solidFill>
                            <a:schemeClr val="dk1"/>
                          </a:solidFill>
                          <a:latin typeface="微软雅黑" pitchFamily="34" charset="-122"/>
                          <a:ea typeface="微软雅黑" pitchFamily="34" charset="-122"/>
                          <a:cs typeface="+mn-cs"/>
                        </a:rPr>
                        <a:t>PIMS</a:t>
                      </a:r>
                      <a:r>
                        <a:rPr kumimoji="0" lang="zh-CN" altLang="zh-CN" sz="1800" kern="1200" dirty="0" smtClean="0">
                          <a:solidFill>
                            <a:schemeClr val="dk1"/>
                          </a:solidFill>
                          <a:latin typeface="微软雅黑" pitchFamily="34" charset="-122"/>
                          <a:ea typeface="微软雅黑" pitchFamily="34" charset="-122"/>
                          <a:cs typeface="+mn-cs"/>
                        </a:rPr>
                        <a:t>决策库、</a:t>
                      </a:r>
                      <a:r>
                        <a:rPr kumimoji="0" lang="en-US" altLang="zh-CN" sz="1800" kern="1200" dirty="0" smtClean="0">
                          <a:solidFill>
                            <a:schemeClr val="dk1"/>
                          </a:solidFill>
                          <a:latin typeface="微软雅黑" pitchFamily="34" charset="-122"/>
                          <a:ea typeface="微软雅黑" pitchFamily="34" charset="-122"/>
                          <a:cs typeface="+mn-cs"/>
                        </a:rPr>
                        <a:t>GE</a:t>
                      </a:r>
                      <a:r>
                        <a:rPr kumimoji="0" lang="zh-CN" altLang="zh-CN" sz="1800" kern="1200" dirty="0" smtClean="0">
                          <a:solidFill>
                            <a:schemeClr val="dk1"/>
                          </a:solidFill>
                          <a:latin typeface="微软雅黑" pitchFamily="34" charset="-122"/>
                          <a:ea typeface="微软雅黑" pitchFamily="34" charset="-122"/>
                          <a:cs typeface="+mn-cs"/>
                        </a:rPr>
                        <a:t>九方格矩阵、兰切斯特</a:t>
                      </a:r>
                      <a:r>
                        <a:rPr kumimoji="0" lang="en-US" altLang="zh-CN" sz="1800" kern="1200" dirty="0" smtClean="0">
                          <a:solidFill>
                            <a:schemeClr val="dk1"/>
                          </a:solidFill>
                          <a:latin typeface="微软雅黑" pitchFamily="34" charset="-122"/>
                          <a:ea typeface="微软雅黑" pitchFamily="34" charset="-122"/>
                          <a:cs typeface="+mn-cs"/>
                        </a:rPr>
                        <a:t>(LAN Chester)</a:t>
                      </a:r>
                      <a:r>
                        <a:rPr kumimoji="0" lang="zh-CN" altLang="zh-CN" sz="1800" kern="1200" dirty="0" smtClean="0">
                          <a:solidFill>
                            <a:schemeClr val="dk1"/>
                          </a:solidFill>
                          <a:latin typeface="微软雅黑" pitchFamily="34" charset="-122"/>
                          <a:ea typeface="微软雅黑" pitchFamily="34" charset="-122"/>
                          <a:cs typeface="+mn-cs"/>
                        </a:rPr>
                        <a:t>法则</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库普曼战略、核心能力、整合</a:t>
                      </a:r>
                      <a:r>
                        <a:rPr kumimoji="0" lang="en-US" altLang="zh-CN" sz="1800" kern="1200" dirty="0" smtClean="0">
                          <a:solidFill>
                            <a:schemeClr val="dk1"/>
                          </a:solidFill>
                          <a:latin typeface="微软雅黑" pitchFamily="34" charset="-122"/>
                          <a:ea typeface="微软雅黑" pitchFamily="34" charset="-122"/>
                          <a:cs typeface="+mn-cs"/>
                        </a:rPr>
                        <a:t>(Integration)</a:t>
                      </a:r>
                      <a:r>
                        <a:rPr kumimoji="0" lang="zh-CN" altLang="zh-CN" sz="1800" kern="1200" dirty="0" smtClean="0">
                          <a:solidFill>
                            <a:schemeClr val="dk1"/>
                          </a:solidFill>
                          <a:latin typeface="微软雅黑" pitchFamily="34" charset="-122"/>
                          <a:ea typeface="微软雅黑" pitchFamily="34" charset="-122"/>
                          <a:cs typeface="+mn-cs"/>
                        </a:rPr>
                        <a:t>等经营理论与案例。</a:t>
                      </a:r>
                    </a:p>
                    <a:p>
                      <a:pPr lvl="0"/>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2. </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市场战略：</a:t>
                      </a:r>
                      <a:endPar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endParaRPr>
                    </a:p>
                    <a:p>
                      <a:pPr lvl="0"/>
                      <a:r>
                        <a:rPr kumimoji="0" lang="zh-CN" altLang="zh-CN" sz="1800" kern="1200" dirty="0" smtClean="0">
                          <a:solidFill>
                            <a:schemeClr val="dk1"/>
                          </a:solidFill>
                          <a:latin typeface="微软雅黑" pitchFamily="34" charset="-122"/>
                          <a:ea typeface="微软雅黑" pitchFamily="34" charset="-122"/>
                          <a:cs typeface="+mn-cs"/>
                        </a:rPr>
                        <a:t>体验包括目标市场设定、品牌策略与管理，以及营销策略和战术的综合营销计划。涉及需求预测</a:t>
                      </a:r>
                      <a:r>
                        <a:rPr kumimoji="0" lang="en-US" altLang="zh-CN" sz="1800" kern="1200" dirty="0" smtClean="0">
                          <a:solidFill>
                            <a:schemeClr val="dk1"/>
                          </a:solidFill>
                          <a:latin typeface="微软雅黑" pitchFamily="34" charset="-122"/>
                          <a:ea typeface="微软雅黑" pitchFamily="34" charset="-122"/>
                          <a:cs typeface="+mn-cs"/>
                        </a:rPr>
                        <a:t>(Forecasting)</a:t>
                      </a:r>
                      <a:r>
                        <a:rPr kumimoji="0" lang="zh-CN" altLang="zh-CN" sz="1800" kern="1200" dirty="0" smtClean="0">
                          <a:solidFill>
                            <a:schemeClr val="dk1"/>
                          </a:solidFill>
                          <a:latin typeface="微软雅黑" pitchFamily="34" charset="-122"/>
                          <a:ea typeface="微软雅黑" pitchFamily="34" charset="-122"/>
                          <a:cs typeface="+mn-cs"/>
                        </a:rPr>
                        <a:t>、喜好度</a:t>
                      </a:r>
                      <a:r>
                        <a:rPr kumimoji="0" lang="en-US" altLang="zh-CN" sz="1800" kern="1200" dirty="0" smtClean="0">
                          <a:solidFill>
                            <a:schemeClr val="dk1"/>
                          </a:solidFill>
                          <a:latin typeface="微软雅黑" pitchFamily="34" charset="-122"/>
                          <a:ea typeface="微软雅黑" pitchFamily="34" charset="-122"/>
                          <a:cs typeface="+mn-cs"/>
                        </a:rPr>
                        <a:t>(Preference)</a:t>
                      </a:r>
                      <a:r>
                        <a:rPr kumimoji="0" lang="zh-CN" altLang="zh-CN" sz="1800" kern="1200" dirty="0" smtClean="0">
                          <a:solidFill>
                            <a:schemeClr val="dk1"/>
                          </a:solidFill>
                          <a:latin typeface="微软雅黑" pitchFamily="34" charset="-122"/>
                          <a:ea typeface="微软雅黑" pitchFamily="34" charset="-122"/>
                          <a:cs typeface="+mn-cs"/>
                        </a:rPr>
                        <a:t>区隔、差异化营销、需求的价格弹性、品牌转换矩阵、推拉策略</a:t>
                      </a:r>
                      <a:r>
                        <a:rPr kumimoji="0" lang="en-US" altLang="zh-CN" sz="1800" kern="1200" dirty="0" smtClean="0">
                          <a:solidFill>
                            <a:schemeClr val="dk1"/>
                          </a:solidFill>
                          <a:latin typeface="微软雅黑" pitchFamily="34" charset="-122"/>
                          <a:ea typeface="微软雅黑" pitchFamily="34" charset="-122"/>
                          <a:cs typeface="+mn-cs"/>
                        </a:rPr>
                        <a:t>(Pull/Push)</a:t>
                      </a:r>
                      <a:r>
                        <a:rPr kumimoji="0" lang="zh-CN" altLang="zh-CN" sz="1800" kern="1200" dirty="0" smtClean="0">
                          <a:solidFill>
                            <a:schemeClr val="dk1"/>
                          </a:solidFill>
                          <a:latin typeface="微软雅黑" pitchFamily="34" charset="-122"/>
                          <a:ea typeface="微软雅黑" pitchFamily="34" charset="-122"/>
                          <a:cs typeface="+mn-cs"/>
                        </a:rPr>
                        <a:t>、产品组装</a:t>
                      </a:r>
                      <a:r>
                        <a:rPr kumimoji="0" lang="en-US" altLang="zh-CN" sz="1800" kern="1200" dirty="0" smtClean="0">
                          <a:solidFill>
                            <a:schemeClr val="dk1"/>
                          </a:solidFill>
                          <a:latin typeface="微软雅黑" pitchFamily="34" charset="-122"/>
                          <a:ea typeface="微软雅黑" pitchFamily="34" charset="-122"/>
                          <a:cs typeface="+mn-cs"/>
                        </a:rPr>
                        <a:t>(Bundling)</a:t>
                      </a:r>
                      <a:r>
                        <a:rPr kumimoji="0" lang="zh-CN" altLang="zh-CN" sz="1800" kern="1200" dirty="0" smtClean="0">
                          <a:solidFill>
                            <a:schemeClr val="dk1"/>
                          </a:solidFill>
                          <a:latin typeface="微软雅黑" pitchFamily="34" charset="-122"/>
                          <a:ea typeface="微软雅黑" pitchFamily="34" charset="-122"/>
                          <a:cs typeface="+mn-cs"/>
                        </a:rPr>
                        <a:t>策略、波士顿</a:t>
                      </a:r>
                      <a:r>
                        <a:rPr kumimoji="0" lang="en-US" altLang="zh-CN" sz="1800" kern="1200" dirty="0" smtClean="0">
                          <a:solidFill>
                            <a:schemeClr val="dk1"/>
                          </a:solidFill>
                          <a:latin typeface="微软雅黑" pitchFamily="34" charset="-122"/>
                          <a:ea typeface="微软雅黑" pitchFamily="34" charset="-122"/>
                          <a:cs typeface="+mn-cs"/>
                        </a:rPr>
                        <a:t>(BCG)</a:t>
                      </a:r>
                      <a:r>
                        <a:rPr kumimoji="0" lang="zh-CN" altLang="zh-CN" sz="1800" kern="1200" dirty="0" smtClean="0">
                          <a:solidFill>
                            <a:schemeClr val="dk1"/>
                          </a:solidFill>
                          <a:latin typeface="微软雅黑" pitchFamily="34" charset="-122"/>
                          <a:ea typeface="微软雅黑" pitchFamily="34" charset="-122"/>
                          <a:cs typeface="+mn-cs"/>
                        </a:rPr>
                        <a:t>矩阵，与营销</a:t>
                      </a:r>
                      <a:r>
                        <a:rPr kumimoji="0" lang="en-US" altLang="zh-CN" sz="1800" kern="1200" dirty="0" smtClean="0">
                          <a:solidFill>
                            <a:schemeClr val="dk1"/>
                          </a:solidFill>
                          <a:latin typeface="微软雅黑" pitchFamily="34" charset="-122"/>
                          <a:ea typeface="微软雅黑" pitchFamily="34" charset="-122"/>
                          <a:cs typeface="+mn-cs"/>
                        </a:rPr>
                        <a:t>4P/4C</a:t>
                      </a:r>
                      <a:r>
                        <a:rPr kumimoji="0" lang="zh-CN" altLang="zh-CN" sz="1800" kern="1200" dirty="0" smtClean="0">
                          <a:solidFill>
                            <a:schemeClr val="dk1"/>
                          </a:solidFill>
                          <a:latin typeface="微软雅黑" pitchFamily="34" charset="-122"/>
                          <a:ea typeface="微软雅黑" pitchFamily="34" charset="-122"/>
                          <a:cs typeface="+mn-cs"/>
                        </a:rPr>
                        <a:t>等市场理论与案例。</a:t>
                      </a:r>
                    </a:p>
                    <a:p>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3.</a:t>
                      </a:r>
                      <a:r>
                        <a:rPr kumimoji="0" lang="en-US" altLang="zh-CN" sz="1800"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 </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协作战略：</a:t>
                      </a:r>
                      <a:endPar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endParaRPr>
                    </a:p>
                    <a:p>
                      <a:r>
                        <a:rPr kumimoji="0" lang="zh-CN" altLang="zh-CN" sz="1800" kern="1200" dirty="0" smtClean="0">
                          <a:solidFill>
                            <a:schemeClr val="dk1"/>
                          </a:solidFill>
                          <a:latin typeface="微软雅黑" pitchFamily="34" charset="-122"/>
                          <a:ea typeface="微软雅黑" pitchFamily="34" charset="-122"/>
                          <a:cs typeface="+mn-cs"/>
                        </a:rPr>
                        <a:t>演练包括选择获取生产能力的方式与产销排程的决策；体验制定投资计划与预估长短期资金需求，结算投资报酬与评估决策效益。涉及经济订购量</a:t>
                      </a:r>
                      <a:r>
                        <a:rPr kumimoji="0" lang="en-US" altLang="zh-CN" sz="1800" kern="1200" dirty="0" smtClean="0">
                          <a:solidFill>
                            <a:schemeClr val="dk1"/>
                          </a:solidFill>
                          <a:latin typeface="微软雅黑" pitchFamily="34" charset="-122"/>
                          <a:ea typeface="微软雅黑" pitchFamily="34" charset="-122"/>
                          <a:cs typeface="+mn-cs"/>
                        </a:rPr>
                        <a:t>(EOQ)</a:t>
                      </a:r>
                      <a:r>
                        <a:rPr kumimoji="0" lang="zh-CN" altLang="zh-CN" sz="1800" kern="1200" dirty="0" smtClean="0">
                          <a:solidFill>
                            <a:schemeClr val="dk1"/>
                          </a:solidFill>
                          <a:latin typeface="微软雅黑" pitchFamily="34" charset="-122"/>
                          <a:ea typeface="微软雅黑" pitchFamily="34" charset="-122"/>
                          <a:cs typeface="+mn-cs"/>
                        </a:rPr>
                        <a:t>、制造资源规划</a:t>
                      </a:r>
                      <a:r>
                        <a:rPr kumimoji="0" lang="en-US" altLang="zh-CN" sz="1800" kern="1200" dirty="0" smtClean="0">
                          <a:solidFill>
                            <a:schemeClr val="dk1"/>
                          </a:solidFill>
                          <a:latin typeface="微软雅黑" pitchFamily="34" charset="-122"/>
                          <a:ea typeface="微软雅黑" pitchFamily="34" charset="-122"/>
                          <a:cs typeface="+mn-cs"/>
                        </a:rPr>
                        <a:t>(MRP II)</a:t>
                      </a:r>
                      <a:r>
                        <a:rPr kumimoji="0" lang="zh-CN" altLang="zh-CN" sz="1800" kern="1200" dirty="0" smtClean="0">
                          <a:solidFill>
                            <a:schemeClr val="dk1"/>
                          </a:solidFill>
                          <a:latin typeface="微软雅黑" pitchFamily="34" charset="-122"/>
                          <a:ea typeface="微软雅黑" pitchFamily="34" charset="-122"/>
                          <a:cs typeface="+mn-cs"/>
                        </a:rPr>
                        <a:t>、经验曲线、标杆分析法</a:t>
                      </a:r>
                      <a:r>
                        <a:rPr kumimoji="0" lang="en-US" altLang="zh-CN" sz="1800" kern="1200" dirty="0" smtClean="0">
                          <a:solidFill>
                            <a:schemeClr val="dk1"/>
                          </a:solidFill>
                          <a:latin typeface="微软雅黑" pitchFamily="34" charset="-122"/>
                          <a:ea typeface="微软雅黑" pitchFamily="34" charset="-122"/>
                          <a:cs typeface="+mn-cs"/>
                        </a:rPr>
                        <a:t>(Benchmarking)</a:t>
                      </a:r>
                      <a:r>
                        <a:rPr kumimoji="0" lang="zh-CN" altLang="zh-CN" sz="1800" kern="1200" dirty="0" smtClean="0">
                          <a:solidFill>
                            <a:schemeClr val="dk1"/>
                          </a:solidFill>
                          <a:latin typeface="微软雅黑" pitchFamily="34" charset="-122"/>
                          <a:ea typeface="微软雅黑" pitchFamily="34" charset="-122"/>
                          <a:cs typeface="+mn-cs"/>
                        </a:rPr>
                        <a:t>、帕累托</a:t>
                      </a:r>
                      <a:r>
                        <a:rPr kumimoji="0" lang="en-US" altLang="zh-CN" sz="1800" kern="1200" dirty="0" smtClean="0">
                          <a:solidFill>
                            <a:schemeClr val="dk1"/>
                          </a:solidFill>
                          <a:latin typeface="微软雅黑" pitchFamily="34" charset="-122"/>
                          <a:ea typeface="微软雅黑" pitchFamily="34" charset="-122"/>
                          <a:cs typeface="+mn-cs"/>
                        </a:rPr>
                        <a:t>(Pareto)</a:t>
                      </a:r>
                      <a:r>
                        <a:rPr kumimoji="0" lang="zh-CN" altLang="zh-CN" sz="1800" kern="1200" dirty="0" smtClean="0">
                          <a:solidFill>
                            <a:schemeClr val="dk1"/>
                          </a:solidFill>
                          <a:latin typeface="微软雅黑" pitchFamily="34" charset="-122"/>
                          <a:ea typeface="微软雅黑" pitchFamily="34" charset="-122"/>
                          <a:cs typeface="+mn-cs"/>
                        </a:rPr>
                        <a:t>法则、营运与财务杠杆</a:t>
                      </a:r>
                      <a:r>
                        <a:rPr kumimoji="0" lang="en-US" altLang="zh-CN" sz="1800" kern="1200" dirty="0" smtClean="0">
                          <a:solidFill>
                            <a:schemeClr val="dk1"/>
                          </a:solidFill>
                          <a:latin typeface="微软雅黑" pitchFamily="34" charset="-122"/>
                          <a:ea typeface="微软雅黑" pitchFamily="34" charset="-122"/>
                          <a:cs typeface="+mn-cs"/>
                        </a:rPr>
                        <a:t>(Leverage)</a:t>
                      </a:r>
                      <a:r>
                        <a:rPr kumimoji="0" lang="zh-CN" altLang="zh-CN" sz="1800" kern="1200" dirty="0" smtClean="0">
                          <a:solidFill>
                            <a:schemeClr val="dk1"/>
                          </a:solidFill>
                          <a:latin typeface="微软雅黑" pitchFamily="34" charset="-122"/>
                          <a:ea typeface="微软雅黑" pitchFamily="34" charset="-122"/>
                          <a:cs typeface="+mn-cs"/>
                        </a:rPr>
                        <a:t>、管理控制系统</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财务责任四大类型</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、矩阵式结构组织等采购</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生产</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财务</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人资管理理论与案例。</a:t>
                      </a:r>
                      <a:endParaRPr kumimoji="0" lang="en-US" altLang="zh-CN" sz="1800" b="1" kern="1200" dirty="0" smtClean="0">
                        <a:solidFill>
                          <a:schemeClr val="dk1"/>
                        </a:solidFill>
                        <a:latin typeface="微软雅黑" pitchFamily="34" charset="-122"/>
                        <a:ea typeface="微软雅黑" pitchFamily="34" charset="-122"/>
                        <a:cs typeface="+mn-cs"/>
                      </a:endParaRPr>
                    </a:p>
                  </a:txBody>
                  <a:tcPr/>
                </a:tc>
              </a:tr>
            </a:tbl>
          </a:graphicData>
        </a:graphic>
      </p:graphicFrame>
      <p:sp>
        <p:nvSpPr>
          <p:cNvPr id="5" name="日期占位符 4"/>
          <p:cNvSpPr>
            <a:spLocks noGrp="1"/>
          </p:cNvSpPr>
          <p:nvPr>
            <p:ph type="dt" sz="half" idx="10"/>
          </p:nvPr>
        </p:nvSpPr>
        <p:spPr/>
        <p:txBody>
          <a:bodyPr/>
          <a:lstStyle/>
          <a:p>
            <a:fld id="{D72074E6-4F8A-4F18-BFBF-5E4BE813179A}" type="datetime1">
              <a:rPr lang="zh-CN" altLang="en-US" smtClean="0"/>
              <a:pPr/>
              <a:t>2017/10/27</a:t>
            </a:fld>
            <a:endParaRPr lang="zh-CN" altLang="en-US"/>
          </a:p>
        </p:txBody>
      </p:sp>
      <p:sp>
        <p:nvSpPr>
          <p:cNvPr id="6" name="灯片编号占位符 5"/>
          <p:cNvSpPr>
            <a:spLocks noGrp="1"/>
          </p:cNvSpPr>
          <p:nvPr>
            <p:ph type="sldNum" sz="quarter" idx="12"/>
          </p:nvPr>
        </p:nvSpPr>
        <p:spPr>
          <a:xfrm>
            <a:off x="6588224" y="6309320"/>
            <a:ext cx="2133600" cy="365125"/>
          </a:xfrm>
        </p:spPr>
        <p:txBody>
          <a:bodyPr/>
          <a:lstStyle/>
          <a:p>
            <a:fld id="{3E16D63F-8A87-41C4-ABD4-44CB8AC6A2F3}"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7776000" cy="792088"/>
          </a:xfrm>
        </p:spPr>
        <p:txBody>
          <a:bodyPr>
            <a:normAutofit/>
          </a:bodyPr>
          <a:lstStyle/>
          <a:p>
            <a:pPr algn="ctr"/>
            <a:r>
              <a:rPr lang="en-US" altLang="zh-CN" b="1" dirty="0" smtClean="0">
                <a:solidFill>
                  <a:schemeClr val="accent4">
                    <a:lumMod val="60000"/>
                    <a:lumOff val="40000"/>
                  </a:schemeClr>
                </a:solidFill>
                <a:latin typeface="+mj-ea"/>
              </a:rPr>
              <a:t>IEG</a:t>
            </a:r>
            <a:r>
              <a:rPr lang="zh-CN" altLang="zh-CN" b="1" dirty="0" smtClean="0">
                <a:solidFill>
                  <a:schemeClr val="accent4">
                    <a:lumMod val="60000"/>
                    <a:lumOff val="40000"/>
                  </a:schemeClr>
                </a:solidFill>
                <a:latin typeface="+mj-ea"/>
              </a:rPr>
              <a:t>经</a:t>
            </a:r>
            <a:r>
              <a:rPr lang="zh-CN" altLang="zh-CN" b="1" dirty="0" smtClean="0">
                <a:solidFill>
                  <a:schemeClr val="accent4">
                    <a:lumMod val="60000"/>
                    <a:lumOff val="40000"/>
                  </a:schemeClr>
                </a:solidFill>
              </a:rPr>
              <a:t>营博弈系统</a:t>
            </a:r>
            <a:r>
              <a:rPr lang="en-US" altLang="zh-CN" b="1" dirty="0" smtClean="0">
                <a:solidFill>
                  <a:schemeClr val="accent4">
                    <a:lumMod val="60000"/>
                    <a:lumOff val="40000"/>
                  </a:schemeClr>
                </a:solidFill>
              </a:rPr>
              <a:t> </a:t>
            </a:r>
            <a:r>
              <a:rPr lang="en-US" altLang="zh-CN" b="1" dirty="0" smtClean="0">
                <a:solidFill>
                  <a:schemeClr val="accent4">
                    <a:lumMod val="60000"/>
                    <a:lumOff val="40000"/>
                  </a:schemeClr>
                </a:solidFill>
                <a:latin typeface="华文新魏" pitchFamily="2" charset="-122"/>
                <a:ea typeface="华文新魏" pitchFamily="2" charset="-122"/>
              </a:rPr>
              <a:t>II-3</a:t>
            </a:r>
            <a:endParaRPr lang="zh-CN" altLang="en-US" b="1" dirty="0">
              <a:solidFill>
                <a:schemeClr val="accent4">
                  <a:lumMod val="60000"/>
                  <a:lumOff val="40000"/>
                </a:schemeClr>
              </a:solidFill>
              <a:latin typeface="华文新魏" pitchFamily="2" charset="-122"/>
              <a:ea typeface="华文新魏" pitchFamily="2" charset="-122"/>
            </a:endParaRPr>
          </a:p>
        </p:txBody>
      </p:sp>
      <p:graphicFrame>
        <p:nvGraphicFramePr>
          <p:cNvPr id="4" name="内容占位符 3"/>
          <p:cNvGraphicFramePr>
            <a:graphicFrameLocks noGrp="1"/>
          </p:cNvGraphicFramePr>
          <p:nvPr>
            <p:ph idx="1"/>
          </p:nvPr>
        </p:nvGraphicFramePr>
        <p:xfrm>
          <a:off x="467544" y="1127720"/>
          <a:ext cx="8229600" cy="4978668"/>
        </p:xfrm>
        <a:graphic>
          <a:graphicData uri="http://schemas.openxmlformats.org/drawingml/2006/table">
            <a:tbl>
              <a:tblPr firstRow="1" bandRow="1">
                <a:tableStyleId>{5C22544A-7EE6-4342-B048-85BDC9FD1C3A}</a:tableStyleId>
              </a:tblPr>
              <a:tblGrid>
                <a:gridCol w="874440"/>
                <a:gridCol w="7355160"/>
              </a:tblGrid>
              <a:tr h="467628">
                <a:tc>
                  <a:txBody>
                    <a:bodyPr/>
                    <a:lstStyle/>
                    <a:p>
                      <a:pPr algn="ctr"/>
                      <a:endParaRPr kumimoji="0" lang="en-US" altLang="zh-CN" sz="24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endParaRPr>
                    </a:p>
                  </a:txBody>
                  <a:tcPr/>
                </a:tc>
                <a:tc>
                  <a:txBody>
                    <a:bodyPr/>
                    <a:lstStyle/>
                    <a:p>
                      <a:pPr algn="ctr"/>
                      <a:r>
                        <a:rPr kumimoji="0" lang="zh-CN" altLang="zh-CN" sz="2400" kern="1200" dirty="0" smtClean="0">
                          <a:solidFill>
                            <a:schemeClr val="tx1"/>
                          </a:solidFill>
                          <a:latin typeface="微软雅黑" pitchFamily="34" charset="-122"/>
                          <a:ea typeface="微软雅黑" pitchFamily="34" charset="-122"/>
                          <a:cs typeface="+mn-cs"/>
                        </a:rPr>
                        <a:t>企业</a:t>
                      </a:r>
                      <a:r>
                        <a:rPr lang="zh-CN" altLang="zh-CN" sz="2400" b="1" dirty="0" smtClean="0">
                          <a:solidFill>
                            <a:schemeClr val="tx1"/>
                          </a:solidFill>
                          <a:latin typeface="微软雅黑" pitchFamily="34" charset="-122"/>
                          <a:ea typeface="微软雅黑" pitchFamily="34" charset="-122"/>
                        </a:rPr>
                        <a:t>经</a:t>
                      </a:r>
                      <a:r>
                        <a:rPr kumimoji="0" lang="zh-CN" altLang="zh-CN" sz="2400" b="1" kern="1200" dirty="0" smtClean="0">
                          <a:solidFill>
                            <a:schemeClr val="lt1"/>
                          </a:solidFill>
                          <a:latin typeface="微软雅黑" pitchFamily="34" charset="-122"/>
                          <a:ea typeface="微软雅黑" pitchFamily="34" charset="-122"/>
                          <a:cs typeface="+mn-cs"/>
                        </a:rPr>
                        <a:t>营博弈功能</a:t>
                      </a:r>
                      <a:r>
                        <a:rPr kumimoji="0" lang="en-US" altLang="zh-CN" sz="2400" b="1" kern="1200" dirty="0" smtClean="0">
                          <a:solidFill>
                            <a:schemeClr val="lt1"/>
                          </a:solidFill>
                          <a:latin typeface="微软雅黑" pitchFamily="34" charset="-122"/>
                          <a:ea typeface="微软雅黑" pitchFamily="34" charset="-122"/>
                          <a:cs typeface="+mn-cs"/>
                        </a:rPr>
                        <a:t>《</a:t>
                      </a:r>
                      <a:r>
                        <a:rPr kumimoji="0" lang="zh-CN" altLang="zh-CN" sz="2400" b="1" kern="1200" dirty="0" smtClean="0">
                          <a:solidFill>
                            <a:schemeClr val="lt1"/>
                          </a:solidFill>
                          <a:latin typeface="微软雅黑" pitchFamily="34" charset="-122"/>
                          <a:ea typeface="微软雅黑" pitchFamily="34" charset="-122"/>
                          <a:cs typeface="+mn-cs"/>
                        </a:rPr>
                        <a:t>三</a:t>
                      </a:r>
                      <a:r>
                        <a:rPr kumimoji="0" lang="en-US" altLang="zh-CN" sz="2400" b="1" kern="1200" dirty="0" smtClean="0">
                          <a:solidFill>
                            <a:schemeClr val="lt1"/>
                          </a:solidFill>
                          <a:latin typeface="微软雅黑" pitchFamily="34" charset="-122"/>
                          <a:ea typeface="微软雅黑" pitchFamily="34" charset="-122"/>
                          <a:cs typeface="+mn-cs"/>
                        </a:rPr>
                        <a:t>》</a:t>
                      </a:r>
                      <a:endParaRPr lang="zh-CN" altLang="en-US" sz="2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r>
              <a:tr h="2844740">
                <a:tc>
                  <a:txBody>
                    <a:bodyPr/>
                    <a:lstStyle/>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pPr algn="ctr"/>
                      <a:r>
                        <a:rPr kumimoji="0" lang="zh-CN" altLang="zh-CN" sz="2400" b="1" kern="1200" dirty="0" smtClean="0">
                          <a:solidFill>
                            <a:schemeClr val="dk1"/>
                          </a:solidFill>
                          <a:latin typeface="微软雅黑" pitchFamily="34" charset="-122"/>
                          <a:ea typeface="微软雅黑" pitchFamily="34" charset="-122"/>
                          <a:cs typeface="+mn-cs"/>
                        </a:rPr>
                        <a:t>说</a:t>
                      </a:r>
                      <a:endParaRPr kumimoji="0" lang="en-US" altLang="zh-CN" sz="2400" b="1" kern="1200" dirty="0" smtClean="0">
                        <a:solidFill>
                          <a:schemeClr val="dk1"/>
                        </a:solidFill>
                        <a:latin typeface="微软雅黑" pitchFamily="34" charset="-122"/>
                        <a:ea typeface="微软雅黑" pitchFamily="34" charset="-122"/>
                        <a:cs typeface="+mn-cs"/>
                      </a:endParaRPr>
                    </a:p>
                    <a:p>
                      <a:pPr algn="ctr"/>
                      <a:r>
                        <a:rPr kumimoji="0" lang="zh-CN" altLang="zh-CN" sz="2400" b="1" kern="1200" dirty="0" smtClean="0">
                          <a:solidFill>
                            <a:schemeClr val="dk1"/>
                          </a:solidFill>
                          <a:latin typeface="微软雅黑" pitchFamily="34" charset="-122"/>
                          <a:ea typeface="微软雅黑" pitchFamily="34" charset="-122"/>
                          <a:cs typeface="+mn-cs"/>
                        </a:rPr>
                        <a:t>明</a:t>
                      </a:r>
                      <a:endParaRPr lang="zh-CN" altLang="en-US" sz="2400" b="1" dirty="0">
                        <a:solidFill>
                          <a:schemeClr val="bg1"/>
                        </a:solidFill>
                        <a:effectLst/>
                        <a:latin typeface="微软雅黑" pitchFamily="34" charset="-122"/>
                        <a:ea typeface="微软雅黑" pitchFamily="34" charset="-122"/>
                      </a:endParaRPr>
                    </a:p>
                  </a:txBody>
                  <a:tcPr/>
                </a:tc>
                <a:tc>
                  <a:txBody>
                    <a:bodyPr/>
                    <a:lstStyle/>
                    <a:p>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三</a:t>
                      </a:r>
                      <a:r>
                        <a:rPr kumimoji="0" lang="en-US" altLang="zh-CN" sz="18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8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促进高管年度经营计划实施与部门业绩考核能力</a:t>
                      </a:r>
                      <a:endParaRPr kumimoji="0" lang="zh-CN" altLang="zh-CN" sz="1800"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endParaRPr>
                    </a:p>
                    <a:p>
                      <a:pPr lvl="0"/>
                      <a:r>
                        <a:rPr kumimoji="0" lang="zh-CN" altLang="zh-CN" sz="1600" kern="1200" dirty="0" smtClean="0">
                          <a:solidFill>
                            <a:schemeClr val="dk1"/>
                          </a:solidFill>
                          <a:latin typeface="微软雅黑" pitchFamily="34" charset="-122"/>
                          <a:ea typeface="微软雅黑" pitchFamily="34" charset="-122"/>
                          <a:cs typeface="+mn-cs"/>
                        </a:rPr>
                        <a:t>基于</a:t>
                      </a:r>
                      <a:r>
                        <a:rPr kumimoji="0" lang="en-US" altLang="zh-CN" sz="1600" kern="1200" dirty="0" smtClean="0">
                          <a:solidFill>
                            <a:schemeClr val="dk1"/>
                          </a:solidFill>
                          <a:latin typeface="微软雅黑" pitchFamily="34" charset="-122"/>
                          <a:ea typeface="微软雅黑" pitchFamily="34" charset="-122"/>
                          <a:cs typeface="+mn-cs"/>
                        </a:rPr>
                        <a:t>IEG</a:t>
                      </a:r>
                      <a:r>
                        <a:rPr lang="zh-CN" altLang="zh-CN" sz="1600" b="0" dirty="0" smtClean="0">
                          <a:solidFill>
                            <a:schemeClr val="bg1"/>
                          </a:solidFill>
                          <a:latin typeface="微软雅黑" pitchFamily="34" charset="-122"/>
                          <a:ea typeface="微软雅黑" pitchFamily="34" charset="-122"/>
                        </a:rPr>
                        <a:t>经</a:t>
                      </a:r>
                      <a:r>
                        <a:rPr kumimoji="0" lang="zh-CN" altLang="zh-CN" sz="1600" kern="1200" dirty="0" smtClean="0">
                          <a:solidFill>
                            <a:schemeClr val="dk1"/>
                          </a:solidFill>
                          <a:latin typeface="微软雅黑" pitchFamily="34" charset="-122"/>
                          <a:ea typeface="微软雅黑" pitchFamily="34" charset="-122"/>
                          <a:cs typeface="+mn-cs"/>
                        </a:rPr>
                        <a:t>营博弈软件实地模拟企业几年内的竞争与成长，训练企业高管人员演练实施目标管理，提升总经理设定事业部与管理部门年度绩效目标，及部门副总制订</a:t>
                      </a:r>
                      <a:r>
                        <a:rPr kumimoji="0" lang="zh-CN" altLang="zh-CN" sz="1600" b="1" kern="1200" dirty="0" smtClean="0">
                          <a:solidFill>
                            <a:srgbClr val="0070C0"/>
                          </a:solidFill>
                          <a:latin typeface="微软雅黑" pitchFamily="34" charset="-122"/>
                          <a:ea typeface="微软雅黑" pitchFamily="34" charset="-122"/>
                          <a:cs typeface="+mn-cs"/>
                        </a:rPr>
                        <a:t>部门年度工作目标</a:t>
                      </a:r>
                      <a:r>
                        <a:rPr kumimoji="0" lang="en-US" altLang="zh-CN" sz="1600" b="1" kern="1200" dirty="0" smtClean="0">
                          <a:solidFill>
                            <a:srgbClr val="0070C0"/>
                          </a:solidFill>
                          <a:latin typeface="微软雅黑" pitchFamily="34" charset="-122"/>
                          <a:ea typeface="微软雅黑" pitchFamily="34" charset="-122"/>
                          <a:cs typeface="+mn-cs"/>
                        </a:rPr>
                        <a:t>(</a:t>
                      </a:r>
                      <a:r>
                        <a:rPr kumimoji="0" lang="zh-CN" altLang="zh-CN" sz="1600" b="1" kern="1200" dirty="0" smtClean="0">
                          <a:solidFill>
                            <a:srgbClr val="0070C0"/>
                          </a:solidFill>
                          <a:latin typeface="微软雅黑" pitchFamily="34" charset="-122"/>
                          <a:ea typeface="微软雅黑" pitchFamily="34" charset="-122"/>
                          <a:cs typeface="+mn-cs"/>
                        </a:rPr>
                        <a:t>工作职责、</a:t>
                      </a:r>
                      <a:r>
                        <a:rPr kumimoji="0" lang="en-US" altLang="zh-CN" sz="1600" b="1" kern="1200" dirty="0" smtClean="0">
                          <a:solidFill>
                            <a:srgbClr val="0070C0"/>
                          </a:solidFill>
                          <a:latin typeface="微软雅黑" pitchFamily="34" charset="-122"/>
                          <a:ea typeface="微软雅黑" pitchFamily="34" charset="-122"/>
                          <a:cs typeface="+mn-cs"/>
                        </a:rPr>
                        <a:t>KPI)</a:t>
                      </a:r>
                      <a:r>
                        <a:rPr kumimoji="0" lang="zh-CN" altLang="zh-CN" sz="1600" kern="1200" dirty="0" smtClean="0">
                          <a:solidFill>
                            <a:schemeClr val="dk1"/>
                          </a:solidFill>
                          <a:latin typeface="微软雅黑" pitchFamily="34" charset="-122"/>
                          <a:ea typeface="微软雅黑" pitchFamily="34" charset="-122"/>
                          <a:cs typeface="+mn-cs"/>
                        </a:rPr>
                        <a:t>的能力。</a:t>
                      </a:r>
                      <a:endParaRPr kumimoji="0" lang="en-US" altLang="zh-CN" sz="1600" kern="1200" dirty="0" smtClean="0">
                        <a:solidFill>
                          <a:schemeClr val="dk1"/>
                        </a:solidFill>
                        <a:latin typeface="微软雅黑" pitchFamily="34" charset="-122"/>
                        <a:ea typeface="微软雅黑" pitchFamily="34" charset="-122"/>
                        <a:cs typeface="+mn-cs"/>
                      </a:endParaRPr>
                    </a:p>
                    <a:p>
                      <a:pPr lvl="0"/>
                      <a:endParaRPr kumimoji="0" lang="zh-CN" altLang="zh-CN" sz="1600" kern="1200" dirty="0" smtClean="0">
                        <a:solidFill>
                          <a:schemeClr val="dk1"/>
                        </a:solidFill>
                        <a:latin typeface="微软雅黑" pitchFamily="34" charset="-122"/>
                        <a:ea typeface="微软雅黑" pitchFamily="34" charset="-122"/>
                        <a:cs typeface="+mn-cs"/>
                      </a:endParaRPr>
                    </a:p>
                    <a:p>
                      <a:pPr lvl="0"/>
                      <a:r>
                        <a:rPr kumimoji="0" lang="zh-CN" altLang="zh-CN" sz="1600" kern="1200" dirty="0" smtClean="0">
                          <a:solidFill>
                            <a:schemeClr val="dk1"/>
                          </a:solidFill>
                          <a:latin typeface="微软雅黑" pitchFamily="34" charset="-122"/>
                          <a:ea typeface="微软雅黑" pitchFamily="34" charset="-122"/>
                          <a:cs typeface="+mn-cs"/>
                        </a:rPr>
                        <a:t>体验经营高管团队五大部门的职责及绩效考核标准：</a:t>
                      </a:r>
                      <a:endParaRPr kumimoji="0" lang="en-US" altLang="zh-CN" sz="1600" kern="1200" dirty="0" smtClean="0">
                        <a:solidFill>
                          <a:schemeClr val="dk1"/>
                        </a:solidFill>
                        <a:latin typeface="微软雅黑" pitchFamily="34" charset="-122"/>
                        <a:ea typeface="微软雅黑" pitchFamily="34" charset="-122"/>
                        <a:cs typeface="+mn-cs"/>
                      </a:endParaRPr>
                    </a:p>
                    <a:p>
                      <a:pPr lvl="0"/>
                      <a:r>
                        <a:rPr kumimoji="0" lang="zh-CN" altLang="zh-CN" sz="16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企划部门</a:t>
                      </a:r>
                      <a:r>
                        <a:rPr kumimoji="0" lang="zh-CN" altLang="zh-CN" sz="1600" kern="1200" dirty="0" smtClean="0">
                          <a:solidFill>
                            <a:schemeClr val="dk1"/>
                          </a:solidFill>
                          <a:latin typeface="微软雅黑" pitchFamily="34" charset="-122"/>
                          <a:ea typeface="微软雅黑" pitchFamily="34" charset="-122"/>
                          <a:cs typeface="+mn-cs"/>
                        </a:rPr>
                        <a:t>：对市场潜能做出正确预测，降低产品脱销与滞销的失误，决定</a:t>
                      </a:r>
                      <a:r>
                        <a:rPr kumimoji="0" lang="zh-CN" altLang="zh-CN" sz="1600" b="1" kern="1200" dirty="0" smtClean="0">
                          <a:solidFill>
                            <a:schemeClr val="dk1"/>
                          </a:solidFill>
                          <a:latin typeface="微软雅黑" pitchFamily="34" charset="-122"/>
                          <a:ea typeface="微软雅黑" pitchFamily="34" charset="-122"/>
                          <a:cs typeface="+mn-cs"/>
                        </a:rPr>
                        <a:t>最适产能</a:t>
                      </a:r>
                      <a:r>
                        <a:rPr kumimoji="0" lang="en-US" altLang="zh-CN" sz="1600" b="1" kern="1200" dirty="0" smtClean="0">
                          <a:solidFill>
                            <a:schemeClr val="dk1"/>
                          </a:solidFill>
                          <a:latin typeface="微软雅黑" pitchFamily="34" charset="-122"/>
                          <a:ea typeface="微软雅黑" pitchFamily="34" charset="-122"/>
                          <a:cs typeface="+mn-cs"/>
                        </a:rPr>
                        <a:t>(</a:t>
                      </a:r>
                      <a:r>
                        <a:rPr kumimoji="0" lang="zh-CN" altLang="zh-CN" sz="1600" b="1" kern="1200" dirty="0" smtClean="0">
                          <a:solidFill>
                            <a:schemeClr val="dk1"/>
                          </a:solidFill>
                          <a:latin typeface="微软雅黑" pitchFamily="34" charset="-122"/>
                          <a:ea typeface="微软雅黑" pitchFamily="34" charset="-122"/>
                          <a:cs typeface="+mn-cs"/>
                        </a:rPr>
                        <a:t>投资额</a:t>
                      </a:r>
                      <a:r>
                        <a:rPr kumimoji="0" lang="en-US" altLang="zh-CN" sz="1600" b="1" kern="1200" dirty="0" smtClean="0">
                          <a:solidFill>
                            <a:schemeClr val="dk1"/>
                          </a:solidFill>
                          <a:latin typeface="微软雅黑" pitchFamily="34" charset="-122"/>
                          <a:ea typeface="微软雅黑" pitchFamily="34" charset="-122"/>
                          <a:cs typeface="+mn-cs"/>
                        </a:rPr>
                        <a:t>)</a:t>
                      </a:r>
                      <a:r>
                        <a:rPr kumimoji="0" lang="zh-CN" altLang="zh-CN" sz="1600" kern="1200" dirty="0" smtClean="0">
                          <a:solidFill>
                            <a:schemeClr val="dk1"/>
                          </a:solidFill>
                          <a:latin typeface="微软雅黑" pitchFamily="34" charset="-122"/>
                          <a:ea typeface="微软雅黑" pitchFamily="34" charset="-122"/>
                          <a:cs typeface="+mn-cs"/>
                        </a:rPr>
                        <a:t>，收集并分析市场与竞争对手的关键情报并提出制胜的策略。</a:t>
                      </a:r>
                      <a:endParaRPr kumimoji="0" lang="en-US" altLang="zh-CN" sz="1600" kern="1200" dirty="0" smtClean="0">
                        <a:solidFill>
                          <a:schemeClr val="dk1"/>
                        </a:solidFill>
                        <a:latin typeface="微软雅黑" pitchFamily="34" charset="-122"/>
                        <a:ea typeface="微软雅黑" pitchFamily="34" charset="-122"/>
                        <a:cs typeface="+mn-cs"/>
                      </a:endParaRPr>
                    </a:p>
                    <a:p>
                      <a:pPr lvl="0"/>
                      <a:r>
                        <a:rPr kumimoji="0" lang="zh-CN" altLang="zh-CN" sz="16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营销部门</a:t>
                      </a:r>
                      <a:r>
                        <a:rPr kumimoji="0" lang="zh-CN" altLang="zh-CN" sz="1600" kern="1200" dirty="0" smtClean="0">
                          <a:solidFill>
                            <a:schemeClr val="dk1"/>
                          </a:solidFill>
                          <a:latin typeface="微软雅黑" pitchFamily="34" charset="-122"/>
                          <a:ea typeface="微软雅黑" pitchFamily="34" charset="-122"/>
                          <a:cs typeface="+mn-cs"/>
                        </a:rPr>
                        <a:t>：进行</a:t>
                      </a:r>
                      <a:r>
                        <a:rPr kumimoji="0" lang="zh-CN" altLang="zh-CN" sz="1600" b="1" kern="1200" dirty="0" smtClean="0">
                          <a:solidFill>
                            <a:schemeClr val="dk1"/>
                          </a:solidFill>
                          <a:latin typeface="微软雅黑" pitchFamily="34" charset="-122"/>
                          <a:ea typeface="微软雅黑" pitchFamily="34" charset="-122"/>
                          <a:cs typeface="+mn-cs"/>
                        </a:rPr>
                        <a:t>利润中心</a:t>
                      </a:r>
                      <a:r>
                        <a:rPr kumimoji="0" lang="zh-CN" altLang="zh-CN" sz="1600" kern="1200" dirty="0" smtClean="0">
                          <a:solidFill>
                            <a:schemeClr val="dk1"/>
                          </a:solidFill>
                          <a:latin typeface="微软雅黑" pitchFamily="34" charset="-122"/>
                          <a:ea typeface="微软雅黑" pitchFamily="34" charset="-122"/>
                          <a:cs typeface="+mn-cs"/>
                        </a:rPr>
                        <a:t>考核，与企划部门协同决策各市场的产品定位与投放销量，决定定价与利润水平，决定营销预算与产品研发预算水平。</a:t>
                      </a:r>
                      <a:endParaRPr kumimoji="0" lang="en-US" altLang="zh-CN" sz="1600" kern="1200" dirty="0" smtClean="0">
                        <a:solidFill>
                          <a:schemeClr val="dk1"/>
                        </a:solidFill>
                        <a:latin typeface="微软雅黑" pitchFamily="34" charset="-122"/>
                        <a:ea typeface="微软雅黑" pitchFamily="34" charset="-122"/>
                        <a:cs typeface="+mn-cs"/>
                      </a:endParaRPr>
                    </a:p>
                    <a:p>
                      <a:pPr lvl="0"/>
                      <a:r>
                        <a:rPr kumimoji="0" lang="zh-CN" altLang="zh-CN" sz="16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生产部门</a:t>
                      </a:r>
                      <a:r>
                        <a:rPr kumimoji="0" lang="zh-CN" altLang="zh-CN" sz="1600" kern="1200" dirty="0" smtClean="0">
                          <a:solidFill>
                            <a:schemeClr val="dk1"/>
                          </a:solidFill>
                          <a:latin typeface="微软雅黑" pitchFamily="34" charset="-122"/>
                          <a:ea typeface="微软雅黑" pitchFamily="34" charset="-122"/>
                          <a:cs typeface="+mn-cs"/>
                        </a:rPr>
                        <a:t>：进行</a:t>
                      </a:r>
                      <a:r>
                        <a:rPr kumimoji="0" lang="zh-CN" altLang="zh-CN" sz="1600" b="1" kern="1200" dirty="0" smtClean="0">
                          <a:solidFill>
                            <a:schemeClr val="dk1"/>
                          </a:solidFill>
                          <a:latin typeface="微软雅黑" pitchFamily="34" charset="-122"/>
                          <a:ea typeface="微软雅黑" pitchFamily="34" charset="-122"/>
                          <a:cs typeface="+mn-cs"/>
                        </a:rPr>
                        <a:t>成本中心</a:t>
                      </a:r>
                      <a:r>
                        <a:rPr kumimoji="0" lang="zh-CN" altLang="zh-CN" sz="1600" kern="1200" dirty="0" smtClean="0">
                          <a:solidFill>
                            <a:schemeClr val="dk1"/>
                          </a:solidFill>
                          <a:latin typeface="微软雅黑" pitchFamily="34" charset="-122"/>
                          <a:ea typeface="微软雅黑" pitchFamily="34" charset="-122"/>
                          <a:cs typeface="+mn-cs"/>
                        </a:rPr>
                        <a:t>考核，决定最适的生产班次排程以配合销售需求，决定生产设备维修额以降低损耗，掌握费用的降低与效率的提升。</a:t>
                      </a:r>
                      <a:endParaRPr kumimoji="0" lang="en-US" altLang="zh-CN" sz="1600" kern="1200" dirty="0" smtClean="0">
                        <a:solidFill>
                          <a:schemeClr val="dk1"/>
                        </a:solidFill>
                        <a:latin typeface="微软雅黑" pitchFamily="34" charset="-122"/>
                        <a:ea typeface="微软雅黑" pitchFamily="34" charset="-122"/>
                        <a:cs typeface="+mn-cs"/>
                      </a:endParaRPr>
                    </a:p>
                    <a:p>
                      <a:pPr lvl="0"/>
                      <a:r>
                        <a:rPr kumimoji="0" lang="zh-CN" altLang="zh-CN" sz="16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采购部门</a:t>
                      </a:r>
                      <a:r>
                        <a:rPr kumimoji="0" lang="zh-CN" altLang="zh-CN" sz="1600" kern="1200" dirty="0" smtClean="0">
                          <a:solidFill>
                            <a:schemeClr val="dk1"/>
                          </a:solidFill>
                          <a:latin typeface="微软雅黑" pitchFamily="34" charset="-122"/>
                          <a:ea typeface="微软雅黑" pitchFamily="34" charset="-122"/>
                          <a:cs typeface="+mn-cs"/>
                        </a:rPr>
                        <a:t>：进行</a:t>
                      </a:r>
                      <a:r>
                        <a:rPr kumimoji="0" lang="zh-CN" altLang="zh-CN" sz="1600" b="1" kern="1200" dirty="0" smtClean="0">
                          <a:solidFill>
                            <a:schemeClr val="dk1"/>
                          </a:solidFill>
                          <a:latin typeface="微软雅黑" pitchFamily="34" charset="-122"/>
                          <a:ea typeface="微软雅黑" pitchFamily="34" charset="-122"/>
                          <a:cs typeface="+mn-cs"/>
                        </a:rPr>
                        <a:t>利润中心</a:t>
                      </a:r>
                      <a:r>
                        <a:rPr kumimoji="0" lang="zh-CN" altLang="zh-CN" sz="1600" kern="1200" dirty="0" smtClean="0">
                          <a:solidFill>
                            <a:schemeClr val="dk1"/>
                          </a:solidFill>
                          <a:latin typeface="微软雅黑" pitchFamily="34" charset="-122"/>
                          <a:ea typeface="微软雅黑" pitchFamily="34" charset="-122"/>
                          <a:cs typeface="+mn-cs"/>
                        </a:rPr>
                        <a:t>考核，对市场原料价格波动做出预测并决定最佳购量之决策以备生产与销售之需，对市场原料库存进行有效控制。</a:t>
                      </a:r>
                      <a:endParaRPr kumimoji="0" lang="en-US" altLang="zh-CN" sz="1600" kern="1200" dirty="0" smtClean="0">
                        <a:solidFill>
                          <a:schemeClr val="dk1"/>
                        </a:solidFill>
                        <a:latin typeface="微软雅黑" pitchFamily="34" charset="-122"/>
                        <a:ea typeface="微软雅黑" pitchFamily="34" charset="-122"/>
                        <a:cs typeface="+mn-cs"/>
                      </a:endParaRPr>
                    </a:p>
                    <a:p>
                      <a:pPr lvl="0"/>
                      <a:r>
                        <a:rPr kumimoji="0" lang="zh-CN" altLang="zh-CN" sz="16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财务部门</a:t>
                      </a:r>
                      <a:r>
                        <a:rPr kumimoji="0" lang="zh-CN" altLang="zh-CN" sz="1600" kern="1200" dirty="0" smtClean="0">
                          <a:solidFill>
                            <a:schemeClr val="dk1"/>
                          </a:solidFill>
                          <a:latin typeface="微软雅黑" pitchFamily="34" charset="-122"/>
                          <a:ea typeface="微软雅黑" pitchFamily="34" charset="-122"/>
                          <a:cs typeface="+mn-cs"/>
                        </a:rPr>
                        <a:t>：对公司资金需求缺口做出测算并决定</a:t>
                      </a:r>
                      <a:r>
                        <a:rPr kumimoji="0" lang="zh-CN" altLang="zh-CN" sz="1600" b="1" kern="1200" dirty="0" smtClean="0">
                          <a:solidFill>
                            <a:schemeClr val="dk1"/>
                          </a:solidFill>
                          <a:latin typeface="微软雅黑" pitchFamily="34" charset="-122"/>
                          <a:ea typeface="微软雅黑" pitchFamily="34" charset="-122"/>
                          <a:cs typeface="+mn-cs"/>
                        </a:rPr>
                        <a:t>最佳借款额度</a:t>
                      </a:r>
                      <a:r>
                        <a:rPr kumimoji="0" lang="zh-CN" altLang="zh-CN" sz="1600" kern="1200" dirty="0" smtClean="0">
                          <a:solidFill>
                            <a:schemeClr val="dk1"/>
                          </a:solidFill>
                          <a:latin typeface="微软雅黑" pitchFamily="34" charset="-122"/>
                          <a:ea typeface="微软雅黑" pitchFamily="34" charset="-122"/>
                          <a:cs typeface="+mn-cs"/>
                        </a:rPr>
                        <a:t>之决策，对发放之股利做出建议，监控损益表﹑现金流量表与资产负债表各项数据的合理性</a:t>
                      </a:r>
                      <a:r>
                        <a:rPr kumimoji="0" lang="en-US" altLang="zh-CN" sz="1600" kern="1200" dirty="0" smtClean="0">
                          <a:solidFill>
                            <a:schemeClr val="dk1"/>
                          </a:solidFill>
                          <a:latin typeface="微软雅黑" pitchFamily="34" charset="-122"/>
                          <a:ea typeface="微软雅黑" pitchFamily="34" charset="-122"/>
                          <a:cs typeface="+mn-cs"/>
                        </a:rPr>
                        <a:t>, </a:t>
                      </a:r>
                      <a:r>
                        <a:rPr kumimoji="0" lang="zh-CN" altLang="zh-CN" sz="1600" kern="1200" dirty="0" smtClean="0">
                          <a:solidFill>
                            <a:schemeClr val="dk1"/>
                          </a:solidFill>
                          <a:latin typeface="微软雅黑" pitchFamily="34" charset="-122"/>
                          <a:ea typeface="微软雅黑" pitchFamily="34" charset="-122"/>
                          <a:cs typeface="+mn-cs"/>
                        </a:rPr>
                        <a:t>提出财务建议与预警，对各项财务指标进行测算并与行业平均值比较</a:t>
                      </a:r>
                      <a:r>
                        <a:rPr kumimoji="0" lang="en-US" altLang="zh-CN" sz="1600" kern="1200" dirty="0" smtClean="0">
                          <a:solidFill>
                            <a:schemeClr val="dk1"/>
                          </a:solidFill>
                          <a:latin typeface="微软雅黑" pitchFamily="34" charset="-122"/>
                          <a:ea typeface="微软雅黑" pitchFamily="34" charset="-122"/>
                          <a:cs typeface="+mn-cs"/>
                        </a:rPr>
                        <a:t>, </a:t>
                      </a:r>
                      <a:r>
                        <a:rPr kumimoji="0" lang="zh-CN" altLang="zh-CN" sz="1600" kern="1200" dirty="0" smtClean="0">
                          <a:solidFill>
                            <a:schemeClr val="dk1"/>
                          </a:solidFill>
                          <a:latin typeface="微软雅黑" pitchFamily="34" charset="-122"/>
                          <a:ea typeface="微软雅黑" pitchFamily="34" charset="-122"/>
                          <a:cs typeface="+mn-cs"/>
                        </a:rPr>
                        <a:t>并提出财务建议与预警。</a:t>
                      </a:r>
                      <a:endParaRPr kumimoji="0" lang="zh-CN" altLang="zh-CN" sz="1600" kern="1200" dirty="0">
                        <a:solidFill>
                          <a:schemeClr val="dk1"/>
                        </a:solidFill>
                        <a:latin typeface="微软雅黑" pitchFamily="34" charset="-122"/>
                        <a:ea typeface="微软雅黑" pitchFamily="34" charset="-122"/>
                        <a:cs typeface="+mn-cs"/>
                      </a:endParaRPr>
                    </a:p>
                  </a:txBody>
                  <a:tcPr/>
                </a:tc>
              </a:tr>
            </a:tbl>
          </a:graphicData>
        </a:graphic>
      </p:graphicFrame>
      <p:sp>
        <p:nvSpPr>
          <p:cNvPr id="5" name="日期占位符 4"/>
          <p:cNvSpPr>
            <a:spLocks noGrp="1"/>
          </p:cNvSpPr>
          <p:nvPr>
            <p:ph type="dt" sz="half" idx="10"/>
          </p:nvPr>
        </p:nvSpPr>
        <p:spPr/>
        <p:txBody>
          <a:bodyPr/>
          <a:lstStyle/>
          <a:p>
            <a:fld id="{D72074E6-4F8A-4F18-BFBF-5E4BE813179A}" type="datetime1">
              <a:rPr lang="zh-CN" altLang="en-US" smtClean="0"/>
              <a:pPr/>
              <a:t>2017/10/27</a:t>
            </a:fld>
            <a:endParaRPr lang="zh-CN" altLang="en-US"/>
          </a:p>
        </p:txBody>
      </p:sp>
      <p:sp>
        <p:nvSpPr>
          <p:cNvPr id="6" name="灯片编号占位符 5"/>
          <p:cNvSpPr>
            <a:spLocks noGrp="1"/>
          </p:cNvSpPr>
          <p:nvPr>
            <p:ph type="sldNum" sz="quarter" idx="12"/>
          </p:nvPr>
        </p:nvSpPr>
        <p:spPr>
          <a:xfrm>
            <a:off x="6588224" y="6309320"/>
            <a:ext cx="2133600" cy="365125"/>
          </a:xfrm>
        </p:spPr>
        <p:txBody>
          <a:bodyPr/>
          <a:lstStyle/>
          <a:p>
            <a:fld id="{3E16D63F-8A87-41C4-ABD4-44CB8AC6A2F3}"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normAutofit/>
          </a:bodyPr>
          <a:lstStyle/>
          <a:p>
            <a:pPr algn="ctr">
              <a:buNone/>
            </a:pPr>
            <a:r>
              <a:rPr lang="en-US" altLang="zh-CN" sz="4000" b="1" dirty="0" smtClean="0">
                <a:solidFill>
                  <a:srgbClr val="00B0F0"/>
                </a:solidFill>
                <a:latin typeface="微软雅黑" pitchFamily="34" charset="-122"/>
                <a:ea typeface="微软雅黑" pitchFamily="34" charset="-122"/>
              </a:rPr>
              <a:t>IEG</a:t>
            </a:r>
            <a:r>
              <a:rPr lang="zh-CN" altLang="zh-CN" sz="40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经营博弈</a:t>
            </a:r>
            <a:r>
              <a:rPr lang="en-US" altLang="zh-CN" sz="40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zh-CN" sz="40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区块链云平台</a:t>
            </a:r>
            <a:endParaRPr lang="en-US" altLang="zh-CN" sz="40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endParaRPr>
          </a:p>
          <a:p>
            <a:pPr algn="ctr">
              <a:buNone/>
            </a:pPr>
            <a:endParaRPr lang="en-US" altLang="zh-CN" sz="16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endParaRPr>
          </a:p>
          <a:p>
            <a:pPr marL="514350" indent="-514350" algn="ctr">
              <a:buNone/>
            </a:pPr>
            <a:r>
              <a:rPr lang="en-US" altLang="zh-CN" b="1" dirty="0" smtClean="0">
                <a:latin typeface="微软雅黑" pitchFamily="34" charset="-122"/>
                <a:ea typeface="微软雅黑" pitchFamily="34" charset="-122"/>
              </a:rPr>
              <a:t>1. </a:t>
            </a:r>
            <a:r>
              <a:rPr lang="zh-CN" altLang="zh-CN" b="1" dirty="0" smtClean="0">
                <a:latin typeface="微软雅黑" pitchFamily="34" charset="-122"/>
                <a:ea typeface="微软雅黑" pitchFamily="34" charset="-122"/>
              </a:rPr>
              <a:t>产业互联网</a:t>
            </a:r>
            <a:r>
              <a:rPr lang="zh-CN" altLang="zh-CN" b="1" dirty="0" smtClean="0">
                <a:effectLst>
                  <a:outerShdw blurRad="38100" dist="38100" dir="2700000" algn="tl">
                    <a:srgbClr val="000000">
                      <a:alpha val="43137"/>
                    </a:srgbClr>
                  </a:outerShdw>
                </a:effectLst>
                <a:latin typeface="微软雅黑" pitchFamily="34" charset="-122"/>
                <a:ea typeface="微软雅黑" pitchFamily="34" charset="-122"/>
              </a:rPr>
              <a:t>前景</a:t>
            </a:r>
            <a:r>
              <a:rPr lang="zh-CN" altLang="zh-CN" b="1" dirty="0" smtClean="0">
                <a:latin typeface="微软雅黑" pitchFamily="34" charset="-122"/>
                <a:ea typeface="微软雅黑" pitchFamily="34" charset="-122"/>
              </a:rPr>
              <a:t>分析</a:t>
            </a:r>
            <a:endParaRPr lang="en-US" altLang="zh-CN" b="1" dirty="0" smtClean="0">
              <a:latin typeface="微软雅黑" pitchFamily="34" charset="-122"/>
              <a:ea typeface="微软雅黑" pitchFamily="34" charset="-122"/>
            </a:endParaRPr>
          </a:p>
          <a:p>
            <a:pPr algn="ctr">
              <a:buNone/>
            </a:pPr>
            <a:r>
              <a:rPr lang="en-US" altLang="zh-CN" b="1" dirty="0" smtClean="0">
                <a:latin typeface="微软雅黑" pitchFamily="34" charset="-122"/>
                <a:ea typeface="微软雅黑" pitchFamily="34" charset="-122"/>
              </a:rPr>
              <a:t>2</a:t>
            </a:r>
            <a:r>
              <a:rPr lang="en-US" altLang="zh-TW" b="1" dirty="0" smtClean="0">
                <a:latin typeface="微软雅黑" pitchFamily="34" charset="-122"/>
                <a:ea typeface="微软雅黑" pitchFamily="34" charset="-122"/>
              </a:rPr>
              <a:t>. </a:t>
            </a:r>
            <a:r>
              <a:rPr lang="zh-CN" altLang="zh-CN" b="1" dirty="0" smtClean="0">
                <a:effectLst>
                  <a:outerShdw blurRad="38100" dist="38100" dir="2700000" algn="tl">
                    <a:srgbClr val="000000">
                      <a:alpha val="43137"/>
                    </a:srgbClr>
                  </a:outerShdw>
                </a:effectLst>
                <a:latin typeface="微软雅黑" pitchFamily="34" charset="-122"/>
                <a:ea typeface="微软雅黑" pitchFamily="34" charset="-122"/>
              </a:rPr>
              <a:t>区块链</a:t>
            </a:r>
            <a:r>
              <a:rPr lang="en-US" altLang="zh-CN" b="1" dirty="0" smtClean="0">
                <a:latin typeface="微软雅黑" pitchFamily="34" charset="-122"/>
                <a:ea typeface="微软雅黑" pitchFamily="34" charset="-122"/>
              </a:rPr>
              <a:t>O2O</a:t>
            </a:r>
            <a:r>
              <a:rPr lang="zh-CN" altLang="zh-CN" b="1" dirty="0" smtClean="0">
                <a:latin typeface="微软雅黑" pitchFamily="34" charset="-122"/>
                <a:ea typeface="微软雅黑" pitchFamily="34" charset="-122"/>
              </a:rPr>
              <a:t>激励模式</a:t>
            </a:r>
            <a:r>
              <a:rPr lang="en-US" altLang="zh-CN" b="1" dirty="0" smtClean="0">
                <a:latin typeface="微软雅黑" pitchFamily="34" charset="-122"/>
                <a:ea typeface="微软雅黑" pitchFamily="34" charset="-122"/>
              </a:rPr>
              <a:t> </a:t>
            </a:r>
            <a:r>
              <a:rPr lang="en-US" altLang="zh-CN" b="1" dirty="0" smtClean="0">
                <a:effectLst>
                  <a:outerShdw blurRad="38100" dist="38100" dir="2700000" algn="tl">
                    <a:srgbClr val="000000">
                      <a:alpha val="43137"/>
                    </a:srgbClr>
                  </a:outerShdw>
                </a:effectLst>
                <a:latin typeface="微软雅黑" pitchFamily="34" charset="-122"/>
                <a:ea typeface="微软雅黑" pitchFamily="34" charset="-122"/>
              </a:rPr>
              <a:t>&amp; </a:t>
            </a:r>
            <a:r>
              <a:rPr lang="zh-CN" altLang="zh-CN" b="1" dirty="0" smtClean="0">
                <a:effectLst>
                  <a:outerShdw blurRad="38100" dist="38100" dir="2700000" algn="tl">
                    <a:srgbClr val="000000">
                      <a:alpha val="43137"/>
                    </a:srgbClr>
                  </a:outerShdw>
                </a:effectLst>
                <a:latin typeface="微软雅黑" pitchFamily="34" charset="-122"/>
                <a:ea typeface="微软雅黑" pitchFamily="34" charset="-122"/>
              </a:rPr>
              <a:t>数字货币交易所</a:t>
            </a:r>
            <a:endParaRPr lang="en-US" altLang="zh-CN" b="1" dirty="0" smtClean="0">
              <a:latin typeface="微软雅黑" pitchFamily="34" charset="-122"/>
              <a:ea typeface="微软雅黑" pitchFamily="34" charset="-122"/>
            </a:endParaRPr>
          </a:p>
          <a:p>
            <a:pPr algn="ctr">
              <a:buNone/>
            </a:pPr>
            <a:r>
              <a:rPr lang="en-US" altLang="zh-CN" b="1" dirty="0" smtClean="0">
                <a:latin typeface="微软雅黑" pitchFamily="34" charset="-122"/>
                <a:ea typeface="微软雅黑" pitchFamily="34" charset="-122"/>
              </a:rPr>
              <a:t>3. </a:t>
            </a:r>
            <a:r>
              <a:rPr lang="en-US" altLang="zh-TW" b="1" dirty="0" smtClean="0">
                <a:latin typeface="微软雅黑" pitchFamily="34" charset="-122"/>
                <a:ea typeface="微软雅黑" pitchFamily="34" charset="-122"/>
              </a:rPr>
              <a:t>IEG</a:t>
            </a:r>
            <a:r>
              <a:rPr lang="zh-CN" altLang="zh-CN" b="1" dirty="0" smtClean="0">
                <a:latin typeface="微软雅黑" pitchFamily="34" charset="-122"/>
                <a:ea typeface="微软雅黑" pitchFamily="34" charset="-122"/>
              </a:rPr>
              <a:t>企业经营博弈系统</a:t>
            </a:r>
            <a:r>
              <a:rPr lang="en-US" altLang="zh-TW" b="1" dirty="0" smtClean="0">
                <a:latin typeface="微软雅黑" pitchFamily="34" charset="-122"/>
                <a:ea typeface="微软雅黑" pitchFamily="34" charset="-122"/>
              </a:rPr>
              <a:t> </a:t>
            </a:r>
            <a:r>
              <a:rPr lang="zh-CN" altLang="zh-CN" b="1" dirty="0" smtClean="0">
                <a:latin typeface="微软雅黑" pitchFamily="34" charset="-122"/>
                <a:ea typeface="微软雅黑" pitchFamily="34" charset="-122"/>
              </a:rPr>
              <a:t>简介</a:t>
            </a:r>
            <a:endParaRPr lang="en-US" altLang="zh-CN" b="1" dirty="0" smtClean="0">
              <a:latin typeface="微软雅黑" pitchFamily="34" charset="-122"/>
              <a:ea typeface="微软雅黑" pitchFamily="34" charset="-122"/>
            </a:endParaRPr>
          </a:p>
          <a:p>
            <a:pPr algn="ctr">
              <a:buNone/>
            </a:pPr>
            <a:r>
              <a:rPr lang="en-US" altLang="zh-CN" b="1" dirty="0" smtClean="0">
                <a:latin typeface="微软雅黑" pitchFamily="34" charset="-122"/>
                <a:ea typeface="微软雅黑" pitchFamily="34" charset="-122"/>
              </a:rPr>
              <a:t>4. SWOT</a:t>
            </a:r>
            <a:r>
              <a:rPr lang="zh-CN" altLang="zh-CN" b="1" dirty="0" smtClean="0">
                <a:latin typeface="微软雅黑" pitchFamily="34" charset="-122"/>
                <a:ea typeface="微软雅黑" pitchFamily="34" charset="-122"/>
              </a:rPr>
              <a:t>分析</a:t>
            </a:r>
            <a:r>
              <a:rPr lang="en-US" altLang="zh-CN" b="1" dirty="0" smtClean="0">
                <a:latin typeface="微软雅黑" pitchFamily="34" charset="-122"/>
                <a:ea typeface="微软雅黑" pitchFamily="34" charset="-122"/>
              </a:rPr>
              <a:t> &amp; </a:t>
            </a:r>
            <a:r>
              <a:rPr lang="zh-CN" altLang="zh-CN" b="1" dirty="0" smtClean="0">
                <a:effectLst>
                  <a:outerShdw blurRad="38100" dist="38100" dir="2700000" algn="tl">
                    <a:srgbClr val="000000">
                      <a:alpha val="43137"/>
                    </a:srgbClr>
                  </a:outerShdw>
                </a:effectLst>
                <a:latin typeface="微软雅黑" pitchFamily="34" charset="-122"/>
                <a:ea typeface="微软雅黑" pitchFamily="34" charset="-122"/>
              </a:rPr>
              <a:t>商业模式</a:t>
            </a:r>
            <a:r>
              <a:rPr lang="en-US" altLang="zh-CN" b="1" dirty="0" smtClean="0">
                <a:effectLst>
                  <a:outerShdw blurRad="38100" dist="38100" dir="2700000" algn="tl">
                    <a:srgbClr val="000000">
                      <a:alpha val="43137"/>
                    </a:srgbClr>
                  </a:outerShdw>
                </a:effectLst>
                <a:latin typeface="微软雅黑" pitchFamily="34" charset="-122"/>
                <a:ea typeface="微软雅黑" pitchFamily="34" charset="-122"/>
              </a:rPr>
              <a:t> &amp; </a:t>
            </a:r>
            <a:r>
              <a:rPr lang="zh-CN" altLang="zh-CN" b="1" dirty="0" smtClean="0">
                <a:effectLst>
                  <a:outerShdw blurRad="38100" dist="38100" dir="2700000" algn="tl">
                    <a:srgbClr val="000000">
                      <a:alpha val="43137"/>
                    </a:srgbClr>
                  </a:outerShdw>
                </a:effectLst>
                <a:latin typeface="微软雅黑" pitchFamily="34" charset="-122"/>
                <a:ea typeface="微软雅黑" pitchFamily="34" charset="-122"/>
              </a:rPr>
              <a:t>前景预估</a:t>
            </a:r>
            <a:r>
              <a:rPr lang="en-US" altLang="zh-CN" b="1" dirty="0" smtClean="0">
                <a:effectLst>
                  <a:outerShdw blurRad="38100" dist="38100" dir="2700000" algn="tl">
                    <a:srgbClr val="000000">
                      <a:alpha val="43137"/>
                    </a:srgbClr>
                  </a:outerShdw>
                </a:effectLst>
                <a:latin typeface="微软雅黑" pitchFamily="34" charset="-122"/>
                <a:ea typeface="微软雅黑" pitchFamily="34" charset="-122"/>
              </a:rPr>
              <a:t>  </a:t>
            </a:r>
            <a:endParaRPr lang="en-US" altLang="zh-CN" b="1" dirty="0" smtClean="0">
              <a:latin typeface="微软雅黑" pitchFamily="34" charset="-122"/>
              <a:ea typeface="微软雅黑" pitchFamily="34" charset="-122"/>
            </a:endParaRPr>
          </a:p>
          <a:p>
            <a:pPr algn="ctr">
              <a:buNone/>
            </a:pPr>
            <a:r>
              <a:rPr lang="en-US" altLang="zh-CN" b="1" dirty="0" smtClean="0">
                <a:latin typeface="微软雅黑" pitchFamily="34" charset="-122"/>
                <a:ea typeface="微软雅黑" pitchFamily="34" charset="-122"/>
              </a:rPr>
              <a:t>5. IEG</a:t>
            </a:r>
            <a:r>
              <a:rPr lang="zh-CN" altLang="en-US" b="1" dirty="0" smtClean="0">
                <a:latin typeface="微软雅黑" pitchFamily="34" charset="-122"/>
                <a:ea typeface="微软雅黑" pitchFamily="34" charset="-122"/>
              </a:rPr>
              <a:t>团队配置</a:t>
            </a:r>
            <a:endParaRPr lang="en-US" altLang="zh-CN" b="1" dirty="0" smtClean="0">
              <a:latin typeface="微软雅黑" pitchFamily="34" charset="-122"/>
              <a:ea typeface="微软雅黑" pitchFamily="34" charset="-122"/>
            </a:endParaRPr>
          </a:p>
          <a:p>
            <a:pPr algn="ctr">
              <a:buNone/>
            </a:pPr>
            <a:r>
              <a:rPr lang="en-US" altLang="zh-CN" b="1" dirty="0" smtClean="0">
                <a:latin typeface="微软雅黑" pitchFamily="34" charset="-122"/>
                <a:ea typeface="微软雅黑" pitchFamily="34" charset="-122"/>
              </a:rPr>
              <a:t>6. </a:t>
            </a:r>
            <a:r>
              <a:rPr lang="zh-CN" altLang="zh-CN" b="1" dirty="0" smtClean="0">
                <a:latin typeface="微软雅黑" pitchFamily="34" charset="-122"/>
                <a:ea typeface="微软雅黑" pitchFamily="34" charset="-122"/>
              </a:rPr>
              <a:t>项目预算规划</a:t>
            </a:r>
            <a:r>
              <a:rPr lang="en-US" altLang="zh-CN" b="1" dirty="0" smtClean="0">
                <a:latin typeface="微软雅黑" pitchFamily="34" charset="-122"/>
                <a:ea typeface="微软雅黑" pitchFamily="34" charset="-122"/>
              </a:rPr>
              <a:t>/</a:t>
            </a:r>
            <a:r>
              <a:rPr lang="ja-JP" altLang="en-GB" b="1" dirty="0" smtClean="0">
                <a:latin typeface="微软雅黑" pitchFamily="34" charset="-122"/>
                <a:ea typeface="微软雅黑" pitchFamily="34" charset="-122"/>
              </a:rPr>
              <a:t>时间框架</a:t>
            </a:r>
            <a:endParaRPr lang="en-US" altLang="zh-CN" b="1" dirty="0" smtClean="0">
              <a:latin typeface="微软雅黑" pitchFamily="34" charset="-122"/>
              <a:ea typeface="微软雅黑" pitchFamily="34" charset="-122"/>
            </a:endParaRPr>
          </a:p>
          <a:p>
            <a:pPr algn="ctr">
              <a:buNone/>
            </a:pPr>
            <a:endParaRPr lang="en-US" altLang="zh-CN" sz="3600" b="1" dirty="0" smtClean="0">
              <a:latin typeface="+mj-ea"/>
              <a:ea typeface="+mj-ea"/>
            </a:endParaRPr>
          </a:p>
          <a:p>
            <a:pPr algn="ctr">
              <a:buNone/>
            </a:pPr>
            <a:endParaRPr lang="zh-CN" altLang="en-US" sz="3600" dirty="0">
              <a:latin typeface="+mj-ea"/>
              <a:ea typeface="+mj-ea"/>
            </a:endParaRPr>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dirty="0"/>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7776000" cy="792088"/>
          </a:xfrm>
        </p:spPr>
        <p:txBody>
          <a:bodyPr>
            <a:normAutofit/>
          </a:bodyPr>
          <a:lstStyle/>
          <a:p>
            <a:pPr algn="ctr"/>
            <a:r>
              <a:rPr lang="en-US" altLang="zh-CN" b="1" dirty="0" smtClean="0">
                <a:solidFill>
                  <a:schemeClr val="accent4">
                    <a:lumMod val="60000"/>
                    <a:lumOff val="40000"/>
                  </a:schemeClr>
                </a:solidFill>
                <a:latin typeface="+mj-ea"/>
              </a:rPr>
              <a:t>IEG</a:t>
            </a:r>
            <a:r>
              <a:rPr lang="zh-CN" altLang="zh-CN" b="1" dirty="0" smtClean="0">
                <a:solidFill>
                  <a:schemeClr val="accent4">
                    <a:lumMod val="60000"/>
                    <a:lumOff val="40000"/>
                  </a:schemeClr>
                </a:solidFill>
                <a:latin typeface="+mj-ea"/>
              </a:rPr>
              <a:t>经</a:t>
            </a:r>
            <a:r>
              <a:rPr lang="zh-CN" altLang="zh-CN" b="1" dirty="0" smtClean="0">
                <a:solidFill>
                  <a:schemeClr val="accent4">
                    <a:lumMod val="60000"/>
                    <a:lumOff val="40000"/>
                  </a:schemeClr>
                </a:solidFill>
              </a:rPr>
              <a:t>营博弈系统</a:t>
            </a:r>
            <a:r>
              <a:rPr lang="en-US" altLang="zh-CN" b="1" dirty="0" smtClean="0">
                <a:solidFill>
                  <a:schemeClr val="accent4">
                    <a:lumMod val="60000"/>
                    <a:lumOff val="40000"/>
                  </a:schemeClr>
                </a:solidFill>
              </a:rPr>
              <a:t> </a:t>
            </a:r>
            <a:r>
              <a:rPr lang="en-US" altLang="zh-CN" b="1" dirty="0" smtClean="0">
                <a:solidFill>
                  <a:schemeClr val="accent4">
                    <a:lumMod val="60000"/>
                    <a:lumOff val="40000"/>
                  </a:schemeClr>
                </a:solidFill>
                <a:latin typeface="华文新魏" pitchFamily="2" charset="-122"/>
                <a:ea typeface="华文新魏" pitchFamily="2" charset="-122"/>
              </a:rPr>
              <a:t>III</a:t>
            </a:r>
            <a:endParaRPr lang="zh-CN" altLang="en-US" b="1" dirty="0">
              <a:solidFill>
                <a:schemeClr val="accent4">
                  <a:lumMod val="60000"/>
                  <a:lumOff val="40000"/>
                </a:schemeClr>
              </a:solidFill>
              <a:latin typeface="华文新魏" pitchFamily="2" charset="-122"/>
              <a:ea typeface="华文新魏" pitchFamily="2" charset="-122"/>
            </a:endParaRPr>
          </a:p>
        </p:txBody>
      </p:sp>
      <p:graphicFrame>
        <p:nvGraphicFramePr>
          <p:cNvPr id="4" name="内容占位符 3"/>
          <p:cNvGraphicFramePr>
            <a:graphicFrameLocks noGrp="1"/>
          </p:cNvGraphicFramePr>
          <p:nvPr>
            <p:ph idx="1"/>
          </p:nvPr>
        </p:nvGraphicFramePr>
        <p:xfrm>
          <a:off x="467544" y="1127720"/>
          <a:ext cx="8229600" cy="5222508"/>
        </p:xfrm>
        <a:graphic>
          <a:graphicData uri="http://schemas.openxmlformats.org/drawingml/2006/table">
            <a:tbl>
              <a:tblPr firstRow="1" bandRow="1">
                <a:tableStyleId>{5C22544A-7EE6-4342-B048-85BDC9FD1C3A}</a:tableStyleId>
              </a:tblPr>
              <a:tblGrid>
                <a:gridCol w="874440"/>
                <a:gridCol w="7355160"/>
              </a:tblGrid>
              <a:tr h="467628">
                <a:tc>
                  <a:txBody>
                    <a:bodyPr/>
                    <a:lstStyle/>
                    <a:p>
                      <a:pPr algn="ctr"/>
                      <a:endParaRPr kumimoji="0" lang="en-US" altLang="zh-CN" sz="24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kern="1200" dirty="0" smtClean="0">
                          <a:solidFill>
                            <a:schemeClr val="lt1"/>
                          </a:solidFill>
                          <a:latin typeface="微软雅黑" pitchFamily="34" charset="-122"/>
                          <a:ea typeface="微软雅黑" pitchFamily="34" charset="-122"/>
                          <a:cs typeface="+mn-cs"/>
                        </a:rPr>
                        <a:t>IEG </a:t>
                      </a:r>
                      <a:r>
                        <a:rPr kumimoji="0" lang="zh-CN" altLang="zh-CN" sz="2400" b="1" kern="1200" dirty="0" smtClean="0">
                          <a:solidFill>
                            <a:schemeClr val="lt1"/>
                          </a:solidFill>
                          <a:latin typeface="微软雅黑" pitchFamily="34" charset="-122"/>
                          <a:ea typeface="微软雅黑" pitchFamily="34" charset="-122"/>
                          <a:cs typeface="+mn-cs"/>
                        </a:rPr>
                        <a:t>课程</a:t>
                      </a:r>
                      <a:r>
                        <a:rPr kumimoji="0" lang="en-US" altLang="zh-CN" sz="2400" b="1" kern="1200" dirty="0" smtClean="0">
                          <a:solidFill>
                            <a:schemeClr val="lt1"/>
                          </a:solidFill>
                          <a:latin typeface="微软雅黑" pitchFamily="34" charset="-122"/>
                          <a:ea typeface="微软雅黑" pitchFamily="34" charset="-122"/>
                          <a:cs typeface="+mn-cs"/>
                        </a:rPr>
                        <a:t>&amp;</a:t>
                      </a:r>
                      <a:r>
                        <a:rPr kumimoji="0" lang="zh-CN" altLang="zh-CN" sz="2400" b="1" kern="1200" dirty="0" smtClean="0">
                          <a:solidFill>
                            <a:schemeClr val="lt1"/>
                          </a:solidFill>
                          <a:latin typeface="微软雅黑" pitchFamily="34" charset="-122"/>
                          <a:ea typeface="微软雅黑" pitchFamily="34" charset="-122"/>
                          <a:cs typeface="+mn-cs"/>
                        </a:rPr>
                        <a:t>竞赛</a:t>
                      </a:r>
                      <a:r>
                        <a:rPr kumimoji="0" lang="en-US" altLang="zh-CN" sz="2400" b="1" kern="1200" dirty="0" smtClean="0">
                          <a:solidFill>
                            <a:schemeClr val="lt1"/>
                          </a:solidFill>
                          <a:latin typeface="微软雅黑" pitchFamily="34" charset="-122"/>
                          <a:ea typeface="微软雅黑" pitchFamily="34" charset="-122"/>
                          <a:cs typeface="+mn-cs"/>
                        </a:rPr>
                        <a:t> : </a:t>
                      </a:r>
                      <a:r>
                        <a:rPr lang="en-US" altLang="zh-CN" sz="2400" b="1" dirty="0" smtClean="0">
                          <a:latin typeface="微软雅黑" pitchFamily="34" charset="-122"/>
                          <a:ea typeface="微软雅黑" pitchFamily="34" charset="-122"/>
                        </a:rPr>
                        <a:t>O2O</a:t>
                      </a:r>
                      <a:r>
                        <a:rPr lang="zh-CN" altLang="zh-CN" sz="2400" b="1" dirty="0" smtClean="0">
                          <a:latin typeface="微软雅黑" pitchFamily="34" charset="-122"/>
                          <a:ea typeface="微软雅黑" pitchFamily="34" charset="-122"/>
                        </a:rPr>
                        <a:t>激励</a:t>
                      </a:r>
                      <a:r>
                        <a:rPr lang="en-US" altLang="zh-CN" sz="2400" b="1" dirty="0" smtClean="0">
                          <a:latin typeface="微软雅黑" pitchFamily="34" charset="-122"/>
                          <a:ea typeface="微软雅黑" pitchFamily="34" charset="-122"/>
                        </a:rPr>
                        <a:t>/</a:t>
                      </a:r>
                      <a:r>
                        <a:rPr kumimoji="0" lang="zh-CN" altLang="zh-CN" sz="2400" b="1" kern="1200" dirty="0" smtClean="0">
                          <a:solidFill>
                            <a:schemeClr val="lt1"/>
                          </a:solidFill>
                          <a:latin typeface="微软雅黑" pitchFamily="34" charset="-122"/>
                          <a:ea typeface="微软雅黑" pitchFamily="34" charset="-122"/>
                          <a:cs typeface="+mn-cs"/>
                        </a:rPr>
                        <a:t>超级引流与获客机制</a:t>
                      </a:r>
                      <a:endParaRPr lang="zh-CN" altLang="en-US" sz="2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r>
              <a:tr h="2844740">
                <a:tc>
                  <a:txBody>
                    <a:bodyPr/>
                    <a:lstStyle/>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endParaRPr kumimoji="0" lang="en-US" altLang="zh-CN" sz="1800" b="1" kern="1200" dirty="0" smtClean="0">
                        <a:solidFill>
                          <a:srgbClr val="7030A0"/>
                        </a:solidFill>
                        <a:latin typeface="+mn-lt"/>
                        <a:ea typeface="+mn-ea"/>
                        <a:cs typeface="+mn-cs"/>
                      </a:endParaRPr>
                    </a:p>
                    <a:p>
                      <a:pPr algn="ctr"/>
                      <a:r>
                        <a:rPr kumimoji="0" lang="zh-CN" altLang="zh-CN" sz="2400" b="1" kern="1200" dirty="0" smtClean="0">
                          <a:solidFill>
                            <a:schemeClr val="dk1"/>
                          </a:solidFill>
                          <a:latin typeface="微软雅黑" pitchFamily="34" charset="-122"/>
                          <a:ea typeface="微软雅黑" pitchFamily="34" charset="-122"/>
                          <a:cs typeface="+mn-cs"/>
                        </a:rPr>
                        <a:t>说</a:t>
                      </a:r>
                      <a:endParaRPr kumimoji="0" lang="en-US" altLang="zh-CN" sz="2400" b="1" kern="1200" dirty="0" smtClean="0">
                        <a:solidFill>
                          <a:schemeClr val="dk1"/>
                        </a:solidFill>
                        <a:latin typeface="微软雅黑" pitchFamily="34" charset="-122"/>
                        <a:ea typeface="微软雅黑" pitchFamily="34" charset="-122"/>
                        <a:cs typeface="+mn-cs"/>
                      </a:endParaRPr>
                    </a:p>
                    <a:p>
                      <a:pPr algn="ctr"/>
                      <a:r>
                        <a:rPr kumimoji="0" lang="zh-CN" altLang="zh-CN" sz="2400" b="1" kern="1200" dirty="0" smtClean="0">
                          <a:solidFill>
                            <a:schemeClr val="dk1"/>
                          </a:solidFill>
                          <a:latin typeface="微软雅黑" pitchFamily="34" charset="-122"/>
                          <a:ea typeface="微软雅黑" pitchFamily="34" charset="-122"/>
                          <a:cs typeface="+mn-cs"/>
                        </a:rPr>
                        <a:t>明</a:t>
                      </a:r>
                      <a:endParaRPr lang="zh-CN" altLang="en-US" sz="2400" b="1" dirty="0">
                        <a:solidFill>
                          <a:schemeClr val="bg1"/>
                        </a:solidFill>
                        <a:effectLst/>
                        <a:latin typeface="微软雅黑" pitchFamily="34" charset="-122"/>
                        <a:ea typeface="微软雅黑" pitchFamily="34" charset="-122"/>
                      </a:endParaRPr>
                    </a:p>
                  </a:txBody>
                  <a:tcPr/>
                </a:tc>
                <a:tc>
                  <a:txBody>
                    <a:bodyPr/>
                    <a:lstStyle/>
                    <a:p>
                      <a:r>
                        <a:rPr kumimoji="0" lang="zh-CN" altLang="zh-CN" sz="1800" b="1" kern="1200" dirty="0" smtClean="0">
                          <a:solidFill>
                            <a:schemeClr val="dk1"/>
                          </a:solidFill>
                          <a:latin typeface="微软雅黑" pitchFamily="34" charset="-122"/>
                          <a:ea typeface="微软雅黑" pitchFamily="34" charset="-122"/>
                          <a:cs typeface="+mn-cs"/>
                        </a:rPr>
                        <a:t>适用对象</a:t>
                      </a:r>
                      <a:r>
                        <a:rPr kumimoji="0" lang="zh-CN" altLang="zh-CN" sz="1800" kern="1200" dirty="0" smtClean="0">
                          <a:solidFill>
                            <a:schemeClr val="dk1"/>
                          </a:solidFill>
                          <a:latin typeface="微软雅黑" pitchFamily="34" charset="-122"/>
                          <a:ea typeface="微软雅黑" pitchFamily="34" charset="-122"/>
                          <a:cs typeface="+mn-cs"/>
                        </a:rPr>
                        <a:t>：企业总裁、战略规划总监、营销总监、广告与产品主管、市场情报调研分析主管、业务主管、生产总监、采购经理、财务经理、经销商与企业高层综合管理的专业人员。</a:t>
                      </a:r>
                    </a:p>
                    <a:p>
                      <a:r>
                        <a:rPr kumimoji="0" lang="en-US" altLang="zh-CN" sz="1800" kern="1200" dirty="0" smtClean="0">
                          <a:solidFill>
                            <a:schemeClr val="dk1"/>
                          </a:solidFill>
                          <a:latin typeface="微软雅黑" pitchFamily="34" charset="-122"/>
                          <a:ea typeface="微软雅黑" pitchFamily="34" charset="-122"/>
                          <a:cs typeface="+mn-cs"/>
                        </a:rPr>
                        <a:t> </a:t>
                      </a:r>
                      <a:endParaRPr kumimoji="0" lang="zh-CN" altLang="zh-CN" sz="1800" kern="1200" dirty="0" smtClean="0">
                        <a:solidFill>
                          <a:schemeClr val="dk1"/>
                        </a:solidFill>
                        <a:latin typeface="微软雅黑" pitchFamily="34" charset="-122"/>
                        <a:ea typeface="微软雅黑" pitchFamily="34" charset="-122"/>
                        <a:cs typeface="+mn-cs"/>
                      </a:endParaRPr>
                    </a:p>
                    <a:p>
                      <a:r>
                        <a:rPr kumimoji="0" lang="zh-CN" altLang="zh-CN" sz="1800" b="1" kern="1200" dirty="0" smtClean="0">
                          <a:solidFill>
                            <a:schemeClr val="dk1"/>
                          </a:solidFill>
                          <a:latin typeface="微软雅黑" pitchFamily="34" charset="-122"/>
                          <a:ea typeface="微软雅黑" pitchFamily="34" charset="-122"/>
                          <a:cs typeface="+mn-cs"/>
                        </a:rPr>
                        <a:t>教学形式</a:t>
                      </a:r>
                      <a:r>
                        <a:rPr kumimoji="0" lang="zh-CN" altLang="zh-CN" sz="1800" kern="1200" dirty="0" smtClean="0">
                          <a:solidFill>
                            <a:schemeClr val="dk1"/>
                          </a:solidFill>
                          <a:latin typeface="微软雅黑" pitchFamily="34" charset="-122"/>
                          <a:ea typeface="微软雅黑" pitchFamily="34" charset="-122"/>
                          <a:cs typeface="+mn-cs"/>
                        </a:rPr>
                        <a:t>：</a:t>
                      </a:r>
                      <a:r>
                        <a:rPr kumimoji="0" lang="en-US" altLang="zh-CN" sz="1800" kern="1200" dirty="0" smtClean="0">
                          <a:solidFill>
                            <a:schemeClr val="dk1"/>
                          </a:solidFill>
                          <a:latin typeface="微软雅黑" pitchFamily="34" charset="-122"/>
                          <a:ea typeface="微软雅黑" pitchFamily="34" charset="-122"/>
                          <a:cs typeface="+mn-cs"/>
                        </a:rPr>
                        <a:t>IEG</a:t>
                      </a:r>
                      <a:r>
                        <a:rPr kumimoji="0" lang="zh-CN" altLang="zh-CN" sz="1800" kern="1200" dirty="0" smtClean="0">
                          <a:solidFill>
                            <a:schemeClr val="dk1"/>
                          </a:solidFill>
                          <a:latin typeface="微软雅黑" pitchFamily="34" charset="-122"/>
                          <a:ea typeface="微软雅黑" pitchFamily="34" charset="-122"/>
                          <a:cs typeface="+mn-cs"/>
                        </a:rPr>
                        <a:t>经营博弈系统的竞争模拟、课题研讨、专题分析、案例分享</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听讲信息能记得</a:t>
                      </a:r>
                      <a:r>
                        <a:rPr kumimoji="0" lang="en-US" altLang="zh-CN" sz="1800" kern="1200" dirty="0" smtClean="0">
                          <a:solidFill>
                            <a:schemeClr val="dk1"/>
                          </a:solidFill>
                          <a:latin typeface="微软雅黑" pitchFamily="34" charset="-122"/>
                          <a:ea typeface="微软雅黑" pitchFamily="34" charset="-122"/>
                          <a:cs typeface="+mn-cs"/>
                        </a:rPr>
                        <a:t>20%</a:t>
                      </a:r>
                      <a:r>
                        <a:rPr kumimoji="0" lang="zh-CN" altLang="zh-CN" sz="1800" kern="1200" dirty="0" smtClean="0">
                          <a:solidFill>
                            <a:schemeClr val="dk1"/>
                          </a:solidFill>
                          <a:latin typeface="微软雅黑" pitchFamily="34" charset="-122"/>
                          <a:ea typeface="微软雅黑" pitchFamily="34" charset="-122"/>
                          <a:cs typeface="+mn-cs"/>
                        </a:rPr>
                        <a:t>；课堂笔记能记得</a:t>
                      </a:r>
                      <a:r>
                        <a:rPr kumimoji="0" lang="en-US" altLang="zh-CN" sz="1800" kern="1200" dirty="0" smtClean="0">
                          <a:solidFill>
                            <a:schemeClr val="dk1"/>
                          </a:solidFill>
                          <a:latin typeface="微软雅黑" pitchFamily="34" charset="-122"/>
                          <a:ea typeface="微软雅黑" pitchFamily="34" charset="-122"/>
                          <a:cs typeface="+mn-cs"/>
                        </a:rPr>
                        <a:t>40%</a:t>
                      </a:r>
                      <a:r>
                        <a:rPr kumimoji="0" lang="zh-CN" altLang="zh-CN" sz="1800" kern="1200" dirty="0" smtClean="0">
                          <a:solidFill>
                            <a:schemeClr val="dk1"/>
                          </a:solidFill>
                          <a:latin typeface="微软雅黑" pitchFamily="34" charset="-122"/>
                          <a:ea typeface="微软雅黑" pitchFamily="34" charset="-122"/>
                          <a:cs typeface="+mn-cs"/>
                        </a:rPr>
                        <a:t>；但亲身经历的体验却能进入长期记忆而记得</a:t>
                      </a:r>
                      <a:r>
                        <a:rPr kumimoji="0" lang="en-US" altLang="zh-CN" sz="1800" kern="1200" dirty="0" smtClean="0">
                          <a:solidFill>
                            <a:schemeClr val="dk1"/>
                          </a:solidFill>
                          <a:latin typeface="微软雅黑" pitchFamily="34" charset="-122"/>
                          <a:ea typeface="微软雅黑" pitchFamily="34" charset="-122"/>
                          <a:cs typeface="+mn-cs"/>
                        </a:rPr>
                        <a:t>80%</a:t>
                      </a:r>
                      <a:r>
                        <a:rPr kumimoji="0" lang="en-US" altLang="zh-TW" sz="1800" kern="1200" dirty="0" smtClean="0">
                          <a:solidFill>
                            <a:schemeClr val="dk1"/>
                          </a:solidFill>
                          <a:latin typeface="微软雅黑" pitchFamily="34" charset="-122"/>
                          <a:ea typeface="微软雅黑" pitchFamily="34" charset="-122"/>
                          <a:cs typeface="+mn-cs"/>
                        </a:rPr>
                        <a:t>), </a:t>
                      </a:r>
                      <a:r>
                        <a:rPr kumimoji="0" lang="en-US" altLang="zh-CN" sz="1800" kern="1200" dirty="0" smtClean="0">
                          <a:solidFill>
                            <a:schemeClr val="dk1"/>
                          </a:solidFill>
                          <a:latin typeface="微软雅黑" pitchFamily="34" charset="-122"/>
                          <a:ea typeface="微软雅黑" pitchFamily="34" charset="-122"/>
                          <a:cs typeface="+mn-cs"/>
                        </a:rPr>
                        <a:t>IEG</a:t>
                      </a:r>
                      <a:r>
                        <a:rPr kumimoji="0" lang="zh-CN" altLang="zh-CN" sz="1800" kern="1200" dirty="0" smtClean="0">
                          <a:solidFill>
                            <a:schemeClr val="dk1"/>
                          </a:solidFill>
                          <a:latin typeface="微软雅黑" pitchFamily="34" charset="-122"/>
                          <a:ea typeface="微软雅黑" pitchFamily="34" charset="-122"/>
                          <a:cs typeface="+mn-cs"/>
                        </a:rPr>
                        <a:t>模拟训练以</a:t>
                      </a:r>
                      <a:r>
                        <a:rPr kumimoji="0" lang="en-US" altLang="zh-CN" sz="1800" b="1" kern="1200" dirty="0" smtClean="0">
                          <a:solidFill>
                            <a:schemeClr val="dk1"/>
                          </a:solidFill>
                          <a:latin typeface="微软雅黑" pitchFamily="34" charset="-122"/>
                          <a:ea typeface="微软雅黑" pitchFamily="34" charset="-122"/>
                          <a:cs typeface="+mn-cs"/>
                        </a:rPr>
                        <a:t>“</a:t>
                      </a:r>
                      <a:r>
                        <a:rPr kumimoji="0" lang="zh-CN" altLang="zh-CN" sz="1800" b="1" kern="1200" dirty="0" smtClean="0">
                          <a:solidFill>
                            <a:schemeClr val="dk1"/>
                          </a:solidFill>
                          <a:latin typeface="微软雅黑" pitchFamily="34" charset="-122"/>
                          <a:ea typeface="微软雅黑" pitchFamily="34" charset="-122"/>
                          <a:cs typeface="+mn-cs"/>
                        </a:rPr>
                        <a:t>现场体验</a:t>
                      </a:r>
                      <a:r>
                        <a:rPr kumimoji="0" lang="en-US" altLang="zh-CN" sz="1800" b="1"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方式提升学习效果</a:t>
                      </a:r>
                    </a:p>
                    <a:p>
                      <a:r>
                        <a:rPr kumimoji="0" lang="en-US" altLang="zh-CN" sz="1800" kern="1200" dirty="0" smtClean="0">
                          <a:solidFill>
                            <a:schemeClr val="dk1"/>
                          </a:solidFill>
                          <a:latin typeface="微软雅黑" pitchFamily="34" charset="-122"/>
                          <a:ea typeface="微软雅黑" pitchFamily="34" charset="-122"/>
                          <a:cs typeface="+mn-cs"/>
                        </a:rPr>
                        <a:t> </a:t>
                      </a:r>
                      <a:endParaRPr kumimoji="0" lang="zh-CN" altLang="zh-CN" sz="1800" kern="1200" dirty="0" smtClean="0">
                        <a:solidFill>
                          <a:schemeClr val="dk1"/>
                        </a:solidFill>
                        <a:latin typeface="微软雅黑" pitchFamily="34" charset="-122"/>
                        <a:ea typeface="微软雅黑" pitchFamily="34" charset="-122"/>
                        <a:cs typeface="+mn-cs"/>
                      </a:endParaRPr>
                    </a:p>
                    <a:p>
                      <a:r>
                        <a:rPr kumimoji="0" lang="zh-CN" altLang="zh-CN" sz="1800" b="1" kern="1200" dirty="0" smtClean="0">
                          <a:solidFill>
                            <a:schemeClr val="dk1"/>
                          </a:solidFill>
                          <a:latin typeface="微软雅黑" pitchFamily="34" charset="-122"/>
                          <a:ea typeface="微软雅黑" pitchFamily="34" charset="-122"/>
                          <a:cs typeface="+mn-cs"/>
                        </a:rPr>
                        <a:t>成功案例</a:t>
                      </a:r>
                      <a:r>
                        <a:rPr kumimoji="0" lang="zh-CN" altLang="zh-CN" sz="1800" kern="1200" dirty="0" smtClean="0">
                          <a:solidFill>
                            <a:schemeClr val="dk1"/>
                          </a:solidFill>
                          <a:latin typeface="微软雅黑" pitchFamily="34" charset="-122"/>
                          <a:ea typeface="微软雅黑" pitchFamily="34" charset="-122"/>
                          <a:cs typeface="+mn-cs"/>
                        </a:rPr>
                        <a:t>：清华同方</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威视</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a:t>
                      </a:r>
                      <a:r>
                        <a:rPr kumimoji="0" lang="en-US" altLang="zh-CN" sz="1800" kern="1200" dirty="0" smtClean="0">
                          <a:solidFill>
                            <a:schemeClr val="dk1"/>
                          </a:solidFill>
                          <a:latin typeface="微软雅黑" pitchFamily="34" charset="-122"/>
                          <a:ea typeface="微软雅黑" pitchFamily="34" charset="-122"/>
                          <a:cs typeface="+mn-cs"/>
                        </a:rPr>
                        <a:t>NEC(</a:t>
                      </a:r>
                      <a:r>
                        <a:rPr kumimoji="0" lang="zh-CN" altLang="zh-CN" sz="1800" kern="1200" dirty="0" smtClean="0">
                          <a:solidFill>
                            <a:schemeClr val="dk1"/>
                          </a:solidFill>
                          <a:latin typeface="微软雅黑" pitchFamily="34" charset="-122"/>
                          <a:ea typeface="微软雅黑" pitchFamily="34" charset="-122"/>
                          <a:cs typeface="+mn-cs"/>
                        </a:rPr>
                        <a:t>中国</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 、立邦涂料</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中国</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、伊利集团、新疆屯河集团、中盐集团、中国网通、云南红塔实业、蒙牛集团、诺基亚</a:t>
                      </a:r>
                      <a:r>
                        <a:rPr kumimoji="0" lang="en-US" altLang="zh-CN" sz="1800" kern="1200" dirty="0" smtClean="0">
                          <a:solidFill>
                            <a:schemeClr val="dk1"/>
                          </a:solidFill>
                          <a:latin typeface="微软雅黑" pitchFamily="34" charset="-122"/>
                          <a:ea typeface="微软雅黑" pitchFamily="34" charset="-122"/>
                          <a:cs typeface="+mn-cs"/>
                        </a:rPr>
                        <a:t>(NOKIA)</a:t>
                      </a:r>
                      <a:r>
                        <a:rPr kumimoji="0" lang="zh-CN" altLang="zh-CN" sz="1800" kern="1200" dirty="0" smtClean="0">
                          <a:solidFill>
                            <a:schemeClr val="dk1"/>
                          </a:solidFill>
                          <a:latin typeface="微软雅黑" pitchFamily="34" charset="-122"/>
                          <a:ea typeface="微软雅黑" pitchFamily="34" charset="-122"/>
                          <a:cs typeface="+mn-cs"/>
                        </a:rPr>
                        <a:t> 、佛山鹰牌陶瓷、上海豫园集团、中远房地产、兆维集团、金光集团（亚洲浆纸</a:t>
                      </a:r>
                      <a:r>
                        <a:rPr kumimoji="0" lang="en-US" altLang="zh-CN" sz="1800" kern="1200" dirty="0" smtClean="0">
                          <a:solidFill>
                            <a:schemeClr val="dk1"/>
                          </a:solidFill>
                          <a:latin typeface="微软雅黑" pitchFamily="34" charset="-122"/>
                          <a:ea typeface="微软雅黑" pitchFamily="34" charset="-122"/>
                          <a:cs typeface="+mn-cs"/>
                        </a:rPr>
                        <a:t>APP</a:t>
                      </a:r>
                      <a:r>
                        <a:rPr kumimoji="0" lang="zh-CN" altLang="zh-CN" sz="1800" kern="1200" dirty="0" smtClean="0">
                          <a:solidFill>
                            <a:schemeClr val="dk1"/>
                          </a:solidFill>
                          <a:latin typeface="微软雅黑" pitchFamily="34" charset="-122"/>
                          <a:ea typeface="微软雅黑" pitchFamily="34" charset="-122"/>
                          <a:cs typeface="+mn-cs"/>
                        </a:rPr>
                        <a:t>）、首钢高新公司、中国石化、哈药集团三精制药、澳门航空、金宝汤</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亚洲</a:t>
                      </a:r>
                      <a:r>
                        <a:rPr kumimoji="0" lang="en-US" altLang="zh-CN" sz="1800" kern="1200" dirty="0" smtClean="0">
                          <a:solidFill>
                            <a:schemeClr val="dk1"/>
                          </a:solidFill>
                          <a:latin typeface="微软雅黑" pitchFamily="34" charset="-122"/>
                          <a:ea typeface="微软雅黑" pitchFamily="34" charset="-122"/>
                          <a:cs typeface="+mn-cs"/>
                        </a:rPr>
                        <a:t>)</a:t>
                      </a:r>
                      <a:r>
                        <a:rPr kumimoji="0" lang="zh-CN" altLang="zh-CN" sz="1800" kern="1200" dirty="0" smtClean="0">
                          <a:solidFill>
                            <a:schemeClr val="dk1"/>
                          </a:solidFill>
                          <a:latin typeface="微软雅黑" pitchFamily="34" charset="-122"/>
                          <a:ea typeface="微软雅黑" pitchFamily="34" charset="-122"/>
                          <a:cs typeface="+mn-cs"/>
                        </a:rPr>
                        <a:t>公司、广东蓝带集团、四川长虹电子、天津凯威化工、哈尔滨华联商厦、江苏江海粮油等知名企业。成功作为清华领导力培训网及北大、人大、</a:t>
                      </a:r>
                      <a:r>
                        <a:rPr kumimoji="0" lang="en-US" altLang="zh-CN" sz="1800" u="none" strike="noStrike" kern="1200" dirty="0" smtClean="0">
                          <a:solidFill>
                            <a:schemeClr val="bg1"/>
                          </a:solidFill>
                          <a:latin typeface="微软雅黑" pitchFamily="34" charset="-122"/>
                          <a:ea typeface="微软雅黑" pitchFamily="34" charset="-122"/>
                          <a:cs typeface="+mn-cs"/>
                        </a:rPr>
                        <a:t>复</a:t>
                      </a:r>
                      <a:r>
                        <a:rPr kumimoji="0" lang="zh-CN" altLang="zh-CN" sz="1800" kern="1200" dirty="0" smtClean="0">
                          <a:solidFill>
                            <a:schemeClr val="dk1"/>
                          </a:solidFill>
                          <a:latin typeface="微软雅黑" pitchFamily="34" charset="-122"/>
                          <a:ea typeface="微软雅黑" pitchFamily="34" charset="-122"/>
                          <a:cs typeface="+mn-cs"/>
                        </a:rPr>
                        <a:t>旦开设的</a:t>
                      </a:r>
                      <a:r>
                        <a:rPr kumimoji="0" lang="en-US" altLang="zh-CN" sz="1800" b="0" kern="1200" dirty="0" smtClean="0">
                          <a:solidFill>
                            <a:schemeClr val="dk1"/>
                          </a:solidFill>
                          <a:latin typeface="微软雅黑" pitchFamily="34" charset="-122"/>
                          <a:ea typeface="微软雅黑" pitchFamily="34" charset="-122"/>
                          <a:cs typeface="+mn-cs"/>
                        </a:rPr>
                        <a:t>EMBA</a:t>
                      </a:r>
                      <a:r>
                        <a:rPr kumimoji="0" lang="zh-CN" altLang="zh-CN" sz="1800" b="0" kern="1200" dirty="0" smtClean="0">
                          <a:solidFill>
                            <a:schemeClr val="dk1"/>
                          </a:solidFill>
                          <a:latin typeface="微软雅黑" pitchFamily="34" charset="-122"/>
                          <a:ea typeface="微软雅黑" pitchFamily="34" charset="-122"/>
                          <a:cs typeface="+mn-cs"/>
                        </a:rPr>
                        <a:t>课程、总裁班</a:t>
                      </a:r>
                      <a:r>
                        <a:rPr kumimoji="0" lang="zh-CN" altLang="zh-CN" sz="1800" kern="1200" dirty="0" smtClean="0">
                          <a:solidFill>
                            <a:schemeClr val="dk1"/>
                          </a:solidFill>
                          <a:latin typeface="微软雅黑" pitchFamily="34" charset="-122"/>
                          <a:ea typeface="微软雅黑" pitchFamily="34" charset="-122"/>
                          <a:cs typeface="+mn-cs"/>
                        </a:rPr>
                        <a:t>与</a:t>
                      </a:r>
                      <a:r>
                        <a:rPr kumimoji="0" lang="zh-CN" altLang="zh-CN" sz="1800" b="0" kern="1200" dirty="0" smtClean="0">
                          <a:solidFill>
                            <a:schemeClr val="dk1"/>
                          </a:solidFill>
                          <a:latin typeface="微软雅黑" pitchFamily="34" charset="-122"/>
                          <a:ea typeface="微软雅黑" pitchFamily="34" charset="-122"/>
                          <a:cs typeface="+mn-cs"/>
                        </a:rPr>
                        <a:t>职业经理人培训班</a:t>
                      </a:r>
                      <a:r>
                        <a:rPr kumimoji="0" lang="zh-CN" altLang="zh-CN" sz="1800" kern="1200" dirty="0" smtClean="0">
                          <a:solidFill>
                            <a:schemeClr val="dk1"/>
                          </a:solidFill>
                          <a:latin typeface="微软雅黑" pitchFamily="34" charset="-122"/>
                          <a:ea typeface="微软雅黑" pitchFamily="34" charset="-122"/>
                          <a:cs typeface="+mn-cs"/>
                        </a:rPr>
                        <a:t>等标准课程。</a:t>
                      </a:r>
                      <a:endParaRPr kumimoji="0" lang="zh-CN" altLang="zh-CN" sz="1800" kern="1200" dirty="0">
                        <a:solidFill>
                          <a:schemeClr val="dk1"/>
                        </a:solidFill>
                        <a:latin typeface="微软雅黑" pitchFamily="34" charset="-122"/>
                        <a:ea typeface="微软雅黑" pitchFamily="34" charset="-122"/>
                        <a:cs typeface="+mn-cs"/>
                      </a:endParaRPr>
                    </a:p>
                  </a:txBody>
                  <a:tcPr/>
                </a:tc>
              </a:tr>
            </a:tbl>
          </a:graphicData>
        </a:graphic>
      </p:graphicFrame>
      <p:sp>
        <p:nvSpPr>
          <p:cNvPr id="5" name="日期占位符 4"/>
          <p:cNvSpPr>
            <a:spLocks noGrp="1"/>
          </p:cNvSpPr>
          <p:nvPr>
            <p:ph type="dt" sz="half" idx="10"/>
          </p:nvPr>
        </p:nvSpPr>
        <p:spPr/>
        <p:txBody>
          <a:bodyPr/>
          <a:lstStyle/>
          <a:p>
            <a:fld id="{D72074E6-4F8A-4F18-BFBF-5E4BE813179A}" type="datetime1">
              <a:rPr lang="zh-CN" altLang="en-US" smtClean="0"/>
              <a:pPr/>
              <a:t>2017/10/27</a:t>
            </a:fld>
            <a:endParaRPr lang="zh-CN" altLang="en-US"/>
          </a:p>
        </p:txBody>
      </p:sp>
      <p:sp>
        <p:nvSpPr>
          <p:cNvPr id="6" name="灯片编号占位符 5"/>
          <p:cNvSpPr>
            <a:spLocks noGrp="1"/>
          </p:cNvSpPr>
          <p:nvPr>
            <p:ph type="sldNum" sz="quarter" idx="12"/>
          </p:nvPr>
        </p:nvSpPr>
        <p:spPr>
          <a:xfrm>
            <a:off x="6588224" y="6309320"/>
            <a:ext cx="2133600" cy="365125"/>
          </a:xfrm>
        </p:spPr>
        <p:txBody>
          <a:bodyPr/>
          <a:lstStyle/>
          <a:p>
            <a:fld id="{3E16D63F-8A87-41C4-ABD4-44CB8AC6A2F3}"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7776000" cy="648072"/>
          </a:xfrm>
        </p:spPr>
        <p:txBody>
          <a:bodyPr>
            <a:normAutofit fontScale="90000"/>
          </a:bodyPr>
          <a:lstStyle/>
          <a:p>
            <a:pPr algn="ctr"/>
            <a:r>
              <a:rPr lang="en-US" altLang="zh-CN" b="1" dirty="0" smtClean="0">
                <a:latin typeface="+mj-ea"/>
              </a:rPr>
              <a:t>IEG SWOT</a:t>
            </a:r>
            <a:r>
              <a:rPr lang="zh-CN" altLang="zh-CN" b="1" dirty="0" smtClean="0">
                <a:latin typeface="+mj-ea"/>
              </a:rPr>
              <a:t>分析</a:t>
            </a:r>
            <a:r>
              <a:rPr lang="zh-TW" altLang="en-US" b="1" dirty="0" smtClean="0">
                <a:latin typeface="+mj-ea"/>
              </a:rPr>
              <a:t> </a:t>
            </a:r>
            <a:r>
              <a:rPr lang="en-US" altLang="zh-TW" b="1" dirty="0" smtClean="0">
                <a:latin typeface="华文新魏" pitchFamily="2" charset="-122"/>
                <a:ea typeface="华文新魏" pitchFamily="2" charset="-122"/>
              </a:rPr>
              <a:t>I</a:t>
            </a:r>
            <a:endParaRPr lang="zh-CN" altLang="en-US" dirty="0"/>
          </a:p>
        </p:txBody>
      </p:sp>
      <p:graphicFrame>
        <p:nvGraphicFramePr>
          <p:cNvPr id="6" name="内容占位符 5"/>
          <p:cNvGraphicFramePr>
            <a:graphicFrameLocks noGrp="1"/>
          </p:cNvGraphicFramePr>
          <p:nvPr>
            <p:ph idx="1"/>
          </p:nvPr>
        </p:nvGraphicFramePr>
        <p:xfrm>
          <a:off x="395536" y="908721"/>
          <a:ext cx="8352928" cy="5348414"/>
        </p:xfrm>
        <a:graphic>
          <a:graphicData uri="http://schemas.openxmlformats.org/drawingml/2006/table">
            <a:tbl>
              <a:tblPr firstRow="1" bandRow="1">
                <a:tableStyleId>{5C22544A-7EE6-4342-B048-85BDC9FD1C3A}</a:tableStyleId>
              </a:tblPr>
              <a:tblGrid>
                <a:gridCol w="8352928"/>
              </a:tblGrid>
              <a:tr h="378157">
                <a:tc>
                  <a:txBody>
                    <a:bodyPr/>
                    <a:lstStyle/>
                    <a:p>
                      <a:pPr algn="ctr"/>
                      <a:r>
                        <a:rPr kumimoji="0" lang="zh-CN" altLang="zh-CN" sz="1800" b="1" kern="1200"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cs typeface="+mn-cs"/>
                        </a:rPr>
                        <a:t>机会</a:t>
                      </a:r>
                      <a:r>
                        <a:rPr kumimoji="0" lang="en-US" altLang="zh-CN" sz="1800" b="1" kern="1200"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800" b="1" kern="1200"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cs typeface="+mn-cs"/>
                        </a:rPr>
                        <a:t>威胁分析</a:t>
                      </a:r>
                      <a:endParaRPr lang="zh-CN" altLang="en-US" dirty="0">
                        <a:solidFill>
                          <a:srgbClr val="FFC000"/>
                        </a:solidFill>
                        <a:effectLst>
                          <a:outerShdw blurRad="38100" dist="38100" dir="2700000" algn="tl">
                            <a:srgbClr val="000000">
                              <a:alpha val="43137"/>
                            </a:srgbClr>
                          </a:outerShdw>
                        </a:effectLst>
                        <a:latin typeface="微软雅黑" pitchFamily="34" charset="-122"/>
                        <a:ea typeface="微软雅黑" pitchFamily="34" charset="-122"/>
                      </a:endParaRPr>
                    </a:p>
                  </a:txBody>
                  <a:tcPr/>
                </a:tc>
              </a:tr>
              <a:tr h="2986649">
                <a:tc>
                  <a:txBody>
                    <a:bodyPr/>
                    <a:lstStyle/>
                    <a:p>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机会</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(Opportunity)</a:t>
                      </a:r>
                      <a:endPar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endParaRPr>
                    </a:p>
                    <a:p>
                      <a:pPr marL="342900" indent="-342900">
                        <a:buNone/>
                      </a:pPr>
                      <a:r>
                        <a:rPr lang="en-US" altLang="zh-CN" sz="1400" b="1" dirty="0" smtClean="0">
                          <a:solidFill>
                            <a:schemeClr val="bg1"/>
                          </a:solidFill>
                          <a:latin typeface="微软雅黑" pitchFamily="34" charset="-122"/>
                          <a:ea typeface="微软雅黑" pitchFamily="34" charset="-122"/>
                        </a:rPr>
                        <a:t>1. </a:t>
                      </a:r>
                      <a:r>
                        <a:rPr lang="zh-CN" altLang="zh-CN" sz="1400" b="1" dirty="0" smtClean="0">
                          <a:solidFill>
                            <a:schemeClr val="bg1"/>
                          </a:solidFill>
                          <a:latin typeface="微软雅黑" pitchFamily="34" charset="-122"/>
                          <a:ea typeface="微软雅黑" pitchFamily="34" charset="-122"/>
                        </a:rPr>
                        <a:t>星河</a:t>
                      </a:r>
                      <a:r>
                        <a:rPr kumimoji="0" lang="zh-CN" altLang="zh-CN" sz="1400" b="1" kern="1200" dirty="0" smtClean="0">
                          <a:solidFill>
                            <a:schemeClr val="bg1"/>
                          </a:solidFill>
                          <a:effectLst/>
                          <a:latin typeface="微软雅黑" pitchFamily="34" charset="-122"/>
                          <a:ea typeface="微软雅黑" pitchFamily="34" charset="-122"/>
                          <a:cs typeface="+mn-cs"/>
                        </a:rPr>
                        <a:t>互联</a:t>
                      </a:r>
                      <a:r>
                        <a:rPr kumimoji="0" lang="en-US" altLang="zh-CN" sz="1400" b="1" kern="1200" dirty="0" smtClean="0">
                          <a:solidFill>
                            <a:schemeClr val="bg1"/>
                          </a:solidFill>
                          <a:effectLst/>
                          <a:latin typeface="微软雅黑" pitchFamily="34" charset="-122"/>
                          <a:ea typeface="微软雅黑" pitchFamily="34" charset="-122"/>
                          <a:cs typeface="+mn-cs"/>
                        </a:rPr>
                        <a:t> </a:t>
                      </a:r>
                      <a:r>
                        <a:rPr lang="en-US" altLang="zh-CN" sz="1400" b="1" dirty="0" smtClean="0">
                          <a:solidFill>
                            <a:schemeClr val="bg1"/>
                          </a:solidFill>
                          <a:latin typeface="微软雅黑" pitchFamily="34" charset="-122"/>
                          <a:ea typeface="微软雅黑" pitchFamily="34" charset="-122"/>
                        </a:rPr>
                        <a:t>: </a:t>
                      </a:r>
                      <a:r>
                        <a:rPr lang="zh-CN" altLang="zh-CN" sz="1400" b="1" dirty="0" smtClean="0">
                          <a:solidFill>
                            <a:srgbClr val="0070C0"/>
                          </a:solidFill>
                          <a:effectLst/>
                          <a:latin typeface="微软雅黑" pitchFamily="34" charset="-122"/>
                          <a:ea typeface="微软雅黑" pitchFamily="34" charset="-122"/>
                        </a:rPr>
                        <a:t>未来十年</a:t>
                      </a:r>
                      <a:r>
                        <a:rPr lang="en-US" altLang="zh-CN" sz="1400" b="1" dirty="0" smtClean="0">
                          <a:solidFill>
                            <a:srgbClr val="0070C0"/>
                          </a:solidFill>
                          <a:effectLst/>
                          <a:latin typeface="微软雅黑" pitchFamily="34" charset="-122"/>
                          <a:ea typeface="微软雅黑" pitchFamily="34" charset="-122"/>
                        </a:rPr>
                        <a:t>, </a:t>
                      </a:r>
                      <a:r>
                        <a:rPr lang="zh-CN" altLang="zh-CN" sz="1400" b="1" dirty="0" smtClean="0">
                          <a:solidFill>
                            <a:srgbClr val="0070C0"/>
                          </a:solidFill>
                          <a:effectLst/>
                          <a:latin typeface="微软雅黑" pitchFamily="34" charset="-122"/>
                          <a:ea typeface="微软雅黑" pitchFamily="34" charset="-122"/>
                        </a:rPr>
                        <a:t>全球产业互联网</a:t>
                      </a:r>
                      <a:r>
                        <a:rPr lang="en-US" altLang="zh-CN" sz="1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90</a:t>
                      </a:r>
                      <a:r>
                        <a:rPr lang="zh-CN" altLang="zh-CN" sz="1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万亿元人民币</a:t>
                      </a:r>
                      <a:r>
                        <a:rPr lang="zh-CN" altLang="zh-CN" sz="1400" b="1" dirty="0" smtClean="0">
                          <a:solidFill>
                            <a:srgbClr val="0070C0"/>
                          </a:solidFill>
                          <a:effectLst/>
                          <a:latin typeface="微软雅黑" pitchFamily="34" charset="-122"/>
                          <a:ea typeface="微软雅黑" pitchFamily="34" charset="-122"/>
                        </a:rPr>
                        <a:t>市场潜能</a:t>
                      </a:r>
                      <a:r>
                        <a:rPr lang="en-US" altLang="zh-CN" sz="1400" dirty="0" smtClean="0">
                          <a:solidFill>
                            <a:schemeClr val="bg1"/>
                          </a:solidFill>
                          <a:latin typeface="微软雅黑" pitchFamily="34" charset="-122"/>
                          <a:ea typeface="微软雅黑" pitchFamily="34" charset="-122"/>
                        </a:rPr>
                        <a:t>, </a:t>
                      </a:r>
                      <a:r>
                        <a:rPr lang="zh-CN" altLang="zh-CN" sz="1400" b="1" dirty="0" smtClean="0">
                          <a:solidFill>
                            <a:srgbClr val="0070C0"/>
                          </a:solidFill>
                          <a:effectLst/>
                          <a:latin typeface="微软雅黑" pitchFamily="34" charset="-122"/>
                          <a:ea typeface="微软雅黑" pitchFamily="34" charset="-122"/>
                        </a:rPr>
                        <a:t>中国市场</a:t>
                      </a:r>
                      <a:r>
                        <a:rPr lang="zh-CN" altLang="zh-CN" sz="1400" dirty="0" smtClean="0">
                          <a:latin typeface="微软雅黑" pitchFamily="34" charset="-122"/>
                          <a:ea typeface="微软雅黑" pitchFamily="34" charset="-122"/>
                        </a:rPr>
                        <a:t>占其中的</a:t>
                      </a:r>
                      <a:r>
                        <a:rPr lang="en-US" altLang="zh-CN" sz="1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12</a:t>
                      </a:r>
                      <a:r>
                        <a:rPr lang="zh-CN" altLang="zh-CN" sz="1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万亿人民币</a:t>
                      </a:r>
                      <a:r>
                        <a:rPr lang="zh-CN" altLang="zh-CN"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342900" indent="-342900">
                        <a:buNone/>
                      </a:pP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美国现在</a:t>
                      </a:r>
                      <a:r>
                        <a:rPr lang="en-US" altLang="zh-CN" sz="1400" dirty="0" smtClean="0">
                          <a:latin typeface="微软雅黑" pitchFamily="34" charset="-122"/>
                          <a:ea typeface="微软雅黑" pitchFamily="34" charset="-122"/>
                        </a:rPr>
                        <a:t>GDP102</a:t>
                      </a:r>
                      <a:r>
                        <a:rPr lang="zh-CN" altLang="zh-CN" sz="1400" dirty="0" smtClean="0">
                          <a:latin typeface="微软雅黑" pitchFamily="34" charset="-122"/>
                          <a:ea typeface="微软雅黑" pitchFamily="34" charset="-122"/>
                        </a:rPr>
                        <a:t>万亿元</a:t>
                      </a: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意味全球通过产业互联网能创造类似于美国目前经济总量的商机</a:t>
                      </a:r>
                      <a:r>
                        <a:rPr lang="zh-CN" altLang="en-US" sz="1400" dirty="0" smtClean="0">
                          <a:latin typeface="微软雅黑" pitchFamily="34" charset="-122"/>
                          <a:ea typeface="微软雅黑" pitchFamily="34" charset="-122"/>
                        </a:rPr>
                        <a:t>。</a:t>
                      </a:r>
                      <a:endParaRPr kumimoji="0" lang="en-US" altLang="zh-CN" sz="1400" kern="1200" dirty="0" smtClean="0">
                        <a:solidFill>
                          <a:schemeClr val="dk1"/>
                        </a:solidFill>
                        <a:latin typeface="微软雅黑" pitchFamily="34" charset="-122"/>
                        <a:ea typeface="微软雅黑" pitchFamily="34" charset="-122"/>
                        <a:cs typeface="+mn-cs"/>
                      </a:endParaRPr>
                    </a:p>
                    <a:p>
                      <a:r>
                        <a:rPr kumimoji="0" lang="en-US" altLang="zh-CN" sz="1400" b="1" kern="1200" dirty="0" smtClean="0">
                          <a:solidFill>
                            <a:schemeClr val="dk1"/>
                          </a:solidFill>
                          <a:latin typeface="微软雅黑" pitchFamily="34" charset="-122"/>
                          <a:ea typeface="微软雅黑" pitchFamily="34" charset="-122"/>
                          <a:cs typeface="+mn-cs"/>
                        </a:rPr>
                        <a:t>2.</a:t>
                      </a:r>
                      <a:r>
                        <a:rPr kumimoji="0" lang="zh-TW" altLang="en-US" sz="1400" b="1"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chemeClr val="dk1"/>
                          </a:solidFill>
                          <a:latin typeface="微软雅黑" pitchFamily="34" charset="-122"/>
                          <a:ea typeface="微软雅黑" pitchFamily="34" charset="-122"/>
                          <a:cs typeface="+mn-cs"/>
                        </a:rPr>
                        <a:t>宏源证劵</a:t>
                      </a:r>
                      <a:r>
                        <a:rPr kumimoji="0" lang="zh-TW" altLang="en-US" sz="1400" b="1" kern="1200" dirty="0" smtClean="0">
                          <a:solidFill>
                            <a:schemeClr val="dk1"/>
                          </a:solidFill>
                          <a:latin typeface="微软雅黑" pitchFamily="34" charset="-122"/>
                          <a:ea typeface="微软雅黑" pitchFamily="34" charset="-122"/>
                          <a:cs typeface="+mn-cs"/>
                        </a:rPr>
                        <a:t> </a:t>
                      </a:r>
                      <a:r>
                        <a:rPr kumimoji="0" lang="en-US" altLang="zh-CN" sz="1400" b="1" kern="1200" dirty="0" smtClean="0">
                          <a:solidFill>
                            <a:schemeClr val="dk1"/>
                          </a:solidFill>
                          <a:latin typeface="微软雅黑" pitchFamily="34" charset="-122"/>
                          <a:ea typeface="微软雅黑" pitchFamily="34" charset="-122"/>
                          <a:cs typeface="+mn-cs"/>
                        </a:rPr>
                        <a:t>:</a:t>
                      </a:r>
                      <a:r>
                        <a:rPr kumimoji="0" lang="zh-TW" altLang="en-US" sz="1400" b="1"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中国过去</a:t>
                      </a:r>
                      <a:r>
                        <a:rPr kumimoji="0" lang="en-US" altLang="zh-CN" sz="1400" kern="1200" dirty="0" smtClean="0">
                          <a:solidFill>
                            <a:schemeClr val="dk1"/>
                          </a:solidFill>
                          <a:latin typeface="微软雅黑" pitchFamily="34" charset="-122"/>
                          <a:ea typeface="微软雅黑" pitchFamily="34" charset="-122"/>
                          <a:cs typeface="+mn-cs"/>
                        </a:rPr>
                        <a:t>20 </a:t>
                      </a:r>
                      <a:r>
                        <a:rPr kumimoji="0" lang="zh-CN" altLang="zh-CN" sz="1400" kern="1200" dirty="0" smtClean="0">
                          <a:solidFill>
                            <a:schemeClr val="dk1"/>
                          </a:solidFill>
                          <a:latin typeface="微软雅黑" pitchFamily="34" charset="-122"/>
                          <a:ea typeface="微软雅黑" pitchFamily="34" charset="-122"/>
                          <a:cs typeface="+mn-cs"/>
                        </a:rPr>
                        <a:t>年是</a:t>
                      </a:r>
                      <a:r>
                        <a:rPr kumimoji="0" lang="zh-CN" altLang="zh-CN" sz="1400" b="1" kern="1200" dirty="0" smtClean="0">
                          <a:solidFill>
                            <a:schemeClr val="dk1"/>
                          </a:solidFill>
                          <a:latin typeface="微软雅黑" pitchFamily="34" charset="-122"/>
                          <a:ea typeface="微软雅黑" pitchFamily="34" charset="-122"/>
                          <a:cs typeface="+mn-cs"/>
                        </a:rPr>
                        <a:t>消费互联网</a:t>
                      </a:r>
                      <a:r>
                        <a:rPr kumimoji="0" lang="zh-CN" altLang="zh-CN" sz="1400" kern="1200" dirty="0" smtClean="0">
                          <a:solidFill>
                            <a:schemeClr val="dk1"/>
                          </a:solidFill>
                          <a:latin typeface="微软雅黑" pitchFamily="34" charset="-122"/>
                          <a:ea typeface="微软雅黑" pitchFamily="34" charset="-122"/>
                          <a:cs typeface="+mn-cs"/>
                        </a:rPr>
                        <a:t>高速增长时期</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目前市场规模量达到两万亿人民币</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rgbClr val="0070C0"/>
                          </a:solidFill>
                          <a:effectLst/>
                          <a:latin typeface="微软雅黑" pitchFamily="34" charset="-122"/>
                          <a:ea typeface="微软雅黑" pitchFamily="34" charset="-122"/>
                          <a:cs typeface="+mn-cs"/>
                        </a:rPr>
                        <a:t>未来</a:t>
                      </a:r>
                      <a:r>
                        <a:rPr kumimoji="0" lang="en-US" altLang="zh-CN" sz="1400" b="1" kern="1200" dirty="0" smtClean="0">
                          <a:solidFill>
                            <a:srgbClr val="0070C0"/>
                          </a:solidFill>
                          <a:effectLst/>
                          <a:latin typeface="微软雅黑" pitchFamily="34" charset="-122"/>
                          <a:ea typeface="微软雅黑" pitchFamily="34" charset="-122"/>
                          <a:cs typeface="+mn-cs"/>
                        </a:rPr>
                        <a:t>20 </a:t>
                      </a:r>
                      <a:r>
                        <a:rPr kumimoji="0" lang="zh-CN" altLang="zh-CN" sz="1400" b="1" kern="1200" dirty="0" smtClean="0">
                          <a:solidFill>
                            <a:srgbClr val="0070C0"/>
                          </a:solidFill>
                          <a:effectLst/>
                          <a:latin typeface="微软雅黑" pitchFamily="34" charset="-122"/>
                          <a:ea typeface="微软雅黑" pitchFamily="34" charset="-122"/>
                          <a:cs typeface="+mn-cs"/>
                        </a:rPr>
                        <a:t>年</a:t>
                      </a:r>
                      <a:endParaRPr kumimoji="0" lang="en-US" altLang="zh-CN" sz="1400" b="1" kern="1200" dirty="0" smtClean="0">
                        <a:solidFill>
                          <a:srgbClr val="0070C0"/>
                        </a:solidFill>
                        <a:effectLst/>
                        <a:latin typeface="微软雅黑" pitchFamily="34" charset="-122"/>
                        <a:ea typeface="微软雅黑" pitchFamily="34" charset="-122"/>
                        <a:cs typeface="+mn-cs"/>
                      </a:endParaRPr>
                    </a:p>
                    <a:p>
                      <a:r>
                        <a:rPr kumimoji="0" lang="zh-TW" altLang="en-US"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将是</a:t>
                      </a:r>
                      <a:r>
                        <a:rPr kumimoji="0" lang="zh-CN" altLang="zh-CN" sz="1400" b="1" kern="1200" dirty="0" smtClean="0">
                          <a:solidFill>
                            <a:srgbClr val="0070C0"/>
                          </a:solidFill>
                          <a:effectLst/>
                          <a:latin typeface="微软雅黑" pitchFamily="34" charset="-122"/>
                          <a:ea typeface="微软雅黑" pitchFamily="34" charset="-122"/>
                          <a:cs typeface="+mn-cs"/>
                        </a:rPr>
                        <a:t>中国产业互联网</a:t>
                      </a:r>
                      <a:r>
                        <a:rPr kumimoji="0" lang="zh-CN" altLang="zh-CN" sz="1400" b="1" kern="1200" dirty="0" smtClean="0">
                          <a:solidFill>
                            <a:srgbClr val="0070C0"/>
                          </a:solidFill>
                          <a:latin typeface="微软雅黑" pitchFamily="34" charset="-122"/>
                          <a:ea typeface="微软雅黑" pitchFamily="34" charset="-122"/>
                          <a:cs typeface="+mn-cs"/>
                        </a:rPr>
                        <a:t>市场</a:t>
                      </a:r>
                      <a:r>
                        <a:rPr kumimoji="0" lang="zh-CN" altLang="zh-CN" sz="1400" kern="1200" dirty="0" smtClean="0">
                          <a:solidFill>
                            <a:schemeClr val="dk1"/>
                          </a:solidFill>
                          <a:latin typeface="微软雅黑" pitchFamily="34" charset="-122"/>
                          <a:ea typeface="微软雅黑" pitchFamily="34" charset="-122"/>
                          <a:cs typeface="+mn-cs"/>
                        </a:rPr>
                        <a:t>的快速增长期</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rgbClr val="0070C0"/>
                          </a:solidFill>
                          <a:latin typeface="微软雅黑" pitchFamily="34" charset="-122"/>
                          <a:ea typeface="微软雅黑" pitchFamily="34" charset="-122"/>
                          <a:cs typeface="+mn-cs"/>
                        </a:rPr>
                        <a:t>市场规模量</a:t>
                      </a:r>
                      <a:r>
                        <a:rPr kumimoji="0" lang="zh-CN" altLang="zh-CN" sz="1400" kern="1200" dirty="0" smtClean="0">
                          <a:solidFill>
                            <a:schemeClr val="dk1"/>
                          </a:solidFill>
                          <a:latin typeface="微软雅黑" pitchFamily="34" charset="-122"/>
                          <a:ea typeface="微软雅黑" pitchFamily="34" charset="-122"/>
                          <a:cs typeface="+mn-cs"/>
                        </a:rPr>
                        <a:t>估计可达到</a:t>
                      </a:r>
                      <a:r>
                        <a:rPr kumimoji="0" lang="en-US" altLang="zh-CN" sz="1400" b="1" kern="1200"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mn-cs"/>
                        </a:rPr>
                        <a:t>8</a:t>
                      </a:r>
                      <a:r>
                        <a:rPr kumimoji="0" lang="zh-CN" altLang="zh-CN" sz="1400" b="1" kern="1200"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mn-cs"/>
                        </a:rPr>
                        <a:t>万亿人民币</a:t>
                      </a:r>
                      <a:r>
                        <a:rPr kumimoji="0" lang="zh-CN" altLang="zh-CN" sz="1400" kern="1200" dirty="0" smtClean="0">
                          <a:solidFill>
                            <a:schemeClr val="dk1"/>
                          </a:solidFill>
                          <a:latin typeface="微软雅黑" pitchFamily="34" charset="-122"/>
                          <a:ea typeface="微软雅黑" pitchFamily="34" charset="-122"/>
                          <a:cs typeface="+mn-cs"/>
                        </a:rPr>
                        <a:t>。 </a:t>
                      </a:r>
                    </a:p>
                    <a:p>
                      <a:r>
                        <a:rPr kumimoji="0" lang="en-US" altLang="zh-CN" sz="1400" b="1" kern="1200" dirty="0" smtClean="0">
                          <a:solidFill>
                            <a:schemeClr val="dk1"/>
                          </a:solidFill>
                          <a:latin typeface="微软雅黑" pitchFamily="34" charset="-122"/>
                          <a:ea typeface="微软雅黑" pitchFamily="34" charset="-122"/>
                          <a:cs typeface="+mn-cs"/>
                        </a:rPr>
                        <a:t>3. </a:t>
                      </a:r>
                      <a:r>
                        <a:rPr lang="zh-CN" altLang="zh-CN" sz="1400" b="1" dirty="0" smtClean="0">
                          <a:solidFill>
                            <a:srgbClr val="0070C0"/>
                          </a:solidFill>
                          <a:effectLst/>
                          <a:latin typeface="微软雅黑" pitchFamily="34" charset="-122"/>
                          <a:ea typeface="微软雅黑" pitchFamily="34" charset="-122"/>
                        </a:rPr>
                        <a:t>全中国有</a:t>
                      </a:r>
                      <a:r>
                        <a:rPr lang="en-US" altLang="zh-CN" sz="1400" b="1" dirty="0" smtClean="0">
                          <a:solidFill>
                            <a:srgbClr val="0070C0"/>
                          </a:solidFill>
                          <a:effectLst/>
                          <a:latin typeface="微软雅黑" pitchFamily="34" charset="-122"/>
                          <a:ea typeface="微软雅黑" pitchFamily="34" charset="-122"/>
                        </a:rPr>
                        <a:t>61</a:t>
                      </a:r>
                      <a:r>
                        <a:rPr lang="zh-CN" altLang="zh-CN" sz="1400" b="1" dirty="0" smtClean="0">
                          <a:solidFill>
                            <a:srgbClr val="0070C0"/>
                          </a:solidFill>
                          <a:effectLst/>
                          <a:latin typeface="微软雅黑" pitchFamily="34" charset="-122"/>
                          <a:ea typeface="微软雅黑" pitchFamily="34" charset="-122"/>
                        </a:rPr>
                        <a:t>个千亿级的产业集群</a:t>
                      </a:r>
                      <a:r>
                        <a:rPr lang="en-US" altLang="zh-CN" sz="1400" b="0" dirty="0" smtClean="0">
                          <a:effectLst/>
                          <a:latin typeface="微软雅黑" pitchFamily="34" charset="-122"/>
                          <a:ea typeface="微软雅黑" pitchFamily="34" charset="-122"/>
                        </a:rPr>
                        <a:t>, </a:t>
                      </a:r>
                      <a:r>
                        <a:rPr lang="zh-CN" altLang="zh-CN" sz="1400" b="0" dirty="0" smtClean="0">
                          <a:latin typeface="微软雅黑" pitchFamily="34" charset="-122"/>
                          <a:ea typeface="微软雅黑" pitchFamily="34" charset="-122"/>
                        </a:rPr>
                        <a:t>今后的</a:t>
                      </a:r>
                      <a:r>
                        <a:rPr lang="en-US" altLang="zh-CN" sz="1400" b="0" dirty="0" smtClean="0">
                          <a:latin typeface="微软雅黑" pitchFamily="34" charset="-122"/>
                          <a:ea typeface="微软雅黑" pitchFamily="34" charset="-122"/>
                        </a:rPr>
                        <a:t>20</a:t>
                      </a:r>
                      <a:r>
                        <a:rPr lang="zh-CN" altLang="zh-CN" sz="1400" b="0" dirty="0" smtClean="0">
                          <a:latin typeface="微软雅黑" pitchFamily="34" charset="-122"/>
                          <a:ea typeface="微软雅黑" pitchFamily="34" charset="-122"/>
                        </a:rPr>
                        <a:t>年</a:t>
                      </a:r>
                      <a:r>
                        <a:rPr lang="en-US" altLang="zh-CN" sz="1400" b="0" dirty="0" smtClean="0">
                          <a:latin typeface="微软雅黑" pitchFamily="34" charset="-122"/>
                          <a:ea typeface="微软雅黑" pitchFamily="34" charset="-122"/>
                        </a:rPr>
                        <a:t>, </a:t>
                      </a:r>
                      <a:r>
                        <a:rPr lang="zh-CN" altLang="zh-CN" sz="1400" b="0" dirty="0" smtClean="0">
                          <a:latin typeface="微软雅黑" pitchFamily="34" charset="-122"/>
                          <a:ea typeface="微软雅黑" pitchFamily="34" charset="-122"/>
                        </a:rPr>
                        <a:t>很多产业的关键领域都要被互联网化。根据</a:t>
                      </a:r>
                      <a:r>
                        <a:rPr lang="en-US" altLang="zh-CN" sz="1400" b="1" dirty="0" smtClean="0">
                          <a:solidFill>
                            <a:schemeClr val="bg1"/>
                          </a:solidFill>
                          <a:effectLst/>
                          <a:latin typeface="微软雅黑" pitchFamily="34" charset="-122"/>
                          <a:ea typeface="微软雅黑" pitchFamily="34" charset="-122"/>
                        </a:rPr>
                        <a:t>GE</a:t>
                      </a:r>
                      <a:r>
                        <a:rPr lang="zh-CN" altLang="zh-CN" sz="1400" b="1" dirty="0" smtClean="0">
                          <a:solidFill>
                            <a:schemeClr val="bg1"/>
                          </a:solidFill>
                          <a:effectLst/>
                          <a:latin typeface="微软雅黑" pitchFamily="34" charset="-122"/>
                          <a:ea typeface="微软雅黑" pitchFamily="34" charset="-122"/>
                        </a:rPr>
                        <a:t>白皮书</a:t>
                      </a:r>
                      <a:endParaRPr lang="en-US" altLang="zh-CN" sz="1400" b="1" dirty="0" smtClean="0">
                        <a:solidFill>
                          <a:schemeClr val="bg1"/>
                        </a:solidFill>
                        <a:effectLst/>
                        <a:latin typeface="微软雅黑" pitchFamily="34" charset="-122"/>
                        <a:ea typeface="微软雅黑" pitchFamily="34" charset="-122"/>
                      </a:endParaRPr>
                    </a:p>
                    <a:p>
                      <a:r>
                        <a:rPr lang="en-US" altLang="zh-CN" sz="1400" b="1" dirty="0" smtClean="0">
                          <a:solidFill>
                            <a:schemeClr val="bg1"/>
                          </a:solidFill>
                          <a:effectLst/>
                          <a:latin typeface="微软雅黑" pitchFamily="34" charset="-122"/>
                          <a:ea typeface="微软雅黑" pitchFamily="34" charset="-122"/>
                        </a:rPr>
                        <a:t>    </a:t>
                      </a:r>
                      <a:r>
                        <a:rPr lang="zh-CN" altLang="zh-CN" sz="1400" b="1" dirty="0" smtClean="0">
                          <a:solidFill>
                            <a:schemeClr val="bg1"/>
                          </a:solidFill>
                          <a:effectLst/>
                          <a:latin typeface="微软雅黑" pitchFamily="34" charset="-122"/>
                          <a:ea typeface="微软雅黑" pitchFamily="34" charset="-122"/>
                        </a:rPr>
                        <a:t>测算</a:t>
                      </a:r>
                      <a:r>
                        <a:rPr lang="en-US" altLang="zh-CN" sz="1400" b="0" dirty="0" smtClean="0">
                          <a:latin typeface="微软雅黑" pitchFamily="34" charset="-122"/>
                          <a:ea typeface="微软雅黑" pitchFamily="34" charset="-122"/>
                        </a:rPr>
                        <a:t>, </a:t>
                      </a:r>
                      <a:r>
                        <a:rPr lang="zh-CN" altLang="zh-CN" sz="1400" b="0" dirty="0" smtClean="0">
                          <a:latin typeface="微软雅黑" pitchFamily="34" charset="-122"/>
                          <a:ea typeface="微软雅黑" pitchFamily="34" charset="-122"/>
                        </a:rPr>
                        <a:t>仅在航空</a:t>
                      </a:r>
                      <a:r>
                        <a:rPr lang="en-US" altLang="zh-CN" sz="1400" b="0" dirty="0" smtClean="0">
                          <a:latin typeface="微软雅黑" pitchFamily="34" charset="-122"/>
                          <a:ea typeface="微软雅黑" pitchFamily="34" charset="-122"/>
                        </a:rPr>
                        <a:t>/</a:t>
                      </a:r>
                      <a:r>
                        <a:rPr lang="zh-CN" altLang="zh-CN" sz="1400" b="0" dirty="0" smtClean="0">
                          <a:latin typeface="微软雅黑" pitchFamily="34" charset="-122"/>
                          <a:ea typeface="微软雅黑" pitchFamily="34" charset="-122"/>
                        </a:rPr>
                        <a:t>电力</a:t>
                      </a:r>
                      <a:r>
                        <a:rPr lang="en-US" altLang="zh-CN" sz="1400" b="0" dirty="0" smtClean="0">
                          <a:latin typeface="微软雅黑" pitchFamily="34" charset="-122"/>
                          <a:ea typeface="微软雅黑" pitchFamily="34" charset="-122"/>
                        </a:rPr>
                        <a:t>/</a:t>
                      </a:r>
                      <a:r>
                        <a:rPr lang="zh-CN" altLang="zh-CN" sz="1400" b="0" dirty="0" smtClean="0">
                          <a:latin typeface="微软雅黑" pitchFamily="34" charset="-122"/>
                          <a:ea typeface="微软雅黑" pitchFamily="34" charset="-122"/>
                        </a:rPr>
                        <a:t>医疗保健</a:t>
                      </a:r>
                      <a:r>
                        <a:rPr lang="en-US" altLang="zh-CN" sz="1400" b="0" dirty="0" smtClean="0">
                          <a:latin typeface="微软雅黑" pitchFamily="34" charset="-122"/>
                          <a:ea typeface="微软雅黑" pitchFamily="34" charset="-122"/>
                        </a:rPr>
                        <a:t>/</a:t>
                      </a:r>
                      <a:r>
                        <a:rPr lang="zh-CN" altLang="zh-CN" sz="1400" b="0" dirty="0" smtClean="0">
                          <a:latin typeface="微软雅黑" pitchFamily="34" charset="-122"/>
                          <a:ea typeface="微软雅黑" pitchFamily="34" charset="-122"/>
                        </a:rPr>
                        <a:t>铁路</a:t>
                      </a:r>
                      <a:r>
                        <a:rPr lang="en-US" altLang="zh-CN" sz="1400" b="0" dirty="0" smtClean="0">
                          <a:latin typeface="微软雅黑" pitchFamily="34" charset="-122"/>
                          <a:ea typeface="微软雅黑" pitchFamily="34" charset="-122"/>
                        </a:rPr>
                        <a:t>/</a:t>
                      </a:r>
                      <a:r>
                        <a:rPr lang="zh-CN" altLang="zh-CN" sz="1400" b="0" dirty="0" smtClean="0">
                          <a:latin typeface="微软雅黑" pitchFamily="34" charset="-122"/>
                          <a:ea typeface="微软雅黑" pitchFamily="34" charset="-122"/>
                        </a:rPr>
                        <a:t>油气这五个领域引入互联网支持</a:t>
                      </a:r>
                      <a:r>
                        <a:rPr lang="en-US" altLang="zh-CN" sz="1400" b="0" dirty="0" smtClean="0">
                          <a:latin typeface="微软雅黑" pitchFamily="34" charset="-122"/>
                          <a:ea typeface="微软雅黑" pitchFamily="34" charset="-122"/>
                        </a:rPr>
                        <a:t>, </a:t>
                      </a:r>
                      <a:r>
                        <a:rPr lang="zh-CN" altLang="zh-CN" sz="1400" b="0" dirty="0" smtClean="0">
                          <a:latin typeface="微软雅黑" pitchFamily="34" charset="-122"/>
                          <a:ea typeface="微软雅黑" pitchFamily="34" charset="-122"/>
                        </a:rPr>
                        <a:t>假设只提高</a:t>
                      </a:r>
                      <a:r>
                        <a:rPr lang="en-US" altLang="zh-CN" sz="1400" b="0" dirty="0" smtClean="0">
                          <a:latin typeface="微软雅黑" pitchFamily="34" charset="-122"/>
                          <a:ea typeface="微软雅黑" pitchFamily="34" charset="-122"/>
                        </a:rPr>
                        <a:t>1%</a:t>
                      </a:r>
                      <a:r>
                        <a:rPr lang="zh-CN" altLang="zh-CN" sz="1400" b="0" dirty="0" smtClean="0">
                          <a:latin typeface="微软雅黑" pitchFamily="34" charset="-122"/>
                          <a:ea typeface="微软雅黑" pitchFamily="34" charset="-122"/>
                        </a:rPr>
                        <a:t>的效率</a:t>
                      </a:r>
                      <a:r>
                        <a:rPr lang="en-US" altLang="zh-CN" sz="1400" b="0" dirty="0" smtClean="0">
                          <a:latin typeface="微软雅黑" pitchFamily="34" charset="-122"/>
                          <a:ea typeface="微软雅黑" pitchFamily="34" charset="-122"/>
                        </a:rPr>
                        <a:t>, </a:t>
                      </a:r>
                      <a:r>
                        <a:rPr lang="zh-CN" altLang="zh-CN" sz="1400" b="0" dirty="0" smtClean="0">
                          <a:latin typeface="微软雅黑" pitchFamily="34" charset="-122"/>
                          <a:ea typeface="微软雅黑" pitchFamily="34" charset="-122"/>
                        </a:rPr>
                        <a:t>那么在</a:t>
                      </a:r>
                      <a:endParaRPr lang="en-US" altLang="zh-CN" sz="1400" b="0" dirty="0" smtClean="0">
                        <a:latin typeface="微软雅黑" pitchFamily="34" charset="-122"/>
                        <a:ea typeface="微软雅黑" pitchFamily="34" charset="-122"/>
                      </a:endParaRPr>
                    </a:p>
                    <a:p>
                      <a:r>
                        <a:rPr lang="en-US" altLang="zh-CN" sz="1400" b="0" dirty="0" smtClean="0">
                          <a:latin typeface="微软雅黑" pitchFamily="34" charset="-122"/>
                          <a:ea typeface="微软雅黑" pitchFamily="34" charset="-122"/>
                        </a:rPr>
                        <a:t>    </a:t>
                      </a:r>
                      <a:r>
                        <a:rPr lang="zh-CN" altLang="zh-CN" sz="1400" b="0" dirty="0" smtClean="0">
                          <a:latin typeface="微软雅黑" pitchFamily="34" charset="-122"/>
                          <a:ea typeface="微软雅黑" pitchFamily="34" charset="-122"/>
                        </a:rPr>
                        <a:t>未来</a:t>
                      </a:r>
                      <a:r>
                        <a:rPr lang="en-US" altLang="zh-CN" sz="1400" b="0" dirty="0" smtClean="0">
                          <a:latin typeface="微软雅黑" pitchFamily="34" charset="-122"/>
                          <a:ea typeface="微软雅黑" pitchFamily="34" charset="-122"/>
                        </a:rPr>
                        <a:t>15</a:t>
                      </a:r>
                      <a:r>
                        <a:rPr lang="zh-CN" altLang="zh-CN" sz="1400" b="0" dirty="0" smtClean="0">
                          <a:latin typeface="微软雅黑" pitchFamily="34" charset="-122"/>
                          <a:ea typeface="微软雅黑" pitchFamily="34" charset="-122"/>
                        </a:rPr>
                        <a:t>年中预计可节省近</a:t>
                      </a:r>
                      <a:r>
                        <a:rPr lang="en-US" altLang="zh-CN" sz="1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3000</a:t>
                      </a:r>
                      <a:r>
                        <a:rPr lang="zh-CN" altLang="zh-CN" sz="1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亿美元</a:t>
                      </a:r>
                      <a:r>
                        <a:rPr lang="zh-CN" altLang="zh-CN" sz="1400" b="0" dirty="0" smtClean="0">
                          <a:latin typeface="微软雅黑" pitchFamily="34" charset="-122"/>
                          <a:ea typeface="微软雅黑" pitchFamily="34" charset="-122"/>
                        </a:rPr>
                        <a:t>。</a:t>
                      </a:r>
                      <a:endParaRPr lang="zh-CN" altLang="en-US" sz="1400" b="0" dirty="0" smtClean="0">
                        <a:latin typeface="微软雅黑" pitchFamily="34" charset="-122"/>
                        <a:ea typeface="微软雅黑" pitchFamily="34" charset="-122"/>
                      </a:endParaRPr>
                    </a:p>
                    <a:p>
                      <a:r>
                        <a:rPr kumimoji="0" lang="en-US" altLang="zh-CN" sz="1400" b="1" kern="1200" dirty="0" smtClean="0">
                          <a:solidFill>
                            <a:schemeClr val="dk1"/>
                          </a:solidFill>
                          <a:latin typeface="微软雅黑" pitchFamily="34" charset="-122"/>
                          <a:ea typeface="微软雅黑" pitchFamily="34" charset="-122"/>
                          <a:cs typeface="+mn-cs"/>
                        </a:rPr>
                        <a:t>4.</a:t>
                      </a:r>
                      <a:r>
                        <a:rPr kumimoji="0" lang="zh-TW" altLang="en-US" sz="1400" b="1"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上世纪</a:t>
                      </a:r>
                      <a:r>
                        <a:rPr kumimoji="0" lang="en-US" altLang="zh-CN" sz="1400" b="1" kern="1200" dirty="0" smtClean="0">
                          <a:solidFill>
                            <a:srgbClr val="0070C0"/>
                          </a:solidFill>
                          <a:effectLst/>
                          <a:latin typeface="微软雅黑" pitchFamily="34" charset="-122"/>
                          <a:ea typeface="微软雅黑" pitchFamily="34" charset="-122"/>
                          <a:cs typeface="+mn-cs"/>
                        </a:rPr>
                        <a:t>Curry-Howard Isomorphism(</a:t>
                      </a:r>
                      <a:r>
                        <a:rPr kumimoji="0" lang="zh-CN" altLang="zh-CN" sz="1400" b="1" kern="1200" dirty="0" smtClean="0">
                          <a:solidFill>
                            <a:srgbClr val="0070C0"/>
                          </a:solidFill>
                          <a:effectLst/>
                          <a:latin typeface="微软雅黑" pitchFamily="34" charset="-122"/>
                          <a:ea typeface="微软雅黑" pitchFamily="34" charset="-122"/>
                          <a:cs typeface="+mn-cs"/>
                        </a:rPr>
                        <a:t>同构</a:t>
                      </a:r>
                      <a:r>
                        <a:rPr kumimoji="0" lang="en-US" altLang="zh-CN" sz="1400" b="1" kern="1200" dirty="0" smtClean="0">
                          <a:solidFill>
                            <a:srgbClr val="0070C0"/>
                          </a:solidFill>
                          <a:effectLst/>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横空出世</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到</a:t>
                      </a:r>
                      <a:r>
                        <a:rPr kumimoji="0" lang="en-US" altLang="zh-CN" sz="1400" kern="1200" dirty="0" smtClean="0">
                          <a:solidFill>
                            <a:schemeClr val="dk1"/>
                          </a:solidFill>
                          <a:latin typeface="微软雅黑" pitchFamily="34" charset="-122"/>
                          <a:ea typeface="微软雅黑" pitchFamily="34" charset="-122"/>
                          <a:cs typeface="+mn-cs"/>
                        </a:rPr>
                        <a:t>2015</a:t>
                      </a:r>
                      <a:r>
                        <a:rPr kumimoji="0" lang="zh-CN" altLang="zh-CN" sz="1400" kern="1200" dirty="0" smtClean="0">
                          <a:solidFill>
                            <a:schemeClr val="dk1"/>
                          </a:solidFill>
                          <a:latin typeface="微软雅黑" pitchFamily="34" charset="-122"/>
                          <a:ea typeface="微软雅黑" pitchFamily="34" charset="-122"/>
                          <a:cs typeface="+mn-cs"/>
                        </a:rPr>
                        <a:t>年</a:t>
                      </a:r>
                      <a:r>
                        <a:rPr kumimoji="0" lang="en-US" altLang="zh-CN" sz="1400" kern="1200" dirty="0" smtClean="0">
                          <a:solidFill>
                            <a:schemeClr val="dk1"/>
                          </a:solidFill>
                          <a:latin typeface="微软雅黑" pitchFamily="34" charset="-122"/>
                          <a:ea typeface="微软雅黑" pitchFamily="34" charset="-122"/>
                          <a:cs typeface="+mn-cs"/>
                        </a:rPr>
                        <a:t>Pedro </a:t>
                      </a:r>
                      <a:r>
                        <a:rPr kumimoji="0" lang="en-US" altLang="zh-CN" sz="1400" kern="1200" dirty="0" err="1" smtClean="0">
                          <a:solidFill>
                            <a:schemeClr val="dk1"/>
                          </a:solidFill>
                          <a:latin typeface="微软雅黑" pitchFamily="34" charset="-122"/>
                          <a:ea typeface="微软雅黑" pitchFamily="34" charset="-122"/>
                          <a:cs typeface="+mn-cs"/>
                        </a:rPr>
                        <a:t>Domingos</a:t>
                      </a:r>
                      <a:r>
                        <a:rPr kumimoji="0" lang="zh-CN" altLang="zh-CN" sz="1400" kern="1200" dirty="0" smtClean="0">
                          <a:solidFill>
                            <a:schemeClr val="dk1"/>
                          </a:solidFill>
                          <a:latin typeface="微软雅黑" pitchFamily="34" charset="-122"/>
                          <a:ea typeface="微软雅黑" pitchFamily="34" charset="-122"/>
                          <a:cs typeface="+mn-cs"/>
                        </a:rPr>
                        <a:t>的巨著</a:t>
                      </a:r>
                      <a:r>
                        <a:rPr kumimoji="0" lang="en-US" altLang="zh-CN" sz="1400" b="1" kern="1200" dirty="0" smtClean="0">
                          <a:solidFill>
                            <a:srgbClr val="0070C0"/>
                          </a:solidFill>
                          <a:effectLst/>
                          <a:latin typeface="微软雅黑" pitchFamily="34" charset="-122"/>
                          <a:ea typeface="微软雅黑" pitchFamily="34" charset="-122"/>
                          <a:cs typeface="+mn-cs"/>
                        </a:rPr>
                        <a:t>Master </a:t>
                      </a:r>
                    </a:p>
                    <a:p>
                      <a:r>
                        <a:rPr kumimoji="0" lang="en-US" altLang="zh-CN" sz="1400" b="1" kern="1200" dirty="0" smtClean="0">
                          <a:solidFill>
                            <a:srgbClr val="0070C0"/>
                          </a:solidFill>
                          <a:effectLst/>
                          <a:latin typeface="微软雅黑" pitchFamily="34" charset="-122"/>
                          <a:ea typeface="微软雅黑" pitchFamily="34" charset="-122"/>
                          <a:cs typeface="+mn-cs"/>
                        </a:rPr>
                        <a:t>     Algorithm(</a:t>
                      </a:r>
                      <a:r>
                        <a:rPr kumimoji="0" lang="zh-CN" altLang="zh-CN" sz="1400" b="1" kern="1200" dirty="0" smtClean="0">
                          <a:solidFill>
                            <a:srgbClr val="0070C0"/>
                          </a:solidFill>
                          <a:effectLst/>
                          <a:latin typeface="微软雅黑" pitchFamily="34" charset="-122"/>
                          <a:ea typeface="微软雅黑" pitchFamily="34" charset="-122"/>
                          <a:cs typeface="+mn-cs"/>
                        </a:rPr>
                        <a:t>终极算法</a:t>
                      </a:r>
                      <a:r>
                        <a:rPr kumimoji="0" lang="en-US" altLang="zh-CN" sz="1400" b="1" kern="1200" dirty="0" smtClean="0">
                          <a:solidFill>
                            <a:srgbClr val="0070C0"/>
                          </a:solidFill>
                          <a:effectLst/>
                          <a:latin typeface="微软雅黑" pitchFamily="34" charset="-122"/>
                          <a:ea typeface="微软雅黑" pitchFamily="34" charset="-122"/>
                          <a:cs typeface="+mn-cs"/>
                        </a:rPr>
                        <a:t>)</a:t>
                      </a:r>
                      <a:r>
                        <a:rPr kumimoji="0" lang="en-US" altLang="zh-CN" sz="1400" b="0" kern="1200" dirty="0" smtClean="0">
                          <a:solidFill>
                            <a:srgbClr val="0070C0"/>
                          </a:solidFill>
                          <a:effectLst/>
                          <a:latin typeface="微软雅黑" pitchFamily="34" charset="-122"/>
                          <a:ea typeface="微软雅黑" pitchFamily="34" charset="-122"/>
                          <a:cs typeface="+mn-cs"/>
                        </a:rPr>
                        <a:t>,</a:t>
                      </a:r>
                      <a:r>
                        <a:rPr kumimoji="0" lang="en-US" altLang="zh-CN" sz="1400" b="1" kern="1200" dirty="0" smtClean="0">
                          <a:solidFill>
                            <a:schemeClr val="dk1"/>
                          </a:solidFill>
                          <a:effectLst/>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昭示由</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范畴论</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(Category Theory)</a:t>
                      </a:r>
                      <a:r>
                        <a:rPr kumimoji="0" lang="zh-CN" altLang="zh-CN" sz="1400" kern="1200" dirty="0" smtClean="0">
                          <a:solidFill>
                            <a:schemeClr val="dk1"/>
                          </a:solidFill>
                          <a:latin typeface="微软雅黑" pitchFamily="34" charset="-122"/>
                          <a:ea typeface="微软雅黑" pitchFamily="34" charset="-122"/>
                          <a:cs typeface="+mn-cs"/>
                        </a:rPr>
                        <a:t>贯通所有</a:t>
                      </a:r>
                      <a:r>
                        <a:rPr kumimoji="0" lang="zh-CN" altLang="zh-CN" sz="1400" b="1" kern="1200" dirty="0" smtClean="0">
                          <a:solidFill>
                            <a:schemeClr val="dk1"/>
                          </a:solidFill>
                          <a:latin typeface="微软雅黑" pitchFamily="34" charset="-122"/>
                          <a:ea typeface="微软雅黑" pitchFamily="34" charset="-122"/>
                          <a:cs typeface="+mn-cs"/>
                        </a:rPr>
                        <a:t>复杂系统</a:t>
                      </a:r>
                      <a:r>
                        <a:rPr kumimoji="0" lang="zh-CN" altLang="zh-CN" sz="1400" kern="1200" dirty="0" smtClean="0">
                          <a:solidFill>
                            <a:schemeClr val="dk1"/>
                          </a:solidFill>
                          <a:latin typeface="微软雅黑" pitchFamily="34" charset="-122"/>
                          <a:ea typeface="微软雅黑" pitchFamily="34" charset="-122"/>
                          <a:cs typeface="+mn-cs"/>
                        </a:rPr>
                        <a:t>的愿景与实践逐步统一</a:t>
                      </a:r>
                      <a:r>
                        <a:rPr kumimoji="0" lang="zh-CN" altLang="zh-CN" sz="1400" b="0" kern="1200" dirty="0" smtClean="0">
                          <a:solidFill>
                            <a:schemeClr val="dk1"/>
                          </a:solidFill>
                          <a:latin typeface="微软雅黑" pitchFamily="34" charset="-122"/>
                          <a:ea typeface="微软雅黑" pitchFamily="34" charset="-122"/>
                          <a:cs typeface="+mn-cs"/>
                        </a:rPr>
                        <a:t>。</a:t>
                      </a:r>
                      <a:r>
                        <a:rPr kumimoji="0" lang="en-US" altLang="zh-CN" sz="1400" kern="1200" dirty="0" smtClean="0">
                          <a:solidFill>
                            <a:schemeClr val="dk1"/>
                          </a:solidFill>
                          <a:latin typeface="微软雅黑" pitchFamily="34" charset="-122"/>
                          <a:ea typeface="微软雅黑" pitchFamily="34" charset="-122"/>
                          <a:cs typeface="+mn-cs"/>
                        </a:rPr>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b="1" kern="1200" dirty="0" smtClean="0">
                          <a:solidFill>
                            <a:schemeClr val="dk1"/>
                          </a:solidFill>
                          <a:latin typeface="微软雅黑" pitchFamily="34" charset="-122"/>
                          <a:ea typeface="微软雅黑" pitchFamily="34" charset="-122"/>
                          <a:cs typeface="+mn-cs"/>
                        </a:rPr>
                        <a:t>5. </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AI</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深度学习</a:t>
                      </a:r>
                      <a:r>
                        <a:rPr kumimoji="0" lang="zh-CN" altLang="zh-CN" sz="1400" kern="1200" dirty="0" smtClean="0">
                          <a:solidFill>
                            <a:schemeClr val="dk1"/>
                          </a:solidFill>
                          <a:latin typeface="微软雅黑" pitchFamily="34" charset="-122"/>
                          <a:ea typeface="微软雅黑" pitchFamily="34" charset="-122"/>
                          <a:cs typeface="+mn-cs"/>
                        </a:rPr>
                        <a:t>获得</a:t>
                      </a:r>
                      <a:r>
                        <a:rPr kumimoji="0" lang="zh-CN" altLang="zh-CN" sz="1400" b="0" kern="1200" dirty="0" smtClean="0">
                          <a:solidFill>
                            <a:schemeClr val="dk1"/>
                          </a:solidFill>
                          <a:latin typeface="微软雅黑" pitchFamily="34" charset="-122"/>
                          <a:ea typeface="微软雅黑" pitchFamily="34" charset="-122"/>
                          <a:cs typeface="+mn-cs"/>
                        </a:rPr>
                        <a:t>突破</a:t>
                      </a:r>
                      <a:r>
                        <a:rPr kumimoji="0" lang="en-US" altLang="zh-CN" sz="1400" kern="1200" dirty="0" smtClean="0">
                          <a:solidFill>
                            <a:schemeClr val="dk1"/>
                          </a:solidFill>
                          <a:latin typeface="微软雅黑" pitchFamily="34" charset="-122"/>
                          <a:ea typeface="微软雅黑" pitchFamily="34" charset="-122"/>
                          <a:cs typeface="+mn-cs"/>
                        </a:rPr>
                        <a:t>--</a:t>
                      </a:r>
                      <a:r>
                        <a:rPr kumimoji="0" lang="zh-CN" altLang="zh-CN" sz="1400" b="0" kern="1200" dirty="0" smtClean="0">
                          <a:solidFill>
                            <a:schemeClr val="dk1"/>
                          </a:solidFill>
                          <a:latin typeface="微软雅黑" pitchFamily="34" charset="-122"/>
                          <a:ea typeface="微软雅黑" pitchFamily="34" charset="-122"/>
                          <a:cs typeface="+mn-cs"/>
                        </a:rPr>
                        <a:t>深度学习系统更加的强大。</a:t>
                      </a:r>
                      <a:r>
                        <a:rPr kumimoji="0" lang="zh-CN" altLang="zh-CN" sz="1400" kern="1200" dirty="0" smtClean="0">
                          <a:solidFill>
                            <a:schemeClr val="dk1"/>
                          </a:solidFill>
                          <a:latin typeface="微软雅黑" pitchFamily="34" charset="-122"/>
                          <a:ea typeface="微软雅黑" pitchFamily="34" charset="-122"/>
                          <a:cs typeface="+mn-cs"/>
                        </a:rPr>
                        <a:t>近日</a:t>
                      </a:r>
                      <a:r>
                        <a:rPr kumimoji="0" lang="en-US" altLang="zh-CN" sz="1400" b="1" kern="1200" dirty="0" err="1" smtClean="0">
                          <a:solidFill>
                            <a:srgbClr val="0070C0"/>
                          </a:solidFill>
                          <a:latin typeface="微软雅黑" pitchFamily="34" charset="-122"/>
                          <a:ea typeface="微软雅黑" pitchFamily="34" charset="-122"/>
                          <a:cs typeface="+mn-cs"/>
                        </a:rPr>
                        <a:t>AlphaGo</a:t>
                      </a:r>
                      <a:r>
                        <a:rPr kumimoji="0" lang="en-US" altLang="zh-CN" sz="1400" b="1" kern="1200" dirty="0" smtClean="0">
                          <a:solidFill>
                            <a:srgbClr val="0070C0"/>
                          </a:solidFill>
                          <a:latin typeface="微软雅黑" pitchFamily="34" charset="-122"/>
                          <a:ea typeface="微软雅黑" pitchFamily="34" charset="-122"/>
                          <a:cs typeface="+mn-cs"/>
                        </a:rPr>
                        <a:t> Zero</a:t>
                      </a:r>
                      <a:r>
                        <a:rPr kumimoji="0" lang="zh-CN" altLang="zh-CN" sz="1400" kern="1200" dirty="0" smtClean="0">
                          <a:solidFill>
                            <a:schemeClr val="dk1"/>
                          </a:solidFill>
                          <a:latin typeface="微软雅黑" pitchFamily="34" charset="-122"/>
                          <a:ea typeface="微软雅黑" pitchFamily="34" charset="-122"/>
                          <a:cs typeface="+mn-cs"/>
                        </a:rPr>
                        <a:t>创新性体现</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摆脱人类标注样本</a:t>
                      </a:r>
                      <a:endParaRPr kumimoji="0" lang="en-US" altLang="zh-CN" sz="1400" kern="1200" dirty="0" smtClean="0">
                        <a:solidFill>
                          <a:schemeClr val="dk1"/>
                        </a:solidFill>
                        <a:latin typeface="微软雅黑" pitchFamily="34" charset="-122"/>
                        <a:ea typeface="微软雅黑" pitchFamily="34" charset="-122"/>
                        <a:cs typeface="+mn-cs"/>
                      </a:endParaRPr>
                    </a:p>
                    <a:p>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历史棋局</a:t>
                      </a:r>
                      <a:r>
                        <a:rPr kumimoji="0" lang="en-US" altLang="zh-CN" sz="1400" kern="1200" dirty="0" smtClean="0">
                          <a:solidFill>
                            <a:schemeClr val="dk1"/>
                          </a:solidFill>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的依赖</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实现零先验知识的学习</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应用</a:t>
                      </a:r>
                      <a:r>
                        <a:rPr kumimoji="0" lang="en-US" altLang="zh-CN" sz="1400" kern="1200" dirty="0" smtClean="0">
                          <a:solidFill>
                            <a:schemeClr val="dk1"/>
                          </a:solidFill>
                          <a:latin typeface="微软雅黑" pitchFamily="34" charset="-122"/>
                          <a:ea typeface="微软雅黑" pitchFamily="34" charset="-122"/>
                          <a:cs typeface="+mn-cs"/>
                        </a:rPr>
                        <a:t>80</a:t>
                      </a:r>
                      <a:r>
                        <a:rPr kumimoji="0" lang="zh-CN" altLang="zh-CN" sz="1400" kern="1200" dirty="0" smtClean="0">
                          <a:solidFill>
                            <a:schemeClr val="dk1"/>
                          </a:solidFill>
                          <a:latin typeface="微软雅黑" pitchFamily="34" charset="-122"/>
                          <a:ea typeface="微软雅黑" pitchFamily="34" charset="-122"/>
                          <a:cs typeface="+mn-cs"/>
                        </a:rPr>
                        <a:t>层的深度残差网络</a:t>
                      </a:r>
                      <a:r>
                        <a:rPr kumimoji="0" lang="en-US" altLang="zh-CN" sz="1400" kern="1200" dirty="0" smtClean="0">
                          <a:solidFill>
                            <a:schemeClr val="dk1"/>
                          </a:solidFill>
                          <a:latin typeface="微软雅黑" pitchFamily="34" charset="-122"/>
                          <a:ea typeface="微软雅黑" pitchFamily="34" charset="-122"/>
                          <a:cs typeface="+mn-cs"/>
                        </a:rPr>
                        <a:t>(</a:t>
                      </a:r>
                      <a:r>
                        <a:rPr kumimoji="0" lang="en-US" altLang="zh-CN" sz="1400" kern="1200" dirty="0" err="1" smtClean="0">
                          <a:solidFill>
                            <a:schemeClr val="dk1"/>
                          </a:solidFill>
                          <a:latin typeface="微软雅黑" pitchFamily="34" charset="-122"/>
                          <a:ea typeface="微软雅黑" pitchFamily="34" charset="-122"/>
                          <a:cs typeface="+mn-cs"/>
                        </a:rPr>
                        <a:t>ResNet</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极大地提高对棋局评估</a:t>
                      </a:r>
                      <a:endParaRPr kumimoji="0" lang="en-US" altLang="zh-CN" sz="1400" kern="1200" dirty="0" smtClean="0">
                        <a:solidFill>
                          <a:schemeClr val="dk1"/>
                        </a:solidFill>
                        <a:latin typeface="微软雅黑" pitchFamily="34" charset="-122"/>
                        <a:ea typeface="微软雅黑" pitchFamily="34" charset="-122"/>
                        <a:cs typeface="+mn-cs"/>
                      </a:endParaRPr>
                    </a:p>
                    <a:p>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和决策能力。</a:t>
                      </a:r>
                      <a:r>
                        <a:rPr kumimoji="0" lang="zh-CN" altLang="zh-CN" sz="1400" b="0" kern="1200" dirty="0" smtClean="0">
                          <a:solidFill>
                            <a:schemeClr val="dk1"/>
                          </a:solidFill>
                          <a:latin typeface="微软雅黑" pitchFamily="34" charset="-122"/>
                          <a:ea typeface="微软雅黑" pitchFamily="34" charset="-122"/>
                          <a:cs typeface="+mn-cs"/>
                        </a:rPr>
                        <a:t>更深层的神经网络能进行更高水平的抽象</a:t>
                      </a:r>
                      <a:r>
                        <a:rPr kumimoji="0" lang="zh-CN" altLang="zh-CN" sz="1400" b="1" kern="1200" dirty="0" smtClean="0">
                          <a:solidFill>
                            <a:srgbClr val="0070C0"/>
                          </a:solidFill>
                          <a:effectLst/>
                          <a:latin typeface="微软雅黑" pitchFamily="34" charset="-122"/>
                          <a:ea typeface="微软雅黑" pitchFamily="34" charset="-122"/>
                          <a:cs typeface="+mn-cs"/>
                        </a:rPr>
                        <a:t>认知智能</a:t>
                      </a:r>
                      <a:r>
                        <a:rPr kumimoji="0" lang="zh-CN" altLang="zh-CN" sz="1400" b="0" kern="1200" dirty="0" smtClean="0">
                          <a:solidFill>
                            <a:schemeClr val="dk1"/>
                          </a:solidFill>
                          <a:latin typeface="微软雅黑" pitchFamily="34" charset="-122"/>
                          <a:ea typeface="微软雅黑" pitchFamily="34" charset="-122"/>
                          <a:cs typeface="+mn-cs"/>
                        </a:rPr>
                        <a:t>并产生超越人类的结果</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擅长解决众多</a:t>
                      </a:r>
                      <a:endParaRPr kumimoji="0" lang="en-US" altLang="zh-CN" sz="1400" b="0" kern="1200" dirty="0" smtClean="0">
                        <a:solidFill>
                          <a:schemeClr val="dk1"/>
                        </a:solidFill>
                        <a:latin typeface="微软雅黑" pitchFamily="34" charset="-122"/>
                        <a:ea typeface="微软雅黑" pitchFamily="34" charset="-122"/>
                        <a:cs typeface="+mn-cs"/>
                      </a:endParaRPr>
                    </a:p>
                    <a:p>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领域的难题。</a:t>
                      </a:r>
                      <a:endParaRPr lang="zh-CN" altLang="en-US" sz="1400" dirty="0">
                        <a:latin typeface="微软雅黑" pitchFamily="34" charset="-122"/>
                        <a:ea typeface="微软雅黑" pitchFamily="34" charset="-122"/>
                      </a:endParaRPr>
                    </a:p>
                  </a:txBody>
                  <a:tcPr/>
                </a:tc>
              </a:tr>
              <a:tr h="1891777">
                <a:tc>
                  <a:txBody>
                    <a:bodyPr/>
                    <a:lstStyle/>
                    <a:p>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威胁</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(Threaten)</a:t>
                      </a:r>
                      <a:endParaRPr lang="en-US" altLang="zh-CN" sz="1400" b="1"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endParaRPr>
                    </a:p>
                    <a:p>
                      <a:r>
                        <a:rPr kumimoji="0" lang="en-US" altLang="zh-CN" sz="1400" b="1" kern="1200" dirty="0" smtClean="0">
                          <a:solidFill>
                            <a:schemeClr val="dk1"/>
                          </a:solidFill>
                          <a:latin typeface="微软雅黑" pitchFamily="34" charset="-122"/>
                          <a:ea typeface="微软雅黑" pitchFamily="34" charset="-122"/>
                          <a:cs typeface="+mn-cs"/>
                        </a:rPr>
                        <a:t>1. </a:t>
                      </a:r>
                      <a:r>
                        <a:rPr kumimoji="0" lang="zh-CN" altLang="zh-CN" sz="1400" b="1" kern="1200" dirty="0" smtClean="0">
                          <a:solidFill>
                            <a:schemeClr val="dk1"/>
                          </a:solidFill>
                          <a:latin typeface="微软雅黑" pitchFamily="34" charset="-122"/>
                          <a:ea typeface="微软雅黑" pitchFamily="34" charset="-122"/>
                          <a:cs typeface="+mn-cs"/>
                        </a:rPr>
                        <a:t>谷歌</a:t>
                      </a:r>
                      <a:r>
                        <a:rPr kumimoji="0" lang="en-US" altLang="zh-CN" sz="1400" b="1" kern="1200" dirty="0" smtClean="0">
                          <a:solidFill>
                            <a:schemeClr val="dk1"/>
                          </a:solidFill>
                          <a:latin typeface="微软雅黑" pitchFamily="34" charset="-122"/>
                          <a:ea typeface="微软雅黑" pitchFamily="34" charset="-122"/>
                          <a:cs typeface="+mn-cs"/>
                        </a:rPr>
                        <a:t>/</a:t>
                      </a:r>
                      <a:r>
                        <a:rPr kumimoji="0" lang="en-US" altLang="zh-CN" sz="1400" b="1" kern="1200" dirty="0" err="1" smtClean="0">
                          <a:solidFill>
                            <a:schemeClr val="dk1"/>
                          </a:solidFill>
                          <a:latin typeface="微软雅黑" pitchFamily="34" charset="-122"/>
                          <a:ea typeface="微软雅黑" pitchFamily="34" charset="-122"/>
                          <a:cs typeface="+mn-cs"/>
                        </a:rPr>
                        <a:t>Facebook</a:t>
                      </a:r>
                      <a:r>
                        <a:rPr kumimoji="0" lang="en-US" altLang="zh-CN" sz="1400" b="1" kern="1200" dirty="0" smtClean="0">
                          <a:solidFill>
                            <a:schemeClr val="dk1"/>
                          </a:solidFill>
                          <a:latin typeface="微软雅黑" pitchFamily="34" charset="-122"/>
                          <a:ea typeface="微软雅黑" pitchFamily="34" charset="-122"/>
                          <a:cs typeface="+mn-cs"/>
                        </a:rPr>
                        <a:t>/</a:t>
                      </a:r>
                      <a:r>
                        <a:rPr kumimoji="0" lang="zh-CN" altLang="zh-CN" sz="1400" b="1" kern="1200" dirty="0" smtClean="0">
                          <a:solidFill>
                            <a:schemeClr val="dk1"/>
                          </a:solidFill>
                          <a:latin typeface="微软雅黑" pitchFamily="34" charset="-122"/>
                          <a:ea typeface="微软雅黑" pitchFamily="34" charset="-122"/>
                          <a:cs typeface="+mn-cs"/>
                        </a:rPr>
                        <a:t>亚马逊</a:t>
                      </a:r>
                      <a:r>
                        <a:rPr kumimoji="0" lang="en-US" altLang="zh-CN" sz="1400" b="1" kern="1200" dirty="0" smtClean="0">
                          <a:solidFill>
                            <a:schemeClr val="dk1"/>
                          </a:solidFill>
                          <a:latin typeface="微软雅黑" pitchFamily="34" charset="-122"/>
                          <a:ea typeface="微软雅黑" pitchFamily="34" charset="-122"/>
                          <a:cs typeface="+mn-cs"/>
                        </a:rPr>
                        <a:t>/</a:t>
                      </a:r>
                      <a:r>
                        <a:rPr kumimoji="0" lang="zh-CN" altLang="zh-CN" sz="1400" b="1" kern="1200" dirty="0" smtClean="0">
                          <a:solidFill>
                            <a:schemeClr val="dk1"/>
                          </a:solidFill>
                          <a:latin typeface="微软雅黑" pitchFamily="34" charset="-122"/>
                          <a:ea typeface="微软雅黑" pitchFamily="34" charset="-122"/>
                          <a:cs typeface="+mn-cs"/>
                        </a:rPr>
                        <a:t>微软</a:t>
                      </a:r>
                      <a:r>
                        <a:rPr kumimoji="0" lang="en-US" altLang="zh-CN" sz="1400" b="1" kern="1200" dirty="0" smtClean="0">
                          <a:solidFill>
                            <a:schemeClr val="dk1"/>
                          </a:solidFill>
                          <a:latin typeface="微软雅黑" pitchFamily="34" charset="-122"/>
                          <a:ea typeface="微软雅黑" pitchFamily="34" charset="-122"/>
                          <a:cs typeface="+mn-cs"/>
                        </a:rPr>
                        <a:t>/</a:t>
                      </a:r>
                      <a:r>
                        <a:rPr kumimoji="0" lang="zh-CN" altLang="zh-CN" sz="1400" b="1" kern="1200" dirty="0" smtClean="0">
                          <a:solidFill>
                            <a:schemeClr val="dk1"/>
                          </a:solidFill>
                          <a:latin typeface="微软雅黑" pitchFamily="34" charset="-122"/>
                          <a:ea typeface="微软雅黑" pitchFamily="34" charset="-122"/>
                          <a:cs typeface="+mn-cs"/>
                        </a:rPr>
                        <a:t>苹果</a:t>
                      </a:r>
                      <a:r>
                        <a:rPr kumimoji="0" lang="zh-CN" altLang="zh-CN" sz="1400" b="0" kern="1200" dirty="0" smtClean="0">
                          <a:solidFill>
                            <a:schemeClr val="dk1"/>
                          </a:solidFill>
                          <a:latin typeface="微软雅黑" pitchFamily="34" charset="-122"/>
                          <a:ea typeface="微软雅黑" pitchFamily="34" charset="-122"/>
                          <a:cs typeface="+mn-cs"/>
                        </a:rPr>
                        <a:t>都想方设法在云端建立</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人工智能服务生态系统</a:t>
                      </a:r>
                      <a:r>
                        <a:rPr kumimoji="0" lang="zh-CN" altLang="zh-CN" sz="1400" b="0" kern="1200" dirty="0" smtClean="0">
                          <a:solidFill>
                            <a:schemeClr val="dk1"/>
                          </a:solidFill>
                          <a:latin typeface="微软雅黑" pitchFamily="34" charset="-122"/>
                          <a:ea typeface="微软雅黑" pitchFamily="34" charset="-122"/>
                          <a:cs typeface="+mn-cs"/>
                        </a:rPr>
                        <a:t>。</a:t>
                      </a:r>
                      <a:endParaRPr kumimoji="0" lang="en-US" altLang="zh-CN" sz="1400" b="0" kern="1200" dirty="0" smtClean="0">
                        <a:solidFill>
                          <a:schemeClr val="dk1"/>
                        </a:solidFill>
                        <a:latin typeface="微软雅黑" pitchFamily="34" charset="-122"/>
                        <a:ea typeface="微软雅黑" pitchFamily="34" charset="-122"/>
                        <a:cs typeface="+mn-cs"/>
                      </a:endParaRPr>
                    </a:p>
                    <a:p>
                      <a:r>
                        <a:rPr kumimoji="0" lang="en-US" altLang="zh-CN" sz="1400" b="1" kern="1200" dirty="0" smtClean="0">
                          <a:solidFill>
                            <a:schemeClr val="dk1"/>
                          </a:solidFill>
                          <a:latin typeface="微软雅黑" pitchFamily="34" charset="-122"/>
                          <a:ea typeface="微软雅黑" pitchFamily="34" charset="-122"/>
                          <a:cs typeface="+mn-cs"/>
                        </a:rPr>
                        <a:t>2.</a:t>
                      </a:r>
                      <a:r>
                        <a:rPr kumimoji="0" lang="en-US" altLang="zh-CN" sz="1400" b="0" kern="1200" dirty="0" smtClean="0">
                          <a:solidFill>
                            <a:schemeClr val="dk1"/>
                          </a:solidFill>
                          <a:latin typeface="微软雅黑" pitchFamily="34" charset="-122"/>
                          <a:ea typeface="微软雅黑" pitchFamily="34" charset="-122"/>
                          <a:cs typeface="+mn-cs"/>
                        </a:rPr>
                        <a:t> </a:t>
                      </a:r>
                      <a:r>
                        <a:rPr kumimoji="0" lang="en-US" altLang="zh-CN" sz="1400" b="1" kern="1200" dirty="0" smtClean="0">
                          <a:solidFill>
                            <a:schemeClr val="dk1"/>
                          </a:solidFill>
                          <a:latin typeface="微软雅黑" pitchFamily="34" charset="-122"/>
                          <a:ea typeface="微软雅黑" pitchFamily="34" charset="-122"/>
                          <a:cs typeface="+mn-cs"/>
                        </a:rPr>
                        <a:t>IBM</a:t>
                      </a:r>
                      <a:r>
                        <a:rPr kumimoji="0" lang="en-US" altLang="zh-CN" sz="1400" kern="1200" dirty="0" smtClean="0">
                          <a:solidFill>
                            <a:schemeClr val="dk1"/>
                          </a:solidFill>
                          <a:latin typeface="微软雅黑" pitchFamily="34" charset="-122"/>
                          <a:ea typeface="微软雅黑" pitchFamily="34" charset="-122"/>
                          <a:cs typeface="+mn-cs"/>
                        </a:rPr>
                        <a:t>2016</a:t>
                      </a:r>
                      <a:r>
                        <a:rPr kumimoji="0" lang="zh-CN" altLang="zh-CN" sz="1400" b="0" kern="1200" dirty="0" smtClean="0">
                          <a:solidFill>
                            <a:schemeClr val="dk1"/>
                          </a:solidFill>
                          <a:latin typeface="微软雅黑" pitchFamily="34" charset="-122"/>
                          <a:ea typeface="微软雅黑" pitchFamily="34" charset="-122"/>
                          <a:cs typeface="+mn-cs"/>
                        </a:rPr>
                        <a:t>年</a:t>
                      </a:r>
                      <a:r>
                        <a:rPr kumimoji="0" lang="zh-CN" altLang="zh-CN" sz="1400" kern="1200" dirty="0" smtClean="0">
                          <a:solidFill>
                            <a:schemeClr val="dk1"/>
                          </a:solidFill>
                          <a:latin typeface="微软雅黑" pitchFamily="34" charset="-122"/>
                          <a:ea typeface="微软雅黑" pitchFamily="34" charset="-122"/>
                          <a:cs typeface="+mn-cs"/>
                        </a:rPr>
                        <a:t>宣布</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将转型成</a:t>
                      </a:r>
                      <a:r>
                        <a:rPr kumimoji="0" lang="en-US" altLang="zh-CN" sz="1400" kern="1200" dirty="0" smtClean="0">
                          <a:solidFill>
                            <a:schemeClr val="dk1"/>
                          </a:solidFill>
                          <a:latin typeface="微软雅黑" pitchFamily="34" charset="-122"/>
                          <a:ea typeface="微软雅黑" pitchFamily="34" charset="-122"/>
                          <a:cs typeface="+mn-cs"/>
                        </a:rPr>
                        <a:t>“</a:t>
                      </a:r>
                      <a:r>
                        <a:rPr kumimoji="0" lang="en-US" altLang="zh-CN" sz="1400" b="1" kern="1200" dirty="0" smtClean="0">
                          <a:solidFill>
                            <a:srgbClr val="0070C0"/>
                          </a:solidFill>
                          <a:latin typeface="微软雅黑" pitchFamily="34" charset="-122"/>
                          <a:ea typeface="微软雅黑" pitchFamily="34" charset="-122"/>
                          <a:cs typeface="+mn-cs"/>
                        </a:rPr>
                        <a:t>Cognitive Solution &amp; Cloud Platform Company</a:t>
                      </a:r>
                      <a:r>
                        <a:rPr kumimoji="0" lang="en-US" altLang="zh-CN" sz="1400" b="1" kern="1200" dirty="0" smtClean="0">
                          <a:solidFill>
                            <a:schemeClr val="dk1"/>
                          </a:solidFill>
                          <a:latin typeface="微软雅黑" pitchFamily="34" charset="-122"/>
                          <a:ea typeface="微软雅黑" pitchFamily="34" charset="-122"/>
                          <a:cs typeface="+mn-cs"/>
                        </a:rPr>
                        <a:t>”(</a:t>
                      </a:r>
                      <a:r>
                        <a:rPr kumimoji="0" lang="zh-CN" altLang="zh-CN" sz="1400" b="1" kern="1200" dirty="0" smtClean="0">
                          <a:solidFill>
                            <a:schemeClr val="dk1"/>
                          </a:solidFill>
                          <a:latin typeface="微软雅黑" pitchFamily="34" charset="-122"/>
                          <a:ea typeface="微软雅黑" pitchFamily="34" charset="-122"/>
                          <a:cs typeface="+mn-cs"/>
                        </a:rPr>
                        <a:t>认知解决方案</a:t>
                      </a:r>
                      <a:endParaRPr kumimoji="0" lang="en-US" altLang="zh-CN" sz="1400" b="1" kern="1200" dirty="0" smtClean="0">
                        <a:solidFill>
                          <a:schemeClr val="dk1"/>
                        </a:solidFill>
                        <a:latin typeface="微软雅黑" pitchFamily="34" charset="-122"/>
                        <a:ea typeface="微软雅黑" pitchFamily="34" charset="-122"/>
                        <a:cs typeface="+mn-cs"/>
                      </a:endParaRPr>
                    </a:p>
                    <a:p>
                      <a:r>
                        <a:rPr kumimoji="0" lang="en-US" altLang="zh-CN" sz="1400" b="1"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chemeClr val="dk1"/>
                          </a:solidFill>
                          <a:latin typeface="微软雅黑" pitchFamily="34" charset="-122"/>
                          <a:ea typeface="微软雅黑" pitchFamily="34" charset="-122"/>
                          <a:cs typeface="+mn-cs"/>
                        </a:rPr>
                        <a:t>和云平台公司</a:t>
                      </a:r>
                      <a:r>
                        <a:rPr kumimoji="0" lang="en-US" altLang="zh-CN" sz="1400" b="1" kern="1200" dirty="0" smtClean="0">
                          <a:solidFill>
                            <a:schemeClr val="dk1"/>
                          </a:solidFill>
                          <a:latin typeface="微软雅黑" pitchFamily="34" charset="-122"/>
                          <a:ea typeface="微软雅黑" pitchFamily="34" charset="-122"/>
                          <a:cs typeface="+mn-cs"/>
                        </a:rPr>
                        <a:t>),</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收入超过</a:t>
                      </a:r>
                      <a:r>
                        <a:rPr kumimoji="0" lang="en-US" altLang="zh-CN" sz="1400" kern="1200" dirty="0" smtClean="0">
                          <a:solidFill>
                            <a:schemeClr val="dk1"/>
                          </a:solidFill>
                          <a:latin typeface="微软雅黑" pitchFamily="34" charset="-122"/>
                          <a:ea typeface="微软雅黑" pitchFamily="34" charset="-122"/>
                          <a:cs typeface="+mn-cs"/>
                        </a:rPr>
                        <a:t>55%</a:t>
                      </a:r>
                      <a:r>
                        <a:rPr kumimoji="0" lang="zh-CN" altLang="zh-CN" sz="1400" kern="1200" dirty="0" smtClean="0">
                          <a:solidFill>
                            <a:schemeClr val="dk1"/>
                          </a:solidFill>
                          <a:latin typeface="微软雅黑" pitchFamily="34" charset="-122"/>
                          <a:ea typeface="微软雅黑" pitchFamily="34" charset="-122"/>
                          <a:cs typeface="+mn-cs"/>
                        </a:rPr>
                        <a:t>的两大部门</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全球业务咨询</a:t>
                      </a:r>
                      <a:r>
                        <a:rPr kumimoji="0" lang="en-US" altLang="zh-CN" sz="1400" kern="1200" dirty="0" smtClean="0">
                          <a:solidFill>
                            <a:schemeClr val="dk1"/>
                          </a:solidFill>
                          <a:latin typeface="微软雅黑" pitchFamily="34" charset="-122"/>
                          <a:ea typeface="微软雅黑" pitchFamily="34" charset="-122"/>
                          <a:cs typeface="+mn-cs"/>
                        </a:rPr>
                        <a:t>GBS</a:t>
                      </a:r>
                      <a:r>
                        <a:rPr kumimoji="0" lang="zh-CN" altLang="zh-CN" sz="1400" kern="1200" dirty="0" smtClean="0">
                          <a:solidFill>
                            <a:schemeClr val="dk1"/>
                          </a:solidFill>
                          <a:latin typeface="微软雅黑" pitchFamily="34" charset="-122"/>
                          <a:ea typeface="微软雅黑" pitchFamily="34" charset="-122"/>
                          <a:cs typeface="+mn-cs"/>
                        </a:rPr>
                        <a:t>和技术服务</a:t>
                      </a:r>
                      <a:r>
                        <a:rPr kumimoji="0" lang="en-US" altLang="zh-CN" sz="1400" kern="1200" dirty="0" smtClean="0">
                          <a:solidFill>
                            <a:schemeClr val="dk1"/>
                          </a:solidFill>
                          <a:latin typeface="微软雅黑" pitchFamily="34" charset="-122"/>
                          <a:ea typeface="微软雅黑" pitchFamily="34" charset="-122"/>
                          <a:cs typeface="+mn-cs"/>
                        </a:rPr>
                        <a:t>GTS</a:t>
                      </a:r>
                      <a:r>
                        <a:rPr kumimoji="0" lang="zh-CN" altLang="zh-CN" sz="1400" kern="1200" dirty="0" smtClean="0">
                          <a:solidFill>
                            <a:schemeClr val="dk1"/>
                          </a:solidFill>
                          <a:latin typeface="微软雅黑" pitchFamily="34" charset="-122"/>
                          <a:ea typeface="微软雅黑" pitchFamily="34" charset="-122"/>
                          <a:cs typeface="+mn-cs"/>
                        </a:rPr>
                        <a:t>将不复存在。</a:t>
                      </a:r>
                      <a:endParaRPr kumimoji="0" lang="zh-CN" altLang="zh-CN" sz="1400" b="0" kern="1200" dirty="0" smtClean="0">
                        <a:solidFill>
                          <a:schemeClr val="dk1"/>
                        </a:solidFill>
                        <a:latin typeface="微软雅黑" pitchFamily="34" charset="-122"/>
                        <a:ea typeface="微软雅黑" pitchFamily="34" charset="-122"/>
                        <a:cs typeface="+mn-cs"/>
                      </a:endParaRPr>
                    </a:p>
                    <a:p>
                      <a:r>
                        <a:rPr kumimoji="0" lang="en-US" altLang="zh-CN" sz="1400" b="1" kern="1200" dirty="0" smtClean="0">
                          <a:solidFill>
                            <a:schemeClr val="dk1"/>
                          </a:solidFill>
                          <a:latin typeface="微软雅黑" pitchFamily="34" charset="-122"/>
                          <a:ea typeface="微软雅黑" pitchFamily="34" charset="-122"/>
                          <a:cs typeface="+mn-cs"/>
                        </a:rPr>
                        <a:t>3. </a:t>
                      </a:r>
                      <a:r>
                        <a:rPr kumimoji="0" lang="zh-CN" altLang="zh-CN" sz="1400" b="1" kern="1200" dirty="0" smtClean="0">
                          <a:solidFill>
                            <a:schemeClr val="dk1"/>
                          </a:solidFill>
                          <a:latin typeface="微软雅黑" pitchFamily="34" charset="-122"/>
                          <a:ea typeface="微软雅黑" pitchFamily="34" charset="-122"/>
                          <a:cs typeface="+mn-cs"/>
                        </a:rPr>
                        <a:t>百度</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大脑计划</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chemeClr val="dk1"/>
                          </a:solidFill>
                          <a:latin typeface="微软雅黑" pitchFamily="34" charset="-122"/>
                          <a:ea typeface="微软雅黑" pitchFamily="34" charset="-122"/>
                          <a:cs typeface="+mn-cs"/>
                        </a:rPr>
                        <a:t>阿里巴巴</a:t>
                      </a:r>
                      <a:r>
                        <a:rPr kumimoji="0" lang="zh-CN" altLang="zh-CN" sz="1400" kern="1200" dirty="0" smtClean="0">
                          <a:solidFill>
                            <a:schemeClr val="dk1"/>
                          </a:solidFill>
                          <a:latin typeface="微软雅黑" pitchFamily="34" charset="-122"/>
                          <a:ea typeface="微软雅黑" pitchFamily="34" charset="-122"/>
                          <a:cs typeface="+mn-cs"/>
                        </a:rPr>
                        <a:t>建构</a:t>
                      </a:r>
                      <a:r>
                        <a:rPr kumimoji="0" lang="en-US" altLang="zh-CN" sz="1400" kern="1200" dirty="0" smtClean="0">
                          <a:solidFill>
                            <a:schemeClr val="dk1"/>
                          </a:solidFill>
                          <a:latin typeface="微软雅黑" pitchFamily="34" charset="-122"/>
                          <a:ea typeface="微软雅黑" pitchFamily="34" charset="-122"/>
                          <a:cs typeface="+mn-cs"/>
                        </a:rPr>
                        <a:t>&lt;</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智能物联</a:t>
                      </a:r>
                      <a:r>
                        <a:rPr kumimoji="0" lang="en-US" altLang="zh-CN" sz="1400" kern="1200" dirty="0" smtClean="0">
                          <a:solidFill>
                            <a:schemeClr val="dk1"/>
                          </a:solidFill>
                          <a:latin typeface="微软雅黑" pitchFamily="34" charset="-122"/>
                          <a:ea typeface="微软雅黑" pitchFamily="34" charset="-122"/>
                          <a:cs typeface="+mn-cs"/>
                        </a:rPr>
                        <a:t>&gt;</a:t>
                      </a:r>
                      <a:r>
                        <a:rPr kumimoji="0" lang="zh-CN" altLang="zh-CN" sz="1400" kern="1200" dirty="0" smtClean="0">
                          <a:solidFill>
                            <a:schemeClr val="dk1"/>
                          </a:solidFill>
                          <a:latin typeface="微软雅黑" pitchFamily="34" charset="-122"/>
                          <a:ea typeface="微软雅黑" pitchFamily="34" charset="-122"/>
                          <a:cs typeface="+mn-cs"/>
                        </a:rPr>
                        <a:t>生态圈</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chemeClr val="dk1"/>
                          </a:solidFill>
                          <a:latin typeface="微软雅黑" pitchFamily="34" charset="-122"/>
                          <a:ea typeface="微软雅黑" pitchFamily="34" charset="-122"/>
                          <a:cs typeface="+mn-cs"/>
                        </a:rPr>
                        <a:t>腾讯</a:t>
                      </a:r>
                      <a:r>
                        <a:rPr kumimoji="0" lang="en-US" altLang="zh-CN" sz="1400" kern="1200" dirty="0" smtClean="0">
                          <a:solidFill>
                            <a:schemeClr val="dk1"/>
                          </a:solidFill>
                          <a:latin typeface="微软雅黑" pitchFamily="34" charset="-122"/>
                          <a:ea typeface="微软雅黑" pitchFamily="34" charset="-122"/>
                          <a:cs typeface="+mn-cs"/>
                        </a:rPr>
                        <a:t>&lt;</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TOS+</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战略</a:t>
                      </a:r>
                      <a:r>
                        <a:rPr kumimoji="0" lang="en-US" altLang="zh-CN" sz="1400" kern="1200" dirty="0" smtClean="0">
                          <a:solidFill>
                            <a:schemeClr val="dk1"/>
                          </a:solidFill>
                          <a:latin typeface="微软雅黑" pitchFamily="34" charset="-122"/>
                          <a:ea typeface="微软雅黑" pitchFamily="34" charset="-122"/>
                          <a:cs typeface="+mn-cs"/>
                        </a:rPr>
                        <a:t>&gt;</a:t>
                      </a:r>
                      <a:r>
                        <a:rPr kumimoji="0" lang="zh-CN" altLang="zh-CN" sz="1400" kern="1200" dirty="0" smtClean="0">
                          <a:solidFill>
                            <a:schemeClr val="dk1"/>
                          </a:solidFill>
                          <a:latin typeface="微软雅黑" pitchFamily="34" charset="-122"/>
                          <a:ea typeface="微软雅黑" pitchFamily="34" charset="-122"/>
                          <a:cs typeface="+mn-cs"/>
                        </a:rPr>
                        <a:t>布局智能硬件</a:t>
                      </a:r>
                      <a:r>
                        <a:rPr kumimoji="0" lang="zh-CN" altLang="zh-CN" sz="1400" b="0" kern="1200" dirty="0" smtClean="0">
                          <a:solidFill>
                            <a:schemeClr val="dk1"/>
                          </a:solidFill>
                          <a:latin typeface="微软雅黑" pitchFamily="34" charset="-122"/>
                          <a:ea typeface="微软雅黑" pitchFamily="34" charset="-122"/>
                          <a:cs typeface="+mn-cs"/>
                        </a:rPr>
                        <a:t>。</a:t>
                      </a:r>
                    </a:p>
                    <a:p>
                      <a:r>
                        <a:rPr kumimoji="0" lang="en-US" altLang="zh-CN" sz="1400" b="1" kern="1200" dirty="0" smtClean="0">
                          <a:solidFill>
                            <a:schemeClr val="dk1"/>
                          </a:solidFill>
                          <a:latin typeface="微软雅黑" pitchFamily="34" charset="-122"/>
                          <a:ea typeface="微软雅黑" pitchFamily="34" charset="-122"/>
                          <a:cs typeface="+mn-cs"/>
                        </a:rPr>
                        <a:t>4. </a:t>
                      </a:r>
                      <a:r>
                        <a:rPr kumimoji="0" lang="zh-CN" altLang="zh-CN" sz="1400" b="0" kern="1200" dirty="0" smtClean="0">
                          <a:solidFill>
                            <a:schemeClr val="dk1"/>
                          </a:solidFill>
                          <a:latin typeface="微软雅黑" pitchFamily="34" charset="-122"/>
                          <a:ea typeface="微软雅黑" pitchFamily="34" charset="-122"/>
                          <a:cs typeface="+mn-cs"/>
                        </a:rPr>
                        <a:t>在</a:t>
                      </a:r>
                      <a:r>
                        <a:rPr kumimoji="0" lang="en-US" altLang="zh-CN" sz="1400" b="0" kern="1200" dirty="0" smtClean="0">
                          <a:solidFill>
                            <a:schemeClr val="dk1"/>
                          </a:solidFill>
                          <a:latin typeface="微软雅黑" pitchFamily="34" charset="-122"/>
                          <a:ea typeface="微软雅黑" pitchFamily="34" charset="-122"/>
                          <a:cs typeface="+mn-cs"/>
                        </a:rPr>
                        <a:t>2013</a:t>
                      </a:r>
                      <a:r>
                        <a:rPr kumimoji="0" lang="zh-CN" altLang="zh-CN" sz="1400" b="0" kern="1200" dirty="0" smtClean="0">
                          <a:solidFill>
                            <a:schemeClr val="dk1"/>
                          </a:solidFill>
                          <a:latin typeface="微软雅黑" pitchFamily="34" charset="-122"/>
                          <a:ea typeface="微软雅黑" pitchFamily="34" charset="-122"/>
                          <a:cs typeface="+mn-cs"/>
                        </a:rPr>
                        <a:t>年广为关注的一篇研究中，</a:t>
                      </a:r>
                      <a:r>
                        <a:rPr kumimoji="0" lang="en-US" altLang="zh-CN" sz="1400" b="0" kern="1200" dirty="0" smtClean="0">
                          <a:solidFill>
                            <a:schemeClr val="dk1"/>
                          </a:solidFill>
                          <a:latin typeface="微软雅黑" pitchFamily="34" charset="-122"/>
                          <a:ea typeface="微软雅黑" pitchFamily="34" charset="-122"/>
                          <a:cs typeface="+mn-cs"/>
                        </a:rPr>
                        <a:t>Carl </a:t>
                      </a:r>
                      <a:r>
                        <a:rPr kumimoji="0" lang="en-US" altLang="zh-CN" sz="1400" b="0" kern="1200" dirty="0" err="1" smtClean="0">
                          <a:solidFill>
                            <a:schemeClr val="dk1"/>
                          </a:solidFill>
                          <a:latin typeface="微软雅黑" pitchFamily="34" charset="-122"/>
                          <a:ea typeface="微软雅黑" pitchFamily="34" charset="-122"/>
                          <a:cs typeface="+mn-cs"/>
                        </a:rPr>
                        <a:t>Benedikt</a:t>
                      </a:r>
                      <a:r>
                        <a:rPr kumimoji="0" lang="en-US" altLang="zh-CN" sz="1400" b="0" kern="1200" dirty="0" smtClean="0">
                          <a:solidFill>
                            <a:schemeClr val="dk1"/>
                          </a:solidFill>
                          <a:latin typeface="微软雅黑" pitchFamily="34" charset="-122"/>
                          <a:ea typeface="微软雅黑" pitchFamily="34" charset="-122"/>
                          <a:cs typeface="+mn-cs"/>
                        </a:rPr>
                        <a:t> Frey </a:t>
                      </a:r>
                      <a:r>
                        <a:rPr kumimoji="0" lang="zh-CN" altLang="zh-CN" sz="1400" b="0" kern="1200" dirty="0" smtClean="0">
                          <a:solidFill>
                            <a:schemeClr val="dk1"/>
                          </a:solidFill>
                          <a:latin typeface="微软雅黑" pitchFamily="34" charset="-122"/>
                          <a:ea typeface="微软雅黑" pitchFamily="34" charset="-122"/>
                          <a:cs typeface="+mn-cs"/>
                        </a:rPr>
                        <a:t>和</a:t>
                      </a:r>
                      <a:r>
                        <a:rPr kumimoji="0" lang="en-US" altLang="zh-CN" sz="1400" b="0" kern="1200" dirty="0" smtClean="0">
                          <a:solidFill>
                            <a:schemeClr val="dk1"/>
                          </a:solidFill>
                          <a:latin typeface="微软雅黑" pitchFamily="34" charset="-122"/>
                          <a:ea typeface="微软雅黑" pitchFamily="34" charset="-122"/>
                          <a:cs typeface="+mn-cs"/>
                        </a:rPr>
                        <a:t> Michael Osborne </a:t>
                      </a:r>
                      <a:r>
                        <a:rPr kumimoji="0" lang="zh-CN" altLang="zh-CN" sz="1400" b="0" kern="1200" dirty="0" smtClean="0">
                          <a:solidFill>
                            <a:schemeClr val="dk1"/>
                          </a:solidFill>
                          <a:latin typeface="微软雅黑" pitchFamily="34" charset="-122"/>
                          <a:ea typeface="微软雅黑" pitchFamily="34" charset="-122"/>
                          <a:cs typeface="+mn-cs"/>
                        </a:rPr>
                        <a:t>核查了</a:t>
                      </a:r>
                      <a:r>
                        <a:rPr kumimoji="0" lang="en-US" altLang="zh-CN" sz="1400" b="0" kern="1200" dirty="0" smtClean="0">
                          <a:solidFill>
                            <a:schemeClr val="dk1"/>
                          </a:solidFill>
                          <a:latin typeface="微软雅黑" pitchFamily="34" charset="-122"/>
                          <a:ea typeface="微软雅黑" pitchFamily="34" charset="-122"/>
                          <a:cs typeface="+mn-cs"/>
                        </a:rPr>
                        <a:t>702</a:t>
                      </a:r>
                      <a:r>
                        <a:rPr kumimoji="0" lang="zh-CN" altLang="zh-CN" sz="1400" b="0" kern="1200" dirty="0" smtClean="0">
                          <a:solidFill>
                            <a:schemeClr val="dk1"/>
                          </a:solidFill>
                          <a:latin typeface="微软雅黑" pitchFamily="34" charset="-122"/>
                          <a:ea typeface="微软雅黑" pitchFamily="34" charset="-122"/>
                          <a:cs typeface="+mn-cs"/>
                        </a:rPr>
                        <a:t>种职业的</a:t>
                      </a:r>
                      <a:endParaRPr kumimoji="0" lang="en-US" altLang="zh-CN" sz="1400" b="0" kern="1200" dirty="0" smtClean="0">
                        <a:solidFill>
                          <a:schemeClr val="dk1"/>
                        </a:solidFill>
                        <a:latin typeface="微软雅黑" pitchFamily="34" charset="-122"/>
                        <a:ea typeface="微软雅黑" pitchFamily="34" charset="-122"/>
                        <a:cs typeface="+mn-cs"/>
                      </a:endParaRPr>
                    </a:p>
                    <a:p>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计算能力</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并发现美国</a:t>
                      </a:r>
                      <a:r>
                        <a:rPr kumimoji="0" lang="en-US" altLang="zh-CN" sz="1400" b="0" kern="1200" dirty="0" smtClean="0">
                          <a:solidFill>
                            <a:schemeClr val="dk1"/>
                          </a:solidFill>
                          <a:latin typeface="微软雅黑" pitchFamily="34" charset="-122"/>
                          <a:ea typeface="微软雅黑" pitchFamily="34" charset="-122"/>
                          <a:cs typeface="+mn-cs"/>
                        </a:rPr>
                        <a:t>47%</a:t>
                      </a:r>
                      <a:r>
                        <a:rPr kumimoji="0" lang="zh-CN" altLang="zh-CN" sz="1400" b="0" kern="1200" dirty="0" smtClean="0">
                          <a:solidFill>
                            <a:schemeClr val="dk1"/>
                          </a:solidFill>
                          <a:latin typeface="微软雅黑" pitchFamily="34" charset="-122"/>
                          <a:ea typeface="微软雅黑" pitchFamily="34" charset="-122"/>
                          <a:cs typeface="+mn-cs"/>
                        </a:rPr>
                        <a:t>的工人都面临着工作自动化的风险。经济学家正在担心「</a:t>
                      </a:r>
                      <a:r>
                        <a:rPr kumimoji="0" lang="zh-CN" altLang="zh-CN" sz="1400" b="1" kern="1200" dirty="0" smtClean="0">
                          <a:solidFill>
                            <a:srgbClr val="0070C0"/>
                          </a:solidFill>
                          <a:latin typeface="微软雅黑" pitchFamily="34" charset="-122"/>
                          <a:ea typeface="微软雅黑" pitchFamily="34" charset="-122"/>
                          <a:cs typeface="+mn-cs"/>
                        </a:rPr>
                        <a:t>职业两极化</a:t>
                      </a:r>
                      <a:r>
                        <a:rPr kumimoji="0" lang="zh-CN" altLang="zh-CN" sz="1400" b="0" kern="1200" dirty="0" smtClean="0">
                          <a:solidFill>
                            <a:schemeClr val="dk1"/>
                          </a:solidFill>
                          <a:latin typeface="微软雅黑" pitchFamily="34" charset="-122"/>
                          <a:ea typeface="微软雅黑" pitchFamily="34" charset="-122"/>
                          <a:cs typeface="+mn-cs"/>
                        </a:rPr>
                        <a:t>」的</a:t>
                      </a:r>
                      <a:endParaRPr kumimoji="0" lang="en-US" altLang="zh-CN" sz="1400" b="0" kern="1200" dirty="0" smtClean="0">
                        <a:solidFill>
                          <a:schemeClr val="dk1"/>
                        </a:solidFill>
                        <a:latin typeface="微软雅黑" pitchFamily="34" charset="-122"/>
                        <a:ea typeface="微软雅黑" pitchFamily="34" charset="-122"/>
                        <a:cs typeface="+mn-cs"/>
                      </a:endParaRPr>
                    </a:p>
                    <a:p>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风险</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也就是说中层技术的工作</a:t>
                      </a:r>
                      <a:r>
                        <a:rPr kumimoji="0" lang="en-US" altLang="zh-CN" sz="1400" b="0" kern="1200" dirty="0" smtClean="0">
                          <a:solidFill>
                            <a:schemeClr val="dk1"/>
                          </a:solidFill>
                          <a:latin typeface="微软雅黑" pitchFamily="34" charset="-122"/>
                          <a:ea typeface="微软雅黑" pitchFamily="34" charset="-122"/>
                          <a:cs typeface="+mn-cs"/>
                        </a:rPr>
                        <a:t>(</a:t>
                      </a:r>
                      <a:r>
                        <a:rPr kumimoji="0" lang="zh-CN" altLang="zh-CN" sz="1400" b="0" kern="1200" dirty="0" smtClean="0">
                          <a:solidFill>
                            <a:schemeClr val="dk1"/>
                          </a:solidFill>
                          <a:latin typeface="微软雅黑" pitchFamily="34" charset="-122"/>
                          <a:ea typeface="微软雅黑" pitchFamily="34" charset="-122"/>
                          <a:cs typeface="+mn-cs"/>
                        </a:rPr>
                        <a:t>例如制造业</a:t>
                      </a:r>
                      <a:r>
                        <a:rPr kumimoji="0" lang="en-US" altLang="zh-CN" sz="1400" b="0" kern="1200" dirty="0" smtClean="0">
                          <a:solidFill>
                            <a:schemeClr val="dk1"/>
                          </a:solidFill>
                          <a:latin typeface="微软雅黑" pitchFamily="34" charset="-122"/>
                          <a:ea typeface="微软雅黑" pitchFamily="34" charset="-122"/>
                          <a:cs typeface="+mn-cs"/>
                        </a:rPr>
                        <a:t>)</a:t>
                      </a:r>
                      <a:r>
                        <a:rPr kumimoji="0" lang="zh-CN" altLang="zh-CN" sz="1400" b="0" kern="1200" dirty="0" smtClean="0">
                          <a:solidFill>
                            <a:schemeClr val="dk1"/>
                          </a:solidFill>
                          <a:latin typeface="微软雅黑" pitchFamily="34" charset="-122"/>
                          <a:ea typeface="微软雅黑" pitchFamily="34" charset="-122"/>
                          <a:cs typeface="+mn-cs"/>
                        </a:rPr>
                        <a:t>正在消失</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而低等和高等工作在扩张</a:t>
                      </a:r>
                      <a:r>
                        <a:rPr kumimoji="0" lang="zh-CN" altLang="zh-CN" sz="1400" b="1" kern="1200" dirty="0" smtClean="0">
                          <a:solidFill>
                            <a:schemeClr val="dk1"/>
                          </a:solidFill>
                          <a:latin typeface="微软雅黑" pitchFamily="34" charset="-122"/>
                          <a:ea typeface="微软雅黑" pitchFamily="34" charset="-122"/>
                          <a:cs typeface="+mn-cs"/>
                        </a:rPr>
                        <a:t>。</a:t>
                      </a:r>
                      <a:endParaRPr lang="zh-CN" altLang="en-US" sz="1400" b="0" dirty="0">
                        <a:latin typeface="微软雅黑" pitchFamily="34" charset="-122"/>
                        <a:ea typeface="微软雅黑" pitchFamily="34" charset="-122"/>
                      </a:endParaRPr>
                    </a:p>
                  </a:txBody>
                  <a:tcPr/>
                </a:tc>
              </a:tr>
            </a:tbl>
          </a:graphicData>
        </a:graphic>
      </p:graphicFrame>
      <p:sp>
        <p:nvSpPr>
          <p:cNvPr id="4" name="日期占位符 3"/>
          <p:cNvSpPr>
            <a:spLocks noGrp="1"/>
          </p:cNvSpPr>
          <p:nvPr>
            <p:ph type="dt" sz="half" idx="10"/>
          </p:nvPr>
        </p:nvSpPr>
        <p:spPr/>
        <p:txBody>
          <a:bodyPr/>
          <a:lstStyle/>
          <a:p>
            <a:pPr algn="ctr"/>
            <a:fld id="{AF46CB00-E7D2-4B5D-A63E-2698F643E0E1}" type="datetime1">
              <a:rPr lang="zh-CN" altLang="en-US" smtClean="0"/>
              <a:pPr algn="ctr"/>
              <a:t>2017/10/27</a:t>
            </a:fld>
            <a:endParaRPr lang="zh-CN" altLang="en-US" dirty="0"/>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21</a:t>
            </a:fld>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6000" cy="634082"/>
          </a:xfrm>
        </p:spPr>
        <p:txBody>
          <a:bodyPr>
            <a:normAutofit fontScale="90000"/>
          </a:bodyPr>
          <a:lstStyle/>
          <a:p>
            <a:pPr algn="ctr"/>
            <a:r>
              <a:rPr lang="en-US" altLang="zh-CN" b="1" dirty="0" smtClean="0">
                <a:latin typeface="+mj-ea"/>
              </a:rPr>
              <a:t>IEG SWOT</a:t>
            </a:r>
            <a:r>
              <a:rPr lang="zh-CN" altLang="zh-CN" b="1" dirty="0" smtClean="0">
                <a:latin typeface="+mj-ea"/>
              </a:rPr>
              <a:t>分析</a:t>
            </a:r>
            <a:r>
              <a:rPr lang="zh-TW" altLang="en-US" b="1" dirty="0" smtClean="0">
                <a:latin typeface="+mj-ea"/>
              </a:rPr>
              <a:t> </a:t>
            </a:r>
            <a:r>
              <a:rPr lang="en-US" altLang="zh-TW" b="1" dirty="0" smtClean="0">
                <a:latin typeface="华文新魏" pitchFamily="2" charset="-122"/>
                <a:ea typeface="华文新魏" pitchFamily="2" charset="-122"/>
              </a:rPr>
              <a:t>II</a:t>
            </a:r>
            <a:endParaRPr lang="zh-CN" altLang="en-US" b="1" dirty="0">
              <a:latin typeface="华文新魏" pitchFamily="2" charset="-122"/>
              <a:ea typeface="华文新魏" pitchFamily="2" charset="-122"/>
            </a:endParaRPr>
          </a:p>
        </p:txBody>
      </p:sp>
      <p:graphicFrame>
        <p:nvGraphicFramePr>
          <p:cNvPr id="6" name="内容占位符 5"/>
          <p:cNvGraphicFramePr>
            <a:graphicFrameLocks noGrp="1"/>
          </p:cNvGraphicFramePr>
          <p:nvPr>
            <p:ph idx="1"/>
          </p:nvPr>
        </p:nvGraphicFramePr>
        <p:xfrm>
          <a:off x="467544" y="1196753"/>
          <a:ext cx="8280920" cy="4773103"/>
        </p:xfrm>
        <a:graphic>
          <a:graphicData uri="http://schemas.openxmlformats.org/drawingml/2006/table">
            <a:tbl>
              <a:tblPr firstRow="1" bandRow="1">
                <a:tableStyleId>{5C22544A-7EE6-4342-B048-85BDC9FD1C3A}</a:tableStyleId>
              </a:tblPr>
              <a:tblGrid>
                <a:gridCol w="8280920"/>
              </a:tblGrid>
              <a:tr h="3762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zh-CN" sz="2000" b="1" kern="1200"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cs typeface="+mn-cs"/>
                        </a:rPr>
                        <a:t>优劣势分析</a:t>
                      </a:r>
                    </a:p>
                  </a:txBody>
                  <a:tcPr/>
                </a:tc>
              </a:tr>
              <a:tr h="2484079">
                <a:tc>
                  <a:txBody>
                    <a:bodyPr/>
                    <a:lstStyle/>
                    <a:p>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优势</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(Strength)</a:t>
                      </a:r>
                      <a:endPar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endParaRPr>
                    </a:p>
                    <a:p>
                      <a:pPr marL="342900" marR="0" indent="-34290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smtClean="0">
                          <a:solidFill>
                            <a:schemeClr val="dk1"/>
                          </a:solidFill>
                          <a:latin typeface="微软雅黑" pitchFamily="34" charset="-122"/>
                          <a:ea typeface="微软雅黑" pitchFamily="34" charset="-122"/>
                          <a:cs typeface="+mn-cs"/>
                        </a:rPr>
                        <a:t>1.</a:t>
                      </a:r>
                      <a:r>
                        <a:rPr kumimoji="0" lang="en-US" altLang="zh-CN" sz="1400" kern="1200" dirty="0" smtClean="0">
                          <a:solidFill>
                            <a:schemeClr val="dk1"/>
                          </a:solidFill>
                          <a:latin typeface="微软雅黑" pitchFamily="34" charset="-122"/>
                          <a:ea typeface="微软雅黑" pitchFamily="34" charset="-122"/>
                          <a:cs typeface="+mn-cs"/>
                        </a:rPr>
                        <a:t> IEG</a:t>
                      </a:r>
                      <a:r>
                        <a:rPr kumimoji="0" lang="zh-CN" altLang="zh-CN" sz="1400" kern="1200" dirty="0" smtClean="0">
                          <a:solidFill>
                            <a:schemeClr val="dk1"/>
                          </a:solidFill>
                          <a:latin typeface="微软雅黑" pitchFamily="34" charset="-122"/>
                          <a:ea typeface="微软雅黑" pitchFamily="34" charset="-122"/>
                          <a:cs typeface="+mn-cs"/>
                        </a:rPr>
                        <a:t>项目高级顾问为</a:t>
                      </a:r>
                      <a:r>
                        <a:rPr kumimoji="0" lang="zh-CN" altLang="zh-CN" sz="1400" b="1" kern="1200" dirty="0" smtClean="0">
                          <a:solidFill>
                            <a:srgbClr val="0070C0"/>
                          </a:solidFill>
                          <a:latin typeface="微软雅黑" pitchFamily="34" charset="-122"/>
                          <a:ea typeface="微软雅黑" pitchFamily="34" charset="-122"/>
                          <a:cs typeface="+mn-cs"/>
                        </a:rPr>
                        <a:t>清华</a:t>
                      </a:r>
                      <a:r>
                        <a:rPr kumimoji="0" lang="en-US" altLang="zh-CN" sz="1400" b="1" kern="1200" dirty="0" err="1" smtClean="0">
                          <a:solidFill>
                            <a:srgbClr val="0070C0"/>
                          </a:solidFill>
                          <a:latin typeface="微软雅黑" pitchFamily="34" charset="-122"/>
                          <a:ea typeface="微软雅黑" pitchFamily="34" charset="-122"/>
                          <a:cs typeface="+mn-cs"/>
                        </a:rPr>
                        <a:t>iCenter</a:t>
                      </a:r>
                      <a:r>
                        <a:rPr kumimoji="0" lang="zh-CN" altLang="zh-CN" sz="1400" b="1" kern="1200" dirty="0" smtClean="0">
                          <a:solidFill>
                            <a:srgbClr val="0070C0"/>
                          </a:solidFill>
                          <a:latin typeface="微软雅黑" pitchFamily="34" charset="-122"/>
                          <a:ea typeface="微软雅黑" pitchFamily="34" charset="-122"/>
                          <a:cs typeface="+mn-cs"/>
                        </a:rPr>
                        <a:t>顾学雍教授</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顾教授为美国</a:t>
                      </a:r>
                      <a:r>
                        <a:rPr kumimoji="0" lang="en-US" altLang="zh-CN" sz="1400" kern="1200" dirty="0" smtClean="0">
                          <a:solidFill>
                            <a:schemeClr val="dk1"/>
                          </a:solidFill>
                          <a:latin typeface="微软雅黑" pitchFamily="34" charset="-122"/>
                          <a:ea typeface="微软雅黑" pitchFamily="34" charset="-122"/>
                          <a:cs typeface="+mn-cs"/>
                        </a:rPr>
                        <a:t>MIT</a:t>
                      </a:r>
                      <a:r>
                        <a:rPr kumimoji="0" lang="zh-CN" altLang="zh-CN" sz="1400" kern="1200" dirty="0" smtClean="0">
                          <a:solidFill>
                            <a:schemeClr val="dk1"/>
                          </a:solidFill>
                          <a:latin typeface="微软雅黑" pitchFamily="34" charset="-122"/>
                          <a:ea typeface="微软雅黑" pitchFamily="34" charset="-122"/>
                          <a:cs typeface="+mn-cs"/>
                        </a:rPr>
                        <a:t>工业工程博士</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主要研究元语言与计算</a:t>
                      </a:r>
                      <a:endParaRPr kumimoji="0" lang="en-US" altLang="zh-CN" sz="1400" kern="1200" dirty="0" smtClean="0">
                        <a:solidFill>
                          <a:schemeClr val="dk1"/>
                        </a:solidFill>
                        <a:latin typeface="微软雅黑" pitchFamily="34" charset="-122"/>
                        <a:ea typeface="微软雅黑" pitchFamily="34" charset="-122"/>
                        <a:cs typeface="+mn-cs"/>
                      </a:endParaRPr>
                    </a:p>
                    <a:p>
                      <a:pPr marL="342900" marR="0" indent="-342900" algn="l" defTabSz="914400" rtl="0" eaLnBrk="1" fontAlgn="auto" latinLnBrk="0" hangingPunct="1">
                        <a:lnSpc>
                          <a:spcPct val="100000"/>
                        </a:lnSpc>
                        <a:spcBef>
                          <a:spcPts val="0"/>
                        </a:spcBef>
                        <a:spcAft>
                          <a:spcPts val="0"/>
                        </a:spcAft>
                        <a:buClrTx/>
                        <a:buSzTx/>
                        <a:buFontTx/>
                        <a:buNone/>
                        <a:tabLst/>
                        <a:defRPr/>
                      </a:pP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思维</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并曾对美国</a:t>
                      </a:r>
                      <a:r>
                        <a:rPr kumimoji="0" lang="en-US" altLang="zh-CN" sz="1400" kern="1200" dirty="0" smtClean="0">
                          <a:solidFill>
                            <a:schemeClr val="dk1"/>
                          </a:solidFill>
                          <a:latin typeface="微软雅黑" pitchFamily="34" charset="-122"/>
                          <a:ea typeface="微软雅黑" pitchFamily="34" charset="-122"/>
                          <a:cs typeface="+mn-cs"/>
                        </a:rPr>
                        <a:t>NASA</a:t>
                      </a:r>
                      <a:r>
                        <a:rPr kumimoji="0" lang="zh-CN" altLang="zh-CN" sz="1400" kern="1200" dirty="0" smtClean="0">
                          <a:solidFill>
                            <a:schemeClr val="dk1"/>
                          </a:solidFill>
                          <a:latin typeface="微软雅黑" pitchFamily="34" charset="-122"/>
                          <a:ea typeface="微软雅黑" pitchFamily="34" charset="-122"/>
                          <a:cs typeface="+mn-cs"/>
                        </a:rPr>
                        <a:t>登陆火星做出全路径复杂计算的卓越贡献。</a:t>
                      </a:r>
                      <a:r>
                        <a:rPr kumimoji="0" lang="en-US" altLang="zh-CN" sz="1400" kern="1200" dirty="0" smtClean="0">
                          <a:solidFill>
                            <a:schemeClr val="dk1"/>
                          </a:solidFill>
                          <a:latin typeface="微软雅黑" pitchFamily="34" charset="-122"/>
                          <a:ea typeface="微软雅黑" pitchFamily="34" charset="-122"/>
                          <a:cs typeface="+mn-cs"/>
                        </a:rPr>
                        <a:t>IEG</a:t>
                      </a:r>
                      <a:r>
                        <a:rPr kumimoji="0" lang="zh-CN" altLang="zh-CN" sz="1400" kern="1200" dirty="0" smtClean="0">
                          <a:solidFill>
                            <a:schemeClr val="dk1"/>
                          </a:solidFill>
                          <a:latin typeface="微软雅黑" pitchFamily="34" charset="-122"/>
                          <a:ea typeface="微软雅黑" pitchFamily="34" charset="-122"/>
                          <a:cs typeface="+mn-cs"/>
                        </a:rPr>
                        <a:t>团队将接受顾教授全盘指导</a:t>
                      </a:r>
                      <a:r>
                        <a:rPr kumimoji="0" lang="en-US" altLang="zh-CN" sz="1400" kern="1200" dirty="0" smtClean="0">
                          <a:solidFill>
                            <a:schemeClr val="dk1"/>
                          </a:solidFill>
                          <a:latin typeface="微软雅黑" pitchFamily="34" charset="-122"/>
                          <a:ea typeface="微软雅黑" pitchFamily="34" charset="-122"/>
                          <a:cs typeface="+mn-cs"/>
                        </a:rPr>
                        <a:t>, </a:t>
                      </a:r>
                    </a:p>
                    <a:p>
                      <a:pPr marL="342900" marR="0" indent="-342900" algn="l" defTabSz="914400" rtl="0" eaLnBrk="1" fontAlgn="auto" latinLnBrk="0" hangingPunct="1">
                        <a:lnSpc>
                          <a:spcPct val="100000"/>
                        </a:lnSpc>
                        <a:spcBef>
                          <a:spcPts val="0"/>
                        </a:spcBef>
                        <a:spcAft>
                          <a:spcPts val="0"/>
                        </a:spcAft>
                        <a:buClrTx/>
                        <a:buSzTx/>
                        <a:buFontTx/>
                        <a:buNone/>
                        <a:tabLst/>
                        <a:defRPr/>
                      </a:pP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整合创建</a:t>
                      </a:r>
                      <a:r>
                        <a:rPr kumimoji="0" lang="en-US" altLang="zh-CN" sz="1400" kern="1200" dirty="0" smtClean="0">
                          <a:solidFill>
                            <a:schemeClr val="dk1"/>
                          </a:solidFill>
                          <a:latin typeface="微软雅黑" pitchFamily="34" charset="-122"/>
                          <a:ea typeface="微软雅黑" pitchFamily="34" charset="-122"/>
                          <a:cs typeface="+mn-cs"/>
                        </a:rPr>
                        <a:t>IEG</a:t>
                      </a:r>
                      <a:r>
                        <a:rPr kumimoji="0" lang="zh-CN" altLang="zh-CN" sz="1400" kern="1200" dirty="0" smtClean="0">
                          <a:solidFill>
                            <a:schemeClr val="dk1"/>
                          </a:solidFill>
                          <a:latin typeface="微软雅黑" pitchFamily="34" charset="-122"/>
                          <a:ea typeface="微软雅黑" pitchFamily="34" charset="-122"/>
                          <a:cs typeface="+mn-cs"/>
                        </a:rPr>
                        <a:t>区块链云平台与人工智能生态系统</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以成为</a:t>
                      </a:r>
                      <a:r>
                        <a:rPr kumimoji="0" lang="zh-CN" altLang="zh-CN" sz="1400" b="1" kern="1200" dirty="0" smtClean="0">
                          <a:solidFill>
                            <a:srgbClr val="0070C0"/>
                          </a:solidFill>
                          <a:latin typeface="微软雅黑" pitchFamily="34" charset="-122"/>
                          <a:ea typeface="微软雅黑" pitchFamily="34" charset="-122"/>
                          <a:cs typeface="+mn-cs"/>
                        </a:rPr>
                        <a:t>产业</a:t>
                      </a:r>
                      <a:r>
                        <a:rPr kumimoji="0" lang="en-US" altLang="zh-CN" sz="1400" b="1" kern="1200" dirty="0" smtClean="0">
                          <a:solidFill>
                            <a:srgbClr val="0070C0"/>
                          </a:solidFill>
                          <a:latin typeface="微软雅黑" pitchFamily="34" charset="-122"/>
                          <a:ea typeface="微软雅黑" pitchFamily="34" charset="-122"/>
                          <a:cs typeface="+mn-cs"/>
                        </a:rPr>
                        <a:t>(</a:t>
                      </a:r>
                      <a:r>
                        <a:rPr kumimoji="0" lang="zh-CN" altLang="zh-CN" sz="1400" b="1" kern="1200" dirty="0" smtClean="0">
                          <a:solidFill>
                            <a:srgbClr val="0070C0"/>
                          </a:solidFill>
                          <a:latin typeface="微软雅黑" pitchFamily="34" charset="-122"/>
                          <a:ea typeface="微软雅黑" pitchFamily="34" charset="-122"/>
                          <a:cs typeface="+mn-cs"/>
                        </a:rPr>
                        <a:t>智能</a:t>
                      </a:r>
                      <a:r>
                        <a:rPr kumimoji="0" lang="en-US" altLang="zh-CN" sz="1400" b="1" kern="1200" dirty="0" smtClean="0">
                          <a:solidFill>
                            <a:srgbClr val="0070C0"/>
                          </a:solidFill>
                          <a:latin typeface="微软雅黑" pitchFamily="34" charset="-122"/>
                          <a:ea typeface="微软雅黑" pitchFamily="34" charset="-122"/>
                          <a:cs typeface="+mn-cs"/>
                        </a:rPr>
                        <a:t>)</a:t>
                      </a:r>
                      <a:r>
                        <a:rPr kumimoji="0" lang="zh-CN" altLang="zh-CN" sz="1400" b="1" kern="1200" dirty="0" smtClean="0">
                          <a:solidFill>
                            <a:srgbClr val="0070C0"/>
                          </a:solidFill>
                          <a:latin typeface="微软雅黑" pitchFamily="34" charset="-122"/>
                          <a:ea typeface="微软雅黑" pitchFamily="34" charset="-122"/>
                          <a:cs typeface="+mn-cs"/>
                        </a:rPr>
                        <a:t>互联网</a:t>
                      </a:r>
                      <a:r>
                        <a:rPr kumimoji="0" lang="zh-CN" altLang="zh-CN" sz="1400" kern="1200" dirty="0" smtClean="0">
                          <a:solidFill>
                            <a:schemeClr val="dk1"/>
                          </a:solidFill>
                          <a:latin typeface="微软雅黑" pitchFamily="34" charset="-122"/>
                          <a:ea typeface="微软雅黑" pitchFamily="34" charset="-122"/>
                          <a:cs typeface="+mn-cs"/>
                        </a:rPr>
                        <a:t>的先行者。</a:t>
                      </a:r>
                      <a:r>
                        <a:rPr kumimoji="0" lang="zh-CN" altLang="en-US" sz="1400" b="0" kern="1200" dirty="0" smtClean="0">
                          <a:solidFill>
                            <a:schemeClr val="dk1"/>
                          </a:solidFill>
                          <a:latin typeface="微软雅黑" pitchFamily="34" charset="-122"/>
                          <a:ea typeface="微软雅黑" pitchFamily="34" charset="-122"/>
                          <a:cs typeface="+mn-cs"/>
                        </a:rPr>
                        <a:t>。</a:t>
                      </a:r>
                      <a:endParaRPr kumimoji="0" lang="zh-CN" altLang="zh-CN" sz="1400" b="0" kern="1200" dirty="0" smtClean="0">
                        <a:solidFill>
                          <a:schemeClr val="dk1"/>
                        </a:solidFill>
                        <a:latin typeface="微软雅黑" pitchFamily="34" charset="-122"/>
                        <a:ea typeface="微软雅黑" pitchFamily="34" charset="-122"/>
                        <a:cs typeface="+mn-cs"/>
                      </a:endParaRPr>
                    </a:p>
                    <a:p>
                      <a:r>
                        <a:rPr kumimoji="0" lang="en-US" altLang="zh-CN" sz="1400" b="1" kern="1200" dirty="0" smtClean="0">
                          <a:solidFill>
                            <a:schemeClr val="dk1"/>
                          </a:solidFill>
                          <a:latin typeface="微软雅黑" pitchFamily="34" charset="-122"/>
                          <a:ea typeface="微软雅黑" pitchFamily="34" charset="-122"/>
                          <a:cs typeface="+mn-cs"/>
                        </a:rPr>
                        <a:t>2.</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chemeClr val="bg1"/>
                          </a:solidFill>
                          <a:effectLst/>
                          <a:latin typeface="微软雅黑" pitchFamily="34" charset="-122"/>
                          <a:ea typeface="微软雅黑" pitchFamily="34" charset="-122"/>
                          <a:cs typeface="+mn-cs"/>
                        </a:rPr>
                        <a:t>温哥华</a:t>
                      </a:r>
                      <a:r>
                        <a:rPr kumimoji="0" lang="zh-CN" altLang="zh-CN" sz="1400" kern="1200" dirty="0" smtClean="0">
                          <a:solidFill>
                            <a:schemeClr val="dk1"/>
                          </a:solidFill>
                          <a:latin typeface="微软雅黑" pitchFamily="34" charset="-122"/>
                          <a:ea typeface="微软雅黑" pitchFamily="34" charset="-122"/>
                          <a:cs typeface="+mn-cs"/>
                        </a:rPr>
                        <a:t>全球精英荟萃</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国际多元文化格局成为尖端人才与信息交流高地</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rgbClr val="0070C0"/>
                          </a:solidFill>
                          <a:latin typeface="微软雅黑" pitchFamily="34" charset="-122"/>
                          <a:ea typeface="微软雅黑" pitchFamily="34" charset="-122"/>
                          <a:cs typeface="+mn-cs"/>
                        </a:rPr>
                        <a:t>加拿大</a:t>
                      </a:r>
                      <a:r>
                        <a:rPr kumimoji="0" lang="zh-CN" altLang="zh-CN" sz="1400" kern="1200" dirty="0" smtClean="0">
                          <a:solidFill>
                            <a:schemeClr val="dk1"/>
                          </a:solidFill>
                          <a:latin typeface="微软雅黑" pitchFamily="34" charset="-122"/>
                          <a:ea typeface="微软雅黑" pitchFamily="34" charset="-122"/>
                          <a:cs typeface="+mn-cs"/>
                        </a:rPr>
                        <a:t>在区块链</a:t>
                      </a:r>
                      <a:r>
                        <a:rPr kumimoji="0" lang="en-US" altLang="zh-CN" sz="1400" kern="1200" dirty="0" smtClean="0">
                          <a:solidFill>
                            <a:schemeClr val="dk1"/>
                          </a:solidFill>
                          <a:latin typeface="微软雅黑" pitchFamily="34" charset="-122"/>
                          <a:ea typeface="微软雅黑" pitchFamily="34" charset="-122"/>
                          <a:cs typeface="+mn-cs"/>
                        </a:rPr>
                        <a:t>ICO</a:t>
                      </a:r>
                      <a:r>
                        <a:rPr kumimoji="0" lang="zh-CN" altLang="zh-CN" sz="1400" kern="1200" dirty="0" smtClean="0">
                          <a:solidFill>
                            <a:schemeClr val="dk1"/>
                          </a:solidFill>
                          <a:latin typeface="微软雅黑" pitchFamily="34" charset="-122"/>
                          <a:ea typeface="微软雅黑" pitchFamily="34" charset="-122"/>
                          <a:cs typeface="+mn-cs"/>
                        </a:rPr>
                        <a:t>与数字</a:t>
                      </a:r>
                      <a:endParaRPr kumimoji="0" lang="en-US" altLang="zh-CN" sz="1400" kern="1200" dirty="0" smtClean="0">
                        <a:solidFill>
                          <a:schemeClr val="dk1"/>
                        </a:solidFill>
                        <a:latin typeface="微软雅黑" pitchFamily="34" charset="-122"/>
                        <a:ea typeface="微软雅黑" pitchFamily="34" charset="-122"/>
                        <a:cs typeface="+mn-cs"/>
                      </a:endParaRPr>
                    </a:p>
                    <a:p>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货币交易所的</a:t>
                      </a:r>
                      <a:r>
                        <a:rPr kumimoji="0" lang="zh-CN" altLang="zh-CN" sz="1400" b="1" kern="1200" dirty="0" smtClean="0">
                          <a:solidFill>
                            <a:srgbClr val="0070C0"/>
                          </a:solidFill>
                          <a:latin typeface="微软雅黑" pitchFamily="34" charset="-122"/>
                          <a:ea typeface="微软雅黑" pitchFamily="34" charset="-122"/>
                          <a:cs typeface="+mn-cs"/>
                        </a:rPr>
                        <a:t>鼓励创新政策</a:t>
                      </a:r>
                      <a:r>
                        <a:rPr kumimoji="0" lang="zh-CN" altLang="zh-CN" sz="1400" kern="1200" dirty="0" smtClean="0">
                          <a:solidFill>
                            <a:schemeClr val="dk1"/>
                          </a:solidFill>
                          <a:latin typeface="微软雅黑" pitchFamily="34" charset="-122"/>
                          <a:ea typeface="微软雅黑" pitchFamily="34" charset="-122"/>
                          <a:cs typeface="+mn-cs"/>
                        </a:rPr>
                        <a:t>乃全球之首</a:t>
                      </a:r>
                      <a:r>
                        <a:rPr kumimoji="0" lang="zh-CN" altLang="en-US" sz="1400" kern="1200" dirty="0" smtClean="0">
                          <a:solidFill>
                            <a:schemeClr val="dk1"/>
                          </a:solidFill>
                          <a:latin typeface="微软雅黑" pitchFamily="34" charset="-122"/>
                          <a:ea typeface="微软雅黑" pitchFamily="34" charset="-122"/>
                          <a:cs typeface="+mn-cs"/>
                        </a:rPr>
                        <a:t>。</a:t>
                      </a:r>
                      <a:r>
                        <a:rPr kumimoji="0" lang="en-US" altLang="zh-CN" sz="1400" b="1" kern="1200" dirty="0" smtClean="0">
                          <a:solidFill>
                            <a:srgbClr val="0070C0"/>
                          </a:solidFill>
                          <a:latin typeface="微软雅黑" pitchFamily="34" charset="-122"/>
                          <a:ea typeface="微软雅黑" pitchFamily="34" charset="-122"/>
                          <a:cs typeface="+mn-cs"/>
                        </a:rPr>
                        <a:t>IEG</a:t>
                      </a:r>
                      <a:r>
                        <a:rPr kumimoji="0" lang="zh-CN" altLang="zh-CN" sz="1400" b="1" kern="1200" dirty="0" smtClean="0">
                          <a:solidFill>
                            <a:srgbClr val="0070C0"/>
                          </a:solidFill>
                          <a:latin typeface="微软雅黑" pitchFamily="34" charset="-122"/>
                          <a:ea typeface="微软雅黑" pitchFamily="34" charset="-122"/>
                          <a:cs typeface="+mn-cs"/>
                        </a:rPr>
                        <a:t>加拿大</a:t>
                      </a:r>
                      <a:r>
                        <a:rPr kumimoji="0" lang="zh-CN" altLang="zh-CN" sz="1400" b="1" kern="1200" dirty="0" smtClean="0">
                          <a:solidFill>
                            <a:srgbClr val="0070C0"/>
                          </a:solidFill>
                          <a:effectLst/>
                          <a:latin typeface="微软雅黑" pitchFamily="34" charset="-122"/>
                          <a:ea typeface="微软雅黑" pitchFamily="34" charset="-122"/>
                          <a:cs typeface="+mn-cs"/>
                        </a:rPr>
                        <a:t>团队</a:t>
                      </a:r>
                      <a:r>
                        <a:rPr kumimoji="0" lang="zh-CN" altLang="zh-CN" sz="1400" b="0" kern="1200" dirty="0" smtClean="0">
                          <a:solidFill>
                            <a:schemeClr val="dk1"/>
                          </a:solidFill>
                          <a:latin typeface="微软雅黑" pitchFamily="34" charset="-122"/>
                          <a:ea typeface="微软雅黑" pitchFamily="34" charset="-122"/>
                          <a:cs typeface="+mn-cs"/>
                        </a:rPr>
                        <a:t>为</a:t>
                      </a:r>
                      <a:r>
                        <a:rPr kumimoji="0" lang="zh-CN" altLang="zh-CN" sz="1400" kern="1200" dirty="0" smtClean="0">
                          <a:solidFill>
                            <a:schemeClr val="dk1"/>
                          </a:solidFill>
                          <a:latin typeface="微软雅黑" pitchFamily="34" charset="-122"/>
                          <a:ea typeface="微软雅黑" pitchFamily="34" charset="-122"/>
                          <a:cs typeface="+mn-cs"/>
                        </a:rPr>
                        <a:t>组建</a:t>
                      </a:r>
                      <a:r>
                        <a:rPr kumimoji="0" lang="zh-CN" altLang="zh-CN" sz="1400" b="1" kern="1200" dirty="0" smtClean="0">
                          <a:solidFill>
                            <a:srgbClr val="0070C0"/>
                          </a:solidFill>
                          <a:latin typeface="微软雅黑" pitchFamily="34" charset="-122"/>
                          <a:ea typeface="微软雅黑" pitchFamily="34" charset="-122"/>
                          <a:cs typeface="+mn-cs"/>
                        </a:rPr>
                        <a:t>区块链</a:t>
                      </a:r>
                      <a:r>
                        <a:rPr kumimoji="0" lang="zh-CN" altLang="zh-CN" sz="1400" b="1" kern="1200" dirty="0" smtClean="0">
                          <a:solidFill>
                            <a:srgbClr val="0070C0"/>
                          </a:solidFill>
                          <a:effectLst/>
                          <a:latin typeface="微软雅黑" pitchFamily="34" charset="-122"/>
                          <a:ea typeface="微软雅黑" pitchFamily="34" charset="-122"/>
                          <a:cs typeface="+mn-cs"/>
                        </a:rPr>
                        <a:t>模型研发中心</a:t>
                      </a:r>
                      <a:r>
                        <a:rPr kumimoji="0" lang="en-US" altLang="zh-CN" sz="1400" b="1" kern="1200" dirty="0" smtClean="0">
                          <a:solidFill>
                            <a:srgbClr val="0070C0"/>
                          </a:solidFill>
                          <a:effectLst/>
                          <a:latin typeface="微软雅黑" pitchFamily="34" charset="-122"/>
                          <a:ea typeface="微软雅黑" pitchFamily="34" charset="-122"/>
                          <a:cs typeface="+mn-cs"/>
                        </a:rPr>
                        <a:t>,</a:t>
                      </a:r>
                      <a:r>
                        <a:rPr lang="zh-CN" altLang="zh-CN" sz="1400" b="1" dirty="0" smtClean="0">
                          <a:solidFill>
                            <a:srgbClr val="0070C0"/>
                          </a:solidFill>
                          <a:latin typeface="微软雅黑" pitchFamily="34" charset="-122"/>
                          <a:ea typeface="微软雅黑" pitchFamily="34" charset="-122"/>
                        </a:rPr>
                        <a:t>全球</a:t>
                      </a:r>
                      <a:r>
                        <a:rPr lang="en-US" altLang="zh-CN" sz="1400" b="1" dirty="0" smtClean="0">
                          <a:solidFill>
                            <a:srgbClr val="0070C0"/>
                          </a:solidFill>
                          <a:latin typeface="微软雅黑" pitchFamily="34" charset="-122"/>
                          <a:ea typeface="微软雅黑" pitchFamily="34" charset="-122"/>
                        </a:rPr>
                        <a:t>ICO</a:t>
                      </a:r>
                      <a:r>
                        <a:rPr kumimoji="0" lang="zh-CN" altLang="zh-CN" sz="1400" b="1" kern="1200" dirty="0" smtClean="0">
                          <a:solidFill>
                            <a:srgbClr val="0070C0"/>
                          </a:solidFill>
                          <a:latin typeface="微软雅黑" pitchFamily="34" charset="-122"/>
                          <a:ea typeface="微软雅黑" pitchFamily="34" charset="-122"/>
                          <a:cs typeface="+mn-cs"/>
                        </a:rPr>
                        <a:t>项目</a:t>
                      </a:r>
                      <a:endParaRPr kumimoji="0" lang="en-US" altLang="zh-CN" sz="1400" b="1" kern="1200" dirty="0" smtClean="0">
                        <a:solidFill>
                          <a:srgbClr val="0070C0"/>
                        </a:solidFill>
                        <a:latin typeface="微软雅黑" pitchFamily="34" charset="-122"/>
                        <a:ea typeface="微软雅黑" pitchFamily="34" charset="-122"/>
                        <a:cs typeface="+mn-cs"/>
                      </a:endParaRPr>
                    </a:p>
                    <a:p>
                      <a:r>
                        <a:rPr kumimoji="0" lang="en-US" altLang="zh-CN" sz="1400" b="1" kern="1200" dirty="0" smtClean="0">
                          <a:solidFill>
                            <a:srgbClr val="0070C0"/>
                          </a:solidFill>
                          <a:latin typeface="微软雅黑" pitchFamily="34" charset="-122"/>
                          <a:ea typeface="微软雅黑" pitchFamily="34" charset="-122"/>
                          <a:cs typeface="+mn-cs"/>
                        </a:rPr>
                        <a:t>    </a:t>
                      </a:r>
                      <a:r>
                        <a:rPr lang="zh-CN" altLang="zh-CN" sz="1400" b="1" dirty="0" smtClean="0">
                          <a:solidFill>
                            <a:srgbClr val="0070C0"/>
                          </a:solidFill>
                          <a:latin typeface="微软雅黑" pitchFamily="34" charset="-122"/>
                          <a:ea typeface="微软雅黑" pitchFamily="34" charset="-122"/>
                        </a:rPr>
                        <a:t>发币中心</a:t>
                      </a:r>
                      <a:r>
                        <a:rPr kumimoji="0" lang="zh-CN" altLang="zh-CN" sz="1400" b="0" kern="1200" dirty="0" smtClean="0">
                          <a:solidFill>
                            <a:schemeClr val="dk1"/>
                          </a:solidFill>
                          <a:latin typeface="微软雅黑" pitchFamily="34" charset="-122"/>
                          <a:ea typeface="微软雅黑" pitchFamily="34" charset="-122"/>
                          <a:cs typeface="+mn-cs"/>
                        </a:rPr>
                        <a:t>与</a:t>
                      </a:r>
                      <a:r>
                        <a:rPr lang="zh-CN" altLang="zh-CN" sz="1400" b="1" dirty="0" smtClean="0">
                          <a:solidFill>
                            <a:srgbClr val="0070C0"/>
                          </a:solidFill>
                          <a:latin typeface="微软雅黑" pitchFamily="34" charset="-122"/>
                          <a:ea typeface="微软雅黑" pitchFamily="34" charset="-122"/>
                        </a:rPr>
                        <a:t>全球数字货币交易所</a:t>
                      </a:r>
                      <a:r>
                        <a:rPr kumimoji="0" lang="zh-CN" altLang="zh-CN" sz="1400" b="1" kern="1200" dirty="0" smtClean="0">
                          <a:solidFill>
                            <a:srgbClr val="00B050"/>
                          </a:solidFill>
                          <a:effectLst/>
                          <a:latin typeface="微软雅黑" pitchFamily="34" charset="-122"/>
                          <a:ea typeface="微软雅黑" pitchFamily="34" charset="-122"/>
                          <a:cs typeface="+mn-cs"/>
                        </a:rPr>
                        <a:t>温哥华基地</a:t>
                      </a:r>
                      <a:r>
                        <a:rPr kumimoji="0" lang="zh-CN" altLang="zh-CN" sz="1400" b="0" kern="1200" dirty="0" smtClean="0">
                          <a:solidFill>
                            <a:schemeClr val="bg1"/>
                          </a:solidFill>
                          <a:effectLst/>
                          <a:latin typeface="微软雅黑" pitchFamily="34" charset="-122"/>
                          <a:ea typeface="微软雅黑" pitchFamily="34" charset="-122"/>
                          <a:cs typeface="+mn-cs"/>
                        </a:rPr>
                        <a:t>最佳</a:t>
                      </a:r>
                      <a:r>
                        <a:rPr kumimoji="0" lang="zh-CN" altLang="zh-CN" sz="1400" b="0" kern="1200" dirty="0" smtClean="0">
                          <a:solidFill>
                            <a:schemeClr val="dk1"/>
                          </a:solidFill>
                          <a:latin typeface="微软雅黑" pitchFamily="34" charset="-122"/>
                          <a:ea typeface="微软雅黑" pitchFamily="34" charset="-122"/>
                          <a:cs typeface="+mn-cs"/>
                        </a:rPr>
                        <a:t>团队</a:t>
                      </a:r>
                      <a:r>
                        <a:rPr kumimoji="0" lang="zh-CN" altLang="en-US" sz="1400" kern="1200" dirty="0" smtClean="0">
                          <a:solidFill>
                            <a:schemeClr val="dk1"/>
                          </a:solidFill>
                          <a:latin typeface="微软雅黑" pitchFamily="34" charset="-122"/>
                          <a:ea typeface="微软雅黑" pitchFamily="34" charset="-122"/>
                          <a:cs typeface="+mn-cs"/>
                        </a:rPr>
                        <a:t>。</a:t>
                      </a:r>
                      <a:endParaRPr kumimoji="0" lang="zh-CN" altLang="zh-CN" sz="1400" kern="1200" dirty="0" smtClean="0">
                        <a:solidFill>
                          <a:schemeClr val="dk1"/>
                        </a:solidFill>
                        <a:latin typeface="微软雅黑" pitchFamily="34" charset="-122"/>
                        <a:ea typeface="微软雅黑" pitchFamily="34" charset="-122"/>
                        <a:cs typeface="+mn-cs"/>
                      </a:endParaRPr>
                    </a:p>
                    <a:p>
                      <a:r>
                        <a:rPr kumimoji="0" lang="en-US" altLang="zh-CN" sz="1400" b="1" kern="1200" dirty="0" smtClean="0">
                          <a:solidFill>
                            <a:schemeClr val="dk1"/>
                          </a:solidFill>
                          <a:latin typeface="微软雅黑" pitchFamily="34" charset="-122"/>
                          <a:ea typeface="微软雅黑" pitchFamily="34" charset="-122"/>
                          <a:cs typeface="+mn-cs"/>
                        </a:rPr>
                        <a:t>3. </a:t>
                      </a:r>
                      <a:r>
                        <a:rPr kumimoji="0" lang="en-US" altLang="zh-CN" sz="1400" b="1" kern="1200" dirty="0" smtClean="0">
                          <a:solidFill>
                            <a:schemeClr val="bg1"/>
                          </a:solidFill>
                          <a:effectLst/>
                          <a:latin typeface="微软雅黑" pitchFamily="34" charset="-122"/>
                          <a:ea typeface="微软雅黑" pitchFamily="34" charset="-122"/>
                          <a:cs typeface="+mn-cs"/>
                        </a:rPr>
                        <a:t>IEG</a:t>
                      </a:r>
                      <a:r>
                        <a:rPr kumimoji="0" lang="zh-CN" altLang="zh-CN" sz="1400" b="1" kern="1200" dirty="0" smtClean="0">
                          <a:solidFill>
                            <a:schemeClr val="bg1"/>
                          </a:solidFill>
                          <a:effectLst/>
                          <a:latin typeface="微软雅黑" pitchFamily="34" charset="-122"/>
                          <a:ea typeface="微软雅黑" pitchFamily="34" charset="-122"/>
                          <a:cs typeface="+mn-cs"/>
                        </a:rPr>
                        <a:t>区块链数据云平台</a:t>
                      </a:r>
                      <a:r>
                        <a:rPr kumimoji="0" lang="zh-CN" altLang="zh-CN" sz="1400" kern="1200" dirty="0" smtClean="0">
                          <a:solidFill>
                            <a:schemeClr val="dk1"/>
                          </a:solidFill>
                          <a:latin typeface="微软雅黑" pitchFamily="34" charset="-122"/>
                          <a:ea typeface="微软雅黑" pitchFamily="34" charset="-122"/>
                          <a:cs typeface="+mn-cs"/>
                        </a:rPr>
                        <a:t>具有</a:t>
                      </a:r>
                      <a:r>
                        <a:rPr kumimoji="0" lang="zh-CN" altLang="zh-CN" sz="1400" b="1" kern="1200" dirty="0" smtClean="0">
                          <a:solidFill>
                            <a:srgbClr val="0070C0"/>
                          </a:solidFill>
                          <a:effectLst/>
                          <a:latin typeface="微软雅黑" pitchFamily="34" charset="-122"/>
                          <a:ea typeface="微软雅黑" pitchFamily="34" charset="-122"/>
                          <a:cs typeface="+mn-cs"/>
                        </a:rPr>
                        <a:t>互联网共享经济</a:t>
                      </a:r>
                      <a:r>
                        <a:rPr kumimoji="0" lang="zh-CN" altLang="zh-CN" sz="1400" kern="1200" dirty="0" smtClean="0">
                          <a:solidFill>
                            <a:schemeClr val="dk1"/>
                          </a:solidFill>
                          <a:latin typeface="微软雅黑" pitchFamily="34" charset="-122"/>
                          <a:ea typeface="微软雅黑" pitchFamily="34" charset="-122"/>
                          <a:cs typeface="+mn-cs"/>
                        </a:rPr>
                        <a:t>主要特征</a:t>
                      </a:r>
                      <a:r>
                        <a:rPr kumimoji="0" lang="en-US" altLang="zh-CN" sz="1400" kern="1200" dirty="0" smtClean="0">
                          <a:solidFill>
                            <a:schemeClr val="dk1"/>
                          </a:solidFill>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即</a:t>
                      </a:r>
                      <a:r>
                        <a:rPr kumimoji="0" lang="zh-CN" altLang="zh-CN" sz="1400" b="1" kern="1200"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mn-cs"/>
                        </a:rPr>
                        <a:t>边际成本递减</a:t>
                      </a:r>
                      <a:r>
                        <a:rPr kumimoji="0" lang="zh-CN" altLang="zh-CN" sz="1400" kern="1200" dirty="0" smtClean="0">
                          <a:solidFill>
                            <a:schemeClr val="dk1"/>
                          </a:solidFill>
                          <a:latin typeface="微软雅黑" pitchFamily="34" charset="-122"/>
                          <a:ea typeface="微软雅黑" pitchFamily="34" charset="-122"/>
                          <a:cs typeface="+mn-cs"/>
                        </a:rPr>
                        <a:t>与</a:t>
                      </a:r>
                      <a:r>
                        <a:rPr kumimoji="0" lang="zh-CN" altLang="zh-CN" sz="1400" b="1" kern="1200"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mn-cs"/>
                        </a:rPr>
                        <a:t>指数式增长</a:t>
                      </a:r>
                      <a:r>
                        <a:rPr kumimoji="0" lang="en-US" altLang="zh-TW" sz="1400" b="1" kern="1200" dirty="0" smtClean="0">
                          <a:solidFill>
                            <a:srgbClr val="0070C0"/>
                          </a:solidFill>
                          <a:effectLst/>
                          <a:latin typeface="微软雅黑" pitchFamily="34" charset="-122"/>
                          <a:ea typeface="微软雅黑" pitchFamily="34" charset="-122"/>
                          <a:cs typeface="+mn-cs"/>
                        </a:rPr>
                        <a:t>(</a:t>
                      </a:r>
                      <a:r>
                        <a:rPr kumimoji="0" lang="en-US" altLang="zh-CN" sz="1400" b="1" kern="1200" dirty="0" smtClean="0">
                          <a:solidFill>
                            <a:srgbClr val="0070C0"/>
                          </a:solidFill>
                          <a:effectLst/>
                          <a:latin typeface="微软雅黑" pitchFamily="34" charset="-122"/>
                          <a:ea typeface="微软雅黑" pitchFamily="34" charset="-122"/>
                          <a:cs typeface="+mn-cs"/>
                        </a:rPr>
                        <a:t>Exponential </a:t>
                      </a:r>
                    </a:p>
                    <a:p>
                      <a:r>
                        <a:rPr kumimoji="0" lang="en-US" altLang="zh-CN" sz="1400" b="1" kern="1200" dirty="0" smtClean="0">
                          <a:solidFill>
                            <a:srgbClr val="0070C0"/>
                          </a:solidFill>
                          <a:effectLst/>
                          <a:latin typeface="微软雅黑" pitchFamily="34" charset="-122"/>
                          <a:ea typeface="微软雅黑" pitchFamily="34" charset="-122"/>
                          <a:cs typeface="+mn-cs"/>
                        </a:rPr>
                        <a:t>    Growth</a:t>
                      </a:r>
                      <a:r>
                        <a:rPr kumimoji="0" lang="en-US" altLang="zh-TW" sz="1400" b="1" kern="1200" dirty="0" smtClean="0">
                          <a:solidFill>
                            <a:srgbClr val="0070C0"/>
                          </a:solidFill>
                          <a:effectLst/>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特性</a:t>
                      </a:r>
                      <a:r>
                        <a:rPr kumimoji="0" lang="zh-CN" altLang="en-US" sz="1400" kern="1200" dirty="0" smtClean="0">
                          <a:solidFill>
                            <a:schemeClr val="dk1"/>
                          </a:solidFill>
                          <a:latin typeface="微软雅黑" pitchFamily="34" charset="-122"/>
                          <a:ea typeface="微软雅黑" pitchFamily="34" charset="-122"/>
                          <a:cs typeface="+mn-cs"/>
                        </a:rPr>
                        <a:t>。</a:t>
                      </a:r>
                      <a:endParaRPr kumimoji="0" lang="zh-CN" altLang="zh-CN" sz="1400" kern="1200" dirty="0" smtClean="0">
                        <a:solidFill>
                          <a:schemeClr val="dk1"/>
                        </a:solidFill>
                        <a:latin typeface="微软雅黑" pitchFamily="34" charset="-122"/>
                        <a:ea typeface="微软雅黑" pitchFamily="34" charset="-122"/>
                        <a:cs typeface="+mn-cs"/>
                      </a:endParaRPr>
                    </a:p>
                    <a:p>
                      <a:r>
                        <a:rPr kumimoji="0" lang="en-US" altLang="zh-CN" sz="1400" b="1" kern="1200" dirty="0" smtClean="0">
                          <a:solidFill>
                            <a:schemeClr val="dk1"/>
                          </a:solidFill>
                          <a:latin typeface="微软雅黑" pitchFamily="34" charset="-122"/>
                          <a:ea typeface="微软雅黑" pitchFamily="34" charset="-122"/>
                          <a:cs typeface="+mn-cs"/>
                        </a:rPr>
                        <a:t>4. </a:t>
                      </a:r>
                      <a:r>
                        <a:rPr kumimoji="0" lang="en-US" altLang="zh-CN" sz="1400" b="1" kern="1200" dirty="0" smtClean="0">
                          <a:solidFill>
                            <a:schemeClr val="bg1"/>
                          </a:solidFill>
                          <a:effectLst/>
                          <a:latin typeface="微软雅黑" pitchFamily="34" charset="-122"/>
                          <a:ea typeface="微软雅黑" pitchFamily="34" charset="-122"/>
                          <a:cs typeface="+mn-cs"/>
                        </a:rPr>
                        <a:t>IEG</a:t>
                      </a:r>
                      <a:r>
                        <a:rPr kumimoji="0" lang="zh-CN" altLang="zh-CN" sz="1400" b="1" kern="1200" dirty="0" smtClean="0">
                          <a:solidFill>
                            <a:schemeClr val="bg1"/>
                          </a:solidFill>
                          <a:effectLst/>
                          <a:latin typeface="微软雅黑" pitchFamily="34" charset="-122"/>
                          <a:ea typeface="微软雅黑" pitchFamily="34" charset="-122"/>
                          <a:cs typeface="+mn-cs"/>
                        </a:rPr>
                        <a:t>区块链数据云平台</a:t>
                      </a:r>
                      <a:r>
                        <a:rPr kumimoji="0" lang="zh-CN" altLang="zh-CN" sz="1400" kern="1200" dirty="0" smtClean="0">
                          <a:solidFill>
                            <a:schemeClr val="dk1"/>
                          </a:solidFill>
                          <a:latin typeface="微软雅黑" pitchFamily="34" charset="-122"/>
                          <a:ea typeface="微软雅黑" pitchFamily="34" charset="-122"/>
                          <a:cs typeface="+mn-cs"/>
                        </a:rPr>
                        <a:t>涉及多学科跨领域的整合</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相乘效果可形成有效的</a:t>
                      </a:r>
                      <a:r>
                        <a:rPr kumimoji="0" lang="zh-CN" altLang="zh-CN" sz="1400" b="1" kern="1200" dirty="0" smtClean="0">
                          <a:solidFill>
                            <a:srgbClr val="0070C0"/>
                          </a:solidFill>
                          <a:effectLst/>
                          <a:latin typeface="微软雅黑" pitchFamily="34" charset="-122"/>
                          <a:ea typeface="微软雅黑" pitchFamily="34" charset="-122"/>
                          <a:cs typeface="+mn-cs"/>
                        </a:rPr>
                        <a:t>进入障碍壁垒</a:t>
                      </a:r>
                      <a:r>
                        <a:rPr kumimoji="0" lang="en-US" altLang="zh-CN" sz="1400" b="1" kern="1200" dirty="0" smtClean="0">
                          <a:solidFill>
                            <a:srgbClr val="0070C0"/>
                          </a:solidFill>
                          <a:effectLst/>
                          <a:latin typeface="微软雅黑" pitchFamily="34" charset="-122"/>
                          <a:ea typeface="微软雅黑" pitchFamily="34" charset="-122"/>
                          <a:cs typeface="+mn-cs"/>
                        </a:rPr>
                        <a:t>(Barriers to </a:t>
                      </a:r>
                    </a:p>
                    <a:p>
                      <a:r>
                        <a:rPr kumimoji="0" lang="en-US" altLang="zh-CN" sz="1400" b="1" kern="1200" dirty="0" smtClean="0">
                          <a:solidFill>
                            <a:srgbClr val="0070C0"/>
                          </a:solidFill>
                          <a:effectLst/>
                          <a:latin typeface="微软雅黑" pitchFamily="34" charset="-122"/>
                          <a:ea typeface="微软雅黑" pitchFamily="34" charset="-122"/>
                          <a:cs typeface="+mn-cs"/>
                        </a:rPr>
                        <a:t>    Entry)</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 </a:t>
                      </a:r>
                      <a:r>
                        <a:rPr kumimoji="0" lang="zh-CN" altLang="en-US" sz="1400" b="0" kern="1200" dirty="0" smtClean="0">
                          <a:solidFill>
                            <a:schemeClr val="bg1"/>
                          </a:solidFill>
                          <a:effectLst/>
                          <a:latin typeface="微软雅黑" pitchFamily="34" charset="-122"/>
                          <a:ea typeface="微软雅黑" pitchFamily="34" charset="-122"/>
                          <a:cs typeface="+mn-cs"/>
                        </a:rPr>
                        <a:t>。</a:t>
                      </a:r>
                      <a:endParaRPr kumimoji="0" lang="en-US" altLang="zh-CN" sz="1400" b="0" kern="1200" dirty="0" smtClean="0">
                        <a:solidFill>
                          <a:schemeClr val="bg1"/>
                        </a:solidFill>
                        <a:effectLst/>
                        <a:latin typeface="微软雅黑" pitchFamily="34" charset="-122"/>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smtClean="0">
                          <a:solidFill>
                            <a:schemeClr val="bg1"/>
                          </a:solidFill>
                          <a:effectLst/>
                          <a:latin typeface="微软雅黑" pitchFamily="34" charset="-122"/>
                          <a:ea typeface="微软雅黑" pitchFamily="34" charset="-122"/>
                          <a:cs typeface="+mn-cs"/>
                        </a:rPr>
                        <a:t>5.</a:t>
                      </a:r>
                      <a:r>
                        <a:rPr kumimoji="0" lang="en-US" altLang="zh-CN" sz="1400" b="0" kern="1200" dirty="0" smtClean="0">
                          <a:solidFill>
                            <a:schemeClr val="bg1"/>
                          </a:solidFill>
                          <a:effectLst/>
                          <a:latin typeface="微软雅黑" pitchFamily="34" charset="-122"/>
                          <a:ea typeface="微软雅黑" pitchFamily="34" charset="-122"/>
                          <a:cs typeface="+mn-cs"/>
                        </a:rPr>
                        <a:t> </a:t>
                      </a:r>
                      <a:r>
                        <a:rPr kumimoji="0" lang="en-US" altLang="zh-CN" sz="1400" kern="1200" dirty="0" smtClean="0">
                          <a:solidFill>
                            <a:schemeClr val="dk1"/>
                          </a:solidFill>
                          <a:latin typeface="微软雅黑" pitchFamily="34" charset="-122"/>
                          <a:ea typeface="微软雅黑" pitchFamily="34" charset="-122"/>
                          <a:cs typeface="+mn-cs"/>
                        </a:rPr>
                        <a:t>IEG</a:t>
                      </a:r>
                      <a:r>
                        <a:rPr kumimoji="0" lang="zh-CN" altLang="zh-CN" sz="1400" kern="1200" dirty="0" smtClean="0">
                          <a:solidFill>
                            <a:schemeClr val="dk1"/>
                          </a:solidFill>
                          <a:latin typeface="微软雅黑" pitchFamily="34" charset="-122"/>
                          <a:ea typeface="微软雅黑" pitchFamily="34" charset="-122"/>
                          <a:cs typeface="+mn-cs"/>
                        </a:rPr>
                        <a:t>区块链云平台计划首发</a:t>
                      </a:r>
                      <a:r>
                        <a:rPr kumimoji="0" lang="zh-CN" altLang="zh-CN" sz="1400" b="1" kern="1200" dirty="0" smtClean="0">
                          <a:solidFill>
                            <a:srgbClr val="0070C0"/>
                          </a:solidFill>
                          <a:latin typeface="微软雅黑" pitchFamily="34" charset="-122"/>
                          <a:ea typeface="微软雅黑" pitchFamily="34" charset="-122"/>
                          <a:cs typeface="+mn-cs"/>
                        </a:rPr>
                        <a:t>同时整合北美与中国两地巨大市场</a:t>
                      </a:r>
                      <a:r>
                        <a:rPr kumimoji="0" lang="en-US" altLang="zh-CN" sz="1400" kern="1200" dirty="0" smtClean="0">
                          <a:solidFill>
                            <a:schemeClr val="dk1"/>
                          </a:solidFill>
                          <a:latin typeface="微软雅黑" pitchFamily="34" charset="-122"/>
                          <a:ea typeface="微软雅黑" pitchFamily="34" charset="-122"/>
                          <a:cs typeface="+mn-cs"/>
                        </a:rPr>
                        <a:t>,</a:t>
                      </a:r>
                      <a:r>
                        <a:rPr kumimoji="0" lang="zh-TW" altLang="en-US" sz="1400" kern="1200" smtClean="0">
                          <a:solidFill>
                            <a:schemeClr val="dk1"/>
                          </a:solidFill>
                          <a:latin typeface="微软雅黑" pitchFamily="34" charset="-122"/>
                          <a:ea typeface="微软雅黑" pitchFamily="34" charset="-122"/>
                          <a:cs typeface="+mn-cs"/>
                        </a:rPr>
                        <a:t> </a:t>
                      </a:r>
                      <a:r>
                        <a:rPr kumimoji="0" lang="zh-CN" altLang="zh-CN" sz="1400" kern="1200" smtClean="0">
                          <a:solidFill>
                            <a:schemeClr val="dk1"/>
                          </a:solidFill>
                          <a:latin typeface="微软雅黑" pitchFamily="34" charset="-122"/>
                          <a:ea typeface="微软雅黑" pitchFamily="34" charset="-122"/>
                          <a:cs typeface="+mn-cs"/>
                        </a:rPr>
                        <a:t>将对</a:t>
                      </a:r>
                      <a:r>
                        <a:rPr kumimoji="0" lang="zh-CN" altLang="zh-CN" sz="1400" kern="1200" dirty="0" smtClean="0">
                          <a:solidFill>
                            <a:schemeClr val="dk1"/>
                          </a:solidFill>
                          <a:latin typeface="微软雅黑" pitchFamily="34" charset="-122"/>
                          <a:ea typeface="微软雅黑" pitchFamily="34" charset="-122"/>
                          <a:cs typeface="+mn-cs"/>
                        </a:rPr>
                        <a:t>后续全球市场形成溢出效应</a:t>
                      </a:r>
                      <a:r>
                        <a:rPr kumimoji="0" lang="zh-CN" altLang="en-US" sz="1400" kern="1200" dirty="0" smtClean="0">
                          <a:solidFill>
                            <a:schemeClr val="dk1"/>
                          </a:solidFill>
                          <a:latin typeface="微软雅黑" pitchFamily="34" charset="-122"/>
                          <a:ea typeface="微软雅黑" pitchFamily="34" charset="-122"/>
                          <a:cs typeface="+mn-cs"/>
                        </a:rPr>
                        <a:t>。</a:t>
                      </a:r>
                      <a:endParaRPr kumimoji="0" lang="zh-CN" altLang="zh-CN" sz="1400" kern="1200" dirty="0" smtClean="0">
                        <a:solidFill>
                          <a:schemeClr val="dk1"/>
                        </a:solidFill>
                        <a:latin typeface="微软雅黑" pitchFamily="34" charset="-122"/>
                        <a:ea typeface="微软雅黑" pitchFamily="34" charset="-122"/>
                        <a:cs typeface="+mn-cs"/>
                      </a:endParaRPr>
                    </a:p>
                    <a:p>
                      <a:endParaRPr lang="zh-CN" altLang="en-US" sz="1400" b="0" dirty="0">
                        <a:solidFill>
                          <a:schemeClr val="bg1"/>
                        </a:solidFill>
                        <a:effectLst/>
                        <a:latin typeface="微软雅黑" pitchFamily="34" charset="-122"/>
                        <a:ea typeface="微软雅黑" pitchFamily="34" charset="-122"/>
                      </a:endParaRPr>
                    </a:p>
                  </a:txBody>
                  <a:tcPr/>
                </a:tc>
              </a:tr>
              <a:tr h="1511743">
                <a:tc>
                  <a:txBody>
                    <a:bodyPr/>
                    <a:lstStyle/>
                    <a:p>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劣势</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(Weakness)</a:t>
                      </a:r>
                    </a:p>
                    <a:p>
                      <a:r>
                        <a:rPr kumimoji="0" lang="en-US" altLang="zh-CN" sz="1400" b="1" kern="1200" dirty="0" smtClean="0">
                          <a:solidFill>
                            <a:schemeClr val="dk1"/>
                          </a:solidFill>
                          <a:latin typeface="微软雅黑" pitchFamily="34" charset="-122"/>
                          <a:ea typeface="微软雅黑" pitchFamily="34" charset="-122"/>
                          <a:cs typeface="+mn-cs"/>
                        </a:rPr>
                        <a:t>1. </a:t>
                      </a:r>
                      <a:r>
                        <a:rPr kumimoji="0" lang="en-US" altLang="zh-CN" sz="1400" b="1" kern="1200" dirty="0" smtClean="0">
                          <a:solidFill>
                            <a:schemeClr val="bg1"/>
                          </a:solidFill>
                          <a:effectLst/>
                          <a:latin typeface="微软雅黑" pitchFamily="34" charset="-122"/>
                          <a:ea typeface="微软雅黑" pitchFamily="34" charset="-122"/>
                          <a:cs typeface="+mn-cs"/>
                        </a:rPr>
                        <a:t>IEG</a:t>
                      </a:r>
                      <a:r>
                        <a:rPr kumimoji="0" lang="zh-CN" altLang="zh-CN" sz="1400" b="1" kern="1200" dirty="0" smtClean="0">
                          <a:solidFill>
                            <a:schemeClr val="bg1"/>
                          </a:solidFill>
                          <a:effectLst/>
                          <a:latin typeface="微软雅黑" pitchFamily="34" charset="-122"/>
                          <a:ea typeface="微软雅黑" pitchFamily="34" charset="-122"/>
                          <a:cs typeface="+mn-cs"/>
                        </a:rPr>
                        <a:t>区块链数据云平台</a:t>
                      </a:r>
                      <a:r>
                        <a:rPr kumimoji="0" lang="zh-CN" altLang="zh-CN" sz="1400" kern="1200" dirty="0" smtClean="0">
                          <a:solidFill>
                            <a:schemeClr val="dk1"/>
                          </a:solidFill>
                          <a:latin typeface="微软雅黑" pitchFamily="34" charset="-122"/>
                          <a:ea typeface="微软雅黑" pitchFamily="34" charset="-122"/>
                          <a:cs typeface="+mn-cs"/>
                        </a:rPr>
                        <a:t>应用到</a:t>
                      </a:r>
                      <a:r>
                        <a:rPr kumimoji="0" lang="zh-CN" altLang="zh-CN" sz="1400" b="1" kern="1200" dirty="0" smtClean="0">
                          <a:solidFill>
                            <a:srgbClr val="0070C0"/>
                          </a:solidFill>
                          <a:latin typeface="微软雅黑" pitchFamily="34" charset="-122"/>
                          <a:ea typeface="微软雅黑" pitchFamily="34" charset="-122"/>
                          <a:cs typeface="+mn-cs"/>
                        </a:rPr>
                        <a:t>诸多学科与行业领域</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涉及海量数据与复杂模型</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以及多学科专业人才</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对</a:t>
                      </a:r>
                      <a:endParaRPr kumimoji="0" lang="en-US" altLang="zh-CN" sz="1400" kern="1200" dirty="0" smtClean="0">
                        <a:solidFill>
                          <a:schemeClr val="dk1"/>
                        </a:solidFill>
                        <a:latin typeface="微软雅黑" pitchFamily="34" charset="-122"/>
                        <a:ea typeface="微软雅黑" pitchFamily="34" charset="-122"/>
                        <a:cs typeface="+mn-cs"/>
                      </a:endParaRPr>
                    </a:p>
                    <a:p>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于建立</a:t>
                      </a:r>
                      <a:r>
                        <a:rPr kumimoji="0" lang="zh-CN" altLang="zh-CN" sz="1400" b="1" kern="1200" dirty="0" smtClean="0">
                          <a:solidFill>
                            <a:schemeClr val="dk1"/>
                          </a:solidFill>
                          <a:latin typeface="微软雅黑" pitchFamily="34" charset="-122"/>
                          <a:ea typeface="微软雅黑" pitchFamily="34" charset="-122"/>
                          <a:cs typeface="+mn-cs"/>
                        </a:rPr>
                        <a:t>新团队的整合协调难度大</a:t>
                      </a:r>
                      <a:r>
                        <a:rPr kumimoji="0" lang="zh-CN" altLang="en-US" sz="1400" kern="1200" dirty="0" smtClean="0">
                          <a:solidFill>
                            <a:schemeClr val="dk1"/>
                          </a:solidFill>
                          <a:latin typeface="微软雅黑" pitchFamily="34" charset="-122"/>
                          <a:ea typeface="微软雅黑" pitchFamily="34" charset="-122"/>
                          <a:cs typeface="+mn-cs"/>
                        </a:rPr>
                        <a:t>。</a:t>
                      </a:r>
                      <a:endParaRPr kumimoji="0" lang="zh-CN" altLang="zh-CN" sz="1400" kern="1200" dirty="0" smtClean="0">
                        <a:solidFill>
                          <a:schemeClr val="dk1"/>
                        </a:solidFill>
                        <a:latin typeface="微软雅黑" pitchFamily="34" charset="-122"/>
                        <a:ea typeface="微软雅黑" pitchFamily="34" charset="-122"/>
                        <a:cs typeface="+mn-cs"/>
                      </a:endParaRPr>
                    </a:p>
                    <a:p>
                      <a:r>
                        <a:rPr kumimoji="0" lang="en-US" altLang="zh-CN" sz="1400" b="1" kern="1200" dirty="0" smtClean="0">
                          <a:solidFill>
                            <a:schemeClr val="dk1"/>
                          </a:solidFill>
                          <a:latin typeface="微软雅黑" pitchFamily="34" charset="-122"/>
                          <a:ea typeface="微软雅黑" pitchFamily="34" charset="-122"/>
                          <a:cs typeface="+mn-cs"/>
                        </a:rPr>
                        <a:t>2. </a:t>
                      </a:r>
                      <a:r>
                        <a:rPr kumimoji="0" lang="en-US" altLang="zh-CN" sz="1400" b="1" kern="1200" dirty="0" smtClean="0">
                          <a:solidFill>
                            <a:schemeClr val="bg1"/>
                          </a:solidFill>
                          <a:effectLst/>
                          <a:latin typeface="微软雅黑" pitchFamily="34" charset="-122"/>
                          <a:ea typeface="微软雅黑" pitchFamily="34" charset="-122"/>
                          <a:cs typeface="+mn-cs"/>
                        </a:rPr>
                        <a:t>IEG</a:t>
                      </a:r>
                      <a:r>
                        <a:rPr kumimoji="0" lang="zh-CN" altLang="zh-CN" sz="1400" b="1" kern="1200" dirty="0" smtClean="0">
                          <a:solidFill>
                            <a:schemeClr val="bg1"/>
                          </a:solidFill>
                          <a:effectLst/>
                          <a:latin typeface="微软雅黑" pitchFamily="34" charset="-122"/>
                          <a:ea typeface="微软雅黑" pitchFamily="34" charset="-122"/>
                          <a:cs typeface="+mn-cs"/>
                        </a:rPr>
                        <a:t>区块链数据云平台</a:t>
                      </a:r>
                      <a:r>
                        <a:rPr kumimoji="0" lang="zh-CN" altLang="zh-CN" sz="1400" b="0" kern="1200" dirty="0" smtClean="0">
                          <a:solidFill>
                            <a:schemeClr val="bg1"/>
                          </a:solidFill>
                          <a:latin typeface="微软雅黑" pitchFamily="34" charset="-122"/>
                          <a:ea typeface="微软雅黑" pitchFamily="34" charset="-122"/>
                          <a:cs typeface="+mn-cs"/>
                        </a:rPr>
                        <a:t>跨领域多学科开发团队</a:t>
                      </a:r>
                      <a:r>
                        <a:rPr kumimoji="0" lang="en-US" altLang="zh-CN" sz="1400" b="0" kern="1200" dirty="0" smtClean="0">
                          <a:solidFill>
                            <a:schemeClr val="bg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初始</a:t>
                      </a:r>
                      <a:r>
                        <a:rPr kumimoji="0" lang="zh-CN" altLang="zh-CN" sz="1400" b="1" kern="1200" dirty="0" smtClean="0">
                          <a:solidFill>
                            <a:schemeClr val="dk1"/>
                          </a:solidFill>
                          <a:latin typeface="微软雅黑" pitchFamily="34" charset="-122"/>
                          <a:ea typeface="微软雅黑" pitchFamily="34" charset="-122"/>
                          <a:cs typeface="+mn-cs"/>
                        </a:rPr>
                        <a:t>启动费用较高</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增加启动难度</a:t>
                      </a:r>
                      <a:r>
                        <a:rPr kumimoji="0" lang="zh-CN" altLang="en-US" sz="1400" kern="1200" dirty="0" smtClean="0">
                          <a:solidFill>
                            <a:schemeClr val="dk1"/>
                          </a:solidFill>
                          <a:latin typeface="微软雅黑" pitchFamily="34" charset="-122"/>
                          <a:ea typeface="微软雅黑" pitchFamily="34" charset="-122"/>
                          <a:cs typeface="+mn-cs"/>
                        </a:rPr>
                        <a:t>。</a:t>
                      </a:r>
                      <a:endParaRPr kumimoji="0" lang="zh-CN" altLang="zh-CN" sz="1400" kern="1200" dirty="0" smtClean="0">
                        <a:solidFill>
                          <a:schemeClr val="dk1"/>
                        </a:solidFill>
                        <a:latin typeface="微软雅黑" pitchFamily="34" charset="-122"/>
                        <a:ea typeface="微软雅黑" pitchFamily="34" charset="-122"/>
                        <a:cs typeface="+mn-cs"/>
                      </a:endParaRPr>
                    </a:p>
                    <a:p>
                      <a:r>
                        <a:rPr kumimoji="0" lang="en-US" altLang="zh-CN" sz="1400" b="1" kern="1200" dirty="0" smtClean="0">
                          <a:solidFill>
                            <a:schemeClr val="dk1"/>
                          </a:solidFill>
                          <a:latin typeface="微软雅黑" pitchFamily="34" charset="-122"/>
                          <a:ea typeface="微软雅黑" pitchFamily="34" charset="-122"/>
                          <a:cs typeface="+mn-cs"/>
                        </a:rPr>
                        <a:t>3.</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科技从业人员多数仍习惯于</a:t>
                      </a:r>
                      <a:r>
                        <a:rPr kumimoji="0" lang="zh-CN" altLang="zh-CN" sz="1400" b="1" kern="1200" dirty="0" smtClean="0">
                          <a:solidFill>
                            <a:schemeClr val="dk1"/>
                          </a:solidFill>
                          <a:latin typeface="微软雅黑" pitchFamily="34" charset="-122"/>
                          <a:ea typeface="微软雅黑" pitchFamily="34" charset="-122"/>
                          <a:cs typeface="+mn-cs"/>
                        </a:rPr>
                        <a:t>大数据编程的旧有思考模式</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对应用</a:t>
                      </a:r>
                      <a:r>
                        <a:rPr kumimoji="0" lang="zh-CN" altLang="zh-CN" sz="1400" b="0" kern="1200" dirty="0" smtClean="0">
                          <a:solidFill>
                            <a:schemeClr val="bg1"/>
                          </a:solidFill>
                          <a:effectLst/>
                          <a:latin typeface="微软雅黑" pitchFamily="34" charset="-122"/>
                          <a:ea typeface="微软雅黑" pitchFamily="34" charset="-122"/>
                          <a:cs typeface="+mn-cs"/>
                        </a:rPr>
                        <a:t>范畴论</a:t>
                      </a:r>
                      <a:r>
                        <a:rPr kumimoji="0" lang="zh-CN" altLang="zh-CN" sz="1400" kern="1200" dirty="0" smtClean="0">
                          <a:solidFill>
                            <a:schemeClr val="dk1"/>
                          </a:solidFill>
                          <a:latin typeface="微软雅黑" pitchFamily="34" charset="-122"/>
                          <a:ea typeface="微软雅黑" pitchFamily="34" charset="-122"/>
                          <a:cs typeface="+mn-cs"/>
                        </a:rPr>
                        <a:t>与张量实践贯通所有</a:t>
                      </a:r>
                      <a:r>
                        <a:rPr kumimoji="0" lang="zh-CN" altLang="zh-CN" sz="1400" b="1" kern="1200" dirty="0" smtClean="0">
                          <a:solidFill>
                            <a:schemeClr val="dk1"/>
                          </a:solidFill>
                          <a:latin typeface="微软雅黑" pitchFamily="34" charset="-122"/>
                          <a:ea typeface="微软雅黑" pitchFamily="34" charset="-122"/>
                          <a:cs typeface="+mn-cs"/>
                        </a:rPr>
                        <a:t>复杂系统</a:t>
                      </a:r>
                      <a:endParaRPr kumimoji="0" lang="en-US" altLang="zh-CN" sz="1400" b="1" kern="1200" dirty="0" smtClean="0">
                        <a:solidFill>
                          <a:schemeClr val="dk1"/>
                        </a:solidFill>
                        <a:latin typeface="微软雅黑" pitchFamily="34" charset="-122"/>
                        <a:ea typeface="微软雅黑" pitchFamily="34" charset="-122"/>
                        <a:cs typeface="+mn-cs"/>
                      </a:endParaRPr>
                    </a:p>
                    <a:p>
                      <a:r>
                        <a:rPr kumimoji="0" lang="en-US" altLang="zh-CN" sz="1400" b="1"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的愿景仍未有基本认识</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沟通交流成本巨大</a:t>
                      </a:r>
                      <a:r>
                        <a:rPr kumimoji="0" lang="zh-CN" altLang="en-US" sz="1400" kern="1200" dirty="0" smtClean="0">
                          <a:solidFill>
                            <a:schemeClr val="dk1"/>
                          </a:solidFill>
                          <a:latin typeface="微软雅黑" pitchFamily="34" charset="-122"/>
                          <a:ea typeface="微软雅黑" pitchFamily="34" charset="-122"/>
                          <a:cs typeface="+mn-cs"/>
                        </a:rPr>
                        <a:t>。</a:t>
                      </a:r>
                      <a:endParaRPr lang="zh-CN" altLang="en-US" sz="1400" dirty="0">
                        <a:latin typeface="微软雅黑" pitchFamily="34" charset="-122"/>
                        <a:ea typeface="微软雅黑" pitchFamily="34" charset="-122"/>
                      </a:endParaRPr>
                    </a:p>
                  </a:txBody>
                  <a:tcPr/>
                </a:tc>
              </a:tr>
            </a:tbl>
          </a:graphicData>
        </a:graphic>
      </p:graphicFrame>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22</a:t>
            </a:fld>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7776000" cy="648072"/>
          </a:xfrm>
        </p:spPr>
        <p:txBody>
          <a:bodyPr>
            <a:normAutofit fontScale="90000"/>
          </a:bodyPr>
          <a:lstStyle/>
          <a:p>
            <a:pPr algn="ctr"/>
            <a:r>
              <a:rPr lang="en-US" altLang="zh-CN" b="1" dirty="0" smtClean="0">
                <a:latin typeface="+mj-ea"/>
              </a:rPr>
              <a:t>IEG</a:t>
            </a:r>
            <a:r>
              <a:rPr lang="zh-CN" altLang="zh-CN" b="1" dirty="0" smtClean="0">
                <a:latin typeface="+mj-ea"/>
              </a:rPr>
              <a:t>商业</a:t>
            </a:r>
            <a:r>
              <a:rPr lang="en-US" altLang="zh-CN" b="1" dirty="0" smtClean="0">
                <a:latin typeface="+mj-ea"/>
              </a:rPr>
              <a:t>(</a:t>
            </a:r>
            <a:r>
              <a:rPr lang="zh-CN" altLang="zh-CN" b="1" dirty="0" smtClean="0">
                <a:latin typeface="+mj-ea"/>
              </a:rPr>
              <a:t>盈利</a:t>
            </a:r>
            <a:r>
              <a:rPr lang="en-US" altLang="zh-CN" b="1" dirty="0" smtClean="0">
                <a:latin typeface="+mj-ea"/>
              </a:rPr>
              <a:t>)</a:t>
            </a:r>
            <a:r>
              <a:rPr lang="zh-CN" altLang="zh-CN" b="1" dirty="0" smtClean="0">
                <a:latin typeface="+mj-ea"/>
              </a:rPr>
              <a:t>模式</a:t>
            </a:r>
            <a:endParaRPr lang="zh-CN" altLang="en-US" b="1" dirty="0">
              <a:latin typeface="+mj-ea"/>
            </a:endParaRPr>
          </a:p>
        </p:txBody>
      </p:sp>
      <p:graphicFrame>
        <p:nvGraphicFramePr>
          <p:cNvPr id="6" name="内容占位符 5"/>
          <p:cNvGraphicFramePr>
            <a:graphicFrameLocks noGrp="1"/>
          </p:cNvGraphicFramePr>
          <p:nvPr>
            <p:ph idx="1"/>
          </p:nvPr>
        </p:nvGraphicFramePr>
        <p:xfrm>
          <a:off x="467544" y="980729"/>
          <a:ext cx="8229600" cy="5242731"/>
        </p:xfrm>
        <a:graphic>
          <a:graphicData uri="http://schemas.openxmlformats.org/drawingml/2006/table">
            <a:tbl>
              <a:tblPr firstRow="1" bandRow="1">
                <a:tableStyleId>{5C22544A-7EE6-4342-B048-85BDC9FD1C3A}</a:tableStyleId>
              </a:tblPr>
              <a:tblGrid>
                <a:gridCol w="8229600"/>
              </a:tblGrid>
              <a:tr h="3600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IEG</a:t>
                      </a:r>
                      <a:r>
                        <a:rPr lang="en-US" altLang="zh-CN" baseline="0"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zh-CN"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区块链数据云平台</a:t>
                      </a:r>
                      <a:endParaRPr lang="zh-CN" altLang="en-US"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endParaRPr>
                    </a:p>
                  </a:txBody>
                  <a:tcPr/>
                </a:tc>
              </a:tr>
              <a:tr h="1406818">
                <a:tc>
                  <a:txBody>
                    <a:bodyPr/>
                    <a:lstStyle/>
                    <a:p>
                      <a:pPr marL="342900" indent="-342900">
                        <a:buNone/>
                      </a:pP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1. </a:t>
                      </a:r>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获客成本</a:t>
                      </a:r>
                      <a:r>
                        <a:rPr kumimoji="0" lang="en-US" altLang="zh-TW"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CAC / Customer Acquisition Cost</a:t>
                      </a:r>
                      <a:r>
                        <a:rPr kumimoji="0" lang="en-US" altLang="zh-TW"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 : </a:t>
                      </a:r>
                    </a:p>
                    <a:p>
                      <a:pPr marL="342900" indent="-342900">
                        <a:buNone/>
                      </a:pPr>
                      <a:r>
                        <a:rPr kumimoji="0" lang="en-US" altLang="zh-TW" sz="1400" b="1" kern="1200"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mn-cs"/>
                        </a:rPr>
                        <a:t>IEG</a:t>
                      </a:r>
                      <a:r>
                        <a:rPr kumimoji="0" lang="zh-CN" altLang="zh-CN" sz="1400" b="1" kern="1200"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mn-cs"/>
                        </a:rPr>
                        <a:t>获客成本极小化甚至反向拥有获客利益</a:t>
                      </a:r>
                      <a:r>
                        <a:rPr kumimoji="0" lang="en-US" altLang="zh-CN" sz="1400" b="0" kern="1200" dirty="0" smtClean="0">
                          <a:solidFill>
                            <a:srgbClr val="0070C0"/>
                          </a:solidFill>
                          <a:latin typeface="微软雅黑" pitchFamily="34" charset="-122"/>
                          <a:ea typeface="微软雅黑" pitchFamily="34" charset="-122"/>
                          <a:cs typeface="+mn-cs"/>
                        </a:rPr>
                        <a:t>,</a:t>
                      </a:r>
                      <a:r>
                        <a:rPr kumimoji="0" lang="en-US" altLang="zh-CN" sz="1400" b="1" kern="1200" dirty="0" smtClean="0">
                          <a:solidFill>
                            <a:srgbClr val="0070C0"/>
                          </a:solidFill>
                          <a:latin typeface="微软雅黑" pitchFamily="34" charset="-122"/>
                          <a:ea typeface="微软雅黑" pitchFamily="34" charset="-122"/>
                          <a:cs typeface="+mn-cs"/>
                        </a:rPr>
                        <a:t> </a:t>
                      </a:r>
                      <a:r>
                        <a:rPr kumimoji="0" lang="zh-CN" altLang="zh-CN" sz="1400" b="1" kern="1200" dirty="0" smtClean="0">
                          <a:solidFill>
                            <a:schemeClr val="bg1"/>
                          </a:solidFill>
                          <a:latin typeface="微软雅黑" pitchFamily="34" charset="-122"/>
                          <a:ea typeface="微软雅黑" pitchFamily="34" charset="-122"/>
                          <a:cs typeface="+mn-cs"/>
                        </a:rPr>
                        <a:t>其保障机制有以下三点</a:t>
                      </a:r>
                      <a:r>
                        <a:rPr kumimoji="0" lang="en-US" altLang="zh-CN" sz="1400" b="1" kern="1200" dirty="0" smtClean="0">
                          <a:solidFill>
                            <a:schemeClr val="bg1"/>
                          </a:solidFill>
                          <a:latin typeface="微软雅黑" pitchFamily="34" charset="-122"/>
                          <a:ea typeface="微软雅黑" pitchFamily="34" charset="-122"/>
                          <a:cs typeface="+mn-cs"/>
                        </a:rPr>
                        <a:t>,</a:t>
                      </a:r>
                    </a:p>
                    <a:p>
                      <a:r>
                        <a:rPr kumimoji="0" lang="en-US" altLang="zh-CN" sz="1400" kern="1200" dirty="0" smtClean="0">
                          <a:solidFill>
                            <a:schemeClr val="dk1"/>
                          </a:solidFill>
                          <a:latin typeface="微软雅黑" pitchFamily="34" charset="-122"/>
                          <a:ea typeface="微软雅黑" pitchFamily="34" charset="-122"/>
                          <a:cs typeface="+mn-cs"/>
                        </a:rPr>
                        <a:t> (1) </a:t>
                      </a:r>
                      <a:r>
                        <a:rPr kumimoji="0" lang="en-US" altLang="zh-CN" sz="1400" b="0" kern="1200" dirty="0" smtClean="0">
                          <a:solidFill>
                            <a:schemeClr val="dk1"/>
                          </a:solidFill>
                          <a:latin typeface="微软雅黑" pitchFamily="34" charset="-122"/>
                          <a:ea typeface="微软雅黑" pitchFamily="34" charset="-122"/>
                          <a:cs typeface="+mn-cs"/>
                        </a:rPr>
                        <a:t>IEG</a:t>
                      </a:r>
                      <a:r>
                        <a:rPr kumimoji="0" lang="zh-CN" altLang="zh-CN" sz="1400" b="0" kern="1200" dirty="0" smtClean="0">
                          <a:solidFill>
                            <a:schemeClr val="dk1"/>
                          </a:solidFill>
                          <a:latin typeface="微软雅黑" pitchFamily="34" charset="-122"/>
                          <a:ea typeface="微软雅黑" pitchFamily="34" charset="-122"/>
                          <a:cs typeface="+mn-cs"/>
                        </a:rPr>
                        <a:t>作为经营管理能力客观参照体</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rgbClr val="0070C0"/>
                          </a:solidFill>
                          <a:effectLst/>
                          <a:latin typeface="微软雅黑" pitchFamily="34" charset="-122"/>
                          <a:ea typeface="微软雅黑" pitchFamily="34" charset="-122"/>
                          <a:cs typeface="+mn-cs"/>
                        </a:rPr>
                        <a:t>国际性</a:t>
                      </a:r>
                      <a:r>
                        <a:rPr kumimoji="0" lang="zh-CN" altLang="zh-CN" sz="1400" b="1" kern="1200" dirty="0" smtClean="0">
                          <a:solidFill>
                            <a:srgbClr val="0070C0"/>
                          </a:solidFill>
                          <a:latin typeface="微软雅黑" pitchFamily="34" charset="-122"/>
                          <a:ea typeface="微软雅黑" pitchFamily="34" charset="-122"/>
                          <a:cs typeface="+mn-cs"/>
                        </a:rPr>
                        <a:t>企业</a:t>
                      </a:r>
                      <a:r>
                        <a:rPr kumimoji="0" lang="zh-CN" altLang="zh-CN" sz="1400" b="1" kern="1200" dirty="0" smtClean="0">
                          <a:solidFill>
                            <a:srgbClr val="0070C0"/>
                          </a:solidFill>
                          <a:effectLst/>
                          <a:latin typeface="微软雅黑" pitchFamily="34" charset="-122"/>
                          <a:ea typeface="微软雅黑" pitchFamily="34" charset="-122"/>
                          <a:cs typeface="+mn-cs"/>
                        </a:rPr>
                        <a:t>人才适任评鉴系统</a:t>
                      </a:r>
                      <a:r>
                        <a:rPr kumimoji="0" lang="en-US" altLang="zh-CN" sz="1400" b="1" kern="1200" dirty="0" smtClean="0">
                          <a:solidFill>
                            <a:srgbClr val="0070C0"/>
                          </a:solidFill>
                          <a:effectLst/>
                          <a:latin typeface="微软雅黑" pitchFamily="34" charset="-122"/>
                          <a:ea typeface="微软雅黑" pitchFamily="34" charset="-122"/>
                          <a:cs typeface="+mn-cs"/>
                        </a:rPr>
                        <a:t> </a:t>
                      </a:r>
                      <a:r>
                        <a:rPr kumimoji="0" lang="en-US" altLang="zh-CN" sz="1400" b="0" kern="1200" dirty="0" smtClean="0">
                          <a:solidFill>
                            <a:schemeClr val="dk1"/>
                          </a:solidFill>
                          <a:latin typeface="微软雅黑" pitchFamily="34" charset="-122"/>
                          <a:ea typeface="微软雅黑" pitchFamily="34" charset="-122"/>
                          <a:cs typeface="+mn-cs"/>
                        </a:rPr>
                        <a:t>;</a:t>
                      </a:r>
                    </a:p>
                    <a:p>
                      <a:r>
                        <a:rPr kumimoji="0" lang="zh-CN" altLang="zh-CN" sz="1400" b="0" kern="1200" dirty="0" smtClean="0">
                          <a:solidFill>
                            <a:schemeClr val="dk1"/>
                          </a:solidFill>
                          <a:latin typeface="微软雅黑" pitchFamily="34" charset="-122"/>
                          <a:ea typeface="微软雅黑" pitchFamily="34" charset="-122"/>
                          <a:cs typeface="+mn-cs"/>
                        </a:rPr>
                        <a:t> </a:t>
                      </a:r>
                      <a:r>
                        <a:rPr kumimoji="0" lang="en-US" altLang="zh-CN" sz="1400" b="0" kern="1200" dirty="0" smtClean="0">
                          <a:solidFill>
                            <a:schemeClr val="dk1"/>
                          </a:solidFill>
                          <a:latin typeface="微软雅黑" pitchFamily="34" charset="-122"/>
                          <a:ea typeface="微软雅黑" pitchFamily="34" charset="-122"/>
                          <a:cs typeface="+mn-cs"/>
                        </a:rPr>
                        <a:t>(2) IEG</a:t>
                      </a:r>
                      <a:r>
                        <a:rPr kumimoji="0" lang="zh-CN" altLang="zh-CN" sz="1400" b="0" kern="1200" dirty="0" smtClean="0">
                          <a:solidFill>
                            <a:schemeClr val="dk1"/>
                          </a:solidFill>
                          <a:latin typeface="微软雅黑" pitchFamily="34" charset="-122"/>
                          <a:ea typeface="微软雅黑" pitchFamily="34" charset="-122"/>
                          <a:cs typeface="+mn-cs"/>
                        </a:rPr>
                        <a:t>作为进入真实市场竞争</a:t>
                      </a:r>
                      <a:r>
                        <a:rPr kumimoji="0" lang="zh-CN" altLang="zh-CN" sz="1400" kern="1200" dirty="0" smtClean="0">
                          <a:solidFill>
                            <a:schemeClr val="dk1"/>
                          </a:solidFill>
                          <a:latin typeface="微软雅黑" pitchFamily="34" charset="-122"/>
                          <a:ea typeface="微软雅黑" pitchFamily="34" charset="-122"/>
                          <a:cs typeface="+mn-cs"/>
                        </a:rPr>
                        <a:t>前</a:t>
                      </a:r>
                      <a:r>
                        <a:rPr kumimoji="0" lang="zh-CN" altLang="zh-CN" sz="1400" b="0" kern="1200" dirty="0" smtClean="0">
                          <a:solidFill>
                            <a:schemeClr val="dk1"/>
                          </a:solidFill>
                          <a:latin typeface="微软雅黑" pitchFamily="34" charset="-122"/>
                          <a:ea typeface="微软雅黑" pitchFamily="34" charset="-122"/>
                          <a:cs typeface="+mn-cs"/>
                        </a:rPr>
                        <a:t>的</a:t>
                      </a:r>
                      <a:r>
                        <a:rPr kumimoji="0" lang="zh-CN" altLang="zh-CN" sz="1400" b="1" kern="1200" dirty="0" smtClean="0">
                          <a:solidFill>
                            <a:srgbClr val="0070C0"/>
                          </a:solidFill>
                          <a:latin typeface="微软雅黑" pitchFamily="34" charset="-122"/>
                          <a:ea typeface="微软雅黑" pitchFamily="34" charset="-122"/>
                          <a:cs typeface="+mn-cs"/>
                        </a:rPr>
                        <a:t>全经营流程模拟体验</a:t>
                      </a:r>
                      <a:r>
                        <a:rPr kumimoji="0" lang="zh-CN" altLang="zh-CN" sz="1400" b="0" kern="1200" dirty="0" smtClean="0">
                          <a:solidFill>
                            <a:schemeClr val="dk1"/>
                          </a:solidFill>
                          <a:latin typeface="微软雅黑" pitchFamily="34" charset="-122"/>
                          <a:ea typeface="微软雅黑" pitchFamily="34" charset="-122"/>
                          <a:cs typeface="+mn-cs"/>
                        </a:rPr>
                        <a:t>与纠错工具</a:t>
                      </a:r>
                      <a:r>
                        <a:rPr kumimoji="0" lang="en-US" altLang="zh-CN" sz="1400" b="0" kern="1200" dirty="0" smtClean="0">
                          <a:solidFill>
                            <a:schemeClr val="dk1"/>
                          </a:solidFill>
                          <a:latin typeface="微软雅黑" pitchFamily="34" charset="-122"/>
                          <a:ea typeface="微软雅黑" pitchFamily="34" charset="-122"/>
                          <a:cs typeface="+mn-cs"/>
                        </a:rPr>
                        <a:t> ;</a:t>
                      </a:r>
                    </a:p>
                    <a:p>
                      <a:r>
                        <a:rPr kumimoji="0" lang="zh-CN" altLang="zh-CN" sz="1400" b="0" kern="1200" dirty="0" smtClean="0">
                          <a:solidFill>
                            <a:schemeClr val="dk1"/>
                          </a:solidFill>
                          <a:latin typeface="微软雅黑" pitchFamily="34" charset="-122"/>
                          <a:ea typeface="微软雅黑" pitchFamily="34" charset="-122"/>
                          <a:cs typeface="+mn-cs"/>
                        </a:rPr>
                        <a:t> </a:t>
                      </a:r>
                      <a:r>
                        <a:rPr kumimoji="0" lang="en-US" altLang="zh-CN" sz="1400" b="0" kern="1200" dirty="0" smtClean="0">
                          <a:solidFill>
                            <a:schemeClr val="dk1"/>
                          </a:solidFill>
                          <a:latin typeface="微软雅黑" pitchFamily="34" charset="-122"/>
                          <a:ea typeface="微软雅黑" pitchFamily="34" charset="-122"/>
                          <a:cs typeface="+mn-cs"/>
                        </a:rPr>
                        <a:t>(3) IEG</a:t>
                      </a:r>
                      <a:r>
                        <a:rPr kumimoji="0" lang="zh-CN" altLang="zh-CN" sz="1400" b="0" kern="1200" dirty="0" smtClean="0">
                          <a:solidFill>
                            <a:schemeClr val="dk1"/>
                          </a:solidFill>
                          <a:latin typeface="微软雅黑" pitchFamily="34" charset="-122"/>
                          <a:ea typeface="微软雅黑" pitchFamily="34" charset="-122"/>
                          <a:cs typeface="+mn-cs"/>
                        </a:rPr>
                        <a:t>拥有区块链的</a:t>
                      </a:r>
                      <a:r>
                        <a:rPr kumimoji="0" lang="zh-CN" altLang="zh-CN" sz="1400" b="1" kern="1200" dirty="0" smtClean="0">
                          <a:solidFill>
                            <a:srgbClr val="0070C0"/>
                          </a:solidFill>
                          <a:latin typeface="微软雅黑" pitchFamily="34" charset="-122"/>
                          <a:ea typeface="微软雅黑" pitchFamily="34" charset="-122"/>
                          <a:cs typeface="+mn-cs"/>
                        </a:rPr>
                        <a:t>全球价值纪录</a:t>
                      </a:r>
                      <a:r>
                        <a:rPr kumimoji="0" lang="zh-CN" altLang="zh-CN" sz="1400" b="0" kern="1200" dirty="0" smtClean="0">
                          <a:solidFill>
                            <a:schemeClr val="dk1"/>
                          </a:solidFill>
                          <a:latin typeface="微软雅黑" pitchFamily="34" charset="-122"/>
                          <a:ea typeface="微软雅黑" pitchFamily="34" charset="-122"/>
                          <a:cs typeface="+mn-cs"/>
                        </a:rPr>
                        <a:t>与价值提现机制</a:t>
                      </a:r>
                      <a:r>
                        <a:rPr kumimoji="0" lang="zh-CN" altLang="en-US" sz="1400" b="0" kern="1200" dirty="0" smtClean="0">
                          <a:solidFill>
                            <a:schemeClr val="dk1"/>
                          </a:solidFill>
                          <a:latin typeface="微软雅黑" pitchFamily="34" charset="-122"/>
                          <a:ea typeface="微软雅黑" pitchFamily="34" charset="-122"/>
                          <a:cs typeface="+mn-cs"/>
                        </a:rPr>
                        <a:t>。</a:t>
                      </a:r>
                      <a:endParaRPr kumimoji="0" lang="en-US" altLang="zh-CN" sz="1400" b="0" kern="1200" dirty="0" smtClean="0">
                        <a:solidFill>
                          <a:schemeClr val="dk1"/>
                        </a:solidFill>
                        <a:latin typeface="微软雅黑" pitchFamily="34" charset="-122"/>
                        <a:ea typeface="微软雅黑" pitchFamily="34" charset="-122"/>
                        <a:cs typeface="+mn-cs"/>
                      </a:endParaRPr>
                    </a:p>
                    <a:p>
                      <a:r>
                        <a:rPr kumimoji="0" lang="zh-CN" altLang="zh-CN" sz="1400" b="0" kern="1200" dirty="0" smtClean="0">
                          <a:solidFill>
                            <a:schemeClr val="dk1"/>
                          </a:solidFill>
                          <a:latin typeface="微软雅黑" pitchFamily="34" charset="-122"/>
                          <a:ea typeface="微软雅黑" pitchFamily="34" charset="-122"/>
                          <a:cs typeface="+mn-cs"/>
                        </a:rPr>
                        <a:t>因此</a:t>
                      </a:r>
                      <a:r>
                        <a:rPr kumimoji="0" lang="zh-CN" altLang="zh-CN" sz="1400" b="1" kern="1200"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mn-cs"/>
                        </a:rPr>
                        <a:t>企业人</a:t>
                      </a:r>
                      <a:r>
                        <a:rPr kumimoji="0" lang="zh-CN" altLang="zh-CN" sz="1400" b="0" kern="1200" dirty="0" smtClean="0">
                          <a:solidFill>
                            <a:schemeClr val="dk1"/>
                          </a:solidFill>
                          <a:latin typeface="微软雅黑" pitchFamily="34" charset="-122"/>
                          <a:ea typeface="微软雅黑" pitchFamily="34" charset="-122"/>
                          <a:cs typeface="+mn-cs"/>
                        </a:rPr>
                        <a:t>将有极大驱动力</a:t>
                      </a:r>
                      <a:r>
                        <a:rPr kumimoji="0" lang="zh-CN" altLang="zh-CN" sz="1400" b="0" kern="1200" dirty="0" smtClean="0">
                          <a:solidFill>
                            <a:schemeClr val="bg1"/>
                          </a:solidFill>
                          <a:effectLst/>
                          <a:latin typeface="微软雅黑" pitchFamily="34" charset="-122"/>
                          <a:ea typeface="微软雅黑" pitchFamily="34" charset="-122"/>
                          <a:cs typeface="+mn-cs"/>
                        </a:rPr>
                        <a:t>主动</a:t>
                      </a:r>
                      <a:r>
                        <a:rPr kumimoji="0" lang="en-US" altLang="zh-CN" sz="1400" b="0" kern="1200" dirty="0" smtClean="0">
                          <a:solidFill>
                            <a:schemeClr val="bg1"/>
                          </a:solidFill>
                          <a:effectLst/>
                          <a:latin typeface="微软雅黑" pitchFamily="34" charset="-122"/>
                          <a:ea typeface="微软雅黑" pitchFamily="34" charset="-122"/>
                          <a:cs typeface="+mn-cs"/>
                        </a:rPr>
                        <a:t>(</a:t>
                      </a:r>
                      <a:r>
                        <a:rPr kumimoji="0" lang="zh-CN" altLang="zh-CN" sz="1400" b="0" kern="1200" dirty="0" smtClean="0">
                          <a:solidFill>
                            <a:schemeClr val="bg1"/>
                          </a:solidFill>
                          <a:effectLst/>
                          <a:latin typeface="微软雅黑" pitchFamily="34" charset="-122"/>
                          <a:ea typeface="微软雅黑" pitchFamily="34" charset="-122"/>
                          <a:cs typeface="+mn-cs"/>
                        </a:rPr>
                        <a:t>付费</a:t>
                      </a:r>
                      <a:r>
                        <a:rPr kumimoji="0" lang="en-US" altLang="zh-CN" sz="1400" b="0" kern="1200" dirty="0" smtClean="0">
                          <a:solidFill>
                            <a:schemeClr val="bg1"/>
                          </a:solidFill>
                          <a:effectLst/>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精熟</a:t>
                      </a:r>
                      <a:r>
                        <a:rPr kumimoji="0" lang="en-US" altLang="zh-CN" sz="1400" b="0" kern="1200" dirty="0" smtClean="0">
                          <a:solidFill>
                            <a:schemeClr val="dk1"/>
                          </a:solidFill>
                          <a:latin typeface="微软雅黑" pitchFamily="34" charset="-122"/>
                          <a:ea typeface="微软雅黑" pitchFamily="34" charset="-122"/>
                          <a:cs typeface="+mn-cs"/>
                        </a:rPr>
                        <a:t>IEG, </a:t>
                      </a:r>
                      <a:r>
                        <a:rPr kumimoji="0" lang="zh-CN" altLang="zh-CN" sz="1400" b="0" kern="1200" dirty="0" smtClean="0">
                          <a:solidFill>
                            <a:schemeClr val="dk1"/>
                          </a:solidFill>
                          <a:latin typeface="微软雅黑" pitchFamily="34" charset="-122"/>
                          <a:ea typeface="微软雅黑" pitchFamily="34" charset="-122"/>
                          <a:cs typeface="+mn-cs"/>
                        </a:rPr>
                        <a:t>并积极参与地区性至全球性</a:t>
                      </a:r>
                      <a:r>
                        <a:rPr kumimoji="0" lang="en-US" altLang="zh-CN" sz="1400" b="0" kern="1200" dirty="0" smtClean="0">
                          <a:solidFill>
                            <a:schemeClr val="dk1"/>
                          </a:solidFill>
                          <a:latin typeface="微软雅黑" pitchFamily="34" charset="-122"/>
                          <a:ea typeface="微软雅黑" pitchFamily="34" charset="-122"/>
                          <a:cs typeface="+mn-cs"/>
                        </a:rPr>
                        <a:t>IEG</a:t>
                      </a:r>
                      <a:r>
                        <a:rPr kumimoji="0" lang="zh-CN" altLang="zh-CN" sz="1400" b="0" kern="1200" dirty="0" smtClean="0">
                          <a:solidFill>
                            <a:schemeClr val="dk1"/>
                          </a:solidFill>
                          <a:latin typeface="微软雅黑" pitchFamily="34" charset="-122"/>
                          <a:ea typeface="微软雅黑" pitchFamily="34" charset="-122"/>
                          <a:cs typeface="+mn-cs"/>
                        </a:rPr>
                        <a:t>经营博弈晋级竞赛</a:t>
                      </a:r>
                      <a:r>
                        <a:rPr kumimoji="0" lang="zh-CN" altLang="en-US" sz="1400" b="0" kern="1200" dirty="0" smtClean="0">
                          <a:solidFill>
                            <a:schemeClr val="dk1"/>
                          </a:solidFill>
                          <a:latin typeface="微软雅黑" pitchFamily="34" charset="-122"/>
                          <a:ea typeface="微软雅黑" pitchFamily="34" charset="-122"/>
                          <a:cs typeface="+mn-cs"/>
                        </a:rPr>
                        <a:t>。</a:t>
                      </a:r>
                      <a:endParaRPr lang="zh-CN" altLang="en-US" sz="1400" b="0" dirty="0">
                        <a:solidFill>
                          <a:schemeClr val="bg1"/>
                        </a:solidFill>
                        <a:latin typeface="微软雅黑" pitchFamily="34" charset="-122"/>
                        <a:ea typeface="微软雅黑" pitchFamily="34" charset="-122"/>
                      </a:endParaRPr>
                    </a:p>
                  </a:txBody>
                  <a:tcPr/>
                </a:tc>
              </a:tr>
              <a:tr h="1625657">
                <a:tc>
                  <a:txBody>
                    <a:bodyPr/>
                    <a:lstStyle/>
                    <a:p>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2.</a:t>
                      </a:r>
                      <a:r>
                        <a:rPr kumimoji="0" lang="en-US" altLang="zh-CN" sz="1400" b="1" kern="1200" baseline="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 </a:t>
                      </a:r>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用户终身价值</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(LTV / Customer Lifetime Value)</a:t>
                      </a:r>
                      <a:r>
                        <a:rPr kumimoji="0" lang="zh-CN" altLang="en-US"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a:t>
                      </a:r>
                      <a:endPar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endParaRPr>
                    </a:p>
                    <a:p>
                      <a:r>
                        <a:rPr kumimoji="0" lang="en-US" altLang="zh-CN" sz="1400" b="1" kern="1200"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mn-cs"/>
                        </a:rPr>
                        <a:t>IEG</a:t>
                      </a:r>
                      <a:r>
                        <a:rPr kumimoji="0" lang="zh-CN" altLang="zh-CN" sz="1400" b="1" kern="1200"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mn-cs"/>
                        </a:rPr>
                        <a:t>用户终身价值极大化</a:t>
                      </a:r>
                      <a:r>
                        <a:rPr kumimoji="0" lang="en-US" altLang="zh-CN" sz="1400" b="0" kern="1200" dirty="0" smtClean="0">
                          <a:solidFill>
                            <a:srgbClr val="0070C0"/>
                          </a:solidFill>
                          <a:latin typeface="微软雅黑" pitchFamily="34" charset="-122"/>
                          <a:ea typeface="微软雅黑" pitchFamily="34" charset="-122"/>
                          <a:cs typeface="+mn-cs"/>
                        </a:rPr>
                        <a:t>, </a:t>
                      </a:r>
                      <a:r>
                        <a:rPr kumimoji="0" lang="zh-CN" altLang="zh-CN" sz="1400" b="1" kern="1200" dirty="0" smtClean="0">
                          <a:solidFill>
                            <a:schemeClr val="bg1"/>
                          </a:solidFill>
                          <a:latin typeface="微软雅黑" pitchFamily="34" charset="-122"/>
                          <a:ea typeface="微软雅黑" pitchFamily="34" charset="-122"/>
                          <a:cs typeface="+mn-cs"/>
                        </a:rPr>
                        <a:t>保障机制有以下两点</a:t>
                      </a:r>
                      <a:r>
                        <a:rPr kumimoji="0" lang="en-US" altLang="zh-CN" sz="1400" b="1" kern="1200" dirty="0" smtClean="0">
                          <a:solidFill>
                            <a:schemeClr val="bg1"/>
                          </a:solidFill>
                          <a:latin typeface="微软雅黑" pitchFamily="34" charset="-122"/>
                          <a:ea typeface="微软雅黑" pitchFamily="34" charset="-122"/>
                          <a:cs typeface="+mn-cs"/>
                        </a:rPr>
                        <a:t>,</a:t>
                      </a:r>
                    </a:p>
                    <a:p>
                      <a:r>
                        <a:rPr kumimoji="0" lang="en-US" altLang="zh-CN" sz="1400" b="0" kern="1200" dirty="0" smtClean="0">
                          <a:solidFill>
                            <a:schemeClr val="dk1"/>
                          </a:solidFill>
                          <a:latin typeface="微软雅黑" pitchFamily="34" charset="-122"/>
                          <a:ea typeface="微软雅黑" pitchFamily="34" charset="-122"/>
                          <a:cs typeface="+mn-cs"/>
                        </a:rPr>
                        <a:t>(1) IEG</a:t>
                      </a:r>
                      <a:r>
                        <a:rPr kumimoji="0" lang="zh-CN" altLang="zh-CN" sz="1400" b="0" kern="1200" dirty="0" smtClean="0">
                          <a:solidFill>
                            <a:schemeClr val="dk1"/>
                          </a:solidFill>
                          <a:latin typeface="微软雅黑" pitchFamily="34" charset="-122"/>
                          <a:ea typeface="微软雅黑" pitchFamily="34" charset="-122"/>
                          <a:cs typeface="+mn-cs"/>
                        </a:rPr>
                        <a:t>作为企业价值链最完整的</a:t>
                      </a:r>
                      <a:r>
                        <a:rPr kumimoji="0" lang="zh-CN" altLang="zh-CN" sz="1400" kern="1200" dirty="0" smtClean="0">
                          <a:solidFill>
                            <a:schemeClr val="dk1"/>
                          </a:solidFill>
                          <a:latin typeface="微软雅黑" pitchFamily="34" charset="-122"/>
                          <a:ea typeface="微软雅黑" pitchFamily="34" charset="-122"/>
                          <a:cs typeface="+mn-cs"/>
                        </a:rPr>
                        <a:t>概括</a:t>
                      </a:r>
                      <a:r>
                        <a:rPr kumimoji="0" lang="zh-CN" altLang="zh-CN" sz="1400" b="0" kern="1200" dirty="0" smtClean="0">
                          <a:solidFill>
                            <a:schemeClr val="dk1"/>
                          </a:solidFill>
                          <a:latin typeface="微软雅黑" pitchFamily="34" charset="-122"/>
                          <a:ea typeface="微软雅黑" pitchFamily="34" charset="-122"/>
                          <a:cs typeface="+mn-cs"/>
                        </a:rPr>
                        <a:t>载体</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将</a:t>
                      </a:r>
                      <a:r>
                        <a:rPr kumimoji="0" lang="zh-CN" altLang="zh-CN" sz="1400" kern="1200" dirty="0" smtClean="0">
                          <a:solidFill>
                            <a:schemeClr val="dk1"/>
                          </a:solidFill>
                          <a:latin typeface="微软雅黑" pitchFamily="34" charset="-122"/>
                          <a:ea typeface="微软雅黑" pitchFamily="34" charset="-122"/>
                          <a:cs typeface="+mn-cs"/>
                        </a:rPr>
                        <a:t>合适</a:t>
                      </a:r>
                      <a:r>
                        <a:rPr kumimoji="0" lang="zh-CN" altLang="zh-CN" sz="1400" b="0" kern="1200" dirty="0" smtClean="0">
                          <a:solidFill>
                            <a:schemeClr val="dk1"/>
                          </a:solidFill>
                          <a:latin typeface="微软雅黑" pitchFamily="34" charset="-122"/>
                          <a:ea typeface="微软雅黑" pitchFamily="34" charset="-122"/>
                          <a:cs typeface="+mn-cs"/>
                        </a:rPr>
                        <a:t>成为</a:t>
                      </a:r>
                      <a:r>
                        <a:rPr kumimoji="0" lang="zh-CN" altLang="zh-CN" sz="1400" b="1" kern="1200" dirty="0" smtClean="0">
                          <a:solidFill>
                            <a:srgbClr val="0070C0"/>
                          </a:solidFill>
                          <a:latin typeface="微软雅黑" pitchFamily="34" charset="-122"/>
                          <a:ea typeface="微软雅黑" pitchFamily="34" charset="-122"/>
                          <a:cs typeface="+mn-cs"/>
                        </a:rPr>
                        <a:t>产业互联网最佳门户入口</a:t>
                      </a:r>
                      <a:r>
                        <a:rPr kumimoji="0" lang="en-US" altLang="zh-CN" sz="1400" b="1" kern="1200" dirty="0" smtClean="0">
                          <a:solidFill>
                            <a:srgbClr val="0070C0"/>
                          </a:solidFill>
                          <a:latin typeface="微软雅黑" pitchFamily="34" charset="-122"/>
                          <a:ea typeface="微软雅黑" pitchFamily="34" charset="-122"/>
                          <a:cs typeface="+mn-cs"/>
                        </a:rPr>
                        <a:t> </a:t>
                      </a:r>
                      <a:r>
                        <a:rPr kumimoji="0" lang="en-US" altLang="zh-CN" sz="1400" b="0" kern="1200" dirty="0" smtClean="0">
                          <a:solidFill>
                            <a:schemeClr val="dk1"/>
                          </a:solidFill>
                          <a:latin typeface="微软雅黑" pitchFamily="34" charset="-122"/>
                          <a:ea typeface="微软雅黑" pitchFamily="34" charset="-122"/>
                          <a:cs typeface="+mn-cs"/>
                        </a:rPr>
                        <a:t>;</a:t>
                      </a:r>
                      <a:r>
                        <a:rPr kumimoji="0" lang="en-US" altLang="zh-CN" sz="1400" b="0" kern="1200" baseline="0" dirty="0" smtClean="0">
                          <a:solidFill>
                            <a:schemeClr val="dk1"/>
                          </a:solidFill>
                          <a:latin typeface="微软雅黑" pitchFamily="34" charset="-122"/>
                          <a:ea typeface="微软雅黑" pitchFamily="34" charset="-122"/>
                          <a:cs typeface="+mn-cs"/>
                        </a:rPr>
                        <a:t> </a:t>
                      </a:r>
                    </a:p>
                    <a:p>
                      <a:r>
                        <a:rPr kumimoji="0" lang="en-US" altLang="zh-CN" sz="1400" kern="1200" dirty="0" smtClean="0">
                          <a:solidFill>
                            <a:schemeClr val="dk1"/>
                          </a:solidFill>
                          <a:latin typeface="微软雅黑" pitchFamily="34" charset="-122"/>
                          <a:ea typeface="微软雅黑" pitchFamily="34" charset="-122"/>
                          <a:cs typeface="+mn-cs"/>
                        </a:rPr>
                        <a:t>(2) IEG</a:t>
                      </a:r>
                      <a:r>
                        <a:rPr kumimoji="0" lang="zh-CN" altLang="zh-CN" sz="1400" kern="1200" dirty="0" smtClean="0">
                          <a:solidFill>
                            <a:schemeClr val="dk1"/>
                          </a:solidFill>
                          <a:latin typeface="微软雅黑" pitchFamily="34" charset="-122"/>
                          <a:ea typeface="微软雅黑" pitchFamily="34" charset="-122"/>
                          <a:cs typeface="+mn-cs"/>
                        </a:rPr>
                        <a:t>核心系统具备</a:t>
                      </a:r>
                      <a:r>
                        <a:rPr kumimoji="0" lang="zh-CN" altLang="zh-CN" sz="1400" b="1" kern="1200" dirty="0" smtClean="0">
                          <a:solidFill>
                            <a:srgbClr val="0070C0"/>
                          </a:solidFill>
                          <a:latin typeface="微软雅黑" pitchFamily="34" charset="-122"/>
                          <a:ea typeface="微软雅黑" pitchFamily="34" charset="-122"/>
                          <a:cs typeface="+mn-cs"/>
                        </a:rPr>
                        <a:t>微服务</a:t>
                      </a:r>
                      <a:r>
                        <a:rPr kumimoji="0" lang="en-US" altLang="zh-CN" sz="1400" b="1" kern="1200" dirty="0" smtClean="0">
                          <a:solidFill>
                            <a:srgbClr val="0070C0"/>
                          </a:solidFill>
                          <a:latin typeface="微软雅黑" pitchFamily="34" charset="-122"/>
                          <a:ea typeface="微软雅黑" pitchFamily="34" charset="-122"/>
                          <a:cs typeface="+mn-cs"/>
                        </a:rPr>
                        <a:t>(Micro service)</a:t>
                      </a:r>
                      <a:r>
                        <a:rPr kumimoji="0" lang="zh-CN" altLang="zh-CN" sz="1400" b="1" kern="1200" dirty="0" smtClean="0">
                          <a:solidFill>
                            <a:srgbClr val="0070C0"/>
                          </a:solidFill>
                          <a:latin typeface="微软雅黑" pitchFamily="34" charset="-122"/>
                          <a:ea typeface="微软雅黑" pitchFamily="34" charset="-122"/>
                          <a:cs typeface="+mn-cs"/>
                        </a:rPr>
                        <a:t>模块化</a:t>
                      </a:r>
                      <a:r>
                        <a:rPr kumimoji="0" lang="zh-CN" altLang="zh-CN" sz="1400" kern="1200" dirty="0" smtClean="0">
                          <a:solidFill>
                            <a:schemeClr val="dk1"/>
                          </a:solidFill>
                          <a:latin typeface="微软雅黑" pitchFamily="34" charset="-122"/>
                          <a:ea typeface="微软雅黑" pitchFamily="34" charset="-122"/>
                          <a:cs typeface="+mn-cs"/>
                        </a:rPr>
                        <a:t>特色</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结合产学研</a:t>
                      </a:r>
                      <a:r>
                        <a:rPr kumimoji="0" lang="zh-CN" altLang="zh-CN" sz="1400" b="1" kern="1200" dirty="0" smtClean="0">
                          <a:solidFill>
                            <a:schemeClr val="bg1"/>
                          </a:solidFill>
                          <a:latin typeface="微软雅黑" pitchFamily="34" charset="-122"/>
                          <a:ea typeface="微软雅黑" pitchFamily="34" charset="-122"/>
                          <a:cs typeface="+mn-cs"/>
                        </a:rPr>
                        <a:t>合弄制</a:t>
                      </a:r>
                      <a:r>
                        <a:rPr kumimoji="0" lang="en-US" altLang="zh-CN" sz="1400" b="1" kern="1200" dirty="0" smtClean="0">
                          <a:solidFill>
                            <a:schemeClr val="bg1"/>
                          </a:solidFill>
                          <a:latin typeface="微软雅黑" pitchFamily="34" charset="-122"/>
                          <a:ea typeface="微软雅黑" pitchFamily="34" charset="-122"/>
                          <a:cs typeface="+mn-cs"/>
                        </a:rPr>
                        <a:t>(</a:t>
                      </a:r>
                      <a:r>
                        <a:rPr kumimoji="0" lang="en-US" altLang="zh-CN" sz="1400" b="1" kern="1200" dirty="0" err="1" smtClean="0">
                          <a:solidFill>
                            <a:schemeClr val="bg1"/>
                          </a:solidFill>
                          <a:latin typeface="微软雅黑" pitchFamily="34" charset="-122"/>
                          <a:ea typeface="微软雅黑" pitchFamily="34" charset="-122"/>
                          <a:cs typeface="+mn-cs"/>
                        </a:rPr>
                        <a:t>Holacracy</a:t>
                      </a:r>
                      <a:r>
                        <a:rPr kumimoji="0" lang="en-US" altLang="zh-CN" sz="1400" b="1" kern="1200" dirty="0" smtClean="0">
                          <a:solidFill>
                            <a:schemeClr val="bg1"/>
                          </a:solidFill>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的开放性与</a:t>
                      </a:r>
                      <a:endParaRPr kumimoji="0" lang="en-US" altLang="zh-CN" sz="1400" kern="1200" dirty="0" smtClean="0">
                        <a:solidFill>
                          <a:schemeClr val="dk1"/>
                        </a:solidFill>
                        <a:latin typeface="微软雅黑" pitchFamily="34" charset="-122"/>
                        <a:ea typeface="微软雅黑" pitchFamily="34" charset="-122"/>
                        <a:cs typeface="+mn-cs"/>
                      </a:endParaRPr>
                    </a:p>
                    <a:p>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快速</a:t>
                      </a:r>
                      <a:r>
                        <a:rPr kumimoji="0" lang="zh-CN" altLang="zh-CN" sz="1400" b="0" kern="1200" dirty="0" smtClean="0">
                          <a:solidFill>
                            <a:schemeClr val="dk1"/>
                          </a:solidFill>
                          <a:latin typeface="微软雅黑" pitchFamily="34" charset="-122"/>
                          <a:ea typeface="微软雅黑" pitchFamily="34" charset="-122"/>
                          <a:cs typeface="+mn-cs"/>
                        </a:rPr>
                        <a:t>升级迭代的</a:t>
                      </a:r>
                      <a:r>
                        <a:rPr kumimoji="0" lang="zh-CN" altLang="zh-CN" sz="1400" kern="1200" dirty="0" smtClean="0">
                          <a:solidFill>
                            <a:schemeClr val="dk1"/>
                          </a:solidFill>
                          <a:latin typeface="微软雅黑" pitchFamily="34" charset="-122"/>
                          <a:ea typeface="微软雅黑" pitchFamily="34" charset="-122"/>
                          <a:cs typeface="+mn-cs"/>
                        </a:rPr>
                        <a:t>扩展性</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将创造出</a:t>
                      </a:r>
                      <a:r>
                        <a:rPr kumimoji="0" lang="zh-CN" altLang="zh-CN" sz="1400" b="1" kern="1200" dirty="0" smtClean="0">
                          <a:solidFill>
                            <a:srgbClr val="0070C0"/>
                          </a:solidFill>
                          <a:latin typeface="微软雅黑" pitchFamily="34" charset="-122"/>
                          <a:ea typeface="微软雅黑" pitchFamily="34" charset="-122"/>
                          <a:cs typeface="+mn-cs"/>
                        </a:rPr>
                        <a:t>产业知识共享经济新模式</a:t>
                      </a:r>
                      <a:r>
                        <a:rPr kumimoji="0" lang="zh-CN" altLang="en-US" sz="1400" kern="1200" dirty="0" smtClean="0">
                          <a:solidFill>
                            <a:schemeClr val="dk1"/>
                          </a:solidFill>
                          <a:latin typeface="微软雅黑" pitchFamily="34" charset="-122"/>
                          <a:ea typeface="微软雅黑" pitchFamily="34" charset="-122"/>
                          <a:cs typeface="+mn-cs"/>
                        </a:rPr>
                        <a:t>。</a:t>
                      </a:r>
                      <a:endParaRPr kumimoji="0" lang="en-US" altLang="zh-CN" sz="1400" kern="1200" dirty="0" smtClean="0">
                        <a:solidFill>
                          <a:schemeClr val="dk1"/>
                        </a:solidFill>
                        <a:latin typeface="微软雅黑" pitchFamily="34" charset="-122"/>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zh-CN" sz="1400" b="0" kern="1200" dirty="0" smtClean="0">
                          <a:solidFill>
                            <a:schemeClr val="dk1"/>
                          </a:solidFill>
                          <a:latin typeface="微软雅黑" pitchFamily="34" charset="-122"/>
                          <a:ea typeface="微软雅黑" pitchFamily="34" charset="-122"/>
                          <a:cs typeface="+mn-cs"/>
                        </a:rPr>
                        <a:t>因此</a:t>
                      </a:r>
                      <a:r>
                        <a:rPr kumimoji="0" lang="en-US" altLang="zh-CN" sz="1400" b="0" kern="1200" dirty="0" smtClean="0">
                          <a:solidFill>
                            <a:schemeClr val="dk1"/>
                          </a:solidFill>
                          <a:latin typeface="微软雅黑" pitchFamily="34" charset="-122"/>
                          <a:ea typeface="微软雅黑" pitchFamily="34" charset="-122"/>
                          <a:cs typeface="+mn-cs"/>
                        </a:rPr>
                        <a:t>IEG</a:t>
                      </a:r>
                      <a:r>
                        <a:rPr kumimoji="0" lang="zh-CN" altLang="zh-CN" sz="1400" b="0" kern="1200" dirty="0" smtClean="0">
                          <a:solidFill>
                            <a:schemeClr val="dk1"/>
                          </a:solidFill>
                          <a:latin typeface="微软雅黑" pitchFamily="34" charset="-122"/>
                          <a:ea typeface="微软雅黑" pitchFamily="34" charset="-122"/>
                          <a:cs typeface="+mn-cs"/>
                        </a:rPr>
                        <a:t>成为国际产学研机构共同参与</a:t>
                      </a:r>
                      <a:r>
                        <a:rPr kumimoji="0" lang="zh-CN" altLang="zh-CN" sz="1400" b="1" kern="1200"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mn-cs"/>
                        </a:rPr>
                        <a:t>企业价值链服务的众创空间</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因而将拥有超强的</a:t>
                      </a:r>
                      <a:r>
                        <a:rPr kumimoji="0" lang="zh-CN" altLang="zh-CN" sz="1400" b="0" kern="1200" dirty="0" smtClean="0">
                          <a:solidFill>
                            <a:schemeClr val="bg1"/>
                          </a:solidFill>
                          <a:latin typeface="微软雅黑" pitchFamily="34" charset="-122"/>
                          <a:ea typeface="微软雅黑" pitchFamily="34" charset="-122"/>
                          <a:cs typeface="+mn-cs"/>
                        </a:rPr>
                        <a:t>产业社群黏度与活跃度</a:t>
                      </a:r>
                      <a:r>
                        <a:rPr kumimoji="0" lang="zh-CN" altLang="en-US" sz="1400" b="0" kern="1200" dirty="0" smtClean="0">
                          <a:solidFill>
                            <a:schemeClr val="bg1"/>
                          </a:solidFill>
                          <a:latin typeface="微软雅黑" pitchFamily="34" charset="-122"/>
                          <a:ea typeface="微软雅黑" pitchFamily="34" charset="-122"/>
                          <a:cs typeface="+mn-cs"/>
                        </a:rPr>
                        <a:t>。</a:t>
                      </a:r>
                      <a:endParaRPr lang="zh-CN" altLang="en-US" sz="1400" b="0" dirty="0">
                        <a:solidFill>
                          <a:srgbClr val="0070C0"/>
                        </a:solidFill>
                        <a:latin typeface="微软雅黑" pitchFamily="34" charset="-122"/>
                        <a:ea typeface="微软雅黑" pitchFamily="34" charset="-122"/>
                      </a:endParaRPr>
                    </a:p>
                  </a:txBody>
                  <a:tcPr/>
                </a:tc>
              </a:tr>
              <a:tr h="1844496">
                <a:tc>
                  <a:txBody>
                    <a:bodyPr/>
                    <a:lstStyle/>
                    <a:p>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3. </a:t>
                      </a:r>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增长黑客</a:t>
                      </a:r>
                      <a:r>
                        <a:rPr kumimoji="0" lang="en-US" altLang="zh-TW"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Growth Hacker</a:t>
                      </a:r>
                      <a:r>
                        <a:rPr kumimoji="0" lang="en-US" altLang="zh-TW"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模式</a:t>
                      </a:r>
                      <a:r>
                        <a:rPr kumimoji="0" lang="zh-CN" altLang="en-US"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a:t>
                      </a:r>
                      <a:endParaRPr kumimoji="0" lang="en-US" altLang="zh-TW"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endParaRPr>
                    </a:p>
                    <a:p>
                      <a:r>
                        <a:rPr kumimoji="0" lang="zh-CN" altLang="zh-CN" sz="1400" kern="1200" dirty="0" smtClean="0">
                          <a:solidFill>
                            <a:schemeClr val="dk1"/>
                          </a:solidFill>
                          <a:latin typeface="微软雅黑" pitchFamily="34" charset="-122"/>
                          <a:ea typeface="微软雅黑" pitchFamily="34" charset="-122"/>
                          <a:cs typeface="+mn-cs"/>
                        </a:rPr>
                        <a:t>根据</a:t>
                      </a:r>
                      <a:r>
                        <a:rPr kumimoji="0" lang="en-US" altLang="zh-CN" sz="1400" kern="1200" dirty="0" smtClean="0">
                          <a:solidFill>
                            <a:schemeClr val="dk1"/>
                          </a:solidFill>
                          <a:latin typeface="微软雅黑" pitchFamily="34" charset="-122"/>
                          <a:ea typeface="微软雅黑" pitchFamily="34" charset="-122"/>
                          <a:cs typeface="+mn-cs"/>
                        </a:rPr>
                        <a:t>2010</a:t>
                      </a:r>
                      <a:r>
                        <a:rPr kumimoji="0" lang="zh-CN" altLang="zh-CN" sz="1400" kern="1200" dirty="0" smtClean="0">
                          <a:solidFill>
                            <a:schemeClr val="dk1"/>
                          </a:solidFill>
                          <a:latin typeface="微软雅黑" pitchFamily="34" charset="-122"/>
                          <a:ea typeface="微软雅黑" pitchFamily="34" charset="-122"/>
                          <a:cs typeface="+mn-cs"/>
                        </a:rPr>
                        <a:t>年</a:t>
                      </a:r>
                      <a:r>
                        <a:rPr kumimoji="0" lang="en-US" altLang="zh-CN" sz="1400" kern="1200" dirty="0" smtClean="0">
                          <a:solidFill>
                            <a:schemeClr val="dk1"/>
                          </a:solidFill>
                          <a:latin typeface="微软雅黑" pitchFamily="34" charset="-122"/>
                          <a:ea typeface="微软雅黑" pitchFamily="34" charset="-122"/>
                          <a:cs typeface="+mn-cs"/>
                        </a:rPr>
                        <a:t>Sean Ellis</a:t>
                      </a:r>
                      <a:r>
                        <a:rPr kumimoji="0" lang="zh-CN" altLang="zh-CN" sz="1400" kern="1200" dirty="0" smtClean="0">
                          <a:solidFill>
                            <a:schemeClr val="dk1"/>
                          </a:solidFill>
                          <a:latin typeface="微软雅黑" pitchFamily="34" charset="-122"/>
                          <a:ea typeface="微软雅黑" pitchFamily="34" charset="-122"/>
                          <a:cs typeface="+mn-cs"/>
                        </a:rPr>
                        <a:t>提出的 </a:t>
                      </a:r>
                      <a:r>
                        <a:rPr kumimoji="0" lang="en-US" altLang="zh-CN" sz="1400" kern="1200" dirty="0" smtClean="0">
                          <a:solidFill>
                            <a:schemeClr val="dk1"/>
                          </a:solidFill>
                          <a:latin typeface="微软雅黑" pitchFamily="34" charset="-122"/>
                          <a:ea typeface="微软雅黑" pitchFamily="34" charset="-122"/>
                          <a:cs typeface="+mn-cs"/>
                        </a:rPr>
                        <a:t>Growth Hacker</a:t>
                      </a:r>
                      <a:r>
                        <a:rPr kumimoji="0" lang="zh-CN" altLang="zh-CN" sz="1400" kern="1200" dirty="0" smtClean="0">
                          <a:solidFill>
                            <a:schemeClr val="dk1"/>
                          </a:solidFill>
                          <a:latin typeface="微软雅黑" pitchFamily="34" charset="-122"/>
                          <a:ea typeface="微软雅黑" pitchFamily="34" charset="-122"/>
                          <a:cs typeface="+mn-cs"/>
                        </a:rPr>
                        <a:t>模式</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是由市场营销</a:t>
                      </a:r>
                      <a:r>
                        <a:rPr kumimoji="0" lang="en-US" altLang="zh-CN" sz="1400" kern="1200" dirty="0" smtClean="0">
                          <a:solidFill>
                            <a:schemeClr val="dk1"/>
                          </a:solidFill>
                          <a:latin typeface="微软雅黑" pitchFamily="34" charset="-122"/>
                          <a:ea typeface="微软雅黑" pitchFamily="34" charset="-122"/>
                          <a:cs typeface="+mn-cs"/>
                        </a:rPr>
                        <a:t>(Marketer), </a:t>
                      </a:r>
                      <a:r>
                        <a:rPr kumimoji="0" lang="zh-CN" altLang="zh-CN" sz="1400" kern="1200" dirty="0" smtClean="0">
                          <a:solidFill>
                            <a:schemeClr val="dk1"/>
                          </a:solidFill>
                          <a:latin typeface="微软雅黑" pitchFamily="34" charset="-122"/>
                          <a:ea typeface="微软雅黑" pitchFamily="34" charset="-122"/>
                          <a:cs typeface="+mn-cs"/>
                        </a:rPr>
                        <a:t>数据分析</a:t>
                      </a:r>
                      <a:r>
                        <a:rPr kumimoji="0" lang="en-US" altLang="zh-CN" sz="1400" kern="1200" dirty="0" smtClean="0">
                          <a:solidFill>
                            <a:schemeClr val="dk1"/>
                          </a:solidFill>
                          <a:latin typeface="微软雅黑" pitchFamily="34" charset="-122"/>
                          <a:ea typeface="微软雅黑" pitchFamily="34" charset="-122"/>
                          <a:cs typeface="+mn-cs"/>
                        </a:rPr>
                        <a:t>(Analyst)</a:t>
                      </a:r>
                      <a:r>
                        <a:rPr kumimoji="0" lang="zh-CN" altLang="zh-CN" sz="1400" kern="1200" dirty="0" smtClean="0">
                          <a:solidFill>
                            <a:schemeClr val="dk1"/>
                          </a:solidFill>
                          <a:latin typeface="微软雅黑" pitchFamily="34" charset="-122"/>
                          <a:ea typeface="微软雅黑" pitchFamily="34" charset="-122"/>
                          <a:cs typeface="+mn-cs"/>
                        </a:rPr>
                        <a:t>与产品研发</a:t>
                      </a:r>
                      <a:r>
                        <a:rPr kumimoji="0" lang="en-US" altLang="zh-CN" sz="1400" kern="1200" dirty="0" smtClean="0">
                          <a:solidFill>
                            <a:schemeClr val="dk1"/>
                          </a:solidFill>
                          <a:latin typeface="微软雅黑" pitchFamily="34" charset="-122"/>
                          <a:ea typeface="微软雅黑" pitchFamily="34" charset="-122"/>
                          <a:cs typeface="+mn-cs"/>
                        </a:rPr>
                        <a:t>(Engineer)</a:t>
                      </a:r>
                      <a:r>
                        <a:rPr kumimoji="0" lang="zh-CN" altLang="zh-CN" sz="1400" kern="1200" dirty="0" smtClean="0">
                          <a:solidFill>
                            <a:schemeClr val="dk1"/>
                          </a:solidFill>
                          <a:latin typeface="微软雅黑" pitchFamily="34" charset="-122"/>
                          <a:ea typeface="微软雅黑" pitchFamily="34" charset="-122"/>
                          <a:cs typeface="+mn-cs"/>
                        </a:rPr>
                        <a:t>协同完成增长的目标</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并遵循</a:t>
                      </a:r>
                      <a:r>
                        <a:rPr kumimoji="0" lang="en-US" altLang="zh-CN" sz="1400" b="1" kern="1200"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mn-cs"/>
                        </a:rPr>
                        <a:t>AARRR</a:t>
                      </a:r>
                      <a:r>
                        <a:rPr kumimoji="0" lang="zh-CN" altLang="zh-CN" sz="1400" b="1" kern="1200"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mn-cs"/>
                        </a:rPr>
                        <a:t>指标</a:t>
                      </a:r>
                      <a:r>
                        <a:rPr kumimoji="0" lang="zh-CN" altLang="zh-CN" sz="1400" kern="1200" dirty="0" smtClean="0">
                          <a:solidFill>
                            <a:schemeClr val="dk1"/>
                          </a:solidFill>
                          <a:latin typeface="微软雅黑" pitchFamily="34" charset="-122"/>
                          <a:ea typeface="微软雅黑" pitchFamily="34" charset="-122"/>
                          <a:cs typeface="+mn-cs"/>
                        </a:rPr>
                        <a:t>分别对应用户生命周期中的五个重要环节</a:t>
                      </a:r>
                      <a:endParaRPr kumimoji="0" lang="en-US" altLang="zh-CN" sz="1400" kern="1200" dirty="0" smtClean="0">
                        <a:solidFill>
                          <a:schemeClr val="dk1"/>
                        </a:solidFill>
                        <a:latin typeface="微软雅黑" pitchFamily="34" charset="-122"/>
                        <a:ea typeface="微软雅黑" pitchFamily="34" charset="-122"/>
                        <a:cs typeface="+mn-cs"/>
                      </a:endParaRPr>
                    </a:p>
                    <a:p>
                      <a:r>
                        <a:rPr kumimoji="0" lang="en-US" altLang="zh-CN" sz="1400" b="1" kern="1200" dirty="0" smtClean="0">
                          <a:solidFill>
                            <a:srgbClr val="0070C0"/>
                          </a:solidFill>
                          <a:latin typeface="微软雅黑" pitchFamily="34" charset="-122"/>
                          <a:ea typeface="微软雅黑" pitchFamily="34" charset="-122"/>
                          <a:cs typeface="+mn-cs"/>
                        </a:rPr>
                        <a:t>(1)</a:t>
                      </a:r>
                      <a:r>
                        <a:rPr kumimoji="0" lang="zh-CN" altLang="zh-CN" sz="1400" b="1" kern="1200" dirty="0" smtClean="0">
                          <a:solidFill>
                            <a:srgbClr val="0070C0"/>
                          </a:solidFill>
                          <a:latin typeface="微软雅黑" pitchFamily="34" charset="-122"/>
                          <a:ea typeface="微软雅黑" pitchFamily="34" charset="-122"/>
                          <a:cs typeface="+mn-cs"/>
                        </a:rPr>
                        <a:t>获取用户</a:t>
                      </a:r>
                      <a:r>
                        <a:rPr kumimoji="0" lang="en-US" altLang="zh-CN" sz="1400" b="1" kern="1200" dirty="0" smtClean="0">
                          <a:solidFill>
                            <a:srgbClr val="0070C0"/>
                          </a:solidFill>
                          <a:latin typeface="微软雅黑" pitchFamily="34" charset="-122"/>
                          <a:ea typeface="微软雅黑" pitchFamily="34" charset="-122"/>
                          <a:cs typeface="+mn-cs"/>
                        </a:rPr>
                        <a:t>(Acquisition): </a:t>
                      </a:r>
                      <a:r>
                        <a:rPr kumimoji="0" lang="zh-CN" altLang="zh-CN" sz="1400" kern="1200" dirty="0" smtClean="0">
                          <a:solidFill>
                            <a:schemeClr val="dk1"/>
                          </a:solidFill>
                          <a:latin typeface="微软雅黑" pitchFamily="34" charset="-122"/>
                          <a:ea typeface="微软雅黑" pitchFamily="34" charset="-122"/>
                          <a:cs typeface="+mn-cs"/>
                        </a:rPr>
                        <a:t>关注</a:t>
                      </a:r>
                      <a:r>
                        <a:rPr kumimoji="0" lang="en-US" altLang="zh-CN" sz="1400" kern="1200" dirty="0" smtClean="0">
                          <a:solidFill>
                            <a:schemeClr val="dk1"/>
                          </a:solidFill>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分渠道</a:t>
                      </a:r>
                      <a:r>
                        <a:rPr kumimoji="0" lang="en-US" altLang="zh-CN" sz="1400" kern="1200" dirty="0" smtClean="0">
                          <a:solidFill>
                            <a:schemeClr val="dk1"/>
                          </a:solidFill>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新增用户数</a:t>
                      </a:r>
                      <a:endParaRPr kumimoji="0" lang="en-US" altLang="zh-CN" sz="1400" b="1" kern="1200" dirty="0" smtClean="0">
                        <a:solidFill>
                          <a:srgbClr val="0070C0"/>
                        </a:solidFill>
                        <a:latin typeface="微软雅黑" pitchFamily="34" charset="-122"/>
                        <a:ea typeface="微软雅黑" pitchFamily="34" charset="-122"/>
                        <a:cs typeface="+mn-cs"/>
                      </a:endParaRPr>
                    </a:p>
                    <a:p>
                      <a:r>
                        <a:rPr kumimoji="0" lang="en-US" altLang="zh-CN" sz="1400" b="1" kern="1200" dirty="0" smtClean="0">
                          <a:solidFill>
                            <a:srgbClr val="0070C0"/>
                          </a:solidFill>
                          <a:latin typeface="微软雅黑" pitchFamily="34" charset="-122"/>
                          <a:ea typeface="微软雅黑" pitchFamily="34" charset="-122"/>
                          <a:cs typeface="+mn-cs"/>
                        </a:rPr>
                        <a:t>(2)</a:t>
                      </a:r>
                      <a:r>
                        <a:rPr kumimoji="0" lang="zh-CN" altLang="zh-CN" sz="1400" b="1" kern="1200" dirty="0" smtClean="0">
                          <a:solidFill>
                            <a:srgbClr val="0070C0"/>
                          </a:solidFill>
                          <a:latin typeface="微软雅黑" pitchFamily="34" charset="-122"/>
                          <a:ea typeface="微软雅黑" pitchFamily="34" charset="-122"/>
                          <a:cs typeface="+mn-cs"/>
                        </a:rPr>
                        <a:t>激活活跃度</a:t>
                      </a:r>
                      <a:r>
                        <a:rPr kumimoji="0" lang="en-US" altLang="zh-CN" sz="1400" b="1" kern="1200" dirty="0" smtClean="0">
                          <a:solidFill>
                            <a:srgbClr val="0070C0"/>
                          </a:solidFill>
                          <a:latin typeface="微软雅黑" pitchFamily="34" charset="-122"/>
                          <a:ea typeface="微软雅黑" pitchFamily="34" charset="-122"/>
                          <a:cs typeface="+mn-cs"/>
                        </a:rPr>
                        <a:t>(Activation): </a:t>
                      </a:r>
                      <a:r>
                        <a:rPr kumimoji="0" lang="zh-TW" altLang="zh-CN" sz="1400" kern="1200" dirty="0" smtClean="0">
                          <a:solidFill>
                            <a:schemeClr val="dk1"/>
                          </a:solidFill>
                          <a:latin typeface="微软雅黑" pitchFamily="34" charset="-122"/>
                          <a:ea typeface="微软雅黑" pitchFamily="34" charset="-122"/>
                          <a:cs typeface="+mn-cs"/>
                        </a:rPr>
                        <a:t>关注</a:t>
                      </a:r>
                      <a:r>
                        <a:rPr kumimoji="0" lang="en-US" altLang="zh-CN" sz="1400" kern="1200" dirty="0" smtClean="0">
                          <a:solidFill>
                            <a:schemeClr val="dk1"/>
                          </a:solidFill>
                          <a:latin typeface="微软雅黑" pitchFamily="34" charset="-122"/>
                          <a:ea typeface="微软雅黑" pitchFamily="34" charset="-122"/>
                          <a:cs typeface="+mn-cs"/>
                        </a:rPr>
                        <a:t>DAU(</a:t>
                      </a:r>
                      <a:r>
                        <a:rPr kumimoji="0" lang="zh-CN" altLang="zh-CN" sz="1400" kern="1200" dirty="0" smtClean="0">
                          <a:solidFill>
                            <a:schemeClr val="dk1"/>
                          </a:solidFill>
                          <a:latin typeface="微软雅黑" pitchFamily="34" charset="-122"/>
                          <a:ea typeface="微软雅黑" pitchFamily="34" charset="-122"/>
                          <a:cs typeface="+mn-cs"/>
                        </a:rPr>
                        <a:t>日活跃用户</a:t>
                      </a:r>
                      <a:r>
                        <a:rPr kumimoji="0" lang="en-US" altLang="zh-CN" sz="1400" kern="1200" dirty="0" smtClean="0">
                          <a:solidFill>
                            <a:schemeClr val="dk1"/>
                          </a:solidFill>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与</a:t>
                      </a:r>
                      <a:r>
                        <a:rPr kumimoji="0" lang="en-US" altLang="zh-CN" sz="1400" kern="1200" dirty="0" smtClean="0">
                          <a:solidFill>
                            <a:schemeClr val="dk1"/>
                          </a:solidFill>
                          <a:latin typeface="微软雅黑" pitchFamily="34" charset="-122"/>
                          <a:ea typeface="微软雅黑" pitchFamily="34" charset="-122"/>
                          <a:cs typeface="+mn-cs"/>
                        </a:rPr>
                        <a:t>MAU(</a:t>
                      </a:r>
                      <a:r>
                        <a:rPr kumimoji="0" lang="zh-CN" altLang="zh-CN" sz="1400" kern="1200" dirty="0" smtClean="0">
                          <a:solidFill>
                            <a:schemeClr val="dk1"/>
                          </a:solidFill>
                          <a:latin typeface="微软雅黑" pitchFamily="34" charset="-122"/>
                          <a:ea typeface="微软雅黑" pitchFamily="34" charset="-122"/>
                          <a:cs typeface="+mn-cs"/>
                        </a:rPr>
                        <a:t>月活跃用户</a:t>
                      </a:r>
                      <a:r>
                        <a:rPr kumimoji="0" lang="en-US" altLang="zh-CN" sz="1400" kern="1200" dirty="0" smtClean="0">
                          <a:solidFill>
                            <a:schemeClr val="dk1"/>
                          </a:solidFill>
                          <a:latin typeface="微软雅黑" pitchFamily="34" charset="-122"/>
                          <a:ea typeface="微软雅黑" pitchFamily="34" charset="-122"/>
                          <a:cs typeface="+mn-cs"/>
                        </a:rPr>
                        <a:t>)</a:t>
                      </a:r>
                      <a:endParaRPr kumimoji="0" lang="en-US" altLang="zh-CN" sz="1400" b="1" kern="1200" dirty="0" smtClean="0">
                        <a:solidFill>
                          <a:srgbClr val="0070C0"/>
                        </a:solidFill>
                        <a:latin typeface="微软雅黑" pitchFamily="34" charset="-122"/>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smtClean="0">
                          <a:solidFill>
                            <a:srgbClr val="0070C0"/>
                          </a:solidFill>
                          <a:latin typeface="微软雅黑" pitchFamily="34" charset="-122"/>
                          <a:ea typeface="微软雅黑" pitchFamily="34" charset="-122"/>
                          <a:cs typeface="+mn-cs"/>
                        </a:rPr>
                        <a:t>(3)</a:t>
                      </a:r>
                      <a:r>
                        <a:rPr kumimoji="0" lang="zh-CN" altLang="zh-CN" sz="1400" b="1" kern="1200" dirty="0" smtClean="0">
                          <a:solidFill>
                            <a:srgbClr val="0070C0"/>
                          </a:solidFill>
                          <a:latin typeface="微软雅黑" pitchFamily="34" charset="-122"/>
                          <a:ea typeface="微软雅黑" pitchFamily="34" charset="-122"/>
                          <a:cs typeface="+mn-cs"/>
                        </a:rPr>
                        <a:t>提高留存率</a:t>
                      </a:r>
                      <a:r>
                        <a:rPr kumimoji="0" lang="en-US" altLang="zh-CN" sz="1400" b="1" kern="1200" dirty="0" smtClean="0">
                          <a:solidFill>
                            <a:srgbClr val="0070C0"/>
                          </a:solidFill>
                          <a:latin typeface="微软雅黑" pitchFamily="34" charset="-122"/>
                          <a:ea typeface="微软雅黑" pitchFamily="34" charset="-122"/>
                          <a:cs typeface="+mn-cs"/>
                        </a:rPr>
                        <a:t>(Retention):</a:t>
                      </a:r>
                      <a:r>
                        <a:rPr kumimoji="0" lang="en-US" altLang="zh-CN" sz="1400" b="0" kern="1200" baseline="0" dirty="0" smtClean="0">
                          <a:solidFill>
                            <a:schemeClr val="dk1"/>
                          </a:solidFill>
                          <a:latin typeface="微软雅黑" pitchFamily="34" charset="-122"/>
                          <a:ea typeface="微软雅黑" pitchFamily="34" charset="-122"/>
                          <a:cs typeface="+mn-cs"/>
                        </a:rPr>
                        <a:t> </a:t>
                      </a:r>
                      <a:r>
                        <a:rPr kumimoji="0" lang="en-US" altLang="zh-CN" sz="1400" kern="1200" dirty="0" smtClean="0">
                          <a:solidFill>
                            <a:schemeClr val="dk1"/>
                          </a:solidFill>
                          <a:latin typeface="微软雅黑" pitchFamily="34" charset="-122"/>
                          <a:ea typeface="微软雅黑" pitchFamily="34" charset="-122"/>
                          <a:cs typeface="+mn-cs"/>
                        </a:rPr>
                        <a:t>1-Day Retention(</a:t>
                      </a:r>
                      <a:r>
                        <a:rPr kumimoji="0" lang="zh-CN" altLang="zh-CN" sz="1400" kern="1200" dirty="0" smtClean="0">
                          <a:solidFill>
                            <a:schemeClr val="dk1"/>
                          </a:solidFill>
                          <a:latin typeface="微软雅黑" pitchFamily="34" charset="-122"/>
                          <a:ea typeface="微软雅黑" pitchFamily="34" charset="-122"/>
                          <a:cs typeface="+mn-cs"/>
                        </a:rPr>
                        <a:t>首日留存率</a:t>
                      </a:r>
                      <a:r>
                        <a:rPr kumimoji="0" lang="en-US" altLang="zh-CN" sz="1400" kern="1200" dirty="0" smtClean="0">
                          <a:solidFill>
                            <a:schemeClr val="dk1"/>
                          </a:solidFill>
                          <a:latin typeface="微软雅黑" pitchFamily="34" charset="-122"/>
                          <a:ea typeface="微软雅黑" pitchFamily="34" charset="-122"/>
                          <a:cs typeface="+mn-cs"/>
                        </a:rPr>
                        <a:t>)40%</a:t>
                      </a:r>
                      <a:r>
                        <a:rPr kumimoji="0" lang="zh-CN" altLang="zh-CN" sz="1400" kern="1200" dirty="0" smtClean="0">
                          <a:solidFill>
                            <a:schemeClr val="dk1"/>
                          </a:solidFill>
                          <a:latin typeface="微软雅黑" pitchFamily="34" charset="-122"/>
                          <a:ea typeface="微软雅黑" pitchFamily="34" charset="-122"/>
                          <a:cs typeface="+mn-cs"/>
                        </a:rPr>
                        <a:t>与</a:t>
                      </a:r>
                      <a:r>
                        <a:rPr kumimoji="0" lang="en-US" altLang="zh-CN" sz="1400" kern="1200" dirty="0" smtClean="0">
                          <a:solidFill>
                            <a:schemeClr val="dk1"/>
                          </a:solidFill>
                          <a:latin typeface="微软雅黑" pitchFamily="34" charset="-122"/>
                          <a:ea typeface="微软雅黑" pitchFamily="34" charset="-122"/>
                          <a:cs typeface="+mn-cs"/>
                        </a:rPr>
                        <a:t>7-Day Retention(</a:t>
                      </a:r>
                      <a:r>
                        <a:rPr kumimoji="0" lang="zh-CN" altLang="zh-CN" sz="1400" kern="1200" dirty="0" smtClean="0">
                          <a:solidFill>
                            <a:schemeClr val="dk1"/>
                          </a:solidFill>
                          <a:latin typeface="微软雅黑" pitchFamily="34" charset="-122"/>
                          <a:ea typeface="微软雅黑" pitchFamily="34" charset="-122"/>
                          <a:cs typeface="+mn-cs"/>
                        </a:rPr>
                        <a:t>首周留存率</a:t>
                      </a:r>
                      <a:r>
                        <a:rPr kumimoji="0" lang="en-US" altLang="zh-CN" sz="1400" kern="1200" dirty="0" smtClean="0">
                          <a:solidFill>
                            <a:schemeClr val="dk1"/>
                          </a:solidFill>
                          <a:latin typeface="微软雅黑" pitchFamily="34" charset="-122"/>
                          <a:ea typeface="微软雅黑" pitchFamily="34" charset="-122"/>
                          <a:cs typeface="+mn-cs"/>
                        </a:rPr>
                        <a:t>)20%</a:t>
                      </a:r>
                      <a:endParaRPr kumimoji="0" lang="en-US" altLang="zh-CN" sz="1400" b="1" kern="1200" dirty="0" smtClean="0">
                        <a:solidFill>
                          <a:srgbClr val="0070C0"/>
                        </a:solidFill>
                        <a:latin typeface="微软雅黑" pitchFamily="34" charset="-122"/>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smtClean="0">
                          <a:solidFill>
                            <a:srgbClr val="0070C0"/>
                          </a:solidFill>
                          <a:latin typeface="微软雅黑" pitchFamily="34" charset="-122"/>
                          <a:ea typeface="微软雅黑" pitchFamily="34" charset="-122"/>
                          <a:cs typeface="+mn-cs"/>
                        </a:rPr>
                        <a:t>(4)</a:t>
                      </a:r>
                      <a:r>
                        <a:rPr kumimoji="0" lang="zh-CN" altLang="zh-CN" sz="1400" b="1" kern="1200" dirty="0" smtClean="0">
                          <a:solidFill>
                            <a:srgbClr val="0070C0"/>
                          </a:solidFill>
                          <a:latin typeface="微软雅黑" pitchFamily="34" charset="-122"/>
                          <a:ea typeface="微软雅黑" pitchFamily="34" charset="-122"/>
                          <a:cs typeface="+mn-cs"/>
                        </a:rPr>
                        <a:t>获取盈利</a:t>
                      </a:r>
                      <a:r>
                        <a:rPr kumimoji="0" lang="en-US" altLang="zh-CN" sz="1400" b="1" kern="1200" dirty="0" smtClean="0">
                          <a:solidFill>
                            <a:srgbClr val="0070C0"/>
                          </a:solidFill>
                          <a:latin typeface="微软雅黑" pitchFamily="34" charset="-122"/>
                          <a:ea typeface="微软雅黑" pitchFamily="34" charset="-122"/>
                          <a:cs typeface="+mn-cs"/>
                        </a:rPr>
                        <a:t>(Revenue): </a:t>
                      </a:r>
                      <a:r>
                        <a:rPr kumimoji="0" lang="zh-CN" altLang="zh-CN" sz="1400" kern="1200" dirty="0" smtClean="0">
                          <a:solidFill>
                            <a:schemeClr val="dk1"/>
                          </a:solidFill>
                          <a:latin typeface="微软雅黑" pitchFamily="34" charset="-122"/>
                          <a:ea typeface="微软雅黑" pitchFamily="34" charset="-122"/>
                          <a:cs typeface="+mn-cs"/>
                        </a:rPr>
                        <a:t>关注</a:t>
                      </a:r>
                      <a:r>
                        <a:rPr kumimoji="0" lang="en-US" altLang="zh-CN" sz="1400" kern="1200" dirty="0" smtClean="0">
                          <a:solidFill>
                            <a:schemeClr val="dk1"/>
                          </a:solidFill>
                          <a:latin typeface="微软雅黑" pitchFamily="34" charset="-122"/>
                          <a:ea typeface="微软雅黑" pitchFamily="34" charset="-122"/>
                          <a:cs typeface="+mn-cs"/>
                        </a:rPr>
                        <a:t>ARPU(</a:t>
                      </a:r>
                      <a:r>
                        <a:rPr kumimoji="0" lang="zh-CN" altLang="zh-CN" sz="1400" kern="1200" dirty="0" smtClean="0">
                          <a:solidFill>
                            <a:schemeClr val="dk1"/>
                          </a:solidFill>
                          <a:latin typeface="微软雅黑" pitchFamily="34" charset="-122"/>
                          <a:ea typeface="微软雅黑" pitchFamily="34" charset="-122"/>
                          <a:cs typeface="+mn-cs"/>
                        </a:rPr>
                        <a:t>平均每用户收入</a:t>
                      </a:r>
                      <a:r>
                        <a:rPr kumimoji="0" lang="en-US" altLang="zh-CN" sz="1400" kern="1200" dirty="0" smtClean="0">
                          <a:solidFill>
                            <a:schemeClr val="dk1"/>
                          </a:solidFill>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与</a:t>
                      </a:r>
                      <a:r>
                        <a:rPr kumimoji="0" lang="en-US" altLang="zh-CN" sz="1400" kern="1200" dirty="0" smtClean="0">
                          <a:solidFill>
                            <a:schemeClr val="dk1"/>
                          </a:solidFill>
                          <a:latin typeface="微软雅黑" pitchFamily="34" charset="-122"/>
                          <a:ea typeface="微软雅黑" pitchFamily="34" charset="-122"/>
                          <a:cs typeface="+mn-cs"/>
                        </a:rPr>
                        <a:t>ARPPU(</a:t>
                      </a:r>
                      <a:r>
                        <a:rPr kumimoji="0" lang="zh-CN" altLang="zh-CN" sz="1400" kern="1200" dirty="0" smtClean="0">
                          <a:solidFill>
                            <a:schemeClr val="dk1"/>
                          </a:solidFill>
                          <a:latin typeface="微软雅黑" pitchFamily="34" charset="-122"/>
                          <a:ea typeface="微软雅黑" pitchFamily="34" charset="-122"/>
                          <a:cs typeface="+mn-cs"/>
                        </a:rPr>
                        <a:t>平均每付费用户收入</a:t>
                      </a:r>
                      <a:r>
                        <a:rPr kumimoji="0" lang="en-US" altLang="zh-CN" sz="1400" kern="1200" dirty="0" smtClean="0">
                          <a:solidFill>
                            <a:schemeClr val="dk1"/>
                          </a:solidFill>
                          <a:latin typeface="微软雅黑" pitchFamily="34" charset="-122"/>
                          <a:ea typeface="微软雅黑" pitchFamily="34" charset="-122"/>
                          <a:cs typeface="+mn-cs"/>
                        </a:rPr>
                        <a:t>)</a:t>
                      </a:r>
                      <a:endParaRPr kumimoji="0" lang="en-US" altLang="zh-CN" sz="1400" b="1" kern="1200" dirty="0" smtClean="0">
                        <a:solidFill>
                          <a:srgbClr val="0070C0"/>
                        </a:solidFill>
                        <a:latin typeface="微软雅黑" pitchFamily="34" charset="-122"/>
                        <a:ea typeface="微软雅黑" pitchFamily="34" charset="-122"/>
                        <a:cs typeface="+mn-cs"/>
                      </a:endParaRPr>
                    </a:p>
                    <a:p>
                      <a:r>
                        <a:rPr kumimoji="0" lang="en-US" altLang="zh-CN" sz="1400" b="1" kern="1200" dirty="0" smtClean="0">
                          <a:solidFill>
                            <a:srgbClr val="0070C0"/>
                          </a:solidFill>
                          <a:latin typeface="微软雅黑" pitchFamily="34" charset="-122"/>
                          <a:ea typeface="微软雅黑" pitchFamily="34" charset="-122"/>
                          <a:cs typeface="+mn-cs"/>
                        </a:rPr>
                        <a:t>(5)</a:t>
                      </a:r>
                      <a:r>
                        <a:rPr kumimoji="0" lang="zh-CN" altLang="zh-CN" sz="1400" b="1" kern="1200" dirty="0" smtClean="0">
                          <a:solidFill>
                            <a:srgbClr val="0070C0"/>
                          </a:solidFill>
                          <a:latin typeface="微软雅黑" pitchFamily="34" charset="-122"/>
                          <a:ea typeface="微软雅黑" pitchFamily="34" charset="-122"/>
                          <a:cs typeface="+mn-cs"/>
                        </a:rPr>
                        <a:t>病毒式传播推荐</a:t>
                      </a:r>
                      <a:r>
                        <a:rPr kumimoji="0" lang="en-US" altLang="zh-CN" sz="1400" b="1" kern="1200" dirty="0" smtClean="0">
                          <a:solidFill>
                            <a:srgbClr val="0070C0"/>
                          </a:solidFill>
                          <a:latin typeface="微软雅黑" pitchFamily="34" charset="-122"/>
                          <a:ea typeface="微软雅黑" pitchFamily="34" charset="-122"/>
                          <a:cs typeface="+mn-cs"/>
                        </a:rPr>
                        <a:t>(Referral): </a:t>
                      </a:r>
                      <a:r>
                        <a:rPr kumimoji="0" lang="zh-CN" altLang="zh-CN" sz="1400" kern="1200" dirty="0" smtClean="0">
                          <a:solidFill>
                            <a:schemeClr val="dk1"/>
                          </a:solidFill>
                          <a:latin typeface="微软雅黑" pitchFamily="34" charset="-122"/>
                          <a:ea typeface="微软雅黑" pitchFamily="34" charset="-122"/>
                          <a:cs typeface="+mn-cs"/>
                        </a:rPr>
                        <a:t>关注</a:t>
                      </a:r>
                      <a:r>
                        <a:rPr kumimoji="0" lang="en-US" altLang="zh-CN" sz="1400" kern="1200" dirty="0" smtClean="0">
                          <a:solidFill>
                            <a:schemeClr val="dk1"/>
                          </a:solidFill>
                          <a:latin typeface="微软雅黑" pitchFamily="34" charset="-122"/>
                          <a:ea typeface="微软雅黑" pitchFamily="34" charset="-122"/>
                          <a:cs typeface="+mn-cs"/>
                        </a:rPr>
                        <a:t>K</a:t>
                      </a:r>
                      <a:r>
                        <a:rPr kumimoji="0" lang="zh-CN" altLang="zh-CN" sz="1400" kern="1200" dirty="0" smtClean="0">
                          <a:solidFill>
                            <a:schemeClr val="dk1"/>
                          </a:solidFill>
                          <a:latin typeface="微软雅黑" pitchFamily="34" charset="-122"/>
                          <a:ea typeface="微软雅黑" pitchFamily="34" charset="-122"/>
                          <a:cs typeface="+mn-cs"/>
                        </a:rPr>
                        <a:t>因子</a:t>
                      </a:r>
                      <a:r>
                        <a:rPr kumimoji="0" lang="en-US" altLang="zh-CN" sz="1400" kern="1200" dirty="0" smtClean="0">
                          <a:solidFill>
                            <a:schemeClr val="dk1"/>
                          </a:solidFill>
                          <a:latin typeface="微软雅黑" pitchFamily="34" charset="-122"/>
                          <a:ea typeface="微软雅黑" pitchFamily="34" charset="-122"/>
                          <a:cs typeface="+mn-cs"/>
                        </a:rPr>
                        <a:t>&gt;1,  K =(</a:t>
                      </a:r>
                      <a:r>
                        <a:rPr kumimoji="0" lang="zh-CN" altLang="zh-CN" sz="1400" kern="1200" dirty="0" smtClean="0">
                          <a:solidFill>
                            <a:schemeClr val="dk1"/>
                          </a:solidFill>
                          <a:latin typeface="微软雅黑" pitchFamily="34" charset="-122"/>
                          <a:ea typeface="微软雅黑" pitchFamily="34" charset="-122"/>
                          <a:cs typeface="+mn-cs"/>
                        </a:rPr>
                        <a:t>每个用户邀请亲友数</a:t>
                      </a:r>
                      <a:r>
                        <a:rPr kumimoji="0" lang="en-US" altLang="zh-CN" sz="1400" kern="1200" dirty="0" smtClean="0">
                          <a:solidFill>
                            <a:schemeClr val="dk1"/>
                          </a:solidFill>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受邀人用户转化率</a:t>
                      </a:r>
                      <a:r>
                        <a:rPr kumimoji="0" lang="en-US" altLang="zh-CN" sz="1400" kern="1200" dirty="0" smtClean="0">
                          <a:solidFill>
                            <a:schemeClr val="dk1"/>
                          </a:solidFill>
                          <a:latin typeface="微软雅黑" pitchFamily="34" charset="-122"/>
                          <a:ea typeface="微软雅黑" pitchFamily="34" charset="-122"/>
                          <a:cs typeface="+mn-cs"/>
                        </a:rPr>
                        <a:t>)</a:t>
                      </a:r>
                      <a:endParaRPr lang="zh-CN" altLang="en-US" sz="1400" dirty="0">
                        <a:latin typeface="微软雅黑" pitchFamily="34" charset="-122"/>
                        <a:ea typeface="微软雅黑" pitchFamily="34" charset="-122"/>
                      </a:endParaRPr>
                    </a:p>
                  </a:txBody>
                  <a:tcPr/>
                </a:tc>
              </a:tr>
            </a:tbl>
          </a:graphicData>
        </a:graphic>
      </p:graphicFrame>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776000" cy="648072"/>
          </a:xfrm>
        </p:spPr>
        <p:txBody>
          <a:bodyPr>
            <a:normAutofit fontScale="90000"/>
          </a:bodyPr>
          <a:lstStyle/>
          <a:p>
            <a:pPr algn="ctr"/>
            <a:r>
              <a:rPr lang="en-US" altLang="zh-CN" b="1" dirty="0" smtClean="0">
                <a:latin typeface="+mj-ea"/>
              </a:rPr>
              <a:t>IEG</a:t>
            </a:r>
            <a:r>
              <a:rPr lang="zh-CN" altLang="zh-CN" b="1" dirty="0" smtClean="0">
                <a:solidFill>
                  <a:schemeClr val="bg2">
                    <a:lumMod val="75000"/>
                    <a:lumOff val="25000"/>
                  </a:schemeClr>
                </a:solidFill>
                <a:effectLst>
                  <a:outerShdw blurRad="38100" dist="38100" dir="2700000" algn="tl">
                    <a:srgbClr val="000000">
                      <a:alpha val="43137"/>
                    </a:srgbClr>
                  </a:outerShdw>
                </a:effectLst>
                <a:latin typeface="+mj-ea"/>
              </a:rPr>
              <a:t>前景预估</a:t>
            </a:r>
            <a:r>
              <a:rPr lang="en-US" altLang="zh-CN" b="1" dirty="0" smtClean="0">
                <a:solidFill>
                  <a:schemeClr val="bg2">
                    <a:lumMod val="75000"/>
                    <a:lumOff val="25000"/>
                  </a:schemeClr>
                </a:solidFill>
                <a:effectLst>
                  <a:outerShdw blurRad="38100" dist="38100" dir="2700000" algn="tl">
                    <a:srgbClr val="000000">
                      <a:alpha val="43137"/>
                    </a:srgbClr>
                  </a:outerShdw>
                </a:effectLst>
                <a:latin typeface="+mj-ea"/>
              </a:rPr>
              <a:t> </a:t>
            </a:r>
            <a:endParaRPr lang="zh-CN" altLang="en-US" dirty="0">
              <a:solidFill>
                <a:schemeClr val="bg2">
                  <a:lumMod val="75000"/>
                  <a:lumOff val="25000"/>
                </a:schemeClr>
              </a:solidFill>
              <a:latin typeface="+mj-ea"/>
            </a:endParaRPr>
          </a:p>
        </p:txBody>
      </p:sp>
      <p:graphicFrame>
        <p:nvGraphicFramePr>
          <p:cNvPr id="6" name="内容占位符 5"/>
          <p:cNvGraphicFramePr>
            <a:graphicFrameLocks noGrp="1"/>
          </p:cNvGraphicFramePr>
          <p:nvPr>
            <p:ph idx="1"/>
          </p:nvPr>
        </p:nvGraphicFramePr>
        <p:xfrm>
          <a:off x="467544" y="764704"/>
          <a:ext cx="8229600" cy="5556840"/>
        </p:xfrm>
        <a:graphic>
          <a:graphicData uri="http://schemas.openxmlformats.org/drawingml/2006/table">
            <a:tbl>
              <a:tblPr firstRow="1" bandRow="1">
                <a:tableStyleId>{5C22544A-7EE6-4342-B048-85BDC9FD1C3A}</a:tableStyleId>
              </a:tblPr>
              <a:tblGrid>
                <a:gridCol w="8229600"/>
              </a:tblGrid>
              <a:tr h="404655">
                <a:tc>
                  <a:txBody>
                    <a:bodyPr/>
                    <a:lstStyle/>
                    <a:p>
                      <a:pPr algn="ctr"/>
                      <a:r>
                        <a:rPr lang="en-US" altLang="zh-CN"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IEG</a:t>
                      </a:r>
                      <a:r>
                        <a:rPr lang="en-US" altLang="zh-CN" baseline="0"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zh-CN"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区块链数据云平台</a:t>
                      </a:r>
                      <a:endParaRPr lang="zh-CN" altLang="en-US" dirty="0">
                        <a:solidFill>
                          <a:srgbClr val="FFC000"/>
                        </a:solidFill>
                        <a:effectLst>
                          <a:outerShdw blurRad="38100" dist="38100" dir="2700000" algn="tl">
                            <a:srgbClr val="000000">
                              <a:alpha val="43137"/>
                            </a:srgbClr>
                          </a:outerShdw>
                        </a:effectLst>
                        <a:latin typeface="微软雅黑" pitchFamily="34" charset="-122"/>
                        <a:ea typeface="微软雅黑" pitchFamily="34" charset="-122"/>
                      </a:endParaRPr>
                    </a:p>
                  </a:txBody>
                  <a:tcPr/>
                </a:tc>
              </a:tr>
              <a:tr h="955985">
                <a:tc>
                  <a:txBody>
                    <a:bodyPr/>
                    <a:lstStyle/>
                    <a:p>
                      <a:pPr>
                        <a:buNone/>
                      </a:pP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1. </a:t>
                      </a:r>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项目背景</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 : </a:t>
                      </a:r>
                      <a:r>
                        <a:rPr kumimoji="0" lang="zh-CN" altLang="zh-CN" sz="1400" u="none" kern="1200" dirty="0" smtClean="0">
                          <a:solidFill>
                            <a:schemeClr val="dk1"/>
                          </a:solidFill>
                          <a:latin typeface="微软雅黑" pitchFamily="34" charset="-122"/>
                          <a:ea typeface="微软雅黑" pitchFamily="34" charset="-122"/>
                          <a:cs typeface="+mn-cs"/>
                        </a:rPr>
                        <a:t>最新发展的</a:t>
                      </a:r>
                      <a:r>
                        <a:rPr kumimoji="0" lang="zh-CN" altLang="zh-CN" sz="1400" b="1" u="none" kern="1200" dirty="0" smtClean="0">
                          <a:solidFill>
                            <a:schemeClr val="bg1"/>
                          </a:solidFill>
                          <a:effectLst/>
                          <a:latin typeface="微软雅黑" pitchFamily="34" charset="-122"/>
                          <a:ea typeface="微软雅黑" pitchFamily="34" charset="-122"/>
                          <a:cs typeface="+mn-cs"/>
                        </a:rPr>
                        <a:t>计算机</a:t>
                      </a:r>
                      <a:r>
                        <a:rPr kumimoji="0" lang="zh-CN" altLang="zh-CN" sz="1400" b="1" u="none" kern="1200" dirty="0" smtClean="0">
                          <a:solidFill>
                            <a:schemeClr val="dk1"/>
                          </a:solidFill>
                          <a:latin typeface="微软雅黑" pitchFamily="34" charset="-122"/>
                          <a:ea typeface="微软雅黑" pitchFamily="34" charset="-122"/>
                          <a:cs typeface="+mn-cs"/>
                        </a:rPr>
                        <a:t>企业</a:t>
                      </a:r>
                      <a:r>
                        <a:rPr kumimoji="0" lang="zh-CN" altLang="zh-CN" sz="1400" b="1" kern="1200" dirty="0" smtClean="0">
                          <a:solidFill>
                            <a:schemeClr val="dk1"/>
                          </a:solidFill>
                          <a:latin typeface="微软雅黑" pitchFamily="34" charset="-122"/>
                          <a:ea typeface="微软雅黑" pitchFamily="34" charset="-122"/>
                          <a:cs typeface="+mn-cs"/>
                        </a:rPr>
                        <a:t>经</a:t>
                      </a:r>
                      <a:r>
                        <a:rPr kumimoji="0" lang="zh-CN" altLang="zh-CN" sz="1400" b="1" u="none" kern="1200" dirty="0" smtClean="0">
                          <a:solidFill>
                            <a:schemeClr val="dk1"/>
                          </a:solidFill>
                          <a:latin typeface="微软雅黑" pitchFamily="34" charset="-122"/>
                          <a:ea typeface="微软雅黑" pitchFamily="34" charset="-122"/>
                          <a:cs typeface="+mn-cs"/>
                        </a:rPr>
                        <a:t>营博弈模拟系统</a:t>
                      </a:r>
                      <a:r>
                        <a:rPr kumimoji="0" lang="en-US" altLang="zh-CN" sz="1400" b="1" u="none" kern="1200" dirty="0" smtClean="0">
                          <a:solidFill>
                            <a:schemeClr val="dk1"/>
                          </a:solidFill>
                          <a:latin typeface="微软雅黑" pitchFamily="34" charset="-122"/>
                          <a:ea typeface="微软雅黑" pitchFamily="34" charset="-122"/>
                          <a:cs typeface="+mn-cs"/>
                        </a:rPr>
                        <a:t>IEG</a:t>
                      </a:r>
                      <a:r>
                        <a:rPr kumimoji="0" lang="en-US" altLang="zh-CN" sz="1400" u="none" kern="1200" dirty="0" smtClean="0">
                          <a:solidFill>
                            <a:schemeClr val="dk1"/>
                          </a:solidFill>
                          <a:latin typeface="微软雅黑" pitchFamily="34" charset="-122"/>
                          <a:ea typeface="微软雅黑" pitchFamily="34" charset="-122"/>
                          <a:cs typeface="+mn-cs"/>
                        </a:rPr>
                        <a:t>, </a:t>
                      </a:r>
                      <a:r>
                        <a:rPr kumimoji="0" lang="zh-CN" altLang="zh-CN" sz="1400" u="none" kern="1200" dirty="0" smtClean="0">
                          <a:solidFill>
                            <a:schemeClr val="dk1"/>
                          </a:solidFill>
                          <a:latin typeface="微软雅黑" pitchFamily="34" charset="-122"/>
                          <a:ea typeface="微软雅黑" pitchFamily="34" charset="-122"/>
                          <a:cs typeface="+mn-cs"/>
                        </a:rPr>
                        <a:t>其依据</a:t>
                      </a:r>
                      <a:r>
                        <a:rPr kumimoji="0" lang="zh-CN" altLang="zh-CN" sz="1400" b="1" kern="1200" dirty="0" smtClean="0">
                          <a:solidFill>
                            <a:srgbClr val="0070C0"/>
                          </a:solidFill>
                          <a:latin typeface="微软雅黑" pitchFamily="34" charset="-122"/>
                          <a:ea typeface="微软雅黑" pitchFamily="34" charset="-122"/>
                          <a:cs typeface="+mn-cs"/>
                        </a:rPr>
                        <a:t>经济学</a:t>
                      </a:r>
                      <a:r>
                        <a:rPr kumimoji="0" lang="zh-CN" altLang="zh-CN" sz="1400" b="1" u="none" kern="1200" dirty="0" smtClean="0">
                          <a:solidFill>
                            <a:srgbClr val="0070C0"/>
                          </a:solidFill>
                          <a:latin typeface="微软雅黑" pitchFamily="34" charset="-122"/>
                          <a:ea typeface="微软雅黑" pitchFamily="34" charset="-122"/>
                          <a:cs typeface="+mn-cs"/>
                        </a:rPr>
                        <a:t>、管理学、决策学与博弈论</a:t>
                      </a:r>
                      <a:r>
                        <a:rPr kumimoji="0" lang="en-US" altLang="zh-CN" sz="1400" b="1" u="none" kern="1200" dirty="0" smtClean="0">
                          <a:solidFill>
                            <a:srgbClr val="0070C0"/>
                          </a:solidFill>
                          <a:latin typeface="微软雅黑" pitchFamily="34" charset="-122"/>
                          <a:ea typeface="微软雅黑" pitchFamily="34" charset="-122"/>
                          <a:cs typeface="+mn-cs"/>
                        </a:rPr>
                        <a:t>(Game Theory)</a:t>
                      </a:r>
                      <a:r>
                        <a:rPr kumimoji="0" lang="zh-CN" altLang="zh-CN" sz="1400" u="none" kern="1200" dirty="0" smtClean="0">
                          <a:solidFill>
                            <a:schemeClr val="dk1"/>
                          </a:solidFill>
                          <a:latin typeface="微软雅黑" pitchFamily="34" charset="-122"/>
                          <a:ea typeface="微软雅黑" pitchFamily="34" charset="-122"/>
                          <a:cs typeface="+mn-cs"/>
                        </a:rPr>
                        <a:t>等高级理论框架与主体原则进行综合设计</a:t>
                      </a:r>
                      <a:r>
                        <a:rPr kumimoji="0" lang="en-US" altLang="zh-CN" sz="1400" u="none" kern="1200" dirty="0" smtClean="0">
                          <a:solidFill>
                            <a:schemeClr val="dk1"/>
                          </a:solidFill>
                          <a:latin typeface="微软雅黑" pitchFamily="34" charset="-122"/>
                          <a:ea typeface="微软雅黑" pitchFamily="34" charset="-122"/>
                          <a:cs typeface="+mn-cs"/>
                        </a:rPr>
                        <a:t>, </a:t>
                      </a:r>
                      <a:r>
                        <a:rPr kumimoji="0" lang="zh-CN" altLang="zh-CN" sz="1400" u="none" kern="1200" dirty="0" smtClean="0">
                          <a:solidFill>
                            <a:schemeClr val="dk1"/>
                          </a:solidFill>
                          <a:latin typeface="微软雅黑" pitchFamily="34" charset="-122"/>
                          <a:ea typeface="微软雅黑" pitchFamily="34" charset="-122"/>
                          <a:cs typeface="+mn-cs"/>
                        </a:rPr>
                        <a:t>以提供企业经营全流程的动态与竞争模拟</a:t>
                      </a:r>
                      <a:r>
                        <a:rPr kumimoji="0" lang="zh-CN" altLang="zh-CN" sz="1400" kern="1200" dirty="0" smtClean="0">
                          <a:solidFill>
                            <a:schemeClr val="dk1"/>
                          </a:solidFill>
                          <a:latin typeface="微软雅黑" pitchFamily="34" charset="-122"/>
                          <a:ea typeface="微软雅黑" pitchFamily="34" charset="-122"/>
                          <a:cs typeface="+mn-cs"/>
                        </a:rPr>
                        <a:t>。</a:t>
                      </a:r>
                      <a:r>
                        <a:rPr lang="en-US" altLang="zh-CN" sz="1400" b="1" dirty="0" smtClean="0">
                          <a:latin typeface="微软雅黑" pitchFamily="34" charset="-122"/>
                          <a:ea typeface="微软雅黑" pitchFamily="34" charset="-122"/>
                        </a:rPr>
                        <a:t>IEG</a:t>
                      </a:r>
                      <a:r>
                        <a:rPr lang="zh-CN" altLang="zh-CN" sz="1400" b="0" dirty="0" smtClean="0">
                          <a:latin typeface="微软雅黑" pitchFamily="34" charset="-122"/>
                          <a:ea typeface="微软雅黑" pitchFamily="34" charset="-122"/>
                        </a:rPr>
                        <a:t>企业经营博弈系统囊括</a:t>
                      </a:r>
                      <a:r>
                        <a:rPr lang="zh-CN" altLang="zh-CN" sz="1400" b="1" dirty="0" smtClean="0">
                          <a:solidFill>
                            <a:srgbClr val="00B050"/>
                          </a:solidFill>
                          <a:effectLst/>
                          <a:latin typeface="微软雅黑" pitchFamily="34" charset="-122"/>
                          <a:ea typeface="微软雅黑" pitchFamily="34" charset="-122"/>
                        </a:rPr>
                        <a:t>经营管理全流程</a:t>
                      </a:r>
                      <a:r>
                        <a:rPr lang="en-US" altLang="zh-CN" sz="1400" b="1" dirty="0" smtClean="0">
                          <a:solidFill>
                            <a:srgbClr val="0070C0"/>
                          </a:solidFill>
                          <a:effectLst/>
                          <a:latin typeface="微软雅黑" pitchFamily="34" charset="-122"/>
                          <a:ea typeface="微软雅黑" pitchFamily="34" charset="-122"/>
                        </a:rPr>
                        <a:t>(</a:t>
                      </a:r>
                      <a:r>
                        <a:rPr lang="zh-CN" altLang="zh-CN" sz="1400" b="1" dirty="0" smtClean="0">
                          <a:solidFill>
                            <a:srgbClr val="0070C0"/>
                          </a:solidFill>
                          <a:effectLst/>
                          <a:latin typeface="微软雅黑" pitchFamily="34" charset="-122"/>
                          <a:ea typeface="微软雅黑" pitchFamily="34" charset="-122"/>
                        </a:rPr>
                        <a:t>战略企划</a:t>
                      </a:r>
                      <a:r>
                        <a:rPr lang="en-US" altLang="zh-CN" sz="1400" b="1" dirty="0" smtClean="0">
                          <a:solidFill>
                            <a:srgbClr val="0070C0"/>
                          </a:solidFill>
                          <a:effectLst/>
                          <a:latin typeface="微软雅黑" pitchFamily="34" charset="-122"/>
                          <a:ea typeface="微软雅黑" pitchFamily="34" charset="-122"/>
                        </a:rPr>
                        <a:t>/</a:t>
                      </a:r>
                      <a:r>
                        <a:rPr lang="zh-CN" altLang="zh-CN" sz="1400" b="1" dirty="0" smtClean="0">
                          <a:solidFill>
                            <a:srgbClr val="0070C0"/>
                          </a:solidFill>
                          <a:effectLst/>
                          <a:latin typeface="微软雅黑" pitchFamily="34" charset="-122"/>
                          <a:ea typeface="微软雅黑" pitchFamily="34" charset="-122"/>
                        </a:rPr>
                        <a:t>研发</a:t>
                      </a:r>
                      <a:r>
                        <a:rPr lang="en-US" altLang="zh-CN" sz="1400" b="1" dirty="0" smtClean="0">
                          <a:solidFill>
                            <a:srgbClr val="0070C0"/>
                          </a:solidFill>
                          <a:effectLst/>
                          <a:latin typeface="微软雅黑" pitchFamily="34" charset="-122"/>
                          <a:ea typeface="微软雅黑" pitchFamily="34" charset="-122"/>
                        </a:rPr>
                        <a:t>/</a:t>
                      </a:r>
                      <a:r>
                        <a:rPr lang="zh-CN" altLang="zh-CN" sz="1400" b="1" dirty="0" smtClean="0">
                          <a:solidFill>
                            <a:srgbClr val="0070C0"/>
                          </a:solidFill>
                          <a:effectLst/>
                          <a:latin typeface="微软雅黑" pitchFamily="34" charset="-122"/>
                          <a:ea typeface="微软雅黑" pitchFamily="34" charset="-122"/>
                        </a:rPr>
                        <a:t>品牌营销</a:t>
                      </a:r>
                      <a:r>
                        <a:rPr lang="en-US" altLang="zh-CN" sz="1400" b="1" dirty="0" smtClean="0">
                          <a:solidFill>
                            <a:srgbClr val="0070C0"/>
                          </a:solidFill>
                          <a:effectLst/>
                          <a:latin typeface="微软雅黑" pitchFamily="34" charset="-122"/>
                          <a:ea typeface="微软雅黑" pitchFamily="34" charset="-122"/>
                        </a:rPr>
                        <a:t>/</a:t>
                      </a:r>
                      <a:r>
                        <a:rPr lang="zh-CN" altLang="zh-CN" sz="1400" b="1" dirty="0" smtClean="0">
                          <a:solidFill>
                            <a:srgbClr val="0070C0"/>
                          </a:solidFill>
                          <a:effectLst/>
                          <a:latin typeface="微软雅黑" pitchFamily="34" charset="-122"/>
                          <a:ea typeface="微软雅黑" pitchFamily="34" charset="-122"/>
                        </a:rPr>
                        <a:t>采购供应链</a:t>
                      </a:r>
                      <a:r>
                        <a:rPr lang="en-US" altLang="zh-CN" sz="1400" b="1" dirty="0" smtClean="0">
                          <a:solidFill>
                            <a:srgbClr val="0070C0"/>
                          </a:solidFill>
                          <a:effectLst/>
                          <a:latin typeface="微软雅黑" pitchFamily="34" charset="-122"/>
                          <a:ea typeface="微软雅黑" pitchFamily="34" charset="-122"/>
                        </a:rPr>
                        <a:t>/</a:t>
                      </a:r>
                      <a:r>
                        <a:rPr lang="zh-CN" altLang="zh-CN" sz="1400" b="1" dirty="0" smtClean="0">
                          <a:solidFill>
                            <a:srgbClr val="0070C0"/>
                          </a:solidFill>
                          <a:effectLst/>
                          <a:latin typeface="微软雅黑" pitchFamily="34" charset="-122"/>
                          <a:ea typeface="微软雅黑" pitchFamily="34" charset="-122"/>
                        </a:rPr>
                        <a:t>精益生产</a:t>
                      </a:r>
                      <a:r>
                        <a:rPr lang="en-US" altLang="zh-CN" sz="1400" b="1" dirty="0" smtClean="0">
                          <a:solidFill>
                            <a:srgbClr val="0070C0"/>
                          </a:solidFill>
                          <a:effectLst/>
                          <a:latin typeface="微软雅黑" pitchFamily="34" charset="-122"/>
                          <a:ea typeface="微软雅黑" pitchFamily="34" charset="-122"/>
                        </a:rPr>
                        <a:t>/</a:t>
                      </a:r>
                      <a:r>
                        <a:rPr lang="zh-CN" altLang="zh-CN" sz="1400" b="1" dirty="0" smtClean="0">
                          <a:solidFill>
                            <a:srgbClr val="0070C0"/>
                          </a:solidFill>
                          <a:effectLst/>
                          <a:latin typeface="微软雅黑" pitchFamily="34" charset="-122"/>
                          <a:ea typeface="微软雅黑" pitchFamily="34" charset="-122"/>
                        </a:rPr>
                        <a:t>人资制度</a:t>
                      </a:r>
                      <a:r>
                        <a:rPr lang="en-US" altLang="zh-CN" sz="1400" b="1" dirty="0" smtClean="0">
                          <a:solidFill>
                            <a:srgbClr val="0070C0"/>
                          </a:solidFill>
                          <a:effectLst/>
                          <a:latin typeface="微软雅黑" pitchFamily="34" charset="-122"/>
                          <a:ea typeface="微软雅黑" pitchFamily="34" charset="-122"/>
                        </a:rPr>
                        <a:t>/</a:t>
                      </a:r>
                      <a:r>
                        <a:rPr lang="zh-CN" altLang="zh-CN" sz="1400" b="1" dirty="0" smtClean="0">
                          <a:solidFill>
                            <a:srgbClr val="0070C0"/>
                          </a:solidFill>
                          <a:effectLst/>
                          <a:latin typeface="微软雅黑" pitchFamily="34" charset="-122"/>
                          <a:ea typeface="微软雅黑" pitchFamily="34" charset="-122"/>
                        </a:rPr>
                        <a:t>财管</a:t>
                      </a:r>
                      <a:r>
                        <a:rPr lang="en-US" altLang="zh-CN" sz="1400" b="1" dirty="0" smtClean="0">
                          <a:solidFill>
                            <a:srgbClr val="0070C0"/>
                          </a:solidFill>
                          <a:effectLst/>
                          <a:latin typeface="微软雅黑" pitchFamily="34" charset="-122"/>
                          <a:ea typeface="微软雅黑" pitchFamily="34" charset="-122"/>
                        </a:rPr>
                        <a:t>), </a:t>
                      </a:r>
                      <a:r>
                        <a:rPr kumimoji="0" lang="zh-CN" altLang="zh-CN" sz="1400" u="none" kern="1200" dirty="0" smtClean="0">
                          <a:solidFill>
                            <a:schemeClr val="dk1"/>
                          </a:solidFill>
                          <a:latin typeface="微软雅黑" pitchFamily="34" charset="-122"/>
                          <a:ea typeface="微软雅黑" pitchFamily="34" charset="-122"/>
                          <a:cs typeface="+mn-cs"/>
                        </a:rPr>
                        <a:t>将满足企业制定</a:t>
                      </a:r>
                      <a:r>
                        <a:rPr kumimoji="0" lang="zh-CN" altLang="zh-CN" sz="1400" b="1" u="none" kern="1200" dirty="0" smtClean="0">
                          <a:solidFill>
                            <a:srgbClr val="0070C0"/>
                          </a:solidFill>
                          <a:latin typeface="微软雅黑" pitchFamily="34" charset="-122"/>
                          <a:ea typeface="微软雅黑" pitchFamily="34" charset="-122"/>
                          <a:cs typeface="+mn-cs"/>
                        </a:rPr>
                        <a:t>中长期战略规划、市场营销</a:t>
                      </a:r>
                      <a:r>
                        <a:rPr kumimoji="0" lang="zh-CN" altLang="zh-CN" sz="1400" u="none" kern="1200" dirty="0" smtClean="0">
                          <a:solidFill>
                            <a:schemeClr val="bg1"/>
                          </a:solidFill>
                          <a:latin typeface="微软雅黑" pitchFamily="34" charset="-122"/>
                          <a:ea typeface="微软雅黑" pitchFamily="34" charset="-122"/>
                          <a:cs typeface="+mn-cs"/>
                        </a:rPr>
                        <a:t>与</a:t>
                      </a:r>
                      <a:r>
                        <a:rPr kumimoji="0" lang="zh-CN" altLang="zh-CN" sz="1400" b="1" kern="1200" dirty="0" smtClean="0">
                          <a:solidFill>
                            <a:srgbClr val="0070C0"/>
                          </a:solidFill>
                          <a:latin typeface="微软雅黑" pitchFamily="34" charset="-122"/>
                          <a:ea typeface="微软雅黑" pitchFamily="34" charset="-122"/>
                          <a:cs typeface="+mn-cs"/>
                        </a:rPr>
                        <a:t>年度</a:t>
                      </a:r>
                      <a:r>
                        <a:rPr kumimoji="0" lang="zh-CN" altLang="zh-CN" sz="1400" b="1" u="none" kern="1200" dirty="0" smtClean="0">
                          <a:solidFill>
                            <a:srgbClr val="0070C0"/>
                          </a:solidFill>
                          <a:latin typeface="微软雅黑" pitchFamily="34" charset="-122"/>
                          <a:ea typeface="微软雅黑" pitchFamily="34" charset="-122"/>
                          <a:cs typeface="+mn-cs"/>
                        </a:rPr>
                        <a:t>经营计划</a:t>
                      </a:r>
                      <a:r>
                        <a:rPr kumimoji="0" lang="zh-CN" altLang="zh-CN" sz="1400" u="none" kern="1200" dirty="0" smtClean="0">
                          <a:solidFill>
                            <a:schemeClr val="dk1"/>
                          </a:solidFill>
                          <a:latin typeface="微软雅黑" pitchFamily="34" charset="-122"/>
                          <a:ea typeface="微软雅黑" pitchFamily="34" charset="-122"/>
                          <a:cs typeface="+mn-cs"/>
                        </a:rPr>
                        <a:t>需要</a:t>
                      </a:r>
                      <a:r>
                        <a:rPr kumimoji="0" lang="en-US" altLang="zh-CN" sz="1400" u="none" kern="1200" dirty="0" smtClean="0">
                          <a:solidFill>
                            <a:schemeClr val="dk1"/>
                          </a:solidFill>
                          <a:latin typeface="微软雅黑" pitchFamily="34" charset="-122"/>
                          <a:ea typeface="微软雅黑" pitchFamily="34" charset="-122"/>
                          <a:cs typeface="+mn-cs"/>
                        </a:rPr>
                        <a:t>, </a:t>
                      </a:r>
                      <a:r>
                        <a:rPr kumimoji="0" lang="zh-CN" altLang="zh-CN" sz="1400" u="none" kern="1200" dirty="0" smtClean="0">
                          <a:solidFill>
                            <a:schemeClr val="dk1"/>
                          </a:solidFill>
                          <a:latin typeface="微软雅黑" pitchFamily="34" charset="-122"/>
                          <a:ea typeface="微软雅黑" pitchFamily="34" charset="-122"/>
                          <a:cs typeface="+mn-cs"/>
                        </a:rPr>
                        <a:t>同时覆盖企业管理全流程的特点</a:t>
                      </a:r>
                      <a:r>
                        <a:rPr kumimoji="0" lang="en-US" altLang="zh-CN" sz="1400" u="none" kern="1200" dirty="0" smtClean="0">
                          <a:solidFill>
                            <a:schemeClr val="dk1"/>
                          </a:solidFill>
                          <a:latin typeface="微软雅黑" pitchFamily="34" charset="-122"/>
                          <a:ea typeface="微软雅黑" pitchFamily="34" charset="-122"/>
                          <a:cs typeface="+mn-cs"/>
                        </a:rPr>
                        <a:t>, </a:t>
                      </a:r>
                      <a:r>
                        <a:rPr kumimoji="0" lang="zh-CN" altLang="zh-CN" sz="1400" u="none" kern="1200" dirty="0" smtClean="0">
                          <a:solidFill>
                            <a:schemeClr val="dk1"/>
                          </a:solidFill>
                          <a:latin typeface="微软雅黑" pitchFamily="34" charset="-122"/>
                          <a:ea typeface="微软雅黑" pitchFamily="34" charset="-122"/>
                          <a:cs typeface="+mn-cs"/>
                        </a:rPr>
                        <a:t>也使该系统成为</a:t>
                      </a:r>
                      <a:r>
                        <a:rPr kumimoji="0" lang="zh-CN" altLang="zh-CN" sz="1400" b="1" u="none" kern="1200" dirty="0" smtClean="0">
                          <a:solidFill>
                            <a:schemeClr val="bg1"/>
                          </a:solidFill>
                          <a:latin typeface="微软雅黑" pitchFamily="34" charset="-122"/>
                          <a:ea typeface="微软雅黑" pitchFamily="34" charset="-122"/>
                          <a:cs typeface="+mn-cs"/>
                        </a:rPr>
                        <a:t>高管人员</a:t>
                      </a:r>
                      <a:r>
                        <a:rPr kumimoji="0" lang="zh-CN" altLang="zh-CN" sz="1400" b="1" kern="1200" dirty="0" smtClean="0">
                          <a:solidFill>
                            <a:schemeClr val="bg1"/>
                          </a:solidFill>
                          <a:latin typeface="微软雅黑" pitchFamily="34" charset="-122"/>
                          <a:ea typeface="微软雅黑" pitchFamily="34" charset="-122"/>
                          <a:cs typeface="+mn-cs"/>
                        </a:rPr>
                        <a:t>经营管理能力</a:t>
                      </a:r>
                      <a:r>
                        <a:rPr kumimoji="0" lang="zh-CN" altLang="zh-CN" sz="1400" b="1" u="none" kern="1200" dirty="0" smtClean="0">
                          <a:solidFill>
                            <a:srgbClr val="0070C0"/>
                          </a:solidFill>
                          <a:effectLst/>
                          <a:latin typeface="微软雅黑" pitchFamily="34" charset="-122"/>
                          <a:ea typeface="微软雅黑" pitchFamily="34" charset="-122"/>
                          <a:cs typeface="+mn-cs"/>
                        </a:rPr>
                        <a:t>绩效测评</a:t>
                      </a:r>
                      <a:r>
                        <a:rPr kumimoji="0" lang="zh-CN" altLang="zh-CN" sz="1400" u="none" kern="1200" dirty="0" smtClean="0">
                          <a:solidFill>
                            <a:schemeClr val="dk1"/>
                          </a:solidFill>
                          <a:latin typeface="微软雅黑" pitchFamily="34" charset="-122"/>
                          <a:ea typeface="微软雅黑" pitchFamily="34" charset="-122"/>
                          <a:cs typeface="+mn-cs"/>
                        </a:rPr>
                        <a:t>的</a:t>
                      </a:r>
                      <a:r>
                        <a:rPr kumimoji="0" lang="zh-CN" altLang="zh-CN" sz="1400" kern="1200" dirty="0" smtClean="0">
                          <a:solidFill>
                            <a:schemeClr val="dk1"/>
                          </a:solidFill>
                          <a:latin typeface="微软雅黑" pitchFamily="34" charset="-122"/>
                          <a:ea typeface="微软雅黑" pitchFamily="34" charset="-122"/>
                          <a:cs typeface="+mn-cs"/>
                        </a:rPr>
                        <a:t>工具。</a:t>
                      </a:r>
                      <a:endParaRPr lang="zh-CN" altLang="zh-CN" sz="1400" b="0" dirty="0" smtClean="0">
                        <a:latin typeface="微软雅黑" pitchFamily="34" charset="-122"/>
                        <a:ea typeface="微软雅黑" pitchFamily="34" charset="-122"/>
                      </a:endParaRPr>
                    </a:p>
                  </a:txBody>
                  <a:tcPr/>
                </a:tc>
              </a:tr>
              <a:tr h="7413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2. </a:t>
                      </a:r>
                      <a:r>
                        <a:rPr lang="zh-CN" altLang="zh-CN" sz="1400" b="1"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rPr>
                        <a:t>产业互联网</a:t>
                      </a:r>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市场</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 </a:t>
                      </a:r>
                      <a:r>
                        <a:rPr kumimoji="0" lang="zh-CN" altLang="zh-CN" sz="1400" b="1" kern="1200" dirty="0" smtClean="0">
                          <a:solidFill>
                            <a:srgbClr val="0070C0"/>
                          </a:solidFill>
                          <a:latin typeface="微软雅黑" pitchFamily="34" charset="-122"/>
                          <a:ea typeface="微软雅黑" pitchFamily="34" charset="-122"/>
                          <a:cs typeface="+mn-cs"/>
                        </a:rPr>
                        <a:t>未来十年全球产业互联网有</a:t>
                      </a:r>
                      <a:r>
                        <a:rPr kumimoji="0" lang="en-US" altLang="zh-CN" sz="1400" b="1" kern="1200" dirty="0" smtClean="0">
                          <a:solidFill>
                            <a:srgbClr val="FF0000"/>
                          </a:solidFill>
                          <a:effectLst/>
                          <a:latin typeface="微软雅黑" pitchFamily="34" charset="-122"/>
                          <a:ea typeface="微软雅黑" pitchFamily="34" charset="-122"/>
                          <a:cs typeface="+mn-cs"/>
                        </a:rPr>
                        <a:t>90</a:t>
                      </a:r>
                      <a:r>
                        <a:rPr kumimoji="0" lang="zh-CN" altLang="zh-CN" sz="1400" b="1" kern="1200" dirty="0" smtClean="0">
                          <a:solidFill>
                            <a:srgbClr val="FF0000"/>
                          </a:solidFill>
                          <a:effectLst/>
                          <a:latin typeface="微软雅黑" pitchFamily="34" charset="-122"/>
                          <a:ea typeface="微软雅黑" pitchFamily="34" charset="-122"/>
                          <a:cs typeface="+mn-cs"/>
                        </a:rPr>
                        <a:t>万亿元人民币</a:t>
                      </a:r>
                      <a:r>
                        <a:rPr kumimoji="0" lang="zh-CN" altLang="zh-CN" sz="1400" b="1" kern="1200" dirty="0" smtClean="0">
                          <a:solidFill>
                            <a:srgbClr val="0070C0"/>
                          </a:solidFill>
                          <a:latin typeface="微软雅黑" pitchFamily="34" charset="-122"/>
                          <a:ea typeface="微软雅黑" pitchFamily="34" charset="-122"/>
                          <a:cs typeface="+mn-cs"/>
                        </a:rPr>
                        <a:t>市场潜力</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rgbClr val="0070C0"/>
                          </a:solidFill>
                          <a:latin typeface="微软雅黑" pitchFamily="34" charset="-122"/>
                          <a:ea typeface="微软雅黑" pitchFamily="34" charset="-122"/>
                          <a:cs typeface="+mn-cs"/>
                        </a:rPr>
                        <a:t>中国市场</a:t>
                      </a:r>
                      <a:r>
                        <a:rPr kumimoji="0" lang="zh-CN" altLang="zh-CN" sz="1400" kern="1200" dirty="0" smtClean="0">
                          <a:solidFill>
                            <a:schemeClr val="dk1"/>
                          </a:solidFill>
                          <a:latin typeface="微软雅黑" pitchFamily="34" charset="-122"/>
                          <a:ea typeface="微软雅黑" pitchFamily="34" charset="-122"/>
                          <a:cs typeface="+mn-cs"/>
                        </a:rPr>
                        <a:t>占其中的</a:t>
                      </a:r>
                      <a:r>
                        <a:rPr kumimoji="0" lang="en-US" altLang="zh-CN" sz="1400" b="1" kern="1200" dirty="0" smtClean="0">
                          <a:solidFill>
                            <a:srgbClr val="FF0000"/>
                          </a:solidFill>
                          <a:effectLst/>
                          <a:latin typeface="微软雅黑" pitchFamily="34" charset="-122"/>
                          <a:ea typeface="微软雅黑" pitchFamily="34" charset="-122"/>
                          <a:cs typeface="+mn-cs"/>
                        </a:rPr>
                        <a:t>12</a:t>
                      </a:r>
                      <a:r>
                        <a:rPr kumimoji="0" lang="zh-CN" altLang="zh-CN" sz="1400" b="1" kern="1200" dirty="0" smtClean="0">
                          <a:solidFill>
                            <a:srgbClr val="FF0000"/>
                          </a:solidFill>
                          <a:effectLst/>
                          <a:latin typeface="微软雅黑" pitchFamily="34" charset="-122"/>
                          <a:ea typeface="微软雅黑" pitchFamily="34" charset="-122"/>
                          <a:cs typeface="+mn-cs"/>
                        </a:rPr>
                        <a:t>万亿元</a:t>
                      </a:r>
                      <a:r>
                        <a:rPr kumimoji="0" lang="en-US" altLang="zh-CN" sz="1400" b="0" kern="1200" dirty="0" smtClean="0">
                          <a:solidFill>
                            <a:schemeClr val="bg1"/>
                          </a:solidFill>
                          <a:effectLst/>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美国现在的</a:t>
                      </a:r>
                      <a:r>
                        <a:rPr kumimoji="0" lang="en-US" altLang="zh-CN" sz="1400" kern="1200" dirty="0" smtClean="0">
                          <a:solidFill>
                            <a:schemeClr val="dk1"/>
                          </a:solidFill>
                          <a:latin typeface="微软雅黑" pitchFamily="34" charset="-122"/>
                          <a:ea typeface="微软雅黑" pitchFamily="34" charset="-122"/>
                          <a:cs typeface="+mn-cs"/>
                        </a:rPr>
                        <a:t>GDP</a:t>
                      </a:r>
                      <a:r>
                        <a:rPr kumimoji="0" lang="zh-CN" altLang="zh-CN" sz="1400" kern="1200" dirty="0" smtClean="0">
                          <a:solidFill>
                            <a:schemeClr val="dk1"/>
                          </a:solidFill>
                          <a:latin typeface="微软雅黑" pitchFamily="34" charset="-122"/>
                          <a:ea typeface="微软雅黑" pitchFamily="34" charset="-122"/>
                          <a:cs typeface="+mn-cs"/>
                        </a:rPr>
                        <a:t>是</a:t>
                      </a:r>
                      <a:r>
                        <a:rPr kumimoji="0" lang="en-US" altLang="zh-CN" sz="1400" kern="1200" dirty="0" smtClean="0">
                          <a:solidFill>
                            <a:schemeClr val="dk1"/>
                          </a:solidFill>
                          <a:latin typeface="微软雅黑" pitchFamily="34" charset="-122"/>
                          <a:ea typeface="微软雅黑" pitchFamily="34" charset="-122"/>
                          <a:cs typeface="+mn-cs"/>
                        </a:rPr>
                        <a:t>102</a:t>
                      </a:r>
                      <a:r>
                        <a:rPr kumimoji="0" lang="zh-CN" altLang="zh-CN" sz="1400" kern="1200" dirty="0" smtClean="0">
                          <a:solidFill>
                            <a:schemeClr val="dk1"/>
                          </a:solidFill>
                          <a:latin typeface="微软雅黑" pitchFamily="34" charset="-122"/>
                          <a:ea typeface="微软雅黑" pitchFamily="34" charset="-122"/>
                          <a:cs typeface="+mn-cs"/>
                        </a:rPr>
                        <a:t>万亿元</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则意味着全球通过产业互联网能创造出类似于美国目前经济总量的商机</a:t>
                      </a:r>
                      <a:r>
                        <a:rPr kumimoji="0" lang="zh-CN" altLang="en-US" sz="1400" kern="1200" dirty="0" smtClean="0">
                          <a:solidFill>
                            <a:schemeClr val="dk1"/>
                          </a:solidFill>
                          <a:latin typeface="微软雅黑" pitchFamily="34" charset="-122"/>
                          <a:ea typeface="微软雅黑" pitchFamily="34" charset="-122"/>
                          <a:cs typeface="+mn-cs"/>
                        </a:rPr>
                        <a:t>。</a:t>
                      </a:r>
                      <a:r>
                        <a:rPr lang="zh-CN" altLang="zh-CN" sz="1400" b="0" dirty="0" smtClean="0">
                          <a:latin typeface="微软雅黑" pitchFamily="34" charset="-122"/>
                          <a:ea typeface="微软雅黑" pitchFamily="34" charset="-122"/>
                        </a:rPr>
                        <a:t>产业互联网通常是指以</a:t>
                      </a:r>
                      <a:r>
                        <a:rPr kumimoji="0" lang="zh-CN" altLang="zh-CN" sz="1400" b="1" kern="1200" dirty="0" smtClean="0">
                          <a:solidFill>
                            <a:srgbClr val="0070C0"/>
                          </a:solidFill>
                          <a:latin typeface="微软雅黑" pitchFamily="34" charset="-122"/>
                          <a:ea typeface="微软雅黑" pitchFamily="34" charset="-122"/>
                          <a:cs typeface="+mn-cs"/>
                        </a:rPr>
                        <a:t>企业人</a:t>
                      </a:r>
                      <a:r>
                        <a:rPr lang="zh-CN" altLang="zh-CN" sz="1400" b="0" dirty="0" smtClean="0">
                          <a:latin typeface="微软雅黑" pitchFamily="34" charset="-122"/>
                          <a:ea typeface="微软雅黑" pitchFamily="34" charset="-122"/>
                        </a:rPr>
                        <a:t>为主要用户</a:t>
                      </a:r>
                      <a:r>
                        <a:rPr lang="en-US" altLang="zh-CN" sz="1400" b="0" dirty="0" smtClean="0">
                          <a:latin typeface="微软雅黑" pitchFamily="34" charset="-122"/>
                          <a:ea typeface="微软雅黑" pitchFamily="34" charset="-122"/>
                        </a:rPr>
                        <a:t>, </a:t>
                      </a:r>
                      <a:r>
                        <a:rPr lang="zh-CN" altLang="zh-CN" sz="1400" b="0" dirty="0" smtClean="0">
                          <a:latin typeface="微软雅黑" pitchFamily="34" charset="-122"/>
                          <a:ea typeface="微软雅黑" pitchFamily="34" charset="-122"/>
                        </a:rPr>
                        <a:t>通过在</a:t>
                      </a:r>
                      <a:r>
                        <a:rPr lang="zh-CN" altLang="zh-CN" sz="1400" b="1" dirty="0" smtClean="0">
                          <a:solidFill>
                            <a:srgbClr val="0070C0"/>
                          </a:solidFill>
                          <a:effectLst/>
                          <a:latin typeface="微软雅黑" pitchFamily="34" charset="-122"/>
                          <a:ea typeface="微软雅黑" pitchFamily="34" charset="-122"/>
                        </a:rPr>
                        <a:t>品牌</a:t>
                      </a:r>
                      <a:r>
                        <a:rPr lang="zh-CN" altLang="zh-CN" sz="1400" b="1" dirty="0" smtClean="0">
                          <a:solidFill>
                            <a:srgbClr val="0070C0"/>
                          </a:solidFill>
                          <a:latin typeface="微软雅黑" pitchFamily="34" charset="-122"/>
                          <a:ea typeface="微软雅黑" pitchFamily="34" charset="-122"/>
                        </a:rPr>
                        <a:t>生产、交易、融资和流通</a:t>
                      </a:r>
                      <a:r>
                        <a:rPr lang="zh-CN" altLang="zh-CN" sz="1400" b="0" dirty="0" smtClean="0">
                          <a:latin typeface="微软雅黑" pitchFamily="34" charset="-122"/>
                          <a:ea typeface="微软雅黑" pitchFamily="34" charset="-122"/>
                        </a:rPr>
                        <a:t>等各个环节的网络渗透从而达到提升效率、节约资源等行业优化作用</a:t>
                      </a:r>
                      <a:r>
                        <a:rPr lang="en-US" altLang="zh-CN" sz="1400" b="0" dirty="0" smtClean="0">
                          <a:latin typeface="微软雅黑" pitchFamily="34" charset="-122"/>
                          <a:ea typeface="微软雅黑" pitchFamily="34" charset="-122"/>
                        </a:rPr>
                        <a:t>, </a:t>
                      </a:r>
                      <a:r>
                        <a:rPr lang="zh-CN" altLang="zh-CN" sz="1400" b="0" dirty="0" smtClean="0">
                          <a:latin typeface="微软雅黑" pitchFamily="34" charset="-122"/>
                          <a:ea typeface="微软雅黑" pitchFamily="34" charset="-122"/>
                        </a:rPr>
                        <a:t>通过生产、资源配置和交易效率的提升推进产业发展</a:t>
                      </a:r>
                      <a:r>
                        <a:rPr lang="en-US" altLang="zh-CN" sz="1400" b="0" dirty="0" smtClean="0">
                          <a:latin typeface="微软雅黑" pitchFamily="34" charset="-122"/>
                          <a:ea typeface="微软雅黑" pitchFamily="34" charset="-122"/>
                        </a:rPr>
                        <a:t>, </a:t>
                      </a:r>
                      <a:r>
                        <a:rPr lang="zh-CN" altLang="zh-CN" sz="1400" b="0" dirty="0" smtClean="0">
                          <a:latin typeface="微软雅黑" pitchFamily="34" charset="-122"/>
                          <a:ea typeface="微软雅黑" pitchFamily="34" charset="-122"/>
                        </a:rPr>
                        <a:t>通过传统企业与互联网的融合</a:t>
                      </a:r>
                      <a:r>
                        <a:rPr lang="en-US" altLang="zh-CN" sz="1400" b="0" dirty="0" smtClean="0">
                          <a:latin typeface="微软雅黑" pitchFamily="34" charset="-122"/>
                          <a:ea typeface="微软雅黑" pitchFamily="34" charset="-122"/>
                        </a:rPr>
                        <a:t>, </a:t>
                      </a:r>
                      <a:r>
                        <a:rPr lang="zh-CN" altLang="zh-CN" sz="1400" b="0" dirty="0" smtClean="0">
                          <a:latin typeface="微软雅黑" pitchFamily="34" charset="-122"/>
                          <a:ea typeface="微软雅黑" pitchFamily="34" charset="-122"/>
                        </a:rPr>
                        <a:t>寻求全新的管理与服务模式</a:t>
                      </a:r>
                      <a:r>
                        <a:rPr lang="en-US" altLang="zh-CN" sz="1400" b="0" dirty="0" smtClean="0">
                          <a:latin typeface="微软雅黑" pitchFamily="34" charset="-122"/>
                          <a:ea typeface="微软雅黑" pitchFamily="34" charset="-122"/>
                        </a:rPr>
                        <a:t>, </a:t>
                      </a:r>
                      <a:r>
                        <a:rPr lang="zh-CN" altLang="zh-CN" sz="1400" b="0" dirty="0" smtClean="0">
                          <a:latin typeface="微软雅黑" pitchFamily="34" charset="-122"/>
                          <a:ea typeface="微软雅黑" pitchFamily="34" charset="-122"/>
                        </a:rPr>
                        <a:t>创造出不仅限于流量的更高价值的产业形态。</a:t>
                      </a:r>
                      <a:r>
                        <a:rPr lang="en-US" altLang="zh-CN" sz="1400" b="1" dirty="0" smtClean="0">
                          <a:solidFill>
                            <a:srgbClr val="0070C0"/>
                          </a:solidFill>
                          <a:effectLst/>
                          <a:latin typeface="微软雅黑" pitchFamily="34" charset="-122"/>
                          <a:ea typeface="微软雅黑" pitchFamily="34" charset="-122"/>
                        </a:rPr>
                        <a:t>IEG</a:t>
                      </a:r>
                      <a:r>
                        <a:rPr lang="zh-CN" altLang="zh-CN" sz="1400" b="1" dirty="0" smtClean="0">
                          <a:solidFill>
                            <a:srgbClr val="0070C0"/>
                          </a:solidFill>
                          <a:effectLst/>
                          <a:latin typeface="微软雅黑" pitchFamily="34" charset="-122"/>
                          <a:ea typeface="微软雅黑" pitchFamily="34" charset="-122"/>
                        </a:rPr>
                        <a:t>区块链数据云平台</a:t>
                      </a:r>
                      <a:r>
                        <a:rPr kumimoji="0" lang="zh-CN" altLang="zh-CN" sz="1400" b="0" kern="1200" dirty="0" smtClean="0">
                          <a:solidFill>
                            <a:schemeClr val="dk1"/>
                          </a:solidFill>
                          <a:latin typeface="微软雅黑" pitchFamily="34" charset="-122"/>
                          <a:ea typeface="微软雅黑" pitchFamily="34" charset="-122"/>
                          <a:cs typeface="+mn-cs"/>
                        </a:rPr>
                        <a:t>是</a:t>
                      </a:r>
                      <a:r>
                        <a:rPr kumimoji="0" lang="zh-CN" altLang="zh-CN" sz="1400" b="1" kern="1200" dirty="0" smtClean="0">
                          <a:solidFill>
                            <a:srgbClr val="00B050"/>
                          </a:solidFill>
                          <a:effectLst/>
                          <a:latin typeface="微软雅黑" pitchFamily="34" charset="-122"/>
                          <a:ea typeface="微软雅黑" pitchFamily="34" charset="-122"/>
                          <a:cs typeface="+mn-cs"/>
                        </a:rPr>
                        <a:t>产业互联网最佳门户入口</a:t>
                      </a:r>
                      <a:r>
                        <a:rPr kumimoji="0" lang="zh-CN" altLang="en-US" sz="1400" b="0" kern="1200" dirty="0" smtClean="0">
                          <a:solidFill>
                            <a:schemeClr val="dk1"/>
                          </a:solidFill>
                          <a:latin typeface="微软雅黑" pitchFamily="34" charset="-122"/>
                          <a:ea typeface="微软雅黑" pitchFamily="34" charset="-122"/>
                          <a:cs typeface="+mn-cs"/>
                        </a:rPr>
                        <a:t>。</a:t>
                      </a:r>
                      <a:endParaRPr kumimoji="0" lang="zh-CN" altLang="zh-CN" sz="1400" b="0" kern="1200" dirty="0" smtClean="0">
                        <a:solidFill>
                          <a:schemeClr val="dk1"/>
                        </a:solidFill>
                        <a:latin typeface="微软雅黑" pitchFamily="34" charset="-122"/>
                        <a:ea typeface="微软雅黑" pitchFamily="34" charset="-122"/>
                        <a:cs typeface="+mn-cs"/>
                      </a:endParaRPr>
                    </a:p>
                  </a:txBody>
                  <a:tcPr/>
                </a:tc>
              </a:tr>
              <a:tr h="732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3. </a:t>
                      </a:r>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云网端平台架构</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 : </a:t>
                      </a:r>
                      <a:r>
                        <a:rPr kumimoji="0" lang="en-US" altLang="zh-CN" sz="1400" b="0" kern="12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IEG</a:t>
                      </a:r>
                      <a:r>
                        <a:rPr kumimoji="0" lang="zh-CN" altLang="zh-CN" sz="1400" b="0" kern="1200" dirty="0" smtClean="0">
                          <a:solidFill>
                            <a:schemeClr val="bg1"/>
                          </a:solidFill>
                          <a:latin typeface="微软雅黑" pitchFamily="34" charset="-122"/>
                          <a:ea typeface="微软雅黑" pitchFamily="34" charset="-122"/>
                          <a:cs typeface="+mn-cs"/>
                        </a:rPr>
                        <a:t>云网端平台架构</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是契合</a:t>
                      </a:r>
                      <a:r>
                        <a:rPr kumimoji="0" lang="zh-CN" altLang="zh-CN" sz="1400" b="0" kern="1200" dirty="0" smtClean="0">
                          <a:solidFill>
                            <a:schemeClr val="bg1"/>
                          </a:solidFill>
                          <a:latin typeface="微软雅黑" pitchFamily="34" charset="-122"/>
                          <a:ea typeface="微软雅黑" pitchFamily="34" charset="-122"/>
                          <a:cs typeface="+mn-cs"/>
                        </a:rPr>
                        <a:t>移动互联网时代</a:t>
                      </a:r>
                      <a:r>
                        <a:rPr kumimoji="0" lang="zh-CN" altLang="zh-CN" sz="1400" b="0" kern="1200" dirty="0" smtClean="0">
                          <a:solidFill>
                            <a:schemeClr val="bg1"/>
                          </a:solidFill>
                          <a:effectLst/>
                          <a:latin typeface="微软雅黑" pitchFamily="34" charset="-122"/>
                          <a:ea typeface="微软雅黑" pitchFamily="34" charset="-122"/>
                          <a:cs typeface="+mn-cs"/>
                        </a:rPr>
                        <a:t>的云端建构</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对于教练或学员组织学习</a:t>
                      </a:r>
                      <a:r>
                        <a:rPr kumimoji="0" lang="en-US" altLang="zh-CN" sz="1400" b="1" kern="1200" dirty="0" smtClean="0">
                          <a:solidFill>
                            <a:schemeClr val="dk1"/>
                          </a:solidFill>
                          <a:latin typeface="微软雅黑" pitchFamily="34" charset="-122"/>
                          <a:ea typeface="微软雅黑" pitchFamily="34" charset="-122"/>
                          <a:cs typeface="+mn-cs"/>
                        </a:rPr>
                        <a:t>IEG</a:t>
                      </a:r>
                      <a:r>
                        <a:rPr kumimoji="0" lang="zh-CN" altLang="zh-CN" sz="1400" b="1" kern="1200" dirty="0" smtClean="0">
                          <a:solidFill>
                            <a:schemeClr val="dk1"/>
                          </a:solidFill>
                          <a:latin typeface="微软雅黑" pitchFamily="34" charset="-122"/>
                          <a:ea typeface="微软雅黑" pitchFamily="34" charset="-122"/>
                          <a:cs typeface="+mn-cs"/>
                        </a:rPr>
                        <a:t>经营博弈</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将可不受时空的限制</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充分</a:t>
                      </a:r>
                      <a:r>
                        <a:rPr kumimoji="0" lang="zh-CN" altLang="zh-CN" sz="1400" b="1" kern="1200" dirty="0" smtClean="0">
                          <a:solidFill>
                            <a:srgbClr val="0070C0"/>
                          </a:solidFill>
                          <a:latin typeface="微软雅黑" pitchFamily="34" charset="-122"/>
                          <a:ea typeface="微软雅黑" pitchFamily="34" charset="-122"/>
                          <a:cs typeface="+mn-cs"/>
                        </a:rPr>
                        <a:t>沉浸式体验</a:t>
                      </a:r>
                      <a:r>
                        <a:rPr kumimoji="0" lang="zh-CN" altLang="zh-CN" sz="1400" b="0" kern="1200" dirty="0" smtClean="0">
                          <a:solidFill>
                            <a:schemeClr val="bg1"/>
                          </a:solidFill>
                          <a:effectLst/>
                          <a:latin typeface="微软雅黑" pitchFamily="34" charset="-122"/>
                          <a:ea typeface="微软雅黑" pitchFamily="34" charset="-122"/>
                          <a:cs typeface="+mn-cs"/>
                        </a:rPr>
                        <a:t>企业经营战略竞争</a:t>
                      </a:r>
                      <a:r>
                        <a:rPr kumimoji="0" lang="zh-CN" altLang="zh-CN" sz="1400" kern="1200" dirty="0" smtClean="0">
                          <a:solidFill>
                            <a:schemeClr val="dk1"/>
                          </a:solidFill>
                          <a:latin typeface="微软雅黑" pitchFamily="34" charset="-122"/>
                          <a:ea typeface="微软雅黑" pitchFamily="34" charset="-122"/>
                          <a:cs typeface="+mn-cs"/>
                        </a:rPr>
                        <a:t>的精义</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从网络或</a:t>
                      </a:r>
                      <a:r>
                        <a:rPr kumimoji="0" lang="zh-CN" altLang="zh-CN" sz="1400" b="1" kern="1200" dirty="0" smtClean="0">
                          <a:solidFill>
                            <a:srgbClr val="0070C0"/>
                          </a:solidFill>
                          <a:latin typeface="微软雅黑" pitchFamily="34" charset="-122"/>
                          <a:ea typeface="微软雅黑" pitchFamily="34" charset="-122"/>
                          <a:cs typeface="+mn-cs"/>
                        </a:rPr>
                        <a:t>移动客户端</a:t>
                      </a:r>
                      <a:r>
                        <a:rPr kumimoji="0" lang="zh-CN" altLang="zh-CN" sz="1400" kern="1200" dirty="0" smtClean="0">
                          <a:solidFill>
                            <a:schemeClr val="dk1"/>
                          </a:solidFill>
                          <a:latin typeface="微软雅黑" pitchFamily="34" charset="-122"/>
                          <a:ea typeface="微软雅黑" pitchFamily="34" charset="-122"/>
                          <a:cs typeface="+mn-cs"/>
                        </a:rPr>
                        <a:t>随时随地研讨并做出</a:t>
                      </a:r>
                      <a:r>
                        <a:rPr kumimoji="0" lang="zh-CN" altLang="zh-CN" sz="1400" b="1" kern="1200" dirty="0" smtClean="0">
                          <a:solidFill>
                            <a:srgbClr val="0070C0"/>
                          </a:solidFill>
                          <a:latin typeface="微软雅黑" pitchFamily="34" charset="-122"/>
                          <a:ea typeface="微软雅黑" pitchFamily="34" charset="-122"/>
                          <a:cs typeface="+mn-cs"/>
                        </a:rPr>
                        <a:t>团队最优决策</a:t>
                      </a:r>
                      <a:r>
                        <a:rPr kumimoji="0" lang="zh-CN" altLang="zh-CN" sz="1400" b="0" kern="1200" dirty="0" smtClean="0">
                          <a:solidFill>
                            <a:schemeClr val="dk1"/>
                          </a:solidFill>
                          <a:latin typeface="微软雅黑" pitchFamily="34" charset="-122"/>
                          <a:ea typeface="微软雅黑" pitchFamily="34" charset="-122"/>
                          <a:cs typeface="+mn-cs"/>
                        </a:rPr>
                        <a:t>参与</a:t>
                      </a:r>
                      <a:r>
                        <a:rPr kumimoji="0" lang="zh-CN" altLang="zh-CN" sz="1400" b="1" kern="1200" dirty="0" smtClean="0">
                          <a:solidFill>
                            <a:srgbClr val="00B050"/>
                          </a:solidFill>
                          <a:effectLst/>
                          <a:latin typeface="微软雅黑" pitchFamily="34" charset="-122"/>
                          <a:ea typeface="微软雅黑" pitchFamily="34" charset="-122"/>
                          <a:cs typeface="+mn-cs"/>
                        </a:rPr>
                        <a:t>全球实时经营博弈竞赛</a:t>
                      </a:r>
                      <a:r>
                        <a:rPr kumimoji="0" lang="zh-CN" altLang="zh-CN" sz="1400" kern="1200" dirty="0" smtClean="0">
                          <a:solidFill>
                            <a:schemeClr val="dk1"/>
                          </a:solidFill>
                          <a:latin typeface="微软雅黑" pitchFamily="34" charset="-122"/>
                          <a:ea typeface="微软雅黑" pitchFamily="34" charset="-122"/>
                          <a:cs typeface="+mn-cs"/>
                        </a:rPr>
                        <a:t>。</a:t>
                      </a:r>
                      <a:endParaRPr lang="zh-CN" altLang="en-US" sz="1400" dirty="0" smtClean="0">
                        <a:latin typeface="微软雅黑" pitchFamily="34" charset="-122"/>
                        <a:ea typeface="微软雅黑" pitchFamily="34" charset="-122"/>
                      </a:endParaRPr>
                    </a:p>
                  </a:txBody>
                  <a:tcPr/>
                </a:tc>
              </a:tr>
              <a:tr h="3565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4. </a:t>
                      </a:r>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区块链</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O2O</a:t>
                      </a:r>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激励机制 </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学员在</a:t>
                      </a:r>
                      <a:r>
                        <a:rPr kumimoji="0" lang="en-US" altLang="zh-CN" sz="1400" b="0" kern="1200" dirty="0" smtClean="0">
                          <a:solidFill>
                            <a:schemeClr val="bg1"/>
                          </a:solidFill>
                          <a:latin typeface="微软雅黑" pitchFamily="34" charset="-122"/>
                          <a:ea typeface="微软雅黑" pitchFamily="34" charset="-122"/>
                          <a:cs typeface="+mn-cs"/>
                        </a:rPr>
                        <a:t>IEG</a:t>
                      </a:r>
                      <a:r>
                        <a:rPr kumimoji="0" lang="zh-CN" altLang="zh-CN" sz="1400" b="0" kern="1200" dirty="0" smtClean="0">
                          <a:solidFill>
                            <a:schemeClr val="bg1"/>
                          </a:solidFill>
                          <a:latin typeface="微软雅黑" pitchFamily="34" charset="-122"/>
                          <a:ea typeface="微软雅黑" pitchFamily="34" charset="-122"/>
                          <a:cs typeface="+mn-cs"/>
                        </a:rPr>
                        <a:t>区块链竞赛平台</a:t>
                      </a:r>
                      <a:r>
                        <a:rPr kumimoji="0" lang="zh-CN" altLang="zh-CN" sz="1400" kern="1200" dirty="0" smtClean="0">
                          <a:solidFill>
                            <a:schemeClr val="dk1"/>
                          </a:solidFill>
                          <a:latin typeface="微软雅黑" pitchFamily="34" charset="-122"/>
                          <a:ea typeface="微软雅黑" pitchFamily="34" charset="-122"/>
                          <a:cs typeface="+mn-cs"/>
                        </a:rPr>
                        <a:t>晋级层级愈高</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代表深入企业经营的各项动态管理与运营原则</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与各种经营模式的精孰程度等</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将可作为学员</a:t>
                      </a:r>
                      <a:r>
                        <a:rPr kumimoji="0" lang="zh-CN" altLang="zh-CN" sz="1400" b="1" kern="1200" dirty="0" smtClean="0">
                          <a:solidFill>
                            <a:srgbClr val="0070C0"/>
                          </a:solidFill>
                          <a:latin typeface="微软雅黑" pitchFamily="34" charset="-122"/>
                          <a:ea typeface="微软雅黑" pitchFamily="34" charset="-122"/>
                          <a:cs typeface="+mn-cs"/>
                        </a:rPr>
                        <a:t>经营管理能力客观参照</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可做为公司集团征才或</a:t>
                      </a:r>
                      <a:r>
                        <a:rPr kumimoji="0" lang="en-US" altLang="zh-CN" sz="1400" kern="1200" dirty="0" smtClean="0">
                          <a:solidFill>
                            <a:schemeClr val="dk1"/>
                          </a:solidFill>
                          <a:latin typeface="微软雅黑" pitchFamily="34" charset="-122"/>
                          <a:ea typeface="微软雅黑" pitchFamily="34" charset="-122"/>
                          <a:cs typeface="+mn-cs"/>
                        </a:rPr>
                        <a:t>VC</a:t>
                      </a:r>
                      <a:r>
                        <a:rPr kumimoji="0" lang="zh-CN" altLang="zh-CN" sz="1400" kern="1200" dirty="0" smtClean="0">
                          <a:solidFill>
                            <a:schemeClr val="dk1"/>
                          </a:solidFill>
                          <a:latin typeface="微软雅黑" pitchFamily="34" charset="-122"/>
                          <a:ea typeface="微软雅黑" pitchFamily="34" charset="-122"/>
                          <a:cs typeface="+mn-cs"/>
                        </a:rPr>
                        <a:t>投资创业团队时的</a:t>
                      </a:r>
                      <a:r>
                        <a:rPr kumimoji="0" lang="zh-CN" altLang="zh-CN" sz="1400" b="1" kern="1200" dirty="0" smtClean="0">
                          <a:solidFill>
                            <a:srgbClr val="00B050"/>
                          </a:solidFill>
                          <a:effectLst/>
                          <a:latin typeface="微软雅黑" pitchFamily="34" charset="-122"/>
                          <a:ea typeface="微软雅黑" pitchFamily="34" charset="-122"/>
                          <a:cs typeface="+mn-cs"/>
                        </a:rPr>
                        <a:t>国际性</a:t>
                      </a:r>
                      <a:r>
                        <a:rPr kumimoji="0" lang="zh-CN" altLang="zh-CN" sz="1400" b="1" kern="1200" dirty="0" smtClean="0">
                          <a:solidFill>
                            <a:srgbClr val="00B050"/>
                          </a:solidFill>
                          <a:latin typeface="微软雅黑" pitchFamily="34" charset="-122"/>
                          <a:ea typeface="微软雅黑" pitchFamily="34" charset="-122"/>
                          <a:cs typeface="+mn-cs"/>
                        </a:rPr>
                        <a:t>企业</a:t>
                      </a:r>
                      <a:r>
                        <a:rPr kumimoji="0" lang="zh-CN" altLang="zh-CN" sz="1400" b="1" kern="1200" dirty="0" smtClean="0">
                          <a:solidFill>
                            <a:srgbClr val="00B050"/>
                          </a:solidFill>
                          <a:effectLst/>
                          <a:latin typeface="微软雅黑" pitchFamily="34" charset="-122"/>
                          <a:ea typeface="微软雅黑" pitchFamily="34" charset="-122"/>
                          <a:cs typeface="+mn-cs"/>
                        </a:rPr>
                        <a:t>人才适任评鉴系统</a:t>
                      </a:r>
                      <a:r>
                        <a:rPr kumimoji="0" lang="zh-CN" altLang="zh-CN" sz="1400" b="1" kern="1200" dirty="0" smtClean="0">
                          <a:solidFill>
                            <a:schemeClr val="dk1"/>
                          </a:solidFill>
                          <a:latin typeface="微软雅黑" pitchFamily="34" charset="-122"/>
                          <a:ea typeface="微软雅黑" pitchFamily="34" charset="-122"/>
                          <a:cs typeface="+mn-cs"/>
                        </a:rPr>
                        <a:t>。</a:t>
                      </a:r>
                      <a:r>
                        <a:rPr kumimoji="0" lang="en-US" altLang="zh-CN" sz="1400" b="1" kern="1200" dirty="0" smtClean="0">
                          <a:solidFill>
                            <a:srgbClr val="0070C0"/>
                          </a:solidFill>
                          <a:latin typeface="微软雅黑" pitchFamily="34" charset="-122"/>
                          <a:ea typeface="微软雅黑" pitchFamily="34" charset="-122"/>
                          <a:cs typeface="+mn-cs"/>
                        </a:rPr>
                        <a:t>IEG</a:t>
                      </a:r>
                      <a:r>
                        <a:rPr kumimoji="0" lang="zh-CN" altLang="zh-CN" sz="1400" b="1" kern="1200" dirty="0" smtClean="0">
                          <a:solidFill>
                            <a:srgbClr val="0070C0"/>
                          </a:solidFill>
                          <a:latin typeface="微软雅黑" pitchFamily="34" charset="-122"/>
                          <a:ea typeface="微软雅黑" pitchFamily="34" charset="-122"/>
                          <a:cs typeface="+mn-cs"/>
                        </a:rPr>
                        <a:t>教练</a:t>
                      </a:r>
                      <a:r>
                        <a:rPr kumimoji="0" lang="zh-CN" altLang="zh-CN" sz="1400" b="0" kern="1200" dirty="0" smtClean="0">
                          <a:solidFill>
                            <a:schemeClr val="bg1"/>
                          </a:solidFill>
                          <a:latin typeface="微软雅黑" pitchFamily="34" charset="-122"/>
                          <a:ea typeface="微软雅黑" pitchFamily="34" charset="-122"/>
                          <a:cs typeface="+mn-cs"/>
                        </a:rPr>
                        <a:t>是</a:t>
                      </a:r>
                      <a:r>
                        <a:rPr kumimoji="0" lang="en-US" altLang="zh-CN" sz="1400" b="1" kern="1200" dirty="0" smtClean="0">
                          <a:solidFill>
                            <a:srgbClr val="0070C0"/>
                          </a:solidFill>
                          <a:latin typeface="微软雅黑" pitchFamily="34" charset="-122"/>
                          <a:ea typeface="微软雅黑" pitchFamily="34" charset="-122"/>
                          <a:cs typeface="+mn-cs"/>
                        </a:rPr>
                        <a:t>O2O</a:t>
                      </a:r>
                      <a:r>
                        <a:rPr kumimoji="0" lang="zh-CN" altLang="zh-CN" sz="1400" b="1" kern="1200" dirty="0" smtClean="0">
                          <a:solidFill>
                            <a:srgbClr val="0070C0"/>
                          </a:solidFill>
                          <a:latin typeface="微软雅黑" pitchFamily="34" charset="-122"/>
                          <a:ea typeface="微软雅黑" pitchFamily="34" charset="-122"/>
                          <a:cs typeface="+mn-cs"/>
                        </a:rPr>
                        <a:t>地推</a:t>
                      </a:r>
                      <a:r>
                        <a:rPr kumimoji="0" lang="zh-CN" altLang="zh-CN" sz="1400" b="0" kern="1200" dirty="0" smtClean="0">
                          <a:solidFill>
                            <a:schemeClr val="bg1"/>
                          </a:solidFill>
                          <a:latin typeface="微软雅黑" pitchFamily="34" charset="-122"/>
                          <a:ea typeface="微软雅黑" pitchFamily="34" charset="-122"/>
                          <a:cs typeface="+mn-cs"/>
                        </a:rPr>
                        <a:t>的核心</a:t>
                      </a:r>
                      <a:r>
                        <a:rPr kumimoji="0" lang="en-US" altLang="zh-CN" sz="1400" b="0" kern="1200" dirty="0" smtClean="0">
                          <a:solidFill>
                            <a:schemeClr val="bg1"/>
                          </a:solidFill>
                          <a:latin typeface="微软雅黑" pitchFamily="34" charset="-122"/>
                          <a:ea typeface="微软雅黑" pitchFamily="34" charset="-122"/>
                          <a:cs typeface="+mn-cs"/>
                        </a:rPr>
                        <a:t>, </a:t>
                      </a:r>
                      <a:r>
                        <a:rPr kumimoji="0" lang="zh-CN" altLang="zh-CN" sz="1400" b="0" kern="1200" dirty="0" smtClean="0">
                          <a:solidFill>
                            <a:schemeClr val="bg1"/>
                          </a:solidFill>
                          <a:latin typeface="微软雅黑" pitchFamily="34" charset="-122"/>
                          <a:ea typeface="微软雅黑" pitchFamily="34" charset="-122"/>
                          <a:cs typeface="+mn-cs"/>
                        </a:rPr>
                        <a:t>做为</a:t>
                      </a:r>
                      <a:r>
                        <a:rPr kumimoji="0" lang="zh-CN" altLang="zh-CN" sz="1400" b="1" kern="1200" dirty="0" smtClean="0">
                          <a:solidFill>
                            <a:srgbClr val="0070C0"/>
                          </a:solidFill>
                          <a:latin typeface="微软雅黑" pitchFamily="34" charset="-122"/>
                          <a:ea typeface="微软雅黑" pitchFamily="34" charset="-122"/>
                          <a:cs typeface="+mn-cs"/>
                        </a:rPr>
                        <a:t>区块链矿工增发</a:t>
                      </a:r>
                      <a:r>
                        <a:rPr kumimoji="0" lang="en-US" altLang="zh-CN" sz="1400" b="1" kern="1200" dirty="0" smtClean="0">
                          <a:solidFill>
                            <a:srgbClr val="0070C0"/>
                          </a:solidFill>
                          <a:latin typeface="微软雅黑" pitchFamily="34" charset="-122"/>
                          <a:ea typeface="微软雅黑" pitchFamily="34" charset="-122"/>
                          <a:cs typeface="+mn-cs"/>
                        </a:rPr>
                        <a:t>IEG</a:t>
                      </a:r>
                      <a:r>
                        <a:rPr kumimoji="0" lang="zh-CN" altLang="zh-CN" sz="1400" b="1" kern="1200" dirty="0" smtClean="0">
                          <a:solidFill>
                            <a:srgbClr val="0070C0"/>
                          </a:solidFill>
                          <a:latin typeface="微软雅黑" pitchFamily="34" charset="-122"/>
                          <a:ea typeface="微软雅黑" pitchFamily="34" charset="-122"/>
                          <a:cs typeface="+mn-cs"/>
                        </a:rPr>
                        <a:t>币</a:t>
                      </a:r>
                      <a:r>
                        <a:rPr kumimoji="0" lang="zh-CN" altLang="zh-CN" sz="1400" b="0" kern="1200" dirty="0" smtClean="0">
                          <a:solidFill>
                            <a:schemeClr val="bg1"/>
                          </a:solidFill>
                          <a:latin typeface="微软雅黑" pitchFamily="34" charset="-122"/>
                          <a:ea typeface="微软雅黑" pitchFamily="34" charset="-122"/>
                          <a:cs typeface="+mn-cs"/>
                        </a:rPr>
                        <a:t>的关键</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所以将给予最大激励</a:t>
                      </a:r>
                      <a:r>
                        <a:rPr kumimoji="0" lang="zh-CN" altLang="zh-CN" sz="1400" kern="1200" dirty="0" smtClean="0">
                          <a:solidFill>
                            <a:schemeClr val="dk1"/>
                          </a:solidFill>
                          <a:latin typeface="微软雅黑" pitchFamily="34" charset="-122"/>
                          <a:ea typeface="微软雅黑" pitchFamily="34" charset="-122"/>
                          <a:cs typeface="+mn-cs"/>
                        </a:rPr>
                        <a:t>。</a:t>
                      </a:r>
                      <a:endParaRPr lang="zh-CN" altLang="en-US" sz="1400" dirty="0" smtClean="0">
                        <a:latin typeface="微软雅黑" pitchFamily="34" charset="-122"/>
                        <a:ea typeface="微软雅黑" pitchFamily="34" charset="-122"/>
                      </a:endParaRPr>
                    </a:p>
                  </a:txBody>
                  <a:tcPr/>
                </a:tc>
              </a:tr>
              <a:tr h="792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5.</a:t>
                      </a:r>
                      <a:r>
                        <a:rPr kumimoji="0" lang="zh-TW" altLang="en-US"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 </a:t>
                      </a:r>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市场前景预估</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 : </a:t>
                      </a:r>
                      <a:r>
                        <a:rPr kumimoji="0" lang="zh-CN" altLang="zh-CN" sz="1400" b="0" kern="1200" dirty="0" smtClean="0">
                          <a:solidFill>
                            <a:schemeClr val="bg1"/>
                          </a:solidFill>
                          <a:latin typeface="微软雅黑" pitchFamily="34" charset="-122"/>
                          <a:ea typeface="微软雅黑" pitchFamily="34" charset="-122"/>
                          <a:cs typeface="+mn-cs"/>
                        </a:rPr>
                        <a:t>移动互联网时代巨头</a:t>
                      </a:r>
                      <a:r>
                        <a:rPr kumimoji="0" lang="zh-CN" altLang="zh-CN" sz="1400" kern="1200" dirty="0" smtClean="0">
                          <a:solidFill>
                            <a:schemeClr val="dk1"/>
                          </a:solidFill>
                          <a:latin typeface="微软雅黑" pitchFamily="34" charset="-122"/>
                          <a:ea typeface="微软雅黑" pitchFamily="34" charset="-122"/>
                          <a:cs typeface="+mn-cs"/>
                        </a:rPr>
                        <a:t>具有</a:t>
                      </a:r>
                      <a:r>
                        <a:rPr kumimoji="0" lang="zh-CN" altLang="zh-CN" sz="1400" b="1" kern="1200" dirty="0" smtClean="0">
                          <a:solidFill>
                            <a:srgbClr val="0070C0"/>
                          </a:solidFill>
                          <a:effectLst/>
                          <a:latin typeface="微软雅黑" pitchFamily="34" charset="-122"/>
                          <a:ea typeface="微软雅黑" pitchFamily="34" charset="-122"/>
                          <a:cs typeface="+mn-cs"/>
                        </a:rPr>
                        <a:t>互联网共享经济</a:t>
                      </a:r>
                      <a:r>
                        <a:rPr kumimoji="0" lang="zh-CN" altLang="zh-CN" sz="1400" kern="1200" dirty="0" smtClean="0">
                          <a:solidFill>
                            <a:schemeClr val="dk1"/>
                          </a:solidFill>
                          <a:latin typeface="微软雅黑" pitchFamily="34" charset="-122"/>
                          <a:ea typeface="微软雅黑" pitchFamily="34" charset="-122"/>
                          <a:cs typeface="+mn-cs"/>
                        </a:rPr>
                        <a:t>主要特征</a:t>
                      </a:r>
                      <a:r>
                        <a:rPr kumimoji="0" lang="en-US" altLang="zh-CN" sz="1400" kern="1200" dirty="0" smtClean="0">
                          <a:solidFill>
                            <a:schemeClr val="dk1"/>
                          </a:solidFill>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即</a:t>
                      </a:r>
                      <a:r>
                        <a:rPr kumimoji="0" lang="zh-CN" altLang="zh-CN" sz="1400" b="1" kern="1200" dirty="0" smtClean="0">
                          <a:solidFill>
                            <a:srgbClr val="0070C0"/>
                          </a:solidFill>
                          <a:effectLst/>
                          <a:latin typeface="微软雅黑" pitchFamily="34" charset="-122"/>
                          <a:ea typeface="微软雅黑" pitchFamily="34" charset="-122"/>
                          <a:cs typeface="+mn-cs"/>
                        </a:rPr>
                        <a:t>边际成本递减</a:t>
                      </a:r>
                      <a:r>
                        <a:rPr kumimoji="0" lang="zh-CN" altLang="zh-CN" sz="1400" kern="1200" dirty="0" smtClean="0">
                          <a:solidFill>
                            <a:schemeClr val="dk1"/>
                          </a:solidFill>
                          <a:effectLst/>
                          <a:latin typeface="微软雅黑" pitchFamily="34" charset="-122"/>
                          <a:ea typeface="微软雅黑" pitchFamily="34" charset="-122"/>
                          <a:cs typeface="+mn-cs"/>
                        </a:rPr>
                        <a:t>与</a:t>
                      </a:r>
                      <a:r>
                        <a:rPr kumimoji="0" lang="zh-CN" altLang="zh-CN" sz="1400" b="1" kern="1200" dirty="0" smtClean="0">
                          <a:solidFill>
                            <a:srgbClr val="0070C0"/>
                          </a:solidFill>
                          <a:effectLst/>
                          <a:latin typeface="微软雅黑" pitchFamily="34" charset="-122"/>
                          <a:ea typeface="微软雅黑" pitchFamily="34" charset="-122"/>
                          <a:cs typeface="+mn-cs"/>
                        </a:rPr>
                        <a:t>指数式增长</a:t>
                      </a:r>
                      <a:r>
                        <a:rPr kumimoji="0" lang="en-US" altLang="zh-CN" sz="1400" b="1" kern="1200" dirty="0" smtClean="0">
                          <a:solidFill>
                            <a:srgbClr val="0070C0"/>
                          </a:solidFill>
                          <a:effectLst/>
                          <a:latin typeface="微软雅黑" pitchFamily="34" charset="-122"/>
                          <a:ea typeface="微软雅黑" pitchFamily="34" charset="-122"/>
                          <a:cs typeface="+mn-cs"/>
                        </a:rPr>
                        <a:t>    (Exponential  Growth)</a:t>
                      </a:r>
                      <a:r>
                        <a:rPr kumimoji="0" lang="zh-CN" altLang="zh-CN" sz="1400" kern="1200" dirty="0" smtClean="0">
                          <a:solidFill>
                            <a:schemeClr val="dk1"/>
                          </a:solidFill>
                          <a:latin typeface="微软雅黑" pitchFamily="34" charset="-122"/>
                          <a:ea typeface="微软雅黑" pitchFamily="34" charset="-122"/>
                          <a:cs typeface="+mn-cs"/>
                        </a:rPr>
                        <a:t>特性。</a:t>
                      </a:r>
                      <a:r>
                        <a:rPr lang="en-US" altLang="zh-CN" sz="1400" b="0" dirty="0" smtClean="0">
                          <a:solidFill>
                            <a:schemeClr val="bg1"/>
                          </a:solidFill>
                          <a:effectLst/>
                          <a:latin typeface="微软雅黑" pitchFamily="34" charset="-122"/>
                          <a:ea typeface="微软雅黑" pitchFamily="34" charset="-122"/>
                        </a:rPr>
                        <a:t>IEG</a:t>
                      </a:r>
                      <a:r>
                        <a:rPr lang="zh-CN" altLang="zh-CN" sz="1400" b="0" dirty="0" smtClean="0">
                          <a:solidFill>
                            <a:schemeClr val="bg1"/>
                          </a:solidFill>
                          <a:effectLst/>
                          <a:latin typeface="微软雅黑" pitchFamily="34" charset="-122"/>
                          <a:ea typeface="微软雅黑" pitchFamily="34" charset="-122"/>
                        </a:rPr>
                        <a:t>区块链数据云平台</a:t>
                      </a:r>
                      <a:r>
                        <a:rPr kumimoji="0" lang="zh-CN" altLang="zh-CN" sz="1400" kern="1200" dirty="0" smtClean="0">
                          <a:solidFill>
                            <a:schemeClr val="dk1"/>
                          </a:solidFill>
                          <a:latin typeface="微软雅黑" pitchFamily="34" charset="-122"/>
                          <a:ea typeface="微软雅黑" pitchFamily="34" charset="-122"/>
                          <a:cs typeface="+mn-cs"/>
                        </a:rPr>
                        <a:t>同样具备</a:t>
                      </a:r>
                      <a:r>
                        <a:rPr kumimoji="0" lang="zh-CN" altLang="zh-CN" sz="1400" b="0" kern="1200" dirty="0" smtClean="0">
                          <a:solidFill>
                            <a:schemeClr val="dk1"/>
                          </a:solidFill>
                          <a:latin typeface="微软雅黑" pitchFamily="34" charset="-122"/>
                          <a:ea typeface="微软雅黑" pitchFamily="34" charset="-122"/>
                          <a:cs typeface="+mn-cs"/>
                        </a:rPr>
                        <a:t>爆发增长特征</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并因为</a:t>
                      </a:r>
                      <a:r>
                        <a:rPr kumimoji="0" lang="zh-CN" altLang="zh-CN" sz="1400" b="0" kern="1200" dirty="0" smtClean="0">
                          <a:solidFill>
                            <a:schemeClr val="dk1"/>
                          </a:solidFill>
                          <a:latin typeface="微软雅黑" pitchFamily="34" charset="-122"/>
                          <a:ea typeface="微软雅黑" pitchFamily="34" charset="-122"/>
                          <a:cs typeface="+mn-cs"/>
                        </a:rPr>
                        <a:t>消费互联网逐渐进入高原期</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而对于产业互联网各价值链服务的兴起不可逆转</a:t>
                      </a:r>
                      <a:r>
                        <a:rPr kumimoji="0" lang="en-US" altLang="zh-CN" sz="1400" b="0" kern="1200" dirty="0" smtClean="0">
                          <a:solidFill>
                            <a:schemeClr val="dk1"/>
                          </a:solidFill>
                          <a:latin typeface="微软雅黑" pitchFamily="34" charset="-122"/>
                          <a:ea typeface="微软雅黑" pitchFamily="34" charset="-122"/>
                          <a:cs typeface="+mn-cs"/>
                        </a:rPr>
                        <a:t>, </a:t>
                      </a:r>
                      <a:r>
                        <a:rPr kumimoji="0" lang="en-US" altLang="zh-CN" sz="1400" b="0" kern="1200" dirty="0" smtClean="0">
                          <a:solidFill>
                            <a:schemeClr val="bg1"/>
                          </a:solidFill>
                          <a:latin typeface="微软雅黑" pitchFamily="34" charset="-122"/>
                          <a:ea typeface="微软雅黑" pitchFamily="34" charset="-122"/>
                          <a:cs typeface="+mn-cs"/>
                        </a:rPr>
                        <a:t>IEG</a:t>
                      </a:r>
                      <a:r>
                        <a:rPr kumimoji="0" lang="zh-CN" altLang="zh-CN" sz="1400" b="0" kern="1200" dirty="0" smtClean="0">
                          <a:solidFill>
                            <a:schemeClr val="bg1"/>
                          </a:solidFill>
                          <a:latin typeface="微软雅黑" pitchFamily="34" charset="-122"/>
                          <a:ea typeface="微软雅黑" pitchFamily="34" charset="-122"/>
                          <a:cs typeface="+mn-cs"/>
                        </a:rPr>
                        <a:t>将具备超强</a:t>
                      </a:r>
                      <a:r>
                        <a:rPr kumimoji="0" lang="zh-CN" altLang="zh-CN" sz="1400" b="1" kern="1200" dirty="0" smtClean="0">
                          <a:solidFill>
                            <a:schemeClr val="bg1"/>
                          </a:solidFill>
                          <a:latin typeface="微软雅黑" pitchFamily="34" charset="-122"/>
                          <a:ea typeface="微软雅黑" pitchFamily="34" charset="-122"/>
                          <a:cs typeface="+mn-cs"/>
                        </a:rPr>
                        <a:t>产业社群黏度</a:t>
                      </a:r>
                      <a:r>
                        <a:rPr kumimoji="0" lang="zh-CN" altLang="zh-CN" sz="1400" b="0" kern="1200" dirty="0" smtClean="0">
                          <a:solidFill>
                            <a:schemeClr val="bg1"/>
                          </a:solidFill>
                          <a:latin typeface="微软雅黑" pitchFamily="34" charset="-122"/>
                          <a:ea typeface="微软雅黑" pitchFamily="34" charset="-122"/>
                          <a:cs typeface="+mn-cs"/>
                        </a:rPr>
                        <a:t>与</a:t>
                      </a:r>
                      <a:r>
                        <a:rPr kumimoji="0" lang="zh-CN" altLang="zh-CN" sz="1400" b="1" kern="1200" dirty="0" smtClean="0">
                          <a:solidFill>
                            <a:schemeClr val="bg1"/>
                          </a:solidFill>
                          <a:latin typeface="微软雅黑" pitchFamily="34" charset="-122"/>
                          <a:ea typeface="微软雅黑" pitchFamily="34" charset="-122"/>
                          <a:cs typeface="+mn-cs"/>
                        </a:rPr>
                        <a:t>活跃度</a:t>
                      </a:r>
                      <a:r>
                        <a:rPr kumimoji="0" lang="en-US" altLang="zh-CN" sz="1400" b="0" kern="1200" dirty="0" smtClean="0">
                          <a:solidFill>
                            <a:schemeClr val="bg1"/>
                          </a:solidFill>
                          <a:latin typeface="微软雅黑" pitchFamily="34" charset="-122"/>
                          <a:ea typeface="微软雅黑" pitchFamily="34" charset="-122"/>
                          <a:cs typeface="+mn-cs"/>
                        </a:rPr>
                        <a:t>,</a:t>
                      </a:r>
                      <a:r>
                        <a:rPr kumimoji="0" lang="en-US" altLang="zh-CN" sz="1400" b="1"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中长期将有极大机会成长为</a:t>
                      </a:r>
                      <a:r>
                        <a:rPr lang="zh-CN" altLang="zh-CN" sz="1400" b="1" dirty="0" smtClean="0">
                          <a:solidFill>
                            <a:srgbClr val="00B050"/>
                          </a:solidFill>
                          <a:effectLst/>
                          <a:latin typeface="微软雅黑" pitchFamily="34" charset="-122"/>
                          <a:ea typeface="微软雅黑" pitchFamily="34" charset="-122"/>
                        </a:rPr>
                        <a:t>产业</a:t>
                      </a:r>
                      <a:r>
                        <a:rPr kumimoji="0" lang="zh-CN" altLang="zh-CN" sz="1400" b="1" kern="1200" dirty="0" smtClean="0">
                          <a:solidFill>
                            <a:srgbClr val="00B050"/>
                          </a:solidFill>
                          <a:effectLst/>
                          <a:latin typeface="微软雅黑" pitchFamily="34" charset="-122"/>
                          <a:ea typeface="微软雅黑" pitchFamily="34" charset="-122"/>
                          <a:cs typeface="+mn-cs"/>
                        </a:rPr>
                        <a:t>互联网时代</a:t>
                      </a:r>
                      <a:r>
                        <a:rPr kumimoji="0" lang="zh-CN" altLang="zh-CN" sz="1400" b="1" kern="1200" dirty="0" smtClean="0">
                          <a:solidFill>
                            <a:srgbClr val="FF0000"/>
                          </a:solidFill>
                          <a:effectLst/>
                          <a:latin typeface="微软雅黑" pitchFamily="34" charset="-122"/>
                          <a:ea typeface="微软雅黑" pitchFamily="34" charset="-122"/>
                          <a:cs typeface="+mn-cs"/>
                        </a:rPr>
                        <a:t>百亿至千亿美元市值</a:t>
                      </a:r>
                      <a:r>
                        <a:rPr kumimoji="0" lang="zh-CN" altLang="zh-CN" sz="1400" kern="1200" dirty="0" smtClean="0">
                          <a:solidFill>
                            <a:schemeClr val="dk1"/>
                          </a:solidFill>
                          <a:effectLst/>
                          <a:latin typeface="微软雅黑" pitchFamily="34" charset="-122"/>
                          <a:ea typeface="微软雅黑" pitchFamily="34" charset="-122"/>
                          <a:cs typeface="+mn-cs"/>
                        </a:rPr>
                        <a:t>的</a:t>
                      </a:r>
                      <a:r>
                        <a:rPr kumimoji="0" lang="zh-CN" altLang="zh-CN" sz="1400" b="1" kern="1200" dirty="0" smtClean="0">
                          <a:solidFill>
                            <a:srgbClr val="00B050"/>
                          </a:solidFill>
                          <a:effectLst/>
                          <a:latin typeface="微软雅黑" pitchFamily="34" charset="-122"/>
                          <a:ea typeface="微软雅黑" pitchFamily="34" charset="-122"/>
                          <a:cs typeface="+mn-cs"/>
                        </a:rPr>
                        <a:t>超级独角兽</a:t>
                      </a:r>
                      <a:r>
                        <a:rPr kumimoji="0" lang="zh-CN" altLang="en-US" sz="1400" b="1" kern="1200" dirty="0" smtClean="0">
                          <a:solidFill>
                            <a:schemeClr val="bg1"/>
                          </a:solidFill>
                          <a:latin typeface="微软雅黑" pitchFamily="34" charset="-122"/>
                          <a:ea typeface="微软雅黑" pitchFamily="34" charset="-122"/>
                          <a:cs typeface="+mn-cs"/>
                        </a:rPr>
                        <a:t>。</a:t>
                      </a:r>
                      <a:endParaRPr lang="zh-CN" altLang="en-US" sz="1400" b="1" dirty="0">
                        <a:solidFill>
                          <a:schemeClr val="bg1"/>
                        </a:solidFill>
                        <a:latin typeface="微软雅黑" pitchFamily="34" charset="-122"/>
                        <a:ea typeface="微软雅黑" pitchFamily="34" charset="-122"/>
                      </a:endParaRPr>
                    </a:p>
                  </a:txBody>
                  <a:tcPr/>
                </a:tc>
              </a:tr>
            </a:tbl>
          </a:graphicData>
        </a:graphic>
      </p:graphicFrame>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931224" cy="1143000"/>
          </a:xfrm>
        </p:spPr>
        <p:txBody>
          <a:bodyPr>
            <a:normAutofit fontScale="90000"/>
          </a:bodyPr>
          <a:lstStyle/>
          <a:p>
            <a:pPr algn="ctr"/>
            <a:r>
              <a:rPr lang="en-US" altLang="zh-CN" b="1" dirty="0" smtClean="0">
                <a:latin typeface="+mj-ea"/>
              </a:rPr>
              <a:t>IEG</a:t>
            </a:r>
            <a:r>
              <a:rPr lang="zh-CN" altLang="zh-CN" b="1" dirty="0" smtClean="0">
                <a:latin typeface="+mj-ea"/>
              </a:rPr>
              <a:t>区块链</a:t>
            </a:r>
            <a:r>
              <a:rPr lang="zh-CN" altLang="zh-CN" b="1" dirty="0" smtClean="0"/>
              <a:t>数据云</a:t>
            </a:r>
            <a:r>
              <a:rPr lang="en-US" altLang="zh-CN" b="1" dirty="0" smtClean="0">
                <a:latin typeface="+mj-ea"/>
              </a:rPr>
              <a:t/>
            </a:r>
            <a:br>
              <a:rPr lang="en-US" altLang="zh-CN" b="1" dirty="0" smtClean="0">
                <a:latin typeface="+mj-ea"/>
              </a:rPr>
            </a:br>
            <a:r>
              <a:rPr lang="zh-CN" altLang="zh-CN" b="1" dirty="0" smtClean="0">
                <a:latin typeface="+mj-ea"/>
              </a:rPr>
              <a:t>之战略定位与生态闭</a:t>
            </a:r>
            <a:r>
              <a:rPr lang="zh-CN" altLang="zh-CN" b="1" dirty="0" smtClean="0"/>
              <a:t>环</a:t>
            </a:r>
            <a:endParaRPr lang="zh-CN" altLang="en-US" b="1" dirty="0">
              <a:latin typeface="+mj-ea"/>
            </a:endParaRPr>
          </a:p>
        </p:txBody>
      </p:sp>
      <p:sp>
        <p:nvSpPr>
          <p:cNvPr id="3" name="内容占位符 2"/>
          <p:cNvSpPr>
            <a:spLocks noGrp="1"/>
          </p:cNvSpPr>
          <p:nvPr>
            <p:ph idx="1"/>
          </p:nvPr>
        </p:nvSpPr>
        <p:spPr>
          <a:xfrm>
            <a:off x="539552" y="1700808"/>
            <a:ext cx="8147248" cy="4425355"/>
          </a:xfrm>
        </p:spPr>
        <p:txBody>
          <a:bodyPr>
            <a:normAutofit fontScale="62500" lnSpcReduction="20000"/>
          </a:bodyPr>
          <a:lstStyle/>
          <a:p>
            <a:pPr>
              <a:buNone/>
            </a:pPr>
            <a:r>
              <a:rPr lang="en-US"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1. </a:t>
            </a:r>
            <a:r>
              <a:rPr lang="zh-CN"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企业经营管理价值链</a:t>
            </a:r>
            <a:r>
              <a:rPr lang="en-US"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云网端</a:t>
            </a:r>
            <a:r>
              <a:rPr lang="en-US"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平台</a:t>
            </a:r>
          </a:p>
          <a:p>
            <a:pPr>
              <a:buNone/>
            </a:pPr>
            <a:r>
              <a:rPr lang="zh-TW" altLang="en-US"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 A. IEG</a:t>
            </a:r>
            <a:r>
              <a:rPr lang="zh-CN" altLang="zh-CN" b="1" dirty="0" smtClean="0">
                <a:latin typeface="微软雅黑" pitchFamily="34" charset="-122"/>
                <a:ea typeface="微软雅黑" pitchFamily="34" charset="-122"/>
              </a:rPr>
              <a:t>企业经营博弈系统囊括</a:t>
            </a:r>
            <a:r>
              <a:rPr lang="zh-CN" altLang="zh-CN" b="1" dirty="0" smtClean="0">
                <a:solidFill>
                  <a:srgbClr val="FFC000"/>
                </a:solidFill>
                <a:latin typeface="微软雅黑" pitchFamily="34" charset="-122"/>
                <a:ea typeface="微软雅黑" pitchFamily="34" charset="-122"/>
              </a:rPr>
              <a:t>经营管理全流程</a:t>
            </a:r>
            <a:endParaRPr lang="en-US" altLang="zh-CN" b="1" dirty="0" smtClean="0">
              <a:solidFill>
                <a:srgbClr val="FFC000"/>
              </a:solidFill>
              <a:latin typeface="微软雅黑" pitchFamily="34" charset="-122"/>
              <a:ea typeface="微软雅黑" pitchFamily="34" charset="-122"/>
            </a:endParaRPr>
          </a:p>
          <a:p>
            <a:pPr>
              <a:buNone/>
            </a:pPr>
            <a:r>
              <a:rPr lang="zh-TW" altLang="en-US"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战略企划</a:t>
            </a:r>
            <a:r>
              <a:rPr lang="en-US" altLang="zh-CN"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研发</a:t>
            </a:r>
            <a:r>
              <a:rPr lang="en-US" altLang="zh-CN"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品牌营销</a:t>
            </a:r>
            <a:r>
              <a:rPr lang="en-US" altLang="zh-CN"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采购供应链</a:t>
            </a:r>
            <a:r>
              <a:rPr lang="en-US" altLang="zh-CN"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精益生产</a:t>
            </a:r>
            <a:r>
              <a:rPr lang="en-US" altLang="zh-CN"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人资制度</a:t>
            </a:r>
            <a:r>
              <a:rPr lang="en-US" altLang="zh-CN"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财管</a:t>
            </a:r>
            <a:r>
              <a:rPr lang="en-US" altLang="zh-CN" b="1" dirty="0" smtClean="0">
                <a:latin typeface="微软雅黑" pitchFamily="34" charset="-122"/>
                <a:ea typeface="微软雅黑" pitchFamily="34" charset="-122"/>
              </a:rPr>
              <a:t>)</a:t>
            </a:r>
            <a:endParaRPr lang="zh-CN" altLang="zh-CN" b="1" dirty="0" smtClean="0">
              <a:latin typeface="微软雅黑" pitchFamily="34" charset="-122"/>
              <a:ea typeface="微软雅黑" pitchFamily="34" charset="-122"/>
            </a:endParaRPr>
          </a:p>
          <a:p>
            <a:pPr>
              <a:buNone/>
            </a:pPr>
            <a:r>
              <a:rPr lang="zh-TW" altLang="en-US"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B. </a:t>
            </a:r>
            <a:r>
              <a:rPr lang="zh-CN" altLang="zh-CN"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产业互联网</a:t>
            </a:r>
            <a:r>
              <a:rPr lang="en-US" altLang="zh-TW"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zh-CN"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价值链服务</a:t>
            </a:r>
            <a:r>
              <a:rPr lang="en-US" altLang="zh-TW"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zh-CN" b="1" dirty="0" smtClean="0">
                <a:latin typeface="微软雅黑" pitchFamily="34" charset="-122"/>
                <a:ea typeface="微软雅黑" pitchFamily="34" charset="-122"/>
              </a:rPr>
              <a:t>与</a:t>
            </a:r>
            <a:r>
              <a:rPr lang="zh-CN" altLang="zh-CN"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企业人</a:t>
            </a:r>
            <a:r>
              <a:rPr lang="en-US" altLang="zh-TW"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zh-CN"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经营竞赛</a:t>
            </a:r>
            <a:r>
              <a:rPr lang="en-US" altLang="zh-TW"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zh-CN" b="1" dirty="0" smtClean="0">
                <a:latin typeface="微软雅黑" pitchFamily="34" charset="-122"/>
                <a:ea typeface="微软雅黑" pitchFamily="34" charset="-122"/>
              </a:rPr>
              <a:t>的流量</a:t>
            </a:r>
            <a:r>
              <a:rPr lang="zh-CN" altLang="zh-CN" b="1" dirty="0" smtClean="0">
                <a:solidFill>
                  <a:srgbClr val="FFC000"/>
                </a:solidFill>
                <a:latin typeface="微软雅黑" pitchFamily="34" charset="-122"/>
                <a:ea typeface="微软雅黑" pitchFamily="34" charset="-122"/>
              </a:rPr>
              <a:t>门户入口</a:t>
            </a:r>
          </a:p>
          <a:p>
            <a:pPr>
              <a:buNone/>
            </a:pPr>
            <a:r>
              <a:rPr lang="zh-TW" altLang="en-US"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C. </a:t>
            </a:r>
            <a:r>
              <a:rPr lang="zh-CN" altLang="zh-CN" b="1" dirty="0" smtClean="0">
                <a:latin typeface="微软雅黑" pitchFamily="34" charset="-122"/>
                <a:ea typeface="微软雅黑" pitchFamily="34" charset="-122"/>
              </a:rPr>
              <a:t>创新企业数字货币</a:t>
            </a:r>
            <a:r>
              <a:rPr lang="en-US" altLang="zh-CN" b="1" dirty="0" smtClean="0">
                <a:latin typeface="微软雅黑" pitchFamily="34" charset="-122"/>
                <a:ea typeface="微软雅黑" pitchFamily="34" charset="-122"/>
              </a:rPr>
              <a:t>ICO</a:t>
            </a:r>
            <a:r>
              <a:rPr lang="zh-CN" altLang="zh-CN" b="1" dirty="0" smtClean="0">
                <a:latin typeface="微软雅黑" pitchFamily="34" charset="-122"/>
                <a:ea typeface="微软雅黑" pitchFamily="34" charset="-122"/>
              </a:rPr>
              <a:t>门户网站</a:t>
            </a:r>
            <a:endParaRPr lang="en-US" altLang="zh-CN" b="1" dirty="0" smtClean="0">
              <a:latin typeface="微软雅黑" pitchFamily="34" charset="-122"/>
              <a:ea typeface="微软雅黑" pitchFamily="34" charset="-122"/>
            </a:endParaRPr>
          </a:p>
          <a:p>
            <a:pPr>
              <a:buNone/>
            </a:pPr>
            <a:endParaRPr lang="zh-CN" altLang="zh-CN" b="1" dirty="0" smtClean="0">
              <a:latin typeface="微软雅黑" pitchFamily="34" charset="-122"/>
              <a:ea typeface="微软雅黑" pitchFamily="34" charset="-122"/>
            </a:endParaRPr>
          </a:p>
          <a:p>
            <a:pPr>
              <a:buNone/>
            </a:pPr>
            <a:r>
              <a:rPr lang="en-US"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2. </a:t>
            </a:r>
            <a:r>
              <a:rPr lang="zh-CN"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区块链数字货币</a:t>
            </a:r>
            <a:r>
              <a:rPr lang="en-US"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ICO</a:t>
            </a:r>
            <a:r>
              <a:rPr lang="zh-CN"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载体</a:t>
            </a:r>
          </a:p>
          <a:p>
            <a:pPr>
              <a:buNone/>
            </a:pPr>
            <a:r>
              <a:rPr lang="zh-TW" altLang="en-US"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A. </a:t>
            </a:r>
            <a:r>
              <a:rPr lang="zh-CN" altLang="zh-CN" b="1" dirty="0" smtClean="0">
                <a:latin typeface="微软雅黑" pitchFamily="34" charset="-122"/>
                <a:ea typeface="微软雅黑" pitchFamily="34" charset="-122"/>
              </a:rPr>
              <a:t>以线下培训</a:t>
            </a:r>
            <a:r>
              <a:rPr lang="en-US" altLang="zh-CN"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测评</a:t>
            </a:r>
            <a:r>
              <a:rPr lang="en-US" altLang="zh-CN" b="1" dirty="0" smtClean="0">
                <a:latin typeface="微软雅黑" pitchFamily="34" charset="-122"/>
                <a:ea typeface="微软雅黑" pitchFamily="34" charset="-122"/>
              </a:rPr>
              <a:t>, </a:t>
            </a:r>
            <a:r>
              <a:rPr lang="zh-CN" altLang="zh-CN" b="1" dirty="0" smtClean="0">
                <a:latin typeface="微软雅黑" pitchFamily="34" charset="-122"/>
                <a:ea typeface="微软雅黑" pitchFamily="34" charset="-122"/>
              </a:rPr>
              <a:t>在线经营竞赛为</a:t>
            </a:r>
            <a:r>
              <a:rPr lang="en-US" altLang="zh-CN" b="1" dirty="0" smtClean="0">
                <a:latin typeface="微软雅黑" pitchFamily="34" charset="-122"/>
                <a:ea typeface="微软雅黑" pitchFamily="34" charset="-122"/>
              </a:rPr>
              <a:t>O2O</a:t>
            </a:r>
            <a:r>
              <a:rPr lang="zh-CN" altLang="zh-CN" b="1" dirty="0" smtClean="0">
                <a:latin typeface="微软雅黑" pitchFamily="34" charset="-122"/>
                <a:ea typeface="微软雅黑" pitchFamily="34" charset="-122"/>
              </a:rPr>
              <a:t>双链驱动</a:t>
            </a:r>
          </a:p>
          <a:p>
            <a:pPr>
              <a:buNone/>
            </a:pPr>
            <a:r>
              <a:rPr lang="zh-TW" altLang="en-US"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B. </a:t>
            </a:r>
            <a:r>
              <a:rPr lang="zh-CN" altLang="zh-CN" b="1" dirty="0" smtClean="0">
                <a:latin typeface="微软雅黑" pitchFamily="34" charset="-122"/>
                <a:ea typeface="微软雅黑" pitchFamily="34" charset="-122"/>
              </a:rPr>
              <a:t>全球协同共享基金会</a:t>
            </a:r>
            <a:r>
              <a:rPr lang="en-US" altLang="zh-CN" b="1" dirty="0" smtClean="0">
                <a:latin typeface="微软雅黑" pitchFamily="34" charset="-122"/>
                <a:ea typeface="微软雅黑" pitchFamily="34" charset="-122"/>
              </a:rPr>
              <a:t>GCSF(</a:t>
            </a:r>
            <a:r>
              <a:rPr lang="zh-CN" altLang="zh-CN" b="1" dirty="0" smtClean="0">
                <a:latin typeface="微软雅黑" pitchFamily="34" charset="-122"/>
                <a:ea typeface="微软雅黑" pitchFamily="34" charset="-122"/>
              </a:rPr>
              <a:t>温哥华</a:t>
            </a:r>
            <a:r>
              <a:rPr lang="en-US" altLang="zh-CN"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为主体发布</a:t>
            </a:r>
            <a:r>
              <a:rPr lang="en-US" altLang="zh-CN" b="1" dirty="0" smtClean="0">
                <a:latin typeface="微软雅黑" pitchFamily="34" charset="-122"/>
                <a:ea typeface="微软雅黑" pitchFamily="34" charset="-122"/>
              </a:rPr>
              <a:t>ICO</a:t>
            </a:r>
            <a:r>
              <a:rPr lang="zh-CN" altLang="zh-CN" b="1" dirty="0" smtClean="0">
                <a:latin typeface="微软雅黑" pitchFamily="34" charset="-122"/>
                <a:ea typeface="微软雅黑" pitchFamily="34" charset="-122"/>
              </a:rPr>
              <a:t>白皮书</a:t>
            </a:r>
            <a:endParaRPr lang="en-US" altLang="zh-CN" b="1" dirty="0" smtClean="0">
              <a:latin typeface="微软雅黑" pitchFamily="34" charset="-122"/>
              <a:ea typeface="微软雅黑" pitchFamily="34" charset="-122"/>
            </a:endParaRPr>
          </a:p>
          <a:p>
            <a:pPr>
              <a:buNone/>
            </a:pPr>
            <a:endParaRPr lang="zh-CN" altLang="zh-CN" b="1" dirty="0" smtClean="0">
              <a:latin typeface="微软雅黑" pitchFamily="34" charset="-122"/>
              <a:ea typeface="微软雅黑" pitchFamily="34" charset="-122"/>
            </a:endParaRPr>
          </a:p>
          <a:p>
            <a:pPr>
              <a:buNone/>
            </a:pPr>
            <a:r>
              <a:rPr lang="en-US"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3. </a:t>
            </a:r>
            <a:r>
              <a:rPr lang="zh-CN"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加拿大</a:t>
            </a:r>
            <a:r>
              <a:rPr lang="en-US"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温哥华</a:t>
            </a:r>
            <a:r>
              <a:rPr lang="en-US"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zh-CN"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数字货币交易所</a:t>
            </a:r>
          </a:p>
          <a:p>
            <a:pPr>
              <a:buNone/>
            </a:pPr>
            <a:r>
              <a:rPr lang="zh-TW" altLang="en-US"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A. </a:t>
            </a:r>
            <a:r>
              <a:rPr lang="zh-CN" altLang="zh-CN" b="1" dirty="0" smtClean="0">
                <a:latin typeface="微软雅黑" pitchFamily="34" charset="-122"/>
                <a:ea typeface="微软雅黑" pitchFamily="34" charset="-122"/>
              </a:rPr>
              <a:t>数字货币</a:t>
            </a:r>
            <a:r>
              <a:rPr lang="en-US" altLang="zh-CN" b="1" dirty="0" smtClean="0">
                <a:latin typeface="微软雅黑" pitchFamily="34" charset="-122"/>
                <a:ea typeface="微软雅黑" pitchFamily="34" charset="-122"/>
              </a:rPr>
              <a:t>ICO</a:t>
            </a:r>
            <a:r>
              <a:rPr lang="zh-CN" altLang="zh-CN" b="1" dirty="0" smtClean="0">
                <a:latin typeface="微软雅黑" pitchFamily="34" charset="-122"/>
                <a:ea typeface="微软雅黑" pitchFamily="34" charset="-122"/>
              </a:rPr>
              <a:t>发币中心</a:t>
            </a:r>
            <a:r>
              <a:rPr lang="en-US" altLang="zh-CN" b="1" dirty="0" smtClean="0">
                <a:latin typeface="微软雅黑" pitchFamily="34" charset="-122"/>
                <a:ea typeface="微软雅黑" pitchFamily="34" charset="-122"/>
              </a:rPr>
              <a:t>(Focus on</a:t>
            </a:r>
            <a:r>
              <a:rPr lang="zh-CN" altLang="zh-CN" b="1" dirty="0" smtClean="0">
                <a:latin typeface="微软雅黑" pitchFamily="34" charset="-122"/>
                <a:ea typeface="微软雅黑" pitchFamily="34" charset="-122"/>
              </a:rPr>
              <a:t>中国创新企业</a:t>
            </a:r>
            <a:r>
              <a:rPr lang="en-US" altLang="zh-CN" b="1" dirty="0" smtClean="0">
                <a:latin typeface="微软雅黑" pitchFamily="34" charset="-122"/>
                <a:ea typeface="微软雅黑" pitchFamily="34" charset="-122"/>
              </a:rPr>
              <a:t>)</a:t>
            </a:r>
            <a:endParaRPr lang="zh-CN" altLang="zh-CN" b="1" dirty="0" smtClean="0">
              <a:latin typeface="微软雅黑" pitchFamily="34" charset="-122"/>
              <a:ea typeface="微软雅黑" pitchFamily="34" charset="-122"/>
            </a:endParaRPr>
          </a:p>
          <a:p>
            <a:pPr>
              <a:buNone/>
            </a:pPr>
            <a:r>
              <a:rPr lang="zh-TW" altLang="en-US"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B. </a:t>
            </a:r>
            <a:r>
              <a:rPr lang="zh-CN" altLang="zh-CN" b="1" dirty="0" smtClean="0">
                <a:latin typeface="微软雅黑" pitchFamily="34" charset="-122"/>
                <a:ea typeface="微软雅黑" pitchFamily="34" charset="-122"/>
              </a:rPr>
              <a:t>全球数字货币</a:t>
            </a:r>
            <a:r>
              <a:rPr lang="en-US" altLang="zh-TW"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温哥华</a:t>
            </a:r>
            <a:r>
              <a:rPr lang="en-US" altLang="zh-TW"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交易所</a:t>
            </a:r>
          </a:p>
          <a:p>
            <a:endParaRPr lang="zh-CN" altLang="en-US" dirty="0"/>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7776000" cy="1143000"/>
          </a:xfrm>
        </p:spPr>
        <p:txBody>
          <a:bodyPr>
            <a:noAutofit/>
          </a:bodyPr>
          <a:lstStyle/>
          <a:p>
            <a:pPr algn="ctr"/>
            <a:r>
              <a:rPr lang="zh-CN" altLang="en-US" sz="6000" b="1" dirty="0" smtClean="0">
                <a:latin typeface="+mj-ea"/>
              </a:rPr>
              <a:t>团队配置 </a:t>
            </a:r>
            <a:r>
              <a:rPr lang="en-US" altLang="zh-CN" sz="5400" b="1" dirty="0" smtClean="0">
                <a:solidFill>
                  <a:schemeClr val="accent2">
                    <a:lumMod val="60000"/>
                    <a:lumOff val="40000"/>
                  </a:schemeClr>
                </a:solidFill>
                <a:effectLst>
                  <a:outerShdw blurRad="38100" dist="38100" dir="2700000" algn="tl">
                    <a:srgbClr val="000000">
                      <a:alpha val="43137"/>
                    </a:srgbClr>
                  </a:outerShdw>
                </a:effectLst>
                <a:latin typeface="+mj-ea"/>
              </a:rPr>
              <a:t/>
            </a:r>
            <a:br>
              <a:rPr lang="en-US" altLang="zh-CN" sz="5400" b="1" dirty="0" smtClean="0">
                <a:solidFill>
                  <a:schemeClr val="accent2">
                    <a:lumMod val="60000"/>
                    <a:lumOff val="40000"/>
                  </a:schemeClr>
                </a:solidFill>
                <a:effectLst>
                  <a:outerShdw blurRad="38100" dist="38100" dir="2700000" algn="tl">
                    <a:srgbClr val="000000">
                      <a:alpha val="43137"/>
                    </a:srgbClr>
                  </a:outerShdw>
                </a:effectLst>
                <a:latin typeface="+mj-ea"/>
              </a:rPr>
            </a:br>
            <a:r>
              <a:rPr lang="zh-CN" altLang="zh-CN" sz="5400" b="1" dirty="0" smtClean="0">
                <a:latin typeface="+mj-ea"/>
              </a:rPr>
              <a:t>项目预算</a:t>
            </a:r>
            <a:r>
              <a:rPr lang="en-US" altLang="zh-CN" sz="5400" b="1" dirty="0" smtClean="0">
                <a:latin typeface="+mj-ea"/>
              </a:rPr>
              <a:t> &amp; </a:t>
            </a:r>
            <a:r>
              <a:rPr lang="ja-JP" altLang="en-GB" sz="5400" b="1" dirty="0" smtClean="0">
                <a:latin typeface="华文新魏" pitchFamily="2" charset="-122"/>
                <a:ea typeface="华文新魏" pitchFamily="2" charset="-122"/>
              </a:rPr>
              <a:t>时间框架</a:t>
            </a:r>
            <a:r>
              <a:rPr lang="en-US" altLang="en-US" sz="4800" b="1" dirty="0" smtClean="0">
                <a:solidFill>
                  <a:schemeClr val="accent4">
                    <a:lumMod val="60000"/>
                    <a:lumOff val="40000"/>
                  </a:schemeClr>
                </a:solidFill>
                <a:effectLst>
                  <a:outerShdw blurRad="38100" dist="38100" dir="2700000" algn="tl">
                    <a:srgbClr val="000000">
                      <a:alpha val="43137"/>
                    </a:srgbClr>
                  </a:outerShdw>
                </a:effectLst>
                <a:latin typeface="华文新魏" pitchFamily="2" charset="-122"/>
                <a:ea typeface="华文新魏" pitchFamily="2" charset="-122"/>
                <a:sym typeface="Calibri" panose="020F0502020204030204" pitchFamily="34" charset="0"/>
              </a:rPr>
              <a:t/>
            </a:r>
            <a:br>
              <a:rPr lang="en-US" altLang="en-US" sz="4800" b="1" dirty="0" smtClean="0">
                <a:solidFill>
                  <a:schemeClr val="accent4">
                    <a:lumMod val="60000"/>
                    <a:lumOff val="40000"/>
                  </a:schemeClr>
                </a:solidFill>
                <a:effectLst>
                  <a:outerShdw blurRad="38100" dist="38100" dir="2700000" algn="tl">
                    <a:srgbClr val="000000">
                      <a:alpha val="43137"/>
                    </a:srgbClr>
                  </a:outerShdw>
                </a:effectLst>
                <a:latin typeface="华文新魏" pitchFamily="2" charset="-122"/>
                <a:ea typeface="华文新魏" pitchFamily="2" charset="-122"/>
                <a:sym typeface="Calibri" panose="020F0502020204030204" pitchFamily="34" charset="0"/>
              </a:rPr>
            </a:br>
            <a:endParaRPr lang="zh-CN" altLang="en-US" sz="4800" dirty="0">
              <a:effectLst>
                <a:outerShdw blurRad="38100" dist="38100" dir="2700000" algn="tl">
                  <a:srgbClr val="000000">
                    <a:alpha val="43137"/>
                  </a:srgbClr>
                </a:outerShdw>
              </a:effectLst>
              <a:latin typeface="华文新魏" pitchFamily="2" charset="-122"/>
              <a:ea typeface="华文新魏" pitchFamily="2" charset="-122"/>
            </a:endParaRPr>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7776000" cy="648072"/>
          </a:xfrm>
        </p:spPr>
        <p:txBody>
          <a:bodyPr>
            <a:normAutofit fontScale="90000"/>
          </a:bodyPr>
          <a:lstStyle/>
          <a:p>
            <a:pPr algn="ctr"/>
            <a:r>
              <a:rPr lang="en-US" altLang="zh-CN" b="1" dirty="0" smtClean="0">
                <a:latin typeface="+mj-ea"/>
              </a:rPr>
              <a:t>IEG</a:t>
            </a:r>
            <a:r>
              <a:rPr lang="zh-CN" altLang="en-US" b="1" dirty="0" smtClean="0"/>
              <a:t>团队配置 </a:t>
            </a:r>
            <a:r>
              <a:rPr lang="en-US" altLang="zh-CN" b="1" dirty="0" smtClean="0">
                <a:latin typeface="+mj-ea"/>
              </a:rPr>
              <a:t>I</a:t>
            </a:r>
            <a:endParaRPr lang="zh-CN" altLang="en-US" dirty="0">
              <a:latin typeface="+mj-ea"/>
            </a:endParaRPr>
          </a:p>
        </p:txBody>
      </p:sp>
      <p:graphicFrame>
        <p:nvGraphicFramePr>
          <p:cNvPr id="6" name="内容占位符 5"/>
          <p:cNvGraphicFramePr>
            <a:graphicFrameLocks noGrp="1"/>
          </p:cNvGraphicFramePr>
          <p:nvPr>
            <p:ph idx="1"/>
          </p:nvPr>
        </p:nvGraphicFramePr>
        <p:xfrm>
          <a:off x="395536" y="980728"/>
          <a:ext cx="8229600" cy="5425440"/>
        </p:xfrm>
        <a:graphic>
          <a:graphicData uri="http://schemas.openxmlformats.org/drawingml/2006/table">
            <a:tbl>
              <a:tblPr firstRow="1" bandRow="1">
                <a:tableStyleId>{5C22544A-7EE6-4342-B048-85BDC9FD1C3A}</a:tableStyleId>
              </a:tblPr>
              <a:tblGrid>
                <a:gridCol w="8229600"/>
              </a:tblGrid>
              <a:tr h="385601">
                <a:tc>
                  <a:txBody>
                    <a:bodyPr/>
                    <a:lstStyle/>
                    <a:p>
                      <a:pPr algn="ctr"/>
                      <a:r>
                        <a:rPr kumimoji="0" lang="en-US" altLang="zh-CN" sz="2000" b="1" kern="1200" dirty="0" smtClean="0">
                          <a:solidFill>
                            <a:schemeClr val="lt1"/>
                          </a:solidFill>
                          <a:effectLst/>
                          <a:latin typeface="微软雅黑" pitchFamily="34" charset="-122"/>
                          <a:ea typeface="微软雅黑" pitchFamily="34" charset="-122"/>
                          <a:cs typeface="+mn-cs"/>
                        </a:rPr>
                        <a:t>CEO</a:t>
                      </a:r>
                      <a:r>
                        <a:rPr kumimoji="0" lang="zh-TW" altLang="en-US" sz="2000" b="1" kern="1200" dirty="0" smtClean="0">
                          <a:solidFill>
                            <a:schemeClr val="lt1"/>
                          </a:solidFill>
                          <a:effectLst/>
                          <a:latin typeface="微软雅黑" pitchFamily="34" charset="-122"/>
                          <a:ea typeface="微软雅黑" pitchFamily="34" charset="-122"/>
                          <a:cs typeface="+mn-cs"/>
                        </a:rPr>
                        <a:t> </a:t>
                      </a:r>
                      <a:r>
                        <a:rPr kumimoji="0" lang="en-US" altLang="zh-CN" sz="2000" b="1" kern="1200" dirty="0" smtClean="0">
                          <a:solidFill>
                            <a:schemeClr val="lt1"/>
                          </a:solidFill>
                          <a:effectLst/>
                          <a:latin typeface="微软雅黑" pitchFamily="34" charset="-122"/>
                          <a:ea typeface="微软雅黑" pitchFamily="34" charset="-122"/>
                          <a:cs typeface="+mn-cs"/>
                        </a:rPr>
                        <a:t> </a:t>
                      </a:r>
                      <a:r>
                        <a:rPr kumimoji="0" lang="zh-CN" altLang="zh-CN" sz="2000" b="1" kern="1200" dirty="0" smtClean="0">
                          <a:solidFill>
                            <a:schemeClr val="lt1"/>
                          </a:solidFill>
                          <a:effectLst/>
                          <a:latin typeface="微软雅黑" pitchFamily="34" charset="-122"/>
                          <a:ea typeface="微软雅黑" pitchFamily="34" charset="-122"/>
                          <a:cs typeface="+mn-cs"/>
                        </a:rPr>
                        <a:t>项目总</a:t>
                      </a:r>
                      <a:r>
                        <a:rPr kumimoji="0" lang="zh-CN" altLang="zh-CN" sz="2000" b="1" kern="1200" dirty="0" smtClean="0">
                          <a:solidFill>
                            <a:schemeClr val="lt1"/>
                          </a:solidFill>
                          <a:latin typeface="微软雅黑" pitchFamily="34" charset="-122"/>
                          <a:ea typeface="微软雅黑" pitchFamily="34" charset="-122"/>
                          <a:cs typeface="+mn-cs"/>
                        </a:rPr>
                        <a:t>负责</a:t>
                      </a:r>
                      <a:r>
                        <a:rPr kumimoji="0" lang="zh-CN" altLang="zh-CN" sz="2000" b="1" kern="1200" dirty="0" smtClean="0">
                          <a:solidFill>
                            <a:schemeClr val="lt1"/>
                          </a:solidFill>
                          <a:effectLst/>
                          <a:latin typeface="微软雅黑" pitchFamily="34" charset="-122"/>
                          <a:ea typeface="微软雅黑" pitchFamily="34" charset="-122"/>
                          <a:cs typeface="+mn-cs"/>
                        </a:rPr>
                        <a:t>人</a:t>
                      </a:r>
                      <a:endParaRPr lang="zh-CN" altLang="en-US" sz="2000" b="1" dirty="0">
                        <a:effectLst/>
                        <a:latin typeface="微软雅黑" pitchFamily="34" charset="-122"/>
                        <a:ea typeface="微软雅黑" pitchFamily="34" charset="-122"/>
                      </a:endParaRPr>
                    </a:p>
                  </a:txBody>
                  <a:tcPr/>
                </a:tc>
              </a:tr>
              <a:tr h="5014999">
                <a:tc>
                  <a:txBody>
                    <a:bodyPr/>
                    <a:lstStyle/>
                    <a:p>
                      <a:r>
                        <a:rPr kumimoji="0" lang="zh-CN" altLang="zh-CN" sz="16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萧仁宗</a:t>
                      </a:r>
                      <a:r>
                        <a:rPr lang="en-US" altLang="zh-CN" sz="1600" b="1"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rPr>
                        <a:t> Jen-</a:t>
                      </a:r>
                      <a:r>
                        <a:rPr lang="en-US" altLang="zh-CN" sz="1600" b="1" dirty="0" err="1"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rPr>
                        <a:t>Tsung</a:t>
                      </a:r>
                      <a:r>
                        <a:rPr lang="en-US" altLang="zh-CN" sz="1600" b="1"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rPr>
                        <a:t> Hsiao</a:t>
                      </a:r>
                    </a:p>
                    <a:p>
                      <a:endParaRPr lang="en-US" altLang="zh-CN" sz="1400" dirty="0" smtClean="0"/>
                    </a:p>
                    <a:p>
                      <a:r>
                        <a:rPr kumimoji="0" lang="zh-TW" altLang="zh-CN" sz="1400" b="0" kern="1200" dirty="0" smtClean="0">
                          <a:solidFill>
                            <a:schemeClr val="dk1"/>
                          </a:solidFill>
                          <a:latin typeface="微软雅黑" pitchFamily="34" charset="-122"/>
                          <a:ea typeface="微软雅黑" pitchFamily="34" charset="-122"/>
                          <a:cs typeface="+mn-cs"/>
                        </a:rPr>
                        <a:t>现任</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全球</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TW"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溫哥華</a:t>
                      </a:r>
                      <a:r>
                        <a:rPr kumimoji="0" lang="en-US" altLang="zh-TW"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协同共享基金会 </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(GCSF) Cofounder</a:t>
                      </a:r>
                    </a:p>
                    <a:p>
                      <a:r>
                        <a:rPr kumimoji="0" lang="zh-CN" altLang="zh-CN" sz="1400" b="0" kern="1200" dirty="0" smtClean="0">
                          <a:solidFill>
                            <a:schemeClr val="dk1"/>
                          </a:solidFill>
                          <a:latin typeface="微软雅黑" pitchFamily="34" charset="-122"/>
                          <a:ea typeface="微软雅黑" pitchFamily="34" charset="-122"/>
                          <a:cs typeface="+mn-cs"/>
                        </a:rPr>
                        <a:t>曾任</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中国企业兼并重组研究中心 理事</a:t>
                      </a:r>
                      <a:r>
                        <a:rPr kumimoji="0" lang="zh-TW" altLang="en-US"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 </a:t>
                      </a:r>
                      <a:r>
                        <a:rPr kumimoji="0" lang="en-US" altLang="zh-CN" sz="1400" b="0" kern="1200" dirty="0" smtClean="0">
                          <a:solidFill>
                            <a:schemeClr val="dk1"/>
                          </a:solidFill>
                          <a:latin typeface="微软雅黑" pitchFamily="34" charset="-122"/>
                          <a:ea typeface="微软雅黑" pitchFamily="34" charset="-122"/>
                          <a:cs typeface="+mn-cs"/>
                        </a:rPr>
                        <a:t>(</a:t>
                      </a:r>
                      <a:r>
                        <a:rPr lang="zh-CN" altLang="zh-CN" sz="1400" b="0" dirty="0" smtClean="0">
                          <a:latin typeface="微软雅黑" pitchFamily="34" charset="-122"/>
                          <a:ea typeface="微软雅黑" pitchFamily="34" charset="-122"/>
                        </a:rPr>
                        <a:t>由中科院和俄罗斯科学院双料院士</a:t>
                      </a:r>
                      <a:r>
                        <a:rPr lang="en-US" altLang="zh-CN" sz="1400" b="0" dirty="0" smtClean="0">
                          <a:latin typeface="微软雅黑" pitchFamily="34" charset="-122"/>
                          <a:ea typeface="微软雅黑" pitchFamily="34" charset="-122"/>
                        </a:rPr>
                        <a:t>--</a:t>
                      </a:r>
                      <a:r>
                        <a:rPr lang="zh-CN" altLang="en-US" sz="1400" b="1" dirty="0" smtClean="0">
                          <a:effectLst>
                            <a:outerShdw blurRad="38100" dist="38100" dir="2700000" algn="tl">
                              <a:srgbClr val="000000">
                                <a:alpha val="43137"/>
                              </a:srgbClr>
                            </a:outerShdw>
                          </a:effectLst>
                          <a:latin typeface="微软雅黑" pitchFamily="34" charset="-122"/>
                          <a:ea typeface="微软雅黑" pitchFamily="34" charset="-122"/>
                        </a:rPr>
                        <a:t>李京文院士</a:t>
                      </a:r>
                      <a:r>
                        <a:rPr lang="zh-CN" altLang="en-US" sz="1400" b="0" dirty="0" smtClean="0">
                          <a:latin typeface="微软雅黑" pitchFamily="34" charset="-122"/>
                          <a:ea typeface="微软雅黑" pitchFamily="34" charset="-122"/>
                        </a:rPr>
                        <a:t>聘</a:t>
                      </a:r>
                      <a:r>
                        <a:rPr kumimoji="0" lang="zh-CN" altLang="zh-CN" sz="1400" b="0" kern="1200" dirty="0" smtClean="0">
                          <a:solidFill>
                            <a:schemeClr val="dk1"/>
                          </a:solidFill>
                          <a:latin typeface="微软雅黑" pitchFamily="34" charset="-122"/>
                          <a:ea typeface="微软雅黑" pitchFamily="34" charset="-122"/>
                          <a:cs typeface="+mn-cs"/>
                        </a:rPr>
                        <a:t>任</a:t>
                      </a:r>
                      <a:r>
                        <a:rPr lang="en-US" altLang="zh-CN" sz="1400" b="0" dirty="0" smtClean="0">
                          <a:latin typeface="微软雅黑" pitchFamily="34" charset="-122"/>
                          <a:ea typeface="微软雅黑" pitchFamily="34" charset="-122"/>
                        </a:rPr>
                        <a:t>)</a:t>
                      </a:r>
                      <a:endParaRPr kumimoji="0" lang="en-US" altLang="zh-CN" sz="1800" b="1" kern="1200" dirty="0" smtClean="0">
                        <a:solidFill>
                          <a:schemeClr val="dk1"/>
                        </a:solidFill>
                        <a:latin typeface="+mn-lt"/>
                        <a:ea typeface="+mn-ea"/>
                        <a:cs typeface="+mn-cs"/>
                      </a:endParaRPr>
                    </a:p>
                    <a:p>
                      <a:r>
                        <a:rPr kumimoji="0" lang="en-US" altLang="zh-CN" sz="1400" b="1" kern="1200" dirty="0" smtClean="0">
                          <a:solidFill>
                            <a:schemeClr val="dk1"/>
                          </a:solidFill>
                          <a:latin typeface="微软雅黑" pitchFamily="34" charset="-122"/>
                          <a:ea typeface="微软雅黑" pitchFamily="34" charset="-122"/>
                          <a:cs typeface="+mn-cs"/>
                        </a:rPr>
                        <a:t>PROFESSIONAL EXPERIENCE</a:t>
                      </a:r>
                    </a:p>
                    <a:p>
                      <a:r>
                        <a:rPr kumimoji="0" lang="en-US" altLang="zh-CN" sz="1400" b="1" kern="1200" dirty="0" smtClean="0">
                          <a:solidFill>
                            <a:schemeClr val="dk1"/>
                          </a:solidFill>
                          <a:latin typeface="微软雅黑" pitchFamily="34" charset="-122"/>
                          <a:ea typeface="微软雅黑" pitchFamily="34" charset="-122"/>
                          <a:cs typeface="+mn-cs"/>
                        </a:rPr>
                        <a:t>2001</a:t>
                      </a:r>
                      <a:r>
                        <a:rPr kumimoji="0" lang="zh-CN" altLang="zh-CN" sz="1400" b="1" kern="1200" dirty="0" smtClean="0">
                          <a:solidFill>
                            <a:schemeClr val="dk1"/>
                          </a:solidFill>
                          <a:latin typeface="微软雅黑" pitchFamily="34" charset="-122"/>
                          <a:ea typeface="微软雅黑" pitchFamily="34" charset="-122"/>
                          <a:cs typeface="+mn-cs"/>
                        </a:rPr>
                        <a:t>年以来连续创业</a:t>
                      </a:r>
                      <a:r>
                        <a:rPr kumimoji="0" lang="en-US" altLang="zh-CN" sz="1400" b="1"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chemeClr val="dk1"/>
                          </a:solidFill>
                          <a:latin typeface="微软雅黑" pitchFamily="34" charset="-122"/>
                          <a:ea typeface="微软雅黑" pitchFamily="34" charset="-122"/>
                          <a:cs typeface="+mn-cs"/>
                        </a:rPr>
                        <a:t>主持过的商业</a:t>
                      </a:r>
                      <a:r>
                        <a:rPr kumimoji="0" lang="en-US" altLang="zh-CN" sz="1400" b="1" kern="1200" dirty="0" smtClean="0">
                          <a:solidFill>
                            <a:schemeClr val="dk1"/>
                          </a:solidFill>
                          <a:latin typeface="微软雅黑" pitchFamily="34" charset="-122"/>
                          <a:ea typeface="微软雅黑" pitchFamily="34" charset="-122"/>
                          <a:cs typeface="+mn-cs"/>
                        </a:rPr>
                        <a:t>&amp;</a:t>
                      </a:r>
                      <a:r>
                        <a:rPr kumimoji="0" lang="zh-CN" altLang="zh-CN" sz="1400" b="1" kern="1200" dirty="0" smtClean="0">
                          <a:solidFill>
                            <a:schemeClr val="dk1"/>
                          </a:solidFill>
                          <a:latin typeface="微软雅黑" pitchFamily="34" charset="-122"/>
                          <a:ea typeface="微软雅黑" pitchFamily="34" charset="-122"/>
                          <a:cs typeface="+mn-cs"/>
                        </a:rPr>
                        <a:t>科研项目</a:t>
                      </a:r>
                      <a:r>
                        <a:rPr kumimoji="0" lang="en-US" altLang="zh-CN" sz="1400" b="1" kern="1200" dirty="0" smtClean="0">
                          <a:solidFill>
                            <a:schemeClr val="dk1"/>
                          </a:solidFill>
                          <a:latin typeface="微软雅黑" pitchFamily="34" charset="-122"/>
                          <a:ea typeface="微软雅黑" pitchFamily="34" charset="-122"/>
                          <a:cs typeface="+mn-cs"/>
                        </a:rPr>
                        <a:t> :</a:t>
                      </a:r>
                      <a:endParaRPr kumimoji="0" lang="zh-CN" altLang="zh-CN" sz="1400" b="1" kern="1200" dirty="0" smtClean="0">
                        <a:solidFill>
                          <a:schemeClr val="dk1"/>
                        </a:solidFill>
                        <a:latin typeface="微软雅黑" pitchFamily="34" charset="-122"/>
                        <a:ea typeface="微软雅黑" pitchFamily="34" charset="-122"/>
                        <a:cs typeface="+mn-cs"/>
                      </a:endParaRPr>
                    </a:p>
                    <a:p>
                      <a:pPr lvl="0"/>
                      <a:r>
                        <a:rPr kumimoji="0" lang="en-US" altLang="zh-CN" sz="1400" b="0" kern="1200" dirty="0" smtClean="0">
                          <a:solidFill>
                            <a:schemeClr val="dk1"/>
                          </a:solidFill>
                          <a:latin typeface="微软雅黑" pitchFamily="34" charset="-122"/>
                          <a:ea typeface="微软雅黑" pitchFamily="34" charset="-122"/>
                          <a:cs typeface="+mn-cs"/>
                        </a:rPr>
                        <a:t>   1.</a:t>
                      </a:r>
                      <a:r>
                        <a:rPr kumimoji="0" lang="zh-TW" altLang="en-US" sz="1400" b="0" kern="1200" baseline="0" dirty="0" smtClean="0">
                          <a:solidFill>
                            <a:schemeClr val="dk1"/>
                          </a:solidFill>
                          <a:latin typeface="微软雅黑" pitchFamily="34" charset="-122"/>
                          <a:ea typeface="微软雅黑" pitchFamily="34" charset="-122"/>
                          <a:cs typeface="+mn-cs"/>
                        </a:rPr>
                        <a:t> </a:t>
                      </a:r>
                      <a:r>
                        <a:rPr kumimoji="0" lang="en-US" altLang="zh-TW" sz="1400" b="1" kern="1200" baseline="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IEG</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企业经</a:t>
                      </a:r>
                      <a:r>
                        <a:rPr kumimoji="0" lang="zh-CN" altLang="zh-CN" sz="14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营</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战略博弈</a:t>
                      </a:r>
                      <a:r>
                        <a:rPr kumimoji="0" lang="zh-CN" altLang="zh-CN" sz="1400" b="0" kern="1200" dirty="0" smtClean="0">
                          <a:solidFill>
                            <a:schemeClr val="dk1"/>
                          </a:solidFill>
                          <a:latin typeface="微软雅黑" pitchFamily="34" charset="-122"/>
                          <a:ea typeface="微软雅黑" pitchFamily="34" charset="-122"/>
                          <a:cs typeface="+mn-cs"/>
                        </a:rPr>
                        <a:t>软件</a:t>
                      </a:r>
                      <a:r>
                        <a:rPr kumimoji="0" lang="en-US" altLang="zh-CN" sz="1400" b="0" kern="1200" dirty="0" smtClean="0">
                          <a:solidFill>
                            <a:schemeClr val="dk1"/>
                          </a:solidFill>
                          <a:latin typeface="微软雅黑" pitchFamily="34" charset="-122"/>
                          <a:ea typeface="微软雅黑" pitchFamily="34" charset="-122"/>
                          <a:cs typeface="+mn-cs"/>
                        </a:rPr>
                        <a:t>(2001-</a:t>
                      </a:r>
                      <a:r>
                        <a:rPr kumimoji="0" lang="zh-CN" altLang="zh-CN" sz="1400" b="0" kern="1200" dirty="0" smtClean="0">
                          <a:solidFill>
                            <a:schemeClr val="dk1"/>
                          </a:solidFill>
                          <a:latin typeface="微软雅黑" pitchFamily="34" charset="-122"/>
                          <a:ea typeface="微软雅黑" pitchFamily="34" charset="-122"/>
                          <a:cs typeface="+mn-cs"/>
                        </a:rPr>
                        <a:t>目前</a:t>
                      </a:r>
                      <a:r>
                        <a:rPr kumimoji="0" lang="en-US" altLang="zh-CN" sz="1400" b="0" kern="1200" dirty="0" smtClean="0">
                          <a:solidFill>
                            <a:schemeClr val="dk1"/>
                          </a:solidFill>
                          <a:latin typeface="微软雅黑" pitchFamily="34" charset="-122"/>
                          <a:ea typeface="微软雅黑" pitchFamily="34" charset="-122"/>
                          <a:cs typeface="+mn-cs"/>
                        </a:rPr>
                        <a:t>)</a:t>
                      </a:r>
                    </a:p>
                    <a:p>
                      <a:pPr lvl="0"/>
                      <a:r>
                        <a:rPr kumimoji="0" lang="en-US" altLang="zh-CN" sz="1400" b="0" kern="1200" dirty="0" smtClean="0">
                          <a:solidFill>
                            <a:schemeClr val="dk1"/>
                          </a:solidFill>
                          <a:latin typeface="微软雅黑" pitchFamily="34" charset="-122"/>
                          <a:ea typeface="微软雅黑" pitchFamily="34" charset="-122"/>
                          <a:cs typeface="+mn-cs"/>
                        </a:rPr>
                        <a:t>   2. </a:t>
                      </a:r>
                      <a:r>
                        <a:rPr kumimoji="0" lang="zh-CN" altLang="zh-CN" sz="1400" kern="1200" dirty="0" smtClean="0">
                          <a:solidFill>
                            <a:schemeClr val="dk1"/>
                          </a:solidFill>
                          <a:latin typeface="微软雅黑" pitchFamily="34" charset="-122"/>
                          <a:ea typeface="微软雅黑" pitchFamily="34" charset="-122"/>
                          <a:cs typeface="+mn-cs"/>
                        </a:rPr>
                        <a:t>全球</a:t>
                      </a:r>
                      <a:r>
                        <a:rPr kumimoji="0" lang="en-US" altLang="zh-CN" sz="1400" kern="1200" dirty="0" smtClean="0">
                          <a:solidFill>
                            <a:schemeClr val="dk1"/>
                          </a:solidFill>
                          <a:latin typeface="微软雅黑" pitchFamily="34" charset="-122"/>
                          <a:ea typeface="微软雅黑" pitchFamily="34" charset="-122"/>
                          <a:cs typeface="+mn-cs"/>
                        </a:rPr>
                        <a:t>(</a:t>
                      </a:r>
                      <a:r>
                        <a:rPr kumimoji="0" lang="zh-TW" altLang="zh-CN" sz="1400" b="0" kern="1200" dirty="0" smtClean="0">
                          <a:solidFill>
                            <a:schemeClr val="bg1"/>
                          </a:solidFill>
                          <a:effectLst/>
                          <a:latin typeface="微软雅黑" pitchFamily="34" charset="-122"/>
                          <a:ea typeface="微软雅黑" pitchFamily="34" charset="-122"/>
                          <a:cs typeface="+mn-cs"/>
                        </a:rPr>
                        <a:t>溫哥華</a:t>
                      </a:r>
                      <a:r>
                        <a:rPr kumimoji="0" lang="en-US" altLang="zh-TW" sz="1400" b="0" kern="1200" dirty="0" smtClean="0">
                          <a:solidFill>
                            <a:schemeClr val="bg1"/>
                          </a:solidFill>
                          <a:effectLst/>
                          <a:latin typeface="微软雅黑" pitchFamily="34" charset="-122"/>
                          <a:ea typeface="微软雅黑" pitchFamily="34" charset="-122"/>
                          <a:cs typeface="+mn-cs"/>
                        </a:rPr>
                        <a:t>)</a:t>
                      </a:r>
                      <a:r>
                        <a:rPr kumimoji="0" lang="zh-CN" altLang="zh-CN" sz="1400" b="0" kern="1200" dirty="0" smtClean="0">
                          <a:solidFill>
                            <a:schemeClr val="dk1"/>
                          </a:solidFill>
                          <a:latin typeface="微软雅黑" pitchFamily="34" charset="-122"/>
                          <a:ea typeface="微软雅黑" pitchFamily="34" charset="-122"/>
                          <a:cs typeface="+mn-cs"/>
                        </a:rPr>
                        <a:t>协同共享基金会</a:t>
                      </a:r>
                      <a:r>
                        <a:rPr kumimoji="0" lang="en-US" altLang="zh-CN" sz="1400" b="0" kern="1200" dirty="0" smtClean="0">
                          <a:solidFill>
                            <a:schemeClr val="dk1"/>
                          </a:solidFill>
                          <a:latin typeface="微软雅黑" pitchFamily="34" charset="-122"/>
                          <a:ea typeface="微软雅黑" pitchFamily="34" charset="-122"/>
                          <a:cs typeface="+mn-cs"/>
                        </a:rPr>
                        <a:t>(GCSF)/</a:t>
                      </a:r>
                      <a:r>
                        <a:rPr kumimoji="0" lang="zh-CN" altLang="zh-CN" sz="1400" b="0" kern="1200" dirty="0" smtClean="0">
                          <a:solidFill>
                            <a:schemeClr val="dk1"/>
                          </a:solidFill>
                          <a:latin typeface="微软雅黑" pitchFamily="34" charset="-122"/>
                          <a:ea typeface="微软雅黑" pitchFamily="34" charset="-122"/>
                          <a:cs typeface="+mn-cs"/>
                        </a:rPr>
                        <a:t>智能共享</a:t>
                      </a:r>
                      <a:r>
                        <a:rPr lang="zh-CN" altLang="en-US" sz="1400" b="0" dirty="0" smtClean="0">
                          <a:solidFill>
                            <a:schemeClr val="bg1"/>
                          </a:solidFill>
                          <a:effectLst/>
                          <a:latin typeface="微软雅黑" pitchFamily="34" charset="-122"/>
                          <a:ea typeface="微软雅黑" pitchFamily="34" charset="-122"/>
                        </a:rPr>
                        <a:t>生态系</a:t>
                      </a:r>
                      <a:r>
                        <a:rPr kumimoji="0" lang="en-US" altLang="zh-CN" sz="1400" b="0" kern="1200" dirty="0" smtClean="0">
                          <a:solidFill>
                            <a:schemeClr val="dk1"/>
                          </a:solidFill>
                          <a:latin typeface="微软雅黑" pitchFamily="34" charset="-122"/>
                          <a:ea typeface="微软雅黑" pitchFamily="34" charset="-122"/>
                          <a:cs typeface="+mn-cs"/>
                        </a:rPr>
                        <a:t>(2014-</a:t>
                      </a:r>
                      <a:r>
                        <a:rPr kumimoji="0" lang="zh-CN" altLang="zh-CN" sz="1400" b="0" kern="1200" dirty="0" smtClean="0">
                          <a:solidFill>
                            <a:schemeClr val="dk1"/>
                          </a:solidFill>
                          <a:latin typeface="微软雅黑" pitchFamily="34" charset="-122"/>
                          <a:ea typeface="微软雅黑" pitchFamily="34" charset="-122"/>
                          <a:cs typeface="+mn-cs"/>
                        </a:rPr>
                        <a:t>目前</a:t>
                      </a:r>
                      <a:r>
                        <a:rPr kumimoji="0" lang="en-US" altLang="zh-CN" sz="1400" b="0" kern="1200" dirty="0" smtClean="0">
                          <a:solidFill>
                            <a:schemeClr val="dk1"/>
                          </a:solidFill>
                          <a:latin typeface="微软雅黑" pitchFamily="34" charset="-122"/>
                          <a:ea typeface="微软雅黑" pitchFamily="34" charset="-122"/>
                          <a:cs typeface="+mn-cs"/>
                        </a:rPr>
                        <a:t>) </a:t>
                      </a:r>
                    </a:p>
                    <a:p>
                      <a:pPr lvl="0"/>
                      <a:r>
                        <a:rPr kumimoji="0" lang="en-US" altLang="zh-CN" sz="1400" b="0" kern="1200" dirty="0" smtClean="0">
                          <a:solidFill>
                            <a:schemeClr val="dk1"/>
                          </a:solidFill>
                          <a:latin typeface="微软雅黑" pitchFamily="34" charset="-122"/>
                          <a:ea typeface="微软雅黑" pitchFamily="34" charset="-122"/>
                          <a:cs typeface="+mn-cs"/>
                        </a:rPr>
                        <a:t>   3. </a:t>
                      </a:r>
                      <a:r>
                        <a:rPr kumimoji="0" lang="zh-CN" altLang="zh-CN" sz="1400" b="0" kern="1200" dirty="0" smtClean="0">
                          <a:solidFill>
                            <a:schemeClr val="dk1"/>
                          </a:solidFill>
                          <a:latin typeface="微软雅黑" pitchFamily="34" charset="-122"/>
                          <a:ea typeface="微软雅黑" pitchFamily="34" charset="-122"/>
                          <a:cs typeface="+mn-cs"/>
                        </a:rPr>
                        <a:t>绿色建筑与绿色能源项目</a:t>
                      </a:r>
                      <a:r>
                        <a:rPr kumimoji="0" lang="en-US" altLang="zh-CN" sz="1400" b="0" kern="1200" dirty="0" smtClean="0">
                          <a:solidFill>
                            <a:schemeClr val="dk1"/>
                          </a:solidFill>
                          <a:latin typeface="微软雅黑" pitchFamily="34" charset="-122"/>
                          <a:ea typeface="微软雅黑" pitchFamily="34" charset="-122"/>
                          <a:cs typeface="+mn-cs"/>
                        </a:rPr>
                        <a:t> (2013-</a:t>
                      </a:r>
                      <a:r>
                        <a:rPr kumimoji="0" lang="zh-CN" altLang="zh-CN" sz="1400" b="0" kern="1200" dirty="0" smtClean="0">
                          <a:solidFill>
                            <a:schemeClr val="dk1"/>
                          </a:solidFill>
                          <a:latin typeface="微软雅黑" pitchFamily="34" charset="-122"/>
                          <a:ea typeface="微软雅黑" pitchFamily="34" charset="-122"/>
                          <a:cs typeface="+mn-cs"/>
                        </a:rPr>
                        <a:t>目前</a:t>
                      </a:r>
                      <a:r>
                        <a:rPr kumimoji="0" lang="en-US" altLang="zh-CN" sz="1400" b="0" kern="1200" dirty="0" smtClean="0">
                          <a:solidFill>
                            <a:schemeClr val="dk1"/>
                          </a:solidFill>
                          <a:latin typeface="微软雅黑" pitchFamily="34" charset="-122"/>
                          <a:ea typeface="微软雅黑" pitchFamily="34" charset="-122"/>
                          <a:cs typeface="+mn-cs"/>
                        </a:rPr>
                        <a:t>)</a:t>
                      </a:r>
                    </a:p>
                    <a:p>
                      <a:pPr lvl="0"/>
                      <a:r>
                        <a:rPr kumimoji="0" lang="en-US" altLang="zh-CN" sz="1400" b="0" kern="1200" dirty="0" smtClean="0">
                          <a:solidFill>
                            <a:schemeClr val="dk1"/>
                          </a:solidFill>
                          <a:latin typeface="微软雅黑" pitchFamily="34" charset="-122"/>
                          <a:ea typeface="微软雅黑" pitchFamily="34" charset="-122"/>
                          <a:cs typeface="+mn-cs"/>
                        </a:rPr>
                        <a:t>   4. </a:t>
                      </a:r>
                      <a:r>
                        <a:rPr kumimoji="0" lang="zh-CN" altLang="zh-CN" sz="1400" b="0" kern="1200" dirty="0" smtClean="0">
                          <a:solidFill>
                            <a:schemeClr val="dk1"/>
                          </a:solidFill>
                          <a:latin typeface="微软雅黑" pitchFamily="34" charset="-122"/>
                          <a:ea typeface="微软雅黑" pitchFamily="34" charset="-122"/>
                          <a:cs typeface="+mn-cs"/>
                        </a:rPr>
                        <a:t>世界新型光学太阳能</a:t>
                      </a:r>
                      <a:r>
                        <a:rPr kumimoji="0" lang="en-US" altLang="zh-CN" sz="1400" b="0" kern="1200" dirty="0" err="1" smtClean="0">
                          <a:solidFill>
                            <a:schemeClr val="dk1"/>
                          </a:solidFill>
                          <a:latin typeface="微软雅黑" pitchFamily="34" charset="-122"/>
                          <a:ea typeface="微软雅黑" pitchFamily="34" charset="-122"/>
                          <a:cs typeface="+mn-cs"/>
                        </a:rPr>
                        <a:t>Sidelighter</a:t>
                      </a:r>
                      <a:r>
                        <a:rPr kumimoji="0" lang="zh-CN" altLang="zh-CN" sz="1400" b="0" kern="1200" dirty="0" smtClean="0">
                          <a:solidFill>
                            <a:schemeClr val="dk1"/>
                          </a:solidFill>
                          <a:latin typeface="微软雅黑" pitchFamily="34" charset="-122"/>
                          <a:ea typeface="微软雅黑" pitchFamily="34" charset="-122"/>
                          <a:cs typeface="+mn-cs"/>
                        </a:rPr>
                        <a:t>项目</a:t>
                      </a:r>
                      <a:r>
                        <a:rPr kumimoji="0" lang="en-US" altLang="zh-CN" sz="1400" b="0" kern="1200" dirty="0" smtClean="0">
                          <a:solidFill>
                            <a:schemeClr val="dk1"/>
                          </a:solidFill>
                          <a:latin typeface="微软雅黑" pitchFamily="34" charset="-122"/>
                          <a:ea typeface="微软雅黑" pitchFamily="34" charset="-122"/>
                          <a:cs typeface="+mn-cs"/>
                        </a:rPr>
                        <a:t>/</a:t>
                      </a:r>
                      <a:r>
                        <a:rPr kumimoji="0" lang="zh-CN" altLang="zh-CN" sz="1400" b="0" kern="1200" dirty="0" smtClean="0">
                          <a:solidFill>
                            <a:schemeClr val="dk1"/>
                          </a:solidFill>
                          <a:latin typeface="微软雅黑" pitchFamily="34" charset="-122"/>
                          <a:ea typeface="微软雅黑" pitchFamily="34" charset="-122"/>
                          <a:cs typeface="+mn-cs"/>
                        </a:rPr>
                        <a:t>荣获世界级</a:t>
                      </a:r>
                      <a:r>
                        <a:rPr kumimoji="0" lang="en-US" altLang="zh-CN" sz="1400" b="0" kern="1200" dirty="0" smtClean="0">
                          <a:solidFill>
                            <a:schemeClr val="dk1"/>
                          </a:solidFill>
                          <a:latin typeface="微软雅黑" pitchFamily="34" charset="-122"/>
                          <a:ea typeface="微软雅黑" pitchFamily="34" charset="-122"/>
                          <a:cs typeface="+mn-cs"/>
                        </a:rPr>
                        <a:t>R&amp;D100</a:t>
                      </a:r>
                      <a:r>
                        <a:rPr kumimoji="0" lang="zh-CN" altLang="zh-CN" sz="1400" b="0" kern="1200" dirty="0" smtClean="0">
                          <a:solidFill>
                            <a:schemeClr val="dk1"/>
                          </a:solidFill>
                          <a:latin typeface="微软雅黑" pitchFamily="34" charset="-122"/>
                          <a:ea typeface="微软雅黑" pitchFamily="34" charset="-122"/>
                          <a:cs typeface="+mn-cs"/>
                        </a:rPr>
                        <a:t>研发创新大奖</a:t>
                      </a:r>
                      <a:r>
                        <a:rPr kumimoji="0" lang="en-US" altLang="zh-CN" sz="1400" b="0" kern="1200" dirty="0" smtClean="0">
                          <a:solidFill>
                            <a:schemeClr val="dk1"/>
                          </a:solidFill>
                          <a:latin typeface="微软雅黑" pitchFamily="34" charset="-122"/>
                          <a:ea typeface="微软雅黑" pitchFamily="34" charset="-122"/>
                          <a:cs typeface="+mn-cs"/>
                        </a:rPr>
                        <a:t> (2011-</a:t>
                      </a:r>
                      <a:r>
                        <a:rPr kumimoji="0" lang="zh-CN" altLang="zh-CN" sz="1400" b="0" kern="1200" dirty="0" smtClean="0">
                          <a:solidFill>
                            <a:schemeClr val="dk1"/>
                          </a:solidFill>
                          <a:latin typeface="微软雅黑" pitchFamily="34" charset="-122"/>
                          <a:ea typeface="微软雅黑" pitchFamily="34" charset="-122"/>
                          <a:cs typeface="+mn-cs"/>
                        </a:rPr>
                        <a:t>目前</a:t>
                      </a:r>
                      <a:r>
                        <a:rPr kumimoji="0" lang="en-US" altLang="zh-CN" sz="1400" b="0" kern="1200" dirty="0" smtClean="0">
                          <a:solidFill>
                            <a:schemeClr val="dk1"/>
                          </a:solidFill>
                          <a:latin typeface="微软雅黑" pitchFamily="34" charset="-122"/>
                          <a:ea typeface="微软雅黑" pitchFamily="34" charset="-122"/>
                          <a:cs typeface="+mn-cs"/>
                        </a:rPr>
                        <a:t>) </a:t>
                      </a:r>
                    </a:p>
                    <a:p>
                      <a:pPr lvl="0"/>
                      <a:r>
                        <a:rPr kumimoji="0" lang="en-US" altLang="zh-CN" sz="1400" b="0" kern="1200" dirty="0" smtClean="0">
                          <a:solidFill>
                            <a:schemeClr val="dk1"/>
                          </a:solidFill>
                          <a:latin typeface="微软雅黑" pitchFamily="34" charset="-122"/>
                          <a:ea typeface="微软雅黑" pitchFamily="34" charset="-122"/>
                          <a:cs typeface="+mn-cs"/>
                        </a:rPr>
                        <a:t>   5. </a:t>
                      </a:r>
                      <a:r>
                        <a:rPr kumimoji="0" lang="zh-CN" altLang="zh-CN" sz="1400" b="0" kern="1200" dirty="0" smtClean="0">
                          <a:solidFill>
                            <a:schemeClr val="dk1"/>
                          </a:solidFill>
                          <a:latin typeface="微软雅黑" pitchFamily="34" charset="-122"/>
                          <a:ea typeface="微软雅黑" pitchFamily="34" charset="-122"/>
                          <a:cs typeface="+mn-cs"/>
                        </a:rPr>
                        <a:t>美国页岩油气探勘开采项目</a:t>
                      </a:r>
                      <a:r>
                        <a:rPr kumimoji="0" lang="en-US" altLang="zh-CN" sz="1400" b="0" kern="1200" dirty="0" smtClean="0">
                          <a:solidFill>
                            <a:schemeClr val="dk1"/>
                          </a:solidFill>
                          <a:latin typeface="微软雅黑" pitchFamily="34" charset="-122"/>
                          <a:ea typeface="微软雅黑" pitchFamily="34" charset="-122"/>
                          <a:cs typeface="+mn-cs"/>
                        </a:rPr>
                        <a:t> (2010-2012) </a:t>
                      </a:r>
                    </a:p>
                    <a:p>
                      <a:pPr lvl="0"/>
                      <a:r>
                        <a:rPr kumimoji="0" lang="en-US" altLang="zh-CN" sz="1400" b="0" kern="1200" dirty="0" smtClean="0">
                          <a:solidFill>
                            <a:schemeClr val="dk1"/>
                          </a:solidFill>
                          <a:latin typeface="微软雅黑" pitchFamily="34" charset="-122"/>
                          <a:ea typeface="微软雅黑" pitchFamily="34" charset="-122"/>
                          <a:cs typeface="+mn-cs"/>
                        </a:rPr>
                        <a:t>   6. </a:t>
                      </a:r>
                      <a:r>
                        <a:rPr kumimoji="0" lang="zh-CN" altLang="zh-CN" sz="1400" b="0" kern="1200" dirty="0" smtClean="0">
                          <a:solidFill>
                            <a:schemeClr val="dk1"/>
                          </a:solidFill>
                          <a:latin typeface="微软雅黑" pitchFamily="34" charset="-122"/>
                          <a:ea typeface="微软雅黑" pitchFamily="34" charset="-122"/>
                          <a:cs typeface="+mn-cs"/>
                        </a:rPr>
                        <a:t>中国循环经济与可回收资源研究</a:t>
                      </a:r>
                      <a:r>
                        <a:rPr kumimoji="0" lang="en-US" altLang="zh-CN" sz="1400" b="0" kern="1200" dirty="0" smtClean="0">
                          <a:solidFill>
                            <a:schemeClr val="dk1"/>
                          </a:solidFill>
                          <a:latin typeface="微软雅黑" pitchFamily="34" charset="-122"/>
                          <a:ea typeface="微软雅黑" pitchFamily="34" charset="-122"/>
                          <a:cs typeface="+mn-cs"/>
                        </a:rPr>
                        <a:t> (2007-2008) </a:t>
                      </a:r>
                    </a:p>
                    <a:p>
                      <a:r>
                        <a:rPr kumimoji="0" lang="zh-CN" altLang="zh-CN" sz="1400" b="1" kern="1200" dirty="0" smtClean="0">
                          <a:solidFill>
                            <a:schemeClr val="dk1"/>
                          </a:solidFill>
                          <a:latin typeface="微软雅黑" pitchFamily="34" charset="-122"/>
                          <a:ea typeface="微软雅黑" pitchFamily="34" charset="-122"/>
                          <a:cs typeface="+mn-cs"/>
                        </a:rPr>
                        <a:t>任教</a:t>
                      </a:r>
                      <a:r>
                        <a:rPr kumimoji="0" lang="en-US" altLang="zh-CN" sz="1400" b="1" kern="1200" dirty="0" smtClean="0">
                          <a:solidFill>
                            <a:schemeClr val="dk1"/>
                          </a:solidFill>
                          <a:latin typeface="微软雅黑" pitchFamily="34" charset="-122"/>
                          <a:ea typeface="微软雅黑" pitchFamily="34" charset="-122"/>
                          <a:cs typeface="+mn-cs"/>
                        </a:rPr>
                        <a:t>: </a:t>
                      </a:r>
                      <a:r>
                        <a:rPr kumimoji="0" lang="en-US" altLang="zh-CN" sz="1400" b="0" kern="1200" dirty="0" smtClean="0">
                          <a:solidFill>
                            <a:schemeClr val="dk1"/>
                          </a:solidFill>
                          <a:latin typeface="微软雅黑" pitchFamily="34" charset="-122"/>
                          <a:ea typeface="微软雅黑" pitchFamily="34" charset="-122"/>
                          <a:cs typeface="+mn-cs"/>
                        </a:rPr>
                        <a:t>2001</a:t>
                      </a:r>
                      <a:r>
                        <a:rPr kumimoji="0" lang="zh-CN" altLang="zh-CN" sz="1400" b="0" kern="1200" dirty="0" smtClean="0">
                          <a:solidFill>
                            <a:schemeClr val="dk1"/>
                          </a:solidFill>
                          <a:latin typeface="微软雅黑" pitchFamily="34" charset="-122"/>
                          <a:ea typeface="微软雅黑" pitchFamily="34" charset="-122"/>
                          <a:cs typeface="+mn-cs"/>
                        </a:rPr>
                        <a:t>年以来并担任清华领导力项目</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北大管理与创新总裁班、人大、复旦大学开设的</a:t>
                      </a:r>
                      <a:r>
                        <a:rPr kumimoji="0" lang="en-US" altLang="zh-CN" sz="1400" b="0" kern="1200" dirty="0" smtClean="0">
                          <a:solidFill>
                            <a:schemeClr val="dk1"/>
                          </a:solidFill>
                          <a:latin typeface="微软雅黑" pitchFamily="34" charset="-122"/>
                          <a:ea typeface="微软雅黑" pitchFamily="34" charset="-122"/>
                          <a:cs typeface="+mn-cs"/>
                        </a:rPr>
                        <a:t>EMBA</a:t>
                      </a:r>
                      <a:r>
                        <a:rPr kumimoji="0" lang="zh-CN" altLang="zh-CN" sz="1400" b="0" kern="1200" dirty="0" smtClean="0">
                          <a:solidFill>
                            <a:schemeClr val="dk1"/>
                          </a:solidFill>
                          <a:latin typeface="微软雅黑" pitchFamily="34" charset="-122"/>
                          <a:ea typeface="微软雅黑" pitchFamily="34" charset="-122"/>
                          <a:cs typeface="+mn-cs"/>
                        </a:rPr>
                        <a:t>课程、</a:t>
                      </a:r>
                      <a:endParaRPr kumimoji="0" lang="en-US" altLang="zh-CN" sz="1400" b="0" kern="1200" dirty="0" smtClean="0">
                        <a:solidFill>
                          <a:schemeClr val="dk1"/>
                        </a:solidFill>
                        <a:latin typeface="微软雅黑" pitchFamily="34" charset="-122"/>
                        <a:ea typeface="微软雅黑" pitchFamily="34" charset="-122"/>
                        <a:cs typeface="+mn-cs"/>
                      </a:endParaRPr>
                    </a:p>
                    <a:p>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总裁班等的</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企业经</a:t>
                      </a:r>
                      <a:r>
                        <a:rPr kumimoji="0" lang="zh-CN" altLang="zh-CN" sz="1400" b="1" u="none"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营</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博弈</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1400" b="0" kern="1200" dirty="0" smtClean="0">
                          <a:solidFill>
                            <a:schemeClr val="dk1"/>
                          </a:solidFill>
                          <a:latin typeface="微软雅黑" pitchFamily="34" charset="-122"/>
                          <a:ea typeface="微软雅黑" pitchFamily="34" charset="-122"/>
                          <a:cs typeface="+mn-cs"/>
                        </a:rPr>
                        <a:t>課程講座教授。</a:t>
                      </a:r>
                      <a:r>
                        <a:rPr kumimoji="0" lang="zh-CN" altLang="zh-CN" sz="1400" kern="1200" dirty="0" smtClean="0">
                          <a:solidFill>
                            <a:schemeClr val="dk1"/>
                          </a:solidFill>
                          <a:latin typeface="微软雅黑" pitchFamily="34" charset="-122"/>
                          <a:ea typeface="微软雅黑" pitchFamily="34" charset="-122"/>
                          <a:cs typeface="+mn-cs"/>
                        </a:rPr>
                        <a:t>并在众多大中型国企</a:t>
                      </a:r>
                      <a:r>
                        <a:rPr kumimoji="0" lang="en-US" altLang="zh-CN" sz="1400" kern="1200" dirty="0" smtClean="0">
                          <a:solidFill>
                            <a:schemeClr val="dk1"/>
                          </a:solidFill>
                          <a:latin typeface="微软雅黑" pitchFamily="34" charset="-122"/>
                          <a:ea typeface="微软雅黑" pitchFamily="34" charset="-122"/>
                          <a:cs typeface="+mn-cs"/>
                        </a:rPr>
                        <a:t>/</a:t>
                      </a:r>
                      <a:r>
                        <a:rPr kumimoji="0" lang="zh-CN" altLang="zh-CN" sz="1400" kern="1200" dirty="0" smtClean="0">
                          <a:solidFill>
                            <a:schemeClr val="dk1"/>
                          </a:solidFill>
                          <a:latin typeface="微软雅黑" pitchFamily="34" charset="-122"/>
                          <a:ea typeface="微软雅黑" pitchFamily="34" charset="-122"/>
                          <a:cs typeface="+mn-cs"/>
                        </a:rPr>
                        <a:t>私企与外商企业讲授此课程</a:t>
                      </a:r>
                      <a:r>
                        <a:rPr kumimoji="0" lang="zh-CN" altLang="zh-CN" sz="1400" b="0" kern="1200" dirty="0" smtClean="0">
                          <a:solidFill>
                            <a:schemeClr val="dk1"/>
                          </a:solidFill>
                          <a:latin typeface="微软雅黑" pitchFamily="34" charset="-122"/>
                          <a:ea typeface="微软雅黑" pitchFamily="34" charset="-122"/>
                          <a:cs typeface="+mn-cs"/>
                        </a:rPr>
                        <a:t>。</a:t>
                      </a:r>
                    </a:p>
                    <a:p>
                      <a:r>
                        <a:rPr kumimoji="0" lang="zh-CN" altLang="zh-CN" sz="1400" b="1" kern="1200" dirty="0" smtClean="0">
                          <a:solidFill>
                            <a:schemeClr val="dk1"/>
                          </a:solidFill>
                          <a:latin typeface="微软雅黑" pitchFamily="34" charset="-122"/>
                          <a:ea typeface="微软雅黑" pitchFamily="34" charset="-122"/>
                          <a:cs typeface="+mn-cs"/>
                        </a:rPr>
                        <a:t>经历</a:t>
                      </a:r>
                      <a:r>
                        <a:rPr kumimoji="0" lang="en-US" altLang="zh-CN" sz="1400" b="1"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世界十大纸业集团之亚洲浆纸</a:t>
                      </a:r>
                      <a:r>
                        <a:rPr kumimoji="0" lang="en-US" altLang="zh-CN" sz="1400" b="0" kern="1200" dirty="0" smtClean="0">
                          <a:solidFill>
                            <a:schemeClr val="dk1"/>
                          </a:solidFill>
                          <a:latin typeface="微软雅黑" pitchFamily="34" charset="-122"/>
                          <a:ea typeface="微软雅黑" pitchFamily="34" charset="-122"/>
                          <a:cs typeface="+mn-cs"/>
                        </a:rPr>
                        <a:t>(APP)</a:t>
                      </a:r>
                      <a:r>
                        <a:rPr kumimoji="0" lang="zh-CN" altLang="zh-CN" sz="1400" b="0" kern="1200" dirty="0" smtClean="0">
                          <a:solidFill>
                            <a:schemeClr val="dk1"/>
                          </a:solidFill>
                          <a:latin typeface="微软雅黑" pitchFamily="34" charset="-122"/>
                          <a:ea typeface="微软雅黑" pitchFamily="34" charset="-122"/>
                          <a:cs typeface="+mn-cs"/>
                        </a:rPr>
                        <a:t>集团</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担任大区营销副总；</a:t>
                      </a:r>
                      <a:r>
                        <a:rPr kumimoji="0" lang="zh-CN" altLang="zh-CN" sz="1400" b="1" kern="1200" dirty="0" smtClean="0">
                          <a:solidFill>
                            <a:schemeClr val="dk1"/>
                          </a:solidFill>
                          <a:latin typeface="微软雅黑" pitchFamily="34" charset="-122"/>
                          <a:ea typeface="微软雅黑" pitchFamily="34" charset="-122"/>
                          <a:cs typeface="+mn-cs"/>
                        </a:rPr>
                        <a:t>康师傅集团</a:t>
                      </a:r>
                      <a:r>
                        <a:rPr kumimoji="0" lang="zh-CN" altLang="zh-CN" sz="1400" b="0" kern="1200" dirty="0" smtClean="0">
                          <a:solidFill>
                            <a:schemeClr val="dk1"/>
                          </a:solidFill>
                          <a:latin typeface="微软雅黑" pitchFamily="34" charset="-122"/>
                          <a:ea typeface="微软雅黑" pitchFamily="34" charset="-122"/>
                          <a:cs typeface="+mn-cs"/>
                        </a:rPr>
                        <a:t>总部担任商情企划中心总监</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负责集团首份五年</a:t>
                      </a:r>
                      <a:r>
                        <a:rPr kumimoji="0" lang="en-US" altLang="zh-CN" sz="1400" b="0" kern="1200" dirty="0" smtClean="0">
                          <a:solidFill>
                            <a:schemeClr val="dk1"/>
                          </a:solidFill>
                          <a:latin typeface="微软雅黑" pitchFamily="34" charset="-122"/>
                          <a:ea typeface="微软雅黑" pitchFamily="34" charset="-122"/>
                          <a:cs typeface="+mn-cs"/>
                        </a:rPr>
                        <a:t>94-98</a:t>
                      </a:r>
                      <a:r>
                        <a:rPr kumimoji="0" lang="zh-CN" altLang="zh-CN" sz="1400" b="0" kern="1200" dirty="0" smtClean="0">
                          <a:solidFill>
                            <a:schemeClr val="dk1"/>
                          </a:solidFill>
                          <a:latin typeface="微软雅黑" pitchFamily="34" charset="-122"/>
                          <a:ea typeface="微软雅黑" pitchFamily="34" charset="-122"/>
                          <a:cs typeface="+mn-cs"/>
                        </a:rPr>
                        <a:t>战略规划报告</a:t>
                      </a:r>
                      <a:r>
                        <a:rPr kumimoji="0" lang="en-US" altLang="zh-CN" sz="1400" b="0" kern="1200" dirty="0" smtClean="0">
                          <a:solidFill>
                            <a:schemeClr val="dk1"/>
                          </a:solidFill>
                          <a:latin typeface="微软雅黑" pitchFamily="34" charset="-122"/>
                          <a:ea typeface="微软雅黑" pitchFamily="34" charset="-122"/>
                          <a:cs typeface="+mn-cs"/>
                        </a:rPr>
                        <a:t>(</a:t>
                      </a:r>
                      <a:r>
                        <a:rPr kumimoji="0" lang="zh-CN" altLang="zh-CN" sz="1400" b="0" kern="1200" dirty="0" smtClean="0">
                          <a:solidFill>
                            <a:schemeClr val="dk1"/>
                          </a:solidFill>
                          <a:latin typeface="微软雅黑" pitchFamily="34" charset="-122"/>
                          <a:ea typeface="微软雅黑" pitchFamily="34" charset="-122"/>
                          <a:cs typeface="+mn-cs"/>
                        </a:rPr>
                        <a:t>集团销售额由八亿增长至百亿</a:t>
                      </a:r>
                      <a:r>
                        <a:rPr kumimoji="0" lang="en-US" altLang="zh-CN" sz="1400" b="0" kern="1200" dirty="0" smtClean="0">
                          <a:solidFill>
                            <a:schemeClr val="dk1"/>
                          </a:solidFill>
                          <a:latin typeface="微软雅黑" pitchFamily="34" charset="-122"/>
                          <a:ea typeface="微软雅黑" pitchFamily="34" charset="-122"/>
                          <a:cs typeface="+mn-cs"/>
                        </a:rPr>
                        <a:t>RMB</a:t>
                      </a:r>
                      <a:r>
                        <a:rPr kumimoji="0" lang="zh-CN" altLang="zh-CN" sz="1400" b="0" kern="1200" dirty="0" smtClean="0">
                          <a:solidFill>
                            <a:schemeClr val="dk1"/>
                          </a:solidFill>
                          <a:latin typeface="微软雅黑" pitchFamily="34" charset="-122"/>
                          <a:ea typeface="微软雅黑" pitchFamily="34" charset="-122"/>
                          <a:cs typeface="+mn-cs"/>
                        </a:rPr>
                        <a:t>并成功在香港上市</a:t>
                      </a:r>
                      <a:r>
                        <a:rPr kumimoji="0" lang="en-US" altLang="zh-CN" sz="1400" b="0" kern="1200" dirty="0" smtClean="0">
                          <a:solidFill>
                            <a:schemeClr val="dk1"/>
                          </a:solidFill>
                          <a:latin typeface="微软雅黑" pitchFamily="34" charset="-122"/>
                          <a:ea typeface="微软雅黑" pitchFamily="34" charset="-122"/>
                          <a:cs typeface="+mn-cs"/>
                        </a:rPr>
                        <a:t>)</a:t>
                      </a:r>
                    </a:p>
                    <a:p>
                      <a:r>
                        <a:rPr kumimoji="0" lang="en-US" altLang="zh-CN" sz="1400" b="1" kern="1200" dirty="0" smtClean="0">
                          <a:solidFill>
                            <a:schemeClr val="dk1"/>
                          </a:solidFill>
                          <a:latin typeface="微软雅黑" pitchFamily="34" charset="-122"/>
                          <a:ea typeface="微软雅黑" pitchFamily="34" charset="-122"/>
                          <a:cs typeface="+mn-cs"/>
                        </a:rPr>
                        <a:t>EDUCATION</a:t>
                      </a:r>
                    </a:p>
                    <a:p>
                      <a:r>
                        <a:rPr kumimoji="0" lang="en-US" altLang="zh-CN" sz="1400" b="0" kern="1200" dirty="0" smtClean="0">
                          <a:solidFill>
                            <a:schemeClr val="dk1"/>
                          </a:solidFill>
                          <a:latin typeface="微软雅黑" pitchFamily="34" charset="-122"/>
                          <a:ea typeface="微软雅黑" pitchFamily="34" charset="-122"/>
                          <a:cs typeface="+mn-cs"/>
                        </a:rPr>
                        <a:t>2013</a:t>
                      </a:r>
                      <a:r>
                        <a:rPr kumimoji="0" lang="zh-TW" altLang="zh-CN" sz="1400" b="0" kern="1200" dirty="0" smtClean="0">
                          <a:solidFill>
                            <a:schemeClr val="dk1"/>
                          </a:solidFill>
                          <a:latin typeface="微软雅黑" pitchFamily="34" charset="-122"/>
                          <a:ea typeface="微软雅黑" pitchFamily="34" charset="-122"/>
                          <a:cs typeface="+mn-cs"/>
                        </a:rPr>
                        <a:t>年</a:t>
                      </a:r>
                      <a:r>
                        <a:rPr kumimoji="0" lang="en-US" altLang="zh-CN" sz="1400" b="0" kern="1200" dirty="0" smtClean="0">
                          <a:solidFill>
                            <a:schemeClr val="dk1"/>
                          </a:solidFill>
                          <a:latin typeface="微软雅黑" pitchFamily="34" charset="-122"/>
                          <a:ea typeface="微软雅黑" pitchFamily="34" charset="-122"/>
                          <a:cs typeface="+mn-cs"/>
                        </a:rPr>
                        <a:t>-</a:t>
                      </a:r>
                      <a:r>
                        <a:rPr kumimoji="0" lang="zh-CN" altLang="zh-CN" sz="1400" b="0" kern="1200" dirty="0" smtClean="0">
                          <a:solidFill>
                            <a:schemeClr val="dk1"/>
                          </a:solidFill>
                          <a:latin typeface="微软雅黑" pitchFamily="34" charset="-122"/>
                          <a:ea typeface="微软雅黑" pitchFamily="34" charset="-122"/>
                          <a:cs typeface="+mn-cs"/>
                        </a:rPr>
                        <a:t>目前 </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chemeClr val="dk1"/>
                          </a:solidFill>
                          <a:latin typeface="微软雅黑" pitchFamily="34" charset="-122"/>
                          <a:ea typeface="微软雅黑" pitchFamily="34" charset="-122"/>
                          <a:cs typeface="+mn-cs"/>
                        </a:rPr>
                        <a:t>中国社科院 数量</a:t>
                      </a:r>
                      <a:r>
                        <a:rPr kumimoji="0" lang="en-US" altLang="zh-CN" sz="1400" b="1" kern="1200" dirty="0" smtClean="0">
                          <a:solidFill>
                            <a:schemeClr val="dk1"/>
                          </a:solidFill>
                          <a:latin typeface="微软雅黑" pitchFamily="34" charset="-122"/>
                          <a:ea typeface="微软雅黑" pitchFamily="34" charset="-122"/>
                          <a:cs typeface="+mn-cs"/>
                        </a:rPr>
                        <a:t>/</a:t>
                      </a:r>
                      <a:r>
                        <a:rPr kumimoji="0" lang="zh-CN" altLang="zh-CN" sz="1400" b="1" kern="1200" dirty="0" smtClean="0">
                          <a:solidFill>
                            <a:schemeClr val="dk1"/>
                          </a:solidFill>
                          <a:latin typeface="微软雅黑" pitchFamily="34" charset="-122"/>
                          <a:ea typeface="微软雅黑" pitchFamily="34" charset="-122"/>
                          <a:cs typeface="+mn-cs"/>
                        </a:rPr>
                        <a:t>技术经济研究所 博士研究</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共享经济与創新商業模式</a:t>
                      </a:r>
                      <a:endPar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endParaRPr>
                    </a:p>
                    <a:p>
                      <a:r>
                        <a:rPr kumimoji="0" lang="en-US" altLang="zh-CN" sz="1400" b="0" kern="1200" dirty="0" smtClean="0">
                          <a:solidFill>
                            <a:schemeClr val="dk1"/>
                          </a:solidFill>
                          <a:latin typeface="微软雅黑" pitchFamily="34" charset="-122"/>
                          <a:ea typeface="微软雅黑" pitchFamily="34" charset="-122"/>
                          <a:cs typeface="+mn-cs"/>
                        </a:rPr>
                        <a:t>1991</a:t>
                      </a:r>
                      <a:r>
                        <a:rPr kumimoji="0" lang="zh-TW" altLang="zh-CN" sz="1400" b="0" kern="1200" dirty="0" smtClean="0">
                          <a:solidFill>
                            <a:schemeClr val="dk1"/>
                          </a:solidFill>
                          <a:latin typeface="微软雅黑" pitchFamily="34" charset="-122"/>
                          <a:ea typeface="微软雅黑" pitchFamily="34" charset="-122"/>
                          <a:cs typeface="+mn-cs"/>
                        </a:rPr>
                        <a:t>年 </a:t>
                      </a:r>
                      <a:r>
                        <a:rPr kumimoji="0" lang="zh-TW" altLang="zh-CN" sz="1400" b="1" kern="1200" dirty="0" smtClean="0">
                          <a:solidFill>
                            <a:schemeClr val="dk1"/>
                          </a:solidFill>
                          <a:latin typeface="微软雅黑" pitchFamily="34" charset="-122"/>
                          <a:ea typeface="微软雅黑" pitchFamily="34" charset="-122"/>
                          <a:cs typeface="+mn-cs"/>
                        </a:rPr>
                        <a:t>美国达拉斯大学</a:t>
                      </a:r>
                      <a:r>
                        <a:rPr kumimoji="0" lang="en-US" altLang="zh-CN" sz="1400" b="1" kern="1200" dirty="0" smtClean="0">
                          <a:solidFill>
                            <a:schemeClr val="dk1"/>
                          </a:solidFill>
                          <a:latin typeface="微软雅黑" pitchFamily="34" charset="-122"/>
                          <a:ea typeface="微软雅黑" pitchFamily="34" charset="-122"/>
                          <a:cs typeface="+mn-cs"/>
                        </a:rPr>
                        <a:t>(University of Dallas) MBA</a:t>
                      </a:r>
                      <a:r>
                        <a:rPr kumimoji="0" lang="zh-TW" altLang="zh-CN" sz="1400" b="1" kern="1200" dirty="0" smtClean="0">
                          <a:solidFill>
                            <a:schemeClr val="dk1"/>
                          </a:solidFill>
                          <a:latin typeface="微软雅黑" pitchFamily="34" charset="-122"/>
                          <a:ea typeface="微软雅黑" pitchFamily="34" charset="-122"/>
                          <a:cs typeface="+mn-cs"/>
                        </a:rPr>
                        <a:t>学位</a:t>
                      </a:r>
                      <a:r>
                        <a:rPr kumimoji="0" lang="en-US" altLang="zh-CN" sz="1400" b="0" kern="1200" dirty="0" smtClean="0">
                          <a:solidFill>
                            <a:schemeClr val="dk1"/>
                          </a:solidFill>
                          <a:latin typeface="微软雅黑" pitchFamily="34" charset="-122"/>
                          <a:ea typeface="微软雅黑" pitchFamily="34" charset="-122"/>
                          <a:cs typeface="+mn-cs"/>
                        </a:rPr>
                        <a:t>, </a:t>
                      </a:r>
                      <a:r>
                        <a:rPr kumimoji="0" lang="zh-TW" altLang="zh-CN" sz="1400" b="0" kern="1200" dirty="0" smtClean="0">
                          <a:solidFill>
                            <a:schemeClr val="dk1"/>
                          </a:solidFill>
                          <a:latin typeface="微软雅黑" pitchFamily="34" charset="-122"/>
                          <a:ea typeface="微软雅黑" pitchFamily="34" charset="-122"/>
                          <a:cs typeface="+mn-cs"/>
                        </a:rPr>
                        <a:t>主修</a:t>
                      </a:r>
                      <a:r>
                        <a:rPr kumimoji="0" lang="en-US" altLang="zh-TW" sz="1400" b="0" kern="1200" dirty="0" smtClean="0">
                          <a:solidFill>
                            <a:schemeClr val="dk1"/>
                          </a:solidFill>
                          <a:latin typeface="微软雅黑" pitchFamily="34" charset="-122"/>
                          <a:ea typeface="微软雅黑" pitchFamily="34" charset="-122"/>
                          <a:cs typeface="+mn-cs"/>
                        </a:rPr>
                        <a:t>International</a:t>
                      </a:r>
                      <a:r>
                        <a:rPr kumimoji="0" lang="en-US" altLang="zh-TW" sz="1400" b="0" kern="1200" baseline="0" dirty="0" smtClean="0">
                          <a:solidFill>
                            <a:schemeClr val="dk1"/>
                          </a:solidFill>
                          <a:latin typeface="微软雅黑" pitchFamily="34" charset="-122"/>
                          <a:ea typeface="微软雅黑" pitchFamily="34" charset="-122"/>
                          <a:cs typeface="+mn-cs"/>
                        </a:rPr>
                        <a:t> Management</a:t>
                      </a:r>
                      <a:endParaRPr kumimoji="0" lang="zh-CN" altLang="zh-CN" sz="1400" b="0" kern="1200" dirty="0" smtClean="0">
                        <a:solidFill>
                          <a:schemeClr val="dk1"/>
                        </a:solidFill>
                        <a:latin typeface="微软雅黑" pitchFamily="34" charset="-122"/>
                        <a:ea typeface="微软雅黑" pitchFamily="34" charset="-122"/>
                        <a:cs typeface="+mn-cs"/>
                      </a:endParaRPr>
                    </a:p>
                    <a:p>
                      <a:r>
                        <a:rPr kumimoji="0" lang="en-US" altLang="zh-CN" sz="1400" b="0" kern="1200" dirty="0" smtClean="0">
                          <a:solidFill>
                            <a:schemeClr val="dk1"/>
                          </a:solidFill>
                          <a:latin typeface="微软雅黑" pitchFamily="34" charset="-122"/>
                          <a:ea typeface="微软雅黑" pitchFamily="34" charset="-122"/>
                          <a:cs typeface="+mn-cs"/>
                        </a:rPr>
                        <a:t>       (90</a:t>
                      </a:r>
                      <a:r>
                        <a:rPr kumimoji="0" lang="zh-TW" altLang="zh-CN" sz="1400" b="0" kern="1200" dirty="0" smtClean="0">
                          <a:solidFill>
                            <a:schemeClr val="dk1"/>
                          </a:solidFill>
                          <a:latin typeface="微软雅黑" pitchFamily="34" charset="-122"/>
                          <a:ea typeface="微软雅黑" pitchFamily="34" charset="-122"/>
                          <a:cs typeface="+mn-cs"/>
                        </a:rPr>
                        <a:t>年秋交换学生至法国巴黎 </a:t>
                      </a:r>
                      <a:r>
                        <a:rPr kumimoji="0" lang="en-US" altLang="zh-CN" sz="1400" b="0" kern="1200" dirty="0" err="1" smtClean="0">
                          <a:solidFill>
                            <a:schemeClr val="dk1"/>
                          </a:solidFill>
                          <a:latin typeface="微软雅黑" pitchFamily="34" charset="-122"/>
                          <a:ea typeface="微软雅黑" pitchFamily="34" charset="-122"/>
                          <a:cs typeface="+mn-cs"/>
                        </a:rPr>
                        <a:t>Ecole</a:t>
                      </a:r>
                      <a:r>
                        <a:rPr kumimoji="0" lang="en-US" altLang="zh-CN" sz="1400" b="0" kern="1200" dirty="0" smtClean="0">
                          <a:solidFill>
                            <a:schemeClr val="dk1"/>
                          </a:solidFill>
                          <a:latin typeface="微软雅黑" pitchFamily="34" charset="-122"/>
                          <a:ea typeface="微软雅黑" pitchFamily="34" charset="-122"/>
                          <a:cs typeface="+mn-cs"/>
                        </a:rPr>
                        <a:t> Des</a:t>
                      </a:r>
                      <a:r>
                        <a:rPr kumimoji="0" lang="zh-TW" altLang="en-US" sz="1400" b="0" kern="1200" dirty="0" smtClean="0">
                          <a:solidFill>
                            <a:schemeClr val="dk1"/>
                          </a:solidFill>
                          <a:latin typeface="微软雅黑" pitchFamily="34" charset="-122"/>
                          <a:ea typeface="微软雅黑" pitchFamily="34" charset="-122"/>
                          <a:cs typeface="+mn-cs"/>
                        </a:rPr>
                        <a:t> </a:t>
                      </a:r>
                      <a:r>
                        <a:rPr kumimoji="0" lang="en-US" altLang="zh-CN" sz="1400" b="0" kern="1200" dirty="0" smtClean="0">
                          <a:solidFill>
                            <a:schemeClr val="dk1"/>
                          </a:solidFill>
                          <a:latin typeface="微软雅黑" pitchFamily="34" charset="-122"/>
                          <a:ea typeface="微软雅黑" pitchFamily="34" charset="-122"/>
                          <a:cs typeface="+mn-cs"/>
                        </a:rPr>
                        <a:t>Cadres / EDC</a:t>
                      </a:r>
                      <a:r>
                        <a:rPr kumimoji="0" lang="zh-TW" altLang="zh-CN" sz="1400" b="0" kern="1200" dirty="0" smtClean="0">
                          <a:solidFill>
                            <a:schemeClr val="dk1"/>
                          </a:solidFill>
                          <a:latin typeface="微软雅黑" pitchFamily="34" charset="-122"/>
                          <a:ea typeface="微软雅黑" pitchFamily="34" charset="-122"/>
                          <a:cs typeface="+mn-cs"/>
                        </a:rPr>
                        <a:t>学院研习</a:t>
                      </a:r>
                      <a:r>
                        <a:rPr kumimoji="0" lang="en-US" altLang="zh-CN" sz="1400" b="0" kern="1200" dirty="0" smtClean="0">
                          <a:solidFill>
                            <a:schemeClr val="dk1"/>
                          </a:solidFill>
                          <a:latin typeface="微软雅黑" pitchFamily="34" charset="-122"/>
                          <a:ea typeface="微软雅黑" pitchFamily="34" charset="-122"/>
                          <a:cs typeface="+mn-cs"/>
                        </a:rPr>
                        <a:t>) </a:t>
                      </a:r>
                      <a:endParaRPr kumimoji="0" lang="en-US" altLang="zh-CN" sz="1400" b="1" kern="1200" dirty="0" smtClean="0">
                        <a:solidFill>
                          <a:schemeClr val="dk1"/>
                        </a:solidFill>
                        <a:latin typeface="微软雅黑" pitchFamily="34" charset="-122"/>
                        <a:ea typeface="微软雅黑" pitchFamily="34" charset="-122"/>
                        <a:cs typeface="+mn-cs"/>
                      </a:endParaRPr>
                    </a:p>
                    <a:p>
                      <a:r>
                        <a:rPr kumimoji="0" lang="en-US" altLang="zh-CN" sz="1400" b="0" kern="1200" dirty="0" smtClean="0">
                          <a:solidFill>
                            <a:schemeClr val="dk1"/>
                          </a:solidFill>
                          <a:latin typeface="微软雅黑" pitchFamily="34" charset="-122"/>
                          <a:ea typeface="微软雅黑" pitchFamily="34" charset="-122"/>
                          <a:cs typeface="+mn-cs"/>
                        </a:rPr>
                        <a:t>1985</a:t>
                      </a:r>
                      <a:r>
                        <a:rPr kumimoji="0" lang="zh-CN" altLang="zh-CN" sz="1400" b="0" kern="1200" dirty="0" smtClean="0">
                          <a:solidFill>
                            <a:schemeClr val="dk1"/>
                          </a:solidFill>
                          <a:latin typeface="微软雅黑" pitchFamily="34" charset="-122"/>
                          <a:ea typeface="微软雅黑" pitchFamily="34" charset="-122"/>
                          <a:cs typeface="+mn-cs"/>
                        </a:rPr>
                        <a:t>年 </a:t>
                      </a:r>
                      <a:r>
                        <a:rPr kumimoji="0" lang="zh-CN" altLang="zh-CN" sz="1400" b="1" kern="1200" dirty="0" smtClean="0">
                          <a:solidFill>
                            <a:schemeClr val="dk1"/>
                          </a:solidFill>
                          <a:latin typeface="微软雅黑" pitchFamily="34" charset="-122"/>
                          <a:ea typeface="微软雅黑" pitchFamily="34" charset="-122"/>
                          <a:cs typeface="+mn-cs"/>
                        </a:rPr>
                        <a:t>台湾政治大学</a:t>
                      </a:r>
                      <a:r>
                        <a:rPr kumimoji="0" lang="en-US" altLang="zh-TW" sz="1400" b="1" kern="1200" dirty="0" smtClean="0">
                          <a:solidFill>
                            <a:schemeClr val="dk1"/>
                          </a:solidFill>
                          <a:latin typeface="微软雅黑" pitchFamily="34" charset="-122"/>
                          <a:ea typeface="微软雅黑" pitchFamily="34" charset="-122"/>
                          <a:cs typeface="+mn-cs"/>
                        </a:rPr>
                        <a:t>(</a:t>
                      </a:r>
                      <a:r>
                        <a:rPr kumimoji="0" lang="en-US" altLang="zh-CN" sz="1400" b="1" kern="1200" dirty="0" smtClean="0">
                          <a:solidFill>
                            <a:schemeClr val="dk1"/>
                          </a:solidFill>
                          <a:latin typeface="微软雅黑" pitchFamily="34" charset="-122"/>
                          <a:ea typeface="微软雅黑" pitchFamily="34" charset="-122"/>
                          <a:cs typeface="+mn-cs"/>
                        </a:rPr>
                        <a:t>NCCU</a:t>
                      </a:r>
                      <a:r>
                        <a:rPr kumimoji="0" lang="en-US" altLang="zh-TW" sz="1400" b="1" kern="1200" dirty="0" smtClean="0">
                          <a:solidFill>
                            <a:schemeClr val="dk1"/>
                          </a:solidFill>
                          <a:latin typeface="微软雅黑" pitchFamily="34" charset="-122"/>
                          <a:ea typeface="微软雅黑" pitchFamily="34" charset="-122"/>
                          <a:cs typeface="+mn-cs"/>
                        </a:rPr>
                        <a:t>)</a:t>
                      </a:r>
                      <a:r>
                        <a:rPr kumimoji="0" lang="zh-CN" altLang="zh-CN" sz="1400" b="1" kern="1200" dirty="0" smtClean="0">
                          <a:solidFill>
                            <a:schemeClr val="dk1"/>
                          </a:solidFill>
                          <a:latin typeface="微软雅黑" pitchFamily="34" charset="-122"/>
                          <a:ea typeface="微软雅黑" pitchFamily="34" charset="-122"/>
                          <a:cs typeface="+mn-cs"/>
                        </a:rPr>
                        <a:t>心理学学士</a:t>
                      </a:r>
                    </a:p>
                    <a:p>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大二担任</a:t>
                      </a:r>
                      <a:r>
                        <a:rPr kumimoji="0" lang="en-US" altLang="zh-CN" sz="1400" b="0" kern="1200" dirty="0" smtClean="0">
                          <a:solidFill>
                            <a:schemeClr val="dk1"/>
                          </a:solidFill>
                          <a:latin typeface="微软雅黑" pitchFamily="34" charset="-122"/>
                          <a:ea typeface="微软雅黑" pitchFamily="34" charset="-122"/>
                          <a:cs typeface="+mn-cs"/>
                        </a:rPr>
                        <a:t>《</a:t>
                      </a:r>
                      <a:r>
                        <a:rPr kumimoji="0" lang="zh-CN" altLang="zh-CN" sz="1400" b="0" kern="1200" dirty="0" smtClean="0">
                          <a:solidFill>
                            <a:schemeClr val="dk1"/>
                          </a:solidFill>
                          <a:latin typeface="微软雅黑" pitchFamily="34" charset="-122"/>
                          <a:ea typeface="微软雅黑" pitchFamily="34" charset="-122"/>
                          <a:cs typeface="+mn-cs"/>
                        </a:rPr>
                        <a:t>国医社</a:t>
                      </a:r>
                      <a:r>
                        <a:rPr kumimoji="0" lang="en-US" altLang="zh-CN" sz="1400" b="0" kern="1200" dirty="0" smtClean="0">
                          <a:solidFill>
                            <a:schemeClr val="dk1"/>
                          </a:solidFill>
                          <a:latin typeface="微软雅黑" pitchFamily="34" charset="-122"/>
                          <a:ea typeface="微软雅黑" pitchFamily="34" charset="-122"/>
                          <a:cs typeface="+mn-cs"/>
                        </a:rPr>
                        <a:t>》</a:t>
                      </a:r>
                      <a:r>
                        <a:rPr kumimoji="0" lang="zh-CN" altLang="zh-CN" sz="1400" b="0" kern="1200" dirty="0" smtClean="0">
                          <a:solidFill>
                            <a:schemeClr val="dk1"/>
                          </a:solidFill>
                          <a:latin typeface="微软雅黑" pitchFamily="34" charset="-122"/>
                          <a:ea typeface="微软雅黑" pitchFamily="34" charset="-122"/>
                          <a:cs typeface="+mn-cs"/>
                        </a:rPr>
                        <a:t>社长</a:t>
                      </a: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荣获全台</a:t>
                      </a:r>
                      <a:r>
                        <a:rPr kumimoji="0" lang="zh-CN" altLang="zh-CN" sz="1400" kern="1200" dirty="0" smtClean="0">
                          <a:solidFill>
                            <a:schemeClr val="dk1"/>
                          </a:solidFill>
                          <a:latin typeface="微软雅黑" pitchFamily="34" charset="-122"/>
                          <a:ea typeface="微软雅黑" pitchFamily="34" charset="-122"/>
                          <a:cs typeface="+mn-cs"/>
                        </a:rPr>
                        <a:t>首届</a:t>
                      </a:r>
                      <a:r>
                        <a:rPr kumimoji="0" lang="zh-CN" altLang="zh-CN" sz="1400" b="0" kern="1200" dirty="0" smtClean="0">
                          <a:solidFill>
                            <a:schemeClr val="dk1"/>
                          </a:solidFill>
                          <a:latin typeface="微软雅黑" pitchFamily="34" charset="-122"/>
                          <a:ea typeface="微软雅黑" pitchFamily="34" charset="-122"/>
                          <a:cs typeface="+mn-cs"/>
                        </a:rPr>
                        <a:t>大专优良社团评鉴</a:t>
                      </a:r>
                      <a:r>
                        <a:rPr kumimoji="0" lang="en-US" altLang="zh-CN" sz="1400" b="0" kern="1200" dirty="0" smtClean="0">
                          <a:solidFill>
                            <a:schemeClr val="dk1"/>
                          </a:solidFill>
                          <a:latin typeface="微软雅黑" pitchFamily="34" charset="-122"/>
                          <a:ea typeface="微软雅黑" pitchFamily="34" charset="-122"/>
                          <a:cs typeface="+mn-cs"/>
                        </a:rPr>
                        <a:t>Top20 </a:t>
                      </a:r>
                      <a:r>
                        <a:rPr kumimoji="0" lang="zh-CN" altLang="zh-CN" sz="1400" b="0" kern="1200" dirty="0" smtClean="0">
                          <a:solidFill>
                            <a:schemeClr val="dk1"/>
                          </a:solidFill>
                          <a:latin typeface="微软雅黑" pitchFamily="34" charset="-122"/>
                          <a:ea typeface="微软雅黑" pitchFamily="34" charset="-122"/>
                          <a:cs typeface="+mn-cs"/>
                        </a:rPr>
                        <a:t>特优社长奖</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400" b="0" kern="1200" dirty="0" smtClean="0">
                          <a:solidFill>
                            <a:schemeClr val="dk1"/>
                          </a:solidFill>
                          <a:latin typeface="微软雅黑" pitchFamily="34" charset="-122"/>
                          <a:ea typeface="微软雅黑" pitchFamily="34" charset="-122"/>
                          <a:cs typeface="+mn-cs"/>
                        </a:rPr>
                        <a:t>       </a:t>
                      </a:r>
                      <a:r>
                        <a:rPr kumimoji="0" lang="zh-CN" altLang="zh-CN" sz="1400" b="0" kern="1200" dirty="0" smtClean="0">
                          <a:solidFill>
                            <a:schemeClr val="dk1"/>
                          </a:solidFill>
                          <a:latin typeface="微软雅黑" pitchFamily="34" charset="-122"/>
                          <a:ea typeface="微软雅黑" pitchFamily="34" charset="-122"/>
                          <a:cs typeface="+mn-cs"/>
                        </a:rPr>
                        <a:t>大三</a:t>
                      </a:r>
                      <a:r>
                        <a:rPr kumimoji="0" lang="zh-CN" altLang="zh-CN" sz="1400" kern="1200" dirty="0" smtClean="0">
                          <a:solidFill>
                            <a:schemeClr val="dk1"/>
                          </a:solidFill>
                          <a:latin typeface="微软雅黑" pitchFamily="34" charset="-122"/>
                          <a:ea typeface="微软雅黑" pitchFamily="34" charset="-122"/>
                          <a:cs typeface="+mn-cs"/>
                        </a:rPr>
                        <a:t>获百人以上联署</a:t>
                      </a:r>
                      <a:r>
                        <a:rPr kumimoji="0" lang="zh-CN" altLang="zh-CN" sz="1400" b="0" kern="1200" dirty="0" smtClean="0">
                          <a:solidFill>
                            <a:schemeClr val="dk1"/>
                          </a:solidFill>
                          <a:latin typeface="微软雅黑" pitchFamily="34" charset="-122"/>
                          <a:ea typeface="微软雅黑" pitchFamily="34" charset="-122"/>
                          <a:cs typeface="+mn-cs"/>
                        </a:rPr>
                        <a:t>成功创立</a:t>
                      </a:r>
                      <a:r>
                        <a:rPr kumimoji="0" lang="en-US" altLang="zh-CN" sz="1400" b="0" kern="1200" dirty="0" smtClean="0">
                          <a:solidFill>
                            <a:schemeClr val="dk1"/>
                          </a:solidFill>
                          <a:latin typeface="微软雅黑" pitchFamily="34" charset="-122"/>
                          <a:ea typeface="微软雅黑" pitchFamily="34" charset="-122"/>
                          <a:cs typeface="+mn-cs"/>
                        </a:rPr>
                        <a:t>《</a:t>
                      </a:r>
                      <a:r>
                        <a:rPr kumimoji="0" lang="zh-CN" altLang="zh-CN" sz="1400" b="0" kern="1200" dirty="0" smtClean="0">
                          <a:solidFill>
                            <a:schemeClr val="dk1"/>
                          </a:solidFill>
                          <a:latin typeface="微软雅黑" pitchFamily="34" charset="-122"/>
                          <a:ea typeface="微软雅黑" pitchFamily="34" charset="-122"/>
                          <a:cs typeface="+mn-cs"/>
                        </a:rPr>
                        <a:t>易理数</a:t>
                      </a:r>
                      <a:r>
                        <a:rPr kumimoji="0" lang="zh-CN" altLang="zh-CN" sz="1400" kern="1200" dirty="0" smtClean="0">
                          <a:solidFill>
                            <a:schemeClr val="dk1"/>
                          </a:solidFill>
                          <a:latin typeface="微软雅黑" pitchFamily="34" charset="-122"/>
                          <a:ea typeface="微软雅黑" pitchFamily="34" charset="-122"/>
                          <a:cs typeface="+mn-cs"/>
                        </a:rPr>
                        <a:t>术</a:t>
                      </a:r>
                      <a:r>
                        <a:rPr kumimoji="0" lang="zh-CN" altLang="zh-CN" sz="1400" b="0" kern="1200" dirty="0" smtClean="0">
                          <a:solidFill>
                            <a:schemeClr val="dk1"/>
                          </a:solidFill>
                          <a:latin typeface="微软雅黑" pitchFamily="34" charset="-122"/>
                          <a:ea typeface="微软雅黑" pitchFamily="34" charset="-122"/>
                          <a:cs typeface="+mn-cs"/>
                        </a:rPr>
                        <a:t>社</a:t>
                      </a:r>
                      <a:r>
                        <a:rPr kumimoji="0" lang="en-US" altLang="zh-CN" sz="1400" b="0" kern="1200" dirty="0" smtClean="0">
                          <a:solidFill>
                            <a:schemeClr val="dk1"/>
                          </a:solidFill>
                          <a:latin typeface="微软雅黑" pitchFamily="34" charset="-122"/>
                          <a:ea typeface="微软雅黑" pitchFamily="34" charset="-122"/>
                          <a:cs typeface="+mn-cs"/>
                        </a:rPr>
                        <a:t>》</a:t>
                      </a:r>
                      <a:r>
                        <a:rPr kumimoji="0" lang="zh-CN" altLang="zh-CN" sz="1400" b="0" kern="1200" dirty="0" smtClean="0">
                          <a:solidFill>
                            <a:schemeClr val="dk1"/>
                          </a:solidFill>
                          <a:latin typeface="微软雅黑" pitchFamily="34" charset="-122"/>
                          <a:ea typeface="微软雅黑" pitchFamily="34" charset="-122"/>
                          <a:cs typeface="+mn-cs"/>
                        </a:rPr>
                        <a:t>并担任首任社长</a:t>
                      </a:r>
                    </a:p>
                  </a:txBody>
                  <a:tcPr/>
                </a:tc>
              </a:tr>
            </a:tbl>
          </a:graphicData>
        </a:graphic>
      </p:graphicFrame>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dirty="0"/>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27</a:t>
            </a:fld>
            <a:endParaRPr lang="zh-CN" altLang="en-US" dirty="0"/>
          </a:p>
        </p:txBody>
      </p:sp>
      <p:pic>
        <p:nvPicPr>
          <p:cNvPr id="1026" name="Picture 2" descr="C:\Vancouver\Vancouver 1601-2\160122 2016僑界新年聯誼晚會\mmexport1475626891721_meitu_1.jpg"/>
          <p:cNvPicPr>
            <a:picLocks noChangeAspect="1" noChangeArrowheads="1"/>
          </p:cNvPicPr>
          <p:nvPr/>
        </p:nvPicPr>
        <p:blipFill>
          <a:blip r:embed="rId2" cstate="print"/>
          <a:srcRect/>
          <a:stretch>
            <a:fillRect/>
          </a:stretch>
        </p:blipFill>
        <p:spPr bwMode="auto">
          <a:xfrm>
            <a:off x="7452320" y="188640"/>
            <a:ext cx="1547664" cy="1862929"/>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7776000" cy="792088"/>
          </a:xfrm>
        </p:spPr>
        <p:txBody>
          <a:bodyPr>
            <a:noAutofit/>
          </a:bodyPr>
          <a:lstStyle/>
          <a:p>
            <a:pPr algn="ctr"/>
            <a:r>
              <a:rPr lang="en-US" altLang="zh-CN" sz="4800" b="1" dirty="0" smtClean="0">
                <a:latin typeface="+mj-ea"/>
              </a:rPr>
              <a:t>IEG</a:t>
            </a:r>
            <a:r>
              <a:rPr lang="zh-CN" altLang="en-US" sz="4800" b="1" dirty="0" smtClean="0"/>
              <a:t>团队配置 </a:t>
            </a:r>
            <a:r>
              <a:rPr lang="en-US" altLang="zh-CN" sz="4800" b="1" dirty="0" smtClean="0">
                <a:latin typeface="+mj-ea"/>
              </a:rPr>
              <a:t>I</a:t>
            </a:r>
            <a:endParaRPr lang="zh-CN" altLang="en-US" sz="4800" dirty="0">
              <a:latin typeface="+mj-ea"/>
            </a:endParaRPr>
          </a:p>
        </p:txBody>
      </p:sp>
      <p:graphicFrame>
        <p:nvGraphicFramePr>
          <p:cNvPr id="6" name="内容占位符 5"/>
          <p:cNvGraphicFramePr>
            <a:graphicFrameLocks noGrp="1"/>
          </p:cNvGraphicFramePr>
          <p:nvPr>
            <p:ph idx="1"/>
          </p:nvPr>
        </p:nvGraphicFramePr>
        <p:xfrm>
          <a:off x="395536" y="980728"/>
          <a:ext cx="8229600" cy="5247888"/>
        </p:xfrm>
        <a:graphic>
          <a:graphicData uri="http://schemas.openxmlformats.org/drawingml/2006/table">
            <a:tbl>
              <a:tblPr firstRow="1" bandRow="1">
                <a:tableStyleId>{5C22544A-7EE6-4342-B048-85BDC9FD1C3A}</a:tableStyleId>
              </a:tblPr>
              <a:tblGrid>
                <a:gridCol w="8229600"/>
              </a:tblGrid>
              <a:tr h="432048">
                <a:tc>
                  <a:txBody>
                    <a:bodyPr/>
                    <a:lstStyle/>
                    <a:p>
                      <a:pPr algn="ctr"/>
                      <a:r>
                        <a:rPr kumimoji="0" lang="en-US"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CFO </a:t>
                      </a:r>
                      <a:r>
                        <a:rPr kumimoji="0" lang="zh-TW" altLang="en-US"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 </a:t>
                      </a:r>
                      <a:r>
                        <a:rPr kumimoji="0" lang="en-US" altLang="zh-CN" sz="2000" b="1" kern="1200" dirty="0" err="1"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Fintech</a:t>
                      </a:r>
                      <a:r>
                        <a:rPr kumimoji="0" lang="en-US"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lang="zh-CN" altLang="en-US" sz="20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区块链</a:t>
                      </a:r>
                      <a:r>
                        <a:rPr kumimoji="0" lang="zh-CN"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模型研发中心</a:t>
                      </a:r>
                      <a:endParaRPr lang="zh-CN" altLang="en-US" sz="2000" dirty="0">
                        <a:effectLst>
                          <a:outerShdw blurRad="38100" dist="38100" dir="2700000" algn="tl">
                            <a:srgbClr val="000000">
                              <a:alpha val="43137"/>
                            </a:srgbClr>
                          </a:outerShdw>
                        </a:effectLst>
                        <a:latin typeface="微软雅黑" pitchFamily="34" charset="-122"/>
                        <a:ea typeface="微软雅黑" pitchFamily="34" charset="-122"/>
                      </a:endParaRPr>
                    </a:p>
                  </a:txBody>
                  <a:tcPr/>
                </a:tc>
              </a:tr>
              <a:tr h="3943853">
                <a:tc>
                  <a:txBody>
                    <a:bodyPr/>
                    <a:lstStyle/>
                    <a:p>
                      <a:r>
                        <a:rPr kumimoji="0" lang="zh-CN" altLang="zh-CN" sz="16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刘晨</a:t>
                      </a:r>
                      <a:r>
                        <a:rPr kumimoji="0" lang="en-US" altLang="zh-CN" sz="16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 CHEN LIU, Ph.D.</a:t>
                      </a:r>
                      <a:r>
                        <a:rPr kumimoji="0" lang="en-US" altLang="zh-CN" sz="1400" kern="1200" dirty="0" smtClean="0">
                          <a:solidFill>
                            <a:schemeClr val="dk1"/>
                          </a:solidFill>
                          <a:latin typeface="微软雅黑" pitchFamily="34" charset="-122"/>
                          <a:ea typeface="微软雅黑" pitchFamily="34" charset="-122"/>
                          <a:cs typeface="+mn-cs"/>
                        </a:rPr>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rPr>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b="1" kern="1200" dirty="0" smtClean="0">
                          <a:solidFill>
                            <a:schemeClr val="dk1"/>
                          </a:solidFill>
                          <a:effectLst>
                            <a:outerShdw blurRad="38100" dist="38100" dir="2700000" algn="tl">
                              <a:srgbClr val="000000">
                                <a:alpha val="43137"/>
                              </a:srgbClr>
                            </a:outerShdw>
                          </a:effectLst>
                          <a:latin typeface="微软雅黑" pitchFamily="34" charset="-122"/>
                          <a:ea typeface="微软雅黑" pitchFamily="34" charset="-122"/>
                          <a:cs typeface="+mn-cs"/>
                        </a:rPr>
                        <a:t>Assistant Professor of Finance/School of Business, </a:t>
                      </a:r>
                    </a:p>
                    <a:p>
                      <a:r>
                        <a:rPr kumimoji="0" lang="en-US" altLang="zh-CN" sz="1400" b="1" kern="1200" dirty="0" smtClean="0">
                          <a:solidFill>
                            <a:schemeClr val="dk1"/>
                          </a:solidFill>
                          <a:effectLst>
                            <a:outerShdw blurRad="38100" dist="38100" dir="2700000" algn="tl">
                              <a:srgbClr val="000000">
                                <a:alpha val="43137"/>
                              </a:srgbClr>
                            </a:outerShdw>
                          </a:effectLst>
                          <a:latin typeface="微软雅黑" pitchFamily="34" charset="-122"/>
                          <a:ea typeface="微软雅黑" pitchFamily="34" charset="-122"/>
                          <a:cs typeface="+mn-cs"/>
                        </a:rPr>
                        <a:t>Trinity Western University</a:t>
                      </a:r>
                      <a:r>
                        <a:rPr kumimoji="0" lang="en-US" altLang="zh-TW" sz="1400" b="1" kern="1200" dirty="0" smtClean="0">
                          <a:solidFill>
                            <a:schemeClr val="dk1"/>
                          </a:solidFill>
                          <a:effectLst>
                            <a:outerShdw blurRad="38100" dist="38100" dir="2700000" algn="tl">
                              <a:srgbClr val="000000">
                                <a:alpha val="43137"/>
                              </a:srgbClr>
                            </a:outerShdw>
                          </a:effectLst>
                          <a:latin typeface="微软雅黑" pitchFamily="34" charset="-122"/>
                          <a:ea typeface="微软雅黑" pitchFamily="34" charset="-122"/>
                          <a:cs typeface="+mn-cs"/>
                        </a:rPr>
                        <a:t>(TWI)</a:t>
                      </a:r>
                      <a:r>
                        <a:rPr kumimoji="0" lang="en-US" altLang="zh-CN" sz="1400" b="1" kern="1200" dirty="0" smtClean="0">
                          <a:solidFill>
                            <a:schemeClr val="dk1"/>
                          </a:solidFill>
                          <a:effectLst>
                            <a:outerShdw blurRad="38100" dist="38100" dir="2700000" algn="tl">
                              <a:srgbClr val="000000">
                                <a:alpha val="43137"/>
                              </a:srgbClr>
                            </a:outerShdw>
                          </a:effectLst>
                          <a:latin typeface="微软雅黑" pitchFamily="34" charset="-122"/>
                          <a:ea typeface="微软雅黑" pitchFamily="34" charset="-122"/>
                          <a:cs typeface="+mn-cs"/>
                        </a:rPr>
                        <a:t>, Langley(Metro-Vancouver), BC, Canada </a:t>
                      </a:r>
                      <a:r>
                        <a:rPr kumimoji="0" lang="en-US" altLang="zh-CN" sz="1400" kern="1200" dirty="0" smtClean="0">
                          <a:solidFill>
                            <a:schemeClr val="dk1"/>
                          </a:solidFill>
                          <a:latin typeface="微软雅黑" pitchFamily="34" charset="-122"/>
                          <a:ea typeface="微软雅黑" pitchFamily="34" charset="-122"/>
                          <a:cs typeface="+mn-cs"/>
                        </a:rPr>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b="1" kern="1200" dirty="0" smtClean="0">
                          <a:solidFill>
                            <a:schemeClr val="dk1"/>
                          </a:solidFill>
                          <a:latin typeface="微软雅黑" pitchFamily="34" charset="-122"/>
                          <a:ea typeface="微软雅黑" pitchFamily="34" charset="-122"/>
                          <a:cs typeface="+mn-cs"/>
                        </a:rPr>
                        <a:t>PROFESSIONAL EXPERIENCE</a:t>
                      </a:r>
                      <a:r>
                        <a:rPr kumimoji="0" lang="en-US" altLang="zh-CN" sz="1400" kern="1200" dirty="0" smtClean="0">
                          <a:solidFill>
                            <a:schemeClr val="dk1"/>
                          </a:solidFill>
                          <a:latin typeface="微软雅黑" pitchFamily="34" charset="-122"/>
                          <a:ea typeface="微软雅黑" pitchFamily="34" charset="-122"/>
                          <a:cs typeface="+mn-cs"/>
                        </a:rPr>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b="1" kern="1200" dirty="0" smtClean="0">
                          <a:solidFill>
                            <a:schemeClr val="dk1"/>
                          </a:solidFill>
                          <a:latin typeface="微软雅黑" pitchFamily="34" charset="-122"/>
                          <a:ea typeface="微软雅黑" pitchFamily="34" charset="-122"/>
                          <a:cs typeface="+mn-cs"/>
                        </a:rPr>
                        <a:t>2013-current </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Private Equity and Venture Capital Consulting </a:t>
                      </a:r>
                      <a:r>
                        <a:rPr kumimoji="0" lang="en-US" altLang="zh-CN" sz="1400" b="1" kern="1200" dirty="0" smtClean="0">
                          <a:solidFill>
                            <a:schemeClr val="dk1"/>
                          </a:solidFill>
                          <a:latin typeface="微软雅黑" pitchFamily="34" charset="-122"/>
                          <a:ea typeface="微软雅黑" pitchFamily="34" charset="-122"/>
                          <a:cs typeface="+mn-cs"/>
                        </a:rPr>
                        <a:t>(independent)</a:t>
                      </a:r>
                      <a:r>
                        <a:rPr kumimoji="0" lang="en-US" altLang="zh-CN" sz="1400" kern="1200" dirty="0" smtClean="0">
                          <a:solidFill>
                            <a:schemeClr val="dk1"/>
                          </a:solidFill>
                          <a:latin typeface="微软雅黑" pitchFamily="34" charset="-122"/>
                          <a:ea typeface="微软雅黑" pitchFamily="34" charset="-122"/>
                          <a:cs typeface="+mn-cs"/>
                        </a:rPr>
                        <a:t>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rPr>
                        <a:t>Provided consulting reports for projects that include:</a:t>
                      </a:r>
                      <a:r>
                        <a:rPr kumimoji="0" lang="en-US" altLang="zh-CN" sz="1400" b="1" kern="1200" dirty="0" smtClean="0">
                          <a:solidFill>
                            <a:schemeClr val="dk1"/>
                          </a:solidFill>
                          <a:latin typeface="微软雅黑" pitchFamily="34" charset="-122"/>
                          <a:ea typeface="微软雅黑" pitchFamily="34" charset="-122"/>
                          <a:cs typeface="+mn-cs"/>
                        </a:rPr>
                        <a:t/>
                      </a:r>
                      <a:br>
                        <a:rPr kumimoji="0" lang="en-US" altLang="zh-CN" sz="1400" b="1"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sym typeface="Symbol"/>
                        </a:rPr>
                        <a:t></a:t>
                      </a:r>
                      <a:r>
                        <a:rPr kumimoji="0" lang="en-US" altLang="zh-CN" sz="1400" kern="1200" dirty="0" smtClean="0">
                          <a:solidFill>
                            <a:schemeClr val="dk1"/>
                          </a:solidFill>
                          <a:latin typeface="微软雅黑" pitchFamily="34" charset="-122"/>
                          <a:ea typeface="微软雅黑" pitchFamily="34" charset="-122"/>
                          <a:cs typeface="+mn-cs"/>
                        </a:rPr>
                        <a:t> Valuation of private companies (1) around the time of initial takeover by PE and VC funds, (2) at the time of PE exit through sales to another companies, and (3) pre-IPO.</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sym typeface="Symbol"/>
                        </a:rPr>
                        <a:t></a:t>
                      </a:r>
                      <a:r>
                        <a:rPr kumimoji="0" lang="en-US" altLang="zh-CN" sz="1400" kern="1200" dirty="0" smtClean="0">
                          <a:solidFill>
                            <a:schemeClr val="dk1"/>
                          </a:solidFill>
                          <a:latin typeface="微软雅黑" pitchFamily="34" charset="-122"/>
                          <a:ea typeface="微软雅黑" pitchFamily="34" charset="-122"/>
                          <a:cs typeface="+mn-cs"/>
                        </a:rPr>
                        <a:t> Deal sourcing and due diligence including </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primary research, market</a:t>
                      </a:r>
                      <a:r>
                        <a:rPr kumimoji="0" lang="zh-TW" altLang="en-US"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 </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analysis</a:t>
                      </a:r>
                      <a:r>
                        <a:rPr kumimoji="0" lang="en-US" altLang="zh-CN" sz="1400" kern="1200" dirty="0" smtClean="0">
                          <a:solidFill>
                            <a:schemeClr val="dk1"/>
                          </a:solidFill>
                          <a:latin typeface="微软雅黑" pitchFamily="34" charset="-122"/>
                          <a:ea typeface="微软雅黑" pitchFamily="34" charset="-122"/>
                          <a:cs typeface="+mn-cs"/>
                        </a:rPr>
                        <a:t>, and </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financial models.</a:t>
                      </a:r>
                      <a:r>
                        <a:rPr kumimoji="0" lang="en-US" altLang="zh-CN" sz="1400" kern="1200" dirty="0" smtClean="0">
                          <a:solidFill>
                            <a:schemeClr val="dk1"/>
                          </a:solidFill>
                          <a:latin typeface="微软雅黑" pitchFamily="34" charset="-122"/>
                          <a:ea typeface="微软雅黑" pitchFamily="34" charset="-122"/>
                          <a:cs typeface="+mn-cs"/>
                        </a:rPr>
                        <a:t> </a:t>
                      </a:r>
                    </a:p>
                    <a:p>
                      <a:r>
                        <a:rPr kumimoji="0" lang="en-US" altLang="zh-CN" sz="1400" kern="1200" dirty="0" smtClean="0">
                          <a:solidFill>
                            <a:schemeClr val="dk1"/>
                          </a:solidFill>
                          <a:latin typeface="微软雅黑" pitchFamily="34" charset="-122"/>
                          <a:ea typeface="微软雅黑" pitchFamily="34" charset="-122"/>
                          <a:cs typeface="+mn-cs"/>
                          <a:sym typeface="Symbol"/>
                        </a:rPr>
                        <a:t></a:t>
                      </a:r>
                      <a:r>
                        <a:rPr kumimoji="0" lang="en-US" altLang="zh-CN" sz="1400" kern="1200" dirty="0" smtClean="0">
                          <a:solidFill>
                            <a:schemeClr val="dk1"/>
                          </a:solidFill>
                          <a:latin typeface="微软雅黑" pitchFamily="34" charset="-122"/>
                          <a:ea typeface="微软雅黑" pitchFamily="34" charset="-122"/>
                          <a:cs typeface="+mn-cs"/>
                        </a:rPr>
                        <a:t> Operational improvement.</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sym typeface="Symbol"/>
                        </a:rPr>
                        <a:t></a:t>
                      </a:r>
                      <a:r>
                        <a:rPr kumimoji="0" lang="en-US" altLang="zh-CN" sz="1400" kern="1200" dirty="0" smtClean="0">
                          <a:solidFill>
                            <a:schemeClr val="dk1"/>
                          </a:solidFill>
                          <a:latin typeface="微软雅黑" pitchFamily="34" charset="-122"/>
                          <a:ea typeface="微软雅黑" pitchFamily="34" charset="-122"/>
                          <a:cs typeface="+mn-cs"/>
                        </a:rPr>
                        <a:t> Industries involved: Financial, High-tech, Manufacturing, Retail, and Real Estate.</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b="1" kern="1200" dirty="0" smtClean="0">
                          <a:solidFill>
                            <a:schemeClr val="dk1"/>
                          </a:solidFill>
                          <a:latin typeface="微软雅黑" pitchFamily="34" charset="-122"/>
                          <a:ea typeface="微软雅黑" pitchFamily="34" charset="-122"/>
                          <a:cs typeface="+mn-cs"/>
                        </a:rPr>
                        <a:t>2015-current Start-UP &amp; entrepreneurs Consulting (independent)</a:t>
                      </a:r>
                      <a:r>
                        <a:rPr kumimoji="0" lang="en-US" altLang="zh-CN" sz="1400" kern="1200" dirty="0" smtClean="0">
                          <a:solidFill>
                            <a:schemeClr val="dk1"/>
                          </a:solidFill>
                          <a:latin typeface="微软雅黑" pitchFamily="34" charset="-122"/>
                          <a:ea typeface="微软雅黑" pitchFamily="34" charset="-122"/>
                          <a:cs typeface="+mn-cs"/>
                        </a:rPr>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rPr>
                        <a:t>Provided expert service on entrepreneurs consulting and training including </a:t>
                      </a:r>
                      <a:r>
                        <a:rPr kumimoji="0" lang="en-US" altLang="zh-CN" sz="1400" b="0" kern="1200" dirty="0" smtClean="0">
                          <a:solidFill>
                            <a:schemeClr val="bg1"/>
                          </a:solidFill>
                          <a:effectLst/>
                          <a:latin typeface="微软雅黑" pitchFamily="34" charset="-122"/>
                          <a:ea typeface="微软雅黑" pitchFamily="34" charset="-122"/>
                          <a:cs typeface="+mn-cs"/>
                        </a:rPr>
                        <a:t>business strategy, product positioning, </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financial management</a:t>
                      </a:r>
                      <a:r>
                        <a:rPr kumimoji="0" lang="en-US" altLang="zh-CN" sz="1400" kern="1200" dirty="0" smtClean="0">
                          <a:solidFill>
                            <a:schemeClr val="dk1"/>
                          </a:solidFill>
                          <a:latin typeface="微软雅黑" pitchFamily="34" charset="-122"/>
                          <a:ea typeface="微软雅黑" pitchFamily="34" charset="-122"/>
                          <a:cs typeface="+mn-cs"/>
                        </a:rPr>
                        <a:t>, and etc.</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b="1" kern="1200" dirty="0" smtClean="0">
                          <a:solidFill>
                            <a:schemeClr val="dk1"/>
                          </a:solidFill>
                          <a:latin typeface="微软雅黑" pitchFamily="34" charset="-122"/>
                          <a:ea typeface="微软雅黑" pitchFamily="34" charset="-122"/>
                          <a:cs typeface="+mn-cs"/>
                        </a:rPr>
                        <a:t>2016-current Simon Fraser University, Department of Economics, Canada</a:t>
                      </a:r>
                      <a:r>
                        <a:rPr kumimoji="0" lang="en-US" altLang="zh-CN" sz="1400" kern="1200" dirty="0" smtClean="0">
                          <a:solidFill>
                            <a:schemeClr val="dk1"/>
                          </a:solidFill>
                          <a:latin typeface="微软雅黑" pitchFamily="34" charset="-122"/>
                          <a:ea typeface="微软雅黑" pitchFamily="34" charset="-122"/>
                          <a:cs typeface="+mn-cs"/>
                        </a:rPr>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err="1" smtClean="0">
                          <a:solidFill>
                            <a:schemeClr val="dk1"/>
                          </a:solidFill>
                          <a:latin typeface="微软雅黑" pitchFamily="34" charset="-122"/>
                          <a:ea typeface="微软雅黑" pitchFamily="34" charset="-122"/>
                          <a:cs typeface="+mn-cs"/>
                        </a:rPr>
                        <a:t>Sessional</a:t>
                      </a:r>
                      <a:r>
                        <a:rPr kumimoji="0" lang="en-US" altLang="zh-CN" sz="1400" kern="1200" dirty="0" smtClean="0">
                          <a:solidFill>
                            <a:schemeClr val="dk1"/>
                          </a:solidFill>
                          <a:latin typeface="微软雅黑" pitchFamily="34" charset="-122"/>
                          <a:ea typeface="微软雅黑" pitchFamily="34" charset="-122"/>
                          <a:cs typeface="+mn-cs"/>
                        </a:rPr>
                        <a:t> Instructor in </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Financial Markets and Institutions</a:t>
                      </a:r>
                      <a:endParaRPr kumimoji="0" lang="zh-CN"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endParaRPr>
                    </a:p>
                    <a:p>
                      <a:r>
                        <a:rPr kumimoji="0" lang="en-US" altLang="zh-CN" sz="1400" b="1" kern="1200" dirty="0" smtClean="0">
                          <a:solidFill>
                            <a:schemeClr val="dk1"/>
                          </a:solidFill>
                          <a:latin typeface="微软雅黑" pitchFamily="34" charset="-122"/>
                          <a:ea typeface="微软雅黑" pitchFamily="34" charset="-122"/>
                          <a:cs typeface="+mn-cs"/>
                        </a:rPr>
                        <a:t>EDUCATION</a:t>
                      </a:r>
                      <a:r>
                        <a:rPr kumimoji="0" lang="en-US" altLang="zh-CN" sz="1400" kern="1200" dirty="0" smtClean="0">
                          <a:solidFill>
                            <a:schemeClr val="dk1"/>
                          </a:solidFill>
                          <a:latin typeface="微软雅黑" pitchFamily="34" charset="-122"/>
                          <a:ea typeface="微软雅黑" pitchFamily="34" charset="-122"/>
                          <a:cs typeface="+mn-cs"/>
                        </a:rPr>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rPr>
                        <a:t>2014 Ph.D. in Finance, Queens University, Smith School of Business,</a:t>
                      </a:r>
                      <a:r>
                        <a:rPr kumimoji="0" lang="en-US" altLang="zh-CN" sz="1400" kern="1200" baseline="0" dirty="0" smtClean="0">
                          <a:solidFill>
                            <a:schemeClr val="dk1"/>
                          </a:solidFill>
                          <a:latin typeface="微软雅黑" pitchFamily="34" charset="-122"/>
                          <a:ea typeface="微软雅黑" pitchFamily="34" charset="-122"/>
                          <a:cs typeface="+mn-cs"/>
                        </a:rPr>
                        <a:t> Canada</a:t>
                      </a:r>
                      <a:r>
                        <a:rPr kumimoji="0" lang="en-US" altLang="zh-CN" sz="1400" kern="1200" dirty="0" smtClean="0">
                          <a:solidFill>
                            <a:schemeClr val="dk1"/>
                          </a:solidFill>
                          <a:latin typeface="微软雅黑" pitchFamily="34" charset="-122"/>
                          <a:ea typeface="微软雅黑" pitchFamily="34" charset="-122"/>
                          <a:cs typeface="+mn-cs"/>
                        </a:rPr>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rPr>
                        <a:t>2007 M.A. Courses in Economics, McGill University, Canada</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rPr>
                        <a:t>2006 B.B.A. in Management, Univ. of International Business and Economics, China</a:t>
                      </a:r>
                      <a:endParaRPr kumimoji="0" lang="zh-CN" altLang="zh-CN" sz="1400" kern="1200" dirty="0" smtClean="0">
                        <a:solidFill>
                          <a:schemeClr val="dk1"/>
                        </a:solidFill>
                        <a:latin typeface="微软雅黑" pitchFamily="34" charset="-122"/>
                        <a:ea typeface="微软雅黑" pitchFamily="34" charset="-122"/>
                        <a:cs typeface="+mn-cs"/>
                      </a:endParaRPr>
                    </a:p>
                  </a:txBody>
                  <a:tcPr/>
                </a:tc>
              </a:tr>
            </a:tbl>
          </a:graphicData>
        </a:graphic>
      </p:graphicFrame>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28</a:t>
            </a:fld>
            <a:endParaRPr lang="zh-CN" altLang="en-US"/>
          </a:p>
        </p:txBody>
      </p:sp>
      <p:pic>
        <p:nvPicPr>
          <p:cNvPr id="2050" name="Picture 2" descr="E:\Consultant\AI\AI Articles\智能金融\智能投顧\Pics\hdImg_52f6fbfdf9c3e3145407c82e53d80aa91471935948769.jpg"/>
          <p:cNvPicPr>
            <a:picLocks noChangeAspect="1" noChangeArrowheads="1"/>
          </p:cNvPicPr>
          <p:nvPr/>
        </p:nvPicPr>
        <p:blipFill>
          <a:blip r:embed="rId2" cstate="print"/>
          <a:srcRect/>
          <a:stretch>
            <a:fillRect/>
          </a:stretch>
        </p:blipFill>
        <p:spPr bwMode="auto">
          <a:xfrm>
            <a:off x="7236296" y="548680"/>
            <a:ext cx="1647351" cy="1656184"/>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7776000" cy="692696"/>
          </a:xfrm>
        </p:spPr>
        <p:txBody>
          <a:bodyPr>
            <a:normAutofit/>
          </a:bodyPr>
          <a:lstStyle/>
          <a:p>
            <a:pPr algn="ctr"/>
            <a:r>
              <a:rPr lang="en-US" altLang="zh-CN" sz="3600" b="1" dirty="0" smtClean="0">
                <a:latin typeface="+mj-ea"/>
              </a:rPr>
              <a:t>IEG</a:t>
            </a:r>
            <a:r>
              <a:rPr lang="zh-CN" altLang="en-US" sz="3600" b="1" dirty="0" smtClean="0"/>
              <a:t>团队配置 </a:t>
            </a:r>
            <a:r>
              <a:rPr lang="en-US" altLang="zh-CN" sz="3600" b="1" dirty="0" smtClean="0">
                <a:latin typeface="+mj-ea"/>
              </a:rPr>
              <a:t>I</a:t>
            </a:r>
            <a:endParaRPr lang="zh-CN" altLang="en-US" sz="3600" dirty="0">
              <a:latin typeface="+mj-ea"/>
            </a:endParaRPr>
          </a:p>
        </p:txBody>
      </p:sp>
      <p:graphicFrame>
        <p:nvGraphicFramePr>
          <p:cNvPr id="6" name="内容占位符 5"/>
          <p:cNvGraphicFramePr>
            <a:graphicFrameLocks noGrp="1"/>
          </p:cNvGraphicFramePr>
          <p:nvPr>
            <p:ph idx="1"/>
          </p:nvPr>
        </p:nvGraphicFramePr>
        <p:xfrm>
          <a:off x="395536" y="709993"/>
          <a:ext cx="8229600" cy="5965127"/>
        </p:xfrm>
        <a:graphic>
          <a:graphicData uri="http://schemas.openxmlformats.org/drawingml/2006/table">
            <a:tbl>
              <a:tblPr firstRow="1" bandRow="1">
                <a:tableStyleId>{5C22544A-7EE6-4342-B048-85BDC9FD1C3A}</a:tableStyleId>
              </a:tblPr>
              <a:tblGrid>
                <a:gridCol w="8229600"/>
              </a:tblGrid>
              <a:tr h="3856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kern="1200" dirty="0" smtClean="0">
                          <a:solidFill>
                            <a:schemeClr val="lt1"/>
                          </a:solidFill>
                          <a:effectLst/>
                          <a:latin typeface="微软雅黑" pitchFamily="34" charset="-122"/>
                          <a:ea typeface="微软雅黑" pitchFamily="34" charset="-122"/>
                          <a:cs typeface="+mn-cs"/>
                        </a:rPr>
                        <a:t>CTO</a:t>
                      </a:r>
                      <a:r>
                        <a:rPr kumimoji="0" lang="zh-CN" altLang="en-US" sz="2000" b="1" kern="1200" baseline="0" dirty="0" smtClean="0">
                          <a:solidFill>
                            <a:schemeClr val="lt1"/>
                          </a:solidFill>
                          <a:effectLst/>
                          <a:latin typeface="微软雅黑" pitchFamily="34" charset="-122"/>
                          <a:ea typeface="微软雅黑" pitchFamily="34" charset="-122"/>
                          <a:cs typeface="+mn-cs"/>
                        </a:rPr>
                        <a:t> </a:t>
                      </a:r>
                      <a:r>
                        <a:rPr kumimoji="0" lang="zh-TW" altLang="en-US" sz="2000" b="1" kern="1200" baseline="0" dirty="0" smtClean="0">
                          <a:solidFill>
                            <a:schemeClr val="lt1"/>
                          </a:solidFill>
                          <a:effectLst/>
                          <a:latin typeface="微软雅黑" pitchFamily="34" charset="-122"/>
                          <a:ea typeface="微软雅黑" pitchFamily="34" charset="-122"/>
                          <a:cs typeface="+mn-cs"/>
                        </a:rPr>
                        <a:t> </a:t>
                      </a:r>
                      <a:r>
                        <a:rPr kumimoji="0" lang="zh-CN"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云网端平台</a:t>
                      </a:r>
                      <a:r>
                        <a:rPr kumimoji="0" lang="en-US"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整合</a:t>
                      </a:r>
                      <a:r>
                        <a:rPr lang="zh-CN" altLang="en-US" sz="20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区块链</a:t>
                      </a:r>
                      <a:r>
                        <a:rPr lang="en-US" altLang="zh-CN" sz="20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2000" b="1" dirty="0">
                        <a:effectLst/>
                        <a:latin typeface="微软雅黑" pitchFamily="34" charset="-122"/>
                        <a:ea typeface="微软雅黑" pitchFamily="34" charset="-122"/>
                      </a:endParaRPr>
                    </a:p>
                  </a:txBody>
                  <a:tcPr/>
                </a:tc>
              </a:tr>
              <a:tr h="5014999">
                <a:tc>
                  <a:txBody>
                    <a:bodyPr/>
                    <a:lstStyle/>
                    <a:p>
                      <a:pPr algn="just">
                        <a:lnSpc>
                          <a:spcPct val="107000"/>
                        </a:lnSpc>
                        <a:spcAft>
                          <a:spcPts val="800"/>
                        </a:spcAft>
                      </a:pPr>
                      <a:r>
                        <a:rPr lang="zh-CN" altLang="en-US" sz="1600" b="1" kern="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Times New Roman" panose="02020603050405020304" pitchFamily="18" charset="0"/>
                        </a:rPr>
                        <a:t>薛钢</a:t>
                      </a:r>
                      <a:r>
                        <a:rPr lang="zh-CN" altLang="en-US" sz="1600" b="1" kern="0" baseline="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Times New Roman" panose="02020603050405020304" pitchFamily="18" charset="0"/>
                        </a:rPr>
                        <a:t> </a:t>
                      </a:r>
                      <a:r>
                        <a:rPr lang="en-US" altLang="zh-CN" sz="1600" b="1" kern="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Times New Roman" panose="02020603050405020304" pitchFamily="18" charset="0"/>
                        </a:rPr>
                        <a:t>Robert </a:t>
                      </a:r>
                      <a:r>
                        <a:rPr lang="en-CA" altLang="zh-CN" sz="1600" b="1" dirty="0" err="1"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rPr>
                        <a:t>Gang.Xu</a:t>
                      </a:r>
                      <a:endParaRPr lang="en-US" altLang="zh-CN" sz="1600" b="1" kern="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Times New Roman" panose="02020603050405020304" pitchFamily="18" charset="0"/>
                      </a:endParaRPr>
                    </a:p>
                    <a:p>
                      <a:pPr algn="just">
                        <a:lnSpc>
                          <a:spcPct val="107000"/>
                        </a:lnSpc>
                        <a:spcAft>
                          <a:spcPts val="800"/>
                        </a:spcAft>
                      </a:pPr>
                      <a:r>
                        <a:rPr lang="zh-CN" altLang="zh-CN" sz="1200" b="1" kern="0" dirty="0" smtClean="0">
                          <a:latin typeface="微软雅黑" pitchFamily="34" charset="-122"/>
                          <a:ea typeface="微软雅黑" pitchFamily="34" charset="-122"/>
                          <a:cs typeface="Times New Roman" panose="02020603050405020304" pitchFamily="18" charset="0"/>
                        </a:rPr>
                        <a:t>研发经历：</a:t>
                      </a:r>
                      <a:endParaRPr lang="zh-CN" altLang="zh-CN" sz="1200" b="1" kern="100" dirty="0" smtClean="0">
                        <a:latin typeface="微软雅黑" pitchFamily="34" charset="-122"/>
                        <a:ea typeface="微软雅黑" pitchFamily="34" charset="-122"/>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zh-CN" altLang="zh-CN" sz="1200" b="1" kern="0" dirty="0" smtClean="0">
                          <a:solidFill>
                            <a:srgbClr val="0070C0"/>
                          </a:solidFill>
                          <a:latin typeface="微软雅黑" pitchFamily="34" charset="-122"/>
                          <a:ea typeface="微软雅黑" pitchFamily="34" charset="-122"/>
                          <a:cs typeface="Arial" panose="020B0604020202020204" pitchFamily="34" charset="0"/>
                        </a:rPr>
                        <a:t>上海数果科技有限公司</a:t>
                      </a:r>
                      <a:r>
                        <a:rPr lang="en-CA" altLang="zh-CN" sz="1200" kern="0" dirty="0" smtClean="0">
                          <a:solidFill>
                            <a:srgbClr val="0070C0"/>
                          </a:solidFill>
                          <a:latin typeface="微软雅黑" pitchFamily="34" charset="-122"/>
                          <a:ea typeface="微软雅黑" pitchFamily="34" charset="-122"/>
                          <a:cs typeface="Times New Roman" panose="02020603050405020304" pitchFamily="18" charset="0"/>
                        </a:rPr>
                        <a:t>    </a:t>
                      </a:r>
                      <a:r>
                        <a:rPr lang="en-CA" altLang="zh-CN" sz="1200" b="1" dirty="0" smtClean="0">
                          <a:solidFill>
                            <a:srgbClr val="0070C0"/>
                          </a:solidFill>
                          <a:latin typeface="微软雅黑" pitchFamily="34" charset="-122"/>
                          <a:ea typeface="微软雅黑" pitchFamily="34" charset="-122"/>
                        </a:rPr>
                        <a:t>CTO</a:t>
                      </a:r>
                      <a:r>
                        <a:rPr lang="zh-CN" altLang="zh-CN" sz="1200" b="1" dirty="0" smtClean="0">
                          <a:solidFill>
                            <a:srgbClr val="0070C0"/>
                          </a:solidFill>
                          <a:latin typeface="微软雅黑" pitchFamily="34" charset="-122"/>
                          <a:ea typeface="微软雅黑" pitchFamily="34" charset="-122"/>
                          <a:cs typeface="Arial" panose="020B0604020202020204" pitchFamily="34" charset="0"/>
                        </a:rPr>
                        <a:t>，副总裁，</a:t>
                      </a:r>
                      <a:r>
                        <a:rPr lang="zh-CN" altLang="zh-CN" sz="1200" b="1" dirty="0" smtClean="0">
                          <a:solidFill>
                            <a:srgbClr val="0070C0"/>
                          </a:solidFill>
                          <a:latin typeface="微软雅黑" pitchFamily="34" charset="-122"/>
                          <a:ea typeface="微软雅黑" pitchFamily="34" charset="-122"/>
                        </a:rPr>
                        <a:t> </a:t>
                      </a:r>
                      <a:r>
                        <a:rPr lang="zh-CN" altLang="zh-CN" sz="1200" b="1" dirty="0" smtClean="0">
                          <a:solidFill>
                            <a:srgbClr val="0070C0"/>
                          </a:solidFill>
                          <a:latin typeface="微软雅黑" pitchFamily="34" charset="-122"/>
                          <a:ea typeface="微软雅黑" pitchFamily="34" charset="-122"/>
                          <a:cs typeface="Arial" panose="020B0604020202020204" pitchFamily="34" charset="0"/>
                        </a:rPr>
                        <a:t>研发中心总经理</a:t>
                      </a:r>
                      <a:r>
                        <a:rPr lang="en-US" altLang="zh-CN" sz="1200" b="1" dirty="0" smtClean="0">
                          <a:solidFill>
                            <a:srgbClr val="0070C0"/>
                          </a:solidFill>
                          <a:latin typeface="微软雅黑" pitchFamily="34" charset="-122"/>
                          <a:ea typeface="微软雅黑" pitchFamily="34" charset="-122"/>
                          <a:cs typeface="Arial" panose="020B0604020202020204" pitchFamily="34" charset="0"/>
                        </a:rPr>
                        <a:t>   </a:t>
                      </a:r>
                      <a:r>
                        <a:rPr lang="en-CA" altLang="zh-CN" sz="1200" kern="0" dirty="0" smtClean="0">
                          <a:solidFill>
                            <a:srgbClr val="222222"/>
                          </a:solidFill>
                          <a:latin typeface="微软雅黑" pitchFamily="34" charset="-122"/>
                          <a:ea typeface="微软雅黑" pitchFamily="34" charset="-122"/>
                          <a:cs typeface="Times New Roman" panose="02020603050405020304" pitchFamily="18" charset="0"/>
                        </a:rPr>
                        <a:t>2016</a:t>
                      </a:r>
                      <a:r>
                        <a:rPr lang="zh-CN" altLang="en-US" sz="1200" kern="0" dirty="0" smtClean="0">
                          <a:solidFill>
                            <a:srgbClr val="222222"/>
                          </a:solidFill>
                          <a:latin typeface="微软雅黑" pitchFamily="34" charset="-122"/>
                          <a:ea typeface="微软雅黑" pitchFamily="34" charset="-122"/>
                          <a:cs typeface="Times New Roman" panose="02020603050405020304" pitchFamily="18" charset="0"/>
                        </a:rPr>
                        <a:t>年</a:t>
                      </a:r>
                      <a:r>
                        <a:rPr lang="en-US" altLang="zh-CN" sz="1200" kern="0" dirty="0" smtClean="0">
                          <a:solidFill>
                            <a:srgbClr val="222222"/>
                          </a:solidFill>
                          <a:latin typeface="微软雅黑" pitchFamily="34" charset="-122"/>
                          <a:ea typeface="微软雅黑" pitchFamily="34" charset="-122"/>
                          <a:cs typeface="Times New Roman" panose="02020603050405020304" pitchFamily="18" charset="0"/>
                        </a:rPr>
                        <a:t>3</a:t>
                      </a:r>
                      <a:r>
                        <a:rPr lang="zh-CN" altLang="en-US" sz="1200" kern="0" dirty="0" smtClean="0">
                          <a:solidFill>
                            <a:srgbClr val="222222"/>
                          </a:solidFill>
                          <a:latin typeface="微软雅黑" pitchFamily="34" charset="-122"/>
                          <a:ea typeface="微软雅黑" pitchFamily="34" charset="-122"/>
                          <a:cs typeface="Times New Roman" panose="02020603050405020304" pitchFamily="18" charset="0"/>
                        </a:rPr>
                        <a:t>月</a:t>
                      </a:r>
                      <a:r>
                        <a:rPr lang="en-US" altLang="zh-CN" sz="1200" kern="0" dirty="0" smtClean="0">
                          <a:solidFill>
                            <a:srgbClr val="222222"/>
                          </a:solidFill>
                          <a:latin typeface="微软雅黑" pitchFamily="34" charset="-122"/>
                          <a:ea typeface="微软雅黑" pitchFamily="34" charset="-122"/>
                          <a:cs typeface="Times New Roman" panose="02020603050405020304" pitchFamily="18" charset="0"/>
                        </a:rPr>
                        <a:t>-</a:t>
                      </a:r>
                      <a:r>
                        <a:rPr lang="zh-CN" altLang="en-US" sz="1200" kern="0" dirty="0" smtClean="0">
                          <a:solidFill>
                            <a:srgbClr val="222222"/>
                          </a:solidFill>
                          <a:latin typeface="微软雅黑" pitchFamily="34" charset="-122"/>
                          <a:ea typeface="微软雅黑" pitchFamily="34" charset="-122"/>
                          <a:cs typeface="Times New Roman" panose="02020603050405020304" pitchFamily="18" charset="0"/>
                        </a:rPr>
                        <a:t>至今</a:t>
                      </a:r>
                      <a:r>
                        <a:rPr lang="en-US" altLang="zh-CN" sz="1200" kern="100" dirty="0" smtClean="0">
                          <a:latin typeface="微软雅黑" pitchFamily="34" charset="-122"/>
                          <a:ea typeface="微软雅黑" pitchFamily="34" charset="-122"/>
                          <a:cs typeface="Times New Roman" panose="02020603050405020304" pitchFamily="18" charset="0"/>
                        </a:rPr>
                        <a:t> </a:t>
                      </a:r>
                      <a:endParaRPr lang="en-US" altLang="zh-CN" sz="1200" dirty="0" smtClean="0">
                        <a:solidFill>
                          <a:srgbClr val="222222"/>
                        </a:solidFill>
                        <a:latin typeface="微软雅黑" pitchFamily="34" charset="-122"/>
                        <a:ea typeface="微软雅黑" pitchFamily="34" charset="-122"/>
                        <a:cs typeface="Arial" panose="020B0604020202020204" pitchFamily="34" charset="0"/>
                      </a:endParaRPr>
                    </a:p>
                    <a:p>
                      <a:pPr marL="285750" indent="-285750" algn="just">
                        <a:lnSpc>
                          <a:spcPct val="107000"/>
                        </a:lnSpc>
                        <a:spcAft>
                          <a:spcPts val="800"/>
                        </a:spcAft>
                        <a:buFont typeface="Arial" panose="020B0604020202020204" pitchFamily="34" charset="0"/>
                        <a:buChar char="•"/>
                      </a:pPr>
                      <a:r>
                        <a:rPr lang="en-CA" altLang="zh-CN" sz="1050" b="1" dirty="0" smtClean="0">
                          <a:latin typeface="微软雅黑" pitchFamily="34" charset="-122"/>
                          <a:ea typeface="微软雅黑" pitchFamily="34" charset="-122"/>
                        </a:rPr>
                        <a:t>NOKIA  </a:t>
                      </a:r>
                      <a:r>
                        <a:rPr lang="zh-CN" altLang="zh-CN" sz="1050" b="1" dirty="0" smtClean="0">
                          <a:latin typeface="微软雅黑" pitchFamily="34" charset="-122"/>
                          <a:ea typeface="微软雅黑" pitchFamily="34" charset="-122"/>
                        </a:rPr>
                        <a:t>高级研发经理</a:t>
                      </a:r>
                      <a:r>
                        <a:rPr lang="en-US" altLang="zh-CN" sz="1050" b="1" dirty="0" smtClean="0">
                          <a:latin typeface="微软雅黑" pitchFamily="34" charset="-122"/>
                          <a:ea typeface="微软雅黑" pitchFamily="34" charset="-122"/>
                        </a:rPr>
                        <a:t>   China    </a:t>
                      </a:r>
                      <a:r>
                        <a:rPr lang="en-CA" altLang="zh-CN" sz="1050" dirty="0" smtClean="0">
                          <a:latin typeface="微软雅黑" pitchFamily="34" charset="-122"/>
                          <a:ea typeface="微软雅黑" pitchFamily="34" charset="-122"/>
                        </a:rPr>
                        <a:t>2009</a:t>
                      </a:r>
                      <a:r>
                        <a:rPr lang="zh-CN" altLang="zh-CN" sz="1050" dirty="0" smtClean="0">
                          <a:latin typeface="微软雅黑" pitchFamily="34" charset="-122"/>
                          <a:ea typeface="微软雅黑" pitchFamily="34" charset="-122"/>
                        </a:rPr>
                        <a:t>年</a:t>
                      </a:r>
                      <a:r>
                        <a:rPr lang="en-US" altLang="zh-CN" sz="1050" dirty="0" smtClean="0">
                          <a:latin typeface="微软雅黑" pitchFamily="34" charset="-122"/>
                          <a:ea typeface="微软雅黑" pitchFamily="34" charset="-122"/>
                        </a:rPr>
                        <a:t>4</a:t>
                      </a:r>
                      <a:r>
                        <a:rPr lang="zh-CN" altLang="zh-CN" sz="1050" dirty="0" smtClean="0">
                          <a:latin typeface="微软雅黑" pitchFamily="34" charset="-122"/>
                          <a:ea typeface="微软雅黑" pitchFamily="34" charset="-122"/>
                        </a:rPr>
                        <a:t>月</a:t>
                      </a:r>
                      <a:r>
                        <a:rPr lang="en-US"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2014</a:t>
                      </a:r>
                      <a:r>
                        <a:rPr lang="zh-CN" altLang="zh-CN" sz="1050" dirty="0" smtClean="0">
                          <a:latin typeface="微软雅黑" pitchFamily="34" charset="-122"/>
                          <a:ea typeface="微软雅黑" pitchFamily="34" charset="-122"/>
                        </a:rPr>
                        <a:t>年</a:t>
                      </a:r>
                      <a:r>
                        <a:rPr lang="en-US" altLang="zh-CN" sz="1050" dirty="0" smtClean="0">
                          <a:latin typeface="微软雅黑" pitchFamily="34" charset="-122"/>
                          <a:ea typeface="微软雅黑" pitchFamily="34" charset="-122"/>
                        </a:rPr>
                        <a:t>8</a:t>
                      </a:r>
                      <a:r>
                        <a:rPr lang="zh-CN" altLang="zh-CN" sz="1050" dirty="0" smtClean="0">
                          <a:latin typeface="微软雅黑" pitchFamily="34" charset="-122"/>
                          <a:ea typeface="微软雅黑" pitchFamily="34" charset="-122"/>
                        </a:rPr>
                        <a:t>月 </a:t>
                      </a:r>
                      <a:endParaRPr lang="en-US" altLang="zh-CN" sz="1050" dirty="0" smtClean="0">
                        <a:latin typeface="微软雅黑" pitchFamily="34" charset="-122"/>
                        <a:ea typeface="微软雅黑" pitchFamily="34" charset="-122"/>
                      </a:endParaRPr>
                    </a:p>
                    <a:p>
                      <a:pPr marL="285750" indent="-285750" algn="just">
                        <a:lnSpc>
                          <a:spcPct val="107000"/>
                        </a:lnSpc>
                        <a:spcAft>
                          <a:spcPts val="800"/>
                        </a:spcAft>
                        <a:buFont typeface="Arial" panose="020B0604020202020204" pitchFamily="34" charset="0"/>
                        <a:buChar char="•"/>
                      </a:pPr>
                      <a:r>
                        <a:rPr lang="en-CA" altLang="zh-CN" sz="1050" b="1" dirty="0" smtClean="0">
                          <a:latin typeface="微软雅黑" pitchFamily="34" charset="-122"/>
                          <a:ea typeface="微软雅黑" pitchFamily="34" charset="-122"/>
                        </a:rPr>
                        <a:t>Sycamore Networks Inc  </a:t>
                      </a:r>
                      <a:r>
                        <a:rPr lang="en-US" altLang="zh-CN" sz="1050" b="1" dirty="0" smtClean="0">
                          <a:latin typeface="微软雅黑" pitchFamily="34" charset="-122"/>
                          <a:ea typeface="微软雅黑" pitchFamily="34" charset="-122"/>
                        </a:rPr>
                        <a:t>USA </a:t>
                      </a:r>
                      <a:r>
                        <a:rPr lang="en-CA" altLang="zh-CN" sz="1050" b="1" dirty="0" smtClean="0">
                          <a:latin typeface="微软雅黑" pitchFamily="34" charset="-122"/>
                          <a:ea typeface="微软雅黑" pitchFamily="34" charset="-122"/>
                        </a:rPr>
                        <a:t> </a:t>
                      </a:r>
                      <a:r>
                        <a:rPr lang="zh-CN" altLang="zh-CN" sz="1050" b="1" dirty="0" smtClean="0">
                          <a:latin typeface="微软雅黑" pitchFamily="34" charset="-122"/>
                          <a:ea typeface="微软雅黑" pitchFamily="34" charset="-122"/>
                        </a:rPr>
                        <a:t>硬件部门经理</a:t>
                      </a:r>
                      <a:r>
                        <a:rPr lang="en-US" altLang="zh-CN" sz="1050" b="1" dirty="0" smtClean="0">
                          <a:latin typeface="微软雅黑" pitchFamily="34" charset="-122"/>
                          <a:ea typeface="微软雅黑" pitchFamily="34" charset="-122"/>
                        </a:rPr>
                        <a:t>    </a:t>
                      </a:r>
                      <a:r>
                        <a:rPr lang="en-US" altLang="zh-CN" sz="1050" dirty="0" smtClean="0">
                          <a:latin typeface="微软雅黑" pitchFamily="34" charset="-122"/>
                          <a:ea typeface="微软雅黑" pitchFamily="34" charset="-122"/>
                        </a:rPr>
                        <a:t>2</a:t>
                      </a:r>
                      <a:r>
                        <a:rPr lang="en-CA" altLang="zh-CN" sz="1050" dirty="0" smtClean="0">
                          <a:latin typeface="微软雅黑" pitchFamily="34" charset="-122"/>
                          <a:ea typeface="微软雅黑" pitchFamily="34" charset="-122"/>
                        </a:rPr>
                        <a:t>006</a:t>
                      </a:r>
                      <a:r>
                        <a:rPr lang="zh-CN" altLang="zh-CN" sz="1050" dirty="0" smtClean="0">
                          <a:latin typeface="微软雅黑" pitchFamily="34" charset="-122"/>
                          <a:ea typeface="微软雅黑" pitchFamily="34" charset="-122"/>
                        </a:rPr>
                        <a:t>年</a:t>
                      </a:r>
                      <a:r>
                        <a:rPr lang="en-CA" altLang="zh-CN" sz="1050" dirty="0" smtClean="0">
                          <a:latin typeface="微软雅黑" pitchFamily="34" charset="-122"/>
                          <a:ea typeface="微软雅黑" pitchFamily="34" charset="-122"/>
                        </a:rPr>
                        <a:t>2</a:t>
                      </a:r>
                      <a:r>
                        <a:rPr lang="zh-CN" altLang="zh-CN" sz="1050" dirty="0" smtClean="0">
                          <a:latin typeface="微软雅黑" pitchFamily="34" charset="-122"/>
                          <a:ea typeface="微软雅黑" pitchFamily="34" charset="-122"/>
                        </a:rPr>
                        <a:t>月</a:t>
                      </a:r>
                      <a:r>
                        <a:rPr lang="en-US" altLang="zh-CN" sz="1050" dirty="0" smtClean="0">
                          <a:latin typeface="微软雅黑" pitchFamily="34" charset="-122"/>
                          <a:ea typeface="微软雅黑" pitchFamily="34" charset="-122"/>
                        </a:rPr>
                        <a:t>-2</a:t>
                      </a:r>
                      <a:r>
                        <a:rPr lang="en-CA" altLang="zh-CN" sz="1050" dirty="0" smtClean="0">
                          <a:latin typeface="微软雅黑" pitchFamily="34" charset="-122"/>
                          <a:ea typeface="微软雅黑" pitchFamily="34" charset="-122"/>
                        </a:rPr>
                        <a:t>009</a:t>
                      </a:r>
                      <a:r>
                        <a:rPr lang="zh-CN" altLang="zh-CN" sz="1050" dirty="0" smtClean="0">
                          <a:latin typeface="微软雅黑" pitchFamily="34" charset="-122"/>
                          <a:ea typeface="微软雅黑" pitchFamily="34" charset="-122"/>
                        </a:rPr>
                        <a:t>年</a:t>
                      </a:r>
                      <a:r>
                        <a:rPr lang="en-US" altLang="zh-CN" sz="1050" dirty="0" smtClean="0">
                          <a:latin typeface="微软雅黑" pitchFamily="34" charset="-122"/>
                          <a:ea typeface="微软雅黑" pitchFamily="34" charset="-122"/>
                        </a:rPr>
                        <a:t>3</a:t>
                      </a:r>
                      <a:r>
                        <a:rPr lang="zh-CN" altLang="zh-CN" sz="1050" dirty="0" smtClean="0">
                          <a:latin typeface="微软雅黑" pitchFamily="34" charset="-122"/>
                          <a:ea typeface="微软雅黑" pitchFamily="34" charset="-122"/>
                        </a:rPr>
                        <a:t>月 </a:t>
                      </a:r>
                      <a:endParaRPr lang="en-US" altLang="zh-CN" sz="1050" dirty="0" smtClean="0">
                        <a:latin typeface="微软雅黑" pitchFamily="34" charset="-122"/>
                        <a:ea typeface="微软雅黑" pitchFamily="34" charset="-122"/>
                      </a:endParaRPr>
                    </a:p>
                    <a:p>
                      <a:pPr marL="285750" indent="-285750" algn="just">
                        <a:lnSpc>
                          <a:spcPct val="107000"/>
                        </a:lnSpc>
                        <a:spcAft>
                          <a:spcPts val="800"/>
                        </a:spcAft>
                        <a:buFont typeface="Arial" panose="020B0604020202020204" pitchFamily="34" charset="0"/>
                        <a:buChar char="•"/>
                      </a:pPr>
                      <a:r>
                        <a:rPr lang="zh-CN" altLang="zh-CN" sz="1050" b="1" dirty="0" smtClean="0">
                          <a:latin typeface="微软雅黑" pitchFamily="34" charset="-122"/>
                          <a:ea typeface="微软雅黑" pitchFamily="34" charset="-122"/>
                        </a:rPr>
                        <a:t>美国贝尔实验室</a:t>
                      </a:r>
                      <a:r>
                        <a:rPr lang="en-US" altLang="zh-CN" sz="1050" b="1" dirty="0" smtClean="0">
                          <a:latin typeface="微软雅黑" pitchFamily="34" charset="-122"/>
                          <a:ea typeface="微软雅黑" pitchFamily="34" charset="-122"/>
                        </a:rPr>
                        <a:t>(Bell Lab) USA  </a:t>
                      </a:r>
                      <a:r>
                        <a:rPr lang="zh-CN" altLang="en-US" sz="1050" b="1" dirty="0" smtClean="0">
                          <a:latin typeface="微软雅黑" pitchFamily="34" charset="-122"/>
                          <a:ea typeface="微软雅黑" pitchFamily="34" charset="-122"/>
                        </a:rPr>
                        <a:t>高级科学家</a:t>
                      </a:r>
                      <a:r>
                        <a:rPr lang="en-US" altLang="zh-CN" sz="1050" b="1" dirty="0" smtClean="0">
                          <a:latin typeface="微软雅黑" pitchFamily="34" charset="-122"/>
                          <a:ea typeface="微软雅黑" pitchFamily="34" charset="-122"/>
                        </a:rPr>
                        <a:t>MTS/</a:t>
                      </a:r>
                      <a:r>
                        <a:rPr lang="zh-CN" altLang="zh-CN" sz="1050" b="1" dirty="0" smtClean="0">
                          <a:latin typeface="微软雅黑" pitchFamily="34" charset="-122"/>
                          <a:ea typeface="微软雅黑" pitchFamily="34" charset="-122"/>
                        </a:rPr>
                        <a:t>项目经理</a:t>
                      </a:r>
                      <a:r>
                        <a:rPr lang="en-US" altLang="zh-CN" sz="1050" dirty="0" smtClean="0">
                          <a:latin typeface="微软雅黑" pitchFamily="34" charset="-122"/>
                          <a:ea typeface="微软雅黑" pitchFamily="34" charset="-122"/>
                        </a:rPr>
                        <a:t>     1999</a:t>
                      </a:r>
                      <a:r>
                        <a:rPr lang="zh-CN" altLang="zh-CN" sz="1050" dirty="0" smtClean="0">
                          <a:latin typeface="微软雅黑" pitchFamily="34" charset="-122"/>
                          <a:ea typeface="微软雅黑" pitchFamily="34" charset="-122"/>
                        </a:rPr>
                        <a:t>年</a:t>
                      </a:r>
                      <a:r>
                        <a:rPr lang="en-US" altLang="zh-CN" sz="1050" dirty="0" smtClean="0">
                          <a:latin typeface="微软雅黑" pitchFamily="34" charset="-122"/>
                          <a:ea typeface="微软雅黑" pitchFamily="34" charset="-122"/>
                        </a:rPr>
                        <a:t>4</a:t>
                      </a:r>
                      <a:r>
                        <a:rPr lang="zh-CN" altLang="zh-CN" sz="1050" dirty="0" smtClean="0">
                          <a:latin typeface="微软雅黑" pitchFamily="34" charset="-122"/>
                          <a:ea typeface="微软雅黑" pitchFamily="34" charset="-122"/>
                        </a:rPr>
                        <a:t>月</a:t>
                      </a:r>
                      <a:r>
                        <a:rPr lang="en-US"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2006 </a:t>
                      </a:r>
                      <a:r>
                        <a:rPr lang="zh-CN" altLang="zh-CN" sz="1050" dirty="0" smtClean="0">
                          <a:latin typeface="微软雅黑" pitchFamily="34" charset="-122"/>
                          <a:ea typeface="微软雅黑" pitchFamily="34" charset="-122"/>
                        </a:rPr>
                        <a:t>年</a:t>
                      </a:r>
                      <a:r>
                        <a:rPr lang="en-CA" altLang="zh-CN" sz="1050" dirty="0" smtClean="0">
                          <a:latin typeface="微软雅黑" pitchFamily="34" charset="-122"/>
                          <a:ea typeface="微软雅黑" pitchFamily="34" charset="-122"/>
                        </a:rPr>
                        <a:t>1</a:t>
                      </a:r>
                      <a:r>
                        <a:rPr lang="zh-CN" altLang="zh-CN" sz="1050" dirty="0" smtClean="0">
                          <a:latin typeface="微软雅黑" pitchFamily="34" charset="-122"/>
                          <a:ea typeface="微软雅黑" pitchFamily="34" charset="-122"/>
                        </a:rPr>
                        <a:t>月</a:t>
                      </a:r>
                      <a:r>
                        <a:rPr lang="zh-CN" altLang="zh-CN" sz="1050" b="1" dirty="0" smtClean="0">
                          <a:latin typeface="微软雅黑" pitchFamily="34" charset="-122"/>
                          <a:ea typeface="微软雅黑" pitchFamily="34" charset="-122"/>
                        </a:rPr>
                        <a:t>　</a:t>
                      </a:r>
                      <a:endParaRPr lang="en-US" altLang="zh-CN" sz="1050" dirty="0" smtClean="0">
                        <a:latin typeface="微软雅黑" pitchFamily="34" charset="-122"/>
                        <a:ea typeface="微软雅黑" pitchFamily="34" charset="-122"/>
                      </a:endParaRPr>
                    </a:p>
                    <a:p>
                      <a:pPr marL="285750" indent="-285750" algn="just">
                        <a:lnSpc>
                          <a:spcPct val="107000"/>
                        </a:lnSpc>
                        <a:spcAft>
                          <a:spcPts val="800"/>
                        </a:spcAft>
                        <a:buFont typeface="Arial" panose="020B0604020202020204" pitchFamily="34" charset="0"/>
                        <a:buChar char="•"/>
                      </a:pPr>
                      <a:r>
                        <a:rPr lang="zh-CN" altLang="zh-CN" sz="1050" b="1" dirty="0" smtClean="0">
                          <a:latin typeface="微软雅黑" pitchFamily="34" charset="-122"/>
                          <a:ea typeface="微软雅黑" pitchFamily="34" charset="-122"/>
                        </a:rPr>
                        <a:t>加拿大北方电讯网络</a:t>
                      </a:r>
                      <a:r>
                        <a:rPr lang="en-CA" altLang="zh-CN" sz="1050" b="1" dirty="0" smtClean="0">
                          <a:latin typeface="微软雅黑" pitchFamily="34" charset="-122"/>
                          <a:ea typeface="微软雅黑" pitchFamily="34" charset="-122"/>
                        </a:rPr>
                        <a:t> (</a:t>
                      </a:r>
                      <a:r>
                        <a:rPr lang="en-US" altLang="zh-CN" sz="1050" b="1" dirty="0" smtClean="0">
                          <a:latin typeface="微软雅黑" pitchFamily="34" charset="-122"/>
                          <a:ea typeface="微软雅黑" pitchFamily="34" charset="-122"/>
                        </a:rPr>
                        <a:t>Nortel Networks)</a:t>
                      </a:r>
                      <a:r>
                        <a:rPr lang="zh-CN" altLang="en-US" sz="1050" b="1" dirty="0" smtClean="0">
                          <a:latin typeface="微软雅黑" pitchFamily="34" charset="-122"/>
                          <a:ea typeface="微软雅黑" pitchFamily="34" charset="-122"/>
                        </a:rPr>
                        <a:t> </a:t>
                      </a:r>
                      <a:r>
                        <a:rPr lang="en-US" altLang="zh-CN" sz="1050" b="1" dirty="0" smtClean="0">
                          <a:latin typeface="微软雅黑" pitchFamily="34" charset="-122"/>
                          <a:ea typeface="微软雅黑" pitchFamily="34" charset="-122"/>
                        </a:rPr>
                        <a:t>Canada</a:t>
                      </a:r>
                      <a:r>
                        <a:rPr lang="en-CA" altLang="zh-CN" sz="1050" b="1" dirty="0" smtClean="0">
                          <a:latin typeface="微软雅黑" pitchFamily="34" charset="-122"/>
                          <a:ea typeface="微软雅黑" pitchFamily="34" charset="-122"/>
                        </a:rPr>
                        <a:t>  </a:t>
                      </a:r>
                      <a:r>
                        <a:rPr lang="zh-CN" altLang="en-US" sz="1050" b="1" dirty="0" smtClean="0">
                          <a:latin typeface="微软雅黑" pitchFamily="34" charset="-122"/>
                          <a:ea typeface="微软雅黑" pitchFamily="34" charset="-122"/>
                        </a:rPr>
                        <a:t>科学家   </a:t>
                      </a:r>
                      <a:r>
                        <a:rPr lang="en-US" altLang="zh-CN" sz="1050" b="0" dirty="0" smtClean="0">
                          <a:latin typeface="微软雅黑" pitchFamily="34" charset="-122"/>
                          <a:ea typeface="微软雅黑" pitchFamily="34" charset="-122"/>
                        </a:rPr>
                        <a:t>1</a:t>
                      </a:r>
                      <a:r>
                        <a:rPr lang="en-CA" altLang="zh-CN" sz="1050" dirty="0" smtClean="0">
                          <a:latin typeface="微软雅黑" pitchFamily="34" charset="-122"/>
                          <a:ea typeface="微软雅黑" pitchFamily="34" charset="-122"/>
                        </a:rPr>
                        <a:t>995</a:t>
                      </a:r>
                      <a:r>
                        <a:rPr lang="zh-CN" altLang="zh-CN" sz="1050" dirty="0" smtClean="0">
                          <a:latin typeface="微软雅黑" pitchFamily="34" charset="-122"/>
                          <a:ea typeface="微软雅黑" pitchFamily="34" charset="-122"/>
                        </a:rPr>
                        <a:t>年</a:t>
                      </a:r>
                      <a:r>
                        <a:rPr lang="en-CA" altLang="zh-CN" sz="1050" dirty="0" smtClean="0">
                          <a:latin typeface="微软雅黑" pitchFamily="34" charset="-122"/>
                          <a:ea typeface="微软雅黑" pitchFamily="34" charset="-122"/>
                        </a:rPr>
                        <a:t>5</a:t>
                      </a:r>
                      <a:r>
                        <a:rPr lang="zh-CN" altLang="zh-CN" sz="1050" dirty="0" smtClean="0">
                          <a:latin typeface="微软雅黑" pitchFamily="34" charset="-122"/>
                          <a:ea typeface="微软雅黑" pitchFamily="34" charset="-122"/>
                        </a:rPr>
                        <a:t>月</a:t>
                      </a:r>
                      <a:r>
                        <a:rPr lang="en-US"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1999</a:t>
                      </a:r>
                      <a:r>
                        <a:rPr lang="zh-CN" altLang="zh-CN" sz="1050" dirty="0" smtClean="0">
                          <a:latin typeface="微软雅黑" pitchFamily="34" charset="-122"/>
                          <a:ea typeface="微软雅黑" pitchFamily="34" charset="-122"/>
                        </a:rPr>
                        <a:t>年</a:t>
                      </a:r>
                      <a:r>
                        <a:rPr lang="en-CA" altLang="zh-CN" sz="1050" dirty="0" smtClean="0">
                          <a:latin typeface="微软雅黑" pitchFamily="34" charset="-122"/>
                          <a:ea typeface="微软雅黑" pitchFamily="34" charset="-122"/>
                        </a:rPr>
                        <a:t>4</a:t>
                      </a:r>
                      <a:r>
                        <a:rPr lang="zh-CN" altLang="zh-CN" sz="1050" dirty="0" smtClean="0">
                          <a:latin typeface="微软雅黑" pitchFamily="34" charset="-122"/>
                          <a:ea typeface="微软雅黑" pitchFamily="34" charset="-122"/>
                        </a:rPr>
                        <a:t>月</a:t>
                      </a:r>
                      <a:endParaRPr lang="en-CA" altLang="zh-CN" sz="1050" b="1" dirty="0" smtClean="0">
                        <a:solidFill>
                          <a:srgbClr val="222222"/>
                        </a:solidFill>
                        <a:latin typeface="微软雅黑" pitchFamily="34" charset="-122"/>
                        <a:ea typeface="微软雅黑" pitchFamily="34" charset="-122"/>
                      </a:endParaRPr>
                    </a:p>
                    <a:p>
                      <a:pPr algn="just">
                        <a:lnSpc>
                          <a:spcPct val="107000"/>
                        </a:lnSpc>
                        <a:spcAft>
                          <a:spcPts val="800"/>
                        </a:spcAft>
                      </a:pPr>
                      <a:r>
                        <a:rPr lang="zh-CN" altLang="en-US" sz="1200" b="1" dirty="0" smtClean="0">
                          <a:latin typeface="微软雅黑" pitchFamily="34" charset="-122"/>
                          <a:ea typeface="微软雅黑" pitchFamily="34" charset="-122"/>
                        </a:rPr>
                        <a:t>主要</a:t>
                      </a:r>
                      <a:r>
                        <a:rPr lang="zh-CN" altLang="zh-CN" sz="1200" b="1" dirty="0" smtClean="0">
                          <a:latin typeface="微软雅黑" pitchFamily="34" charset="-122"/>
                          <a:ea typeface="微软雅黑" pitchFamily="34" charset="-122"/>
                        </a:rPr>
                        <a:t>论文发表：</a:t>
                      </a:r>
                      <a:endParaRPr lang="zh-CN" altLang="zh-CN" sz="1200" dirty="0" smtClean="0">
                        <a:latin typeface="微软雅黑" pitchFamily="34" charset="-122"/>
                        <a:ea typeface="微软雅黑" pitchFamily="34" charset="-122"/>
                      </a:endParaRPr>
                    </a:p>
                    <a:p>
                      <a:pPr marL="285750" lvl="0" indent="-285750">
                        <a:buFont typeface="Arial" panose="020B0604020202020204" pitchFamily="34" charset="0"/>
                        <a:buChar char="•"/>
                      </a:pPr>
                      <a:r>
                        <a:rPr lang="en-CA" altLang="zh-CN" sz="1050" dirty="0" smtClean="0">
                          <a:latin typeface="微软雅黑" pitchFamily="34" charset="-122"/>
                          <a:ea typeface="微软雅黑" pitchFamily="34" charset="-122"/>
                        </a:rPr>
                        <a:t>“An Efficient Algorithm to Improve Real-Time Video Resolution with VLSI Implementation”</a:t>
                      </a:r>
                    </a:p>
                    <a:p>
                      <a:pPr marL="285750" lvl="0" indent="-285750">
                        <a:buFont typeface="Arial" panose="020B0604020202020204" pitchFamily="34" charset="0"/>
                        <a:buNone/>
                      </a:pPr>
                      <a:r>
                        <a:rPr lang="en-CA" altLang="zh-CN" sz="1050" dirty="0" smtClean="0">
                          <a:latin typeface="微软雅黑" pitchFamily="34" charset="-122"/>
                          <a:ea typeface="微软雅黑" pitchFamily="34" charset="-122"/>
                        </a:rPr>
                        <a:t>           Robert </a:t>
                      </a:r>
                      <a:r>
                        <a:rPr lang="en-CA" altLang="zh-CN" sz="1050" dirty="0" err="1" smtClean="0">
                          <a:latin typeface="微软雅黑" pitchFamily="34" charset="-122"/>
                          <a:ea typeface="微软雅黑" pitchFamily="34" charset="-122"/>
                        </a:rPr>
                        <a:t>Gang.Xue</a:t>
                      </a:r>
                      <a:r>
                        <a:rPr lang="en-CA" altLang="zh-CN" sz="1050" dirty="0" smtClean="0">
                          <a:latin typeface="微软雅黑" pitchFamily="34" charset="-122"/>
                          <a:ea typeface="微软雅黑" pitchFamily="34" charset="-122"/>
                        </a:rPr>
                        <a:t>, </a:t>
                      </a:r>
                      <a:r>
                        <a:rPr lang="en-CA" altLang="zh-CN" sz="1050" dirty="0" err="1" smtClean="0">
                          <a:latin typeface="微软雅黑" pitchFamily="34" charset="-122"/>
                          <a:ea typeface="微软雅黑" pitchFamily="34" charset="-122"/>
                        </a:rPr>
                        <a:t>Q.Xu</a:t>
                      </a:r>
                      <a:r>
                        <a:rPr lang="en-CA" altLang="zh-CN" sz="1050" dirty="0" smtClean="0">
                          <a:latin typeface="微软雅黑" pitchFamily="34" charset="-122"/>
                          <a:ea typeface="微软雅黑" pitchFamily="34" charset="-122"/>
                        </a:rPr>
                        <a:t>.  IEEE EIT 2007.</a:t>
                      </a:r>
                      <a:endParaRPr lang="zh-CN" altLang="zh-CN" sz="1050" dirty="0" smtClean="0">
                        <a:latin typeface="微软雅黑" pitchFamily="34" charset="-122"/>
                        <a:ea typeface="微软雅黑" pitchFamily="34" charset="-122"/>
                      </a:endParaRPr>
                    </a:p>
                    <a:p>
                      <a:pPr marL="285750" lvl="0" indent="-285750">
                        <a:buFont typeface="Arial" panose="020B0604020202020204" pitchFamily="34" charset="0"/>
                        <a:buChar char="•"/>
                      </a:pPr>
                      <a:r>
                        <a:rPr lang="en-CA" altLang="zh-CN" sz="1050" dirty="0" smtClean="0">
                          <a:latin typeface="微软雅黑" pitchFamily="34" charset="-122"/>
                          <a:ea typeface="微软雅黑" pitchFamily="34" charset="-122"/>
                        </a:rPr>
                        <a:t>“A New Method of an IF I/Q Demodulator for Narrowband” </a:t>
                      </a:r>
                    </a:p>
                    <a:p>
                      <a:pPr marL="285750" lvl="0" indent="-285750">
                        <a:buFont typeface="Arial" panose="020B0604020202020204" pitchFamily="34" charset="0"/>
                        <a:buNone/>
                      </a:pPr>
                      <a:r>
                        <a:rPr lang="en-CA" altLang="zh-CN" sz="1050" baseline="0" dirty="0" smtClean="0">
                          <a:latin typeface="微软雅黑" pitchFamily="34" charset="-122"/>
                          <a:ea typeface="微软雅黑" pitchFamily="34" charset="-122"/>
                        </a:rPr>
                        <a:t>           </a:t>
                      </a:r>
                      <a:r>
                        <a:rPr lang="en-CA" altLang="zh-CN" sz="1050" dirty="0" err="1" smtClean="0">
                          <a:latin typeface="微软雅黑" pitchFamily="34" charset="-122"/>
                          <a:ea typeface="微软雅黑" pitchFamily="34" charset="-122"/>
                        </a:rPr>
                        <a:t>R.Xue</a:t>
                      </a:r>
                      <a:r>
                        <a:rPr lang="en-CA" altLang="zh-CN" sz="1050" dirty="0" smtClean="0">
                          <a:latin typeface="微软雅黑" pitchFamily="34" charset="-122"/>
                          <a:ea typeface="微软雅黑" pitchFamily="34" charset="-122"/>
                        </a:rPr>
                        <a:t>, </a:t>
                      </a:r>
                      <a:r>
                        <a:rPr lang="en-CA" altLang="zh-CN" sz="1050" dirty="0" err="1" smtClean="0">
                          <a:latin typeface="微软雅黑" pitchFamily="34" charset="-122"/>
                          <a:ea typeface="微软雅黑" pitchFamily="34" charset="-122"/>
                        </a:rPr>
                        <a:t>Q.Xu</a:t>
                      </a:r>
                      <a:r>
                        <a:rPr lang="en-CA" altLang="zh-CN" sz="1050" dirty="0" smtClean="0">
                          <a:latin typeface="微软雅黑" pitchFamily="34" charset="-122"/>
                          <a:ea typeface="微软雅黑" pitchFamily="34" charset="-122"/>
                        </a:rPr>
                        <a:t>, </a:t>
                      </a:r>
                      <a:r>
                        <a:rPr lang="en-CA" altLang="zh-CN" sz="1050" dirty="0" err="1" smtClean="0">
                          <a:latin typeface="微软雅黑" pitchFamily="34" charset="-122"/>
                          <a:ea typeface="微软雅黑" pitchFamily="34" charset="-122"/>
                        </a:rPr>
                        <a:t>K.F.Chang</a:t>
                      </a:r>
                      <a:r>
                        <a:rPr lang="en-CA" altLang="zh-CN" sz="1050" dirty="0" smtClean="0">
                          <a:latin typeface="微软雅黑" pitchFamily="34" charset="-122"/>
                          <a:ea typeface="微软雅黑" pitchFamily="34" charset="-122"/>
                        </a:rPr>
                        <a:t>, </a:t>
                      </a:r>
                      <a:r>
                        <a:rPr lang="en-CA" altLang="zh-CN" sz="1050" dirty="0" err="1" smtClean="0">
                          <a:latin typeface="微软雅黑" pitchFamily="34" charset="-122"/>
                          <a:ea typeface="微软雅黑" pitchFamily="34" charset="-122"/>
                        </a:rPr>
                        <a:t>K.W.Tam</a:t>
                      </a:r>
                      <a:r>
                        <a:rPr lang="en-CA" altLang="zh-CN" sz="1050" dirty="0" smtClean="0">
                          <a:latin typeface="微软雅黑" pitchFamily="34" charset="-122"/>
                          <a:ea typeface="微软雅黑" pitchFamily="34" charset="-122"/>
                        </a:rPr>
                        <a:t>, IEEE  ISCAS international conference 2005 </a:t>
                      </a:r>
                      <a:endParaRPr lang="zh-CN" altLang="zh-CN" sz="1050" dirty="0" smtClean="0">
                        <a:latin typeface="微软雅黑" pitchFamily="34" charset="-122"/>
                        <a:ea typeface="微软雅黑" pitchFamily="34" charset="-122"/>
                      </a:endParaRPr>
                    </a:p>
                    <a:p>
                      <a:pPr marL="285750" lvl="0" indent="-285750">
                        <a:buFont typeface="Arial" panose="020B0604020202020204" pitchFamily="34" charset="0"/>
                        <a:buChar char="•"/>
                      </a:pPr>
                      <a:r>
                        <a:rPr lang="en-CA" altLang="zh-CN" sz="1050" dirty="0" smtClean="0">
                          <a:latin typeface="微软雅黑" pitchFamily="34" charset="-122"/>
                          <a:ea typeface="微软雅黑" pitchFamily="34" charset="-122"/>
                        </a:rPr>
                        <a:t>“Future Perspective of cloud service and Intelligent Terminal in the Healthcare Industrial”</a:t>
                      </a:r>
                    </a:p>
                    <a:p>
                      <a:pPr marL="285750" lvl="0" indent="-285750">
                        <a:buFont typeface="Arial" panose="020B0604020202020204" pitchFamily="34" charset="0"/>
                        <a:buNone/>
                      </a:pPr>
                      <a:r>
                        <a:rPr lang="en-CA" altLang="zh-CN" sz="1050" dirty="0" smtClean="0">
                          <a:latin typeface="微软雅黑" pitchFamily="34" charset="-122"/>
                          <a:ea typeface="微软雅黑" pitchFamily="34" charset="-122"/>
                        </a:rPr>
                        <a:t>           Robert </a:t>
                      </a:r>
                      <a:r>
                        <a:rPr lang="en-CA" altLang="zh-CN" sz="1050" dirty="0" err="1" smtClean="0">
                          <a:latin typeface="微软雅黑" pitchFamily="34" charset="-122"/>
                          <a:ea typeface="微软雅黑" pitchFamily="34" charset="-122"/>
                        </a:rPr>
                        <a:t>Xue</a:t>
                      </a:r>
                      <a:r>
                        <a:rPr lang="en-CA" altLang="zh-CN" sz="1050" dirty="0" smtClean="0">
                          <a:latin typeface="微软雅黑" pitchFamily="34" charset="-122"/>
                          <a:ea typeface="微软雅黑" pitchFamily="34" charset="-122"/>
                        </a:rPr>
                        <a:t> , The 6th Congress of ASIA-Pacific Pediatric Cardiac Society. Oct, 2016</a:t>
                      </a:r>
                      <a:endParaRPr lang="zh-CN" altLang="zh-CN" sz="1050" dirty="0" smtClean="0">
                        <a:latin typeface="微软雅黑" pitchFamily="34" charset="-122"/>
                        <a:ea typeface="微软雅黑" pitchFamily="34" charset="-122"/>
                      </a:endParaRPr>
                    </a:p>
                    <a:p>
                      <a:r>
                        <a:rPr lang="zh-CN" altLang="zh-CN" sz="1200" b="1" dirty="0" smtClean="0">
                          <a:latin typeface="微软雅黑" pitchFamily="34" charset="-122"/>
                          <a:ea typeface="微软雅黑" pitchFamily="34" charset="-122"/>
                        </a:rPr>
                        <a:t>专利</a:t>
                      </a:r>
                    </a:p>
                    <a:p>
                      <a:pPr marL="285750" lvl="0" indent="-285750">
                        <a:buFont typeface="Arial" panose="020B0604020202020204" pitchFamily="34" charset="0"/>
                        <a:buChar char="•"/>
                      </a:pPr>
                      <a:r>
                        <a:rPr lang="en-CA" altLang="zh-CN" sz="1050" dirty="0" smtClean="0">
                          <a:latin typeface="微软雅黑" pitchFamily="34" charset="-122"/>
                          <a:ea typeface="微软雅黑" pitchFamily="34" charset="-122"/>
                        </a:rPr>
                        <a:t>The U.S. provisional application filed on Jan 30, 2014, as application serial no. 61/933,423 "Scanner System and Method for High-Resolution Spatial Scanning of an Electromagnetic Field Radiated by an Electronic Device under Test" </a:t>
                      </a:r>
                      <a:endParaRPr lang="zh-CN" altLang="zh-CN" sz="1050" dirty="0" smtClean="0">
                        <a:latin typeface="微软雅黑" pitchFamily="34" charset="-122"/>
                        <a:ea typeface="微软雅黑" pitchFamily="34" charset="-122"/>
                      </a:endParaRPr>
                    </a:p>
                    <a:p>
                      <a:pPr marL="285750" lvl="0" indent="-285750">
                        <a:buFont typeface="Arial" panose="020B0604020202020204" pitchFamily="34" charset="0"/>
                        <a:buChar char="•"/>
                      </a:pPr>
                      <a:r>
                        <a:rPr lang="en-CA" altLang="zh-CN" sz="1050" dirty="0" smtClean="0">
                          <a:latin typeface="微软雅黑" pitchFamily="34" charset="-122"/>
                          <a:ea typeface="微软雅黑" pitchFamily="34" charset="-122"/>
                        </a:rPr>
                        <a:t>A new method of orthogonal modulation/demodulation. Patent number 2004100533267, 2004</a:t>
                      </a:r>
                      <a:endParaRPr lang="zh-CN" altLang="zh-CN" sz="1050" dirty="0" smtClean="0">
                        <a:latin typeface="微软雅黑" pitchFamily="34" charset="-122"/>
                        <a:ea typeface="微软雅黑" pitchFamily="34" charset="-122"/>
                      </a:endParaRPr>
                    </a:p>
                    <a:p>
                      <a:pPr marL="285750" lvl="0" indent="-285750">
                        <a:buFont typeface="Arial" panose="020B0604020202020204" pitchFamily="34" charset="0"/>
                        <a:buChar char="•"/>
                      </a:pPr>
                      <a:r>
                        <a:rPr lang="en-CA" altLang="zh-CN" sz="1050" dirty="0" smtClean="0">
                          <a:latin typeface="微软雅黑" pitchFamily="34" charset="-122"/>
                          <a:ea typeface="微软雅黑" pitchFamily="34" charset="-122"/>
                        </a:rPr>
                        <a:t>A new method of an digital orthogonal modulation/demodulation. Patent number 2004100664070. 2004</a:t>
                      </a:r>
                      <a:endParaRPr lang="zh-CN" altLang="zh-CN" sz="1050" dirty="0" smtClean="0">
                        <a:latin typeface="微软雅黑" pitchFamily="34" charset="-122"/>
                        <a:ea typeface="微软雅黑" pitchFamily="34" charset="-122"/>
                      </a:endParaRPr>
                    </a:p>
                    <a:p>
                      <a:pPr marL="285750" lvl="0" indent="-285750">
                        <a:buFont typeface="Arial" panose="020B0604020202020204" pitchFamily="34" charset="0"/>
                        <a:buChar char="•"/>
                      </a:pPr>
                      <a:r>
                        <a:rPr lang="en-US" altLang="zh-CN" sz="1050" dirty="0" smtClean="0">
                          <a:latin typeface="微软雅黑" pitchFamily="34" charset="-122"/>
                          <a:ea typeface="微软雅黑" pitchFamily="34" charset="-122"/>
                        </a:rPr>
                        <a:t>《</a:t>
                      </a:r>
                      <a:r>
                        <a:rPr lang="zh-CN" altLang="zh-CN" sz="1050" dirty="0" smtClean="0">
                          <a:latin typeface="微软雅黑" pitchFamily="34" charset="-122"/>
                          <a:ea typeface="微软雅黑" pitchFamily="34" charset="-122"/>
                        </a:rPr>
                        <a:t>现场可编程多功能</a:t>
                      </a:r>
                      <a:r>
                        <a:rPr lang="en-CA" altLang="zh-CN" sz="1050" dirty="0" smtClean="0">
                          <a:latin typeface="微软雅黑" pitchFamily="34" charset="-122"/>
                          <a:ea typeface="微软雅黑" pitchFamily="34" charset="-122"/>
                        </a:rPr>
                        <a:t>SOC</a:t>
                      </a:r>
                      <a:r>
                        <a:rPr lang="zh-CN" altLang="zh-CN" sz="1050" dirty="0" smtClean="0">
                          <a:latin typeface="微软雅黑" pitchFamily="34" charset="-122"/>
                          <a:ea typeface="微软雅黑" pitchFamily="34" charset="-122"/>
                        </a:rPr>
                        <a:t>数字处理器》专利，专利号为：</a:t>
                      </a:r>
                      <a:r>
                        <a:rPr lang="en-CA" altLang="zh-CN" sz="1050" dirty="0" smtClean="0">
                          <a:latin typeface="微软雅黑" pitchFamily="34" charset="-122"/>
                          <a:ea typeface="微软雅黑" pitchFamily="34" charset="-122"/>
                        </a:rPr>
                        <a:t>200710037194.2007</a:t>
                      </a:r>
                      <a:endParaRPr lang="zh-CN" altLang="zh-CN" sz="1050" dirty="0" smtClean="0">
                        <a:latin typeface="微软雅黑" pitchFamily="34" charset="-122"/>
                        <a:ea typeface="微软雅黑" pitchFamily="34" charset="-122"/>
                      </a:endParaRPr>
                    </a:p>
                    <a:p>
                      <a:pPr marL="285750" indent="-285750">
                        <a:buFont typeface="Arial" panose="020B0604020202020204" pitchFamily="34" charset="0"/>
                        <a:buChar char="•"/>
                      </a:pPr>
                      <a:r>
                        <a:rPr lang="en-CA" altLang="zh-CN" sz="1050" dirty="0" smtClean="0">
                          <a:latin typeface="微软雅黑" pitchFamily="34" charset="-122"/>
                          <a:ea typeface="微软雅黑" pitchFamily="34" charset="-122"/>
                        </a:rPr>
                        <a:t>A Wireless communication system and Smart Phone using in radio blind area</a:t>
                      </a:r>
                      <a:r>
                        <a:rPr lang="zh-CN"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 201610803227.9</a:t>
                      </a:r>
                      <a:r>
                        <a:rPr lang="zh-CN"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 Patent</a:t>
                      </a:r>
                      <a:r>
                        <a:rPr lang="zh-CN"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 2016.09.06 </a:t>
                      </a:r>
                      <a:endParaRPr lang="zh-CN" altLang="zh-CN" sz="1050" dirty="0" smtClean="0">
                        <a:latin typeface="微软雅黑" pitchFamily="34" charset="-122"/>
                        <a:ea typeface="微软雅黑" pitchFamily="34" charset="-122"/>
                      </a:endParaRPr>
                    </a:p>
                    <a:p>
                      <a:pPr marL="285750" indent="-285750">
                        <a:buFont typeface="Arial" panose="020B0604020202020204" pitchFamily="34" charset="0"/>
                        <a:buChar char="•"/>
                      </a:pPr>
                      <a:r>
                        <a:rPr lang="en-CA" altLang="zh-CN" sz="1050" dirty="0" smtClean="0">
                          <a:latin typeface="微软雅黑" pitchFamily="34" charset="-122"/>
                          <a:ea typeface="微软雅黑" pitchFamily="34" charset="-122"/>
                        </a:rPr>
                        <a:t>A DSP algorithm for howling processing 201610946477.8</a:t>
                      </a:r>
                      <a:r>
                        <a:rPr lang="zh-CN"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Patent</a:t>
                      </a:r>
                      <a:r>
                        <a:rPr lang="zh-CN"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2016.11.02 </a:t>
                      </a:r>
                      <a:endParaRPr lang="zh-CN" altLang="zh-CN" sz="1050" dirty="0" smtClean="0">
                        <a:latin typeface="微软雅黑" pitchFamily="34" charset="-122"/>
                        <a:ea typeface="微软雅黑" pitchFamily="34" charset="-122"/>
                      </a:endParaRPr>
                    </a:p>
                    <a:p>
                      <a:pPr marL="285750" indent="-285750">
                        <a:buFont typeface="Arial" panose="020B0604020202020204" pitchFamily="34" charset="0"/>
                        <a:buChar char="•"/>
                      </a:pPr>
                      <a:r>
                        <a:rPr lang="en-CA" altLang="zh-CN" sz="1050" dirty="0" smtClean="0">
                          <a:latin typeface="微软雅黑" pitchFamily="34" charset="-122"/>
                          <a:ea typeface="微软雅黑" pitchFamily="34" charset="-122"/>
                        </a:rPr>
                        <a:t>An accurate positioning system fault warning system by the Bluetooth sensor</a:t>
                      </a:r>
                      <a:r>
                        <a:rPr lang="zh-CN"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 201621038405.5</a:t>
                      </a:r>
                      <a:r>
                        <a:rPr lang="zh-CN"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Patent</a:t>
                      </a:r>
                      <a:r>
                        <a:rPr lang="zh-CN"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2016.09.06 </a:t>
                      </a:r>
                      <a:endParaRPr lang="zh-CN" altLang="zh-CN" sz="1050" dirty="0" smtClean="0">
                        <a:latin typeface="微软雅黑" pitchFamily="34" charset="-122"/>
                        <a:ea typeface="微软雅黑" pitchFamily="34" charset="-122"/>
                      </a:endParaRPr>
                    </a:p>
                    <a:p>
                      <a:pPr marL="285750" indent="-285750">
                        <a:buFont typeface="Arial" panose="020B0604020202020204" pitchFamily="34" charset="0"/>
                        <a:buChar char="•"/>
                      </a:pPr>
                      <a:r>
                        <a:rPr lang="zh-CN" altLang="zh-CN" sz="1050" dirty="0" smtClean="0">
                          <a:latin typeface="微软雅黑" pitchFamily="34" charset="-122"/>
                          <a:ea typeface="微软雅黑" pitchFamily="34" charset="-122"/>
                        </a:rPr>
                        <a:t>数字对讲多功能三防机</a:t>
                      </a:r>
                      <a:r>
                        <a:rPr lang="en-US"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1-0908)</a:t>
                      </a:r>
                      <a:r>
                        <a:rPr lang="zh-CN" altLang="zh-CN" sz="1050" dirty="0" smtClean="0">
                          <a:latin typeface="微软雅黑" pitchFamily="34" charset="-122"/>
                          <a:ea typeface="微软雅黑" pitchFamily="34" charset="-122"/>
                        </a:rPr>
                        <a:t>，</a:t>
                      </a:r>
                      <a:r>
                        <a:rPr lang="en-CA" altLang="zh-CN" sz="1050" dirty="0" smtClean="0">
                          <a:latin typeface="微软雅黑" pitchFamily="34" charset="-122"/>
                          <a:ea typeface="微软雅黑" pitchFamily="34" charset="-122"/>
                        </a:rPr>
                        <a:t> 201630484967.1</a:t>
                      </a:r>
                      <a:r>
                        <a:rPr lang="zh-CN" altLang="zh-CN" sz="1050" dirty="0" smtClean="0">
                          <a:latin typeface="微软雅黑" pitchFamily="34" charset="-122"/>
                          <a:ea typeface="微软雅黑" pitchFamily="34" charset="-122"/>
                        </a:rPr>
                        <a:t>， 外观 ，</a:t>
                      </a:r>
                      <a:r>
                        <a:rPr lang="en-CA" altLang="zh-CN" sz="1050" dirty="0" smtClean="0">
                          <a:latin typeface="微软雅黑" pitchFamily="34" charset="-122"/>
                          <a:ea typeface="微软雅黑" pitchFamily="34" charset="-122"/>
                        </a:rPr>
                        <a:t> 2016.09.27</a:t>
                      </a:r>
                      <a:endParaRPr lang="zh-CN" altLang="zh-CN" sz="1050" dirty="0" smtClean="0">
                        <a:latin typeface="微软雅黑" pitchFamily="34" charset="-122"/>
                        <a:ea typeface="微软雅黑" pitchFamily="34" charset="-122"/>
                      </a:endParaRPr>
                    </a:p>
                    <a:p>
                      <a:r>
                        <a:rPr lang="zh-CN" altLang="en-US" sz="1200" b="1" dirty="0" smtClean="0">
                          <a:latin typeface="微软雅黑" pitchFamily="34" charset="-122"/>
                          <a:ea typeface="微软雅黑" pitchFamily="34" charset="-122"/>
                        </a:rPr>
                        <a:t>学历</a:t>
                      </a:r>
                      <a:endParaRPr lang="en-US" altLang="zh-CN" sz="1200" b="1" dirty="0" smtClean="0">
                        <a:latin typeface="微软雅黑" pitchFamily="34" charset="-122"/>
                        <a:ea typeface="微软雅黑" pitchFamily="34" charset="-122"/>
                      </a:endParaRPr>
                    </a:p>
                    <a:p>
                      <a:pPr marL="285750" indent="-285750">
                        <a:buFont typeface="Arial" panose="020B0604020202020204" pitchFamily="34" charset="0"/>
                        <a:buChar char="•"/>
                      </a:pPr>
                      <a:r>
                        <a:rPr lang="zh-CN" altLang="en-US" sz="1200" b="1" dirty="0" smtClean="0">
                          <a:solidFill>
                            <a:srgbClr val="0070C0"/>
                          </a:solidFill>
                          <a:latin typeface="微软雅黑" pitchFamily="34" charset="-122"/>
                          <a:ea typeface="微软雅黑" pitchFamily="34" charset="-122"/>
                        </a:rPr>
                        <a:t>博士  </a:t>
                      </a:r>
                      <a:r>
                        <a:rPr lang="zh-CN" altLang="zh-CN" sz="1200" b="1" dirty="0" smtClean="0">
                          <a:solidFill>
                            <a:srgbClr val="0070C0"/>
                          </a:solidFill>
                          <a:latin typeface="微软雅黑" pitchFamily="34" charset="-122"/>
                          <a:ea typeface="微软雅黑" pitchFamily="34" charset="-122"/>
                        </a:rPr>
                        <a:t>美国俄亥俄州</a:t>
                      </a:r>
                      <a:r>
                        <a:rPr lang="en-US" altLang="zh-CN" sz="1200" b="1" dirty="0" smtClean="0">
                          <a:solidFill>
                            <a:srgbClr val="0070C0"/>
                          </a:solidFill>
                          <a:latin typeface="微软雅黑" pitchFamily="34" charset="-122"/>
                          <a:ea typeface="微软雅黑" pitchFamily="34" charset="-122"/>
                        </a:rPr>
                        <a:t> </a:t>
                      </a:r>
                      <a:r>
                        <a:rPr lang="zh-CN" altLang="zh-CN" sz="1200" b="1" dirty="0" smtClean="0">
                          <a:solidFill>
                            <a:srgbClr val="0070C0"/>
                          </a:solidFill>
                          <a:latin typeface="微软雅黑" pitchFamily="34" charset="-122"/>
                          <a:ea typeface="微软雅黑" pitchFamily="34" charset="-122"/>
                        </a:rPr>
                        <a:t>州立</a:t>
                      </a:r>
                      <a:r>
                        <a:rPr lang="en-CA" altLang="zh-CN" sz="1200" b="1" dirty="0" smtClean="0">
                          <a:solidFill>
                            <a:srgbClr val="0070C0"/>
                          </a:solidFill>
                          <a:latin typeface="微软雅黑" pitchFamily="34" charset="-122"/>
                          <a:ea typeface="微软雅黑" pitchFamily="34" charset="-122"/>
                        </a:rPr>
                        <a:t>AKRON</a:t>
                      </a:r>
                      <a:r>
                        <a:rPr lang="zh-CN" altLang="zh-CN" sz="1200" b="1" dirty="0" smtClean="0">
                          <a:solidFill>
                            <a:srgbClr val="0070C0"/>
                          </a:solidFill>
                          <a:latin typeface="微软雅黑" pitchFamily="34" charset="-122"/>
                          <a:ea typeface="微软雅黑" pitchFamily="34" charset="-122"/>
                        </a:rPr>
                        <a:t>大学</a:t>
                      </a:r>
                      <a:r>
                        <a:rPr lang="en-US" altLang="zh-CN" sz="1200" b="1" dirty="0" smtClean="0">
                          <a:solidFill>
                            <a:srgbClr val="0070C0"/>
                          </a:solidFill>
                          <a:latin typeface="微软雅黑" pitchFamily="34" charset="-122"/>
                          <a:ea typeface="微软雅黑" pitchFamily="34" charset="-122"/>
                        </a:rPr>
                        <a:t>  </a:t>
                      </a:r>
                      <a:r>
                        <a:rPr lang="zh-CN" altLang="zh-CN" sz="1200" b="1" dirty="0" smtClean="0">
                          <a:solidFill>
                            <a:srgbClr val="0070C0"/>
                          </a:solidFill>
                          <a:latin typeface="微软雅黑" pitchFamily="34" charset="-122"/>
                          <a:ea typeface="微软雅黑" pitchFamily="34" charset="-122"/>
                        </a:rPr>
                        <a:t>微电子技术及现代通讯理论</a:t>
                      </a:r>
                      <a:r>
                        <a:rPr lang="en-US" altLang="zh-CN" sz="1200" b="1" dirty="0" smtClean="0">
                          <a:solidFill>
                            <a:srgbClr val="0070C0"/>
                          </a:solidFill>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  1996</a:t>
                      </a:r>
                    </a:p>
                    <a:p>
                      <a:pPr marL="285750" indent="-285750">
                        <a:buFont typeface="Arial" panose="020B0604020202020204" pitchFamily="34" charset="0"/>
                        <a:buChar char="•"/>
                      </a:pPr>
                      <a:r>
                        <a:rPr lang="zh-CN" altLang="en-US" sz="1200" dirty="0" smtClean="0">
                          <a:latin typeface="微软雅黑" pitchFamily="34" charset="-122"/>
                          <a:ea typeface="微软雅黑" pitchFamily="34" charset="-122"/>
                        </a:rPr>
                        <a:t>硕士  南非开普敦大学  </a:t>
                      </a:r>
                      <a:r>
                        <a:rPr lang="zh-CN" altLang="zh-CN" sz="1200" dirty="0" smtClean="0">
                          <a:latin typeface="微软雅黑" pitchFamily="34" charset="-122"/>
                          <a:ea typeface="微软雅黑" pitchFamily="34" charset="-122"/>
                        </a:rPr>
                        <a:t>数字图象处理及遥感技术</a:t>
                      </a:r>
                      <a:r>
                        <a:rPr lang="en-US" altLang="zh-CN" sz="1200" dirty="0" smtClean="0">
                          <a:latin typeface="微软雅黑" pitchFamily="34" charset="-122"/>
                          <a:ea typeface="微软雅黑" pitchFamily="34" charset="-122"/>
                        </a:rPr>
                        <a:t>  1992  /  </a:t>
                      </a:r>
                      <a:r>
                        <a:rPr lang="zh-CN" altLang="en-US" sz="1200" dirty="0" smtClean="0">
                          <a:latin typeface="微软雅黑" pitchFamily="34" charset="-122"/>
                          <a:ea typeface="微软雅黑" pitchFamily="34" charset="-122"/>
                        </a:rPr>
                        <a:t>学士  北京邮电大学 无线电技术专业   </a:t>
                      </a:r>
                      <a:r>
                        <a:rPr lang="en-US" altLang="zh-CN" sz="1200" dirty="0" smtClean="0">
                          <a:latin typeface="微软雅黑" pitchFamily="34" charset="-122"/>
                          <a:ea typeface="微软雅黑" pitchFamily="34" charset="-122"/>
                        </a:rPr>
                        <a:t>1987</a:t>
                      </a:r>
                      <a:endParaRPr lang="zh-CN" altLang="en-US" sz="1200" dirty="0">
                        <a:latin typeface="微软雅黑" pitchFamily="34" charset="-122"/>
                        <a:ea typeface="微软雅黑" pitchFamily="34" charset="-122"/>
                      </a:endParaRPr>
                    </a:p>
                  </a:txBody>
                  <a:tcPr/>
                </a:tc>
              </a:tr>
            </a:tbl>
          </a:graphicData>
        </a:graphic>
      </p:graphicFrame>
      <p:sp>
        <p:nvSpPr>
          <p:cNvPr id="5" name="灯片编号占位符 4"/>
          <p:cNvSpPr>
            <a:spLocks noGrp="1"/>
          </p:cNvSpPr>
          <p:nvPr>
            <p:ph type="sldNum" sz="quarter" idx="12"/>
          </p:nvPr>
        </p:nvSpPr>
        <p:spPr>
          <a:xfrm>
            <a:off x="6553200" y="6356350"/>
            <a:ext cx="2411288" cy="365125"/>
          </a:xfrm>
        </p:spPr>
        <p:txBody>
          <a:bodyPr/>
          <a:lstStyle/>
          <a:p>
            <a:fld id="{3E16D63F-8A87-41C4-ABD4-44CB8AC6A2F3}" type="slidenum">
              <a:rPr lang="zh-CN" altLang="en-US" smtClean="0"/>
              <a:pPr/>
              <a:t>29</a:t>
            </a:fld>
            <a:endParaRPr lang="zh-CN" altLang="en-US" dirty="0"/>
          </a:p>
        </p:txBody>
      </p:sp>
      <p:pic>
        <p:nvPicPr>
          <p:cNvPr id="13" name="Picture 14"/>
          <p:cNvPicPr>
            <a:picLocks noChangeAspect="1"/>
          </p:cNvPicPr>
          <p:nvPr/>
        </p:nvPicPr>
        <p:blipFill>
          <a:blip r:embed="rId2" cstate="print">
            <a:extLst>
              <a:ext uri="{28A0092B-C50C-407E-A947-70E740481C1C}">
                <a14:useLocalDpi xmlns:a14="http://schemas.microsoft.com/office/drawing/2010/main" xmlns="" val="0"/>
              </a:ext>
            </a:extLst>
          </a:blip>
          <a:srcRect t="11829" b="13333"/>
          <a:stretch>
            <a:fillRect/>
          </a:stretch>
        </p:blipFill>
        <p:spPr bwMode="auto">
          <a:xfrm>
            <a:off x="6944054" y="332656"/>
            <a:ext cx="1804278" cy="18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412776"/>
            <a:ext cx="7776000" cy="3168352"/>
          </a:xfrm>
        </p:spPr>
        <p:txBody>
          <a:bodyPr>
            <a:normAutofit/>
          </a:bodyPr>
          <a:lstStyle/>
          <a:p>
            <a:pPr algn="ctr"/>
            <a:r>
              <a:rPr lang="zh-CN" altLang="zh-CN" sz="6000" b="1" dirty="0" smtClean="0">
                <a:effectLst/>
                <a:latin typeface="+mj-ea"/>
              </a:rPr>
              <a:t>产业互联网前景分析</a:t>
            </a:r>
            <a:endParaRPr lang="zh-CN" altLang="en-US" sz="6000" dirty="0">
              <a:effectLst/>
              <a:latin typeface="+mj-ea"/>
            </a:endParaRPr>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7776000" cy="648072"/>
          </a:xfrm>
        </p:spPr>
        <p:txBody>
          <a:bodyPr>
            <a:noAutofit/>
          </a:bodyPr>
          <a:lstStyle/>
          <a:p>
            <a:pPr algn="ctr"/>
            <a:r>
              <a:rPr lang="en-US" altLang="zh-CN" sz="4000" b="1" dirty="0" smtClean="0">
                <a:latin typeface="+mj-ea"/>
              </a:rPr>
              <a:t>IEG</a:t>
            </a:r>
            <a:r>
              <a:rPr lang="zh-CN" altLang="en-US" sz="4000" b="1" dirty="0" smtClean="0"/>
              <a:t>团队配置 </a:t>
            </a:r>
            <a:r>
              <a:rPr lang="en-US" altLang="zh-CN" sz="4000" b="1" dirty="0" smtClean="0">
                <a:latin typeface="+mj-ea"/>
              </a:rPr>
              <a:t>I</a:t>
            </a:r>
            <a:endParaRPr lang="zh-CN" altLang="en-US" sz="4000" dirty="0">
              <a:latin typeface="+mj-ea"/>
            </a:endParaRPr>
          </a:p>
        </p:txBody>
      </p:sp>
      <p:graphicFrame>
        <p:nvGraphicFramePr>
          <p:cNvPr id="6" name="内容占位符 5"/>
          <p:cNvGraphicFramePr>
            <a:graphicFrameLocks noGrp="1"/>
          </p:cNvGraphicFramePr>
          <p:nvPr>
            <p:ph idx="1"/>
          </p:nvPr>
        </p:nvGraphicFramePr>
        <p:xfrm>
          <a:off x="395536" y="908720"/>
          <a:ext cx="8352928" cy="5416504"/>
        </p:xfrm>
        <a:graphic>
          <a:graphicData uri="http://schemas.openxmlformats.org/drawingml/2006/table">
            <a:tbl>
              <a:tblPr firstRow="1" bandRow="1">
                <a:tableStyleId>{5C22544A-7EE6-4342-B048-85BDC9FD1C3A}</a:tableStyleId>
              </a:tblPr>
              <a:tblGrid>
                <a:gridCol w="8352928"/>
              </a:tblGrid>
              <a:tr h="417784">
                <a:tc>
                  <a:txBody>
                    <a:bodyPr/>
                    <a:lstStyle/>
                    <a:p>
                      <a:pPr algn="ctr"/>
                      <a:r>
                        <a:rPr lang="zh-CN" altLang="en-US" sz="20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区块链项目</a:t>
                      </a:r>
                      <a:r>
                        <a:rPr lang="en-US" altLang="zh-CN" sz="20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ICO &amp; </a:t>
                      </a:r>
                      <a:r>
                        <a:rPr lang="zh-CN" altLang="zh-CN" sz="20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数字货币交易所</a:t>
                      </a:r>
                      <a:r>
                        <a:rPr lang="en-US" altLang="zh-CN" sz="20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zh-CN" sz="2000" b="1" kern="1200" dirty="0" smtClean="0">
                          <a:solidFill>
                            <a:schemeClr val="lt1"/>
                          </a:solidFill>
                          <a:effectLst/>
                          <a:latin typeface="微软雅黑" pitchFamily="34" charset="-122"/>
                          <a:ea typeface="微软雅黑" pitchFamily="34" charset="-122"/>
                          <a:cs typeface="+mn-cs"/>
                        </a:rPr>
                        <a:t>项目</a:t>
                      </a:r>
                      <a:r>
                        <a:rPr kumimoji="0" lang="zh-CN" altLang="zh-CN" sz="2000" b="1" kern="1200" dirty="0" smtClean="0">
                          <a:solidFill>
                            <a:schemeClr val="lt1"/>
                          </a:solidFill>
                          <a:latin typeface="微软雅黑" pitchFamily="34" charset="-122"/>
                          <a:ea typeface="微软雅黑" pitchFamily="34" charset="-122"/>
                          <a:cs typeface="+mn-cs"/>
                        </a:rPr>
                        <a:t>负责</a:t>
                      </a:r>
                      <a:r>
                        <a:rPr kumimoji="0" lang="zh-CN" altLang="zh-CN" sz="2000" b="1" kern="1200" dirty="0" smtClean="0">
                          <a:solidFill>
                            <a:schemeClr val="lt1"/>
                          </a:solidFill>
                          <a:effectLst/>
                          <a:latin typeface="微软雅黑" pitchFamily="34" charset="-122"/>
                          <a:ea typeface="微软雅黑" pitchFamily="34" charset="-122"/>
                          <a:cs typeface="+mn-cs"/>
                        </a:rPr>
                        <a:t>人</a:t>
                      </a:r>
                      <a:endParaRPr lang="zh-CN" altLang="en-US" sz="2000" b="1" dirty="0">
                        <a:effectLst/>
                        <a:latin typeface="微软雅黑" pitchFamily="34" charset="-122"/>
                        <a:ea typeface="微软雅黑" pitchFamily="34" charset="-122"/>
                      </a:endParaRPr>
                    </a:p>
                  </a:txBody>
                  <a:tcPr/>
                </a:tc>
              </a:tr>
              <a:tr h="4838800">
                <a:tc>
                  <a:txBody>
                    <a:bodyPr/>
                    <a:lstStyle/>
                    <a:p>
                      <a:pPr algn="l"/>
                      <a:r>
                        <a:rPr lang="zh-CN" altLang="en-US" sz="1800" b="1"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rPr>
                        <a:t>郑</a:t>
                      </a:r>
                      <a:r>
                        <a:rPr kumimoji="0" lang="zh-CN" altLang="zh-CN" sz="18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嘉文</a:t>
                      </a:r>
                      <a:r>
                        <a:rPr kumimoji="0" lang="zh-TW" altLang="en-US" sz="18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 </a:t>
                      </a:r>
                      <a:r>
                        <a:rPr lang="en-US" altLang="zh-CN" sz="1800" b="1"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rPr>
                        <a:t>Gavin </a:t>
                      </a:r>
                      <a:r>
                        <a:rPr lang="en-US" altLang="zh-CN" sz="1800" b="1" dirty="0" err="1"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rPr>
                        <a:t>Zheng</a:t>
                      </a:r>
                      <a:r>
                        <a:rPr lang="en-US" altLang="zh-CN" sz="1800" b="1"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rPr>
                        <a:t> </a:t>
                      </a:r>
                    </a:p>
                    <a:p>
                      <a:pPr algn="l"/>
                      <a:endParaRPr lang="en-US" altLang="zh-CN" sz="1600" dirty="0" smtClean="0">
                        <a:latin typeface="微软雅黑" pitchFamily="34" charset="-122"/>
                        <a:ea typeface="微软雅黑" pitchFamily="34" charset="-122"/>
                      </a:endParaRPr>
                    </a:p>
                    <a:p>
                      <a:pPr marL="0" indent="0" defTabSz="182880">
                        <a:spcBef>
                          <a:spcPts val="0"/>
                        </a:spcBef>
                        <a:buSzTx/>
                        <a:buNone/>
                        <a:defRPr sz="1920">
                          <a:solidFill>
                            <a:srgbClr val="A9A9A9"/>
                          </a:solidFill>
                        </a:defRPr>
                      </a:pPr>
                      <a:r>
                        <a:rPr lang="zh-CN" altLang="en-US" sz="1600" b="1" dirty="0" smtClean="0">
                          <a:solidFill>
                            <a:srgbClr val="0070C0"/>
                          </a:solidFill>
                          <a:latin typeface="微软雅黑" pitchFamily="34" charset="-122"/>
                          <a:ea typeface="微软雅黑" pitchFamily="34" charset="-122"/>
                        </a:rPr>
                        <a:t>海归</a:t>
                      </a:r>
                      <a:r>
                        <a:rPr lang="en-US" altLang="zh-CN" sz="1600" b="1" dirty="0" smtClean="0">
                          <a:solidFill>
                            <a:srgbClr val="0070C0"/>
                          </a:solidFill>
                          <a:latin typeface="微软雅黑" pitchFamily="34" charset="-122"/>
                          <a:ea typeface="微软雅黑" pitchFamily="34" charset="-122"/>
                        </a:rPr>
                        <a:t>,</a:t>
                      </a:r>
                      <a:r>
                        <a:rPr lang="zh-CN" altLang="en-US" sz="1600" b="1" dirty="0" smtClean="0">
                          <a:solidFill>
                            <a:srgbClr val="0070C0"/>
                          </a:solidFill>
                          <a:latin typeface="微软雅黑" pitchFamily="34" charset="-122"/>
                          <a:ea typeface="微软雅黑" pitchFamily="34" charset="-122"/>
                        </a:rPr>
                        <a:t> 大数据</a:t>
                      </a:r>
                      <a:r>
                        <a:rPr lang="en-US" altLang="zh-CN" sz="1600" b="1" dirty="0" smtClean="0">
                          <a:solidFill>
                            <a:srgbClr val="0070C0"/>
                          </a:solidFill>
                          <a:latin typeface="微软雅黑" pitchFamily="34" charset="-122"/>
                          <a:ea typeface="微软雅黑" pitchFamily="34" charset="-122"/>
                        </a:rPr>
                        <a:t>,</a:t>
                      </a:r>
                      <a:r>
                        <a:rPr lang="zh-CN" altLang="en-US" sz="1600" b="1" dirty="0" smtClean="0">
                          <a:solidFill>
                            <a:srgbClr val="0070C0"/>
                          </a:solidFill>
                          <a:latin typeface="微软雅黑" pitchFamily="34" charset="-122"/>
                          <a:ea typeface="微软雅黑" pitchFamily="34" charset="-122"/>
                        </a:rPr>
                        <a:t> 区块链</a:t>
                      </a:r>
                      <a:r>
                        <a:rPr lang="en-US" altLang="zh-CN" sz="1600" b="1" dirty="0" smtClean="0">
                          <a:solidFill>
                            <a:srgbClr val="0070C0"/>
                          </a:solidFill>
                          <a:latin typeface="微软雅黑" pitchFamily="34" charset="-122"/>
                          <a:ea typeface="微软雅黑" pitchFamily="34" charset="-122"/>
                        </a:rPr>
                        <a:t>,</a:t>
                      </a:r>
                      <a:r>
                        <a:rPr lang="zh-CN" altLang="en-US" sz="1600" b="1" dirty="0" smtClean="0">
                          <a:solidFill>
                            <a:srgbClr val="0070C0"/>
                          </a:solidFill>
                          <a:latin typeface="微软雅黑" pitchFamily="34" charset="-122"/>
                          <a:ea typeface="微软雅黑" pitchFamily="34" charset="-122"/>
                        </a:rPr>
                        <a:t> 机器学习领域的大牛级资深专家</a:t>
                      </a:r>
                      <a:endParaRPr lang="en-US" altLang="zh-CN" sz="1600" b="1" dirty="0" smtClean="0">
                        <a:solidFill>
                          <a:srgbClr val="0070C0"/>
                        </a:solidFill>
                        <a:latin typeface="微软雅黑" pitchFamily="34" charset="-122"/>
                        <a:ea typeface="微软雅黑" pitchFamily="34" charset="-122"/>
                      </a:endParaRPr>
                    </a:p>
                    <a:p>
                      <a:pPr marL="0" indent="0" defTabSz="182880">
                        <a:spcBef>
                          <a:spcPts val="0"/>
                        </a:spcBef>
                        <a:buSzTx/>
                        <a:buNone/>
                        <a:defRPr sz="1920">
                          <a:solidFill>
                            <a:srgbClr val="A9A9A9"/>
                          </a:solidFill>
                        </a:defRPr>
                      </a:pPr>
                      <a:r>
                        <a:rPr lang="zh-CN" altLang="en-US" sz="1600" b="1" dirty="0" smtClean="0">
                          <a:solidFill>
                            <a:srgbClr val="0070C0"/>
                          </a:solidFill>
                          <a:latin typeface="微软雅黑" pitchFamily="34" charset="-122"/>
                          <a:ea typeface="微软雅黑" pitchFamily="34" charset="-122"/>
                        </a:rPr>
                        <a:t>加拿大麦吉尔</a:t>
                      </a:r>
                      <a:r>
                        <a:rPr lang="en-US" altLang="zh-CN" sz="1600" b="1" dirty="0" smtClean="0">
                          <a:solidFill>
                            <a:srgbClr val="0070C0"/>
                          </a:solidFill>
                          <a:latin typeface="微软雅黑" pitchFamily="34" charset="-122"/>
                          <a:ea typeface="微软雅黑" pitchFamily="34" charset="-122"/>
                        </a:rPr>
                        <a:t>(</a:t>
                      </a:r>
                      <a:r>
                        <a:rPr kumimoji="0" lang="en-US" altLang="zh-CN" sz="1600" b="1" kern="1200" dirty="0" smtClean="0">
                          <a:solidFill>
                            <a:srgbClr val="0070C0"/>
                          </a:solidFill>
                          <a:latin typeface="微软雅黑" pitchFamily="34" charset="-122"/>
                          <a:ea typeface="微软雅黑" pitchFamily="34" charset="-122"/>
                          <a:cs typeface="+mn-cs"/>
                        </a:rPr>
                        <a:t>McGill)</a:t>
                      </a:r>
                      <a:r>
                        <a:rPr lang="zh-CN" altLang="en-US" sz="1600" b="1" dirty="0" smtClean="0">
                          <a:solidFill>
                            <a:srgbClr val="0070C0"/>
                          </a:solidFill>
                          <a:latin typeface="微软雅黑" pitchFamily="34" charset="-122"/>
                          <a:ea typeface="微软雅黑" pitchFamily="34" charset="-122"/>
                        </a:rPr>
                        <a:t>大学计算机信息学硕士</a:t>
                      </a:r>
                      <a:r>
                        <a:rPr lang="en-US" altLang="zh-CN" sz="1600" b="1" dirty="0" smtClean="0">
                          <a:solidFill>
                            <a:srgbClr val="0070C0"/>
                          </a:solidFill>
                          <a:latin typeface="微软雅黑" pitchFamily="34" charset="-122"/>
                          <a:ea typeface="微软雅黑" pitchFamily="34" charset="-122"/>
                        </a:rPr>
                        <a:t>, </a:t>
                      </a:r>
                      <a:r>
                        <a:rPr lang="zh-CN" altLang="en-US" sz="1600" b="1" dirty="0" smtClean="0">
                          <a:solidFill>
                            <a:srgbClr val="0070C0"/>
                          </a:solidFill>
                          <a:latin typeface="微软雅黑" pitchFamily="34" charset="-122"/>
                          <a:ea typeface="微软雅黑" pitchFamily="34" charset="-122"/>
                        </a:rPr>
                        <a:t>多伦多罗特曼</a:t>
                      </a:r>
                      <a:r>
                        <a:rPr lang="en-US" altLang="zh-CN" sz="1600" b="1" dirty="0" smtClean="0">
                          <a:solidFill>
                            <a:srgbClr val="0070C0"/>
                          </a:solidFill>
                          <a:latin typeface="微软雅黑" pitchFamily="34" charset="-122"/>
                          <a:ea typeface="微软雅黑" pitchFamily="34" charset="-122"/>
                        </a:rPr>
                        <a:t>(</a:t>
                      </a:r>
                      <a:r>
                        <a:rPr lang="en-US" altLang="zh-CN" sz="1600" b="1" dirty="0" err="1" smtClean="0">
                          <a:solidFill>
                            <a:srgbClr val="0070C0"/>
                          </a:solidFill>
                          <a:latin typeface="微软雅黑" pitchFamily="34" charset="-122"/>
                          <a:ea typeface="微软雅黑" pitchFamily="34" charset="-122"/>
                        </a:rPr>
                        <a:t>Rotman</a:t>
                      </a:r>
                      <a:r>
                        <a:rPr lang="en-US" altLang="zh-CN" sz="1600" b="1" dirty="0" smtClean="0">
                          <a:solidFill>
                            <a:srgbClr val="0070C0"/>
                          </a:solidFill>
                          <a:latin typeface="微软雅黑" pitchFamily="34" charset="-122"/>
                          <a:ea typeface="微软雅黑" pitchFamily="34" charset="-122"/>
                        </a:rPr>
                        <a:t>)</a:t>
                      </a:r>
                      <a:r>
                        <a:rPr lang="zh-CN" altLang="en-US" sz="1600" b="1" dirty="0" smtClean="0">
                          <a:solidFill>
                            <a:srgbClr val="0070C0"/>
                          </a:solidFill>
                          <a:latin typeface="微软雅黑" pitchFamily="34" charset="-122"/>
                          <a:ea typeface="微软雅黑" pitchFamily="34" charset="-122"/>
                        </a:rPr>
                        <a:t>商学院</a:t>
                      </a:r>
                      <a:r>
                        <a:rPr lang="en-US" altLang="zh-CN" sz="1600" b="1" dirty="0" smtClean="0">
                          <a:solidFill>
                            <a:srgbClr val="0070C0"/>
                          </a:solidFill>
                          <a:latin typeface="微软雅黑" pitchFamily="34" charset="-122"/>
                          <a:ea typeface="微软雅黑" pitchFamily="34" charset="-122"/>
                        </a:rPr>
                        <a:t>MBA</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a:t>
                      </a:r>
                      <a:r>
                        <a:rPr lang="en-US" altLang="zh-CN" sz="1600" b="0" dirty="0" smtClean="0">
                          <a:solidFill>
                            <a:schemeClr val="bg1"/>
                          </a:solidFill>
                          <a:latin typeface="微软雅黑" pitchFamily="34" charset="-122"/>
                          <a:ea typeface="微软雅黑" pitchFamily="34" charset="-122"/>
                        </a:rPr>
                        <a:t> </a:t>
                      </a:r>
                    </a:p>
                    <a:p>
                      <a:pPr marL="0" indent="0" defTabSz="182880">
                        <a:spcBef>
                          <a:spcPts val="0"/>
                        </a:spcBef>
                        <a:buSzTx/>
                        <a:buNone/>
                        <a:defRPr sz="1920">
                          <a:solidFill>
                            <a:srgbClr val="A9A9A9"/>
                          </a:solidFill>
                        </a:defRPr>
                      </a:pPr>
                      <a:r>
                        <a:rPr lang="zh-CN" altLang="en-US" sz="1600" b="0" dirty="0" smtClean="0">
                          <a:solidFill>
                            <a:schemeClr val="bg1"/>
                          </a:solidFill>
                          <a:latin typeface="微软雅黑" pitchFamily="34" charset="-122"/>
                          <a:ea typeface="微软雅黑" pitchFamily="34" charset="-122"/>
                        </a:rPr>
                        <a:t>华中理工大学计算机科学学士</a:t>
                      </a:r>
                      <a:r>
                        <a:rPr lang="en-US" altLang="zh-CN" sz="1600" b="0" dirty="0" smtClean="0">
                          <a:solidFill>
                            <a:schemeClr val="bg1"/>
                          </a:solidFill>
                          <a:latin typeface="微软雅黑" pitchFamily="34" charset="-122"/>
                          <a:ea typeface="微软雅黑" pitchFamily="34" charset="-122"/>
                        </a:rPr>
                        <a:t>, </a:t>
                      </a:r>
                      <a:r>
                        <a:rPr lang="zh-CN" altLang="en-US" sz="1600" b="0" dirty="0" smtClean="0">
                          <a:solidFill>
                            <a:schemeClr val="bg1"/>
                          </a:solidFill>
                          <a:latin typeface="微软雅黑" pitchFamily="34" charset="-122"/>
                          <a:ea typeface="微软雅黑" pitchFamily="34" charset="-122"/>
                        </a:rPr>
                        <a:t>硕士。</a:t>
                      </a:r>
                    </a:p>
                    <a:p>
                      <a:pPr marL="0" indent="0" defTabSz="182880">
                        <a:spcBef>
                          <a:spcPts val="0"/>
                        </a:spcBef>
                        <a:buSzTx/>
                        <a:buNone/>
                        <a:defRPr sz="1920">
                          <a:solidFill>
                            <a:srgbClr val="A9A9A9"/>
                          </a:solidFill>
                        </a:defRPr>
                      </a:pPr>
                      <a:r>
                        <a:rPr lang="zh-CN" altLang="en-US" sz="1600" b="1" dirty="0" smtClean="0">
                          <a:solidFill>
                            <a:srgbClr val="0070C0"/>
                          </a:solidFill>
                          <a:latin typeface="微软雅黑" pitchFamily="34" charset="-122"/>
                          <a:ea typeface="微软雅黑" pitchFamily="34" charset="-122"/>
                        </a:rPr>
                        <a:t>具有计算机</a:t>
                      </a:r>
                      <a:r>
                        <a:rPr lang="en-US" altLang="zh-CN" sz="1600" b="1" dirty="0" smtClean="0">
                          <a:solidFill>
                            <a:srgbClr val="0070C0"/>
                          </a:solidFill>
                          <a:latin typeface="微软雅黑" pitchFamily="34" charset="-122"/>
                          <a:ea typeface="微软雅黑" pitchFamily="34" charset="-122"/>
                        </a:rPr>
                        <a:t>, </a:t>
                      </a:r>
                      <a:r>
                        <a:rPr lang="zh-CN" altLang="en-US" sz="1600" b="1" dirty="0" smtClean="0">
                          <a:solidFill>
                            <a:srgbClr val="0070C0"/>
                          </a:solidFill>
                          <a:latin typeface="微软雅黑" pitchFamily="34" charset="-122"/>
                          <a:ea typeface="微软雅黑" pitchFamily="34" charset="-122"/>
                        </a:rPr>
                        <a:t>统计</a:t>
                      </a:r>
                      <a:r>
                        <a:rPr lang="en-US" altLang="zh-CN" sz="1600" b="1" dirty="0" smtClean="0">
                          <a:solidFill>
                            <a:srgbClr val="0070C0"/>
                          </a:solidFill>
                          <a:latin typeface="微软雅黑" pitchFamily="34" charset="-122"/>
                          <a:ea typeface="微软雅黑" pitchFamily="34" charset="-122"/>
                        </a:rPr>
                        <a:t>, </a:t>
                      </a:r>
                      <a:r>
                        <a:rPr lang="zh-CN" altLang="en-US" sz="1600" b="1" dirty="0" smtClean="0">
                          <a:solidFill>
                            <a:srgbClr val="0070C0"/>
                          </a:solidFill>
                          <a:latin typeface="微软雅黑" pitchFamily="34" charset="-122"/>
                          <a:ea typeface="微软雅黑" pitchFamily="34" charset="-122"/>
                        </a:rPr>
                        <a:t>数学</a:t>
                      </a:r>
                      <a:r>
                        <a:rPr lang="en-US" altLang="zh-CN" sz="1600" b="1" dirty="0" smtClean="0">
                          <a:solidFill>
                            <a:srgbClr val="0070C0"/>
                          </a:solidFill>
                          <a:latin typeface="微软雅黑" pitchFamily="34" charset="-122"/>
                          <a:ea typeface="微软雅黑" pitchFamily="34" charset="-122"/>
                        </a:rPr>
                        <a:t>, </a:t>
                      </a:r>
                      <a:r>
                        <a:rPr lang="zh-CN" altLang="en-US" sz="1600" b="1" dirty="0" smtClean="0">
                          <a:solidFill>
                            <a:srgbClr val="0070C0"/>
                          </a:solidFill>
                          <a:latin typeface="微软雅黑" pitchFamily="34" charset="-122"/>
                          <a:ea typeface="微软雅黑" pitchFamily="34" charset="-122"/>
                        </a:rPr>
                        <a:t>金融等跨学科交叉背景</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；先后任职于东芝</a:t>
                      </a:r>
                      <a:r>
                        <a:rPr lang="en-US" altLang="zh-CN" sz="1600" b="0" dirty="0" smtClean="0">
                          <a:solidFill>
                            <a:schemeClr val="bg1"/>
                          </a:solidFill>
                          <a:uFill>
                            <a:solidFill>
                              <a:srgbClr val="000000"/>
                            </a:solidFill>
                          </a:uFill>
                          <a:latin typeface="微软雅黑" pitchFamily="34" charset="-122"/>
                          <a:ea typeface="微软雅黑" pitchFamily="34" charset="-122"/>
                          <a:cs typeface="SimSun"/>
                          <a:sym typeface="SimSun"/>
                        </a:rPr>
                        <a:t>(</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东京</a:t>
                      </a:r>
                      <a:r>
                        <a:rPr lang="en-US" altLang="zh-CN" sz="1600" b="0" dirty="0" smtClean="0">
                          <a:solidFill>
                            <a:schemeClr val="bg1"/>
                          </a:solidFill>
                          <a:uFill>
                            <a:solidFill>
                              <a:srgbClr val="000000"/>
                            </a:solidFill>
                          </a:uFill>
                          <a:latin typeface="微软雅黑" pitchFamily="34" charset="-122"/>
                          <a:ea typeface="微软雅黑" pitchFamily="34" charset="-122"/>
                          <a:cs typeface="SimSun"/>
                          <a:sym typeface="SimSun"/>
                        </a:rPr>
                        <a:t>)</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a:t>
                      </a:r>
                      <a:r>
                        <a:rPr lang="en-US" altLang="zh-CN" sz="1600" b="0" dirty="0" smtClean="0">
                          <a:solidFill>
                            <a:schemeClr val="bg1"/>
                          </a:solidFill>
                          <a:uFill>
                            <a:solidFill>
                              <a:srgbClr val="000000"/>
                            </a:solidFill>
                          </a:uFill>
                          <a:latin typeface="微软雅黑" pitchFamily="34" charset="-122"/>
                          <a:ea typeface="微软雅黑" pitchFamily="34" charset="-122"/>
                        </a:rPr>
                        <a:t>NEC(</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东京</a:t>
                      </a:r>
                      <a:r>
                        <a:rPr lang="en-US" altLang="zh-CN" sz="1600" b="0" dirty="0" smtClean="0">
                          <a:solidFill>
                            <a:schemeClr val="bg1"/>
                          </a:solidFill>
                          <a:uFill>
                            <a:solidFill>
                              <a:srgbClr val="000000"/>
                            </a:solidFill>
                          </a:uFill>
                          <a:latin typeface="微软雅黑" pitchFamily="34" charset="-122"/>
                          <a:ea typeface="微软雅黑" pitchFamily="34" charset="-122"/>
                          <a:cs typeface="SimSun"/>
                          <a:sym typeface="SimSun"/>
                        </a:rPr>
                        <a:t>)</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a:t>
                      </a:r>
                      <a:r>
                        <a:rPr lang="en-US" altLang="zh-CN" sz="1600" b="0" dirty="0" smtClean="0">
                          <a:solidFill>
                            <a:schemeClr val="bg1"/>
                          </a:solidFill>
                          <a:uFill>
                            <a:solidFill>
                              <a:srgbClr val="000000"/>
                            </a:solidFill>
                          </a:uFill>
                          <a:latin typeface="微软雅黑" pitchFamily="34" charset="-122"/>
                          <a:ea typeface="微软雅黑" pitchFamily="34" charset="-122"/>
                        </a:rPr>
                        <a:t>CGI(</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加拿大</a:t>
                      </a:r>
                      <a:r>
                        <a:rPr lang="en-US" altLang="zh-CN" sz="1600" b="0" dirty="0" smtClean="0">
                          <a:solidFill>
                            <a:schemeClr val="bg1"/>
                          </a:solidFill>
                          <a:uFill>
                            <a:solidFill>
                              <a:srgbClr val="000000"/>
                            </a:solidFill>
                          </a:uFill>
                          <a:latin typeface="微软雅黑" pitchFamily="34" charset="-122"/>
                          <a:ea typeface="微软雅黑" pitchFamily="34" charset="-122"/>
                        </a:rPr>
                        <a:t>)</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a:t>
                      </a:r>
                      <a:r>
                        <a:rPr lang="en-US" altLang="zh-CN" sz="1600" b="0" dirty="0" smtClean="0">
                          <a:solidFill>
                            <a:schemeClr val="bg1"/>
                          </a:solidFill>
                          <a:uFill>
                            <a:solidFill>
                              <a:srgbClr val="000000"/>
                            </a:solidFill>
                          </a:uFill>
                          <a:latin typeface="微软雅黑" pitchFamily="34" charset="-122"/>
                          <a:ea typeface="微软雅黑" pitchFamily="34" charset="-122"/>
                          <a:cs typeface="SimSun"/>
                          <a:sym typeface="SimSun"/>
                        </a:rPr>
                        <a:t>Bell(</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加拿大</a:t>
                      </a:r>
                      <a:r>
                        <a:rPr lang="en-US" altLang="zh-CN" sz="1600" b="0" dirty="0" smtClean="0">
                          <a:solidFill>
                            <a:schemeClr val="bg1"/>
                          </a:solidFill>
                          <a:uFill>
                            <a:solidFill>
                              <a:srgbClr val="000000"/>
                            </a:solidFill>
                          </a:uFill>
                          <a:latin typeface="微软雅黑" pitchFamily="34" charset="-122"/>
                          <a:ea typeface="微软雅黑" pitchFamily="34" charset="-122"/>
                          <a:cs typeface="SimSun"/>
                          <a:sym typeface="SimSun"/>
                        </a:rPr>
                        <a:t>)</a:t>
                      </a:r>
                      <a:r>
                        <a:rPr lang="zh-CN" altLang="en-US" sz="1600" b="0" dirty="0" smtClean="0">
                          <a:solidFill>
                            <a:schemeClr val="bg1"/>
                          </a:solidFill>
                          <a:latin typeface="微软雅黑" pitchFamily="34" charset="-122"/>
                          <a:ea typeface="微软雅黑" pitchFamily="34" charset="-122"/>
                        </a:rPr>
                        <a:t>担任管理或研发职位</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a:t>
                      </a:r>
                      <a:r>
                        <a:rPr lang="zh-CN" altLang="en-US" sz="1600" b="0" dirty="0" smtClean="0">
                          <a:solidFill>
                            <a:schemeClr val="bg1"/>
                          </a:solidFill>
                          <a:latin typeface="微软雅黑" pitchFamily="34" charset="-122"/>
                          <a:ea typeface="微软雅黑" pitchFamily="34" charset="-122"/>
                        </a:rPr>
                        <a:t>通晓中、英、日、法四国语言。</a:t>
                      </a:r>
                    </a:p>
                    <a:p>
                      <a:pPr marL="0" indent="0" defTabSz="182880">
                        <a:spcBef>
                          <a:spcPts val="0"/>
                        </a:spcBef>
                        <a:buSzTx/>
                        <a:buNone/>
                        <a:defRPr sz="1920">
                          <a:solidFill>
                            <a:srgbClr val="A9A9A9"/>
                          </a:solidFill>
                        </a:defRPr>
                      </a:pPr>
                      <a:r>
                        <a:rPr kumimoji="0" lang="zh-CN" altLang="zh-CN" sz="1600" b="1" kern="1200" dirty="0" smtClean="0">
                          <a:solidFill>
                            <a:schemeClr val="bg1"/>
                          </a:solidFill>
                          <a:latin typeface="微软雅黑" pitchFamily="34" charset="-122"/>
                          <a:ea typeface="微软雅黑" pitchFamily="34" charset="-122"/>
                          <a:cs typeface="+mn-cs"/>
                        </a:rPr>
                        <a:t>精通</a:t>
                      </a:r>
                      <a:r>
                        <a:rPr lang="zh-CN" altLang="en-US" sz="1600" b="1" dirty="0" smtClean="0">
                          <a:solidFill>
                            <a:schemeClr val="bg1"/>
                          </a:solidFill>
                          <a:latin typeface="微软雅黑" pitchFamily="34" charset="-122"/>
                          <a:ea typeface="微软雅黑" pitchFamily="34" charset="-122"/>
                        </a:rPr>
                        <a:t>包括大数据挖掘</a:t>
                      </a:r>
                      <a:r>
                        <a:rPr lang="en-US" altLang="zh-CN" sz="1600" b="1" dirty="0" smtClean="0">
                          <a:solidFill>
                            <a:schemeClr val="bg1"/>
                          </a:solidFill>
                          <a:latin typeface="微软雅黑" pitchFamily="34" charset="-122"/>
                          <a:ea typeface="微软雅黑" pitchFamily="34" charset="-122"/>
                        </a:rPr>
                        <a:t>,</a:t>
                      </a:r>
                      <a:r>
                        <a:rPr lang="zh-CN" altLang="en-US" sz="1600" b="1" dirty="0" smtClean="0">
                          <a:solidFill>
                            <a:schemeClr val="bg1"/>
                          </a:solidFill>
                          <a:latin typeface="微软雅黑" pitchFamily="34" charset="-122"/>
                          <a:ea typeface="微软雅黑" pitchFamily="34" charset="-122"/>
                        </a:rPr>
                        <a:t> 自然语言处理</a:t>
                      </a:r>
                      <a:r>
                        <a:rPr lang="en-US" altLang="zh-CN" sz="1600" b="1" dirty="0" smtClean="0">
                          <a:solidFill>
                            <a:schemeClr val="bg1"/>
                          </a:solidFill>
                          <a:latin typeface="微软雅黑" pitchFamily="34" charset="-122"/>
                          <a:ea typeface="微软雅黑" pitchFamily="34" charset="-122"/>
                        </a:rPr>
                        <a:t>,</a:t>
                      </a:r>
                      <a:r>
                        <a:rPr lang="zh-CN" altLang="en-US" sz="1600" b="1" dirty="0" smtClean="0">
                          <a:solidFill>
                            <a:schemeClr val="bg1"/>
                          </a:solidFill>
                          <a:latin typeface="微软雅黑" pitchFamily="34" charset="-122"/>
                          <a:ea typeface="微软雅黑" pitchFamily="34" charset="-122"/>
                        </a:rPr>
                        <a:t> 区块链</a:t>
                      </a:r>
                      <a:r>
                        <a:rPr lang="en-US" altLang="zh-CN" sz="1600" b="1" dirty="0" smtClean="0">
                          <a:solidFill>
                            <a:schemeClr val="bg1"/>
                          </a:solidFill>
                          <a:latin typeface="微软雅黑" pitchFamily="34" charset="-122"/>
                          <a:ea typeface="微软雅黑" pitchFamily="34" charset="-122"/>
                        </a:rPr>
                        <a:t>,</a:t>
                      </a:r>
                      <a:r>
                        <a:rPr lang="zh-CN" altLang="en-US" sz="1600" b="1" dirty="0" smtClean="0">
                          <a:solidFill>
                            <a:schemeClr val="bg1"/>
                          </a:solidFill>
                          <a:latin typeface="微软雅黑" pitchFamily="34" charset="-122"/>
                          <a:ea typeface="微软雅黑" pitchFamily="34" charset="-122"/>
                        </a:rPr>
                        <a:t> 深度学习神经网络等核心技术在内的组织研发</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搭建适用于金融</a:t>
                      </a:r>
                      <a:r>
                        <a:rPr lang="en-US" altLang="zh-CN" sz="1600" b="1" dirty="0" smtClean="0">
                          <a:solidFill>
                            <a:schemeClr val="bg1"/>
                          </a:solidFill>
                          <a:latin typeface="微软雅黑" pitchFamily="34" charset="-122"/>
                          <a:ea typeface="微软雅黑" pitchFamily="34" charset="-122"/>
                        </a:rPr>
                        <a:t>AI</a:t>
                      </a:r>
                      <a:r>
                        <a:rPr lang="zh-CN" altLang="en-US" sz="1600" b="1" dirty="0" smtClean="0">
                          <a:solidFill>
                            <a:schemeClr val="bg1"/>
                          </a:solidFill>
                          <a:latin typeface="微软雅黑" pitchFamily="34" charset="-122"/>
                          <a:ea typeface="微软雅黑" pitchFamily="34" charset="-122"/>
                        </a:rPr>
                        <a:t>的大数据与算法策略的开放式平台。</a:t>
                      </a:r>
                      <a:endParaRPr lang="en-US" altLang="zh-CN" sz="1600" b="1" dirty="0" smtClean="0">
                        <a:solidFill>
                          <a:schemeClr val="bg1"/>
                        </a:solidFill>
                        <a:latin typeface="微软雅黑" pitchFamily="34" charset="-122"/>
                        <a:ea typeface="微软雅黑" pitchFamily="34" charset="-122"/>
                      </a:endParaRPr>
                    </a:p>
                    <a:p>
                      <a:pPr marL="0" marR="0" indent="0" algn="l" defTabSz="182880" rtl="0" eaLnBrk="1" fontAlgn="auto" latinLnBrk="0" hangingPunct="1">
                        <a:lnSpc>
                          <a:spcPct val="100000"/>
                        </a:lnSpc>
                        <a:spcBef>
                          <a:spcPts val="0"/>
                        </a:spcBef>
                        <a:spcAft>
                          <a:spcPts val="0"/>
                        </a:spcAft>
                        <a:buClrTx/>
                        <a:buSzTx/>
                        <a:buFontTx/>
                        <a:buNone/>
                        <a:tabLst/>
                        <a:defRPr sz="1920">
                          <a:solidFill>
                            <a:srgbClr val="A9A9A9"/>
                          </a:solidFill>
                        </a:defRPr>
                      </a:pPr>
                      <a:r>
                        <a:rPr lang="zh-CN" altLang="en-US" sz="1600" b="1" dirty="0" smtClean="0">
                          <a:solidFill>
                            <a:schemeClr val="bg1"/>
                          </a:solidFill>
                          <a:latin typeface="微软雅黑" pitchFamily="34" charset="-122"/>
                          <a:ea typeface="微软雅黑" pitchFamily="34" charset="-122"/>
                        </a:rPr>
                        <a:t>全栈程序开发员 </a:t>
                      </a:r>
                      <a:r>
                        <a:rPr lang="en-US" altLang="zh-CN" sz="1600" b="0" dirty="0" smtClean="0">
                          <a:solidFill>
                            <a:schemeClr val="bg1"/>
                          </a:solidFill>
                          <a:latin typeface="微软雅黑" pitchFamily="34" charset="-122"/>
                          <a:ea typeface="微软雅黑" pitchFamily="34" charset="-122"/>
                        </a:rPr>
                        <a:t>: </a:t>
                      </a:r>
                      <a:r>
                        <a:rPr lang="zh-CN" altLang="en-US" sz="1600" b="0" dirty="0" smtClean="0">
                          <a:solidFill>
                            <a:schemeClr val="bg1"/>
                          </a:solidFill>
                          <a:latin typeface="微软雅黑" pitchFamily="34" charset="-122"/>
                          <a:ea typeface="微软雅黑" pitchFamily="34" charset="-122"/>
                        </a:rPr>
                        <a:t>精通当前流行的</a:t>
                      </a:r>
                      <a:r>
                        <a:rPr lang="en-US" altLang="zh-CN" sz="1600" b="0" dirty="0" smtClean="0">
                          <a:solidFill>
                            <a:schemeClr val="bg1"/>
                          </a:solidFill>
                          <a:latin typeface="微软雅黑" pitchFamily="34" charset="-122"/>
                          <a:ea typeface="微软雅黑" pitchFamily="34" charset="-122"/>
                        </a:rPr>
                        <a:t>Java/</a:t>
                      </a:r>
                      <a:r>
                        <a:rPr lang="en-US" altLang="zh-CN" sz="1600" b="0" dirty="0" err="1" smtClean="0">
                          <a:solidFill>
                            <a:schemeClr val="bg1"/>
                          </a:solidFill>
                          <a:latin typeface="微软雅黑" pitchFamily="34" charset="-122"/>
                          <a:ea typeface="微软雅黑" pitchFamily="34" charset="-122"/>
                        </a:rPr>
                        <a:t>Weblogic</a:t>
                      </a:r>
                      <a:r>
                        <a:rPr lang="en-US" altLang="zh-CN" sz="1600" b="0" dirty="0" smtClean="0">
                          <a:solidFill>
                            <a:schemeClr val="bg1"/>
                          </a:solidFill>
                          <a:latin typeface="微软雅黑" pitchFamily="34" charset="-122"/>
                          <a:ea typeface="微软雅黑" pitchFamily="34" charset="-122"/>
                        </a:rPr>
                        <a:t>, Ruby </a:t>
                      </a:r>
                      <a:r>
                        <a:rPr lang="en-CA" altLang="zh-CN" sz="1600" b="0" dirty="0" smtClean="0">
                          <a:solidFill>
                            <a:schemeClr val="bg1"/>
                          </a:solidFill>
                          <a:latin typeface="微软雅黑" pitchFamily="34" charset="-122"/>
                          <a:ea typeface="微软雅黑" pitchFamily="34" charset="-122"/>
                        </a:rPr>
                        <a:t>on Rail, </a:t>
                      </a:r>
                      <a:r>
                        <a:rPr lang="en-US" altLang="zh-CN" sz="1600" b="0" dirty="0" smtClean="0">
                          <a:solidFill>
                            <a:schemeClr val="bg1"/>
                          </a:solidFill>
                          <a:latin typeface="微软雅黑" pitchFamily="34" charset="-122"/>
                          <a:ea typeface="微软雅黑" pitchFamily="34" charset="-122"/>
                        </a:rPr>
                        <a:t>Python/</a:t>
                      </a:r>
                      <a:r>
                        <a:rPr lang="en-US" altLang="zh-CN" sz="1600" b="0" dirty="0" err="1" smtClean="0">
                          <a:solidFill>
                            <a:schemeClr val="bg1"/>
                          </a:solidFill>
                          <a:latin typeface="微软雅黑" pitchFamily="34" charset="-122"/>
                          <a:ea typeface="微软雅黑" pitchFamily="34" charset="-122"/>
                        </a:rPr>
                        <a:t>Django</a:t>
                      </a:r>
                      <a:r>
                        <a:rPr lang="en-US" altLang="zh-CN" sz="1600" b="0" dirty="0" smtClean="0">
                          <a:solidFill>
                            <a:schemeClr val="bg1"/>
                          </a:solidFill>
                          <a:latin typeface="微软雅黑" pitchFamily="34" charset="-122"/>
                          <a:ea typeface="微软雅黑" pitchFamily="34" charset="-122"/>
                        </a:rPr>
                        <a:t>, C#/</a:t>
                      </a:r>
                      <a:r>
                        <a:rPr lang="en-US" altLang="zh-CN" sz="1600" b="0" dirty="0" err="1" smtClean="0">
                          <a:solidFill>
                            <a:schemeClr val="bg1"/>
                          </a:solidFill>
                          <a:latin typeface="微软雅黑" pitchFamily="34" charset="-122"/>
                          <a:ea typeface="微软雅黑" pitchFamily="34" charset="-122"/>
                        </a:rPr>
                        <a:t>Dotnet</a:t>
                      </a:r>
                      <a:r>
                        <a:rPr lang="zh-CN" altLang="en-US" sz="1600" b="0" dirty="0" smtClean="0">
                          <a:solidFill>
                            <a:schemeClr val="bg1"/>
                          </a:solidFill>
                          <a:latin typeface="微软雅黑" pitchFamily="34" charset="-122"/>
                          <a:ea typeface="微软雅黑" pitchFamily="34" charset="-122"/>
                        </a:rPr>
                        <a:t>框架。</a:t>
                      </a:r>
                      <a:endParaRPr lang="en-US" altLang="zh-CN" sz="1600" b="0" dirty="0" smtClean="0">
                        <a:solidFill>
                          <a:schemeClr val="bg1"/>
                        </a:solidFill>
                        <a:uFill>
                          <a:solidFill>
                            <a:srgbClr val="000000"/>
                          </a:solidFill>
                        </a:uFill>
                        <a:latin typeface="微软雅黑" pitchFamily="34" charset="-122"/>
                        <a:ea typeface="微软雅黑" pitchFamily="34" charset="-122"/>
                        <a:cs typeface="SimSun"/>
                        <a:sym typeface="SimSun"/>
                      </a:endParaRPr>
                    </a:p>
                    <a:p>
                      <a:pPr marL="0" indent="0" defTabSz="182880">
                        <a:spcBef>
                          <a:spcPts val="0"/>
                        </a:spcBef>
                        <a:buSzTx/>
                        <a:buNone/>
                        <a:defRPr sz="1920">
                          <a:solidFill>
                            <a:srgbClr val="A9A9A9"/>
                          </a:solidFill>
                        </a:defRPr>
                      </a:pPr>
                      <a:endParaRPr lang="zh-CN" altLang="en-US" sz="1600" b="0" dirty="0" smtClean="0">
                        <a:solidFill>
                          <a:schemeClr val="bg1"/>
                        </a:solidFill>
                        <a:latin typeface="微软雅黑" pitchFamily="34" charset="-122"/>
                        <a:ea typeface="微软雅黑" pitchFamily="34" charset="-122"/>
                      </a:endParaRPr>
                    </a:p>
                    <a:p>
                      <a:pPr marL="0" indent="0" defTabSz="182880">
                        <a:spcBef>
                          <a:spcPts val="0"/>
                        </a:spcBef>
                        <a:buSzTx/>
                        <a:buNone/>
                        <a:defRPr sz="1920">
                          <a:solidFill>
                            <a:srgbClr val="A9A9A9"/>
                          </a:solidFill>
                        </a:defRPr>
                      </a:pPr>
                      <a:r>
                        <a:rPr lang="zh-CN" altLang="en-US" sz="1600" b="1" dirty="0" smtClean="0">
                          <a:solidFill>
                            <a:schemeClr val="bg1"/>
                          </a:solidFill>
                          <a:latin typeface="微软雅黑" pitchFamily="34" charset="-122"/>
                          <a:ea typeface="微软雅黑" pitchFamily="34" charset="-122"/>
                        </a:rPr>
                        <a:t>重点工作经历：</a:t>
                      </a:r>
                      <a:r>
                        <a:rPr lang="zh-CN" altLang="en-US" sz="1600" b="0" dirty="0" smtClean="0">
                          <a:solidFill>
                            <a:schemeClr val="bg1"/>
                          </a:solidFill>
                          <a:latin typeface="微软雅黑" pitchFamily="34" charset="-122"/>
                          <a:ea typeface="微软雅黑" pitchFamily="34" charset="-122"/>
                        </a:rPr>
                        <a:t> </a:t>
                      </a:r>
                      <a:endParaRPr lang="en-US" altLang="zh-CN" sz="1600" b="0" dirty="0" smtClean="0">
                        <a:solidFill>
                          <a:schemeClr val="bg1"/>
                        </a:solidFill>
                        <a:latin typeface="微软雅黑" pitchFamily="34" charset="-122"/>
                        <a:ea typeface="微软雅黑" pitchFamily="34" charset="-122"/>
                      </a:endParaRPr>
                    </a:p>
                    <a:p>
                      <a:pPr marL="342900" marR="0" indent="-342900" algn="l" defTabSz="182880" rtl="0" eaLnBrk="1" fontAlgn="auto" latinLnBrk="0" hangingPunct="1">
                        <a:lnSpc>
                          <a:spcPct val="100000"/>
                        </a:lnSpc>
                        <a:spcBef>
                          <a:spcPts val="0"/>
                        </a:spcBef>
                        <a:spcAft>
                          <a:spcPts val="0"/>
                        </a:spcAft>
                        <a:buClrTx/>
                        <a:buSzTx/>
                        <a:buFontTx/>
                        <a:buNone/>
                        <a:tabLst/>
                        <a:defRPr sz="1920">
                          <a:solidFill>
                            <a:srgbClr val="A9A9A9"/>
                          </a:solidFill>
                        </a:defRPr>
                      </a:pPr>
                      <a:r>
                        <a:rPr lang="en-US" altLang="zh-CN" sz="1600" b="0" dirty="0" smtClean="0">
                          <a:solidFill>
                            <a:schemeClr val="bg1"/>
                          </a:solidFill>
                          <a:latin typeface="微软雅黑" pitchFamily="34" charset="-122"/>
                          <a:ea typeface="微软雅黑" pitchFamily="34" charset="-122"/>
                        </a:rPr>
                        <a:t>1. </a:t>
                      </a:r>
                      <a:r>
                        <a:rPr lang="zh-CN" altLang="en-US" sz="1600" b="1" dirty="0" smtClean="0">
                          <a:solidFill>
                            <a:schemeClr val="bg1"/>
                          </a:solidFill>
                          <a:latin typeface="微软雅黑" pitchFamily="34" charset="-122"/>
                          <a:ea typeface="微软雅黑" pitchFamily="34" charset="-122"/>
                        </a:rPr>
                        <a:t>贝尔</a:t>
                      </a:r>
                      <a:r>
                        <a:rPr lang="en-US" altLang="zh-CN" sz="1600" b="1" dirty="0" smtClean="0">
                          <a:solidFill>
                            <a:schemeClr val="bg1"/>
                          </a:solidFill>
                          <a:latin typeface="微软雅黑" pitchFamily="34" charset="-122"/>
                          <a:ea typeface="微软雅黑" pitchFamily="34" charset="-122"/>
                        </a:rPr>
                        <a:t>Bell(</a:t>
                      </a:r>
                      <a:r>
                        <a:rPr lang="zh-CN" altLang="en-US" sz="1600" b="1" dirty="0" smtClean="0">
                          <a:solidFill>
                            <a:schemeClr val="bg1"/>
                          </a:solidFill>
                          <a:latin typeface="微软雅黑" pitchFamily="34" charset="-122"/>
                          <a:ea typeface="微软雅黑" pitchFamily="34" charset="-122"/>
                        </a:rPr>
                        <a:t>加拿大</a:t>
                      </a:r>
                      <a:r>
                        <a:rPr lang="en-US" altLang="zh-CN" sz="1600" b="1" dirty="0" smtClean="0">
                          <a:solidFill>
                            <a:schemeClr val="bg1"/>
                          </a:solidFill>
                          <a:latin typeface="微软雅黑" pitchFamily="34" charset="-122"/>
                          <a:ea typeface="微软雅黑" pitchFamily="34" charset="-122"/>
                        </a:rPr>
                        <a:t>)</a:t>
                      </a:r>
                      <a:r>
                        <a:rPr lang="zh-CN" altLang="en-US" sz="1600" b="1" dirty="0" smtClean="0">
                          <a:solidFill>
                            <a:schemeClr val="bg1"/>
                          </a:solidFill>
                          <a:latin typeface="微软雅黑" pitchFamily="34" charset="-122"/>
                          <a:ea typeface="微软雅黑" pitchFamily="34" charset="-122"/>
                        </a:rPr>
                        <a:t>大数据研发部门经理</a:t>
                      </a:r>
                      <a:r>
                        <a:rPr lang="zh-CN" altLang="en-US" sz="1600" b="0" dirty="0" smtClean="0">
                          <a:solidFill>
                            <a:schemeClr val="bg1"/>
                          </a:solidFill>
                          <a:latin typeface="微软雅黑" pitchFamily="34" charset="-122"/>
                          <a:ea typeface="微软雅黑" pitchFamily="34" charset="-122"/>
                        </a:rPr>
                        <a:t>；长期从事数据挖掘和大数据研究</a:t>
                      </a:r>
                      <a:r>
                        <a:rPr lang="en-US" altLang="zh-CN" sz="1600" b="0" dirty="0" smtClean="0">
                          <a:solidFill>
                            <a:schemeClr val="bg1"/>
                          </a:solidFill>
                          <a:latin typeface="微软雅黑" pitchFamily="34" charset="-122"/>
                          <a:ea typeface="微软雅黑" pitchFamily="34" charset="-122"/>
                        </a:rPr>
                        <a:t>, </a:t>
                      </a:r>
                      <a:r>
                        <a:rPr lang="zh-CN" altLang="en-US" sz="1600" b="0" dirty="0" smtClean="0">
                          <a:solidFill>
                            <a:schemeClr val="bg1"/>
                          </a:solidFill>
                          <a:latin typeface="微软雅黑" pitchFamily="34" charset="-122"/>
                          <a:ea typeface="微软雅黑" pitchFamily="34" charset="-122"/>
                        </a:rPr>
                        <a:t>尤其对推荐</a:t>
                      </a:r>
                      <a:endParaRPr lang="en-US" altLang="zh-CN" sz="1600" b="0" dirty="0" smtClean="0">
                        <a:solidFill>
                          <a:schemeClr val="bg1"/>
                        </a:solidFill>
                        <a:latin typeface="微软雅黑" pitchFamily="34" charset="-122"/>
                        <a:ea typeface="微软雅黑" pitchFamily="34" charset="-122"/>
                      </a:endParaRPr>
                    </a:p>
                    <a:p>
                      <a:pPr marL="342900" marR="0" indent="-342900" algn="l" defTabSz="182880" rtl="0" eaLnBrk="1" fontAlgn="auto" latinLnBrk="0" hangingPunct="1">
                        <a:lnSpc>
                          <a:spcPct val="100000"/>
                        </a:lnSpc>
                        <a:spcBef>
                          <a:spcPts val="0"/>
                        </a:spcBef>
                        <a:spcAft>
                          <a:spcPts val="0"/>
                        </a:spcAft>
                        <a:buClrTx/>
                        <a:buSzTx/>
                        <a:buFontTx/>
                        <a:buNone/>
                        <a:tabLst/>
                        <a:defRPr sz="1920">
                          <a:solidFill>
                            <a:srgbClr val="A9A9A9"/>
                          </a:solidFill>
                        </a:defRPr>
                      </a:pPr>
                      <a:r>
                        <a:rPr lang="en-US" altLang="zh-CN" sz="1600" b="0" dirty="0" smtClean="0">
                          <a:solidFill>
                            <a:schemeClr val="bg1"/>
                          </a:solidFill>
                          <a:latin typeface="微软雅黑" pitchFamily="34" charset="-122"/>
                          <a:ea typeface="微软雅黑" pitchFamily="34" charset="-122"/>
                        </a:rPr>
                        <a:t>     </a:t>
                      </a:r>
                      <a:r>
                        <a:rPr lang="zh-CN" altLang="en-US" sz="1600" b="0" dirty="0" smtClean="0">
                          <a:solidFill>
                            <a:schemeClr val="bg1"/>
                          </a:solidFill>
                          <a:latin typeface="微软雅黑" pitchFamily="34" charset="-122"/>
                          <a:ea typeface="微软雅黑" pitchFamily="34" charset="-122"/>
                        </a:rPr>
                        <a:t>系统</a:t>
                      </a:r>
                      <a:r>
                        <a:rPr lang="en-US" altLang="zh-CN" sz="1600" b="0" dirty="0" smtClean="0">
                          <a:solidFill>
                            <a:schemeClr val="bg1"/>
                          </a:solidFill>
                          <a:latin typeface="微软雅黑" pitchFamily="34" charset="-122"/>
                          <a:ea typeface="微软雅黑" pitchFamily="34" charset="-122"/>
                        </a:rPr>
                        <a:t>, </a:t>
                      </a:r>
                      <a:r>
                        <a:rPr lang="zh-CN" altLang="en-US" sz="1600" b="0" dirty="0" smtClean="0">
                          <a:solidFill>
                            <a:schemeClr val="bg1"/>
                          </a:solidFill>
                          <a:latin typeface="微软雅黑" pitchFamily="34" charset="-122"/>
                          <a:ea typeface="微软雅黑" pitchFamily="34" charset="-122"/>
                        </a:rPr>
                        <a:t>文本分析</a:t>
                      </a:r>
                      <a:r>
                        <a:rPr lang="en-US" altLang="zh-CN" sz="1600" b="0" dirty="0" smtClean="0">
                          <a:solidFill>
                            <a:schemeClr val="bg1"/>
                          </a:solidFill>
                          <a:latin typeface="微软雅黑" pitchFamily="34" charset="-122"/>
                          <a:ea typeface="微软雅黑" pitchFamily="34" charset="-122"/>
                        </a:rPr>
                        <a:t>, </a:t>
                      </a:r>
                      <a:r>
                        <a:rPr lang="zh-CN" altLang="en-US" sz="1600" b="0" dirty="0" smtClean="0">
                          <a:solidFill>
                            <a:schemeClr val="bg1"/>
                          </a:solidFill>
                          <a:latin typeface="微软雅黑" pitchFamily="34" charset="-122"/>
                          <a:ea typeface="微软雅黑" pitchFamily="34" charset="-122"/>
                        </a:rPr>
                        <a:t>自然语言处理以及神经网络有长期的积累和独到的领悟。</a:t>
                      </a:r>
                      <a:r>
                        <a:rPr lang="en-US" altLang="zh-CN" sz="1600" b="0" dirty="0" smtClean="0">
                          <a:solidFill>
                            <a:schemeClr val="bg1"/>
                          </a:solidFill>
                          <a:latin typeface="微软雅黑" pitchFamily="34" charset="-122"/>
                          <a:ea typeface="微软雅黑" pitchFamily="34" charset="-122"/>
                        </a:rPr>
                        <a:t>  </a:t>
                      </a:r>
                      <a:endParaRPr lang="zh-CN" altLang="en-US" sz="1600" b="0" dirty="0" smtClean="0">
                        <a:solidFill>
                          <a:schemeClr val="bg1"/>
                        </a:solidFill>
                        <a:latin typeface="微软雅黑" pitchFamily="34" charset="-122"/>
                        <a:ea typeface="微软雅黑" pitchFamily="34" charset="-122"/>
                      </a:endParaRPr>
                    </a:p>
                    <a:p>
                      <a:pPr marL="342900" indent="-342900" defTabSz="182880">
                        <a:spcBef>
                          <a:spcPts val="0"/>
                        </a:spcBef>
                        <a:buNone/>
                        <a:defRPr sz="1920">
                          <a:solidFill>
                            <a:srgbClr val="A9A9A9"/>
                          </a:solidFill>
                        </a:defRPr>
                      </a:pPr>
                      <a:r>
                        <a:rPr lang="en-US" altLang="zh-CN" sz="1600" b="0" dirty="0" smtClean="0">
                          <a:solidFill>
                            <a:schemeClr val="bg1"/>
                          </a:solidFill>
                          <a:uFill>
                            <a:solidFill>
                              <a:srgbClr val="000000"/>
                            </a:solidFill>
                          </a:uFill>
                          <a:latin typeface="微软雅黑" pitchFamily="34" charset="-122"/>
                          <a:ea typeface="微软雅黑" pitchFamily="34" charset="-122"/>
                        </a:rPr>
                        <a:t>2. </a:t>
                      </a:r>
                      <a:r>
                        <a:rPr lang="zh-CN" altLang="en-US" sz="1600" b="1" dirty="0" smtClean="0">
                          <a:solidFill>
                            <a:schemeClr val="bg1"/>
                          </a:solidFill>
                          <a:uFill>
                            <a:solidFill>
                              <a:srgbClr val="000000"/>
                            </a:solidFill>
                          </a:uFill>
                          <a:latin typeface="微软雅黑" pitchFamily="34" charset="-122"/>
                          <a:ea typeface="微软雅黑" pitchFamily="34" charset="-122"/>
                        </a:rPr>
                        <a:t>加拿大区块链跨境支付在建系统</a:t>
                      </a:r>
                      <a:r>
                        <a:rPr lang="en-US" altLang="zh-CN" sz="1600" b="1" dirty="0" err="1" smtClean="0">
                          <a:solidFill>
                            <a:schemeClr val="bg1"/>
                          </a:solidFill>
                          <a:uFill>
                            <a:solidFill>
                              <a:srgbClr val="000000"/>
                            </a:solidFill>
                          </a:uFill>
                          <a:latin typeface="微软雅黑" pitchFamily="34" charset="-122"/>
                          <a:ea typeface="微软雅黑" pitchFamily="34" charset="-122"/>
                        </a:rPr>
                        <a:t>AbaAbaPay</a:t>
                      </a:r>
                      <a:r>
                        <a:rPr lang="zh-CN" altLang="en-US" sz="1600" b="1" dirty="0" smtClean="0">
                          <a:solidFill>
                            <a:schemeClr val="bg1"/>
                          </a:solidFill>
                          <a:latin typeface="微软雅黑" pitchFamily="34" charset="-122"/>
                          <a:ea typeface="微软雅黑" pitchFamily="34" charset="-122"/>
                        </a:rPr>
                        <a:t>创始人</a:t>
                      </a:r>
                      <a:r>
                        <a:rPr lang="en-US" altLang="zh-CN" sz="1600" b="0" dirty="0" smtClean="0">
                          <a:solidFill>
                            <a:schemeClr val="bg1"/>
                          </a:solidFill>
                          <a:latin typeface="微软雅黑" pitchFamily="34" charset="-122"/>
                          <a:ea typeface="微软雅黑" pitchFamily="34" charset="-122"/>
                        </a:rPr>
                        <a:t>, </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其中在线二次贷款系统</a:t>
                      </a:r>
                      <a:r>
                        <a:rPr lang="en-US" altLang="zh-CN" sz="1600" b="0" dirty="0" smtClean="0">
                          <a:solidFill>
                            <a:schemeClr val="bg1"/>
                          </a:solidFill>
                          <a:uFill>
                            <a:solidFill>
                              <a:srgbClr val="000000"/>
                            </a:solidFill>
                          </a:uFill>
                          <a:latin typeface="微软雅黑" pitchFamily="34" charset="-122"/>
                          <a:ea typeface="微软雅黑" pitchFamily="34" charset="-122"/>
                        </a:rPr>
                        <a:t>MIC</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已在多伦多正式运行</a:t>
                      </a:r>
                      <a:r>
                        <a:rPr lang="en-US" altLang="zh-CN" sz="1600" b="0" dirty="0" smtClean="0">
                          <a:solidFill>
                            <a:schemeClr val="bg1"/>
                          </a:solidFill>
                          <a:uFill>
                            <a:solidFill>
                              <a:srgbClr val="000000"/>
                            </a:solidFill>
                          </a:uFill>
                          <a:latin typeface="微软雅黑" pitchFamily="34" charset="-122"/>
                          <a:ea typeface="微软雅黑" pitchFamily="34" charset="-122"/>
                          <a:cs typeface="SimSun"/>
                          <a:sym typeface="SimSun"/>
                        </a:rPr>
                        <a:t>, </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基于相同技术的租车</a:t>
                      </a:r>
                      <a:r>
                        <a:rPr lang="en-US" altLang="zh-CN" sz="1600" b="0" dirty="0" smtClean="0">
                          <a:solidFill>
                            <a:schemeClr val="bg1"/>
                          </a:solidFill>
                          <a:uFill>
                            <a:solidFill>
                              <a:srgbClr val="000000"/>
                            </a:solidFill>
                          </a:uFill>
                          <a:latin typeface="微软雅黑" pitchFamily="34" charset="-122"/>
                          <a:ea typeface="微软雅黑" pitchFamily="34" charset="-122"/>
                          <a:cs typeface="SimSun"/>
                          <a:sym typeface="SimSun"/>
                        </a:rPr>
                        <a:t>(</a:t>
                      </a:r>
                      <a:r>
                        <a:rPr lang="en-US" altLang="zh-CN" sz="1600" b="0" dirty="0" smtClean="0">
                          <a:solidFill>
                            <a:schemeClr val="bg1"/>
                          </a:solidFill>
                          <a:uFill>
                            <a:solidFill>
                              <a:srgbClr val="000000"/>
                            </a:solidFill>
                          </a:uFill>
                          <a:latin typeface="微软雅黑" pitchFamily="34" charset="-122"/>
                          <a:ea typeface="微软雅黑" pitchFamily="34" charset="-122"/>
                        </a:rPr>
                        <a:t>Car Rental)</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系统也即将进入预启动；</a:t>
                      </a:r>
                      <a:endParaRPr lang="zh-CN" altLang="en-US" sz="1600" b="0" dirty="0" smtClean="0">
                        <a:solidFill>
                          <a:schemeClr val="bg1"/>
                        </a:solidFill>
                        <a:uFill>
                          <a:solidFill>
                            <a:srgbClr val="000000"/>
                          </a:solidFill>
                        </a:uFill>
                        <a:latin typeface="微软雅黑" pitchFamily="34" charset="-122"/>
                        <a:ea typeface="微软雅黑" pitchFamily="34" charset="-122"/>
                      </a:endParaRPr>
                    </a:p>
                    <a:p>
                      <a:pPr marL="266700" indent="-266700" defTabSz="182880">
                        <a:spcBef>
                          <a:spcPts val="0"/>
                        </a:spcBef>
                        <a:defRPr sz="1920">
                          <a:solidFill>
                            <a:srgbClr val="A9A9A9"/>
                          </a:solidFill>
                        </a:defRPr>
                      </a:pPr>
                      <a:r>
                        <a:rPr lang="en-US" altLang="zh-CN" sz="1600" b="0" dirty="0" smtClean="0">
                          <a:solidFill>
                            <a:schemeClr val="bg1"/>
                          </a:solidFill>
                          <a:latin typeface="微软雅黑" pitchFamily="34" charset="-122"/>
                          <a:ea typeface="微软雅黑" pitchFamily="34" charset="-122"/>
                        </a:rPr>
                        <a:t>3. </a:t>
                      </a:r>
                      <a:r>
                        <a:rPr lang="zh-CN" altLang="en-US" sz="1600" b="1" dirty="0" smtClean="0">
                          <a:solidFill>
                            <a:schemeClr val="bg1"/>
                          </a:solidFill>
                          <a:latin typeface="微软雅黑" pitchFamily="34" charset="-122"/>
                          <a:ea typeface="微软雅黑" pitchFamily="34" charset="-122"/>
                        </a:rPr>
                        <a:t>加拿大</a:t>
                      </a:r>
                      <a:r>
                        <a:rPr lang="en-US" altLang="zh-CN" sz="1600" b="1" dirty="0" smtClean="0">
                          <a:solidFill>
                            <a:schemeClr val="bg1"/>
                          </a:solidFill>
                          <a:uFill>
                            <a:solidFill>
                              <a:srgbClr val="000000"/>
                            </a:solidFill>
                          </a:uFill>
                          <a:latin typeface="微软雅黑" pitchFamily="34" charset="-122"/>
                          <a:ea typeface="微软雅黑" pitchFamily="34" charset="-122"/>
                        </a:rPr>
                        <a:t>DIYPA</a:t>
                      </a:r>
                      <a:r>
                        <a:rPr lang="zh-CN" altLang="en-US" sz="1600" b="1" dirty="0" smtClean="0">
                          <a:solidFill>
                            <a:schemeClr val="bg1"/>
                          </a:solidFill>
                          <a:uFill>
                            <a:solidFill>
                              <a:srgbClr val="000000"/>
                            </a:solidFill>
                          </a:uFill>
                          <a:latin typeface="微软雅黑" pitchFamily="34" charset="-122"/>
                          <a:ea typeface="微软雅黑" pitchFamily="34" charset="-122"/>
                          <a:cs typeface="SimSun"/>
                          <a:sym typeface="SimSun"/>
                        </a:rPr>
                        <a:t>智能爬虫系统</a:t>
                      </a:r>
                      <a:r>
                        <a:rPr lang="zh-CN" altLang="en-US" sz="1600" b="1" dirty="0" smtClean="0">
                          <a:solidFill>
                            <a:schemeClr val="bg1"/>
                          </a:solidFill>
                          <a:latin typeface="微软雅黑" pitchFamily="34" charset="-122"/>
                          <a:ea typeface="微软雅黑" pitchFamily="34" charset="-122"/>
                        </a:rPr>
                        <a:t>创始人</a:t>
                      </a:r>
                      <a:r>
                        <a:rPr lang="en-US" altLang="zh-CN" sz="1600" b="0" dirty="0" smtClean="0">
                          <a:solidFill>
                            <a:schemeClr val="bg1"/>
                          </a:solidFill>
                          <a:latin typeface="微软雅黑" pitchFamily="34" charset="-122"/>
                          <a:ea typeface="微软雅黑" pitchFamily="34" charset="-122"/>
                        </a:rPr>
                        <a:t>(</a:t>
                      </a:r>
                      <a:r>
                        <a:rPr lang="zh-CN" altLang="en-US" sz="1600" b="0" dirty="0" smtClean="0">
                          <a:solidFill>
                            <a:schemeClr val="bg1"/>
                          </a:solidFill>
                          <a:latin typeface="微软雅黑" pitchFamily="34" charset="-122"/>
                          <a:ea typeface="微软雅黑" pitchFamily="34" charset="-122"/>
                        </a:rPr>
                        <a:t>该系统国内已使用</a:t>
                      </a:r>
                      <a:r>
                        <a:rPr lang="en-US" altLang="zh-CN" sz="1600" b="0" dirty="0" smtClean="0">
                          <a:solidFill>
                            <a:schemeClr val="bg1"/>
                          </a:solidFill>
                          <a:latin typeface="微软雅黑" pitchFamily="34" charset="-122"/>
                          <a:ea typeface="微软雅黑" pitchFamily="34" charset="-122"/>
                        </a:rPr>
                        <a:t>), </a:t>
                      </a:r>
                      <a:r>
                        <a:rPr lang="zh-CN" altLang="en-US" sz="1600" b="0" dirty="0" smtClean="0">
                          <a:solidFill>
                            <a:schemeClr val="bg1"/>
                          </a:solidFill>
                          <a:latin typeface="微软雅黑" pitchFamily="34" charset="-122"/>
                          <a:ea typeface="微软雅黑" pitchFamily="34" charset="-122"/>
                        </a:rPr>
                        <a:t>并开发了一款热门投资指数产品；</a:t>
                      </a:r>
                    </a:p>
                    <a:p>
                      <a:pPr marL="266700" indent="-266700" defTabSz="182880">
                        <a:spcBef>
                          <a:spcPts val="0"/>
                        </a:spcBef>
                        <a:defRPr sz="1920">
                          <a:solidFill>
                            <a:srgbClr val="A9A9A9"/>
                          </a:solidFill>
                        </a:defRPr>
                      </a:pPr>
                      <a:r>
                        <a:rPr lang="en-US" altLang="zh-CN" sz="1600" b="0" dirty="0" smtClean="0">
                          <a:solidFill>
                            <a:schemeClr val="bg1"/>
                          </a:solidFill>
                          <a:latin typeface="微软雅黑" pitchFamily="34" charset="-122"/>
                          <a:ea typeface="微软雅黑" pitchFamily="34" charset="-122"/>
                        </a:rPr>
                        <a:t>4. </a:t>
                      </a:r>
                      <a:r>
                        <a:rPr lang="zh-CN" altLang="en-US" sz="1600" b="0" dirty="0" smtClean="0">
                          <a:solidFill>
                            <a:schemeClr val="bg1"/>
                          </a:solidFill>
                          <a:latin typeface="微软雅黑" pitchFamily="34" charset="-122"/>
                          <a:ea typeface="微软雅黑" pitchFamily="34" charset="-122"/>
                        </a:rPr>
                        <a:t>加拿大云课堂</a:t>
                      </a:r>
                      <a:r>
                        <a:rPr lang="en-US" altLang="zh-CN" sz="1600" b="0" dirty="0" smtClean="0">
                          <a:solidFill>
                            <a:schemeClr val="bg1"/>
                          </a:solidFill>
                          <a:latin typeface="微软雅黑" pitchFamily="34" charset="-122"/>
                          <a:ea typeface="微软雅黑" pitchFamily="34" charset="-122"/>
                        </a:rPr>
                        <a:t>/</a:t>
                      </a:r>
                      <a:r>
                        <a:rPr lang="zh-CN" altLang="en-US" sz="1600" b="0" dirty="0" smtClean="0">
                          <a:solidFill>
                            <a:schemeClr val="bg1"/>
                          </a:solidFill>
                          <a:latin typeface="微软雅黑" pitchFamily="34" charset="-122"/>
                          <a:ea typeface="微软雅黑" pitchFamily="34" charset="-122"/>
                        </a:rPr>
                        <a:t>糖尿病防治手册</a:t>
                      </a:r>
                      <a:r>
                        <a:rPr lang="en-US" altLang="zh-CN" sz="1600" b="0" dirty="0" smtClean="0">
                          <a:solidFill>
                            <a:schemeClr val="bg1"/>
                          </a:solidFill>
                          <a:latin typeface="微软雅黑" pitchFamily="34" charset="-122"/>
                          <a:ea typeface="微软雅黑" pitchFamily="34" charset="-122"/>
                        </a:rPr>
                        <a:t>APP/</a:t>
                      </a:r>
                      <a:r>
                        <a:rPr lang="zh-CN" altLang="en-US" sz="1600" b="0" dirty="0" smtClean="0">
                          <a:solidFill>
                            <a:schemeClr val="bg1"/>
                          </a:solidFill>
                          <a:uFill>
                            <a:solidFill>
                              <a:srgbClr val="000000"/>
                            </a:solidFill>
                          </a:uFill>
                          <a:latin typeface="微软雅黑" pitchFamily="34" charset="-122"/>
                          <a:ea typeface="微软雅黑" pitchFamily="34" charset="-122"/>
                          <a:cs typeface="SimSun"/>
                          <a:sym typeface="SimSun"/>
                        </a:rPr>
                        <a:t>多伦多北约克医院手术室管理系统</a:t>
                      </a:r>
                      <a:r>
                        <a:rPr lang="en-US" altLang="zh-CN" sz="1600" b="0" dirty="0" smtClean="0">
                          <a:solidFill>
                            <a:schemeClr val="bg1"/>
                          </a:solidFill>
                          <a:uFill>
                            <a:solidFill>
                              <a:srgbClr val="000000"/>
                            </a:solidFill>
                          </a:uFill>
                          <a:latin typeface="微软雅黑" pitchFamily="34" charset="-122"/>
                          <a:ea typeface="微软雅黑" pitchFamily="34" charset="-122"/>
                          <a:cs typeface="SimSun"/>
                          <a:sym typeface="SimSun"/>
                        </a:rPr>
                        <a:t>/</a:t>
                      </a:r>
                      <a:r>
                        <a:rPr lang="en-US" altLang="zh-CN" sz="1600" b="0" dirty="0" smtClean="0">
                          <a:solidFill>
                            <a:schemeClr val="bg1"/>
                          </a:solidFill>
                          <a:latin typeface="微软雅黑" pitchFamily="34" charset="-122"/>
                          <a:ea typeface="微软雅黑" pitchFamily="34" charset="-122"/>
                        </a:rPr>
                        <a:t>moreal.ca</a:t>
                      </a:r>
                      <a:r>
                        <a:rPr lang="zh-CN" altLang="en-US" sz="1600" b="0" dirty="0" smtClean="0">
                          <a:solidFill>
                            <a:schemeClr val="bg1"/>
                          </a:solidFill>
                          <a:latin typeface="微软雅黑" pitchFamily="34" charset="-122"/>
                          <a:ea typeface="微软雅黑" pitchFamily="34" charset="-122"/>
                        </a:rPr>
                        <a:t>等公司技术合伙人；</a:t>
                      </a:r>
                    </a:p>
                  </a:txBody>
                  <a:tcPr/>
                </a:tc>
              </a:tr>
            </a:tbl>
          </a:graphicData>
        </a:graphic>
      </p:graphicFrame>
      <p:sp>
        <p:nvSpPr>
          <p:cNvPr id="5" name="灯片编号占位符 4"/>
          <p:cNvSpPr>
            <a:spLocks noGrp="1"/>
          </p:cNvSpPr>
          <p:nvPr>
            <p:ph type="sldNum" sz="quarter" idx="12"/>
          </p:nvPr>
        </p:nvSpPr>
        <p:spPr>
          <a:xfrm>
            <a:off x="6553200" y="6356350"/>
            <a:ext cx="2123256" cy="365125"/>
          </a:xfrm>
        </p:spPr>
        <p:txBody>
          <a:bodyPr/>
          <a:lstStyle/>
          <a:p>
            <a:fld id="{3E16D63F-8A87-41C4-ABD4-44CB8AC6A2F3}" type="slidenum">
              <a:rPr lang="zh-CN" altLang="en-US" smtClean="0"/>
              <a:pPr/>
              <a:t>30</a:t>
            </a:fld>
            <a:endParaRPr lang="zh-CN" altLang="en-US" dirty="0"/>
          </a:p>
        </p:txBody>
      </p:sp>
      <p:sp>
        <p:nvSpPr>
          <p:cNvPr id="7" name="日期占位符 3"/>
          <p:cNvSpPr>
            <a:spLocks noGrp="1"/>
          </p:cNvSpPr>
          <p:nvPr>
            <p:ph type="dt" sz="half" idx="10"/>
          </p:nvPr>
        </p:nvSpPr>
        <p:spPr>
          <a:xfrm>
            <a:off x="457200" y="6356350"/>
            <a:ext cx="2133600" cy="365125"/>
          </a:xfrm>
        </p:spPr>
        <p:txBody>
          <a:bodyPr/>
          <a:lstStyle/>
          <a:p>
            <a:fld id="{AF46CB00-E7D2-4B5D-A63E-2698F643E0E1}" type="datetime1">
              <a:rPr lang="zh-CN" altLang="en-US" smtClean="0"/>
              <a:pPr/>
              <a:t>2017/10/27</a:t>
            </a:fld>
            <a:endParaRPr lang="zh-CN" altLang="en-US" dirty="0"/>
          </a:p>
        </p:txBody>
      </p:sp>
      <p:pic>
        <p:nvPicPr>
          <p:cNvPr id="9" name="WechatIMG17.jpeg" descr="WechatIMG17.jpeg"/>
          <p:cNvPicPr>
            <a:picLocks noChangeAspect="1"/>
          </p:cNvPicPr>
          <p:nvPr/>
        </p:nvPicPr>
        <p:blipFill>
          <a:blip r:embed="rId2" cstate="print">
            <a:extLst/>
          </a:blip>
          <a:stretch>
            <a:fillRect/>
          </a:stretch>
        </p:blipFill>
        <p:spPr>
          <a:xfrm>
            <a:off x="7452320" y="247160"/>
            <a:ext cx="1440160" cy="1813688"/>
          </a:xfrm>
          <a:prstGeom prst="rect">
            <a:avLst/>
          </a:prstGeom>
          <a:ln w="12700">
            <a:miter lim="400000"/>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7787208" cy="792088"/>
          </a:xfrm>
        </p:spPr>
        <p:txBody>
          <a:bodyPr>
            <a:normAutofit/>
          </a:bodyPr>
          <a:lstStyle/>
          <a:p>
            <a:pPr algn="ctr"/>
            <a:r>
              <a:rPr lang="en-US" altLang="zh-CN" b="1" dirty="0" smtClean="0">
                <a:latin typeface="+mj-ea"/>
              </a:rPr>
              <a:t>IEG</a:t>
            </a:r>
            <a:r>
              <a:rPr lang="zh-CN" altLang="en-US" b="1" dirty="0" smtClean="0"/>
              <a:t>团队配置 </a:t>
            </a:r>
            <a:r>
              <a:rPr lang="en-US" altLang="zh-CN" b="1" dirty="0" smtClean="0">
                <a:latin typeface="+mj-ea"/>
              </a:rPr>
              <a:t>II</a:t>
            </a:r>
            <a:endParaRPr lang="zh-CN" altLang="en-US" b="1" dirty="0">
              <a:latin typeface="+mj-ea"/>
            </a:endParaRPr>
          </a:p>
        </p:txBody>
      </p:sp>
      <p:graphicFrame>
        <p:nvGraphicFramePr>
          <p:cNvPr id="7" name="内容占位符 6"/>
          <p:cNvGraphicFramePr>
            <a:graphicFrameLocks noGrp="1"/>
          </p:cNvGraphicFramePr>
          <p:nvPr>
            <p:ph idx="1"/>
          </p:nvPr>
        </p:nvGraphicFramePr>
        <p:xfrm>
          <a:off x="467544" y="1124744"/>
          <a:ext cx="8229600" cy="4771844"/>
        </p:xfrm>
        <a:graphic>
          <a:graphicData uri="http://schemas.openxmlformats.org/drawingml/2006/table">
            <a:tbl>
              <a:tblPr firstRow="1" bandRow="1">
                <a:tableStyleId>{5C22544A-7EE6-4342-B048-85BDC9FD1C3A}</a:tableStyleId>
              </a:tblPr>
              <a:tblGrid>
                <a:gridCol w="8229600"/>
              </a:tblGrid>
              <a:tr h="460648">
                <a:tc>
                  <a:txBody>
                    <a:bodyPr/>
                    <a:lstStyle/>
                    <a:p>
                      <a:pPr algn="ctr"/>
                      <a:r>
                        <a:rPr kumimoji="0" lang="zh-CN"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云网端平台项目组</a:t>
                      </a:r>
                      <a:r>
                        <a:rPr kumimoji="0" lang="en-US"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  Team</a:t>
                      </a:r>
                      <a:endParaRPr lang="zh-CN" altLang="en-US" sz="20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r>
              <a:tr h="1771600">
                <a:tc>
                  <a:txBody>
                    <a:bodyPr/>
                    <a:lstStyle/>
                    <a:p>
                      <a:r>
                        <a:rPr lang="zh-CN" altLang="en-US" sz="1400" b="1" dirty="0" smtClean="0">
                          <a:solidFill>
                            <a:srgbClr val="7030A0"/>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郑富强 </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(Director)</a:t>
                      </a:r>
                      <a:r>
                        <a:rPr kumimoji="0" lang="en-US" altLang="zh-CN" sz="1400" b="1" kern="1200" dirty="0" smtClean="0">
                          <a:solidFill>
                            <a:schemeClr val="dk1"/>
                          </a:solidFill>
                          <a:latin typeface="微软雅黑" pitchFamily="34" charset="-122"/>
                          <a:ea typeface="微软雅黑" pitchFamily="34" charset="-122"/>
                          <a:cs typeface="+mn-cs"/>
                        </a:rPr>
                        <a:t/>
                      </a:r>
                      <a:br>
                        <a:rPr kumimoji="0" lang="en-US" altLang="zh-CN" sz="1400" b="1" kern="1200" dirty="0" smtClean="0">
                          <a:solidFill>
                            <a:schemeClr val="dk1"/>
                          </a:solidFill>
                          <a:latin typeface="微软雅黑" pitchFamily="34" charset="-122"/>
                          <a:ea typeface="微软雅黑" pitchFamily="34" charset="-122"/>
                          <a:cs typeface="+mn-cs"/>
                        </a:rPr>
                      </a:br>
                      <a:r>
                        <a:rPr lang="en-US" altLang="zh-CN" sz="1400" b="0" kern="1200" dirty="0" err="1" smtClean="0">
                          <a:solidFill>
                            <a:schemeClr val="bg1"/>
                          </a:solidFill>
                          <a:latin typeface="Microsoft YaHei" panose="020B0503020204020204" pitchFamily="34" charset="-122"/>
                          <a:ea typeface="Microsoft YaHei" panose="020B0503020204020204" pitchFamily="34" charset="-122"/>
                          <a:cs typeface="+mn-cs"/>
                        </a:rPr>
                        <a:t>西北大学硕士</a:t>
                      </a:r>
                      <a:r>
                        <a:rPr lang="zh-CN" altLang="en-US" sz="1400" b="0" kern="1200" dirty="0" smtClean="0">
                          <a:solidFill>
                            <a:schemeClr val="bg1"/>
                          </a:solidFill>
                          <a:latin typeface="Microsoft YaHei" panose="020B0503020204020204" pitchFamily="34" charset="-122"/>
                          <a:ea typeface="Microsoft YaHei" panose="020B0503020204020204" pitchFamily="34" charset="-122"/>
                          <a:cs typeface="+mn-cs"/>
                        </a:rPr>
                        <a:t>、学士，主修</a:t>
                      </a:r>
                      <a:r>
                        <a:rPr lang="en-US" altLang="zh-CN" sz="1400" b="0" kern="1200" dirty="0" err="1" smtClean="0">
                          <a:solidFill>
                            <a:schemeClr val="bg1"/>
                          </a:solidFill>
                          <a:latin typeface="Microsoft YaHei" panose="020B0503020204020204" pitchFamily="34" charset="-122"/>
                          <a:ea typeface="Microsoft YaHei" panose="020B0503020204020204" pitchFamily="34" charset="-122"/>
                          <a:cs typeface="+mn-cs"/>
                        </a:rPr>
                        <a:t>计算机科学与理论</a:t>
                      </a:r>
                      <a:r>
                        <a:rPr lang="zh-CN" altLang="en-US" sz="1400" b="0" kern="1200" dirty="0" smtClean="0">
                          <a:solidFill>
                            <a:schemeClr val="bg1"/>
                          </a:solidFill>
                          <a:latin typeface="Microsoft YaHei" panose="020B0503020204020204" pitchFamily="34" charset="-122"/>
                          <a:ea typeface="Microsoft YaHei" panose="020B0503020204020204" pitchFamily="34" charset="-122"/>
                          <a:cs typeface="+mn-cs"/>
                        </a:rPr>
                        <a:t>，软件工程。</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10</a:t>
                      </a:r>
                      <a:r>
                        <a:rPr lang="zh-CN" altLang="en-US" sz="1400" b="0" kern="1200" dirty="0" smtClean="0">
                          <a:solidFill>
                            <a:schemeClr val="bg1"/>
                          </a:solidFill>
                          <a:latin typeface="Microsoft YaHei" panose="020B0503020204020204" pitchFamily="34" charset="-122"/>
                          <a:ea typeface="Microsoft YaHei" panose="020B0503020204020204" pitchFamily="34" charset="-122"/>
                          <a:cs typeface="+mn-cs"/>
                        </a:rPr>
                        <a:t>年软件开发经验</a:t>
                      </a:r>
                      <a:endPar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endParaRPr>
                    </a:p>
                    <a:p>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2012</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年</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07</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月</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至今 </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  </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上海数果科技有限公司</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  </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部门经理 </a:t>
                      </a:r>
                    </a:p>
                    <a:p>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2011</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年</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10</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月</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-2012</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年</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07</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月 </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 </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西安易朴通信有限公司</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  </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高级工程师 </a:t>
                      </a:r>
                    </a:p>
                    <a:p>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2008</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年</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05</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月</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-2011</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年</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08</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月 </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 </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西安龙飞软件有限公司</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   </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网络组主管 </a:t>
                      </a:r>
                      <a:endPar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endParaRPr>
                    </a:p>
                    <a:p>
                      <a:pPr marL="0" algn="l" defTabSz="914400" rtl="0" eaLnBrk="1" latinLnBrk="0" hangingPunct="1"/>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擅长</a:t>
                      </a:r>
                      <a:r>
                        <a:rPr lang="en-US" altLang="zh-CN" sz="1400" b="0" kern="1200" dirty="0" err="1" smtClean="0">
                          <a:solidFill>
                            <a:schemeClr val="bg1"/>
                          </a:solidFill>
                          <a:latin typeface="Microsoft YaHei" panose="020B0503020204020204" pitchFamily="34" charset="-122"/>
                          <a:ea typeface="Microsoft YaHei" panose="020B0503020204020204" pitchFamily="34" charset="-122"/>
                          <a:cs typeface="+mn-cs"/>
                        </a:rPr>
                        <a:t>linux</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平台的</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C</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C++</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JAVA</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GO</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服务端软件开发，有高并发应用开发经验，熟悉</a:t>
                      </a:r>
                      <a:r>
                        <a:rPr lang="en-US" altLang="zh-CN" sz="1400" b="0" kern="1200" dirty="0" err="1" smtClean="0">
                          <a:solidFill>
                            <a:schemeClr val="bg1"/>
                          </a:solidFill>
                          <a:latin typeface="Microsoft YaHei" panose="020B0503020204020204" pitchFamily="34" charset="-122"/>
                          <a:ea typeface="Microsoft YaHei" panose="020B0503020204020204" pitchFamily="34" charset="-122"/>
                          <a:cs typeface="+mn-cs"/>
                        </a:rPr>
                        <a:t>linux</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下的</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HA</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和负载均衡技术</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(NGINX</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HAPROXY</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LVS),</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缓存</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a:t>
                      </a:r>
                      <a:r>
                        <a:rPr lang="en-US" altLang="zh-CN" sz="1400" b="0" kern="1200" dirty="0" err="1" smtClean="0">
                          <a:solidFill>
                            <a:schemeClr val="bg1"/>
                          </a:solidFill>
                          <a:latin typeface="Microsoft YaHei" panose="020B0503020204020204" pitchFamily="34" charset="-122"/>
                          <a:ea typeface="Microsoft YaHei" panose="020B0503020204020204" pitchFamily="34" charset="-122"/>
                          <a:cs typeface="+mn-cs"/>
                        </a:rPr>
                        <a:t>Redis</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和</a:t>
                      </a:r>
                      <a:r>
                        <a:rPr lang="en-US" altLang="zh-CN" sz="1400" b="0" kern="1200" dirty="0" err="1" smtClean="0">
                          <a:solidFill>
                            <a:schemeClr val="bg1"/>
                          </a:solidFill>
                          <a:latin typeface="Microsoft YaHei" panose="020B0503020204020204" pitchFamily="34" charset="-122"/>
                          <a:ea typeface="Microsoft YaHei" panose="020B0503020204020204" pitchFamily="34" charset="-122"/>
                          <a:cs typeface="+mn-cs"/>
                        </a:rPr>
                        <a:t>Memcached</a:t>
                      </a:r>
                      <a:r>
                        <a:rPr lang="en-US" altLang="zh-CN" sz="1400" b="0" kern="1200" dirty="0" smtClean="0">
                          <a:solidFill>
                            <a:schemeClr val="bg1"/>
                          </a:solidFill>
                          <a:latin typeface="Microsoft YaHei" panose="020B0503020204020204" pitchFamily="34" charset="-122"/>
                          <a:ea typeface="Microsoft YaHei" panose="020B0503020204020204" pitchFamily="34" charset="-122"/>
                          <a:cs typeface="+mn-cs"/>
                        </a:rPr>
                        <a:t>)</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a:t>
                      </a:r>
                      <a:r>
                        <a:rPr lang="en-US" altLang="zh-CN" sz="1400" b="0" kern="1200" dirty="0" err="1" smtClean="0">
                          <a:solidFill>
                            <a:schemeClr val="bg1"/>
                          </a:solidFill>
                          <a:latin typeface="Microsoft YaHei" panose="020B0503020204020204" pitchFamily="34" charset="-122"/>
                          <a:ea typeface="Microsoft YaHei" panose="020B0503020204020204" pitchFamily="34" charset="-122"/>
                          <a:cs typeface="+mn-cs"/>
                        </a:rPr>
                        <a:t>mqtt</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a:t>
                      </a:r>
                      <a:r>
                        <a:rPr lang="en-US" altLang="zh-CN" sz="1400" b="0" kern="1200" dirty="0" err="1" smtClean="0">
                          <a:solidFill>
                            <a:schemeClr val="bg1"/>
                          </a:solidFill>
                          <a:latin typeface="Microsoft YaHei" panose="020B0503020204020204" pitchFamily="34" charset="-122"/>
                          <a:ea typeface="Microsoft YaHei" panose="020B0503020204020204" pitchFamily="34" charset="-122"/>
                          <a:cs typeface="+mn-cs"/>
                        </a:rPr>
                        <a:t>RabbitMQ</a:t>
                      </a:r>
                      <a:r>
                        <a:rPr lang="zh-CN" altLang="zh-CN" sz="1400" b="0" kern="1200" dirty="0" smtClean="0">
                          <a:solidFill>
                            <a:schemeClr val="bg1"/>
                          </a:solidFill>
                          <a:latin typeface="Microsoft YaHei" panose="020B0503020204020204" pitchFamily="34" charset="-122"/>
                          <a:ea typeface="Microsoft YaHei" panose="020B0503020204020204" pitchFamily="34" charset="-122"/>
                          <a:cs typeface="+mn-cs"/>
                        </a:rPr>
                        <a:t>、分布式文件系</a:t>
                      </a:r>
                      <a:endParaRPr kumimoji="0" lang="zh-CN" altLang="zh-CN" sz="1400" b="0" kern="1200" dirty="0">
                        <a:solidFill>
                          <a:schemeClr val="bg1"/>
                        </a:solidFill>
                        <a:latin typeface="微软雅黑" pitchFamily="34" charset="-122"/>
                        <a:ea typeface="微软雅黑" pitchFamily="34" charset="-122"/>
                        <a:cs typeface="+mn-cs"/>
                      </a:endParaRPr>
                    </a:p>
                  </a:txBody>
                  <a:tcPr/>
                </a:tc>
              </a:tr>
              <a:tr h="1141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kern="5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Times New Roman" panose="02020603050405020304" pitchFamily="18" charset="0"/>
                          <a:sym typeface="Microsoft YaHei" panose="020B0503020204020204" pitchFamily="34" charset="-122"/>
                        </a:rPr>
                        <a:t>王成伟</a:t>
                      </a:r>
                      <a:r>
                        <a:rPr lang="zh-CN" altLang="en-US" sz="1400" b="1" kern="50" dirty="0" smtClean="0">
                          <a:solidFill>
                            <a:schemeClr val="bg2"/>
                          </a:solidFill>
                          <a:cs typeface="Times New Roman" panose="02020603050405020304" pitchFamily="18" charset="0"/>
                          <a:sym typeface="Microsoft YaHei" panose="020B0503020204020204" pitchFamily="34" charset="-122"/>
                        </a:rPr>
                        <a:t> </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lang="zh-CN" altLang="en-US" sz="1400" b="1" kern="5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Times New Roman" panose="02020603050405020304" pitchFamily="18" charset="0"/>
                        </a:rPr>
                        <a:t>高级软件工程师</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en-US" altLang="zh-CN" sz="1400" b="1" kern="1200" dirty="0" smtClean="0">
                          <a:solidFill>
                            <a:schemeClr val="dk1"/>
                          </a:solidFill>
                          <a:latin typeface="微软雅黑" pitchFamily="34" charset="-122"/>
                          <a:ea typeface="微软雅黑" pitchFamily="34" charset="-122"/>
                          <a:cs typeface="+mn-cs"/>
                        </a:rPr>
                        <a:t/>
                      </a:r>
                      <a:br>
                        <a:rPr kumimoji="0" lang="en-US" altLang="zh-CN" sz="1400" b="1" kern="1200" dirty="0" smtClean="0">
                          <a:solidFill>
                            <a:schemeClr val="dk1"/>
                          </a:solidFill>
                          <a:latin typeface="微软雅黑" pitchFamily="34" charset="-122"/>
                          <a:ea typeface="微软雅黑" pitchFamily="34" charset="-122"/>
                          <a:cs typeface="+mn-cs"/>
                        </a:rPr>
                      </a:br>
                      <a:r>
                        <a:rPr lang="zh-CN" altLang="zh-CN" sz="1400" dirty="0" smtClean="0">
                          <a:latin typeface="微软雅黑" pitchFamily="34" charset="-122"/>
                          <a:ea typeface="微软雅黑" pitchFamily="34" charset="-122"/>
                        </a:rPr>
                        <a:t>哈尔滨理工大学计算机科学与技术</a:t>
                      </a:r>
                      <a:r>
                        <a:rPr lang="zh-CN" altLang="en-US" sz="1400" dirty="0" smtClean="0">
                          <a:latin typeface="微软雅黑" pitchFamily="34" charset="-122"/>
                          <a:ea typeface="微软雅黑" pitchFamily="34" charset="-122"/>
                        </a:rPr>
                        <a:t>本科学士，</a:t>
                      </a:r>
                      <a:r>
                        <a:rPr lang="zh-CN" altLang="zh-CN" sz="1400" dirty="0" smtClean="0">
                          <a:latin typeface="微软雅黑" pitchFamily="34" charset="-122"/>
                          <a:ea typeface="微软雅黑" pitchFamily="34" charset="-122"/>
                        </a:rPr>
                        <a:t>精通</a:t>
                      </a:r>
                      <a:r>
                        <a:rPr lang="en-US" altLang="zh-CN" sz="1400" dirty="0" smtClean="0">
                          <a:latin typeface="微软雅黑" pitchFamily="34" charset="-122"/>
                          <a:ea typeface="微软雅黑" pitchFamily="34" charset="-122"/>
                        </a:rPr>
                        <a:t>JAVA</a:t>
                      </a:r>
                      <a:r>
                        <a:rPr lang="zh-CN" altLang="zh-CN"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PHP</a:t>
                      </a:r>
                      <a:r>
                        <a:rPr lang="zh-CN" altLang="zh-CN" sz="1400" dirty="0" smtClean="0">
                          <a:latin typeface="微软雅黑" pitchFamily="34" charset="-122"/>
                          <a:ea typeface="微软雅黑" pitchFamily="34" charset="-122"/>
                        </a:rPr>
                        <a:t>技术开发</a:t>
                      </a:r>
                    </a:p>
                    <a:p>
                      <a:pPr lvl="0"/>
                      <a:r>
                        <a:rPr lang="zh-CN" altLang="zh-CN" sz="1400" dirty="0" smtClean="0">
                          <a:latin typeface="微软雅黑" pitchFamily="34" charset="-122"/>
                          <a:ea typeface="微软雅黑" pitchFamily="34" charset="-122"/>
                        </a:rPr>
                        <a:t>精通</a:t>
                      </a:r>
                      <a:r>
                        <a:rPr lang="en-US" altLang="zh-CN" sz="1400" dirty="0" smtClean="0">
                          <a:latin typeface="微软雅黑" pitchFamily="34" charset="-122"/>
                          <a:ea typeface="微软雅黑" pitchFamily="34" charset="-122"/>
                        </a:rPr>
                        <a:t>Oracle/DB2/</a:t>
                      </a:r>
                      <a:r>
                        <a:rPr lang="en-US" altLang="zh-CN" sz="1400" dirty="0" err="1" smtClean="0">
                          <a:latin typeface="微软雅黑" pitchFamily="34" charset="-122"/>
                          <a:ea typeface="微软雅黑" pitchFamily="34" charset="-122"/>
                        </a:rPr>
                        <a:t>SQLServer</a:t>
                      </a:r>
                      <a:r>
                        <a:rPr lang="en-US" altLang="zh-CN"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MySql</a:t>
                      </a:r>
                      <a:r>
                        <a:rPr lang="en-US" altLang="zh-CN"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MongoDB</a:t>
                      </a:r>
                      <a:r>
                        <a:rPr lang="zh-CN" altLang="zh-CN" sz="1400" dirty="0" smtClean="0">
                          <a:latin typeface="微软雅黑" pitchFamily="34" charset="-122"/>
                          <a:ea typeface="微软雅黑" pitchFamily="34" charset="-122"/>
                        </a:rPr>
                        <a:t>等主流数据库使用及调优</a:t>
                      </a:r>
                    </a:p>
                    <a:p>
                      <a:pPr lvl="0"/>
                      <a:r>
                        <a:rPr lang="zh-CN" altLang="zh-CN" sz="1400" dirty="0" smtClean="0">
                          <a:latin typeface="微软雅黑" pitchFamily="34" charset="-122"/>
                          <a:ea typeface="微软雅黑" pitchFamily="34" charset="-122"/>
                        </a:rPr>
                        <a:t>精通</a:t>
                      </a:r>
                      <a:r>
                        <a:rPr lang="en-US" altLang="zh-CN" sz="1400" dirty="0" smtClean="0">
                          <a:latin typeface="微软雅黑" pitchFamily="34" charset="-122"/>
                          <a:ea typeface="微软雅黑" pitchFamily="34" charset="-122"/>
                        </a:rPr>
                        <a:t>JavaScript/YUI/</a:t>
                      </a:r>
                      <a:r>
                        <a:rPr lang="en-US" altLang="zh-CN" sz="1400" dirty="0" err="1" smtClean="0">
                          <a:latin typeface="微软雅黑" pitchFamily="34" charset="-122"/>
                          <a:ea typeface="微软雅黑" pitchFamily="34" charset="-122"/>
                        </a:rPr>
                        <a:t>Jquery</a:t>
                      </a:r>
                      <a:r>
                        <a:rPr lang="en-US" altLang="zh-CN"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AngularJs</a:t>
                      </a:r>
                      <a:r>
                        <a:rPr lang="en-US" altLang="zh-CN" sz="1400" dirty="0" smtClean="0">
                          <a:latin typeface="微软雅黑" pitchFamily="34" charset="-122"/>
                          <a:ea typeface="微软雅黑" pitchFamily="34" charset="-122"/>
                        </a:rPr>
                        <a:t>/CSS</a:t>
                      </a:r>
                      <a:r>
                        <a:rPr lang="zh-CN" altLang="zh-CN" sz="1400" dirty="0" smtClean="0">
                          <a:latin typeface="微软雅黑" pitchFamily="34" charset="-122"/>
                          <a:ea typeface="微软雅黑" pitchFamily="34" charset="-122"/>
                        </a:rPr>
                        <a:t>等前端技术</a:t>
                      </a:r>
                    </a:p>
                    <a:p>
                      <a:pPr lvl="0"/>
                      <a:r>
                        <a:rPr lang="zh-CN" altLang="zh-CN" sz="1400" dirty="0" smtClean="0">
                          <a:latin typeface="微软雅黑" pitchFamily="34" charset="-122"/>
                          <a:ea typeface="微软雅黑" pitchFamily="34" charset="-122"/>
                        </a:rPr>
                        <a:t>熟悉</a:t>
                      </a:r>
                      <a:r>
                        <a:rPr lang="en-US" altLang="zh-CN" sz="1400" dirty="0" smtClean="0">
                          <a:latin typeface="微软雅黑" pitchFamily="34" charset="-122"/>
                          <a:ea typeface="微软雅黑" pitchFamily="34" charset="-122"/>
                        </a:rPr>
                        <a:t>Linux/</a:t>
                      </a:r>
                      <a:r>
                        <a:rPr lang="en-US" altLang="zh-CN" sz="1400" dirty="0" err="1" smtClean="0">
                          <a:latin typeface="微软雅黑" pitchFamily="34" charset="-122"/>
                          <a:ea typeface="微软雅黑" pitchFamily="34" charset="-122"/>
                        </a:rPr>
                        <a:t>WinServer</a:t>
                      </a:r>
                      <a:r>
                        <a:rPr lang="zh-CN" altLang="zh-CN" sz="1400" dirty="0" smtClean="0">
                          <a:latin typeface="微软雅黑" pitchFamily="34" charset="-122"/>
                          <a:ea typeface="微软雅黑" pitchFamily="34" charset="-122"/>
                        </a:rPr>
                        <a:t>服务器使用以及</a:t>
                      </a:r>
                      <a:r>
                        <a:rPr lang="en-US" altLang="zh-CN" sz="1400" dirty="0" smtClean="0">
                          <a:latin typeface="微软雅黑" pitchFamily="34" charset="-122"/>
                          <a:ea typeface="微软雅黑" pitchFamily="34" charset="-122"/>
                        </a:rPr>
                        <a:t>Linux Shell</a:t>
                      </a:r>
                      <a:r>
                        <a:rPr lang="zh-CN" altLang="zh-CN" sz="1400" dirty="0" smtClean="0">
                          <a:latin typeface="微软雅黑" pitchFamily="34" charset="-122"/>
                          <a:ea typeface="微软雅黑" pitchFamily="34" charset="-122"/>
                        </a:rPr>
                        <a:t>脚本编写</a:t>
                      </a: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熟悉</a:t>
                      </a:r>
                      <a:r>
                        <a:rPr lang="en-US" altLang="zh-CN" sz="1400" dirty="0" smtClean="0">
                          <a:latin typeface="微软雅黑" pitchFamily="34" charset="-122"/>
                          <a:ea typeface="微软雅黑" pitchFamily="34" charset="-122"/>
                        </a:rPr>
                        <a:t>X3d</a:t>
                      </a:r>
                      <a:r>
                        <a:rPr lang="zh-CN" altLang="zh-CN" sz="1400" dirty="0" smtClean="0">
                          <a:latin typeface="微软雅黑" pitchFamily="34" charset="-122"/>
                          <a:ea typeface="微软雅黑" pitchFamily="34" charset="-122"/>
                        </a:rPr>
                        <a:t>虚拟技术</a:t>
                      </a:r>
                    </a:p>
                    <a:p>
                      <a:pPr lvl="0"/>
                      <a:r>
                        <a:rPr lang="zh-CN" altLang="zh-CN" sz="1400" dirty="0" smtClean="0">
                          <a:latin typeface="微软雅黑" pitchFamily="34" charset="-122"/>
                          <a:ea typeface="微软雅黑" pitchFamily="34" charset="-122"/>
                        </a:rPr>
                        <a:t>英语读写良好</a:t>
                      </a:r>
                      <a:r>
                        <a:rPr lang="zh-CN" altLang="en-US" sz="1400" dirty="0" smtClean="0">
                          <a:latin typeface="微软雅黑" pitchFamily="34" charset="-122"/>
                          <a:ea typeface="微软雅黑" pitchFamily="34" charset="-122"/>
                        </a:rPr>
                        <a:t>，</a:t>
                      </a:r>
                      <a:r>
                        <a:rPr lang="zh-CN" altLang="zh-CN" sz="1400" dirty="0" smtClean="0">
                          <a:latin typeface="微软雅黑" pitchFamily="34" charset="-122"/>
                          <a:ea typeface="微软雅黑" pitchFamily="34" charset="-122"/>
                        </a:rPr>
                        <a:t>具有百万以上项目的开发及优化经验</a:t>
                      </a:r>
                      <a:endParaRPr lang="zh-CN" altLang="en-US" sz="1400" dirty="0">
                        <a:latin typeface="微软雅黑" pitchFamily="34" charset="-122"/>
                        <a:ea typeface="微软雅黑" pitchFamily="34" charset="-122"/>
                      </a:endParaRPr>
                    </a:p>
                  </a:txBody>
                  <a:tcPr/>
                </a:tc>
              </a:tr>
              <a:tr h="1141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李理</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 Robert</a:t>
                      </a:r>
                      <a:r>
                        <a:rPr lang="en-US" altLang="zh-CN" sz="1400" b="1"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sym typeface="Microsoft YaHei" panose="020B0503020204020204" pitchFamily="34" charset="-122"/>
                        </a:rPr>
                        <a:t> Li (</a:t>
                      </a:r>
                      <a:r>
                        <a:rPr lang="zh-CN" altLang="en-US" sz="1400" b="1" kern="5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Times New Roman" panose="02020603050405020304" pitchFamily="18" charset="0"/>
                        </a:rPr>
                        <a:t>软件工程师</a:t>
                      </a:r>
                      <a:r>
                        <a:rPr lang="en-US" altLang="zh-CN" sz="1400" b="1" kern="5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Times New Roman" panose="02020603050405020304" pitchFamily="18" charset="0"/>
                        </a:rPr>
                        <a:t>)</a:t>
                      </a:r>
                      <a:endParaRPr lang="en-US" altLang="zh-CN" sz="1400" b="1"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Bachelor of Computer Information System</a:t>
                      </a:r>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University of the Fraser Valley, Abbotsford, Canada </a:t>
                      </a:r>
                    </a:p>
                    <a:p>
                      <a:r>
                        <a:rPr lang="en-US" altLang="zh-CN" sz="1200" dirty="0" smtClean="0">
                          <a:latin typeface="微软雅黑" pitchFamily="34" charset="-122"/>
                          <a:ea typeface="微软雅黑" pitchFamily="34" charset="-122"/>
                        </a:rPr>
                        <a:t>Software programmer, The gears studio ltd, Richmond, B.C., Canada</a:t>
                      </a:r>
                    </a:p>
                    <a:p>
                      <a:r>
                        <a:rPr lang="en-US" altLang="zh-CN" sz="1200" dirty="0" smtClean="0">
                          <a:latin typeface="微软雅黑" pitchFamily="34" charset="-122"/>
                          <a:ea typeface="微软雅黑" pitchFamily="34" charset="-122"/>
                        </a:rPr>
                        <a:t>Struts2, Hibernate4, </a:t>
                      </a:r>
                      <a:r>
                        <a:rPr lang="en-US" altLang="zh-CN" sz="1200" dirty="0" err="1" smtClean="0">
                          <a:latin typeface="微软雅黑" pitchFamily="34" charset="-122"/>
                          <a:ea typeface="微软雅黑" pitchFamily="34" charset="-122"/>
                        </a:rPr>
                        <a:t>MySQL</a:t>
                      </a:r>
                      <a:r>
                        <a:rPr lang="en-US" altLang="zh-CN" sz="1200" dirty="0" smtClean="0">
                          <a:latin typeface="微软雅黑" pitchFamily="34" charset="-122"/>
                          <a:ea typeface="微软雅黑" pitchFamily="34" charset="-122"/>
                        </a:rPr>
                        <a:t> to design, develop, and maintain eatmeals.ca and some other websites</a:t>
                      </a:r>
                      <a:r>
                        <a:rPr lang="zh-CN" altLang="en-US" sz="1200" dirty="0" smtClean="0">
                          <a:latin typeface="微软雅黑" pitchFamily="34" charset="-122"/>
                          <a:ea typeface="微软雅黑" pitchFamily="34" charset="-122"/>
                        </a:rPr>
                        <a:t>。 </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Understood  HTML5/CSS3, </a:t>
                      </a:r>
                      <a:r>
                        <a:rPr lang="en-US" altLang="zh-CN" sz="1200" dirty="0" err="1" smtClean="0">
                          <a:latin typeface="微软雅黑" pitchFamily="34" charset="-122"/>
                          <a:ea typeface="微软雅黑" pitchFamily="34" charset="-122"/>
                        </a:rPr>
                        <a:t>JQuery</a:t>
                      </a:r>
                      <a:r>
                        <a:rPr lang="en-US" altLang="zh-CN" sz="1200" dirty="0" smtClean="0">
                          <a:latin typeface="微软雅黑" pitchFamily="34" charset="-122"/>
                          <a:ea typeface="微软雅黑" pitchFamily="34" charset="-122"/>
                        </a:rPr>
                        <a:t>, Bootstrap, Java, Python, and </a:t>
                      </a:r>
                      <a:r>
                        <a:rPr lang="en-US" altLang="zh-CN" sz="1200" dirty="0" err="1" smtClean="0">
                          <a:latin typeface="微软雅黑" pitchFamily="34" charset="-122"/>
                          <a:ea typeface="微软雅黑" pitchFamily="34" charset="-122"/>
                        </a:rPr>
                        <a:t>WordNet</a:t>
                      </a:r>
                      <a:endParaRPr lang="zh-CN" altLang="en-US" sz="1200" b="1" dirty="0">
                        <a:latin typeface="微软雅黑" pitchFamily="34" charset="-122"/>
                        <a:ea typeface="微软雅黑" pitchFamily="34" charset="-122"/>
                      </a:endParaRPr>
                    </a:p>
                  </a:txBody>
                  <a:tcPr/>
                </a:tc>
              </a:tr>
            </a:tbl>
          </a:graphicData>
        </a:graphic>
      </p:graphicFrame>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dirty="0"/>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31</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68344" y="1628800"/>
            <a:ext cx="1007980" cy="1008112"/>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7776000" cy="648072"/>
          </a:xfrm>
        </p:spPr>
        <p:txBody>
          <a:bodyPr>
            <a:normAutofit fontScale="90000"/>
          </a:bodyPr>
          <a:lstStyle/>
          <a:p>
            <a:pPr algn="ctr"/>
            <a:r>
              <a:rPr lang="en-US" altLang="zh-CN" b="1" dirty="0" smtClean="0">
                <a:latin typeface="+mj-ea"/>
              </a:rPr>
              <a:t>IEG</a:t>
            </a:r>
            <a:r>
              <a:rPr lang="zh-CN" altLang="en-US" b="1" dirty="0" smtClean="0"/>
              <a:t>团队配置 </a:t>
            </a:r>
            <a:r>
              <a:rPr lang="en-US" altLang="zh-CN" b="1" dirty="0" smtClean="0">
                <a:latin typeface="+mj-ea"/>
              </a:rPr>
              <a:t>II</a:t>
            </a:r>
            <a:endParaRPr lang="zh-CN" altLang="en-US" dirty="0"/>
          </a:p>
        </p:txBody>
      </p:sp>
      <p:graphicFrame>
        <p:nvGraphicFramePr>
          <p:cNvPr id="7" name="内容占位符 6"/>
          <p:cNvGraphicFramePr>
            <a:graphicFrameLocks noGrp="1"/>
          </p:cNvGraphicFramePr>
          <p:nvPr>
            <p:ph idx="1"/>
          </p:nvPr>
        </p:nvGraphicFramePr>
        <p:xfrm>
          <a:off x="395536" y="980728"/>
          <a:ext cx="8352928" cy="5290016"/>
        </p:xfrm>
        <a:graphic>
          <a:graphicData uri="http://schemas.openxmlformats.org/drawingml/2006/table">
            <a:tbl>
              <a:tblPr firstRow="1" bandRow="1">
                <a:tableStyleId>{5C22544A-7EE6-4342-B048-85BDC9FD1C3A}</a:tableStyleId>
              </a:tblPr>
              <a:tblGrid>
                <a:gridCol w="8352928"/>
              </a:tblGrid>
              <a:tr h="413216">
                <a:tc>
                  <a:txBody>
                    <a:bodyPr/>
                    <a:lstStyle/>
                    <a:p>
                      <a:pPr algn="ctr"/>
                      <a:r>
                        <a:rPr lang="zh-CN" altLang="en-US" sz="18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区块链项目</a:t>
                      </a:r>
                      <a:r>
                        <a:rPr lang="en-US" altLang="zh-CN" sz="18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ICO &amp; </a:t>
                      </a:r>
                      <a:r>
                        <a:rPr lang="zh-CN" altLang="zh-CN" sz="18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数字货币交易所</a:t>
                      </a:r>
                      <a:r>
                        <a:rPr lang="en-US" altLang="zh-CN" sz="18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 </a:t>
                      </a:r>
                      <a:r>
                        <a:rPr lang="en-US" altLang="zh-CN" sz="1800" b="1" baseline="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 Team</a:t>
                      </a:r>
                      <a:endParaRPr lang="zh-CN" altLang="en-US" sz="1800" dirty="0">
                        <a:solidFill>
                          <a:schemeClr val="tx1"/>
                        </a:solidFill>
                        <a:effectLst>
                          <a:outerShdw blurRad="38100" dist="38100" dir="2700000" algn="tl">
                            <a:srgbClr val="000000">
                              <a:alpha val="43137"/>
                            </a:srgbClr>
                          </a:outerShdw>
                        </a:effectLst>
                      </a:endParaRPr>
                    </a:p>
                  </a:txBody>
                  <a:tcPr/>
                </a:tc>
              </a:tr>
              <a:tr h="2332117">
                <a:tc>
                  <a:txBody>
                    <a:bodyPr/>
                    <a:lstStyle/>
                    <a:p>
                      <a:r>
                        <a:rPr lang="en-US" altLang="zh-CN" sz="1400" b="1" dirty="0" smtClean="0">
                          <a:solidFill>
                            <a:srgbClr val="7030A0"/>
                          </a:solidFill>
                          <a:latin typeface="微软雅黑" pitchFamily="34" charset="-122"/>
                          <a:ea typeface="微软雅黑" pitchFamily="34" charset="-122"/>
                        </a:rPr>
                        <a:t>Peter Z. He</a:t>
                      </a:r>
                    </a:p>
                    <a:p>
                      <a:pPr marL="0" indent="0" defTabSz="224027">
                        <a:spcBef>
                          <a:spcPts val="0"/>
                        </a:spcBef>
                        <a:buSzTx/>
                        <a:buNone/>
                        <a:defRPr sz="2352">
                          <a:solidFill>
                            <a:srgbClr val="A9A9A9"/>
                          </a:solidFill>
                        </a:defRPr>
                      </a:pPr>
                      <a:r>
                        <a:rPr lang="zh-CN" altLang="en-US" sz="1400" b="1" dirty="0" smtClean="0">
                          <a:solidFill>
                            <a:schemeClr val="bg1"/>
                          </a:solidFill>
                          <a:latin typeface="微软雅黑" pitchFamily="34" charset="-122"/>
                          <a:ea typeface="微软雅黑" pitchFamily="34" charset="-122"/>
                        </a:rPr>
                        <a:t>加拿大约克大学博士</a:t>
                      </a:r>
                    </a:p>
                    <a:p>
                      <a:pPr marL="0" indent="0" defTabSz="224027">
                        <a:spcBef>
                          <a:spcPts val="0"/>
                        </a:spcBef>
                        <a:buSzTx/>
                        <a:buNone/>
                        <a:defRPr sz="2352">
                          <a:solidFill>
                            <a:srgbClr val="A9A9A9"/>
                          </a:solidFill>
                        </a:defRPr>
                      </a:pPr>
                      <a:r>
                        <a:rPr lang="en-US" altLang="zh-CN" sz="1400" b="1" dirty="0" smtClean="0">
                          <a:solidFill>
                            <a:schemeClr val="bg1"/>
                          </a:solidFill>
                          <a:latin typeface="微软雅黑" pitchFamily="34" charset="-122"/>
                          <a:ea typeface="微软雅黑" pitchFamily="34" charset="-122"/>
                        </a:rPr>
                        <a:t>IBM</a:t>
                      </a:r>
                      <a:r>
                        <a:rPr lang="zh-CN" altLang="en-US" sz="1400" b="1" dirty="0" smtClean="0">
                          <a:solidFill>
                            <a:schemeClr val="bg1"/>
                          </a:solidFill>
                          <a:latin typeface="微软雅黑" pitchFamily="34" charset="-122"/>
                          <a:ea typeface="微软雅黑" pitchFamily="34" charset="-122"/>
                        </a:rPr>
                        <a:t>公司资深专家</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数据库技术专家</a:t>
                      </a:r>
                    </a:p>
                    <a:p>
                      <a:pPr marL="0" indent="0" defTabSz="224027">
                        <a:spcBef>
                          <a:spcPts val="0"/>
                        </a:spcBef>
                        <a:buSzTx/>
                        <a:buNone/>
                        <a:defRPr sz="2352">
                          <a:solidFill>
                            <a:srgbClr val="A9A9A9"/>
                          </a:solidFill>
                        </a:defRPr>
                      </a:pPr>
                      <a:r>
                        <a:rPr lang="zh-CN" altLang="en-US" sz="1400" b="1" dirty="0" smtClean="0">
                          <a:solidFill>
                            <a:schemeClr val="bg1"/>
                          </a:solidFill>
                          <a:latin typeface="微软雅黑" pitchFamily="34" charset="-122"/>
                          <a:ea typeface="微软雅黑" pitchFamily="34" charset="-122"/>
                        </a:rPr>
                        <a:t>拥有</a:t>
                      </a:r>
                      <a:r>
                        <a:rPr lang="en-US" altLang="zh-CN" sz="1400" b="1" dirty="0" smtClean="0">
                          <a:solidFill>
                            <a:schemeClr val="bg1"/>
                          </a:solidFill>
                          <a:latin typeface="微软雅黑" pitchFamily="34" charset="-122"/>
                          <a:ea typeface="微软雅黑" pitchFamily="34" charset="-122"/>
                        </a:rPr>
                        <a:t>20</a:t>
                      </a:r>
                      <a:r>
                        <a:rPr lang="zh-CN" altLang="en-US" sz="1400" b="1" dirty="0" smtClean="0">
                          <a:solidFill>
                            <a:schemeClr val="bg1"/>
                          </a:solidFill>
                          <a:latin typeface="微软雅黑" pitchFamily="34" charset="-122"/>
                          <a:ea typeface="微软雅黑" pitchFamily="34" charset="-122"/>
                        </a:rPr>
                        <a:t>年的软件产品研发经验</a:t>
                      </a:r>
                    </a:p>
                    <a:p>
                      <a:pPr marL="0" indent="0" defTabSz="224027">
                        <a:spcBef>
                          <a:spcPts val="0"/>
                        </a:spcBef>
                        <a:buSzTx/>
                        <a:buNone/>
                        <a:defRPr sz="2352">
                          <a:solidFill>
                            <a:srgbClr val="A9A9A9"/>
                          </a:solidFill>
                        </a:defRPr>
                      </a:pPr>
                      <a:endParaRPr lang="zh-CN" altLang="en-US" sz="1400" b="1" dirty="0" smtClean="0">
                        <a:solidFill>
                          <a:schemeClr val="bg1"/>
                        </a:solidFill>
                        <a:latin typeface="微软雅黑" pitchFamily="34" charset="-122"/>
                        <a:ea typeface="微软雅黑" pitchFamily="34" charset="-122"/>
                      </a:endParaRPr>
                    </a:p>
                    <a:p>
                      <a:pPr marL="0" indent="0" defTabSz="224027">
                        <a:spcBef>
                          <a:spcPts val="0"/>
                        </a:spcBef>
                        <a:buSzTx/>
                        <a:buNone/>
                        <a:defRPr sz="2352">
                          <a:solidFill>
                            <a:srgbClr val="A9A9A9"/>
                          </a:solidFill>
                        </a:defRPr>
                      </a:pPr>
                      <a:r>
                        <a:rPr lang="zh-CN" altLang="en-US" sz="1400" b="1" dirty="0" smtClean="0">
                          <a:solidFill>
                            <a:schemeClr val="bg1"/>
                          </a:solidFill>
                          <a:latin typeface="微软雅黑" pitchFamily="34" charset="-122"/>
                          <a:ea typeface="微软雅黑" pitchFamily="34" charset="-122"/>
                        </a:rPr>
                        <a:t>重点工作经历： </a:t>
                      </a:r>
                    </a:p>
                    <a:p>
                      <a:pPr marL="326707" indent="-326707" defTabSz="224027">
                        <a:spcBef>
                          <a:spcPts val="0"/>
                        </a:spcBef>
                        <a:defRPr sz="2352">
                          <a:solidFill>
                            <a:srgbClr val="A9A9A9"/>
                          </a:solidFill>
                          <a:uFill>
                            <a:solidFill>
                              <a:srgbClr val="000000"/>
                            </a:solidFill>
                          </a:uFill>
                          <a:latin typeface="SimSun"/>
                          <a:ea typeface="SimSun"/>
                          <a:cs typeface="SimSun"/>
                          <a:sym typeface="SimSun"/>
                        </a:defRPr>
                      </a:pPr>
                      <a:r>
                        <a:rPr lang="en-US" altLang="zh-CN" sz="1400" b="1" dirty="0" smtClean="0">
                          <a:solidFill>
                            <a:schemeClr val="bg1"/>
                          </a:solidFill>
                          <a:latin typeface="微软雅黑" pitchFamily="34" charset="-122"/>
                          <a:ea typeface="微软雅黑" pitchFamily="34" charset="-122"/>
                        </a:rPr>
                        <a:t>1. </a:t>
                      </a:r>
                      <a:r>
                        <a:rPr lang="zh-CN" altLang="en-US" sz="1400" b="1" dirty="0" smtClean="0">
                          <a:solidFill>
                            <a:schemeClr val="bg1"/>
                          </a:solidFill>
                          <a:latin typeface="微软雅黑" pitchFamily="34" charset="-122"/>
                          <a:ea typeface="微软雅黑" pitchFamily="34" charset="-122"/>
                        </a:rPr>
                        <a:t>自</a:t>
                      </a:r>
                      <a:r>
                        <a:rPr lang="en-US" altLang="zh-CN" sz="1400" b="1" dirty="0" smtClean="0">
                          <a:solidFill>
                            <a:schemeClr val="bg1"/>
                          </a:solidFill>
                          <a:latin typeface="微软雅黑" pitchFamily="34" charset="-122"/>
                          <a:ea typeface="微软雅黑" pitchFamily="34" charset="-122"/>
                        </a:rPr>
                        <a:t>2000</a:t>
                      </a:r>
                      <a:r>
                        <a:rPr lang="zh-CN" altLang="en-US" sz="1400" b="1" dirty="0" smtClean="0">
                          <a:solidFill>
                            <a:schemeClr val="bg1"/>
                          </a:solidFill>
                          <a:latin typeface="微软雅黑" pitchFamily="34" charset="-122"/>
                          <a:ea typeface="微软雅黑" pitchFamily="34" charset="-122"/>
                        </a:rPr>
                        <a:t>年起任职于</a:t>
                      </a:r>
                      <a:r>
                        <a:rPr lang="en-US" altLang="zh-CN" sz="1400" b="1" dirty="0" smtClean="0">
                          <a:solidFill>
                            <a:schemeClr val="bg1"/>
                          </a:solidFill>
                          <a:latin typeface="微软雅黑" pitchFamily="34" charset="-122"/>
                          <a:ea typeface="微软雅黑" pitchFamily="34" charset="-122"/>
                        </a:rPr>
                        <a:t>IBM</a:t>
                      </a:r>
                      <a:r>
                        <a:rPr lang="zh-CN" altLang="en-US" sz="1400" b="1" dirty="0" smtClean="0">
                          <a:solidFill>
                            <a:schemeClr val="bg1"/>
                          </a:solidFill>
                          <a:latin typeface="微软雅黑" pitchFamily="34" charset="-122"/>
                          <a:ea typeface="微软雅黑" pitchFamily="34" charset="-122"/>
                        </a:rPr>
                        <a:t>多伦多实验室</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目前担任高级顾问；</a:t>
                      </a:r>
                    </a:p>
                    <a:p>
                      <a:pPr marL="326707" indent="-326707" defTabSz="224027">
                        <a:spcBef>
                          <a:spcPts val="0"/>
                        </a:spcBef>
                        <a:defRPr sz="2352">
                          <a:solidFill>
                            <a:srgbClr val="A9A9A9"/>
                          </a:solidFill>
                          <a:uFill>
                            <a:solidFill>
                              <a:srgbClr val="000000"/>
                            </a:solidFill>
                          </a:uFill>
                          <a:latin typeface="SimSun"/>
                          <a:ea typeface="SimSun"/>
                          <a:cs typeface="SimSun"/>
                          <a:sym typeface="SimSun"/>
                        </a:defRPr>
                      </a:pPr>
                      <a:r>
                        <a:rPr lang="en-US" altLang="zh-CN" sz="1400" b="1" dirty="0" smtClean="0">
                          <a:solidFill>
                            <a:schemeClr val="bg1"/>
                          </a:solidFill>
                          <a:latin typeface="微软雅黑" pitchFamily="34" charset="-122"/>
                          <a:ea typeface="微软雅黑" pitchFamily="34" charset="-122"/>
                        </a:rPr>
                        <a:t>2. 2004</a:t>
                      </a:r>
                      <a:r>
                        <a:rPr lang="zh-CN" altLang="en-US" sz="1400" b="1" dirty="0" smtClean="0">
                          <a:solidFill>
                            <a:schemeClr val="bg1"/>
                          </a:solidFill>
                          <a:latin typeface="微软雅黑" pitchFamily="34" charset="-122"/>
                          <a:ea typeface="微软雅黑" pitchFamily="34" charset="-122"/>
                          <a:cs typeface="Helvetica Neue"/>
                          <a:sym typeface="Helvetica Neue"/>
                        </a:rPr>
                        <a:t>年创办互联网支付网站爱付宝</a:t>
                      </a:r>
                      <a:r>
                        <a:rPr lang="en-US" altLang="zh-CN" sz="1400" b="1" dirty="0" smtClean="0">
                          <a:solidFill>
                            <a:schemeClr val="bg1"/>
                          </a:solidFill>
                          <a:latin typeface="微软雅黑" pitchFamily="34" charset="-122"/>
                          <a:ea typeface="微软雅黑" pitchFamily="34" charset="-122"/>
                          <a:cs typeface="Helvetica Neue"/>
                          <a:sym typeface="Helvetica Neue"/>
                        </a:rPr>
                        <a:t>, </a:t>
                      </a:r>
                      <a:r>
                        <a:rPr lang="zh-CN" altLang="en-US" sz="1400" b="1" dirty="0" smtClean="0">
                          <a:solidFill>
                            <a:schemeClr val="bg1"/>
                          </a:solidFill>
                          <a:latin typeface="微软雅黑" pitchFamily="34" charset="-122"/>
                          <a:ea typeface="微软雅黑" pitchFamily="34" charset="-122"/>
                          <a:cs typeface="Helvetica Neue"/>
                          <a:sym typeface="Helvetica Neue"/>
                        </a:rPr>
                        <a:t>担任</a:t>
                      </a:r>
                      <a:r>
                        <a:rPr lang="en-US" altLang="zh-CN" sz="1400" b="1" dirty="0" smtClean="0">
                          <a:solidFill>
                            <a:schemeClr val="bg1"/>
                          </a:solidFill>
                          <a:latin typeface="微软雅黑" pitchFamily="34" charset="-122"/>
                          <a:ea typeface="微软雅黑" pitchFamily="34" charset="-122"/>
                          <a:cs typeface="Helvetica Neue"/>
                          <a:sym typeface="Helvetica Neue"/>
                        </a:rPr>
                        <a:t>CTO</a:t>
                      </a:r>
                      <a:r>
                        <a:rPr lang="zh-CN" altLang="en-US" sz="1400" b="1" dirty="0" smtClean="0">
                          <a:solidFill>
                            <a:schemeClr val="bg1"/>
                          </a:solidFill>
                          <a:latin typeface="微软雅黑" pitchFamily="34" charset="-122"/>
                          <a:ea typeface="微软雅黑" pitchFamily="34" charset="-122"/>
                          <a:cs typeface="Helvetica Neue"/>
                          <a:sym typeface="Helvetica Neue"/>
                        </a:rPr>
                        <a:t>；</a:t>
                      </a:r>
                    </a:p>
                    <a:p>
                      <a:pPr marL="326707" indent="-326707" defTabSz="224027">
                        <a:spcBef>
                          <a:spcPts val="0"/>
                        </a:spcBef>
                        <a:defRPr sz="2352">
                          <a:solidFill>
                            <a:srgbClr val="A9A9A9"/>
                          </a:solidFill>
                          <a:uFill>
                            <a:solidFill>
                              <a:srgbClr val="000000"/>
                            </a:solidFill>
                          </a:uFill>
                        </a:defRPr>
                      </a:pPr>
                      <a:r>
                        <a:rPr lang="en-US" altLang="zh-CN" sz="1400" b="1" dirty="0" smtClean="0">
                          <a:solidFill>
                            <a:schemeClr val="bg1"/>
                          </a:solidFill>
                          <a:latin typeface="微软雅黑" pitchFamily="34" charset="-122"/>
                          <a:ea typeface="微软雅黑" pitchFamily="34" charset="-122"/>
                        </a:rPr>
                        <a:t>3. </a:t>
                      </a:r>
                      <a:r>
                        <a:rPr lang="zh-CN" altLang="en-US" sz="1400" b="1" dirty="0" smtClean="0">
                          <a:solidFill>
                            <a:schemeClr val="bg1"/>
                          </a:solidFill>
                          <a:latin typeface="微软雅黑" pitchFamily="34" charset="-122"/>
                          <a:ea typeface="微软雅黑" pitchFamily="34" charset="-122"/>
                        </a:rPr>
                        <a:t>多次在</a:t>
                      </a:r>
                      <a:r>
                        <a:rPr lang="en-US" altLang="zh-CN" sz="1400" b="1" dirty="0" smtClean="0">
                          <a:solidFill>
                            <a:schemeClr val="bg1"/>
                          </a:solidFill>
                          <a:latin typeface="微软雅黑" pitchFamily="34" charset="-122"/>
                          <a:ea typeface="微软雅黑" pitchFamily="34" charset="-122"/>
                        </a:rPr>
                        <a:t>IBM IOD</a:t>
                      </a:r>
                      <a:r>
                        <a:rPr lang="zh-CN" altLang="en-US" sz="1400" b="1" dirty="0" smtClean="0">
                          <a:solidFill>
                            <a:schemeClr val="bg1"/>
                          </a:solidFill>
                          <a:latin typeface="微软雅黑" pitchFamily="34" charset="-122"/>
                          <a:ea typeface="微软雅黑" pitchFamily="34" charset="-122"/>
                        </a:rPr>
                        <a:t>等大型会议针对数据库相关技术发表演讲；</a:t>
                      </a:r>
                    </a:p>
                    <a:p>
                      <a:pPr marL="326707" indent="-326707" defTabSz="224027">
                        <a:spcBef>
                          <a:spcPts val="0"/>
                        </a:spcBef>
                        <a:defRPr sz="2352">
                          <a:solidFill>
                            <a:srgbClr val="A9A9A9"/>
                          </a:solidFill>
                          <a:uFill>
                            <a:solidFill>
                              <a:srgbClr val="000000"/>
                            </a:solidFill>
                          </a:uFill>
                        </a:defRPr>
                      </a:pPr>
                      <a:r>
                        <a:rPr lang="zh-CN" altLang="en-US" sz="1400" b="1" dirty="0" smtClean="0">
                          <a:solidFill>
                            <a:schemeClr val="bg1"/>
                          </a:solidFill>
                          <a:latin typeface="微软雅黑" pitchFamily="34" charset="-122"/>
                          <a:ea typeface="微软雅黑" pitchFamily="34" charset="-122"/>
                        </a:rPr>
                        <a:t>著书：</a:t>
                      </a:r>
                      <a:r>
                        <a:rPr lang="en-US" altLang="zh-CN" sz="1400" b="1" dirty="0" smtClean="0">
                          <a:solidFill>
                            <a:schemeClr val="bg1"/>
                          </a:solidFill>
                          <a:latin typeface="微软雅黑" pitchFamily="34" charset="-122"/>
                          <a:ea typeface="微软雅黑" pitchFamily="34" charset="-122"/>
                        </a:rPr>
                        <a:t>DB2 UDB V8 and </a:t>
                      </a:r>
                      <a:r>
                        <a:rPr lang="en-US" altLang="zh-CN" sz="1400" b="1" dirty="0" err="1" smtClean="0">
                          <a:solidFill>
                            <a:schemeClr val="bg1"/>
                          </a:solidFill>
                          <a:latin typeface="微软雅黑" pitchFamily="34" charset="-122"/>
                          <a:ea typeface="微软雅黑" pitchFamily="34" charset="-122"/>
                        </a:rPr>
                        <a:t>WebSphere</a:t>
                      </a:r>
                      <a:r>
                        <a:rPr lang="en-US" altLang="zh-CN" sz="1400" b="1" dirty="0" smtClean="0">
                          <a:solidFill>
                            <a:schemeClr val="bg1"/>
                          </a:solidFill>
                          <a:latin typeface="微软雅黑" pitchFamily="34" charset="-122"/>
                          <a:ea typeface="微软雅黑" pitchFamily="34" charset="-122"/>
                        </a:rPr>
                        <a:t> V5 Performance Tuning and Operation Guide</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marL="326707" indent="-326707" defTabSz="224027">
                        <a:spcBef>
                          <a:spcPts val="0"/>
                        </a:spcBef>
                        <a:defRPr sz="2352">
                          <a:solidFill>
                            <a:srgbClr val="A9A9A9"/>
                          </a:solidFill>
                          <a:uFill>
                            <a:solidFill>
                              <a:srgbClr val="000000"/>
                            </a:solidFill>
                          </a:uFill>
                        </a:defRPr>
                      </a:pPr>
                      <a:endParaRPr lang="zh-CN" altLang="en-US" sz="1400" b="1" dirty="0">
                        <a:solidFill>
                          <a:schemeClr val="bg1"/>
                        </a:solidFill>
                        <a:latin typeface="微软雅黑" pitchFamily="34" charset="-122"/>
                        <a:ea typeface="微软雅黑" pitchFamily="34" charset="-122"/>
                      </a:endParaRPr>
                    </a:p>
                  </a:txBody>
                  <a:tcPr/>
                </a:tc>
              </a:tr>
              <a:tr h="2007195">
                <a:tc>
                  <a:txBody>
                    <a:bodyPr/>
                    <a:lstStyle/>
                    <a:p>
                      <a:pPr marL="0" marR="0" indent="0" algn="l" defTabSz="201168" rtl="0" eaLnBrk="1" fontAlgn="auto" latinLnBrk="0" hangingPunct="1">
                        <a:lnSpc>
                          <a:spcPct val="100000"/>
                        </a:lnSpc>
                        <a:spcBef>
                          <a:spcPts val="0"/>
                        </a:spcBef>
                        <a:spcAft>
                          <a:spcPts val="0"/>
                        </a:spcAft>
                        <a:buClrTx/>
                        <a:buSzTx/>
                        <a:buFontTx/>
                        <a:buNone/>
                        <a:tabLst/>
                        <a:defRPr sz="2112">
                          <a:solidFill>
                            <a:srgbClr val="A9A9A9"/>
                          </a:solidFill>
                        </a:defRPr>
                      </a:pPr>
                      <a:r>
                        <a:rPr lang="en-US" altLang="zh-CN" sz="1400" b="1" dirty="0" smtClean="0">
                          <a:solidFill>
                            <a:srgbClr val="7030A0"/>
                          </a:solidFill>
                          <a:latin typeface="微软雅黑" pitchFamily="34" charset="-122"/>
                          <a:ea typeface="微软雅黑" pitchFamily="34" charset="-122"/>
                        </a:rPr>
                        <a:t>David Cao</a:t>
                      </a:r>
                    </a:p>
                    <a:p>
                      <a:pPr marL="0" indent="0" defTabSz="201168">
                        <a:spcBef>
                          <a:spcPts val="0"/>
                        </a:spcBef>
                        <a:buSzTx/>
                        <a:buNone/>
                        <a:defRPr sz="2112">
                          <a:solidFill>
                            <a:srgbClr val="A9A9A9"/>
                          </a:solidFill>
                        </a:defRPr>
                      </a:pPr>
                      <a:r>
                        <a:rPr lang="zh-CN" altLang="en-US" sz="1400" b="1" dirty="0" smtClean="0">
                          <a:solidFill>
                            <a:schemeClr val="bg1"/>
                          </a:solidFill>
                          <a:latin typeface="微软雅黑" pitchFamily="34" charset="-122"/>
                          <a:ea typeface="微软雅黑" pitchFamily="34" charset="-122"/>
                        </a:rPr>
                        <a:t>现任</a:t>
                      </a:r>
                      <a:r>
                        <a:rPr lang="en-US" altLang="zh-CN" sz="1400" b="1" dirty="0" smtClean="0">
                          <a:solidFill>
                            <a:schemeClr val="bg1"/>
                          </a:solidFill>
                          <a:latin typeface="微软雅黑" pitchFamily="34" charset="-122"/>
                          <a:ea typeface="微软雅黑" pitchFamily="34" charset="-122"/>
                        </a:rPr>
                        <a:t>Xerox</a:t>
                      </a:r>
                      <a:r>
                        <a:rPr lang="zh-CN" altLang="en-US" sz="1400" b="1" dirty="0" smtClean="0">
                          <a:solidFill>
                            <a:schemeClr val="bg1"/>
                          </a:solidFill>
                          <a:latin typeface="微软雅黑" pitchFamily="34" charset="-122"/>
                          <a:ea typeface="微软雅黑" pitchFamily="34" charset="-122"/>
                        </a:rPr>
                        <a:t>集团首席咨询师</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区块链系统架构师</a:t>
                      </a:r>
                    </a:p>
                    <a:p>
                      <a:pPr marL="0" indent="0" defTabSz="201168">
                        <a:spcBef>
                          <a:spcPts val="0"/>
                        </a:spcBef>
                        <a:buSzTx/>
                        <a:buNone/>
                        <a:defRPr sz="2112">
                          <a:solidFill>
                            <a:srgbClr val="A9A9A9"/>
                          </a:solidFill>
                        </a:defRPr>
                      </a:pPr>
                      <a:r>
                        <a:rPr lang="zh-CN" altLang="en-US" sz="1400" b="1" dirty="0" smtClean="0">
                          <a:solidFill>
                            <a:schemeClr val="bg1"/>
                          </a:solidFill>
                          <a:latin typeface="微软雅黑" pitchFamily="34" charset="-122"/>
                          <a:ea typeface="微软雅黑" pitchFamily="34" charset="-122"/>
                        </a:rPr>
                        <a:t>       曾任职于</a:t>
                      </a:r>
                      <a:r>
                        <a:rPr lang="en-US" altLang="zh-CN" sz="1400" b="1" dirty="0" err="1" smtClean="0">
                          <a:solidFill>
                            <a:schemeClr val="bg1"/>
                          </a:solidFill>
                          <a:latin typeface="微软雅黑" pitchFamily="34" charset="-122"/>
                          <a:ea typeface="微软雅黑" pitchFamily="34" charset="-122"/>
                        </a:rPr>
                        <a:t>Walmart</a:t>
                      </a:r>
                      <a:r>
                        <a:rPr lang="zh-CN" altLang="en-US" sz="1400" b="1" dirty="0" smtClean="0">
                          <a:solidFill>
                            <a:schemeClr val="bg1"/>
                          </a:solidFill>
                          <a:latin typeface="微软雅黑" pitchFamily="34" charset="-122"/>
                          <a:ea typeface="微软雅黑" pitchFamily="34" charset="-122"/>
                        </a:rPr>
                        <a:t>、</a:t>
                      </a:r>
                      <a:r>
                        <a:rPr lang="en-US" altLang="zh-CN" sz="1400" b="1" dirty="0" err="1" smtClean="0">
                          <a:solidFill>
                            <a:schemeClr val="bg1"/>
                          </a:solidFill>
                          <a:latin typeface="微软雅黑" pitchFamily="34" charset="-122"/>
                          <a:ea typeface="微软雅黑" pitchFamily="34" charset="-122"/>
                        </a:rPr>
                        <a:t>Homedepot</a:t>
                      </a:r>
                      <a:r>
                        <a:rPr lang="zh-CN" altLang="en-US" sz="1400" b="1" dirty="0" smtClean="0">
                          <a:solidFill>
                            <a:schemeClr val="bg1"/>
                          </a:solidFill>
                          <a:latin typeface="微软雅黑" pitchFamily="34" charset="-122"/>
                          <a:ea typeface="微软雅黑" pitchFamily="34" charset="-122"/>
                        </a:rPr>
                        <a:t>、</a:t>
                      </a:r>
                      <a:r>
                        <a:rPr lang="en-US" altLang="zh-CN" sz="1400" b="1" dirty="0" smtClean="0">
                          <a:solidFill>
                            <a:schemeClr val="bg1"/>
                          </a:solidFill>
                          <a:latin typeface="微软雅黑" pitchFamily="34" charset="-122"/>
                          <a:ea typeface="微软雅黑" pitchFamily="34" charset="-122"/>
                        </a:rPr>
                        <a:t>Sears</a:t>
                      </a:r>
                      <a:r>
                        <a:rPr lang="zh-CN" altLang="en-US" sz="1400" b="1" dirty="0" smtClean="0">
                          <a:solidFill>
                            <a:schemeClr val="bg1"/>
                          </a:solidFill>
                          <a:latin typeface="微软雅黑" pitchFamily="34" charset="-122"/>
                          <a:ea typeface="微软雅黑" pitchFamily="34" charset="-122"/>
                        </a:rPr>
                        <a:t>、</a:t>
                      </a:r>
                      <a:r>
                        <a:rPr lang="en-US" altLang="zh-CN" sz="1400" b="1" dirty="0" err="1" smtClean="0">
                          <a:solidFill>
                            <a:schemeClr val="bg1"/>
                          </a:solidFill>
                          <a:latin typeface="微软雅黑" pitchFamily="34" charset="-122"/>
                          <a:ea typeface="微软雅黑" pitchFamily="34" charset="-122"/>
                        </a:rPr>
                        <a:t>HoltRenfrew</a:t>
                      </a:r>
                      <a:r>
                        <a:rPr lang="zh-CN" altLang="en-US" sz="1400" b="1" dirty="0" smtClean="0">
                          <a:solidFill>
                            <a:schemeClr val="bg1"/>
                          </a:solidFill>
                          <a:latin typeface="微软雅黑" pitchFamily="34" charset="-122"/>
                          <a:ea typeface="微软雅黑" pitchFamily="34" charset="-122"/>
                        </a:rPr>
                        <a:t>等世界</a:t>
                      </a:r>
                      <a:r>
                        <a:rPr lang="en-US" altLang="zh-CN" sz="1400" b="1" dirty="0" smtClean="0">
                          <a:solidFill>
                            <a:schemeClr val="bg1"/>
                          </a:solidFill>
                          <a:latin typeface="微软雅黑" pitchFamily="34" charset="-122"/>
                          <a:ea typeface="微软雅黑" pitchFamily="34" charset="-122"/>
                        </a:rPr>
                        <a:t>500</a:t>
                      </a:r>
                      <a:r>
                        <a:rPr lang="zh-CN" altLang="en-US" sz="1400" b="1" dirty="0" smtClean="0">
                          <a:solidFill>
                            <a:schemeClr val="bg1"/>
                          </a:solidFill>
                          <a:latin typeface="微软雅黑" pitchFamily="34" charset="-122"/>
                          <a:ea typeface="微软雅黑" pitchFamily="34" charset="-122"/>
                        </a:rPr>
                        <a:t>强企业</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负责企业系统搭建和支付平台整合。曾任职于</a:t>
                      </a:r>
                      <a:r>
                        <a:rPr lang="en-US" altLang="zh-CN" sz="1400" b="1" dirty="0" smtClean="0">
                          <a:solidFill>
                            <a:schemeClr val="bg1"/>
                          </a:solidFill>
                          <a:latin typeface="微软雅黑" pitchFamily="34" charset="-122"/>
                          <a:ea typeface="微软雅黑" pitchFamily="34" charset="-122"/>
                        </a:rPr>
                        <a:t>IBM</a:t>
                      </a:r>
                      <a:r>
                        <a:rPr lang="zh-CN" altLang="en-US" sz="1400" b="1" dirty="0" smtClean="0">
                          <a:solidFill>
                            <a:schemeClr val="bg1"/>
                          </a:solidFill>
                          <a:latin typeface="微软雅黑" pitchFamily="34" charset="-122"/>
                          <a:ea typeface="微软雅黑" pitchFamily="34" charset="-122"/>
                        </a:rPr>
                        <a:t>多伦多实验室负责</a:t>
                      </a:r>
                      <a:r>
                        <a:rPr lang="en-US" altLang="zh-CN" sz="1400" b="1" dirty="0" smtClean="0">
                          <a:solidFill>
                            <a:schemeClr val="bg1"/>
                          </a:solidFill>
                          <a:latin typeface="微软雅黑" pitchFamily="34" charset="-122"/>
                          <a:ea typeface="微软雅黑" pitchFamily="34" charset="-122"/>
                        </a:rPr>
                        <a:t>DB2</a:t>
                      </a:r>
                      <a:r>
                        <a:rPr lang="zh-CN" altLang="en-US" sz="1400" b="1" dirty="0" smtClean="0">
                          <a:solidFill>
                            <a:schemeClr val="bg1"/>
                          </a:solidFill>
                          <a:latin typeface="微软雅黑" pitchFamily="34" charset="-122"/>
                          <a:ea typeface="微软雅黑" pitchFamily="34" charset="-122"/>
                        </a:rPr>
                        <a:t>和</a:t>
                      </a:r>
                      <a:r>
                        <a:rPr lang="en-US" altLang="zh-CN" sz="1400" b="1" dirty="0" err="1" smtClean="0">
                          <a:solidFill>
                            <a:schemeClr val="bg1"/>
                          </a:solidFill>
                          <a:latin typeface="微软雅黑" pitchFamily="34" charset="-122"/>
                          <a:ea typeface="微软雅黑" pitchFamily="34" charset="-122"/>
                        </a:rPr>
                        <a:t>WebSphere</a:t>
                      </a:r>
                      <a:r>
                        <a:rPr lang="en-US" altLang="zh-CN" sz="1400" b="1" dirty="0" smtClean="0">
                          <a:solidFill>
                            <a:schemeClr val="bg1"/>
                          </a:solidFill>
                          <a:latin typeface="微软雅黑" pitchFamily="34" charset="-122"/>
                          <a:ea typeface="微软雅黑" pitchFamily="34" charset="-122"/>
                        </a:rPr>
                        <a:t> Commerce</a:t>
                      </a:r>
                      <a:r>
                        <a:rPr lang="zh-CN" altLang="en-US" sz="1400" b="1" dirty="0" smtClean="0">
                          <a:solidFill>
                            <a:schemeClr val="bg1"/>
                          </a:solidFill>
                          <a:latin typeface="微软雅黑" pitchFamily="34" charset="-122"/>
                          <a:ea typeface="微软雅黑" pitchFamily="34" charset="-122"/>
                        </a:rPr>
                        <a:t>的产品开发。</a:t>
                      </a:r>
                    </a:p>
                    <a:p>
                      <a:pPr marL="0" indent="0" defTabSz="201168">
                        <a:spcBef>
                          <a:spcPts val="0"/>
                        </a:spcBef>
                        <a:buSzTx/>
                        <a:buNone/>
                        <a:defRPr sz="2112">
                          <a:solidFill>
                            <a:srgbClr val="A9A9A9"/>
                          </a:solidFill>
                        </a:defRPr>
                      </a:pPr>
                      <a:endParaRPr lang="zh-CN" altLang="en-US" sz="1400" b="1" dirty="0" smtClean="0">
                        <a:solidFill>
                          <a:schemeClr val="bg1"/>
                        </a:solidFill>
                        <a:latin typeface="微软雅黑" pitchFamily="34" charset="-122"/>
                        <a:ea typeface="微软雅黑" pitchFamily="34" charset="-122"/>
                      </a:endParaRPr>
                    </a:p>
                    <a:p>
                      <a:pPr marL="0" indent="0" defTabSz="201168">
                        <a:spcBef>
                          <a:spcPts val="0"/>
                        </a:spcBef>
                        <a:buSzTx/>
                        <a:buNone/>
                        <a:defRPr sz="2112">
                          <a:solidFill>
                            <a:srgbClr val="A9A9A9"/>
                          </a:solidFill>
                        </a:defRPr>
                      </a:pPr>
                      <a:r>
                        <a:rPr lang="zh-CN" altLang="en-US" sz="1400" b="1" dirty="0" smtClean="0">
                          <a:solidFill>
                            <a:schemeClr val="bg1"/>
                          </a:solidFill>
                          <a:latin typeface="微软雅黑" pitchFamily="34" charset="-122"/>
                          <a:ea typeface="微软雅黑" pitchFamily="34" charset="-122"/>
                        </a:rPr>
                        <a:t>重点工作经历： </a:t>
                      </a:r>
                      <a:endParaRPr lang="en-US" altLang="zh-CN" sz="1400" b="1" dirty="0" smtClean="0">
                        <a:solidFill>
                          <a:schemeClr val="bg1"/>
                        </a:solidFill>
                        <a:latin typeface="微软雅黑" pitchFamily="34" charset="-122"/>
                        <a:ea typeface="微软雅黑" pitchFamily="34" charset="-122"/>
                      </a:endParaRPr>
                    </a:p>
                    <a:p>
                      <a:pPr marL="342900" indent="-342900" defTabSz="201168">
                        <a:spcBef>
                          <a:spcPts val="0"/>
                        </a:spcBef>
                        <a:buSzTx/>
                        <a:buNone/>
                        <a:defRPr sz="2112">
                          <a:solidFill>
                            <a:srgbClr val="A9A9A9"/>
                          </a:solidFill>
                        </a:defRPr>
                      </a:pPr>
                      <a:r>
                        <a:rPr lang="en-US" altLang="zh-CN" sz="1400" b="1" dirty="0" smtClean="0">
                          <a:solidFill>
                            <a:schemeClr val="bg1"/>
                          </a:solidFill>
                          <a:latin typeface="微软雅黑" pitchFamily="34" charset="-122"/>
                          <a:ea typeface="微软雅黑" pitchFamily="34" charset="-122"/>
                        </a:rPr>
                        <a:t>1. </a:t>
                      </a:r>
                      <a:r>
                        <a:rPr lang="zh-CN" altLang="en-US" sz="1400" b="1" dirty="0" smtClean="0">
                          <a:solidFill>
                            <a:schemeClr val="bg1"/>
                          </a:solidFill>
                          <a:latin typeface="微软雅黑" pitchFamily="34" charset="-122"/>
                          <a:ea typeface="微软雅黑" pitchFamily="34" charset="-122"/>
                        </a:rPr>
                        <a:t>参与</a:t>
                      </a:r>
                      <a:r>
                        <a:rPr lang="en-US" altLang="zh-CN" sz="1400" b="1" dirty="0" err="1" smtClean="0">
                          <a:solidFill>
                            <a:schemeClr val="bg1"/>
                          </a:solidFill>
                          <a:latin typeface="微软雅黑" pitchFamily="34" charset="-122"/>
                          <a:ea typeface="微软雅黑" pitchFamily="34" charset="-122"/>
                        </a:rPr>
                        <a:t>Hyperledger</a:t>
                      </a:r>
                      <a:r>
                        <a:rPr lang="zh-CN" altLang="en-US" sz="1400" b="1" dirty="0" smtClean="0">
                          <a:solidFill>
                            <a:schemeClr val="bg1"/>
                          </a:solidFill>
                          <a:latin typeface="微软雅黑" pitchFamily="34" charset="-122"/>
                          <a:ea typeface="微软雅黑" pitchFamily="34" charset="-122"/>
                        </a:rPr>
                        <a:t> </a:t>
                      </a:r>
                      <a:r>
                        <a:rPr lang="en-US" altLang="zh-CN" sz="1400" b="1" dirty="0" smtClean="0">
                          <a:solidFill>
                            <a:schemeClr val="bg1"/>
                          </a:solidFill>
                          <a:latin typeface="微软雅黑" pitchFamily="34" charset="-122"/>
                          <a:ea typeface="微软雅黑" pitchFamily="34" charset="-122"/>
                        </a:rPr>
                        <a:t>Community</a:t>
                      </a:r>
                      <a:r>
                        <a:rPr lang="zh-CN" altLang="en-US" sz="1400" b="1" dirty="0" smtClean="0">
                          <a:solidFill>
                            <a:schemeClr val="bg1"/>
                          </a:solidFill>
                          <a:latin typeface="微软雅黑" pitchFamily="34" charset="-122"/>
                          <a:ea typeface="微软雅黑" pitchFamily="34" charset="-122"/>
                        </a:rPr>
                        <a:t>的区块链项目开发；</a:t>
                      </a:r>
                      <a:endParaRPr lang="en-US" altLang="zh-CN" sz="1400" b="1" dirty="0" smtClean="0">
                        <a:solidFill>
                          <a:schemeClr val="bg1"/>
                        </a:solidFill>
                        <a:latin typeface="微软雅黑" pitchFamily="34" charset="-122"/>
                        <a:ea typeface="微软雅黑" pitchFamily="34" charset="-122"/>
                      </a:endParaRPr>
                    </a:p>
                    <a:p>
                      <a:pPr marL="342900" indent="-342900" defTabSz="201168">
                        <a:spcBef>
                          <a:spcPts val="0"/>
                        </a:spcBef>
                        <a:buSzTx/>
                        <a:buNone/>
                        <a:defRPr sz="2112">
                          <a:solidFill>
                            <a:srgbClr val="A9A9A9"/>
                          </a:solidFill>
                        </a:defRPr>
                      </a:pPr>
                      <a:r>
                        <a:rPr lang="en-US" altLang="zh-CN" sz="1400" b="1" dirty="0" smtClean="0">
                          <a:solidFill>
                            <a:schemeClr val="bg1"/>
                          </a:solidFill>
                          <a:latin typeface="微软雅黑" pitchFamily="34" charset="-122"/>
                          <a:ea typeface="微软雅黑" pitchFamily="34" charset="-122"/>
                        </a:rPr>
                        <a:t>2. </a:t>
                      </a:r>
                      <a:r>
                        <a:rPr lang="zh-CN" altLang="en-US" sz="1400" b="1" dirty="0" smtClean="0">
                          <a:solidFill>
                            <a:schemeClr val="bg1"/>
                          </a:solidFill>
                          <a:latin typeface="微软雅黑" pitchFamily="34" charset="-122"/>
                          <a:ea typeface="微软雅黑" pitchFamily="34" charset="-122"/>
                        </a:rPr>
                        <a:t>负责基于</a:t>
                      </a:r>
                      <a:r>
                        <a:rPr lang="en-US" altLang="zh-CN" sz="1400" b="1" dirty="0" err="1" smtClean="0">
                          <a:solidFill>
                            <a:schemeClr val="bg1"/>
                          </a:solidFill>
                          <a:latin typeface="微软雅黑" pitchFamily="34" charset="-122"/>
                          <a:ea typeface="微软雅黑" pitchFamily="34" charset="-122"/>
                        </a:rPr>
                        <a:t>Ethereum</a:t>
                      </a:r>
                      <a:r>
                        <a:rPr lang="zh-CN" altLang="en-US" sz="1400" b="1" dirty="0" smtClean="0">
                          <a:solidFill>
                            <a:schemeClr val="bg1"/>
                          </a:solidFill>
                          <a:latin typeface="微软雅黑" pitchFamily="34" charset="-122"/>
                          <a:ea typeface="微软雅黑" pitchFamily="34" charset="-122"/>
                        </a:rPr>
                        <a:t>的跨境支付项目的开发； </a:t>
                      </a:r>
                      <a:endParaRPr lang="en-US" altLang="zh-CN" sz="1400" b="1" dirty="0" smtClean="0">
                        <a:solidFill>
                          <a:schemeClr val="bg1"/>
                        </a:solidFill>
                        <a:latin typeface="微软雅黑" pitchFamily="34" charset="-122"/>
                        <a:ea typeface="微软雅黑" pitchFamily="34" charset="-122"/>
                      </a:endParaRPr>
                    </a:p>
                    <a:p>
                      <a:pPr marL="342900" indent="-342900" defTabSz="201168">
                        <a:spcBef>
                          <a:spcPts val="0"/>
                        </a:spcBef>
                        <a:buSzTx/>
                        <a:buNone/>
                        <a:defRPr sz="2112">
                          <a:solidFill>
                            <a:srgbClr val="A9A9A9"/>
                          </a:solidFill>
                        </a:defRPr>
                      </a:pPr>
                      <a:r>
                        <a:rPr lang="en-US" altLang="zh-CN" sz="1400" b="1" dirty="0" smtClean="0">
                          <a:solidFill>
                            <a:schemeClr val="bg1"/>
                          </a:solidFill>
                          <a:latin typeface="微软雅黑" pitchFamily="34" charset="-122"/>
                          <a:ea typeface="微软雅黑" pitchFamily="34" charset="-122"/>
                        </a:rPr>
                        <a:t>3. 2008</a:t>
                      </a:r>
                      <a:r>
                        <a:rPr lang="zh-CN" altLang="en-US" sz="1400" b="1" dirty="0" smtClean="0">
                          <a:solidFill>
                            <a:schemeClr val="bg1"/>
                          </a:solidFill>
                          <a:latin typeface="微软雅黑" pitchFamily="34" charset="-122"/>
                          <a:ea typeface="微软雅黑" pitchFamily="34" charset="-122"/>
                        </a:rPr>
                        <a:t>年创办</a:t>
                      </a:r>
                      <a:r>
                        <a:rPr lang="en-US" altLang="zh-CN" sz="1400" b="1" dirty="0" smtClean="0">
                          <a:solidFill>
                            <a:schemeClr val="bg1"/>
                          </a:solidFill>
                          <a:latin typeface="微软雅黑" pitchFamily="34" charset="-122"/>
                          <a:ea typeface="微软雅黑" pitchFamily="34" charset="-122"/>
                        </a:rPr>
                        <a:t>D.S. Solution Inc</a:t>
                      </a:r>
                      <a:r>
                        <a:rPr lang="zh-CN" altLang="en-US" sz="1400" b="1" dirty="0" smtClean="0">
                          <a:solidFill>
                            <a:schemeClr val="bg1"/>
                          </a:solidFill>
                          <a:latin typeface="微软雅黑" pitchFamily="34" charset="-122"/>
                          <a:ea typeface="微软雅黑" pitchFamily="34" charset="-122"/>
                        </a:rPr>
                        <a:t>，作为</a:t>
                      </a:r>
                      <a:r>
                        <a:rPr lang="en-US" altLang="zh-CN" sz="1400" b="1" dirty="0" smtClean="0">
                          <a:solidFill>
                            <a:schemeClr val="bg1"/>
                          </a:solidFill>
                          <a:latin typeface="微软雅黑" pitchFamily="34" charset="-122"/>
                          <a:ea typeface="微软雅黑" pitchFamily="34" charset="-122"/>
                        </a:rPr>
                        <a:t>IBM</a:t>
                      </a:r>
                      <a:r>
                        <a:rPr lang="zh-CN" altLang="en-US" sz="1400" b="1" dirty="0" smtClean="0">
                          <a:solidFill>
                            <a:schemeClr val="bg1"/>
                          </a:solidFill>
                          <a:latin typeface="微软雅黑" pitchFamily="34" charset="-122"/>
                          <a:ea typeface="微软雅黑" pitchFamily="34" charset="-122"/>
                        </a:rPr>
                        <a:t>北美的商业合作伙伴，负责参与了多个大型企业的在线平台搭建和全球化管理；</a:t>
                      </a:r>
                      <a:endParaRPr lang="en-US" altLang="zh-CN" sz="1400" b="1" dirty="0" smtClean="0">
                        <a:solidFill>
                          <a:schemeClr val="bg1"/>
                        </a:solidFill>
                        <a:latin typeface="微软雅黑" pitchFamily="34" charset="-122"/>
                        <a:ea typeface="微软雅黑" pitchFamily="34" charset="-122"/>
                      </a:endParaRPr>
                    </a:p>
                    <a:p>
                      <a:pPr marL="342900" indent="-342900" defTabSz="201168">
                        <a:spcBef>
                          <a:spcPts val="0"/>
                        </a:spcBef>
                        <a:buSzTx/>
                        <a:buNone/>
                        <a:defRPr sz="2112">
                          <a:solidFill>
                            <a:srgbClr val="A9A9A9"/>
                          </a:solidFill>
                        </a:defRPr>
                      </a:pPr>
                      <a:r>
                        <a:rPr lang="en-US" altLang="zh-CN" sz="1400" b="1" dirty="0" smtClean="0">
                          <a:solidFill>
                            <a:schemeClr val="bg1"/>
                          </a:solidFill>
                          <a:latin typeface="微软雅黑" pitchFamily="34" charset="-122"/>
                          <a:ea typeface="微软雅黑" pitchFamily="34" charset="-122"/>
                        </a:rPr>
                        <a:t>4. </a:t>
                      </a:r>
                      <a:r>
                        <a:rPr lang="zh-CN" altLang="en-US" sz="1400" b="1" dirty="0" smtClean="0">
                          <a:solidFill>
                            <a:schemeClr val="bg1"/>
                          </a:solidFill>
                          <a:latin typeface="微软雅黑" pitchFamily="34" charset="-122"/>
                          <a:ea typeface="微软雅黑" pitchFamily="34" charset="-122"/>
                        </a:rPr>
                        <a:t>参与加拿大银行</a:t>
                      </a:r>
                      <a:r>
                        <a:rPr lang="en-US" altLang="zh-CN" sz="1400" b="1" dirty="0" smtClean="0">
                          <a:solidFill>
                            <a:schemeClr val="bg1"/>
                          </a:solidFill>
                          <a:latin typeface="微软雅黑" pitchFamily="34" charset="-122"/>
                          <a:ea typeface="微软雅黑" pitchFamily="34" charset="-122"/>
                        </a:rPr>
                        <a:t>(TD</a:t>
                      </a:r>
                      <a:r>
                        <a:rPr lang="zh-CN" altLang="en-US" sz="1400" b="1" dirty="0" smtClean="0">
                          <a:solidFill>
                            <a:schemeClr val="bg1"/>
                          </a:solidFill>
                          <a:latin typeface="微软雅黑" pitchFamily="34" charset="-122"/>
                          <a:ea typeface="微软雅黑" pitchFamily="34" charset="-122"/>
                        </a:rPr>
                        <a:t>、</a:t>
                      </a:r>
                      <a:r>
                        <a:rPr lang="en-US" altLang="zh-CN" sz="1400" b="1" dirty="0" smtClean="0">
                          <a:solidFill>
                            <a:schemeClr val="bg1"/>
                          </a:solidFill>
                          <a:latin typeface="微软雅黑" pitchFamily="34" charset="-122"/>
                          <a:ea typeface="微软雅黑" pitchFamily="34" charset="-122"/>
                        </a:rPr>
                        <a:t>RBC</a:t>
                      </a:r>
                      <a:r>
                        <a:rPr lang="zh-CN" altLang="en-US" sz="1400" b="1" dirty="0" smtClean="0">
                          <a:solidFill>
                            <a:schemeClr val="bg1"/>
                          </a:solidFill>
                          <a:latin typeface="微软雅黑" pitchFamily="34" charset="-122"/>
                          <a:ea typeface="微软雅黑" pitchFamily="34" charset="-122"/>
                        </a:rPr>
                        <a:t>等</a:t>
                      </a:r>
                      <a:r>
                        <a:rPr lang="en-US" altLang="zh-CN" sz="1400" b="1" dirty="0" smtClean="0">
                          <a:solidFill>
                            <a:schemeClr val="bg1"/>
                          </a:solidFill>
                          <a:latin typeface="微软雅黑" pitchFamily="34" charset="-122"/>
                          <a:ea typeface="微软雅黑" pitchFamily="34" charset="-122"/>
                        </a:rPr>
                        <a:t>)</a:t>
                      </a:r>
                      <a:r>
                        <a:rPr lang="zh-CN" altLang="en-US" sz="1400" b="1" dirty="0" smtClean="0">
                          <a:solidFill>
                            <a:schemeClr val="bg1"/>
                          </a:solidFill>
                          <a:latin typeface="微软雅黑" pitchFamily="34" charset="-122"/>
                          <a:ea typeface="微软雅黑" pitchFamily="34" charset="-122"/>
                        </a:rPr>
                        <a:t>支付系统、金融保理、信贷管理产品的研发；</a:t>
                      </a:r>
                      <a:endParaRPr lang="en-US" altLang="zh-CN" sz="1400" b="1" dirty="0" smtClean="0">
                        <a:solidFill>
                          <a:srgbClr val="7030A0"/>
                        </a:solidFill>
                        <a:latin typeface="微软雅黑" pitchFamily="34" charset="-122"/>
                        <a:ea typeface="微软雅黑" pitchFamily="34" charset="-122"/>
                      </a:endParaRPr>
                    </a:p>
                  </a:txBody>
                  <a:tcPr/>
                </a:tc>
              </a:tr>
            </a:tbl>
          </a:graphicData>
        </a:graphic>
      </p:graphicFrame>
      <p:sp>
        <p:nvSpPr>
          <p:cNvPr id="4" name="日期占位符 3"/>
          <p:cNvSpPr>
            <a:spLocks noGrp="1"/>
          </p:cNvSpPr>
          <p:nvPr>
            <p:ph type="dt" sz="half" idx="10"/>
          </p:nvPr>
        </p:nvSpPr>
        <p:spPr>
          <a:xfrm>
            <a:off x="0" y="6492875"/>
            <a:ext cx="2133600" cy="365125"/>
          </a:xfrm>
        </p:spPr>
        <p:txBody>
          <a:bodyPr/>
          <a:lstStyle/>
          <a:p>
            <a:fld id="{AF46CB00-E7D2-4B5D-A63E-2698F643E0E1}" type="datetime1">
              <a:rPr lang="zh-CN" altLang="en-US" smtClean="0"/>
              <a:pPr/>
              <a:t>2017/10/27</a:t>
            </a:fld>
            <a:endParaRPr lang="zh-CN" altLang="en-US" dirty="0"/>
          </a:p>
        </p:txBody>
      </p:sp>
      <p:sp>
        <p:nvSpPr>
          <p:cNvPr id="5" name="灯片编号占位符 4"/>
          <p:cNvSpPr>
            <a:spLocks noGrp="1"/>
          </p:cNvSpPr>
          <p:nvPr>
            <p:ph type="sldNum" sz="quarter" idx="12"/>
          </p:nvPr>
        </p:nvSpPr>
        <p:spPr>
          <a:xfrm>
            <a:off x="6732240" y="6492875"/>
            <a:ext cx="2133600" cy="365125"/>
          </a:xfrm>
        </p:spPr>
        <p:txBody>
          <a:bodyPr/>
          <a:lstStyle/>
          <a:p>
            <a:fld id="{3E16D63F-8A87-41C4-ABD4-44CB8AC6A2F3}" type="slidenum">
              <a:rPr lang="zh-CN" altLang="en-US" smtClean="0"/>
              <a:pPr/>
              <a:t>32</a:t>
            </a:fld>
            <a:endParaRPr lang="zh-CN" altLang="en-US" dirty="0"/>
          </a:p>
        </p:txBody>
      </p:sp>
      <p:pic>
        <p:nvPicPr>
          <p:cNvPr id="10" name="屏幕快照 2017-07-26 下午2.07.54.png" descr="屏幕快照 2017-07-26 下午2.07.54.png"/>
          <p:cNvPicPr>
            <a:picLocks noChangeAspect="1"/>
          </p:cNvPicPr>
          <p:nvPr/>
        </p:nvPicPr>
        <p:blipFill>
          <a:blip r:embed="rId2" cstate="print">
            <a:extLst/>
          </a:blip>
          <a:srcRect l="22897" t="12508" r="22897" b="12508"/>
          <a:stretch>
            <a:fillRect/>
          </a:stretch>
        </p:blipFill>
        <p:spPr>
          <a:xfrm>
            <a:off x="7740352" y="1484784"/>
            <a:ext cx="1017217" cy="1499120"/>
          </a:xfrm>
          <a:prstGeom prst="rect">
            <a:avLst/>
          </a:prstGeom>
          <a:ln w="12700">
            <a:miter lim="400000"/>
          </a:ln>
        </p:spPr>
      </p:pic>
      <p:pic>
        <p:nvPicPr>
          <p:cNvPr id="8" name="WechatIMG11.jpeg" descr="WechatIMG11.jpeg"/>
          <p:cNvPicPr>
            <a:picLocks noChangeAspect="1"/>
          </p:cNvPicPr>
          <p:nvPr/>
        </p:nvPicPr>
        <p:blipFill>
          <a:blip r:embed="rId3" cstate="print">
            <a:extLst/>
          </a:blip>
          <a:srcRect l="51944" t="1559" r="15846" b="33334"/>
          <a:stretch>
            <a:fillRect/>
          </a:stretch>
        </p:blipFill>
        <p:spPr>
          <a:xfrm>
            <a:off x="7884368" y="4509120"/>
            <a:ext cx="786193" cy="1008112"/>
          </a:xfrm>
          <a:prstGeom prst="rect">
            <a:avLst/>
          </a:prstGeom>
          <a:ln w="12700">
            <a:miter lim="400000"/>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7776000" cy="648072"/>
          </a:xfrm>
        </p:spPr>
        <p:txBody>
          <a:bodyPr>
            <a:normAutofit fontScale="90000"/>
          </a:bodyPr>
          <a:lstStyle/>
          <a:p>
            <a:pPr algn="ctr"/>
            <a:r>
              <a:rPr lang="en-US" altLang="zh-CN" b="1" dirty="0" smtClean="0">
                <a:latin typeface="+mj-ea"/>
              </a:rPr>
              <a:t>IEG</a:t>
            </a:r>
            <a:r>
              <a:rPr lang="zh-CN" altLang="en-US" b="1" dirty="0" smtClean="0"/>
              <a:t>团队配置 </a:t>
            </a:r>
            <a:r>
              <a:rPr lang="en-US" altLang="zh-CN" b="1" dirty="0" smtClean="0">
                <a:latin typeface="+mj-ea"/>
              </a:rPr>
              <a:t>II</a:t>
            </a:r>
            <a:endParaRPr lang="zh-CN" altLang="en-US" dirty="0"/>
          </a:p>
        </p:txBody>
      </p:sp>
      <p:graphicFrame>
        <p:nvGraphicFramePr>
          <p:cNvPr id="7" name="内容占位符 6"/>
          <p:cNvGraphicFramePr>
            <a:graphicFrameLocks noGrp="1"/>
          </p:cNvGraphicFramePr>
          <p:nvPr>
            <p:ph idx="1"/>
          </p:nvPr>
        </p:nvGraphicFramePr>
        <p:xfrm>
          <a:off x="395536" y="980728"/>
          <a:ext cx="8352928" cy="5113177"/>
        </p:xfrm>
        <a:graphic>
          <a:graphicData uri="http://schemas.openxmlformats.org/drawingml/2006/table">
            <a:tbl>
              <a:tblPr firstRow="1" bandRow="1">
                <a:tableStyleId>{5C22544A-7EE6-4342-B048-85BDC9FD1C3A}</a:tableStyleId>
              </a:tblPr>
              <a:tblGrid>
                <a:gridCol w="8352928"/>
              </a:tblGrid>
              <a:tr h="420217">
                <a:tc>
                  <a:txBody>
                    <a:bodyPr/>
                    <a:lstStyle/>
                    <a:p>
                      <a:pPr algn="ctr"/>
                      <a:r>
                        <a:rPr lang="zh-CN" altLang="en-US" sz="18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区块链项目</a:t>
                      </a:r>
                      <a:r>
                        <a:rPr lang="en-US" altLang="zh-CN" sz="18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ICO &amp; </a:t>
                      </a:r>
                      <a:r>
                        <a:rPr lang="zh-CN" altLang="zh-CN" sz="18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数字货币交易所</a:t>
                      </a:r>
                      <a:r>
                        <a:rPr lang="en-US" altLang="zh-CN" sz="18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 </a:t>
                      </a:r>
                      <a:r>
                        <a:rPr lang="en-US" altLang="zh-CN" sz="1800" b="1" baseline="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 Team</a:t>
                      </a:r>
                      <a:endParaRPr lang="zh-CN" altLang="en-US" sz="1800" dirty="0">
                        <a:solidFill>
                          <a:schemeClr val="tx1"/>
                        </a:solidFill>
                        <a:effectLst>
                          <a:outerShdw blurRad="38100" dist="38100" dir="2700000" algn="tl">
                            <a:srgbClr val="000000">
                              <a:alpha val="43137"/>
                            </a:srgbClr>
                          </a:outerShdw>
                        </a:effectLst>
                      </a:endParaRPr>
                    </a:p>
                  </a:txBody>
                  <a:tcPr/>
                </a:tc>
              </a:tr>
              <a:tr h="2579144">
                <a:tc>
                  <a:txBody>
                    <a:bodyPr/>
                    <a:lstStyle/>
                    <a:p>
                      <a:pPr algn="l"/>
                      <a:r>
                        <a:rPr lang="zh-CN" altLang="en-US" sz="1400" b="1" dirty="0" smtClean="0">
                          <a:solidFill>
                            <a:srgbClr val="7030A0"/>
                          </a:solidFill>
                          <a:latin typeface="微软雅黑" pitchFamily="34" charset="-122"/>
                          <a:ea typeface="微软雅黑" pitchFamily="34" charset="-122"/>
                        </a:rPr>
                        <a:t>覃文延 </a:t>
                      </a:r>
                      <a:r>
                        <a:rPr lang="en-US" altLang="zh-CN" sz="1400" b="1" dirty="0" err="1" smtClean="0">
                          <a:solidFill>
                            <a:srgbClr val="7030A0"/>
                          </a:solidFill>
                          <a:latin typeface="微软雅黑" pitchFamily="34" charset="-122"/>
                          <a:ea typeface="微软雅黑" pitchFamily="34" charset="-122"/>
                        </a:rPr>
                        <a:t>Wenyan</a:t>
                      </a:r>
                      <a:r>
                        <a:rPr lang="en-US" altLang="zh-CN" sz="1400" b="1" dirty="0" smtClean="0">
                          <a:solidFill>
                            <a:srgbClr val="7030A0"/>
                          </a:solidFill>
                          <a:latin typeface="微软雅黑" pitchFamily="34" charset="-122"/>
                          <a:ea typeface="微软雅黑" pitchFamily="34" charset="-122"/>
                        </a:rPr>
                        <a:t> Qin</a:t>
                      </a:r>
                      <a:endParaRPr lang="en-US" altLang="zh-CN" sz="1400" dirty="0" smtClean="0">
                        <a:latin typeface="微软雅黑" pitchFamily="34" charset="-122"/>
                        <a:ea typeface="微软雅黑" pitchFamily="34" charset="-122"/>
                      </a:endParaRPr>
                    </a:p>
                    <a:p>
                      <a:pPr marL="0" indent="0" defTabSz="182880">
                        <a:spcBef>
                          <a:spcPts val="0"/>
                        </a:spcBef>
                        <a:buSzTx/>
                        <a:buNone/>
                        <a:defRPr sz="1920">
                          <a:solidFill>
                            <a:srgbClr val="A9A9A9"/>
                          </a:solidFill>
                        </a:defRPr>
                      </a:pPr>
                      <a:r>
                        <a:rPr lang="zh-CN" altLang="en-US" sz="1400" b="1" dirty="0" smtClean="0">
                          <a:solidFill>
                            <a:schemeClr val="bg1"/>
                          </a:solidFill>
                          <a:latin typeface="微软雅黑" pitchFamily="34" charset="-122"/>
                          <a:ea typeface="微软雅黑" pitchFamily="34" charset="-122"/>
                        </a:rPr>
                        <a:t>加拿大西安大略大学计算机专业并获得</a:t>
                      </a:r>
                      <a:r>
                        <a:rPr lang="en-US" altLang="zh-CN" sz="1400" b="1" dirty="0" smtClean="0">
                          <a:solidFill>
                            <a:schemeClr val="bg1"/>
                          </a:solidFill>
                          <a:latin typeface="微软雅黑" pitchFamily="34" charset="-122"/>
                          <a:ea typeface="微软雅黑" pitchFamily="34" charset="-122"/>
                        </a:rPr>
                        <a:t>Bioinformatics</a:t>
                      </a:r>
                      <a:r>
                        <a:rPr lang="zh-CN" altLang="en-US" sz="1400" b="1" dirty="0" smtClean="0">
                          <a:solidFill>
                            <a:schemeClr val="bg1"/>
                          </a:solidFill>
                          <a:latin typeface="微软雅黑" pitchFamily="34" charset="-122"/>
                          <a:ea typeface="微软雅黑" pitchFamily="34" charset="-122"/>
                        </a:rPr>
                        <a:t>荣誉学位</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工学学士学位</a:t>
                      </a:r>
                    </a:p>
                    <a:p>
                      <a:pPr marL="0" indent="0" defTabSz="182880">
                        <a:spcBef>
                          <a:spcPts val="0"/>
                        </a:spcBef>
                        <a:buSzTx/>
                        <a:buNone/>
                        <a:defRPr sz="1920">
                          <a:solidFill>
                            <a:srgbClr val="A9A9A9"/>
                          </a:solidFill>
                        </a:defRPr>
                      </a:pPr>
                      <a:r>
                        <a:rPr lang="zh-CN" altLang="en-US" sz="1400" b="1" dirty="0" smtClean="0">
                          <a:solidFill>
                            <a:schemeClr val="bg1"/>
                          </a:solidFill>
                          <a:latin typeface="微软雅黑" pitchFamily="34" charset="-122"/>
                          <a:ea typeface="微软雅黑" pitchFamily="34" charset="-122"/>
                        </a:rPr>
                        <a:t>现任某知名私募投行区块链事业部总经理</a:t>
                      </a:r>
                    </a:p>
                    <a:p>
                      <a:pPr marL="0" indent="0" defTabSz="182880">
                        <a:spcBef>
                          <a:spcPts val="0"/>
                        </a:spcBef>
                        <a:buSzTx/>
                        <a:buNone/>
                        <a:defRPr sz="1920">
                          <a:solidFill>
                            <a:srgbClr val="A9A9A9"/>
                          </a:solidFill>
                        </a:defRPr>
                      </a:pPr>
                      <a:r>
                        <a:rPr lang="en-US" altLang="zh-CN" sz="1400" b="1" dirty="0" smtClean="0">
                          <a:solidFill>
                            <a:schemeClr val="bg1"/>
                          </a:solidFill>
                          <a:latin typeface="微软雅黑" pitchFamily="34" charset="-122"/>
                          <a:ea typeface="微软雅黑" pitchFamily="34" charset="-122"/>
                        </a:rPr>
                        <a:t>2017</a:t>
                      </a:r>
                      <a:r>
                        <a:rPr lang="zh-CN" altLang="en-US" sz="1400" b="1" dirty="0" smtClean="0">
                          <a:solidFill>
                            <a:schemeClr val="bg1"/>
                          </a:solidFill>
                          <a:latin typeface="微软雅黑" pitchFamily="34" charset="-122"/>
                          <a:ea typeface="微软雅黑" pitchFamily="34" charset="-122"/>
                        </a:rPr>
                        <a:t>中国国家级大数据博览会  区块链技术外国专家</a:t>
                      </a:r>
                      <a:r>
                        <a:rPr lang="en-US" altLang="zh-CN" sz="1400" b="1" dirty="0" smtClean="0">
                          <a:solidFill>
                            <a:schemeClr val="bg1"/>
                          </a:solidFill>
                          <a:latin typeface="微软雅黑" pitchFamily="34" charset="-122"/>
                          <a:ea typeface="微软雅黑" pitchFamily="34" charset="-122"/>
                        </a:rPr>
                        <a:t>(</a:t>
                      </a:r>
                      <a:r>
                        <a:rPr lang="zh-CN" altLang="en-US" sz="1400" b="1" dirty="0" smtClean="0">
                          <a:solidFill>
                            <a:schemeClr val="bg1"/>
                          </a:solidFill>
                          <a:latin typeface="微软雅黑" pitchFamily="34" charset="-122"/>
                          <a:ea typeface="微软雅黑" pitchFamily="34" charset="-122"/>
                        </a:rPr>
                        <a:t>加拿大</a:t>
                      </a:r>
                      <a:r>
                        <a:rPr lang="en-US" altLang="zh-CN" sz="1400" b="1" dirty="0" smtClean="0">
                          <a:solidFill>
                            <a:schemeClr val="bg1"/>
                          </a:solidFill>
                          <a:latin typeface="微软雅黑" pitchFamily="34" charset="-122"/>
                          <a:ea typeface="微软雅黑" pitchFamily="34" charset="-122"/>
                        </a:rPr>
                        <a:t>)</a:t>
                      </a:r>
                      <a:r>
                        <a:rPr lang="zh-CN" altLang="en-US" sz="1400" b="1" dirty="0" smtClean="0">
                          <a:solidFill>
                            <a:schemeClr val="bg1"/>
                          </a:solidFill>
                          <a:latin typeface="微软雅黑" pitchFamily="34" charset="-122"/>
                          <a:ea typeface="微软雅黑" pitchFamily="34" charset="-122"/>
                        </a:rPr>
                        <a:t>特聘嘉宾</a:t>
                      </a:r>
                    </a:p>
                    <a:p>
                      <a:pPr marL="0" indent="0" defTabSz="182880">
                        <a:spcBef>
                          <a:spcPts val="0"/>
                        </a:spcBef>
                        <a:buSzTx/>
                        <a:buNone/>
                        <a:defRPr sz="1920">
                          <a:solidFill>
                            <a:srgbClr val="A9A9A9"/>
                          </a:solidFill>
                        </a:defRPr>
                      </a:pPr>
                      <a:endParaRPr lang="zh-CN" altLang="en-US" sz="1400" b="1" dirty="0" smtClean="0">
                        <a:solidFill>
                          <a:schemeClr val="bg1"/>
                        </a:solidFill>
                        <a:latin typeface="微软雅黑" pitchFamily="34" charset="-122"/>
                        <a:ea typeface="微软雅黑" pitchFamily="34" charset="-122"/>
                      </a:endParaRPr>
                    </a:p>
                    <a:p>
                      <a:pPr marL="0" indent="0" defTabSz="182880">
                        <a:spcBef>
                          <a:spcPts val="0"/>
                        </a:spcBef>
                        <a:buSzTx/>
                        <a:buNone/>
                        <a:defRPr sz="1920">
                          <a:solidFill>
                            <a:srgbClr val="A9A9A9"/>
                          </a:solidFill>
                        </a:defRPr>
                      </a:pPr>
                      <a:r>
                        <a:rPr lang="zh-CN" altLang="en-US" sz="1400" b="1" dirty="0" smtClean="0">
                          <a:solidFill>
                            <a:schemeClr val="bg1"/>
                          </a:solidFill>
                          <a:latin typeface="微软雅黑" pitchFamily="34" charset="-122"/>
                          <a:ea typeface="微软雅黑" pitchFamily="34" charset="-122"/>
                        </a:rPr>
                        <a:t>重点工作经历： </a:t>
                      </a:r>
                      <a:endParaRPr lang="en-US" altLang="zh-CN" sz="1400" b="1" dirty="0" smtClean="0">
                        <a:solidFill>
                          <a:schemeClr val="bg1"/>
                        </a:solidFill>
                        <a:latin typeface="微软雅黑" pitchFamily="34" charset="-122"/>
                        <a:ea typeface="微软雅黑" pitchFamily="34" charset="-122"/>
                      </a:endParaRPr>
                    </a:p>
                    <a:p>
                      <a:pPr marL="342900" indent="-342900" defTabSz="182880">
                        <a:spcBef>
                          <a:spcPts val="0"/>
                        </a:spcBef>
                        <a:buSzTx/>
                        <a:buNone/>
                        <a:defRPr sz="1920">
                          <a:solidFill>
                            <a:srgbClr val="A9A9A9"/>
                          </a:solidFill>
                        </a:defRPr>
                      </a:pPr>
                      <a:r>
                        <a:rPr lang="en-US" altLang="zh-CN" sz="1400" b="1" dirty="0" smtClean="0">
                          <a:solidFill>
                            <a:schemeClr val="bg1"/>
                          </a:solidFill>
                          <a:latin typeface="微软雅黑" pitchFamily="34" charset="-122"/>
                          <a:ea typeface="微软雅黑" pitchFamily="34" charset="-122"/>
                        </a:rPr>
                        <a:t>1. </a:t>
                      </a:r>
                      <a:r>
                        <a:rPr lang="zh-CN" altLang="en-US" sz="1400" b="1" dirty="0" smtClean="0">
                          <a:solidFill>
                            <a:schemeClr val="bg1"/>
                          </a:solidFill>
                          <a:latin typeface="微软雅黑" pitchFamily="34" charset="-122"/>
                          <a:ea typeface="微软雅黑" pitchFamily="34" charset="-122"/>
                        </a:rPr>
                        <a:t>审查并参与多家大型企业和行业性区块链技术</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资产数字货币化及数字资产交易</a:t>
                      </a:r>
                      <a:r>
                        <a:rPr lang="en-US" altLang="zh-CN" sz="1400" b="1" dirty="0" smtClean="0">
                          <a:solidFill>
                            <a:schemeClr val="bg1"/>
                          </a:solidFill>
                          <a:latin typeface="微软雅黑" pitchFamily="34" charset="-122"/>
                          <a:ea typeface="微软雅黑" pitchFamily="34" charset="-122"/>
                        </a:rPr>
                        <a:t>, ICO</a:t>
                      </a:r>
                      <a:r>
                        <a:rPr lang="zh-CN" altLang="en-US" sz="1400" b="1" dirty="0" smtClean="0">
                          <a:solidFill>
                            <a:schemeClr val="bg1"/>
                          </a:solidFill>
                          <a:latin typeface="微软雅黑" pitchFamily="34" charset="-122"/>
                          <a:ea typeface="微软雅黑" pitchFamily="34" charset="-122"/>
                        </a:rPr>
                        <a:t>的技术方案；</a:t>
                      </a:r>
                      <a:endParaRPr lang="en-US" altLang="zh-CN" sz="1400" b="1" dirty="0" smtClean="0">
                        <a:solidFill>
                          <a:schemeClr val="bg1"/>
                        </a:solidFill>
                        <a:latin typeface="微软雅黑" pitchFamily="34" charset="-122"/>
                        <a:ea typeface="微软雅黑" pitchFamily="34" charset="-122"/>
                      </a:endParaRPr>
                    </a:p>
                    <a:p>
                      <a:pPr marL="342900" indent="-342900" defTabSz="182880">
                        <a:spcBef>
                          <a:spcPts val="0"/>
                        </a:spcBef>
                        <a:buSzTx/>
                        <a:buNone/>
                        <a:defRPr sz="1920">
                          <a:solidFill>
                            <a:srgbClr val="A9A9A9"/>
                          </a:solidFill>
                        </a:defRPr>
                      </a:pPr>
                      <a:r>
                        <a:rPr lang="en-US" altLang="zh-CN" sz="1400" b="1" dirty="0" smtClean="0">
                          <a:solidFill>
                            <a:schemeClr val="bg1"/>
                          </a:solidFill>
                          <a:latin typeface="微软雅黑" pitchFamily="34" charset="-122"/>
                          <a:ea typeface="微软雅黑" pitchFamily="34" charset="-122"/>
                        </a:rPr>
                        <a:t>2.</a:t>
                      </a:r>
                      <a:r>
                        <a:rPr lang="en-US" altLang="zh-CN" sz="1400" b="1" baseline="0"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加拿大数据库技术公司</a:t>
                      </a:r>
                      <a:r>
                        <a:rPr lang="en-US" altLang="zh-CN" sz="1400" b="1" dirty="0" err="1" smtClean="0">
                          <a:solidFill>
                            <a:schemeClr val="bg1"/>
                          </a:solidFill>
                          <a:latin typeface="微软雅黑" pitchFamily="34" charset="-122"/>
                          <a:ea typeface="微软雅黑" pitchFamily="34" charset="-122"/>
                        </a:rPr>
                        <a:t>Raindb</a:t>
                      </a:r>
                      <a:r>
                        <a:rPr lang="zh-CN" altLang="en-US" sz="1400" b="1" dirty="0" smtClean="0">
                          <a:solidFill>
                            <a:schemeClr val="bg1"/>
                          </a:solidFill>
                          <a:latin typeface="微软雅黑" pitchFamily="34" charset="-122"/>
                          <a:ea typeface="微软雅黑" pitchFamily="34" charset="-122"/>
                        </a:rPr>
                        <a:t> </a:t>
                      </a:r>
                      <a:r>
                        <a:rPr lang="en-US" altLang="zh-CN" sz="1400" b="1" dirty="0" smtClean="0">
                          <a:solidFill>
                            <a:schemeClr val="bg1"/>
                          </a:solidFill>
                          <a:latin typeface="微软雅黑" pitchFamily="34" charset="-122"/>
                          <a:ea typeface="微软雅黑" pitchFamily="34" charset="-122"/>
                        </a:rPr>
                        <a:t>Technologies Inc.</a:t>
                      </a:r>
                      <a:r>
                        <a:rPr lang="zh-CN" altLang="en-US" sz="1400" b="1" dirty="0" smtClean="0">
                          <a:solidFill>
                            <a:schemeClr val="bg1"/>
                          </a:solidFill>
                          <a:latin typeface="微软雅黑" pitchFamily="34" charset="-122"/>
                          <a:ea typeface="微软雅黑" pitchFamily="34" charset="-122"/>
                        </a:rPr>
                        <a:t>和</a:t>
                      </a:r>
                      <a:r>
                        <a:rPr lang="en-US" altLang="zh-CN" sz="1400" b="1" dirty="0" smtClean="0">
                          <a:solidFill>
                            <a:schemeClr val="bg1"/>
                          </a:solidFill>
                          <a:latin typeface="微软雅黑" pitchFamily="34" charset="-122"/>
                          <a:ea typeface="微软雅黑" pitchFamily="34" charset="-122"/>
                        </a:rPr>
                        <a:t>rdb.io Inc.</a:t>
                      </a:r>
                      <a:r>
                        <a:rPr lang="zh-CN" altLang="en-US" sz="1400" b="1" dirty="0" smtClean="0">
                          <a:solidFill>
                            <a:schemeClr val="bg1"/>
                          </a:solidFill>
                          <a:latin typeface="微软雅黑" pitchFamily="34" charset="-122"/>
                          <a:ea typeface="微软雅黑" pitchFamily="34" charset="-122"/>
                        </a:rPr>
                        <a:t>的创始人和</a:t>
                      </a:r>
                      <a:r>
                        <a:rPr lang="en-US" altLang="zh-CN" sz="1400" b="1" dirty="0" smtClean="0">
                          <a:solidFill>
                            <a:schemeClr val="bg1"/>
                          </a:solidFill>
                          <a:latin typeface="微软雅黑" pitchFamily="34" charset="-122"/>
                          <a:ea typeface="微软雅黑" pitchFamily="34" charset="-122"/>
                        </a:rPr>
                        <a:t>CEO</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marL="342900" indent="-342900" defTabSz="182880">
                        <a:spcBef>
                          <a:spcPts val="0"/>
                        </a:spcBef>
                        <a:buSzTx/>
                        <a:buNone/>
                        <a:defRPr sz="1920">
                          <a:solidFill>
                            <a:srgbClr val="A9A9A9"/>
                          </a:solidFill>
                        </a:defRPr>
                      </a:pPr>
                      <a:r>
                        <a:rPr lang="en-US" altLang="zh-CN" sz="1400" b="1" dirty="0" smtClean="0">
                          <a:solidFill>
                            <a:schemeClr val="bg1"/>
                          </a:solidFill>
                          <a:latin typeface="微软雅黑" pitchFamily="34" charset="-122"/>
                          <a:ea typeface="微软雅黑" pitchFamily="34" charset="-122"/>
                        </a:rPr>
                        <a:t>3.</a:t>
                      </a:r>
                      <a:r>
                        <a:rPr lang="en-US" altLang="zh-CN" sz="1400" b="1" baseline="0"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加保险公司</a:t>
                      </a:r>
                      <a:r>
                        <a:rPr lang="en-US" altLang="zh-CN" sz="1400" b="1" dirty="0" smtClean="0">
                          <a:solidFill>
                            <a:schemeClr val="bg1"/>
                          </a:solidFill>
                          <a:latin typeface="微软雅黑" pitchFamily="34" charset="-122"/>
                          <a:ea typeface="微软雅黑" pitchFamily="34" charset="-122"/>
                        </a:rPr>
                        <a:t>Manulife</a:t>
                      </a:r>
                      <a:r>
                        <a:rPr lang="zh-CN" altLang="en-US" sz="1400" b="1" dirty="0" smtClean="0">
                          <a:solidFill>
                            <a:schemeClr val="bg1"/>
                          </a:solidFill>
                          <a:latin typeface="微软雅黑" pitchFamily="34" charset="-122"/>
                          <a:ea typeface="微软雅黑" pitchFamily="34" charset="-122"/>
                        </a:rPr>
                        <a:t>分公司</a:t>
                      </a:r>
                      <a:r>
                        <a:rPr lang="en-US" altLang="zh-CN" sz="1400" b="1" dirty="0" smtClean="0">
                          <a:solidFill>
                            <a:schemeClr val="bg1"/>
                          </a:solidFill>
                          <a:latin typeface="微软雅黑" pitchFamily="34" charset="-122"/>
                          <a:ea typeface="微软雅黑" pitchFamily="34" charset="-122"/>
                        </a:rPr>
                        <a:t>John</a:t>
                      </a:r>
                      <a:r>
                        <a:rPr lang="zh-CN" altLang="en-US" sz="1400" b="1" dirty="0" smtClean="0">
                          <a:solidFill>
                            <a:schemeClr val="bg1"/>
                          </a:solidFill>
                          <a:latin typeface="微软雅黑" pitchFamily="34" charset="-122"/>
                          <a:ea typeface="微软雅黑" pitchFamily="34" charset="-122"/>
                        </a:rPr>
                        <a:t> </a:t>
                      </a:r>
                      <a:r>
                        <a:rPr lang="en-US" altLang="zh-CN" sz="1400" b="1" dirty="0" smtClean="0">
                          <a:solidFill>
                            <a:schemeClr val="bg1"/>
                          </a:solidFill>
                          <a:latin typeface="微软雅黑" pitchFamily="34" charset="-122"/>
                          <a:ea typeface="微软雅黑" pitchFamily="34" charset="-122"/>
                        </a:rPr>
                        <a:t>Hancock</a:t>
                      </a:r>
                      <a:r>
                        <a:rPr lang="zh-CN" altLang="en-US" sz="1400" b="1" dirty="0" smtClean="0">
                          <a:solidFill>
                            <a:schemeClr val="bg1"/>
                          </a:solidFill>
                          <a:latin typeface="微软雅黑" pitchFamily="34" charset="-122"/>
                          <a:ea typeface="微软雅黑" pitchFamily="34" charset="-122"/>
                        </a:rPr>
                        <a:t>基金管理</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保险定价引擎</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美国</a:t>
                      </a:r>
                      <a:r>
                        <a:rPr lang="en-US" altLang="zh-CN" sz="1400" b="1" dirty="0" smtClean="0">
                          <a:solidFill>
                            <a:schemeClr val="bg1"/>
                          </a:solidFill>
                          <a:latin typeface="微软雅黑" pitchFamily="34" charset="-122"/>
                          <a:ea typeface="微软雅黑" pitchFamily="34" charset="-122"/>
                        </a:rPr>
                        <a:t>401K</a:t>
                      </a:r>
                      <a:r>
                        <a:rPr lang="zh-CN" altLang="en-US" sz="1400" b="1" dirty="0" smtClean="0">
                          <a:solidFill>
                            <a:schemeClr val="bg1"/>
                          </a:solidFill>
                          <a:latin typeface="微软雅黑" pitchFamily="34" charset="-122"/>
                          <a:ea typeface="微软雅黑" pitchFamily="34" charset="-122"/>
                        </a:rPr>
                        <a:t>退休金数据平台研发；</a:t>
                      </a:r>
                      <a:endParaRPr lang="en-US" altLang="zh-CN" sz="1400" b="1" dirty="0" smtClean="0">
                        <a:solidFill>
                          <a:schemeClr val="bg1"/>
                        </a:solidFill>
                        <a:latin typeface="微软雅黑" pitchFamily="34" charset="-122"/>
                        <a:ea typeface="微软雅黑" pitchFamily="34" charset="-122"/>
                      </a:endParaRPr>
                    </a:p>
                    <a:p>
                      <a:pPr marL="342900" indent="-342900" defTabSz="182880">
                        <a:spcBef>
                          <a:spcPts val="0"/>
                        </a:spcBef>
                        <a:buSzTx/>
                        <a:buNone/>
                        <a:defRPr sz="1920">
                          <a:solidFill>
                            <a:srgbClr val="A9A9A9"/>
                          </a:solidFill>
                        </a:defRPr>
                      </a:pPr>
                      <a:r>
                        <a:rPr lang="en-US" altLang="zh-CN" sz="1400" b="1" dirty="0" smtClean="0">
                          <a:solidFill>
                            <a:schemeClr val="bg1"/>
                          </a:solidFill>
                          <a:latin typeface="微软雅黑" pitchFamily="34" charset="-122"/>
                          <a:ea typeface="微软雅黑" pitchFamily="34" charset="-122"/>
                        </a:rPr>
                        <a:t>4.</a:t>
                      </a:r>
                      <a:r>
                        <a:rPr lang="en-US" altLang="zh-CN" sz="1400" b="1" baseline="0"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加拿大蒙特利尔银行负责银行总部</a:t>
                      </a:r>
                      <a:r>
                        <a:rPr lang="en-US" altLang="zh-CN" sz="1400" b="1" dirty="0" smtClean="0">
                          <a:solidFill>
                            <a:schemeClr val="bg1"/>
                          </a:solidFill>
                          <a:latin typeface="微软雅黑" pitchFamily="34" charset="-122"/>
                          <a:ea typeface="微软雅黑" pitchFamily="34" charset="-122"/>
                        </a:rPr>
                        <a:t>VAR(Value</a:t>
                      </a:r>
                      <a:r>
                        <a:rPr lang="zh-CN" altLang="en-US" sz="1400" b="1" dirty="0" smtClean="0">
                          <a:solidFill>
                            <a:schemeClr val="bg1"/>
                          </a:solidFill>
                          <a:latin typeface="微软雅黑" pitchFamily="34" charset="-122"/>
                          <a:ea typeface="微软雅黑" pitchFamily="34" charset="-122"/>
                        </a:rPr>
                        <a:t> </a:t>
                      </a:r>
                      <a:r>
                        <a:rPr lang="en-US" altLang="zh-CN" sz="1400" b="1" dirty="0" smtClean="0">
                          <a:solidFill>
                            <a:schemeClr val="bg1"/>
                          </a:solidFill>
                          <a:latin typeface="微软雅黑" pitchFamily="34" charset="-122"/>
                          <a:ea typeface="微软雅黑" pitchFamily="34" charset="-122"/>
                        </a:rPr>
                        <a:t>at Risk)</a:t>
                      </a:r>
                      <a:r>
                        <a:rPr lang="zh-CN" altLang="en-US" sz="1400" b="1" dirty="0" smtClean="0">
                          <a:solidFill>
                            <a:schemeClr val="bg1"/>
                          </a:solidFill>
                          <a:latin typeface="微软雅黑" pitchFamily="34" charset="-122"/>
                          <a:ea typeface="微软雅黑" pitchFamily="34" charset="-122"/>
                        </a:rPr>
                        <a:t>实时风险管理引擎开发和部署管理；</a:t>
                      </a:r>
                      <a:endParaRPr lang="en-US" altLang="zh-CN" sz="1400" b="1" dirty="0" smtClean="0">
                        <a:solidFill>
                          <a:schemeClr val="bg1"/>
                        </a:solidFill>
                        <a:latin typeface="微软雅黑" pitchFamily="34" charset="-122"/>
                        <a:ea typeface="微软雅黑" pitchFamily="34" charset="-122"/>
                      </a:endParaRPr>
                    </a:p>
                    <a:p>
                      <a:pPr marL="342900" indent="-342900" defTabSz="182880">
                        <a:spcBef>
                          <a:spcPts val="0"/>
                        </a:spcBef>
                        <a:buSzTx/>
                        <a:buNone/>
                        <a:defRPr sz="1920">
                          <a:solidFill>
                            <a:srgbClr val="A9A9A9"/>
                          </a:solidFill>
                        </a:defRPr>
                      </a:pPr>
                      <a:r>
                        <a:rPr lang="en-US" altLang="zh-CN" sz="1400" b="1" dirty="0" smtClean="0">
                          <a:solidFill>
                            <a:schemeClr val="bg1"/>
                          </a:solidFill>
                          <a:latin typeface="微软雅黑" pitchFamily="34" charset="-122"/>
                          <a:ea typeface="微软雅黑" pitchFamily="34" charset="-122"/>
                        </a:rPr>
                        <a:t>5.</a:t>
                      </a:r>
                      <a:r>
                        <a:rPr lang="en-US" altLang="zh-CN" sz="1400" b="1" baseline="0" dirty="0" smtClean="0">
                          <a:solidFill>
                            <a:schemeClr val="bg1"/>
                          </a:solidFill>
                          <a:latin typeface="微软雅黑" pitchFamily="34" charset="-122"/>
                          <a:ea typeface="微软雅黑" pitchFamily="34" charset="-122"/>
                        </a:rPr>
                        <a:t> </a:t>
                      </a:r>
                      <a:r>
                        <a:rPr lang="en-US" altLang="zh-CN" sz="1400" b="1" dirty="0" smtClean="0">
                          <a:solidFill>
                            <a:schemeClr val="bg1"/>
                          </a:solidFill>
                          <a:latin typeface="微软雅黑" pitchFamily="34" charset="-122"/>
                          <a:ea typeface="微软雅黑" pitchFamily="34" charset="-122"/>
                        </a:rPr>
                        <a:t>IBM</a:t>
                      </a:r>
                      <a:r>
                        <a:rPr lang="zh-CN" altLang="en-US" sz="1400" b="1" dirty="0" smtClean="0">
                          <a:solidFill>
                            <a:schemeClr val="bg1"/>
                          </a:solidFill>
                          <a:latin typeface="微软雅黑" pitchFamily="34" charset="-122"/>
                          <a:ea typeface="微软雅黑" pitchFamily="34" charset="-122"/>
                        </a:rPr>
                        <a:t>加拿大多伦多软件实验室</a:t>
                      </a:r>
                      <a:r>
                        <a:rPr lang="en-US" altLang="zh-CN" sz="1200" b="1" dirty="0" smtClean="0">
                          <a:solidFill>
                            <a:schemeClr val="bg1"/>
                          </a:solidFill>
                          <a:latin typeface="微软雅黑" pitchFamily="34" charset="-122"/>
                          <a:ea typeface="微软雅黑" pitchFamily="34" charset="-122"/>
                        </a:rPr>
                        <a:t>DB2</a:t>
                      </a:r>
                      <a:r>
                        <a:rPr lang="zh-CN" altLang="en-US" sz="1200" b="1" dirty="0" smtClean="0">
                          <a:solidFill>
                            <a:schemeClr val="bg1"/>
                          </a:solidFill>
                          <a:latin typeface="微软雅黑" pitchFamily="34" charset="-122"/>
                          <a:ea typeface="微软雅黑" pitchFamily="34" charset="-122"/>
                        </a:rPr>
                        <a:t> </a:t>
                      </a:r>
                      <a:r>
                        <a:rPr lang="en-US" altLang="zh-CN" sz="1200" b="1" dirty="0" smtClean="0">
                          <a:solidFill>
                            <a:schemeClr val="bg1"/>
                          </a:solidFill>
                          <a:latin typeface="微软雅黑" pitchFamily="34" charset="-122"/>
                          <a:ea typeface="微软雅黑" pitchFamily="34" charset="-122"/>
                        </a:rPr>
                        <a:t>Engine Infrastructure Team, Database Communication Protocol DRDA, DB2 SAP Integration, DB2 File Handling System, DB2 Globalization</a:t>
                      </a:r>
                      <a:r>
                        <a:rPr lang="zh-CN" altLang="en-US" sz="1400" b="1" dirty="0" smtClean="0">
                          <a:solidFill>
                            <a:schemeClr val="bg1"/>
                          </a:solidFill>
                          <a:latin typeface="微软雅黑" pitchFamily="34" charset="-122"/>
                          <a:ea typeface="微软雅黑" pitchFamily="34" charset="-122"/>
                        </a:rPr>
                        <a:t>核心研发。</a:t>
                      </a:r>
                      <a:endParaRPr lang="zh-CN" altLang="en-US" sz="1100" dirty="0">
                        <a:latin typeface="微软雅黑" pitchFamily="34" charset="-122"/>
                        <a:ea typeface="微软雅黑" pitchFamily="34" charset="-122"/>
                      </a:endParaRPr>
                    </a:p>
                  </a:txBody>
                  <a:tcPr/>
                </a:tc>
              </a:tr>
              <a:tr h="2041200">
                <a:tc>
                  <a:txBody>
                    <a:bodyPr/>
                    <a:lstStyle/>
                    <a:p>
                      <a:pPr algn="l"/>
                      <a:r>
                        <a:rPr lang="zh-CN" altLang="en-US" sz="1400" b="1" dirty="0" smtClean="0">
                          <a:solidFill>
                            <a:srgbClr val="7030A0"/>
                          </a:solidFill>
                          <a:latin typeface="微软雅黑" pitchFamily="34" charset="-122"/>
                          <a:ea typeface="微软雅黑" pitchFamily="34" charset="-122"/>
                        </a:rPr>
                        <a:t>兰杰 </a:t>
                      </a:r>
                      <a:r>
                        <a:rPr lang="en-US" altLang="zh-CN" sz="1400" b="1" dirty="0" err="1" smtClean="0">
                          <a:solidFill>
                            <a:srgbClr val="7030A0"/>
                          </a:solidFill>
                          <a:latin typeface="微软雅黑" pitchFamily="34" charset="-122"/>
                          <a:ea typeface="微软雅黑" pitchFamily="34" charset="-122"/>
                        </a:rPr>
                        <a:t>Jie</a:t>
                      </a:r>
                      <a:r>
                        <a:rPr lang="en-US" altLang="zh-CN" sz="1400" b="1" dirty="0" smtClean="0">
                          <a:solidFill>
                            <a:srgbClr val="7030A0"/>
                          </a:solidFill>
                          <a:latin typeface="微软雅黑" pitchFamily="34" charset="-122"/>
                          <a:ea typeface="微软雅黑" pitchFamily="34" charset="-122"/>
                        </a:rPr>
                        <a:t> </a:t>
                      </a:r>
                      <a:r>
                        <a:rPr lang="en-US" altLang="zh-CN" sz="1400" b="1" dirty="0" err="1" smtClean="0">
                          <a:solidFill>
                            <a:srgbClr val="7030A0"/>
                          </a:solidFill>
                          <a:latin typeface="微软雅黑" pitchFamily="34" charset="-122"/>
                          <a:ea typeface="微软雅黑" pitchFamily="34" charset="-122"/>
                        </a:rPr>
                        <a:t>Lan</a:t>
                      </a:r>
                      <a:endParaRPr lang="en-US" altLang="zh-CN" sz="1400" b="1" dirty="0" smtClean="0">
                        <a:solidFill>
                          <a:srgbClr val="7030A0"/>
                        </a:solidFill>
                        <a:latin typeface="微软雅黑" pitchFamily="34" charset="-122"/>
                        <a:ea typeface="微软雅黑" pitchFamily="34" charset="-122"/>
                      </a:endParaRPr>
                    </a:p>
                    <a:p>
                      <a:pPr marL="0" indent="0" defTabSz="914400">
                        <a:spcBef>
                          <a:spcPts val="0"/>
                        </a:spcBef>
                        <a:buSzTx/>
                        <a:buNone/>
                        <a:tabLst>
                          <a:tab pos="165100" algn="l"/>
                          <a:tab pos="330200" algn="l"/>
                          <a:tab pos="508000" algn="l"/>
                          <a:tab pos="673100" algn="l"/>
                          <a:tab pos="850900" algn="l"/>
                          <a:tab pos="1016000" algn="l"/>
                          <a:tab pos="1193800" algn="l"/>
                          <a:tab pos="1358900" algn="l"/>
                          <a:tab pos="1524000" algn="l"/>
                          <a:tab pos="1701800" algn="l"/>
                          <a:tab pos="1866900" algn="l"/>
                          <a:tab pos="2044700" algn="l"/>
                        </a:tabLst>
                        <a:defRPr sz="2304">
                          <a:solidFill>
                            <a:srgbClr val="A9A9A9"/>
                          </a:solidFill>
                        </a:defRPr>
                      </a:pPr>
                      <a:r>
                        <a:rPr lang="zh-CN" altLang="en-US" sz="1400" b="1" dirty="0" smtClean="0">
                          <a:solidFill>
                            <a:schemeClr val="bg1"/>
                          </a:solidFill>
                          <a:latin typeface="微软雅黑" pitchFamily="34" charset="-122"/>
                          <a:ea typeface="微软雅黑" pitchFamily="34" charset="-122"/>
                        </a:rPr>
                        <a:t>北京航空航天大学信息与通讯硕士，法国中央理工集团</a:t>
                      </a:r>
                      <a:r>
                        <a:rPr lang="en-US" altLang="zh-CN" sz="1400" b="1" dirty="0" smtClean="0">
                          <a:solidFill>
                            <a:schemeClr val="bg1"/>
                          </a:solidFill>
                          <a:latin typeface="微软雅黑" pitchFamily="34" charset="-122"/>
                          <a:ea typeface="微软雅黑" pitchFamily="34" charset="-122"/>
                        </a:rPr>
                        <a:t>-</a:t>
                      </a:r>
                      <a:r>
                        <a:rPr lang="zh-CN" altLang="en-US" sz="1400" b="1" dirty="0" smtClean="0">
                          <a:solidFill>
                            <a:schemeClr val="bg1"/>
                          </a:solidFill>
                          <a:latin typeface="微软雅黑" pitchFamily="34" charset="-122"/>
                          <a:ea typeface="微软雅黑" pitchFamily="34" charset="-122"/>
                        </a:rPr>
                        <a:t>北航中法工程师学院通用工程师文凭，</a:t>
                      </a:r>
                      <a:endParaRPr lang="en-US" altLang="zh-CN" sz="1400" b="1" dirty="0" smtClean="0">
                        <a:solidFill>
                          <a:schemeClr val="bg1"/>
                        </a:solidFill>
                        <a:latin typeface="微软雅黑" pitchFamily="34" charset="-122"/>
                        <a:ea typeface="微软雅黑" pitchFamily="34" charset="-122"/>
                      </a:endParaRPr>
                    </a:p>
                    <a:p>
                      <a:pPr marL="0" indent="0" defTabSz="914400">
                        <a:spcBef>
                          <a:spcPts val="0"/>
                        </a:spcBef>
                        <a:buSzTx/>
                        <a:buNone/>
                        <a:tabLst>
                          <a:tab pos="165100" algn="l"/>
                          <a:tab pos="330200" algn="l"/>
                          <a:tab pos="508000" algn="l"/>
                          <a:tab pos="673100" algn="l"/>
                          <a:tab pos="850900" algn="l"/>
                          <a:tab pos="1016000" algn="l"/>
                          <a:tab pos="1193800" algn="l"/>
                          <a:tab pos="1358900" algn="l"/>
                          <a:tab pos="1524000" algn="l"/>
                          <a:tab pos="1701800" algn="l"/>
                          <a:tab pos="1866900" algn="l"/>
                          <a:tab pos="2044700" algn="l"/>
                        </a:tabLst>
                        <a:defRPr sz="2304">
                          <a:solidFill>
                            <a:srgbClr val="A9A9A9"/>
                          </a:solidFill>
                        </a:defRPr>
                      </a:pPr>
                      <a:r>
                        <a:rPr lang="zh-CN" altLang="en-US" sz="1400" b="1" dirty="0" smtClean="0">
                          <a:solidFill>
                            <a:schemeClr val="bg1"/>
                          </a:solidFill>
                          <a:latin typeface="微软雅黑" pitchFamily="34" charset="-122"/>
                          <a:ea typeface="微软雅黑" pitchFamily="34" charset="-122"/>
                        </a:rPr>
                        <a:t>加拿大</a:t>
                      </a:r>
                      <a:r>
                        <a:rPr lang="en-US" altLang="zh-CN" sz="1400" b="1" dirty="0" smtClean="0">
                          <a:solidFill>
                            <a:schemeClr val="bg1"/>
                          </a:solidFill>
                          <a:latin typeface="微软雅黑" pitchFamily="34" charset="-122"/>
                          <a:ea typeface="微软雅黑" pitchFamily="34" charset="-122"/>
                        </a:rPr>
                        <a:t>Western</a:t>
                      </a:r>
                      <a:r>
                        <a:rPr lang="zh-CN" altLang="en-US" sz="1400" b="1" dirty="0" smtClean="0">
                          <a:solidFill>
                            <a:schemeClr val="bg1"/>
                          </a:solidFill>
                          <a:latin typeface="微软雅黑" pitchFamily="34" charset="-122"/>
                          <a:ea typeface="微软雅黑" pitchFamily="34" charset="-122"/>
                        </a:rPr>
                        <a:t> </a:t>
                      </a:r>
                      <a:r>
                        <a:rPr lang="en-US" altLang="zh-CN" sz="1400" b="1" dirty="0" smtClean="0">
                          <a:solidFill>
                            <a:schemeClr val="bg1"/>
                          </a:solidFill>
                          <a:latin typeface="微软雅黑" pitchFamily="34" charset="-122"/>
                          <a:ea typeface="微软雅黑" pitchFamily="34" charset="-122"/>
                        </a:rPr>
                        <a:t>University</a:t>
                      </a:r>
                      <a:r>
                        <a:rPr lang="zh-CN" altLang="en-US" sz="1400" b="1" dirty="0" smtClean="0">
                          <a:solidFill>
                            <a:schemeClr val="bg1"/>
                          </a:solidFill>
                          <a:latin typeface="微软雅黑" pitchFamily="34" charset="-122"/>
                          <a:ea typeface="微软雅黑" pitchFamily="34" charset="-122"/>
                        </a:rPr>
                        <a:t>计算机硕士</a:t>
                      </a:r>
                      <a:endParaRPr lang="en-US" altLang="zh-CN" sz="1400" b="1" dirty="0" smtClean="0">
                        <a:solidFill>
                          <a:schemeClr val="bg1"/>
                        </a:solidFill>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tab pos="165100" algn="l"/>
                          <a:tab pos="330200" algn="l"/>
                          <a:tab pos="508000" algn="l"/>
                          <a:tab pos="673100" algn="l"/>
                          <a:tab pos="850900" algn="l"/>
                          <a:tab pos="1016000" algn="l"/>
                          <a:tab pos="1193800" algn="l"/>
                          <a:tab pos="1358900" algn="l"/>
                          <a:tab pos="1524000" algn="l"/>
                          <a:tab pos="1701800" algn="l"/>
                          <a:tab pos="1866900" algn="l"/>
                          <a:tab pos="2044700" algn="l"/>
                        </a:tabLst>
                        <a:defRPr sz="2304">
                          <a:solidFill>
                            <a:srgbClr val="A9A9A9"/>
                          </a:solidFill>
                        </a:defRPr>
                      </a:pPr>
                      <a:r>
                        <a:rPr lang="zh-CN" altLang="en-US" sz="1400" b="1" dirty="0" smtClean="0">
                          <a:solidFill>
                            <a:schemeClr val="bg1"/>
                          </a:solidFill>
                          <a:latin typeface="微软雅黑" pitchFamily="34" charset="-122"/>
                          <a:ea typeface="微软雅黑" pitchFamily="34" charset="-122"/>
                        </a:rPr>
                        <a:t>现任亚马逊中国商务智能工程师</a:t>
                      </a:r>
                      <a:endParaRPr lang="en-US" altLang="zh-CN" sz="1400" b="1" dirty="0" smtClean="0">
                        <a:solidFill>
                          <a:schemeClr val="bg1"/>
                        </a:solidFill>
                        <a:latin typeface="微软雅黑" pitchFamily="34" charset="-122"/>
                        <a:ea typeface="微软雅黑" pitchFamily="34" charset="-122"/>
                      </a:endParaRPr>
                    </a:p>
                    <a:p>
                      <a:pPr marL="0" indent="0" defTabSz="914400">
                        <a:spcBef>
                          <a:spcPts val="0"/>
                        </a:spcBef>
                        <a:buSzTx/>
                        <a:buNone/>
                        <a:tabLst>
                          <a:tab pos="165100" algn="l"/>
                          <a:tab pos="330200" algn="l"/>
                          <a:tab pos="508000" algn="l"/>
                          <a:tab pos="673100" algn="l"/>
                          <a:tab pos="850900" algn="l"/>
                          <a:tab pos="1016000" algn="l"/>
                          <a:tab pos="1193800" algn="l"/>
                          <a:tab pos="1358900" algn="l"/>
                          <a:tab pos="1524000" algn="l"/>
                          <a:tab pos="1701800" algn="l"/>
                          <a:tab pos="1866900" algn="l"/>
                          <a:tab pos="2044700" algn="l"/>
                        </a:tabLst>
                        <a:defRPr sz="2304">
                          <a:solidFill>
                            <a:srgbClr val="A9A9A9"/>
                          </a:solidFill>
                        </a:defRPr>
                      </a:pPr>
                      <a:r>
                        <a:rPr lang="zh-CN" altLang="en-US" sz="1400" b="1" dirty="0" smtClean="0">
                          <a:solidFill>
                            <a:schemeClr val="bg1"/>
                          </a:solidFill>
                          <a:latin typeface="微软雅黑" pitchFamily="34" charset="-122"/>
                          <a:ea typeface="微软雅黑" pitchFamily="34" charset="-122"/>
                        </a:rPr>
                        <a:t>       </a:t>
                      </a:r>
                    </a:p>
                    <a:p>
                      <a:pPr marL="0" indent="0" defTabSz="219455">
                        <a:spcBef>
                          <a:spcPts val="0"/>
                        </a:spcBef>
                        <a:buSzTx/>
                        <a:buNone/>
                        <a:defRPr sz="2304">
                          <a:solidFill>
                            <a:srgbClr val="A9A9A9"/>
                          </a:solidFill>
                        </a:defRPr>
                      </a:pPr>
                      <a:r>
                        <a:rPr lang="zh-CN" altLang="en-US" sz="1400" b="1" dirty="0" smtClean="0">
                          <a:solidFill>
                            <a:schemeClr val="bg1"/>
                          </a:solidFill>
                          <a:latin typeface="微软雅黑" pitchFamily="34" charset="-122"/>
                          <a:ea typeface="微软雅黑" pitchFamily="34" charset="-122"/>
                        </a:rPr>
                        <a:t>重点工作经历： </a:t>
                      </a:r>
                      <a:endParaRPr lang="en-US" altLang="zh-CN" sz="1400" b="1" dirty="0" smtClean="0">
                        <a:solidFill>
                          <a:schemeClr val="bg1"/>
                        </a:solidFill>
                        <a:latin typeface="微软雅黑" pitchFamily="34" charset="-122"/>
                        <a:ea typeface="微软雅黑" pitchFamily="34" charset="-122"/>
                      </a:endParaRPr>
                    </a:p>
                    <a:p>
                      <a:pPr marL="342900" indent="-342900" defTabSz="219455">
                        <a:spcBef>
                          <a:spcPts val="0"/>
                        </a:spcBef>
                        <a:buSzTx/>
                        <a:buNone/>
                        <a:defRPr sz="2304">
                          <a:solidFill>
                            <a:srgbClr val="A9A9A9"/>
                          </a:solidFill>
                        </a:defRPr>
                      </a:pPr>
                      <a:r>
                        <a:rPr lang="en-US" altLang="zh-CN" sz="1400" b="1" dirty="0" smtClean="0">
                          <a:solidFill>
                            <a:schemeClr val="bg1"/>
                          </a:solidFill>
                          <a:latin typeface="微软雅黑" pitchFamily="34" charset="-122"/>
                          <a:ea typeface="微软雅黑" pitchFamily="34" charset="-122"/>
                        </a:rPr>
                        <a:t>1. </a:t>
                      </a:r>
                      <a:r>
                        <a:rPr lang="zh-CN" altLang="en-US" sz="1400" b="1" dirty="0" smtClean="0">
                          <a:solidFill>
                            <a:schemeClr val="bg1"/>
                          </a:solidFill>
                          <a:latin typeface="微软雅黑" pitchFamily="34" charset="-122"/>
                          <a:ea typeface="微软雅黑" pitchFamily="34" charset="-122"/>
                        </a:rPr>
                        <a:t>优化亚马逊中国仓储平衡算法，大量削减配货费用以及配货时间；</a:t>
                      </a:r>
                      <a:endParaRPr lang="en-US" altLang="zh-CN" sz="1400" b="1" dirty="0" smtClean="0">
                        <a:solidFill>
                          <a:schemeClr val="bg1"/>
                        </a:solidFill>
                        <a:latin typeface="微软雅黑" pitchFamily="34" charset="-122"/>
                        <a:ea typeface="微软雅黑" pitchFamily="34" charset="-122"/>
                      </a:endParaRPr>
                    </a:p>
                    <a:p>
                      <a:pPr marL="342900" indent="-342900" defTabSz="219455">
                        <a:spcBef>
                          <a:spcPts val="0"/>
                        </a:spcBef>
                        <a:buSzTx/>
                        <a:buNone/>
                        <a:defRPr sz="2304">
                          <a:solidFill>
                            <a:srgbClr val="A9A9A9"/>
                          </a:solidFill>
                        </a:defRPr>
                      </a:pPr>
                      <a:r>
                        <a:rPr lang="en-US" altLang="zh-CN" sz="1400" b="1" dirty="0" smtClean="0">
                          <a:solidFill>
                            <a:schemeClr val="bg1"/>
                          </a:solidFill>
                          <a:latin typeface="微软雅黑" pitchFamily="34" charset="-122"/>
                          <a:ea typeface="微软雅黑" pitchFamily="34" charset="-122"/>
                        </a:rPr>
                        <a:t>2. </a:t>
                      </a:r>
                      <a:r>
                        <a:rPr lang="zh-CN" altLang="en-US" sz="1400" b="1" dirty="0" smtClean="0">
                          <a:solidFill>
                            <a:schemeClr val="bg1"/>
                          </a:solidFill>
                          <a:latin typeface="微软雅黑" pitchFamily="34" charset="-122"/>
                          <a:ea typeface="微软雅黑" pitchFamily="34" charset="-122"/>
                        </a:rPr>
                        <a:t>北航硕士期间获得分布式同步容错算法专利；</a:t>
                      </a:r>
                      <a:endParaRPr lang="zh-CN" altLang="en-US" sz="1400" b="1" dirty="0">
                        <a:solidFill>
                          <a:schemeClr val="bg1"/>
                        </a:solidFill>
                        <a:latin typeface="微软雅黑" pitchFamily="34" charset="-122"/>
                        <a:ea typeface="微软雅黑" pitchFamily="34" charset="-122"/>
                      </a:endParaRPr>
                    </a:p>
                  </a:txBody>
                  <a:tcPr/>
                </a:tc>
              </a:tr>
            </a:tbl>
          </a:graphicData>
        </a:graphic>
      </p:graphicFrame>
      <p:sp>
        <p:nvSpPr>
          <p:cNvPr id="4" name="日期占位符 3"/>
          <p:cNvSpPr>
            <a:spLocks noGrp="1"/>
          </p:cNvSpPr>
          <p:nvPr>
            <p:ph type="dt" sz="half" idx="10"/>
          </p:nvPr>
        </p:nvSpPr>
        <p:spPr>
          <a:xfrm>
            <a:off x="0" y="6492875"/>
            <a:ext cx="2133600" cy="365125"/>
          </a:xfrm>
        </p:spPr>
        <p:txBody>
          <a:bodyPr/>
          <a:lstStyle/>
          <a:p>
            <a:fld id="{AF46CB00-E7D2-4B5D-A63E-2698F643E0E1}" type="datetime1">
              <a:rPr lang="zh-CN" altLang="en-US" smtClean="0"/>
              <a:pPr/>
              <a:t>2017/10/27</a:t>
            </a:fld>
            <a:endParaRPr lang="zh-CN" altLang="en-US" dirty="0"/>
          </a:p>
        </p:txBody>
      </p:sp>
      <p:sp>
        <p:nvSpPr>
          <p:cNvPr id="5" name="灯片编号占位符 4"/>
          <p:cNvSpPr>
            <a:spLocks noGrp="1"/>
          </p:cNvSpPr>
          <p:nvPr>
            <p:ph type="sldNum" sz="quarter" idx="12"/>
          </p:nvPr>
        </p:nvSpPr>
        <p:spPr>
          <a:xfrm>
            <a:off x="6732240" y="6492875"/>
            <a:ext cx="2133600" cy="365125"/>
          </a:xfrm>
        </p:spPr>
        <p:txBody>
          <a:bodyPr/>
          <a:lstStyle/>
          <a:p>
            <a:fld id="{3E16D63F-8A87-41C4-ABD4-44CB8AC6A2F3}" type="slidenum">
              <a:rPr lang="zh-CN" altLang="en-US" smtClean="0"/>
              <a:pPr/>
              <a:t>33</a:t>
            </a:fld>
            <a:endParaRPr lang="zh-CN" altLang="en-US" dirty="0"/>
          </a:p>
        </p:txBody>
      </p:sp>
      <p:pic>
        <p:nvPicPr>
          <p:cNvPr id="10" name="WechatIMG20.png" descr="WechatIMG20.png"/>
          <p:cNvPicPr>
            <a:picLocks noChangeAspect="1"/>
          </p:cNvPicPr>
          <p:nvPr/>
        </p:nvPicPr>
        <p:blipFill>
          <a:blip r:embed="rId2" cstate="print">
            <a:extLst/>
          </a:blip>
          <a:stretch>
            <a:fillRect/>
          </a:stretch>
        </p:blipFill>
        <p:spPr>
          <a:xfrm>
            <a:off x="7812360" y="1412776"/>
            <a:ext cx="936104" cy="1172480"/>
          </a:xfrm>
          <a:prstGeom prst="rect">
            <a:avLst/>
          </a:prstGeom>
          <a:ln w="12700">
            <a:miter lim="400000"/>
          </a:ln>
        </p:spPr>
      </p:pic>
      <p:pic>
        <p:nvPicPr>
          <p:cNvPr id="11" name="WechatIMG146.jpeg" descr="WechatIMG146.jpeg"/>
          <p:cNvPicPr>
            <a:picLocks noChangeAspect="1"/>
          </p:cNvPicPr>
          <p:nvPr/>
        </p:nvPicPr>
        <p:blipFill>
          <a:blip r:embed="rId3" cstate="print">
            <a:extLst/>
          </a:blip>
          <a:stretch>
            <a:fillRect/>
          </a:stretch>
        </p:blipFill>
        <p:spPr>
          <a:xfrm>
            <a:off x="7812360" y="4869160"/>
            <a:ext cx="910726" cy="1200545"/>
          </a:xfrm>
          <a:prstGeom prst="rect">
            <a:avLst/>
          </a:prstGeom>
          <a:ln w="12700">
            <a:miter lim="400000"/>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6000" cy="778098"/>
          </a:xfrm>
        </p:spPr>
        <p:txBody>
          <a:bodyPr/>
          <a:lstStyle/>
          <a:p>
            <a:pPr algn="ctr"/>
            <a:r>
              <a:rPr lang="en-US" altLang="zh-CN" b="1" dirty="0" smtClean="0">
                <a:latin typeface="+mj-ea"/>
              </a:rPr>
              <a:t>IEG</a:t>
            </a:r>
            <a:r>
              <a:rPr lang="zh-CN" altLang="en-US" b="1" dirty="0" smtClean="0"/>
              <a:t>团队配置 </a:t>
            </a:r>
            <a:r>
              <a:rPr lang="en-US" altLang="zh-CN" b="1" dirty="0" smtClean="0">
                <a:latin typeface="+mj-ea"/>
              </a:rPr>
              <a:t>III</a:t>
            </a:r>
            <a:endParaRPr lang="zh-CN" altLang="en-US" dirty="0">
              <a:latin typeface="+mj-ea"/>
            </a:endParaRPr>
          </a:p>
        </p:txBody>
      </p:sp>
      <p:graphicFrame>
        <p:nvGraphicFramePr>
          <p:cNvPr id="6" name="内容占位符 5"/>
          <p:cNvGraphicFramePr>
            <a:graphicFrameLocks noGrp="1"/>
          </p:cNvGraphicFramePr>
          <p:nvPr>
            <p:ph idx="1"/>
          </p:nvPr>
        </p:nvGraphicFramePr>
        <p:xfrm>
          <a:off x="395536" y="1268760"/>
          <a:ext cx="8229600" cy="4862696"/>
        </p:xfrm>
        <a:graphic>
          <a:graphicData uri="http://schemas.openxmlformats.org/drawingml/2006/table">
            <a:tbl>
              <a:tblPr firstRow="1" bandRow="1">
                <a:tableStyleId>{5C22544A-7EE6-4342-B048-85BDC9FD1C3A}</a:tableStyleId>
              </a:tblPr>
              <a:tblGrid>
                <a:gridCol w="8229600"/>
              </a:tblGrid>
              <a:tr h="504056">
                <a:tc>
                  <a:txBody>
                    <a:bodyPr/>
                    <a:lstStyle/>
                    <a:p>
                      <a:pPr algn="ctr"/>
                      <a:r>
                        <a:rPr kumimoji="0" lang="zh-CN"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高级顾问</a:t>
                      </a:r>
                      <a:r>
                        <a:rPr kumimoji="0" lang="en-US"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 : </a:t>
                      </a:r>
                      <a:r>
                        <a:rPr kumimoji="0" lang="zh-CN" altLang="zh-CN" sz="2000" b="1" kern="12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rPr>
                        <a:t>人工智能与</a:t>
                      </a:r>
                      <a:r>
                        <a:rPr kumimoji="0" lang="zh-CN"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云计算</a:t>
                      </a:r>
                      <a:r>
                        <a:rPr kumimoji="0" lang="en-US"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kumimoji="0" lang="zh-CN" altLang="zh-CN" sz="20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大数据</a:t>
                      </a:r>
                      <a:endParaRPr lang="zh-CN" altLang="en-US" sz="2000" dirty="0">
                        <a:effectLst>
                          <a:outerShdw blurRad="38100" dist="38100" dir="2700000" algn="tl">
                            <a:srgbClr val="000000">
                              <a:alpha val="43137"/>
                            </a:srgbClr>
                          </a:outerShdw>
                        </a:effectLst>
                        <a:latin typeface="微软雅黑" pitchFamily="34" charset="-122"/>
                        <a:ea typeface="微软雅黑" pitchFamily="34" charset="-122"/>
                      </a:endParaRPr>
                    </a:p>
                  </a:txBody>
                  <a:tcPr/>
                </a:tc>
              </a:tr>
              <a:tr h="2270807">
                <a:tc>
                  <a:txBody>
                    <a:bodyPr/>
                    <a:lstStyle/>
                    <a:p>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Dr. </a:t>
                      </a:r>
                      <a:r>
                        <a:rPr kumimoji="0" lang="en-US" altLang="zh-CN" sz="1400" b="1" kern="1200" dirty="0" err="1"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JiangChuan</a:t>
                      </a:r>
                      <a:r>
                        <a:rPr kumimoji="0" lang="en-US" altLang="zh-CN" sz="1400" b="1" kern="1200" dirty="0" smtClean="0">
                          <a:solidFill>
                            <a:srgbClr val="7030A0"/>
                          </a:solidFill>
                          <a:effectLst>
                            <a:outerShdw blurRad="38100" dist="38100" dir="2700000" algn="tl">
                              <a:srgbClr val="000000">
                                <a:alpha val="43137"/>
                              </a:srgbClr>
                            </a:outerShdw>
                          </a:effectLst>
                          <a:latin typeface="微软雅黑" pitchFamily="34" charset="-122"/>
                          <a:ea typeface="微软雅黑" pitchFamily="34" charset="-122"/>
                          <a:cs typeface="+mn-cs"/>
                        </a:rPr>
                        <a:t> (JC) LIU</a:t>
                      </a:r>
                      <a:r>
                        <a:rPr kumimoji="0" lang="en-US" altLang="zh-CN" sz="1400" b="1" kern="1200" dirty="0" smtClean="0">
                          <a:solidFill>
                            <a:schemeClr val="dk1"/>
                          </a:solidFill>
                          <a:latin typeface="微软雅黑" pitchFamily="34" charset="-122"/>
                          <a:ea typeface="微软雅黑" pitchFamily="34" charset="-122"/>
                          <a:cs typeface="+mn-cs"/>
                        </a:rPr>
                        <a:t> </a:t>
                      </a:r>
                      <a:r>
                        <a:rPr kumimoji="0" lang="en-US" altLang="zh-CN" sz="1400" kern="1200" dirty="0" smtClean="0">
                          <a:solidFill>
                            <a:schemeClr val="dk1"/>
                          </a:solidFill>
                          <a:latin typeface="微软雅黑" pitchFamily="34" charset="-122"/>
                          <a:ea typeface="微软雅黑" pitchFamily="34" charset="-122"/>
                          <a:cs typeface="+mn-cs"/>
                        </a:rPr>
                        <a:t> </a:t>
                      </a:r>
                    </a:p>
                    <a:p>
                      <a:r>
                        <a:rPr kumimoji="0" lang="en-US" altLang="zh-CN" sz="1400" kern="1200" dirty="0" smtClean="0">
                          <a:solidFill>
                            <a:schemeClr val="dk1"/>
                          </a:solidFill>
                          <a:latin typeface="微软雅黑" pitchFamily="34" charset="-122"/>
                          <a:ea typeface="微软雅黑" pitchFamily="34" charset="-122"/>
                          <a:cs typeface="+mn-cs"/>
                        </a:rPr>
                        <a:t>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b="1" kern="1200" dirty="0" smtClean="0">
                          <a:solidFill>
                            <a:schemeClr val="dk1"/>
                          </a:solidFill>
                          <a:effectLst>
                            <a:outerShdw blurRad="38100" dist="38100" dir="2700000" algn="tl">
                              <a:srgbClr val="000000">
                                <a:alpha val="43137"/>
                              </a:srgbClr>
                            </a:outerShdw>
                          </a:effectLst>
                          <a:latin typeface="微软雅黑" pitchFamily="34" charset="-122"/>
                          <a:ea typeface="微软雅黑" pitchFamily="34" charset="-122"/>
                          <a:cs typeface="+mn-cs"/>
                        </a:rPr>
                        <a:t>University Professor</a:t>
                      </a:r>
                      <a:r>
                        <a:rPr kumimoji="0" lang="zh-CN" altLang="zh-CN" sz="1400" b="1" kern="1200" dirty="0" smtClean="0">
                          <a:solidFill>
                            <a:schemeClr val="dk1"/>
                          </a:solidFill>
                          <a:effectLst>
                            <a:outerShdw blurRad="38100" dist="38100" dir="2700000" algn="tl">
                              <a:srgbClr val="000000">
                                <a:alpha val="43137"/>
                              </a:srgbClr>
                            </a:outerShdw>
                          </a:effectLst>
                          <a:latin typeface="微软雅黑" pitchFamily="34" charset="-122"/>
                          <a:ea typeface="微软雅黑" pitchFamily="34" charset="-122"/>
                          <a:cs typeface="+mn-cs"/>
                        </a:rPr>
                        <a:t>系主任</a:t>
                      </a:r>
                      <a:r>
                        <a:rPr kumimoji="0" lang="en-US" altLang="zh-CN" sz="1400" b="1" kern="1200" dirty="0" smtClean="0">
                          <a:solidFill>
                            <a:schemeClr val="dk1"/>
                          </a:solidFill>
                          <a:effectLst>
                            <a:outerShdw blurRad="38100" dist="38100" dir="2700000" algn="tl">
                              <a:srgbClr val="000000">
                                <a:alpha val="43137"/>
                              </a:srgbClr>
                            </a:outerShdw>
                          </a:effectLst>
                          <a:latin typeface="微软雅黑" pitchFamily="34" charset="-122"/>
                          <a:ea typeface="微软雅黑" pitchFamily="34" charset="-122"/>
                          <a:cs typeface="+mn-cs"/>
                        </a:rPr>
                        <a:t>/School of Computing Science, </a:t>
                      </a:r>
                    </a:p>
                    <a:p>
                      <a:r>
                        <a:rPr kumimoji="0" lang="en-US" altLang="zh-CN" sz="1400" b="1" kern="1200" dirty="0" smtClean="0">
                          <a:solidFill>
                            <a:schemeClr val="dk1"/>
                          </a:solidFill>
                          <a:effectLst>
                            <a:outerShdw blurRad="38100" dist="38100" dir="2700000" algn="tl">
                              <a:srgbClr val="000000">
                                <a:alpha val="43137"/>
                              </a:srgbClr>
                            </a:outerShdw>
                          </a:effectLst>
                          <a:latin typeface="微软雅黑" pitchFamily="34" charset="-122"/>
                          <a:ea typeface="微软雅黑" pitchFamily="34" charset="-122"/>
                          <a:cs typeface="+mn-cs"/>
                        </a:rPr>
                        <a:t>Simon Fraser University, Burnaby (Metro-Vancouver), BC, Canada</a:t>
                      </a:r>
                    </a:p>
                    <a:p>
                      <a:r>
                        <a:rPr kumimoji="0" lang="en-US" altLang="zh-CN" sz="1400" kern="1200" dirty="0" smtClean="0">
                          <a:solidFill>
                            <a:schemeClr val="dk1"/>
                          </a:solidFill>
                          <a:latin typeface="微软雅黑" pitchFamily="34" charset="-122"/>
                          <a:ea typeface="微软雅黑" pitchFamily="34" charset="-122"/>
                          <a:cs typeface="+mn-cs"/>
                        </a:rPr>
                        <a:t>He is also an EMC-Endowed Visiting Chair Professor of </a:t>
                      </a:r>
                      <a:r>
                        <a:rPr kumimoji="0" lang="en-US" altLang="zh-CN" sz="1400" kern="1200" dirty="0" err="1" smtClean="0">
                          <a:solidFill>
                            <a:schemeClr val="dk1"/>
                          </a:solidFill>
                          <a:latin typeface="微软雅黑" pitchFamily="34" charset="-122"/>
                          <a:ea typeface="微软雅黑" pitchFamily="34" charset="-122"/>
                          <a:cs typeface="+mn-cs"/>
                        </a:rPr>
                        <a:t>Tsinghua</a:t>
                      </a:r>
                      <a:r>
                        <a:rPr kumimoji="0" lang="en-US" altLang="zh-CN" sz="1400" kern="1200" dirty="0" smtClean="0">
                          <a:solidFill>
                            <a:schemeClr val="dk1"/>
                          </a:solidFill>
                          <a:latin typeface="微软雅黑" pitchFamily="34" charset="-122"/>
                          <a:ea typeface="微软雅黑" pitchFamily="34" charset="-122"/>
                          <a:cs typeface="+mn-cs"/>
                        </a:rPr>
                        <a:t> University, Beijing, China (EMC</a:t>
                      </a:r>
                      <a:r>
                        <a:rPr kumimoji="0" lang="zh-CN" altLang="zh-CN" sz="1400" kern="1200" dirty="0" smtClean="0">
                          <a:solidFill>
                            <a:schemeClr val="dk1"/>
                          </a:solidFill>
                          <a:latin typeface="微软雅黑" pitchFamily="34" charset="-122"/>
                          <a:ea typeface="微软雅黑" pitchFamily="34" charset="-122"/>
                          <a:cs typeface="+mn-cs"/>
                        </a:rPr>
                        <a:t>讲席教授</a:t>
                      </a:r>
                      <a:r>
                        <a:rPr kumimoji="0" lang="en-US" altLang="zh-CN" sz="1400" kern="1200" dirty="0" smtClean="0">
                          <a:solidFill>
                            <a:schemeClr val="dk1"/>
                          </a:solidFill>
                          <a:latin typeface="微软雅黑" pitchFamily="34" charset="-122"/>
                          <a:ea typeface="微软雅黑" pitchFamily="34" charset="-122"/>
                          <a:cs typeface="+mn-cs"/>
                        </a:rPr>
                        <a:t>, </a:t>
                      </a:r>
                      <a:r>
                        <a:rPr kumimoji="0" lang="zh-CN" altLang="zh-CN" sz="1400" kern="1200" dirty="0" smtClean="0">
                          <a:solidFill>
                            <a:schemeClr val="dk1"/>
                          </a:solidFill>
                          <a:latin typeface="微软雅黑" pitchFamily="34" charset="-122"/>
                          <a:ea typeface="微软雅黑" pitchFamily="34" charset="-122"/>
                          <a:cs typeface="+mn-cs"/>
                        </a:rPr>
                        <a:t>计算机系统与网络领域</a:t>
                      </a:r>
                      <a:r>
                        <a:rPr kumimoji="0" lang="en-US" altLang="zh-CN" sz="1400" kern="1200" dirty="0" smtClean="0">
                          <a:solidFill>
                            <a:schemeClr val="dk1"/>
                          </a:solidFill>
                          <a:latin typeface="微软雅黑" pitchFamily="34" charset="-122"/>
                          <a:ea typeface="微软雅黑" pitchFamily="34" charset="-122"/>
                          <a:cs typeface="+mn-cs"/>
                        </a:rPr>
                        <a:t>, 2013-2016) and an Adjunct Professor of </a:t>
                      </a:r>
                      <a:r>
                        <a:rPr kumimoji="0" lang="en-US" altLang="zh-CN" sz="1400" kern="1200" dirty="0" err="1" smtClean="0">
                          <a:solidFill>
                            <a:schemeClr val="dk1"/>
                          </a:solidFill>
                          <a:latin typeface="微软雅黑" pitchFamily="34" charset="-122"/>
                          <a:ea typeface="微软雅黑" pitchFamily="34" charset="-122"/>
                          <a:cs typeface="+mn-cs"/>
                        </a:rPr>
                        <a:t>Tsinghua</a:t>
                      </a:r>
                      <a:r>
                        <a:rPr kumimoji="0" lang="en-US" altLang="zh-CN" sz="1400" kern="1200" dirty="0" smtClean="0">
                          <a:solidFill>
                            <a:schemeClr val="dk1"/>
                          </a:solidFill>
                          <a:latin typeface="微软雅黑" pitchFamily="34" charset="-122"/>
                          <a:ea typeface="微软雅黑" pitchFamily="34" charset="-122"/>
                          <a:cs typeface="+mn-cs"/>
                        </a:rPr>
                        <a:t>-Berkeley Shenzhen Institute. He was a Microsoft Research Fellow.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rPr>
                        <a:t>He received </a:t>
                      </a:r>
                      <a:r>
                        <a:rPr kumimoji="0" lang="en-US" altLang="zh-CN" sz="1400" kern="1200" dirty="0" err="1" smtClean="0">
                          <a:solidFill>
                            <a:schemeClr val="dk1"/>
                          </a:solidFill>
                          <a:latin typeface="微软雅黑" pitchFamily="34" charset="-122"/>
                          <a:ea typeface="微软雅黑" pitchFamily="34" charset="-122"/>
                          <a:cs typeface="+mn-cs"/>
                        </a:rPr>
                        <a:t>BEng</a:t>
                      </a:r>
                      <a:r>
                        <a:rPr kumimoji="0" lang="en-US" altLang="zh-CN" sz="1400" kern="1200" dirty="0" smtClean="0">
                          <a:solidFill>
                            <a:schemeClr val="dk1"/>
                          </a:solidFill>
                          <a:latin typeface="微软雅黑" pitchFamily="34" charset="-122"/>
                          <a:ea typeface="微软雅黑" pitchFamily="34" charset="-122"/>
                          <a:cs typeface="+mn-cs"/>
                        </a:rPr>
                        <a:t> (Cum Laude) from </a:t>
                      </a:r>
                      <a:r>
                        <a:rPr kumimoji="0" lang="en-US" altLang="zh-CN" sz="1400" kern="1200" dirty="0" err="1" smtClean="0">
                          <a:solidFill>
                            <a:schemeClr val="dk1"/>
                          </a:solidFill>
                          <a:latin typeface="微软雅黑" pitchFamily="34" charset="-122"/>
                          <a:ea typeface="微软雅黑" pitchFamily="34" charset="-122"/>
                          <a:cs typeface="+mn-cs"/>
                        </a:rPr>
                        <a:t>Tsinghua</a:t>
                      </a:r>
                      <a:r>
                        <a:rPr kumimoji="0" lang="en-US" altLang="zh-CN" sz="1400" kern="1200" dirty="0" smtClean="0">
                          <a:solidFill>
                            <a:schemeClr val="dk1"/>
                          </a:solidFill>
                          <a:latin typeface="微软雅黑" pitchFamily="34" charset="-122"/>
                          <a:ea typeface="微软雅黑" pitchFamily="34" charset="-122"/>
                          <a:cs typeface="+mn-cs"/>
                        </a:rPr>
                        <a:t> University in 1999, and PhD from The Hong Kong University of Science and Technology in 2003 (recipient of 2004 Hong Kong Young Scientist Award for the PhD work). </a:t>
                      </a:r>
                    </a:p>
                    <a:p>
                      <a:endParaRPr kumimoji="0" lang="en-US" altLang="zh-CN" sz="1400" kern="1200" dirty="0" smtClean="0">
                        <a:solidFill>
                          <a:schemeClr val="dk1"/>
                        </a:solidFill>
                        <a:latin typeface="微软雅黑" pitchFamily="34" charset="-122"/>
                        <a:ea typeface="微软雅黑" pitchFamily="34" charset="-122"/>
                        <a:cs typeface="+mn-cs"/>
                      </a:endParaRPr>
                    </a:p>
                    <a:p>
                      <a:r>
                        <a:rPr kumimoji="0" lang="en-US" altLang="zh-CN" sz="1400" b="1" kern="1200" dirty="0" smtClean="0">
                          <a:solidFill>
                            <a:schemeClr val="dk1"/>
                          </a:solidFill>
                          <a:latin typeface="微软雅黑" pitchFamily="34" charset="-122"/>
                          <a:ea typeface="微软雅黑" pitchFamily="34" charset="-122"/>
                          <a:cs typeface="+mn-cs"/>
                        </a:rPr>
                        <a:t>Research Interests</a:t>
                      </a:r>
                      <a:r>
                        <a:rPr kumimoji="0" lang="en-US" altLang="zh-CN" sz="1400" kern="1200" dirty="0" smtClean="0">
                          <a:solidFill>
                            <a:schemeClr val="dk1"/>
                          </a:solidFill>
                          <a:latin typeface="微软雅黑" pitchFamily="34" charset="-122"/>
                          <a:ea typeface="微软雅黑" pitchFamily="34" charset="-122"/>
                          <a:cs typeface="+mn-cs"/>
                        </a:rPr>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rPr>
                        <a:t>   </a:t>
                      </a:r>
                      <a:r>
                        <a:rPr kumimoji="0" lang="en-US" altLang="zh-CN" sz="1400" b="1" kern="12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cs typeface="+mn-cs"/>
                        </a:rPr>
                        <a:t>Networking and multimedia; in particular, multimedia content processing and communications, wireless mobile networking, cloud and big data computing, online gaming and social networking, and  peer-to-peer networking</a:t>
                      </a:r>
                      <a:r>
                        <a:rPr kumimoji="0" lang="en-US" altLang="zh-CN" sz="1400" kern="1200" dirty="0" smtClean="0">
                          <a:solidFill>
                            <a:schemeClr val="dk1"/>
                          </a:solidFill>
                          <a:latin typeface="微软雅黑" pitchFamily="34" charset="-122"/>
                          <a:ea typeface="微软雅黑" pitchFamily="34" charset="-122"/>
                          <a:cs typeface="+mn-cs"/>
                        </a:rPr>
                        <a:t>.</a:t>
                      </a:r>
                    </a:p>
                    <a:p>
                      <a:r>
                        <a:rPr kumimoji="0" lang="en-US" altLang="zh-CN" sz="1400" b="1" kern="1200" dirty="0" smtClean="0">
                          <a:solidFill>
                            <a:schemeClr val="dk1"/>
                          </a:solidFill>
                          <a:latin typeface="微软雅黑" pitchFamily="34" charset="-122"/>
                          <a:ea typeface="微软雅黑" pitchFamily="34" charset="-122"/>
                          <a:cs typeface="+mn-cs"/>
                        </a:rPr>
                        <a:t>Some Awards and Impact</a:t>
                      </a:r>
                      <a:r>
                        <a:rPr kumimoji="0" lang="en-US" altLang="zh-CN" sz="1400" kern="1200" dirty="0" smtClean="0">
                          <a:solidFill>
                            <a:schemeClr val="dk1"/>
                          </a:solidFill>
                          <a:latin typeface="微软雅黑" pitchFamily="34" charset="-122"/>
                          <a:ea typeface="微软雅黑" pitchFamily="34" charset="-122"/>
                          <a:cs typeface="+mn-cs"/>
                        </a:rPr>
                        <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rPr>
                        <a:t>·  Test of Time Paper Award of IEEE INFOCOM, 2015 (Inaugural year)</a:t>
                      </a:r>
                      <a:br>
                        <a:rPr kumimoji="0" lang="en-US" altLang="zh-CN" sz="1400" kern="1200" dirty="0" smtClean="0">
                          <a:solidFill>
                            <a:schemeClr val="dk1"/>
                          </a:solidFill>
                          <a:latin typeface="微软雅黑" pitchFamily="34" charset="-122"/>
                          <a:ea typeface="微软雅黑" pitchFamily="34" charset="-122"/>
                          <a:cs typeface="+mn-cs"/>
                        </a:rPr>
                      </a:br>
                      <a:r>
                        <a:rPr kumimoji="0" lang="en-US" altLang="zh-CN" sz="1400" kern="1200" dirty="0" smtClean="0">
                          <a:solidFill>
                            <a:schemeClr val="dk1"/>
                          </a:solidFill>
                          <a:latin typeface="微软雅黑" pitchFamily="34" charset="-122"/>
                          <a:ea typeface="微软雅黑" pitchFamily="34" charset="-122"/>
                          <a:cs typeface="+mn-cs"/>
                        </a:rPr>
                        <a:t>·  NSERC E.W.R. </a:t>
                      </a:r>
                      <a:r>
                        <a:rPr kumimoji="0" lang="en-US" altLang="zh-CN" sz="1400" kern="1200" dirty="0" err="1" smtClean="0">
                          <a:solidFill>
                            <a:schemeClr val="dk1"/>
                          </a:solidFill>
                          <a:latin typeface="微软雅黑" pitchFamily="34" charset="-122"/>
                          <a:ea typeface="微软雅黑" pitchFamily="34" charset="-122"/>
                          <a:cs typeface="+mn-cs"/>
                        </a:rPr>
                        <a:t>Steacie</a:t>
                      </a:r>
                      <a:r>
                        <a:rPr kumimoji="0" lang="en-US" altLang="zh-CN" sz="1400" kern="1200" dirty="0" smtClean="0">
                          <a:solidFill>
                            <a:schemeClr val="dk1"/>
                          </a:solidFill>
                          <a:latin typeface="微软雅黑" pitchFamily="34" charset="-122"/>
                          <a:ea typeface="微软雅黑" pitchFamily="34" charset="-122"/>
                          <a:cs typeface="+mn-cs"/>
                        </a:rPr>
                        <a:t> Memorial Fellowship, 2015 (NSERC's most prestigious award to young researchers in Canadian universities; 6 recipients per year from all science and engineering fields nationwide)</a:t>
                      </a:r>
                      <a:endParaRPr lang="zh-CN" altLang="en-US" sz="1400" dirty="0">
                        <a:latin typeface="微软雅黑" pitchFamily="34" charset="-122"/>
                        <a:ea typeface="微软雅黑" pitchFamily="34" charset="-122"/>
                      </a:endParaRPr>
                    </a:p>
                  </a:txBody>
                  <a:tcPr/>
                </a:tc>
              </a:tr>
            </a:tbl>
          </a:graphicData>
        </a:graphic>
      </p:graphicFrame>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34</a:t>
            </a:fld>
            <a:endParaRPr lang="zh-CN" altLang="en-US"/>
          </a:p>
        </p:txBody>
      </p:sp>
      <p:pic>
        <p:nvPicPr>
          <p:cNvPr id="3074" name="Picture 2" descr="http://www.cs.sfu.ca/~jcliu/Photo-Liu-2015.jpg"/>
          <p:cNvPicPr>
            <a:picLocks noChangeAspect="1" noChangeArrowheads="1"/>
          </p:cNvPicPr>
          <p:nvPr/>
        </p:nvPicPr>
        <p:blipFill>
          <a:blip r:embed="rId2" cstate="print"/>
          <a:srcRect/>
          <a:stretch>
            <a:fillRect/>
          </a:stretch>
        </p:blipFill>
        <p:spPr bwMode="auto">
          <a:xfrm>
            <a:off x="7380312" y="764704"/>
            <a:ext cx="1590675" cy="184785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6000" cy="850106"/>
          </a:xfrm>
        </p:spPr>
        <p:txBody>
          <a:bodyPr>
            <a:normAutofit/>
          </a:bodyPr>
          <a:lstStyle/>
          <a:p>
            <a:pPr algn="ctr"/>
            <a:r>
              <a:rPr lang="en-US" altLang="zh-CN" sz="4000" b="1" dirty="0" smtClean="0">
                <a:latin typeface="+mj-ea"/>
              </a:rPr>
              <a:t>IEG</a:t>
            </a:r>
            <a:r>
              <a:rPr lang="zh-CN" altLang="zh-CN" sz="4000" b="1" dirty="0" smtClean="0">
                <a:latin typeface="+mj-ea"/>
              </a:rPr>
              <a:t>项目预算</a:t>
            </a:r>
            <a:r>
              <a:rPr lang="zh-CN" altLang="zh-CN" sz="4000" b="1" dirty="0" smtClean="0"/>
              <a:t>规划</a:t>
            </a:r>
            <a:r>
              <a:rPr lang="en-US" altLang="zh-CN" sz="4000" b="1" dirty="0" smtClean="0">
                <a:latin typeface="+mj-ea"/>
              </a:rPr>
              <a:t>(12</a:t>
            </a:r>
            <a:r>
              <a:rPr lang="zh-CN" altLang="zh-CN" sz="4000" b="1" dirty="0" smtClean="0">
                <a:latin typeface="+mj-ea"/>
              </a:rPr>
              <a:t>个月</a:t>
            </a:r>
            <a:r>
              <a:rPr lang="en-US" altLang="zh-CN" sz="4000" b="1" dirty="0" smtClean="0">
                <a:latin typeface="+mj-ea"/>
              </a:rPr>
              <a:t>)</a:t>
            </a:r>
            <a:endParaRPr lang="zh-CN" altLang="en-US" sz="4000" b="1" dirty="0">
              <a:latin typeface="+mj-ea"/>
            </a:endParaRPr>
          </a:p>
        </p:txBody>
      </p:sp>
      <p:graphicFrame>
        <p:nvGraphicFramePr>
          <p:cNvPr id="6" name="内容占位符 5"/>
          <p:cNvGraphicFramePr>
            <a:graphicFrameLocks noGrp="1"/>
          </p:cNvGraphicFramePr>
          <p:nvPr>
            <p:ph idx="1"/>
          </p:nvPr>
        </p:nvGraphicFramePr>
        <p:xfrm>
          <a:off x="457200" y="1412774"/>
          <a:ext cx="8229600" cy="4918780"/>
        </p:xfrm>
        <a:graphic>
          <a:graphicData uri="http://schemas.openxmlformats.org/drawingml/2006/table">
            <a:tbl>
              <a:tblPr firstRow="1" bandRow="1">
                <a:tableStyleId>{5C22544A-7EE6-4342-B048-85BDC9FD1C3A}</a:tableStyleId>
              </a:tblPr>
              <a:tblGrid>
                <a:gridCol w="2386608"/>
                <a:gridCol w="720080"/>
                <a:gridCol w="2088232"/>
                <a:gridCol w="864096"/>
                <a:gridCol w="2170584"/>
              </a:tblGrid>
              <a:tr h="432050">
                <a:tc>
                  <a:txBody>
                    <a:bodyPr/>
                    <a:lstStyle/>
                    <a:p>
                      <a:pPr algn="ctr">
                        <a:spcAft>
                          <a:spcPts val="0"/>
                        </a:spcAft>
                      </a:pPr>
                      <a:r>
                        <a:rPr lang="zh-CN"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人员配置</a:t>
                      </a:r>
                      <a:r>
                        <a:rPr lang="en-US"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a:t>
                      </a:r>
                      <a:r>
                        <a:rPr kumimoji="0" lang="zh-CN" altLang="zh-CN" sz="14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费用项目</a:t>
                      </a:r>
                      <a:r>
                        <a:rPr lang="en-US"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
                      </a:r>
                      <a:br>
                        <a:rPr lang="en-US"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br>
                      <a:endParaRPr lang="zh-CN" altLang="en-US" sz="1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c>
                  <a:txBody>
                    <a:bodyPr/>
                    <a:lstStyle/>
                    <a:p>
                      <a:pPr algn="ctr">
                        <a:spcAft>
                          <a:spcPts val="0"/>
                        </a:spcAft>
                      </a:pPr>
                      <a:r>
                        <a:rPr lang="zh-CN"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数量</a:t>
                      </a:r>
                      <a:r>
                        <a:rPr lang="en-US"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
                      </a:r>
                      <a:br>
                        <a:rPr lang="en-US"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br>
                      <a:endParaRPr lang="zh-CN" altLang="en-US" sz="1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c>
                  <a:txBody>
                    <a:bodyPr/>
                    <a:lstStyle/>
                    <a:p>
                      <a:pPr algn="ctr">
                        <a:spcAft>
                          <a:spcPts val="0"/>
                        </a:spcAft>
                      </a:pPr>
                      <a:r>
                        <a:rPr lang="zh-CN" altLang="zh-CN" sz="1400" kern="10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平均成本</a:t>
                      </a:r>
                      <a:r>
                        <a:rPr lang="en-US" altLang="zh-CN" sz="1400" kern="10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a:t>
                      </a:r>
                      <a:r>
                        <a:rPr lang="zh-CN" altLang="zh-CN" sz="1400" kern="10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美元</a:t>
                      </a:r>
                      <a:r>
                        <a:rPr lang="en-US" altLang="zh-CN" sz="1400" kern="10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a:t>
                      </a:r>
                      <a:r>
                        <a:rPr lang="zh-CN"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年</a:t>
                      </a:r>
                    </a:p>
                    <a:p>
                      <a:pPr algn="ctr"/>
                      <a:endParaRPr lang="zh-CN" altLang="en-US" sz="1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c>
                  <a:txBody>
                    <a:bodyPr/>
                    <a:lstStyle/>
                    <a:p>
                      <a:pPr algn="ctr"/>
                      <a:r>
                        <a:rPr lang="zh-CN" altLang="zh-CN" sz="14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宋体"/>
                        </a:rPr>
                        <a:t>期数</a:t>
                      </a:r>
                      <a:r>
                        <a:rPr lang="en-US" altLang="zh-CN" sz="14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宋体"/>
                        </a:rPr>
                        <a:t>/</a:t>
                      </a:r>
                      <a:r>
                        <a:rPr lang="zh-CN" altLang="zh-CN" sz="14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宋体"/>
                        </a:rPr>
                        <a:t>年</a:t>
                      </a:r>
                      <a:r>
                        <a:rPr lang="en-US" altLang="zh-CN" sz="14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宋体"/>
                        </a:rPr>
                        <a:t/>
                      </a:r>
                      <a:br>
                        <a:rPr lang="en-US" altLang="zh-CN" sz="14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宋体"/>
                        </a:rPr>
                      </a:br>
                      <a:endParaRPr lang="zh-CN" altLang="en-US" sz="1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c>
                  <a:txBody>
                    <a:bodyPr/>
                    <a:lstStyle/>
                    <a:p>
                      <a:pPr algn="ctr">
                        <a:spcAft>
                          <a:spcPts val="0"/>
                        </a:spcAft>
                      </a:pPr>
                      <a:r>
                        <a:rPr lang="zh-CN" altLang="zh-CN" sz="14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宋体"/>
                        </a:rPr>
                        <a:t>总和</a:t>
                      </a:r>
                      <a:endParaRPr lang="zh-CN" altLang="en-US" sz="1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r>
              <a:tr h="828710">
                <a:tc>
                  <a:txBody>
                    <a:bodyPr/>
                    <a:lstStyle/>
                    <a:p>
                      <a:pPr marL="342900" indent="-342900" algn="l">
                        <a:buAutoNum type="arabicPeriod"/>
                      </a:pPr>
                      <a:r>
                        <a:rPr kumimoji="0" lang="zh-CN" altLang="zh-CN" sz="1800" b="1" kern="1200" dirty="0" smtClean="0">
                          <a:solidFill>
                            <a:schemeClr val="dk1"/>
                          </a:solidFill>
                          <a:latin typeface="微软雅黑" pitchFamily="34" charset="-122"/>
                          <a:ea typeface="微软雅黑" pitchFamily="34" charset="-122"/>
                          <a:cs typeface="+mn-cs"/>
                        </a:rPr>
                        <a:t>技术开发团队</a:t>
                      </a:r>
                      <a:endParaRPr kumimoji="0" lang="en-US" altLang="zh-CN" sz="1800" b="1" kern="1200" dirty="0" smtClean="0">
                        <a:solidFill>
                          <a:schemeClr val="dk1"/>
                        </a:solidFill>
                        <a:latin typeface="微软雅黑" pitchFamily="34" charset="-122"/>
                        <a:ea typeface="微软雅黑" pitchFamily="34" charset="-122"/>
                        <a:cs typeface="+mn-cs"/>
                      </a:endParaRPr>
                    </a:p>
                    <a:p>
                      <a:pPr marL="342900" indent="-342900" algn="l">
                        <a:buNone/>
                      </a:pPr>
                      <a:r>
                        <a:rPr kumimoji="0" lang="en-US" altLang="zh-CN" sz="1800" b="1" kern="1200" dirty="0" smtClean="0">
                          <a:solidFill>
                            <a:schemeClr val="dk1"/>
                          </a:solidFill>
                          <a:latin typeface="微软雅黑" pitchFamily="34" charset="-122"/>
                          <a:ea typeface="微软雅黑" pitchFamily="34" charset="-122"/>
                          <a:cs typeface="+mn-cs"/>
                        </a:rPr>
                        <a:t>(</a:t>
                      </a:r>
                      <a:r>
                        <a:rPr lang="zh-CN" altLang="en-US" sz="1800" b="1" dirty="0" smtClean="0">
                          <a:solidFill>
                            <a:schemeClr val="bg1"/>
                          </a:solidFill>
                          <a:effectLst/>
                          <a:latin typeface="微软雅黑" pitchFamily="34" charset="-122"/>
                          <a:ea typeface="微软雅黑" pitchFamily="34" charset="-122"/>
                        </a:rPr>
                        <a:t>区块链</a:t>
                      </a:r>
                      <a:r>
                        <a:rPr kumimoji="0" lang="zh-CN" altLang="zh-CN" sz="1800" b="1" kern="1200" dirty="0" smtClean="0">
                          <a:solidFill>
                            <a:schemeClr val="dk1"/>
                          </a:solidFill>
                          <a:latin typeface="微软雅黑" pitchFamily="34" charset="-122"/>
                          <a:ea typeface="微软雅黑" pitchFamily="34" charset="-122"/>
                          <a:cs typeface="+mn-cs"/>
                        </a:rPr>
                        <a:t>专家</a:t>
                      </a:r>
                      <a:r>
                        <a:rPr kumimoji="0" lang="en-US" altLang="zh-CN" sz="1800" b="1" kern="1200" dirty="0" smtClean="0">
                          <a:solidFill>
                            <a:schemeClr val="dk1"/>
                          </a:solidFill>
                          <a:latin typeface="微软雅黑" pitchFamily="34" charset="-122"/>
                          <a:ea typeface="微软雅黑" pitchFamily="34" charset="-122"/>
                          <a:cs typeface="+mn-cs"/>
                        </a:rPr>
                        <a:t>/IEG</a:t>
                      </a:r>
                      <a:r>
                        <a:rPr kumimoji="0" lang="zh-CN" altLang="zh-CN" sz="1800" b="1" kern="1200" dirty="0" smtClean="0">
                          <a:solidFill>
                            <a:schemeClr val="dk1"/>
                          </a:solidFill>
                          <a:latin typeface="微软雅黑" pitchFamily="34" charset="-122"/>
                          <a:ea typeface="微软雅黑" pitchFamily="34" charset="-122"/>
                          <a:cs typeface="+mn-cs"/>
                        </a:rPr>
                        <a:t>工程师</a:t>
                      </a:r>
                      <a:r>
                        <a:rPr kumimoji="0" lang="en-US" altLang="zh-CN" sz="1800" b="1" kern="1200" dirty="0" smtClean="0">
                          <a:solidFill>
                            <a:schemeClr val="dk1"/>
                          </a:solidFill>
                          <a:latin typeface="微软雅黑" pitchFamily="34" charset="-122"/>
                          <a:ea typeface="微软雅黑" pitchFamily="34" charset="-122"/>
                          <a:cs typeface="+mn-cs"/>
                        </a:rPr>
                        <a:t>, </a:t>
                      </a:r>
                      <a:r>
                        <a:rPr kumimoji="0" lang="zh-CN" altLang="zh-CN" sz="1800" b="1" kern="1200" dirty="0" smtClean="0">
                          <a:solidFill>
                            <a:schemeClr val="dk1"/>
                          </a:solidFill>
                          <a:latin typeface="微软雅黑" pitchFamily="34" charset="-122"/>
                          <a:ea typeface="微软雅黑" pitchFamily="34" charset="-122"/>
                          <a:cs typeface="+mn-cs"/>
                        </a:rPr>
                        <a:t>软件开发等</a:t>
                      </a:r>
                      <a:r>
                        <a:rPr kumimoji="0" lang="en-US" altLang="zh-CN" sz="1800" b="1" kern="1200" dirty="0" smtClean="0">
                          <a:solidFill>
                            <a:schemeClr val="dk1"/>
                          </a:solidFill>
                          <a:latin typeface="微软雅黑" pitchFamily="34" charset="-122"/>
                          <a:ea typeface="微软雅黑" pitchFamily="34" charset="-122"/>
                          <a:cs typeface="+mn-cs"/>
                        </a:rPr>
                        <a:t>)</a:t>
                      </a:r>
                      <a:endParaRPr lang="zh-CN" altLang="en-US" b="1" dirty="0">
                        <a:latin typeface="微软雅黑" pitchFamily="34" charset="-122"/>
                        <a:ea typeface="微软雅黑" pitchFamily="34" charset="-122"/>
                      </a:endParaRPr>
                    </a:p>
                  </a:txBody>
                  <a:tcPr/>
                </a:tc>
                <a:tc>
                  <a:txBody>
                    <a:bodyPr/>
                    <a:lstStyle/>
                    <a:p>
                      <a:pPr algn="ctr"/>
                      <a:endParaRPr lang="en-US" altLang="zh-CN" b="1" dirty="0" smtClean="0">
                        <a:latin typeface="微软雅黑" pitchFamily="34" charset="-122"/>
                        <a:ea typeface="微软雅黑" pitchFamily="34" charset="-122"/>
                      </a:endParaRPr>
                    </a:p>
                    <a:p>
                      <a:pPr algn="ctr"/>
                      <a:r>
                        <a:rPr lang="en-US" altLang="zh-CN" b="1" dirty="0" smtClean="0">
                          <a:latin typeface="微软雅黑" pitchFamily="34" charset="-122"/>
                          <a:ea typeface="微软雅黑" pitchFamily="34" charset="-122"/>
                        </a:rPr>
                        <a:t>18</a:t>
                      </a:r>
                      <a:endParaRPr lang="zh-CN" altLang="en-US" b="1" dirty="0">
                        <a:latin typeface="微软雅黑" pitchFamily="34" charset="-122"/>
                        <a:ea typeface="微软雅黑" pitchFamily="34" charset="-122"/>
                      </a:endParaRPr>
                    </a:p>
                  </a:txBody>
                  <a:tcPr/>
                </a:tc>
                <a:tc>
                  <a:txBody>
                    <a:bodyPr/>
                    <a:lstStyle/>
                    <a:p>
                      <a:pPr algn="ct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$ 180,000 USD</a:t>
                      </a:r>
                      <a:endParaRPr lang="zh-CN" altLang="en-US" dirty="0">
                        <a:latin typeface="微软雅黑" pitchFamily="34" charset="-122"/>
                        <a:ea typeface="微软雅黑" pitchFamily="34" charset="-122"/>
                      </a:endParaRPr>
                    </a:p>
                  </a:txBody>
                  <a:tcPr/>
                </a:tc>
                <a:tc>
                  <a:txBody>
                    <a:bodyPr/>
                    <a:lstStyle/>
                    <a:p>
                      <a:pPr algn="ctr"/>
                      <a:endParaRPr lang="en-US" altLang="zh-CN" b="1" dirty="0" smtClean="0"/>
                    </a:p>
                    <a:p>
                      <a:pPr algn="ctr"/>
                      <a:r>
                        <a:rPr lang="en-US" altLang="zh-CN" b="1" dirty="0" smtClean="0"/>
                        <a:t>1</a:t>
                      </a:r>
                      <a:endParaRPr lang="zh-CN" altLang="en-US" b="1" dirty="0"/>
                    </a:p>
                  </a:txBody>
                  <a:tcPr/>
                </a:tc>
                <a:tc>
                  <a:txBody>
                    <a:bodyPr/>
                    <a:lstStyle/>
                    <a:p>
                      <a:pPr algn="ct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$ 3,240,000 USD</a:t>
                      </a:r>
                      <a:endParaRPr lang="zh-CN" altLang="en-US" dirty="0">
                        <a:latin typeface="微软雅黑" pitchFamily="34" charset="-122"/>
                        <a:ea typeface="微软雅黑" pitchFamily="34" charset="-122"/>
                      </a:endParaRPr>
                    </a:p>
                  </a:txBody>
                  <a:tcPr/>
                </a:tc>
              </a:tr>
              <a:tr h="828710">
                <a:tc>
                  <a:txBody>
                    <a:bodyPr/>
                    <a:lstStyle/>
                    <a:p>
                      <a:pPr algn="l"/>
                      <a:r>
                        <a:rPr kumimoji="0" lang="en-US" altLang="zh-CN" sz="1800" b="1" kern="1200" dirty="0" smtClean="0">
                          <a:solidFill>
                            <a:schemeClr val="dk1"/>
                          </a:solidFill>
                          <a:latin typeface="微软雅黑" pitchFamily="34" charset="-122"/>
                          <a:ea typeface="微软雅黑" pitchFamily="34" charset="-122"/>
                          <a:cs typeface="+mn-cs"/>
                        </a:rPr>
                        <a:t>2. </a:t>
                      </a:r>
                      <a:r>
                        <a:rPr kumimoji="0" lang="zh-CN" altLang="zh-CN" sz="1800" b="1" kern="1200" dirty="0" smtClean="0">
                          <a:solidFill>
                            <a:schemeClr val="dk1"/>
                          </a:solidFill>
                          <a:latin typeface="微软雅黑" pitchFamily="34" charset="-122"/>
                          <a:ea typeface="微软雅黑" pitchFamily="34" charset="-122"/>
                          <a:cs typeface="+mn-cs"/>
                        </a:rPr>
                        <a:t>市场推广人员</a:t>
                      </a:r>
                      <a:r>
                        <a:rPr kumimoji="0" lang="en-US" altLang="zh-CN" sz="1800" b="1" kern="1200" dirty="0" smtClean="0">
                          <a:solidFill>
                            <a:schemeClr val="dk1"/>
                          </a:solidFill>
                          <a:latin typeface="微软雅黑" pitchFamily="34" charset="-122"/>
                          <a:ea typeface="微软雅黑" pitchFamily="34" charset="-122"/>
                          <a:cs typeface="+mn-cs"/>
                        </a:rPr>
                        <a:t>/</a:t>
                      </a:r>
                    </a:p>
                    <a:p>
                      <a:pPr algn="l"/>
                      <a:r>
                        <a:rPr kumimoji="0" lang="en-US" altLang="zh-CN" sz="1800" b="1" kern="1200" dirty="0" smtClean="0">
                          <a:solidFill>
                            <a:schemeClr val="dk1"/>
                          </a:solidFill>
                          <a:latin typeface="微软雅黑" pitchFamily="34" charset="-122"/>
                          <a:ea typeface="微软雅黑" pitchFamily="34" charset="-122"/>
                          <a:cs typeface="+mn-cs"/>
                        </a:rPr>
                        <a:t>    </a:t>
                      </a:r>
                      <a:r>
                        <a:rPr kumimoji="0" lang="zh-CN" altLang="zh-CN" sz="1800" b="1" kern="1200" dirty="0" smtClean="0">
                          <a:solidFill>
                            <a:schemeClr val="dk1"/>
                          </a:solidFill>
                          <a:latin typeface="微软雅黑" pitchFamily="34" charset="-122"/>
                          <a:ea typeface="微软雅黑" pitchFamily="34" charset="-122"/>
                          <a:cs typeface="+mn-cs"/>
                        </a:rPr>
                        <a:t>行政后勤人员</a:t>
                      </a:r>
                      <a:endParaRPr kumimoji="0" lang="en-US" altLang="zh-CN" sz="1800" b="1" kern="1200" dirty="0" smtClean="0">
                        <a:solidFill>
                          <a:schemeClr val="dk1"/>
                        </a:solidFill>
                        <a:latin typeface="微软雅黑" pitchFamily="34" charset="-122"/>
                        <a:ea typeface="微软雅黑" pitchFamily="34" charset="-122"/>
                        <a:cs typeface="+mn-cs"/>
                      </a:endParaRPr>
                    </a:p>
                    <a:p>
                      <a:pPr algn="l"/>
                      <a:endParaRPr lang="zh-CN" altLang="en-US" dirty="0"/>
                    </a:p>
                  </a:txBody>
                  <a:tcPr/>
                </a:tc>
                <a:tc>
                  <a:txBody>
                    <a:bodyPr/>
                    <a:lstStyle/>
                    <a:p>
                      <a:pPr algn="ctr"/>
                      <a:endParaRPr lang="en-US" altLang="zh-CN" b="1" dirty="0" smtClean="0">
                        <a:latin typeface="微软雅黑" pitchFamily="34" charset="-122"/>
                        <a:ea typeface="微软雅黑" pitchFamily="34" charset="-122"/>
                      </a:endParaRPr>
                    </a:p>
                    <a:p>
                      <a:pPr algn="ctr"/>
                      <a:r>
                        <a:rPr lang="en-US" altLang="zh-CN" b="1" dirty="0" smtClean="0">
                          <a:latin typeface="微软雅黑" pitchFamily="34" charset="-122"/>
                          <a:ea typeface="微软雅黑" pitchFamily="34" charset="-122"/>
                        </a:rPr>
                        <a:t>8</a:t>
                      </a:r>
                      <a:endParaRPr lang="zh-CN" altLang="en-US" b="1" dirty="0">
                        <a:latin typeface="微软雅黑" pitchFamily="34" charset="-122"/>
                        <a:ea typeface="微软雅黑" pitchFamily="34" charset="-122"/>
                      </a:endParaRPr>
                    </a:p>
                  </a:txBody>
                  <a:tcPr/>
                </a:tc>
                <a:tc>
                  <a:txBody>
                    <a:bodyPr/>
                    <a:lstStyle/>
                    <a:p>
                      <a:pPr algn="ct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$ 120,000 USD</a:t>
                      </a:r>
                      <a:endParaRPr lang="zh-CN" altLang="en-US" dirty="0">
                        <a:latin typeface="微软雅黑" pitchFamily="34" charset="-122"/>
                        <a:ea typeface="微软雅黑" pitchFamily="34" charset="-122"/>
                      </a:endParaRPr>
                    </a:p>
                  </a:txBody>
                  <a:tcPr/>
                </a:tc>
                <a:tc>
                  <a:txBody>
                    <a:bodyPr/>
                    <a:lstStyle/>
                    <a:p>
                      <a:pPr algn="ctr"/>
                      <a:endParaRPr lang="en-US" altLang="zh-CN" b="1" dirty="0" smtClean="0"/>
                    </a:p>
                    <a:p>
                      <a:pPr algn="ctr"/>
                      <a:r>
                        <a:rPr lang="en-US" altLang="zh-CN" b="1" dirty="0" smtClean="0"/>
                        <a:t>1</a:t>
                      </a:r>
                      <a:endParaRPr lang="zh-CN" altLang="en-US" b="1" dirty="0"/>
                    </a:p>
                  </a:txBody>
                  <a:tcPr/>
                </a:tc>
                <a:tc>
                  <a:txBody>
                    <a:bodyPr/>
                    <a:lstStyle/>
                    <a:p>
                      <a:pPr algn="ct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$ 960,000 USD</a:t>
                      </a:r>
                      <a:endParaRPr lang="zh-CN" altLang="en-US" dirty="0">
                        <a:latin typeface="微软雅黑" pitchFamily="34" charset="-122"/>
                        <a:ea typeface="微软雅黑" pitchFamily="34" charset="-122"/>
                      </a:endParaRPr>
                    </a:p>
                  </a:txBody>
                  <a:tcPr/>
                </a:tc>
              </a:tr>
              <a:tr h="828710">
                <a:tc>
                  <a:txBody>
                    <a:bodyPr/>
                    <a:lstStyle/>
                    <a:p>
                      <a:pPr algn="l"/>
                      <a:r>
                        <a:rPr kumimoji="0" lang="en-US" altLang="zh-CN" sz="1800" b="1" kern="1200" dirty="0" smtClean="0">
                          <a:solidFill>
                            <a:schemeClr val="dk1"/>
                          </a:solidFill>
                          <a:latin typeface="微软雅黑" pitchFamily="34" charset="-122"/>
                          <a:ea typeface="微软雅黑" pitchFamily="34" charset="-122"/>
                          <a:cs typeface="+mn-cs"/>
                        </a:rPr>
                        <a:t>3. </a:t>
                      </a:r>
                      <a:r>
                        <a:rPr kumimoji="0" lang="en-US" altLang="zh-CN" sz="1800" b="1" kern="1200" dirty="0" smtClean="0">
                          <a:solidFill>
                            <a:schemeClr val="dk1"/>
                          </a:solidFill>
                          <a:effectLst>
                            <a:outerShdw blurRad="38100" dist="38100" dir="2700000" algn="tl">
                              <a:srgbClr val="000000">
                                <a:alpha val="43137"/>
                              </a:srgbClr>
                            </a:outerShdw>
                          </a:effectLst>
                          <a:latin typeface="微软雅黑" pitchFamily="34" charset="-122"/>
                          <a:ea typeface="微软雅黑" pitchFamily="34" charset="-122"/>
                          <a:cs typeface="+mn-cs"/>
                        </a:rPr>
                        <a:t>IEG</a:t>
                      </a:r>
                      <a:r>
                        <a:rPr lang="zh-CN" altLang="en-US" sz="18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区块链</a:t>
                      </a:r>
                      <a:r>
                        <a:rPr kumimoji="0" lang="zh-CN" altLang="zh-CN" sz="1800" b="1" kern="1200" dirty="0" smtClean="0">
                          <a:solidFill>
                            <a:schemeClr val="dk1"/>
                          </a:solidFill>
                          <a:effectLst>
                            <a:outerShdw blurRad="38100" dist="38100" dir="2700000" algn="tl">
                              <a:srgbClr val="000000">
                                <a:alpha val="43137"/>
                              </a:srgbClr>
                            </a:outerShdw>
                          </a:effectLst>
                          <a:latin typeface="微软雅黑" pitchFamily="34" charset="-122"/>
                          <a:ea typeface="微软雅黑" pitchFamily="34" charset="-122"/>
                          <a:cs typeface="+mn-cs"/>
                        </a:rPr>
                        <a:t>云平台</a:t>
                      </a:r>
                      <a:r>
                        <a:rPr kumimoji="0" lang="en-US" altLang="zh-CN" sz="1800" b="1" kern="1200" dirty="0" smtClean="0">
                          <a:solidFill>
                            <a:schemeClr val="dk1"/>
                          </a:solidFill>
                          <a:latin typeface="微软雅黑" pitchFamily="34" charset="-122"/>
                          <a:ea typeface="微软雅黑" pitchFamily="34" charset="-122"/>
                          <a:cs typeface="+mn-cs"/>
                        </a:rPr>
                        <a:t>/</a:t>
                      </a:r>
                    </a:p>
                    <a:p>
                      <a:pPr algn="l"/>
                      <a:r>
                        <a:rPr lang="en-US" altLang="zh-CN" sz="1800" b="1" dirty="0" smtClean="0">
                          <a:solidFill>
                            <a:schemeClr val="tx1"/>
                          </a:solidFill>
                          <a:effectLst/>
                          <a:latin typeface="微软雅黑" pitchFamily="34" charset="-122"/>
                          <a:ea typeface="微软雅黑" pitchFamily="34" charset="-122"/>
                        </a:rPr>
                        <a:t>    </a:t>
                      </a:r>
                      <a:r>
                        <a:rPr lang="zh-CN" altLang="zh-CN" sz="1800" b="1" dirty="0" smtClean="0">
                          <a:solidFill>
                            <a:schemeClr val="bg1"/>
                          </a:solidFill>
                          <a:effectLst/>
                          <a:latin typeface="微软雅黑" pitchFamily="34" charset="-122"/>
                          <a:ea typeface="微软雅黑" pitchFamily="34" charset="-122"/>
                        </a:rPr>
                        <a:t>数字货币交易所</a:t>
                      </a:r>
                      <a:r>
                        <a:rPr lang="en-US" altLang="zh-CN" sz="1800" b="1" dirty="0" smtClean="0">
                          <a:solidFill>
                            <a:schemeClr val="bg1"/>
                          </a:solidFill>
                          <a:effectLst/>
                          <a:latin typeface="微软雅黑" pitchFamily="34" charset="-122"/>
                          <a:ea typeface="微软雅黑" pitchFamily="34" charset="-122"/>
                        </a:rPr>
                        <a:t> </a:t>
                      </a:r>
                      <a:endParaRPr kumimoji="0" lang="en-US" altLang="zh-CN" sz="1800" b="1" kern="1200" dirty="0" smtClean="0">
                        <a:solidFill>
                          <a:schemeClr val="bg1"/>
                        </a:solidFill>
                        <a:effectLst/>
                        <a:latin typeface="微软雅黑" pitchFamily="34" charset="-122"/>
                        <a:ea typeface="微软雅黑" pitchFamily="34" charset="-122"/>
                        <a:cs typeface="+mn-cs"/>
                      </a:endParaRPr>
                    </a:p>
                    <a:p>
                      <a:pPr algn="l"/>
                      <a:r>
                        <a:rPr kumimoji="0" lang="en-US" altLang="zh-CN" sz="1800" b="1" kern="1200" dirty="0" smtClean="0">
                          <a:solidFill>
                            <a:schemeClr val="dk1"/>
                          </a:solidFill>
                          <a:latin typeface="微软雅黑" pitchFamily="34" charset="-122"/>
                          <a:ea typeface="微软雅黑" pitchFamily="34" charset="-122"/>
                          <a:cs typeface="+mn-cs"/>
                        </a:rPr>
                        <a:t>   </a:t>
                      </a:r>
                      <a:r>
                        <a:rPr kumimoji="0" lang="en-US" altLang="zh-CN" sz="1800" b="1" kern="1200" baseline="0" dirty="0" smtClean="0">
                          <a:solidFill>
                            <a:schemeClr val="dk1"/>
                          </a:solidFill>
                          <a:latin typeface="微软雅黑" pitchFamily="34" charset="-122"/>
                          <a:ea typeface="微软雅黑" pitchFamily="34" charset="-122"/>
                          <a:cs typeface="+mn-cs"/>
                        </a:rPr>
                        <a:t> </a:t>
                      </a:r>
                      <a:r>
                        <a:rPr kumimoji="0" lang="zh-CN" altLang="zh-CN" sz="1800" b="1" kern="1200" dirty="0" smtClean="0">
                          <a:solidFill>
                            <a:schemeClr val="dk1"/>
                          </a:solidFill>
                          <a:latin typeface="微软雅黑" pitchFamily="34" charset="-122"/>
                          <a:ea typeface="微软雅黑" pitchFamily="34" charset="-122"/>
                          <a:cs typeface="+mn-cs"/>
                        </a:rPr>
                        <a:t>智能芯片租赁费用</a:t>
                      </a:r>
                      <a:endParaRPr lang="zh-CN" altLang="en-US" b="1" dirty="0">
                        <a:latin typeface="微软雅黑" pitchFamily="34" charset="-122"/>
                        <a:ea typeface="微软雅黑" pitchFamily="34" charset="-122"/>
                      </a:endParaRPr>
                    </a:p>
                  </a:txBody>
                  <a:tcPr/>
                </a:tc>
                <a:tc>
                  <a:txBody>
                    <a:bodyPr/>
                    <a:lstStyle/>
                    <a:p>
                      <a:pPr algn="ctr"/>
                      <a:endParaRPr lang="en-US" altLang="zh-CN" b="1" dirty="0" smtClean="0">
                        <a:latin typeface="微软雅黑" pitchFamily="34" charset="-122"/>
                        <a:ea typeface="微软雅黑" pitchFamily="34" charset="-122"/>
                      </a:endParaRPr>
                    </a:p>
                    <a:p>
                      <a:pPr algn="ctr"/>
                      <a:r>
                        <a:rPr lang="en-US" altLang="zh-CN" b="1" dirty="0" smtClean="0">
                          <a:latin typeface="微软雅黑" pitchFamily="34" charset="-122"/>
                          <a:ea typeface="微软雅黑" pitchFamily="34" charset="-122"/>
                        </a:rPr>
                        <a:t>1</a:t>
                      </a:r>
                      <a:endParaRPr lang="zh-CN" altLang="en-US" b="1" dirty="0">
                        <a:latin typeface="微软雅黑" pitchFamily="34" charset="-122"/>
                        <a:ea typeface="微软雅黑" pitchFamily="34" charset="-122"/>
                      </a:endParaRPr>
                    </a:p>
                  </a:txBody>
                  <a:tcPr/>
                </a:tc>
                <a:tc>
                  <a:txBody>
                    <a:bodyPr/>
                    <a:lstStyle/>
                    <a:p>
                      <a:pPr algn="ct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$ 1,200,000 USD</a:t>
                      </a:r>
                      <a:endParaRPr lang="zh-CN" altLang="en-US" dirty="0">
                        <a:latin typeface="微软雅黑" pitchFamily="34" charset="-122"/>
                        <a:ea typeface="微软雅黑" pitchFamily="34" charset="-122"/>
                      </a:endParaRPr>
                    </a:p>
                  </a:txBody>
                  <a:tcPr/>
                </a:tc>
                <a:tc>
                  <a:txBody>
                    <a:bodyPr/>
                    <a:lstStyle/>
                    <a:p>
                      <a:pPr algn="ctr"/>
                      <a:endParaRPr lang="en-US" altLang="zh-CN" b="1" dirty="0" smtClean="0"/>
                    </a:p>
                    <a:p>
                      <a:pPr algn="ctr"/>
                      <a:r>
                        <a:rPr lang="en-US" altLang="zh-CN" b="1" dirty="0" smtClean="0"/>
                        <a:t>1</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itchFamily="34" charset="-122"/>
                        <a:ea typeface="微软雅黑"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$ 1,200,000 USD</a:t>
                      </a:r>
                      <a:endParaRPr lang="zh-CN" altLang="en-US" dirty="0" smtClean="0">
                        <a:latin typeface="微软雅黑" pitchFamily="34" charset="-122"/>
                        <a:ea typeface="微软雅黑" pitchFamily="34" charset="-122"/>
                      </a:endParaRPr>
                    </a:p>
                    <a:p>
                      <a:endParaRPr lang="zh-CN" altLang="en-US" dirty="0"/>
                    </a:p>
                  </a:txBody>
                  <a:tcPr/>
                </a:tc>
              </a:tr>
              <a:tr h="828710">
                <a:tc>
                  <a:txBody>
                    <a:bodyPr/>
                    <a:lstStyle/>
                    <a:p>
                      <a:pPr algn="l"/>
                      <a:endParaRPr kumimoji="0" lang="en-US" altLang="zh-CN" sz="1800" b="1" kern="1200" dirty="0" smtClean="0">
                        <a:solidFill>
                          <a:schemeClr val="dk1"/>
                        </a:solidFill>
                        <a:latin typeface="微软雅黑" pitchFamily="34" charset="-122"/>
                        <a:ea typeface="微软雅黑" pitchFamily="34" charset="-122"/>
                        <a:cs typeface="+mn-cs"/>
                      </a:endParaRPr>
                    </a:p>
                    <a:p>
                      <a:pPr algn="l"/>
                      <a:r>
                        <a:rPr kumimoji="0" lang="en-US" altLang="zh-CN" sz="1800" b="1" kern="1200" dirty="0" smtClean="0">
                          <a:solidFill>
                            <a:schemeClr val="dk1"/>
                          </a:solidFill>
                          <a:latin typeface="微软雅黑" pitchFamily="34" charset="-122"/>
                          <a:ea typeface="微软雅黑" pitchFamily="34" charset="-122"/>
                          <a:cs typeface="+mn-cs"/>
                        </a:rPr>
                        <a:t>4. </a:t>
                      </a:r>
                      <a:r>
                        <a:rPr kumimoji="0" lang="zh-CN" altLang="zh-CN" sz="1800" b="1" kern="1200" dirty="0" smtClean="0">
                          <a:solidFill>
                            <a:schemeClr val="dk1"/>
                          </a:solidFill>
                          <a:latin typeface="微软雅黑" pitchFamily="34" charset="-122"/>
                          <a:ea typeface="微软雅黑" pitchFamily="34" charset="-122"/>
                          <a:cs typeface="+mn-cs"/>
                        </a:rPr>
                        <a:t>信息资源合作费用</a:t>
                      </a:r>
                      <a:endParaRPr lang="zh-CN" altLang="en-US" b="1" dirty="0">
                        <a:latin typeface="微软雅黑" pitchFamily="34" charset="-122"/>
                        <a:ea typeface="微软雅黑" pitchFamily="34" charset="-122"/>
                      </a:endParaRPr>
                    </a:p>
                  </a:txBody>
                  <a:tcPr/>
                </a:tc>
                <a:tc>
                  <a:txBody>
                    <a:bodyPr/>
                    <a:lstStyle/>
                    <a:p>
                      <a:pPr algn="ctr"/>
                      <a:endParaRPr lang="en-US" altLang="zh-CN" b="1" dirty="0" smtClean="0">
                        <a:latin typeface="微软雅黑" pitchFamily="34" charset="-122"/>
                        <a:ea typeface="微软雅黑" pitchFamily="34" charset="-122"/>
                      </a:endParaRPr>
                    </a:p>
                    <a:p>
                      <a:pPr algn="ctr"/>
                      <a:r>
                        <a:rPr lang="en-US" altLang="zh-CN" b="1" dirty="0" smtClean="0">
                          <a:latin typeface="微软雅黑" pitchFamily="34" charset="-122"/>
                          <a:ea typeface="微软雅黑" pitchFamily="34" charset="-122"/>
                        </a:rPr>
                        <a:t>2</a:t>
                      </a:r>
                      <a:endParaRPr lang="zh-CN" altLang="en-US" b="1" dirty="0">
                        <a:latin typeface="微软雅黑" pitchFamily="34" charset="-122"/>
                        <a:ea typeface="微软雅黑" pitchFamily="34" charset="-122"/>
                      </a:endParaRPr>
                    </a:p>
                  </a:txBody>
                  <a:tcPr/>
                </a:tc>
                <a:tc>
                  <a:txBody>
                    <a:bodyPr/>
                    <a:lstStyle/>
                    <a:p>
                      <a:pPr algn="ct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$ 600,000 USD</a:t>
                      </a:r>
                      <a:endParaRPr lang="zh-CN" altLang="en-US" dirty="0">
                        <a:latin typeface="微软雅黑" pitchFamily="34" charset="-122"/>
                        <a:ea typeface="微软雅黑" pitchFamily="34" charset="-122"/>
                      </a:endParaRPr>
                    </a:p>
                  </a:txBody>
                  <a:tcPr/>
                </a:tc>
                <a:tc>
                  <a:txBody>
                    <a:bodyPr/>
                    <a:lstStyle/>
                    <a:p>
                      <a:pPr algn="ctr"/>
                      <a:endParaRPr lang="en-US" altLang="zh-CN" b="1" dirty="0" smtClean="0"/>
                    </a:p>
                    <a:p>
                      <a:pPr algn="ctr"/>
                      <a:r>
                        <a:rPr lang="en-US" altLang="zh-CN" b="1" dirty="0" smtClean="0"/>
                        <a:t>1</a:t>
                      </a:r>
                      <a:endParaRPr lang="zh-CN" altLang="en-US" b="1" dirty="0"/>
                    </a:p>
                  </a:txBody>
                  <a:tcPr/>
                </a:tc>
                <a:tc>
                  <a:txBody>
                    <a:bodyPr/>
                    <a:lstStyle/>
                    <a:p>
                      <a:pPr algn="ct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$ 1,200,000 USD</a:t>
                      </a:r>
                      <a:endParaRPr lang="zh-CN" altLang="en-US" dirty="0">
                        <a:latin typeface="微软雅黑" pitchFamily="34" charset="-122"/>
                        <a:ea typeface="微软雅黑" pitchFamily="34" charset="-122"/>
                      </a:endParaRPr>
                    </a:p>
                  </a:txBody>
                  <a:tcPr/>
                </a:tc>
              </a:tr>
              <a:tr h="828710">
                <a:tc>
                  <a:txBody>
                    <a:bodyPr/>
                    <a:lstStyle/>
                    <a:p>
                      <a:pPr algn="ctr"/>
                      <a:endParaRPr kumimoji="0" lang="en-US" altLang="zh-CN" sz="1800" b="1" kern="1200" dirty="0" smtClean="0">
                        <a:solidFill>
                          <a:schemeClr val="dk1"/>
                        </a:solidFill>
                        <a:latin typeface="微软雅黑" pitchFamily="34" charset="-122"/>
                        <a:ea typeface="微软雅黑" pitchFamily="34" charset="-122"/>
                        <a:cs typeface="+mn-cs"/>
                      </a:endParaRPr>
                    </a:p>
                    <a:p>
                      <a:pPr algn="ctr"/>
                      <a:r>
                        <a:rPr kumimoji="0" lang="zh-CN" altLang="zh-CN" sz="1800" b="1" kern="1200" dirty="0" smtClean="0">
                          <a:solidFill>
                            <a:schemeClr val="dk1"/>
                          </a:solidFill>
                          <a:latin typeface="微软雅黑" pitchFamily="34" charset="-122"/>
                          <a:ea typeface="微软雅黑" pitchFamily="34" charset="-122"/>
                          <a:cs typeface="+mn-cs"/>
                        </a:rPr>
                        <a:t>总和</a:t>
                      </a:r>
                      <a:endParaRPr lang="zh-CN" altLang="en-US" b="1" dirty="0">
                        <a:latin typeface="微软雅黑" pitchFamily="34" charset="-122"/>
                        <a:ea typeface="微软雅黑" pitchFamily="34" charset="-122"/>
                      </a:endParaRPr>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pPr algn="ctr"/>
                      <a:endParaRPr lang="en-US" altLang="zh-CN" b="0" dirty="0" smtClean="0">
                        <a:latin typeface="微软雅黑" pitchFamily="34" charset="-122"/>
                        <a:ea typeface="微软雅黑" pitchFamily="34" charset="-122"/>
                      </a:endParaRPr>
                    </a:p>
                    <a:p>
                      <a:pPr algn="ctr"/>
                      <a:r>
                        <a:rPr lang="en-US" altLang="zh-CN" b="1" dirty="0" smtClean="0">
                          <a:latin typeface="微软雅黑" pitchFamily="34" charset="-122"/>
                          <a:ea typeface="微软雅黑" pitchFamily="34" charset="-122"/>
                        </a:rPr>
                        <a:t>$ 6,600,000 USD</a:t>
                      </a:r>
                      <a:endParaRPr lang="zh-CN" altLang="en-US" b="1" dirty="0">
                        <a:latin typeface="微软雅黑" pitchFamily="34" charset="-122"/>
                        <a:ea typeface="微软雅黑" pitchFamily="34" charset="-122"/>
                      </a:endParaRPr>
                    </a:p>
                  </a:txBody>
                  <a:tcPr/>
                </a:tc>
              </a:tr>
            </a:tbl>
          </a:graphicData>
        </a:graphic>
      </p:graphicFrame>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页脚占位符 4"/>
          <p:cNvSpPr>
            <a:spLocks noGrp="1"/>
          </p:cNvSpPr>
          <p:nvPr>
            <p:ph type="ftr" sz="quarter" idx="11"/>
          </p:nvPr>
        </p:nvSpPr>
        <p:spPr/>
        <p:txBody>
          <a:bodyPr/>
          <a:lstStyle/>
          <a:p>
            <a:fld id="{7BD4BD8E-21AE-41AC-851C-2C43D4EB595E}" type="slidenum">
              <a:rPr lang="en-US" altLang="zh-CN"/>
              <a:pPr/>
              <a:t>36</a:t>
            </a:fld>
            <a:endParaRPr lang="en-US" altLang="zh-CN"/>
          </a:p>
        </p:txBody>
      </p:sp>
      <p:sp>
        <p:nvSpPr>
          <p:cNvPr id="161794" name="Rectangle 2"/>
          <p:cNvSpPr>
            <a:spLocks noGrp="1" noChangeArrowheads="1"/>
          </p:cNvSpPr>
          <p:nvPr>
            <p:ph type="title"/>
          </p:nvPr>
        </p:nvSpPr>
        <p:spPr>
          <a:xfrm>
            <a:off x="395288" y="404813"/>
            <a:ext cx="8229600" cy="863600"/>
          </a:xfrm>
        </p:spPr>
        <p:txBody>
          <a:bodyPr>
            <a:normAutofit/>
          </a:bodyPr>
          <a:lstStyle/>
          <a:p>
            <a:pPr algn="ctr"/>
            <a:r>
              <a:rPr lang="en-US" altLang="zh-CN" sz="4000" b="1" dirty="0" smtClean="0">
                <a:latin typeface="+mj-ea"/>
              </a:rPr>
              <a:t>IEG</a:t>
            </a:r>
            <a:r>
              <a:rPr lang="ja-JP" altLang="en-GB" sz="4000" b="1" dirty="0" smtClean="0">
                <a:latin typeface="华文新魏" pitchFamily="2" charset="-122"/>
                <a:ea typeface="华文新魏" pitchFamily="2" charset="-122"/>
              </a:rPr>
              <a:t>项目</a:t>
            </a:r>
            <a:r>
              <a:rPr lang="ja-JP" altLang="en-GB" sz="4000" b="1" dirty="0">
                <a:latin typeface="华文新魏" pitchFamily="2" charset="-122"/>
                <a:ea typeface="华文新魏" pitchFamily="2" charset="-122"/>
              </a:rPr>
              <a:t>时间</a:t>
            </a:r>
            <a:r>
              <a:rPr lang="ja-JP" altLang="en-GB" sz="4000" b="1" dirty="0" smtClean="0">
                <a:latin typeface="华文新魏" pitchFamily="2" charset="-122"/>
                <a:ea typeface="华文新魏" pitchFamily="2" charset="-122"/>
              </a:rPr>
              <a:t>框架</a:t>
            </a:r>
            <a:r>
              <a:rPr lang="en-US" altLang="zh-CN" sz="4000" b="1" dirty="0" smtClean="0">
                <a:latin typeface="+mj-ea"/>
              </a:rPr>
              <a:t>(12</a:t>
            </a:r>
            <a:r>
              <a:rPr lang="zh-CN" altLang="zh-CN" sz="4000" b="1" dirty="0" smtClean="0">
                <a:latin typeface="+mj-ea"/>
              </a:rPr>
              <a:t>个月</a:t>
            </a:r>
            <a:r>
              <a:rPr lang="en-US" altLang="zh-CN" sz="4000" b="1" dirty="0" smtClean="0">
                <a:latin typeface="+mj-ea"/>
              </a:rPr>
              <a:t>)</a:t>
            </a:r>
            <a:endParaRPr lang="zh-CN" altLang="en-US" sz="4000" b="1" dirty="0">
              <a:latin typeface="华文新魏" pitchFamily="2" charset="-122"/>
              <a:ea typeface="华文新魏" pitchFamily="2" charset="-122"/>
            </a:endParaRPr>
          </a:p>
        </p:txBody>
      </p:sp>
      <p:graphicFrame>
        <p:nvGraphicFramePr>
          <p:cNvPr id="162107" name="Group 315"/>
          <p:cNvGraphicFramePr>
            <a:graphicFrameLocks noGrp="1"/>
          </p:cNvGraphicFramePr>
          <p:nvPr>
            <p:ph idx="1"/>
          </p:nvPr>
        </p:nvGraphicFramePr>
        <p:xfrm>
          <a:off x="539750" y="1628775"/>
          <a:ext cx="8201343" cy="3891280"/>
        </p:xfrm>
        <a:graphic>
          <a:graphicData uri="http://schemas.openxmlformats.org/drawingml/2006/table">
            <a:tbl>
              <a:tblPr/>
              <a:tblGrid>
                <a:gridCol w="2952750"/>
                <a:gridCol w="215900"/>
                <a:gridCol w="217488"/>
                <a:gridCol w="215900"/>
                <a:gridCol w="214312"/>
                <a:gridCol w="219075"/>
                <a:gridCol w="214313"/>
                <a:gridCol w="215900"/>
                <a:gridCol w="215900"/>
                <a:gridCol w="215900"/>
                <a:gridCol w="214932"/>
                <a:gridCol w="274018"/>
                <a:gridCol w="217487"/>
                <a:gridCol w="215900"/>
                <a:gridCol w="215900"/>
                <a:gridCol w="215900"/>
                <a:gridCol w="215900"/>
                <a:gridCol w="215900"/>
                <a:gridCol w="215900"/>
                <a:gridCol w="215900"/>
                <a:gridCol w="215900"/>
                <a:gridCol w="215900"/>
                <a:gridCol w="215900"/>
                <a:gridCol w="208280"/>
                <a:gridCol w="230188"/>
              </a:tblGrid>
              <a:tr h="288925">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zh-TW" alt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charset="-122"/>
                        </a:rPr>
                        <a:t>                                </a:t>
                      </a:r>
                      <a:r>
                        <a:rPr kumimoji="0" lang="zh-TW" altLang="en-US" sz="16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月</a:t>
                      </a:r>
                      <a:r>
                        <a:rPr kumimoji="0" lang="en-US" altLang="zh-TW" sz="16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a:t>
                      </a:r>
                      <a:r>
                        <a:rPr kumimoji="0" lang="zh-CN" altLang="zh-CN" sz="1600" b="1" kern="12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rPr>
                        <a:t>双</a:t>
                      </a:r>
                      <a:r>
                        <a:rPr kumimoji="0" lang="zh-TW" altLang="en-US" sz="16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周</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zh-TW" altLang="en-US" sz="16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項目內容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rPr>
                        <a:t>1/2</a:t>
                      </a:r>
                      <a:endParaRPr kumimoji="0" lang="en-US" altLang="zh-CN" sz="1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CN" sz="1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CN" sz="1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CN" sz="1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CN" sz="1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rPr>
                        <a:t>9/10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CN" sz="1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rPr>
                        <a:t>11/12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746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ja-JP" altLang="en-GB" sz="16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模块1：</a:t>
                      </a:r>
                      <a:r>
                        <a:rPr lang="zh-CN" altLang="zh-CN" sz="1600" b="1" dirty="0" smtClean="0">
                          <a:effectLst>
                            <a:outerShdw blurRad="38100" dist="38100" dir="2700000" algn="tl">
                              <a:srgbClr val="000000">
                                <a:alpha val="43137"/>
                              </a:srgbClr>
                            </a:outerShdw>
                          </a:effectLst>
                          <a:latin typeface="微软雅黑" pitchFamily="34" charset="-122"/>
                          <a:ea typeface="微软雅黑" pitchFamily="34" charset="-122"/>
                        </a:rPr>
                        <a:t>导入</a:t>
                      </a:r>
                      <a:r>
                        <a:rPr lang="en-US" altLang="zh-CN" sz="16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IEG</a:t>
                      </a:r>
                      <a:r>
                        <a:rPr kumimoji="0" lang="zh-CN" altLang="zh-CN" sz="1600" b="1" kern="1200"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cs typeface="+mn-cs"/>
                        </a:rPr>
                        <a:t>云网端建设</a:t>
                      </a:r>
                      <a:endParaRPr kumimoji="0"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lang="en-US" altLang="zh-CN" sz="1400" b="1" dirty="0" smtClean="0">
                          <a:latin typeface="微软雅黑" pitchFamily="34" charset="-122"/>
                          <a:ea typeface="微软雅黑" pitchFamily="34" charset="-122"/>
                        </a:rPr>
                        <a:t>1. </a:t>
                      </a:r>
                      <a:r>
                        <a:rPr lang="zh-CN" altLang="zh-CN" sz="1400" b="1" dirty="0" smtClean="0">
                          <a:latin typeface="微软雅黑" pitchFamily="34" charset="-122"/>
                          <a:ea typeface="微软雅黑" pitchFamily="34" charset="-122"/>
                        </a:rPr>
                        <a:t>策略定位与范畴</a:t>
                      </a:r>
                      <a:r>
                        <a:rPr lang="en-US" altLang="zh-CN" sz="1400" b="1" dirty="0" smtClean="0">
                          <a:latin typeface="微软雅黑" pitchFamily="34" charset="-122"/>
                          <a:ea typeface="微软雅黑" pitchFamily="34" charset="-122"/>
                        </a:rPr>
                        <a:t>/</a:t>
                      </a:r>
                      <a:r>
                        <a:rPr kumimoji="0" lang="zh-CN" altLang="zh-CN" sz="1400" b="1" kern="1200" dirty="0" smtClean="0">
                          <a:solidFill>
                            <a:schemeClr val="tx1"/>
                          </a:solidFill>
                          <a:latin typeface="微软雅黑" pitchFamily="34" charset="-122"/>
                          <a:ea typeface="微软雅黑" pitchFamily="34" charset="-122"/>
                          <a:cs typeface="+mn-cs"/>
                        </a:rPr>
                        <a:t>分工协调整合</a:t>
                      </a:r>
                      <a:endParaRPr kumimoji="0" lang="zh-TW" altLang="en-US" sz="14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TW"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2. </a:t>
                      </a:r>
                      <a:r>
                        <a:rPr kumimoji="0" lang="en-US" altLang="zh-TW" sz="1400" b="1" i="0" u="none" strike="noStrike" cap="none" normalizeH="0" baseline="0" dirty="0" smtClean="0">
                          <a:ln>
                            <a:noFill/>
                          </a:ln>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IEG </a:t>
                      </a:r>
                      <a:r>
                        <a:rPr kumimoji="1" lang="en-US" altLang="zh-CN" sz="1400" b="1" i="0" u="none" strike="noStrike" cap="none" normalizeH="0" baseline="0" dirty="0" smtClean="0">
                          <a:ln>
                            <a:noFill/>
                          </a:ln>
                          <a:solidFill>
                            <a:srgbClr val="00B0F0"/>
                          </a:solidFill>
                          <a:effectLst>
                            <a:outerShdw blurRad="38100" dist="38100" dir="2700000" algn="tl">
                              <a:srgbClr val="000000"/>
                            </a:outerShdw>
                          </a:effectLst>
                          <a:latin typeface="Tahoma" pitchFamily="34" charset="0"/>
                          <a:ea typeface="宋体" charset="-122"/>
                        </a:rPr>
                        <a:t>Methodology</a:t>
                      </a:r>
                      <a:endParaRPr kumimoji="1" lang="zh-CN" altLang="en-US" sz="1400" b="1" i="0" u="none" strike="noStrike" cap="none" normalizeH="0" baseline="0" dirty="0" smtClean="0">
                        <a:ln>
                          <a:noFill/>
                        </a:ln>
                        <a:solidFill>
                          <a:srgbClr val="00B0F0"/>
                        </a:solidFill>
                        <a:effectLst>
                          <a:outerShdw blurRad="38100" dist="38100" dir="2700000" algn="tl">
                            <a:srgbClr val="000000"/>
                          </a:outerShdw>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3. </a:t>
                      </a: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组织培育与验收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ja-JP" altLang="en-GB" sz="16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rPr>
                        <a:t>模块2：</a:t>
                      </a:r>
                      <a:r>
                        <a:rPr lang="zh-CN" altLang="en-US" sz="14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区块链</a:t>
                      </a:r>
                      <a:r>
                        <a:rPr lang="en-US" altLang="zh-CN" sz="14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ICO</a:t>
                      </a:r>
                      <a:r>
                        <a:rPr kumimoji="0" lang="zh-CN" altLang="zh-CN" sz="1400" b="1" kern="1200"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cs typeface="+mn-cs"/>
                        </a:rPr>
                        <a:t>与</a:t>
                      </a:r>
                      <a:r>
                        <a:rPr lang="zh-CN" altLang="zh-CN" sz="14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数币交易所</a:t>
                      </a:r>
                      <a:r>
                        <a:rPr lang="en-US" altLang="zh-CN" sz="14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 </a:t>
                      </a:r>
                      <a:endParaRPr kumimoji="0" lang="zh-CN" altLang="en-US" sz="1400" b="1" i="0" u="none" strike="noStrike" cap="none" normalizeH="0" baseline="0" dirty="0" smtClean="0">
                        <a:ln>
                          <a:noFill/>
                        </a:ln>
                        <a:solidFill>
                          <a:srgbClr val="00B0F0"/>
                        </a:solidFill>
                        <a:effectLst>
                          <a:outerShdw blurRad="38100" dist="38100" dir="2700000" algn="tl">
                            <a:srgbClr val="000000">
                              <a:alpha val="43137"/>
                            </a:srgbClr>
                          </a:outerShdw>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CN" sz="1400" b="1" kern="1200" dirty="0" smtClean="0">
                          <a:solidFill>
                            <a:schemeClr val="tx1"/>
                          </a:solidFill>
                          <a:latin typeface="微软雅黑" pitchFamily="34" charset="-122"/>
                          <a:ea typeface="微软雅黑" pitchFamily="34" charset="-122"/>
                          <a:cs typeface="+mn-cs"/>
                        </a:rPr>
                        <a:t>1. </a:t>
                      </a:r>
                      <a:r>
                        <a:rPr lang="zh-CN" altLang="en-US" sz="1400" b="1" dirty="0" smtClean="0">
                          <a:solidFill>
                            <a:schemeClr val="tx1"/>
                          </a:solidFill>
                          <a:effectLst/>
                          <a:latin typeface="微软雅黑" pitchFamily="34" charset="-122"/>
                          <a:ea typeface="微软雅黑" pitchFamily="34" charset="-122"/>
                        </a:rPr>
                        <a:t>区块链</a:t>
                      </a:r>
                      <a:r>
                        <a:rPr kumimoji="0" lang="zh-CN" altLang="zh-CN" sz="1400" b="1" kern="1200" dirty="0" smtClean="0">
                          <a:solidFill>
                            <a:schemeClr val="tx1"/>
                          </a:solidFill>
                          <a:latin typeface="微软雅黑" pitchFamily="34" charset="-122"/>
                          <a:ea typeface="微软雅黑" pitchFamily="34" charset="-122"/>
                          <a:cs typeface="+mn-cs"/>
                        </a:rPr>
                        <a:t>云</a:t>
                      </a:r>
                      <a:r>
                        <a:rPr kumimoji="0" lang="en-US" altLang="zh-CN" sz="1400" b="1" kern="1200" dirty="0" smtClean="0">
                          <a:solidFill>
                            <a:schemeClr val="tx1"/>
                          </a:solidFill>
                          <a:latin typeface="微软雅黑" pitchFamily="34" charset="-122"/>
                          <a:ea typeface="微软雅黑" pitchFamily="34" charset="-122"/>
                          <a:cs typeface="+mn-cs"/>
                        </a:rPr>
                        <a:t>/</a:t>
                      </a:r>
                      <a:r>
                        <a:rPr lang="zh-CN" altLang="zh-CN" sz="1400" b="1" dirty="0" smtClean="0">
                          <a:solidFill>
                            <a:schemeClr val="tx1"/>
                          </a:solidFill>
                          <a:effectLst/>
                          <a:latin typeface="微软雅黑" pitchFamily="34" charset="-122"/>
                          <a:ea typeface="微软雅黑" pitchFamily="34" charset="-122"/>
                        </a:rPr>
                        <a:t>数币所</a:t>
                      </a:r>
                      <a:r>
                        <a:rPr kumimoji="0" lang="zh-CN" altLang="zh-CN" sz="1400" b="1" kern="1200" dirty="0" smtClean="0">
                          <a:solidFill>
                            <a:schemeClr val="tx1"/>
                          </a:solidFill>
                          <a:latin typeface="微软雅黑" pitchFamily="34" charset="-122"/>
                          <a:ea typeface="微软雅黑" pitchFamily="34" charset="-122"/>
                          <a:cs typeface="+mn-cs"/>
                        </a:rPr>
                        <a:t>前后台建设</a:t>
                      </a:r>
                      <a:endPar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CN" sz="1400" b="1" kern="1200" dirty="0" smtClean="0">
                          <a:solidFill>
                            <a:schemeClr val="tx1"/>
                          </a:solidFill>
                          <a:latin typeface="微软雅黑" pitchFamily="34" charset="-122"/>
                          <a:ea typeface="微软雅黑" pitchFamily="34" charset="-122"/>
                          <a:cs typeface="+mn-cs"/>
                        </a:rPr>
                        <a:t>2. </a:t>
                      </a:r>
                      <a:r>
                        <a:rPr kumimoji="0" lang="zh-CN" altLang="zh-CN" sz="1400" b="1" kern="1200" dirty="0" smtClean="0">
                          <a:solidFill>
                            <a:schemeClr val="tx1"/>
                          </a:solidFill>
                          <a:latin typeface="微软雅黑" pitchFamily="34" charset="-122"/>
                          <a:ea typeface="微软雅黑" pitchFamily="34" charset="-122"/>
                          <a:cs typeface="+mn-cs"/>
                        </a:rPr>
                        <a:t>对比性标杆</a:t>
                      </a:r>
                      <a:r>
                        <a:rPr kumimoji="0" lang="en-US" altLang="zh-CN" sz="1400" b="1" kern="1200" dirty="0" smtClean="0">
                          <a:solidFill>
                            <a:schemeClr val="tx1"/>
                          </a:solidFill>
                          <a:latin typeface="微软雅黑" pitchFamily="34" charset="-122"/>
                          <a:ea typeface="微软雅黑" pitchFamily="34" charset="-122"/>
                          <a:cs typeface="+mn-cs"/>
                        </a:rPr>
                        <a:t>/</a:t>
                      </a:r>
                      <a:r>
                        <a:rPr kumimoji="0" lang="zh-CN" altLang="zh-CN" sz="1400" b="1" kern="1200" dirty="0" smtClean="0">
                          <a:solidFill>
                            <a:schemeClr val="tx1"/>
                          </a:solidFill>
                          <a:latin typeface="微软雅黑" pitchFamily="34" charset="-122"/>
                          <a:ea typeface="微软雅黑" pitchFamily="34" charset="-122"/>
                          <a:cs typeface="+mn-cs"/>
                        </a:rPr>
                        <a:t>效果评估与调整</a:t>
                      </a:r>
                      <a:endPar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3. </a:t>
                      </a:r>
                      <a:r>
                        <a:rPr lang="zh-CN" altLang="zh-CN" sz="1400" b="1" dirty="0" smtClean="0">
                          <a:effectLst/>
                          <a:latin typeface="微软雅黑" pitchFamily="34" charset="-122"/>
                          <a:ea typeface="微软雅黑" pitchFamily="34" charset="-122"/>
                        </a:rPr>
                        <a:t>项目</a:t>
                      </a:r>
                      <a:r>
                        <a:rPr kumimoji="0" lang="zh-CN" altLang="zh-CN" sz="1400" b="1" kern="1200" dirty="0" smtClean="0">
                          <a:solidFill>
                            <a:schemeClr val="tx1"/>
                          </a:solidFill>
                          <a:latin typeface="微软雅黑" pitchFamily="34" charset="-122"/>
                          <a:ea typeface="微软雅黑" pitchFamily="34" charset="-122"/>
                          <a:cs typeface="+mn-cs"/>
                        </a:rPr>
                        <a:t>整体</a:t>
                      </a: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验收报告</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zh-CN" altLang="zh-CN"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2064" name="AutoShape 272"/>
          <p:cNvSpPr>
            <a:spLocks noChangeArrowheads="1"/>
          </p:cNvSpPr>
          <p:nvPr/>
        </p:nvSpPr>
        <p:spPr bwMode="auto">
          <a:xfrm rot="5400000">
            <a:off x="2127250" y="5945188"/>
            <a:ext cx="227013" cy="90487"/>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065" name="Rectangle 273"/>
          <p:cNvSpPr>
            <a:spLocks noChangeArrowheads="1"/>
          </p:cNvSpPr>
          <p:nvPr/>
        </p:nvSpPr>
        <p:spPr bwMode="auto">
          <a:xfrm>
            <a:off x="2411413" y="5876925"/>
            <a:ext cx="720725" cy="183127"/>
          </a:xfrm>
          <a:prstGeom prst="rect">
            <a:avLst/>
          </a:prstGeom>
          <a:noFill/>
          <a:ln w="6350">
            <a:noFill/>
            <a:miter lim="800000"/>
            <a:headEnd/>
            <a:tailEnd/>
          </a:ln>
          <a:effectLst/>
        </p:spPr>
        <p:txBody>
          <a:bodyPr lIns="0" tIns="0" rIns="0" bIns="0">
            <a:spAutoFit/>
          </a:bodyPr>
          <a:lstStyle/>
          <a:p>
            <a:pPr algn="l">
              <a:lnSpc>
                <a:spcPct val="85000"/>
              </a:lnSpc>
            </a:pPr>
            <a:r>
              <a:rPr lang="zh-CN" altLang="ja-JP" sz="1400" b="1" dirty="0">
                <a:latin typeface="微软雅黑" pitchFamily="34" charset="-122"/>
                <a:ea typeface="微软雅黑" pitchFamily="34" charset="-122"/>
              </a:rPr>
              <a:t>启动</a:t>
            </a:r>
            <a:endParaRPr lang="ja-JP" altLang="en-US" sz="1400" b="1" dirty="0">
              <a:latin typeface="微软雅黑" pitchFamily="34" charset="-122"/>
              <a:ea typeface="微软雅黑" pitchFamily="34" charset="-122"/>
            </a:endParaRPr>
          </a:p>
        </p:txBody>
      </p:sp>
      <p:sp>
        <p:nvSpPr>
          <p:cNvPr id="162066" name="AutoShape 274"/>
          <p:cNvSpPr>
            <a:spLocks noChangeArrowheads="1"/>
          </p:cNvSpPr>
          <p:nvPr/>
        </p:nvSpPr>
        <p:spPr bwMode="auto">
          <a:xfrm>
            <a:off x="3779838" y="5949950"/>
            <a:ext cx="209550" cy="96838"/>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067" name="Rectangle 275"/>
          <p:cNvSpPr>
            <a:spLocks noChangeArrowheads="1"/>
          </p:cNvSpPr>
          <p:nvPr/>
        </p:nvSpPr>
        <p:spPr bwMode="auto">
          <a:xfrm>
            <a:off x="4140200" y="5876925"/>
            <a:ext cx="1584325" cy="183127"/>
          </a:xfrm>
          <a:prstGeom prst="rect">
            <a:avLst/>
          </a:prstGeom>
          <a:noFill/>
          <a:ln w="6350">
            <a:noFill/>
            <a:miter lim="800000"/>
            <a:headEnd/>
            <a:tailEnd/>
          </a:ln>
          <a:effectLst/>
        </p:spPr>
        <p:txBody>
          <a:bodyPr lIns="0" tIns="0" rIns="0" bIns="0">
            <a:spAutoFit/>
          </a:bodyPr>
          <a:lstStyle/>
          <a:p>
            <a:pPr>
              <a:lnSpc>
                <a:spcPct val="85000"/>
              </a:lnSpc>
            </a:pPr>
            <a:r>
              <a:rPr lang="zh-CN" altLang="ja-JP" sz="1400" b="1" dirty="0" smtClean="0">
                <a:latin typeface="微软雅黑" pitchFamily="34" charset="-122"/>
                <a:ea typeface="微软雅黑" pitchFamily="34" charset="-122"/>
              </a:rPr>
              <a:t>中期</a:t>
            </a:r>
            <a:r>
              <a:rPr lang="zh-CN" altLang="zh-CN" sz="1400" b="1" dirty="0" smtClean="0">
                <a:latin typeface="微软雅黑" pitchFamily="34" charset="-122"/>
                <a:ea typeface="微软雅黑" pitchFamily="34" charset="-122"/>
              </a:rPr>
              <a:t>评估检讨</a:t>
            </a:r>
            <a:endParaRPr lang="ja-JP" altLang="en-US" sz="1400" b="1" dirty="0">
              <a:effectLst>
                <a:outerShdw blurRad="38100" dist="38100" dir="2700000" algn="tl">
                  <a:srgbClr val="000000"/>
                </a:outerShdw>
              </a:effectLst>
              <a:latin typeface="微软雅黑" pitchFamily="34" charset="-122"/>
              <a:ea typeface="微软雅黑" pitchFamily="34" charset="-122"/>
            </a:endParaRPr>
          </a:p>
        </p:txBody>
      </p:sp>
      <p:sp>
        <p:nvSpPr>
          <p:cNvPr id="162068" name="Oval 276"/>
          <p:cNvSpPr>
            <a:spLocks noChangeArrowheads="1"/>
          </p:cNvSpPr>
          <p:nvPr/>
        </p:nvSpPr>
        <p:spPr bwMode="auto">
          <a:xfrm>
            <a:off x="6084888" y="5949950"/>
            <a:ext cx="111125" cy="128588"/>
          </a:xfrm>
          <a:prstGeom prst="ellipse">
            <a:avLst/>
          </a:prstGeom>
          <a:solidFill>
            <a:srgbClr val="B2B2B2"/>
          </a:solidFill>
          <a:ln w="6350">
            <a:solidFill>
              <a:schemeClr val="folHlink"/>
            </a:solidFill>
            <a:round/>
            <a:headEnd/>
            <a:tailEnd/>
          </a:ln>
          <a:effectLst/>
        </p:spPr>
        <p:txBody>
          <a:bodyPr wrap="none" lIns="0" tIns="0" rIns="0" bIns="0" anchor="ctr"/>
          <a:lstStyle/>
          <a:p>
            <a:endParaRPr lang="zh-CN" altLang="en-US"/>
          </a:p>
        </p:txBody>
      </p:sp>
      <p:sp>
        <p:nvSpPr>
          <p:cNvPr id="162069" name="Rectangle 277"/>
          <p:cNvSpPr>
            <a:spLocks noChangeArrowheads="1"/>
          </p:cNvSpPr>
          <p:nvPr/>
        </p:nvSpPr>
        <p:spPr bwMode="auto">
          <a:xfrm>
            <a:off x="6300788" y="5907088"/>
            <a:ext cx="718145" cy="183127"/>
          </a:xfrm>
          <a:prstGeom prst="rect">
            <a:avLst/>
          </a:prstGeom>
          <a:noFill/>
          <a:ln w="6350">
            <a:noFill/>
            <a:miter lim="800000"/>
            <a:headEnd/>
            <a:tailEnd/>
          </a:ln>
          <a:effectLst/>
        </p:spPr>
        <p:txBody>
          <a:bodyPr wrap="none" lIns="0" tIns="0" rIns="0" bIns="0">
            <a:spAutoFit/>
          </a:bodyPr>
          <a:lstStyle/>
          <a:p>
            <a:pPr>
              <a:lnSpc>
                <a:spcPct val="85000"/>
              </a:lnSpc>
            </a:pPr>
            <a:r>
              <a:rPr lang="ja-JP" altLang="zh-CN" sz="1400" b="1" dirty="0" smtClean="0">
                <a:latin typeface="微软雅黑" pitchFamily="34" charset="-122"/>
                <a:ea typeface="微软雅黑" pitchFamily="34" charset="-122"/>
              </a:rPr>
              <a:t>最终</a:t>
            </a:r>
            <a:r>
              <a:rPr lang="zh-CN" altLang="en-US" sz="1400" b="1" dirty="0" smtClean="0">
                <a:latin typeface="微软雅黑" pitchFamily="34" charset="-122"/>
                <a:ea typeface="微软雅黑" pitchFamily="34" charset="-122"/>
              </a:rPr>
              <a:t>验收</a:t>
            </a:r>
            <a:endParaRPr lang="ja-JP" altLang="en-US" sz="1400" b="1" dirty="0">
              <a:latin typeface="微软雅黑" pitchFamily="34" charset="-122"/>
              <a:ea typeface="微软雅黑" pitchFamily="34" charset="-122"/>
            </a:endParaRPr>
          </a:p>
        </p:txBody>
      </p:sp>
      <p:sp>
        <p:nvSpPr>
          <p:cNvPr id="162070" name="Line 278"/>
          <p:cNvSpPr>
            <a:spLocks noChangeShapeType="1"/>
          </p:cNvSpPr>
          <p:nvPr/>
        </p:nvSpPr>
        <p:spPr bwMode="auto">
          <a:xfrm>
            <a:off x="539750" y="1628775"/>
            <a:ext cx="2952750" cy="647700"/>
          </a:xfrm>
          <a:prstGeom prst="line">
            <a:avLst/>
          </a:prstGeom>
          <a:noFill/>
          <a:ln w="6350">
            <a:solidFill>
              <a:schemeClr val="tx1"/>
            </a:solidFill>
            <a:round/>
            <a:headEnd/>
            <a:tailEnd/>
          </a:ln>
          <a:effectLst/>
        </p:spPr>
        <p:txBody>
          <a:bodyPr lIns="0" tIns="0" rIns="0" bIns="0" anchor="ctr">
            <a:spAutoFit/>
          </a:bodyPr>
          <a:lstStyle/>
          <a:p>
            <a:endParaRPr lang="zh-CN" altLang="en-US"/>
          </a:p>
        </p:txBody>
      </p:sp>
      <p:sp>
        <p:nvSpPr>
          <p:cNvPr id="162083" name="AutoShape 291"/>
          <p:cNvSpPr>
            <a:spLocks noChangeArrowheads="1"/>
          </p:cNvSpPr>
          <p:nvPr/>
        </p:nvSpPr>
        <p:spPr bwMode="auto">
          <a:xfrm rot="5400000">
            <a:off x="3424237" y="2417763"/>
            <a:ext cx="227013" cy="90488"/>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084" name="Rectangle 292"/>
          <p:cNvSpPr>
            <a:spLocks noChangeArrowheads="1"/>
          </p:cNvSpPr>
          <p:nvPr/>
        </p:nvSpPr>
        <p:spPr bwMode="auto">
          <a:xfrm>
            <a:off x="3492500" y="2781300"/>
            <a:ext cx="863600" cy="119063"/>
          </a:xfrm>
          <a:prstGeom prst="rect">
            <a:avLst/>
          </a:prstGeom>
          <a:solidFill>
            <a:srgbClr val="B2B2B2"/>
          </a:solidFill>
          <a:ln w="6350">
            <a:solidFill>
              <a:schemeClr val="tx1"/>
            </a:solidFill>
            <a:miter lim="800000"/>
            <a:headEnd/>
            <a:tailEnd/>
          </a:ln>
          <a:effectLst/>
        </p:spPr>
        <p:txBody>
          <a:bodyPr wrap="none" lIns="0" tIns="0" rIns="0" bIns="0" anchor="ctr"/>
          <a:lstStyle/>
          <a:p>
            <a:endParaRPr lang="zh-CN" altLang="en-US"/>
          </a:p>
        </p:txBody>
      </p:sp>
      <p:sp>
        <p:nvSpPr>
          <p:cNvPr id="162085" name="Rectangle 293"/>
          <p:cNvSpPr>
            <a:spLocks noChangeArrowheads="1"/>
          </p:cNvSpPr>
          <p:nvPr/>
        </p:nvSpPr>
        <p:spPr bwMode="auto">
          <a:xfrm>
            <a:off x="3491880" y="3212976"/>
            <a:ext cx="5256584" cy="119063"/>
          </a:xfrm>
          <a:prstGeom prst="rect">
            <a:avLst/>
          </a:prstGeom>
          <a:solidFill>
            <a:srgbClr val="B2B2B2"/>
          </a:solidFill>
          <a:ln w="6350">
            <a:solidFill>
              <a:schemeClr val="tx1"/>
            </a:solidFill>
            <a:miter lim="800000"/>
            <a:headEnd/>
            <a:tailEnd/>
          </a:ln>
          <a:effectLst/>
        </p:spPr>
        <p:txBody>
          <a:bodyPr wrap="none" lIns="0" tIns="0" rIns="0" bIns="0" anchor="ctr"/>
          <a:lstStyle/>
          <a:p>
            <a:endParaRPr lang="zh-CN" altLang="en-US"/>
          </a:p>
        </p:txBody>
      </p:sp>
      <p:sp>
        <p:nvSpPr>
          <p:cNvPr id="162086" name="AutoShape 294"/>
          <p:cNvSpPr>
            <a:spLocks noChangeArrowheads="1"/>
          </p:cNvSpPr>
          <p:nvPr/>
        </p:nvSpPr>
        <p:spPr bwMode="auto">
          <a:xfrm>
            <a:off x="6156176" y="3212976"/>
            <a:ext cx="209550" cy="96838"/>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095" name="AutoShape 303"/>
          <p:cNvSpPr>
            <a:spLocks noChangeArrowheads="1"/>
          </p:cNvSpPr>
          <p:nvPr/>
        </p:nvSpPr>
        <p:spPr bwMode="auto">
          <a:xfrm rot="5400000">
            <a:off x="3423618" y="4073326"/>
            <a:ext cx="227012" cy="90488"/>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096" name="Rectangle 304"/>
          <p:cNvSpPr>
            <a:spLocks noChangeArrowheads="1"/>
          </p:cNvSpPr>
          <p:nvPr/>
        </p:nvSpPr>
        <p:spPr bwMode="auto">
          <a:xfrm>
            <a:off x="3491880" y="4437112"/>
            <a:ext cx="5257205" cy="119062"/>
          </a:xfrm>
          <a:prstGeom prst="rect">
            <a:avLst/>
          </a:prstGeom>
          <a:solidFill>
            <a:srgbClr val="B2B2B2"/>
          </a:solidFill>
          <a:ln w="6350">
            <a:solidFill>
              <a:schemeClr val="tx1"/>
            </a:solidFill>
            <a:miter lim="800000"/>
            <a:headEnd/>
            <a:tailEnd/>
          </a:ln>
          <a:effectLst/>
        </p:spPr>
        <p:txBody>
          <a:bodyPr wrap="none" lIns="0" tIns="0" rIns="0" bIns="0" anchor="ctr"/>
          <a:lstStyle/>
          <a:p>
            <a:endParaRPr lang="zh-CN" altLang="en-US"/>
          </a:p>
        </p:txBody>
      </p:sp>
      <p:sp>
        <p:nvSpPr>
          <p:cNvPr id="162097" name="Oval 305"/>
          <p:cNvSpPr>
            <a:spLocks noChangeArrowheads="1"/>
          </p:cNvSpPr>
          <p:nvPr/>
        </p:nvSpPr>
        <p:spPr bwMode="auto">
          <a:xfrm>
            <a:off x="7884368" y="4437112"/>
            <a:ext cx="142875" cy="128587"/>
          </a:xfrm>
          <a:prstGeom prst="ellipse">
            <a:avLst/>
          </a:prstGeom>
          <a:solidFill>
            <a:srgbClr val="B2B2B2"/>
          </a:solidFill>
          <a:ln w="6350">
            <a:solidFill>
              <a:schemeClr val="folHlink"/>
            </a:solidFill>
            <a:round/>
            <a:headEnd/>
            <a:tailEnd/>
          </a:ln>
          <a:effectLst/>
        </p:spPr>
        <p:txBody>
          <a:bodyPr wrap="none" lIns="0" tIns="0" rIns="0" bIns="0" anchor="ctr"/>
          <a:lstStyle/>
          <a:p>
            <a:endParaRPr lang="zh-CN" altLang="en-US"/>
          </a:p>
        </p:txBody>
      </p:sp>
      <p:sp>
        <p:nvSpPr>
          <p:cNvPr id="162099" name="Rectangle 307"/>
          <p:cNvSpPr>
            <a:spLocks noChangeArrowheads="1"/>
          </p:cNvSpPr>
          <p:nvPr/>
        </p:nvSpPr>
        <p:spPr bwMode="auto">
          <a:xfrm>
            <a:off x="4355976" y="4869159"/>
            <a:ext cx="4392737" cy="118765"/>
          </a:xfrm>
          <a:prstGeom prst="rect">
            <a:avLst/>
          </a:prstGeom>
          <a:solidFill>
            <a:srgbClr val="B2B2B2"/>
          </a:solidFill>
          <a:ln w="6350">
            <a:solidFill>
              <a:schemeClr val="tx1"/>
            </a:solidFill>
            <a:miter lim="800000"/>
            <a:headEnd/>
            <a:tailEnd/>
          </a:ln>
          <a:effectLst/>
        </p:spPr>
        <p:txBody>
          <a:bodyPr wrap="none" lIns="0" tIns="0" rIns="0" bIns="0" anchor="ctr"/>
          <a:lstStyle/>
          <a:p>
            <a:endParaRPr lang="zh-CN" altLang="en-US"/>
          </a:p>
        </p:txBody>
      </p:sp>
      <p:sp>
        <p:nvSpPr>
          <p:cNvPr id="162101" name="Rectangle 309"/>
          <p:cNvSpPr>
            <a:spLocks noChangeArrowheads="1"/>
          </p:cNvSpPr>
          <p:nvPr/>
        </p:nvSpPr>
        <p:spPr bwMode="auto">
          <a:xfrm>
            <a:off x="3491880" y="5229200"/>
            <a:ext cx="5256833" cy="119089"/>
          </a:xfrm>
          <a:prstGeom prst="rect">
            <a:avLst/>
          </a:prstGeom>
          <a:solidFill>
            <a:srgbClr val="B2B2B2"/>
          </a:solidFill>
          <a:ln w="6350">
            <a:solidFill>
              <a:schemeClr val="tx1"/>
            </a:solidFill>
            <a:miter lim="800000"/>
            <a:headEnd/>
            <a:tailEnd/>
          </a:ln>
          <a:effectLst/>
        </p:spPr>
        <p:txBody>
          <a:bodyPr wrap="none" lIns="0" tIns="0" rIns="0" bIns="0" anchor="ctr"/>
          <a:lstStyle/>
          <a:p>
            <a:endParaRPr lang="zh-CN" altLang="en-US"/>
          </a:p>
        </p:txBody>
      </p:sp>
      <p:sp>
        <p:nvSpPr>
          <p:cNvPr id="162102" name="AutoShape 310"/>
          <p:cNvSpPr>
            <a:spLocks noChangeArrowheads="1"/>
          </p:cNvSpPr>
          <p:nvPr/>
        </p:nvSpPr>
        <p:spPr bwMode="auto">
          <a:xfrm>
            <a:off x="5220072" y="4869160"/>
            <a:ext cx="209550" cy="96837"/>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103" name="AutoShape 311"/>
          <p:cNvSpPr>
            <a:spLocks noChangeArrowheads="1"/>
          </p:cNvSpPr>
          <p:nvPr/>
        </p:nvSpPr>
        <p:spPr bwMode="auto">
          <a:xfrm>
            <a:off x="5220072" y="5229200"/>
            <a:ext cx="209550" cy="96838"/>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105" name="AutoShape 313"/>
          <p:cNvSpPr>
            <a:spLocks noChangeArrowheads="1"/>
          </p:cNvSpPr>
          <p:nvPr/>
        </p:nvSpPr>
        <p:spPr bwMode="auto">
          <a:xfrm>
            <a:off x="6156176" y="4437112"/>
            <a:ext cx="209550" cy="96837"/>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106" name="AutoShape 314"/>
          <p:cNvSpPr>
            <a:spLocks noChangeArrowheads="1"/>
          </p:cNvSpPr>
          <p:nvPr/>
        </p:nvSpPr>
        <p:spPr bwMode="auto">
          <a:xfrm>
            <a:off x="4355976" y="4437112"/>
            <a:ext cx="209550" cy="96837"/>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108" name="AutoShape 316"/>
          <p:cNvSpPr>
            <a:spLocks noChangeArrowheads="1"/>
          </p:cNvSpPr>
          <p:nvPr/>
        </p:nvSpPr>
        <p:spPr bwMode="auto">
          <a:xfrm>
            <a:off x="5220072" y="4437112"/>
            <a:ext cx="209550" cy="96837"/>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110" name="AutoShape 318"/>
          <p:cNvSpPr>
            <a:spLocks noChangeArrowheads="1"/>
          </p:cNvSpPr>
          <p:nvPr/>
        </p:nvSpPr>
        <p:spPr bwMode="auto">
          <a:xfrm>
            <a:off x="7020272" y="4869160"/>
            <a:ext cx="209550" cy="96837"/>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111" name="AutoShape 319"/>
          <p:cNvSpPr>
            <a:spLocks noChangeArrowheads="1"/>
          </p:cNvSpPr>
          <p:nvPr/>
        </p:nvSpPr>
        <p:spPr bwMode="auto">
          <a:xfrm>
            <a:off x="7020272" y="5229200"/>
            <a:ext cx="209550" cy="96838"/>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112" name="Rectangle 320"/>
          <p:cNvSpPr>
            <a:spLocks noChangeArrowheads="1"/>
          </p:cNvSpPr>
          <p:nvPr/>
        </p:nvSpPr>
        <p:spPr bwMode="auto">
          <a:xfrm>
            <a:off x="3492500" y="3645024"/>
            <a:ext cx="5255964" cy="118939"/>
          </a:xfrm>
          <a:prstGeom prst="rect">
            <a:avLst/>
          </a:prstGeom>
          <a:solidFill>
            <a:srgbClr val="B2B2B2"/>
          </a:solidFill>
          <a:ln w="6350">
            <a:solidFill>
              <a:schemeClr val="tx1"/>
            </a:solidFill>
            <a:miter lim="800000"/>
            <a:headEnd/>
            <a:tailEnd/>
          </a:ln>
          <a:effectLst/>
        </p:spPr>
        <p:txBody>
          <a:bodyPr wrap="none" lIns="0" tIns="0" rIns="0" bIns="0" anchor="ctr"/>
          <a:lstStyle/>
          <a:p>
            <a:endParaRPr lang="zh-CN" altLang="en-US"/>
          </a:p>
        </p:txBody>
      </p:sp>
      <p:sp>
        <p:nvSpPr>
          <p:cNvPr id="162113" name="Oval 321"/>
          <p:cNvSpPr>
            <a:spLocks noChangeArrowheads="1"/>
          </p:cNvSpPr>
          <p:nvPr/>
        </p:nvSpPr>
        <p:spPr bwMode="auto">
          <a:xfrm>
            <a:off x="8316416" y="3645024"/>
            <a:ext cx="144463" cy="128588"/>
          </a:xfrm>
          <a:prstGeom prst="ellipse">
            <a:avLst/>
          </a:prstGeom>
          <a:solidFill>
            <a:srgbClr val="B2B2B2"/>
          </a:solidFill>
          <a:ln w="6350">
            <a:solidFill>
              <a:schemeClr val="folHlink"/>
            </a:solidFill>
            <a:round/>
            <a:headEnd/>
            <a:tailEnd/>
          </a:ln>
          <a:effectLst/>
        </p:spPr>
        <p:txBody>
          <a:bodyPr wrap="none" lIns="0" tIns="0" rIns="0" bIns="0" anchor="ctr"/>
          <a:lstStyle/>
          <a:p>
            <a:endParaRPr lang="zh-CN" altLang="en-US"/>
          </a:p>
        </p:txBody>
      </p:sp>
      <p:sp>
        <p:nvSpPr>
          <p:cNvPr id="162115" name="AutoShape 323"/>
          <p:cNvSpPr>
            <a:spLocks noChangeArrowheads="1"/>
          </p:cNvSpPr>
          <p:nvPr/>
        </p:nvSpPr>
        <p:spPr bwMode="auto">
          <a:xfrm>
            <a:off x="5219700" y="3644900"/>
            <a:ext cx="209550" cy="96838"/>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116" name="AutoShape 324"/>
          <p:cNvSpPr>
            <a:spLocks noChangeArrowheads="1"/>
          </p:cNvSpPr>
          <p:nvPr/>
        </p:nvSpPr>
        <p:spPr bwMode="auto">
          <a:xfrm>
            <a:off x="5220072" y="3212976"/>
            <a:ext cx="209550" cy="96838"/>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162117" name="AutoShape 325"/>
          <p:cNvSpPr>
            <a:spLocks noChangeArrowheads="1"/>
          </p:cNvSpPr>
          <p:nvPr/>
        </p:nvSpPr>
        <p:spPr bwMode="auto">
          <a:xfrm>
            <a:off x="7020272" y="3645024"/>
            <a:ext cx="209550" cy="96838"/>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34" name="Oval 305"/>
          <p:cNvSpPr>
            <a:spLocks noChangeArrowheads="1"/>
          </p:cNvSpPr>
          <p:nvPr/>
        </p:nvSpPr>
        <p:spPr bwMode="auto">
          <a:xfrm>
            <a:off x="7884368" y="3212976"/>
            <a:ext cx="142875" cy="128587"/>
          </a:xfrm>
          <a:prstGeom prst="ellipse">
            <a:avLst/>
          </a:prstGeom>
          <a:solidFill>
            <a:srgbClr val="B2B2B2"/>
          </a:solidFill>
          <a:ln w="6350">
            <a:solidFill>
              <a:schemeClr val="folHlink"/>
            </a:solidFill>
            <a:round/>
            <a:headEnd/>
            <a:tailEnd/>
          </a:ln>
          <a:effectLst/>
        </p:spPr>
        <p:txBody>
          <a:bodyPr wrap="none" lIns="0" tIns="0" rIns="0" bIns="0" anchor="ctr"/>
          <a:lstStyle/>
          <a:p>
            <a:endParaRPr lang="zh-CN" altLang="en-US"/>
          </a:p>
        </p:txBody>
      </p:sp>
      <p:sp>
        <p:nvSpPr>
          <p:cNvPr id="35" name="AutoShape 324"/>
          <p:cNvSpPr>
            <a:spLocks noChangeArrowheads="1"/>
          </p:cNvSpPr>
          <p:nvPr/>
        </p:nvSpPr>
        <p:spPr bwMode="auto">
          <a:xfrm>
            <a:off x="4355976" y="3212976"/>
            <a:ext cx="209550" cy="96838"/>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36" name="AutoShape 294"/>
          <p:cNvSpPr>
            <a:spLocks noChangeArrowheads="1"/>
          </p:cNvSpPr>
          <p:nvPr/>
        </p:nvSpPr>
        <p:spPr bwMode="auto">
          <a:xfrm>
            <a:off x="7020272" y="3212976"/>
            <a:ext cx="209550" cy="96838"/>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37" name="AutoShape 313"/>
          <p:cNvSpPr>
            <a:spLocks noChangeArrowheads="1"/>
          </p:cNvSpPr>
          <p:nvPr/>
        </p:nvSpPr>
        <p:spPr bwMode="auto">
          <a:xfrm>
            <a:off x="7020272" y="4437112"/>
            <a:ext cx="209550" cy="96837"/>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38" name="Oval 305"/>
          <p:cNvSpPr>
            <a:spLocks noChangeArrowheads="1"/>
          </p:cNvSpPr>
          <p:nvPr/>
        </p:nvSpPr>
        <p:spPr bwMode="auto">
          <a:xfrm>
            <a:off x="8316416" y="4869160"/>
            <a:ext cx="142875" cy="128587"/>
          </a:xfrm>
          <a:prstGeom prst="ellipse">
            <a:avLst/>
          </a:prstGeom>
          <a:solidFill>
            <a:srgbClr val="B2B2B2"/>
          </a:solidFill>
          <a:ln w="6350">
            <a:solidFill>
              <a:schemeClr val="folHlink"/>
            </a:solidFill>
            <a:round/>
            <a:headEnd/>
            <a:tailEnd/>
          </a:ln>
          <a:effectLst/>
        </p:spPr>
        <p:txBody>
          <a:bodyPr wrap="none" lIns="0" tIns="0" rIns="0" bIns="0" anchor="ctr"/>
          <a:lstStyle/>
          <a:p>
            <a:endParaRPr lang="zh-CN" altLang="en-US"/>
          </a:p>
        </p:txBody>
      </p:sp>
      <p:sp>
        <p:nvSpPr>
          <p:cNvPr id="39" name="AutoShape 319"/>
          <p:cNvSpPr>
            <a:spLocks noChangeArrowheads="1"/>
          </p:cNvSpPr>
          <p:nvPr/>
        </p:nvSpPr>
        <p:spPr bwMode="auto">
          <a:xfrm>
            <a:off x="3707904" y="2780928"/>
            <a:ext cx="209550" cy="96838"/>
          </a:xfrm>
          <a:prstGeom prst="triangle">
            <a:avLst>
              <a:gd name="adj" fmla="val 50000"/>
            </a:avLst>
          </a:prstGeom>
          <a:solidFill>
            <a:srgbClr val="B2B2B2"/>
          </a:solidFill>
          <a:ln w="6350">
            <a:solidFill>
              <a:schemeClr val="folHlink"/>
            </a:solidFill>
            <a:miter lim="800000"/>
            <a:headEnd/>
            <a:tailEnd/>
          </a:ln>
          <a:effectLst/>
        </p:spPr>
        <p:txBody>
          <a:bodyPr wrap="none" lIns="0" tIns="0" rIns="0" bIns="0" anchor="ctr"/>
          <a:lstStyle/>
          <a:p>
            <a:endParaRPr lang="zh-CN" altLang="en-US"/>
          </a:p>
        </p:txBody>
      </p:sp>
      <p:sp>
        <p:nvSpPr>
          <p:cNvPr id="40" name="Oval 305"/>
          <p:cNvSpPr>
            <a:spLocks noChangeArrowheads="1"/>
          </p:cNvSpPr>
          <p:nvPr/>
        </p:nvSpPr>
        <p:spPr bwMode="auto">
          <a:xfrm>
            <a:off x="4211960" y="2780928"/>
            <a:ext cx="142875" cy="128587"/>
          </a:xfrm>
          <a:prstGeom prst="ellipse">
            <a:avLst/>
          </a:prstGeom>
          <a:solidFill>
            <a:srgbClr val="B2B2B2"/>
          </a:solidFill>
          <a:ln w="6350">
            <a:solidFill>
              <a:schemeClr val="folHlink"/>
            </a:solidFill>
            <a:round/>
            <a:headEnd/>
            <a:tailEnd/>
          </a:ln>
          <a:effectLst/>
        </p:spPr>
        <p:txBody>
          <a:bodyPr wrap="none" lIns="0" tIns="0" rIns="0" bIns="0" anchor="ctr"/>
          <a:lstStyle/>
          <a:p>
            <a:endParaRPr lang="zh-CN" altLang="en-US"/>
          </a:p>
        </p:txBody>
      </p:sp>
      <p:sp>
        <p:nvSpPr>
          <p:cNvPr id="41" name="Oval 305"/>
          <p:cNvSpPr>
            <a:spLocks noChangeArrowheads="1"/>
          </p:cNvSpPr>
          <p:nvPr/>
        </p:nvSpPr>
        <p:spPr bwMode="auto">
          <a:xfrm>
            <a:off x="8316416" y="5229200"/>
            <a:ext cx="142875" cy="128587"/>
          </a:xfrm>
          <a:prstGeom prst="ellipse">
            <a:avLst/>
          </a:prstGeom>
          <a:solidFill>
            <a:srgbClr val="B2B2B2"/>
          </a:solidFill>
          <a:ln w="6350">
            <a:solidFill>
              <a:schemeClr val="folHlink"/>
            </a:solidFill>
            <a:round/>
            <a:headEnd/>
            <a:tailEnd/>
          </a:ln>
          <a:effectLst/>
        </p:spPr>
        <p:txBody>
          <a:bodyPr wrap="none" lIns="0" tIns="0" rIns="0" bIns="0" anchor="ctr"/>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6000" cy="850106"/>
          </a:xfrm>
        </p:spPr>
        <p:txBody>
          <a:bodyPr>
            <a:normAutofit/>
          </a:bodyPr>
          <a:lstStyle/>
          <a:p>
            <a:pPr algn="ctr"/>
            <a:r>
              <a:rPr lang="en-US" altLang="zh-CN" sz="4000" b="1" dirty="0" smtClean="0">
                <a:latin typeface="+mj-ea"/>
              </a:rPr>
              <a:t>IEG</a:t>
            </a:r>
            <a:r>
              <a:rPr lang="zh-CN" altLang="zh-CN" sz="4000" b="1" dirty="0" smtClean="0">
                <a:latin typeface="+mj-ea"/>
              </a:rPr>
              <a:t>项目</a:t>
            </a:r>
            <a:r>
              <a:rPr lang="zh-CN" altLang="zh-CN" sz="4000" b="1" dirty="0" smtClean="0"/>
              <a:t>中期</a:t>
            </a:r>
            <a:r>
              <a:rPr lang="zh-CN" altLang="zh-CN" sz="4000" b="1" dirty="0" smtClean="0">
                <a:latin typeface="+mj-ea"/>
              </a:rPr>
              <a:t>预算</a:t>
            </a:r>
            <a:r>
              <a:rPr lang="zh-CN" altLang="zh-CN" sz="4000" b="1" dirty="0" smtClean="0"/>
              <a:t>规划</a:t>
            </a:r>
            <a:endParaRPr lang="zh-CN" altLang="en-US" sz="4000" b="1" dirty="0">
              <a:latin typeface="+mj-ea"/>
            </a:endParaRPr>
          </a:p>
        </p:txBody>
      </p:sp>
      <p:graphicFrame>
        <p:nvGraphicFramePr>
          <p:cNvPr id="6" name="内容占位符 5"/>
          <p:cNvGraphicFramePr>
            <a:graphicFrameLocks noGrp="1"/>
          </p:cNvGraphicFramePr>
          <p:nvPr>
            <p:ph idx="1"/>
          </p:nvPr>
        </p:nvGraphicFramePr>
        <p:xfrm>
          <a:off x="457200" y="1412774"/>
          <a:ext cx="8229600" cy="4918780"/>
        </p:xfrm>
        <a:graphic>
          <a:graphicData uri="http://schemas.openxmlformats.org/drawingml/2006/table">
            <a:tbl>
              <a:tblPr firstRow="1" bandRow="1">
                <a:tableStyleId>{5C22544A-7EE6-4342-B048-85BDC9FD1C3A}</a:tableStyleId>
              </a:tblPr>
              <a:tblGrid>
                <a:gridCol w="2386608"/>
                <a:gridCol w="720080"/>
                <a:gridCol w="2016224"/>
                <a:gridCol w="864096"/>
                <a:gridCol w="2242592"/>
              </a:tblGrid>
              <a:tr h="432050">
                <a:tc>
                  <a:txBody>
                    <a:bodyPr/>
                    <a:lstStyle/>
                    <a:p>
                      <a:pPr algn="ctr">
                        <a:spcAft>
                          <a:spcPts val="0"/>
                        </a:spcAft>
                      </a:pPr>
                      <a:r>
                        <a:rPr lang="zh-CN"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人员配置</a:t>
                      </a:r>
                      <a:r>
                        <a:rPr lang="en-US"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a:t>
                      </a:r>
                      <a:r>
                        <a:rPr kumimoji="0" lang="zh-CN" altLang="zh-CN" sz="1400" b="1" kern="1200" dirty="0" smtClean="0">
                          <a:solidFill>
                            <a:schemeClr val="lt1"/>
                          </a:solidFill>
                          <a:effectLst>
                            <a:outerShdw blurRad="38100" dist="38100" dir="2700000" algn="tl">
                              <a:srgbClr val="000000">
                                <a:alpha val="43137"/>
                              </a:srgbClr>
                            </a:outerShdw>
                          </a:effectLst>
                          <a:latin typeface="微软雅黑" pitchFamily="34" charset="-122"/>
                          <a:ea typeface="微软雅黑" pitchFamily="34" charset="-122"/>
                          <a:cs typeface="+mn-cs"/>
                        </a:rPr>
                        <a:t>费用项目</a:t>
                      </a:r>
                      <a:r>
                        <a:rPr lang="en-US"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
                      </a:r>
                      <a:br>
                        <a:rPr lang="en-US"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br>
                      <a:endParaRPr lang="zh-CN" altLang="en-US" sz="1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c>
                  <a:txBody>
                    <a:bodyPr/>
                    <a:lstStyle/>
                    <a:p>
                      <a:pPr algn="ctr">
                        <a:spcAft>
                          <a:spcPts val="0"/>
                        </a:spcAft>
                      </a:pPr>
                      <a:r>
                        <a:rPr lang="zh-CN"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数量</a:t>
                      </a:r>
                      <a:r>
                        <a:rPr lang="en-US"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
                      </a:r>
                      <a:br>
                        <a:rPr lang="en-US"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br>
                      <a:endParaRPr lang="zh-CN" altLang="en-US" sz="1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c>
                  <a:txBody>
                    <a:bodyPr/>
                    <a:lstStyle/>
                    <a:p>
                      <a:pPr algn="ctr">
                        <a:spcAft>
                          <a:spcPts val="0"/>
                        </a:spcAft>
                      </a:pPr>
                      <a:r>
                        <a:rPr lang="zh-CN" altLang="zh-CN" sz="1400" kern="10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平均成本</a:t>
                      </a:r>
                      <a:r>
                        <a:rPr lang="en-US" altLang="zh-CN" sz="1400" kern="10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a:t>
                      </a:r>
                      <a:r>
                        <a:rPr lang="zh-CN" altLang="zh-CN" sz="1400" kern="10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美元</a:t>
                      </a:r>
                      <a:r>
                        <a:rPr lang="en-US" altLang="zh-CN" sz="1400" kern="10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a:t>
                      </a:r>
                      <a:r>
                        <a:rPr lang="zh-CN" altLang="zh-CN" sz="1400" kern="1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Times New Roman"/>
                        </a:rPr>
                        <a:t>年</a:t>
                      </a:r>
                    </a:p>
                    <a:p>
                      <a:pPr algn="ctr"/>
                      <a:endParaRPr lang="zh-CN" altLang="en-US" sz="1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c>
                  <a:txBody>
                    <a:bodyPr/>
                    <a:lstStyle/>
                    <a:p>
                      <a:pPr algn="ctr"/>
                      <a:r>
                        <a:rPr lang="zh-CN" altLang="zh-CN" sz="14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宋体"/>
                        </a:rPr>
                        <a:t>期数</a:t>
                      </a:r>
                      <a:r>
                        <a:rPr lang="en-US" altLang="zh-CN" sz="14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宋体"/>
                        </a:rPr>
                        <a:t>/</a:t>
                      </a:r>
                      <a:r>
                        <a:rPr lang="zh-CN" altLang="zh-CN" sz="14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宋体"/>
                        </a:rPr>
                        <a:t>年</a:t>
                      </a:r>
                      <a:r>
                        <a:rPr lang="en-US" altLang="zh-CN" sz="14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宋体"/>
                        </a:rPr>
                        <a:t/>
                      </a:r>
                      <a:br>
                        <a:rPr lang="en-US" altLang="zh-CN" sz="14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宋体"/>
                        </a:rPr>
                      </a:br>
                      <a:endParaRPr lang="zh-CN" altLang="en-US" sz="1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c>
                  <a:txBody>
                    <a:bodyPr/>
                    <a:lstStyle/>
                    <a:p>
                      <a:pPr algn="ctr">
                        <a:spcAft>
                          <a:spcPts val="0"/>
                        </a:spcAft>
                      </a:pPr>
                      <a:r>
                        <a:rPr lang="zh-CN" altLang="zh-CN" sz="14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宋体"/>
                        </a:rPr>
                        <a:t>总和</a:t>
                      </a:r>
                      <a:endParaRPr lang="zh-CN" altLang="en-US" sz="1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txBody>
                  <a:tcPr/>
                </a:tc>
              </a:tr>
              <a:tr h="828710">
                <a:tc>
                  <a:txBody>
                    <a:bodyPr/>
                    <a:lstStyle/>
                    <a:p>
                      <a:pPr marL="342900" indent="-342900" algn="l">
                        <a:buAutoNum type="arabicPeriod"/>
                      </a:pPr>
                      <a:r>
                        <a:rPr kumimoji="0" lang="zh-CN" altLang="zh-CN" sz="1800" b="1" kern="1200" dirty="0" smtClean="0">
                          <a:solidFill>
                            <a:schemeClr val="dk1"/>
                          </a:solidFill>
                          <a:latin typeface="微软雅黑" pitchFamily="34" charset="-122"/>
                          <a:ea typeface="微软雅黑" pitchFamily="34" charset="-122"/>
                          <a:cs typeface="+mn-cs"/>
                        </a:rPr>
                        <a:t>技术开发团队</a:t>
                      </a:r>
                      <a:endParaRPr kumimoji="0" lang="en-US" altLang="zh-CN" sz="1800" b="1" kern="1200" dirty="0" smtClean="0">
                        <a:solidFill>
                          <a:schemeClr val="dk1"/>
                        </a:solidFill>
                        <a:latin typeface="微软雅黑" pitchFamily="34" charset="-122"/>
                        <a:ea typeface="微软雅黑" pitchFamily="34" charset="-122"/>
                        <a:cs typeface="+mn-cs"/>
                      </a:endParaRPr>
                    </a:p>
                    <a:p>
                      <a:pPr marL="342900" indent="-342900" algn="l">
                        <a:buNone/>
                      </a:pPr>
                      <a:r>
                        <a:rPr kumimoji="0" lang="en-US" altLang="zh-CN" sz="1800" b="1" kern="1200" dirty="0" smtClean="0">
                          <a:solidFill>
                            <a:schemeClr val="dk1"/>
                          </a:solidFill>
                          <a:latin typeface="微软雅黑" pitchFamily="34" charset="-122"/>
                          <a:ea typeface="微软雅黑" pitchFamily="34" charset="-122"/>
                          <a:cs typeface="+mn-cs"/>
                        </a:rPr>
                        <a:t>(</a:t>
                      </a:r>
                      <a:r>
                        <a:rPr lang="zh-CN" altLang="en-US" sz="1800" b="1" dirty="0" smtClean="0">
                          <a:solidFill>
                            <a:schemeClr val="bg1"/>
                          </a:solidFill>
                          <a:effectLst/>
                          <a:latin typeface="微软雅黑" pitchFamily="34" charset="-122"/>
                          <a:ea typeface="微软雅黑" pitchFamily="34" charset="-122"/>
                        </a:rPr>
                        <a:t>区块链</a:t>
                      </a:r>
                      <a:r>
                        <a:rPr kumimoji="0" lang="zh-CN" altLang="zh-CN" sz="1800" b="1" kern="1200" dirty="0" smtClean="0">
                          <a:solidFill>
                            <a:schemeClr val="dk1"/>
                          </a:solidFill>
                          <a:latin typeface="微软雅黑" pitchFamily="34" charset="-122"/>
                          <a:ea typeface="微软雅黑" pitchFamily="34" charset="-122"/>
                          <a:cs typeface="+mn-cs"/>
                        </a:rPr>
                        <a:t>专家</a:t>
                      </a:r>
                      <a:r>
                        <a:rPr kumimoji="0" lang="en-US" altLang="zh-CN" sz="1800" b="1" kern="1200" dirty="0" smtClean="0">
                          <a:solidFill>
                            <a:schemeClr val="dk1"/>
                          </a:solidFill>
                          <a:latin typeface="微软雅黑" pitchFamily="34" charset="-122"/>
                          <a:ea typeface="微软雅黑" pitchFamily="34" charset="-122"/>
                          <a:cs typeface="+mn-cs"/>
                        </a:rPr>
                        <a:t>/IEG</a:t>
                      </a:r>
                      <a:r>
                        <a:rPr kumimoji="0" lang="zh-CN" altLang="zh-CN" sz="1800" b="1" kern="1200" dirty="0" smtClean="0">
                          <a:solidFill>
                            <a:schemeClr val="dk1"/>
                          </a:solidFill>
                          <a:latin typeface="微软雅黑" pitchFamily="34" charset="-122"/>
                          <a:ea typeface="微软雅黑" pitchFamily="34" charset="-122"/>
                          <a:cs typeface="+mn-cs"/>
                        </a:rPr>
                        <a:t>工程师</a:t>
                      </a:r>
                      <a:r>
                        <a:rPr kumimoji="0" lang="en-US" altLang="zh-CN" sz="1800" b="1" kern="1200" dirty="0" smtClean="0">
                          <a:solidFill>
                            <a:schemeClr val="dk1"/>
                          </a:solidFill>
                          <a:latin typeface="微软雅黑" pitchFamily="34" charset="-122"/>
                          <a:ea typeface="微软雅黑" pitchFamily="34" charset="-122"/>
                          <a:cs typeface="+mn-cs"/>
                        </a:rPr>
                        <a:t>,AI</a:t>
                      </a:r>
                      <a:r>
                        <a:rPr kumimoji="0" lang="zh-CN" altLang="zh-CN" sz="1800" b="1" kern="1200" dirty="0" smtClean="0">
                          <a:solidFill>
                            <a:schemeClr val="dk1"/>
                          </a:solidFill>
                          <a:latin typeface="微软雅黑" pitchFamily="34" charset="-122"/>
                          <a:ea typeface="微软雅黑" pitchFamily="34" charset="-122"/>
                          <a:cs typeface="+mn-cs"/>
                        </a:rPr>
                        <a:t>智能专家</a:t>
                      </a:r>
                      <a:r>
                        <a:rPr kumimoji="0" lang="en-US" altLang="zh-CN" sz="1800" b="1" kern="1200" dirty="0" smtClean="0">
                          <a:solidFill>
                            <a:schemeClr val="dk1"/>
                          </a:solidFill>
                          <a:latin typeface="微软雅黑" pitchFamily="34" charset="-122"/>
                          <a:ea typeface="微软雅黑" pitchFamily="34" charset="-122"/>
                          <a:cs typeface="+mn-cs"/>
                        </a:rPr>
                        <a:t>)</a:t>
                      </a:r>
                      <a:endParaRPr lang="zh-CN" altLang="en-US" b="1" dirty="0">
                        <a:latin typeface="微软雅黑" pitchFamily="34" charset="-122"/>
                        <a:ea typeface="微软雅黑" pitchFamily="34" charset="-122"/>
                      </a:endParaRPr>
                    </a:p>
                  </a:txBody>
                  <a:tcPr/>
                </a:tc>
                <a:tc>
                  <a:txBody>
                    <a:bodyPr/>
                    <a:lstStyle/>
                    <a:p>
                      <a:pPr algn="ctr"/>
                      <a:endParaRPr lang="en-US" altLang="zh-CN" b="1" dirty="0" smtClean="0">
                        <a:latin typeface="微软雅黑" pitchFamily="34" charset="-122"/>
                        <a:ea typeface="微软雅黑" pitchFamily="34" charset="-122"/>
                      </a:endParaRPr>
                    </a:p>
                    <a:p>
                      <a:pPr algn="ctr"/>
                      <a:r>
                        <a:rPr lang="en-US" altLang="zh-CN" b="1" dirty="0" smtClean="0">
                          <a:latin typeface="微软雅黑" pitchFamily="34" charset="-122"/>
                          <a:ea typeface="微软雅黑" pitchFamily="34" charset="-122"/>
                        </a:rPr>
                        <a:t>50</a:t>
                      </a:r>
                      <a:endParaRPr lang="zh-CN" altLang="en-US" b="1" dirty="0">
                        <a:latin typeface="微软雅黑" pitchFamily="34" charset="-122"/>
                        <a:ea typeface="微软雅黑" pitchFamily="34" charset="-122"/>
                      </a:endParaRPr>
                    </a:p>
                  </a:txBody>
                  <a:tcPr/>
                </a:tc>
                <a:tc>
                  <a:txBody>
                    <a:bodyPr/>
                    <a:lstStyle/>
                    <a:p>
                      <a:pPr algn="ct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$ 400,000 USD</a:t>
                      </a:r>
                      <a:endParaRPr lang="zh-CN" altLang="en-US" dirty="0">
                        <a:latin typeface="微软雅黑" pitchFamily="34" charset="-122"/>
                        <a:ea typeface="微软雅黑" pitchFamily="34" charset="-122"/>
                      </a:endParaRPr>
                    </a:p>
                  </a:txBody>
                  <a:tcPr/>
                </a:tc>
                <a:tc>
                  <a:txBody>
                    <a:bodyPr/>
                    <a:lstStyle/>
                    <a:p>
                      <a:pPr algn="ctr"/>
                      <a:endParaRPr lang="en-US" altLang="zh-CN" b="1" dirty="0" smtClean="0"/>
                    </a:p>
                    <a:p>
                      <a:pPr algn="ctr"/>
                      <a:r>
                        <a:rPr lang="en-US" altLang="zh-CN" b="1" dirty="0" smtClean="0"/>
                        <a:t>3</a:t>
                      </a:r>
                      <a:endParaRPr lang="zh-CN" altLang="en-US" b="1" dirty="0"/>
                    </a:p>
                  </a:txBody>
                  <a:tcPr/>
                </a:tc>
                <a:tc>
                  <a:txBody>
                    <a:bodyPr/>
                    <a:lstStyle/>
                    <a:p>
                      <a:pPr algn="r"/>
                      <a:endParaRPr lang="en-US" altLang="zh-CN" dirty="0" smtClean="0">
                        <a:latin typeface="微软雅黑" pitchFamily="34" charset="-122"/>
                        <a:ea typeface="微软雅黑" pitchFamily="34" charset="-122"/>
                      </a:endParaRPr>
                    </a:p>
                    <a:p>
                      <a:pPr algn="r"/>
                      <a:r>
                        <a:rPr lang="en-US" altLang="zh-CN" dirty="0" smtClean="0">
                          <a:latin typeface="微软雅黑" pitchFamily="34" charset="-122"/>
                          <a:ea typeface="微软雅黑" pitchFamily="34" charset="-122"/>
                        </a:rPr>
                        <a:t>$ 20,000,000 USD</a:t>
                      </a:r>
                      <a:endParaRPr lang="zh-CN" altLang="en-US" dirty="0">
                        <a:latin typeface="微软雅黑" pitchFamily="34" charset="-122"/>
                        <a:ea typeface="微软雅黑" pitchFamily="34" charset="-122"/>
                      </a:endParaRPr>
                    </a:p>
                  </a:txBody>
                  <a:tcPr/>
                </a:tc>
              </a:tr>
              <a:tr h="828710">
                <a:tc>
                  <a:txBody>
                    <a:bodyPr/>
                    <a:lstStyle/>
                    <a:p>
                      <a:pPr algn="l"/>
                      <a:r>
                        <a:rPr kumimoji="0" lang="en-US" altLang="zh-CN" sz="1800" b="1" kern="1200" dirty="0" smtClean="0">
                          <a:solidFill>
                            <a:schemeClr val="dk1"/>
                          </a:solidFill>
                          <a:latin typeface="微软雅黑" pitchFamily="34" charset="-122"/>
                          <a:ea typeface="微软雅黑" pitchFamily="34" charset="-122"/>
                          <a:cs typeface="+mn-cs"/>
                        </a:rPr>
                        <a:t>2. </a:t>
                      </a:r>
                      <a:r>
                        <a:rPr kumimoji="0" lang="zh-CN" altLang="zh-CN" sz="1800" b="1" kern="1200" dirty="0" smtClean="0">
                          <a:solidFill>
                            <a:schemeClr val="dk1"/>
                          </a:solidFill>
                          <a:latin typeface="微软雅黑" pitchFamily="34" charset="-122"/>
                          <a:ea typeface="微软雅黑" pitchFamily="34" charset="-122"/>
                          <a:cs typeface="+mn-cs"/>
                        </a:rPr>
                        <a:t>市场推广人员</a:t>
                      </a:r>
                      <a:r>
                        <a:rPr kumimoji="0" lang="en-US" altLang="zh-CN" sz="1800" b="1" kern="1200" dirty="0" smtClean="0">
                          <a:solidFill>
                            <a:schemeClr val="dk1"/>
                          </a:solidFill>
                          <a:latin typeface="微软雅黑" pitchFamily="34" charset="-122"/>
                          <a:ea typeface="微软雅黑" pitchFamily="34" charset="-122"/>
                          <a:cs typeface="+mn-cs"/>
                        </a:rPr>
                        <a:t>/</a:t>
                      </a:r>
                    </a:p>
                    <a:p>
                      <a:pPr algn="l"/>
                      <a:r>
                        <a:rPr kumimoji="0" lang="en-US" altLang="zh-CN" sz="1800" b="1" kern="1200" dirty="0" smtClean="0">
                          <a:solidFill>
                            <a:schemeClr val="dk1"/>
                          </a:solidFill>
                          <a:latin typeface="微软雅黑" pitchFamily="34" charset="-122"/>
                          <a:ea typeface="微软雅黑" pitchFamily="34" charset="-122"/>
                          <a:cs typeface="+mn-cs"/>
                        </a:rPr>
                        <a:t>    </a:t>
                      </a:r>
                      <a:r>
                        <a:rPr kumimoji="0" lang="zh-CN" altLang="zh-CN" sz="1800" b="1" kern="1200" dirty="0" smtClean="0">
                          <a:solidFill>
                            <a:schemeClr val="dk1"/>
                          </a:solidFill>
                          <a:latin typeface="微软雅黑" pitchFamily="34" charset="-122"/>
                          <a:ea typeface="微软雅黑" pitchFamily="34" charset="-122"/>
                          <a:cs typeface="+mn-cs"/>
                        </a:rPr>
                        <a:t>行政后勤人员</a:t>
                      </a:r>
                      <a:endParaRPr kumimoji="0" lang="en-US" altLang="zh-CN" sz="1800" b="1" kern="1200" dirty="0" smtClean="0">
                        <a:solidFill>
                          <a:schemeClr val="dk1"/>
                        </a:solidFill>
                        <a:latin typeface="微软雅黑" pitchFamily="34" charset="-122"/>
                        <a:ea typeface="微软雅黑" pitchFamily="34" charset="-122"/>
                        <a:cs typeface="+mn-cs"/>
                      </a:endParaRPr>
                    </a:p>
                    <a:p>
                      <a:pPr algn="l"/>
                      <a:endParaRPr lang="zh-CN" altLang="en-US" dirty="0"/>
                    </a:p>
                  </a:txBody>
                  <a:tcPr/>
                </a:tc>
                <a:tc>
                  <a:txBody>
                    <a:bodyPr/>
                    <a:lstStyle/>
                    <a:p>
                      <a:pPr algn="ctr"/>
                      <a:endParaRPr lang="en-US" altLang="zh-CN" b="1" dirty="0" smtClean="0">
                        <a:latin typeface="微软雅黑" pitchFamily="34" charset="-122"/>
                        <a:ea typeface="微软雅黑" pitchFamily="34" charset="-122"/>
                      </a:endParaRPr>
                    </a:p>
                    <a:p>
                      <a:pPr algn="ctr"/>
                      <a:r>
                        <a:rPr lang="en-US" altLang="zh-CN" b="1" dirty="0" smtClean="0">
                          <a:latin typeface="微软雅黑" pitchFamily="34" charset="-122"/>
                          <a:ea typeface="微软雅黑" pitchFamily="34" charset="-122"/>
                        </a:rPr>
                        <a:t>40</a:t>
                      </a:r>
                      <a:endParaRPr lang="zh-CN" altLang="en-US" b="1" dirty="0">
                        <a:latin typeface="微软雅黑" pitchFamily="34" charset="-122"/>
                        <a:ea typeface="微软雅黑" pitchFamily="34" charset="-122"/>
                      </a:endParaRPr>
                    </a:p>
                  </a:txBody>
                  <a:tcPr/>
                </a:tc>
                <a:tc>
                  <a:txBody>
                    <a:bodyPr/>
                    <a:lstStyle/>
                    <a:p>
                      <a:pPr algn="ct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$ 300,000 USD</a:t>
                      </a:r>
                      <a:endParaRPr lang="zh-CN" altLang="en-US" dirty="0">
                        <a:latin typeface="微软雅黑" pitchFamily="34" charset="-122"/>
                        <a:ea typeface="微软雅黑" pitchFamily="34" charset="-122"/>
                      </a:endParaRPr>
                    </a:p>
                  </a:txBody>
                  <a:tcPr/>
                </a:tc>
                <a:tc>
                  <a:txBody>
                    <a:bodyPr/>
                    <a:lstStyle/>
                    <a:p>
                      <a:pPr algn="ctr"/>
                      <a:endParaRPr lang="en-US" altLang="zh-CN" b="1" dirty="0" smtClean="0"/>
                    </a:p>
                    <a:p>
                      <a:pPr algn="ctr"/>
                      <a:r>
                        <a:rPr lang="en-US" altLang="zh-CN" b="1" dirty="0" smtClean="0"/>
                        <a:t>3</a:t>
                      </a:r>
                      <a:endParaRPr lang="zh-CN" altLang="en-US" b="1" dirty="0"/>
                    </a:p>
                  </a:txBody>
                  <a:tcPr/>
                </a:tc>
                <a:tc>
                  <a:txBody>
                    <a:bodyPr/>
                    <a:lstStyle/>
                    <a:p>
                      <a:pPr algn="r"/>
                      <a:endParaRPr lang="en-US" altLang="zh-CN" dirty="0" smtClean="0">
                        <a:latin typeface="微软雅黑" pitchFamily="34" charset="-122"/>
                        <a:ea typeface="微软雅黑" pitchFamily="34" charset="-122"/>
                      </a:endParaRPr>
                    </a:p>
                    <a:p>
                      <a:pPr algn="r"/>
                      <a:r>
                        <a:rPr lang="en-US" altLang="zh-CN" dirty="0" smtClean="0">
                          <a:latin typeface="微软雅黑" pitchFamily="34" charset="-122"/>
                          <a:ea typeface="微软雅黑" pitchFamily="34" charset="-122"/>
                        </a:rPr>
                        <a:t>$ 12,000,000 USD</a:t>
                      </a:r>
                      <a:endParaRPr lang="zh-CN" altLang="en-US" dirty="0">
                        <a:latin typeface="微软雅黑" pitchFamily="34" charset="-122"/>
                        <a:ea typeface="微软雅黑" pitchFamily="34" charset="-122"/>
                      </a:endParaRPr>
                    </a:p>
                  </a:txBody>
                  <a:tcPr/>
                </a:tc>
              </a:tr>
              <a:tr h="828710">
                <a:tc>
                  <a:txBody>
                    <a:bodyPr/>
                    <a:lstStyle/>
                    <a:p>
                      <a:pPr algn="l"/>
                      <a:r>
                        <a:rPr kumimoji="0" lang="en-US" altLang="zh-CN" sz="1800" b="1" kern="1200" dirty="0" smtClean="0">
                          <a:solidFill>
                            <a:schemeClr val="dk1"/>
                          </a:solidFill>
                          <a:latin typeface="微软雅黑" pitchFamily="34" charset="-122"/>
                          <a:ea typeface="微软雅黑" pitchFamily="34" charset="-122"/>
                          <a:cs typeface="+mn-cs"/>
                        </a:rPr>
                        <a:t>3. </a:t>
                      </a:r>
                      <a:r>
                        <a:rPr lang="zh-CN" altLang="en-US" sz="18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区块链</a:t>
                      </a:r>
                      <a:r>
                        <a:rPr lang="en-US" altLang="zh-CN" sz="18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ICO</a:t>
                      </a:r>
                      <a:r>
                        <a:rPr kumimoji="0" lang="zh-CN" altLang="zh-CN" sz="1800" b="1" kern="1200" dirty="0" smtClean="0">
                          <a:solidFill>
                            <a:schemeClr val="dk1"/>
                          </a:solidFill>
                          <a:effectLst>
                            <a:outerShdw blurRad="38100" dist="38100" dir="2700000" algn="tl">
                              <a:srgbClr val="000000">
                                <a:alpha val="43137"/>
                              </a:srgbClr>
                            </a:outerShdw>
                          </a:effectLst>
                          <a:latin typeface="微软雅黑" pitchFamily="34" charset="-122"/>
                          <a:ea typeface="微软雅黑" pitchFamily="34" charset="-122"/>
                          <a:cs typeface="+mn-cs"/>
                        </a:rPr>
                        <a:t>平台</a:t>
                      </a:r>
                      <a:r>
                        <a:rPr kumimoji="0" lang="en-US" altLang="zh-CN" sz="1800" b="1" kern="1200" dirty="0" smtClean="0">
                          <a:solidFill>
                            <a:schemeClr val="dk1"/>
                          </a:solidFill>
                          <a:latin typeface="微软雅黑" pitchFamily="34" charset="-122"/>
                          <a:ea typeface="微软雅黑" pitchFamily="34" charset="-122"/>
                          <a:cs typeface="+mn-cs"/>
                        </a:rPr>
                        <a:t>/</a:t>
                      </a:r>
                    </a:p>
                    <a:p>
                      <a:pPr algn="l"/>
                      <a:r>
                        <a:rPr lang="en-US" altLang="zh-CN" sz="1800" b="1" dirty="0" smtClean="0">
                          <a:solidFill>
                            <a:schemeClr val="tx1"/>
                          </a:solidFill>
                          <a:effectLst/>
                          <a:latin typeface="微软雅黑" pitchFamily="34" charset="-122"/>
                          <a:ea typeface="微软雅黑" pitchFamily="34" charset="-122"/>
                        </a:rPr>
                        <a:t>    </a:t>
                      </a:r>
                      <a:r>
                        <a:rPr lang="zh-CN" altLang="zh-CN" sz="1800" b="1" dirty="0" smtClean="0">
                          <a:solidFill>
                            <a:schemeClr val="bg1"/>
                          </a:solidFill>
                          <a:effectLst/>
                          <a:latin typeface="微软雅黑" pitchFamily="34" charset="-122"/>
                          <a:ea typeface="微软雅黑" pitchFamily="34" charset="-122"/>
                        </a:rPr>
                        <a:t>数字货币交易所</a:t>
                      </a:r>
                      <a:r>
                        <a:rPr lang="en-US" altLang="zh-CN" sz="1800" b="1" dirty="0" smtClean="0">
                          <a:solidFill>
                            <a:schemeClr val="bg1"/>
                          </a:solidFill>
                          <a:effectLst/>
                          <a:latin typeface="微软雅黑" pitchFamily="34" charset="-122"/>
                          <a:ea typeface="微软雅黑" pitchFamily="34" charset="-122"/>
                        </a:rPr>
                        <a:t> </a:t>
                      </a:r>
                      <a:endParaRPr kumimoji="0" lang="en-US" altLang="zh-CN" sz="1800" b="1" kern="1200" dirty="0" smtClean="0">
                        <a:solidFill>
                          <a:schemeClr val="bg1"/>
                        </a:solidFill>
                        <a:effectLst/>
                        <a:latin typeface="微软雅黑" pitchFamily="34" charset="-122"/>
                        <a:ea typeface="微软雅黑" pitchFamily="34" charset="-122"/>
                        <a:cs typeface="+mn-cs"/>
                      </a:endParaRPr>
                    </a:p>
                    <a:p>
                      <a:pPr algn="l"/>
                      <a:r>
                        <a:rPr kumimoji="0" lang="en-US" altLang="zh-CN" sz="1800" b="1" kern="1200" dirty="0" smtClean="0">
                          <a:solidFill>
                            <a:schemeClr val="dk1"/>
                          </a:solidFill>
                          <a:latin typeface="微软雅黑" pitchFamily="34" charset="-122"/>
                          <a:ea typeface="微软雅黑" pitchFamily="34" charset="-122"/>
                          <a:cs typeface="+mn-cs"/>
                        </a:rPr>
                        <a:t>   </a:t>
                      </a:r>
                      <a:r>
                        <a:rPr kumimoji="0" lang="en-US" altLang="zh-CN" sz="1800" b="1" kern="1200" baseline="0" dirty="0" smtClean="0">
                          <a:solidFill>
                            <a:schemeClr val="dk1"/>
                          </a:solidFill>
                          <a:latin typeface="微软雅黑" pitchFamily="34" charset="-122"/>
                          <a:ea typeface="微软雅黑" pitchFamily="34" charset="-122"/>
                          <a:cs typeface="+mn-cs"/>
                        </a:rPr>
                        <a:t> </a:t>
                      </a:r>
                      <a:r>
                        <a:rPr kumimoji="0" lang="zh-CN" altLang="zh-CN" sz="1800" b="1" kern="1200" dirty="0" smtClean="0">
                          <a:solidFill>
                            <a:schemeClr val="dk1"/>
                          </a:solidFill>
                          <a:latin typeface="微软雅黑" pitchFamily="34" charset="-122"/>
                          <a:ea typeface="微软雅黑" pitchFamily="34" charset="-122"/>
                          <a:cs typeface="+mn-cs"/>
                        </a:rPr>
                        <a:t>智能芯片租赁费用</a:t>
                      </a:r>
                      <a:endParaRPr lang="zh-CN" altLang="en-US" b="1" dirty="0">
                        <a:latin typeface="微软雅黑" pitchFamily="34" charset="-122"/>
                        <a:ea typeface="微软雅黑" pitchFamily="34" charset="-122"/>
                      </a:endParaRPr>
                    </a:p>
                  </a:txBody>
                  <a:tcPr/>
                </a:tc>
                <a:tc>
                  <a:txBody>
                    <a:bodyPr/>
                    <a:lstStyle/>
                    <a:p>
                      <a:pPr algn="ctr"/>
                      <a:endParaRPr lang="en-US" altLang="zh-CN" b="1" dirty="0" smtClean="0">
                        <a:latin typeface="微软雅黑" pitchFamily="34" charset="-122"/>
                        <a:ea typeface="微软雅黑" pitchFamily="34" charset="-122"/>
                      </a:endParaRPr>
                    </a:p>
                    <a:p>
                      <a:pPr algn="ctr"/>
                      <a:r>
                        <a:rPr lang="en-US" altLang="zh-CN" b="1" dirty="0" smtClean="0">
                          <a:latin typeface="微软雅黑" pitchFamily="34" charset="-122"/>
                          <a:ea typeface="微软雅黑" pitchFamily="34" charset="-122"/>
                        </a:rPr>
                        <a:t>4</a:t>
                      </a:r>
                      <a:endParaRPr lang="zh-CN" altLang="en-US" b="1" dirty="0">
                        <a:latin typeface="微软雅黑" pitchFamily="34" charset="-122"/>
                        <a:ea typeface="微软雅黑" pitchFamily="34" charset="-122"/>
                      </a:endParaRPr>
                    </a:p>
                  </a:txBody>
                  <a:tcPr/>
                </a:tc>
                <a:tc>
                  <a:txBody>
                    <a:bodyPr/>
                    <a:lstStyle/>
                    <a:p>
                      <a:pPr algn="ct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$ 1,200,000 USD</a:t>
                      </a:r>
                      <a:endParaRPr lang="zh-CN" altLang="en-US" dirty="0">
                        <a:latin typeface="微软雅黑" pitchFamily="34" charset="-122"/>
                        <a:ea typeface="微软雅黑" pitchFamily="34" charset="-122"/>
                      </a:endParaRPr>
                    </a:p>
                  </a:txBody>
                  <a:tcPr/>
                </a:tc>
                <a:tc>
                  <a:txBody>
                    <a:bodyPr/>
                    <a:lstStyle/>
                    <a:p>
                      <a:pPr algn="ctr"/>
                      <a:endParaRPr lang="en-US" altLang="zh-CN" b="1" dirty="0" smtClean="0"/>
                    </a:p>
                    <a:p>
                      <a:pPr algn="ctr"/>
                      <a:r>
                        <a:rPr lang="en-US" altLang="zh-CN" b="1" dirty="0" smtClean="0"/>
                        <a:t>3</a:t>
                      </a:r>
                      <a:endParaRPr lang="zh-CN" altLang="en-US" b="1"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itchFamily="34" charset="-122"/>
                        <a:ea typeface="微软雅黑" pitchFamily="34" charset="-12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$ 4,800,000 USD</a:t>
                      </a:r>
                      <a:endParaRPr lang="zh-CN" altLang="en-US" dirty="0" smtClean="0">
                        <a:latin typeface="微软雅黑" pitchFamily="34" charset="-122"/>
                        <a:ea typeface="微软雅黑" pitchFamily="34" charset="-122"/>
                      </a:endParaRPr>
                    </a:p>
                    <a:p>
                      <a:pPr algn="r"/>
                      <a:endParaRPr lang="zh-CN" altLang="en-US" dirty="0"/>
                    </a:p>
                  </a:txBody>
                  <a:tcPr/>
                </a:tc>
              </a:tr>
              <a:tr h="828710">
                <a:tc>
                  <a:txBody>
                    <a:bodyPr/>
                    <a:lstStyle/>
                    <a:p>
                      <a:pPr algn="l"/>
                      <a:endParaRPr kumimoji="0" lang="en-US" altLang="zh-CN" sz="1800" b="1" kern="1200" dirty="0" smtClean="0">
                        <a:solidFill>
                          <a:schemeClr val="dk1"/>
                        </a:solidFill>
                        <a:latin typeface="微软雅黑" pitchFamily="34" charset="-122"/>
                        <a:ea typeface="微软雅黑" pitchFamily="34" charset="-122"/>
                        <a:cs typeface="+mn-cs"/>
                      </a:endParaRPr>
                    </a:p>
                    <a:p>
                      <a:pPr algn="l"/>
                      <a:r>
                        <a:rPr kumimoji="0" lang="en-US" altLang="zh-CN" sz="1800" b="1" kern="1200" dirty="0" smtClean="0">
                          <a:solidFill>
                            <a:schemeClr val="dk1"/>
                          </a:solidFill>
                          <a:latin typeface="微软雅黑" pitchFamily="34" charset="-122"/>
                          <a:ea typeface="微软雅黑" pitchFamily="34" charset="-122"/>
                          <a:cs typeface="+mn-cs"/>
                        </a:rPr>
                        <a:t>4. </a:t>
                      </a:r>
                      <a:r>
                        <a:rPr kumimoji="0" lang="zh-CN" altLang="zh-CN" sz="1800" b="1" kern="1200" dirty="0" smtClean="0">
                          <a:solidFill>
                            <a:schemeClr val="dk1"/>
                          </a:solidFill>
                          <a:latin typeface="微软雅黑" pitchFamily="34" charset="-122"/>
                          <a:ea typeface="微软雅黑" pitchFamily="34" charset="-122"/>
                          <a:cs typeface="+mn-cs"/>
                        </a:rPr>
                        <a:t>信息资源合作费用</a:t>
                      </a:r>
                      <a:endParaRPr lang="zh-CN" altLang="en-US" b="1" dirty="0">
                        <a:latin typeface="微软雅黑" pitchFamily="34" charset="-122"/>
                        <a:ea typeface="微软雅黑" pitchFamily="34" charset="-122"/>
                      </a:endParaRPr>
                    </a:p>
                  </a:txBody>
                  <a:tcPr/>
                </a:tc>
                <a:tc>
                  <a:txBody>
                    <a:bodyPr/>
                    <a:lstStyle/>
                    <a:p>
                      <a:pPr algn="ctr"/>
                      <a:endParaRPr lang="en-US" altLang="zh-CN" b="1" dirty="0" smtClean="0">
                        <a:latin typeface="微软雅黑" pitchFamily="34" charset="-122"/>
                        <a:ea typeface="微软雅黑" pitchFamily="34" charset="-122"/>
                      </a:endParaRPr>
                    </a:p>
                    <a:p>
                      <a:pPr algn="ctr"/>
                      <a:r>
                        <a:rPr lang="en-US" altLang="zh-CN" b="1" dirty="0" smtClean="0">
                          <a:latin typeface="微软雅黑" pitchFamily="34" charset="-122"/>
                          <a:ea typeface="微软雅黑" pitchFamily="34" charset="-122"/>
                        </a:rPr>
                        <a:t>6</a:t>
                      </a:r>
                      <a:endParaRPr lang="zh-CN" altLang="en-US" b="1" dirty="0">
                        <a:latin typeface="微软雅黑" pitchFamily="34" charset="-122"/>
                        <a:ea typeface="微软雅黑" pitchFamily="34" charset="-122"/>
                      </a:endParaRPr>
                    </a:p>
                  </a:txBody>
                  <a:tcPr/>
                </a:tc>
                <a:tc>
                  <a:txBody>
                    <a:bodyPr/>
                    <a:lstStyle/>
                    <a:p>
                      <a:pPr algn="ct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$ 600,000 USD</a:t>
                      </a:r>
                      <a:endParaRPr lang="zh-CN" altLang="en-US" dirty="0">
                        <a:latin typeface="微软雅黑" pitchFamily="34" charset="-122"/>
                        <a:ea typeface="微软雅黑" pitchFamily="34" charset="-122"/>
                      </a:endParaRPr>
                    </a:p>
                  </a:txBody>
                  <a:tcPr/>
                </a:tc>
                <a:tc>
                  <a:txBody>
                    <a:bodyPr/>
                    <a:lstStyle/>
                    <a:p>
                      <a:pPr algn="ctr"/>
                      <a:endParaRPr lang="en-US" altLang="zh-CN" b="1" dirty="0" smtClean="0"/>
                    </a:p>
                    <a:p>
                      <a:pPr algn="ctr"/>
                      <a:r>
                        <a:rPr lang="en-US" altLang="zh-CN" b="1" dirty="0" smtClean="0"/>
                        <a:t>3</a:t>
                      </a:r>
                      <a:endParaRPr lang="zh-CN" altLang="en-US" b="1" dirty="0"/>
                    </a:p>
                  </a:txBody>
                  <a:tcPr/>
                </a:tc>
                <a:tc>
                  <a:txBody>
                    <a:bodyPr/>
                    <a:lstStyle/>
                    <a:p>
                      <a:pPr algn="r"/>
                      <a:endParaRPr lang="en-US" altLang="zh-CN" dirty="0" smtClean="0">
                        <a:latin typeface="微软雅黑" pitchFamily="34" charset="-122"/>
                        <a:ea typeface="微软雅黑" pitchFamily="34" charset="-122"/>
                      </a:endParaRPr>
                    </a:p>
                    <a:p>
                      <a:pPr algn="r"/>
                      <a:r>
                        <a:rPr lang="en-US" altLang="zh-CN" dirty="0" smtClean="0">
                          <a:latin typeface="微软雅黑" pitchFamily="34" charset="-122"/>
                          <a:ea typeface="微软雅黑" pitchFamily="34" charset="-122"/>
                        </a:rPr>
                        <a:t>$ 3,600,000 USD</a:t>
                      </a:r>
                      <a:endParaRPr lang="zh-CN" altLang="en-US" dirty="0">
                        <a:latin typeface="微软雅黑" pitchFamily="34" charset="-122"/>
                        <a:ea typeface="微软雅黑" pitchFamily="34" charset="-122"/>
                      </a:endParaRPr>
                    </a:p>
                  </a:txBody>
                  <a:tcPr/>
                </a:tc>
              </a:tr>
              <a:tr h="828710">
                <a:tc>
                  <a:txBody>
                    <a:bodyPr/>
                    <a:lstStyle/>
                    <a:p>
                      <a:pPr algn="ctr"/>
                      <a:endParaRPr kumimoji="0" lang="en-US" altLang="zh-CN" sz="1800" b="1" kern="1200" dirty="0" smtClean="0">
                        <a:solidFill>
                          <a:schemeClr val="dk1"/>
                        </a:solidFill>
                        <a:latin typeface="微软雅黑" pitchFamily="34" charset="-122"/>
                        <a:ea typeface="微软雅黑" pitchFamily="34" charset="-122"/>
                        <a:cs typeface="+mn-cs"/>
                      </a:endParaRPr>
                    </a:p>
                    <a:p>
                      <a:pPr algn="ctr"/>
                      <a:r>
                        <a:rPr kumimoji="0" lang="zh-CN" altLang="zh-CN" sz="1800" b="1" kern="1200" dirty="0" smtClean="0">
                          <a:solidFill>
                            <a:schemeClr val="dk1"/>
                          </a:solidFill>
                          <a:latin typeface="微软雅黑" pitchFamily="34" charset="-122"/>
                          <a:ea typeface="微软雅黑" pitchFamily="34" charset="-122"/>
                          <a:cs typeface="+mn-cs"/>
                        </a:rPr>
                        <a:t>总和</a:t>
                      </a:r>
                      <a:endParaRPr lang="zh-CN" altLang="en-US" b="1" dirty="0">
                        <a:latin typeface="微软雅黑" pitchFamily="34" charset="-122"/>
                        <a:ea typeface="微软雅黑" pitchFamily="34" charset="-122"/>
                      </a:endParaRPr>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pPr algn="r"/>
                      <a:endParaRPr lang="en-US" altLang="zh-CN" b="0" dirty="0" smtClean="0">
                        <a:latin typeface="微软雅黑" pitchFamily="34" charset="-122"/>
                        <a:ea typeface="微软雅黑" pitchFamily="34" charset="-122"/>
                      </a:endParaRPr>
                    </a:p>
                    <a:p>
                      <a:pPr algn="r"/>
                      <a:r>
                        <a:rPr lang="en-US" altLang="zh-CN" b="1" dirty="0" smtClean="0">
                          <a:latin typeface="微软雅黑" pitchFamily="34" charset="-122"/>
                          <a:ea typeface="微软雅黑" pitchFamily="34" charset="-122"/>
                        </a:rPr>
                        <a:t>$ 40,400,000 USD</a:t>
                      </a:r>
                      <a:endParaRPr lang="zh-CN" altLang="en-US" b="1" dirty="0">
                        <a:latin typeface="微软雅黑" pitchFamily="34" charset="-122"/>
                        <a:ea typeface="微软雅黑" pitchFamily="34" charset="-122"/>
                      </a:endParaRPr>
                    </a:p>
                  </a:txBody>
                  <a:tcPr/>
                </a:tc>
              </a:tr>
            </a:tbl>
          </a:graphicData>
        </a:graphic>
      </p:graphicFrame>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7776000" cy="792088"/>
          </a:xfrm>
        </p:spPr>
        <p:txBody>
          <a:bodyPr>
            <a:normAutofit/>
          </a:bodyPr>
          <a:lstStyle/>
          <a:p>
            <a:pPr algn="ctr"/>
            <a:r>
              <a:rPr lang="zh-CN" altLang="zh-CN" sz="4000" b="1" dirty="0" smtClean="0">
                <a:latin typeface="+mj-ea"/>
              </a:rPr>
              <a:t>消费互联网</a:t>
            </a:r>
            <a:r>
              <a:rPr lang="en-US" altLang="zh-CN" sz="4000" b="1" dirty="0" smtClean="0">
                <a:latin typeface="+mj-ea"/>
              </a:rPr>
              <a:t> </a:t>
            </a:r>
            <a:r>
              <a:rPr lang="en-US" altLang="zh-CN" sz="4000" b="1" dirty="0" err="1" smtClean="0">
                <a:latin typeface="+mj-ea"/>
              </a:rPr>
              <a:t>vs</a:t>
            </a:r>
            <a:r>
              <a:rPr lang="en-US" altLang="zh-CN" sz="4000" b="1" dirty="0" smtClean="0">
                <a:latin typeface="+mj-ea"/>
              </a:rPr>
              <a:t> </a:t>
            </a:r>
            <a:r>
              <a:rPr lang="zh-CN" altLang="zh-CN" sz="4000" b="1" dirty="0" smtClean="0">
                <a:latin typeface="+mj-ea"/>
              </a:rPr>
              <a:t>产业互联网</a:t>
            </a:r>
            <a:endParaRPr lang="zh-CN" altLang="en-US" sz="4000" dirty="0">
              <a:latin typeface="+mj-ea"/>
            </a:endParaRPr>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4</a:t>
            </a:fld>
            <a:endParaRPr lang="zh-CN" altLang="en-US"/>
          </a:p>
        </p:txBody>
      </p:sp>
      <p:pic>
        <p:nvPicPr>
          <p:cNvPr id="1026" name="Picture 2" descr="E:\CGO Encoding\CGO\IEG\产业互联网\timg-1.jpg"/>
          <p:cNvPicPr>
            <a:picLocks noGrp="1" noChangeAspect="1" noChangeArrowheads="1"/>
          </p:cNvPicPr>
          <p:nvPr>
            <p:ph idx="1"/>
          </p:nvPr>
        </p:nvPicPr>
        <p:blipFill>
          <a:blip r:embed="rId2" cstate="print"/>
          <a:srcRect/>
          <a:stretch>
            <a:fillRect/>
          </a:stretch>
        </p:blipFill>
        <p:spPr bwMode="auto">
          <a:xfrm>
            <a:off x="971600" y="1124744"/>
            <a:ext cx="7232938" cy="4655382"/>
          </a:xfrm>
          <a:prstGeom prst="rect">
            <a:avLst/>
          </a:prstGeom>
          <a:noFill/>
        </p:spPr>
      </p:pic>
      <p:sp>
        <p:nvSpPr>
          <p:cNvPr id="7" name="矩形 6"/>
          <p:cNvSpPr/>
          <p:nvPr/>
        </p:nvSpPr>
        <p:spPr>
          <a:xfrm>
            <a:off x="971600" y="5805264"/>
            <a:ext cx="7200800" cy="523220"/>
          </a:xfrm>
          <a:prstGeom prst="rect">
            <a:avLst/>
          </a:prstGeom>
        </p:spPr>
        <p:txBody>
          <a:bodyPr wrap="square">
            <a:spAutoFit/>
          </a:bodyPr>
          <a:lstStyle/>
          <a:p>
            <a:r>
              <a:rPr lang="zh-CN" altLang="zh-CN" sz="1400" b="1" dirty="0" smtClean="0">
                <a:solidFill>
                  <a:srgbClr val="00B0F0"/>
                </a:solidFill>
                <a:latin typeface="微软雅黑" pitchFamily="34" charset="-122"/>
                <a:ea typeface="微软雅黑" pitchFamily="34" charset="-122"/>
              </a:rPr>
              <a:t>星河</a:t>
            </a:r>
            <a:r>
              <a:rPr lang="en-US" altLang="zh-CN" sz="1400" b="1" dirty="0" smtClean="0">
                <a:solidFill>
                  <a:srgbClr val="00B0F0"/>
                </a:solidFill>
                <a:latin typeface="微软雅黑" pitchFamily="34" charset="-122"/>
                <a:ea typeface="微软雅黑" pitchFamily="34" charset="-122"/>
              </a:rPr>
              <a:t> :</a:t>
            </a:r>
            <a:r>
              <a:rPr lang="en-US" altLang="zh-CN" sz="1400" b="1" dirty="0" smtClean="0">
                <a:latin typeface="微软雅黑" pitchFamily="34" charset="-122"/>
                <a:ea typeface="微软雅黑" pitchFamily="34" charset="-122"/>
              </a:rPr>
              <a:t> </a:t>
            </a:r>
            <a:r>
              <a:rPr lang="zh-CN" altLang="zh-CN" sz="1400" b="1" dirty="0" smtClean="0">
                <a:solidFill>
                  <a:srgbClr val="00B0F0"/>
                </a:solidFill>
                <a:latin typeface="微软雅黑" pitchFamily="34" charset="-122"/>
                <a:ea typeface="微软雅黑" pitchFamily="34" charset="-122"/>
              </a:rPr>
              <a:t>未来十年全球产业互联网</a:t>
            </a:r>
            <a:r>
              <a:rPr lang="en-US" altLang="zh-CN" sz="1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90</a:t>
            </a:r>
            <a:r>
              <a:rPr lang="zh-CN" altLang="zh-CN" sz="1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万亿元人民币</a:t>
            </a:r>
            <a:r>
              <a:rPr lang="zh-CN" altLang="zh-CN" sz="1400" b="1" dirty="0" smtClean="0">
                <a:solidFill>
                  <a:srgbClr val="00B0F0"/>
                </a:solidFill>
                <a:latin typeface="微软雅黑" pitchFamily="34" charset="-122"/>
                <a:ea typeface="微软雅黑" pitchFamily="34" charset="-122"/>
              </a:rPr>
              <a:t>市场潜力</a:t>
            </a:r>
            <a:r>
              <a:rPr lang="en-US" altLang="zh-CN" sz="1400" dirty="0" smtClean="0">
                <a:latin typeface="微软雅黑" pitchFamily="34" charset="-122"/>
                <a:ea typeface="微软雅黑" pitchFamily="34" charset="-122"/>
              </a:rPr>
              <a:t>, </a:t>
            </a:r>
            <a:r>
              <a:rPr lang="zh-CN" altLang="zh-CN" sz="1400" b="1" dirty="0" smtClean="0">
                <a:solidFill>
                  <a:srgbClr val="00B0F0"/>
                </a:solidFill>
                <a:latin typeface="微软雅黑" pitchFamily="34" charset="-122"/>
                <a:ea typeface="微软雅黑" pitchFamily="34" charset="-122"/>
              </a:rPr>
              <a:t>中国市场</a:t>
            </a:r>
            <a:r>
              <a:rPr lang="zh-CN" altLang="zh-CN" sz="1400" dirty="0" smtClean="0">
                <a:latin typeface="微软雅黑" pitchFamily="34" charset="-122"/>
                <a:ea typeface="微软雅黑" pitchFamily="34" charset="-122"/>
              </a:rPr>
              <a:t>占其中的</a:t>
            </a:r>
            <a:r>
              <a:rPr lang="en-US" altLang="zh-CN" sz="1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12</a:t>
            </a:r>
            <a:r>
              <a:rPr lang="zh-CN" altLang="zh-CN" sz="1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万亿元</a:t>
            </a:r>
            <a:r>
              <a:rPr lang="zh-CN" altLang="zh-CN" sz="1400" dirty="0" smtClean="0">
                <a:latin typeface="微软雅黑" pitchFamily="34" charset="-122"/>
                <a:ea typeface="微软雅黑" pitchFamily="34" charset="-122"/>
              </a:rPr>
              <a:t>。美国现在</a:t>
            </a:r>
            <a:r>
              <a:rPr lang="en-US" altLang="zh-CN" sz="1400" dirty="0" smtClean="0">
                <a:latin typeface="微软雅黑" pitchFamily="34" charset="-122"/>
                <a:ea typeface="微软雅黑" pitchFamily="34" charset="-122"/>
              </a:rPr>
              <a:t>GDP102</a:t>
            </a:r>
            <a:r>
              <a:rPr lang="zh-CN" altLang="zh-CN" sz="1400" dirty="0" smtClean="0">
                <a:latin typeface="微软雅黑" pitchFamily="34" charset="-122"/>
                <a:ea typeface="微软雅黑" pitchFamily="34" charset="-122"/>
              </a:rPr>
              <a:t>万亿元</a:t>
            </a: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意味全球通过产业互联网能创造类似于美国目前经济总量的商机</a:t>
            </a:r>
            <a:r>
              <a:rPr lang="zh-CN" altLang="en-US" sz="1400" dirty="0" smtClean="0">
                <a:latin typeface="微软雅黑" pitchFamily="34" charset="-122"/>
                <a:ea typeface="微软雅黑" pitchFamily="34" charset="-122"/>
              </a:rPr>
              <a:t>。</a:t>
            </a:r>
            <a:endParaRPr lang="zh-CN" alt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6000" cy="778098"/>
          </a:xfrm>
        </p:spPr>
        <p:txBody>
          <a:bodyPr>
            <a:normAutofit/>
          </a:bodyPr>
          <a:lstStyle/>
          <a:p>
            <a:pPr algn="ctr"/>
            <a:r>
              <a:rPr lang="zh-CN" altLang="zh-CN" sz="4000" b="1" dirty="0" smtClean="0"/>
              <a:t>消费互联网</a:t>
            </a:r>
            <a:r>
              <a:rPr lang="en-US" altLang="zh-CN" sz="4000" b="1" dirty="0" smtClean="0"/>
              <a:t> </a:t>
            </a:r>
            <a:r>
              <a:rPr lang="en-US" altLang="zh-CN" sz="4000" b="1" dirty="0" err="1" smtClean="0">
                <a:latin typeface="+mj-ea"/>
              </a:rPr>
              <a:t>vs</a:t>
            </a:r>
            <a:r>
              <a:rPr lang="en-US" altLang="zh-CN" sz="4000" b="1" dirty="0" smtClean="0">
                <a:latin typeface="+mj-ea"/>
              </a:rPr>
              <a:t> </a:t>
            </a:r>
            <a:r>
              <a:rPr lang="zh-CN" altLang="zh-CN" sz="4000" b="1" dirty="0" smtClean="0"/>
              <a:t>产业互联网</a:t>
            </a:r>
            <a:endParaRPr lang="zh-CN" altLang="en-US" sz="4000" b="1" dirty="0"/>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5</a:t>
            </a:fld>
            <a:endParaRPr lang="zh-CN" alt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475655" y="1340768"/>
            <a:ext cx="5832649" cy="4155762"/>
          </a:xfrm>
          <a:prstGeom prst="rect">
            <a:avLst/>
          </a:prstGeom>
          <a:noFill/>
          <a:ln w="9525">
            <a:noFill/>
            <a:miter lim="800000"/>
            <a:headEnd/>
            <a:tailEnd/>
          </a:ln>
        </p:spPr>
      </p:pic>
      <p:sp>
        <p:nvSpPr>
          <p:cNvPr id="7" name="矩形 6"/>
          <p:cNvSpPr/>
          <p:nvPr/>
        </p:nvSpPr>
        <p:spPr>
          <a:xfrm>
            <a:off x="755576" y="5589240"/>
            <a:ext cx="7632848" cy="738664"/>
          </a:xfrm>
          <a:prstGeom prst="rect">
            <a:avLst/>
          </a:prstGeom>
        </p:spPr>
        <p:txBody>
          <a:bodyPr wrap="square">
            <a:spAutoFit/>
          </a:bodyPr>
          <a:lstStyle/>
          <a:p>
            <a:r>
              <a:rPr lang="zh-CN" altLang="zh-CN" sz="1400"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全中国有</a:t>
            </a:r>
            <a:r>
              <a:rPr lang="en-US" altLang="zh-CN" sz="1400"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61</a:t>
            </a:r>
            <a:r>
              <a:rPr lang="zh-CN" altLang="zh-CN" sz="1400"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个千亿级的产业集群</a:t>
            </a:r>
            <a:r>
              <a:rPr lang="en-US" altLang="zh-CN" sz="1400" b="1" dirty="0" smtClean="0">
                <a:latin typeface="微软雅黑" pitchFamily="34" charset="-122"/>
                <a:ea typeface="微软雅黑" pitchFamily="34" charset="-122"/>
              </a:rPr>
              <a:t>, </a:t>
            </a:r>
            <a:r>
              <a:rPr lang="zh-CN" altLang="zh-CN" sz="1400" b="1" dirty="0" smtClean="0">
                <a:latin typeface="微软雅黑" pitchFamily="34" charset="-122"/>
                <a:ea typeface="微软雅黑" pitchFamily="34" charset="-122"/>
              </a:rPr>
              <a:t>今后的</a:t>
            </a:r>
            <a:r>
              <a:rPr lang="en-US" altLang="zh-CN" sz="1400" b="1" dirty="0" smtClean="0">
                <a:latin typeface="微软雅黑" pitchFamily="34" charset="-122"/>
                <a:ea typeface="微软雅黑" pitchFamily="34" charset="-122"/>
              </a:rPr>
              <a:t>20</a:t>
            </a:r>
            <a:r>
              <a:rPr lang="zh-CN" altLang="zh-CN" sz="1400" b="1" dirty="0" smtClean="0">
                <a:latin typeface="微软雅黑" pitchFamily="34" charset="-122"/>
                <a:ea typeface="微软雅黑" pitchFamily="34" charset="-122"/>
              </a:rPr>
              <a:t>年</a:t>
            </a:r>
            <a:r>
              <a:rPr lang="en-US" altLang="zh-CN" sz="1400" b="1" dirty="0" smtClean="0">
                <a:latin typeface="微软雅黑" pitchFamily="34" charset="-122"/>
                <a:ea typeface="微软雅黑" pitchFamily="34" charset="-122"/>
              </a:rPr>
              <a:t>, </a:t>
            </a:r>
            <a:r>
              <a:rPr lang="zh-CN" altLang="zh-CN" sz="1400" b="1" dirty="0" smtClean="0">
                <a:latin typeface="微软雅黑" pitchFamily="34" charset="-122"/>
                <a:ea typeface="微软雅黑" pitchFamily="34" charset="-122"/>
              </a:rPr>
              <a:t>互联网改变和塑造所有产业</a:t>
            </a:r>
            <a:r>
              <a:rPr lang="en-US" altLang="zh-CN" sz="1400" b="1" dirty="0" smtClean="0">
                <a:latin typeface="微软雅黑" pitchFamily="34" charset="-122"/>
                <a:ea typeface="微软雅黑" pitchFamily="34" charset="-122"/>
              </a:rPr>
              <a:t>, </a:t>
            </a:r>
            <a:r>
              <a:rPr lang="zh-CN" altLang="zh-CN" sz="1400" b="1" dirty="0" smtClean="0">
                <a:latin typeface="微软雅黑" pitchFamily="34" charset="-122"/>
                <a:ea typeface="微软雅黑" pitchFamily="34" charset="-122"/>
              </a:rPr>
              <a:t>很多产业的关键领域都要被互联网化。根据</a:t>
            </a:r>
            <a:r>
              <a:rPr lang="en-US" altLang="zh-CN" sz="1400"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GE</a:t>
            </a:r>
            <a:r>
              <a:rPr lang="zh-CN" altLang="zh-CN" sz="1400"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白皮书测算</a:t>
            </a:r>
            <a:r>
              <a:rPr lang="en-US" altLang="zh-CN" sz="1400" b="1" dirty="0" smtClean="0">
                <a:latin typeface="微软雅黑" pitchFamily="34" charset="-122"/>
                <a:ea typeface="微软雅黑" pitchFamily="34" charset="-122"/>
              </a:rPr>
              <a:t>, </a:t>
            </a:r>
            <a:r>
              <a:rPr lang="zh-CN" altLang="zh-CN" sz="1400" b="1" dirty="0" smtClean="0">
                <a:latin typeface="微软雅黑" pitchFamily="34" charset="-122"/>
                <a:ea typeface="微软雅黑" pitchFamily="34" charset="-122"/>
              </a:rPr>
              <a:t>仅在航空</a:t>
            </a:r>
            <a:r>
              <a:rPr lang="en-US" altLang="zh-CN" sz="1400" b="1" dirty="0" smtClean="0">
                <a:latin typeface="微软雅黑" pitchFamily="34" charset="-122"/>
                <a:ea typeface="微软雅黑" pitchFamily="34" charset="-122"/>
              </a:rPr>
              <a:t>/</a:t>
            </a:r>
            <a:r>
              <a:rPr lang="zh-CN" altLang="zh-CN" sz="1400" b="1" dirty="0" smtClean="0">
                <a:latin typeface="微软雅黑" pitchFamily="34" charset="-122"/>
                <a:ea typeface="微软雅黑" pitchFamily="34" charset="-122"/>
              </a:rPr>
              <a:t>电力</a:t>
            </a:r>
            <a:r>
              <a:rPr lang="en-US" altLang="zh-CN" sz="1400" b="1" dirty="0" smtClean="0">
                <a:latin typeface="微软雅黑" pitchFamily="34" charset="-122"/>
                <a:ea typeface="微软雅黑" pitchFamily="34" charset="-122"/>
              </a:rPr>
              <a:t>/</a:t>
            </a:r>
            <a:r>
              <a:rPr lang="zh-CN" altLang="zh-CN" sz="1400" b="1" dirty="0" smtClean="0">
                <a:latin typeface="微软雅黑" pitchFamily="34" charset="-122"/>
                <a:ea typeface="微软雅黑" pitchFamily="34" charset="-122"/>
              </a:rPr>
              <a:t>医疗保健</a:t>
            </a:r>
            <a:r>
              <a:rPr lang="en-US" altLang="zh-CN" sz="1400" b="1" dirty="0" smtClean="0">
                <a:latin typeface="微软雅黑" pitchFamily="34" charset="-122"/>
                <a:ea typeface="微软雅黑" pitchFamily="34" charset="-122"/>
              </a:rPr>
              <a:t>/</a:t>
            </a:r>
            <a:r>
              <a:rPr lang="zh-CN" altLang="zh-CN" sz="1400" b="1" dirty="0" smtClean="0">
                <a:latin typeface="微软雅黑" pitchFamily="34" charset="-122"/>
                <a:ea typeface="微软雅黑" pitchFamily="34" charset="-122"/>
              </a:rPr>
              <a:t>铁路</a:t>
            </a:r>
            <a:r>
              <a:rPr lang="en-US" altLang="zh-CN" sz="1400" b="1" dirty="0" smtClean="0">
                <a:latin typeface="微软雅黑" pitchFamily="34" charset="-122"/>
                <a:ea typeface="微软雅黑" pitchFamily="34" charset="-122"/>
              </a:rPr>
              <a:t>/</a:t>
            </a:r>
            <a:r>
              <a:rPr lang="zh-CN" altLang="zh-CN" sz="1400" b="1" dirty="0" smtClean="0">
                <a:latin typeface="微软雅黑" pitchFamily="34" charset="-122"/>
                <a:ea typeface="微软雅黑" pitchFamily="34" charset="-122"/>
              </a:rPr>
              <a:t>油气这五个领域如果引入互联网支持</a:t>
            </a:r>
            <a:r>
              <a:rPr lang="en-US" altLang="zh-CN" sz="1400" b="1" dirty="0" smtClean="0">
                <a:latin typeface="微软雅黑" pitchFamily="34" charset="-122"/>
                <a:ea typeface="微软雅黑" pitchFamily="34" charset="-122"/>
              </a:rPr>
              <a:t>, </a:t>
            </a:r>
            <a:r>
              <a:rPr lang="zh-CN" altLang="zh-CN" sz="1400" b="1" dirty="0" smtClean="0">
                <a:latin typeface="微软雅黑" pitchFamily="34" charset="-122"/>
                <a:ea typeface="微软雅黑" pitchFamily="34" charset="-122"/>
              </a:rPr>
              <a:t>假设只提高</a:t>
            </a:r>
            <a:r>
              <a:rPr lang="en-US" altLang="zh-CN" sz="1400" b="1" dirty="0" smtClean="0">
                <a:latin typeface="微软雅黑" pitchFamily="34" charset="-122"/>
                <a:ea typeface="微软雅黑" pitchFamily="34" charset="-122"/>
              </a:rPr>
              <a:t>1%</a:t>
            </a:r>
            <a:r>
              <a:rPr lang="zh-CN" altLang="zh-CN" sz="1400" b="1" dirty="0" smtClean="0">
                <a:latin typeface="微软雅黑" pitchFamily="34" charset="-122"/>
                <a:ea typeface="微软雅黑" pitchFamily="34" charset="-122"/>
              </a:rPr>
              <a:t>的效率</a:t>
            </a:r>
            <a:r>
              <a:rPr lang="en-US" altLang="zh-CN" sz="1400" b="1" dirty="0" smtClean="0">
                <a:latin typeface="微软雅黑" pitchFamily="34" charset="-122"/>
                <a:ea typeface="微软雅黑" pitchFamily="34" charset="-122"/>
              </a:rPr>
              <a:t>, </a:t>
            </a:r>
            <a:r>
              <a:rPr lang="zh-CN" altLang="zh-CN" sz="1400" b="1" dirty="0" smtClean="0">
                <a:latin typeface="微软雅黑" pitchFamily="34" charset="-122"/>
                <a:ea typeface="微软雅黑" pitchFamily="34" charset="-122"/>
              </a:rPr>
              <a:t>那么在未来</a:t>
            </a:r>
            <a:r>
              <a:rPr lang="en-US" altLang="zh-CN" sz="1400" b="1" dirty="0" smtClean="0">
                <a:latin typeface="微软雅黑" pitchFamily="34" charset="-122"/>
                <a:ea typeface="微软雅黑" pitchFamily="34" charset="-122"/>
              </a:rPr>
              <a:t>15</a:t>
            </a:r>
            <a:r>
              <a:rPr lang="zh-CN" altLang="zh-CN" sz="1400" b="1" dirty="0" smtClean="0">
                <a:latin typeface="微软雅黑" pitchFamily="34" charset="-122"/>
                <a:ea typeface="微软雅黑" pitchFamily="34" charset="-122"/>
              </a:rPr>
              <a:t>年中预计可节省近</a:t>
            </a:r>
            <a:r>
              <a:rPr lang="en-US" altLang="zh-CN" sz="1400" b="1" dirty="0" smtClean="0">
                <a:latin typeface="微软雅黑" pitchFamily="34" charset="-122"/>
                <a:ea typeface="微软雅黑" pitchFamily="34" charset="-122"/>
              </a:rPr>
              <a:t>3000</a:t>
            </a:r>
            <a:r>
              <a:rPr lang="zh-CN" altLang="zh-CN" sz="1400" b="1" dirty="0" smtClean="0">
                <a:latin typeface="微软雅黑" pitchFamily="34" charset="-122"/>
                <a:ea typeface="微软雅黑" pitchFamily="34" charset="-122"/>
              </a:rPr>
              <a:t>亿美元。</a:t>
            </a:r>
            <a:endParaRPr lang="zh-CN" altLang="en-US" sz="14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7776000" cy="792088"/>
          </a:xfrm>
        </p:spPr>
        <p:txBody>
          <a:bodyPr/>
          <a:lstStyle/>
          <a:p>
            <a:pPr algn="ctr"/>
            <a:r>
              <a:rPr lang="zh-CN" altLang="zh-CN" b="1" dirty="0" smtClean="0"/>
              <a:t>产业互联网</a:t>
            </a:r>
            <a:r>
              <a:rPr lang="zh-CN" altLang="en-US" b="1" dirty="0" smtClean="0"/>
              <a:t>价值链</a:t>
            </a:r>
            <a:endParaRPr lang="zh-CN" altLang="en-US" dirty="0"/>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6</a:t>
            </a:fld>
            <a:endParaRPr lang="zh-CN" altLang="en-US"/>
          </a:p>
        </p:txBody>
      </p:sp>
      <p:pic>
        <p:nvPicPr>
          <p:cNvPr id="6" name="Picture 35" descr="波特价值链分析模型1"/>
          <p:cNvPicPr>
            <a:picLocks noGrp="1" noChangeAspect="1" noChangeArrowheads="1"/>
          </p:cNvPicPr>
          <p:nvPr>
            <p:ph idx="1"/>
          </p:nvPr>
        </p:nvPicPr>
        <p:blipFill>
          <a:blip r:embed="rId2" cstate="print"/>
          <a:srcRect/>
          <a:stretch>
            <a:fillRect/>
          </a:stretch>
        </p:blipFill>
        <p:spPr bwMode="auto">
          <a:xfrm>
            <a:off x="467544" y="4077072"/>
            <a:ext cx="3528392" cy="2304256"/>
          </a:xfrm>
          <a:prstGeom prst="rect">
            <a:avLst/>
          </a:prstGeom>
          <a:noFill/>
        </p:spPr>
      </p:pic>
      <p:pic>
        <p:nvPicPr>
          <p:cNvPr id="7" name="Picture 7" descr="价值链咨询模型"/>
          <p:cNvPicPr>
            <a:picLocks noChangeAspect="1" noChangeArrowheads="1"/>
          </p:cNvPicPr>
          <p:nvPr/>
        </p:nvPicPr>
        <p:blipFill>
          <a:blip r:embed="rId3" cstate="print"/>
          <a:srcRect/>
          <a:stretch>
            <a:fillRect/>
          </a:stretch>
        </p:blipFill>
        <p:spPr bwMode="auto">
          <a:xfrm>
            <a:off x="467544" y="1124744"/>
            <a:ext cx="8329824" cy="2808213"/>
          </a:xfrm>
          <a:prstGeom prst="rect">
            <a:avLst/>
          </a:prstGeom>
          <a:noFill/>
        </p:spPr>
      </p:pic>
      <p:sp>
        <p:nvSpPr>
          <p:cNvPr id="8" name="矩形 7"/>
          <p:cNvSpPr/>
          <p:nvPr/>
        </p:nvSpPr>
        <p:spPr>
          <a:xfrm>
            <a:off x="6876256" y="836712"/>
            <a:ext cx="1869423" cy="307777"/>
          </a:xfrm>
          <a:prstGeom prst="rect">
            <a:avLst/>
          </a:prstGeom>
        </p:spPr>
        <p:txBody>
          <a:bodyPr wrap="square">
            <a:spAutoFit/>
          </a:bodyPr>
          <a:lstStyle/>
          <a:p>
            <a:pPr algn="ctr"/>
            <a:r>
              <a:rPr lang="zh-CN" altLang="en-US" sz="1400" b="1" dirty="0" smtClean="0">
                <a:latin typeface="微软雅黑" pitchFamily="34" charset="-122"/>
                <a:ea typeface="微软雅黑" pitchFamily="34" charset="-122"/>
              </a:rPr>
              <a:t>价值链咨询模型</a:t>
            </a:r>
            <a:r>
              <a:rPr lang="zh-CN" altLang="en-US" sz="1400" dirty="0" smtClean="0">
                <a:latin typeface="微软雅黑" pitchFamily="34" charset="-122"/>
                <a:ea typeface="微软雅黑" pitchFamily="34" charset="-122"/>
              </a:rPr>
              <a:t> </a:t>
            </a:r>
            <a:endParaRPr lang="zh-CN" altLang="en-US" sz="1400" dirty="0">
              <a:latin typeface="微软雅黑" pitchFamily="34" charset="-122"/>
              <a:ea typeface="微软雅黑" pitchFamily="34" charset="-122"/>
            </a:endParaRPr>
          </a:p>
        </p:txBody>
      </p:sp>
      <p:pic>
        <p:nvPicPr>
          <p:cNvPr id="9" name="Picture 5" descr="波特价值链分析模型2"/>
          <p:cNvPicPr>
            <a:picLocks noChangeAspect="1" noChangeArrowheads="1"/>
          </p:cNvPicPr>
          <p:nvPr/>
        </p:nvPicPr>
        <p:blipFill>
          <a:blip r:embed="rId4" cstate="print"/>
          <a:srcRect/>
          <a:stretch>
            <a:fillRect/>
          </a:stretch>
        </p:blipFill>
        <p:spPr bwMode="auto">
          <a:xfrm>
            <a:off x="4139952" y="4077072"/>
            <a:ext cx="4680520" cy="230425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6000" cy="922114"/>
          </a:xfrm>
        </p:spPr>
        <p:txBody>
          <a:bodyPr/>
          <a:lstStyle/>
          <a:p>
            <a:pPr algn="ctr"/>
            <a:r>
              <a:rPr lang="zh-CN" altLang="zh-CN" b="1" dirty="0" smtClean="0"/>
              <a:t>产业互联网</a:t>
            </a:r>
            <a:r>
              <a:rPr lang="zh-CN" altLang="en-US" b="1" dirty="0" smtClean="0"/>
              <a:t>价值链 </a:t>
            </a:r>
            <a:r>
              <a:rPr lang="zh-CN" altLang="zh-CN" b="1" dirty="0" smtClean="0"/>
              <a:t>三大领域</a:t>
            </a:r>
            <a:endParaRPr lang="zh-CN" altLang="en-US" dirty="0"/>
          </a:p>
        </p:txBody>
      </p:sp>
      <p:sp>
        <p:nvSpPr>
          <p:cNvPr id="3" name="内容占位符 2"/>
          <p:cNvSpPr>
            <a:spLocks noGrp="1"/>
          </p:cNvSpPr>
          <p:nvPr>
            <p:ph idx="1"/>
          </p:nvPr>
        </p:nvSpPr>
        <p:spPr>
          <a:xfrm>
            <a:off x="457200" y="1340768"/>
            <a:ext cx="8229600" cy="4968552"/>
          </a:xfrm>
        </p:spPr>
        <p:txBody>
          <a:bodyPr>
            <a:noAutofit/>
          </a:bodyPr>
          <a:lstStyle/>
          <a:p>
            <a:r>
              <a:rPr lang="zh-CN" altLang="zh-CN" sz="16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生产制造体系：以用户为导向的个性化设计</a:t>
            </a:r>
            <a:r>
              <a:rPr lang="en-US" altLang="zh-CN" sz="1600" dirty="0" smtClean="0">
                <a:latin typeface="微软雅黑" pitchFamily="34" charset="-122"/>
                <a:ea typeface="微软雅黑" pitchFamily="34" charset="-122"/>
              </a:rPr>
              <a:t/>
            </a:r>
            <a:br>
              <a:rPr lang="en-US" altLang="zh-CN" sz="1600" dirty="0" smtClean="0">
                <a:latin typeface="微软雅黑" pitchFamily="34" charset="-122"/>
                <a:ea typeface="微软雅黑" pitchFamily="34" charset="-122"/>
              </a:rPr>
            </a:br>
            <a:r>
              <a:rPr lang="zh-CN" altLang="zh-CN" sz="1600" dirty="0" smtClean="0">
                <a:latin typeface="微软雅黑" pitchFamily="34" charset="-122"/>
                <a:ea typeface="微软雅黑" pitchFamily="34" charset="-122"/>
              </a:rPr>
              <a:t>产业互联网在与传统企业融合中的最大特点</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即将原有以企业为导向的规模型设计转向</a:t>
            </a:r>
            <a:r>
              <a:rPr lang="zh-CN" altLang="zh-CN" sz="1600" b="1" dirty="0" smtClean="0">
                <a:solidFill>
                  <a:srgbClr val="FFC000"/>
                </a:solidFill>
                <a:latin typeface="微软雅黑" pitchFamily="34" charset="-122"/>
                <a:ea typeface="微软雅黑" pitchFamily="34" charset="-122"/>
              </a:rPr>
              <a:t>以用户为导向的个性化设计</a:t>
            </a:r>
            <a:r>
              <a:rPr lang="zh-CN" altLang="zh-CN" sz="1600" dirty="0" smtClean="0">
                <a:latin typeface="微软雅黑" pitchFamily="34" charset="-122"/>
                <a:ea typeface="微软雅黑" pitchFamily="34" charset="-122"/>
              </a:rPr>
              <a:t>。从产品功能研发到产品包装设计</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每一个部分都通过互联网思维与用户建立关联</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争取更广泛的互动</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从而形成有效的生产制作方案</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强调用户的参与度</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尊重用户的个性化需求。同时智能家居在产品功能设计方面</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越来越多的产品通过支持联网功能达到智慧化应用程度</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不仅仅改变了人们的使用习惯</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更拓展了生活维度</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享受到智能科技在生活细节中的应用。</a:t>
            </a:r>
            <a:endParaRPr lang="en-US" altLang="zh-CN" sz="1600" dirty="0" smtClean="0">
              <a:latin typeface="微软雅黑" pitchFamily="34" charset="-122"/>
              <a:ea typeface="微软雅黑" pitchFamily="34" charset="-122"/>
            </a:endParaRPr>
          </a:p>
          <a:p>
            <a:r>
              <a:rPr lang="zh-CN" altLang="zh-CN" sz="1600" b="1" dirty="0" smtClean="0">
                <a:solidFill>
                  <a:srgbClr val="00B0F0"/>
                </a:solidFill>
                <a:latin typeface="微软雅黑" pitchFamily="34" charset="-122"/>
                <a:ea typeface="微软雅黑" pitchFamily="34" charset="-122"/>
              </a:rPr>
              <a:t>营</a:t>
            </a:r>
            <a:r>
              <a:rPr lang="zh-CN" altLang="zh-CN" sz="16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销物流体系：线上线下一体化是主要趋势</a:t>
            </a:r>
            <a:r>
              <a:rPr lang="en-US" altLang="zh-CN" sz="1600" b="1" dirty="0" smtClean="0">
                <a:latin typeface="微软雅黑" pitchFamily="34" charset="-122"/>
                <a:ea typeface="微软雅黑" pitchFamily="34" charset="-122"/>
              </a:rPr>
              <a:t/>
            </a:r>
            <a:br>
              <a:rPr lang="en-US" altLang="zh-CN" sz="1600" b="1" dirty="0" smtClean="0">
                <a:latin typeface="微软雅黑" pitchFamily="34" charset="-122"/>
                <a:ea typeface="微软雅黑" pitchFamily="34" charset="-122"/>
              </a:rPr>
            </a:br>
            <a:r>
              <a:rPr lang="zh-CN" altLang="zh-CN" sz="1600" dirty="0" smtClean="0">
                <a:latin typeface="微软雅黑" pitchFamily="34" charset="-122"/>
                <a:ea typeface="微软雅黑" pitchFamily="34" charset="-122"/>
              </a:rPr>
              <a:t>传统行业为节约资源与时间成本在分销采购等方面已逐渐采用</a:t>
            </a:r>
            <a:r>
              <a:rPr lang="en-US" altLang="zh-CN" sz="1600" dirty="0" smtClean="0">
                <a:latin typeface="微软雅黑" pitchFamily="34" charset="-122"/>
                <a:ea typeface="微软雅黑" pitchFamily="34" charset="-122"/>
              </a:rPr>
              <a:t>B2B</a:t>
            </a:r>
            <a:r>
              <a:rPr lang="zh-CN" altLang="zh-CN" sz="1600" dirty="0" smtClean="0">
                <a:latin typeface="微软雅黑" pitchFamily="34" charset="-122"/>
                <a:ea typeface="微软雅黑" pitchFamily="34" charset="-122"/>
              </a:rPr>
              <a:t>的交易方式。据</a:t>
            </a:r>
            <a:r>
              <a:rPr lang="zh-CN" altLang="zh-CN" sz="1600" b="1" dirty="0" smtClean="0">
                <a:latin typeface="微软雅黑" pitchFamily="34" charset="-122"/>
                <a:ea typeface="微软雅黑" pitchFamily="34" charset="-122"/>
              </a:rPr>
              <a:t>工信部统计</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我国</a:t>
            </a:r>
            <a:r>
              <a:rPr lang="en-US" altLang="zh-CN" sz="1600" b="1" dirty="0" smtClean="0">
                <a:solidFill>
                  <a:srgbClr val="FFC000"/>
                </a:solidFill>
                <a:latin typeface="微软雅黑" pitchFamily="34" charset="-122"/>
                <a:ea typeface="微软雅黑" pitchFamily="34" charset="-122"/>
              </a:rPr>
              <a:t>B2B</a:t>
            </a:r>
            <a:r>
              <a:rPr lang="zh-CN" altLang="zh-CN" sz="1600" b="1" dirty="0" smtClean="0">
                <a:solidFill>
                  <a:srgbClr val="FFC000"/>
                </a:solidFill>
                <a:latin typeface="微软雅黑" pitchFamily="34" charset="-122"/>
                <a:ea typeface="微软雅黑" pitchFamily="34" charset="-122"/>
              </a:rPr>
              <a:t>业务已将近</a:t>
            </a:r>
            <a:r>
              <a:rPr lang="en-US" altLang="zh-CN" sz="1600" b="1" dirty="0" smtClean="0">
                <a:solidFill>
                  <a:srgbClr val="FFC000"/>
                </a:solidFill>
                <a:latin typeface="微软雅黑" pitchFamily="34" charset="-122"/>
                <a:ea typeface="微软雅黑" pitchFamily="34" charset="-122"/>
              </a:rPr>
              <a:t>8</a:t>
            </a:r>
            <a:r>
              <a:rPr lang="zh-CN" altLang="zh-CN" sz="1600" b="1" dirty="0" smtClean="0">
                <a:solidFill>
                  <a:srgbClr val="FFC000"/>
                </a:solidFill>
                <a:latin typeface="微软雅黑" pitchFamily="34" charset="-122"/>
                <a:ea typeface="微软雅黑" pitchFamily="34" charset="-122"/>
              </a:rPr>
              <a:t>万亿</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企业也更重视线上平台交易与建立</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并逐步完善支付手段、电子商务安全认证等体系</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也促使大量的批发业务由线下转移到线上交易。</a:t>
            </a:r>
            <a:r>
              <a:rPr lang="en-US" altLang="zh-CN" sz="1600" dirty="0" smtClean="0">
                <a:latin typeface="微软雅黑" pitchFamily="34" charset="-122"/>
                <a:ea typeface="微软雅黑" pitchFamily="34" charset="-122"/>
              </a:rPr>
              <a:t/>
            </a:r>
            <a:br>
              <a:rPr lang="en-US" altLang="zh-CN" sz="1600" dirty="0" smtClean="0">
                <a:latin typeface="微软雅黑" pitchFamily="34" charset="-122"/>
                <a:ea typeface="微软雅黑" pitchFamily="34" charset="-122"/>
              </a:rPr>
            </a:br>
            <a:r>
              <a:rPr lang="zh-CN" altLang="zh-CN" sz="1600" dirty="0" smtClean="0">
                <a:latin typeface="微软雅黑" pitchFamily="34" charset="-122"/>
                <a:ea typeface="微软雅黑" pitchFamily="34" charset="-122"/>
              </a:rPr>
              <a:t>企业未来应充分利用线下资源的优势</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拓展线上平台</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并将线下的物流、退货等业务流程进行线上管理</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最终实现线上线下一体化。由此看来</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产业互联网在物流交付平台和信息集成交易平台的建立是企业与互联网融合的一个重要方向。</a:t>
            </a:r>
            <a:endParaRPr lang="en-US" altLang="zh-CN" sz="1600" dirty="0" smtClean="0">
              <a:latin typeface="微软雅黑" pitchFamily="34" charset="-122"/>
              <a:ea typeface="微软雅黑" pitchFamily="34" charset="-122"/>
            </a:endParaRPr>
          </a:p>
          <a:p>
            <a:r>
              <a:rPr lang="zh-CN" altLang="zh-CN" sz="1600" b="1"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融资体系：建立中小企业增新服务平台</a:t>
            </a:r>
            <a:r>
              <a:rPr lang="en-US" altLang="zh-CN" sz="1600" b="1" dirty="0" smtClean="0">
                <a:latin typeface="微软雅黑" pitchFamily="34" charset="-122"/>
                <a:ea typeface="微软雅黑" pitchFamily="34" charset="-122"/>
              </a:rPr>
              <a:t/>
            </a:r>
            <a:br>
              <a:rPr lang="en-US" altLang="zh-CN" sz="1600" b="1" dirty="0" smtClean="0">
                <a:latin typeface="微软雅黑" pitchFamily="34" charset="-122"/>
                <a:ea typeface="微软雅黑" pitchFamily="34" charset="-122"/>
              </a:rPr>
            </a:br>
            <a:r>
              <a:rPr lang="zh-CN" altLang="zh-CN" sz="1600" dirty="0" smtClean="0">
                <a:latin typeface="微软雅黑" pitchFamily="34" charset="-122"/>
                <a:ea typeface="微软雅黑" pitchFamily="34" charset="-122"/>
              </a:rPr>
              <a:t>由于我国金融行业长期受体制因素的限制</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导致结构失衡</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明显体现在</a:t>
            </a:r>
            <a:r>
              <a:rPr lang="en-US" altLang="zh-CN" sz="1600" dirty="0" smtClean="0">
                <a:latin typeface="微软雅黑" pitchFamily="34" charset="-122"/>
                <a:ea typeface="微软雅黑" pitchFamily="34" charset="-122"/>
              </a:rPr>
              <a:t>20%</a:t>
            </a:r>
            <a:r>
              <a:rPr lang="zh-CN" altLang="zh-CN" sz="1600" dirty="0" smtClean="0">
                <a:latin typeface="微软雅黑" pitchFamily="34" charset="-122"/>
                <a:ea typeface="微软雅黑" pitchFamily="34" charset="-122"/>
              </a:rPr>
              <a:t>的大企业客户占用了</a:t>
            </a:r>
            <a:r>
              <a:rPr lang="en-US" altLang="zh-CN" sz="1600" dirty="0" smtClean="0">
                <a:latin typeface="微软雅黑" pitchFamily="34" charset="-122"/>
                <a:ea typeface="微软雅黑" pitchFamily="34" charset="-122"/>
              </a:rPr>
              <a:t>80%</a:t>
            </a:r>
            <a:r>
              <a:rPr lang="zh-CN" altLang="zh-CN" sz="1600" dirty="0" smtClean="0">
                <a:latin typeface="微软雅黑" pitchFamily="34" charset="-122"/>
                <a:ea typeface="微软雅黑" pitchFamily="34" charset="-122"/>
              </a:rPr>
              <a:t>的金融资源</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银行借贷动力不足</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使得众多中小微型企业得不到有效的金融服务</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制约其发展。互联网金融由于其成本低效率高</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同时解决信息不对称等问题</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或将在中小微企业融资领域发挥重要作用</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7</a:t>
            </a:fld>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412776"/>
            <a:ext cx="8136904" cy="3168352"/>
          </a:xfrm>
        </p:spPr>
        <p:txBody>
          <a:bodyPr>
            <a:normAutofit/>
          </a:bodyPr>
          <a:lstStyle/>
          <a:p>
            <a:pPr algn="ctr"/>
            <a:r>
              <a:rPr lang="zh-CN" altLang="en-US" b="1" dirty="0" smtClean="0">
                <a:latin typeface="+mj-ea"/>
              </a:rPr>
              <a:t>区块链</a:t>
            </a:r>
            <a:r>
              <a:rPr lang="zh-CN" altLang="zh-CN" b="1" dirty="0" smtClean="0"/>
              <a:t>云</a:t>
            </a:r>
            <a:r>
              <a:rPr lang="en-US" altLang="zh-CN" b="1" dirty="0" smtClean="0">
                <a:latin typeface="+mj-ea"/>
              </a:rPr>
              <a:t>ICO</a:t>
            </a:r>
            <a:r>
              <a:rPr lang="zh-CN" altLang="zh-CN" b="1" dirty="0" smtClean="0">
                <a:effectLst>
                  <a:outerShdw blurRad="38100" dist="38100" dir="2700000" algn="tl">
                    <a:srgbClr val="000000">
                      <a:alpha val="43137"/>
                    </a:srgbClr>
                  </a:outerShdw>
                </a:effectLst>
                <a:latin typeface="+mj-ea"/>
              </a:rPr>
              <a:t>载体</a:t>
            </a:r>
            <a:r>
              <a:rPr lang="en-US" altLang="zh-CN" b="1" dirty="0" smtClean="0">
                <a:effectLst>
                  <a:outerShdw blurRad="38100" dist="38100" dir="2700000" algn="tl">
                    <a:srgbClr val="000000">
                      <a:alpha val="43137"/>
                    </a:srgbClr>
                  </a:outerShdw>
                </a:effectLst>
                <a:latin typeface="+mj-ea"/>
              </a:rPr>
              <a:t/>
            </a:r>
            <a:br>
              <a:rPr lang="en-US" altLang="zh-CN" b="1" dirty="0" smtClean="0">
                <a:effectLst>
                  <a:outerShdw blurRad="38100" dist="38100" dir="2700000" algn="tl">
                    <a:srgbClr val="000000">
                      <a:alpha val="43137"/>
                    </a:srgbClr>
                  </a:outerShdw>
                </a:effectLst>
                <a:latin typeface="+mj-ea"/>
              </a:rPr>
            </a:br>
            <a:r>
              <a:rPr lang="en-US" altLang="zh-CN" b="1" dirty="0" smtClean="0">
                <a:effectLst>
                  <a:outerShdw blurRad="38100" dist="38100" dir="2700000" algn="tl">
                    <a:srgbClr val="000000">
                      <a:alpha val="43137"/>
                    </a:srgbClr>
                  </a:outerShdw>
                </a:effectLst>
                <a:latin typeface="+mj-ea"/>
              </a:rPr>
              <a:t>&amp; </a:t>
            </a:r>
            <a:r>
              <a:rPr lang="zh-CN" altLang="zh-CN" b="1" dirty="0" smtClean="0">
                <a:effectLst>
                  <a:outerShdw blurRad="38100" dist="38100" dir="2700000" algn="tl">
                    <a:srgbClr val="000000">
                      <a:alpha val="43137"/>
                    </a:srgbClr>
                  </a:outerShdw>
                </a:effectLst>
                <a:latin typeface="+mj-ea"/>
              </a:rPr>
              <a:t>数字货币交易所</a:t>
            </a:r>
            <a:r>
              <a:rPr lang="en-US" altLang="zh-CN" b="1" dirty="0" smtClean="0">
                <a:effectLst>
                  <a:outerShdw blurRad="38100" dist="38100" dir="2700000" algn="tl">
                    <a:srgbClr val="000000">
                      <a:alpha val="43137"/>
                    </a:srgbClr>
                  </a:outerShdw>
                </a:effectLst>
                <a:latin typeface="+mj-ea"/>
              </a:rPr>
              <a:t/>
            </a:r>
            <a:br>
              <a:rPr lang="en-US" altLang="zh-CN" b="1" dirty="0" smtClean="0">
                <a:effectLst>
                  <a:outerShdw blurRad="38100" dist="38100" dir="2700000" algn="tl">
                    <a:srgbClr val="000000">
                      <a:alpha val="43137"/>
                    </a:srgbClr>
                  </a:outerShdw>
                </a:effectLst>
                <a:latin typeface="+mj-ea"/>
              </a:rPr>
            </a:br>
            <a:r>
              <a:rPr lang="en-US" altLang="zh-CN" b="1" dirty="0" smtClean="0">
                <a:effectLst>
                  <a:outerShdw blurRad="38100" dist="38100" dir="2700000" algn="tl">
                    <a:srgbClr val="000000">
                      <a:alpha val="43137"/>
                    </a:srgbClr>
                  </a:outerShdw>
                </a:effectLst>
                <a:latin typeface="+mj-ea"/>
              </a:rPr>
              <a:t> &amp;</a:t>
            </a:r>
            <a:r>
              <a:rPr lang="en-US" altLang="zh-CN" b="1" dirty="0" smtClean="0">
                <a:latin typeface="+mj-ea"/>
              </a:rPr>
              <a:t> IEG </a:t>
            </a:r>
            <a:r>
              <a:rPr lang="zh-CN" altLang="en-US" b="1" dirty="0" smtClean="0">
                <a:latin typeface="+mj-ea"/>
              </a:rPr>
              <a:t>区块链</a:t>
            </a:r>
            <a:r>
              <a:rPr lang="en-US" altLang="zh-CN" b="1" dirty="0" smtClean="0">
                <a:latin typeface="+mj-ea"/>
              </a:rPr>
              <a:t>O2O</a:t>
            </a:r>
            <a:r>
              <a:rPr lang="zh-CN" altLang="zh-CN" b="1" dirty="0" smtClean="0">
                <a:latin typeface="+mj-ea"/>
              </a:rPr>
              <a:t>激励模式</a:t>
            </a:r>
            <a:r>
              <a:rPr lang="en-US" altLang="zh-CN" b="1" dirty="0" smtClean="0">
                <a:latin typeface="+mj-ea"/>
              </a:rPr>
              <a:t> </a:t>
            </a:r>
            <a:endParaRPr lang="zh-CN" altLang="en-US" dirty="0">
              <a:effectLst/>
              <a:latin typeface="+mj-ea"/>
            </a:endParaRPr>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7776000" cy="720080"/>
          </a:xfrm>
        </p:spPr>
        <p:txBody>
          <a:bodyPr>
            <a:noAutofit/>
          </a:bodyPr>
          <a:lstStyle/>
          <a:p>
            <a:pPr algn="ctr"/>
            <a:r>
              <a:rPr lang="zh-CN" altLang="zh-CN" b="1" dirty="0" smtClean="0">
                <a:latin typeface="+mj-ea"/>
              </a:rPr>
              <a:t>区块链发展阶段预测</a:t>
            </a:r>
            <a:endParaRPr lang="zh-CN" altLang="en-US" b="1" dirty="0">
              <a:latin typeface="+mj-ea"/>
            </a:endParaRPr>
          </a:p>
        </p:txBody>
      </p:sp>
      <p:sp>
        <p:nvSpPr>
          <p:cNvPr id="4" name="日期占位符 3"/>
          <p:cNvSpPr>
            <a:spLocks noGrp="1"/>
          </p:cNvSpPr>
          <p:nvPr>
            <p:ph type="dt" sz="half" idx="10"/>
          </p:nvPr>
        </p:nvSpPr>
        <p:spPr/>
        <p:txBody>
          <a:bodyPr/>
          <a:lstStyle/>
          <a:p>
            <a:fld id="{AF46CB00-E7D2-4B5D-A63E-2698F643E0E1}" type="datetime1">
              <a:rPr lang="zh-CN" altLang="en-US" smtClean="0"/>
              <a:pPr/>
              <a:t>2017/10/27</a:t>
            </a:fld>
            <a:endParaRPr lang="zh-CN" altLang="en-US" dirty="0"/>
          </a:p>
        </p:txBody>
      </p:sp>
      <p:sp>
        <p:nvSpPr>
          <p:cNvPr id="5" name="灯片编号占位符 4"/>
          <p:cNvSpPr>
            <a:spLocks noGrp="1"/>
          </p:cNvSpPr>
          <p:nvPr>
            <p:ph type="sldNum" sz="quarter" idx="12"/>
          </p:nvPr>
        </p:nvSpPr>
        <p:spPr/>
        <p:txBody>
          <a:bodyPr/>
          <a:lstStyle/>
          <a:p>
            <a:fld id="{3E16D63F-8A87-41C4-ABD4-44CB8AC6A2F3}" type="slidenum">
              <a:rPr lang="zh-CN" altLang="en-US" smtClean="0"/>
              <a:pPr/>
              <a:t>9</a:t>
            </a:fld>
            <a:endParaRPr lang="zh-CN" altLang="en-US" dirty="0"/>
          </a:p>
        </p:txBody>
      </p:sp>
      <p:pic>
        <p:nvPicPr>
          <p:cNvPr id="10" name="内容占位符 9"/>
          <p:cNvPicPr>
            <a:picLocks noGrp="1"/>
          </p:cNvPicPr>
          <p:nvPr>
            <p:ph idx="1"/>
          </p:nvPr>
        </p:nvPicPr>
        <p:blipFill>
          <a:blip r:embed="rId2" cstate="print"/>
          <a:srcRect/>
          <a:stretch>
            <a:fillRect/>
          </a:stretch>
        </p:blipFill>
        <p:spPr bwMode="auto">
          <a:xfrm>
            <a:off x="755576" y="980728"/>
            <a:ext cx="7560840" cy="4464496"/>
          </a:xfrm>
          <a:prstGeom prst="rect">
            <a:avLst/>
          </a:prstGeom>
          <a:noFill/>
          <a:ln w="9525">
            <a:noFill/>
            <a:miter lim="800000"/>
            <a:headEnd/>
            <a:tailEnd/>
          </a:ln>
        </p:spPr>
      </p:pic>
      <p:sp>
        <p:nvSpPr>
          <p:cNvPr id="11" name="矩形 10"/>
          <p:cNvSpPr/>
          <p:nvPr/>
        </p:nvSpPr>
        <p:spPr>
          <a:xfrm>
            <a:off x="683568" y="5445224"/>
            <a:ext cx="7704856" cy="954107"/>
          </a:xfrm>
          <a:prstGeom prst="rect">
            <a:avLst/>
          </a:prstGeom>
        </p:spPr>
        <p:txBody>
          <a:bodyPr wrap="square">
            <a:spAutoFit/>
          </a:bodyPr>
          <a:lstStyle/>
          <a:p>
            <a:r>
              <a:rPr lang="zh-CN" altLang="zh-CN" sz="1400" dirty="0" smtClean="0">
                <a:latin typeface="微软雅黑" pitchFamily="34" charset="-122"/>
                <a:ea typeface="微软雅黑" pitchFamily="34" charset="-122"/>
              </a:rPr>
              <a:t>引用创新扩张曲线的定律</a:t>
            </a: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区块链预计会在</a:t>
            </a:r>
            <a:r>
              <a:rPr lang="en-US" altLang="zh-CN" sz="1400" dirty="0" smtClean="0">
                <a:latin typeface="微软雅黑" pitchFamily="34" charset="-122"/>
                <a:ea typeface="微软雅黑" pitchFamily="34" charset="-122"/>
              </a:rPr>
              <a:t>2016</a:t>
            </a:r>
            <a:r>
              <a:rPr lang="zh-CN" altLang="zh-CN" sz="1400" dirty="0" smtClean="0">
                <a:latin typeface="微软雅黑" pitchFamily="34" charset="-122"/>
                <a:ea typeface="微软雅黑" pitchFamily="34" charset="-122"/>
              </a:rPr>
              <a:t>年经历创新阶段</a:t>
            </a: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在金融服务行业中收获</a:t>
            </a:r>
            <a:r>
              <a:rPr lang="en-US" altLang="zh-CN" sz="1400" dirty="0" smtClean="0">
                <a:latin typeface="微软雅黑" pitchFamily="34" charset="-122"/>
                <a:ea typeface="微软雅黑" pitchFamily="34" charset="-122"/>
              </a:rPr>
              <a:t>13.5%</a:t>
            </a:r>
            <a:r>
              <a:rPr lang="zh-CN" altLang="zh-CN" sz="1400" dirty="0" smtClean="0">
                <a:latin typeface="微软雅黑" pitchFamily="34" charset="-122"/>
                <a:ea typeface="微软雅黑" pitchFamily="34" charset="-122"/>
              </a:rPr>
              <a:t>的受众。据</a:t>
            </a:r>
            <a:r>
              <a:rPr lang="en-US" altLang="zh-CN" sz="1400" b="1" dirty="0" smtClean="0">
                <a:solidFill>
                  <a:srgbClr val="00B050"/>
                </a:solidFill>
                <a:latin typeface="微软雅黑" pitchFamily="34" charset="-122"/>
                <a:ea typeface="微软雅黑" pitchFamily="34" charset="-122"/>
              </a:rPr>
              <a:t>Accenture</a:t>
            </a:r>
            <a:r>
              <a:rPr lang="zh-CN" altLang="zh-CN" sz="1400" dirty="0" smtClean="0">
                <a:latin typeface="微软雅黑" pitchFamily="34" charset="-122"/>
                <a:ea typeface="微软雅黑" pitchFamily="34" charset="-122"/>
              </a:rPr>
              <a:t>预测</a:t>
            </a:r>
            <a:r>
              <a:rPr lang="en-US" altLang="zh-CN" sz="1400" dirty="0" smtClean="0">
                <a:latin typeface="微软雅黑" pitchFamily="34" charset="-122"/>
                <a:ea typeface="微软雅黑" pitchFamily="34" charset="-122"/>
              </a:rPr>
              <a:t>, </a:t>
            </a:r>
            <a:r>
              <a:rPr lang="en-US" altLang="zh-CN" sz="1400" b="1" dirty="0" smtClean="0">
                <a:solidFill>
                  <a:srgbClr val="00B050"/>
                </a:solidFill>
                <a:latin typeface="微软雅黑" pitchFamily="34" charset="-122"/>
                <a:ea typeface="微软雅黑" pitchFamily="34" charset="-122"/>
              </a:rPr>
              <a:t>“</a:t>
            </a:r>
            <a:r>
              <a:rPr lang="zh-CN" altLang="zh-CN" sz="1400" b="1" dirty="0" smtClean="0">
                <a:solidFill>
                  <a:srgbClr val="00B050"/>
                </a:solidFill>
                <a:latin typeface="微软雅黑" pitchFamily="34" charset="-122"/>
                <a:ea typeface="微软雅黑" pitchFamily="34" charset="-122"/>
              </a:rPr>
              <a:t>引爆点</a:t>
            </a:r>
            <a:r>
              <a:rPr lang="en-US" altLang="zh-CN" sz="1400" b="1" dirty="0" smtClean="0">
                <a:solidFill>
                  <a:srgbClr val="00B050"/>
                </a:solidFill>
                <a:latin typeface="微软雅黑" pitchFamily="34" charset="-122"/>
                <a:ea typeface="微软雅黑" pitchFamily="34" charset="-122"/>
              </a:rPr>
              <a:t>”</a:t>
            </a:r>
            <a:r>
              <a:rPr lang="zh-CN" altLang="zh-CN" sz="1400" b="1" dirty="0" smtClean="0">
                <a:solidFill>
                  <a:srgbClr val="00B050"/>
                </a:solidFill>
                <a:latin typeface="微软雅黑" pitchFamily="34" charset="-122"/>
                <a:ea typeface="微软雅黑" pitchFamily="34" charset="-122"/>
              </a:rPr>
              <a:t>预计将在</a:t>
            </a:r>
            <a:r>
              <a:rPr lang="en-US" altLang="zh-CN" sz="1400" b="1" dirty="0" smtClean="0">
                <a:solidFill>
                  <a:srgbClr val="00B050"/>
                </a:solidFill>
                <a:latin typeface="微软雅黑" pitchFamily="34" charset="-122"/>
                <a:ea typeface="微软雅黑" pitchFamily="34" charset="-122"/>
              </a:rPr>
              <a:t>2018</a:t>
            </a:r>
            <a:r>
              <a:rPr lang="zh-CN" altLang="zh-CN" sz="1400" b="1" dirty="0" smtClean="0">
                <a:solidFill>
                  <a:srgbClr val="00B050"/>
                </a:solidFill>
                <a:latin typeface="微软雅黑" pitchFamily="34" charset="-122"/>
                <a:ea typeface="微软雅黑" pitchFamily="34" charset="-122"/>
              </a:rPr>
              <a:t>年发生</a:t>
            </a:r>
            <a:r>
              <a:rPr lang="en-US" altLang="zh-CN" sz="1400" b="1"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早期大多数金融服务业将开始建造早期采用者获得的好处以及新的模式也会出现</a:t>
            </a: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这样的增长阶段预计会持续到</a:t>
            </a:r>
            <a:r>
              <a:rPr lang="en-US" altLang="zh-CN" sz="1400" b="1" dirty="0" smtClean="0">
                <a:solidFill>
                  <a:srgbClr val="00B050"/>
                </a:solidFill>
                <a:latin typeface="微软雅黑" pitchFamily="34" charset="-122"/>
                <a:ea typeface="微软雅黑" pitchFamily="34" charset="-122"/>
              </a:rPr>
              <a:t>2025</a:t>
            </a:r>
            <a:r>
              <a:rPr lang="zh-CN" altLang="zh-CN" sz="1400" b="1" dirty="0" smtClean="0">
                <a:solidFill>
                  <a:srgbClr val="00B050"/>
                </a:solidFill>
                <a:latin typeface="微软雅黑" pitchFamily="34" charset="-122"/>
                <a:ea typeface="微软雅黑" pitchFamily="34" charset="-122"/>
              </a:rPr>
              <a:t>年</a:t>
            </a:r>
            <a:r>
              <a:rPr lang="en-US" altLang="zh-CN" sz="1400" dirty="0" smtClean="0">
                <a:latin typeface="微软雅黑" pitchFamily="34" charset="-122"/>
                <a:ea typeface="微软雅黑" pitchFamily="34" charset="-122"/>
              </a:rPr>
              <a:t>, </a:t>
            </a:r>
            <a:r>
              <a:rPr lang="zh-CN" altLang="zh-CN" sz="1400" dirty="0" smtClean="0">
                <a:latin typeface="微软雅黑" pitchFamily="34" charset="-122"/>
                <a:ea typeface="微软雅黑" pitchFamily="34" charset="-122"/>
              </a:rPr>
              <a:t>那时区块链会最终成为金融服务中的主流技术。</a:t>
            </a: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7751</TotalTime>
  <Words>5301</Words>
  <Application>Microsoft Office PowerPoint</Application>
  <PresentationFormat>全屏显示(4:3)</PresentationFormat>
  <Paragraphs>619</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凤舞九天</vt:lpstr>
      <vt:lpstr>幻灯片 1</vt:lpstr>
      <vt:lpstr>幻灯片 2</vt:lpstr>
      <vt:lpstr>产业互联网前景分析</vt:lpstr>
      <vt:lpstr>消费互联网 vs 产业互联网</vt:lpstr>
      <vt:lpstr>消费互联网 vs 产业互联网</vt:lpstr>
      <vt:lpstr>产业互联网价值链</vt:lpstr>
      <vt:lpstr>产业互联网价值链 三大领域</vt:lpstr>
      <vt:lpstr>区块链云ICO载体 &amp; 数字货币交易所  &amp; IEG 区块链O2O激励模式 </vt:lpstr>
      <vt:lpstr>区块链发展阶段预测</vt:lpstr>
      <vt:lpstr>数字货币发展趋势图</vt:lpstr>
      <vt:lpstr>数字货币(Cryptocurrency)总价值</vt:lpstr>
      <vt:lpstr>幻灯片 12</vt:lpstr>
      <vt:lpstr>幻灯片 13</vt:lpstr>
      <vt:lpstr>IEG 区块链O2O激励模式</vt:lpstr>
      <vt:lpstr>IEG企业经营博弈系统 简介</vt:lpstr>
      <vt:lpstr>IEG经营博弈系统  I </vt:lpstr>
      <vt:lpstr>IEG经营博弈系统 II-1</vt:lpstr>
      <vt:lpstr>IEG经营博弈系统 II-2</vt:lpstr>
      <vt:lpstr>IEG经营博弈系统 II-3</vt:lpstr>
      <vt:lpstr>IEG经营博弈系统 III</vt:lpstr>
      <vt:lpstr>IEG SWOT分析 I</vt:lpstr>
      <vt:lpstr>IEG SWOT分析 II</vt:lpstr>
      <vt:lpstr>IEG商业(盈利)模式</vt:lpstr>
      <vt:lpstr>IEG前景预估 </vt:lpstr>
      <vt:lpstr>IEG区块链数据云 之战略定位与生态闭环</vt:lpstr>
      <vt:lpstr>团队配置  项目预算 &amp; 时间框架 </vt:lpstr>
      <vt:lpstr>IEG团队配置 I</vt:lpstr>
      <vt:lpstr>IEG团队配置 I</vt:lpstr>
      <vt:lpstr>IEG团队配置 I</vt:lpstr>
      <vt:lpstr>IEG团队配置 I</vt:lpstr>
      <vt:lpstr>IEG团队配置 II</vt:lpstr>
      <vt:lpstr>IEG团队配置 II</vt:lpstr>
      <vt:lpstr>IEG团队配置 II</vt:lpstr>
      <vt:lpstr>IEG团队配置 III</vt:lpstr>
      <vt:lpstr>IEG项目预算规划(12个月)</vt:lpstr>
      <vt:lpstr>IEG项目时间框架(12个月)</vt:lpstr>
      <vt:lpstr>IEG项目中期预算规划</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人工智能分类</dc:title>
  <dc:creator>Randy</dc:creator>
  <cp:lastModifiedBy>Randy</cp:lastModifiedBy>
  <cp:revision>1334</cp:revision>
  <dcterms:created xsi:type="dcterms:W3CDTF">2016-08-02T06:54:06Z</dcterms:created>
  <dcterms:modified xsi:type="dcterms:W3CDTF">2017-10-27T10:11:41Z</dcterms:modified>
</cp:coreProperties>
</file>