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23" r:id="rId2"/>
    <p:sldId id="264" r:id="rId3"/>
    <p:sldId id="334" r:id="rId4"/>
    <p:sldId id="335" r:id="rId5"/>
    <p:sldId id="293" r:id="rId6"/>
    <p:sldId id="336" r:id="rId7"/>
    <p:sldId id="322" r:id="rId8"/>
    <p:sldId id="259" r:id="rId9"/>
    <p:sldId id="299" r:id="rId10"/>
    <p:sldId id="333" r:id="rId11"/>
    <p:sldId id="330" r:id="rId12"/>
    <p:sldId id="331" r:id="rId13"/>
    <p:sldId id="332" r:id="rId14"/>
    <p:sldId id="324" r:id="rId15"/>
    <p:sldId id="288" r:id="rId16"/>
    <p:sldId id="300" r:id="rId17"/>
    <p:sldId id="325" r:id="rId18"/>
    <p:sldId id="337" r:id="rId19"/>
    <p:sldId id="328" r:id="rId20"/>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72D4"/>
    <a:srgbClr val="33CCCC"/>
    <a:srgbClr val="7F7F7F"/>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110" d="100"/>
          <a:sy n="110" d="100"/>
        </p:scale>
        <p:origin x="72"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566BB-1B6A-4A20-9379-D11DAD0DEBFD}"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id-ID"/>
        </a:p>
      </dgm:t>
    </dgm:pt>
    <dgm:pt modelId="{DEE1CFA0-EFB4-4306-8FBF-E359FA9C51E2}">
      <dgm:prSet phldrT="[Text]" custT="1"/>
      <dgm:spPr>
        <a:solidFill>
          <a:srgbClr val="AA72D4"/>
        </a:solidFill>
      </dgm:spPr>
      <dgm:t>
        <a:bodyPr/>
        <a:lstStyle/>
        <a:p>
          <a:r>
            <a:rPr lang="zh-CN" altLang="en-US" sz="2400" b="1" dirty="0"/>
            <a:t>多才多艺技术背景 </a:t>
          </a:r>
          <a:r>
            <a:rPr lang="en-CA" altLang="zh-CN" sz="1800" b="1" dirty="0"/>
            <a:t>Multiple Skill Set</a:t>
          </a:r>
          <a:endParaRPr lang="id-ID" sz="1800" b="1" dirty="0"/>
        </a:p>
      </dgm:t>
    </dgm:pt>
    <dgm:pt modelId="{AE44A056-84C7-4C16-906C-9CB2446379FB}" type="parTrans" cxnId="{D173D3DE-9650-4CBC-B5D7-3C5F15A581E4}">
      <dgm:prSet/>
      <dgm:spPr/>
      <dgm:t>
        <a:bodyPr/>
        <a:lstStyle/>
        <a:p>
          <a:endParaRPr lang="zh-CN" altLang="en-US"/>
        </a:p>
      </dgm:t>
    </dgm:pt>
    <dgm:pt modelId="{758B7333-1F41-4ADA-940A-C5070545CD2D}" type="sibTrans" cxnId="{D173D3DE-9650-4CBC-B5D7-3C5F15A581E4}">
      <dgm:prSet/>
      <dgm:spPr/>
      <dgm:t>
        <a:bodyPr/>
        <a:lstStyle/>
        <a:p>
          <a:endParaRPr lang="zh-CN" altLang="en-US"/>
        </a:p>
      </dgm:t>
    </dgm:pt>
    <dgm:pt modelId="{C5DF57DD-BA4D-4F10-A034-32C6266A0B80}">
      <dgm:prSet phldrT="[Text]" custT="1"/>
      <dgm:spPr>
        <a:solidFill>
          <a:srgbClr val="92D050"/>
        </a:solidFill>
      </dgm:spPr>
      <dgm:t>
        <a:bodyPr/>
        <a:lstStyle/>
        <a:p>
          <a:r>
            <a:rPr lang="zh-CN" altLang="en-US" sz="2400" b="1" kern="1200" dirty="0"/>
            <a:t>多学科</a:t>
          </a:r>
          <a:r>
            <a:rPr lang="zh-CN" altLang="en-US" sz="2400" kern="1200" dirty="0">
              <a:solidFill>
                <a:prstClr val="white"/>
              </a:solidFill>
              <a:latin typeface="Calibri"/>
              <a:ea typeface="宋体" panose="02010600030101010101" pitchFamily="2" charset="-122"/>
              <a:cs typeface="+mn-cs"/>
            </a:rPr>
            <a:t>交叉</a:t>
          </a:r>
          <a:r>
            <a:rPr lang="zh-CN" altLang="en-US" sz="2400" b="1" kern="1200" dirty="0"/>
            <a:t>背景 </a:t>
          </a:r>
          <a:r>
            <a:rPr lang="en-CA" altLang="zh-CN" sz="1800" b="1" kern="1200" dirty="0"/>
            <a:t>Multiple Disciplinary</a:t>
          </a:r>
          <a:endParaRPr lang="id-ID" sz="1800" b="1" kern="1200" dirty="0"/>
        </a:p>
      </dgm:t>
    </dgm:pt>
    <dgm:pt modelId="{C5F95E10-B2FD-4346-9EE5-F629C79B37EB}" type="parTrans" cxnId="{186BE29C-83CB-4DD5-99DE-D673C34476F7}">
      <dgm:prSet/>
      <dgm:spPr/>
      <dgm:t>
        <a:bodyPr/>
        <a:lstStyle/>
        <a:p>
          <a:endParaRPr lang="zh-CN" altLang="en-US"/>
        </a:p>
      </dgm:t>
    </dgm:pt>
    <dgm:pt modelId="{B4994A90-2E2B-4210-9BA6-715AD64609F5}" type="sibTrans" cxnId="{186BE29C-83CB-4DD5-99DE-D673C34476F7}">
      <dgm:prSet/>
      <dgm:spPr/>
      <dgm:t>
        <a:bodyPr/>
        <a:lstStyle/>
        <a:p>
          <a:endParaRPr lang="zh-CN" altLang="en-US"/>
        </a:p>
      </dgm:t>
    </dgm:pt>
    <dgm:pt modelId="{343D4D4B-E1F2-4CC8-840E-2A84784996C9}">
      <dgm:prSet phldrT="[Text]" custT="1"/>
      <dgm:spPr/>
      <dgm:t>
        <a:bodyPr/>
        <a:lstStyle/>
        <a:p>
          <a:r>
            <a:rPr lang="zh-CN" altLang="en-US" sz="1400" dirty="0"/>
            <a:t>计算机</a:t>
          </a:r>
          <a:r>
            <a:rPr lang="en-US" altLang="zh-CN" sz="1400" dirty="0"/>
            <a:t>, </a:t>
          </a:r>
          <a:r>
            <a:rPr lang="zh-CN" altLang="en-US" sz="1400" dirty="0"/>
            <a:t>金融</a:t>
          </a:r>
          <a:r>
            <a:rPr lang="en-US" altLang="zh-CN" sz="1400" dirty="0"/>
            <a:t>/CFA, </a:t>
          </a:r>
          <a:r>
            <a:rPr lang="zh-CN" altLang="en-US" sz="1400" dirty="0"/>
            <a:t>统计</a:t>
          </a:r>
          <a:r>
            <a:rPr lang="en-US" altLang="zh-CN" sz="1400" dirty="0"/>
            <a:t>, </a:t>
          </a:r>
          <a:r>
            <a:rPr lang="zh-CN" altLang="en-US" sz="1400" dirty="0"/>
            <a:t>数学</a:t>
          </a:r>
          <a:endParaRPr lang="id-ID" sz="1400" dirty="0"/>
        </a:p>
      </dgm:t>
    </dgm:pt>
    <dgm:pt modelId="{953DEBC8-4C0E-475C-B494-56391BF2D7DA}" type="parTrans" cxnId="{774B9A9D-558D-4625-A960-8AFC786B19B7}">
      <dgm:prSet/>
      <dgm:spPr/>
      <dgm:t>
        <a:bodyPr/>
        <a:lstStyle/>
        <a:p>
          <a:endParaRPr lang="en-CA"/>
        </a:p>
      </dgm:t>
    </dgm:pt>
    <dgm:pt modelId="{A4137C08-6952-42E7-A23C-0E5DCA53EA31}" type="sibTrans" cxnId="{774B9A9D-558D-4625-A960-8AFC786B19B7}">
      <dgm:prSet/>
      <dgm:spPr/>
      <dgm:t>
        <a:bodyPr/>
        <a:lstStyle/>
        <a:p>
          <a:endParaRPr lang="en-CA"/>
        </a:p>
      </dgm:t>
    </dgm:pt>
    <dgm:pt modelId="{07B9D78A-E2A5-426A-9577-5A038DE8E67F}">
      <dgm:prSet phldrT="[Text]" custT="1"/>
      <dgm:spPr/>
      <dgm:t>
        <a:bodyPr/>
        <a:lstStyle/>
        <a:p>
          <a:r>
            <a:rPr lang="en-US" altLang="zh-CN" sz="1400" dirty="0">
              <a:latin typeface="+mn-ea"/>
              <a:ea typeface="+mn-ea"/>
            </a:rPr>
            <a:t>Java/J2EE,</a:t>
          </a:r>
          <a:r>
            <a:rPr lang="zh-CN" altLang="en-US" sz="1400" dirty="0">
              <a:latin typeface="+mn-ea"/>
              <a:ea typeface="+mn-ea"/>
            </a:rPr>
            <a:t> </a:t>
          </a:r>
          <a:r>
            <a:rPr lang="en-US" altLang="zh-CN" sz="1400" dirty="0">
              <a:latin typeface="+mn-ea"/>
              <a:ea typeface="+mn-ea"/>
            </a:rPr>
            <a:t>C#/</a:t>
          </a:r>
          <a:r>
            <a:rPr lang="en-US" altLang="zh-CN" sz="1400" dirty="0" err="1">
              <a:latin typeface="+mn-ea"/>
              <a:ea typeface="+mn-ea"/>
            </a:rPr>
            <a:t>.Net</a:t>
          </a:r>
          <a:r>
            <a:rPr lang="en-US" altLang="zh-CN" sz="1400" dirty="0">
              <a:latin typeface="+mn-ea"/>
              <a:ea typeface="+mn-ea"/>
            </a:rPr>
            <a:t>,</a:t>
          </a:r>
          <a:r>
            <a:rPr lang="zh-CN" altLang="en-US" sz="1400" dirty="0">
              <a:latin typeface="+mn-ea"/>
              <a:ea typeface="+mn-ea"/>
            </a:rPr>
            <a:t> </a:t>
          </a:r>
          <a:r>
            <a:rPr lang="en-US" altLang="zh-CN" sz="1400" dirty="0">
              <a:latin typeface="+mn-ea"/>
              <a:ea typeface="+mn-ea"/>
            </a:rPr>
            <a:t>C/C++</a:t>
          </a:r>
          <a:r>
            <a:rPr lang="zh-CN" altLang="en-US" sz="1400" dirty="0">
              <a:latin typeface="+mn-ea"/>
              <a:ea typeface="+mn-ea"/>
            </a:rPr>
            <a:t>， </a:t>
          </a:r>
          <a:r>
            <a:rPr lang="en-US" altLang="zh-CN" sz="1400" dirty="0">
              <a:latin typeface="+mn-ea"/>
              <a:ea typeface="+mn-ea"/>
            </a:rPr>
            <a:t>Python/Django, </a:t>
          </a:r>
          <a:r>
            <a:rPr lang="en-US" altLang="zh-CN" sz="1400" dirty="0" err="1">
              <a:latin typeface="+mn-ea"/>
              <a:ea typeface="+mn-ea"/>
            </a:rPr>
            <a:t>Go,Rust</a:t>
          </a:r>
          <a:r>
            <a:rPr lang="en-US" altLang="zh-CN" sz="1400" dirty="0">
              <a:latin typeface="+mn-ea"/>
              <a:ea typeface="+mn-ea"/>
            </a:rPr>
            <a:t> …</a:t>
          </a:r>
          <a:endParaRPr lang="id-ID" sz="1400" dirty="0">
            <a:latin typeface="+mn-ea"/>
            <a:ea typeface="+mn-ea"/>
          </a:endParaRPr>
        </a:p>
      </dgm:t>
    </dgm:pt>
    <dgm:pt modelId="{186BEC04-D472-4A0F-A94E-F9B8CFC8B71B}" type="parTrans" cxnId="{A554152C-FAEB-4130-941C-4000E8425F88}">
      <dgm:prSet/>
      <dgm:spPr/>
      <dgm:t>
        <a:bodyPr/>
        <a:lstStyle/>
        <a:p>
          <a:endParaRPr lang="en-CA"/>
        </a:p>
      </dgm:t>
    </dgm:pt>
    <dgm:pt modelId="{BC6D47CE-BF2C-496A-ACC9-15EC139C22AE}" type="sibTrans" cxnId="{A554152C-FAEB-4130-941C-4000E8425F88}">
      <dgm:prSet/>
      <dgm:spPr/>
      <dgm:t>
        <a:bodyPr/>
        <a:lstStyle/>
        <a:p>
          <a:endParaRPr lang="en-CA"/>
        </a:p>
      </dgm:t>
    </dgm:pt>
    <dgm:pt modelId="{57B22585-A937-4CAC-8311-62167D3FE1D2}">
      <dgm:prSet phldrT="[Text]" custT="1"/>
      <dgm:spPr/>
      <dgm:t>
        <a:bodyPr/>
        <a:lstStyle/>
        <a:p>
          <a:r>
            <a:rPr lang="zh-CN" altLang="en-US" sz="1400" dirty="0"/>
            <a:t>中文</a:t>
          </a:r>
          <a:r>
            <a:rPr lang="en-US" altLang="zh-CN" sz="1400" dirty="0"/>
            <a:t>, </a:t>
          </a:r>
          <a:r>
            <a:rPr lang="zh-CN" altLang="en-US" sz="1400" dirty="0"/>
            <a:t>英文</a:t>
          </a:r>
          <a:r>
            <a:rPr lang="en-US" altLang="zh-CN" sz="1400" dirty="0"/>
            <a:t>, </a:t>
          </a:r>
          <a:r>
            <a:rPr lang="zh-CN" altLang="en-US" sz="1400" dirty="0"/>
            <a:t>日文</a:t>
          </a:r>
          <a:r>
            <a:rPr lang="en-US" altLang="zh-CN" sz="1400" dirty="0"/>
            <a:t>, </a:t>
          </a:r>
          <a:r>
            <a:rPr lang="zh-CN" altLang="en-US" sz="1400" dirty="0"/>
            <a:t>法文</a:t>
          </a:r>
          <a:endParaRPr lang="id-ID" sz="1400" dirty="0"/>
        </a:p>
      </dgm:t>
    </dgm:pt>
    <dgm:pt modelId="{FDF27DB0-EAC0-4920-AF7D-20BBB7402A2C}">
      <dgm:prSet phldrT="[Text]" custT="1"/>
      <dgm:spPr>
        <a:solidFill>
          <a:srgbClr val="33CCCC"/>
        </a:solidFill>
      </dgm:spPr>
      <dgm:t>
        <a:bodyPr/>
        <a:lstStyle/>
        <a:p>
          <a:r>
            <a:rPr lang="zh-CN" altLang="en-US" sz="2400" b="1" dirty="0"/>
            <a:t>多元文化背景 </a:t>
          </a:r>
          <a:r>
            <a:rPr lang="en-US" altLang="zh-CN" sz="1800" b="1" dirty="0"/>
            <a:t>Multiple Culture</a:t>
          </a:r>
          <a:endParaRPr lang="id-ID" sz="1800" b="1" dirty="0"/>
        </a:p>
      </dgm:t>
    </dgm:pt>
    <dgm:pt modelId="{DD384F37-CF0A-45FB-9AEA-974EB4CF2B81}" type="sibTrans" cxnId="{8B8800F8-EBE8-4C70-9F9A-8212128C6F24}">
      <dgm:prSet/>
      <dgm:spPr/>
      <dgm:t>
        <a:bodyPr/>
        <a:lstStyle/>
        <a:p>
          <a:endParaRPr lang="id-ID"/>
        </a:p>
      </dgm:t>
    </dgm:pt>
    <dgm:pt modelId="{95451BA8-FA3F-4B23-98B5-EFA183983FD5}" type="parTrans" cxnId="{8B8800F8-EBE8-4C70-9F9A-8212128C6F24}">
      <dgm:prSet/>
      <dgm:spPr/>
      <dgm:t>
        <a:bodyPr/>
        <a:lstStyle/>
        <a:p>
          <a:endParaRPr lang="id-ID"/>
        </a:p>
      </dgm:t>
    </dgm:pt>
    <dgm:pt modelId="{D9641FD0-EB9F-4F3B-A384-988056EC4FF0}" type="sibTrans" cxnId="{8C65CEF6-266F-4FBF-9591-BE9BE091E15A}">
      <dgm:prSet/>
      <dgm:spPr/>
      <dgm:t>
        <a:bodyPr/>
        <a:lstStyle/>
        <a:p>
          <a:endParaRPr lang="en-CA"/>
        </a:p>
      </dgm:t>
    </dgm:pt>
    <dgm:pt modelId="{CFD29591-E96B-4525-942F-E19991A595B9}" type="parTrans" cxnId="{8C65CEF6-266F-4FBF-9591-BE9BE091E15A}">
      <dgm:prSet/>
      <dgm:spPr/>
      <dgm:t>
        <a:bodyPr/>
        <a:lstStyle/>
        <a:p>
          <a:endParaRPr lang="en-CA"/>
        </a:p>
      </dgm:t>
    </dgm:pt>
    <dgm:pt modelId="{3F9B4740-C1E8-48E4-82DB-ADB36217777E}" type="pres">
      <dgm:prSet presAssocID="{435566BB-1B6A-4A20-9379-D11DAD0DEBFD}" presName="linear" presStyleCnt="0">
        <dgm:presLayoutVars>
          <dgm:dir/>
          <dgm:animLvl val="lvl"/>
          <dgm:resizeHandles val="exact"/>
        </dgm:presLayoutVars>
      </dgm:prSet>
      <dgm:spPr/>
    </dgm:pt>
    <dgm:pt modelId="{1AAE9A85-7751-4137-BCEF-758C1BBBFAEA}" type="pres">
      <dgm:prSet presAssocID="{FDF27DB0-EAC0-4920-AF7D-20BBB7402A2C}" presName="parentLin" presStyleCnt="0"/>
      <dgm:spPr/>
    </dgm:pt>
    <dgm:pt modelId="{B6CFFB02-4D3C-4159-9A83-BD5798EA754E}" type="pres">
      <dgm:prSet presAssocID="{FDF27DB0-EAC0-4920-AF7D-20BBB7402A2C}" presName="parentLeftMargin" presStyleLbl="node1" presStyleIdx="0" presStyleCnt="3"/>
      <dgm:spPr/>
    </dgm:pt>
    <dgm:pt modelId="{61C51B61-55A2-4F29-A10B-4CFD625BAC82}" type="pres">
      <dgm:prSet presAssocID="{FDF27DB0-EAC0-4920-AF7D-20BBB7402A2C}" presName="parentText" presStyleLbl="node1" presStyleIdx="0" presStyleCnt="3">
        <dgm:presLayoutVars>
          <dgm:chMax val="0"/>
          <dgm:bulletEnabled val="1"/>
        </dgm:presLayoutVars>
      </dgm:prSet>
      <dgm:spPr/>
    </dgm:pt>
    <dgm:pt modelId="{FCCBC008-AAF4-4062-84F6-397756789308}" type="pres">
      <dgm:prSet presAssocID="{FDF27DB0-EAC0-4920-AF7D-20BBB7402A2C}" presName="negativeSpace" presStyleCnt="0"/>
      <dgm:spPr/>
    </dgm:pt>
    <dgm:pt modelId="{8116145B-26C1-4A65-801D-F0DE236FC37B}" type="pres">
      <dgm:prSet presAssocID="{FDF27DB0-EAC0-4920-AF7D-20BBB7402A2C}" presName="childText" presStyleLbl="conFgAcc1" presStyleIdx="0" presStyleCnt="3">
        <dgm:presLayoutVars>
          <dgm:bulletEnabled val="1"/>
        </dgm:presLayoutVars>
      </dgm:prSet>
      <dgm:spPr/>
    </dgm:pt>
    <dgm:pt modelId="{7EE22181-A1EE-4D15-98DD-01145981D5FD}" type="pres">
      <dgm:prSet presAssocID="{DD384F37-CF0A-45FB-9AEA-974EB4CF2B81}" presName="spaceBetweenRectangles" presStyleCnt="0"/>
      <dgm:spPr/>
    </dgm:pt>
    <dgm:pt modelId="{57705BC4-A9B1-48AE-8479-B6AFD26713CC}" type="pres">
      <dgm:prSet presAssocID="{C5DF57DD-BA4D-4F10-A034-32C6266A0B80}" presName="parentLin" presStyleCnt="0"/>
      <dgm:spPr/>
    </dgm:pt>
    <dgm:pt modelId="{ABA44B67-8290-4BEF-A128-CE092C8D5B86}" type="pres">
      <dgm:prSet presAssocID="{C5DF57DD-BA4D-4F10-A034-32C6266A0B80}" presName="parentLeftMargin" presStyleLbl="node1" presStyleIdx="0" presStyleCnt="3"/>
      <dgm:spPr/>
    </dgm:pt>
    <dgm:pt modelId="{0198067D-DC99-4DC7-8D7B-8960352612F6}" type="pres">
      <dgm:prSet presAssocID="{C5DF57DD-BA4D-4F10-A034-32C6266A0B80}" presName="parentText" presStyleLbl="node1" presStyleIdx="1" presStyleCnt="3">
        <dgm:presLayoutVars>
          <dgm:chMax val="0"/>
          <dgm:bulletEnabled val="1"/>
        </dgm:presLayoutVars>
      </dgm:prSet>
      <dgm:spPr/>
    </dgm:pt>
    <dgm:pt modelId="{DB30EB34-E9A3-471B-BE34-89E936513C2F}" type="pres">
      <dgm:prSet presAssocID="{C5DF57DD-BA4D-4F10-A034-32C6266A0B80}" presName="negativeSpace" presStyleCnt="0"/>
      <dgm:spPr/>
    </dgm:pt>
    <dgm:pt modelId="{DC37EC23-886A-4952-93A6-BF2B78639FB7}" type="pres">
      <dgm:prSet presAssocID="{C5DF57DD-BA4D-4F10-A034-32C6266A0B80}" presName="childText" presStyleLbl="conFgAcc1" presStyleIdx="1" presStyleCnt="3" custLinFactNeighborX="1402">
        <dgm:presLayoutVars>
          <dgm:bulletEnabled val="1"/>
        </dgm:presLayoutVars>
      </dgm:prSet>
      <dgm:spPr/>
    </dgm:pt>
    <dgm:pt modelId="{3AA1AEA8-CAC3-42D8-8706-58E5F44DD38D}" type="pres">
      <dgm:prSet presAssocID="{B4994A90-2E2B-4210-9BA6-715AD64609F5}" presName="spaceBetweenRectangles" presStyleCnt="0"/>
      <dgm:spPr/>
    </dgm:pt>
    <dgm:pt modelId="{4719B042-6FA1-4341-BABA-4A9E673EA767}" type="pres">
      <dgm:prSet presAssocID="{DEE1CFA0-EFB4-4306-8FBF-E359FA9C51E2}" presName="parentLin" presStyleCnt="0"/>
      <dgm:spPr/>
    </dgm:pt>
    <dgm:pt modelId="{12E8BDCE-AA76-459D-A177-A9A5FCC39457}" type="pres">
      <dgm:prSet presAssocID="{DEE1CFA0-EFB4-4306-8FBF-E359FA9C51E2}" presName="parentLeftMargin" presStyleLbl="node1" presStyleIdx="1" presStyleCnt="3"/>
      <dgm:spPr/>
    </dgm:pt>
    <dgm:pt modelId="{93EA4403-8B95-4854-9CDB-B5B38F572E29}" type="pres">
      <dgm:prSet presAssocID="{DEE1CFA0-EFB4-4306-8FBF-E359FA9C51E2}" presName="parentText" presStyleLbl="node1" presStyleIdx="2" presStyleCnt="3">
        <dgm:presLayoutVars>
          <dgm:chMax val="0"/>
          <dgm:bulletEnabled val="1"/>
        </dgm:presLayoutVars>
      </dgm:prSet>
      <dgm:spPr/>
    </dgm:pt>
    <dgm:pt modelId="{901D6282-F9DB-4FF4-844B-92CAC234E0D6}" type="pres">
      <dgm:prSet presAssocID="{DEE1CFA0-EFB4-4306-8FBF-E359FA9C51E2}" presName="negativeSpace" presStyleCnt="0"/>
      <dgm:spPr/>
    </dgm:pt>
    <dgm:pt modelId="{1311BDE0-8BDD-45C7-89F0-351F9804588B}" type="pres">
      <dgm:prSet presAssocID="{DEE1CFA0-EFB4-4306-8FBF-E359FA9C51E2}" presName="childText" presStyleLbl="conFgAcc1" presStyleIdx="2" presStyleCnt="3">
        <dgm:presLayoutVars>
          <dgm:bulletEnabled val="1"/>
        </dgm:presLayoutVars>
      </dgm:prSet>
      <dgm:spPr/>
    </dgm:pt>
  </dgm:ptLst>
  <dgm:cxnLst>
    <dgm:cxn modelId="{F2BC4212-8819-4CC0-A225-CCB3038CBCB1}" type="presOf" srcId="{435566BB-1B6A-4A20-9379-D11DAD0DEBFD}" destId="{3F9B4740-C1E8-48E4-82DB-ADB36217777E}" srcOrd="0" destOrd="0" presId="urn:microsoft.com/office/officeart/2005/8/layout/list1"/>
    <dgm:cxn modelId="{A554152C-FAEB-4130-941C-4000E8425F88}" srcId="{DEE1CFA0-EFB4-4306-8FBF-E359FA9C51E2}" destId="{07B9D78A-E2A5-426A-9577-5A038DE8E67F}" srcOrd="0" destOrd="0" parTransId="{186BEC04-D472-4A0F-A94E-F9B8CFC8B71B}" sibTransId="{BC6D47CE-BF2C-496A-ACC9-15EC139C22AE}"/>
    <dgm:cxn modelId="{9DA58861-1D4E-4C75-AF6B-64C2506A8347}" type="presOf" srcId="{07B9D78A-E2A5-426A-9577-5A038DE8E67F}" destId="{1311BDE0-8BDD-45C7-89F0-351F9804588B}" srcOrd="0" destOrd="0" presId="urn:microsoft.com/office/officeart/2005/8/layout/list1"/>
    <dgm:cxn modelId="{510CEF62-5E0A-41C7-AD1B-7A64BC295EE5}" type="presOf" srcId="{FDF27DB0-EAC0-4920-AF7D-20BBB7402A2C}" destId="{61C51B61-55A2-4F29-A10B-4CFD625BAC82}" srcOrd="1" destOrd="0" presId="urn:microsoft.com/office/officeart/2005/8/layout/list1"/>
    <dgm:cxn modelId="{9EA2A349-88BF-45F9-BDFD-18BA14F47900}" type="presOf" srcId="{57B22585-A937-4CAC-8311-62167D3FE1D2}" destId="{8116145B-26C1-4A65-801D-F0DE236FC37B}" srcOrd="0" destOrd="0" presId="urn:microsoft.com/office/officeart/2005/8/layout/list1"/>
    <dgm:cxn modelId="{D010287C-DF3F-45F0-8FD3-388A389121DD}" type="presOf" srcId="{FDF27DB0-EAC0-4920-AF7D-20BBB7402A2C}" destId="{B6CFFB02-4D3C-4159-9A83-BD5798EA754E}" srcOrd="0" destOrd="0" presId="urn:microsoft.com/office/officeart/2005/8/layout/list1"/>
    <dgm:cxn modelId="{2289997D-B260-4259-B229-8C50B85058C2}" type="presOf" srcId="{DEE1CFA0-EFB4-4306-8FBF-E359FA9C51E2}" destId="{93EA4403-8B95-4854-9CDB-B5B38F572E29}" srcOrd="1" destOrd="0" presId="urn:microsoft.com/office/officeart/2005/8/layout/list1"/>
    <dgm:cxn modelId="{497F3E96-DD63-44FC-8CFA-9FB7F52C68F6}" type="presOf" srcId="{C5DF57DD-BA4D-4F10-A034-32C6266A0B80}" destId="{0198067D-DC99-4DC7-8D7B-8960352612F6}" srcOrd="1" destOrd="0" presId="urn:microsoft.com/office/officeart/2005/8/layout/list1"/>
    <dgm:cxn modelId="{186BE29C-83CB-4DD5-99DE-D673C34476F7}" srcId="{435566BB-1B6A-4A20-9379-D11DAD0DEBFD}" destId="{C5DF57DD-BA4D-4F10-A034-32C6266A0B80}" srcOrd="1" destOrd="0" parTransId="{C5F95E10-B2FD-4346-9EE5-F629C79B37EB}" sibTransId="{B4994A90-2E2B-4210-9BA6-715AD64609F5}"/>
    <dgm:cxn modelId="{774B9A9D-558D-4625-A960-8AFC786B19B7}" srcId="{C5DF57DD-BA4D-4F10-A034-32C6266A0B80}" destId="{343D4D4B-E1F2-4CC8-840E-2A84784996C9}" srcOrd="0" destOrd="0" parTransId="{953DEBC8-4C0E-475C-B494-56391BF2D7DA}" sibTransId="{A4137C08-6952-42E7-A23C-0E5DCA53EA31}"/>
    <dgm:cxn modelId="{238BF1CA-9AB3-4F35-B366-415F07F3ABA7}" type="presOf" srcId="{343D4D4B-E1F2-4CC8-840E-2A84784996C9}" destId="{DC37EC23-886A-4952-93A6-BF2B78639FB7}" srcOrd="0" destOrd="0" presId="urn:microsoft.com/office/officeart/2005/8/layout/list1"/>
    <dgm:cxn modelId="{9C08BACC-DC29-41AC-8387-D2A7FAC43515}" type="presOf" srcId="{C5DF57DD-BA4D-4F10-A034-32C6266A0B80}" destId="{ABA44B67-8290-4BEF-A128-CE092C8D5B86}" srcOrd="0" destOrd="0" presId="urn:microsoft.com/office/officeart/2005/8/layout/list1"/>
    <dgm:cxn modelId="{D173D3DE-9650-4CBC-B5D7-3C5F15A581E4}" srcId="{435566BB-1B6A-4A20-9379-D11DAD0DEBFD}" destId="{DEE1CFA0-EFB4-4306-8FBF-E359FA9C51E2}" srcOrd="2" destOrd="0" parTransId="{AE44A056-84C7-4C16-906C-9CB2446379FB}" sibTransId="{758B7333-1F41-4ADA-940A-C5070545CD2D}"/>
    <dgm:cxn modelId="{B60020E7-CBAD-4F9F-8063-F9040ED994CE}" type="presOf" srcId="{DEE1CFA0-EFB4-4306-8FBF-E359FA9C51E2}" destId="{12E8BDCE-AA76-459D-A177-A9A5FCC39457}" srcOrd="0" destOrd="0" presId="urn:microsoft.com/office/officeart/2005/8/layout/list1"/>
    <dgm:cxn modelId="{8C65CEF6-266F-4FBF-9591-BE9BE091E15A}" srcId="{FDF27DB0-EAC0-4920-AF7D-20BBB7402A2C}" destId="{57B22585-A937-4CAC-8311-62167D3FE1D2}" srcOrd="0" destOrd="0" parTransId="{CFD29591-E96B-4525-942F-E19991A595B9}" sibTransId="{D9641FD0-EB9F-4F3B-A384-988056EC4FF0}"/>
    <dgm:cxn modelId="{8B8800F8-EBE8-4C70-9F9A-8212128C6F24}" srcId="{435566BB-1B6A-4A20-9379-D11DAD0DEBFD}" destId="{FDF27DB0-EAC0-4920-AF7D-20BBB7402A2C}" srcOrd="0" destOrd="0" parTransId="{95451BA8-FA3F-4B23-98B5-EFA183983FD5}" sibTransId="{DD384F37-CF0A-45FB-9AEA-974EB4CF2B81}"/>
    <dgm:cxn modelId="{F6EBFF13-CF51-45EF-B260-7F88E00033D6}" type="presParOf" srcId="{3F9B4740-C1E8-48E4-82DB-ADB36217777E}" destId="{1AAE9A85-7751-4137-BCEF-758C1BBBFAEA}" srcOrd="0" destOrd="0" presId="urn:microsoft.com/office/officeart/2005/8/layout/list1"/>
    <dgm:cxn modelId="{37D1DD2B-BA3B-4174-BA7E-93CC8FB8191C}" type="presParOf" srcId="{1AAE9A85-7751-4137-BCEF-758C1BBBFAEA}" destId="{B6CFFB02-4D3C-4159-9A83-BD5798EA754E}" srcOrd="0" destOrd="0" presId="urn:microsoft.com/office/officeart/2005/8/layout/list1"/>
    <dgm:cxn modelId="{DE94CA7B-D387-49AF-BBC8-88FB9F33385E}" type="presParOf" srcId="{1AAE9A85-7751-4137-BCEF-758C1BBBFAEA}" destId="{61C51B61-55A2-4F29-A10B-4CFD625BAC82}" srcOrd="1" destOrd="0" presId="urn:microsoft.com/office/officeart/2005/8/layout/list1"/>
    <dgm:cxn modelId="{D3A0B232-DF5E-4186-8615-E7E9A1ED07E1}" type="presParOf" srcId="{3F9B4740-C1E8-48E4-82DB-ADB36217777E}" destId="{FCCBC008-AAF4-4062-84F6-397756789308}" srcOrd="1" destOrd="0" presId="urn:microsoft.com/office/officeart/2005/8/layout/list1"/>
    <dgm:cxn modelId="{99403330-7279-4A9D-98CA-342EDF2A6E81}" type="presParOf" srcId="{3F9B4740-C1E8-48E4-82DB-ADB36217777E}" destId="{8116145B-26C1-4A65-801D-F0DE236FC37B}" srcOrd="2" destOrd="0" presId="urn:microsoft.com/office/officeart/2005/8/layout/list1"/>
    <dgm:cxn modelId="{38DE7C00-5EFF-4C88-856B-891F63BC4744}" type="presParOf" srcId="{3F9B4740-C1E8-48E4-82DB-ADB36217777E}" destId="{7EE22181-A1EE-4D15-98DD-01145981D5FD}" srcOrd="3" destOrd="0" presId="urn:microsoft.com/office/officeart/2005/8/layout/list1"/>
    <dgm:cxn modelId="{292A052C-4D25-4EFD-A9B6-D87B8CCBA99E}" type="presParOf" srcId="{3F9B4740-C1E8-48E4-82DB-ADB36217777E}" destId="{57705BC4-A9B1-48AE-8479-B6AFD26713CC}" srcOrd="4" destOrd="0" presId="urn:microsoft.com/office/officeart/2005/8/layout/list1"/>
    <dgm:cxn modelId="{7A922B9C-41A3-4721-ADD2-313EFCD2BF10}" type="presParOf" srcId="{57705BC4-A9B1-48AE-8479-B6AFD26713CC}" destId="{ABA44B67-8290-4BEF-A128-CE092C8D5B86}" srcOrd="0" destOrd="0" presId="urn:microsoft.com/office/officeart/2005/8/layout/list1"/>
    <dgm:cxn modelId="{DD496948-0FAF-4CCA-9A07-081CC617BA32}" type="presParOf" srcId="{57705BC4-A9B1-48AE-8479-B6AFD26713CC}" destId="{0198067D-DC99-4DC7-8D7B-8960352612F6}" srcOrd="1" destOrd="0" presId="urn:microsoft.com/office/officeart/2005/8/layout/list1"/>
    <dgm:cxn modelId="{6C25AA6D-72AF-4F1F-AF22-8414FDC27557}" type="presParOf" srcId="{3F9B4740-C1E8-48E4-82DB-ADB36217777E}" destId="{DB30EB34-E9A3-471B-BE34-89E936513C2F}" srcOrd="5" destOrd="0" presId="urn:microsoft.com/office/officeart/2005/8/layout/list1"/>
    <dgm:cxn modelId="{F83F0535-81D6-485C-8D20-635550101A6C}" type="presParOf" srcId="{3F9B4740-C1E8-48E4-82DB-ADB36217777E}" destId="{DC37EC23-886A-4952-93A6-BF2B78639FB7}" srcOrd="6" destOrd="0" presId="urn:microsoft.com/office/officeart/2005/8/layout/list1"/>
    <dgm:cxn modelId="{95517412-9B95-47B7-89BC-C878EB81BD01}" type="presParOf" srcId="{3F9B4740-C1E8-48E4-82DB-ADB36217777E}" destId="{3AA1AEA8-CAC3-42D8-8706-58E5F44DD38D}" srcOrd="7" destOrd="0" presId="urn:microsoft.com/office/officeart/2005/8/layout/list1"/>
    <dgm:cxn modelId="{185224DE-BAE1-43AC-9D22-87E34DBF40FB}" type="presParOf" srcId="{3F9B4740-C1E8-48E4-82DB-ADB36217777E}" destId="{4719B042-6FA1-4341-BABA-4A9E673EA767}" srcOrd="8" destOrd="0" presId="urn:microsoft.com/office/officeart/2005/8/layout/list1"/>
    <dgm:cxn modelId="{6C2C54C8-56A0-42E6-9BE6-0CEBEE4E0B18}" type="presParOf" srcId="{4719B042-6FA1-4341-BABA-4A9E673EA767}" destId="{12E8BDCE-AA76-459D-A177-A9A5FCC39457}" srcOrd="0" destOrd="0" presId="urn:microsoft.com/office/officeart/2005/8/layout/list1"/>
    <dgm:cxn modelId="{53A12EFA-D36C-404D-846A-041C9D020E58}" type="presParOf" srcId="{4719B042-6FA1-4341-BABA-4A9E673EA767}" destId="{93EA4403-8B95-4854-9CDB-B5B38F572E29}" srcOrd="1" destOrd="0" presId="urn:microsoft.com/office/officeart/2005/8/layout/list1"/>
    <dgm:cxn modelId="{812FEC2B-695A-4370-A57D-3A9AA99656A9}" type="presParOf" srcId="{3F9B4740-C1E8-48E4-82DB-ADB36217777E}" destId="{901D6282-F9DB-4FF4-844B-92CAC234E0D6}" srcOrd="9" destOrd="0" presId="urn:microsoft.com/office/officeart/2005/8/layout/list1"/>
    <dgm:cxn modelId="{3C430671-6316-4689-8B00-759CFA09A54C}" type="presParOf" srcId="{3F9B4740-C1E8-48E4-82DB-ADB36217777E}" destId="{1311BDE0-8BDD-45C7-89F0-351F9804588B}" srcOrd="10" destOrd="0" presId="urn:microsoft.com/office/officeart/2005/8/layout/list1"/>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6145B-26C1-4A65-801D-F0DE236FC37B}">
      <dsp:nvSpPr>
        <dsp:cNvPr id="0" name=""/>
        <dsp:cNvSpPr/>
      </dsp:nvSpPr>
      <dsp:spPr>
        <a:xfrm>
          <a:off x="0" y="355232"/>
          <a:ext cx="4252778" cy="7969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063" tIns="479044" rIns="33006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中文</a:t>
          </a:r>
          <a:r>
            <a:rPr lang="en-US" altLang="zh-CN" sz="1400" kern="1200" dirty="0"/>
            <a:t>, </a:t>
          </a:r>
          <a:r>
            <a:rPr lang="zh-CN" altLang="en-US" sz="1400" kern="1200" dirty="0"/>
            <a:t>英文</a:t>
          </a:r>
          <a:r>
            <a:rPr lang="en-US" altLang="zh-CN" sz="1400" kern="1200" dirty="0"/>
            <a:t>, </a:t>
          </a:r>
          <a:r>
            <a:rPr lang="zh-CN" altLang="en-US" sz="1400" kern="1200" dirty="0"/>
            <a:t>日文</a:t>
          </a:r>
          <a:r>
            <a:rPr lang="en-US" altLang="zh-CN" sz="1400" kern="1200" dirty="0"/>
            <a:t>, </a:t>
          </a:r>
          <a:r>
            <a:rPr lang="zh-CN" altLang="en-US" sz="1400" kern="1200" dirty="0"/>
            <a:t>法文</a:t>
          </a:r>
          <a:endParaRPr lang="id-ID" sz="1400" kern="1200" dirty="0"/>
        </a:p>
      </dsp:txBody>
      <dsp:txXfrm>
        <a:off x="0" y="355232"/>
        <a:ext cx="4252778" cy="796950"/>
      </dsp:txXfrm>
    </dsp:sp>
    <dsp:sp modelId="{61C51B61-55A2-4F29-A10B-4CFD625BAC82}">
      <dsp:nvSpPr>
        <dsp:cNvPr id="0" name=""/>
        <dsp:cNvSpPr/>
      </dsp:nvSpPr>
      <dsp:spPr>
        <a:xfrm>
          <a:off x="212638" y="15752"/>
          <a:ext cx="2976944" cy="678960"/>
        </a:xfrm>
        <a:prstGeom prst="roundRect">
          <a:avLst/>
        </a:prstGeom>
        <a:solidFill>
          <a:srgbClr val="33CC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21" tIns="0" rIns="11252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多元文化背景 </a:t>
          </a:r>
          <a:r>
            <a:rPr lang="en-US" altLang="zh-CN" sz="1800" b="1" kern="1200" dirty="0"/>
            <a:t>Multiple Culture</a:t>
          </a:r>
          <a:endParaRPr lang="id-ID" sz="1800" b="1" kern="1200" dirty="0"/>
        </a:p>
      </dsp:txBody>
      <dsp:txXfrm>
        <a:off x="245782" y="48896"/>
        <a:ext cx="2910656" cy="612672"/>
      </dsp:txXfrm>
    </dsp:sp>
    <dsp:sp modelId="{DC37EC23-886A-4952-93A6-BF2B78639FB7}">
      <dsp:nvSpPr>
        <dsp:cNvPr id="0" name=""/>
        <dsp:cNvSpPr/>
      </dsp:nvSpPr>
      <dsp:spPr>
        <a:xfrm>
          <a:off x="0" y="1615862"/>
          <a:ext cx="4252778" cy="7969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063" tIns="479044" rIns="33006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计算机</a:t>
          </a:r>
          <a:r>
            <a:rPr lang="en-US" altLang="zh-CN" sz="1400" kern="1200" dirty="0"/>
            <a:t>, </a:t>
          </a:r>
          <a:r>
            <a:rPr lang="zh-CN" altLang="en-US" sz="1400" kern="1200" dirty="0"/>
            <a:t>金融</a:t>
          </a:r>
          <a:r>
            <a:rPr lang="en-US" altLang="zh-CN" sz="1400" kern="1200" dirty="0"/>
            <a:t>/CFA, </a:t>
          </a:r>
          <a:r>
            <a:rPr lang="zh-CN" altLang="en-US" sz="1400" kern="1200" dirty="0"/>
            <a:t>统计</a:t>
          </a:r>
          <a:r>
            <a:rPr lang="en-US" altLang="zh-CN" sz="1400" kern="1200" dirty="0"/>
            <a:t>, </a:t>
          </a:r>
          <a:r>
            <a:rPr lang="zh-CN" altLang="en-US" sz="1400" kern="1200" dirty="0"/>
            <a:t>数学</a:t>
          </a:r>
          <a:endParaRPr lang="id-ID" sz="1400" kern="1200" dirty="0"/>
        </a:p>
      </dsp:txBody>
      <dsp:txXfrm>
        <a:off x="0" y="1615862"/>
        <a:ext cx="4252778" cy="796950"/>
      </dsp:txXfrm>
    </dsp:sp>
    <dsp:sp modelId="{0198067D-DC99-4DC7-8D7B-8960352612F6}">
      <dsp:nvSpPr>
        <dsp:cNvPr id="0" name=""/>
        <dsp:cNvSpPr/>
      </dsp:nvSpPr>
      <dsp:spPr>
        <a:xfrm>
          <a:off x="212638" y="1276382"/>
          <a:ext cx="2976944" cy="67896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21" tIns="0" rIns="11252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多学科</a:t>
          </a:r>
          <a:r>
            <a:rPr lang="zh-CN" altLang="en-US" sz="2400" kern="1200" dirty="0">
              <a:solidFill>
                <a:prstClr val="white"/>
              </a:solidFill>
              <a:latin typeface="Calibri"/>
              <a:ea typeface="宋体" panose="02010600030101010101" pitchFamily="2" charset="-122"/>
              <a:cs typeface="+mn-cs"/>
            </a:rPr>
            <a:t>交叉</a:t>
          </a:r>
          <a:r>
            <a:rPr lang="zh-CN" altLang="en-US" sz="2400" b="1" kern="1200" dirty="0"/>
            <a:t>背景 </a:t>
          </a:r>
          <a:r>
            <a:rPr lang="en-CA" altLang="zh-CN" sz="1800" b="1" kern="1200" dirty="0"/>
            <a:t>Multiple Disciplinary</a:t>
          </a:r>
          <a:endParaRPr lang="id-ID" sz="1800" b="1" kern="1200" dirty="0"/>
        </a:p>
      </dsp:txBody>
      <dsp:txXfrm>
        <a:off x="245782" y="1309526"/>
        <a:ext cx="2910656" cy="612672"/>
      </dsp:txXfrm>
    </dsp:sp>
    <dsp:sp modelId="{1311BDE0-8BDD-45C7-89F0-351F9804588B}">
      <dsp:nvSpPr>
        <dsp:cNvPr id="0" name=""/>
        <dsp:cNvSpPr/>
      </dsp:nvSpPr>
      <dsp:spPr>
        <a:xfrm>
          <a:off x="0" y="2876492"/>
          <a:ext cx="4252778" cy="996187"/>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063" tIns="479044" rIns="330063"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mn-ea"/>
              <a:ea typeface="+mn-ea"/>
            </a:rPr>
            <a:t>Java/J2EE,</a:t>
          </a:r>
          <a:r>
            <a:rPr lang="zh-CN" altLang="en-US" sz="1400" kern="1200" dirty="0">
              <a:latin typeface="+mn-ea"/>
              <a:ea typeface="+mn-ea"/>
            </a:rPr>
            <a:t> </a:t>
          </a:r>
          <a:r>
            <a:rPr lang="en-US" altLang="zh-CN" sz="1400" kern="1200" dirty="0">
              <a:latin typeface="+mn-ea"/>
              <a:ea typeface="+mn-ea"/>
            </a:rPr>
            <a:t>C#/</a:t>
          </a:r>
          <a:r>
            <a:rPr lang="en-US" altLang="zh-CN" sz="1400" kern="1200" dirty="0" err="1">
              <a:latin typeface="+mn-ea"/>
              <a:ea typeface="+mn-ea"/>
            </a:rPr>
            <a:t>.Net</a:t>
          </a:r>
          <a:r>
            <a:rPr lang="en-US" altLang="zh-CN" sz="1400" kern="1200" dirty="0">
              <a:latin typeface="+mn-ea"/>
              <a:ea typeface="+mn-ea"/>
            </a:rPr>
            <a:t>,</a:t>
          </a:r>
          <a:r>
            <a:rPr lang="zh-CN" altLang="en-US" sz="1400" kern="1200" dirty="0">
              <a:latin typeface="+mn-ea"/>
              <a:ea typeface="+mn-ea"/>
            </a:rPr>
            <a:t> </a:t>
          </a:r>
          <a:r>
            <a:rPr lang="en-US" altLang="zh-CN" sz="1400" kern="1200" dirty="0">
              <a:latin typeface="+mn-ea"/>
              <a:ea typeface="+mn-ea"/>
            </a:rPr>
            <a:t>C/C++</a:t>
          </a:r>
          <a:r>
            <a:rPr lang="zh-CN" altLang="en-US" sz="1400" kern="1200" dirty="0">
              <a:latin typeface="+mn-ea"/>
              <a:ea typeface="+mn-ea"/>
            </a:rPr>
            <a:t>， </a:t>
          </a:r>
          <a:r>
            <a:rPr lang="en-US" altLang="zh-CN" sz="1400" kern="1200" dirty="0">
              <a:latin typeface="+mn-ea"/>
              <a:ea typeface="+mn-ea"/>
            </a:rPr>
            <a:t>Python/Django, </a:t>
          </a:r>
          <a:r>
            <a:rPr lang="en-US" altLang="zh-CN" sz="1400" kern="1200" dirty="0" err="1">
              <a:latin typeface="+mn-ea"/>
              <a:ea typeface="+mn-ea"/>
            </a:rPr>
            <a:t>Go,Rust</a:t>
          </a:r>
          <a:r>
            <a:rPr lang="en-US" altLang="zh-CN" sz="1400" kern="1200" dirty="0">
              <a:latin typeface="+mn-ea"/>
              <a:ea typeface="+mn-ea"/>
            </a:rPr>
            <a:t> …</a:t>
          </a:r>
          <a:endParaRPr lang="id-ID" sz="1400" kern="1200" dirty="0">
            <a:latin typeface="+mn-ea"/>
            <a:ea typeface="+mn-ea"/>
          </a:endParaRPr>
        </a:p>
      </dsp:txBody>
      <dsp:txXfrm>
        <a:off x="0" y="2876492"/>
        <a:ext cx="4252778" cy="996187"/>
      </dsp:txXfrm>
    </dsp:sp>
    <dsp:sp modelId="{93EA4403-8B95-4854-9CDB-B5B38F572E29}">
      <dsp:nvSpPr>
        <dsp:cNvPr id="0" name=""/>
        <dsp:cNvSpPr/>
      </dsp:nvSpPr>
      <dsp:spPr>
        <a:xfrm>
          <a:off x="212638" y="2537012"/>
          <a:ext cx="2976944" cy="678960"/>
        </a:xfrm>
        <a:prstGeom prst="roundRect">
          <a:avLst/>
        </a:prstGeom>
        <a:solidFill>
          <a:srgbClr val="AA72D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521" tIns="0" rIns="112521"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t>多才多艺技术背景 </a:t>
          </a:r>
          <a:r>
            <a:rPr lang="en-CA" altLang="zh-CN" sz="1800" b="1" kern="1200" dirty="0"/>
            <a:t>Multiple Skill Set</a:t>
          </a:r>
          <a:endParaRPr lang="id-ID" sz="1800" b="1" kern="1200" dirty="0"/>
        </a:p>
      </dsp:txBody>
      <dsp:txXfrm>
        <a:off x="245782" y="2570156"/>
        <a:ext cx="2910656"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145498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46872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45938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4010557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43370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188108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93749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7.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1812269" y="3427135"/>
            <a:ext cx="5519460"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基于区块链的量化理论与实践</a:t>
            </a: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p>
        </p:txBody>
      </p:sp>
      <p:sp>
        <p:nvSpPr>
          <p:cNvPr id="35" name="TextBox 34"/>
          <p:cNvSpPr txBox="1"/>
          <p:nvPr/>
        </p:nvSpPr>
        <p:spPr>
          <a:xfrm>
            <a:off x="4197940" y="4593679"/>
            <a:ext cx="881973"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inVertic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6" presetClass="entr" presetSubtype="37"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outVertic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1" presetClass="entr" presetSubtype="0" fill="hold" grpId="0" nodeType="clickEffect">
                                  <p:stCondLst>
                                    <p:cond delay="0"/>
                                  </p:stCondLst>
                                  <p:iterate type="lt">
                                    <p:tmPct val="10000"/>
                                  </p:iterate>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30"/>
                                        </p:tgtEl>
                                        <p:attrNameLst>
                                          <p:attrName>ppt_y</p:attrName>
                                        </p:attrNameLst>
                                      </p:cBhvr>
                                      <p:tavLst>
                                        <p:tav tm="0">
                                          <p:val>
                                            <p:strVal val="#ppt_y"/>
                                          </p:val>
                                        </p:tav>
                                        <p:tav tm="100000">
                                          <p:val>
                                            <p:strVal val="#ppt_y"/>
                                          </p:val>
                                        </p:tav>
                                      </p:tavLst>
                                    </p:anim>
                                    <p:anim calcmode="lin" valueType="num">
                                      <p:cBhvr>
                                        <p:cTn id="4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30"/>
                                        </p:tgtEl>
                                      </p:cBhvr>
                                    </p:animEffect>
                                  </p:childTnLst>
                                </p:cTn>
                              </p:par>
                            </p:childTnLst>
                          </p:cTn>
                        </p:par>
                        <p:par>
                          <p:cTn id="45" fill="hold">
                            <p:stCondLst>
                              <p:cond delay="1100"/>
                            </p:stCondLst>
                            <p:childTnLst>
                              <p:par>
                                <p:cTn id="46" presetID="42"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Shape 335"/>
            <p:cNvSpPr/>
            <p:nvPr/>
          </p:nvSpPr>
          <p:spPr>
            <a:xfrm>
              <a:off x="1699293" y="1207643"/>
              <a:ext cx="1641473" cy="4924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文件解析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题目切割</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题目元素解析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Shape 355"/>
            <p:cNvSpPr/>
            <p:nvPr/>
          </p:nvSpPr>
          <p:spPr>
            <a:xfrm>
              <a:off x="914275" y="1330752"/>
              <a:ext cx="3014432" cy="369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异常报告</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p>
          </p:txBody>
        </p:sp>
      </p:grpSp>
      <p:sp>
        <p:nvSpPr>
          <p:cNvPr id="43" name="Shape 373"/>
          <p:cNvSpPr/>
          <p:nvPr/>
        </p:nvSpPr>
        <p:spPr>
          <a:xfrm>
            <a:off x="1043608" y="3003798"/>
            <a:ext cx="1177714"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用户可以选择使用</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或者直接粘贴文字到文本框</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Shape 376"/>
          <p:cNvSpPr/>
          <p:nvPr/>
        </p:nvSpPr>
        <p:spPr>
          <a:xfrm>
            <a:off x="2509354" y="3003798"/>
            <a:ext cx="1177713" cy="1477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当输入的是</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文件时，插件端会将文件转存为</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文件。会有一个</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脚本将其转化成纯文本字符串列表。同时替换图片和表格，以供产生题目时粘贴</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Shape 379"/>
          <p:cNvSpPr/>
          <p:nvPr/>
        </p:nvSpPr>
        <p:spPr>
          <a:xfrm>
            <a:off x="3949514" y="3003798"/>
            <a:ext cx="1177713"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切割遵循两个原则：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该行出现了新的题号</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该行前面有三个空行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题目切割和题目元素解析会同步进行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Shape 382"/>
          <p:cNvSpPr/>
          <p:nvPr/>
        </p:nvSpPr>
        <p:spPr>
          <a:xfrm>
            <a:off x="5436096" y="3003798"/>
            <a:ext cx="1177714"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题目元素基本分为题号、题干、选项、答案、解析。每个元素都有自己的一套正则表达式列表，用以识别和提取</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Shape 385"/>
          <p:cNvSpPr/>
          <p:nvPr/>
        </p:nvSpPr>
        <p:spPr>
          <a:xfrm>
            <a:off x="6901842" y="3003798"/>
            <a:ext cx="1177713"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一份试卷中并非所有部分都可以被识别为题目。算法会将没有办法识别的部分作为异常文本，也作为一种题目类型进行反悔</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6562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7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1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5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0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5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0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5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1062182"/>
            <a:ext cx="7385343" cy="164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94388" y="1183915"/>
            <a:ext cx="6750750" cy="1404423"/>
          </a:xfrm>
          <a:prstGeom prst="rect">
            <a:avLst/>
          </a:prstGeom>
          <a:noFill/>
        </p:spPr>
        <p:txBody>
          <a:bodyPr wrap="square" lIns="0" tIns="0" rIns="0" bIns="0" rtlCol="0">
            <a:spAutoFit/>
          </a:bodyPr>
          <a:lstStyle/>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根据用户输入的学校缩写、英文名称提供学校全称的建议列表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数据获取：通过教育部提供高校列表，爬取百度百科相应词条获取缩写和英文</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缩写生成：对于没有缩写的学校，根据全称分词构建缩写规则，生成倒排列表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模糊匹配：模糊匹配生成的缩写词或英文词，对结果列表进行排序</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10176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90578" y="2444322"/>
            <a:ext cx="22950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302541"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分词</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4421"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爬虫</a:t>
            </a:r>
          </a:p>
        </p:txBody>
      </p:sp>
      <p:sp>
        <p:nvSpPr>
          <p:cNvPr id="48" name="TextBox 47"/>
          <p:cNvSpPr txBox="1"/>
          <p:nvPr/>
        </p:nvSpPr>
        <p:spPr>
          <a:xfrm>
            <a:off x="4819127" y="351178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缩写</a:t>
            </a:r>
          </a:p>
        </p:txBody>
      </p:sp>
      <p:sp>
        <p:nvSpPr>
          <p:cNvPr id="49" name="TextBox 48"/>
          <p:cNvSpPr txBox="1"/>
          <p:nvPr/>
        </p:nvSpPr>
        <p:spPr>
          <a:xfrm>
            <a:off x="6466016" y="351178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模糊匹配</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98321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817469"/>
            <a:ext cx="7385343" cy="1911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61928" y="916922"/>
            <a:ext cx="6750750" cy="1772793"/>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根据产品拟定的教学数据生成规则从数据库中获取、计算相应字段的数据，写入到</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文件中并上传生成下载链接供用户下载</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效率：部分课程数据量较大，数据生成效率不高</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异步化：如何与前端同步异步任务的进度</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异常处理：当导出任务出现异常时如何通知用户</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7729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41334" y="24639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4672"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效率</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数据</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940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异步化</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16216" y="352707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异常处理</a:t>
            </a:r>
          </a:p>
        </p:txBody>
      </p:sp>
    </p:spTree>
    <p:extLst>
      <p:ext uri="{BB962C8B-B14F-4D97-AF65-F5344CB8AC3E}">
        <p14:creationId xmlns:p14="http://schemas.microsoft.com/office/powerpoint/2010/main" val="175956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997714" y="755531"/>
            <a:ext cx="6750750" cy="2326791"/>
          </a:xfrm>
          <a:prstGeom prst="rect">
            <a:avLst/>
          </a:prstGeom>
          <a:noFill/>
        </p:spPr>
        <p:txBody>
          <a:bodyPr wrap="square" lIns="0" tIns="0" rIns="0" bIns="0" rtlCol="0">
            <a:spAutoFit/>
          </a:bodyPr>
          <a:lstStyle/>
          <a:p>
            <a:pPr algn="just">
              <a:lnSpc>
                <a:spcPct val="120000"/>
              </a:lnSpc>
            </a:pPr>
            <a:r>
              <a:rPr lang="zh-CN" altLang="en-US"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根据学校给定的数据传输方式及身份验证方式提供数据导入和身份绑定验证方案</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专业版新功能开发</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05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数据导入</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不同学校提供的数据格式不同，最常见的是给</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文件，其次是提供数据库视图</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有的学校对数据传输安全性有极高的要求</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身份验证</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CAS</a:t>
            </a: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系统的接入</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中间机的数据转发</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6462" y="381243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数据同步</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812435"/>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数据接入</a:t>
            </a:r>
          </a:p>
        </p:txBody>
      </p:sp>
      <p:sp>
        <p:nvSpPr>
          <p:cNvPr id="48" name="TextBox 47"/>
          <p:cNvSpPr txBox="1"/>
          <p:nvPr/>
        </p:nvSpPr>
        <p:spPr>
          <a:xfrm>
            <a:off x="4836904" y="3807438"/>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CAS</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中间机</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1107996"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难点</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量化实践的难点</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数据深度，广度不够</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Arial" panose="020B0604020202020204" pitchFamily="34" charset="0"/>
                <a:ea typeface="微软雅黑" panose="020B0503020204020204" pitchFamily="34" charset="-122"/>
                <a:sym typeface="Arial" panose="020B0604020202020204" pitchFamily="34" charset="0"/>
              </a:rPr>
              <a:t>主要问题</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交易所刷单</a:t>
            </a: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解决问题信心不足</a:t>
            </a: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0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0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0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1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1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1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1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1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1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0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0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0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1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1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1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1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1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1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交易所刷单疑云</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4369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2444900"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 作 心 得</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662416" y="3754512"/>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沟通</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3" name="Rectangle 11"/>
          <p:cNvSpPr>
            <a:spLocks noChangeArrowheads="1"/>
          </p:cNvSpPr>
          <p:nvPr/>
        </p:nvSpPr>
        <p:spPr bwMode="gray">
          <a:xfrm>
            <a:off x="3835806" y="3582551"/>
            <a:ext cx="1463708" cy="400110"/>
          </a:xfrm>
          <a:prstGeom prst="rect">
            <a:avLst/>
          </a:prstGeom>
          <a:noFill/>
          <a:ln>
            <a:noFill/>
          </a:ln>
          <a:extLst/>
        </p:spPr>
        <p:txBody>
          <a:bodyPr wrap="square">
            <a:spAutoFit/>
          </a:bodyPr>
          <a:lstStyle/>
          <a:p>
            <a:pPr algn="ct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把活做精</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362592" y="2058653"/>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严谨</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132604" y="1417768"/>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严格</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28603" y="2060670"/>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自信</a:t>
            </a:r>
          </a:p>
        </p:txBody>
      </p:sp>
      <p:sp>
        <p:nvSpPr>
          <p:cNvPr id="40" name="TextBox 39"/>
          <p:cNvSpPr txBox="1"/>
          <p:nvPr/>
        </p:nvSpPr>
        <p:spPr>
          <a:xfrm>
            <a:off x="6525733" y="3754512"/>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p>
        </p:txBody>
      </p:sp>
    </p:spTree>
    <p:extLst>
      <p:ext uri="{BB962C8B-B14F-4D97-AF65-F5344CB8AC3E}">
        <p14:creationId xmlns:p14="http://schemas.microsoft.com/office/powerpoint/2010/main" val="14077945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1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6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1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1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6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2997688" y="3427135"/>
            <a:ext cx="3148619"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谢谢聆听！</a:t>
            </a:r>
            <a:r>
              <a:rPr lang="en-US" altLang="zh-CN"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Q&amp;A</a:t>
            </a:r>
            <a:endPar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p>
        </p:txBody>
      </p:sp>
      <p:sp>
        <p:nvSpPr>
          <p:cNvPr id="35" name="TextBox 34"/>
          <p:cNvSpPr txBox="1"/>
          <p:nvPr/>
        </p:nvSpPr>
        <p:spPr>
          <a:xfrm>
            <a:off x="4197941" y="4593679"/>
            <a:ext cx="881973"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85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3456384"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演讲人</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/Speaker</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矩形 53">
            <a:extLst>
              <a:ext uri="{FF2B5EF4-FFF2-40B4-BE49-F238E27FC236}">
                <a16:creationId xmlns:a16="http://schemas.microsoft.com/office/drawing/2014/main" id="{0CC92CF6-562F-4E6E-8727-944D1194B6AC}"/>
              </a:ext>
            </a:extLst>
          </p:cNvPr>
          <p:cNvSpPr>
            <a:spLocks noChangeArrowheads="1"/>
          </p:cNvSpPr>
          <p:nvPr/>
        </p:nvSpPr>
        <p:spPr bwMode="auto">
          <a:xfrm>
            <a:off x="751270" y="2859782"/>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b="1" cap="all" dirty="0">
                <a:solidFill>
                  <a:schemeClr val="accent1"/>
                </a:solidFill>
                <a:latin typeface="微软雅黑" pitchFamily="34" charset="-122"/>
                <a:ea typeface="微软雅黑" pitchFamily="34" charset="-122"/>
                <a:cs typeface="+mj-cs"/>
              </a:rPr>
              <a:t>郑嘉文</a:t>
            </a:r>
            <a:endParaRPr lang="en-US" altLang="zh-CN" b="1" cap="all" dirty="0">
              <a:solidFill>
                <a:schemeClr val="accent1"/>
              </a:solidFill>
              <a:latin typeface="微软雅黑" pitchFamily="34" charset="-122"/>
              <a:ea typeface="微软雅黑" pitchFamily="34" charset="-122"/>
              <a:cs typeface="+mj-cs"/>
            </a:endParaRPr>
          </a:p>
        </p:txBody>
      </p:sp>
      <p:graphicFrame>
        <p:nvGraphicFramePr>
          <p:cNvPr id="55" name="Diagram 1">
            <a:extLst>
              <a:ext uri="{FF2B5EF4-FFF2-40B4-BE49-F238E27FC236}">
                <a16:creationId xmlns:a16="http://schemas.microsoft.com/office/drawing/2014/main" id="{15C9A4E5-418F-4FB9-8A47-60562D5D4960}"/>
              </a:ext>
            </a:extLst>
          </p:cNvPr>
          <p:cNvGraphicFramePr/>
          <p:nvPr>
            <p:extLst>
              <p:ext uri="{D42A27DB-BD31-4B8C-83A1-F6EECF244321}">
                <p14:modId xmlns:p14="http://schemas.microsoft.com/office/powerpoint/2010/main" val="3195905652"/>
              </p:ext>
            </p:extLst>
          </p:nvPr>
        </p:nvGraphicFramePr>
        <p:xfrm>
          <a:off x="4135646" y="1131590"/>
          <a:ext cx="4252778"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6" name="Picture 10" descr="2012-10-16_RotmanHeadshot-0076.jpg">
            <a:extLst>
              <a:ext uri="{FF2B5EF4-FFF2-40B4-BE49-F238E27FC236}">
                <a16:creationId xmlns:a16="http://schemas.microsoft.com/office/drawing/2014/main" id="{020FF190-70B0-43A9-BEF4-FB2B03C8E483}"/>
              </a:ext>
            </a:extLst>
          </p:cNvPr>
          <p:cNvPicPr>
            <a:picLocks noChangeAspect="1"/>
          </p:cNvPicPr>
          <p:nvPr/>
        </p:nvPicPr>
        <p:blipFill>
          <a:blip r:embed="rId8" cstate="print"/>
          <a:stretch>
            <a:fillRect/>
          </a:stretch>
        </p:blipFill>
        <p:spPr>
          <a:xfrm>
            <a:off x="751270" y="1131590"/>
            <a:ext cx="1524000" cy="1707931"/>
          </a:xfrm>
          <a:prstGeom prst="rect">
            <a:avLst/>
          </a:prstGeom>
        </p:spPr>
      </p:pic>
      <p:sp>
        <p:nvSpPr>
          <p:cNvPr id="57" name="矩形 56">
            <a:extLst>
              <a:ext uri="{FF2B5EF4-FFF2-40B4-BE49-F238E27FC236}">
                <a16:creationId xmlns:a16="http://schemas.microsoft.com/office/drawing/2014/main" id="{82422874-90DB-4E7E-8CD6-4BDCCBC4C4A5}"/>
              </a:ext>
            </a:extLst>
          </p:cNvPr>
          <p:cNvSpPr/>
          <p:nvPr/>
        </p:nvSpPr>
        <p:spPr>
          <a:xfrm>
            <a:off x="648072" y="3219822"/>
            <a:ext cx="4572000" cy="2160591"/>
          </a:xfrm>
          <a:prstGeom prst="rect">
            <a:avLst/>
          </a:prstGeom>
        </p:spPr>
        <p:txBody>
          <a:bodyPr>
            <a:spAutoFit/>
          </a:bodyPr>
          <a:lstStyle/>
          <a:p>
            <a:pPr marL="285750" indent="-285750">
              <a:lnSpc>
                <a:spcPct val="120000"/>
              </a:lnSpc>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贝尔大型电子商务网站架构师</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贝尔大数据研发部门经理</a:t>
            </a:r>
            <a:endParaRPr lang="en-CA"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开源项目从业者</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独立创业者</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endParaRPr lang="en-CA"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加拿大麦吉尔大学</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信息学硕士</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加拿大多伦多大学罗特曼商学院</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MBA</a:t>
            </a:r>
          </a:p>
          <a:p>
            <a:pPr marL="285750" indent="-285750">
              <a:lnSpc>
                <a:spcPct val="120000"/>
              </a:lnSpc>
              <a:buFont typeface="Wingdings" panose="05000000000000000000" pitchFamily="2" charset="2"/>
              <a:buChar char="n"/>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2" fill="hold" grpId="0" nodeType="after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anim calcmode="lin" valueType="num">
                                      <p:cBhvr additive="base">
                                        <p:cTn id="41" dur="1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42" dur="1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5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4464496"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区块链项目历史</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 History</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TextBox 38">
            <a:extLst>
              <a:ext uri="{FF2B5EF4-FFF2-40B4-BE49-F238E27FC236}">
                <a16:creationId xmlns:a16="http://schemas.microsoft.com/office/drawing/2014/main" id="{F0460564-30E8-43E4-8692-325979AC39A0}"/>
              </a:ext>
            </a:extLst>
          </p:cNvPr>
          <p:cNvSpPr txBox="1"/>
          <p:nvPr/>
        </p:nvSpPr>
        <p:spPr>
          <a:xfrm>
            <a:off x="746070" y="1221159"/>
            <a:ext cx="7066290" cy="3654847"/>
          </a:xfrm>
          <a:prstGeom prst="rect">
            <a:avLst/>
          </a:prstGeom>
          <a:noFill/>
        </p:spPr>
        <p:txBody>
          <a:bodyPr wrap="square" lIns="0" tIns="0" rIns="0" bIns="0" rtlCol="0">
            <a:spAutoFit/>
          </a:bodyPr>
          <a:lstStyle/>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2012</a:t>
            </a:r>
            <a:r>
              <a:rPr lang="zh-CN" altLang="en-US" sz="1200" dirty="0">
                <a:latin typeface="Microsoft YaHei" panose="020B0503020204020204" pitchFamily="34" charset="-122"/>
                <a:ea typeface="Microsoft YaHei" panose="020B0503020204020204" pitchFamily="34" charset="-122"/>
              </a:rPr>
              <a:t>年开始接触比特币</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2014</a:t>
            </a:r>
            <a:r>
              <a:rPr lang="zh-CN" altLang="en-US" sz="1200" dirty="0">
                <a:latin typeface="Microsoft YaHei" panose="020B0503020204020204" pitchFamily="34" charset="-122"/>
                <a:ea typeface="Microsoft YaHei" panose="020B0503020204020204" pitchFamily="34" charset="-122"/>
              </a:rPr>
              <a:t>年开始接触雷欧币（</a:t>
            </a:r>
            <a:r>
              <a:rPr lang="en-US" altLang="zh-CN" sz="1200" dirty="0" err="1">
                <a:latin typeface="Microsoft YaHei" panose="020B0503020204020204" pitchFamily="34" charset="-122"/>
                <a:ea typeface="Microsoft YaHei" panose="020B0503020204020204" pitchFamily="34" charset="-122"/>
              </a:rPr>
              <a:t>LeoCoin</a:t>
            </a:r>
            <a:r>
              <a:rPr lang="zh-CN" altLang="en-US" sz="1200" dirty="0">
                <a:latin typeface="Microsoft YaHei" panose="020B0503020204020204" pitchFamily="34" charset="-122"/>
                <a:ea typeface="Microsoft YaHei" panose="020B0503020204020204" pitchFamily="34" charset="-122"/>
              </a:rPr>
              <a:t>）</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2015</a:t>
            </a:r>
            <a:r>
              <a:rPr lang="zh-CN" altLang="en-US" sz="1200" dirty="0">
                <a:latin typeface="Microsoft YaHei" panose="020B0503020204020204" pitchFamily="34" charset="-122"/>
                <a:ea typeface="Microsoft YaHei" panose="020B0503020204020204" pitchFamily="34" charset="-122"/>
              </a:rPr>
              <a:t>年开始研究以太坊（</a:t>
            </a:r>
            <a:r>
              <a:rPr lang="en-US" altLang="zh-CN" sz="1200" dirty="0">
                <a:latin typeface="Microsoft YaHei" panose="020B0503020204020204" pitchFamily="34" charset="-122"/>
                <a:ea typeface="Microsoft YaHei" panose="020B0503020204020204" pitchFamily="34" charset="-122"/>
              </a:rPr>
              <a:t>Ethereum)</a:t>
            </a:r>
            <a:r>
              <a:rPr lang="zh-CN" altLang="en-US" sz="1200" dirty="0">
                <a:latin typeface="Microsoft YaHei" panose="020B0503020204020204" pitchFamily="34" charset="-122"/>
                <a:ea typeface="Microsoft YaHei" panose="020B0503020204020204" pitchFamily="34" charset="-122"/>
              </a:rPr>
              <a:t>源代码</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2016</a:t>
            </a:r>
            <a:r>
              <a:rPr lang="zh-CN" altLang="en-US" sz="1200" dirty="0">
                <a:latin typeface="Microsoft YaHei" panose="020B0503020204020204" pitchFamily="34" charset="-122"/>
                <a:ea typeface="Microsoft YaHei" panose="020B0503020204020204" pitchFamily="34" charset="-122"/>
              </a:rPr>
              <a:t>年基于</a:t>
            </a:r>
            <a:r>
              <a:rPr lang="en-US" altLang="zh-CN" sz="1200" dirty="0">
                <a:latin typeface="Microsoft YaHei" panose="020B0503020204020204" pitchFamily="34" charset="-122"/>
                <a:ea typeface="Microsoft YaHei" panose="020B0503020204020204" pitchFamily="34" charset="-122"/>
              </a:rPr>
              <a:t>Ripple</a:t>
            </a:r>
            <a:r>
              <a:rPr lang="zh-CN" altLang="en-US" sz="1200" dirty="0">
                <a:latin typeface="Microsoft YaHei" panose="020B0503020204020204" pitchFamily="34" charset="-122"/>
                <a:ea typeface="Microsoft YaHei" panose="020B0503020204020204" pitchFamily="34" charset="-122"/>
              </a:rPr>
              <a:t>框架开发了多人签名（</a:t>
            </a:r>
            <a:r>
              <a:rPr lang="en-US" altLang="zh-CN" sz="1200" dirty="0">
                <a:latin typeface="Microsoft YaHei" panose="020B0503020204020204" pitchFamily="34" charset="-122"/>
                <a:ea typeface="Microsoft YaHei" panose="020B0503020204020204" pitchFamily="34" charset="-122"/>
              </a:rPr>
              <a:t>Multi-Sign</a:t>
            </a:r>
            <a:r>
              <a:rPr lang="zh-CN" altLang="en-US" sz="1200" dirty="0">
                <a:latin typeface="Microsoft YaHei" panose="020B0503020204020204" pitchFamily="34" charset="-122"/>
                <a:ea typeface="Microsoft YaHei" panose="020B0503020204020204" pitchFamily="34" charset="-122"/>
              </a:rPr>
              <a:t>）的支付网关</a:t>
            </a:r>
            <a:endParaRPr lang="en-CA" altLang="zh-CN" sz="1200" dirty="0">
              <a:latin typeface="Microsoft YaHei" panose="020B0503020204020204" pitchFamily="34" charset="-122"/>
              <a:ea typeface="Microsoft YaHei" panose="020B0503020204020204" pitchFamily="34" charset="-122"/>
            </a:endParaRPr>
          </a:p>
          <a:p>
            <a:pPr algn="just">
              <a:lnSpc>
                <a:spcPts val="1500"/>
              </a:lnSpc>
            </a:pPr>
            <a:endParaRPr lang="en-US"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2017</a:t>
            </a:r>
            <a:r>
              <a:rPr lang="zh-CN" altLang="en-US" sz="1200" dirty="0">
                <a:latin typeface="Microsoft YaHei" panose="020B0503020204020204" pitchFamily="34" charset="-122"/>
                <a:ea typeface="Microsoft YaHei" panose="020B0503020204020204" pitchFamily="34" charset="-122"/>
              </a:rPr>
              <a:t>年撰写多个数字货币的白皮书</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2017</a:t>
            </a:r>
            <a:r>
              <a:rPr lang="zh-CN" altLang="en-US" sz="1200" dirty="0">
                <a:latin typeface="Microsoft YaHei" panose="020B0503020204020204" pitchFamily="34" charset="-122"/>
                <a:ea typeface="Microsoft YaHei" panose="020B0503020204020204" pitchFamily="34" charset="-122"/>
              </a:rPr>
              <a:t>年开发了基于数字货币的套利程序</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2017</a:t>
            </a:r>
            <a:r>
              <a:rPr lang="zh-CN" altLang="en-US" sz="1200" dirty="0">
                <a:latin typeface="Microsoft YaHei" panose="020B0503020204020204" pitchFamily="34" charset="-122"/>
                <a:ea typeface="Microsoft YaHei" panose="020B0503020204020204" pitchFamily="34" charset="-122"/>
              </a:rPr>
              <a:t>年机械工业出版社</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白话区块链</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出版</a:t>
            </a:r>
            <a:r>
              <a:rPr lang="en-CA"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跻身京东</a:t>
            </a:r>
            <a:r>
              <a:rPr lang="en-US" altLang="zh-CN" sz="1200" dirty="0">
                <a:latin typeface="Microsoft YaHei" panose="020B0503020204020204" pitchFamily="34" charset="-122"/>
                <a:ea typeface="Microsoft YaHei" panose="020B0503020204020204" pitchFamily="34" charset="-122"/>
              </a:rPr>
              <a:t>30</a:t>
            </a:r>
            <a:r>
              <a:rPr lang="zh-CN" altLang="en-US" sz="1200" dirty="0">
                <a:latin typeface="Microsoft YaHei" panose="020B0503020204020204" pitchFamily="34" charset="-122"/>
                <a:ea typeface="Microsoft YaHei" panose="020B0503020204020204" pitchFamily="34" charset="-122"/>
              </a:rPr>
              <a:t>天新书出版销量</a:t>
            </a:r>
            <a:r>
              <a:rPr lang="en-US" altLang="zh-CN" sz="1200" dirty="0">
                <a:latin typeface="Microsoft YaHei" panose="020B0503020204020204" pitchFamily="34" charset="-122"/>
                <a:ea typeface="Microsoft YaHei" panose="020B0503020204020204" pitchFamily="34" charset="-122"/>
              </a:rPr>
              <a:t>Top15</a:t>
            </a: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2017</a:t>
            </a:r>
            <a:r>
              <a:rPr lang="zh-CN" altLang="en-US" sz="1200" dirty="0">
                <a:latin typeface="Microsoft YaHei" panose="020B0503020204020204" pitchFamily="34" charset="-122"/>
                <a:ea typeface="Microsoft YaHei" panose="020B0503020204020204" pitchFamily="34" charset="-122"/>
              </a:rPr>
              <a:t>年</a:t>
            </a:r>
            <a:r>
              <a:rPr lang="en-US" altLang="zh-CN" sz="1200" dirty="0">
                <a:latin typeface="Microsoft YaHei" panose="020B0503020204020204" pitchFamily="34" charset="-122"/>
                <a:ea typeface="Microsoft YaHei" panose="020B0503020204020204" pitchFamily="34" charset="-122"/>
              </a:rPr>
              <a:t>12</a:t>
            </a:r>
            <a:r>
              <a:rPr lang="zh-CN" altLang="en-US" sz="1200" dirty="0">
                <a:latin typeface="Microsoft YaHei" panose="020B0503020204020204" pitchFamily="34" charset="-122"/>
                <a:ea typeface="Microsoft YaHei" panose="020B0503020204020204" pitchFamily="34" charset="-122"/>
              </a:rPr>
              <a:t>月</a:t>
            </a:r>
            <a:r>
              <a:rPr lang="en-US" altLang="zh-CN" sz="1200" dirty="0">
                <a:latin typeface="Microsoft YaHei" panose="020B0503020204020204" pitchFamily="34" charset="-122"/>
                <a:ea typeface="Microsoft YaHei" panose="020B0503020204020204" pitchFamily="34" charset="-122"/>
              </a:rPr>
              <a:t>31</a:t>
            </a:r>
            <a:r>
              <a:rPr lang="zh-CN" altLang="en-US" sz="1200" dirty="0">
                <a:latin typeface="Microsoft YaHei" panose="020B0503020204020204" pitchFamily="34" charset="-122"/>
                <a:ea typeface="Microsoft YaHei" panose="020B0503020204020204" pitchFamily="34" charset="-122"/>
              </a:rPr>
              <a:t>号发布了</a:t>
            </a:r>
            <a:r>
              <a:rPr lang="en-US" altLang="zh-CN" sz="1200" dirty="0">
                <a:latin typeface="Microsoft YaHei" panose="020B0503020204020204" pitchFamily="34" charset="-122"/>
                <a:ea typeface="Microsoft YaHei" panose="020B0503020204020204" pitchFamily="34" charset="-122"/>
              </a:rPr>
              <a:t>Bitcoin Payment Performance(BPP)</a:t>
            </a:r>
            <a:r>
              <a:rPr lang="zh-CN" altLang="en-US" sz="1200" dirty="0">
                <a:latin typeface="Microsoft YaHei" panose="020B0503020204020204" pitchFamily="34" charset="-122"/>
                <a:ea typeface="Microsoft YaHei" panose="020B0503020204020204" pitchFamily="34" charset="-122"/>
              </a:rPr>
              <a:t>分叉币</a:t>
            </a:r>
            <a:endParaRPr lang="en-US"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US"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en-US" altLang="zh-CN" sz="1200" dirty="0">
                <a:latin typeface="Microsoft YaHei" panose="020B0503020204020204" pitchFamily="34" charset="-122"/>
                <a:ea typeface="Microsoft YaHei" panose="020B0503020204020204" pitchFamily="34" charset="-122"/>
              </a:rPr>
              <a:t>2018</a:t>
            </a:r>
            <a:r>
              <a:rPr lang="zh-CN" altLang="en-US" sz="1200" dirty="0">
                <a:latin typeface="Microsoft YaHei" panose="020B0503020204020204" pitchFamily="34" charset="-122"/>
                <a:ea typeface="Microsoft YaHei" panose="020B0503020204020204" pitchFamily="34" charset="-122"/>
              </a:rPr>
              <a:t>年参与发布了</a:t>
            </a:r>
            <a:r>
              <a:rPr lang="en-US" altLang="zh-CN" sz="1200" dirty="0" err="1">
                <a:latin typeface="Microsoft YaHei" panose="020B0503020204020204" pitchFamily="34" charset="-122"/>
                <a:ea typeface="Microsoft YaHei" panose="020B0503020204020204" pitchFamily="34" charset="-122"/>
              </a:rPr>
              <a:t>Coinmeet</a:t>
            </a:r>
            <a:r>
              <a:rPr lang="zh-CN" altLang="en-US" sz="1200" dirty="0">
                <a:latin typeface="Microsoft YaHei" panose="020B0503020204020204" pitchFamily="34" charset="-122"/>
                <a:ea typeface="Microsoft YaHei" panose="020B0503020204020204" pitchFamily="34" charset="-122"/>
              </a:rPr>
              <a:t>上火币交易所交易</a:t>
            </a:r>
            <a:endParaRPr lang="en-US"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endParaRPr lang="en-CA" altLang="zh-CN" sz="1200" dirty="0">
              <a:latin typeface="Microsoft YaHei" panose="020B0503020204020204" pitchFamily="34" charset="-122"/>
              <a:ea typeface="Microsoft YaHei" panose="020B0503020204020204" pitchFamily="34" charset="-122"/>
            </a:endParaRPr>
          </a:p>
          <a:p>
            <a:pPr marL="171450" indent="-171450" algn="just">
              <a:lnSpc>
                <a:spcPts val="1500"/>
              </a:lnSpc>
              <a:buFont typeface="Arial" panose="020B0604020202020204" pitchFamily="34" charset="0"/>
              <a:buChar char="•"/>
            </a:pPr>
            <a:r>
              <a:rPr lang="zh-CN" altLang="en-US" sz="1200" dirty="0">
                <a:latin typeface="Microsoft YaHei" panose="020B0503020204020204" pitchFamily="34" charset="-122"/>
                <a:ea typeface="Microsoft YaHei" panose="020B0503020204020204" pitchFamily="34" charset="-122"/>
              </a:rPr>
              <a:t>目前从事基于区块链的量化金融的研究</a:t>
            </a:r>
            <a:endParaRPr lang="en-US" altLang="zh-CN" sz="1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64772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2" presetClass="entr" presetSubtype="8"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著作</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Author</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54" name="Picture 2" descr="C:\Users\zy731\Downloads\微信图片_20180127210335.jpg">
            <a:extLst>
              <a:ext uri="{FF2B5EF4-FFF2-40B4-BE49-F238E27FC236}">
                <a16:creationId xmlns:a16="http://schemas.microsoft.com/office/drawing/2014/main" id="{66FFA650-E868-435B-BF20-1CF251641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59191"/>
            <a:ext cx="2607110" cy="3760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zy731\Downloads\微信图片_20180127210556.jpg">
            <a:extLst>
              <a:ext uri="{FF2B5EF4-FFF2-40B4-BE49-F238E27FC236}">
                <a16:creationId xmlns:a16="http://schemas.microsoft.com/office/drawing/2014/main" id="{A2D07DCF-168C-47BF-9CFE-A8011E0B55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1252591"/>
            <a:ext cx="2880320" cy="376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2357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前言</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PREFACE</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1486011" y="1800500"/>
            <a:ext cx="5489707" cy="1731245"/>
          </a:xfrm>
          <a:prstGeom prst="rect">
            <a:avLst/>
          </a:prstGeom>
          <a:noFill/>
        </p:spPr>
        <p:txBody>
          <a:bodyPr wrap="square" lIns="68584" tIns="34291" rIns="68584" bIns="34291" rtlCol="0">
            <a:spAutoFit/>
          </a:bodyPr>
          <a:lstStyle/>
          <a:p>
            <a:pPr algn="just" eaLnBrk="0" hangingPunct="0">
              <a:lnSpc>
                <a:spcPct val="150000"/>
              </a:lnSpc>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近来区块链技术发展得如火如荼，代币经济学也大行其道。各种各样的代币（</a:t>
            </a: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Token)</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也上了各大交易平台进行交易。对传统的量化策略应用于数字货币市场作了一些实践，将心得分享一下，抛砖引玉</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8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552018"/>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50429" y="3703724"/>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当前区块链量化概述</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579868"/>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29682" y="372387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个人思考</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749305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5262979"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数字货币的量化实践概述</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12"/>
          <p:cNvSpPr txBox="1">
            <a:spLocks/>
          </p:cNvSpPr>
          <p:nvPr/>
        </p:nvSpPr>
        <p:spPr>
          <a:xfrm>
            <a:off x="1500187" y="3661661"/>
            <a:ext cx="1959184" cy="287177"/>
          </a:xfrm>
          <a:prstGeom prst="rect">
            <a:avLst/>
          </a:prstGeom>
        </p:spPr>
        <p:txBody>
          <a:bodyPr lIns="0" rIns="0">
            <a:normAutofit fontScale="92500"/>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根据用户提供的</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文件或文本内容解析出选择题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老师可以将教学数据导出为</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excel</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2" name="Text Placeholder 12"/>
          <p:cNvSpPr txBox="1">
            <a:spLocks/>
          </p:cNvSpPr>
          <p:nvPr/>
        </p:nvSpPr>
        <p:spPr>
          <a:xfrm>
            <a:off x="5940152" y="1968806"/>
            <a:ext cx="1874323"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解决用户填写大学名称不规范的问题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为购买雨课堂专业版的学校进行数据导入和身份验证接入</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a:t>
              </a:r>
              <a:endPar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内容概述</a:t>
              </a: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50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43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fade">
                                      <p:cBhvr>
                                        <p:cTn id="70" dur="500"/>
                                        <p:tgtEl>
                                          <p:spTgt spid="3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4">
                                            <p:txEl>
                                              <p:pRg st="0" end="0"/>
                                            </p:txEl>
                                          </p:spTgt>
                                        </p:tgtEl>
                                        <p:attrNameLst>
                                          <p:attrName>style.visibility</p:attrName>
                                        </p:attrNameLst>
                                      </p:cBhvr>
                                      <p:to>
                                        <p:strVal val="visible"/>
                                      </p:to>
                                    </p:set>
                                    <p:animEffect transition="in" filter="fade">
                                      <p:cBhvr>
                                        <p:cTn id="7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391962"/>
            <a:ext cx="6750750" cy="1107996"/>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用户输入（文本，</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解析）→题目切割，解析→雨课堂试卷，题目</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正则表达式，题目识别规则模型</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a:t>
            </a:r>
            <a:endParaRPr lang="en-US" altLang="zh-CN" sz="1800" b="1" dirty="0">
              <a:latin typeface="Arial" panose="020B0604020202020204" pitchFamily="34" charset="0"/>
              <a:sym typeface="Arial" panose="020B0604020202020204" pitchFamily="34" charset="0"/>
            </a:endParaRPr>
          </a:p>
          <a:p>
            <a:pPr algn="ctr"/>
            <a:r>
              <a:rPr lang="zh-CN" altLang="en-US" sz="1800" b="1" dirty="0">
                <a:latin typeface="Arial" panose="020B0604020202020204" pitchFamily="34" charset="0"/>
                <a:sym typeface="Arial" panose="020B0604020202020204" pitchFamily="34" charset="0"/>
              </a:rPr>
              <a:t>切割</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HTML</a:t>
            </a:r>
          </a:p>
          <a:p>
            <a:pPr algn="ctr"/>
            <a:r>
              <a:rPr lang="zh-CN" altLang="en-US" sz="1800" b="1" dirty="0">
                <a:latin typeface="Arial" panose="020B0604020202020204" pitchFamily="34" charset="0"/>
                <a:sym typeface="Arial" panose="020B0604020202020204" pitchFamily="34" charset="0"/>
              </a:rPr>
              <a:t>解析</a:t>
            </a:r>
          </a:p>
        </p:txBody>
      </p:sp>
      <p:sp>
        <p:nvSpPr>
          <p:cNvPr id="48" name="TextBox 47"/>
          <p:cNvSpPr txBox="1"/>
          <p:nvPr/>
        </p:nvSpPr>
        <p:spPr>
          <a:xfrm>
            <a:off x="4819127" y="3388528"/>
            <a:ext cx="102779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题目元素分析</a:t>
            </a:r>
          </a:p>
        </p:txBody>
      </p:sp>
      <p:sp>
        <p:nvSpPr>
          <p:cNvPr id="49" name="TextBox 48"/>
          <p:cNvSpPr txBox="1"/>
          <p:nvPr/>
        </p:nvSpPr>
        <p:spPr>
          <a:xfrm>
            <a:off x="6602212" y="3385904"/>
            <a:ext cx="64972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2900</TotalTime>
  <Words>1029</Words>
  <Application>Microsoft Office PowerPoint</Application>
  <PresentationFormat>全屏显示(16:9)</PresentationFormat>
  <Paragraphs>174</Paragraphs>
  <Slides>19</Slides>
  <Notes>19</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Aller Light</vt:lpstr>
      <vt:lpstr>Lato Regular</vt:lpstr>
      <vt:lpstr>Microsoft YaHei</vt:lpstr>
      <vt:lpstr>Microsoft YaHei</vt:lpstr>
      <vt:lpstr>Open Sans Light</vt:lpstr>
      <vt:lpstr>宋体</vt:lpstr>
      <vt:lpstr>STIXGeneral-Bold</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李培俊</dc:creator>
  <cp:lastModifiedBy>gavinzheng</cp:lastModifiedBy>
  <cp:revision>165</cp:revision>
  <dcterms:created xsi:type="dcterms:W3CDTF">2015-12-11T17:46:17Z</dcterms:created>
  <dcterms:modified xsi:type="dcterms:W3CDTF">2018-03-18T22:28:41Z</dcterms:modified>
</cp:coreProperties>
</file>