
<file path=[Content_Types].xml><?xml version="1.0" encoding="utf-8"?>
<Types xmlns="http://schemas.openxmlformats.org/package/2006/content-types">
  <Default Extension="png" ContentType="image/png"/>
  <Default Extension="m4a" ContentType="audio/unknown"/>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23" r:id="rId2"/>
    <p:sldId id="293" r:id="rId3"/>
    <p:sldId id="335" r:id="rId4"/>
    <p:sldId id="334" r:id="rId5"/>
    <p:sldId id="264" r:id="rId6"/>
    <p:sldId id="322" r:id="rId7"/>
    <p:sldId id="259" r:id="rId8"/>
    <p:sldId id="299" r:id="rId9"/>
    <p:sldId id="333" r:id="rId10"/>
    <p:sldId id="330" r:id="rId11"/>
    <p:sldId id="331" r:id="rId12"/>
    <p:sldId id="332" r:id="rId13"/>
    <p:sldId id="324" r:id="rId14"/>
    <p:sldId id="288" r:id="rId15"/>
    <p:sldId id="325" r:id="rId16"/>
    <p:sldId id="300" r:id="rId17"/>
    <p:sldId id="328" r:id="rId18"/>
  </p:sldIdLst>
  <p:sldSz cx="9144000" cy="5143500" type="screen16x9"/>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92DB"/>
    <a:srgbClr val="F79600"/>
    <a:srgbClr val="005DA2"/>
    <a:srgbClr val="0F1836"/>
    <a:srgbClr val="FDFDFD"/>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82" autoAdjust="0"/>
    <p:restoredTop sz="95872" autoAdjust="0"/>
  </p:normalViewPr>
  <p:slideViewPr>
    <p:cSldViewPr>
      <p:cViewPr varScale="1">
        <p:scale>
          <a:sx n="114" d="100"/>
          <a:sy n="114" d="100"/>
        </p:scale>
        <p:origin x="-706" y="-8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43"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2018/1/27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2018/1/27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a:t>
            </a:fld>
            <a:endParaRPr lang="zh-CN" altLang="en-US"/>
          </a:p>
        </p:txBody>
      </p:sp>
    </p:spTree>
    <p:extLst>
      <p:ext uri="{BB962C8B-B14F-4D97-AF65-F5344CB8AC3E}">
        <p14:creationId xmlns:p14="http://schemas.microsoft.com/office/powerpoint/2010/main" val="568516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1468729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45938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392905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837679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2169423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2111870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673170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17</a:t>
            </a:fld>
            <a:endParaRPr lang="zh-CN" altLang="en-US"/>
          </a:p>
        </p:txBody>
      </p:sp>
    </p:spTree>
    <p:extLst>
      <p:ext uri="{BB962C8B-B14F-4D97-AF65-F5344CB8AC3E}">
        <p14:creationId xmlns:p14="http://schemas.microsoft.com/office/powerpoint/2010/main" val="283593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2912260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2912260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2912260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2436797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3138327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2688857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1145498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1045128"/>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a:grpSpLocks/>
          </p:cNvGrpSpPr>
          <p:nvPr userDrawn="1"/>
        </p:nvGrpSpPr>
        <p:grpSpPr bwMode="auto">
          <a:xfrm>
            <a:off x="323528" y="292895"/>
            <a:ext cx="390372" cy="205979"/>
            <a:chOff x="0" y="0"/>
            <a:chExt cx="1041399" cy="549275"/>
          </a:xfrm>
        </p:grpSpPr>
        <p:sp>
          <p:nvSpPr>
            <p:cNvPr id="13"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pPr algn="ct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114887"/>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5121283"/>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2018/1/27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2" r:id="rId14"/>
  </p:sldLayoutIdLst>
  <p:transition spd="slow">
    <p:cove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4.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4.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5"/>
          <a:stretch>
            <a:fillRect/>
          </a:stretch>
        </p:blipFill>
        <p:spPr>
          <a:xfrm>
            <a:off x="2834335" y="1920082"/>
            <a:ext cx="3915514" cy="1625128"/>
          </a:xfrm>
          <a:prstGeom prst="rect">
            <a:avLst/>
          </a:prstGeom>
          <a:noFill/>
        </p:spPr>
      </p:pic>
      <p:sp>
        <p:nvSpPr>
          <p:cNvPr id="36" name="矩形 35"/>
          <p:cNvSpPr/>
          <p:nvPr/>
        </p:nvSpPr>
        <p:spPr>
          <a:xfrm>
            <a:off x="104775" y="5058861"/>
            <a:ext cx="8934450" cy="84639"/>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7" name="组合 16"/>
          <p:cNvGrpSpPr/>
          <p:nvPr/>
        </p:nvGrpSpPr>
        <p:grpSpPr>
          <a:xfrm>
            <a:off x="105064" y="5057690"/>
            <a:ext cx="78138" cy="85809"/>
            <a:chOff x="0" y="4948014"/>
            <a:chExt cx="195486" cy="195486"/>
          </a:xfrm>
        </p:grpSpPr>
        <p:sp>
          <p:nvSpPr>
            <p:cNvPr id="18" name="矩形 17"/>
            <p:cNvSpPr/>
            <p:nvPr/>
          </p:nvSpPr>
          <p:spPr>
            <a:xfrm>
              <a:off x="0" y="4948014"/>
              <a:ext cx="195486" cy="195486"/>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等腰三角形 18"/>
            <p:cNvSpPr/>
            <p:nvPr/>
          </p:nvSpPr>
          <p:spPr>
            <a:xfrm rot="16200000">
              <a:off x="42014" y="4991088"/>
              <a:ext cx="111459" cy="9608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 name="组合 19"/>
          <p:cNvGrpSpPr/>
          <p:nvPr/>
        </p:nvGrpSpPr>
        <p:grpSpPr>
          <a:xfrm>
            <a:off x="8955706" y="5057690"/>
            <a:ext cx="78138" cy="85809"/>
            <a:chOff x="0" y="4948014"/>
            <a:chExt cx="195486" cy="195486"/>
          </a:xfrm>
        </p:grpSpPr>
        <p:sp>
          <p:nvSpPr>
            <p:cNvPr id="21" name="矩形 20"/>
            <p:cNvSpPr/>
            <p:nvPr/>
          </p:nvSpPr>
          <p:spPr>
            <a:xfrm>
              <a:off x="0" y="4948014"/>
              <a:ext cx="195486" cy="195486"/>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等腰三角形 21"/>
            <p:cNvSpPr/>
            <p:nvPr/>
          </p:nvSpPr>
          <p:spPr>
            <a:xfrm rot="5400000" flipH="1">
              <a:off x="42015" y="4991089"/>
              <a:ext cx="111459" cy="9608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29"/>
          <p:cNvSpPr txBox="1"/>
          <p:nvPr/>
        </p:nvSpPr>
        <p:spPr>
          <a:xfrm>
            <a:off x="1812268" y="3427135"/>
            <a:ext cx="5519460" cy="584775"/>
          </a:xfrm>
          <a:prstGeom prst="rect">
            <a:avLst/>
          </a:prstGeom>
          <a:noFill/>
          <a:ln>
            <a:solidFill>
              <a:schemeClr val="accent1"/>
            </a:solidFill>
          </a:ln>
        </p:spPr>
        <p:txBody>
          <a:bodyPr wrap="none" rtlCol="0">
            <a:spAutoFit/>
          </a:bodyPr>
          <a:lstStyle/>
          <a:p>
            <a:pPr algn="ctr"/>
            <a:r>
              <a:rPr lang="zh-CN" altLang="en-US" sz="32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区块</a:t>
            </a:r>
            <a:r>
              <a:rPr lang="zh-CN" altLang="en-US" sz="3200" b="1" dirty="0" smtClean="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链在社交领域的应用实践</a:t>
            </a:r>
            <a:endParaRPr lang="zh-CN" altLang="en-US" sz="32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1" name="直接连接符 30"/>
          <p:cNvCxnSpPr/>
          <p:nvPr/>
        </p:nvCxnSpPr>
        <p:spPr>
          <a:xfrm>
            <a:off x="2156911" y="4421088"/>
            <a:ext cx="480190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3361997" y="4277072"/>
            <a:ext cx="2592288" cy="288032"/>
          </a:xfrm>
          <a:prstGeom prst="roundRect">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rPr>
              <a:t>CTE</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TextBox 34"/>
          <p:cNvSpPr txBox="1"/>
          <p:nvPr/>
        </p:nvSpPr>
        <p:spPr>
          <a:xfrm>
            <a:off x="4258050" y="4593679"/>
            <a:ext cx="761748" cy="323165"/>
          </a:xfrm>
          <a:prstGeom prst="rect">
            <a:avLst/>
          </a:prstGeom>
          <a:noFill/>
        </p:spPr>
        <p:txBody>
          <a:bodyPr wrap="none" rtlCol="0">
            <a:spAutoFit/>
          </a:bodyPr>
          <a:lstStyle/>
          <a:p>
            <a:pPr algn="ctr"/>
            <a:r>
              <a:rPr lang="zh-CN" altLang="en-US" sz="1500" b="1" dirty="0">
                <a:latin typeface="Arial" panose="020B0604020202020204" pitchFamily="34" charset="0"/>
                <a:ea typeface="微软雅黑" panose="020B0503020204020204" pitchFamily="34" charset="-122"/>
                <a:sym typeface="Arial" panose="020B0604020202020204" pitchFamily="34" charset="0"/>
              </a:rPr>
              <a:t>郑嘉文</a:t>
            </a:r>
            <a:endParaRPr lang="zh-CN" altLang="en-US" sz="15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9651" y="-238674"/>
            <a:ext cx="3096929" cy="4380218"/>
          </a:xfrm>
          <a:prstGeom prst="rect">
            <a:avLst/>
          </a:prstGeom>
        </p:spPr>
      </p:pic>
      <p:pic>
        <p:nvPicPr>
          <p:cNvPr id="3" name="励志.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2843808" y="-1100658"/>
            <a:ext cx="609600" cy="609600"/>
          </a:xfrm>
          <a:prstGeom prst="rect">
            <a:avLst/>
          </a:prstGeom>
        </p:spPr>
      </p:pic>
    </p:spTree>
    <p:extLst>
      <p:ext uri="{BB962C8B-B14F-4D97-AF65-F5344CB8AC3E}">
        <p14:creationId xmlns:p14="http://schemas.microsoft.com/office/powerpoint/2010/main" val="1467214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1000"/>
                                        <p:tgtEl>
                                          <p:spTgt spid="36"/>
                                        </p:tgtEl>
                                      </p:cBhvr>
                                    </p:animEffect>
                                  </p:childTnLst>
                                </p:cTn>
                              </p:par>
                              <p:par>
                                <p:cTn id="10" presetID="10"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arn(inVertical)">
                                      <p:cBhvr>
                                        <p:cTn id="19" dur="5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anim calcmode="lin" valueType="num">
                                      <p:cBhvr>
                                        <p:cTn id="32" dur="1000" fill="hold"/>
                                        <p:tgtEl>
                                          <p:spTgt spid="27"/>
                                        </p:tgtEl>
                                        <p:attrNameLst>
                                          <p:attrName>ppt_x</p:attrName>
                                        </p:attrNameLst>
                                      </p:cBhvr>
                                      <p:tavLst>
                                        <p:tav tm="0">
                                          <p:val>
                                            <p:strVal val="#ppt_x"/>
                                          </p:val>
                                        </p:tav>
                                        <p:tav tm="100000">
                                          <p:val>
                                            <p:strVal val="#ppt_x"/>
                                          </p:val>
                                        </p:tav>
                                      </p:tavLst>
                                    </p:anim>
                                    <p:anim calcmode="lin" valueType="num">
                                      <p:cBhvr>
                                        <p:cTn id="33" dur="1000" fill="hold"/>
                                        <p:tgtEl>
                                          <p:spTgt spid="27"/>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16" presetClass="entr" presetSubtype="37"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arn(outVertical)">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41" presetClass="entr" presetSubtype="0" fill="hold" grpId="0" nodeType="clickEffect">
                                  <p:stCondLst>
                                    <p:cond delay="0"/>
                                  </p:stCondLst>
                                  <p:iterate type="lt">
                                    <p:tmPct val="10000"/>
                                  </p:iterate>
                                  <p:childTnLst>
                                    <p:set>
                                      <p:cBhvr>
                                        <p:cTn id="41" dur="1" fill="hold">
                                          <p:stCondLst>
                                            <p:cond delay="0"/>
                                          </p:stCondLst>
                                        </p:cTn>
                                        <p:tgtEl>
                                          <p:spTgt spid="30"/>
                                        </p:tgtEl>
                                        <p:attrNameLst>
                                          <p:attrName>style.visibility</p:attrName>
                                        </p:attrNameLst>
                                      </p:cBhvr>
                                      <p:to>
                                        <p:strVal val="visible"/>
                                      </p:to>
                                    </p:set>
                                    <p:anim calcmode="lin" valueType="num">
                                      <p:cBhvr>
                                        <p:cTn id="42"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30"/>
                                        </p:tgtEl>
                                        <p:attrNameLst>
                                          <p:attrName>ppt_y</p:attrName>
                                        </p:attrNameLst>
                                      </p:cBhvr>
                                      <p:tavLst>
                                        <p:tav tm="0">
                                          <p:val>
                                            <p:strVal val="#ppt_y"/>
                                          </p:val>
                                        </p:tav>
                                        <p:tav tm="100000">
                                          <p:val>
                                            <p:strVal val="#ppt_y"/>
                                          </p:val>
                                        </p:tav>
                                      </p:tavLst>
                                    </p:anim>
                                    <p:anim calcmode="lin" valueType="num">
                                      <p:cBhvr>
                                        <p:cTn id="44"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30"/>
                                        </p:tgtEl>
                                      </p:cBhvr>
                                    </p:animEffect>
                                  </p:childTnLst>
                                </p:cTn>
                              </p:par>
                            </p:childTnLst>
                          </p:cTn>
                        </p:par>
                        <p:par>
                          <p:cTn id="47" fill="hold">
                            <p:stCondLst>
                              <p:cond delay="1100"/>
                            </p:stCondLst>
                            <p:childTnLst>
                              <p:par>
                                <p:cTn id="48" presetID="42" presetClass="entr" presetSubtype="0"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1000"/>
                                        <p:tgtEl>
                                          <p:spTgt spid="35"/>
                                        </p:tgtEl>
                                      </p:cBhvr>
                                    </p:animEffect>
                                    <p:anim calcmode="lin" valueType="num">
                                      <p:cBhvr>
                                        <p:cTn id="51" dur="1000" fill="hold"/>
                                        <p:tgtEl>
                                          <p:spTgt spid="35"/>
                                        </p:tgtEl>
                                        <p:attrNameLst>
                                          <p:attrName>ppt_x</p:attrName>
                                        </p:attrNameLst>
                                      </p:cBhvr>
                                      <p:tavLst>
                                        <p:tav tm="0">
                                          <p:val>
                                            <p:strVal val="#ppt_x"/>
                                          </p:val>
                                        </p:tav>
                                        <p:tav tm="100000">
                                          <p:val>
                                            <p:strVal val="#ppt_x"/>
                                          </p:val>
                                        </p:tav>
                                      </p:tavLst>
                                    </p:anim>
                                    <p:anim calcmode="lin" valueType="num">
                                      <p:cBhvr>
                                        <p:cTn id="5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3" repeatCount="indefinite" fill="hold" display="0">
                  <p:stCondLst>
                    <p:cond delay="indefinite"/>
                  </p:stCondLst>
                  <p:endCondLst>
                    <p:cond evt="onStopAudio" delay="0">
                      <p:tgtEl>
                        <p:sldTgt/>
                      </p:tgtEl>
                    </p:cond>
                  </p:endCondLst>
                </p:cTn>
                <p:tgtEl>
                  <p:spTgt spid="3"/>
                </p:tgtEl>
              </p:cMediaNode>
            </p:audio>
          </p:childTnLst>
        </p:cTn>
      </p:par>
    </p:tnLst>
    <p:bldLst>
      <p:bldP spid="36" grpId="0" animBg="1"/>
      <p:bldP spid="30" grpId="0" animBg="1"/>
      <p:bldP spid="32" grpId="0" animBg="1"/>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校名建议算法</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906356" y="1062182"/>
            <a:ext cx="7385343" cy="164789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194388" y="1183915"/>
            <a:ext cx="6750750" cy="1404423"/>
          </a:xfrm>
          <a:prstGeom prst="rect">
            <a:avLst/>
          </a:prstGeom>
          <a:noFill/>
        </p:spPr>
        <p:txBody>
          <a:bodyPr wrap="square" lIns="0" tIns="0" rIns="0" bIns="0" rtlCol="0">
            <a:spAutoFit/>
          </a:bodyPr>
          <a:lstStyle/>
          <a:p>
            <a:pPr algn="just">
              <a:lnSpc>
                <a:spcPct val="120000"/>
              </a:lnSpc>
            </a:pPr>
            <a:r>
              <a:rPr lang="zh-CN" altLang="en-US" sz="11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描述</a:t>
            </a:r>
            <a:endParaRPr lang="en-US" altLang="zh-CN" sz="11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1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根据用户输入的学校缩写、英文名称提供学校全称的建议列表</a:t>
            </a:r>
            <a:endParaRPr lang="en-US" altLang="zh-CN" sz="11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lang="en-US" altLang="zh-CN" sz="11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1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原理</a:t>
            </a:r>
            <a:endParaRPr lang="en-US" altLang="zh-CN" sz="11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1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数据获取：通过教育部提供高校列表，爬取百度百科相应词条获取缩写和英文</a:t>
            </a:r>
            <a:endParaRPr lang="en-US" altLang="zh-CN" sz="11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1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缩写生成：对于没有缩写的学校，根据全称分词构建缩写规则，生成倒排列表</a:t>
            </a:r>
            <a:endParaRPr lang="en-US" altLang="zh-CN" sz="11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1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模糊匹配：模糊匹配生成的缩写词或英文词，对结果列表进行排序</a:t>
            </a:r>
            <a:endParaRPr lang="en-US" altLang="zh-CN" sz="11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68689" y="1017619"/>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8090578" y="2444322"/>
            <a:ext cx="22950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5"/>
          <p:cNvSpPr>
            <a:spLocks/>
          </p:cNvSpPr>
          <p:nvPr/>
        </p:nvSpPr>
        <p:spPr bwMode="auto">
          <a:xfrm>
            <a:off x="3004976"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42"/>
          <p:cNvSpPr txBox="1"/>
          <p:nvPr/>
        </p:nvSpPr>
        <p:spPr>
          <a:xfrm>
            <a:off x="3302541" y="3524403"/>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smtClean="0">
                <a:latin typeface="Arial" panose="020B0604020202020204" pitchFamily="34" charset="0"/>
                <a:sym typeface="Arial" panose="020B0604020202020204" pitchFamily="34" charset="0"/>
              </a:rPr>
              <a:t>分词</a:t>
            </a:r>
            <a:endParaRPr lang="zh-CN" altLang="en-US" sz="1800" b="1" dirty="0">
              <a:latin typeface="Arial" panose="020B0604020202020204" pitchFamily="34" charset="0"/>
              <a:sym typeface="Arial" panose="020B0604020202020204" pitchFamily="34" charset="0"/>
            </a:endParaRPr>
          </a:p>
        </p:txBody>
      </p:sp>
      <p:sp>
        <p:nvSpPr>
          <p:cNvPr id="44" name="Freeform 5"/>
          <p:cNvSpPr>
            <a:spLocks/>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
          <p:cNvSpPr>
            <a:spLocks/>
          </p:cNvSpPr>
          <p:nvPr/>
        </p:nvSpPr>
        <p:spPr bwMode="auto">
          <a:xfrm>
            <a:off x="4599028"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5"/>
          <p:cNvSpPr>
            <a:spLocks/>
          </p:cNvSpPr>
          <p:nvPr/>
        </p:nvSpPr>
        <p:spPr bwMode="auto">
          <a:xfrm>
            <a:off x="619308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1644421" y="3524402"/>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smtClean="0">
                <a:latin typeface="Arial" panose="020B0604020202020204" pitchFamily="34" charset="0"/>
                <a:sym typeface="Arial" panose="020B0604020202020204" pitchFamily="34" charset="0"/>
              </a:rPr>
              <a:t>爬虫</a:t>
            </a:r>
            <a:endParaRPr lang="zh-CN" altLang="en-US" sz="1800" b="1" dirty="0">
              <a:latin typeface="Arial" panose="020B0604020202020204" pitchFamily="34" charset="0"/>
              <a:sym typeface="Arial" panose="020B0604020202020204" pitchFamily="34" charset="0"/>
            </a:endParaRPr>
          </a:p>
        </p:txBody>
      </p:sp>
      <p:sp>
        <p:nvSpPr>
          <p:cNvPr id="48" name="TextBox 47"/>
          <p:cNvSpPr txBox="1"/>
          <p:nvPr/>
        </p:nvSpPr>
        <p:spPr>
          <a:xfrm>
            <a:off x="4819127" y="3511786"/>
            <a:ext cx="1027790"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smtClean="0">
                <a:latin typeface="Arial" panose="020B0604020202020204" pitchFamily="34" charset="0"/>
                <a:sym typeface="Arial" panose="020B0604020202020204" pitchFamily="34" charset="0"/>
              </a:rPr>
              <a:t>缩写</a:t>
            </a:r>
            <a:endParaRPr lang="zh-CN" altLang="en-US" sz="1800" b="1" dirty="0">
              <a:latin typeface="Arial" panose="020B0604020202020204" pitchFamily="34" charset="0"/>
              <a:sym typeface="Arial" panose="020B0604020202020204" pitchFamily="34" charset="0"/>
            </a:endParaRPr>
          </a:p>
        </p:txBody>
      </p:sp>
      <p:sp>
        <p:nvSpPr>
          <p:cNvPr id="49" name="TextBox 48"/>
          <p:cNvSpPr txBox="1"/>
          <p:nvPr/>
        </p:nvSpPr>
        <p:spPr>
          <a:xfrm>
            <a:off x="6466016" y="3511785"/>
            <a:ext cx="92211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smtClean="0">
                <a:latin typeface="Arial" panose="020B0604020202020204" pitchFamily="34" charset="0"/>
                <a:sym typeface="Arial" panose="020B0604020202020204" pitchFamily="34" charset="0"/>
              </a:rPr>
              <a:t>模糊匹配</a:t>
            </a:r>
            <a:endParaRPr lang="zh-CN" altLang="en-US" sz="1800" b="1"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59832136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7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2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175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25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306604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教学数据导出及其异步化改造</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906356" y="817469"/>
            <a:ext cx="7385343" cy="191199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161928" y="916922"/>
            <a:ext cx="6750750" cy="1772793"/>
          </a:xfrm>
          <a:prstGeom prst="rect">
            <a:avLst/>
          </a:prstGeom>
          <a:noFill/>
        </p:spPr>
        <p:txBody>
          <a:bodyPr wrap="square" lIns="0" tIns="0" rIns="0" bIns="0" rtlCol="0">
            <a:spAutoFit/>
          </a:bodyPr>
          <a:lstStyle/>
          <a:p>
            <a:pPr algn="just">
              <a:lnSpc>
                <a:spcPct val="120000"/>
              </a:lnSpc>
            </a:pPr>
            <a:r>
              <a:rPr lang="zh-CN" altLang="en-US" sz="12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描述</a:t>
            </a:r>
            <a:endParaRPr lang="en-US" altLang="zh-CN" sz="12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根据产品拟定的教学数据生成规则从数据库中获取、计算相应字段的数据，写入到</a:t>
            </a:r>
            <a:r>
              <a:rPr lang="en-US" altLang="zh-CN"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excel</a:t>
            </a:r>
            <a:r>
              <a:rPr lang="zh-CN" altLang="en-US"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文件中并上传生成下载链接供用户下载</a:t>
            </a:r>
            <a:endParaRPr lang="en-US" altLang="zh-CN"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lang="en-US" altLang="zh-CN"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难点</a:t>
            </a:r>
            <a:endParaRPr lang="en-US" altLang="zh-CN" sz="12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效率：部分课程数据量较大，数据生成效率不高</a:t>
            </a:r>
            <a:endParaRPr lang="en-US" altLang="zh-CN"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异步化：如何与前端同步异步任务的进度</a:t>
            </a:r>
            <a:endParaRPr lang="en-US" altLang="zh-CN"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异常处理：当导出任务出现异常时如何通知用户</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68689" y="772906"/>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8041334" y="2463907"/>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5"/>
          <p:cNvSpPr>
            <a:spLocks/>
          </p:cNvSpPr>
          <p:nvPr/>
        </p:nvSpPr>
        <p:spPr bwMode="auto">
          <a:xfrm>
            <a:off x="3004976"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42"/>
          <p:cNvSpPr txBox="1"/>
          <p:nvPr/>
        </p:nvSpPr>
        <p:spPr>
          <a:xfrm>
            <a:off x="3224672" y="3524402"/>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smtClean="0">
                <a:latin typeface="Arial" panose="020B0604020202020204" pitchFamily="34" charset="0"/>
                <a:sym typeface="Arial" panose="020B0604020202020204" pitchFamily="34" charset="0"/>
              </a:rPr>
              <a:t>效率</a:t>
            </a:r>
            <a:endParaRPr lang="zh-CN" altLang="en-US" sz="1800" b="1" dirty="0">
              <a:latin typeface="Arial" panose="020B0604020202020204" pitchFamily="34" charset="0"/>
              <a:sym typeface="Arial" panose="020B0604020202020204" pitchFamily="34" charset="0"/>
            </a:endParaRPr>
          </a:p>
        </p:txBody>
      </p:sp>
      <p:sp>
        <p:nvSpPr>
          <p:cNvPr id="44" name="Freeform 5"/>
          <p:cNvSpPr>
            <a:spLocks/>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
          <p:cNvSpPr>
            <a:spLocks/>
          </p:cNvSpPr>
          <p:nvPr/>
        </p:nvSpPr>
        <p:spPr bwMode="auto">
          <a:xfrm>
            <a:off x="4599028"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5"/>
          <p:cNvSpPr>
            <a:spLocks/>
          </p:cNvSpPr>
          <p:nvPr/>
        </p:nvSpPr>
        <p:spPr bwMode="auto">
          <a:xfrm>
            <a:off x="619308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1660400" y="3524403"/>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smtClean="0">
                <a:latin typeface="Arial" panose="020B0604020202020204" pitchFamily="34" charset="0"/>
                <a:sym typeface="Arial" panose="020B0604020202020204" pitchFamily="34" charset="0"/>
              </a:rPr>
              <a:t>数据</a:t>
            </a:r>
            <a:endParaRPr lang="zh-CN" altLang="en-US" sz="1800" b="1" dirty="0">
              <a:latin typeface="Arial" panose="020B0604020202020204" pitchFamily="34" charset="0"/>
              <a:sym typeface="Arial" panose="020B0604020202020204" pitchFamily="34" charset="0"/>
            </a:endParaRPr>
          </a:p>
        </p:txBody>
      </p:sp>
      <p:sp>
        <p:nvSpPr>
          <p:cNvPr id="48" name="TextBox 47"/>
          <p:cNvSpPr txBox="1"/>
          <p:nvPr/>
        </p:nvSpPr>
        <p:spPr>
          <a:xfrm>
            <a:off x="4819127" y="3519406"/>
            <a:ext cx="1027790"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smtClean="0">
                <a:latin typeface="Arial" panose="020B0604020202020204" pitchFamily="34" charset="0"/>
                <a:sym typeface="Arial" panose="020B0604020202020204" pitchFamily="34" charset="0"/>
              </a:rPr>
              <a:t>异步化</a:t>
            </a:r>
            <a:endParaRPr lang="zh-CN" altLang="en-US" sz="1800" b="1" dirty="0">
              <a:latin typeface="Arial" panose="020B0604020202020204" pitchFamily="34" charset="0"/>
              <a:sym typeface="Arial" panose="020B0604020202020204" pitchFamily="34" charset="0"/>
            </a:endParaRPr>
          </a:p>
        </p:txBody>
      </p:sp>
      <p:sp>
        <p:nvSpPr>
          <p:cNvPr id="49" name="TextBox 48"/>
          <p:cNvSpPr txBox="1"/>
          <p:nvPr/>
        </p:nvSpPr>
        <p:spPr>
          <a:xfrm>
            <a:off x="6516216" y="3527075"/>
            <a:ext cx="92211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smtClean="0">
                <a:latin typeface="Arial" panose="020B0604020202020204" pitchFamily="34" charset="0"/>
                <a:sym typeface="Arial" panose="020B0604020202020204" pitchFamily="34" charset="0"/>
              </a:rPr>
              <a:t>异常处理</a:t>
            </a:r>
            <a:endParaRPr lang="zh-CN" altLang="en-US" sz="1800" b="1"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7595670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10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60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10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60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5619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雨课堂专业版部署与开发</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857880" y="716008"/>
            <a:ext cx="7314520" cy="221578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997714" y="755531"/>
            <a:ext cx="6750750" cy="2326791"/>
          </a:xfrm>
          <a:prstGeom prst="rect">
            <a:avLst/>
          </a:prstGeom>
          <a:noFill/>
        </p:spPr>
        <p:txBody>
          <a:bodyPr wrap="square" lIns="0" tIns="0" rIns="0" bIns="0" rtlCol="0">
            <a:spAutoFit/>
          </a:bodyPr>
          <a:lstStyle/>
          <a:p>
            <a:pPr algn="just">
              <a:lnSpc>
                <a:spcPct val="120000"/>
              </a:lnSpc>
            </a:pPr>
            <a:r>
              <a:rPr lang="zh-CN" altLang="en-US" sz="105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描述</a:t>
            </a:r>
            <a:endParaRPr lang="en-US" altLang="zh-CN" sz="105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en-US" altLang="zh-CN"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1.</a:t>
            </a:r>
            <a:r>
              <a:rPr lang="zh-CN" altLang="en-US"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根据学校给定的数据传输方式及身份验证方式提供数据导入和身份绑定验证方案</a:t>
            </a:r>
            <a:endPar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en-US" altLang="zh-CN"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2.</a:t>
            </a:r>
            <a:r>
              <a:rPr lang="zh-CN" altLang="en-US"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专业版新功能开发</a:t>
            </a:r>
            <a:endParaRPr lang="en-US" altLang="zh-CN"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05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难点</a:t>
            </a:r>
            <a:endParaRPr lang="en-US" altLang="zh-CN" sz="105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en-US" altLang="zh-CN"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1.</a:t>
            </a:r>
            <a:r>
              <a:rPr lang="zh-CN" altLang="en-US"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数据导入</a:t>
            </a:r>
            <a:endParaRPr lang="en-US" altLang="zh-CN"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gn="just">
              <a:lnSpc>
                <a:spcPct val="120000"/>
              </a:lnSpc>
              <a:buFont typeface="Arial" charset="0"/>
              <a:buChar char="•"/>
            </a:pPr>
            <a:r>
              <a:rPr lang="zh-CN" altLang="en-US"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不同学校提供的数据格式不同，最常见的是给</a:t>
            </a:r>
            <a:r>
              <a:rPr lang="en-US" altLang="zh-CN"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excel</a:t>
            </a:r>
            <a:r>
              <a:rPr lang="zh-CN" altLang="en-US"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文件，其次是提供数据库视图</a:t>
            </a:r>
            <a:endParaRPr lang="en-US" altLang="zh-CN"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gn="just">
              <a:lnSpc>
                <a:spcPct val="120000"/>
              </a:lnSpc>
              <a:buFont typeface="Arial" charset="0"/>
              <a:buChar char="•"/>
            </a:pPr>
            <a:r>
              <a:rPr lang="zh-CN" altLang="en-US"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有的学校对数据传输安全性有极高的要求</a:t>
            </a:r>
            <a:endPar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en-US" altLang="zh-CN"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2.</a:t>
            </a:r>
            <a:r>
              <a:rPr lang="zh-CN" altLang="en-US"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身份验证</a:t>
            </a:r>
            <a:endParaRPr lang="en-US" altLang="zh-CN"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gn="just">
              <a:lnSpc>
                <a:spcPct val="120000"/>
              </a:lnSpc>
              <a:buFont typeface="Arial" charset="0"/>
              <a:buChar char="•"/>
            </a:pPr>
            <a:r>
              <a:rPr lang="en-US" altLang="zh-CN"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CAS</a:t>
            </a:r>
            <a:r>
              <a:rPr lang="zh-CN" altLang="en-US"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系统的接入</a:t>
            </a:r>
            <a:endParaRPr lang="en-US" altLang="zh-CN"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gn="just">
              <a:lnSpc>
                <a:spcPct val="120000"/>
              </a:lnSpc>
              <a:buFont typeface="Arial" charset="0"/>
              <a:buChar char="•"/>
            </a:pPr>
            <a:r>
              <a:rPr lang="zh-CN" altLang="en-US"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中间机的数据转发</a:t>
            </a:r>
            <a:endParaRPr lang="en-US" altLang="zh-CN"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gn="just">
              <a:lnSpc>
                <a:spcPct val="120000"/>
              </a:lnSpc>
              <a:buFont typeface="Arial" charset="0"/>
              <a:buChar char="•"/>
            </a:pPr>
            <a:endPar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31840" y="702699"/>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7910408" y="2679761"/>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5"/>
          <p:cNvSpPr>
            <a:spLocks/>
          </p:cNvSpPr>
          <p:nvPr/>
        </p:nvSpPr>
        <p:spPr bwMode="auto">
          <a:xfrm>
            <a:off x="2997700" y="329183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42"/>
          <p:cNvSpPr txBox="1"/>
          <p:nvPr/>
        </p:nvSpPr>
        <p:spPr>
          <a:xfrm>
            <a:off x="3226462" y="3812434"/>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smtClean="0">
                <a:latin typeface="Arial" panose="020B0604020202020204" pitchFamily="34" charset="0"/>
                <a:sym typeface="Arial" panose="020B0604020202020204" pitchFamily="34" charset="0"/>
              </a:rPr>
              <a:t>数据同步</a:t>
            </a:r>
            <a:endParaRPr lang="zh-CN" altLang="en-US" sz="1800" b="1" dirty="0">
              <a:latin typeface="Arial" panose="020B0604020202020204" pitchFamily="34" charset="0"/>
              <a:sym typeface="Arial" panose="020B0604020202020204" pitchFamily="34" charset="0"/>
            </a:endParaRPr>
          </a:p>
        </p:txBody>
      </p:sp>
      <p:sp>
        <p:nvSpPr>
          <p:cNvPr id="44" name="Freeform 5"/>
          <p:cNvSpPr>
            <a:spLocks/>
          </p:cNvSpPr>
          <p:nvPr/>
        </p:nvSpPr>
        <p:spPr bwMode="auto">
          <a:xfrm>
            <a:off x="1403648" y="329183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
          <p:cNvSpPr>
            <a:spLocks/>
          </p:cNvSpPr>
          <p:nvPr/>
        </p:nvSpPr>
        <p:spPr bwMode="auto">
          <a:xfrm>
            <a:off x="4591752" y="329183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5"/>
          <p:cNvSpPr>
            <a:spLocks/>
          </p:cNvSpPr>
          <p:nvPr/>
        </p:nvSpPr>
        <p:spPr bwMode="auto">
          <a:xfrm>
            <a:off x="6185804" y="329183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1647082" y="3812435"/>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smtClean="0">
                <a:latin typeface="Arial" panose="020B0604020202020204" pitchFamily="34" charset="0"/>
                <a:sym typeface="Arial" panose="020B0604020202020204" pitchFamily="34" charset="0"/>
              </a:rPr>
              <a:t>数据接入</a:t>
            </a:r>
            <a:endParaRPr lang="zh-CN" altLang="en-US" sz="1800" b="1" dirty="0">
              <a:latin typeface="Arial" panose="020B0604020202020204" pitchFamily="34" charset="0"/>
              <a:sym typeface="Arial" panose="020B0604020202020204" pitchFamily="34" charset="0"/>
            </a:endParaRPr>
          </a:p>
        </p:txBody>
      </p:sp>
      <p:sp>
        <p:nvSpPr>
          <p:cNvPr id="48" name="TextBox 47"/>
          <p:cNvSpPr txBox="1"/>
          <p:nvPr/>
        </p:nvSpPr>
        <p:spPr>
          <a:xfrm>
            <a:off x="4836904" y="3807438"/>
            <a:ext cx="1027790"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smtClean="0">
                <a:latin typeface="Arial" panose="020B0604020202020204" pitchFamily="34" charset="0"/>
                <a:sym typeface="Arial" panose="020B0604020202020204" pitchFamily="34" charset="0"/>
              </a:rPr>
              <a:t>CAS</a:t>
            </a:r>
            <a:endParaRPr lang="zh-CN" altLang="en-US" sz="1800" b="1" dirty="0">
              <a:latin typeface="Arial" panose="020B0604020202020204" pitchFamily="34" charset="0"/>
              <a:sym typeface="Arial" panose="020B0604020202020204" pitchFamily="34" charset="0"/>
            </a:endParaRPr>
          </a:p>
        </p:txBody>
      </p:sp>
      <p:sp>
        <p:nvSpPr>
          <p:cNvPr id="49" name="TextBox 48"/>
          <p:cNvSpPr txBox="1"/>
          <p:nvPr/>
        </p:nvSpPr>
        <p:spPr>
          <a:xfrm>
            <a:off x="6530748" y="3803236"/>
            <a:ext cx="778100"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smtClean="0">
                <a:latin typeface="Arial" panose="020B0604020202020204" pitchFamily="34" charset="0"/>
                <a:sym typeface="Arial" panose="020B0604020202020204" pitchFamily="34" charset="0"/>
              </a:rPr>
              <a:t>中间机</a:t>
            </a:r>
            <a:endParaRPr lang="zh-CN" altLang="en-US" sz="1800" b="1"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1407822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00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2699792" y="1707653"/>
            <a:ext cx="6480137" cy="2016224"/>
          </a:xfrm>
          <a:prstGeom prst="rect">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0" y="1707654"/>
            <a:ext cx="2483768"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nvSpPr>
        <p:spPr>
          <a:xfrm>
            <a:off x="410451" y="1930936"/>
            <a:ext cx="1553630" cy="1569660"/>
          </a:xfrm>
          <a:prstGeom prst="rect">
            <a:avLst/>
          </a:prstGeom>
          <a:noFill/>
        </p:spPr>
        <p:txBody>
          <a:bodyPr wrap="none" rtlCol="0">
            <a:spAutoFit/>
          </a:bodyPr>
          <a:lstStyle/>
          <a:p>
            <a:r>
              <a:rPr lang="en-US" altLang="zh-CN" sz="9600"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3281902" y="2428521"/>
            <a:ext cx="4801314" cy="646331"/>
          </a:xfrm>
          <a:prstGeom prst="rect">
            <a:avLst/>
          </a:prstGeom>
          <a:noFill/>
        </p:spPr>
        <p:txBody>
          <a:bodyPr wrap="none" rtlCol="0">
            <a:spAutoFit/>
          </a:bodyPr>
          <a:lstStyle/>
          <a:p>
            <a:r>
              <a:rPr lang="zh-CN" altLang="zh-CN"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工作中主要存在的问题</a:t>
            </a:r>
            <a:endPar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chemeClr val="tx2">
                <a:lumMod val="20000"/>
                <a:lumOff val="80000"/>
              </a:schemeClr>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426595496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 grpId="0" animBg="1"/>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工作中存在的问题</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2846759" y="1343698"/>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28"/>
          <p:cNvSpPr/>
          <p:nvPr/>
        </p:nvSpPr>
        <p:spPr>
          <a:xfrm>
            <a:off x="3653255" y="1180546"/>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smtClean="0">
                <a:latin typeface="Arial" panose="020B0604020202020204" pitchFamily="34" charset="0"/>
                <a:ea typeface="微软雅黑" panose="020B0503020204020204" pitchFamily="34" charset="-122"/>
                <a:sym typeface="Arial" panose="020B0604020202020204" pitchFamily="34" charset="0"/>
              </a:rPr>
              <a:t>思考问题不够全面</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30" name="六边形 29"/>
          <p:cNvSpPr/>
          <p:nvPr/>
        </p:nvSpPr>
        <p:spPr>
          <a:xfrm>
            <a:off x="903628" y="2425696"/>
            <a:ext cx="1190447" cy="1026114"/>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2000" b="1" dirty="0" smtClean="0">
                <a:latin typeface="Arial" panose="020B0604020202020204" pitchFamily="34" charset="0"/>
                <a:ea typeface="微软雅黑" panose="020B0503020204020204" pitchFamily="34" charset="-122"/>
                <a:sym typeface="Arial" panose="020B0604020202020204" pitchFamily="34" charset="0"/>
              </a:rPr>
              <a:t>主要问题</a:t>
            </a:r>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p:cxnSp>
        <p:nvCxnSpPr>
          <p:cNvPr id="31" name="直接箭头连接符 30"/>
          <p:cNvCxnSpPr>
            <a:stCxn id="30" idx="5"/>
            <a:endCxn id="28" idx="1"/>
          </p:cNvCxnSpPr>
          <p:nvPr/>
        </p:nvCxnSpPr>
        <p:spPr>
          <a:xfrm flipV="1">
            <a:off x="1837547" y="1763265"/>
            <a:ext cx="1009212" cy="662431"/>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0" idx="0"/>
            <a:endCxn id="35" idx="1"/>
          </p:cNvCxnSpPr>
          <p:nvPr/>
        </p:nvCxnSpPr>
        <p:spPr>
          <a:xfrm flipV="1">
            <a:off x="2094075" y="2936587"/>
            <a:ext cx="752684" cy="216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0" idx="1"/>
            <a:endCxn id="38" idx="1"/>
          </p:cNvCxnSpPr>
          <p:nvPr/>
        </p:nvCxnSpPr>
        <p:spPr>
          <a:xfrm>
            <a:off x="1837547" y="3451810"/>
            <a:ext cx="1009212" cy="679039"/>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142299" y="1615449"/>
            <a:ext cx="4537095" cy="469361"/>
          </a:xfrm>
          <a:prstGeom prst="rect">
            <a:avLst/>
          </a:prstGeom>
          <a:noFill/>
        </p:spPr>
        <p:txBody>
          <a:bodyPr wrap="square" lIns="68584" tIns="34291" rIns="68584" bIns="34291" rtlCol="0">
            <a:spAutoFit/>
          </a:bodyPr>
          <a:lstStyle/>
          <a:p>
            <a:pPr>
              <a:lnSpc>
                <a:spcPct val="130000"/>
              </a:lnSpc>
            </a:pP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主要体现在功能开发上，有些代码重复性很高。在之后在开发之前更全面的思考代码的复用性。同时应当更多的思考异常的处理方式</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矩形 34"/>
          <p:cNvSpPr/>
          <p:nvPr/>
        </p:nvSpPr>
        <p:spPr>
          <a:xfrm>
            <a:off x="2846759" y="2517020"/>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35"/>
          <p:cNvSpPr/>
          <p:nvPr/>
        </p:nvSpPr>
        <p:spPr>
          <a:xfrm>
            <a:off x="3653255" y="2361550"/>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smtClean="0">
                <a:latin typeface="Arial" panose="020B0604020202020204" pitchFamily="34" charset="0"/>
                <a:ea typeface="微软雅黑" panose="020B0503020204020204" pitchFamily="34" charset="-122"/>
                <a:sym typeface="Arial" panose="020B0604020202020204" pitchFamily="34" charset="0"/>
              </a:rPr>
              <a:t>沟通上存在不足</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37" name="TextBox 36"/>
          <p:cNvSpPr txBox="1"/>
          <p:nvPr/>
        </p:nvSpPr>
        <p:spPr>
          <a:xfrm>
            <a:off x="3142299" y="2806771"/>
            <a:ext cx="4537095" cy="469361"/>
          </a:xfrm>
          <a:prstGeom prst="rect">
            <a:avLst/>
          </a:prstGeom>
          <a:noFill/>
        </p:spPr>
        <p:txBody>
          <a:bodyPr wrap="square" lIns="68584" tIns="34291" rIns="68584" bIns="34291" rtlCol="0">
            <a:spAutoFit/>
          </a:bodyPr>
          <a:lstStyle/>
          <a:p>
            <a:pPr>
              <a:lnSpc>
                <a:spcPct val="130000"/>
              </a:lnSpc>
            </a:pP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主要体现在最近的几次线上事故中。事故发生后总结发现完全可以通过充分的沟通来避免此类问题。今后会继续改进</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矩形 37"/>
          <p:cNvSpPr/>
          <p:nvPr/>
        </p:nvSpPr>
        <p:spPr>
          <a:xfrm>
            <a:off x="2846759" y="3711282"/>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矩形 38"/>
          <p:cNvSpPr/>
          <p:nvPr/>
        </p:nvSpPr>
        <p:spPr>
          <a:xfrm>
            <a:off x="3653255" y="3555813"/>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smtClean="0">
                <a:latin typeface="Arial" panose="020B0604020202020204" pitchFamily="34" charset="0"/>
                <a:ea typeface="微软雅黑" panose="020B0503020204020204" pitchFamily="34" charset="-122"/>
                <a:sym typeface="Arial" panose="020B0604020202020204" pitchFamily="34" charset="0"/>
              </a:rPr>
              <a:t>解决问题信心不足</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40" name="TextBox 39"/>
          <p:cNvSpPr txBox="1"/>
          <p:nvPr/>
        </p:nvSpPr>
        <p:spPr>
          <a:xfrm>
            <a:off x="3142299" y="4001033"/>
            <a:ext cx="4537095" cy="469361"/>
          </a:xfrm>
          <a:prstGeom prst="rect">
            <a:avLst/>
          </a:prstGeom>
          <a:noFill/>
        </p:spPr>
        <p:txBody>
          <a:bodyPr wrap="square" lIns="68584" tIns="34291" rIns="68584" bIns="34291" rtlCol="0">
            <a:spAutoFit/>
          </a:bodyPr>
          <a:lstStyle/>
          <a:p>
            <a:pPr>
              <a:lnSpc>
                <a:spcPct val="130000"/>
              </a:lnSpc>
            </a:pP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主要体现在专业版部署的技术方案提供上。在面对部署上的技术条件限制问题时自信心不足，经常担心无法提供有效的方案，不敢试错。</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96108219"/>
      </p:ext>
    </p:extLst>
  </p:cSld>
  <p:clrMapOvr>
    <a:masterClrMapping/>
  </p:clrMapOvr>
  <p:transition spd="slow">
    <p:cove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850"/>
                                </p:stCondLst>
                                <p:childTnLst>
                                  <p:par>
                                    <p:cTn id="13" presetID="14" presetClass="entr" presetSubtype="1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randombar(horizontal)">
                                          <p:cBhvr>
                                            <p:cTn id="15" dur="500"/>
                                            <p:tgtEl>
                                              <p:spTgt spid="30"/>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1850"/>
                                </p:stCondLst>
                                <p:childTnLst>
                                  <p:par>
                                    <p:cTn id="27" presetID="16" presetClass="entr" presetSubtype="37"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arn(outVertical)">
                                          <p:cBhvr>
                                            <p:cTn id="29" dur="500"/>
                                            <p:tgtEl>
                                              <p:spTgt spid="29"/>
                                            </p:tgtEl>
                                          </p:cBhvr>
                                        </p:animEffect>
                                      </p:childTnLst>
                                    </p:cTn>
                                  </p:par>
                                </p:childTnLst>
                              </p:cTn>
                            </p:par>
                            <p:par>
                              <p:cTn id="30" fill="hold">
                                <p:stCondLst>
                                  <p:cond delay="2350"/>
                                </p:stCondLst>
                                <p:childTnLst>
                                  <p:par>
                                    <p:cTn id="31" presetID="2" presetClass="entr" presetSubtype="1" fill="hold" grpId="0" nodeType="afterEffect" p14:presetBounceEnd="50000">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14:bounceEnd="50000">
                                          <p:cBhvr additive="base">
                                            <p:cTn id="33" dur="500" fill="hold"/>
                                            <p:tgtEl>
                                              <p:spTgt spid="28"/>
                                            </p:tgtEl>
                                            <p:attrNameLst>
                                              <p:attrName>ppt_x</p:attrName>
                                            </p:attrNameLst>
                                          </p:cBhvr>
                                          <p:tavLst>
                                            <p:tav tm="0">
                                              <p:val>
                                                <p:strVal val="#ppt_x"/>
                                              </p:val>
                                            </p:tav>
                                            <p:tav tm="100000">
                                              <p:val>
                                                <p:strVal val="#ppt_x"/>
                                              </p:val>
                                            </p:tav>
                                          </p:tavLst>
                                        </p:anim>
                                        <p:anim calcmode="lin" valueType="num" p14:bounceEnd="50000">
                                          <p:cBhvr additive="base">
                                            <p:cTn id="34" dur="500" fill="hold"/>
                                            <p:tgtEl>
                                              <p:spTgt spid="28"/>
                                            </p:tgtEl>
                                            <p:attrNameLst>
                                              <p:attrName>ppt_y</p:attrName>
                                            </p:attrNameLst>
                                          </p:cBhvr>
                                          <p:tavLst>
                                            <p:tav tm="0">
                                              <p:val>
                                                <p:strVal val="0-#ppt_h/2"/>
                                              </p:val>
                                            </p:tav>
                                            <p:tav tm="100000">
                                              <p:val>
                                                <p:strVal val="#ppt_y"/>
                                              </p:val>
                                            </p:tav>
                                          </p:tavLst>
                                        </p:anim>
                                      </p:childTnLst>
                                    </p:cTn>
                                  </p:par>
                                </p:childTnLst>
                              </p:cTn>
                            </p:par>
                            <p:par>
                              <p:cTn id="35" fill="hold">
                                <p:stCondLst>
                                  <p:cond delay="28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34"/>
                                            </p:tgtEl>
                                            <p:attrNameLst>
                                              <p:attrName>style.visibility</p:attrName>
                                            </p:attrNameLst>
                                          </p:cBhvr>
                                          <p:to>
                                            <p:strVal val="visible"/>
                                          </p:to>
                                        </p:set>
                                        <p:animEffect transition="in" filter="wipe(left)">
                                          <p:cBhvr>
                                            <p:cTn id="38" dur="100"/>
                                            <p:tgtEl>
                                              <p:spTgt spid="34"/>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34"/>
                                            </p:tgtEl>
                                          </p:cBhvr>
                                          <p:to x="80000" y="100000"/>
                                        </p:animScale>
                                        <p:anim by="(#ppt_w*0.10)" calcmode="lin" valueType="num">
                                          <p:cBhvr>
                                            <p:cTn id="41" dur="50" autoRev="1" fill="hold">
                                              <p:stCondLst>
                                                <p:cond delay="0"/>
                                              </p:stCondLst>
                                            </p:cTn>
                                            <p:tgtEl>
                                              <p:spTgt spid="34"/>
                                            </p:tgtEl>
                                            <p:attrNameLst>
                                              <p:attrName>ppt_x</p:attrName>
                                            </p:attrNameLst>
                                          </p:cBhvr>
                                        </p:anim>
                                        <p:anim by="(-#ppt_w*0.10)" calcmode="lin" valueType="num">
                                          <p:cBhvr>
                                            <p:cTn id="42" dur="50" autoRev="1" fill="hold">
                                              <p:stCondLst>
                                                <p:cond delay="0"/>
                                              </p:stCondLst>
                                            </p:cTn>
                                            <p:tgtEl>
                                              <p:spTgt spid="34"/>
                                            </p:tgtEl>
                                            <p:attrNameLst>
                                              <p:attrName>ppt_y</p:attrName>
                                            </p:attrNameLst>
                                          </p:cBhvr>
                                        </p:anim>
                                        <p:animRot by="-480000">
                                          <p:cBhvr>
                                            <p:cTn id="43" dur="50" autoRev="1" fill="hold">
                                              <p:stCondLst>
                                                <p:cond delay="0"/>
                                              </p:stCondLst>
                                            </p:cTn>
                                            <p:tgtEl>
                                              <p:spTgt spid="34"/>
                                            </p:tgtEl>
                                            <p:attrNameLst>
                                              <p:attrName>r</p:attrName>
                                            </p:attrNameLst>
                                          </p:cBhvr>
                                        </p:animRot>
                                      </p:childTnLst>
                                    </p:cTn>
                                  </p:par>
                                </p:childTnLst>
                              </p:cTn>
                            </p:par>
                            <p:par>
                              <p:cTn id="44" fill="hold">
                                <p:stCondLst>
                                  <p:cond delay="4660"/>
                                </p:stCondLst>
                                <p:childTnLst>
                                  <p:par>
                                    <p:cTn id="45" presetID="16" presetClass="entr" presetSubtype="37"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outVertical)">
                                          <p:cBhvr>
                                            <p:cTn id="47" dur="500"/>
                                            <p:tgtEl>
                                              <p:spTgt spid="36"/>
                                            </p:tgtEl>
                                          </p:cBhvr>
                                        </p:animEffect>
                                      </p:childTnLst>
                                    </p:cTn>
                                  </p:par>
                                </p:childTnLst>
                              </p:cTn>
                            </p:par>
                            <p:par>
                              <p:cTn id="48" fill="hold">
                                <p:stCondLst>
                                  <p:cond delay="5160"/>
                                </p:stCondLst>
                                <p:childTnLst>
                                  <p:par>
                                    <p:cTn id="49" presetID="2" presetClass="entr" presetSubtype="1" fill="hold" grpId="0" nodeType="afterEffect" p14:presetBounceEnd="50000">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14:bounceEnd="50000">
                                          <p:cBhvr additive="base">
                                            <p:cTn id="51" dur="5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52" dur="500" fill="hold"/>
                                            <p:tgtEl>
                                              <p:spTgt spid="35"/>
                                            </p:tgtEl>
                                            <p:attrNameLst>
                                              <p:attrName>ppt_y</p:attrName>
                                            </p:attrNameLst>
                                          </p:cBhvr>
                                          <p:tavLst>
                                            <p:tav tm="0">
                                              <p:val>
                                                <p:strVal val="0-#ppt_h/2"/>
                                              </p:val>
                                            </p:tav>
                                            <p:tav tm="100000">
                                              <p:val>
                                                <p:strVal val="#ppt_y"/>
                                              </p:val>
                                            </p:tav>
                                          </p:tavLst>
                                        </p:anim>
                                      </p:childTnLst>
                                    </p:cTn>
                                  </p:par>
                                </p:childTnLst>
                              </p:cTn>
                            </p:par>
                            <p:par>
                              <p:cTn id="53" fill="hold">
                                <p:stCondLst>
                                  <p:cond delay="5660"/>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37"/>
                                            </p:tgtEl>
                                            <p:attrNameLst>
                                              <p:attrName>style.visibility</p:attrName>
                                            </p:attrNameLst>
                                          </p:cBhvr>
                                          <p:to>
                                            <p:strVal val="visible"/>
                                          </p:to>
                                        </p:set>
                                        <p:animEffect transition="in" filter="wipe(left)">
                                          <p:cBhvr>
                                            <p:cTn id="56" dur="100"/>
                                            <p:tgtEl>
                                              <p:spTgt spid="37"/>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37"/>
                                            </p:tgtEl>
                                          </p:cBhvr>
                                          <p:to x="80000" y="100000"/>
                                        </p:animScale>
                                        <p:anim by="(#ppt_w*0.10)" calcmode="lin" valueType="num">
                                          <p:cBhvr>
                                            <p:cTn id="59" dur="50" autoRev="1" fill="hold">
                                              <p:stCondLst>
                                                <p:cond delay="0"/>
                                              </p:stCondLst>
                                            </p:cTn>
                                            <p:tgtEl>
                                              <p:spTgt spid="37"/>
                                            </p:tgtEl>
                                            <p:attrNameLst>
                                              <p:attrName>ppt_x</p:attrName>
                                            </p:attrNameLst>
                                          </p:cBhvr>
                                        </p:anim>
                                        <p:anim by="(-#ppt_w*0.10)" calcmode="lin" valueType="num">
                                          <p:cBhvr>
                                            <p:cTn id="60" dur="50" autoRev="1" fill="hold">
                                              <p:stCondLst>
                                                <p:cond delay="0"/>
                                              </p:stCondLst>
                                            </p:cTn>
                                            <p:tgtEl>
                                              <p:spTgt spid="37"/>
                                            </p:tgtEl>
                                            <p:attrNameLst>
                                              <p:attrName>ppt_y</p:attrName>
                                            </p:attrNameLst>
                                          </p:cBhvr>
                                        </p:anim>
                                        <p:animRot by="-480000">
                                          <p:cBhvr>
                                            <p:cTn id="61" dur="50" autoRev="1" fill="hold">
                                              <p:stCondLst>
                                                <p:cond delay="0"/>
                                              </p:stCondLst>
                                            </p:cTn>
                                            <p:tgtEl>
                                              <p:spTgt spid="37"/>
                                            </p:tgtEl>
                                            <p:attrNameLst>
                                              <p:attrName>r</p:attrName>
                                            </p:attrNameLst>
                                          </p:cBhvr>
                                        </p:animRot>
                                      </p:childTnLst>
                                    </p:cTn>
                                  </p:par>
                                </p:childTnLst>
                              </p:cTn>
                            </p:par>
                            <p:par>
                              <p:cTn id="62" fill="hold">
                                <p:stCondLst>
                                  <p:cond delay="7260"/>
                                </p:stCondLst>
                                <p:childTnLst>
                                  <p:par>
                                    <p:cTn id="63" presetID="16" presetClass="entr" presetSubtype="37"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barn(outVertical)">
                                          <p:cBhvr>
                                            <p:cTn id="65" dur="500"/>
                                            <p:tgtEl>
                                              <p:spTgt spid="39"/>
                                            </p:tgtEl>
                                          </p:cBhvr>
                                        </p:animEffect>
                                      </p:childTnLst>
                                    </p:cTn>
                                  </p:par>
                                </p:childTnLst>
                              </p:cTn>
                            </p:par>
                            <p:par>
                              <p:cTn id="66" fill="hold">
                                <p:stCondLst>
                                  <p:cond delay="7760"/>
                                </p:stCondLst>
                                <p:childTnLst>
                                  <p:par>
                                    <p:cTn id="67" presetID="2" presetClass="entr" presetSubtype="1" fill="hold" grpId="0" nodeType="afterEffect" p14:presetBounceEnd="50000">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14:bounceEnd="50000">
                                          <p:cBhvr additive="base">
                                            <p:cTn id="69" dur="50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70" dur="500" fill="hold"/>
                                            <p:tgtEl>
                                              <p:spTgt spid="38"/>
                                            </p:tgtEl>
                                            <p:attrNameLst>
                                              <p:attrName>ppt_y</p:attrName>
                                            </p:attrNameLst>
                                          </p:cBhvr>
                                          <p:tavLst>
                                            <p:tav tm="0">
                                              <p:val>
                                                <p:strVal val="0-#ppt_h/2"/>
                                              </p:val>
                                            </p:tav>
                                            <p:tav tm="100000">
                                              <p:val>
                                                <p:strVal val="#ppt_y"/>
                                              </p:val>
                                            </p:tav>
                                          </p:tavLst>
                                        </p:anim>
                                      </p:childTnLst>
                                    </p:cTn>
                                  </p:par>
                                </p:childTnLst>
                              </p:cTn>
                            </p:par>
                            <p:par>
                              <p:cTn id="71" fill="hold">
                                <p:stCondLst>
                                  <p:cond delay="8260"/>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40"/>
                                            </p:tgtEl>
                                            <p:attrNameLst>
                                              <p:attrName>style.visibility</p:attrName>
                                            </p:attrNameLst>
                                          </p:cBhvr>
                                          <p:to>
                                            <p:strVal val="visible"/>
                                          </p:to>
                                        </p:set>
                                        <p:animEffect transition="in" filter="wipe(left)">
                                          <p:cBhvr>
                                            <p:cTn id="74" dur="100"/>
                                            <p:tgtEl>
                                              <p:spTgt spid="40"/>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40"/>
                                            </p:tgtEl>
                                          </p:cBhvr>
                                          <p:to x="80000" y="100000"/>
                                        </p:animScale>
                                        <p:anim by="(#ppt_w*0.10)" calcmode="lin" valueType="num">
                                          <p:cBhvr>
                                            <p:cTn id="77" dur="50" autoRev="1" fill="hold">
                                              <p:stCondLst>
                                                <p:cond delay="0"/>
                                              </p:stCondLst>
                                            </p:cTn>
                                            <p:tgtEl>
                                              <p:spTgt spid="40"/>
                                            </p:tgtEl>
                                            <p:attrNameLst>
                                              <p:attrName>ppt_x</p:attrName>
                                            </p:attrNameLst>
                                          </p:cBhvr>
                                        </p:anim>
                                        <p:anim by="(-#ppt_w*0.10)" calcmode="lin" valueType="num">
                                          <p:cBhvr>
                                            <p:cTn id="78" dur="50" autoRev="1" fill="hold">
                                              <p:stCondLst>
                                                <p:cond delay="0"/>
                                              </p:stCondLst>
                                            </p:cTn>
                                            <p:tgtEl>
                                              <p:spTgt spid="40"/>
                                            </p:tgtEl>
                                            <p:attrNameLst>
                                              <p:attrName>ppt_y</p:attrName>
                                            </p:attrNameLst>
                                          </p:cBhvr>
                                        </p:anim>
                                        <p:animRot by="-480000">
                                          <p:cBhvr>
                                            <p:cTn id="79"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animBg="1"/>
          <p:bldP spid="34" grpId="0"/>
          <p:bldP spid="34" grpId="1"/>
          <p:bldP spid="35" grpId="0" animBg="1"/>
          <p:bldP spid="36" grpId="0" animBg="1"/>
          <p:bldP spid="37" grpId="0"/>
          <p:bldP spid="37" grpId="1"/>
          <p:bldP spid="38" grpId="0" animBg="1"/>
          <p:bldP spid="39" grpId="0" animBg="1"/>
          <p:bldP spid="40" grpId="0"/>
          <p:bldP spid="40"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850"/>
                                </p:stCondLst>
                                <p:childTnLst>
                                  <p:par>
                                    <p:cTn id="13" presetID="14" presetClass="entr" presetSubtype="1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randombar(horizontal)">
                                          <p:cBhvr>
                                            <p:cTn id="15" dur="500"/>
                                            <p:tgtEl>
                                              <p:spTgt spid="30"/>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1850"/>
                                </p:stCondLst>
                                <p:childTnLst>
                                  <p:par>
                                    <p:cTn id="27" presetID="16" presetClass="entr" presetSubtype="37"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arn(outVertical)">
                                          <p:cBhvr>
                                            <p:cTn id="29" dur="500"/>
                                            <p:tgtEl>
                                              <p:spTgt spid="29"/>
                                            </p:tgtEl>
                                          </p:cBhvr>
                                        </p:animEffect>
                                      </p:childTnLst>
                                    </p:cTn>
                                  </p:par>
                                </p:childTnLst>
                              </p:cTn>
                            </p:par>
                            <p:par>
                              <p:cTn id="30" fill="hold">
                                <p:stCondLst>
                                  <p:cond delay="2350"/>
                                </p:stCondLst>
                                <p:childTnLst>
                                  <p:par>
                                    <p:cTn id="31" presetID="2" presetClass="entr" presetSubtype="1"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0-#ppt_h/2"/>
                                              </p:val>
                                            </p:tav>
                                            <p:tav tm="100000">
                                              <p:val>
                                                <p:strVal val="#ppt_y"/>
                                              </p:val>
                                            </p:tav>
                                          </p:tavLst>
                                        </p:anim>
                                      </p:childTnLst>
                                    </p:cTn>
                                  </p:par>
                                </p:childTnLst>
                              </p:cTn>
                            </p:par>
                            <p:par>
                              <p:cTn id="35" fill="hold">
                                <p:stCondLst>
                                  <p:cond delay="28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34"/>
                                            </p:tgtEl>
                                            <p:attrNameLst>
                                              <p:attrName>style.visibility</p:attrName>
                                            </p:attrNameLst>
                                          </p:cBhvr>
                                          <p:to>
                                            <p:strVal val="visible"/>
                                          </p:to>
                                        </p:set>
                                        <p:animEffect transition="in" filter="wipe(left)">
                                          <p:cBhvr>
                                            <p:cTn id="38" dur="100"/>
                                            <p:tgtEl>
                                              <p:spTgt spid="34"/>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34"/>
                                            </p:tgtEl>
                                          </p:cBhvr>
                                          <p:to x="80000" y="100000"/>
                                        </p:animScale>
                                        <p:anim by="(#ppt_w*0.10)" calcmode="lin" valueType="num">
                                          <p:cBhvr>
                                            <p:cTn id="41" dur="50" autoRev="1" fill="hold">
                                              <p:stCondLst>
                                                <p:cond delay="0"/>
                                              </p:stCondLst>
                                            </p:cTn>
                                            <p:tgtEl>
                                              <p:spTgt spid="34"/>
                                            </p:tgtEl>
                                            <p:attrNameLst>
                                              <p:attrName>ppt_x</p:attrName>
                                            </p:attrNameLst>
                                          </p:cBhvr>
                                        </p:anim>
                                        <p:anim by="(-#ppt_w*0.10)" calcmode="lin" valueType="num">
                                          <p:cBhvr>
                                            <p:cTn id="42" dur="50" autoRev="1" fill="hold">
                                              <p:stCondLst>
                                                <p:cond delay="0"/>
                                              </p:stCondLst>
                                            </p:cTn>
                                            <p:tgtEl>
                                              <p:spTgt spid="34"/>
                                            </p:tgtEl>
                                            <p:attrNameLst>
                                              <p:attrName>ppt_y</p:attrName>
                                            </p:attrNameLst>
                                          </p:cBhvr>
                                        </p:anim>
                                        <p:animRot by="-480000">
                                          <p:cBhvr>
                                            <p:cTn id="43" dur="50" autoRev="1" fill="hold">
                                              <p:stCondLst>
                                                <p:cond delay="0"/>
                                              </p:stCondLst>
                                            </p:cTn>
                                            <p:tgtEl>
                                              <p:spTgt spid="34"/>
                                            </p:tgtEl>
                                            <p:attrNameLst>
                                              <p:attrName>r</p:attrName>
                                            </p:attrNameLst>
                                          </p:cBhvr>
                                        </p:animRot>
                                      </p:childTnLst>
                                    </p:cTn>
                                  </p:par>
                                </p:childTnLst>
                              </p:cTn>
                            </p:par>
                            <p:par>
                              <p:cTn id="44" fill="hold">
                                <p:stCondLst>
                                  <p:cond delay="4660"/>
                                </p:stCondLst>
                                <p:childTnLst>
                                  <p:par>
                                    <p:cTn id="45" presetID="16" presetClass="entr" presetSubtype="37"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outVertical)">
                                          <p:cBhvr>
                                            <p:cTn id="47" dur="500"/>
                                            <p:tgtEl>
                                              <p:spTgt spid="36"/>
                                            </p:tgtEl>
                                          </p:cBhvr>
                                        </p:animEffect>
                                      </p:childTnLst>
                                    </p:cTn>
                                  </p:par>
                                </p:childTnLst>
                              </p:cTn>
                            </p:par>
                            <p:par>
                              <p:cTn id="48" fill="hold">
                                <p:stCondLst>
                                  <p:cond delay="5160"/>
                                </p:stCondLst>
                                <p:childTnLst>
                                  <p:par>
                                    <p:cTn id="49" presetID="2" presetClass="entr" presetSubtype="1"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fill="hold"/>
                                            <p:tgtEl>
                                              <p:spTgt spid="35"/>
                                            </p:tgtEl>
                                            <p:attrNameLst>
                                              <p:attrName>ppt_x</p:attrName>
                                            </p:attrNameLst>
                                          </p:cBhvr>
                                          <p:tavLst>
                                            <p:tav tm="0">
                                              <p:val>
                                                <p:strVal val="#ppt_x"/>
                                              </p:val>
                                            </p:tav>
                                            <p:tav tm="100000">
                                              <p:val>
                                                <p:strVal val="#ppt_x"/>
                                              </p:val>
                                            </p:tav>
                                          </p:tavLst>
                                        </p:anim>
                                        <p:anim calcmode="lin" valueType="num">
                                          <p:cBhvr additive="base">
                                            <p:cTn id="52" dur="500" fill="hold"/>
                                            <p:tgtEl>
                                              <p:spTgt spid="35"/>
                                            </p:tgtEl>
                                            <p:attrNameLst>
                                              <p:attrName>ppt_y</p:attrName>
                                            </p:attrNameLst>
                                          </p:cBhvr>
                                          <p:tavLst>
                                            <p:tav tm="0">
                                              <p:val>
                                                <p:strVal val="0-#ppt_h/2"/>
                                              </p:val>
                                            </p:tav>
                                            <p:tav tm="100000">
                                              <p:val>
                                                <p:strVal val="#ppt_y"/>
                                              </p:val>
                                            </p:tav>
                                          </p:tavLst>
                                        </p:anim>
                                      </p:childTnLst>
                                    </p:cTn>
                                  </p:par>
                                </p:childTnLst>
                              </p:cTn>
                            </p:par>
                            <p:par>
                              <p:cTn id="53" fill="hold">
                                <p:stCondLst>
                                  <p:cond delay="5660"/>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37"/>
                                            </p:tgtEl>
                                            <p:attrNameLst>
                                              <p:attrName>style.visibility</p:attrName>
                                            </p:attrNameLst>
                                          </p:cBhvr>
                                          <p:to>
                                            <p:strVal val="visible"/>
                                          </p:to>
                                        </p:set>
                                        <p:animEffect transition="in" filter="wipe(left)">
                                          <p:cBhvr>
                                            <p:cTn id="56" dur="100"/>
                                            <p:tgtEl>
                                              <p:spTgt spid="37"/>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37"/>
                                            </p:tgtEl>
                                          </p:cBhvr>
                                          <p:to x="80000" y="100000"/>
                                        </p:animScale>
                                        <p:anim by="(#ppt_w*0.10)" calcmode="lin" valueType="num">
                                          <p:cBhvr>
                                            <p:cTn id="59" dur="50" autoRev="1" fill="hold">
                                              <p:stCondLst>
                                                <p:cond delay="0"/>
                                              </p:stCondLst>
                                            </p:cTn>
                                            <p:tgtEl>
                                              <p:spTgt spid="37"/>
                                            </p:tgtEl>
                                            <p:attrNameLst>
                                              <p:attrName>ppt_x</p:attrName>
                                            </p:attrNameLst>
                                          </p:cBhvr>
                                        </p:anim>
                                        <p:anim by="(-#ppt_w*0.10)" calcmode="lin" valueType="num">
                                          <p:cBhvr>
                                            <p:cTn id="60" dur="50" autoRev="1" fill="hold">
                                              <p:stCondLst>
                                                <p:cond delay="0"/>
                                              </p:stCondLst>
                                            </p:cTn>
                                            <p:tgtEl>
                                              <p:spTgt spid="37"/>
                                            </p:tgtEl>
                                            <p:attrNameLst>
                                              <p:attrName>ppt_y</p:attrName>
                                            </p:attrNameLst>
                                          </p:cBhvr>
                                        </p:anim>
                                        <p:animRot by="-480000">
                                          <p:cBhvr>
                                            <p:cTn id="61" dur="50" autoRev="1" fill="hold">
                                              <p:stCondLst>
                                                <p:cond delay="0"/>
                                              </p:stCondLst>
                                            </p:cTn>
                                            <p:tgtEl>
                                              <p:spTgt spid="37"/>
                                            </p:tgtEl>
                                            <p:attrNameLst>
                                              <p:attrName>r</p:attrName>
                                            </p:attrNameLst>
                                          </p:cBhvr>
                                        </p:animRot>
                                      </p:childTnLst>
                                    </p:cTn>
                                  </p:par>
                                </p:childTnLst>
                              </p:cTn>
                            </p:par>
                            <p:par>
                              <p:cTn id="62" fill="hold">
                                <p:stCondLst>
                                  <p:cond delay="7260"/>
                                </p:stCondLst>
                                <p:childTnLst>
                                  <p:par>
                                    <p:cTn id="63" presetID="16" presetClass="entr" presetSubtype="37"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barn(outVertical)">
                                          <p:cBhvr>
                                            <p:cTn id="65" dur="500"/>
                                            <p:tgtEl>
                                              <p:spTgt spid="39"/>
                                            </p:tgtEl>
                                          </p:cBhvr>
                                        </p:animEffect>
                                      </p:childTnLst>
                                    </p:cTn>
                                  </p:par>
                                </p:childTnLst>
                              </p:cTn>
                            </p:par>
                            <p:par>
                              <p:cTn id="66" fill="hold">
                                <p:stCondLst>
                                  <p:cond delay="7760"/>
                                </p:stCondLst>
                                <p:childTnLst>
                                  <p:par>
                                    <p:cTn id="67" presetID="2" presetClass="entr" presetSubtype="1" fill="hold" grpId="0" nodeType="afterEffect">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cBhvr additive="base">
                                            <p:cTn id="69" dur="500" fill="hold"/>
                                            <p:tgtEl>
                                              <p:spTgt spid="38"/>
                                            </p:tgtEl>
                                            <p:attrNameLst>
                                              <p:attrName>ppt_x</p:attrName>
                                            </p:attrNameLst>
                                          </p:cBhvr>
                                          <p:tavLst>
                                            <p:tav tm="0">
                                              <p:val>
                                                <p:strVal val="#ppt_x"/>
                                              </p:val>
                                            </p:tav>
                                            <p:tav tm="100000">
                                              <p:val>
                                                <p:strVal val="#ppt_x"/>
                                              </p:val>
                                            </p:tav>
                                          </p:tavLst>
                                        </p:anim>
                                        <p:anim calcmode="lin" valueType="num">
                                          <p:cBhvr additive="base">
                                            <p:cTn id="70" dur="500" fill="hold"/>
                                            <p:tgtEl>
                                              <p:spTgt spid="38"/>
                                            </p:tgtEl>
                                            <p:attrNameLst>
                                              <p:attrName>ppt_y</p:attrName>
                                            </p:attrNameLst>
                                          </p:cBhvr>
                                          <p:tavLst>
                                            <p:tav tm="0">
                                              <p:val>
                                                <p:strVal val="0-#ppt_h/2"/>
                                              </p:val>
                                            </p:tav>
                                            <p:tav tm="100000">
                                              <p:val>
                                                <p:strVal val="#ppt_y"/>
                                              </p:val>
                                            </p:tav>
                                          </p:tavLst>
                                        </p:anim>
                                      </p:childTnLst>
                                    </p:cTn>
                                  </p:par>
                                </p:childTnLst>
                              </p:cTn>
                            </p:par>
                            <p:par>
                              <p:cTn id="71" fill="hold">
                                <p:stCondLst>
                                  <p:cond delay="8260"/>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40"/>
                                            </p:tgtEl>
                                            <p:attrNameLst>
                                              <p:attrName>style.visibility</p:attrName>
                                            </p:attrNameLst>
                                          </p:cBhvr>
                                          <p:to>
                                            <p:strVal val="visible"/>
                                          </p:to>
                                        </p:set>
                                        <p:animEffect transition="in" filter="wipe(left)">
                                          <p:cBhvr>
                                            <p:cTn id="74" dur="100"/>
                                            <p:tgtEl>
                                              <p:spTgt spid="40"/>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40"/>
                                            </p:tgtEl>
                                          </p:cBhvr>
                                          <p:to x="80000" y="100000"/>
                                        </p:animScale>
                                        <p:anim by="(#ppt_w*0.10)" calcmode="lin" valueType="num">
                                          <p:cBhvr>
                                            <p:cTn id="77" dur="50" autoRev="1" fill="hold">
                                              <p:stCondLst>
                                                <p:cond delay="0"/>
                                              </p:stCondLst>
                                            </p:cTn>
                                            <p:tgtEl>
                                              <p:spTgt spid="40"/>
                                            </p:tgtEl>
                                            <p:attrNameLst>
                                              <p:attrName>ppt_x</p:attrName>
                                            </p:attrNameLst>
                                          </p:cBhvr>
                                        </p:anim>
                                        <p:anim by="(-#ppt_w*0.10)" calcmode="lin" valueType="num">
                                          <p:cBhvr>
                                            <p:cTn id="78" dur="50" autoRev="1" fill="hold">
                                              <p:stCondLst>
                                                <p:cond delay="0"/>
                                              </p:stCondLst>
                                            </p:cTn>
                                            <p:tgtEl>
                                              <p:spTgt spid="40"/>
                                            </p:tgtEl>
                                            <p:attrNameLst>
                                              <p:attrName>ppt_y</p:attrName>
                                            </p:attrNameLst>
                                          </p:cBhvr>
                                        </p:anim>
                                        <p:animRot by="-480000">
                                          <p:cBhvr>
                                            <p:cTn id="79"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animBg="1"/>
          <p:bldP spid="34" grpId="0"/>
          <p:bldP spid="34" grpId="1"/>
          <p:bldP spid="35" grpId="0" animBg="1"/>
          <p:bldP spid="36" grpId="0" animBg="1"/>
          <p:bldP spid="37" grpId="0"/>
          <p:bldP spid="37" grpId="1"/>
          <p:bldP spid="38" grpId="0" animBg="1"/>
          <p:bldP spid="39" grpId="0" animBg="1"/>
          <p:bldP spid="40" grpId="0"/>
          <p:bldP spid="40" grpId="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2699792" y="1707653"/>
            <a:ext cx="6480137" cy="2016224"/>
          </a:xfrm>
          <a:prstGeom prst="rect">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0" y="1707654"/>
            <a:ext cx="2483768"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nvSpPr>
        <p:spPr>
          <a:xfrm>
            <a:off x="410451" y="1930936"/>
            <a:ext cx="1553630" cy="1569660"/>
          </a:xfrm>
          <a:prstGeom prst="rect">
            <a:avLst/>
          </a:prstGeom>
          <a:noFill/>
        </p:spPr>
        <p:txBody>
          <a:bodyPr wrap="none" rtlCol="0">
            <a:spAutoFit/>
          </a:bodyPr>
          <a:lstStyle/>
          <a:p>
            <a:r>
              <a:rPr lang="en-US" altLang="zh-CN" sz="9600"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3468492" y="2428521"/>
            <a:ext cx="2444900" cy="646331"/>
          </a:xfrm>
          <a:prstGeom prst="rect">
            <a:avLst/>
          </a:prstGeom>
          <a:noFill/>
        </p:spPr>
        <p:txBody>
          <a:bodyPr wrap="none" rtlCol="0">
            <a:spAutoFit/>
          </a:bodyPr>
          <a:lstStyle/>
          <a:p>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工 作 心 得</a:t>
            </a:r>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chemeClr val="tx2">
                <a:lumMod val="20000"/>
                <a:lumOff val="80000"/>
              </a:schemeClr>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422746985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 grpId="0" animBg="1"/>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工 作 心 得</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p:cNvCxnSpPr/>
          <p:nvPr/>
        </p:nvCxnSpPr>
        <p:spPr>
          <a:xfrm flipH="1">
            <a:off x="2822029" y="3972243"/>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578077" y="3972243"/>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flipV="1">
            <a:off x="3700055" y="3094220"/>
            <a:ext cx="1756045"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2700000" flipH="1">
            <a:off x="3079195" y="3351386"/>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8900000">
            <a:off x="4320911" y="3351386"/>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619672" y="3424708"/>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6"/>
          <p:cNvSpPr txBox="1"/>
          <p:nvPr/>
        </p:nvSpPr>
        <p:spPr>
          <a:xfrm>
            <a:off x="1662416" y="3754512"/>
            <a:ext cx="890944" cy="359590"/>
          </a:xfrm>
          <a:prstGeom prst="rect">
            <a:avLst/>
          </a:prstGeom>
          <a:noFill/>
        </p:spPr>
        <p:txBody>
          <a:bodyPr wrap="square" lIns="112274" tIns="56136" rIns="112274" bIns="56136" rtlCol="0">
            <a:spAutoFit/>
          </a:bodyPr>
          <a:lstStyle/>
          <a:p>
            <a:pPr algn="ctr"/>
            <a:r>
              <a:rPr lang="zh-CN" altLang="en-US" sz="1600" b="1" smtClean="0">
                <a:solidFill>
                  <a:schemeClr val="bg1"/>
                </a:solidFill>
                <a:latin typeface="Arial" panose="020B0604020202020204" pitchFamily="34" charset="0"/>
                <a:ea typeface="微软雅黑" panose="020B0503020204020204" pitchFamily="34" charset="-122"/>
                <a:sym typeface="Arial" panose="020B0604020202020204" pitchFamily="34" charset="0"/>
              </a:rPr>
              <a:t>沟通</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3453144" y="2663168"/>
            <a:ext cx="2237712" cy="2948289"/>
            <a:chOff x="3815003" y="3087488"/>
            <a:chExt cx="2237712" cy="2948289"/>
          </a:xfrm>
        </p:grpSpPr>
        <p:sp>
          <p:nvSpPr>
            <p:cNvPr id="19" name="椭圆 18"/>
            <p:cNvSpPr/>
            <p:nvPr/>
          </p:nvSpPr>
          <p:spPr>
            <a:xfrm>
              <a:off x="3993415" y="3271064"/>
              <a:ext cx="1872208" cy="18722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0" name="组合 19"/>
            <p:cNvGrpSpPr/>
            <p:nvPr/>
          </p:nvGrpSpPr>
          <p:grpSpPr>
            <a:xfrm>
              <a:off x="3815003" y="3087488"/>
              <a:ext cx="2237712" cy="2948289"/>
              <a:chOff x="3692888" y="2889538"/>
              <a:chExt cx="2473262" cy="3258636"/>
            </a:xfrm>
          </p:grpSpPr>
          <p:sp>
            <p:nvSpPr>
              <p:cNvPr id="21" name="椭圆 4"/>
              <p:cNvSpPr/>
              <p:nvPr/>
            </p:nvSpPr>
            <p:spPr>
              <a:xfrm>
                <a:off x="3692888" y="2889538"/>
                <a:ext cx="2473262" cy="2473262"/>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圆角矩形 21"/>
              <p:cNvSpPr/>
              <p:nvPr/>
            </p:nvSpPr>
            <p:spPr>
              <a:xfrm>
                <a:off x="4710544" y="5261738"/>
                <a:ext cx="437950" cy="88643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23" name="Rectangle 11"/>
          <p:cNvSpPr>
            <a:spLocks noChangeArrowheads="1"/>
          </p:cNvSpPr>
          <p:nvPr/>
        </p:nvSpPr>
        <p:spPr bwMode="gray">
          <a:xfrm>
            <a:off x="3835806" y="3582551"/>
            <a:ext cx="1463708" cy="400110"/>
          </a:xfrm>
          <a:prstGeom prst="rect">
            <a:avLst/>
          </a:prstGeom>
          <a:noFill/>
          <a:ln>
            <a:noFill/>
          </a:ln>
          <a:extLst/>
        </p:spPr>
        <p:txBody>
          <a:bodyPr wrap="square">
            <a:spAutoFit/>
          </a:bodyPr>
          <a:lstStyle/>
          <a:p>
            <a:pPr algn="ctr"/>
            <a:r>
              <a:rPr lang="zh-CN" altLang="en-US" sz="2000" b="1" smtClean="0">
                <a:solidFill>
                  <a:schemeClr val="bg1"/>
                </a:solidFill>
                <a:latin typeface="Arial" panose="020B0604020202020204" pitchFamily="34" charset="0"/>
                <a:ea typeface="微软雅黑" panose="020B0503020204020204" pitchFamily="34" charset="-122"/>
                <a:sym typeface="Arial" panose="020B0604020202020204" pitchFamily="34" charset="0"/>
              </a:rPr>
              <a:t>把活做精</a:t>
            </a:r>
            <a:endPar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椭圆 23"/>
          <p:cNvSpPr/>
          <p:nvPr/>
        </p:nvSpPr>
        <p:spPr>
          <a:xfrm>
            <a:off x="2280408" y="170765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4053984" y="105542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5" name="椭圆 34"/>
          <p:cNvSpPr/>
          <p:nvPr/>
        </p:nvSpPr>
        <p:spPr>
          <a:xfrm>
            <a:off x="5652120" y="170765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6" name="椭圆 35"/>
          <p:cNvSpPr/>
          <p:nvPr/>
        </p:nvSpPr>
        <p:spPr>
          <a:xfrm>
            <a:off x="6456872" y="3424708"/>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7" name="TextBox 36"/>
          <p:cNvSpPr txBox="1"/>
          <p:nvPr/>
        </p:nvSpPr>
        <p:spPr>
          <a:xfrm>
            <a:off x="2362592" y="2058653"/>
            <a:ext cx="890944" cy="359590"/>
          </a:xfrm>
          <a:prstGeom prst="rect">
            <a:avLst/>
          </a:prstGeom>
          <a:noFill/>
        </p:spPr>
        <p:txBody>
          <a:bodyPr wrap="square" lIns="112274" tIns="56136" rIns="112274" bIns="56136" rtlCol="0">
            <a:spAutoFit/>
          </a:bodyPr>
          <a:lstStyle/>
          <a:p>
            <a:pPr algn="ctr"/>
            <a:r>
              <a:rPr lang="zh-CN" altLang="en-US" sz="1600" b="1" smtClean="0">
                <a:solidFill>
                  <a:schemeClr val="bg1"/>
                </a:solidFill>
                <a:latin typeface="Arial" panose="020B0604020202020204" pitchFamily="34" charset="0"/>
                <a:ea typeface="微软雅黑" panose="020B0503020204020204" pitchFamily="34" charset="-122"/>
                <a:sym typeface="Arial" panose="020B0604020202020204" pitchFamily="34" charset="0"/>
              </a:rPr>
              <a:t>严谨</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37"/>
          <p:cNvSpPr txBox="1"/>
          <p:nvPr/>
        </p:nvSpPr>
        <p:spPr>
          <a:xfrm>
            <a:off x="4132604" y="1417768"/>
            <a:ext cx="890944" cy="359590"/>
          </a:xfrm>
          <a:prstGeom prst="rect">
            <a:avLst/>
          </a:prstGeom>
          <a:noFill/>
        </p:spPr>
        <p:txBody>
          <a:bodyPr wrap="square" lIns="112274" tIns="56136" rIns="112274" bIns="56136" rtlCol="0">
            <a:spAutoFit/>
          </a:bodyPr>
          <a:lstStyle/>
          <a:p>
            <a:pPr algn="ctr"/>
            <a:r>
              <a:rPr lang="zh-CN" altLang="en-US" sz="1600" b="1" smtClean="0">
                <a:solidFill>
                  <a:schemeClr val="bg1"/>
                </a:solidFill>
                <a:latin typeface="Arial" panose="020B0604020202020204" pitchFamily="34" charset="0"/>
                <a:ea typeface="微软雅黑" panose="020B0503020204020204" pitchFamily="34" charset="-122"/>
                <a:sym typeface="Arial" panose="020B0604020202020204" pitchFamily="34" charset="0"/>
              </a:rPr>
              <a:t>严格</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5728603" y="2060670"/>
            <a:ext cx="890944" cy="359590"/>
          </a:xfrm>
          <a:prstGeom prst="rect">
            <a:avLst/>
          </a:prstGeom>
          <a:noFill/>
        </p:spPr>
        <p:txBody>
          <a:bodyPr wrap="square" lIns="112274" tIns="56136" rIns="112274" bIns="56136" rtlCol="0">
            <a:spAutoFit/>
          </a:bodyPr>
          <a:lstStyle/>
          <a:p>
            <a:pPr algn="ctr"/>
            <a:r>
              <a:rPr lang="zh-CN" altLang="en-US"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自信</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TextBox 39"/>
          <p:cNvSpPr txBox="1"/>
          <p:nvPr/>
        </p:nvSpPr>
        <p:spPr>
          <a:xfrm>
            <a:off x="6525733" y="3754512"/>
            <a:ext cx="890944" cy="359590"/>
          </a:xfrm>
          <a:prstGeom prst="rect">
            <a:avLst/>
          </a:prstGeom>
          <a:noFill/>
        </p:spPr>
        <p:txBody>
          <a:bodyPr wrap="square" lIns="112274" tIns="56136" rIns="112274" bIns="56136" rtlCol="0">
            <a:spAutoFit/>
          </a:bodyPr>
          <a:lstStyle/>
          <a:p>
            <a:pPr algn="ctr"/>
            <a:r>
              <a:rPr lang="zh-CN" altLang="en-US"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总结</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1"/>
          <p:cNvGrpSpPr/>
          <p:nvPr/>
        </p:nvGrpSpPr>
        <p:grpSpPr>
          <a:xfrm>
            <a:off x="755576" y="1059582"/>
            <a:ext cx="2913592" cy="500137"/>
            <a:chOff x="539552" y="1182027"/>
            <a:chExt cx="2913592" cy="500137"/>
          </a:xfrm>
        </p:grpSpPr>
        <p:sp>
          <p:nvSpPr>
            <p:cNvPr id="41" name="TextBox 40"/>
            <p:cNvSpPr txBox="1"/>
            <p:nvPr/>
          </p:nvSpPr>
          <p:spPr>
            <a:xfrm>
              <a:off x="728900" y="1182027"/>
              <a:ext cx="2724244" cy="50013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latin typeface="Arial" panose="020B0604020202020204" pitchFamily="34" charset="0"/>
                  <a:sym typeface="Arial" panose="020B0604020202020204" pitchFamily="34" charset="0"/>
                </a:rPr>
                <a:t>详写内容</a:t>
              </a:r>
              <a:r>
                <a:rPr lang="en-US" altLang="zh-CN" dirty="0">
                  <a:latin typeface="Arial" panose="020B0604020202020204" pitchFamily="34" charset="0"/>
                  <a:sym typeface="Arial" panose="020B0604020202020204" pitchFamily="34" charset="0"/>
                </a:rPr>
                <a:t>……</a:t>
              </a:r>
              <a:r>
                <a:rPr lang="zh-CN" altLang="en-US" dirty="0">
                  <a:latin typeface="Arial" panose="020B0604020202020204" pitchFamily="34" charset="0"/>
                  <a:sym typeface="Arial" panose="020B0604020202020204" pitchFamily="34" charset="0"/>
                </a:rPr>
                <a:t>点击输入本页需要详写的文字内容，简明扼要，此为概念图解，根据您的具体内容酌情修改。</a:t>
              </a:r>
              <a:endParaRPr lang="en-US" altLang="zh-CN" dirty="0">
                <a:latin typeface="Arial" panose="020B0604020202020204" pitchFamily="34" charset="0"/>
                <a:sym typeface="Arial" panose="020B0604020202020204" pitchFamily="34" charset="0"/>
              </a:endParaRPr>
            </a:p>
          </p:txBody>
        </p:sp>
        <p:sp>
          <p:nvSpPr>
            <p:cNvPr id="42" name="矩形 41"/>
            <p:cNvSpPr/>
            <p:nvPr/>
          </p:nvSpPr>
          <p:spPr>
            <a:xfrm>
              <a:off x="539552" y="1203485"/>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54369817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650"/>
                            </p:stCondLst>
                            <p:childTnLst>
                              <p:par>
                                <p:cTn id="13" presetID="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par>
                          <p:cTn id="21" fill="hold">
                            <p:stCondLst>
                              <p:cond delay="1150"/>
                            </p:stCondLst>
                            <p:childTnLst>
                              <p:par>
                                <p:cTn id="22" presetID="53" presetClass="entr" presetSubtype="16"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par>
                                <p:cTn id="27" presetID="53" presetClass="entr" presetSubtype="16"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par>
                                <p:cTn id="32" presetID="53" presetClass="entr" presetSubtype="16"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Effect transition="in" filter="fade">
                                      <p:cBhvr>
                                        <p:cTn id="36" dur="500"/>
                                        <p:tgtEl>
                                          <p:spTgt spid="13"/>
                                        </p:tgtEl>
                                      </p:cBhvr>
                                    </p:animEffect>
                                  </p:childTnLst>
                                </p:cTn>
                              </p:par>
                              <p:par>
                                <p:cTn id="37" presetID="53" presetClass="entr" presetSubtype="16"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ppt_w</p:attrName>
                                        </p:attrNameLst>
                                      </p:cBhvr>
                                      <p:tavLst>
                                        <p:tav tm="0">
                                          <p:val>
                                            <p:fltVal val="0"/>
                                          </p:val>
                                        </p:tav>
                                        <p:tav tm="100000">
                                          <p:val>
                                            <p:strVal val="#ppt_w"/>
                                          </p:val>
                                        </p:tav>
                                      </p:tavLst>
                                    </p:anim>
                                    <p:anim calcmode="lin" valueType="num">
                                      <p:cBhvr>
                                        <p:cTn id="45" dur="500" fill="hold"/>
                                        <p:tgtEl>
                                          <p:spTgt spid="15"/>
                                        </p:tgtEl>
                                        <p:attrNameLst>
                                          <p:attrName>ppt_h</p:attrName>
                                        </p:attrNameLst>
                                      </p:cBhvr>
                                      <p:tavLst>
                                        <p:tav tm="0">
                                          <p:val>
                                            <p:fltVal val="0"/>
                                          </p:val>
                                        </p:tav>
                                        <p:tav tm="100000">
                                          <p:val>
                                            <p:strVal val="#ppt_h"/>
                                          </p:val>
                                        </p:tav>
                                      </p:tavLst>
                                    </p:anim>
                                    <p:animEffect transition="in" filter="fade">
                                      <p:cBhvr>
                                        <p:cTn id="46" dur="500"/>
                                        <p:tgtEl>
                                          <p:spTgt spid="15"/>
                                        </p:tgtEl>
                                      </p:cBhvr>
                                    </p:animEffect>
                                  </p:childTnLst>
                                </p:cTn>
                              </p:par>
                            </p:childTnLst>
                          </p:cTn>
                        </p:par>
                        <p:par>
                          <p:cTn id="47" fill="hold">
                            <p:stCondLst>
                              <p:cond delay="1650"/>
                            </p:stCondLst>
                            <p:childTnLst>
                              <p:par>
                                <p:cTn id="48" presetID="53" presetClass="entr" presetSubtype="16" fill="hold" grpId="0" nodeType="after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p:cTn id="50" dur="300" fill="hold"/>
                                        <p:tgtEl>
                                          <p:spTgt spid="16"/>
                                        </p:tgtEl>
                                        <p:attrNameLst>
                                          <p:attrName>ppt_w</p:attrName>
                                        </p:attrNameLst>
                                      </p:cBhvr>
                                      <p:tavLst>
                                        <p:tav tm="0">
                                          <p:val>
                                            <p:fltVal val="0"/>
                                          </p:val>
                                        </p:tav>
                                        <p:tav tm="100000">
                                          <p:val>
                                            <p:strVal val="#ppt_w"/>
                                          </p:val>
                                        </p:tav>
                                      </p:tavLst>
                                    </p:anim>
                                    <p:anim calcmode="lin" valueType="num">
                                      <p:cBhvr>
                                        <p:cTn id="51" dur="300" fill="hold"/>
                                        <p:tgtEl>
                                          <p:spTgt spid="16"/>
                                        </p:tgtEl>
                                        <p:attrNameLst>
                                          <p:attrName>ppt_h</p:attrName>
                                        </p:attrNameLst>
                                      </p:cBhvr>
                                      <p:tavLst>
                                        <p:tav tm="0">
                                          <p:val>
                                            <p:fltVal val="0"/>
                                          </p:val>
                                        </p:tav>
                                        <p:tav tm="100000">
                                          <p:val>
                                            <p:strVal val="#ppt_h"/>
                                          </p:val>
                                        </p:tav>
                                      </p:tavLst>
                                    </p:anim>
                                    <p:animEffect transition="in" filter="fade">
                                      <p:cBhvr>
                                        <p:cTn id="52" dur="300"/>
                                        <p:tgtEl>
                                          <p:spTgt spid="16"/>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p:cTn id="55" dur="500" fill="hold"/>
                                        <p:tgtEl>
                                          <p:spTgt spid="17"/>
                                        </p:tgtEl>
                                        <p:attrNameLst>
                                          <p:attrName>ppt_w</p:attrName>
                                        </p:attrNameLst>
                                      </p:cBhvr>
                                      <p:tavLst>
                                        <p:tav tm="0">
                                          <p:val>
                                            <p:fltVal val="0"/>
                                          </p:val>
                                        </p:tav>
                                        <p:tav tm="100000">
                                          <p:val>
                                            <p:strVal val="#ppt_w"/>
                                          </p:val>
                                        </p:tav>
                                      </p:tavLst>
                                    </p:anim>
                                    <p:anim calcmode="lin" valueType="num">
                                      <p:cBhvr>
                                        <p:cTn id="56" dur="500" fill="hold"/>
                                        <p:tgtEl>
                                          <p:spTgt spid="17"/>
                                        </p:tgtEl>
                                        <p:attrNameLst>
                                          <p:attrName>ppt_h</p:attrName>
                                        </p:attrNameLst>
                                      </p:cBhvr>
                                      <p:tavLst>
                                        <p:tav tm="0">
                                          <p:val>
                                            <p:fltVal val="0"/>
                                          </p:val>
                                        </p:tav>
                                        <p:tav tm="100000">
                                          <p:val>
                                            <p:strVal val="#ppt_h"/>
                                          </p:val>
                                        </p:tav>
                                      </p:tavLst>
                                    </p:anim>
                                    <p:animEffect transition="in" filter="fade">
                                      <p:cBhvr>
                                        <p:cTn id="57" dur="500"/>
                                        <p:tgtEl>
                                          <p:spTgt spid="17"/>
                                        </p:tgtEl>
                                      </p:cBhvr>
                                    </p:animEffect>
                                  </p:childTnLst>
                                </p:cTn>
                              </p:par>
                            </p:childTnLst>
                          </p:cTn>
                        </p:par>
                        <p:par>
                          <p:cTn id="58" fill="hold">
                            <p:stCondLst>
                              <p:cond delay="2150"/>
                            </p:stCondLst>
                            <p:childTnLst>
                              <p:par>
                                <p:cTn id="59" presetID="53" presetClass="entr" presetSubtype="16"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300" fill="hold"/>
                                        <p:tgtEl>
                                          <p:spTgt spid="24"/>
                                        </p:tgtEl>
                                        <p:attrNameLst>
                                          <p:attrName>ppt_w</p:attrName>
                                        </p:attrNameLst>
                                      </p:cBhvr>
                                      <p:tavLst>
                                        <p:tav tm="0">
                                          <p:val>
                                            <p:fltVal val="0"/>
                                          </p:val>
                                        </p:tav>
                                        <p:tav tm="100000">
                                          <p:val>
                                            <p:strVal val="#ppt_w"/>
                                          </p:val>
                                        </p:tav>
                                      </p:tavLst>
                                    </p:anim>
                                    <p:anim calcmode="lin" valueType="num">
                                      <p:cBhvr>
                                        <p:cTn id="62" dur="300" fill="hold"/>
                                        <p:tgtEl>
                                          <p:spTgt spid="24"/>
                                        </p:tgtEl>
                                        <p:attrNameLst>
                                          <p:attrName>ppt_h</p:attrName>
                                        </p:attrNameLst>
                                      </p:cBhvr>
                                      <p:tavLst>
                                        <p:tav tm="0">
                                          <p:val>
                                            <p:fltVal val="0"/>
                                          </p:val>
                                        </p:tav>
                                        <p:tav tm="100000">
                                          <p:val>
                                            <p:strVal val="#ppt_h"/>
                                          </p:val>
                                        </p:tav>
                                      </p:tavLst>
                                    </p:anim>
                                    <p:animEffect transition="in" filter="fade">
                                      <p:cBhvr>
                                        <p:cTn id="63" dur="300"/>
                                        <p:tgtEl>
                                          <p:spTgt spid="24"/>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 calcmode="lin" valueType="num">
                                      <p:cBhvr>
                                        <p:cTn id="66" dur="500" fill="hold"/>
                                        <p:tgtEl>
                                          <p:spTgt spid="37"/>
                                        </p:tgtEl>
                                        <p:attrNameLst>
                                          <p:attrName>ppt_w</p:attrName>
                                        </p:attrNameLst>
                                      </p:cBhvr>
                                      <p:tavLst>
                                        <p:tav tm="0">
                                          <p:val>
                                            <p:fltVal val="0"/>
                                          </p:val>
                                        </p:tav>
                                        <p:tav tm="100000">
                                          <p:val>
                                            <p:strVal val="#ppt_w"/>
                                          </p:val>
                                        </p:tav>
                                      </p:tavLst>
                                    </p:anim>
                                    <p:anim calcmode="lin" valueType="num">
                                      <p:cBhvr>
                                        <p:cTn id="67" dur="500" fill="hold"/>
                                        <p:tgtEl>
                                          <p:spTgt spid="37"/>
                                        </p:tgtEl>
                                        <p:attrNameLst>
                                          <p:attrName>ppt_h</p:attrName>
                                        </p:attrNameLst>
                                      </p:cBhvr>
                                      <p:tavLst>
                                        <p:tav tm="0">
                                          <p:val>
                                            <p:fltVal val="0"/>
                                          </p:val>
                                        </p:tav>
                                        <p:tav tm="100000">
                                          <p:val>
                                            <p:strVal val="#ppt_h"/>
                                          </p:val>
                                        </p:tav>
                                      </p:tavLst>
                                    </p:anim>
                                    <p:animEffect transition="in" filter="fade">
                                      <p:cBhvr>
                                        <p:cTn id="68" dur="500"/>
                                        <p:tgtEl>
                                          <p:spTgt spid="37"/>
                                        </p:tgtEl>
                                      </p:cBhvr>
                                    </p:animEffect>
                                  </p:childTnLst>
                                </p:cTn>
                              </p:par>
                            </p:childTnLst>
                          </p:cTn>
                        </p:par>
                        <p:par>
                          <p:cTn id="69" fill="hold">
                            <p:stCondLst>
                              <p:cond delay="2650"/>
                            </p:stCondLst>
                            <p:childTnLst>
                              <p:par>
                                <p:cTn id="70" presetID="53" presetClass="entr" presetSubtype="16" fill="hold" grpId="0" nodeType="afterEffect">
                                  <p:stCondLst>
                                    <p:cond delay="0"/>
                                  </p:stCondLst>
                                  <p:childTnLst>
                                    <p:set>
                                      <p:cBhvr>
                                        <p:cTn id="71" dur="1" fill="hold">
                                          <p:stCondLst>
                                            <p:cond delay="0"/>
                                          </p:stCondLst>
                                        </p:cTn>
                                        <p:tgtEl>
                                          <p:spTgt spid="25"/>
                                        </p:tgtEl>
                                        <p:attrNameLst>
                                          <p:attrName>style.visibility</p:attrName>
                                        </p:attrNameLst>
                                      </p:cBhvr>
                                      <p:to>
                                        <p:strVal val="visible"/>
                                      </p:to>
                                    </p:set>
                                    <p:anim calcmode="lin" valueType="num">
                                      <p:cBhvr>
                                        <p:cTn id="72" dur="300" fill="hold"/>
                                        <p:tgtEl>
                                          <p:spTgt spid="25"/>
                                        </p:tgtEl>
                                        <p:attrNameLst>
                                          <p:attrName>ppt_w</p:attrName>
                                        </p:attrNameLst>
                                      </p:cBhvr>
                                      <p:tavLst>
                                        <p:tav tm="0">
                                          <p:val>
                                            <p:fltVal val="0"/>
                                          </p:val>
                                        </p:tav>
                                        <p:tav tm="100000">
                                          <p:val>
                                            <p:strVal val="#ppt_w"/>
                                          </p:val>
                                        </p:tav>
                                      </p:tavLst>
                                    </p:anim>
                                    <p:anim calcmode="lin" valueType="num">
                                      <p:cBhvr>
                                        <p:cTn id="73" dur="300" fill="hold"/>
                                        <p:tgtEl>
                                          <p:spTgt spid="25"/>
                                        </p:tgtEl>
                                        <p:attrNameLst>
                                          <p:attrName>ppt_h</p:attrName>
                                        </p:attrNameLst>
                                      </p:cBhvr>
                                      <p:tavLst>
                                        <p:tav tm="0">
                                          <p:val>
                                            <p:fltVal val="0"/>
                                          </p:val>
                                        </p:tav>
                                        <p:tav tm="100000">
                                          <p:val>
                                            <p:strVal val="#ppt_h"/>
                                          </p:val>
                                        </p:tav>
                                      </p:tavLst>
                                    </p:anim>
                                    <p:animEffect transition="in" filter="fade">
                                      <p:cBhvr>
                                        <p:cTn id="74" dur="300"/>
                                        <p:tgtEl>
                                          <p:spTgt spid="2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cBhvr>
                                        <p:cTn id="77" dur="500" fill="hold"/>
                                        <p:tgtEl>
                                          <p:spTgt spid="38"/>
                                        </p:tgtEl>
                                        <p:attrNameLst>
                                          <p:attrName>ppt_w</p:attrName>
                                        </p:attrNameLst>
                                      </p:cBhvr>
                                      <p:tavLst>
                                        <p:tav tm="0">
                                          <p:val>
                                            <p:fltVal val="0"/>
                                          </p:val>
                                        </p:tav>
                                        <p:tav tm="100000">
                                          <p:val>
                                            <p:strVal val="#ppt_w"/>
                                          </p:val>
                                        </p:tav>
                                      </p:tavLst>
                                    </p:anim>
                                    <p:anim calcmode="lin" valueType="num">
                                      <p:cBhvr>
                                        <p:cTn id="78" dur="500" fill="hold"/>
                                        <p:tgtEl>
                                          <p:spTgt spid="38"/>
                                        </p:tgtEl>
                                        <p:attrNameLst>
                                          <p:attrName>ppt_h</p:attrName>
                                        </p:attrNameLst>
                                      </p:cBhvr>
                                      <p:tavLst>
                                        <p:tav tm="0">
                                          <p:val>
                                            <p:fltVal val="0"/>
                                          </p:val>
                                        </p:tav>
                                        <p:tav tm="100000">
                                          <p:val>
                                            <p:strVal val="#ppt_h"/>
                                          </p:val>
                                        </p:tav>
                                      </p:tavLst>
                                    </p:anim>
                                    <p:animEffect transition="in" filter="fade">
                                      <p:cBhvr>
                                        <p:cTn id="79" dur="500"/>
                                        <p:tgtEl>
                                          <p:spTgt spid="38"/>
                                        </p:tgtEl>
                                      </p:cBhvr>
                                    </p:animEffect>
                                  </p:childTnLst>
                                </p:cTn>
                              </p:par>
                            </p:childTnLst>
                          </p:cTn>
                        </p:par>
                        <p:par>
                          <p:cTn id="80" fill="hold">
                            <p:stCondLst>
                              <p:cond delay="3150"/>
                            </p:stCondLst>
                            <p:childTnLst>
                              <p:par>
                                <p:cTn id="81" presetID="53" presetClass="entr" presetSubtype="16" fill="hold" grpId="0" nodeType="afterEffect">
                                  <p:stCondLst>
                                    <p:cond delay="0"/>
                                  </p:stCondLst>
                                  <p:childTnLst>
                                    <p:set>
                                      <p:cBhvr>
                                        <p:cTn id="82" dur="1" fill="hold">
                                          <p:stCondLst>
                                            <p:cond delay="0"/>
                                          </p:stCondLst>
                                        </p:cTn>
                                        <p:tgtEl>
                                          <p:spTgt spid="35"/>
                                        </p:tgtEl>
                                        <p:attrNameLst>
                                          <p:attrName>style.visibility</p:attrName>
                                        </p:attrNameLst>
                                      </p:cBhvr>
                                      <p:to>
                                        <p:strVal val="visible"/>
                                      </p:to>
                                    </p:set>
                                    <p:anim calcmode="lin" valueType="num">
                                      <p:cBhvr>
                                        <p:cTn id="83" dur="300" fill="hold"/>
                                        <p:tgtEl>
                                          <p:spTgt spid="35"/>
                                        </p:tgtEl>
                                        <p:attrNameLst>
                                          <p:attrName>ppt_w</p:attrName>
                                        </p:attrNameLst>
                                      </p:cBhvr>
                                      <p:tavLst>
                                        <p:tav tm="0">
                                          <p:val>
                                            <p:fltVal val="0"/>
                                          </p:val>
                                        </p:tav>
                                        <p:tav tm="100000">
                                          <p:val>
                                            <p:strVal val="#ppt_w"/>
                                          </p:val>
                                        </p:tav>
                                      </p:tavLst>
                                    </p:anim>
                                    <p:anim calcmode="lin" valueType="num">
                                      <p:cBhvr>
                                        <p:cTn id="84" dur="300" fill="hold"/>
                                        <p:tgtEl>
                                          <p:spTgt spid="35"/>
                                        </p:tgtEl>
                                        <p:attrNameLst>
                                          <p:attrName>ppt_h</p:attrName>
                                        </p:attrNameLst>
                                      </p:cBhvr>
                                      <p:tavLst>
                                        <p:tav tm="0">
                                          <p:val>
                                            <p:fltVal val="0"/>
                                          </p:val>
                                        </p:tav>
                                        <p:tav tm="100000">
                                          <p:val>
                                            <p:strVal val="#ppt_h"/>
                                          </p:val>
                                        </p:tav>
                                      </p:tavLst>
                                    </p:anim>
                                    <p:animEffect transition="in" filter="fade">
                                      <p:cBhvr>
                                        <p:cTn id="85" dur="300"/>
                                        <p:tgtEl>
                                          <p:spTgt spid="3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p:cTn id="88" dur="500" fill="hold"/>
                                        <p:tgtEl>
                                          <p:spTgt spid="39"/>
                                        </p:tgtEl>
                                        <p:attrNameLst>
                                          <p:attrName>ppt_w</p:attrName>
                                        </p:attrNameLst>
                                      </p:cBhvr>
                                      <p:tavLst>
                                        <p:tav tm="0">
                                          <p:val>
                                            <p:fltVal val="0"/>
                                          </p:val>
                                        </p:tav>
                                        <p:tav tm="100000">
                                          <p:val>
                                            <p:strVal val="#ppt_w"/>
                                          </p:val>
                                        </p:tav>
                                      </p:tavLst>
                                    </p:anim>
                                    <p:anim calcmode="lin" valueType="num">
                                      <p:cBhvr>
                                        <p:cTn id="89" dur="500" fill="hold"/>
                                        <p:tgtEl>
                                          <p:spTgt spid="39"/>
                                        </p:tgtEl>
                                        <p:attrNameLst>
                                          <p:attrName>ppt_h</p:attrName>
                                        </p:attrNameLst>
                                      </p:cBhvr>
                                      <p:tavLst>
                                        <p:tav tm="0">
                                          <p:val>
                                            <p:fltVal val="0"/>
                                          </p:val>
                                        </p:tav>
                                        <p:tav tm="100000">
                                          <p:val>
                                            <p:strVal val="#ppt_h"/>
                                          </p:val>
                                        </p:tav>
                                      </p:tavLst>
                                    </p:anim>
                                    <p:animEffect transition="in" filter="fade">
                                      <p:cBhvr>
                                        <p:cTn id="90" dur="500"/>
                                        <p:tgtEl>
                                          <p:spTgt spid="39"/>
                                        </p:tgtEl>
                                      </p:cBhvr>
                                    </p:animEffect>
                                  </p:childTnLst>
                                </p:cTn>
                              </p:par>
                            </p:childTnLst>
                          </p:cTn>
                        </p:par>
                        <p:par>
                          <p:cTn id="91" fill="hold">
                            <p:stCondLst>
                              <p:cond delay="3650"/>
                            </p:stCondLst>
                            <p:childTnLst>
                              <p:par>
                                <p:cTn id="92" presetID="53" presetClass="entr" presetSubtype="16" fill="hold" grpId="0" nodeType="afterEffect">
                                  <p:stCondLst>
                                    <p:cond delay="0"/>
                                  </p:stCondLst>
                                  <p:childTnLst>
                                    <p:set>
                                      <p:cBhvr>
                                        <p:cTn id="93" dur="1" fill="hold">
                                          <p:stCondLst>
                                            <p:cond delay="0"/>
                                          </p:stCondLst>
                                        </p:cTn>
                                        <p:tgtEl>
                                          <p:spTgt spid="36"/>
                                        </p:tgtEl>
                                        <p:attrNameLst>
                                          <p:attrName>style.visibility</p:attrName>
                                        </p:attrNameLst>
                                      </p:cBhvr>
                                      <p:to>
                                        <p:strVal val="visible"/>
                                      </p:to>
                                    </p:set>
                                    <p:anim calcmode="lin" valueType="num">
                                      <p:cBhvr>
                                        <p:cTn id="94" dur="300" fill="hold"/>
                                        <p:tgtEl>
                                          <p:spTgt spid="36"/>
                                        </p:tgtEl>
                                        <p:attrNameLst>
                                          <p:attrName>ppt_w</p:attrName>
                                        </p:attrNameLst>
                                      </p:cBhvr>
                                      <p:tavLst>
                                        <p:tav tm="0">
                                          <p:val>
                                            <p:fltVal val="0"/>
                                          </p:val>
                                        </p:tav>
                                        <p:tav tm="100000">
                                          <p:val>
                                            <p:strVal val="#ppt_w"/>
                                          </p:val>
                                        </p:tav>
                                      </p:tavLst>
                                    </p:anim>
                                    <p:anim calcmode="lin" valueType="num">
                                      <p:cBhvr>
                                        <p:cTn id="95" dur="300" fill="hold"/>
                                        <p:tgtEl>
                                          <p:spTgt spid="36"/>
                                        </p:tgtEl>
                                        <p:attrNameLst>
                                          <p:attrName>ppt_h</p:attrName>
                                        </p:attrNameLst>
                                      </p:cBhvr>
                                      <p:tavLst>
                                        <p:tav tm="0">
                                          <p:val>
                                            <p:fltVal val="0"/>
                                          </p:val>
                                        </p:tav>
                                        <p:tav tm="100000">
                                          <p:val>
                                            <p:strVal val="#ppt_h"/>
                                          </p:val>
                                        </p:tav>
                                      </p:tavLst>
                                    </p:anim>
                                    <p:animEffect transition="in" filter="fade">
                                      <p:cBhvr>
                                        <p:cTn id="96" dur="300"/>
                                        <p:tgtEl>
                                          <p:spTgt spid="36"/>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childTnLst>
                          </p:cTn>
                        </p:par>
                        <p:par>
                          <p:cTn id="102" fill="hold">
                            <p:stCondLst>
                              <p:cond delay="4150"/>
                            </p:stCondLst>
                            <p:childTnLst>
                              <p:par>
                                <p:cTn id="103" presetID="22" presetClass="entr" presetSubtype="8" fill="hold" nodeType="afterEffect">
                                  <p:stCondLst>
                                    <p:cond delay="0"/>
                                  </p:stCondLst>
                                  <p:childTnLst>
                                    <p:set>
                                      <p:cBhvr>
                                        <p:cTn id="104" dur="1" fill="hold">
                                          <p:stCondLst>
                                            <p:cond delay="0"/>
                                          </p:stCondLst>
                                        </p:cTn>
                                        <p:tgtEl>
                                          <p:spTgt spid="2"/>
                                        </p:tgtEl>
                                        <p:attrNameLst>
                                          <p:attrName>style.visibility</p:attrName>
                                        </p:attrNameLst>
                                      </p:cBhvr>
                                      <p:to>
                                        <p:strVal val="visible"/>
                                      </p:to>
                                    </p:set>
                                    <p:animEffect transition="in" filter="wipe(left)">
                                      <p:cBhvr>
                                        <p:cTn id="10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6" grpId="0" animBg="1"/>
      <p:bldP spid="17" grpId="0"/>
      <p:bldP spid="23" grpId="0"/>
      <p:bldP spid="24" grpId="0" animBg="1"/>
      <p:bldP spid="25" grpId="0" animBg="1"/>
      <p:bldP spid="35" grpId="0" animBg="1"/>
      <p:bldP spid="36" grpId="0" animBg="1"/>
      <p:bldP spid="37" grpId="0"/>
      <p:bldP spid="38" grpId="0"/>
      <p:bldP spid="39" grpId="0"/>
      <p:bldP spid="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5"/>
          <a:stretch>
            <a:fillRect/>
          </a:stretch>
        </p:blipFill>
        <p:spPr>
          <a:xfrm>
            <a:off x="2834335" y="1920082"/>
            <a:ext cx="3915514" cy="1625128"/>
          </a:xfrm>
          <a:prstGeom prst="rect">
            <a:avLst/>
          </a:prstGeom>
          <a:noFill/>
        </p:spPr>
      </p:pic>
      <p:sp>
        <p:nvSpPr>
          <p:cNvPr id="36" name="矩形 35"/>
          <p:cNvSpPr/>
          <p:nvPr/>
        </p:nvSpPr>
        <p:spPr>
          <a:xfrm>
            <a:off x="104775" y="5058861"/>
            <a:ext cx="8934450" cy="84639"/>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7" name="组合 16"/>
          <p:cNvGrpSpPr/>
          <p:nvPr/>
        </p:nvGrpSpPr>
        <p:grpSpPr>
          <a:xfrm>
            <a:off x="105064" y="5057690"/>
            <a:ext cx="78138" cy="85809"/>
            <a:chOff x="0" y="4948014"/>
            <a:chExt cx="195486" cy="195486"/>
          </a:xfrm>
        </p:grpSpPr>
        <p:sp>
          <p:nvSpPr>
            <p:cNvPr id="18" name="矩形 17"/>
            <p:cNvSpPr/>
            <p:nvPr/>
          </p:nvSpPr>
          <p:spPr>
            <a:xfrm>
              <a:off x="0" y="4948014"/>
              <a:ext cx="195486" cy="195486"/>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等腰三角形 18"/>
            <p:cNvSpPr/>
            <p:nvPr/>
          </p:nvSpPr>
          <p:spPr>
            <a:xfrm rot="16200000">
              <a:off x="42014" y="4991088"/>
              <a:ext cx="111459" cy="9608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 name="组合 19"/>
          <p:cNvGrpSpPr/>
          <p:nvPr/>
        </p:nvGrpSpPr>
        <p:grpSpPr>
          <a:xfrm>
            <a:off x="8955706" y="5057690"/>
            <a:ext cx="78138" cy="85809"/>
            <a:chOff x="0" y="4948014"/>
            <a:chExt cx="195486" cy="195486"/>
          </a:xfrm>
        </p:grpSpPr>
        <p:sp>
          <p:nvSpPr>
            <p:cNvPr id="21" name="矩形 20"/>
            <p:cNvSpPr/>
            <p:nvPr/>
          </p:nvSpPr>
          <p:spPr>
            <a:xfrm>
              <a:off x="0" y="4948014"/>
              <a:ext cx="195486" cy="195486"/>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等腰三角形 21"/>
            <p:cNvSpPr/>
            <p:nvPr/>
          </p:nvSpPr>
          <p:spPr>
            <a:xfrm rot="5400000" flipH="1">
              <a:off x="42015" y="4991089"/>
              <a:ext cx="111459" cy="9608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29"/>
          <p:cNvSpPr txBox="1"/>
          <p:nvPr/>
        </p:nvSpPr>
        <p:spPr>
          <a:xfrm>
            <a:off x="3658928" y="3427135"/>
            <a:ext cx="1826141" cy="861774"/>
          </a:xfrm>
          <a:prstGeom prst="rect">
            <a:avLst/>
          </a:prstGeom>
          <a:noFill/>
          <a:ln>
            <a:solidFill>
              <a:schemeClr val="accent1"/>
            </a:solidFill>
          </a:ln>
        </p:spPr>
        <p:txBody>
          <a:bodyPr wrap="none" rtlCol="0">
            <a:spAutoFit/>
          </a:bodyPr>
          <a:lstStyle/>
          <a:p>
            <a:pPr algn="ctr"/>
            <a:r>
              <a:rPr lang="zh-CN" altLang="en-US" sz="3200" b="1" dirty="0" smtClean="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谢谢聆听</a:t>
            </a:r>
            <a:endParaRPr lang="en-US" altLang="zh-CN" sz="3200" b="1" dirty="0" smtClean="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b="1" dirty="0" smtClean="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Q&amp;A</a:t>
            </a:r>
            <a:endParaRPr lang="zh-CN" altLang="en-US"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1" name="直接连接符 30"/>
          <p:cNvCxnSpPr/>
          <p:nvPr/>
        </p:nvCxnSpPr>
        <p:spPr>
          <a:xfrm>
            <a:off x="2156911" y="4421088"/>
            <a:ext cx="480190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3361997" y="4277072"/>
            <a:ext cx="2592288" cy="288032"/>
          </a:xfrm>
          <a:prstGeom prst="roundRect">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rPr>
              <a:t>CTO</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TextBox 34"/>
          <p:cNvSpPr txBox="1"/>
          <p:nvPr/>
        </p:nvSpPr>
        <p:spPr>
          <a:xfrm>
            <a:off x="4258051" y="4593679"/>
            <a:ext cx="761748" cy="323165"/>
          </a:xfrm>
          <a:prstGeom prst="rect">
            <a:avLst/>
          </a:prstGeom>
          <a:noFill/>
        </p:spPr>
        <p:txBody>
          <a:bodyPr wrap="none" rtlCol="0">
            <a:spAutoFit/>
          </a:bodyPr>
          <a:lstStyle/>
          <a:p>
            <a:pPr algn="ctr"/>
            <a:r>
              <a:rPr lang="zh-CN" altLang="en-US" sz="1500" b="1" dirty="0">
                <a:latin typeface="Arial" panose="020B0604020202020204" pitchFamily="34" charset="0"/>
                <a:ea typeface="微软雅黑" panose="020B0503020204020204" pitchFamily="34" charset="-122"/>
                <a:sym typeface="Arial" panose="020B0604020202020204" pitchFamily="34" charset="0"/>
              </a:rPr>
              <a:t>郑嘉文</a:t>
            </a:r>
            <a:endParaRPr lang="zh-CN" altLang="en-US" sz="15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9651" y="-238674"/>
            <a:ext cx="3096929" cy="4380218"/>
          </a:xfrm>
          <a:prstGeom prst="rect">
            <a:avLst/>
          </a:prstGeom>
        </p:spPr>
      </p:pic>
      <p:pic>
        <p:nvPicPr>
          <p:cNvPr id="3" name="励志.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2843808" y="-1100658"/>
            <a:ext cx="609600" cy="609600"/>
          </a:xfrm>
          <a:prstGeom prst="rect">
            <a:avLst/>
          </a:prstGeom>
        </p:spPr>
      </p:pic>
    </p:spTree>
    <p:extLst>
      <p:ext uri="{BB962C8B-B14F-4D97-AF65-F5344CB8AC3E}">
        <p14:creationId xmlns:p14="http://schemas.microsoft.com/office/powerpoint/2010/main" val="242126998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1000"/>
                                        <p:tgtEl>
                                          <p:spTgt spid="36"/>
                                        </p:tgtEl>
                                      </p:cBhvr>
                                    </p:animEffect>
                                  </p:childTnLst>
                                </p:cTn>
                              </p:par>
                              <p:par>
                                <p:cTn id="10" presetID="10"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arn(inVertical)">
                                      <p:cBhvr>
                                        <p:cTn id="19" dur="5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anim calcmode="lin" valueType="num">
                                      <p:cBhvr>
                                        <p:cTn id="32" dur="1000" fill="hold"/>
                                        <p:tgtEl>
                                          <p:spTgt spid="27"/>
                                        </p:tgtEl>
                                        <p:attrNameLst>
                                          <p:attrName>ppt_x</p:attrName>
                                        </p:attrNameLst>
                                      </p:cBhvr>
                                      <p:tavLst>
                                        <p:tav tm="0">
                                          <p:val>
                                            <p:strVal val="#ppt_x"/>
                                          </p:val>
                                        </p:tav>
                                        <p:tav tm="100000">
                                          <p:val>
                                            <p:strVal val="#ppt_x"/>
                                          </p:val>
                                        </p:tav>
                                      </p:tavLst>
                                    </p:anim>
                                    <p:anim calcmode="lin" valueType="num">
                                      <p:cBhvr>
                                        <p:cTn id="33" dur="1000" fill="hold"/>
                                        <p:tgtEl>
                                          <p:spTgt spid="27"/>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16" presetClass="entr" presetSubtype="37"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arn(outVertical)">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41" presetClass="entr" presetSubtype="0" fill="hold" grpId="0" nodeType="clickEffect">
                                  <p:stCondLst>
                                    <p:cond delay="0"/>
                                  </p:stCondLst>
                                  <p:iterate type="lt">
                                    <p:tmPct val="10000"/>
                                  </p:iterate>
                                  <p:childTnLst>
                                    <p:set>
                                      <p:cBhvr>
                                        <p:cTn id="41" dur="1" fill="hold">
                                          <p:stCondLst>
                                            <p:cond delay="0"/>
                                          </p:stCondLst>
                                        </p:cTn>
                                        <p:tgtEl>
                                          <p:spTgt spid="30"/>
                                        </p:tgtEl>
                                        <p:attrNameLst>
                                          <p:attrName>style.visibility</p:attrName>
                                        </p:attrNameLst>
                                      </p:cBhvr>
                                      <p:to>
                                        <p:strVal val="visible"/>
                                      </p:to>
                                    </p:set>
                                    <p:anim calcmode="lin" valueType="num">
                                      <p:cBhvr>
                                        <p:cTn id="42"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30"/>
                                        </p:tgtEl>
                                        <p:attrNameLst>
                                          <p:attrName>ppt_y</p:attrName>
                                        </p:attrNameLst>
                                      </p:cBhvr>
                                      <p:tavLst>
                                        <p:tav tm="0">
                                          <p:val>
                                            <p:strVal val="#ppt_y"/>
                                          </p:val>
                                        </p:tav>
                                        <p:tav tm="100000">
                                          <p:val>
                                            <p:strVal val="#ppt_y"/>
                                          </p:val>
                                        </p:tav>
                                      </p:tavLst>
                                    </p:anim>
                                    <p:anim calcmode="lin" valueType="num">
                                      <p:cBhvr>
                                        <p:cTn id="44"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30"/>
                                        </p:tgtEl>
                                      </p:cBhvr>
                                    </p:animEffect>
                                  </p:childTnLst>
                                </p:cTn>
                              </p:par>
                            </p:childTnLst>
                          </p:cTn>
                        </p:par>
                        <p:par>
                          <p:cTn id="47" fill="hold">
                            <p:stCondLst>
                              <p:cond delay="800"/>
                            </p:stCondLst>
                            <p:childTnLst>
                              <p:par>
                                <p:cTn id="48" presetID="42" presetClass="entr" presetSubtype="0"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1000"/>
                                        <p:tgtEl>
                                          <p:spTgt spid="35"/>
                                        </p:tgtEl>
                                      </p:cBhvr>
                                    </p:animEffect>
                                    <p:anim calcmode="lin" valueType="num">
                                      <p:cBhvr>
                                        <p:cTn id="51" dur="1000" fill="hold"/>
                                        <p:tgtEl>
                                          <p:spTgt spid="35"/>
                                        </p:tgtEl>
                                        <p:attrNameLst>
                                          <p:attrName>ppt_x</p:attrName>
                                        </p:attrNameLst>
                                      </p:cBhvr>
                                      <p:tavLst>
                                        <p:tav tm="0">
                                          <p:val>
                                            <p:strVal val="#ppt_x"/>
                                          </p:val>
                                        </p:tav>
                                        <p:tav tm="100000">
                                          <p:val>
                                            <p:strVal val="#ppt_x"/>
                                          </p:val>
                                        </p:tav>
                                      </p:tavLst>
                                    </p:anim>
                                    <p:anim calcmode="lin" valueType="num">
                                      <p:cBhvr>
                                        <p:cTn id="5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3" repeatCount="indefinite" fill="hold" display="0">
                  <p:stCondLst>
                    <p:cond delay="indefinite"/>
                  </p:stCondLst>
                  <p:endCondLst>
                    <p:cond evt="onStopAudio" delay="0">
                      <p:tgtEl>
                        <p:sldTgt/>
                      </p:tgtEl>
                    </p:cond>
                  </p:endCondLst>
                </p:cTn>
                <p:tgtEl>
                  <p:spTgt spid="3"/>
                </p:tgtEl>
              </p:cMediaNode>
            </p:audio>
          </p:childTnLst>
        </p:cTn>
      </p:par>
    </p:tnLst>
    <p:bldLst>
      <p:bldP spid="36" grpId="0" animBg="1"/>
      <p:bldP spid="30" grpId="0" animBg="1"/>
      <p:bldP spid="32" grpId="0" animBg="1"/>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867224" y="915566"/>
            <a:ext cx="2256285" cy="504056"/>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郑嘉</a:t>
            </a:r>
            <a:r>
              <a:rPr lang="zh-CN" altLang="en-US" b="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文</a:t>
            </a:r>
            <a:endParaRPr lang="en-GB" sz="18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Parallelogram 21"/>
          <p:cNvSpPr/>
          <p:nvPr/>
        </p:nvSpPr>
        <p:spPr>
          <a:xfrm>
            <a:off x="7136070" y="-2866"/>
            <a:ext cx="964322"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Parallelogram 22"/>
          <p:cNvSpPr/>
          <p:nvPr/>
        </p:nvSpPr>
        <p:spPr>
          <a:xfrm>
            <a:off x="273758" y="1544039"/>
            <a:ext cx="907886"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13" name="直接连接符 12"/>
          <p:cNvCxnSpPr>
            <a:cxnSpLocks/>
          </p:cNvCxnSpPr>
          <p:nvPr/>
        </p:nvCxnSpPr>
        <p:spPr>
          <a:xfrm>
            <a:off x="978872" y="1544039"/>
            <a:ext cx="615719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6152189" y="1077866"/>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9" name="组合 28"/>
          <p:cNvGrpSpPr/>
          <p:nvPr/>
        </p:nvGrpSpPr>
        <p:grpSpPr>
          <a:xfrm>
            <a:off x="5166969" y="1078093"/>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2" name="组合 31"/>
          <p:cNvGrpSpPr/>
          <p:nvPr/>
        </p:nvGrpSpPr>
        <p:grpSpPr>
          <a:xfrm>
            <a:off x="5670405" y="1077866"/>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5" name="组合 34"/>
          <p:cNvGrpSpPr/>
          <p:nvPr/>
        </p:nvGrpSpPr>
        <p:grpSpPr>
          <a:xfrm>
            <a:off x="4158237" y="1077866"/>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8" name="组合 37"/>
          <p:cNvGrpSpPr/>
          <p:nvPr/>
        </p:nvGrpSpPr>
        <p:grpSpPr>
          <a:xfrm>
            <a:off x="4662293" y="1077866"/>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1" name="Group 337"/>
          <p:cNvGrpSpPr/>
          <p:nvPr/>
        </p:nvGrpSpPr>
        <p:grpSpPr>
          <a:xfrm>
            <a:off x="1497415" y="2067694"/>
            <a:ext cx="1418401" cy="576064"/>
            <a:chOff x="1" y="0"/>
            <a:chExt cx="4392858" cy="2872248"/>
          </a:xfrm>
        </p:grpSpPr>
        <p:sp>
          <p:nvSpPr>
            <p:cNvPr id="42" name="Shape 333"/>
            <p:cNvSpPr/>
            <p:nvPr/>
          </p:nvSpPr>
          <p:spPr>
            <a:xfrm>
              <a:off x="1" y="0"/>
              <a:ext cx="4392858"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3" name="Shape 335"/>
            <p:cNvSpPr/>
            <p:nvPr/>
          </p:nvSpPr>
          <p:spPr>
            <a:xfrm>
              <a:off x="1566826" y="993493"/>
              <a:ext cx="1906401" cy="9207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教</a:t>
              </a:r>
              <a:r>
                <a:rPr lang="zh-CN" altLang="en-US" sz="1200" b="1" dirty="0" smtClean="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育背景</a:t>
              </a:r>
              <a:endParaRPr lang="id-ID" altLang="zh-CN" sz="1200" b="1"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grpSp>
      <p:sp>
        <p:nvSpPr>
          <p:cNvPr id="46" name="Shape 335"/>
          <p:cNvSpPr/>
          <p:nvPr/>
        </p:nvSpPr>
        <p:spPr>
          <a:xfrm>
            <a:off x="2022623" y="3261724"/>
            <a:ext cx="544317" cy="18466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smtClean="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用户输入</a:t>
            </a:r>
            <a:endParaRPr lang="id-ID" altLang="zh-CN" sz="1200" b="1"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grpSp>
        <p:nvGrpSpPr>
          <p:cNvPr id="47" name="Group 337"/>
          <p:cNvGrpSpPr/>
          <p:nvPr/>
        </p:nvGrpSpPr>
        <p:grpSpPr>
          <a:xfrm>
            <a:off x="1531278" y="2973692"/>
            <a:ext cx="1418401" cy="576064"/>
            <a:chOff x="1" y="0"/>
            <a:chExt cx="4392858" cy="2872248"/>
          </a:xfrm>
        </p:grpSpPr>
        <p:sp>
          <p:nvSpPr>
            <p:cNvPr id="48" name="Shape 333"/>
            <p:cNvSpPr/>
            <p:nvPr/>
          </p:nvSpPr>
          <p:spPr>
            <a:xfrm>
              <a:off x="1" y="0"/>
              <a:ext cx="4392858"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bg1">
                <a:lumMod val="75000"/>
              </a:schemeClr>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9" name="Shape 335"/>
            <p:cNvSpPr/>
            <p:nvPr/>
          </p:nvSpPr>
          <p:spPr>
            <a:xfrm>
              <a:off x="1566823" y="993493"/>
              <a:ext cx="1906401" cy="9207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tx1"/>
                  </a:solidFill>
                  <a:latin typeface="Arial" panose="020B0604020202020204" pitchFamily="34" charset="0"/>
                  <a:ea typeface="微软雅黑" panose="020B0503020204020204" pitchFamily="34" charset="-122"/>
                  <a:cs typeface="Lato Regular"/>
                  <a:sym typeface="Arial" panose="020B0604020202020204" pitchFamily="34" charset="0"/>
                </a:rPr>
                <a:t>职</a:t>
              </a:r>
              <a:r>
                <a:rPr lang="zh-CN" altLang="en-US" sz="1200" b="1" dirty="0" smtClean="0">
                  <a:solidFill>
                    <a:schemeClr val="tx1"/>
                  </a:solidFill>
                  <a:latin typeface="Arial" panose="020B0604020202020204" pitchFamily="34" charset="0"/>
                  <a:ea typeface="微软雅黑" panose="020B0503020204020204" pitchFamily="34" charset="-122"/>
                  <a:cs typeface="Lato Regular"/>
                  <a:sym typeface="Arial" panose="020B0604020202020204" pitchFamily="34" charset="0"/>
                </a:rPr>
                <a:t>业履历</a:t>
              </a:r>
              <a:endParaRPr lang="id-ID" altLang="zh-CN" sz="1200" b="1" dirty="0">
                <a:solidFill>
                  <a:schemeClr val="tx1"/>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grpSp>
      <p:grpSp>
        <p:nvGrpSpPr>
          <p:cNvPr id="50" name="Group 337"/>
          <p:cNvGrpSpPr/>
          <p:nvPr/>
        </p:nvGrpSpPr>
        <p:grpSpPr>
          <a:xfrm>
            <a:off x="1551793" y="3867894"/>
            <a:ext cx="1418401" cy="576064"/>
            <a:chOff x="1" y="0"/>
            <a:chExt cx="4392858" cy="2872248"/>
          </a:xfrm>
        </p:grpSpPr>
        <p:sp>
          <p:nvSpPr>
            <p:cNvPr id="51" name="Shape 333"/>
            <p:cNvSpPr/>
            <p:nvPr/>
          </p:nvSpPr>
          <p:spPr>
            <a:xfrm>
              <a:off x="1" y="0"/>
              <a:ext cx="4392858"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2" name="Shape 335"/>
            <p:cNvSpPr/>
            <p:nvPr/>
          </p:nvSpPr>
          <p:spPr>
            <a:xfrm>
              <a:off x="1328524" y="993493"/>
              <a:ext cx="2383000" cy="9207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smtClean="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区块链履历</a:t>
              </a:r>
              <a:endParaRPr lang="id-ID" altLang="zh-CN" sz="1200" b="1"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grpSp>
    </p:spTree>
    <p:extLst>
      <p:ext uri="{BB962C8B-B14F-4D97-AF65-F5344CB8AC3E}">
        <p14:creationId xmlns:p14="http://schemas.microsoft.com/office/powerpoint/2010/main" val="12342641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dissolve">
                                      <p:cBhvr>
                                        <p:cTn id="16" dur="500"/>
                                        <p:tgtEl>
                                          <p:spTgt spid="4">
                                            <p:txEl>
                                              <p:pRg st="0" end="0"/>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53" presetClass="entr" presetSubtype="16" fill="hold" nodeType="withEffect">
                                  <p:stCondLst>
                                    <p:cond delay="200"/>
                                  </p:stCondLst>
                                  <p:childTnLst>
                                    <p:set>
                                      <p:cBhvr>
                                        <p:cTn id="28" dur="1" fill="hold">
                                          <p:stCondLst>
                                            <p:cond delay="0"/>
                                          </p:stCondLst>
                                        </p:cTn>
                                        <p:tgtEl>
                                          <p:spTgt spid="38"/>
                                        </p:tgtEl>
                                        <p:attrNameLst>
                                          <p:attrName>style.visibility</p:attrName>
                                        </p:attrNameLst>
                                      </p:cBhvr>
                                      <p:to>
                                        <p:strVal val="visible"/>
                                      </p:to>
                                    </p:set>
                                    <p:anim calcmode="lin" valueType="num">
                                      <p:cBhvr>
                                        <p:cTn id="29" dur="500" fill="hold"/>
                                        <p:tgtEl>
                                          <p:spTgt spid="38"/>
                                        </p:tgtEl>
                                        <p:attrNameLst>
                                          <p:attrName>ppt_w</p:attrName>
                                        </p:attrNameLst>
                                      </p:cBhvr>
                                      <p:tavLst>
                                        <p:tav tm="0">
                                          <p:val>
                                            <p:fltVal val="0"/>
                                          </p:val>
                                        </p:tav>
                                        <p:tav tm="100000">
                                          <p:val>
                                            <p:strVal val="#ppt_w"/>
                                          </p:val>
                                        </p:tav>
                                      </p:tavLst>
                                    </p:anim>
                                    <p:anim calcmode="lin" valueType="num">
                                      <p:cBhvr>
                                        <p:cTn id="30" dur="500" fill="hold"/>
                                        <p:tgtEl>
                                          <p:spTgt spid="38"/>
                                        </p:tgtEl>
                                        <p:attrNameLst>
                                          <p:attrName>ppt_h</p:attrName>
                                        </p:attrNameLst>
                                      </p:cBhvr>
                                      <p:tavLst>
                                        <p:tav tm="0">
                                          <p:val>
                                            <p:fltVal val="0"/>
                                          </p:val>
                                        </p:tav>
                                        <p:tav tm="100000">
                                          <p:val>
                                            <p:strVal val="#ppt_h"/>
                                          </p:val>
                                        </p:tav>
                                      </p:tavLst>
                                    </p:anim>
                                    <p:animEffect transition="in" filter="fade">
                                      <p:cBhvr>
                                        <p:cTn id="31" dur="500"/>
                                        <p:tgtEl>
                                          <p:spTgt spid="38"/>
                                        </p:tgtEl>
                                      </p:cBhvr>
                                    </p:animEffect>
                                  </p:childTnLst>
                                </p:cTn>
                              </p:par>
                              <p:par>
                                <p:cTn id="32" presetID="53" presetClass="entr" presetSubtype="16" fill="hold" nodeType="withEffect">
                                  <p:stCondLst>
                                    <p:cond delay="40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par>
                                <p:cTn id="37" presetID="53" presetClass="entr" presetSubtype="16" fill="hold" nodeType="withEffect">
                                  <p:stCondLst>
                                    <p:cond delay="60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cTn>
                              </p:par>
                              <p:par>
                                <p:cTn id="42" presetID="53" presetClass="entr" presetSubtype="16" fill="hold" nodeType="withEffect">
                                  <p:stCondLst>
                                    <p:cond delay="80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par>
                                <p:cTn id="47" presetID="2" presetClass="entr" presetSubtype="8" fill="hold" grpId="0" nodeType="withEffect">
                                  <p:stCondLst>
                                    <p:cond delay="1600"/>
                                  </p:stCondLst>
                                  <p:iterate>
                                    <p:tmAbs val="0"/>
                                  </p:iterate>
                                  <p:childTnLst>
                                    <p:set>
                                      <p:cBhvr>
                                        <p:cTn id="48" fill="hold"/>
                                        <p:tgtEl>
                                          <p:spTgt spid="41"/>
                                        </p:tgtEl>
                                        <p:attrNameLst>
                                          <p:attrName>style.visibility</p:attrName>
                                        </p:attrNameLst>
                                      </p:cBhvr>
                                      <p:to>
                                        <p:strVal val="visible"/>
                                      </p:to>
                                    </p:set>
                                    <p:anim calcmode="lin" valueType="num">
                                      <p:cBhvr>
                                        <p:cTn id="49" dur="800" fill="hold"/>
                                        <p:tgtEl>
                                          <p:spTgt spid="41"/>
                                        </p:tgtEl>
                                        <p:attrNameLst>
                                          <p:attrName>ppt_x</p:attrName>
                                        </p:attrNameLst>
                                      </p:cBhvr>
                                      <p:tavLst>
                                        <p:tav tm="0">
                                          <p:val>
                                            <p:strVal val="0-#ppt_w/2"/>
                                          </p:val>
                                        </p:tav>
                                        <p:tav tm="100000">
                                          <p:val>
                                            <p:strVal val="#ppt_x"/>
                                          </p:val>
                                        </p:tav>
                                      </p:tavLst>
                                    </p:anim>
                                    <p:anim calcmode="lin" valueType="num">
                                      <p:cBhvr>
                                        <p:cTn id="50" dur="800" fill="hold"/>
                                        <p:tgtEl>
                                          <p:spTgt spid="41"/>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1600"/>
                                  </p:stCondLst>
                                  <p:iterate>
                                    <p:tmAbs val="0"/>
                                  </p:iterate>
                                  <p:childTnLst>
                                    <p:set>
                                      <p:cBhvr>
                                        <p:cTn id="52" fill="hold"/>
                                        <p:tgtEl>
                                          <p:spTgt spid="47"/>
                                        </p:tgtEl>
                                        <p:attrNameLst>
                                          <p:attrName>style.visibility</p:attrName>
                                        </p:attrNameLst>
                                      </p:cBhvr>
                                      <p:to>
                                        <p:strVal val="visible"/>
                                      </p:to>
                                    </p:set>
                                    <p:anim calcmode="lin" valueType="num">
                                      <p:cBhvr>
                                        <p:cTn id="53" dur="800" fill="hold"/>
                                        <p:tgtEl>
                                          <p:spTgt spid="47"/>
                                        </p:tgtEl>
                                        <p:attrNameLst>
                                          <p:attrName>ppt_x</p:attrName>
                                        </p:attrNameLst>
                                      </p:cBhvr>
                                      <p:tavLst>
                                        <p:tav tm="0">
                                          <p:val>
                                            <p:strVal val="0-#ppt_w/2"/>
                                          </p:val>
                                        </p:tav>
                                        <p:tav tm="100000">
                                          <p:val>
                                            <p:strVal val="#ppt_x"/>
                                          </p:val>
                                        </p:tav>
                                      </p:tavLst>
                                    </p:anim>
                                    <p:anim calcmode="lin" valueType="num">
                                      <p:cBhvr>
                                        <p:cTn id="54" dur="800" fill="hold"/>
                                        <p:tgtEl>
                                          <p:spTgt spid="47"/>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1600"/>
                                  </p:stCondLst>
                                  <p:iterate>
                                    <p:tmAbs val="0"/>
                                  </p:iterate>
                                  <p:childTnLst>
                                    <p:set>
                                      <p:cBhvr>
                                        <p:cTn id="56" fill="hold"/>
                                        <p:tgtEl>
                                          <p:spTgt spid="50"/>
                                        </p:tgtEl>
                                        <p:attrNameLst>
                                          <p:attrName>style.visibility</p:attrName>
                                        </p:attrNameLst>
                                      </p:cBhvr>
                                      <p:to>
                                        <p:strVal val="visible"/>
                                      </p:to>
                                    </p:set>
                                    <p:anim calcmode="lin" valueType="num">
                                      <p:cBhvr>
                                        <p:cTn id="57" dur="800" fill="hold"/>
                                        <p:tgtEl>
                                          <p:spTgt spid="50"/>
                                        </p:tgtEl>
                                        <p:attrNameLst>
                                          <p:attrName>ppt_x</p:attrName>
                                        </p:attrNameLst>
                                      </p:cBhvr>
                                      <p:tavLst>
                                        <p:tav tm="0">
                                          <p:val>
                                            <p:strVal val="0-#ppt_w/2"/>
                                          </p:val>
                                        </p:tav>
                                        <p:tav tm="100000">
                                          <p:val>
                                            <p:strVal val="#ppt_x"/>
                                          </p:val>
                                        </p:tav>
                                      </p:tavLst>
                                    </p:anim>
                                    <p:anim calcmode="lin" valueType="num">
                                      <p:cBhvr>
                                        <p:cTn id="58" dur="8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animBg="1"/>
      <p:bldP spid="12" grpId="0" animBg="1"/>
      <p:bldP spid="41" grpId="0" advAuto="0"/>
      <p:bldP spid="47" grpId="0" advAuto="0"/>
      <p:bldP spid="50" grpId="0"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539488" y="968958"/>
            <a:ext cx="4896608" cy="504056"/>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郑嘉</a:t>
            </a:r>
            <a:r>
              <a:rPr lang="zh-CN" altLang="en-US" b="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文</a:t>
            </a:r>
            <a:r>
              <a:rPr lang="en-US" altLang="zh-CN" b="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/Gavin Zheng</a:t>
            </a:r>
          </a:p>
        </p:txBody>
      </p:sp>
      <p:sp>
        <p:nvSpPr>
          <p:cNvPr id="11" name="Parallelogram 21"/>
          <p:cNvSpPr/>
          <p:nvPr/>
        </p:nvSpPr>
        <p:spPr>
          <a:xfrm>
            <a:off x="7136070" y="-2866"/>
            <a:ext cx="964322"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Parallelogram 22"/>
          <p:cNvSpPr/>
          <p:nvPr/>
        </p:nvSpPr>
        <p:spPr>
          <a:xfrm>
            <a:off x="273758" y="1544039"/>
            <a:ext cx="907886"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13" name="直接连接符 12"/>
          <p:cNvCxnSpPr>
            <a:cxnSpLocks/>
          </p:cNvCxnSpPr>
          <p:nvPr/>
        </p:nvCxnSpPr>
        <p:spPr>
          <a:xfrm>
            <a:off x="978872" y="1544039"/>
            <a:ext cx="615719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6565952" y="1077866"/>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9" name="组合 28"/>
          <p:cNvGrpSpPr/>
          <p:nvPr/>
        </p:nvGrpSpPr>
        <p:grpSpPr>
          <a:xfrm>
            <a:off x="5580732" y="1078093"/>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2" name="组合 31"/>
          <p:cNvGrpSpPr/>
          <p:nvPr/>
        </p:nvGrpSpPr>
        <p:grpSpPr>
          <a:xfrm>
            <a:off x="6084168" y="1077866"/>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5" name="组合 34"/>
          <p:cNvGrpSpPr/>
          <p:nvPr/>
        </p:nvGrpSpPr>
        <p:grpSpPr>
          <a:xfrm>
            <a:off x="4572000" y="1077866"/>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8" name="组合 37"/>
          <p:cNvGrpSpPr/>
          <p:nvPr/>
        </p:nvGrpSpPr>
        <p:grpSpPr>
          <a:xfrm>
            <a:off x="5076056" y="1077866"/>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6" name="Shape 335"/>
          <p:cNvSpPr/>
          <p:nvPr/>
        </p:nvSpPr>
        <p:spPr>
          <a:xfrm>
            <a:off x="2022623" y="3261724"/>
            <a:ext cx="544317" cy="18466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smtClean="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用户输入</a:t>
            </a:r>
            <a:endParaRPr lang="id-ID" altLang="zh-CN" sz="1200" b="1"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sp>
        <p:nvSpPr>
          <p:cNvPr id="2" name="TextBox 1"/>
          <p:cNvSpPr txBox="1"/>
          <p:nvPr/>
        </p:nvSpPr>
        <p:spPr>
          <a:xfrm>
            <a:off x="1403648" y="1779662"/>
            <a:ext cx="5616624" cy="3046988"/>
          </a:xfrm>
          <a:prstGeom prst="rect">
            <a:avLst/>
          </a:prstGeom>
          <a:noFill/>
        </p:spPr>
        <p:txBody>
          <a:bodyPr wrap="square" rtlCol="0">
            <a:spAutoFit/>
          </a:bodyPr>
          <a:lstStyle/>
          <a:p>
            <a:r>
              <a:rPr lang="zh-CN" altLang="en-US" sz="1600" b="1" dirty="0">
                <a:solidFill>
                  <a:schemeClr val="accent1"/>
                </a:solidFill>
                <a:latin typeface="Arial" panose="020B0604020202020204" pitchFamily="34" charset="0"/>
                <a:ea typeface="微软雅黑" panose="020B0503020204020204" pitchFamily="34" charset="-122"/>
              </a:rPr>
              <a:t>教育履历</a:t>
            </a:r>
            <a:endParaRPr lang="en-US" altLang="zh-CN" sz="1600" b="1" dirty="0">
              <a:solidFill>
                <a:schemeClr val="accent1"/>
              </a:solidFill>
              <a:latin typeface="Arial" panose="020B0604020202020204" pitchFamily="34" charset="0"/>
              <a:ea typeface="微软雅黑" panose="020B0503020204020204" pitchFamily="34" charset="-122"/>
            </a:endParaRPr>
          </a:p>
          <a:p>
            <a:pPr marL="171450" indent="-171450">
              <a:buFontTx/>
              <a:buChar cha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加拿大麦吉尔</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(McGill)</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大学信息学硕士</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Tx/>
              <a:buChar cha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加拿</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大多伦多大学罗特曼</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err="1" smtClean="0">
                <a:solidFill>
                  <a:schemeClr val="tx1">
                    <a:lumMod val="75000"/>
                    <a:lumOff val="25000"/>
                  </a:schemeClr>
                </a:solidFill>
                <a:latin typeface="微软雅黑" panose="020B0503020204020204" pitchFamily="34" charset="-122"/>
                <a:ea typeface="微软雅黑" panose="020B0503020204020204" pitchFamily="34" charset="-122"/>
              </a:rPr>
              <a:t>Rotman</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商学院</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MBA</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b="1" dirty="0">
                <a:solidFill>
                  <a:schemeClr val="accent1"/>
                </a:solidFill>
                <a:latin typeface="Arial" panose="020B0604020202020204" pitchFamily="34" charset="0"/>
                <a:ea typeface="微软雅黑" panose="020B0503020204020204" pitchFamily="34" charset="-122"/>
              </a:rPr>
              <a:t>职</a:t>
            </a:r>
            <a:r>
              <a:rPr lang="zh-CN" altLang="en-US" sz="1600" b="1" dirty="0">
                <a:solidFill>
                  <a:schemeClr val="accent1"/>
                </a:solidFill>
                <a:latin typeface="Arial" panose="020B0604020202020204" pitchFamily="34" charset="0"/>
                <a:ea typeface="微软雅黑" panose="020B0503020204020204" pitchFamily="34" charset="-122"/>
              </a:rPr>
              <a:t>业履历</a:t>
            </a:r>
            <a:endParaRPr lang="en-US" altLang="zh-CN" sz="1600" b="1" dirty="0">
              <a:solidFill>
                <a:schemeClr val="accent1"/>
              </a:solidFill>
              <a:latin typeface="Arial" panose="020B0604020202020204" pitchFamily="34" charset="0"/>
              <a:ea typeface="微软雅黑" panose="020B0503020204020204" pitchFamily="34" charset="-122"/>
            </a:endParaRPr>
          </a:p>
          <a:p>
            <a:pPr marL="171450" indent="-171450">
              <a:buFontTx/>
              <a:buChar cha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贝尔公司在线营销</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(Online Marketing)</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部门经理</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Tx/>
              <a:buChar cha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贝</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尔公司大数据研发部门经理</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b="1" dirty="0">
                <a:solidFill>
                  <a:schemeClr val="accent1"/>
                </a:solidFill>
                <a:latin typeface="Arial" panose="020B0604020202020204" pitchFamily="34" charset="0"/>
                <a:ea typeface="微软雅黑" panose="020B0503020204020204" pitchFamily="34" charset="-122"/>
              </a:rPr>
              <a:t>区块</a:t>
            </a:r>
            <a:r>
              <a:rPr lang="zh-CN" altLang="en-US" sz="1600" b="1" dirty="0">
                <a:solidFill>
                  <a:schemeClr val="accent1"/>
                </a:solidFill>
                <a:latin typeface="Arial" panose="020B0604020202020204" pitchFamily="34" charset="0"/>
                <a:ea typeface="微软雅黑" panose="020B0503020204020204" pitchFamily="34" charset="-122"/>
              </a:rPr>
              <a:t>链履历</a:t>
            </a:r>
            <a:endParaRPr lang="en-US" altLang="zh-CN" sz="1600" b="1" dirty="0">
              <a:solidFill>
                <a:schemeClr val="accent1"/>
              </a:solidFill>
              <a:latin typeface="Arial" panose="020B0604020202020204" pitchFamily="34" charset="0"/>
              <a:ea typeface="微软雅黑" panose="020B0503020204020204" pitchFamily="34" charset="-122"/>
            </a:endParaRPr>
          </a:p>
          <a:p>
            <a:pPr marL="171450" indent="-171450">
              <a:buFontTx/>
              <a:buChar cha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2012</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年起对比特币，雷欧币，以太坊，瑞波币，超级账本进行了代码级的研究</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Tx/>
              <a:buChar cha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开发</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了基于瑞波币的支付网关</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Tx/>
              <a:buChar cha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开发</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了基于以太坊的智能合约产品</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Tx/>
              <a:buChar cha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于</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2017</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12</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月</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31</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号发行了</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Bitcoin Payment Performance(BPP)</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分叉币</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buFontTx/>
              <a:buChar cha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目</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前从事基于区块链的量化交易系统的设计和开发</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550567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dissolve">
                                      <p:cBhvr>
                                        <p:cTn id="16" dur="500"/>
                                        <p:tgtEl>
                                          <p:spTgt spid="4">
                                            <p:txEl>
                                              <p:pRg st="0" end="0"/>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53" presetClass="entr" presetSubtype="16" fill="hold" nodeType="withEffect">
                                  <p:stCondLst>
                                    <p:cond delay="200"/>
                                  </p:stCondLst>
                                  <p:childTnLst>
                                    <p:set>
                                      <p:cBhvr>
                                        <p:cTn id="28" dur="1" fill="hold">
                                          <p:stCondLst>
                                            <p:cond delay="0"/>
                                          </p:stCondLst>
                                        </p:cTn>
                                        <p:tgtEl>
                                          <p:spTgt spid="38"/>
                                        </p:tgtEl>
                                        <p:attrNameLst>
                                          <p:attrName>style.visibility</p:attrName>
                                        </p:attrNameLst>
                                      </p:cBhvr>
                                      <p:to>
                                        <p:strVal val="visible"/>
                                      </p:to>
                                    </p:set>
                                    <p:anim calcmode="lin" valueType="num">
                                      <p:cBhvr>
                                        <p:cTn id="29" dur="500" fill="hold"/>
                                        <p:tgtEl>
                                          <p:spTgt spid="38"/>
                                        </p:tgtEl>
                                        <p:attrNameLst>
                                          <p:attrName>ppt_w</p:attrName>
                                        </p:attrNameLst>
                                      </p:cBhvr>
                                      <p:tavLst>
                                        <p:tav tm="0">
                                          <p:val>
                                            <p:fltVal val="0"/>
                                          </p:val>
                                        </p:tav>
                                        <p:tav tm="100000">
                                          <p:val>
                                            <p:strVal val="#ppt_w"/>
                                          </p:val>
                                        </p:tav>
                                      </p:tavLst>
                                    </p:anim>
                                    <p:anim calcmode="lin" valueType="num">
                                      <p:cBhvr>
                                        <p:cTn id="30" dur="500" fill="hold"/>
                                        <p:tgtEl>
                                          <p:spTgt spid="38"/>
                                        </p:tgtEl>
                                        <p:attrNameLst>
                                          <p:attrName>ppt_h</p:attrName>
                                        </p:attrNameLst>
                                      </p:cBhvr>
                                      <p:tavLst>
                                        <p:tav tm="0">
                                          <p:val>
                                            <p:fltVal val="0"/>
                                          </p:val>
                                        </p:tav>
                                        <p:tav tm="100000">
                                          <p:val>
                                            <p:strVal val="#ppt_h"/>
                                          </p:val>
                                        </p:tav>
                                      </p:tavLst>
                                    </p:anim>
                                    <p:animEffect transition="in" filter="fade">
                                      <p:cBhvr>
                                        <p:cTn id="31" dur="500"/>
                                        <p:tgtEl>
                                          <p:spTgt spid="38"/>
                                        </p:tgtEl>
                                      </p:cBhvr>
                                    </p:animEffect>
                                  </p:childTnLst>
                                </p:cTn>
                              </p:par>
                              <p:par>
                                <p:cTn id="32" presetID="53" presetClass="entr" presetSubtype="16" fill="hold" nodeType="withEffect">
                                  <p:stCondLst>
                                    <p:cond delay="40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par>
                                <p:cTn id="37" presetID="53" presetClass="entr" presetSubtype="16" fill="hold" nodeType="withEffect">
                                  <p:stCondLst>
                                    <p:cond delay="60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cTn>
                              </p:par>
                              <p:par>
                                <p:cTn id="42" presetID="53" presetClass="entr" presetSubtype="16" fill="hold" nodeType="withEffect">
                                  <p:stCondLst>
                                    <p:cond delay="80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515515" y="915566"/>
            <a:ext cx="2256285" cy="504056"/>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b="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著作</a:t>
            </a:r>
            <a:endParaRPr lang="en-GB"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Parallelogram 21"/>
          <p:cNvSpPr/>
          <p:nvPr/>
        </p:nvSpPr>
        <p:spPr>
          <a:xfrm>
            <a:off x="7136070" y="-2866"/>
            <a:ext cx="964322"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Parallelogram 22"/>
          <p:cNvSpPr/>
          <p:nvPr/>
        </p:nvSpPr>
        <p:spPr>
          <a:xfrm>
            <a:off x="273758" y="1544039"/>
            <a:ext cx="907886"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13" name="直接连接符 12"/>
          <p:cNvCxnSpPr>
            <a:cxnSpLocks/>
          </p:cNvCxnSpPr>
          <p:nvPr/>
        </p:nvCxnSpPr>
        <p:spPr>
          <a:xfrm>
            <a:off x="978872" y="1544039"/>
            <a:ext cx="615719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6152189" y="1077866"/>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9" name="组合 28"/>
          <p:cNvGrpSpPr/>
          <p:nvPr/>
        </p:nvGrpSpPr>
        <p:grpSpPr>
          <a:xfrm>
            <a:off x="5166969" y="1078093"/>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2" name="组合 31"/>
          <p:cNvGrpSpPr/>
          <p:nvPr/>
        </p:nvGrpSpPr>
        <p:grpSpPr>
          <a:xfrm>
            <a:off x="5670405" y="1077866"/>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5" name="组合 34"/>
          <p:cNvGrpSpPr/>
          <p:nvPr/>
        </p:nvGrpSpPr>
        <p:grpSpPr>
          <a:xfrm>
            <a:off x="4158237" y="1077866"/>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8" name="组合 37"/>
          <p:cNvGrpSpPr/>
          <p:nvPr/>
        </p:nvGrpSpPr>
        <p:grpSpPr>
          <a:xfrm>
            <a:off x="4662293" y="1077866"/>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pic>
        <p:nvPicPr>
          <p:cNvPr id="1026" name="Picture 2" descr="C:\Users\zy731\Downloads\微信图片_2018012721033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995686"/>
            <a:ext cx="1657350" cy="23907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zy731\Downloads\微信图片_2018012721055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13177" y="1995686"/>
            <a:ext cx="1831031"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1782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dissolve">
                                      <p:cBhvr>
                                        <p:cTn id="16" dur="500"/>
                                        <p:tgtEl>
                                          <p:spTgt spid="4">
                                            <p:txEl>
                                              <p:pRg st="0" end="0"/>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53" presetClass="entr" presetSubtype="16" fill="hold" nodeType="withEffect">
                                  <p:stCondLst>
                                    <p:cond delay="200"/>
                                  </p:stCondLst>
                                  <p:childTnLst>
                                    <p:set>
                                      <p:cBhvr>
                                        <p:cTn id="28" dur="1" fill="hold">
                                          <p:stCondLst>
                                            <p:cond delay="0"/>
                                          </p:stCondLst>
                                        </p:cTn>
                                        <p:tgtEl>
                                          <p:spTgt spid="38"/>
                                        </p:tgtEl>
                                        <p:attrNameLst>
                                          <p:attrName>style.visibility</p:attrName>
                                        </p:attrNameLst>
                                      </p:cBhvr>
                                      <p:to>
                                        <p:strVal val="visible"/>
                                      </p:to>
                                    </p:set>
                                    <p:anim calcmode="lin" valueType="num">
                                      <p:cBhvr>
                                        <p:cTn id="29" dur="500" fill="hold"/>
                                        <p:tgtEl>
                                          <p:spTgt spid="38"/>
                                        </p:tgtEl>
                                        <p:attrNameLst>
                                          <p:attrName>ppt_w</p:attrName>
                                        </p:attrNameLst>
                                      </p:cBhvr>
                                      <p:tavLst>
                                        <p:tav tm="0">
                                          <p:val>
                                            <p:fltVal val="0"/>
                                          </p:val>
                                        </p:tav>
                                        <p:tav tm="100000">
                                          <p:val>
                                            <p:strVal val="#ppt_w"/>
                                          </p:val>
                                        </p:tav>
                                      </p:tavLst>
                                    </p:anim>
                                    <p:anim calcmode="lin" valueType="num">
                                      <p:cBhvr>
                                        <p:cTn id="30" dur="500" fill="hold"/>
                                        <p:tgtEl>
                                          <p:spTgt spid="38"/>
                                        </p:tgtEl>
                                        <p:attrNameLst>
                                          <p:attrName>ppt_h</p:attrName>
                                        </p:attrNameLst>
                                      </p:cBhvr>
                                      <p:tavLst>
                                        <p:tav tm="0">
                                          <p:val>
                                            <p:fltVal val="0"/>
                                          </p:val>
                                        </p:tav>
                                        <p:tav tm="100000">
                                          <p:val>
                                            <p:strVal val="#ppt_h"/>
                                          </p:val>
                                        </p:tav>
                                      </p:tavLst>
                                    </p:anim>
                                    <p:animEffect transition="in" filter="fade">
                                      <p:cBhvr>
                                        <p:cTn id="31" dur="500"/>
                                        <p:tgtEl>
                                          <p:spTgt spid="38"/>
                                        </p:tgtEl>
                                      </p:cBhvr>
                                    </p:animEffect>
                                  </p:childTnLst>
                                </p:cTn>
                              </p:par>
                              <p:par>
                                <p:cTn id="32" presetID="53" presetClass="entr" presetSubtype="16" fill="hold" nodeType="withEffect">
                                  <p:stCondLst>
                                    <p:cond delay="40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par>
                                <p:cTn id="37" presetID="53" presetClass="entr" presetSubtype="16" fill="hold" nodeType="withEffect">
                                  <p:stCondLst>
                                    <p:cond delay="60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cTn>
                              </p:par>
                              <p:par>
                                <p:cTn id="42" presetID="53" presetClass="entr" presetSubtype="16" fill="hold" nodeType="withEffect">
                                  <p:stCondLst>
                                    <p:cond delay="80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a:spLocks/>
          </p:cNvSpPr>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目录</a:t>
            </a:r>
            <a:r>
              <a:rPr lang="en-US" altLang="zh-CN" b="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r>
              <a:rPr lang="en-US" altLang="zh-CN" sz="1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Contents</a:t>
            </a:r>
            <a:endParaRPr lang="en-GB" sz="18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2339753" y="1419622"/>
            <a:ext cx="894259" cy="523220"/>
            <a:chOff x="2215144" y="927951"/>
            <a:chExt cx="1244730" cy="95925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4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8" name="组合 47"/>
          <p:cNvGrpSpPr/>
          <p:nvPr/>
        </p:nvGrpSpPr>
        <p:grpSpPr>
          <a:xfrm>
            <a:off x="2350429" y="2264554"/>
            <a:ext cx="894259"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50"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1" name="组合 50"/>
          <p:cNvGrpSpPr/>
          <p:nvPr/>
        </p:nvGrpSpPr>
        <p:grpSpPr>
          <a:xfrm>
            <a:off x="2339752" y="3128650"/>
            <a:ext cx="894259"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53"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0" name="组合 59"/>
          <p:cNvGrpSpPr/>
          <p:nvPr/>
        </p:nvGrpSpPr>
        <p:grpSpPr>
          <a:xfrm>
            <a:off x="3019006" y="1432933"/>
            <a:ext cx="3857250" cy="459690"/>
            <a:chOff x="4315150" y="953426"/>
            <a:chExt cx="3857250" cy="540057"/>
          </a:xfrm>
        </p:grpSpPr>
        <p:sp>
          <p:nvSpPr>
            <p:cNvPr id="61" name="矩形 60"/>
            <p:cNvSpPr/>
            <p:nvPr/>
          </p:nvSpPr>
          <p:spPr>
            <a:xfrm>
              <a:off x="4841196" y="1036090"/>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区块</a:t>
              </a:r>
              <a:r>
                <a:rPr lang="zh-CN" altLang="en-US"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链的源起和发展阶段</a:t>
              </a:r>
              <a:endParaRPr lang="en-GB"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3" name="组合 62"/>
          <p:cNvGrpSpPr/>
          <p:nvPr/>
        </p:nvGrpSpPr>
        <p:grpSpPr>
          <a:xfrm>
            <a:off x="3029682" y="2292404"/>
            <a:ext cx="3857250" cy="459690"/>
            <a:chOff x="4315150" y="1647579"/>
            <a:chExt cx="3857250" cy="540057"/>
          </a:xfrm>
        </p:grpSpPr>
        <p:sp>
          <p:nvSpPr>
            <p:cNvPr id="64" name="矩形 63"/>
            <p:cNvSpPr/>
            <p:nvPr/>
          </p:nvSpPr>
          <p:spPr>
            <a:xfrm>
              <a:off x="4841196" y="1730243"/>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工作中存在的主要问题</a:t>
              </a:r>
              <a:endParaRPr lang="en-GB"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6" name="组合 65"/>
          <p:cNvGrpSpPr/>
          <p:nvPr/>
        </p:nvGrpSpPr>
        <p:grpSpPr>
          <a:xfrm>
            <a:off x="3019005" y="3148804"/>
            <a:ext cx="3857250" cy="459690"/>
            <a:chOff x="4315150" y="2341731"/>
            <a:chExt cx="3857250" cy="540057"/>
          </a:xfrm>
        </p:grpSpPr>
        <p:sp>
          <p:nvSpPr>
            <p:cNvPr id="67" name="矩形 66"/>
            <p:cNvSpPr/>
            <p:nvPr/>
          </p:nvSpPr>
          <p:spPr>
            <a:xfrm>
              <a:off x="4841197" y="2424395"/>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工 作 心 得</a:t>
              </a:r>
              <a:endParaRPr lang="en-GB"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4" name="组合 50"/>
          <p:cNvGrpSpPr/>
          <p:nvPr/>
        </p:nvGrpSpPr>
        <p:grpSpPr>
          <a:xfrm>
            <a:off x="2267745" y="3920738"/>
            <a:ext cx="894259" cy="523220"/>
            <a:chOff x="2215144" y="3018134"/>
            <a:chExt cx="1244730" cy="959255"/>
          </a:xfrm>
        </p:grpSpPr>
        <p:sp>
          <p:nvSpPr>
            <p:cNvPr id="55"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56" name="文本框 11"/>
            <p:cNvSpPr txBox="1"/>
            <p:nvPr/>
          </p:nvSpPr>
          <p:spPr>
            <a:xfrm>
              <a:off x="2393075" y="3018134"/>
              <a:ext cx="1066799" cy="959255"/>
            </a:xfrm>
            <a:prstGeom prst="rect">
              <a:avLst/>
            </a:prstGeom>
            <a:noFill/>
          </p:spPr>
          <p:txBody>
            <a:bodyPr wrap="square" rtlCol="0">
              <a:spAutoFit/>
            </a:bodyPr>
            <a:lstStyle/>
            <a:p>
              <a:r>
                <a:rPr lang="en-US" altLang="zh-CN" sz="2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04</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7" name="组合 65"/>
          <p:cNvGrpSpPr/>
          <p:nvPr/>
        </p:nvGrpSpPr>
        <p:grpSpPr>
          <a:xfrm>
            <a:off x="2946998" y="3940892"/>
            <a:ext cx="3857250" cy="459690"/>
            <a:chOff x="4315150" y="2341731"/>
            <a:chExt cx="3857250" cy="540057"/>
          </a:xfrm>
        </p:grpSpPr>
        <p:sp>
          <p:nvSpPr>
            <p:cNvPr id="58" name="矩形 66"/>
            <p:cNvSpPr/>
            <p:nvPr/>
          </p:nvSpPr>
          <p:spPr>
            <a:xfrm>
              <a:off x="4841197" y="2424395"/>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工 作 心 得</a:t>
              </a:r>
              <a:endParaRPr lang="en-GB"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41393365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par>
                          <p:cTn id="38" fill="hold">
                            <p:stCondLst>
                              <p:cond delay="2300"/>
                            </p:stCondLst>
                            <p:childTnLst>
                              <p:par>
                                <p:cTn id="39" presetID="2" presetClass="entr" presetSubtype="8"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0-#ppt_w/2"/>
                                          </p:val>
                                        </p:tav>
                                        <p:tav tm="100000">
                                          <p:val>
                                            <p:strVal val="#ppt_x"/>
                                          </p:val>
                                        </p:tav>
                                      </p:tavLst>
                                    </p:anim>
                                    <p:anim calcmode="lin" valueType="num">
                                      <p:cBhvr additive="base">
                                        <p:cTn id="42" dur="500" fill="hold"/>
                                        <p:tgtEl>
                                          <p:spTgt spid="4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1+#ppt_w/2"/>
                                          </p:val>
                                        </p:tav>
                                        <p:tav tm="100000">
                                          <p:val>
                                            <p:strVal val="#ppt_x"/>
                                          </p:val>
                                        </p:tav>
                                      </p:tavLst>
                                    </p:anim>
                                    <p:anim calcmode="lin" valueType="num">
                                      <p:cBhvr additive="base">
                                        <p:cTn id="46" dur="500" fill="hold"/>
                                        <p:tgtEl>
                                          <p:spTgt spid="60"/>
                                        </p:tgtEl>
                                        <p:attrNameLst>
                                          <p:attrName>ppt_y</p:attrName>
                                        </p:attrNameLst>
                                      </p:cBhvr>
                                      <p:tavLst>
                                        <p:tav tm="0">
                                          <p:val>
                                            <p:strVal val="#ppt_y"/>
                                          </p:val>
                                        </p:tav>
                                        <p:tav tm="100000">
                                          <p:val>
                                            <p:strVal val="#ppt_y"/>
                                          </p:val>
                                        </p:tav>
                                      </p:tavLst>
                                    </p:anim>
                                  </p:childTnLst>
                                </p:cTn>
                              </p:par>
                            </p:childTnLst>
                          </p:cTn>
                        </p:par>
                        <p:par>
                          <p:cTn id="47" fill="hold">
                            <p:stCondLst>
                              <p:cond delay="2800"/>
                            </p:stCondLst>
                            <p:childTnLst>
                              <p:par>
                                <p:cTn id="48" presetID="2" presetClass="entr" presetSubtype="8"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 calcmode="lin" valueType="num">
                                      <p:cBhvr additive="base">
                                        <p:cTn id="50" dur="500" fill="hold"/>
                                        <p:tgtEl>
                                          <p:spTgt spid="48"/>
                                        </p:tgtEl>
                                        <p:attrNameLst>
                                          <p:attrName>ppt_x</p:attrName>
                                        </p:attrNameLst>
                                      </p:cBhvr>
                                      <p:tavLst>
                                        <p:tav tm="0">
                                          <p:val>
                                            <p:strVal val="0-#ppt_w/2"/>
                                          </p:val>
                                        </p:tav>
                                        <p:tav tm="100000">
                                          <p:val>
                                            <p:strVal val="#ppt_x"/>
                                          </p:val>
                                        </p:tav>
                                      </p:tavLst>
                                    </p:anim>
                                    <p:anim calcmode="lin" valueType="num">
                                      <p:cBhvr additive="base">
                                        <p:cTn id="51" dur="500" fill="hold"/>
                                        <p:tgtEl>
                                          <p:spTgt spid="48"/>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63"/>
                                        </p:tgtEl>
                                        <p:attrNameLst>
                                          <p:attrName>style.visibility</p:attrName>
                                        </p:attrNameLst>
                                      </p:cBhvr>
                                      <p:to>
                                        <p:strVal val="visible"/>
                                      </p:to>
                                    </p:set>
                                    <p:anim calcmode="lin" valueType="num">
                                      <p:cBhvr additive="base">
                                        <p:cTn id="54" dur="500" fill="hold"/>
                                        <p:tgtEl>
                                          <p:spTgt spid="63"/>
                                        </p:tgtEl>
                                        <p:attrNameLst>
                                          <p:attrName>ppt_x</p:attrName>
                                        </p:attrNameLst>
                                      </p:cBhvr>
                                      <p:tavLst>
                                        <p:tav tm="0">
                                          <p:val>
                                            <p:strVal val="1+#ppt_w/2"/>
                                          </p:val>
                                        </p:tav>
                                        <p:tav tm="100000">
                                          <p:val>
                                            <p:strVal val="#ppt_x"/>
                                          </p:val>
                                        </p:tav>
                                      </p:tavLst>
                                    </p:anim>
                                    <p:anim calcmode="lin" valueType="num">
                                      <p:cBhvr additive="base">
                                        <p:cTn id="55" dur="500" fill="hold"/>
                                        <p:tgtEl>
                                          <p:spTgt spid="63"/>
                                        </p:tgtEl>
                                        <p:attrNameLst>
                                          <p:attrName>ppt_y</p:attrName>
                                        </p:attrNameLst>
                                      </p:cBhvr>
                                      <p:tavLst>
                                        <p:tav tm="0">
                                          <p:val>
                                            <p:strVal val="#ppt_y"/>
                                          </p:val>
                                        </p:tav>
                                        <p:tav tm="100000">
                                          <p:val>
                                            <p:strVal val="#ppt_y"/>
                                          </p:val>
                                        </p:tav>
                                      </p:tavLst>
                                    </p:anim>
                                  </p:childTnLst>
                                </p:cTn>
                              </p:par>
                            </p:childTnLst>
                          </p:cTn>
                        </p:par>
                        <p:par>
                          <p:cTn id="56" fill="hold">
                            <p:stCondLst>
                              <p:cond delay="3300"/>
                            </p:stCondLst>
                            <p:childTnLst>
                              <p:par>
                                <p:cTn id="57" presetID="2" presetClass="entr" presetSubtype="8" fill="hold" nodeType="after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0-#ppt_w/2"/>
                                          </p:val>
                                        </p:tav>
                                        <p:tav tm="100000">
                                          <p:val>
                                            <p:strVal val="#ppt_x"/>
                                          </p:val>
                                        </p:tav>
                                      </p:tavLst>
                                    </p:anim>
                                    <p:anim calcmode="lin" valueType="num">
                                      <p:cBhvr additive="base">
                                        <p:cTn id="60" dur="500" fill="hold"/>
                                        <p:tgtEl>
                                          <p:spTgt spid="5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additive="base">
                                        <p:cTn id="63" dur="500" fill="hold"/>
                                        <p:tgtEl>
                                          <p:spTgt spid="66"/>
                                        </p:tgtEl>
                                        <p:attrNameLst>
                                          <p:attrName>ppt_x</p:attrName>
                                        </p:attrNameLst>
                                      </p:cBhvr>
                                      <p:tavLst>
                                        <p:tav tm="0">
                                          <p:val>
                                            <p:strVal val="1+#ppt_w/2"/>
                                          </p:val>
                                        </p:tav>
                                        <p:tav tm="100000">
                                          <p:val>
                                            <p:strVal val="#ppt_x"/>
                                          </p:val>
                                        </p:tav>
                                      </p:tavLst>
                                    </p:anim>
                                    <p:anim calcmode="lin" valueType="num">
                                      <p:cBhvr additive="base">
                                        <p:cTn id="64" dur="500" fill="hold"/>
                                        <p:tgtEl>
                                          <p:spTgt spid="66"/>
                                        </p:tgtEl>
                                        <p:attrNameLst>
                                          <p:attrName>ppt_y</p:attrName>
                                        </p:attrNameLst>
                                      </p:cBhvr>
                                      <p:tavLst>
                                        <p:tav tm="0">
                                          <p:val>
                                            <p:strVal val="#ppt_y"/>
                                          </p:val>
                                        </p:tav>
                                        <p:tav tm="100000">
                                          <p:val>
                                            <p:strVal val="#ppt_y"/>
                                          </p:val>
                                        </p:tav>
                                      </p:tavLst>
                                    </p:anim>
                                  </p:childTnLst>
                                </p:cTn>
                              </p:par>
                            </p:childTnLst>
                          </p:cTn>
                        </p:par>
                        <p:par>
                          <p:cTn id="65" fill="hold">
                            <p:stCondLst>
                              <p:cond delay="3800"/>
                            </p:stCondLst>
                            <p:childTnLst>
                              <p:par>
                                <p:cTn id="66" presetID="2" presetClass="entr" presetSubtype="8" fill="hold" nodeType="afterEffect">
                                  <p:stCondLst>
                                    <p:cond delay="0"/>
                                  </p:stCondLst>
                                  <p:childTnLst>
                                    <p:set>
                                      <p:cBhvr>
                                        <p:cTn id="67" dur="1" fill="hold">
                                          <p:stCondLst>
                                            <p:cond delay="0"/>
                                          </p:stCondLst>
                                        </p:cTn>
                                        <p:tgtEl>
                                          <p:spTgt spid="54"/>
                                        </p:tgtEl>
                                        <p:attrNameLst>
                                          <p:attrName>style.visibility</p:attrName>
                                        </p:attrNameLst>
                                      </p:cBhvr>
                                      <p:to>
                                        <p:strVal val="visible"/>
                                      </p:to>
                                    </p:set>
                                    <p:anim calcmode="lin" valueType="num">
                                      <p:cBhvr additive="base">
                                        <p:cTn id="68" dur="500" fill="hold"/>
                                        <p:tgtEl>
                                          <p:spTgt spid="54"/>
                                        </p:tgtEl>
                                        <p:attrNameLst>
                                          <p:attrName>ppt_x</p:attrName>
                                        </p:attrNameLst>
                                      </p:cBhvr>
                                      <p:tavLst>
                                        <p:tav tm="0">
                                          <p:val>
                                            <p:strVal val="0-#ppt_w/2"/>
                                          </p:val>
                                        </p:tav>
                                        <p:tav tm="100000">
                                          <p:val>
                                            <p:strVal val="#ppt_x"/>
                                          </p:val>
                                        </p:tav>
                                      </p:tavLst>
                                    </p:anim>
                                    <p:anim calcmode="lin" valueType="num">
                                      <p:cBhvr additive="base">
                                        <p:cTn id="69" dur="500" fill="hold"/>
                                        <p:tgtEl>
                                          <p:spTgt spid="54"/>
                                        </p:tgtEl>
                                        <p:attrNameLst>
                                          <p:attrName>ppt_y</p:attrName>
                                        </p:attrNameLst>
                                      </p:cBhvr>
                                      <p:tavLst>
                                        <p:tav tm="0">
                                          <p:val>
                                            <p:strVal val="#ppt_y"/>
                                          </p:val>
                                        </p:tav>
                                        <p:tav tm="100000">
                                          <p:val>
                                            <p:strVal val="#ppt_y"/>
                                          </p:val>
                                        </p:tav>
                                      </p:tavLst>
                                    </p:anim>
                                  </p:childTnLst>
                                </p:cTn>
                              </p:par>
                              <p:par>
                                <p:cTn id="70" presetID="2" presetClass="entr" presetSubtype="2" fill="hold" nodeType="withEffect">
                                  <p:stCondLst>
                                    <p:cond delay="0"/>
                                  </p:stCondLst>
                                  <p:childTnLst>
                                    <p:set>
                                      <p:cBhvr>
                                        <p:cTn id="71" dur="1" fill="hold">
                                          <p:stCondLst>
                                            <p:cond delay="0"/>
                                          </p:stCondLst>
                                        </p:cTn>
                                        <p:tgtEl>
                                          <p:spTgt spid="57"/>
                                        </p:tgtEl>
                                        <p:attrNameLst>
                                          <p:attrName>style.visibility</p:attrName>
                                        </p:attrNameLst>
                                      </p:cBhvr>
                                      <p:to>
                                        <p:strVal val="visible"/>
                                      </p:to>
                                    </p:set>
                                    <p:anim calcmode="lin" valueType="num">
                                      <p:cBhvr additive="base">
                                        <p:cTn id="72" dur="500" fill="hold"/>
                                        <p:tgtEl>
                                          <p:spTgt spid="57"/>
                                        </p:tgtEl>
                                        <p:attrNameLst>
                                          <p:attrName>ppt_x</p:attrName>
                                        </p:attrNameLst>
                                      </p:cBhvr>
                                      <p:tavLst>
                                        <p:tav tm="0">
                                          <p:val>
                                            <p:strVal val="1+#ppt_w/2"/>
                                          </p:val>
                                        </p:tav>
                                        <p:tav tm="100000">
                                          <p:val>
                                            <p:strVal val="#ppt_x"/>
                                          </p:val>
                                        </p:tav>
                                      </p:tavLst>
                                    </p:anim>
                                    <p:anim calcmode="lin" valueType="num">
                                      <p:cBhvr additive="base">
                                        <p:cTn id="73" dur="50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2699792" y="1707653"/>
            <a:ext cx="6480137" cy="2016224"/>
          </a:xfrm>
          <a:prstGeom prst="rect">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0" y="1707654"/>
            <a:ext cx="2483768"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nvSpPr>
        <p:spPr>
          <a:xfrm>
            <a:off x="410451" y="1930936"/>
            <a:ext cx="1553630" cy="1569660"/>
          </a:xfrm>
          <a:prstGeom prst="rect">
            <a:avLst/>
          </a:prstGeom>
          <a:noFill/>
        </p:spPr>
        <p:txBody>
          <a:bodyPr wrap="none" rtlCol="0">
            <a:spAutoFit/>
          </a:bodyPr>
          <a:lstStyle/>
          <a:p>
            <a:r>
              <a:rPr lang="en-US" altLang="zh-CN" sz="9600"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3635896" y="2428521"/>
            <a:ext cx="3877985" cy="646331"/>
          </a:xfrm>
          <a:prstGeom prst="rect">
            <a:avLst/>
          </a:prstGeom>
          <a:noFill/>
        </p:spPr>
        <p:txBody>
          <a:bodyPr wrap="none" rtlCol="0">
            <a:spAutoFit/>
          </a:bodyPr>
          <a:lstStyle/>
          <a:p>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年度工作内容概述</a:t>
            </a:r>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chemeClr val="tx2">
                <a:lumMod val="20000"/>
                <a:lumOff val="80000"/>
              </a:schemeClr>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8872883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 grpId="0" animBg="1"/>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4"/>
          <p:cNvGrpSpPr/>
          <p:nvPr/>
        </p:nvGrpSpPr>
        <p:grpSpPr>
          <a:xfrm>
            <a:off x="5079491" y="1347614"/>
            <a:ext cx="2880085" cy="645054"/>
            <a:chOff x="6772654" y="2152648"/>
            <a:chExt cx="3840113" cy="860072"/>
          </a:xfrm>
        </p:grpSpPr>
        <p:sp>
          <p:nvSpPr>
            <p:cNvPr id="13" name="Shape 539"/>
            <p:cNvSpPr/>
            <p:nvPr/>
          </p:nvSpPr>
          <p:spPr>
            <a:xfrm>
              <a:off x="7289045" y="2152648"/>
              <a:ext cx="3323722" cy="6443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4" name="Shape 540"/>
            <p:cNvSpPr/>
            <p:nvPr/>
          </p:nvSpPr>
          <p:spPr>
            <a:xfrm>
              <a:off x="6772654" y="2152648"/>
              <a:ext cx="516147"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9997"/>
                  </a:lnTo>
                  <a:lnTo>
                    <a:pt x="2792" y="21600"/>
                  </a:lnTo>
                  <a:lnTo>
                    <a:pt x="21600" y="16183"/>
                  </a:lnTo>
                  <a:cubicBezTo>
                    <a:pt x="21600" y="16183"/>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 name="Group 18"/>
          <p:cNvGrpSpPr/>
          <p:nvPr/>
        </p:nvGrpSpPr>
        <p:grpSpPr>
          <a:xfrm>
            <a:off x="1159320" y="1347614"/>
            <a:ext cx="2890361" cy="645054"/>
            <a:chOff x="1545760" y="2152648"/>
            <a:chExt cx="3853814" cy="860072"/>
          </a:xfrm>
        </p:grpSpPr>
        <p:sp>
          <p:nvSpPr>
            <p:cNvPr id="16" name="Shape 542"/>
            <p:cNvSpPr/>
            <p:nvPr/>
          </p:nvSpPr>
          <p:spPr>
            <a:xfrm>
              <a:off x="1545760" y="2152648"/>
              <a:ext cx="3344236" cy="6443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 name="Shape 543"/>
            <p:cNvSpPr/>
            <p:nvPr/>
          </p:nvSpPr>
          <p:spPr>
            <a:xfrm>
              <a:off x="4883415" y="2152648"/>
              <a:ext cx="516159" cy="8600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9997"/>
                  </a:lnTo>
                  <a:lnTo>
                    <a:pt x="18808" y="21600"/>
                  </a:lnTo>
                  <a:lnTo>
                    <a:pt x="0" y="16183"/>
                  </a:lnTo>
                  <a:cubicBezTo>
                    <a:pt x="0" y="16183"/>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 name="Group 21"/>
          <p:cNvGrpSpPr/>
          <p:nvPr/>
        </p:nvGrpSpPr>
        <p:grpSpPr>
          <a:xfrm>
            <a:off x="5070045" y="3367676"/>
            <a:ext cx="2902381" cy="645054"/>
            <a:chOff x="6760059" y="4457519"/>
            <a:chExt cx="3869841" cy="860072"/>
          </a:xfrm>
        </p:grpSpPr>
        <p:sp>
          <p:nvSpPr>
            <p:cNvPr id="19" name="Shape 545"/>
            <p:cNvSpPr/>
            <p:nvPr/>
          </p:nvSpPr>
          <p:spPr>
            <a:xfrm>
              <a:off x="7276450" y="4671632"/>
              <a:ext cx="3353450" cy="6443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0" name="Shape 546"/>
            <p:cNvSpPr/>
            <p:nvPr/>
          </p:nvSpPr>
          <p:spPr>
            <a:xfrm>
              <a:off x="6760059" y="4457519"/>
              <a:ext cx="516158"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603"/>
                  </a:lnTo>
                  <a:lnTo>
                    <a:pt x="2791" y="0"/>
                  </a:lnTo>
                  <a:lnTo>
                    <a:pt x="21600" y="5417"/>
                  </a:lnTo>
                  <a:cubicBezTo>
                    <a:pt x="21600" y="5417"/>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1" name="Group 24"/>
          <p:cNvGrpSpPr/>
          <p:nvPr/>
        </p:nvGrpSpPr>
        <p:grpSpPr>
          <a:xfrm>
            <a:off x="1159320" y="3367676"/>
            <a:ext cx="2890356" cy="645054"/>
            <a:chOff x="1545760" y="4457519"/>
            <a:chExt cx="3853808" cy="860072"/>
          </a:xfrm>
        </p:grpSpPr>
        <p:sp>
          <p:nvSpPr>
            <p:cNvPr id="22" name="Shape 548"/>
            <p:cNvSpPr/>
            <p:nvPr/>
          </p:nvSpPr>
          <p:spPr>
            <a:xfrm>
              <a:off x="1545760" y="4671632"/>
              <a:ext cx="3336278" cy="6443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3" name="Shape 549"/>
            <p:cNvSpPr/>
            <p:nvPr/>
          </p:nvSpPr>
          <p:spPr>
            <a:xfrm>
              <a:off x="4883415" y="4457519"/>
              <a:ext cx="516153" cy="8600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603"/>
                  </a:lnTo>
                  <a:lnTo>
                    <a:pt x="18808" y="0"/>
                  </a:lnTo>
                  <a:lnTo>
                    <a:pt x="0" y="5417"/>
                  </a:lnTo>
                  <a:cubicBezTo>
                    <a:pt x="0" y="5417"/>
                    <a:pt x="0" y="21600"/>
                    <a:pt x="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Shape 558"/>
          <p:cNvSpPr/>
          <p:nvPr/>
        </p:nvSpPr>
        <p:spPr>
          <a:xfrm>
            <a:off x="1159903" y="1522242"/>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6" name="Shape 566"/>
          <p:cNvSpPr/>
          <p:nvPr/>
        </p:nvSpPr>
        <p:spPr>
          <a:xfrm>
            <a:off x="1159903" y="3713745"/>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7" name="Shape 568"/>
          <p:cNvSpPr/>
          <p:nvPr/>
        </p:nvSpPr>
        <p:spPr>
          <a:xfrm>
            <a:off x="7814476" y="1522242"/>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9" name="Shape 576"/>
          <p:cNvSpPr/>
          <p:nvPr/>
        </p:nvSpPr>
        <p:spPr>
          <a:xfrm>
            <a:off x="7814476" y="3713745"/>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31"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年度工作内容概述</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 Placeholder 12"/>
          <p:cNvSpPr txBox="1">
            <a:spLocks/>
          </p:cNvSpPr>
          <p:nvPr/>
        </p:nvSpPr>
        <p:spPr>
          <a:xfrm>
            <a:off x="1500188" y="1483769"/>
            <a:ext cx="1959184" cy="287177"/>
          </a:xfrm>
          <a:prstGeom prst="rect">
            <a:avLst/>
          </a:prstGeom>
        </p:spPr>
        <p:txBody>
          <a:bodyPr lIns="0" rIns="0">
            <a:norm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题目批量导入</a:t>
            </a:r>
            <a:endParaRPr lang="en-GB"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Text Placeholder 12"/>
          <p:cNvSpPr txBox="1">
            <a:spLocks/>
          </p:cNvSpPr>
          <p:nvPr/>
        </p:nvSpPr>
        <p:spPr>
          <a:xfrm>
            <a:off x="1500187" y="3661661"/>
            <a:ext cx="1959184" cy="287177"/>
          </a:xfrm>
          <a:prstGeom prst="rect">
            <a:avLst/>
          </a:prstGeom>
        </p:spPr>
        <p:txBody>
          <a:bodyPr lIns="0" rIns="0">
            <a:normAutofit fontScale="92500"/>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教学数据导出及其异步化改造</a:t>
            </a:r>
            <a:endParaRPr lang="en-GB"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 Placeholder 12"/>
          <p:cNvSpPr txBox="1">
            <a:spLocks/>
          </p:cNvSpPr>
          <p:nvPr/>
        </p:nvSpPr>
        <p:spPr>
          <a:xfrm>
            <a:off x="5660202" y="1483769"/>
            <a:ext cx="1959184" cy="287177"/>
          </a:xfrm>
          <a:prstGeom prst="rect">
            <a:avLst/>
          </a:prstGeom>
        </p:spPr>
        <p:txBody>
          <a:bodyPr lIns="0" rIns="0">
            <a:normAutofit/>
          </a:bodyPr>
          <a:lstStyle>
            <a:lvl1pPr marL="0" indent="0" algn="r"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校名建议算法</a:t>
            </a:r>
            <a:endParaRPr lang="en-GB"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 Placeholder 12"/>
          <p:cNvSpPr txBox="1">
            <a:spLocks/>
          </p:cNvSpPr>
          <p:nvPr/>
        </p:nvSpPr>
        <p:spPr>
          <a:xfrm>
            <a:off x="5660201" y="3661661"/>
            <a:ext cx="1959184" cy="287177"/>
          </a:xfrm>
          <a:prstGeom prst="rect">
            <a:avLst/>
          </a:prstGeom>
        </p:spPr>
        <p:txBody>
          <a:bodyPr lIns="0" rIns="0">
            <a:normAutofit/>
          </a:bodyPr>
          <a:lstStyle>
            <a:lvl1pPr marL="0" indent="0" algn="r"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雨课堂专业版部署与开发</a:t>
            </a:r>
            <a:endParaRPr lang="en-GB"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 Placeholder 12"/>
          <p:cNvSpPr txBox="1">
            <a:spLocks/>
          </p:cNvSpPr>
          <p:nvPr/>
        </p:nvSpPr>
        <p:spPr>
          <a:xfrm>
            <a:off x="1500186" y="1965676"/>
            <a:ext cx="1775671" cy="123939"/>
          </a:xfrm>
          <a:prstGeom prst="rect">
            <a:avLst/>
          </a:prstGeom>
        </p:spPr>
        <p:txBody>
          <a:bodyPr lIns="0" rIns="0" anchor="ctr">
            <a:noAutofit/>
          </a:bodyPr>
          <a:lstStyle>
            <a:lvl1pPr marL="0" indent="0" algn="l"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000" dirty="0" smtClean="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根据用户提供的</a:t>
            </a:r>
            <a:r>
              <a:rPr lang="en-US" altLang="zh-CN" sz="1000" dirty="0" smtClean="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word</a:t>
            </a:r>
            <a:r>
              <a:rPr lang="zh-CN" altLang="en-US" sz="1000" dirty="0" smtClean="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文件或文本内容解析出选择题</a:t>
            </a:r>
            <a:endParaRPr lang="en-US" altLang="zh-CN"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endParaRPr>
          </a:p>
        </p:txBody>
      </p:sp>
      <p:sp>
        <p:nvSpPr>
          <p:cNvPr id="41" name="Text Placeholder 12"/>
          <p:cNvSpPr txBox="1">
            <a:spLocks/>
          </p:cNvSpPr>
          <p:nvPr/>
        </p:nvSpPr>
        <p:spPr>
          <a:xfrm>
            <a:off x="1500185" y="4176003"/>
            <a:ext cx="1775671" cy="123939"/>
          </a:xfrm>
          <a:prstGeom prst="rect">
            <a:avLst/>
          </a:prstGeom>
        </p:spPr>
        <p:txBody>
          <a:bodyPr lIns="0" rIns="0" anchor="ctr">
            <a:noAutofit/>
          </a:bodyPr>
          <a:lstStyle>
            <a:lvl1pPr marL="0" indent="0" algn="l"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000" dirty="0" smtClean="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老师可以将教学数据导出为</a:t>
            </a:r>
            <a:r>
              <a:rPr lang="en-US" altLang="zh-CN" sz="1000" dirty="0" smtClean="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excel</a:t>
            </a:r>
            <a:r>
              <a:rPr lang="zh-CN" altLang="en-US" sz="1000" dirty="0" smtClean="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文件</a:t>
            </a:r>
            <a:endParaRPr lang="en-US" altLang="zh-CN"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endParaRPr>
          </a:p>
        </p:txBody>
      </p:sp>
      <p:sp>
        <p:nvSpPr>
          <p:cNvPr id="42" name="Text Placeholder 12"/>
          <p:cNvSpPr txBox="1">
            <a:spLocks/>
          </p:cNvSpPr>
          <p:nvPr/>
        </p:nvSpPr>
        <p:spPr>
          <a:xfrm>
            <a:off x="5940152" y="1968806"/>
            <a:ext cx="1874323" cy="120809"/>
          </a:xfrm>
          <a:prstGeom prst="rect">
            <a:avLst/>
          </a:prstGeom>
        </p:spPr>
        <p:txBody>
          <a:bodyPr lIns="0" rIns="0" anchor="ctr">
            <a:noAutofit/>
          </a:bodyPr>
          <a:lstStyle>
            <a:lvl1pPr marL="0" indent="0" algn="r"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zh-CN" altLang="en-US" sz="1000" dirty="0" smtClean="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解决用户填写大学名称不规范的问题</a:t>
            </a:r>
            <a:endParaRPr lang="en-US" altLang="zh-CN"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endParaRPr>
          </a:p>
        </p:txBody>
      </p:sp>
      <p:sp>
        <p:nvSpPr>
          <p:cNvPr id="44" name="Text Placeholder 12"/>
          <p:cNvSpPr txBox="1">
            <a:spLocks/>
          </p:cNvSpPr>
          <p:nvPr/>
        </p:nvSpPr>
        <p:spPr>
          <a:xfrm>
            <a:off x="5940152" y="4179133"/>
            <a:ext cx="1682418" cy="120809"/>
          </a:xfrm>
          <a:prstGeom prst="rect">
            <a:avLst/>
          </a:prstGeom>
        </p:spPr>
        <p:txBody>
          <a:bodyPr lIns="0" rIns="0" anchor="ctr">
            <a:noAutofit/>
          </a:bodyPr>
          <a:lstStyle>
            <a:lvl1pPr marL="0" indent="0" algn="r"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zh-CN" altLang="en-US" sz="1000" dirty="0" smtClean="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为购买雨课堂专业版的学校进行数据导入和身份验证接入</a:t>
            </a:r>
            <a:endParaRPr lang="en-US" altLang="zh-CN"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endParaRPr>
          </a:p>
        </p:txBody>
      </p:sp>
      <p:grpSp>
        <p:nvGrpSpPr>
          <p:cNvPr id="52" name="组合 51"/>
          <p:cNvGrpSpPr/>
          <p:nvPr/>
        </p:nvGrpSpPr>
        <p:grpSpPr>
          <a:xfrm>
            <a:off x="3566899" y="1677917"/>
            <a:ext cx="1997947" cy="1997946"/>
            <a:chOff x="3566899" y="1605909"/>
            <a:chExt cx="1997947" cy="1997946"/>
          </a:xfrm>
        </p:grpSpPr>
        <p:sp>
          <p:nvSpPr>
            <p:cNvPr id="30" name="Shape 551"/>
            <p:cNvSpPr/>
            <p:nvPr/>
          </p:nvSpPr>
          <p:spPr>
            <a:xfrm>
              <a:off x="3566899" y="1605909"/>
              <a:ext cx="1997947" cy="19979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38100" tIns="38100" rIns="38100" bIns="38100" anchor="ct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45" name="椭圆 44"/>
            <p:cNvSpPr/>
            <p:nvPr/>
          </p:nvSpPr>
          <p:spPr>
            <a:xfrm>
              <a:off x="3699991" y="1747171"/>
              <a:ext cx="1728790" cy="172879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年度工作</a:t>
              </a:r>
              <a:endParaRPr lang="en-US" altLang="zh-CN" sz="20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2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内容概述</a:t>
              </a:r>
            </a:p>
          </p:txBody>
        </p:sp>
      </p:grpSp>
    </p:spTree>
    <p:extLst>
      <p:ext uri="{BB962C8B-B14F-4D97-AF65-F5344CB8AC3E}">
        <p14:creationId xmlns:p14="http://schemas.microsoft.com/office/powerpoint/2010/main" val="344800628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1"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850"/>
                            </p:stCondLst>
                            <p:childTnLst>
                              <p:par>
                                <p:cTn id="13" presetID="53" presetClass="entr" presetSubtype="16"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p:cTn id="15" dur="500" fill="hold"/>
                                        <p:tgtEl>
                                          <p:spTgt spid="52"/>
                                        </p:tgtEl>
                                        <p:attrNameLst>
                                          <p:attrName>ppt_w</p:attrName>
                                        </p:attrNameLst>
                                      </p:cBhvr>
                                      <p:tavLst>
                                        <p:tav tm="0">
                                          <p:val>
                                            <p:fltVal val="0"/>
                                          </p:val>
                                        </p:tav>
                                        <p:tav tm="100000">
                                          <p:val>
                                            <p:strVal val="#ppt_w"/>
                                          </p:val>
                                        </p:tav>
                                      </p:tavLst>
                                    </p:anim>
                                    <p:anim calcmode="lin" valueType="num">
                                      <p:cBhvr>
                                        <p:cTn id="16" dur="500" fill="hold"/>
                                        <p:tgtEl>
                                          <p:spTgt spid="52"/>
                                        </p:tgtEl>
                                        <p:attrNameLst>
                                          <p:attrName>ppt_h</p:attrName>
                                        </p:attrNameLst>
                                      </p:cBhvr>
                                      <p:tavLst>
                                        <p:tav tm="0">
                                          <p:val>
                                            <p:fltVal val="0"/>
                                          </p:val>
                                        </p:tav>
                                        <p:tav tm="100000">
                                          <p:val>
                                            <p:strVal val="#ppt_h"/>
                                          </p:val>
                                        </p:tav>
                                      </p:tavLst>
                                    </p:anim>
                                    <p:animEffect transition="in" filter="fade">
                                      <p:cBhvr>
                                        <p:cTn id="17" dur="500"/>
                                        <p:tgtEl>
                                          <p:spTgt spid="52"/>
                                        </p:tgtEl>
                                      </p:cBhvr>
                                    </p:animEffect>
                                  </p:childTnLst>
                                </p:cTn>
                              </p:par>
                            </p:childTnLst>
                          </p:cTn>
                        </p:par>
                        <p:par>
                          <p:cTn id="18" fill="hold">
                            <p:stCondLst>
                              <p:cond delay="1350"/>
                            </p:stCondLst>
                            <p:childTnLst>
                              <p:par>
                                <p:cTn id="19" presetID="22" presetClass="entr" presetSubtype="2"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par>
                          <p:cTn id="22" fill="hold">
                            <p:stCondLst>
                              <p:cond delay="1850"/>
                            </p:stCondLst>
                            <p:childTnLst>
                              <p:par>
                                <p:cTn id="23" presetID="10" presetClass="entr" presetSubtype="0" fill="hold" grpId="0" nodeType="afterEffect">
                                  <p:stCondLst>
                                    <p:cond delay="0"/>
                                  </p:stCondLst>
                                  <p:childTnLst>
                                    <p:set>
                                      <p:cBhvr>
                                        <p:cTn id="24" dur="1" fill="hold">
                                          <p:stCondLst>
                                            <p:cond delay="0"/>
                                          </p:stCondLst>
                                        </p:cTn>
                                        <p:tgtEl>
                                          <p:spTgt spid="32">
                                            <p:txEl>
                                              <p:pRg st="0" end="0"/>
                                            </p:txEl>
                                          </p:spTgt>
                                        </p:tgtEl>
                                        <p:attrNameLst>
                                          <p:attrName>style.visibility</p:attrName>
                                        </p:attrNameLst>
                                      </p:cBhvr>
                                      <p:to>
                                        <p:strVal val="visible"/>
                                      </p:to>
                                    </p:set>
                                    <p:animEffect transition="in" filter="fade">
                                      <p:cBhvr>
                                        <p:cTn id="25" dur="500"/>
                                        <p:tgtEl>
                                          <p:spTgt spid="32">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2350"/>
                            </p:stCondLst>
                            <p:childTnLst>
                              <p:par>
                                <p:cTn id="30" presetID="10" presetClass="entr" presetSubtype="0" fill="hold" grpId="0" nodeType="afterEffect">
                                  <p:stCondLst>
                                    <p:cond delay="0"/>
                                  </p:stCondLst>
                                  <p:childTnLst>
                                    <p:set>
                                      <p:cBhvr>
                                        <p:cTn id="31" dur="1" fill="hold">
                                          <p:stCondLst>
                                            <p:cond delay="0"/>
                                          </p:stCondLst>
                                        </p:cTn>
                                        <p:tgtEl>
                                          <p:spTgt spid="39">
                                            <p:txEl>
                                              <p:pRg st="0" end="0"/>
                                            </p:txEl>
                                          </p:spTgt>
                                        </p:tgtEl>
                                        <p:attrNameLst>
                                          <p:attrName>style.visibility</p:attrName>
                                        </p:attrNameLst>
                                      </p:cBhvr>
                                      <p:to>
                                        <p:strVal val="visible"/>
                                      </p:to>
                                    </p:set>
                                    <p:animEffect transition="in" filter="fade">
                                      <p:cBhvr>
                                        <p:cTn id="32" dur="500"/>
                                        <p:tgtEl>
                                          <p:spTgt spid="39">
                                            <p:txEl>
                                              <p:pRg st="0" end="0"/>
                                            </p:txEl>
                                          </p:spTgt>
                                        </p:tgtEl>
                                      </p:cBhvr>
                                    </p:animEffect>
                                  </p:childTnLst>
                                </p:cTn>
                              </p:par>
                            </p:childTnLst>
                          </p:cTn>
                        </p:par>
                        <p:par>
                          <p:cTn id="33" fill="hold">
                            <p:stCondLst>
                              <p:cond delay="2850"/>
                            </p:stCondLst>
                            <p:childTnLst>
                              <p:par>
                                <p:cTn id="34" presetID="22" presetClass="entr" presetSubtype="2"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right)">
                                      <p:cBhvr>
                                        <p:cTn id="36" dur="500"/>
                                        <p:tgtEl>
                                          <p:spTgt spid="21"/>
                                        </p:tgtEl>
                                      </p:cBhvr>
                                    </p:animEffect>
                                  </p:childTnLst>
                                </p:cTn>
                              </p:par>
                            </p:childTnLst>
                          </p:cTn>
                        </p:par>
                        <p:par>
                          <p:cTn id="37" fill="hold">
                            <p:stCondLst>
                              <p:cond delay="3350"/>
                            </p:stCondLst>
                            <p:childTnLst>
                              <p:par>
                                <p:cTn id="38" presetID="10" presetClass="entr" presetSubtype="0"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fade">
                                      <p:cBhvr>
                                        <p:cTn id="40" dur="500"/>
                                        <p:tgtEl>
                                          <p:spTgt spid="35">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childTnLst>
                          </p:cTn>
                        </p:par>
                        <p:par>
                          <p:cTn id="44" fill="hold">
                            <p:stCondLst>
                              <p:cond delay="3850"/>
                            </p:stCondLst>
                            <p:childTnLst>
                              <p:par>
                                <p:cTn id="45" presetID="10" presetClass="entr" presetSubtype="0" fill="hold" grpId="0" nodeType="afterEffect">
                                  <p:stCondLst>
                                    <p:cond delay="0"/>
                                  </p:stCondLst>
                                  <p:childTnLst>
                                    <p:set>
                                      <p:cBhvr>
                                        <p:cTn id="46" dur="1" fill="hold">
                                          <p:stCondLst>
                                            <p:cond delay="0"/>
                                          </p:stCondLst>
                                        </p:cTn>
                                        <p:tgtEl>
                                          <p:spTgt spid="41">
                                            <p:txEl>
                                              <p:pRg st="0" end="0"/>
                                            </p:txEl>
                                          </p:spTgt>
                                        </p:tgtEl>
                                        <p:attrNameLst>
                                          <p:attrName>style.visibility</p:attrName>
                                        </p:attrNameLst>
                                      </p:cBhvr>
                                      <p:to>
                                        <p:strVal val="visible"/>
                                      </p:to>
                                    </p:set>
                                    <p:animEffect transition="in" filter="fade">
                                      <p:cBhvr>
                                        <p:cTn id="47" dur="500"/>
                                        <p:tgtEl>
                                          <p:spTgt spid="41">
                                            <p:txEl>
                                              <p:pRg st="0" end="0"/>
                                            </p:txEl>
                                          </p:spTgt>
                                        </p:tgtEl>
                                      </p:cBhvr>
                                    </p:animEffect>
                                  </p:childTnLst>
                                </p:cTn>
                              </p:par>
                            </p:childTnLst>
                          </p:cTn>
                        </p:par>
                        <p:par>
                          <p:cTn id="48" fill="hold">
                            <p:stCondLst>
                              <p:cond delay="4350"/>
                            </p:stCondLst>
                            <p:childTnLst>
                              <p:par>
                                <p:cTn id="49" presetID="22" presetClass="entr" presetSubtype="8" fill="hold"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500"/>
                                        <p:tgtEl>
                                          <p:spTgt spid="12"/>
                                        </p:tgtEl>
                                      </p:cBhvr>
                                    </p:animEffect>
                                  </p:childTnLst>
                                </p:cTn>
                              </p:par>
                            </p:childTnLst>
                          </p:cTn>
                        </p:par>
                        <p:par>
                          <p:cTn id="52" fill="hold">
                            <p:stCondLst>
                              <p:cond delay="4850"/>
                            </p:stCondLst>
                            <p:childTnLst>
                              <p:par>
                                <p:cTn id="53" presetID="10" presetClass="entr" presetSubtype="0" fill="hold" grpId="0" nodeType="afterEffect">
                                  <p:stCondLst>
                                    <p:cond delay="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childTnLst>
                          </p:cTn>
                        </p:par>
                        <p:par>
                          <p:cTn id="59" fill="hold">
                            <p:stCondLst>
                              <p:cond delay="5350"/>
                            </p:stCondLst>
                            <p:childTnLst>
                              <p:par>
                                <p:cTn id="60" presetID="10" presetClass="entr" presetSubtype="0" fill="hold" grpId="0" nodeType="afterEffect">
                                  <p:stCondLst>
                                    <p:cond delay="0"/>
                                  </p:stCondLst>
                                  <p:childTnLst>
                                    <p:set>
                                      <p:cBhvr>
                                        <p:cTn id="61" dur="1" fill="hold">
                                          <p:stCondLst>
                                            <p:cond delay="0"/>
                                          </p:stCondLst>
                                        </p:cTn>
                                        <p:tgtEl>
                                          <p:spTgt spid="42">
                                            <p:txEl>
                                              <p:pRg st="0" end="0"/>
                                            </p:txEl>
                                          </p:spTgt>
                                        </p:tgtEl>
                                        <p:attrNameLst>
                                          <p:attrName>style.visibility</p:attrName>
                                        </p:attrNameLst>
                                      </p:cBhvr>
                                      <p:to>
                                        <p:strVal val="visible"/>
                                      </p:to>
                                    </p:set>
                                    <p:animEffect transition="in" filter="fade">
                                      <p:cBhvr>
                                        <p:cTn id="62" dur="500"/>
                                        <p:tgtEl>
                                          <p:spTgt spid="42">
                                            <p:txEl>
                                              <p:pRg st="0" end="0"/>
                                            </p:txEl>
                                          </p:spTgt>
                                        </p:tgtEl>
                                      </p:cBhvr>
                                    </p:animEffect>
                                  </p:childTnLst>
                                </p:cTn>
                              </p:par>
                            </p:childTnLst>
                          </p:cTn>
                        </p:par>
                        <p:par>
                          <p:cTn id="63" fill="hold">
                            <p:stCondLst>
                              <p:cond delay="5850"/>
                            </p:stCondLst>
                            <p:childTnLst>
                              <p:par>
                                <p:cTn id="64" presetID="22" presetClass="entr" presetSubtype="8" fill="hold" nodeType="after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wipe(left)">
                                      <p:cBhvr>
                                        <p:cTn id="66" dur="500"/>
                                        <p:tgtEl>
                                          <p:spTgt spid="18"/>
                                        </p:tgtEl>
                                      </p:cBhvr>
                                    </p:animEffect>
                                  </p:childTnLst>
                                </p:cTn>
                              </p:par>
                            </p:childTnLst>
                          </p:cTn>
                        </p:par>
                        <p:par>
                          <p:cTn id="67" fill="hold">
                            <p:stCondLst>
                              <p:cond delay="6350"/>
                            </p:stCondLst>
                            <p:childTnLst>
                              <p:par>
                                <p:cTn id="68" presetID="10" presetClass="entr" presetSubtype="0" fill="hold" grpId="0" nodeType="afterEffect">
                                  <p:stCondLst>
                                    <p:cond delay="0"/>
                                  </p:stCondLst>
                                  <p:childTnLst>
                                    <p:set>
                                      <p:cBhvr>
                                        <p:cTn id="69" dur="1" fill="hold">
                                          <p:stCondLst>
                                            <p:cond delay="0"/>
                                          </p:stCondLst>
                                        </p:cTn>
                                        <p:tgtEl>
                                          <p:spTgt spid="38">
                                            <p:txEl>
                                              <p:pRg st="0" end="0"/>
                                            </p:txEl>
                                          </p:spTgt>
                                        </p:tgtEl>
                                        <p:attrNameLst>
                                          <p:attrName>style.visibility</p:attrName>
                                        </p:attrNameLst>
                                      </p:cBhvr>
                                      <p:to>
                                        <p:strVal val="visible"/>
                                      </p:to>
                                    </p:set>
                                    <p:animEffect transition="in" filter="fade">
                                      <p:cBhvr>
                                        <p:cTn id="70" dur="500"/>
                                        <p:tgtEl>
                                          <p:spTgt spid="38">
                                            <p:txEl>
                                              <p:pRg st="0" end="0"/>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childTnLst>
                          </p:cTn>
                        </p:par>
                        <p:par>
                          <p:cTn id="74" fill="hold">
                            <p:stCondLst>
                              <p:cond delay="6850"/>
                            </p:stCondLst>
                            <p:childTnLst>
                              <p:par>
                                <p:cTn id="75" presetID="10" presetClass="entr" presetSubtype="0" fill="hold" grpId="0" nodeType="afterEffect">
                                  <p:stCondLst>
                                    <p:cond delay="0"/>
                                  </p:stCondLst>
                                  <p:childTnLst>
                                    <p:set>
                                      <p:cBhvr>
                                        <p:cTn id="76" dur="1" fill="hold">
                                          <p:stCondLst>
                                            <p:cond delay="0"/>
                                          </p:stCondLst>
                                        </p:cTn>
                                        <p:tgtEl>
                                          <p:spTgt spid="44">
                                            <p:txEl>
                                              <p:pRg st="0" end="0"/>
                                            </p:txEl>
                                          </p:spTgt>
                                        </p:tgtEl>
                                        <p:attrNameLst>
                                          <p:attrName>style.visibility</p:attrName>
                                        </p:attrNameLst>
                                      </p:cBhvr>
                                      <p:to>
                                        <p:strVal val="visible"/>
                                      </p:to>
                                    </p:set>
                                    <p:animEffect transition="in" filter="fade">
                                      <p:cBhvr>
                                        <p:cTn id="77"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7" grpId="0" animBg="1"/>
      <p:bldP spid="29" grpId="0" animBg="1"/>
      <p:bldP spid="31" grpId="1"/>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8" grpId="0" build="p">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题目批量导入</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899160" y="1248162"/>
            <a:ext cx="7345680" cy="13955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223653" y="1391962"/>
            <a:ext cx="6750750" cy="1107996"/>
          </a:xfrm>
          <a:prstGeom prst="rect">
            <a:avLst/>
          </a:prstGeom>
          <a:noFill/>
        </p:spPr>
        <p:txBody>
          <a:bodyPr wrap="square" lIns="0" tIns="0" rIns="0" bIns="0" rtlCol="0">
            <a:spAutoFit/>
          </a:bodyPr>
          <a:lstStyle/>
          <a:p>
            <a:pPr algn="just">
              <a:lnSpc>
                <a:spcPct val="120000"/>
              </a:lnSpc>
            </a:pPr>
            <a:r>
              <a:rPr lang="zh-CN" altLang="en-US" sz="12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描述</a:t>
            </a:r>
            <a:endParaRPr lang="en-US" altLang="zh-CN" sz="12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用户输入（文本，</a:t>
            </a:r>
            <a:r>
              <a:rPr lang="en-US" altLang="zh-CN"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word</a:t>
            </a:r>
            <a:r>
              <a:rPr lang="zh-CN" altLang="en-US"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r>
              <a:rPr lang="en-US" altLang="zh-CN"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HTML</a:t>
            </a:r>
            <a:r>
              <a:rPr lang="zh-CN" altLang="en-US"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解析）→题目切割，解析→雨课堂试卷，题目</a:t>
            </a:r>
            <a:endParaRPr lang="en-US" altLang="zh-CN"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lang="en-US" altLang="zh-CN"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原理</a:t>
            </a:r>
            <a:endParaRPr lang="en-US" altLang="zh-CN" sz="12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正则表达式，题目识别规则模型</a:t>
            </a:r>
            <a:endParaRPr lang="en-US" altLang="zh-CN"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61492" y="12035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7996471" y="2400102"/>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5"/>
          <p:cNvSpPr>
            <a:spLocks/>
          </p:cNvSpPr>
          <p:nvPr/>
        </p:nvSpPr>
        <p:spPr bwMode="auto">
          <a:xfrm>
            <a:off x="3004976"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42"/>
          <p:cNvSpPr txBox="1"/>
          <p:nvPr/>
        </p:nvSpPr>
        <p:spPr>
          <a:xfrm>
            <a:off x="3237936"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smtClean="0">
                <a:latin typeface="Arial" panose="020B0604020202020204" pitchFamily="34" charset="0"/>
                <a:sym typeface="Arial" panose="020B0604020202020204" pitchFamily="34" charset="0"/>
              </a:rPr>
              <a:t>题目</a:t>
            </a:r>
            <a:endParaRPr lang="en-US" altLang="zh-CN" sz="1800" b="1" dirty="0" smtClean="0">
              <a:latin typeface="Arial" panose="020B0604020202020204" pitchFamily="34" charset="0"/>
              <a:sym typeface="Arial" panose="020B0604020202020204" pitchFamily="34" charset="0"/>
            </a:endParaRPr>
          </a:p>
          <a:p>
            <a:pPr algn="ctr"/>
            <a:r>
              <a:rPr lang="zh-CN" altLang="en-US" sz="1800" b="1" dirty="0" smtClean="0">
                <a:latin typeface="Arial" panose="020B0604020202020204" pitchFamily="34" charset="0"/>
                <a:sym typeface="Arial" panose="020B0604020202020204" pitchFamily="34" charset="0"/>
              </a:rPr>
              <a:t>切割</a:t>
            </a:r>
            <a:endParaRPr lang="zh-CN" altLang="en-US" sz="1800" b="1" dirty="0">
              <a:latin typeface="Arial" panose="020B0604020202020204" pitchFamily="34" charset="0"/>
              <a:sym typeface="Arial" panose="020B0604020202020204" pitchFamily="34" charset="0"/>
            </a:endParaRPr>
          </a:p>
        </p:txBody>
      </p:sp>
      <p:sp>
        <p:nvSpPr>
          <p:cNvPr id="44" name="Freeform 5"/>
          <p:cNvSpPr>
            <a:spLocks/>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
          <p:cNvSpPr>
            <a:spLocks/>
          </p:cNvSpPr>
          <p:nvPr/>
        </p:nvSpPr>
        <p:spPr bwMode="auto">
          <a:xfrm>
            <a:off x="4599028"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5"/>
          <p:cNvSpPr>
            <a:spLocks/>
          </p:cNvSpPr>
          <p:nvPr/>
        </p:nvSpPr>
        <p:spPr bwMode="auto">
          <a:xfrm>
            <a:off x="619308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1660400"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smtClean="0">
                <a:latin typeface="Arial" panose="020B0604020202020204" pitchFamily="34" charset="0"/>
                <a:sym typeface="Arial" panose="020B0604020202020204" pitchFamily="34" charset="0"/>
              </a:rPr>
              <a:t>HTML</a:t>
            </a:r>
          </a:p>
          <a:p>
            <a:pPr algn="ctr"/>
            <a:r>
              <a:rPr lang="zh-CN" altLang="en-US" sz="1800" b="1" dirty="0" smtClean="0">
                <a:latin typeface="Arial" panose="020B0604020202020204" pitchFamily="34" charset="0"/>
                <a:sym typeface="Arial" panose="020B0604020202020204" pitchFamily="34" charset="0"/>
              </a:rPr>
              <a:t>解析</a:t>
            </a:r>
            <a:endParaRPr lang="zh-CN" altLang="en-US" sz="1800" b="1" dirty="0">
              <a:latin typeface="Arial" panose="020B0604020202020204" pitchFamily="34" charset="0"/>
              <a:sym typeface="Arial" panose="020B0604020202020204" pitchFamily="34" charset="0"/>
            </a:endParaRPr>
          </a:p>
        </p:txBody>
      </p:sp>
      <p:sp>
        <p:nvSpPr>
          <p:cNvPr id="48" name="TextBox 47"/>
          <p:cNvSpPr txBox="1"/>
          <p:nvPr/>
        </p:nvSpPr>
        <p:spPr>
          <a:xfrm>
            <a:off x="4819127" y="3388528"/>
            <a:ext cx="1027790"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smtClean="0">
                <a:latin typeface="Arial" panose="020B0604020202020204" pitchFamily="34" charset="0"/>
                <a:sym typeface="Arial" panose="020B0604020202020204" pitchFamily="34" charset="0"/>
              </a:rPr>
              <a:t>题目元素分析</a:t>
            </a:r>
            <a:endParaRPr lang="zh-CN" altLang="en-US" sz="1800" b="1" dirty="0">
              <a:latin typeface="Arial" panose="020B0604020202020204" pitchFamily="34" charset="0"/>
              <a:sym typeface="Arial" panose="020B0604020202020204" pitchFamily="34" charset="0"/>
            </a:endParaRPr>
          </a:p>
        </p:txBody>
      </p:sp>
      <p:sp>
        <p:nvSpPr>
          <p:cNvPr id="49" name="TextBox 48"/>
          <p:cNvSpPr txBox="1"/>
          <p:nvPr/>
        </p:nvSpPr>
        <p:spPr>
          <a:xfrm>
            <a:off x="6602212" y="3385904"/>
            <a:ext cx="649724"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smtClean="0">
                <a:latin typeface="Arial" panose="020B0604020202020204" pitchFamily="34" charset="0"/>
                <a:sym typeface="Arial" panose="020B0604020202020204" pitchFamily="34" charset="0"/>
              </a:rPr>
              <a:t>异常处理</a:t>
            </a:r>
            <a:endParaRPr lang="zh-CN" altLang="en-US" sz="1800" b="1"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71658131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7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2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175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25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7"/>
          <p:cNvGrpSpPr/>
          <p:nvPr/>
        </p:nvGrpSpPr>
        <p:grpSpPr>
          <a:xfrm>
            <a:off x="827584" y="1500501"/>
            <a:ext cx="1647323" cy="1077093"/>
            <a:chOff x="1" y="0"/>
            <a:chExt cx="4392858" cy="2872248"/>
          </a:xfrm>
        </p:grpSpPr>
        <p:sp>
          <p:nvSpPr>
            <p:cNvPr id="3" name="Shape 333"/>
            <p:cNvSpPr/>
            <p:nvPr/>
          </p:nvSpPr>
          <p:spPr>
            <a:xfrm>
              <a:off x="1" y="0"/>
              <a:ext cx="4392858"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6" name="Shape 335"/>
            <p:cNvSpPr/>
            <p:nvPr/>
          </p:nvSpPr>
          <p:spPr>
            <a:xfrm>
              <a:off x="1699293" y="1207643"/>
              <a:ext cx="1641473" cy="49244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smtClean="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用户输入</a:t>
              </a:r>
              <a:endParaRPr lang="id-ID" altLang="zh-CN" sz="1200" b="1"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grpSp>
      <p:grpSp>
        <p:nvGrpSpPr>
          <p:cNvPr id="7" name="Group 342"/>
          <p:cNvGrpSpPr/>
          <p:nvPr/>
        </p:nvGrpSpPr>
        <p:grpSpPr>
          <a:xfrm>
            <a:off x="2262318" y="1500501"/>
            <a:ext cx="1647323" cy="1077093"/>
            <a:chOff x="0" y="0"/>
            <a:chExt cx="4392859" cy="2872248"/>
          </a:xfrm>
        </p:grpSpPr>
        <p:sp>
          <p:nvSpPr>
            <p:cNvPr id="8" name="Shape 33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2"/>
            </a:solidFill>
            <a:ln w="12700" cap="flat">
              <a:noFill/>
              <a:miter lim="400000"/>
            </a:ln>
            <a:effectLst/>
          </p:spPr>
          <p:txBody>
            <a:bodyPr wrap="square" lIns="0" tIns="0" rIns="0" bIns="0" numCol="1" anchor="ctr">
              <a:noAutofit/>
            </a:bodyPr>
            <a:lstStyle/>
            <a:p>
              <a:pPr lvl="0">
                <a:defRPr sz="11200"/>
              </a:pPr>
              <a:endParaRPr sz="120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1" name="Shape 340"/>
            <p:cNvSpPr/>
            <p:nvPr/>
          </p:nvSpPr>
          <p:spPr>
            <a:xfrm>
              <a:off x="1194479" y="1289712"/>
              <a:ext cx="2852436" cy="4318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smtClean="0">
                  <a:solidFill>
                    <a:schemeClr val="tx1">
                      <a:lumMod val="75000"/>
                      <a:lumOff val="25000"/>
                    </a:schemeClr>
                  </a:solidFill>
                  <a:latin typeface="Arial" panose="020B0604020202020204" pitchFamily="34" charset="0"/>
                  <a:ea typeface="微软雅黑" panose="020B0503020204020204" pitchFamily="34" charset="-122"/>
                  <a:cs typeface="Lato Regular"/>
                  <a:sym typeface="Arial" panose="020B0604020202020204" pitchFamily="34" charset="0"/>
                </a:rPr>
                <a:t>文件解析</a:t>
              </a:r>
              <a:endParaRPr lang="id-ID" altLang="zh-CN" sz="1200" b="1" dirty="0">
                <a:solidFill>
                  <a:schemeClr val="tx1">
                    <a:lumMod val="75000"/>
                    <a:lumOff val="25000"/>
                  </a:schemeClr>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grpSp>
      <p:grpSp>
        <p:nvGrpSpPr>
          <p:cNvPr id="12" name="Group 347"/>
          <p:cNvGrpSpPr/>
          <p:nvPr/>
        </p:nvGrpSpPr>
        <p:grpSpPr>
          <a:xfrm>
            <a:off x="3732499" y="1500501"/>
            <a:ext cx="1647323" cy="1077093"/>
            <a:chOff x="0" y="0"/>
            <a:chExt cx="4392859" cy="2872248"/>
          </a:xfrm>
        </p:grpSpPr>
        <p:sp>
          <p:nvSpPr>
            <p:cNvPr id="13" name="Shape 34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Shape 345"/>
            <p:cNvSpPr/>
            <p:nvPr/>
          </p:nvSpPr>
          <p:spPr>
            <a:xfrm>
              <a:off x="1086541" y="1289712"/>
              <a:ext cx="2972476" cy="4318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smtClean="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题目切割</a:t>
              </a:r>
              <a:endParaRPr lang="id-ID" altLang="zh-CN" sz="1200" b="1"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grpSp>
      <p:grpSp>
        <p:nvGrpSpPr>
          <p:cNvPr id="17" name="Group 352"/>
          <p:cNvGrpSpPr/>
          <p:nvPr/>
        </p:nvGrpSpPr>
        <p:grpSpPr>
          <a:xfrm>
            <a:off x="5190569" y="1500501"/>
            <a:ext cx="1647322" cy="1077093"/>
            <a:chOff x="0" y="0"/>
            <a:chExt cx="4392859" cy="2872248"/>
          </a:xfrm>
        </p:grpSpPr>
        <p:sp>
          <p:nvSpPr>
            <p:cNvPr id="18" name="Shape 34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2"/>
            </a:solidFill>
            <a:ln w="12700" cap="flat">
              <a:noFill/>
              <a:miter lim="400000"/>
            </a:ln>
            <a:effectLst/>
          </p:spPr>
          <p:txBody>
            <a:bodyPr wrap="square" lIns="0" tIns="0" rIns="0" bIns="0" numCol="1" anchor="ctr">
              <a:noAutofit/>
            </a:bodyPr>
            <a:lstStyle/>
            <a:p>
              <a:pPr lvl="0">
                <a:defRPr sz="11200"/>
              </a:pPr>
              <a:endParaRPr sz="120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1" name="Shape 350"/>
            <p:cNvSpPr/>
            <p:nvPr/>
          </p:nvSpPr>
          <p:spPr>
            <a:xfrm>
              <a:off x="1186403" y="1289712"/>
              <a:ext cx="2924718" cy="4318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smtClean="0">
                  <a:solidFill>
                    <a:schemeClr val="tx1">
                      <a:lumMod val="75000"/>
                      <a:lumOff val="25000"/>
                    </a:schemeClr>
                  </a:solidFill>
                  <a:latin typeface="Arial" panose="020B0604020202020204" pitchFamily="34" charset="0"/>
                  <a:ea typeface="微软雅黑" panose="020B0503020204020204" pitchFamily="34" charset="-122"/>
                  <a:cs typeface="Lato Regular"/>
                  <a:sym typeface="Arial" panose="020B0604020202020204" pitchFamily="34" charset="0"/>
                </a:rPr>
                <a:t>题目元素解析</a:t>
              </a:r>
              <a:endParaRPr lang="id-ID" altLang="zh-CN" sz="1200" b="1" dirty="0">
                <a:solidFill>
                  <a:schemeClr val="tx1">
                    <a:lumMod val="75000"/>
                    <a:lumOff val="25000"/>
                  </a:schemeClr>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grpSp>
      <p:grpSp>
        <p:nvGrpSpPr>
          <p:cNvPr id="22" name="Group 357"/>
          <p:cNvGrpSpPr/>
          <p:nvPr/>
        </p:nvGrpSpPr>
        <p:grpSpPr>
          <a:xfrm>
            <a:off x="6669094" y="1500501"/>
            <a:ext cx="1647322" cy="1077093"/>
            <a:chOff x="0" y="0"/>
            <a:chExt cx="4392859" cy="2872248"/>
          </a:xfrm>
        </p:grpSpPr>
        <p:sp>
          <p:nvSpPr>
            <p:cNvPr id="23" name="Shape 35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6" name="Shape 355"/>
            <p:cNvSpPr/>
            <p:nvPr/>
          </p:nvSpPr>
          <p:spPr>
            <a:xfrm>
              <a:off x="914275" y="1330752"/>
              <a:ext cx="3014432" cy="36933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smtClean="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异常报告</a:t>
              </a:r>
              <a:endParaRPr lang="id-ID" altLang="zh-CN" sz="1200" b="1"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grpSp>
      <p:grpSp>
        <p:nvGrpSpPr>
          <p:cNvPr id="27" name="Group 360"/>
          <p:cNvGrpSpPr/>
          <p:nvPr/>
        </p:nvGrpSpPr>
        <p:grpSpPr>
          <a:xfrm>
            <a:off x="1491759" y="2423657"/>
            <a:ext cx="318973" cy="318973"/>
            <a:chOff x="0" y="0"/>
            <a:chExt cx="850594" cy="850594"/>
          </a:xfrm>
        </p:grpSpPr>
        <p:sp>
          <p:nvSpPr>
            <p:cNvPr id="28" name="Shape 358"/>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9" name="Shape 359"/>
            <p:cNvSpPr/>
            <p:nvPr/>
          </p:nvSpPr>
          <p:spPr>
            <a:xfrm>
              <a:off x="300082" y="114147"/>
              <a:ext cx="250430" cy="622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p>
          </p:txBody>
        </p:sp>
      </p:grpSp>
      <p:grpSp>
        <p:nvGrpSpPr>
          <p:cNvPr id="30" name="Group 363"/>
          <p:cNvGrpSpPr/>
          <p:nvPr/>
        </p:nvGrpSpPr>
        <p:grpSpPr>
          <a:xfrm>
            <a:off x="2929521" y="2423657"/>
            <a:ext cx="318973" cy="318973"/>
            <a:chOff x="0" y="0"/>
            <a:chExt cx="850594" cy="850594"/>
          </a:xfrm>
        </p:grpSpPr>
        <p:sp>
          <p:nvSpPr>
            <p:cNvPr id="31" name="Shape 361"/>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50800" cap="flat">
              <a:solidFill>
                <a:srgbClr val="FBF9FC"/>
              </a:solidFill>
              <a:prstDash val="solid"/>
              <a:miter lim="400000"/>
            </a:ln>
            <a:effectLst/>
          </p:spPr>
          <p:txBody>
            <a:bodyPr wrap="square" lIns="0" tIns="0" rIns="0" bIns="0" numCol="1" anchor="ctr">
              <a:noAutofit/>
            </a:bodyPr>
            <a:lstStyle/>
            <a:p>
              <a:pPr lvl="0">
                <a:defRPr sz="11200"/>
              </a:pPr>
              <a:endParaRPr>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2" name="Shape 362"/>
            <p:cNvSpPr/>
            <p:nvPr/>
          </p:nvSpPr>
          <p:spPr>
            <a:xfrm>
              <a:off x="311484" y="179076"/>
              <a:ext cx="227626" cy="4924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p>
          </p:txBody>
        </p:sp>
      </p:grpSp>
      <p:grpSp>
        <p:nvGrpSpPr>
          <p:cNvPr id="33" name="Group 366"/>
          <p:cNvGrpSpPr/>
          <p:nvPr/>
        </p:nvGrpSpPr>
        <p:grpSpPr>
          <a:xfrm>
            <a:off x="4396674" y="2423657"/>
            <a:ext cx="318973" cy="318973"/>
            <a:chOff x="0" y="0"/>
            <a:chExt cx="850594" cy="850594"/>
          </a:xfrm>
        </p:grpSpPr>
        <p:sp>
          <p:nvSpPr>
            <p:cNvPr id="34" name="Shape 364"/>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5" name="Shape 365"/>
            <p:cNvSpPr/>
            <p:nvPr/>
          </p:nvSpPr>
          <p:spPr>
            <a:xfrm>
              <a:off x="311484" y="179076"/>
              <a:ext cx="227626" cy="4924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p>
          </p:txBody>
        </p:sp>
      </p:grpSp>
      <p:grpSp>
        <p:nvGrpSpPr>
          <p:cNvPr id="36" name="Group 369"/>
          <p:cNvGrpSpPr/>
          <p:nvPr/>
        </p:nvGrpSpPr>
        <p:grpSpPr>
          <a:xfrm>
            <a:off x="5854743" y="2423657"/>
            <a:ext cx="318973" cy="318973"/>
            <a:chOff x="0" y="0"/>
            <a:chExt cx="850594" cy="850594"/>
          </a:xfrm>
        </p:grpSpPr>
        <p:sp>
          <p:nvSpPr>
            <p:cNvPr id="37" name="Shape 367"/>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50800" cap="flat">
              <a:solidFill>
                <a:srgbClr val="FBF9FC"/>
              </a:solidFill>
              <a:prstDash val="solid"/>
              <a:miter lim="400000"/>
            </a:ln>
            <a:effectLst/>
          </p:spPr>
          <p:txBody>
            <a:bodyPr wrap="square" lIns="0" tIns="0" rIns="0" bIns="0" numCol="1" anchor="ctr">
              <a:noAutofit/>
            </a:bodyPr>
            <a:lstStyle/>
            <a:p>
              <a:pPr lvl="0">
                <a:defRPr sz="11200"/>
              </a:pPr>
              <a:endParaRPr>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8" name="Shape 368"/>
            <p:cNvSpPr/>
            <p:nvPr/>
          </p:nvSpPr>
          <p:spPr>
            <a:xfrm>
              <a:off x="243825" y="114147"/>
              <a:ext cx="362944" cy="622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p>
          </p:txBody>
        </p:sp>
      </p:grpSp>
      <p:grpSp>
        <p:nvGrpSpPr>
          <p:cNvPr id="39" name="Group 372"/>
          <p:cNvGrpSpPr/>
          <p:nvPr/>
        </p:nvGrpSpPr>
        <p:grpSpPr>
          <a:xfrm>
            <a:off x="7333269" y="2423657"/>
            <a:ext cx="318973" cy="318973"/>
            <a:chOff x="0" y="0"/>
            <a:chExt cx="850594" cy="850594"/>
          </a:xfrm>
        </p:grpSpPr>
        <p:sp>
          <p:nvSpPr>
            <p:cNvPr id="40" name="Shape 370"/>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1" name="Shape 371"/>
            <p:cNvSpPr/>
            <p:nvPr/>
          </p:nvSpPr>
          <p:spPr>
            <a:xfrm>
              <a:off x="311484" y="179076"/>
              <a:ext cx="227626" cy="4924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5</a:t>
              </a:r>
            </a:p>
          </p:txBody>
        </p:sp>
      </p:grpSp>
      <p:sp>
        <p:nvSpPr>
          <p:cNvPr id="43" name="Shape 373"/>
          <p:cNvSpPr/>
          <p:nvPr/>
        </p:nvSpPr>
        <p:spPr>
          <a:xfrm>
            <a:off x="1043608" y="3003798"/>
            <a:ext cx="1177714" cy="553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用户可以选择使用</a:t>
            </a:r>
            <a:r>
              <a:rPr lang="en-US" altLang="zh-CN"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”word</a:t>
            </a: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文件</a:t>
            </a:r>
            <a:r>
              <a:rPr lang="en-US" altLang="zh-CN"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或者直接粘贴文字到文本框</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Shape 376"/>
          <p:cNvSpPr/>
          <p:nvPr/>
        </p:nvSpPr>
        <p:spPr>
          <a:xfrm>
            <a:off x="2509354" y="3003798"/>
            <a:ext cx="1177713" cy="1477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当输入的是</a:t>
            </a:r>
            <a:r>
              <a:rPr lang="en-US" altLang="zh-CN"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word</a:t>
            </a: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文件时，插件端会将文件转存为</a:t>
            </a:r>
            <a:r>
              <a:rPr lang="en-US" altLang="zh-CN"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HTML</a:t>
            </a: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文件。会有一个</a:t>
            </a:r>
            <a:r>
              <a:rPr lang="en-US" altLang="zh-CN"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HTML</a:t>
            </a: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脚本将其转化成纯文本字符串列表。同时替换图片和表格，以供产生题目时粘贴</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Shape 379"/>
          <p:cNvSpPr/>
          <p:nvPr/>
        </p:nvSpPr>
        <p:spPr>
          <a:xfrm>
            <a:off x="3949514" y="3003798"/>
            <a:ext cx="1177713" cy="1292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切割遵循两个原则：</a:t>
            </a:r>
            <a:endParaRPr lang="en-US" altLang="zh-CN"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228600" indent="-228600" algn="just">
              <a:lnSpc>
                <a:spcPct val="120000"/>
              </a:lnSpc>
              <a:buAutoNum type="arabicPeriod"/>
            </a:pP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该行出现了新的题号</a:t>
            </a:r>
            <a:endParaRPr lang="en-US" altLang="zh-CN"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228600" indent="-228600" algn="just">
              <a:lnSpc>
                <a:spcPct val="120000"/>
              </a:lnSpc>
              <a:buAutoNum type="arabicPeriod"/>
            </a:pP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该行前面有三个空行</a:t>
            </a:r>
            <a:endParaRPr lang="en-US" altLang="zh-CN"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题目切割和题目元素解析会同步进行</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Shape 382"/>
          <p:cNvSpPr/>
          <p:nvPr/>
        </p:nvSpPr>
        <p:spPr>
          <a:xfrm>
            <a:off x="5436096" y="3003798"/>
            <a:ext cx="1177714" cy="1107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2000">
                <a:solidFill>
                  <a:srgbClr val="606B83"/>
                </a:solidFill>
                <a:latin typeface="STIXGeneral-Bold"/>
                <a:ea typeface="STIXGeneral-Bold"/>
                <a:cs typeface="STIXGeneral-Bold"/>
                <a:sym typeface="STIXGeneral-Bold"/>
              </a:defRPr>
            </a:lvl1pPr>
          </a:lstStyle>
          <a:p>
            <a:pPr algn="just">
              <a:lnSpc>
                <a:spcPct val="120000"/>
              </a:lnSpc>
            </a:pP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题目元素基本分为题号、题干、选项、答案、解析。每个元素都有自己的一套正则表达式列表，用以识别和提取</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Shape 385"/>
          <p:cNvSpPr/>
          <p:nvPr/>
        </p:nvSpPr>
        <p:spPr>
          <a:xfrm>
            <a:off x="6901842" y="3003798"/>
            <a:ext cx="1177713" cy="1107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一份试卷中并非所有部分都可以被识别为题目。算法会将没有办法识别的部分作为异常文本，也作为一种题目类型进行反悔</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题目批量导入</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1656229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8"/>
                                        </p:tgtEl>
                                        <p:attrNameLst>
                                          <p:attrName>ppt_y</p:attrName>
                                        </p:attrNameLst>
                                      </p:cBhvr>
                                      <p:tavLst>
                                        <p:tav tm="0">
                                          <p:val>
                                            <p:strVal val="#ppt_y"/>
                                          </p:val>
                                        </p:tav>
                                        <p:tav tm="100000">
                                          <p:val>
                                            <p:strVal val="#ppt_y"/>
                                          </p:val>
                                        </p:tav>
                                      </p:tavLst>
                                    </p:anim>
                                    <p:anim calcmode="lin" valueType="num">
                                      <p:cBhvr>
                                        <p:cTn id="9"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8"/>
                                        </p:tgtEl>
                                      </p:cBhvr>
                                    </p:animEffect>
                                  </p:childTnLst>
                                </p:cTn>
                              </p:par>
                            </p:childTnLst>
                          </p:cTn>
                        </p:par>
                        <p:par>
                          <p:cTn id="12" fill="hold">
                            <p:stCondLst>
                              <p:cond delay="750"/>
                            </p:stCondLst>
                            <p:childTnLst>
                              <p:par>
                                <p:cTn id="13" presetID="2" presetClass="entr" presetSubtype="8" fill="hold" grpId="0" nodeType="afterEffect">
                                  <p:stCondLst>
                                    <p:cond delay="0"/>
                                  </p:stCondLst>
                                  <p:iterate>
                                    <p:tmAbs val="0"/>
                                  </p:iterate>
                                  <p:childTnLst>
                                    <p:set>
                                      <p:cBhvr>
                                        <p:cTn id="14" fill="hold"/>
                                        <p:tgtEl>
                                          <p:spTgt spid="22"/>
                                        </p:tgtEl>
                                        <p:attrNameLst>
                                          <p:attrName>style.visibility</p:attrName>
                                        </p:attrNameLst>
                                      </p:cBhvr>
                                      <p:to>
                                        <p:strVal val="visible"/>
                                      </p:to>
                                    </p:set>
                                    <p:anim calcmode="lin" valueType="num">
                                      <p:cBhvr>
                                        <p:cTn id="15" dur="800" fill="hold"/>
                                        <p:tgtEl>
                                          <p:spTgt spid="22"/>
                                        </p:tgtEl>
                                        <p:attrNameLst>
                                          <p:attrName>ppt_x</p:attrName>
                                        </p:attrNameLst>
                                      </p:cBhvr>
                                      <p:tavLst>
                                        <p:tav tm="0">
                                          <p:val>
                                            <p:strVal val="0-#ppt_w/2"/>
                                          </p:val>
                                        </p:tav>
                                        <p:tav tm="100000">
                                          <p:val>
                                            <p:strVal val="#ppt_x"/>
                                          </p:val>
                                        </p:tav>
                                      </p:tavLst>
                                    </p:anim>
                                    <p:anim calcmode="lin" valueType="num">
                                      <p:cBhvr>
                                        <p:cTn id="16" dur="8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400"/>
                                  </p:stCondLst>
                                  <p:iterate>
                                    <p:tmAbs val="0"/>
                                  </p:iterate>
                                  <p:childTnLst>
                                    <p:set>
                                      <p:cBhvr>
                                        <p:cTn id="18" fill="hold"/>
                                        <p:tgtEl>
                                          <p:spTgt spid="17"/>
                                        </p:tgtEl>
                                        <p:attrNameLst>
                                          <p:attrName>style.visibility</p:attrName>
                                        </p:attrNameLst>
                                      </p:cBhvr>
                                      <p:to>
                                        <p:strVal val="visible"/>
                                      </p:to>
                                    </p:set>
                                    <p:anim calcmode="lin" valueType="num">
                                      <p:cBhvr>
                                        <p:cTn id="19" dur="800" fill="hold"/>
                                        <p:tgtEl>
                                          <p:spTgt spid="17"/>
                                        </p:tgtEl>
                                        <p:attrNameLst>
                                          <p:attrName>ppt_x</p:attrName>
                                        </p:attrNameLst>
                                      </p:cBhvr>
                                      <p:tavLst>
                                        <p:tav tm="0">
                                          <p:val>
                                            <p:strVal val="0-#ppt_w/2"/>
                                          </p:val>
                                        </p:tav>
                                        <p:tav tm="100000">
                                          <p:val>
                                            <p:strVal val="#ppt_x"/>
                                          </p:val>
                                        </p:tav>
                                      </p:tavLst>
                                    </p:anim>
                                    <p:anim calcmode="lin" valueType="num">
                                      <p:cBhvr>
                                        <p:cTn id="20" dur="8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800"/>
                                  </p:stCondLst>
                                  <p:iterate>
                                    <p:tmAbs val="0"/>
                                  </p:iterate>
                                  <p:childTnLst>
                                    <p:set>
                                      <p:cBhvr>
                                        <p:cTn id="22" fill="hold"/>
                                        <p:tgtEl>
                                          <p:spTgt spid="12"/>
                                        </p:tgtEl>
                                        <p:attrNameLst>
                                          <p:attrName>style.visibility</p:attrName>
                                        </p:attrNameLst>
                                      </p:cBhvr>
                                      <p:to>
                                        <p:strVal val="visible"/>
                                      </p:to>
                                    </p:set>
                                    <p:anim calcmode="lin" valueType="num">
                                      <p:cBhvr>
                                        <p:cTn id="23" dur="800" fill="hold"/>
                                        <p:tgtEl>
                                          <p:spTgt spid="12"/>
                                        </p:tgtEl>
                                        <p:attrNameLst>
                                          <p:attrName>ppt_x</p:attrName>
                                        </p:attrNameLst>
                                      </p:cBhvr>
                                      <p:tavLst>
                                        <p:tav tm="0">
                                          <p:val>
                                            <p:strVal val="0-#ppt_w/2"/>
                                          </p:val>
                                        </p:tav>
                                        <p:tav tm="100000">
                                          <p:val>
                                            <p:strVal val="#ppt_x"/>
                                          </p:val>
                                        </p:tav>
                                      </p:tavLst>
                                    </p:anim>
                                    <p:anim calcmode="lin" valueType="num">
                                      <p:cBhvr>
                                        <p:cTn id="24" dur="8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00"/>
                                  </p:stCondLst>
                                  <p:iterate>
                                    <p:tmAbs val="0"/>
                                  </p:iterate>
                                  <p:childTnLst>
                                    <p:set>
                                      <p:cBhvr>
                                        <p:cTn id="26" fill="hold"/>
                                        <p:tgtEl>
                                          <p:spTgt spid="7"/>
                                        </p:tgtEl>
                                        <p:attrNameLst>
                                          <p:attrName>style.visibility</p:attrName>
                                        </p:attrNameLst>
                                      </p:cBhvr>
                                      <p:to>
                                        <p:strVal val="visible"/>
                                      </p:to>
                                    </p:set>
                                    <p:anim calcmode="lin" valueType="num">
                                      <p:cBhvr>
                                        <p:cTn id="27" dur="800" fill="hold"/>
                                        <p:tgtEl>
                                          <p:spTgt spid="7"/>
                                        </p:tgtEl>
                                        <p:attrNameLst>
                                          <p:attrName>ppt_x</p:attrName>
                                        </p:attrNameLst>
                                      </p:cBhvr>
                                      <p:tavLst>
                                        <p:tav tm="0">
                                          <p:val>
                                            <p:strVal val="0-#ppt_w/2"/>
                                          </p:val>
                                        </p:tav>
                                        <p:tav tm="100000">
                                          <p:val>
                                            <p:strVal val="#ppt_x"/>
                                          </p:val>
                                        </p:tav>
                                      </p:tavLst>
                                    </p:anim>
                                    <p:anim calcmode="lin" valueType="num">
                                      <p:cBhvr>
                                        <p:cTn id="28" dur="8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600"/>
                                  </p:stCondLst>
                                  <p:iterate>
                                    <p:tmAbs val="0"/>
                                  </p:iterate>
                                  <p:childTnLst>
                                    <p:set>
                                      <p:cBhvr>
                                        <p:cTn id="30" fill="hold"/>
                                        <p:tgtEl>
                                          <p:spTgt spid="2"/>
                                        </p:tgtEl>
                                        <p:attrNameLst>
                                          <p:attrName>style.visibility</p:attrName>
                                        </p:attrNameLst>
                                      </p:cBhvr>
                                      <p:to>
                                        <p:strVal val="visible"/>
                                      </p:to>
                                    </p:set>
                                    <p:anim calcmode="lin" valueType="num">
                                      <p:cBhvr>
                                        <p:cTn id="31" dur="800" fill="hold"/>
                                        <p:tgtEl>
                                          <p:spTgt spid="2"/>
                                        </p:tgtEl>
                                        <p:attrNameLst>
                                          <p:attrName>ppt_x</p:attrName>
                                        </p:attrNameLst>
                                      </p:cBhvr>
                                      <p:tavLst>
                                        <p:tav tm="0">
                                          <p:val>
                                            <p:strVal val="0-#ppt_w/2"/>
                                          </p:val>
                                        </p:tav>
                                        <p:tav tm="100000">
                                          <p:val>
                                            <p:strVal val="#ppt_x"/>
                                          </p:val>
                                        </p:tav>
                                      </p:tavLst>
                                    </p:anim>
                                    <p:anim calcmode="lin" valueType="num">
                                      <p:cBhvr>
                                        <p:cTn id="32" dur="800" fill="hold"/>
                                        <p:tgtEl>
                                          <p:spTgt spid="2"/>
                                        </p:tgtEl>
                                        <p:attrNameLst>
                                          <p:attrName>ppt_y</p:attrName>
                                        </p:attrNameLst>
                                      </p:cBhvr>
                                      <p:tavLst>
                                        <p:tav tm="0">
                                          <p:val>
                                            <p:strVal val="#ppt_y"/>
                                          </p:val>
                                        </p:tav>
                                        <p:tav tm="100000">
                                          <p:val>
                                            <p:strVal val="#ppt_y"/>
                                          </p:val>
                                        </p:tav>
                                      </p:tavLst>
                                    </p:anim>
                                  </p:childTnLst>
                                </p:cTn>
                              </p:par>
                            </p:childTnLst>
                          </p:cTn>
                        </p:par>
                        <p:par>
                          <p:cTn id="33" fill="hold">
                            <p:stCondLst>
                              <p:cond delay="3150"/>
                            </p:stCondLst>
                            <p:childTnLst>
                              <p:par>
                                <p:cTn id="34" presetID="2" presetClass="entr" presetSubtype="4" fill="hold" grpId="0" nodeType="afterEffect">
                                  <p:stCondLst>
                                    <p:cond delay="0"/>
                                  </p:stCondLst>
                                  <p:iterate>
                                    <p:tmAbs val="0"/>
                                  </p:iterate>
                                  <p:childTnLst>
                                    <p:set>
                                      <p:cBhvr>
                                        <p:cTn id="35" fill="hold"/>
                                        <p:tgtEl>
                                          <p:spTgt spid="27"/>
                                        </p:tgtEl>
                                        <p:attrNameLst>
                                          <p:attrName>style.visibility</p:attrName>
                                        </p:attrNameLst>
                                      </p:cBhvr>
                                      <p:to>
                                        <p:strVal val="visible"/>
                                      </p:to>
                                    </p:set>
                                    <p:anim calcmode="lin" valueType="num">
                                      <p:cBhvr>
                                        <p:cTn id="36" dur="600" fill="hold"/>
                                        <p:tgtEl>
                                          <p:spTgt spid="27"/>
                                        </p:tgtEl>
                                        <p:attrNameLst>
                                          <p:attrName>ppt_x</p:attrName>
                                        </p:attrNameLst>
                                      </p:cBhvr>
                                      <p:tavLst>
                                        <p:tav tm="0">
                                          <p:val>
                                            <p:strVal val="#ppt_x"/>
                                          </p:val>
                                        </p:tav>
                                        <p:tav tm="100000">
                                          <p:val>
                                            <p:strVal val="#ppt_x"/>
                                          </p:val>
                                        </p:tav>
                                      </p:tavLst>
                                    </p:anim>
                                    <p:anim calcmode="lin" valueType="num">
                                      <p:cBhvr>
                                        <p:cTn id="37" dur="600" fill="hold"/>
                                        <p:tgtEl>
                                          <p:spTgt spid="27"/>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iterate>
                                    <p:tmAbs val="0"/>
                                  </p:iterate>
                                  <p:childTnLst>
                                    <p:set>
                                      <p:cBhvr>
                                        <p:cTn id="39" fill="hold"/>
                                        <p:tgtEl>
                                          <p:spTgt spid="30"/>
                                        </p:tgtEl>
                                        <p:attrNameLst>
                                          <p:attrName>style.visibility</p:attrName>
                                        </p:attrNameLst>
                                      </p:cBhvr>
                                      <p:to>
                                        <p:strVal val="visible"/>
                                      </p:to>
                                    </p:set>
                                    <p:anim calcmode="lin" valueType="num">
                                      <p:cBhvr>
                                        <p:cTn id="40" dur="600" fill="hold"/>
                                        <p:tgtEl>
                                          <p:spTgt spid="30"/>
                                        </p:tgtEl>
                                        <p:attrNameLst>
                                          <p:attrName>ppt_x</p:attrName>
                                        </p:attrNameLst>
                                      </p:cBhvr>
                                      <p:tavLst>
                                        <p:tav tm="0">
                                          <p:val>
                                            <p:strVal val="#ppt_x"/>
                                          </p:val>
                                        </p:tav>
                                        <p:tav tm="100000">
                                          <p:val>
                                            <p:strVal val="#ppt_x"/>
                                          </p:val>
                                        </p:tav>
                                      </p:tavLst>
                                    </p:anim>
                                    <p:anim calcmode="lin" valueType="num">
                                      <p:cBhvr>
                                        <p:cTn id="41" dur="600" fill="hold"/>
                                        <p:tgtEl>
                                          <p:spTgt spid="3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iterate>
                                    <p:tmAbs val="0"/>
                                  </p:iterate>
                                  <p:childTnLst>
                                    <p:set>
                                      <p:cBhvr>
                                        <p:cTn id="43" fill="hold"/>
                                        <p:tgtEl>
                                          <p:spTgt spid="33"/>
                                        </p:tgtEl>
                                        <p:attrNameLst>
                                          <p:attrName>style.visibility</p:attrName>
                                        </p:attrNameLst>
                                      </p:cBhvr>
                                      <p:to>
                                        <p:strVal val="visible"/>
                                      </p:to>
                                    </p:set>
                                    <p:anim calcmode="lin" valueType="num">
                                      <p:cBhvr>
                                        <p:cTn id="44" dur="600" fill="hold"/>
                                        <p:tgtEl>
                                          <p:spTgt spid="33"/>
                                        </p:tgtEl>
                                        <p:attrNameLst>
                                          <p:attrName>ppt_x</p:attrName>
                                        </p:attrNameLst>
                                      </p:cBhvr>
                                      <p:tavLst>
                                        <p:tav tm="0">
                                          <p:val>
                                            <p:strVal val="#ppt_x"/>
                                          </p:val>
                                        </p:tav>
                                        <p:tav tm="100000">
                                          <p:val>
                                            <p:strVal val="#ppt_x"/>
                                          </p:val>
                                        </p:tav>
                                      </p:tavLst>
                                    </p:anim>
                                    <p:anim calcmode="lin" valueType="num">
                                      <p:cBhvr>
                                        <p:cTn id="45" dur="600" fill="hold"/>
                                        <p:tgtEl>
                                          <p:spTgt spid="3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600"/>
                                  </p:stCondLst>
                                  <p:iterate>
                                    <p:tmAbs val="0"/>
                                  </p:iterate>
                                  <p:childTnLst>
                                    <p:set>
                                      <p:cBhvr>
                                        <p:cTn id="47" fill="hold"/>
                                        <p:tgtEl>
                                          <p:spTgt spid="36"/>
                                        </p:tgtEl>
                                        <p:attrNameLst>
                                          <p:attrName>style.visibility</p:attrName>
                                        </p:attrNameLst>
                                      </p:cBhvr>
                                      <p:to>
                                        <p:strVal val="visible"/>
                                      </p:to>
                                    </p:set>
                                    <p:anim calcmode="lin" valueType="num">
                                      <p:cBhvr>
                                        <p:cTn id="48" dur="600" fill="hold"/>
                                        <p:tgtEl>
                                          <p:spTgt spid="36"/>
                                        </p:tgtEl>
                                        <p:attrNameLst>
                                          <p:attrName>ppt_x</p:attrName>
                                        </p:attrNameLst>
                                      </p:cBhvr>
                                      <p:tavLst>
                                        <p:tav tm="0">
                                          <p:val>
                                            <p:strVal val="#ppt_x"/>
                                          </p:val>
                                        </p:tav>
                                        <p:tav tm="100000">
                                          <p:val>
                                            <p:strVal val="#ppt_x"/>
                                          </p:val>
                                        </p:tav>
                                      </p:tavLst>
                                    </p:anim>
                                    <p:anim calcmode="lin" valueType="num">
                                      <p:cBhvr>
                                        <p:cTn id="49" dur="600" fill="hold"/>
                                        <p:tgtEl>
                                          <p:spTgt spid="36"/>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800"/>
                                  </p:stCondLst>
                                  <p:iterate>
                                    <p:tmAbs val="0"/>
                                  </p:iterate>
                                  <p:childTnLst>
                                    <p:set>
                                      <p:cBhvr>
                                        <p:cTn id="51" fill="hold"/>
                                        <p:tgtEl>
                                          <p:spTgt spid="39"/>
                                        </p:tgtEl>
                                        <p:attrNameLst>
                                          <p:attrName>style.visibility</p:attrName>
                                        </p:attrNameLst>
                                      </p:cBhvr>
                                      <p:to>
                                        <p:strVal val="visible"/>
                                      </p:to>
                                    </p:set>
                                    <p:anim calcmode="lin" valueType="num">
                                      <p:cBhvr>
                                        <p:cTn id="52" dur="600" fill="hold"/>
                                        <p:tgtEl>
                                          <p:spTgt spid="39"/>
                                        </p:tgtEl>
                                        <p:attrNameLst>
                                          <p:attrName>ppt_x</p:attrName>
                                        </p:attrNameLst>
                                      </p:cBhvr>
                                      <p:tavLst>
                                        <p:tav tm="0">
                                          <p:val>
                                            <p:strVal val="#ppt_x"/>
                                          </p:val>
                                        </p:tav>
                                        <p:tav tm="100000">
                                          <p:val>
                                            <p:strVal val="#ppt_x"/>
                                          </p:val>
                                        </p:tav>
                                      </p:tavLst>
                                    </p:anim>
                                    <p:anim calcmode="lin" valueType="num">
                                      <p:cBhvr>
                                        <p:cTn id="53" dur="600" fill="hold"/>
                                        <p:tgtEl>
                                          <p:spTgt spid="39"/>
                                        </p:tgtEl>
                                        <p:attrNameLst>
                                          <p:attrName>ppt_y</p:attrName>
                                        </p:attrNameLst>
                                      </p:cBhvr>
                                      <p:tavLst>
                                        <p:tav tm="0">
                                          <p:val>
                                            <p:strVal val="1+#ppt_h/2"/>
                                          </p:val>
                                        </p:tav>
                                        <p:tav tm="100000">
                                          <p:val>
                                            <p:strVal val="#ppt_y"/>
                                          </p:val>
                                        </p:tav>
                                      </p:tavLst>
                                    </p:anim>
                                  </p:childTnLst>
                                </p:cTn>
                              </p:par>
                            </p:childTnLst>
                          </p:cTn>
                        </p:par>
                        <p:par>
                          <p:cTn id="54" fill="hold">
                            <p:stCondLst>
                              <p:cond delay="4550"/>
                            </p:stCondLst>
                            <p:childTnLst>
                              <p:par>
                                <p:cTn id="55" presetID="10" presetClass="entr" presetSubtype="0"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childTnLst>
                          </p:cTn>
                        </p:par>
                        <p:par>
                          <p:cTn id="58" fill="hold">
                            <p:stCondLst>
                              <p:cond delay="5050"/>
                            </p:stCondLst>
                            <p:childTnLst>
                              <p:par>
                                <p:cTn id="59" presetID="10" presetClass="entr" presetSubtype="0" fill="hold" grpId="0" nodeType="after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500"/>
                                        <p:tgtEl>
                                          <p:spTgt spid="46"/>
                                        </p:tgtEl>
                                      </p:cBhvr>
                                    </p:animEffect>
                                  </p:childTnLst>
                                </p:cTn>
                              </p:par>
                            </p:childTnLst>
                          </p:cTn>
                        </p:par>
                        <p:par>
                          <p:cTn id="62" fill="hold">
                            <p:stCondLst>
                              <p:cond delay="5550"/>
                            </p:stCondLst>
                            <p:childTnLst>
                              <p:par>
                                <p:cTn id="63" presetID="10" presetClass="entr" presetSubtype="0" fill="hold" grpId="0" nodeType="after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500"/>
                                        <p:tgtEl>
                                          <p:spTgt spid="49"/>
                                        </p:tgtEl>
                                      </p:cBhvr>
                                    </p:animEffect>
                                  </p:childTnLst>
                                </p:cTn>
                              </p:par>
                            </p:childTnLst>
                          </p:cTn>
                        </p:par>
                        <p:par>
                          <p:cTn id="66" fill="hold">
                            <p:stCondLst>
                              <p:cond delay="6050"/>
                            </p:stCondLst>
                            <p:childTnLst>
                              <p:par>
                                <p:cTn id="67" presetID="10" presetClass="entr" presetSubtype="0" fill="hold" grpId="0" nodeType="after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fade">
                                      <p:cBhvr>
                                        <p:cTn id="69" dur="500"/>
                                        <p:tgtEl>
                                          <p:spTgt spid="52"/>
                                        </p:tgtEl>
                                      </p:cBhvr>
                                    </p:animEffect>
                                  </p:childTnLst>
                                </p:cTn>
                              </p:par>
                            </p:childTnLst>
                          </p:cTn>
                        </p:par>
                        <p:par>
                          <p:cTn id="70" fill="hold">
                            <p:stCondLst>
                              <p:cond delay="6550"/>
                            </p:stCondLst>
                            <p:childTnLst>
                              <p:par>
                                <p:cTn id="71" presetID="10" presetClass="entr" presetSubtype="0" fill="hold" grpId="0" nodeType="after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fade">
                                      <p:cBhvr>
                                        <p:cTn id="7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dvAuto="0"/>
      <p:bldP spid="7" grpId="0" animBg="1" advAuto="0"/>
      <p:bldP spid="12" grpId="0" advAuto="0"/>
      <p:bldP spid="17" grpId="0" animBg="1" advAuto="0"/>
      <p:bldP spid="22" grpId="0" advAuto="0"/>
      <p:bldP spid="27" grpId="0" advAuto="0"/>
      <p:bldP spid="30" grpId="0" animBg="1" advAuto="0"/>
      <p:bldP spid="33" grpId="0" advAuto="0"/>
      <p:bldP spid="36" grpId="0" animBg="1" advAuto="0"/>
      <p:bldP spid="39" grpId="0" advAuto="0"/>
      <p:bldP spid="43" grpId="0"/>
      <p:bldP spid="46" grpId="0"/>
      <p:bldP spid="49" grpId="0"/>
      <p:bldP spid="52" grpId="0"/>
      <p:bldP spid="55" grpId="0"/>
      <p:bldP spid="5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工作汇报"/>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1979</TotalTime>
  <Words>1490</Words>
  <Application>Microsoft Office PowerPoint</Application>
  <PresentationFormat>On-screen Show (16:9)</PresentationFormat>
  <Paragraphs>159</Paragraphs>
  <Slides>17</Slides>
  <Notes>17</Notes>
  <HiddenSlides>0</HiddenSlides>
  <MMClips>2</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李培俊</dc:creator>
  <cp:lastModifiedBy>Gavin Zheng</cp:lastModifiedBy>
  <cp:revision>161</cp:revision>
  <dcterms:created xsi:type="dcterms:W3CDTF">2015-12-11T17:46:17Z</dcterms:created>
  <dcterms:modified xsi:type="dcterms:W3CDTF">2018-01-27T13:53:04Z</dcterms:modified>
</cp:coreProperties>
</file>