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22"/>
  </p:notesMasterIdLst>
  <p:sldIdLst>
    <p:sldId id="256" r:id="rId3"/>
    <p:sldId id="1353" r:id="rId4"/>
    <p:sldId id="1357" r:id="rId5"/>
    <p:sldId id="1351" r:id="rId6"/>
    <p:sldId id="1356" r:id="rId7"/>
    <p:sldId id="1370" r:id="rId8"/>
    <p:sldId id="1371" r:id="rId9"/>
    <p:sldId id="1358" r:id="rId10"/>
    <p:sldId id="1359" r:id="rId11"/>
    <p:sldId id="1360" r:id="rId12"/>
    <p:sldId id="1366" r:id="rId13"/>
    <p:sldId id="1367" r:id="rId14"/>
    <p:sldId id="1363" r:id="rId15"/>
    <p:sldId id="1365" r:id="rId16"/>
    <p:sldId id="1362" r:id="rId17"/>
    <p:sldId id="1361" r:id="rId18"/>
    <p:sldId id="1368" r:id="rId19"/>
    <p:sldId id="1369" r:id="rId20"/>
    <p:sldId id="1350" r:id="rId21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109"/>
    <a:srgbClr val="3369F8"/>
    <a:srgbClr val="605F60"/>
    <a:srgbClr val="5E5D5E"/>
    <a:srgbClr val="404040"/>
    <a:srgbClr val="209E3F"/>
    <a:srgbClr val="FEB307"/>
    <a:srgbClr val="E92923"/>
    <a:srgbClr val="2E6DB7"/>
    <a:srgbClr val="2F6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0" autoAdjust="0"/>
    <p:restoredTop sz="93918" autoAdjust="0"/>
  </p:normalViewPr>
  <p:slideViewPr>
    <p:cSldViewPr snapToGrid="0" snapToObjects="1">
      <p:cViewPr>
        <p:scale>
          <a:sx n="78" d="100"/>
          <a:sy n="78" d="100"/>
        </p:scale>
        <p:origin x="544" y="416"/>
      </p:cViewPr>
      <p:guideLst>
        <p:guide orient="horz" pos="217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17/6/15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17/6/15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17/6/15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311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17/6/15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5" y="1600200"/>
            <a:ext cx="2117725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1975"/>
            <a:ext cx="20574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1975"/>
            <a:ext cx="60198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3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3"/>
            <a:ext cx="916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780215"/>
            <a:ext cx="916305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6310313"/>
            <a:ext cx="12652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6" y="274638"/>
            <a:ext cx="1624517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09358" y="2494492"/>
            <a:ext cx="37750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418288"/>
            <a:ext cx="9144000" cy="2035175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34" y="33868"/>
            <a:ext cx="2235200" cy="1581834"/>
          </a:xfrm>
          <a:prstGeom prst="rect">
            <a:avLst/>
          </a:prstGeom>
        </p:spPr>
      </p:pic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326624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7817373" y="2073374"/>
            <a:ext cx="1258891" cy="2653248"/>
          </a:xfrm>
          <a:prstGeom prst="rect">
            <a:avLst/>
          </a:prstGeom>
        </p:spPr>
      </p:pic>
      <p:grpSp>
        <p:nvGrpSpPr>
          <p:cNvPr id="18" name="组 17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19" name="组 18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3" name="矩形 22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4" name="组 23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25" name="矩形 24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0" name="文本框 19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31" r:id="rId15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1975"/>
            <a:ext cx="66659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3" y="-42335"/>
            <a:ext cx="1782599" cy="1261532"/>
          </a:xfrm>
          <a:prstGeom prst="rect">
            <a:avLst/>
          </a:prstGeom>
        </p:spPr>
      </p:pic>
      <p:pic>
        <p:nvPicPr>
          <p:cNvPr id="15" name="图片 14" descr="ppt模板-02.png"/>
          <p:cNvPicPr>
            <a:picLocks noChangeAspect="1"/>
          </p:cNvPicPr>
          <p:nvPr userDrawn="1"/>
        </p:nvPicPr>
        <p:blipFill>
          <a:blip r:embed="rId20" cstate="print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511173"/>
            <a:ext cx="987996" cy="1119750"/>
          </a:xfrm>
          <a:prstGeom prst="rect">
            <a:avLst/>
          </a:prstGeom>
        </p:spPr>
      </p:pic>
      <p:pic>
        <p:nvPicPr>
          <p:cNvPr id="16" name="图片 15" descr="ppt模板-02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09197"/>
            <a:ext cx="987996" cy="1119750"/>
          </a:xfrm>
          <a:prstGeom prst="rect">
            <a:avLst/>
          </a:prstGeom>
        </p:spPr>
      </p:pic>
      <p:grpSp>
        <p:nvGrpSpPr>
          <p:cNvPr id="26" name="组 25"/>
          <p:cNvGrpSpPr/>
          <p:nvPr userDrawn="1"/>
        </p:nvGrpSpPr>
        <p:grpSpPr>
          <a:xfrm>
            <a:off x="-5373" y="6324636"/>
            <a:ext cx="9149374" cy="435468"/>
            <a:chOff x="-5373" y="6358504"/>
            <a:chExt cx="9149374" cy="435468"/>
          </a:xfrm>
        </p:grpSpPr>
        <p:grpSp>
          <p:nvGrpSpPr>
            <p:cNvPr id="27" name="组 26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29" name="矩形 2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30" name="组 29"/>
              <p:cNvGrpSpPr/>
              <p:nvPr userDrawn="1"/>
            </p:nvGrpSpPr>
            <p:grpSpPr>
              <a:xfrm>
                <a:off x="3111492" y="6358504"/>
                <a:ext cx="2912532" cy="110068"/>
                <a:chOff x="3543292" y="5181601"/>
                <a:chExt cx="2912532" cy="110068"/>
              </a:xfrm>
            </p:grpSpPr>
            <p:sp>
              <p:nvSpPr>
                <p:cNvPr id="31" name="矩形 30"/>
                <p:cNvSpPr/>
                <p:nvPr userDrawn="1"/>
              </p:nvSpPr>
              <p:spPr bwMode="auto">
                <a:xfrm>
                  <a:off x="5727691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 userDrawn="1"/>
              </p:nvSpPr>
              <p:spPr bwMode="auto">
                <a:xfrm>
                  <a:off x="4999558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 userDrawn="1"/>
              </p:nvSpPr>
              <p:spPr bwMode="auto">
                <a:xfrm>
                  <a:off x="4271425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 userDrawn="1"/>
              </p:nvSpPr>
              <p:spPr bwMode="auto">
                <a:xfrm>
                  <a:off x="3543292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 userDrawn="1"/>
          </p:nvSpPr>
          <p:spPr>
            <a:xfrm>
              <a:off x="2959757" y="6547751"/>
              <a:ext cx="32329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TW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创新教育 改变世界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 |</a:t>
              </a:r>
              <a:r>
                <a:rPr kumimoji="1" lang="en-US" altLang="zh-TW" sz="1000" b="0" i="0" baseline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New Education</a:t>
              </a:r>
              <a:r>
                <a:rPr kumimoji="1" lang="zh-CN" altLang="en-US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,</a:t>
              </a:r>
              <a:r>
                <a:rPr kumimoji="1" lang="en-US" altLang="zh-TW" sz="1000" b="0" i="0" dirty="0" smtClean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New World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10711" y="252586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小木机器人</a:t>
            </a:r>
            <a:endParaRPr kumimoji="1"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61915" y="4127891"/>
            <a:ext cx="2847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06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15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吴攸影｜学堂在线</a:t>
            </a:r>
            <a:endParaRPr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辅助学习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2360" y="1241796"/>
            <a:ext cx="268535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答疑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解惑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消息管理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学习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监督和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管理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社交化氛围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间歇休闲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扩展知识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5043" y="2549860"/>
            <a:ext cx="422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智能学习计划、智能学习</a:t>
            </a:r>
            <a:r>
              <a:rPr kumimoji="1" lang="zh-CN" altLang="en-US" sz="2000" dirty="0" smtClean="0">
                <a:solidFill>
                  <a:srgbClr val="605F60"/>
                </a:solidFill>
                <a:latin typeface="+mn-ea"/>
                <a:ea typeface="+mn-ea"/>
              </a:rPr>
              <a:t>路径</a:t>
            </a:r>
            <a:endParaRPr kumimoji="1" lang="zh-CN" altLang="en-US" sz="20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兴趣引导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605F60"/>
                </a:solidFill>
                <a:latin typeface="+mn-ea"/>
                <a:ea typeface="+mn-ea"/>
              </a:rPr>
              <a:t>小木关怀</a:t>
            </a:r>
          </a:p>
        </p:txBody>
      </p:sp>
      <p:sp>
        <p:nvSpPr>
          <p:cNvPr id="3" name="左大括号 2"/>
          <p:cNvSpPr/>
          <p:nvPr/>
        </p:nvSpPr>
        <p:spPr bwMode="auto">
          <a:xfrm>
            <a:off x="4115882" y="2549860"/>
            <a:ext cx="244102" cy="1077686"/>
          </a:xfrm>
          <a:prstGeom prst="lef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74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684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答疑解惑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17" y="1560255"/>
            <a:ext cx="8439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知识检索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支持术语、常见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知识的查询。根据算法给出最优匹配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，推荐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相似词条。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自助问答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课程精华问答库。学生可以通过这些历史问答数据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，自助解决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一些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疑问 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人工问答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人工答疑。小木回答不了的问题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，小木可以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转给专业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团队或学习过这门课的优秀学生解答。</a:t>
            </a:r>
            <a:endParaRPr kumimoji="1" lang="zh-CN" altLang="en-US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450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5.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684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消息管理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17" y="1560255"/>
            <a:ext cx="84392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消息提醒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小木及时提醒学生有哪些重要信息，比如作业截止提醒、考试提醒、教师通知等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课程信息查询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学生也可主动查询课程相关的重要信息。</a:t>
            </a:r>
            <a:endParaRPr kumimoji="1" lang="zh-CN" altLang="en-US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09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6.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7136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学习监督和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管理</a:t>
            </a:r>
            <a:r>
              <a:rPr kumimoji="1" lang="en-US" altLang="zh-CN" sz="3200" b="1" dirty="0" smtClean="0">
                <a:solidFill>
                  <a:srgbClr val="3369F8"/>
                </a:solidFill>
                <a:latin typeface="+mj-ea"/>
                <a:ea typeface="+mj-ea"/>
              </a:rPr>
              <a:t>--</a:t>
            </a:r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智能学习计划、智能学习路径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7146" y="2180741"/>
            <a:ext cx="8439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为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达到最佳的学习效果，学霸、普通学生、基础薄弱学生需要不同的学习路径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</a:p>
          <a:p>
            <a:pPr marL="342900" indent="-342900">
              <a:buFont typeface="Wingdings" charset="2"/>
              <a:buChar char="Ø"/>
            </a:pP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借鉴大数据的方法，挖掘出不同水平学习者的最佳学习路径，结合学习者自身的情况，给每个学生制定个性化的学习路径和学习计划。	</a:t>
            </a:r>
          </a:p>
          <a:p>
            <a:pPr marL="342900" indent="-342900">
              <a:buFont typeface="Wingdings" charset="2"/>
              <a:buChar char="Ø"/>
            </a:pP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协助学生制定适合自己的学习计划和学习路径，并不断调整学习计划和学习路径，使得学习高效高质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7.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713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学习监督和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管理</a:t>
            </a:r>
            <a:r>
              <a:rPr kumimoji="1" lang="en-US" altLang="zh-CN" sz="3200" b="1" dirty="0" smtClean="0">
                <a:solidFill>
                  <a:srgbClr val="3369F8"/>
                </a:solidFill>
                <a:latin typeface="+mj-ea"/>
                <a:ea typeface="+mj-ea"/>
              </a:rPr>
              <a:t>--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兴趣引导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146" y="2180741"/>
            <a:ext cx="8439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小木提问</a:t>
            </a:r>
          </a:p>
          <a:p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 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在视频播放过程中，根据学习内容，小木主动向学生发问，激发学生学习兴趣。</a:t>
            </a: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	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其他提升兴趣的方法</a:t>
            </a:r>
          </a:p>
        </p:txBody>
      </p:sp>
    </p:spTree>
    <p:extLst>
      <p:ext uri="{BB962C8B-B14F-4D97-AF65-F5344CB8AC3E}">
        <p14:creationId xmlns:p14="http://schemas.microsoft.com/office/powerpoint/2010/main" val="2143493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8.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684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学习监督和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管理</a:t>
            </a:r>
            <a:r>
              <a:rPr kumimoji="1" lang="en-US" altLang="zh-CN" sz="3200" b="1" dirty="0" smtClean="0">
                <a:solidFill>
                  <a:srgbClr val="3369F8"/>
                </a:solidFill>
                <a:latin typeface="+mj-ea"/>
                <a:ea typeface="+mj-ea"/>
              </a:rPr>
              <a:t>--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小木关怀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17" y="1560255"/>
            <a:ext cx="8439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学习状态分析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了解学生的学习状态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，通过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数据分析影响学习状态的因素，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帮助培养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最佳的学习状态。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加油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鼓励点赞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根据学习时间、学习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时长、完成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进度情况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等，小木主动发起关怀，提醒休息，鼓气加油等等。</a:t>
            </a:r>
            <a:endParaRPr kumimoji="1" lang="zh-CN" altLang="en-US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学霸小窍门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提供一些训练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方法帮助提高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理解能力、记忆能力、注意力、思维能力等学习能力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。告知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学生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一些学习相关的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小窍门，比如什么样的饮食、作息、营养、学习环境更有利于保持注意力集中、良好的记忆力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  <a:endParaRPr kumimoji="1" lang="zh-CN" altLang="en-US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769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9.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684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社交化氛围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18" y="1560255"/>
            <a:ext cx="83412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谍报、喜报：群体性学习氛围，让在线学习不再孤单。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学生能够了解同学或关注好友的学习进度动态，形成竞争性学习氛围，群体压力能促进学习热情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。例如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: 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最新谍报，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XX 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已经完结了本门课程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~~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贺电、恭喜：学生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之间的互动，让在线学习不再孤单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同学或好友之间互相祝贺与鼓励，既能激发学习热情，也能收获友谊。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例如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: 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你的好友刚刚完成了 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XX 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课第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X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章的学习，进度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100%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。马上给他发个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贺电</a:t>
            </a:r>
            <a:r>
              <a:rPr kumimoji="1" lang="en-US" altLang="zh-CN" dirty="0" smtClean="0">
                <a:solidFill>
                  <a:srgbClr val="605F60"/>
                </a:solidFill>
                <a:latin typeface="+mn-ea"/>
                <a:ea typeface="+mn-ea"/>
              </a:rPr>
              <a:t>~</a:t>
            </a:r>
            <a:endParaRPr kumimoji="1" lang="en-US" altLang="zh-CN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引导发起真人互动。</a:t>
            </a: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引导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建立学习小组，进行小组交流。引导发起求助，接受求助。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	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3886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39867" y="59546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10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713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间歇休闲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146" y="2180741"/>
            <a:ext cx="8439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作诗</a:t>
            </a: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自动生成一首诗，以藏头诗为主。 </a:t>
            </a:r>
          </a:p>
          <a:p>
            <a:endParaRPr kumimoji="1" lang="zh-CN" altLang="en-US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九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歌自动作诗系统，由清华大学自然语言处理与社会人文计算实验室研发。采用深度学习方法进行构建。基于从初唐到晚晴，古代诗人创作的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30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万首近体诗进行学习。模型主体框架采用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Attention LSTM </a:t>
            </a:r>
            <a:r>
              <a:rPr kumimoji="1" lang="en-US" altLang="zh-CN" dirty="0" err="1">
                <a:solidFill>
                  <a:srgbClr val="605F60"/>
                </a:solidFill>
                <a:latin typeface="+mn-ea"/>
                <a:ea typeface="+mn-ea"/>
              </a:rPr>
              <a:t>ENcoder</a:t>
            </a:r>
            <a:r>
              <a:rPr kumimoji="1" lang="en-US" altLang="zh-CN" dirty="0">
                <a:solidFill>
                  <a:srgbClr val="605F60"/>
                </a:solidFill>
                <a:latin typeface="+mn-ea"/>
                <a:ea typeface="+mn-ea"/>
              </a:rPr>
              <a:t> Decoder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。系统配合人工整理的词表，韵表，平仄表进一步提升生成诗歌的质量。目前九歌系统已经支持藏头诗，集句诗，主题词绝句三种类型的诗歌自动生成。在清华大学青莲诗社的评测中，九歌系统已经达到了和人类接近的诗歌创作水平。更多的诗歌类型在进一步研发中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</a:p>
          <a:p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其他放松休闲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笑话、音乐等</a:t>
            </a:r>
            <a:endParaRPr kumimoji="1" lang="zh-CN" altLang="en-US" dirty="0">
              <a:solidFill>
                <a:srgbClr val="605F60"/>
              </a:solidFill>
              <a:latin typeface="+mn-ea"/>
              <a:ea typeface="+mn-ea"/>
            </a:endParaRPr>
          </a:p>
          <a:p>
            <a:endParaRPr kumimoji="1" lang="zh-CN" altLang="en-US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endParaRPr kumimoji="1" lang="zh-CN" altLang="en-US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7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39867" y="59546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11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2" y="628811"/>
            <a:ext cx="713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扩展知识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146" y="2180741"/>
            <a:ext cx="8439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相关知识点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推荐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推荐本</a:t>
            </a:r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平台上课内课外相关知识点</a:t>
            </a:r>
            <a:r>
              <a:rPr kumimoji="1" lang="zh-CN" altLang="en-US" dirty="0" smtClean="0">
                <a:solidFill>
                  <a:srgbClr val="605F60"/>
                </a:solidFill>
                <a:latin typeface="+mn-ea"/>
                <a:ea typeface="+mn-ea"/>
              </a:rPr>
              <a:t>进行扩展学习。</a:t>
            </a:r>
          </a:p>
          <a:p>
            <a:r>
              <a:rPr kumimoji="1" lang="zh-CN" altLang="en-US" dirty="0">
                <a:solidFill>
                  <a:srgbClr val="605F60"/>
                </a:solidFill>
                <a:latin typeface="+mn-ea"/>
                <a:ea typeface="+mn-ea"/>
              </a:rPr>
              <a:t>	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站外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知识推荐	</a:t>
            </a:r>
          </a:p>
          <a:p>
            <a:r>
              <a:rPr kumimoji="1" lang="zh-CN" altLang="en-US" dirty="0" smtClean="0">
                <a:solidFill>
                  <a:srgbClr val="605F60"/>
                </a:solidFill>
                <a:latin typeface="微软雅黑"/>
                <a:ea typeface="微软雅黑"/>
              </a:rPr>
              <a:t>推荐来自站外</a:t>
            </a:r>
            <a:r>
              <a:rPr kumimoji="1" lang="zh-CN" altLang="en-US">
                <a:solidFill>
                  <a:srgbClr val="605F60"/>
                </a:solidFill>
                <a:latin typeface="微软雅黑"/>
                <a:ea typeface="微软雅黑"/>
              </a:rPr>
              <a:t>的知识进行扩展学习。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59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956854" y="2473028"/>
            <a:ext cx="3223133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5400" dirty="0" smtClean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  <a:endParaRPr kumimoji="1" lang="en-US" altLang="zh-TW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4793" y="3980934"/>
            <a:ext cx="2847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2017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06</a:t>
            </a:r>
            <a:r>
              <a:rPr lang="zh-CN" altLang="is-I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15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日</a:t>
            </a:r>
            <a:r>
              <a:rPr lang="en-US" altLang="zh-CN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  	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吴攸影｜学堂在线</a:t>
            </a:r>
            <a:endParaRPr lang="zh-CN" altLang="en-US" sz="12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2869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在线学习的痛点</a:t>
            </a:r>
          </a:p>
          <a:p>
            <a:r>
              <a:rPr kumimoji="1" lang="zh-CN" altLang="en-US" dirty="0" smtClean="0"/>
              <a:t>我们的目标</a:t>
            </a:r>
          </a:p>
          <a:p>
            <a:r>
              <a:rPr kumimoji="1" lang="zh-CN" altLang="en-US" dirty="0" smtClean="0"/>
              <a:t>小木机器人是什么</a:t>
            </a:r>
          </a:p>
          <a:p>
            <a:r>
              <a:rPr kumimoji="1" lang="zh-CN" altLang="en-US" dirty="0"/>
              <a:t>小木</a:t>
            </a:r>
            <a:r>
              <a:rPr kumimoji="1" lang="zh-CN" altLang="en-US" dirty="0" smtClean="0"/>
              <a:t>机器人能做什么</a:t>
            </a:r>
          </a:p>
          <a:p>
            <a:r>
              <a:rPr kumimoji="1" lang="zh-CN" altLang="en-US" dirty="0"/>
              <a:t>小木</a:t>
            </a:r>
            <a:r>
              <a:rPr kumimoji="1" lang="zh-CN" altLang="en-US" dirty="0" smtClean="0"/>
              <a:t>机器人产品功能介绍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6810" y="59546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0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4753" y="65702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目录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34268" y="595465"/>
            <a:ext cx="56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在线学习的痛点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0833" y="1507419"/>
            <a:ext cx="73019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没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人指导，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不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知道自己适合学什么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没人辅导，有问题没有办法得到及时解答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没人监督，很难坚持学完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孤独，没人交流与讨论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不了解其他人的情况，不知道自己在所有学习者中</a:t>
            </a:r>
          </a:p>
          <a:p>
            <a:pPr>
              <a:lnSpc>
                <a:spcPct val="200000"/>
              </a:lnSpc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处于怎样的水平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我们的目标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7126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大规模、</a:t>
            </a:r>
            <a:r>
              <a:rPr kumimoji="1" lang="zh-CN" altLang="en-US" sz="3200" dirty="0" smtClean="0">
                <a:solidFill>
                  <a:srgbClr val="3369F8"/>
                </a:solidFill>
                <a:latin typeface="+mn-ea"/>
                <a:ea typeface="+mn-ea"/>
              </a:rPr>
              <a:t>高质量</a:t>
            </a:r>
            <a:endParaRPr kumimoji="1" lang="zh-CN" altLang="en-US" sz="3200" dirty="0">
              <a:solidFill>
                <a:srgbClr val="3369F8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0833" y="2275743"/>
            <a:ext cx="27229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降低成本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提高效率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优化体验</a:t>
            </a:r>
          </a:p>
          <a:p>
            <a:pPr>
              <a:lnSpc>
                <a:spcPct val="200000"/>
              </a:lnSpc>
            </a:pP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073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3.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小木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机器人是什么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767" y="1329317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3369F8"/>
                </a:solidFill>
                <a:latin typeface="+mn-ea"/>
                <a:ea typeface="+mn-ea"/>
              </a:rPr>
              <a:t>集知识检索、学习问答、辅助选课</a:t>
            </a:r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、辅助</a:t>
            </a:r>
            <a:r>
              <a:rPr kumimoji="1" lang="zh-CN" altLang="en-US" sz="2400" dirty="0">
                <a:solidFill>
                  <a:srgbClr val="3369F8"/>
                </a:solidFill>
                <a:latin typeface="+mn-ea"/>
                <a:ea typeface="+mn-ea"/>
              </a:rPr>
              <a:t>学习管理</a:t>
            </a:r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、</a:t>
            </a:r>
          </a:p>
          <a:p>
            <a:r>
              <a:rPr kumimoji="1" lang="zh-CN" altLang="en-US" sz="2400" dirty="0" smtClean="0">
                <a:solidFill>
                  <a:srgbClr val="3369F8"/>
                </a:solidFill>
                <a:latin typeface="+mn-ea"/>
                <a:ea typeface="+mn-ea"/>
              </a:rPr>
              <a:t>机器人</a:t>
            </a:r>
            <a:r>
              <a:rPr kumimoji="1" lang="zh-CN" altLang="en-US" sz="2400" dirty="0">
                <a:solidFill>
                  <a:srgbClr val="3369F8"/>
                </a:solidFill>
                <a:latin typeface="+mn-ea"/>
                <a:ea typeface="+mn-ea"/>
              </a:rPr>
              <a:t>客服于一身的伴读机器人。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7767" y="2726317"/>
            <a:ext cx="6758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学习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助理</a:t>
            </a:r>
            <a:r>
              <a:rPr kumimoji="1" lang="en-US" altLang="zh-CN" sz="2400" dirty="0">
                <a:solidFill>
                  <a:srgbClr val="605F60"/>
                </a:solidFill>
                <a:latin typeface="+mn-ea"/>
                <a:ea typeface="+mn-ea"/>
              </a:rPr>
              <a:t>+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小百科</a:t>
            </a:r>
            <a:r>
              <a:rPr kumimoji="1" lang="en-US" altLang="zh-CN" sz="2400" dirty="0">
                <a:solidFill>
                  <a:srgbClr val="605F60"/>
                </a:solidFill>
                <a:latin typeface="+mn-ea"/>
                <a:ea typeface="+mn-ea"/>
              </a:rPr>
              <a:t>+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机器人客服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聪明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，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体贴，有趣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好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玩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能够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协助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学生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更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聪明地学习，</a:t>
            </a:r>
            <a:r>
              <a:rPr kumimoji="1" lang="en-US" altLang="zh-CN" sz="2400" dirty="0">
                <a:solidFill>
                  <a:srgbClr val="605F60"/>
                </a:solidFill>
                <a:latin typeface="+mn-ea"/>
                <a:ea typeface="+mn-ea"/>
              </a:rPr>
              <a:t>smart  </a:t>
            </a:r>
            <a:r>
              <a:rPr kumimoji="1" lang="en-US" altLang="zh-CN" sz="2400" dirty="0" smtClean="0">
                <a:solidFill>
                  <a:srgbClr val="605F60"/>
                </a:solidFill>
                <a:latin typeface="+mn-ea"/>
                <a:ea typeface="+mn-ea"/>
              </a:rPr>
              <a:t>learning</a:t>
            </a:r>
            <a:endParaRPr kumimoji="1" lang="zh-CN" altLang="en-US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4.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369F8"/>
                </a:solidFill>
                <a:latin typeface="+mj-ea"/>
                <a:ea typeface="+mj-ea"/>
              </a:rPr>
              <a:t>小木</a:t>
            </a:r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机器人能做什么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0833" y="1599645"/>
            <a:ext cx="2069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机器人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客服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辅助选课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辅助学习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97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</a:rPr>
              <a:t>小木机器人产品功能介绍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276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1.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机器人客服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275" y="2169727"/>
            <a:ext cx="8840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自助客服：解答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学生关于平台的常见问题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人工客服入口：机器人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回答不了的问题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，可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提交给人工客服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411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6810" y="595465"/>
            <a:ext cx="60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Microsoft YaHei Bold"/>
                <a:ea typeface="+mj-ea"/>
                <a:cs typeface="Microsoft YaHei Bold"/>
              </a:rPr>
              <a:t>2.</a:t>
            </a:r>
            <a:endParaRPr kumimoji="1" lang="zh-CN" altLang="en-US" sz="3600" dirty="0">
              <a:solidFill>
                <a:schemeClr val="bg1"/>
              </a:solidFill>
              <a:latin typeface="Microsoft YaHei Bold"/>
              <a:ea typeface="+mj-ea"/>
              <a:cs typeface="Microsoft YaHei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0833" y="6288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3369F8"/>
                </a:solidFill>
                <a:latin typeface="+mj-ea"/>
                <a:ea typeface="+mj-ea"/>
              </a:rPr>
              <a:t>辅助选课</a:t>
            </a:r>
            <a:endParaRPr kumimoji="1" lang="zh-CN" altLang="en-US" sz="32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0833" y="1842918"/>
            <a:ext cx="6679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个性化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推荐学习内容	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交互式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选课：了解学生学习的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目的、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学生的喜好及知识水平，协助</a:t>
            </a:r>
            <a:r>
              <a:rPr kumimoji="1" lang="zh-CN" altLang="en-US" sz="2400" smtClean="0">
                <a:solidFill>
                  <a:srgbClr val="605F60"/>
                </a:solidFill>
                <a:latin typeface="+mn-ea"/>
                <a:ea typeface="+mn-ea"/>
              </a:rPr>
              <a:t>学生选择适合的</a:t>
            </a:r>
            <a:r>
              <a:rPr kumimoji="1" lang="zh-CN" altLang="en-US" sz="2400" smtClean="0">
                <a:solidFill>
                  <a:srgbClr val="605F60"/>
                </a:solidFill>
                <a:latin typeface="+mn-ea"/>
                <a:ea typeface="+mn-ea"/>
              </a:rPr>
              <a:t>学习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内容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。</a:t>
            </a: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	</a:t>
            </a:r>
          </a:p>
          <a:p>
            <a:pPr>
              <a:lnSpc>
                <a:spcPct val="200000"/>
              </a:lnSpc>
            </a:pP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16719</TotalTime>
  <Pages>0</Pages>
  <Words>897</Words>
  <Characters>0</Characters>
  <Application>Microsoft Macintosh PowerPoint</Application>
  <DocSecurity>0</DocSecurity>
  <PresentationFormat>全屏显示(4:3)</PresentationFormat>
  <Lines>0</Lines>
  <Paragraphs>126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</vt:lpstr>
      <vt:lpstr>Microsoft YaHei</vt:lpstr>
      <vt:lpstr>Microsoft YaHei Bold</vt:lpstr>
      <vt:lpstr>Wingdings</vt:lpstr>
      <vt:lpstr>宋体</vt:lpstr>
      <vt:lpstr>微软雅黑</vt:lpstr>
      <vt:lpstr>Arial</vt:lpstr>
      <vt:lpstr>清华MOOC</vt:lpstr>
      <vt:lpstr>1111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Microsoft Office 用户</cp:lastModifiedBy>
  <cp:revision>1663</cp:revision>
  <dcterms:created xsi:type="dcterms:W3CDTF">2014-01-16T12:01:00Z</dcterms:created>
  <dcterms:modified xsi:type="dcterms:W3CDTF">2017-06-15T10:58:40Z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