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2" r:id="rId4"/>
    <p:sldId id="264" r:id="rId5"/>
    <p:sldId id="265" r:id="rId6"/>
    <p:sldId id="263" r:id="rId7"/>
    <p:sldId id="266" r:id="rId8"/>
    <p:sldId id="267" r:id="rId9"/>
    <p:sldId id="268" r:id="rId10"/>
    <p:sldId id="259" r:id="rId11"/>
    <p:sldId id="260" r:id="rId12"/>
    <p:sldId id="261" r:id="rId13"/>
    <p:sldId id="269"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snapToObjects="1">
      <p:cViewPr varScale="1">
        <p:scale>
          <a:sx n="91" d="100"/>
          <a:sy n="91"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794CF-5962-8F48-B2C6-8FDFDD254C90}" type="datetimeFigureOut">
              <a:rPr kumimoji="1" lang="zh-CN" altLang="en-US" smtClean="0"/>
              <a:t>2017/10/16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A493C9-3F75-DE43-81A3-06E4474E5A82}" type="slidenum">
              <a:rPr kumimoji="1" lang="zh-CN" altLang="en-US" smtClean="0"/>
              <a:t>‹#›</a:t>
            </a:fld>
            <a:endParaRPr kumimoji="1" lang="zh-CN" altLang="en-US"/>
          </a:p>
        </p:txBody>
      </p:sp>
    </p:spTree>
    <p:extLst>
      <p:ext uri="{BB962C8B-B14F-4D97-AF65-F5344CB8AC3E}">
        <p14:creationId xmlns:p14="http://schemas.microsoft.com/office/powerpoint/2010/main" val="775935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2016</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日第十二届全国人民代表大会常务委员会第二十四次会议通过</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中华人民共和国网络安全法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，网络安全法于</a:t>
            </a:r>
            <a:r>
              <a:rPr lang="en-US" altLang="zh-CN" sz="1200" b="0" i="0" kern="1200" dirty="0" smtClean="0">
                <a:solidFill>
                  <a:schemeClr val="tx1"/>
                </a:solidFill>
                <a:effectLst/>
                <a:latin typeface="+mn-lt"/>
                <a:ea typeface="+mn-ea"/>
                <a:cs typeface="+mn-cs"/>
              </a:rPr>
              <a:t>2017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日就开始正式实施</a:t>
            </a:r>
            <a:endParaRPr kumimoji="1" lang="zh-CN" altLang="en-US" dirty="0"/>
          </a:p>
        </p:txBody>
      </p:sp>
      <p:sp>
        <p:nvSpPr>
          <p:cNvPr id="4" name="幻灯片编号占位符 3"/>
          <p:cNvSpPr>
            <a:spLocks noGrp="1"/>
          </p:cNvSpPr>
          <p:nvPr>
            <p:ph type="sldNum" sz="quarter" idx="10"/>
          </p:nvPr>
        </p:nvSpPr>
        <p:spPr/>
        <p:txBody>
          <a:bodyPr/>
          <a:lstStyle/>
          <a:p>
            <a:fld id="{38A493C9-3F75-DE43-81A3-06E4474E5A82}" type="slidenum">
              <a:rPr kumimoji="1" lang="zh-CN" altLang="en-US" smtClean="0"/>
              <a:t>2</a:t>
            </a:fld>
            <a:endParaRPr kumimoji="1" lang="zh-CN" altLang="en-US"/>
          </a:p>
        </p:txBody>
      </p:sp>
    </p:spTree>
    <p:extLst>
      <p:ext uri="{BB962C8B-B14F-4D97-AF65-F5344CB8AC3E}">
        <p14:creationId xmlns:p14="http://schemas.microsoft.com/office/powerpoint/2010/main" val="43792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10/16/17</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10/16/17</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10/16/17</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10/16/17</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125305" y="1488985"/>
            <a:ext cx="6264350" cy="169685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118447" y="4351687"/>
            <a:ext cx="6265588" cy="17040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10/16/17</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10/16/17</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10/16/17</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10/16/17</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latin typeface="Microsoft YaHei" charset="-122"/>
                <a:ea typeface="Microsoft YaHei" charset="-122"/>
                <a:cs typeface="Microsoft YaHei" charset="-122"/>
              </a:rPr>
              <a:t>网络安全法与等保的关系</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68256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774614" y="1083603"/>
            <a:ext cx="5765800" cy="4775200"/>
          </a:xfrm>
          <a:prstGeom prst="rect">
            <a:avLst/>
          </a:prstGeom>
        </p:spPr>
      </p:pic>
      <p:sp>
        <p:nvSpPr>
          <p:cNvPr id="3" name="标题 2"/>
          <p:cNvSpPr>
            <a:spLocks noGrp="1"/>
          </p:cNvSpPr>
          <p:nvPr>
            <p:ph type="title"/>
          </p:nvPr>
        </p:nvSpPr>
        <p:spPr/>
        <p:txBody>
          <a:bodyPr/>
          <a:lstStyle/>
          <a:p>
            <a:r>
              <a:rPr kumimoji="1" lang="zh-CN" altLang="en-US" dirty="0" smtClean="0"/>
              <a:t>什么是等保？</a:t>
            </a:r>
            <a:endParaRPr kumimoji="1" lang="zh-CN" altLang="en-US" dirty="0"/>
          </a:p>
        </p:txBody>
      </p:sp>
    </p:spTree>
    <p:extLst>
      <p:ext uri="{BB962C8B-B14F-4D97-AF65-F5344CB8AC3E}">
        <p14:creationId xmlns:p14="http://schemas.microsoft.com/office/powerpoint/2010/main" val="3034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8324011" y="4244465"/>
            <a:ext cx="2851517" cy="1069319"/>
          </a:xfrm>
          <a:prstGeom prst="roundRect">
            <a:avLst/>
          </a:prstGeom>
          <a:solidFill>
            <a:srgbClr val="51C3F9">
              <a:lumMod val="50000"/>
            </a:srgbClr>
          </a:solidFill>
          <a:ln w="12700" cap="flat" cmpd="sng" algn="ctr">
            <a:noFill/>
            <a:prstDash val="solid"/>
            <a:miter lim="800000"/>
          </a:ln>
          <a:effectLst/>
        </p:spPr>
        <p:txBody>
          <a:bodyPr lIns="116111" tIns="58055" rIns="116111" bIns="58055"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srgbClr val="63A537">
                  <a:lumMod val="60000"/>
                  <a:lumOff val="40000"/>
                </a:srgbClr>
              </a:solidFill>
              <a:effectLst/>
              <a:uLnTx/>
              <a:uFillTx/>
              <a:latin typeface="微软雅黑"/>
              <a:ea typeface="微软雅黑"/>
              <a:cs typeface=""/>
            </a:endParaRPr>
          </a:p>
        </p:txBody>
      </p:sp>
      <p:cxnSp>
        <p:nvCxnSpPr>
          <p:cNvPr id="28" name="直接连接符 5"/>
          <p:cNvCxnSpPr>
            <a:stCxn id="30" idx="1"/>
            <a:endCxn id="30" idx="3"/>
          </p:cNvCxnSpPr>
          <p:nvPr/>
        </p:nvCxnSpPr>
        <p:spPr>
          <a:xfrm>
            <a:off x="8324011" y="4779125"/>
            <a:ext cx="2851517" cy="0"/>
          </a:xfrm>
          <a:prstGeom prst="line">
            <a:avLst/>
          </a:prstGeom>
          <a:noFill/>
          <a:ln w="6350" cap="flat" cmpd="sng" algn="ctr">
            <a:solidFill>
              <a:srgbClr val="99CB38"/>
            </a:solidFill>
            <a:prstDash val="sysDash"/>
            <a:miter lim="800000"/>
          </a:ln>
          <a:effectLst/>
        </p:spPr>
      </p:cxnSp>
      <p:sp>
        <p:nvSpPr>
          <p:cNvPr id="29" name="TextBox 6"/>
          <p:cNvSpPr txBox="1"/>
          <p:nvPr/>
        </p:nvSpPr>
        <p:spPr>
          <a:xfrm>
            <a:off x="8324011" y="4233664"/>
            <a:ext cx="2851517" cy="548131"/>
          </a:xfrm>
          <a:prstGeom prst="rect">
            <a:avLst/>
          </a:prstGeom>
          <a:noFill/>
        </p:spPr>
        <p:txBody>
          <a:bodyPr wrap="square" lIns="116111" tIns="58055" rIns="116111" bIns="58055" rtlCol="0">
            <a:spAutoFit/>
          </a:bodyPr>
          <a:lstStyle/>
          <a:p>
            <a:pPr algn="ctr" defTabSz="975299"/>
            <a:r>
              <a:rPr lang="zh-CN" altLang="en-US" sz="2800" b="1" dirty="0">
                <a:solidFill>
                  <a:prstClr val="white"/>
                </a:solidFill>
                <a:latin typeface="微软雅黑"/>
                <a:ea typeface="微软雅黑"/>
              </a:rPr>
              <a:t>等级</a:t>
            </a:r>
            <a:r>
              <a:rPr lang="zh-CN" altLang="en-US" sz="2800" b="1" dirty="0" smtClean="0">
                <a:solidFill>
                  <a:prstClr val="white"/>
                </a:solidFill>
                <a:latin typeface="微软雅黑"/>
                <a:ea typeface="微软雅黑"/>
              </a:rPr>
              <a:t>保护</a:t>
            </a:r>
            <a:r>
              <a:rPr lang="en-US" altLang="zh-CN" sz="2800" b="1" dirty="0" smtClean="0">
                <a:solidFill>
                  <a:prstClr val="white"/>
                </a:solidFill>
                <a:latin typeface="微软雅黑"/>
                <a:ea typeface="微软雅黑"/>
              </a:rPr>
              <a:t>2.0</a:t>
            </a:r>
            <a:endParaRPr lang="zh-CN" altLang="en-US" sz="2800" b="1" dirty="0">
              <a:solidFill>
                <a:prstClr val="white"/>
              </a:solidFill>
              <a:latin typeface="微软雅黑"/>
              <a:ea typeface="微软雅黑"/>
            </a:endParaRPr>
          </a:p>
        </p:txBody>
      </p:sp>
      <p:sp>
        <p:nvSpPr>
          <p:cNvPr id="30" name="TextBox 7"/>
          <p:cNvSpPr txBox="1"/>
          <p:nvPr/>
        </p:nvSpPr>
        <p:spPr>
          <a:xfrm>
            <a:off x="8410422" y="4809728"/>
            <a:ext cx="2693098" cy="425020"/>
          </a:xfrm>
          <a:prstGeom prst="rect">
            <a:avLst/>
          </a:prstGeom>
          <a:noFill/>
        </p:spPr>
        <p:txBody>
          <a:bodyPr wrap="square" lIns="116111" tIns="58055" rIns="116111" bIns="58055" rtlCol="0">
            <a:spAutoFit/>
          </a:bodyPr>
          <a:lstStyle/>
          <a:p>
            <a:pPr algn="ctr" defTabSz="975299"/>
            <a:r>
              <a:rPr lang="en-US" altLang="zh-CN" sz="2000" b="1" dirty="0" smtClean="0">
                <a:solidFill>
                  <a:prstClr val="white"/>
                </a:solidFill>
                <a:latin typeface="微软雅黑"/>
                <a:ea typeface="微软雅黑"/>
              </a:rPr>
              <a:t>2016-10-20</a:t>
            </a:r>
            <a:endParaRPr lang="zh-CN" altLang="en-US" sz="2000" b="1" dirty="0">
              <a:solidFill>
                <a:prstClr val="white"/>
              </a:solidFill>
              <a:latin typeface="微软雅黑"/>
              <a:ea typeface="微软雅黑"/>
            </a:endParaRPr>
          </a:p>
        </p:txBody>
      </p:sp>
      <p:sp>
        <p:nvSpPr>
          <p:cNvPr id="31" name="矩形 30"/>
          <p:cNvSpPr/>
          <p:nvPr/>
        </p:nvSpPr>
        <p:spPr>
          <a:xfrm>
            <a:off x="7791152" y="1497360"/>
            <a:ext cx="4104456" cy="2304256"/>
          </a:xfrm>
          <a:prstGeom prst="rect">
            <a:avLst/>
          </a:prstGeom>
          <a:noFill/>
          <a:ln w="3175" cap="flat" cmpd="sng" algn="ctr">
            <a:solidFill>
              <a:srgbClr val="00B0F0"/>
            </a:solidFill>
            <a:prstDash val="solid"/>
            <a:miter lim="800000"/>
          </a:ln>
          <a:effectLst/>
        </p:spPr>
        <p:txBody>
          <a:bodyPr lIns="116111" tIns="58055" rIns="116111" bIns="58055"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微软雅黑"/>
              <a:ea typeface="微软雅黑"/>
              <a:cs typeface=""/>
            </a:endParaRPr>
          </a:p>
        </p:txBody>
      </p:sp>
      <p:cxnSp>
        <p:nvCxnSpPr>
          <p:cNvPr id="32" name="直接箭头连接符 10"/>
          <p:cNvCxnSpPr/>
          <p:nvPr/>
        </p:nvCxnSpPr>
        <p:spPr>
          <a:xfrm flipH="1" flipV="1">
            <a:off x="9756971" y="3846143"/>
            <a:ext cx="7202" cy="387989"/>
          </a:xfrm>
          <a:prstGeom prst="straightConnector1">
            <a:avLst/>
          </a:prstGeom>
          <a:noFill/>
          <a:ln w="6350" cap="flat" cmpd="sng" algn="ctr">
            <a:solidFill>
              <a:srgbClr val="99CB38"/>
            </a:solidFill>
            <a:prstDash val="solid"/>
            <a:miter lim="800000"/>
            <a:tailEnd type="arrow"/>
          </a:ln>
          <a:effectLst/>
        </p:spPr>
      </p:cxnSp>
      <p:sp>
        <p:nvSpPr>
          <p:cNvPr id="33" name="矩形 32"/>
          <p:cNvSpPr/>
          <p:nvPr/>
        </p:nvSpPr>
        <p:spPr>
          <a:xfrm>
            <a:off x="7791152" y="1569368"/>
            <a:ext cx="4104456" cy="2277547"/>
          </a:xfrm>
          <a:prstGeom prst="rect">
            <a:avLst/>
          </a:prstGeom>
        </p:spPr>
        <p:txBody>
          <a:bodyPr wrap="square">
            <a:spAutoFit/>
          </a:bodyPr>
          <a:lstStyle/>
          <a:p>
            <a:pPr defTabSz="975299"/>
            <a:r>
              <a:rPr lang="en-US" altLang="zh-CN" dirty="0">
                <a:solidFill>
                  <a:prstClr val="black"/>
                </a:solidFill>
                <a:latin typeface="微软雅黑"/>
                <a:ea typeface="微软雅黑"/>
              </a:rPr>
              <a:t>10</a:t>
            </a:r>
            <a:r>
              <a:rPr lang="zh-CN" altLang="en-US" dirty="0">
                <a:solidFill>
                  <a:prstClr val="black"/>
                </a:solidFill>
                <a:latin typeface="微软雅黑"/>
                <a:ea typeface="微软雅黑"/>
              </a:rPr>
              <a:t>月</a:t>
            </a:r>
            <a:r>
              <a:rPr lang="en-US" altLang="zh-CN" dirty="0">
                <a:solidFill>
                  <a:prstClr val="black"/>
                </a:solidFill>
                <a:latin typeface="微软雅黑"/>
                <a:ea typeface="微软雅黑"/>
              </a:rPr>
              <a:t>20</a:t>
            </a:r>
            <a:r>
              <a:rPr lang="zh-CN" altLang="en-US" dirty="0">
                <a:solidFill>
                  <a:prstClr val="black"/>
                </a:solidFill>
                <a:latin typeface="微软雅黑"/>
                <a:ea typeface="微软雅黑"/>
              </a:rPr>
              <a:t>日，中国首届行业（私有）云安全技术论坛暨联盟成立仪式（简称</a:t>
            </a:r>
            <a:r>
              <a:rPr lang="en-US" altLang="zh-CN" dirty="0">
                <a:solidFill>
                  <a:prstClr val="black"/>
                </a:solidFill>
                <a:latin typeface="微软雅黑"/>
                <a:ea typeface="微软雅黑"/>
              </a:rPr>
              <a:t>PCSF2016</a:t>
            </a:r>
            <a:r>
              <a:rPr lang="zh-CN" altLang="en-US" dirty="0">
                <a:solidFill>
                  <a:prstClr val="black"/>
                </a:solidFill>
                <a:latin typeface="微软雅黑"/>
                <a:ea typeface="微软雅黑"/>
              </a:rPr>
              <a:t>）于北京万寿宾馆</a:t>
            </a:r>
            <a:r>
              <a:rPr lang="zh-CN" altLang="en-US" dirty="0" smtClean="0">
                <a:solidFill>
                  <a:prstClr val="black"/>
                </a:solidFill>
                <a:latin typeface="微软雅黑"/>
                <a:ea typeface="微软雅黑"/>
              </a:rPr>
              <a:t>举行</a:t>
            </a:r>
            <a:endParaRPr lang="en-US" altLang="zh-CN" dirty="0" smtClean="0">
              <a:solidFill>
                <a:prstClr val="black"/>
              </a:solidFill>
              <a:latin typeface="微软雅黑"/>
              <a:ea typeface="微软雅黑"/>
            </a:endParaRPr>
          </a:p>
          <a:p>
            <a:pPr defTabSz="975299"/>
            <a:r>
              <a:rPr lang="zh-CN" altLang="en-US" sz="1600" dirty="0">
                <a:solidFill>
                  <a:prstClr val="black"/>
                </a:solidFill>
                <a:latin typeface="微软雅黑"/>
                <a:ea typeface="微软雅黑"/>
              </a:rPr>
              <a:t>近</a:t>
            </a:r>
            <a:r>
              <a:rPr lang="en-US" altLang="zh-CN" sz="1600" dirty="0">
                <a:solidFill>
                  <a:prstClr val="black"/>
                </a:solidFill>
                <a:latin typeface="微软雅黑"/>
                <a:ea typeface="微软雅黑"/>
              </a:rPr>
              <a:t>400</a:t>
            </a:r>
            <a:r>
              <a:rPr lang="zh-CN" altLang="en-US" sz="1600" dirty="0">
                <a:solidFill>
                  <a:prstClr val="black"/>
                </a:solidFill>
                <a:latin typeface="微软雅黑"/>
                <a:ea typeface="微软雅黑"/>
              </a:rPr>
              <a:t>多名的重要行业的政府、央企、电信、金融、电力、交通等客户的和</a:t>
            </a:r>
            <a:r>
              <a:rPr lang="en-US" altLang="zh-CN" sz="1600" dirty="0">
                <a:solidFill>
                  <a:prstClr val="black"/>
                </a:solidFill>
                <a:latin typeface="微软雅黑"/>
                <a:ea typeface="微软雅黑"/>
              </a:rPr>
              <a:t>300</a:t>
            </a:r>
            <a:r>
              <a:rPr lang="zh-CN" altLang="en-US" sz="1600" dirty="0">
                <a:solidFill>
                  <a:prstClr val="black"/>
                </a:solidFill>
                <a:latin typeface="微软雅黑"/>
                <a:ea typeface="微软雅黑"/>
              </a:rPr>
              <a:t>多名行业人士的</a:t>
            </a:r>
            <a:r>
              <a:rPr lang="zh-CN" altLang="en-US" sz="1600" dirty="0" smtClean="0">
                <a:solidFill>
                  <a:prstClr val="black"/>
                </a:solidFill>
                <a:latin typeface="微软雅黑"/>
                <a:ea typeface="微软雅黑"/>
              </a:rPr>
              <a:t>到场</a:t>
            </a:r>
            <a:endParaRPr lang="en-US" altLang="zh-CN" sz="1600" dirty="0" smtClean="0">
              <a:solidFill>
                <a:prstClr val="black"/>
              </a:solidFill>
              <a:latin typeface="微软雅黑"/>
              <a:ea typeface="微软雅黑"/>
            </a:endParaRPr>
          </a:p>
          <a:p>
            <a:pPr defTabSz="975299"/>
            <a:r>
              <a:rPr lang="zh-CN" altLang="en-US" sz="2000" dirty="0">
                <a:solidFill>
                  <a:srgbClr val="FF0000"/>
                </a:solidFill>
                <a:latin typeface="Tw Cen MT"/>
                <a:ea typeface="微软雅黑"/>
              </a:rPr>
              <a:t>国家云等保相关</a:t>
            </a:r>
            <a:r>
              <a:rPr lang="zh-CN" altLang="en-US" sz="2000" dirty="0" smtClean="0">
                <a:solidFill>
                  <a:srgbClr val="FF0000"/>
                </a:solidFill>
                <a:latin typeface="Tw Cen MT"/>
                <a:ea typeface="微软雅黑"/>
              </a:rPr>
              <a:t>标准加快落实</a:t>
            </a:r>
            <a:r>
              <a:rPr lang="en-US" altLang="zh-CN" sz="2000" dirty="0" smtClean="0">
                <a:solidFill>
                  <a:srgbClr val="FF0000"/>
                </a:solidFill>
                <a:latin typeface="Tw Cen MT"/>
                <a:ea typeface="微软雅黑"/>
              </a:rPr>
              <a:t>&gt;&gt;</a:t>
            </a:r>
            <a:r>
              <a:rPr lang="zh-CN" altLang="en-US" sz="2000" dirty="0" smtClean="0">
                <a:solidFill>
                  <a:srgbClr val="FF0000"/>
                </a:solidFill>
                <a:latin typeface="Tw Cen MT"/>
                <a:ea typeface="微软雅黑"/>
              </a:rPr>
              <a:t>等级</a:t>
            </a:r>
            <a:r>
              <a:rPr lang="zh-CN" altLang="en-US" sz="2000" dirty="0">
                <a:solidFill>
                  <a:srgbClr val="FF0000"/>
                </a:solidFill>
                <a:latin typeface="Tw Cen MT"/>
                <a:ea typeface="微软雅黑"/>
              </a:rPr>
              <a:t>保护制度</a:t>
            </a:r>
            <a:r>
              <a:rPr lang="en-US" altLang="zh-CN" sz="2000" b="1" dirty="0">
                <a:solidFill>
                  <a:srgbClr val="FF0000"/>
                </a:solidFill>
                <a:latin typeface="Tw Cen MT"/>
                <a:ea typeface="微软雅黑"/>
              </a:rPr>
              <a:t>2.0</a:t>
            </a:r>
            <a:r>
              <a:rPr lang="zh-CN" altLang="en-US" sz="2000" b="1" dirty="0" smtClean="0">
                <a:solidFill>
                  <a:srgbClr val="FF0000"/>
                </a:solidFill>
                <a:latin typeface="Tw Cen MT"/>
                <a:ea typeface="微软雅黑"/>
              </a:rPr>
              <a:t>时代</a:t>
            </a:r>
            <a:r>
              <a:rPr lang="zh-CN" altLang="en-US" sz="2000" dirty="0" smtClean="0">
                <a:solidFill>
                  <a:srgbClr val="FF0000"/>
                </a:solidFill>
                <a:latin typeface="Tw Cen MT"/>
                <a:ea typeface="微软雅黑"/>
              </a:rPr>
              <a:t>正式到来</a:t>
            </a:r>
            <a:endParaRPr lang="zh-CN" altLang="en-US" sz="2000" dirty="0">
              <a:solidFill>
                <a:srgbClr val="FF0000"/>
              </a:solidFill>
              <a:latin typeface="微软雅黑"/>
              <a:ea typeface="微软雅黑"/>
            </a:endParaRPr>
          </a:p>
        </p:txBody>
      </p:sp>
      <p:sp>
        <p:nvSpPr>
          <p:cNvPr id="34" name="圆角矩形 33"/>
          <p:cNvSpPr/>
          <p:nvPr/>
        </p:nvSpPr>
        <p:spPr>
          <a:xfrm>
            <a:off x="791173" y="4350677"/>
            <a:ext cx="2376264" cy="891099"/>
          </a:xfrm>
          <a:prstGeom prst="roundRect">
            <a:avLst/>
          </a:prstGeom>
          <a:solidFill>
            <a:srgbClr val="51C3F9">
              <a:lumMod val="75000"/>
            </a:srgbClr>
          </a:solidFill>
          <a:ln w="12700" cap="flat" cmpd="sng" algn="ctr">
            <a:noFill/>
            <a:prstDash val="solid"/>
            <a:miter lim="800000"/>
          </a:ln>
          <a:effectLst/>
        </p:spPr>
        <p:txBody>
          <a:bodyPr lIns="116111" tIns="58055" rIns="116111" bIns="58055"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srgbClr val="63A537">
                  <a:lumMod val="60000"/>
                  <a:lumOff val="40000"/>
                </a:srgbClr>
              </a:solidFill>
              <a:effectLst/>
              <a:uLnTx/>
              <a:uFillTx/>
              <a:latin typeface="微软雅黑"/>
              <a:ea typeface="微软雅黑"/>
              <a:cs typeface=""/>
            </a:endParaRPr>
          </a:p>
        </p:txBody>
      </p:sp>
      <p:cxnSp>
        <p:nvCxnSpPr>
          <p:cNvPr id="35" name="直接连接符 19"/>
          <p:cNvCxnSpPr>
            <a:stCxn id="44" idx="1"/>
            <a:endCxn id="44" idx="3"/>
          </p:cNvCxnSpPr>
          <p:nvPr/>
        </p:nvCxnSpPr>
        <p:spPr>
          <a:xfrm>
            <a:off x="791173" y="4796227"/>
            <a:ext cx="2376264" cy="0"/>
          </a:xfrm>
          <a:prstGeom prst="line">
            <a:avLst/>
          </a:prstGeom>
          <a:noFill/>
          <a:ln w="6350" cap="flat" cmpd="sng" algn="ctr">
            <a:solidFill>
              <a:srgbClr val="99CB38"/>
            </a:solidFill>
            <a:prstDash val="sysDash"/>
            <a:miter lim="800000"/>
          </a:ln>
          <a:effectLst/>
        </p:spPr>
      </p:cxnSp>
      <p:sp>
        <p:nvSpPr>
          <p:cNvPr id="36" name="TextBox 20"/>
          <p:cNvSpPr txBox="1"/>
          <p:nvPr/>
        </p:nvSpPr>
        <p:spPr>
          <a:xfrm>
            <a:off x="791173" y="4384708"/>
            <a:ext cx="2376264" cy="425020"/>
          </a:xfrm>
          <a:prstGeom prst="rect">
            <a:avLst/>
          </a:prstGeom>
          <a:noFill/>
        </p:spPr>
        <p:txBody>
          <a:bodyPr wrap="square" lIns="116111" tIns="58055" rIns="116111" bIns="58055" rtlCol="0">
            <a:spAutoFit/>
          </a:bodyPr>
          <a:lstStyle/>
          <a:p>
            <a:pPr algn="ctr" defTabSz="975299"/>
            <a:r>
              <a:rPr lang="zh-CN" altLang="en-US" sz="2000" b="1" dirty="0">
                <a:solidFill>
                  <a:prstClr val="white"/>
                </a:solidFill>
                <a:latin typeface="微软雅黑"/>
                <a:ea typeface="微软雅黑"/>
              </a:rPr>
              <a:t>等级</a:t>
            </a:r>
            <a:r>
              <a:rPr lang="zh-CN" altLang="en-US" sz="2000" b="1" dirty="0" smtClean="0">
                <a:solidFill>
                  <a:prstClr val="white"/>
                </a:solidFill>
                <a:latin typeface="微软雅黑"/>
                <a:ea typeface="微软雅黑"/>
              </a:rPr>
              <a:t>保护</a:t>
            </a:r>
            <a:r>
              <a:rPr lang="en-US" altLang="zh-CN" sz="2000" b="1" dirty="0" smtClean="0">
                <a:solidFill>
                  <a:prstClr val="white"/>
                </a:solidFill>
                <a:latin typeface="微软雅黑"/>
                <a:ea typeface="微软雅黑"/>
              </a:rPr>
              <a:t>2.0</a:t>
            </a:r>
            <a:endParaRPr lang="zh-CN" altLang="en-US" sz="2000" b="1" dirty="0">
              <a:solidFill>
                <a:prstClr val="white"/>
              </a:solidFill>
              <a:latin typeface="微软雅黑"/>
              <a:ea typeface="微软雅黑"/>
            </a:endParaRPr>
          </a:p>
        </p:txBody>
      </p:sp>
      <p:sp>
        <p:nvSpPr>
          <p:cNvPr id="37" name="TextBox 21"/>
          <p:cNvSpPr txBox="1"/>
          <p:nvPr/>
        </p:nvSpPr>
        <p:spPr>
          <a:xfrm>
            <a:off x="877583" y="4808556"/>
            <a:ext cx="2244248" cy="425020"/>
          </a:xfrm>
          <a:prstGeom prst="rect">
            <a:avLst/>
          </a:prstGeom>
          <a:noFill/>
        </p:spPr>
        <p:txBody>
          <a:bodyPr wrap="square" lIns="116111" tIns="58055" rIns="116111" bIns="58055" rtlCol="0">
            <a:spAutoFit/>
          </a:bodyPr>
          <a:lstStyle/>
          <a:p>
            <a:pPr algn="ctr" defTabSz="975299"/>
            <a:r>
              <a:rPr lang="en-US" altLang="zh-CN" sz="2000" b="1" dirty="0" smtClean="0">
                <a:solidFill>
                  <a:prstClr val="white"/>
                </a:solidFill>
                <a:latin typeface="微软雅黑"/>
                <a:ea typeface="微软雅黑"/>
              </a:rPr>
              <a:t>2014-6</a:t>
            </a:r>
            <a:endParaRPr lang="zh-CN" altLang="en-US" sz="2000" b="1" dirty="0">
              <a:solidFill>
                <a:prstClr val="white"/>
              </a:solidFill>
              <a:latin typeface="微软雅黑"/>
              <a:ea typeface="微软雅黑"/>
            </a:endParaRPr>
          </a:p>
        </p:txBody>
      </p:sp>
      <p:sp>
        <p:nvSpPr>
          <p:cNvPr id="38" name="矩形 37"/>
          <p:cNvSpPr/>
          <p:nvPr/>
        </p:nvSpPr>
        <p:spPr>
          <a:xfrm>
            <a:off x="461539" y="2289448"/>
            <a:ext cx="2937125" cy="1656184"/>
          </a:xfrm>
          <a:prstGeom prst="rect">
            <a:avLst/>
          </a:prstGeom>
          <a:noFill/>
          <a:ln w="3175" cap="flat" cmpd="sng" algn="ctr">
            <a:solidFill>
              <a:srgbClr val="00B0F0"/>
            </a:solidFill>
            <a:prstDash val="solid"/>
            <a:miter lim="800000"/>
          </a:ln>
          <a:effectLst/>
        </p:spPr>
        <p:txBody>
          <a:bodyPr lIns="116111" tIns="58055" rIns="116111" bIns="58055"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微软雅黑"/>
              <a:ea typeface="微软雅黑"/>
              <a:cs typeface=""/>
            </a:endParaRPr>
          </a:p>
        </p:txBody>
      </p:sp>
      <p:cxnSp>
        <p:nvCxnSpPr>
          <p:cNvPr id="39" name="直接箭头连接符 24"/>
          <p:cNvCxnSpPr/>
          <p:nvPr/>
        </p:nvCxnSpPr>
        <p:spPr>
          <a:xfrm flipH="1" flipV="1">
            <a:off x="1907297" y="3967661"/>
            <a:ext cx="7202" cy="387989"/>
          </a:xfrm>
          <a:prstGeom prst="straightConnector1">
            <a:avLst/>
          </a:prstGeom>
          <a:noFill/>
          <a:ln w="6350" cap="flat" cmpd="sng" algn="ctr">
            <a:solidFill>
              <a:srgbClr val="99CB38"/>
            </a:solidFill>
            <a:prstDash val="solid"/>
            <a:miter lim="800000"/>
            <a:tailEnd type="arrow"/>
          </a:ln>
          <a:effectLst/>
        </p:spPr>
      </p:cxnSp>
      <p:sp>
        <p:nvSpPr>
          <p:cNvPr id="40" name="矩形 39"/>
          <p:cNvSpPr/>
          <p:nvPr/>
        </p:nvSpPr>
        <p:spPr>
          <a:xfrm>
            <a:off x="461539" y="2361456"/>
            <a:ext cx="2937125" cy="1569660"/>
          </a:xfrm>
          <a:prstGeom prst="rect">
            <a:avLst/>
          </a:prstGeom>
        </p:spPr>
        <p:txBody>
          <a:bodyPr wrap="square">
            <a:spAutoFit/>
          </a:bodyPr>
          <a:lstStyle/>
          <a:p>
            <a:pPr defTabSz="975299"/>
            <a:r>
              <a:rPr lang="zh-CN" altLang="en-US" sz="1600" dirty="0">
                <a:solidFill>
                  <a:prstClr val="black"/>
                </a:solidFill>
                <a:latin typeface="Tw Cen MT"/>
                <a:ea typeface="微软雅黑"/>
              </a:rPr>
              <a:t>公安部相关部门牵头，组织</a:t>
            </a:r>
            <a:r>
              <a:rPr lang="en-US" altLang="zh-CN" sz="1600" dirty="0">
                <a:solidFill>
                  <a:prstClr val="black"/>
                </a:solidFill>
                <a:latin typeface="Tw Cen MT"/>
                <a:ea typeface="微软雅黑"/>
              </a:rPr>
              <a:t>30</a:t>
            </a:r>
            <a:r>
              <a:rPr lang="zh-CN" altLang="en-US" sz="1600" dirty="0">
                <a:solidFill>
                  <a:prstClr val="black"/>
                </a:solidFill>
                <a:latin typeface="Tw Cen MT"/>
                <a:ea typeface="微软雅黑"/>
              </a:rPr>
              <a:t>多个单位，研究我们国家的新技术新应用的等保</a:t>
            </a:r>
            <a:r>
              <a:rPr lang="zh-CN" altLang="en-US" sz="1600" dirty="0" smtClean="0">
                <a:solidFill>
                  <a:prstClr val="black"/>
                </a:solidFill>
                <a:latin typeface="Tw Cen MT"/>
                <a:ea typeface="微软雅黑"/>
              </a:rPr>
              <a:t>标准</a:t>
            </a:r>
            <a:endParaRPr lang="en-US" altLang="zh-CN" sz="1600" dirty="0" smtClean="0">
              <a:solidFill>
                <a:prstClr val="black"/>
              </a:solidFill>
              <a:latin typeface="Tw Cen MT"/>
              <a:ea typeface="微软雅黑"/>
            </a:endParaRPr>
          </a:p>
          <a:p>
            <a:pPr defTabSz="975299"/>
            <a:r>
              <a:rPr lang="zh-CN" altLang="en-US" sz="1600" dirty="0" smtClean="0">
                <a:solidFill>
                  <a:prstClr val="black"/>
                </a:solidFill>
                <a:latin typeface="Tw Cen MT"/>
                <a:ea typeface="微软雅黑"/>
              </a:rPr>
              <a:t>把</a:t>
            </a:r>
            <a:r>
              <a:rPr lang="zh-CN" altLang="en-US" sz="1600" b="1" dirty="0">
                <a:solidFill>
                  <a:srgbClr val="FF0000"/>
                </a:solidFill>
                <a:latin typeface="Tw Cen MT"/>
                <a:ea typeface="微软雅黑"/>
              </a:rPr>
              <a:t>云平台、大数据、物联网、工控系统</a:t>
            </a:r>
            <a:r>
              <a:rPr lang="zh-CN" altLang="en-US" sz="1600" dirty="0">
                <a:solidFill>
                  <a:prstClr val="black"/>
                </a:solidFill>
                <a:latin typeface="Tw Cen MT"/>
                <a:ea typeface="微软雅黑"/>
              </a:rPr>
              <a:t>等等纳入到等保制度管理</a:t>
            </a:r>
            <a:endParaRPr lang="zh-CN" altLang="en-US" sz="1600" dirty="0">
              <a:solidFill>
                <a:srgbClr val="FF0000"/>
              </a:solidFill>
              <a:latin typeface="微软雅黑"/>
              <a:ea typeface="微软雅黑"/>
            </a:endParaRPr>
          </a:p>
        </p:txBody>
      </p:sp>
      <p:sp>
        <p:nvSpPr>
          <p:cNvPr id="41" name="圆角矩形 40"/>
          <p:cNvSpPr/>
          <p:nvPr/>
        </p:nvSpPr>
        <p:spPr>
          <a:xfrm>
            <a:off x="4334768" y="4297563"/>
            <a:ext cx="2674924" cy="1003097"/>
          </a:xfrm>
          <a:prstGeom prst="roundRect">
            <a:avLst/>
          </a:prstGeom>
          <a:solidFill>
            <a:srgbClr val="4EB3CF">
              <a:lumMod val="75000"/>
            </a:srgbClr>
          </a:solidFill>
          <a:ln w="12700" cap="flat" cmpd="sng" algn="ctr">
            <a:noFill/>
            <a:prstDash val="solid"/>
            <a:miter lim="800000"/>
          </a:ln>
          <a:effectLst/>
        </p:spPr>
        <p:txBody>
          <a:bodyPr lIns="116111" tIns="58055" rIns="116111" bIns="58055"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srgbClr val="63A537">
                  <a:lumMod val="60000"/>
                  <a:lumOff val="40000"/>
                </a:srgbClr>
              </a:solidFill>
              <a:effectLst/>
              <a:uLnTx/>
              <a:uFillTx/>
              <a:latin typeface="微软雅黑"/>
              <a:ea typeface="微软雅黑"/>
              <a:cs typeface=""/>
            </a:endParaRPr>
          </a:p>
        </p:txBody>
      </p:sp>
      <p:cxnSp>
        <p:nvCxnSpPr>
          <p:cNvPr id="42" name="直接连接符 27"/>
          <p:cNvCxnSpPr/>
          <p:nvPr/>
        </p:nvCxnSpPr>
        <p:spPr>
          <a:xfrm>
            <a:off x="4334768" y="4799112"/>
            <a:ext cx="2674924" cy="0"/>
          </a:xfrm>
          <a:prstGeom prst="line">
            <a:avLst/>
          </a:prstGeom>
          <a:noFill/>
          <a:ln w="6350" cap="flat" cmpd="sng" algn="ctr">
            <a:solidFill>
              <a:srgbClr val="99CB38"/>
            </a:solidFill>
            <a:prstDash val="sysDash"/>
            <a:miter lim="800000"/>
          </a:ln>
          <a:effectLst/>
        </p:spPr>
      </p:cxnSp>
      <p:sp>
        <p:nvSpPr>
          <p:cNvPr id="43" name="TextBox 28"/>
          <p:cNvSpPr txBox="1"/>
          <p:nvPr/>
        </p:nvSpPr>
        <p:spPr>
          <a:xfrm>
            <a:off x="4334768" y="4323152"/>
            <a:ext cx="2674922" cy="486576"/>
          </a:xfrm>
          <a:prstGeom prst="rect">
            <a:avLst/>
          </a:prstGeom>
          <a:noFill/>
        </p:spPr>
        <p:txBody>
          <a:bodyPr wrap="square" lIns="116111" tIns="58055" rIns="116111" bIns="58055" rtlCol="0">
            <a:spAutoFit/>
          </a:bodyPr>
          <a:lstStyle/>
          <a:p>
            <a:pPr algn="ctr" defTabSz="975299"/>
            <a:r>
              <a:rPr lang="zh-CN" altLang="en-US" sz="2400" b="1" dirty="0">
                <a:solidFill>
                  <a:prstClr val="white"/>
                </a:solidFill>
                <a:latin typeface="微软雅黑"/>
                <a:ea typeface="微软雅黑"/>
              </a:rPr>
              <a:t>等级</a:t>
            </a:r>
            <a:r>
              <a:rPr lang="zh-CN" altLang="en-US" sz="2400" b="1" dirty="0" smtClean="0">
                <a:solidFill>
                  <a:prstClr val="white"/>
                </a:solidFill>
                <a:latin typeface="微软雅黑"/>
                <a:ea typeface="微软雅黑"/>
              </a:rPr>
              <a:t>保护</a:t>
            </a:r>
            <a:r>
              <a:rPr lang="en-US" altLang="zh-CN" sz="2400" b="1" dirty="0" smtClean="0">
                <a:solidFill>
                  <a:prstClr val="white"/>
                </a:solidFill>
                <a:latin typeface="微软雅黑"/>
                <a:ea typeface="微软雅黑"/>
              </a:rPr>
              <a:t>2.0</a:t>
            </a:r>
            <a:endParaRPr lang="zh-CN" altLang="en-US" sz="2400" b="1" dirty="0">
              <a:solidFill>
                <a:prstClr val="white"/>
              </a:solidFill>
              <a:latin typeface="微软雅黑"/>
              <a:ea typeface="微软雅黑"/>
            </a:endParaRPr>
          </a:p>
        </p:txBody>
      </p:sp>
      <p:sp>
        <p:nvSpPr>
          <p:cNvPr id="44" name="TextBox 29"/>
          <p:cNvSpPr txBox="1"/>
          <p:nvPr/>
        </p:nvSpPr>
        <p:spPr>
          <a:xfrm>
            <a:off x="4421178" y="4816756"/>
            <a:ext cx="2526317" cy="425020"/>
          </a:xfrm>
          <a:prstGeom prst="rect">
            <a:avLst/>
          </a:prstGeom>
          <a:noFill/>
        </p:spPr>
        <p:txBody>
          <a:bodyPr wrap="square" lIns="116111" tIns="58055" rIns="116111" bIns="58055" rtlCol="0">
            <a:spAutoFit/>
          </a:bodyPr>
          <a:lstStyle/>
          <a:p>
            <a:pPr algn="ctr" defTabSz="975299"/>
            <a:r>
              <a:rPr lang="en-US" altLang="zh-CN" sz="2000" b="1" dirty="0" smtClean="0">
                <a:solidFill>
                  <a:prstClr val="white"/>
                </a:solidFill>
                <a:latin typeface="微软雅黑"/>
                <a:ea typeface="微软雅黑"/>
              </a:rPr>
              <a:t>2016-10-10</a:t>
            </a:r>
            <a:endParaRPr lang="zh-CN" altLang="en-US" sz="2000" b="1" dirty="0">
              <a:solidFill>
                <a:prstClr val="white"/>
              </a:solidFill>
              <a:latin typeface="微软雅黑"/>
              <a:ea typeface="微软雅黑"/>
            </a:endParaRPr>
          </a:p>
        </p:txBody>
      </p:sp>
      <p:sp>
        <p:nvSpPr>
          <p:cNvPr id="45" name="矩形 44"/>
          <p:cNvSpPr/>
          <p:nvPr/>
        </p:nvSpPr>
        <p:spPr>
          <a:xfrm>
            <a:off x="3974729" y="1785392"/>
            <a:ext cx="3384376" cy="2110262"/>
          </a:xfrm>
          <a:prstGeom prst="rect">
            <a:avLst/>
          </a:prstGeom>
          <a:noFill/>
          <a:ln w="3175" cap="flat" cmpd="sng" algn="ctr">
            <a:solidFill>
              <a:srgbClr val="00B0F0"/>
            </a:solidFill>
            <a:prstDash val="solid"/>
            <a:miter lim="800000"/>
          </a:ln>
          <a:effectLst/>
        </p:spPr>
        <p:txBody>
          <a:bodyPr lIns="116111" tIns="58055" rIns="116111" bIns="58055"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微软雅黑"/>
              <a:ea typeface="微软雅黑"/>
              <a:cs typeface=""/>
            </a:endParaRPr>
          </a:p>
        </p:txBody>
      </p:sp>
      <p:cxnSp>
        <p:nvCxnSpPr>
          <p:cNvPr id="46" name="直接箭头连接符 31"/>
          <p:cNvCxnSpPr/>
          <p:nvPr/>
        </p:nvCxnSpPr>
        <p:spPr>
          <a:xfrm flipH="1" flipV="1">
            <a:off x="5651713" y="3917683"/>
            <a:ext cx="7202" cy="387989"/>
          </a:xfrm>
          <a:prstGeom prst="straightConnector1">
            <a:avLst/>
          </a:prstGeom>
          <a:noFill/>
          <a:ln w="6350" cap="flat" cmpd="sng" algn="ctr">
            <a:solidFill>
              <a:srgbClr val="99CB38"/>
            </a:solidFill>
            <a:prstDash val="solid"/>
            <a:miter lim="800000"/>
            <a:tailEnd type="arrow"/>
          </a:ln>
          <a:effectLst/>
        </p:spPr>
      </p:cxnSp>
      <p:sp>
        <p:nvSpPr>
          <p:cNvPr id="47" name="矩形 46"/>
          <p:cNvSpPr/>
          <p:nvPr/>
        </p:nvSpPr>
        <p:spPr>
          <a:xfrm>
            <a:off x="4010370" y="1825126"/>
            <a:ext cx="3348735" cy="2062103"/>
          </a:xfrm>
          <a:prstGeom prst="rect">
            <a:avLst/>
          </a:prstGeom>
        </p:spPr>
        <p:txBody>
          <a:bodyPr wrap="square">
            <a:spAutoFit/>
          </a:bodyPr>
          <a:lstStyle/>
          <a:p>
            <a:pPr defTabSz="975299"/>
            <a:r>
              <a:rPr lang="en-US" altLang="zh-CN" sz="1600" dirty="0">
                <a:solidFill>
                  <a:prstClr val="black"/>
                </a:solidFill>
                <a:latin typeface="Tw Cen MT"/>
                <a:ea typeface="微软雅黑"/>
              </a:rPr>
              <a:t>10</a:t>
            </a:r>
            <a:r>
              <a:rPr lang="zh-CN" altLang="en-US" sz="1600" dirty="0">
                <a:solidFill>
                  <a:prstClr val="black"/>
                </a:solidFill>
                <a:latin typeface="Tw Cen MT"/>
                <a:ea typeface="微软雅黑"/>
              </a:rPr>
              <a:t>月</a:t>
            </a:r>
            <a:r>
              <a:rPr lang="en-US" altLang="zh-CN" sz="1600" dirty="0">
                <a:solidFill>
                  <a:prstClr val="black"/>
                </a:solidFill>
                <a:latin typeface="Tw Cen MT"/>
                <a:ea typeface="微软雅黑"/>
              </a:rPr>
              <a:t>10</a:t>
            </a:r>
            <a:r>
              <a:rPr lang="zh-CN" altLang="en-US" sz="1600" dirty="0">
                <a:solidFill>
                  <a:prstClr val="black"/>
                </a:solidFill>
                <a:latin typeface="Tw Cen MT"/>
                <a:ea typeface="微软雅黑"/>
              </a:rPr>
              <a:t>日昆明举办的由</a:t>
            </a:r>
            <a:r>
              <a:rPr lang="zh-CN" altLang="en-US" sz="1600" b="1" dirty="0">
                <a:solidFill>
                  <a:srgbClr val="FF0000"/>
                </a:solidFill>
                <a:latin typeface="Tw Cen MT"/>
                <a:ea typeface="微软雅黑"/>
              </a:rPr>
              <a:t>公安部网络安全保卫局</a:t>
            </a:r>
            <a:r>
              <a:rPr lang="zh-CN" altLang="en-US" sz="1600" dirty="0">
                <a:solidFill>
                  <a:prstClr val="black"/>
                </a:solidFill>
                <a:latin typeface="Tw Cen MT"/>
                <a:ea typeface="微软雅黑"/>
              </a:rPr>
              <a:t>、</a:t>
            </a:r>
            <a:r>
              <a:rPr lang="zh-CN" altLang="en-US" sz="1600" b="1" dirty="0">
                <a:solidFill>
                  <a:srgbClr val="FF0000"/>
                </a:solidFill>
                <a:latin typeface="Tw Cen MT"/>
                <a:ea typeface="微软雅黑"/>
              </a:rPr>
              <a:t>中央网信办网络安全协调局</a:t>
            </a:r>
            <a:r>
              <a:rPr lang="zh-CN" altLang="en-US" sz="1600" dirty="0">
                <a:solidFill>
                  <a:prstClr val="black"/>
                </a:solidFill>
                <a:latin typeface="Tw Cen MT"/>
                <a:ea typeface="微软雅黑"/>
              </a:rPr>
              <a:t>、</a:t>
            </a:r>
            <a:r>
              <a:rPr lang="zh-CN" altLang="en-US" sz="1600" b="1" dirty="0">
                <a:solidFill>
                  <a:srgbClr val="FF0000"/>
                </a:solidFill>
                <a:latin typeface="Tw Cen MT"/>
                <a:ea typeface="微软雅黑"/>
              </a:rPr>
              <a:t>工信部网络安全管理局</a:t>
            </a:r>
            <a:r>
              <a:rPr lang="zh-CN" altLang="en-US" sz="1600" dirty="0">
                <a:solidFill>
                  <a:prstClr val="black"/>
                </a:solidFill>
                <a:latin typeface="Tw Cen MT"/>
                <a:ea typeface="微软雅黑"/>
              </a:rPr>
              <a:t>、</a:t>
            </a:r>
            <a:r>
              <a:rPr lang="zh-CN" altLang="en-US" sz="1600" b="1" dirty="0">
                <a:solidFill>
                  <a:srgbClr val="FF0000"/>
                </a:solidFill>
                <a:latin typeface="Tw Cen MT"/>
                <a:ea typeface="微软雅黑"/>
              </a:rPr>
              <a:t>国家密码管理局</a:t>
            </a:r>
            <a:r>
              <a:rPr lang="zh-CN" altLang="en-US" sz="1600" dirty="0">
                <a:solidFill>
                  <a:prstClr val="black"/>
                </a:solidFill>
                <a:latin typeface="Tw Cen MT"/>
                <a:ea typeface="微软雅黑"/>
              </a:rPr>
              <a:t>、</a:t>
            </a:r>
            <a:r>
              <a:rPr lang="zh-CN" altLang="en-US" sz="1600" b="1" dirty="0">
                <a:solidFill>
                  <a:srgbClr val="FF0000"/>
                </a:solidFill>
                <a:latin typeface="Tw Cen MT"/>
                <a:ea typeface="微软雅黑"/>
              </a:rPr>
              <a:t>国家保密局</a:t>
            </a:r>
            <a:r>
              <a:rPr lang="zh-CN" altLang="en-US" sz="1600" dirty="0">
                <a:solidFill>
                  <a:prstClr val="black"/>
                </a:solidFill>
                <a:latin typeface="Tw Cen MT"/>
                <a:ea typeface="微软雅黑"/>
              </a:rPr>
              <a:t>、</a:t>
            </a:r>
            <a:r>
              <a:rPr lang="zh-CN" altLang="en-US" sz="1600" b="1" dirty="0">
                <a:solidFill>
                  <a:srgbClr val="FF0000"/>
                </a:solidFill>
                <a:latin typeface="Tw Cen MT"/>
                <a:ea typeface="微软雅黑"/>
              </a:rPr>
              <a:t>中国科学院办公厅</a:t>
            </a:r>
            <a:r>
              <a:rPr lang="zh-CN" altLang="en-US" sz="1600" dirty="0">
                <a:solidFill>
                  <a:prstClr val="black"/>
                </a:solidFill>
                <a:latin typeface="Tw Cen MT"/>
                <a:ea typeface="微软雅黑"/>
              </a:rPr>
              <a:t>为指导单位和由</a:t>
            </a:r>
            <a:r>
              <a:rPr lang="zh-CN" altLang="en-US" sz="1600" b="1" dirty="0">
                <a:solidFill>
                  <a:srgbClr val="FF0000"/>
                </a:solidFill>
                <a:latin typeface="Tw Cen MT"/>
                <a:ea typeface="微软雅黑"/>
              </a:rPr>
              <a:t>公安部第三研究所主办</a:t>
            </a:r>
            <a:r>
              <a:rPr lang="zh-CN" altLang="en-US" sz="1600" dirty="0">
                <a:solidFill>
                  <a:prstClr val="black"/>
                </a:solidFill>
                <a:latin typeface="Tw Cen MT"/>
                <a:ea typeface="微软雅黑"/>
              </a:rPr>
              <a:t>的第五届全国信息安全等级保护技术大会上提出的进入等级保护制度</a:t>
            </a:r>
            <a:r>
              <a:rPr lang="en-US" altLang="zh-CN" sz="1600" dirty="0">
                <a:solidFill>
                  <a:prstClr val="black"/>
                </a:solidFill>
                <a:latin typeface="Tw Cen MT"/>
                <a:ea typeface="微软雅黑"/>
              </a:rPr>
              <a:t>2.0</a:t>
            </a:r>
            <a:r>
              <a:rPr lang="zh-CN" altLang="en-US" sz="1600" dirty="0">
                <a:solidFill>
                  <a:prstClr val="black"/>
                </a:solidFill>
                <a:latin typeface="Tw Cen MT"/>
                <a:ea typeface="微软雅黑"/>
              </a:rPr>
              <a:t>时代</a:t>
            </a:r>
            <a:endParaRPr lang="zh-CN" altLang="en-US" sz="1600" dirty="0">
              <a:solidFill>
                <a:srgbClr val="FF0000"/>
              </a:solidFill>
              <a:latin typeface="微软雅黑"/>
              <a:ea typeface="微软雅黑"/>
            </a:endParaRPr>
          </a:p>
        </p:txBody>
      </p:sp>
      <p:sp>
        <p:nvSpPr>
          <p:cNvPr id="48" name="燕尾形 47"/>
          <p:cNvSpPr/>
          <p:nvPr/>
        </p:nvSpPr>
        <p:spPr>
          <a:xfrm>
            <a:off x="3444257" y="4521696"/>
            <a:ext cx="360040" cy="504056"/>
          </a:xfrm>
          <a:prstGeom prst="chevron">
            <a:avLst/>
          </a:prstGeom>
          <a:solidFill>
            <a:srgbClr val="00B0F0"/>
          </a:solidFill>
          <a:ln w="12700" cap="flat" cmpd="sng" algn="ctr">
            <a:no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49" name="燕尾形 48"/>
          <p:cNvSpPr/>
          <p:nvPr/>
        </p:nvSpPr>
        <p:spPr>
          <a:xfrm>
            <a:off x="3686696" y="4521696"/>
            <a:ext cx="360040" cy="504056"/>
          </a:xfrm>
          <a:prstGeom prst="chevron">
            <a:avLst/>
          </a:prstGeom>
          <a:solidFill>
            <a:srgbClr val="00B0F0"/>
          </a:solidFill>
          <a:ln w="12700" cap="flat" cmpd="sng" algn="ctr">
            <a:no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50" name="燕尾形 49"/>
          <p:cNvSpPr/>
          <p:nvPr/>
        </p:nvSpPr>
        <p:spPr>
          <a:xfrm>
            <a:off x="7359104" y="4521696"/>
            <a:ext cx="360040" cy="504056"/>
          </a:xfrm>
          <a:prstGeom prst="chevron">
            <a:avLst/>
          </a:prstGeom>
          <a:solidFill>
            <a:srgbClr val="00B0F0"/>
          </a:solidFill>
          <a:ln w="12700" cap="flat" cmpd="sng" algn="ctr">
            <a:no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51" name="燕尾形 50"/>
          <p:cNvSpPr/>
          <p:nvPr/>
        </p:nvSpPr>
        <p:spPr>
          <a:xfrm>
            <a:off x="7601543" y="4521696"/>
            <a:ext cx="360040" cy="504056"/>
          </a:xfrm>
          <a:prstGeom prst="chevron">
            <a:avLst/>
          </a:prstGeom>
          <a:solidFill>
            <a:srgbClr val="00B0F0"/>
          </a:solidFill>
          <a:ln w="12700" cap="flat" cmpd="sng" algn="ctr">
            <a:no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Tree>
    <p:extLst>
      <p:ext uri="{BB962C8B-B14F-4D97-AF65-F5344CB8AC3E}">
        <p14:creationId xmlns:p14="http://schemas.microsoft.com/office/powerpoint/2010/main" val="201677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6"/>
          <p:cNvGraphicFramePr>
            <a:graphicFrameLocks noGrp="1"/>
          </p:cNvGraphicFramePr>
          <p:nvPr>
            <p:extLst>
              <p:ext uri="{D42A27DB-BD31-4B8C-83A1-F6EECF244321}">
                <p14:modId xmlns:p14="http://schemas.microsoft.com/office/powerpoint/2010/main" val="426161073"/>
              </p:ext>
            </p:extLst>
          </p:nvPr>
        </p:nvGraphicFramePr>
        <p:xfrm>
          <a:off x="480213" y="1206956"/>
          <a:ext cx="11252765" cy="5090164"/>
        </p:xfrm>
        <a:graphic>
          <a:graphicData uri="http://schemas.openxmlformats.org/drawingml/2006/table">
            <a:tbl>
              <a:tblPr/>
              <a:tblGrid>
                <a:gridCol w="1196622"/>
                <a:gridCol w="1673013"/>
                <a:gridCol w="3248943"/>
                <a:gridCol w="2883182"/>
                <a:gridCol w="2251005"/>
              </a:tblGrid>
              <a:tr h="521547">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0" i="0" u="none" strike="noStrike" cap="none" normalizeH="0" baseline="0" dirty="0" smtClean="0">
                          <a:ln>
                            <a:noFill/>
                          </a:ln>
                          <a:solidFill>
                            <a:schemeClr val="tx1"/>
                          </a:solidFill>
                          <a:effectLst/>
                          <a:latin typeface="Microsoft YaHei" charset="-122"/>
                          <a:ea typeface="Microsoft YaHei" charset="-122"/>
                          <a:cs typeface="Microsoft YaHei" charset="-122"/>
                        </a:rPr>
                        <a:t>等级</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0" i="0" u="none" strike="noStrike" cap="none" normalizeH="0" baseline="0" dirty="0" smtClean="0">
                          <a:ln>
                            <a:noFill/>
                          </a:ln>
                          <a:solidFill>
                            <a:schemeClr val="tx1"/>
                          </a:solidFill>
                          <a:effectLst/>
                          <a:latin typeface="Microsoft YaHei" charset="-122"/>
                          <a:ea typeface="Microsoft YaHei" charset="-122"/>
                          <a:cs typeface="Microsoft YaHei" charset="-122"/>
                        </a:rPr>
                        <a:t>对象</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0" i="0" u="none" strike="noStrike" cap="none" normalizeH="0" baseline="0" dirty="0" smtClean="0">
                          <a:ln>
                            <a:noFill/>
                          </a:ln>
                          <a:solidFill>
                            <a:schemeClr val="tx1"/>
                          </a:solidFill>
                          <a:effectLst/>
                          <a:latin typeface="Microsoft YaHei" charset="-122"/>
                          <a:ea typeface="Microsoft YaHei" charset="-122"/>
                          <a:cs typeface="Microsoft YaHei" charset="-122"/>
                        </a:rPr>
                        <a:t>侵害客体</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0" i="0" u="none" strike="noStrike" cap="none" normalizeH="0" baseline="0" dirty="0" smtClean="0">
                          <a:ln>
                            <a:noFill/>
                          </a:ln>
                          <a:solidFill>
                            <a:schemeClr val="tx1"/>
                          </a:solidFill>
                          <a:effectLst/>
                          <a:latin typeface="Microsoft YaHei" charset="-122"/>
                          <a:ea typeface="Microsoft YaHei" charset="-122"/>
                          <a:cs typeface="Microsoft YaHei" charset="-122"/>
                        </a:rPr>
                        <a:t>侵害程度</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0" i="0" u="none" strike="noStrike" cap="none" normalizeH="0" baseline="0" dirty="0" smtClean="0">
                          <a:ln>
                            <a:noFill/>
                          </a:ln>
                          <a:solidFill>
                            <a:schemeClr val="tx1"/>
                          </a:solidFill>
                          <a:effectLst/>
                          <a:latin typeface="Microsoft YaHei" charset="-122"/>
                          <a:ea typeface="Microsoft YaHei" charset="-122"/>
                          <a:cs typeface="Microsoft YaHei" charset="-122"/>
                        </a:rPr>
                        <a:t>监管强度</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523241">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一级</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dirty="0" smtClean="0">
                          <a:ln>
                            <a:noFill/>
                          </a:ln>
                          <a:solidFill>
                            <a:schemeClr val="tx1"/>
                          </a:solidFill>
                          <a:effectLst/>
                          <a:latin typeface="Microsoft YaHei" charset="-122"/>
                          <a:ea typeface="Microsoft YaHei" charset="-122"/>
                          <a:cs typeface="Microsoft YaHei" charset="-122"/>
                        </a:rPr>
                        <a:t>一般系统</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合法权益</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损害</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自主保护</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547">
                <a:tc rowSpan="2">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二级</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dirty="0" smtClean="0">
                          <a:ln>
                            <a:noFill/>
                          </a:ln>
                          <a:solidFill>
                            <a:schemeClr val="tx1"/>
                          </a:solidFill>
                          <a:effectLst/>
                          <a:latin typeface="Microsoft YaHei" charset="-122"/>
                          <a:ea typeface="Microsoft YaHei" charset="-122"/>
                          <a:cs typeface="Microsoft YaHei" charset="-122"/>
                        </a:rPr>
                        <a:t>合法权益</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严重损害</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指导</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547">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社会秩序和公共利益</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损害</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521547">
                <a:tc rowSpan="2">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三级</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重要系统</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dirty="0" smtClean="0">
                          <a:ln>
                            <a:noFill/>
                          </a:ln>
                          <a:solidFill>
                            <a:schemeClr val="tx1"/>
                          </a:solidFill>
                          <a:effectLst/>
                          <a:latin typeface="Microsoft YaHei" charset="-122"/>
                          <a:ea typeface="Microsoft YaHei" charset="-122"/>
                          <a:cs typeface="Microsoft YaHei" charset="-122"/>
                        </a:rPr>
                        <a:t>社会秩序和公共利益</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dirty="0" smtClean="0">
                          <a:ln>
                            <a:noFill/>
                          </a:ln>
                          <a:solidFill>
                            <a:schemeClr val="tx1"/>
                          </a:solidFill>
                          <a:effectLst/>
                          <a:latin typeface="Microsoft YaHei" charset="-122"/>
                          <a:ea typeface="Microsoft YaHei" charset="-122"/>
                          <a:cs typeface="Microsoft YaHei" charset="-122"/>
                        </a:rPr>
                        <a:t>严重损害</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rowSpan="2">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监督检查</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241">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dirty="0" smtClean="0">
                          <a:ln>
                            <a:noFill/>
                          </a:ln>
                          <a:solidFill>
                            <a:schemeClr val="tx1"/>
                          </a:solidFill>
                          <a:effectLst/>
                          <a:latin typeface="Microsoft YaHei" charset="-122"/>
                          <a:ea typeface="Microsoft YaHei" charset="-122"/>
                          <a:cs typeface="Microsoft YaHei" charset="-122"/>
                        </a:rPr>
                        <a:t>国家安全</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dirty="0" smtClean="0">
                          <a:ln>
                            <a:noFill/>
                          </a:ln>
                          <a:solidFill>
                            <a:schemeClr val="tx1"/>
                          </a:solidFill>
                          <a:effectLst/>
                          <a:latin typeface="Microsoft YaHei" charset="-122"/>
                          <a:ea typeface="Microsoft YaHei" charset="-122"/>
                          <a:cs typeface="Microsoft YaHei" charset="-122"/>
                        </a:rPr>
                        <a:t>损害</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521547">
                <a:tc rowSpan="2">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四级</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社会秩序和公共利益</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特别严重损害</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强制监督检查</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547">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dirty="0" smtClean="0">
                          <a:ln>
                            <a:noFill/>
                          </a:ln>
                          <a:solidFill>
                            <a:schemeClr val="tx1"/>
                          </a:solidFill>
                          <a:effectLst/>
                          <a:latin typeface="Microsoft YaHei" charset="-122"/>
                          <a:ea typeface="Microsoft YaHei" charset="-122"/>
                          <a:cs typeface="Microsoft YaHei" charset="-122"/>
                        </a:rPr>
                        <a:t>国家安全</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dirty="0" smtClean="0">
                          <a:ln>
                            <a:noFill/>
                          </a:ln>
                          <a:solidFill>
                            <a:schemeClr val="tx1"/>
                          </a:solidFill>
                          <a:effectLst/>
                          <a:latin typeface="Microsoft YaHei" charset="-122"/>
                          <a:ea typeface="Microsoft YaHei" charset="-122"/>
                          <a:cs typeface="Microsoft YaHei" charset="-122"/>
                        </a:rPr>
                        <a:t>严重损害</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914400">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dirty="0" smtClean="0">
                          <a:ln>
                            <a:noFill/>
                          </a:ln>
                          <a:solidFill>
                            <a:schemeClr val="tx1"/>
                          </a:solidFill>
                          <a:effectLst/>
                          <a:latin typeface="Microsoft YaHei" charset="-122"/>
                          <a:ea typeface="Microsoft YaHei" charset="-122"/>
                          <a:cs typeface="Microsoft YaHei" charset="-122"/>
                        </a:rPr>
                        <a:t>五级</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极端重要系统</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dirty="0" smtClean="0">
                          <a:ln>
                            <a:noFill/>
                          </a:ln>
                          <a:solidFill>
                            <a:schemeClr val="tx1"/>
                          </a:solidFill>
                          <a:effectLst/>
                          <a:latin typeface="Microsoft YaHei" charset="-122"/>
                          <a:ea typeface="Microsoft YaHei" charset="-122"/>
                          <a:cs typeface="Microsoft YaHei" charset="-122"/>
                        </a:rPr>
                        <a:t>国家安全</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smtClean="0">
                          <a:ln>
                            <a:noFill/>
                          </a:ln>
                          <a:solidFill>
                            <a:schemeClr val="tx1"/>
                          </a:solidFill>
                          <a:effectLst/>
                          <a:latin typeface="Microsoft YaHei" charset="-122"/>
                          <a:ea typeface="Microsoft YaHei" charset="-122"/>
                          <a:cs typeface="Microsoft YaHei" charset="-122"/>
                        </a:rPr>
                        <a:t>特别严重损害</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FF"/>
                        </a:buClr>
                        <a:buSzPct val="80000"/>
                        <a:buFont typeface="Wingdings" pitchFamily="2" charset="2"/>
                        <a:buNone/>
                        <a:tabLst/>
                      </a:pPr>
                      <a:r>
                        <a:rPr kumimoji="0" lang="zh-CN" altLang="en-US" sz="1500" b="1" i="0" u="none" strike="noStrike" cap="none" normalizeH="0" baseline="0" dirty="0" smtClean="0">
                          <a:ln>
                            <a:noFill/>
                          </a:ln>
                          <a:solidFill>
                            <a:schemeClr val="tx1"/>
                          </a:solidFill>
                          <a:effectLst/>
                          <a:latin typeface="Microsoft YaHei" charset="-122"/>
                          <a:ea typeface="Microsoft YaHei" charset="-122"/>
                          <a:cs typeface="Microsoft YaHei" charset="-122"/>
                        </a:rPr>
                        <a:t>专门监督检查</a:t>
                      </a:r>
                    </a:p>
                  </a:txBody>
                  <a:tcPr marL="128011" marR="128011" marT="49908" marB="499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本框 3"/>
          <p:cNvSpPr txBox="1"/>
          <p:nvPr/>
        </p:nvSpPr>
        <p:spPr>
          <a:xfrm>
            <a:off x="480213" y="393895"/>
            <a:ext cx="3163045" cy="523220"/>
          </a:xfrm>
          <a:prstGeom prst="rect">
            <a:avLst/>
          </a:prstGeom>
          <a:noFill/>
        </p:spPr>
        <p:txBody>
          <a:bodyPr wrap="none" rtlCol="0">
            <a:spAutoFit/>
          </a:bodyPr>
          <a:lstStyle/>
          <a:p>
            <a:r>
              <a:rPr kumimoji="1" lang="zh-CN" altLang="en-US" sz="2800" smtClean="0">
                <a:latin typeface="Microsoft YaHei" charset="-122"/>
                <a:ea typeface="Microsoft YaHei" charset="-122"/>
                <a:cs typeface="Microsoft YaHei" charset="-122"/>
              </a:rPr>
              <a:t>等级保护级别定义 </a:t>
            </a:r>
            <a:endParaRPr kumimoji="1" lang="zh-CN" altLang="en-US" sz="28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020964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4"/>
          <p:cNvGraphicFramePr>
            <a:graphicFrameLocks/>
          </p:cNvGraphicFramePr>
          <p:nvPr>
            <p:extLst>
              <p:ext uri="{D42A27DB-BD31-4B8C-83A1-F6EECF244321}">
                <p14:modId xmlns:p14="http://schemas.microsoft.com/office/powerpoint/2010/main" val="1567709221"/>
              </p:ext>
            </p:extLst>
          </p:nvPr>
        </p:nvGraphicFramePr>
        <p:xfrm>
          <a:off x="280833" y="1406379"/>
          <a:ext cx="11776567" cy="4909065"/>
        </p:xfrm>
        <a:graphic>
          <a:graphicData uri="http://schemas.openxmlformats.org/drawingml/2006/table">
            <a:tbl>
              <a:tblPr firstRow="1" bandRow="1">
                <a:tableStyleId>{5940675A-B579-460E-94D1-54222C63F5DA}</a:tableStyleId>
              </a:tblPr>
              <a:tblGrid>
                <a:gridCol w="2764014"/>
                <a:gridCol w="5087031"/>
                <a:gridCol w="3925522"/>
              </a:tblGrid>
              <a:tr h="357613">
                <a:tc>
                  <a:txBody>
                    <a:bodyPr/>
                    <a:lstStyle/>
                    <a:p>
                      <a:pPr algn="ctr"/>
                      <a:r>
                        <a:rPr lang="zh-CN" altLang="en-US" sz="1700" b="1" dirty="0" smtClean="0">
                          <a:latin typeface="Microsoft YaHei" charset="-122"/>
                          <a:ea typeface="Microsoft YaHei" charset="-122"/>
                          <a:cs typeface="Microsoft YaHei" charset="-122"/>
                        </a:rPr>
                        <a:t>阶段</a:t>
                      </a:r>
                      <a:endParaRPr lang="zh-CN" altLang="en-US" sz="1700" b="1" dirty="0">
                        <a:solidFill>
                          <a:schemeClr val="tx1"/>
                        </a:solidFill>
                        <a:latin typeface="Microsoft YaHei" charset="-122"/>
                        <a:ea typeface="Microsoft YaHei" charset="-122"/>
                        <a:cs typeface="Microsoft YaHei" charset="-122"/>
                      </a:endParaRPr>
                    </a:p>
                  </a:txBody>
                  <a:tcPr marL="130048" marR="130048" marT="48758" marB="48758">
                    <a:solidFill>
                      <a:schemeClr val="bg1">
                        <a:lumMod val="75000"/>
                      </a:schemeClr>
                    </a:solidFill>
                  </a:tcPr>
                </a:tc>
                <a:tc>
                  <a:txBody>
                    <a:bodyPr/>
                    <a:lstStyle/>
                    <a:p>
                      <a:pPr algn="ctr"/>
                      <a:r>
                        <a:rPr lang="zh-CN" altLang="en-US" sz="1700" b="1" dirty="0" smtClean="0">
                          <a:latin typeface="Microsoft YaHei" charset="-122"/>
                          <a:ea typeface="Microsoft YaHei" charset="-122"/>
                          <a:cs typeface="Microsoft YaHei" charset="-122"/>
                        </a:rPr>
                        <a:t>任务描述</a:t>
                      </a:r>
                      <a:endParaRPr lang="zh-CN" altLang="en-US" sz="1700" b="1" dirty="0">
                        <a:solidFill>
                          <a:schemeClr val="tx1"/>
                        </a:solidFill>
                        <a:latin typeface="Microsoft YaHei" charset="-122"/>
                        <a:ea typeface="Microsoft YaHei" charset="-122"/>
                        <a:cs typeface="Microsoft YaHei" charset="-122"/>
                      </a:endParaRPr>
                    </a:p>
                  </a:txBody>
                  <a:tcPr marL="130048" marR="130048" marT="48758" marB="48758">
                    <a:solidFill>
                      <a:schemeClr val="bg1">
                        <a:lumMod val="75000"/>
                      </a:schemeClr>
                    </a:solidFill>
                  </a:tcPr>
                </a:tc>
                <a:tc>
                  <a:txBody>
                    <a:bodyPr/>
                    <a:lstStyle/>
                    <a:p>
                      <a:pPr algn="ctr"/>
                      <a:r>
                        <a:rPr lang="zh-CN" altLang="en-US" sz="1700" b="1" dirty="0" smtClean="0">
                          <a:latin typeface="Microsoft YaHei" charset="-122"/>
                          <a:ea typeface="Microsoft YaHei" charset="-122"/>
                          <a:cs typeface="Microsoft YaHei" charset="-122"/>
                        </a:rPr>
                        <a:t>相关文档</a:t>
                      </a:r>
                      <a:endParaRPr lang="zh-CN" altLang="en-US" sz="1700" b="1" dirty="0">
                        <a:solidFill>
                          <a:schemeClr val="tx1"/>
                        </a:solidFill>
                        <a:latin typeface="Microsoft YaHei" charset="-122"/>
                        <a:ea typeface="Microsoft YaHei" charset="-122"/>
                        <a:cs typeface="Microsoft YaHei" charset="-122"/>
                      </a:endParaRPr>
                    </a:p>
                  </a:txBody>
                  <a:tcPr marL="130048" marR="130048" marT="48758" marB="48758">
                    <a:solidFill>
                      <a:schemeClr val="bg1">
                        <a:lumMod val="75000"/>
                      </a:schemeClr>
                    </a:solidFill>
                  </a:tcPr>
                </a:tc>
              </a:tr>
              <a:tr h="357613">
                <a:tc rowSpan="4">
                  <a:txBody>
                    <a:bodyPr/>
                    <a:lstStyle/>
                    <a:p>
                      <a:r>
                        <a:rPr lang="en-US" altLang="zh-CN" sz="1700" baseline="0" dirty="0" smtClean="0">
                          <a:latin typeface="Microsoft YaHei" charset="-122"/>
                          <a:ea typeface="Microsoft YaHei" charset="-122"/>
                          <a:cs typeface="Microsoft YaHei" charset="-122"/>
                        </a:rPr>
                        <a:t>1</a:t>
                      </a:r>
                      <a:r>
                        <a:rPr lang="zh-CN" altLang="en-US" sz="1700" baseline="0" dirty="0" smtClean="0">
                          <a:latin typeface="Microsoft YaHei" charset="-122"/>
                          <a:ea typeface="Microsoft YaHei" charset="-122"/>
                          <a:cs typeface="Microsoft YaHei" charset="-122"/>
                        </a:rPr>
                        <a:t>、定级阶段</a:t>
                      </a:r>
                      <a:endParaRPr lang="zh-CN" altLang="en-US" sz="1700" baseline="0" dirty="0">
                        <a:latin typeface="Microsoft YaHei" charset="-122"/>
                        <a:ea typeface="Microsoft YaHei" charset="-122"/>
                        <a:cs typeface="Microsoft YaHei" charset="-122"/>
                      </a:endParaRPr>
                    </a:p>
                  </a:txBody>
                  <a:tcPr marL="130048" marR="130048" marT="48758" marB="48758" anchor="ctr"/>
                </a:tc>
                <a:tc>
                  <a:txBody>
                    <a:bodyPr/>
                    <a:lstStyle/>
                    <a:p>
                      <a:r>
                        <a:rPr lang="en-US" altLang="zh-CN" sz="1700" baseline="0" dirty="0" smtClean="0">
                          <a:latin typeface="Microsoft YaHei" charset="-122"/>
                          <a:ea typeface="Microsoft YaHei" charset="-122"/>
                          <a:cs typeface="Microsoft YaHei" charset="-122"/>
                        </a:rPr>
                        <a:t>1</a:t>
                      </a:r>
                      <a:r>
                        <a:rPr lang="zh-CN" altLang="en-US" sz="1700" baseline="0" dirty="0" smtClean="0">
                          <a:latin typeface="Microsoft YaHei" charset="-122"/>
                          <a:ea typeface="Microsoft YaHei" charset="-122"/>
                          <a:cs typeface="Microsoft YaHei" charset="-122"/>
                        </a:rPr>
                        <a:t>）业务系统自主定级</a:t>
                      </a:r>
                      <a:endParaRPr lang="zh-CN" altLang="en-US" sz="1700" baseline="0" dirty="0">
                        <a:latin typeface="Microsoft YaHei" charset="-122"/>
                        <a:ea typeface="Microsoft YaHei" charset="-122"/>
                        <a:cs typeface="Microsoft YaHei" charset="-122"/>
                      </a:endParaRPr>
                    </a:p>
                  </a:txBody>
                  <a:tcPr marL="130048" marR="130048" marT="48758" marB="48758" anchor="ctr"/>
                </a:tc>
                <a:tc>
                  <a:txBody>
                    <a:bodyPr/>
                    <a:lstStyle/>
                    <a:p>
                      <a:r>
                        <a:rPr lang="en-US" altLang="zh-CN" sz="1700" baseline="0" dirty="0" smtClean="0">
                          <a:latin typeface="Microsoft YaHei" charset="-122"/>
                          <a:ea typeface="Microsoft YaHei" charset="-122"/>
                          <a:cs typeface="Microsoft YaHei" charset="-122"/>
                        </a:rPr>
                        <a:t>《</a:t>
                      </a:r>
                      <a:r>
                        <a:rPr lang="zh-CN" altLang="en-US" sz="1700" baseline="0" dirty="0" smtClean="0">
                          <a:latin typeface="Microsoft YaHei" charset="-122"/>
                          <a:ea typeface="Microsoft YaHei" charset="-122"/>
                          <a:cs typeface="Microsoft YaHei" charset="-122"/>
                        </a:rPr>
                        <a:t>定级报告</a:t>
                      </a:r>
                      <a:r>
                        <a:rPr lang="en-US" altLang="zh-CN" sz="1700" baseline="0" dirty="0" smtClean="0">
                          <a:latin typeface="Microsoft YaHei" charset="-122"/>
                          <a:ea typeface="Microsoft YaHei" charset="-122"/>
                          <a:cs typeface="Microsoft YaHei" charset="-122"/>
                        </a:rPr>
                        <a:t>》</a:t>
                      </a:r>
                      <a:endParaRPr lang="zh-CN" altLang="en-US" sz="1700" baseline="0" dirty="0">
                        <a:latin typeface="Microsoft YaHei" charset="-122"/>
                        <a:ea typeface="Microsoft YaHei" charset="-122"/>
                        <a:cs typeface="Microsoft YaHei" charset="-122"/>
                      </a:endParaRPr>
                    </a:p>
                  </a:txBody>
                  <a:tcPr marL="130048" marR="130048" marT="48758" marB="48758" anchor="ctr"/>
                </a:tc>
              </a:tr>
              <a:tr h="357613">
                <a:tc vMerge="1">
                  <a:txBody>
                    <a:bodyPr/>
                    <a:lstStyle/>
                    <a:p>
                      <a:endParaRPr lang="zh-CN" altLang="en-US" sz="1600" baseline="0" dirty="0">
                        <a:latin typeface="Arial" pitchFamily="34"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baseline="0" dirty="0" smtClean="0">
                          <a:latin typeface="Microsoft YaHei" charset="-122"/>
                          <a:ea typeface="Microsoft YaHei" charset="-122"/>
                          <a:cs typeface="Microsoft YaHei" charset="-122"/>
                        </a:rPr>
                        <a:t>2</a:t>
                      </a:r>
                      <a:r>
                        <a:rPr lang="zh-CN" altLang="en-US" sz="1700" baseline="0" dirty="0" smtClean="0">
                          <a:latin typeface="Microsoft YaHei" charset="-122"/>
                          <a:ea typeface="Microsoft YaHei" charset="-122"/>
                          <a:cs typeface="Microsoft YaHei" charset="-122"/>
                        </a:rPr>
                        <a:t>）提交上级单位</a:t>
                      </a:r>
                      <a:r>
                        <a:rPr lang="en-US" altLang="zh-CN" sz="1700" baseline="0" dirty="0" smtClean="0">
                          <a:latin typeface="Microsoft YaHei" charset="-122"/>
                          <a:ea typeface="Microsoft YaHei" charset="-122"/>
                          <a:cs typeface="Microsoft YaHei" charset="-122"/>
                        </a:rPr>
                        <a:t>/</a:t>
                      </a:r>
                      <a:r>
                        <a:rPr lang="zh-CN" altLang="en-US" sz="1700" baseline="0" dirty="0" smtClean="0">
                          <a:latin typeface="Microsoft YaHei" charset="-122"/>
                          <a:ea typeface="Microsoft YaHei" charset="-122"/>
                          <a:cs typeface="Microsoft YaHei" charset="-122"/>
                        </a:rPr>
                        <a:t>主管部门审批</a:t>
                      </a:r>
                      <a:endParaRPr lang="zh-CN" altLang="en-US" sz="1700" baseline="0" dirty="0">
                        <a:latin typeface="Microsoft YaHei" charset="-122"/>
                        <a:ea typeface="Microsoft YaHei" charset="-122"/>
                        <a:cs typeface="Microsoft YaHei" charset="-122"/>
                      </a:endParaRPr>
                    </a:p>
                  </a:txBody>
                  <a:tcPr marL="130048" marR="130048" marT="48758" marB="48758" anchor="ctr"/>
                </a:tc>
                <a:tc>
                  <a:txBody>
                    <a:bodyPr/>
                    <a:lstStyle/>
                    <a:p>
                      <a:r>
                        <a:rPr lang="en-US" altLang="zh-CN" sz="1700" baseline="0" dirty="0" smtClean="0">
                          <a:latin typeface="Microsoft YaHei" charset="-122"/>
                          <a:ea typeface="Microsoft YaHei" charset="-122"/>
                          <a:cs typeface="Microsoft YaHei" charset="-122"/>
                        </a:rPr>
                        <a:t>《</a:t>
                      </a:r>
                      <a:r>
                        <a:rPr lang="zh-CN" altLang="en-US" sz="1700" baseline="0" dirty="0" smtClean="0">
                          <a:latin typeface="Microsoft YaHei" charset="-122"/>
                          <a:ea typeface="Microsoft YaHei" charset="-122"/>
                          <a:cs typeface="Microsoft YaHei" charset="-122"/>
                        </a:rPr>
                        <a:t>审批意见</a:t>
                      </a:r>
                      <a:r>
                        <a:rPr lang="en-US" altLang="zh-CN" sz="1700" baseline="0" dirty="0" smtClean="0">
                          <a:latin typeface="Microsoft YaHei" charset="-122"/>
                          <a:ea typeface="Microsoft YaHei" charset="-122"/>
                          <a:cs typeface="Microsoft YaHei" charset="-122"/>
                        </a:rPr>
                        <a:t>》</a:t>
                      </a:r>
                      <a:endParaRPr lang="zh-CN" altLang="en-US" sz="1700" baseline="0" dirty="0">
                        <a:latin typeface="Microsoft YaHei" charset="-122"/>
                        <a:ea typeface="Microsoft YaHei" charset="-122"/>
                        <a:cs typeface="Microsoft YaHei" charset="-122"/>
                      </a:endParaRPr>
                    </a:p>
                  </a:txBody>
                  <a:tcPr marL="130048" marR="130048" marT="48758" marB="48758" anchor="ctr"/>
                </a:tc>
              </a:tr>
              <a:tr h="357613">
                <a:tc vMerge="1">
                  <a:txBody>
                    <a:bodyPr/>
                    <a:lstStyle/>
                    <a:p>
                      <a:endParaRPr lang="zh-CN" altLang="en-US" sz="1600" baseline="0" dirty="0">
                        <a:latin typeface="Arial" pitchFamily="34"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baseline="0" dirty="0" smtClean="0">
                          <a:latin typeface="Microsoft YaHei" charset="-122"/>
                          <a:ea typeface="Microsoft YaHei" charset="-122"/>
                          <a:cs typeface="Microsoft YaHei" charset="-122"/>
                        </a:rPr>
                        <a:t>3</a:t>
                      </a:r>
                      <a:r>
                        <a:rPr lang="zh-CN" altLang="en-US" sz="1700" baseline="0" dirty="0" smtClean="0">
                          <a:latin typeface="Microsoft YaHei" charset="-122"/>
                          <a:ea typeface="Microsoft YaHei" charset="-122"/>
                          <a:cs typeface="Microsoft YaHei" charset="-122"/>
                        </a:rPr>
                        <a:t>）信息安全专家评审</a:t>
                      </a:r>
                      <a:endParaRPr lang="zh-CN" altLang="en-US" sz="1700" baseline="0" dirty="0">
                        <a:latin typeface="Microsoft YaHei" charset="-122"/>
                        <a:ea typeface="Microsoft YaHei" charset="-122"/>
                        <a:cs typeface="Microsoft YaHei" charset="-122"/>
                      </a:endParaRPr>
                    </a:p>
                  </a:txBody>
                  <a:tcPr marL="130048" marR="130048" marT="48758" marB="48758" anchor="ctr"/>
                </a:tc>
                <a:tc>
                  <a:txBody>
                    <a:bodyPr/>
                    <a:lstStyle/>
                    <a:p>
                      <a:r>
                        <a:rPr lang="en-US" altLang="zh-CN" sz="1700" baseline="0" dirty="0" smtClean="0">
                          <a:latin typeface="Microsoft YaHei" charset="-122"/>
                          <a:ea typeface="Microsoft YaHei" charset="-122"/>
                          <a:cs typeface="Microsoft YaHei" charset="-122"/>
                        </a:rPr>
                        <a:t>《</a:t>
                      </a:r>
                      <a:r>
                        <a:rPr lang="zh-CN" altLang="en-US" sz="1700" baseline="0" dirty="0" smtClean="0">
                          <a:latin typeface="Microsoft YaHei" charset="-122"/>
                          <a:ea typeface="Microsoft YaHei" charset="-122"/>
                          <a:cs typeface="Microsoft YaHei" charset="-122"/>
                        </a:rPr>
                        <a:t>评审意见</a:t>
                      </a:r>
                      <a:r>
                        <a:rPr lang="en-US" altLang="zh-CN" sz="1700" baseline="0" dirty="0" smtClean="0">
                          <a:latin typeface="Microsoft YaHei" charset="-122"/>
                          <a:ea typeface="Microsoft YaHei" charset="-122"/>
                          <a:cs typeface="Microsoft YaHei" charset="-122"/>
                        </a:rPr>
                        <a:t>》</a:t>
                      </a:r>
                      <a:endParaRPr lang="zh-CN" altLang="en-US" sz="1700" baseline="0" dirty="0">
                        <a:latin typeface="Microsoft YaHei" charset="-122"/>
                        <a:ea typeface="Microsoft YaHei" charset="-122"/>
                        <a:cs typeface="Microsoft YaHei" charset="-122"/>
                      </a:endParaRPr>
                    </a:p>
                  </a:txBody>
                  <a:tcPr marL="130048" marR="130048" marT="48758" marB="48758" anchor="ctr"/>
                </a:tc>
              </a:tr>
              <a:tr h="617709">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aseline="0" dirty="0">
                        <a:latin typeface="Arial" pitchFamily="34" charset="0"/>
                        <a:ea typeface="宋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baseline="0" dirty="0" smtClean="0">
                          <a:latin typeface="Microsoft YaHei" charset="-122"/>
                          <a:ea typeface="Microsoft YaHei" charset="-122"/>
                          <a:cs typeface="Microsoft YaHei" charset="-122"/>
                        </a:rPr>
                        <a:t>4</a:t>
                      </a:r>
                      <a:r>
                        <a:rPr lang="zh-CN" altLang="en-US" sz="1700" baseline="0" dirty="0" smtClean="0">
                          <a:latin typeface="Microsoft YaHei" charset="-122"/>
                          <a:ea typeface="Microsoft YaHei" charset="-122"/>
                          <a:cs typeface="Microsoft YaHei" charset="-122"/>
                        </a:rPr>
                        <a:t>）北京市公安局备案</a:t>
                      </a:r>
                      <a:endParaRPr lang="zh-CN" altLang="en-US" sz="1700" baseline="0" dirty="0">
                        <a:latin typeface="Microsoft YaHei" charset="-122"/>
                        <a:ea typeface="Microsoft YaHei" charset="-122"/>
                        <a:cs typeface="Microsoft YaHei" charset="-122"/>
                      </a:endParaRPr>
                    </a:p>
                  </a:txBody>
                  <a:tcPr marL="130048" marR="130048" marT="48758" marB="48758" anchor="ctr"/>
                </a:tc>
                <a:tc>
                  <a:txBody>
                    <a:bodyPr/>
                    <a:lstStyle/>
                    <a:p>
                      <a:r>
                        <a:rPr lang="en-US" altLang="zh-CN" sz="1700" baseline="0" dirty="0" smtClean="0">
                          <a:latin typeface="Microsoft YaHei" charset="-122"/>
                          <a:ea typeface="Microsoft YaHei" charset="-122"/>
                          <a:cs typeface="Microsoft YaHei" charset="-122"/>
                        </a:rPr>
                        <a:t>《</a:t>
                      </a:r>
                      <a:r>
                        <a:rPr lang="zh-CN" altLang="en-US" sz="1700" baseline="0" dirty="0" smtClean="0">
                          <a:latin typeface="Microsoft YaHei" charset="-122"/>
                          <a:ea typeface="Microsoft YaHei" charset="-122"/>
                          <a:cs typeface="Microsoft YaHei" charset="-122"/>
                        </a:rPr>
                        <a:t>备案表格</a:t>
                      </a:r>
                      <a:r>
                        <a:rPr lang="en-US" altLang="zh-CN" sz="1700" baseline="0" dirty="0" smtClean="0">
                          <a:latin typeface="Microsoft YaHei" charset="-122"/>
                          <a:ea typeface="Microsoft YaHei" charset="-122"/>
                          <a:cs typeface="Microsoft YaHei" charset="-122"/>
                        </a:rPr>
                        <a:t>》</a:t>
                      </a:r>
                      <a:r>
                        <a:rPr lang="zh-CN" altLang="en-US" sz="1700" baseline="0" dirty="0" smtClean="0">
                          <a:latin typeface="Microsoft YaHei" charset="-122"/>
                          <a:ea typeface="Microsoft YaHei" charset="-122"/>
                          <a:cs typeface="Microsoft YaHei" charset="-122"/>
                        </a:rPr>
                        <a:t>、相关材料</a:t>
                      </a:r>
                      <a:endParaRPr lang="en-US" altLang="zh-CN" sz="1700" baseline="0" dirty="0" smtClean="0">
                        <a:latin typeface="Microsoft YaHei" charset="-122"/>
                        <a:ea typeface="Microsoft YaHei" charset="-122"/>
                        <a:cs typeface="Microsoft YaHei" charset="-122"/>
                      </a:endParaRPr>
                    </a:p>
                    <a:p>
                      <a:r>
                        <a:rPr lang="zh-CN" altLang="en-US" sz="1700" baseline="0" dirty="0" smtClean="0">
                          <a:latin typeface="Microsoft YaHei" charset="-122"/>
                          <a:ea typeface="Microsoft YaHei" charset="-122"/>
                          <a:cs typeface="Microsoft YaHei" charset="-122"/>
                        </a:rPr>
                        <a:t>备案回执、审核结果通知</a:t>
                      </a:r>
                      <a:endParaRPr lang="zh-CN" altLang="en-US" sz="1700" baseline="0" dirty="0">
                        <a:latin typeface="Microsoft YaHei" charset="-122"/>
                        <a:ea typeface="Microsoft YaHei" charset="-122"/>
                        <a:cs typeface="Microsoft YaHei" charset="-122"/>
                      </a:endParaRPr>
                    </a:p>
                  </a:txBody>
                  <a:tcPr marL="130048" marR="130048" marT="48758" marB="48758" anchor="ctr"/>
                </a:tc>
              </a:tr>
              <a:tr h="357613">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aseline="0" dirty="0" smtClean="0">
                          <a:latin typeface="Microsoft YaHei" charset="-122"/>
                          <a:ea typeface="Microsoft YaHei" charset="-122"/>
                          <a:cs typeface="Microsoft YaHei" charset="-122"/>
                        </a:rPr>
                        <a:t>2</a:t>
                      </a:r>
                      <a:r>
                        <a:rPr lang="zh-CN" altLang="en-US" sz="1700" baseline="0" dirty="0" smtClean="0">
                          <a:latin typeface="Microsoft YaHei" charset="-122"/>
                          <a:ea typeface="Microsoft YaHei" charset="-122"/>
                          <a:cs typeface="Microsoft YaHei" charset="-122"/>
                        </a:rPr>
                        <a:t>、安全方案设计</a:t>
                      </a:r>
                      <a:endParaRPr lang="zh-CN" altLang="en-US" sz="1700" baseline="0" dirty="0">
                        <a:latin typeface="Microsoft YaHei" charset="-122"/>
                        <a:ea typeface="Microsoft YaHei" charset="-122"/>
                        <a:cs typeface="Microsoft YaHei" charset="-122"/>
                      </a:endParaRPr>
                    </a:p>
                  </a:txBody>
                  <a:tcPr marL="130048" marR="130048" marT="48758" marB="48758" anchor="ctr"/>
                </a:tc>
                <a:tc>
                  <a:txBody>
                    <a:bodyPr/>
                    <a:lstStyle/>
                    <a:p>
                      <a:r>
                        <a:rPr lang="en-US" altLang="zh-CN" sz="1700" baseline="0" dirty="0" smtClean="0">
                          <a:latin typeface="Microsoft YaHei" charset="-122"/>
                          <a:ea typeface="Microsoft YaHei" charset="-122"/>
                          <a:cs typeface="Microsoft YaHei" charset="-122"/>
                        </a:rPr>
                        <a:t>1</a:t>
                      </a:r>
                      <a:r>
                        <a:rPr lang="zh-CN" altLang="en-US" sz="1700" baseline="0" dirty="0" smtClean="0">
                          <a:latin typeface="Microsoft YaHei" charset="-122"/>
                          <a:ea typeface="Microsoft YaHei" charset="-122"/>
                          <a:cs typeface="Microsoft YaHei" charset="-122"/>
                        </a:rPr>
                        <a:t>）安全方案总体规划（近期、远期）</a:t>
                      </a:r>
                      <a:endParaRPr lang="zh-CN" altLang="en-US" sz="1700" baseline="0" dirty="0">
                        <a:latin typeface="Microsoft YaHei" charset="-122"/>
                        <a:ea typeface="Microsoft YaHei" charset="-122"/>
                        <a:cs typeface="Microsoft YaHei" charset="-122"/>
                      </a:endParaRPr>
                    </a:p>
                  </a:txBody>
                  <a:tcPr marL="130048" marR="130048" marT="48758" marB="48758" anchor="ctr"/>
                </a:tc>
                <a:tc>
                  <a:txBody>
                    <a:bodyPr/>
                    <a:lstStyle/>
                    <a:p>
                      <a:r>
                        <a:rPr lang="en-US" altLang="zh-CN" sz="1700" baseline="0" dirty="0" smtClean="0">
                          <a:latin typeface="Microsoft YaHei" charset="-122"/>
                          <a:ea typeface="Microsoft YaHei" charset="-122"/>
                          <a:cs typeface="Microsoft YaHei" charset="-122"/>
                        </a:rPr>
                        <a:t>《</a:t>
                      </a:r>
                      <a:r>
                        <a:rPr lang="zh-CN" altLang="en-US" sz="1700" baseline="0" dirty="0" smtClean="0">
                          <a:latin typeface="Microsoft YaHei" charset="-122"/>
                          <a:ea typeface="Microsoft YaHei" charset="-122"/>
                          <a:cs typeface="Microsoft YaHei" charset="-122"/>
                        </a:rPr>
                        <a:t>总体规划</a:t>
                      </a:r>
                      <a:r>
                        <a:rPr lang="en-US" altLang="zh-CN" sz="1700" baseline="0" dirty="0" smtClean="0">
                          <a:latin typeface="Microsoft YaHei" charset="-122"/>
                          <a:ea typeface="Microsoft YaHei" charset="-122"/>
                          <a:cs typeface="Microsoft YaHei" charset="-122"/>
                        </a:rPr>
                        <a:t>》</a:t>
                      </a:r>
                      <a:endParaRPr lang="zh-CN" altLang="en-US" sz="1700" baseline="0" dirty="0">
                        <a:latin typeface="Microsoft YaHei" charset="-122"/>
                        <a:ea typeface="Microsoft YaHei" charset="-122"/>
                        <a:cs typeface="Microsoft YaHei" charset="-122"/>
                      </a:endParaRPr>
                    </a:p>
                  </a:txBody>
                  <a:tcPr marL="130048" marR="130048" marT="48758" marB="48758" anchor="ctr"/>
                </a:tc>
              </a:tr>
              <a:tr h="357613">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baseline="0" dirty="0">
                        <a:latin typeface="Arial" pitchFamily="34"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baseline="0" dirty="0" smtClean="0">
                          <a:latin typeface="Microsoft YaHei" charset="-122"/>
                          <a:ea typeface="Microsoft YaHei" charset="-122"/>
                          <a:cs typeface="Microsoft YaHei" charset="-122"/>
                        </a:rPr>
                        <a:t>2</a:t>
                      </a:r>
                      <a:r>
                        <a:rPr lang="zh-CN" altLang="en-US" sz="1700" baseline="0" dirty="0" smtClean="0">
                          <a:latin typeface="Microsoft YaHei" charset="-122"/>
                          <a:ea typeface="Microsoft YaHei" charset="-122"/>
                          <a:cs typeface="Microsoft YaHei" charset="-122"/>
                        </a:rPr>
                        <a:t>）安全方案详细设计（策略、技术）</a:t>
                      </a:r>
                      <a:endParaRPr lang="zh-CN" altLang="en-US" sz="1700" baseline="0" dirty="0">
                        <a:latin typeface="Microsoft YaHei" charset="-122"/>
                        <a:ea typeface="Microsoft YaHei" charset="-122"/>
                        <a:cs typeface="Microsoft YaHei" charset="-122"/>
                      </a:endParaRPr>
                    </a:p>
                  </a:txBody>
                  <a:tcPr marL="130048" marR="130048" marT="48758" marB="48758" anchor="ctr"/>
                </a:tc>
                <a:tc>
                  <a:txBody>
                    <a:bodyPr/>
                    <a:lstStyle/>
                    <a:p>
                      <a:r>
                        <a:rPr lang="en-US" altLang="zh-CN" sz="1700" baseline="0" dirty="0" smtClean="0">
                          <a:latin typeface="Microsoft YaHei" charset="-122"/>
                          <a:ea typeface="Microsoft YaHei" charset="-122"/>
                          <a:cs typeface="Microsoft YaHei" charset="-122"/>
                        </a:rPr>
                        <a:t>《</a:t>
                      </a:r>
                      <a:r>
                        <a:rPr lang="zh-CN" altLang="en-US" sz="1700" baseline="0" dirty="0" smtClean="0">
                          <a:latin typeface="Microsoft YaHei" charset="-122"/>
                          <a:ea typeface="Microsoft YaHei" charset="-122"/>
                          <a:cs typeface="Microsoft YaHei" charset="-122"/>
                        </a:rPr>
                        <a:t>详细设计</a:t>
                      </a:r>
                      <a:r>
                        <a:rPr lang="en-US" altLang="zh-CN" sz="1700" baseline="0" dirty="0" smtClean="0">
                          <a:latin typeface="Microsoft YaHei" charset="-122"/>
                          <a:ea typeface="Microsoft YaHei" charset="-122"/>
                          <a:cs typeface="Microsoft YaHei" charset="-122"/>
                        </a:rPr>
                        <a:t>》</a:t>
                      </a:r>
                      <a:endParaRPr lang="zh-CN" altLang="en-US" sz="1700" baseline="0" dirty="0">
                        <a:latin typeface="Microsoft YaHei" charset="-122"/>
                        <a:ea typeface="Microsoft YaHei" charset="-122"/>
                        <a:cs typeface="Microsoft YaHei" charset="-122"/>
                      </a:endParaRPr>
                    </a:p>
                  </a:txBody>
                  <a:tcPr marL="130048" marR="130048" marT="48758" marB="48758" anchor="ctr"/>
                </a:tc>
              </a:tr>
              <a:tr h="357613">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baseline="0" dirty="0">
                        <a:latin typeface="Arial" pitchFamily="34"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baseline="0" dirty="0" smtClean="0">
                          <a:latin typeface="Microsoft YaHei" charset="-122"/>
                          <a:ea typeface="Microsoft YaHei" charset="-122"/>
                          <a:cs typeface="Microsoft YaHei" charset="-122"/>
                        </a:rPr>
                        <a:t>3</a:t>
                      </a:r>
                      <a:r>
                        <a:rPr lang="zh-CN" altLang="en-US" sz="1700" baseline="0" dirty="0" smtClean="0">
                          <a:latin typeface="Microsoft YaHei" charset="-122"/>
                          <a:ea typeface="Microsoft YaHei" charset="-122"/>
                          <a:cs typeface="Microsoft YaHei" charset="-122"/>
                        </a:rPr>
                        <a:t>）方案评审和批准</a:t>
                      </a:r>
                      <a:endParaRPr lang="zh-CN" altLang="en-US" sz="1700" baseline="0" dirty="0">
                        <a:latin typeface="Microsoft YaHei" charset="-122"/>
                        <a:ea typeface="Microsoft YaHei" charset="-122"/>
                        <a:cs typeface="Microsoft YaHei" charset="-122"/>
                      </a:endParaRPr>
                    </a:p>
                  </a:txBody>
                  <a:tcPr marL="130048" marR="130048" marT="48758" marB="48758" anchor="ctr"/>
                </a:tc>
                <a:tc>
                  <a:txBody>
                    <a:bodyPr/>
                    <a:lstStyle/>
                    <a:p>
                      <a:r>
                        <a:rPr lang="en-US" altLang="zh-CN" sz="1700" baseline="0" dirty="0" smtClean="0">
                          <a:latin typeface="Microsoft YaHei" charset="-122"/>
                          <a:ea typeface="Microsoft YaHei" charset="-122"/>
                          <a:cs typeface="Microsoft YaHei" charset="-122"/>
                        </a:rPr>
                        <a:t>《</a:t>
                      </a:r>
                      <a:r>
                        <a:rPr lang="zh-CN" altLang="en-US" sz="1700" baseline="0" dirty="0" smtClean="0">
                          <a:latin typeface="Microsoft YaHei" charset="-122"/>
                          <a:ea typeface="Microsoft YaHei" charset="-122"/>
                          <a:cs typeface="Microsoft YaHei" charset="-122"/>
                        </a:rPr>
                        <a:t>评审报告</a:t>
                      </a:r>
                      <a:r>
                        <a:rPr lang="en-US" altLang="zh-CN" sz="1700" baseline="0" dirty="0" smtClean="0">
                          <a:latin typeface="Microsoft YaHei" charset="-122"/>
                          <a:ea typeface="Microsoft YaHei" charset="-122"/>
                          <a:cs typeface="Microsoft YaHei" charset="-122"/>
                        </a:rPr>
                        <a:t>》</a:t>
                      </a:r>
                      <a:endParaRPr lang="zh-CN" altLang="en-US" sz="1700" baseline="0" dirty="0">
                        <a:latin typeface="Microsoft YaHei" charset="-122"/>
                        <a:ea typeface="Microsoft YaHei" charset="-122"/>
                        <a:cs typeface="Microsoft YaHei" charset="-122"/>
                      </a:endParaRPr>
                    </a:p>
                  </a:txBody>
                  <a:tcPr marL="130048" marR="130048" marT="48758" marB="48758" anchor="ctr"/>
                </a:tc>
              </a:tr>
              <a:tr h="3576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aseline="0" dirty="0" smtClean="0">
                          <a:latin typeface="Microsoft YaHei" charset="-122"/>
                          <a:ea typeface="Microsoft YaHei" charset="-122"/>
                          <a:cs typeface="Microsoft YaHei" charset="-122"/>
                        </a:rPr>
                        <a:t>3</a:t>
                      </a:r>
                      <a:r>
                        <a:rPr lang="zh-CN" altLang="en-US" sz="1700" baseline="0" dirty="0" smtClean="0">
                          <a:latin typeface="Microsoft YaHei" charset="-122"/>
                          <a:ea typeface="Microsoft YaHei" charset="-122"/>
                          <a:cs typeface="Microsoft YaHei" charset="-122"/>
                        </a:rPr>
                        <a:t>、产品采购和使用</a:t>
                      </a:r>
                      <a:endParaRPr lang="zh-CN" altLang="en-US" sz="1700" baseline="0" dirty="0">
                        <a:latin typeface="Microsoft YaHei" charset="-122"/>
                        <a:ea typeface="Microsoft YaHei" charset="-122"/>
                        <a:cs typeface="Microsoft YaHei" charset="-122"/>
                      </a:endParaRPr>
                    </a:p>
                  </a:txBody>
                  <a:tcPr marL="130048" marR="130048" marT="48758" marB="487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700" baseline="0" dirty="0" smtClean="0">
                          <a:latin typeface="Microsoft YaHei" charset="-122"/>
                          <a:ea typeface="Microsoft YaHei" charset="-122"/>
                          <a:cs typeface="Microsoft YaHei" charset="-122"/>
                        </a:rPr>
                        <a:t>产品选型测试，确定候选范围</a:t>
                      </a:r>
                    </a:p>
                  </a:txBody>
                  <a:tcPr marL="130048" marR="130048" marT="48758" marB="48758" anchor="ctr"/>
                </a:tc>
                <a:tc>
                  <a:txBody>
                    <a:bodyPr/>
                    <a:lstStyle/>
                    <a:p>
                      <a:r>
                        <a:rPr lang="en-US" altLang="zh-CN" sz="1700" baseline="0" dirty="0" smtClean="0">
                          <a:latin typeface="Microsoft YaHei" charset="-122"/>
                          <a:ea typeface="Microsoft YaHei" charset="-122"/>
                          <a:cs typeface="Microsoft YaHei" charset="-122"/>
                        </a:rPr>
                        <a:t>《</a:t>
                      </a:r>
                      <a:r>
                        <a:rPr lang="zh-CN" altLang="en-US" sz="1700" baseline="0" dirty="0" smtClean="0">
                          <a:latin typeface="Microsoft YaHei" charset="-122"/>
                          <a:ea typeface="Microsoft YaHei" charset="-122"/>
                          <a:cs typeface="Microsoft YaHei" charset="-122"/>
                        </a:rPr>
                        <a:t>产品入围选型列表</a:t>
                      </a:r>
                      <a:r>
                        <a:rPr lang="en-US" altLang="zh-CN" sz="1700" baseline="0" dirty="0" smtClean="0">
                          <a:latin typeface="Microsoft YaHei" charset="-122"/>
                          <a:ea typeface="Microsoft YaHei" charset="-122"/>
                          <a:cs typeface="Microsoft YaHei" charset="-122"/>
                        </a:rPr>
                        <a:t>》</a:t>
                      </a:r>
                      <a:endParaRPr lang="zh-CN" altLang="en-US" sz="1700" baseline="0" dirty="0">
                        <a:latin typeface="Microsoft YaHei" charset="-122"/>
                        <a:ea typeface="Microsoft YaHei" charset="-122"/>
                        <a:cs typeface="Microsoft YaHei" charset="-122"/>
                      </a:endParaRPr>
                    </a:p>
                  </a:txBody>
                  <a:tcPr marL="130048" marR="130048" marT="48758" marB="48758" anchor="ctr"/>
                </a:tc>
              </a:tr>
              <a:tr h="3576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aseline="0" dirty="0" smtClean="0">
                          <a:latin typeface="Microsoft YaHei" charset="-122"/>
                          <a:ea typeface="Microsoft YaHei" charset="-122"/>
                          <a:cs typeface="Microsoft YaHei" charset="-122"/>
                        </a:rPr>
                        <a:t>4</a:t>
                      </a:r>
                      <a:r>
                        <a:rPr lang="zh-CN" altLang="en-US" sz="1700" baseline="0" dirty="0" smtClean="0">
                          <a:latin typeface="Microsoft YaHei" charset="-122"/>
                          <a:ea typeface="Microsoft YaHei" charset="-122"/>
                          <a:cs typeface="Microsoft YaHei" charset="-122"/>
                        </a:rPr>
                        <a:t>、工程实施</a:t>
                      </a:r>
                      <a:endParaRPr lang="zh-CN" altLang="en-US" sz="1700" baseline="0" dirty="0">
                        <a:latin typeface="Microsoft YaHei" charset="-122"/>
                        <a:ea typeface="Microsoft YaHei" charset="-122"/>
                        <a:cs typeface="Microsoft YaHei" charset="-122"/>
                      </a:endParaRPr>
                    </a:p>
                  </a:txBody>
                  <a:tcPr marL="130048" marR="130048" marT="48758" marB="487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aseline="0" dirty="0" smtClean="0">
                          <a:latin typeface="Microsoft YaHei" charset="-122"/>
                          <a:ea typeface="Microsoft YaHei" charset="-122"/>
                          <a:cs typeface="Microsoft YaHei" charset="-122"/>
                        </a:rPr>
                        <a:t>1</a:t>
                      </a:r>
                      <a:r>
                        <a:rPr lang="zh-CN" altLang="en-US" sz="1700" baseline="0" dirty="0" smtClean="0">
                          <a:latin typeface="Microsoft YaHei" charset="-122"/>
                          <a:ea typeface="Microsoft YaHei" charset="-122"/>
                          <a:cs typeface="Microsoft YaHei" charset="-122"/>
                        </a:rPr>
                        <a:t>）实施单位具有安全工程能力</a:t>
                      </a:r>
                    </a:p>
                  </a:txBody>
                  <a:tcPr marL="130048" marR="130048" marT="48758" marB="48758" anchor="ctr"/>
                </a:tc>
                <a:tc>
                  <a:txBody>
                    <a:bodyPr/>
                    <a:lstStyle/>
                    <a:p>
                      <a:endParaRPr lang="zh-CN" altLang="en-US" sz="1700" baseline="0" dirty="0">
                        <a:latin typeface="Microsoft YaHei" charset="-122"/>
                        <a:ea typeface="Microsoft YaHei" charset="-122"/>
                        <a:cs typeface="Microsoft YaHei" charset="-122"/>
                      </a:endParaRPr>
                    </a:p>
                  </a:txBody>
                  <a:tcPr marL="130048" marR="130048" marT="48758" marB="48758" anchor="ctr"/>
                </a:tc>
              </a:tr>
              <a:tr h="357613">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aseline="0" dirty="0" smtClean="0">
                          <a:latin typeface="Microsoft YaHei" charset="-122"/>
                          <a:ea typeface="Microsoft YaHei" charset="-122"/>
                          <a:cs typeface="Microsoft YaHei" charset="-122"/>
                        </a:rPr>
                        <a:t>5</a:t>
                      </a:r>
                      <a:r>
                        <a:rPr lang="zh-CN" altLang="en-US" sz="1700" baseline="0" dirty="0" smtClean="0">
                          <a:latin typeface="Microsoft YaHei" charset="-122"/>
                          <a:ea typeface="Microsoft YaHei" charset="-122"/>
                          <a:cs typeface="Microsoft YaHei" charset="-122"/>
                        </a:rPr>
                        <a:t>、测试验收</a:t>
                      </a:r>
                      <a:endParaRPr lang="zh-CN" altLang="en-US" sz="1700" baseline="0" dirty="0">
                        <a:latin typeface="Microsoft YaHei" charset="-122"/>
                        <a:ea typeface="Microsoft YaHei" charset="-122"/>
                        <a:cs typeface="Microsoft YaHei" charset="-122"/>
                      </a:endParaRPr>
                    </a:p>
                  </a:txBody>
                  <a:tcPr marL="130048" marR="130048" marT="48758" marB="487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aseline="0" dirty="0" smtClean="0">
                          <a:latin typeface="Microsoft YaHei" charset="-122"/>
                          <a:ea typeface="Microsoft YaHei" charset="-122"/>
                          <a:cs typeface="Microsoft YaHei" charset="-122"/>
                        </a:rPr>
                        <a:t>1</a:t>
                      </a:r>
                      <a:r>
                        <a:rPr lang="zh-CN" altLang="en-US" sz="1700" baseline="0" dirty="0" smtClean="0">
                          <a:latin typeface="Microsoft YaHei" charset="-122"/>
                          <a:ea typeface="Microsoft YaHei" charset="-122"/>
                          <a:cs typeface="Microsoft YaHei" charset="-122"/>
                        </a:rPr>
                        <a:t>）第三方测评机构进行安全性测试</a:t>
                      </a:r>
                    </a:p>
                  </a:txBody>
                  <a:tcPr marL="130048" marR="130048" marT="48758" marB="48758" anchor="ctr"/>
                </a:tc>
                <a:tc>
                  <a:txBody>
                    <a:bodyPr/>
                    <a:lstStyle/>
                    <a:p>
                      <a:r>
                        <a:rPr lang="en-US" altLang="zh-CN" sz="1700" baseline="0" dirty="0" smtClean="0">
                          <a:latin typeface="Microsoft YaHei" charset="-122"/>
                          <a:ea typeface="Microsoft YaHei" charset="-122"/>
                          <a:cs typeface="Microsoft YaHei" charset="-122"/>
                        </a:rPr>
                        <a:t>《</a:t>
                      </a:r>
                      <a:r>
                        <a:rPr lang="zh-CN" altLang="en-US" sz="1700" baseline="0" dirty="0" smtClean="0">
                          <a:latin typeface="Microsoft YaHei" charset="-122"/>
                          <a:ea typeface="Microsoft YaHei" charset="-122"/>
                          <a:cs typeface="Microsoft YaHei" charset="-122"/>
                        </a:rPr>
                        <a:t>系统安全测评报告</a:t>
                      </a:r>
                      <a:r>
                        <a:rPr lang="en-US" altLang="zh-CN" sz="1700" baseline="0" dirty="0" smtClean="0">
                          <a:latin typeface="Microsoft YaHei" charset="-122"/>
                          <a:ea typeface="Microsoft YaHei" charset="-122"/>
                          <a:cs typeface="Microsoft YaHei" charset="-122"/>
                        </a:rPr>
                        <a:t>》</a:t>
                      </a:r>
                      <a:endParaRPr lang="zh-CN" altLang="en-US" sz="1700" baseline="0" dirty="0">
                        <a:latin typeface="Microsoft YaHei" charset="-122"/>
                        <a:ea typeface="Microsoft YaHei" charset="-122"/>
                        <a:cs typeface="Microsoft YaHei" charset="-122"/>
                      </a:endParaRPr>
                    </a:p>
                  </a:txBody>
                  <a:tcPr marL="130048" marR="130048" marT="48758" marB="48758" anchor="ctr"/>
                </a:tc>
              </a:tr>
              <a:tr h="357613">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aseline="0" dirty="0">
                        <a:latin typeface="Arial" pitchFamily="34"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aseline="0" dirty="0" smtClean="0">
                          <a:latin typeface="Microsoft YaHei" charset="-122"/>
                          <a:ea typeface="Microsoft YaHei" charset="-122"/>
                          <a:cs typeface="Microsoft YaHei" charset="-122"/>
                        </a:rPr>
                        <a:t>2</a:t>
                      </a:r>
                      <a:r>
                        <a:rPr lang="zh-CN" altLang="en-US" sz="1700" baseline="0" dirty="0" smtClean="0">
                          <a:latin typeface="Microsoft YaHei" charset="-122"/>
                          <a:ea typeface="Microsoft YaHei" charset="-122"/>
                          <a:cs typeface="Microsoft YaHei" charset="-122"/>
                        </a:rPr>
                        <a:t>）系统验收</a:t>
                      </a:r>
                    </a:p>
                  </a:txBody>
                  <a:tcPr marL="130048" marR="130048" marT="48758" marB="48758" anchor="ctr"/>
                </a:tc>
                <a:tc>
                  <a:txBody>
                    <a:bodyPr/>
                    <a:lstStyle/>
                    <a:p>
                      <a:r>
                        <a:rPr lang="en-US" altLang="zh-CN" sz="1700" baseline="0" dirty="0" smtClean="0">
                          <a:latin typeface="Microsoft YaHei" charset="-122"/>
                          <a:ea typeface="Microsoft YaHei" charset="-122"/>
                          <a:cs typeface="Microsoft YaHei" charset="-122"/>
                        </a:rPr>
                        <a:t>《</a:t>
                      </a:r>
                      <a:r>
                        <a:rPr lang="zh-CN" altLang="en-US" sz="1700" baseline="0" dirty="0" smtClean="0">
                          <a:latin typeface="Microsoft YaHei" charset="-122"/>
                          <a:ea typeface="Microsoft YaHei" charset="-122"/>
                          <a:cs typeface="Microsoft YaHei" charset="-122"/>
                        </a:rPr>
                        <a:t>系统验收报告</a:t>
                      </a:r>
                      <a:r>
                        <a:rPr lang="en-US" altLang="zh-CN" sz="1700" baseline="0" dirty="0" smtClean="0">
                          <a:latin typeface="Microsoft YaHei" charset="-122"/>
                          <a:ea typeface="Microsoft YaHei" charset="-122"/>
                          <a:cs typeface="Microsoft YaHei" charset="-122"/>
                        </a:rPr>
                        <a:t>》</a:t>
                      </a:r>
                      <a:endParaRPr lang="zh-CN" altLang="en-US" sz="1700" baseline="0" dirty="0">
                        <a:latin typeface="Microsoft YaHei" charset="-122"/>
                        <a:ea typeface="Microsoft YaHei" charset="-122"/>
                        <a:cs typeface="Microsoft YaHei" charset="-122"/>
                      </a:endParaRPr>
                    </a:p>
                  </a:txBody>
                  <a:tcPr marL="130048" marR="130048" marT="48758" marB="48758" anchor="ctr"/>
                </a:tc>
              </a:tr>
              <a:tr h="3576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aseline="0" dirty="0" smtClean="0">
                          <a:latin typeface="Microsoft YaHei" charset="-122"/>
                          <a:ea typeface="Microsoft YaHei" charset="-122"/>
                          <a:cs typeface="Microsoft YaHei" charset="-122"/>
                        </a:rPr>
                        <a:t>6</a:t>
                      </a:r>
                      <a:r>
                        <a:rPr lang="zh-CN" altLang="en-US" sz="1700" baseline="0" dirty="0" smtClean="0">
                          <a:latin typeface="Microsoft YaHei" charset="-122"/>
                          <a:ea typeface="Microsoft YaHei" charset="-122"/>
                          <a:cs typeface="Microsoft YaHei" charset="-122"/>
                        </a:rPr>
                        <a:t>、等级测评</a:t>
                      </a:r>
                      <a:endParaRPr lang="zh-CN" altLang="en-US" sz="1700" baseline="0" dirty="0">
                        <a:latin typeface="Microsoft YaHei" charset="-122"/>
                        <a:ea typeface="Microsoft YaHei" charset="-122"/>
                        <a:cs typeface="Microsoft YaHei" charset="-122"/>
                      </a:endParaRPr>
                    </a:p>
                  </a:txBody>
                  <a:tcPr marL="130048" marR="130048" marT="48758" marB="487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700" baseline="0" dirty="0" smtClean="0">
                          <a:latin typeface="Microsoft YaHei" charset="-122"/>
                          <a:ea typeface="Microsoft YaHei" charset="-122"/>
                          <a:cs typeface="Microsoft YaHei" charset="-122"/>
                        </a:rPr>
                        <a:t>定期进行信息安全等级测评和整改</a:t>
                      </a:r>
                    </a:p>
                  </a:txBody>
                  <a:tcPr marL="130048" marR="130048" marT="48758" marB="48758" anchor="ctr"/>
                </a:tc>
                <a:tc>
                  <a:txBody>
                    <a:bodyPr/>
                    <a:lstStyle/>
                    <a:p>
                      <a:r>
                        <a:rPr lang="en-US" altLang="zh-CN" sz="1700" baseline="0" dirty="0" smtClean="0">
                          <a:latin typeface="Microsoft YaHei" charset="-122"/>
                          <a:ea typeface="Microsoft YaHei" charset="-122"/>
                          <a:cs typeface="Microsoft YaHei" charset="-122"/>
                        </a:rPr>
                        <a:t>《</a:t>
                      </a:r>
                      <a:r>
                        <a:rPr lang="zh-CN" altLang="en-US" sz="1700" baseline="0" dirty="0" smtClean="0">
                          <a:latin typeface="Microsoft YaHei" charset="-122"/>
                          <a:ea typeface="Microsoft YaHei" charset="-122"/>
                          <a:cs typeface="Microsoft YaHei" charset="-122"/>
                        </a:rPr>
                        <a:t>测评报告</a:t>
                      </a:r>
                      <a:r>
                        <a:rPr lang="en-US" altLang="zh-CN" sz="1700" baseline="0" dirty="0" smtClean="0">
                          <a:latin typeface="Microsoft YaHei" charset="-122"/>
                          <a:ea typeface="Microsoft YaHei" charset="-122"/>
                          <a:cs typeface="Microsoft YaHei" charset="-122"/>
                        </a:rPr>
                        <a:t>》</a:t>
                      </a:r>
                      <a:endParaRPr lang="zh-CN" altLang="en-US" sz="1700" baseline="0" dirty="0">
                        <a:latin typeface="Microsoft YaHei" charset="-122"/>
                        <a:ea typeface="Microsoft YaHei" charset="-122"/>
                        <a:cs typeface="Microsoft YaHei" charset="-122"/>
                      </a:endParaRPr>
                    </a:p>
                  </a:txBody>
                  <a:tcPr marL="130048" marR="130048" marT="48758" marB="48758" anchor="ctr"/>
                </a:tc>
              </a:tr>
            </a:tbl>
          </a:graphicData>
        </a:graphic>
      </p:graphicFrame>
      <p:sp>
        <p:nvSpPr>
          <p:cNvPr id="3" name="文本框 2"/>
          <p:cNvSpPr txBox="1"/>
          <p:nvPr/>
        </p:nvSpPr>
        <p:spPr>
          <a:xfrm>
            <a:off x="280833" y="323557"/>
            <a:ext cx="5211683" cy="523220"/>
          </a:xfrm>
          <a:prstGeom prst="rect">
            <a:avLst/>
          </a:prstGeom>
          <a:noFill/>
        </p:spPr>
        <p:txBody>
          <a:bodyPr wrap="none" rtlCol="0">
            <a:spAutoFit/>
          </a:bodyPr>
          <a:lstStyle/>
          <a:p>
            <a:r>
              <a:rPr kumimoji="1" lang="zh-CN" altLang="en-US" sz="2800" dirty="0" smtClean="0">
                <a:latin typeface="Microsoft YaHei" charset="-122"/>
                <a:ea typeface="Microsoft YaHei" charset="-122"/>
                <a:cs typeface="Microsoft YaHei" charset="-122"/>
              </a:rPr>
              <a:t>等保各阶段内容及</a:t>
            </a:r>
            <a:r>
              <a:rPr kumimoji="1" lang="zh-CN" altLang="en-US" sz="2800" smtClean="0">
                <a:latin typeface="Microsoft YaHei" charset="-122"/>
                <a:ea typeface="Microsoft YaHei" charset="-122"/>
                <a:cs typeface="Microsoft YaHei" charset="-122"/>
              </a:rPr>
              <a:t>工作内容描述</a:t>
            </a:r>
            <a:endParaRPr kumimoji="1" lang="zh-CN" altLang="en-US" sz="28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50504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圆角矩形 172"/>
          <p:cNvSpPr/>
          <p:nvPr/>
        </p:nvSpPr>
        <p:spPr>
          <a:xfrm>
            <a:off x="277525" y="1014620"/>
            <a:ext cx="1800200" cy="720080"/>
          </a:xfrm>
          <a:prstGeom prst="roundRect">
            <a:avLst/>
          </a:prstGeom>
          <a:solidFill>
            <a:srgbClr val="99CB38">
              <a:lumMod val="75000"/>
            </a:srgbClr>
          </a:solidFill>
          <a:ln w="12700" cap="flat" cmpd="sng" algn="ctr">
            <a:solidFill>
              <a:srgbClr val="99CB38">
                <a:shade val="50000"/>
              </a:srgbClr>
            </a:solidFill>
            <a:prstDash val="solid"/>
            <a:miter lim="800000"/>
          </a:ln>
          <a:effectLst>
            <a:reflection blurRad="6350" stA="52000" endA="300" endPos="35000" dir="5400000" sy="-100000" algn="bl" rotWithShape="0"/>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prstClr val="white"/>
                </a:solidFill>
                <a:effectLst/>
                <a:uLnTx/>
                <a:uFillTx/>
                <a:latin typeface="Tw Cen MT"/>
                <a:ea typeface="微软雅黑"/>
                <a:cs typeface=""/>
              </a:rPr>
              <a:t>系统定级</a:t>
            </a:r>
          </a:p>
        </p:txBody>
      </p:sp>
      <p:sp>
        <p:nvSpPr>
          <p:cNvPr id="174" name="圆角矩形 173"/>
          <p:cNvSpPr/>
          <p:nvPr/>
        </p:nvSpPr>
        <p:spPr>
          <a:xfrm>
            <a:off x="2725797" y="1014620"/>
            <a:ext cx="1800200" cy="720080"/>
          </a:xfrm>
          <a:prstGeom prst="roundRect">
            <a:avLst/>
          </a:prstGeom>
          <a:solidFill>
            <a:srgbClr val="99CB38">
              <a:lumMod val="75000"/>
            </a:srgbClr>
          </a:solidFill>
          <a:ln w="12700" cap="flat" cmpd="sng" algn="ctr">
            <a:solidFill>
              <a:srgbClr val="99CB38">
                <a:shade val="50000"/>
              </a:srgbClr>
            </a:solidFill>
            <a:prstDash val="solid"/>
            <a:miter lim="800000"/>
          </a:ln>
          <a:effectLst>
            <a:reflection blurRad="6350" stA="52000" endA="300" endPos="35000" dir="5400000" sy="-100000" algn="bl" rotWithShape="0"/>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prstClr val="white"/>
                </a:solidFill>
                <a:effectLst/>
                <a:uLnTx/>
                <a:uFillTx/>
                <a:latin typeface="Tw Cen MT"/>
                <a:ea typeface="微软雅黑"/>
                <a:cs typeface=""/>
              </a:rPr>
              <a:t>安全规划设计</a:t>
            </a:r>
          </a:p>
        </p:txBody>
      </p:sp>
      <p:sp>
        <p:nvSpPr>
          <p:cNvPr id="175" name="圆角矩形 174"/>
          <p:cNvSpPr/>
          <p:nvPr/>
        </p:nvSpPr>
        <p:spPr>
          <a:xfrm>
            <a:off x="5174069" y="1014620"/>
            <a:ext cx="1800200" cy="720080"/>
          </a:xfrm>
          <a:prstGeom prst="roundRect">
            <a:avLst/>
          </a:prstGeom>
          <a:solidFill>
            <a:srgbClr val="99CB38">
              <a:lumMod val="75000"/>
            </a:srgbClr>
          </a:solidFill>
          <a:ln w="12700" cap="flat" cmpd="sng" algn="ctr">
            <a:solidFill>
              <a:srgbClr val="99CB38">
                <a:shade val="50000"/>
              </a:srgbClr>
            </a:solidFill>
            <a:prstDash val="solid"/>
            <a:miter lim="800000"/>
          </a:ln>
          <a:effectLst>
            <a:reflection blurRad="6350" stA="52000" endA="300" endPos="35000" dir="5400000" sy="-100000" algn="bl" rotWithShape="0"/>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prstClr val="white"/>
                </a:solidFill>
                <a:effectLst/>
                <a:uLnTx/>
                <a:uFillTx/>
                <a:latin typeface="Tw Cen MT"/>
                <a:ea typeface="微软雅黑"/>
                <a:cs typeface=""/>
              </a:rPr>
              <a:t>安全集成实施</a:t>
            </a:r>
          </a:p>
        </p:txBody>
      </p:sp>
      <p:sp>
        <p:nvSpPr>
          <p:cNvPr id="176" name="圆角矩形 175"/>
          <p:cNvSpPr/>
          <p:nvPr/>
        </p:nvSpPr>
        <p:spPr>
          <a:xfrm>
            <a:off x="7622341" y="1014620"/>
            <a:ext cx="1800200" cy="720080"/>
          </a:xfrm>
          <a:prstGeom prst="roundRect">
            <a:avLst/>
          </a:prstGeom>
          <a:solidFill>
            <a:srgbClr val="99CB38">
              <a:lumMod val="75000"/>
            </a:srgbClr>
          </a:solidFill>
          <a:ln w="12700" cap="flat" cmpd="sng" algn="ctr">
            <a:solidFill>
              <a:srgbClr val="99CB38">
                <a:shade val="50000"/>
              </a:srgbClr>
            </a:solidFill>
            <a:prstDash val="solid"/>
            <a:miter lim="800000"/>
          </a:ln>
          <a:effectLst>
            <a:reflection blurRad="6350" stA="52000" endA="300" endPos="35000" dir="5400000" sy="-100000" algn="bl" rotWithShape="0"/>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prstClr val="white"/>
                </a:solidFill>
                <a:effectLst/>
                <a:uLnTx/>
                <a:uFillTx/>
                <a:latin typeface="Tw Cen MT"/>
                <a:ea typeface="微软雅黑"/>
                <a:cs typeface=""/>
              </a:rPr>
              <a:t>测评</a:t>
            </a:r>
            <a:r>
              <a:rPr kumimoji="0" lang="en-US" altLang="zh-CN" sz="2000" b="1" i="0" u="none" strike="noStrike" kern="0" cap="none" spc="0" normalizeH="0" baseline="0" noProof="0" dirty="0" smtClean="0">
                <a:ln>
                  <a:noFill/>
                </a:ln>
                <a:solidFill>
                  <a:prstClr val="white"/>
                </a:solidFill>
                <a:effectLst/>
                <a:uLnTx/>
                <a:uFillTx/>
                <a:latin typeface="Tw Cen MT"/>
                <a:ea typeface="微软雅黑"/>
                <a:cs typeface=""/>
              </a:rPr>
              <a:t>/</a:t>
            </a:r>
            <a:r>
              <a:rPr kumimoji="0" lang="zh-CN" altLang="en-US" sz="2000" b="1" i="0" u="none" strike="noStrike" kern="0" cap="none" spc="0" normalizeH="0" baseline="0" noProof="0" dirty="0" smtClean="0">
                <a:ln>
                  <a:noFill/>
                </a:ln>
                <a:solidFill>
                  <a:prstClr val="white"/>
                </a:solidFill>
                <a:effectLst/>
                <a:uLnTx/>
                <a:uFillTx/>
                <a:latin typeface="Tw Cen MT"/>
                <a:ea typeface="微软雅黑"/>
                <a:cs typeface=""/>
              </a:rPr>
              <a:t>运维</a:t>
            </a:r>
            <a:endParaRPr kumimoji="0" lang="en-US" altLang="zh-CN" sz="2000" b="1" i="0" u="none" strike="noStrike" kern="0" cap="none" spc="0" normalizeH="0" baseline="0" noProof="0" dirty="0" smtClean="0">
              <a:ln>
                <a:noFill/>
              </a:ln>
              <a:solidFill>
                <a:prstClr val="white"/>
              </a:solidFill>
              <a:effectLst/>
              <a:uLnTx/>
              <a:uFillTx/>
              <a:latin typeface="Tw Cen MT"/>
              <a:ea typeface="微软雅黑"/>
              <a:cs typeface=""/>
            </a:endParaRPr>
          </a:p>
          <a:p>
            <a:pPr marL="0" marR="0" lvl="0" indent="0" algn="ctr" defTabSz="975299"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prstClr val="white"/>
                </a:solidFill>
                <a:effectLst/>
                <a:uLnTx/>
                <a:uFillTx/>
                <a:latin typeface="Tw Cen MT"/>
                <a:ea typeface="微软雅黑"/>
                <a:cs typeface=""/>
              </a:rPr>
              <a:t>技术支持</a:t>
            </a:r>
          </a:p>
        </p:txBody>
      </p:sp>
      <p:sp>
        <p:nvSpPr>
          <p:cNvPr id="177" name="圆角矩形 176"/>
          <p:cNvSpPr/>
          <p:nvPr/>
        </p:nvSpPr>
        <p:spPr>
          <a:xfrm>
            <a:off x="10070613" y="1014620"/>
            <a:ext cx="1800200" cy="720080"/>
          </a:xfrm>
          <a:prstGeom prst="roundRect">
            <a:avLst/>
          </a:prstGeom>
          <a:solidFill>
            <a:srgbClr val="99CB38">
              <a:lumMod val="75000"/>
            </a:srgbClr>
          </a:solidFill>
          <a:ln w="12700" cap="flat" cmpd="sng" algn="ctr">
            <a:solidFill>
              <a:srgbClr val="99CB38">
                <a:shade val="50000"/>
              </a:srgbClr>
            </a:solidFill>
            <a:prstDash val="solid"/>
            <a:miter lim="800000"/>
          </a:ln>
          <a:effectLst>
            <a:reflection blurRad="6350" stA="52000" endA="300" endPos="35000" dir="5400000" sy="-100000" algn="bl" rotWithShape="0"/>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prstClr val="white"/>
                </a:solidFill>
                <a:effectLst/>
                <a:uLnTx/>
                <a:uFillTx/>
                <a:latin typeface="Tw Cen MT"/>
                <a:ea typeface="微软雅黑"/>
                <a:cs typeface=""/>
              </a:rPr>
              <a:t>系统终止</a:t>
            </a:r>
          </a:p>
        </p:txBody>
      </p:sp>
      <p:sp>
        <p:nvSpPr>
          <p:cNvPr id="178" name="燕尾形 177"/>
          <p:cNvSpPr/>
          <p:nvPr/>
        </p:nvSpPr>
        <p:spPr>
          <a:xfrm>
            <a:off x="2164641" y="1230644"/>
            <a:ext cx="288032" cy="360040"/>
          </a:xfrm>
          <a:prstGeom prst="chevron">
            <a:avLst/>
          </a:prstGeom>
          <a:solidFill>
            <a:srgbClr val="99CB38"/>
          </a:solid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179" name="燕尾形 178"/>
          <p:cNvSpPr/>
          <p:nvPr/>
        </p:nvSpPr>
        <p:spPr>
          <a:xfrm>
            <a:off x="2365757" y="1230644"/>
            <a:ext cx="288032" cy="360040"/>
          </a:xfrm>
          <a:prstGeom prst="chevron">
            <a:avLst/>
          </a:prstGeom>
          <a:solidFill>
            <a:srgbClr val="99CB38"/>
          </a:solid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180" name="燕尾形 179"/>
          <p:cNvSpPr/>
          <p:nvPr/>
        </p:nvSpPr>
        <p:spPr>
          <a:xfrm>
            <a:off x="4612913" y="1230644"/>
            <a:ext cx="288032" cy="360040"/>
          </a:xfrm>
          <a:prstGeom prst="chevron">
            <a:avLst/>
          </a:prstGeom>
          <a:solidFill>
            <a:srgbClr val="99CB38"/>
          </a:solid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181" name="燕尾形 180"/>
          <p:cNvSpPr/>
          <p:nvPr/>
        </p:nvSpPr>
        <p:spPr>
          <a:xfrm>
            <a:off x="4814029" y="1230644"/>
            <a:ext cx="288032" cy="360040"/>
          </a:xfrm>
          <a:prstGeom prst="chevron">
            <a:avLst/>
          </a:prstGeom>
          <a:solidFill>
            <a:srgbClr val="99CB38"/>
          </a:solid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182" name="燕尾形 181"/>
          <p:cNvSpPr/>
          <p:nvPr/>
        </p:nvSpPr>
        <p:spPr>
          <a:xfrm>
            <a:off x="7061185" y="1230644"/>
            <a:ext cx="288032" cy="360040"/>
          </a:xfrm>
          <a:prstGeom prst="chevron">
            <a:avLst/>
          </a:prstGeom>
          <a:solidFill>
            <a:srgbClr val="99CB38"/>
          </a:solid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183" name="燕尾形 182"/>
          <p:cNvSpPr/>
          <p:nvPr/>
        </p:nvSpPr>
        <p:spPr>
          <a:xfrm>
            <a:off x="7262301" y="1230644"/>
            <a:ext cx="288032" cy="360040"/>
          </a:xfrm>
          <a:prstGeom prst="chevron">
            <a:avLst/>
          </a:prstGeom>
          <a:solidFill>
            <a:srgbClr val="99CB38"/>
          </a:solid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184" name="燕尾形 183"/>
          <p:cNvSpPr/>
          <p:nvPr/>
        </p:nvSpPr>
        <p:spPr>
          <a:xfrm>
            <a:off x="9509457" y="1230644"/>
            <a:ext cx="288032" cy="360040"/>
          </a:xfrm>
          <a:prstGeom prst="chevron">
            <a:avLst/>
          </a:prstGeom>
          <a:solidFill>
            <a:srgbClr val="99CB38"/>
          </a:solid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185" name="燕尾形 184"/>
          <p:cNvSpPr/>
          <p:nvPr/>
        </p:nvSpPr>
        <p:spPr>
          <a:xfrm>
            <a:off x="9710573" y="1230644"/>
            <a:ext cx="288032" cy="360040"/>
          </a:xfrm>
          <a:prstGeom prst="chevron">
            <a:avLst/>
          </a:prstGeom>
          <a:solidFill>
            <a:srgbClr val="99CB38"/>
          </a:solid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186" name="矩形 185"/>
          <p:cNvSpPr/>
          <p:nvPr/>
        </p:nvSpPr>
        <p:spPr>
          <a:xfrm>
            <a:off x="277525" y="2547996"/>
            <a:ext cx="1800200" cy="936104"/>
          </a:xfrm>
          <a:prstGeom prst="rect">
            <a:avLst/>
          </a:prstGeom>
          <a:solidFill>
            <a:srgbClr val="44C1A3">
              <a:lumMod val="75000"/>
            </a:srgbClr>
          </a:solidFill>
          <a:ln w="12700" cap="flat" cmpd="sng" algn="ctr">
            <a:solidFill>
              <a:srgbClr val="99CB38">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r>
              <a:rPr kumimoji="0" lang="zh-CN" altLang="en-US" sz="1900" b="1" i="0" u="none" strike="noStrike" kern="0" cap="none" spc="0" normalizeH="0" baseline="0" noProof="0" dirty="0" smtClean="0">
                <a:ln>
                  <a:noFill/>
                </a:ln>
                <a:solidFill>
                  <a:prstClr val="white"/>
                </a:solidFill>
                <a:effectLst/>
                <a:uLnTx/>
                <a:uFillTx/>
                <a:latin typeface="Tw Cen MT"/>
                <a:ea typeface="微软雅黑"/>
                <a:cs typeface=""/>
              </a:rPr>
              <a:t>系统定级服务</a:t>
            </a:r>
          </a:p>
        </p:txBody>
      </p:sp>
      <p:sp>
        <p:nvSpPr>
          <p:cNvPr id="187" name="矩形 186"/>
          <p:cNvSpPr/>
          <p:nvPr/>
        </p:nvSpPr>
        <p:spPr>
          <a:xfrm>
            <a:off x="10070613" y="2526788"/>
            <a:ext cx="1800200" cy="936104"/>
          </a:xfrm>
          <a:prstGeom prst="rect">
            <a:avLst/>
          </a:prstGeom>
          <a:solidFill>
            <a:srgbClr val="44C1A3">
              <a:lumMod val="75000"/>
            </a:srgbClr>
          </a:solidFill>
          <a:ln w="12700" cap="flat" cmpd="sng" algn="ctr">
            <a:solidFill>
              <a:srgbClr val="99CB38">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r>
              <a:rPr kumimoji="0" lang="zh-CN" altLang="en-US" sz="1900" b="1" i="0" u="none" strike="noStrike" kern="0" cap="none" spc="0" normalizeH="0" baseline="0" noProof="0" dirty="0" smtClean="0">
                <a:ln>
                  <a:noFill/>
                </a:ln>
                <a:solidFill>
                  <a:prstClr val="white"/>
                </a:solidFill>
                <a:effectLst/>
                <a:uLnTx/>
                <a:uFillTx/>
                <a:latin typeface="Tw Cen MT"/>
                <a:ea typeface="微软雅黑"/>
                <a:cs typeface=""/>
              </a:rPr>
              <a:t>后续技术支撑</a:t>
            </a:r>
          </a:p>
        </p:txBody>
      </p:sp>
      <p:sp>
        <p:nvSpPr>
          <p:cNvPr id="188" name="矩形 187"/>
          <p:cNvSpPr/>
          <p:nvPr/>
        </p:nvSpPr>
        <p:spPr>
          <a:xfrm>
            <a:off x="7622341" y="2526788"/>
            <a:ext cx="1800200" cy="936104"/>
          </a:xfrm>
          <a:prstGeom prst="rect">
            <a:avLst/>
          </a:prstGeom>
          <a:solidFill>
            <a:srgbClr val="44C1A3">
              <a:lumMod val="75000"/>
            </a:srgbClr>
          </a:solidFill>
          <a:ln w="12700" cap="flat" cmpd="sng" algn="ctr">
            <a:solidFill>
              <a:srgbClr val="99CB38">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1" i="0" u="none" strike="noStrike" kern="0" cap="none" spc="0" normalizeH="0" baseline="0" noProof="0" dirty="0" smtClean="0">
              <a:ln>
                <a:noFill/>
              </a:ln>
              <a:solidFill>
                <a:prstClr val="white"/>
              </a:solidFill>
              <a:effectLst/>
              <a:uLnTx/>
              <a:uFillTx/>
              <a:latin typeface="Tw Cen MT"/>
              <a:ea typeface="微软雅黑"/>
              <a:cs typeface=""/>
            </a:endParaRPr>
          </a:p>
        </p:txBody>
      </p:sp>
      <p:sp>
        <p:nvSpPr>
          <p:cNvPr id="189" name="矩形 188"/>
          <p:cNvSpPr/>
          <p:nvPr/>
        </p:nvSpPr>
        <p:spPr>
          <a:xfrm>
            <a:off x="5174069" y="2526788"/>
            <a:ext cx="1800200" cy="936104"/>
          </a:xfrm>
          <a:prstGeom prst="rect">
            <a:avLst/>
          </a:prstGeom>
          <a:solidFill>
            <a:srgbClr val="44C1A3">
              <a:lumMod val="75000"/>
            </a:srgbClr>
          </a:solidFill>
          <a:ln w="12700" cap="flat" cmpd="sng" algn="ctr">
            <a:solidFill>
              <a:srgbClr val="99CB38">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r>
              <a:rPr kumimoji="0" lang="zh-CN" altLang="en-US" sz="1900" b="1" i="0" u="none" strike="noStrike" kern="0" cap="none" spc="0" normalizeH="0" baseline="0" noProof="0" dirty="0" smtClean="0">
                <a:ln>
                  <a:noFill/>
                </a:ln>
                <a:solidFill>
                  <a:prstClr val="white"/>
                </a:solidFill>
                <a:effectLst/>
                <a:uLnTx/>
                <a:uFillTx/>
                <a:latin typeface="Tw Cen MT"/>
                <a:ea typeface="微软雅黑"/>
                <a:cs typeface=""/>
              </a:rPr>
              <a:t>系统整改与</a:t>
            </a:r>
            <a:endParaRPr kumimoji="0" lang="en-US" altLang="zh-CN" sz="1900" b="1" i="0" u="none" strike="noStrike" kern="0" cap="none" spc="0" normalizeH="0" baseline="0" noProof="0" dirty="0" smtClean="0">
              <a:ln>
                <a:noFill/>
              </a:ln>
              <a:solidFill>
                <a:prstClr val="white"/>
              </a:solidFill>
              <a:effectLst/>
              <a:uLnTx/>
              <a:uFillTx/>
              <a:latin typeface="Tw Cen MT"/>
              <a:ea typeface="微软雅黑"/>
              <a:cs typeface=""/>
            </a:endParaRPr>
          </a:p>
          <a:p>
            <a:pPr marL="0" marR="0" lvl="0" indent="0" algn="ctr" defTabSz="975299" eaLnBrk="1" fontAlgn="auto" latinLnBrk="0" hangingPunct="1">
              <a:lnSpc>
                <a:spcPct val="100000"/>
              </a:lnSpc>
              <a:spcBef>
                <a:spcPts val="0"/>
              </a:spcBef>
              <a:spcAft>
                <a:spcPts val="0"/>
              </a:spcAft>
              <a:buClrTx/>
              <a:buSzTx/>
              <a:buFontTx/>
              <a:buNone/>
              <a:tabLst/>
              <a:defRPr/>
            </a:pPr>
            <a:r>
              <a:rPr kumimoji="0" lang="zh-CN" altLang="en-US" sz="1900" b="1" i="0" u="none" strike="noStrike" kern="0" cap="none" spc="0" normalizeH="0" baseline="0" noProof="0" dirty="0" smtClean="0">
                <a:ln>
                  <a:noFill/>
                </a:ln>
                <a:solidFill>
                  <a:prstClr val="white"/>
                </a:solidFill>
                <a:effectLst/>
                <a:uLnTx/>
                <a:uFillTx/>
                <a:latin typeface="Tw Cen MT"/>
                <a:ea typeface="微软雅黑"/>
                <a:cs typeface=""/>
              </a:rPr>
              <a:t>集成实施服务</a:t>
            </a:r>
          </a:p>
        </p:txBody>
      </p:sp>
      <p:sp>
        <p:nvSpPr>
          <p:cNvPr id="190" name="矩形 189"/>
          <p:cNvSpPr/>
          <p:nvPr/>
        </p:nvSpPr>
        <p:spPr>
          <a:xfrm>
            <a:off x="2725797" y="2554284"/>
            <a:ext cx="1800200" cy="936104"/>
          </a:xfrm>
          <a:prstGeom prst="rect">
            <a:avLst/>
          </a:prstGeom>
          <a:solidFill>
            <a:srgbClr val="44C1A3">
              <a:lumMod val="75000"/>
            </a:srgbClr>
          </a:solidFill>
          <a:ln w="12700" cap="flat" cmpd="sng" algn="ctr">
            <a:solidFill>
              <a:srgbClr val="99CB38">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r>
              <a:rPr kumimoji="0" lang="zh-CN" altLang="en-US" sz="1900" b="1" i="0" u="none" strike="noStrike" kern="0" cap="none" spc="0" normalizeH="0" baseline="0" noProof="0" dirty="0" smtClean="0">
                <a:ln>
                  <a:noFill/>
                </a:ln>
                <a:solidFill>
                  <a:prstClr val="white"/>
                </a:solidFill>
                <a:effectLst/>
                <a:uLnTx/>
                <a:uFillTx/>
                <a:latin typeface="Tw Cen MT"/>
                <a:ea typeface="微软雅黑"/>
                <a:cs typeface=""/>
              </a:rPr>
              <a:t>系统规划与</a:t>
            </a:r>
            <a:endParaRPr kumimoji="0" lang="en-US" altLang="zh-CN" sz="1900" b="1" i="0" u="none" strike="noStrike" kern="0" cap="none" spc="0" normalizeH="0" baseline="0" noProof="0" dirty="0" smtClean="0">
              <a:ln>
                <a:noFill/>
              </a:ln>
              <a:solidFill>
                <a:prstClr val="white"/>
              </a:solidFill>
              <a:effectLst/>
              <a:uLnTx/>
              <a:uFillTx/>
              <a:latin typeface="Tw Cen MT"/>
              <a:ea typeface="微软雅黑"/>
              <a:cs typeface=""/>
            </a:endParaRPr>
          </a:p>
          <a:p>
            <a:pPr marL="0" marR="0" lvl="0" indent="0" algn="ctr" defTabSz="975299" eaLnBrk="1" fontAlgn="auto" latinLnBrk="0" hangingPunct="1">
              <a:lnSpc>
                <a:spcPct val="100000"/>
              </a:lnSpc>
              <a:spcBef>
                <a:spcPts val="0"/>
              </a:spcBef>
              <a:spcAft>
                <a:spcPts val="0"/>
              </a:spcAft>
              <a:buClrTx/>
              <a:buSzTx/>
              <a:buFontTx/>
              <a:buNone/>
              <a:tabLst/>
              <a:defRPr/>
            </a:pPr>
            <a:r>
              <a:rPr kumimoji="0" lang="zh-CN" altLang="en-US" sz="1900" b="1" i="0" u="none" strike="noStrike" kern="0" cap="none" spc="0" normalizeH="0" baseline="0" noProof="0" dirty="0" smtClean="0">
                <a:ln>
                  <a:noFill/>
                </a:ln>
                <a:solidFill>
                  <a:prstClr val="white"/>
                </a:solidFill>
                <a:effectLst/>
                <a:uLnTx/>
                <a:uFillTx/>
                <a:latin typeface="Tw Cen MT"/>
                <a:ea typeface="微软雅黑"/>
                <a:cs typeface=""/>
              </a:rPr>
              <a:t>方案设计服务</a:t>
            </a:r>
          </a:p>
        </p:txBody>
      </p:sp>
      <p:cxnSp>
        <p:nvCxnSpPr>
          <p:cNvPr id="191" name="直接连接符 21"/>
          <p:cNvCxnSpPr>
            <a:stCxn id="189" idx="1"/>
            <a:endCxn id="189" idx="3"/>
          </p:cNvCxnSpPr>
          <p:nvPr/>
        </p:nvCxnSpPr>
        <p:spPr>
          <a:xfrm>
            <a:off x="7622341" y="2994840"/>
            <a:ext cx="1800200" cy="0"/>
          </a:xfrm>
          <a:prstGeom prst="line">
            <a:avLst/>
          </a:prstGeom>
          <a:noFill/>
          <a:ln w="19050" cap="flat" cmpd="sng" algn="ctr">
            <a:solidFill>
              <a:sysClr val="window" lastClr="FFFFFF"/>
            </a:solidFill>
            <a:prstDash val="sysDot"/>
            <a:miter lim="800000"/>
          </a:ln>
          <a:effectLst/>
        </p:spPr>
      </p:cxnSp>
      <p:sp>
        <p:nvSpPr>
          <p:cNvPr id="192" name="TextBox 22"/>
          <p:cNvSpPr txBox="1"/>
          <p:nvPr/>
        </p:nvSpPr>
        <p:spPr>
          <a:xfrm>
            <a:off x="7699138" y="2646123"/>
            <a:ext cx="1646605" cy="384721"/>
          </a:xfrm>
          <a:prstGeom prst="rect">
            <a:avLst/>
          </a:prstGeom>
          <a:noFill/>
        </p:spPr>
        <p:txBody>
          <a:bodyPr wrap="none" rtlCol="0">
            <a:spAutoFit/>
          </a:bodyPr>
          <a:lstStyle/>
          <a:p>
            <a:pPr defTabSz="975299"/>
            <a:r>
              <a:rPr lang="zh-CN" altLang="en-US" sz="1900" b="1" dirty="0" smtClean="0">
                <a:solidFill>
                  <a:prstClr val="white"/>
                </a:solidFill>
                <a:latin typeface="Tw Cen MT"/>
                <a:ea typeface="微软雅黑"/>
              </a:rPr>
              <a:t>辅助测评服务</a:t>
            </a:r>
            <a:endParaRPr lang="zh-CN" altLang="en-US" sz="1900" b="1" dirty="0">
              <a:solidFill>
                <a:prstClr val="white"/>
              </a:solidFill>
              <a:latin typeface="Tw Cen MT"/>
              <a:ea typeface="微软雅黑"/>
            </a:endParaRPr>
          </a:p>
        </p:txBody>
      </p:sp>
      <p:sp>
        <p:nvSpPr>
          <p:cNvPr id="193" name="TextBox 23"/>
          <p:cNvSpPr txBox="1"/>
          <p:nvPr/>
        </p:nvSpPr>
        <p:spPr>
          <a:xfrm>
            <a:off x="7694349" y="2958836"/>
            <a:ext cx="1646605" cy="384721"/>
          </a:xfrm>
          <a:prstGeom prst="rect">
            <a:avLst/>
          </a:prstGeom>
          <a:noFill/>
        </p:spPr>
        <p:txBody>
          <a:bodyPr wrap="none" rtlCol="0">
            <a:spAutoFit/>
          </a:bodyPr>
          <a:lstStyle/>
          <a:p>
            <a:pPr defTabSz="975299"/>
            <a:r>
              <a:rPr lang="zh-CN" altLang="en-US" sz="1900" b="1" dirty="0" smtClean="0">
                <a:solidFill>
                  <a:prstClr val="white"/>
                </a:solidFill>
                <a:latin typeface="Tw Cen MT"/>
                <a:ea typeface="微软雅黑"/>
              </a:rPr>
              <a:t>系统运维支持</a:t>
            </a:r>
            <a:endParaRPr lang="zh-CN" altLang="en-US" sz="1900" b="1" dirty="0">
              <a:solidFill>
                <a:prstClr val="white"/>
              </a:solidFill>
              <a:latin typeface="Tw Cen MT"/>
              <a:ea typeface="微软雅黑"/>
            </a:endParaRPr>
          </a:p>
        </p:txBody>
      </p:sp>
      <p:sp>
        <p:nvSpPr>
          <p:cNvPr id="194" name="下箭头 193"/>
          <p:cNvSpPr/>
          <p:nvPr/>
        </p:nvSpPr>
        <p:spPr>
          <a:xfrm rot="10800000">
            <a:off x="925597" y="1878715"/>
            <a:ext cx="432048" cy="551383"/>
          </a:xfrm>
          <a:prstGeom prst="downArrow">
            <a:avLst/>
          </a:prstGeom>
          <a:solidFill>
            <a:srgbClr val="CC6600"/>
          </a:solid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195" name="下箭头 194"/>
          <p:cNvSpPr/>
          <p:nvPr/>
        </p:nvSpPr>
        <p:spPr>
          <a:xfrm rot="10800000">
            <a:off x="3409873" y="1878715"/>
            <a:ext cx="432048" cy="551383"/>
          </a:xfrm>
          <a:prstGeom prst="downArrow">
            <a:avLst/>
          </a:prstGeom>
          <a:solidFill>
            <a:srgbClr val="CC6600"/>
          </a:solid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196" name="下箭头 195"/>
          <p:cNvSpPr/>
          <p:nvPr/>
        </p:nvSpPr>
        <p:spPr>
          <a:xfrm rot="10800000">
            <a:off x="5858145" y="1878713"/>
            <a:ext cx="432048" cy="551383"/>
          </a:xfrm>
          <a:prstGeom prst="downArrow">
            <a:avLst/>
          </a:prstGeom>
          <a:solidFill>
            <a:srgbClr val="CC6600"/>
          </a:solid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197" name="下箭头 196"/>
          <p:cNvSpPr/>
          <p:nvPr/>
        </p:nvSpPr>
        <p:spPr>
          <a:xfrm rot="10800000">
            <a:off x="8301627" y="1878715"/>
            <a:ext cx="432048" cy="551383"/>
          </a:xfrm>
          <a:prstGeom prst="downArrow">
            <a:avLst/>
          </a:prstGeom>
          <a:solidFill>
            <a:srgbClr val="CC6600"/>
          </a:solid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198" name="下箭头 197"/>
          <p:cNvSpPr/>
          <p:nvPr/>
        </p:nvSpPr>
        <p:spPr>
          <a:xfrm rot="10800000">
            <a:off x="10754689" y="1878714"/>
            <a:ext cx="432048" cy="551383"/>
          </a:xfrm>
          <a:prstGeom prst="downArrow">
            <a:avLst/>
          </a:prstGeom>
          <a:solidFill>
            <a:srgbClr val="CC6600"/>
          </a:solid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199" name="TextBox 29"/>
          <p:cNvSpPr txBox="1"/>
          <p:nvPr/>
        </p:nvSpPr>
        <p:spPr>
          <a:xfrm>
            <a:off x="304527" y="4038956"/>
            <a:ext cx="477054" cy="1554272"/>
          </a:xfrm>
          <a:prstGeom prst="rect">
            <a:avLst/>
          </a:prstGeom>
          <a:noFill/>
        </p:spPr>
        <p:txBody>
          <a:bodyPr vert="eaVert" wrap="none" rtlCol="0">
            <a:spAutoFit/>
          </a:bodyPr>
          <a:lstStyle/>
          <a:p>
            <a:pPr defTabSz="975299"/>
            <a:r>
              <a:rPr lang="zh-CN" altLang="en-US" sz="1900" dirty="0" smtClean="0">
                <a:solidFill>
                  <a:prstClr val="black"/>
                </a:solidFill>
                <a:latin typeface="Tw Cen MT"/>
                <a:ea typeface="微软雅黑"/>
              </a:rPr>
              <a:t>系统识别描述</a:t>
            </a:r>
            <a:endParaRPr lang="zh-CN" altLang="en-US" sz="1900" dirty="0">
              <a:solidFill>
                <a:prstClr val="black"/>
              </a:solidFill>
              <a:latin typeface="Tw Cen MT"/>
              <a:ea typeface="微软雅黑"/>
            </a:endParaRPr>
          </a:p>
        </p:txBody>
      </p:sp>
      <p:sp>
        <p:nvSpPr>
          <p:cNvPr id="200" name="TextBox 30"/>
          <p:cNvSpPr txBox="1"/>
          <p:nvPr/>
        </p:nvSpPr>
        <p:spPr>
          <a:xfrm>
            <a:off x="781581" y="4038956"/>
            <a:ext cx="477054" cy="1554272"/>
          </a:xfrm>
          <a:prstGeom prst="rect">
            <a:avLst/>
          </a:prstGeom>
          <a:noFill/>
        </p:spPr>
        <p:txBody>
          <a:bodyPr vert="eaVert" wrap="none" rtlCol="0">
            <a:spAutoFit/>
          </a:bodyPr>
          <a:lstStyle/>
          <a:p>
            <a:pPr defTabSz="975299"/>
            <a:r>
              <a:rPr lang="zh-CN" altLang="en-US" sz="1900" dirty="0" smtClean="0">
                <a:solidFill>
                  <a:prstClr val="black"/>
                </a:solidFill>
                <a:latin typeface="Tw Cen MT"/>
                <a:ea typeface="微软雅黑"/>
              </a:rPr>
              <a:t>系统等级划分</a:t>
            </a:r>
            <a:endParaRPr lang="zh-CN" altLang="en-US" sz="1900" dirty="0">
              <a:solidFill>
                <a:prstClr val="black"/>
              </a:solidFill>
              <a:latin typeface="Tw Cen MT"/>
              <a:ea typeface="微软雅黑"/>
            </a:endParaRPr>
          </a:p>
        </p:txBody>
      </p:sp>
      <p:sp>
        <p:nvSpPr>
          <p:cNvPr id="201" name="TextBox 31"/>
          <p:cNvSpPr txBox="1"/>
          <p:nvPr/>
        </p:nvSpPr>
        <p:spPr>
          <a:xfrm>
            <a:off x="1213629" y="4038956"/>
            <a:ext cx="477054" cy="1554272"/>
          </a:xfrm>
          <a:prstGeom prst="rect">
            <a:avLst/>
          </a:prstGeom>
          <a:noFill/>
        </p:spPr>
        <p:txBody>
          <a:bodyPr vert="eaVert" wrap="none" rtlCol="0">
            <a:spAutoFit/>
          </a:bodyPr>
          <a:lstStyle/>
          <a:p>
            <a:pPr defTabSz="975299"/>
            <a:r>
              <a:rPr lang="zh-CN" altLang="en-US" sz="1900" dirty="0" smtClean="0">
                <a:solidFill>
                  <a:prstClr val="black"/>
                </a:solidFill>
                <a:latin typeface="Tw Cen MT"/>
                <a:ea typeface="微软雅黑"/>
              </a:rPr>
              <a:t>安全等级确定</a:t>
            </a:r>
            <a:endParaRPr lang="zh-CN" altLang="en-US" sz="1900" dirty="0">
              <a:solidFill>
                <a:prstClr val="black"/>
              </a:solidFill>
              <a:latin typeface="Tw Cen MT"/>
              <a:ea typeface="微软雅黑"/>
            </a:endParaRPr>
          </a:p>
        </p:txBody>
      </p:sp>
      <p:sp>
        <p:nvSpPr>
          <p:cNvPr id="202" name="TextBox 32"/>
          <p:cNvSpPr txBox="1"/>
          <p:nvPr/>
        </p:nvSpPr>
        <p:spPr>
          <a:xfrm>
            <a:off x="1645677" y="4038956"/>
            <a:ext cx="477054" cy="1554272"/>
          </a:xfrm>
          <a:prstGeom prst="rect">
            <a:avLst/>
          </a:prstGeom>
          <a:noFill/>
        </p:spPr>
        <p:txBody>
          <a:bodyPr vert="eaVert" wrap="none" rtlCol="0">
            <a:spAutoFit/>
          </a:bodyPr>
          <a:lstStyle/>
          <a:p>
            <a:pPr defTabSz="975299"/>
            <a:r>
              <a:rPr lang="zh-CN" altLang="en-US" sz="1900" dirty="0" smtClean="0">
                <a:solidFill>
                  <a:prstClr val="black"/>
                </a:solidFill>
                <a:latin typeface="Tw Cen MT"/>
                <a:ea typeface="微软雅黑"/>
              </a:rPr>
              <a:t>定级备案协助</a:t>
            </a:r>
            <a:endParaRPr lang="zh-CN" altLang="en-US" sz="1900" dirty="0">
              <a:solidFill>
                <a:prstClr val="black"/>
              </a:solidFill>
              <a:latin typeface="Tw Cen MT"/>
              <a:ea typeface="微软雅黑"/>
            </a:endParaRPr>
          </a:p>
        </p:txBody>
      </p:sp>
      <p:sp>
        <p:nvSpPr>
          <p:cNvPr id="203" name="左大括号 202"/>
          <p:cNvSpPr/>
          <p:nvPr/>
        </p:nvSpPr>
        <p:spPr>
          <a:xfrm rot="5400000">
            <a:off x="1068088" y="2888353"/>
            <a:ext cx="219074" cy="1656184"/>
          </a:xfrm>
          <a:prstGeom prst="leftBrace">
            <a:avLst/>
          </a:prstGeom>
          <a:noFill/>
          <a:ln w="6350" cap="flat" cmpd="sng" algn="ctr">
            <a:solidFill>
              <a:srgbClr val="51C3F9">
                <a:lumMod val="75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204" name="左大括号 203"/>
          <p:cNvSpPr/>
          <p:nvPr/>
        </p:nvSpPr>
        <p:spPr>
          <a:xfrm rot="5400000">
            <a:off x="3516360" y="2888353"/>
            <a:ext cx="219074" cy="1656184"/>
          </a:xfrm>
          <a:prstGeom prst="leftBrace">
            <a:avLst/>
          </a:prstGeom>
          <a:noFill/>
          <a:ln w="6350" cap="flat" cmpd="sng" algn="ctr">
            <a:solidFill>
              <a:srgbClr val="51C3F9">
                <a:lumMod val="75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205" name="左大括号 204"/>
          <p:cNvSpPr/>
          <p:nvPr/>
        </p:nvSpPr>
        <p:spPr>
          <a:xfrm rot="5400000">
            <a:off x="5964632" y="2888353"/>
            <a:ext cx="219074" cy="1656184"/>
          </a:xfrm>
          <a:prstGeom prst="leftBrace">
            <a:avLst/>
          </a:prstGeom>
          <a:noFill/>
          <a:ln w="6350" cap="flat" cmpd="sng" algn="ctr">
            <a:solidFill>
              <a:srgbClr val="51C3F9">
                <a:lumMod val="75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206" name="左大括号 205"/>
          <p:cNvSpPr/>
          <p:nvPr/>
        </p:nvSpPr>
        <p:spPr>
          <a:xfrm rot="5400000">
            <a:off x="8421007" y="2888353"/>
            <a:ext cx="219074" cy="1656184"/>
          </a:xfrm>
          <a:prstGeom prst="leftBrace">
            <a:avLst/>
          </a:prstGeom>
          <a:noFill/>
          <a:ln w="6350" cap="flat" cmpd="sng" algn="ctr">
            <a:solidFill>
              <a:srgbClr val="51C3F9">
                <a:lumMod val="75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207" name="左大括号 206"/>
          <p:cNvSpPr/>
          <p:nvPr/>
        </p:nvSpPr>
        <p:spPr>
          <a:xfrm rot="5400000">
            <a:off x="10861176" y="2888353"/>
            <a:ext cx="219074" cy="1656184"/>
          </a:xfrm>
          <a:prstGeom prst="leftBrace">
            <a:avLst/>
          </a:prstGeom>
          <a:noFill/>
          <a:ln w="6350" cap="flat" cmpd="sng" algn="ctr">
            <a:solidFill>
              <a:srgbClr val="51C3F9">
                <a:lumMod val="75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208" name="TextBox 38"/>
          <p:cNvSpPr txBox="1"/>
          <p:nvPr/>
        </p:nvSpPr>
        <p:spPr>
          <a:xfrm>
            <a:off x="2752799" y="4038956"/>
            <a:ext cx="477054" cy="1554272"/>
          </a:xfrm>
          <a:prstGeom prst="rect">
            <a:avLst/>
          </a:prstGeom>
          <a:noFill/>
        </p:spPr>
        <p:txBody>
          <a:bodyPr vert="eaVert" wrap="none" rtlCol="0">
            <a:spAutoFit/>
          </a:bodyPr>
          <a:lstStyle/>
          <a:p>
            <a:pPr defTabSz="975299"/>
            <a:r>
              <a:rPr lang="zh-CN" altLang="en-US" sz="1900" dirty="0" smtClean="0">
                <a:solidFill>
                  <a:prstClr val="black"/>
                </a:solidFill>
                <a:latin typeface="Tw Cen MT"/>
                <a:ea typeface="微软雅黑"/>
              </a:rPr>
              <a:t>安全需求分析</a:t>
            </a:r>
            <a:endParaRPr lang="zh-CN" altLang="en-US" sz="1900" dirty="0">
              <a:solidFill>
                <a:prstClr val="black"/>
              </a:solidFill>
              <a:latin typeface="Tw Cen MT"/>
              <a:ea typeface="微软雅黑"/>
            </a:endParaRPr>
          </a:p>
        </p:txBody>
      </p:sp>
      <p:sp>
        <p:nvSpPr>
          <p:cNvPr id="209" name="TextBox 39"/>
          <p:cNvSpPr txBox="1"/>
          <p:nvPr/>
        </p:nvSpPr>
        <p:spPr>
          <a:xfrm>
            <a:off x="3184847" y="4068860"/>
            <a:ext cx="477054" cy="1554272"/>
          </a:xfrm>
          <a:prstGeom prst="rect">
            <a:avLst/>
          </a:prstGeom>
          <a:noFill/>
        </p:spPr>
        <p:txBody>
          <a:bodyPr vert="eaVert" wrap="none" rtlCol="0">
            <a:spAutoFit/>
          </a:bodyPr>
          <a:lstStyle/>
          <a:p>
            <a:pPr defTabSz="975299"/>
            <a:r>
              <a:rPr lang="zh-CN" altLang="en-US" sz="1900" dirty="0" smtClean="0">
                <a:solidFill>
                  <a:prstClr val="black"/>
                </a:solidFill>
                <a:latin typeface="Tw Cen MT"/>
                <a:ea typeface="微软雅黑"/>
              </a:rPr>
              <a:t>等保体系设计</a:t>
            </a:r>
            <a:endParaRPr lang="zh-CN" altLang="en-US" sz="1900" dirty="0">
              <a:solidFill>
                <a:prstClr val="black"/>
              </a:solidFill>
              <a:latin typeface="Tw Cen MT"/>
              <a:ea typeface="微软雅黑"/>
            </a:endParaRPr>
          </a:p>
        </p:txBody>
      </p:sp>
      <p:sp>
        <p:nvSpPr>
          <p:cNvPr id="210" name="TextBox 40"/>
          <p:cNvSpPr txBox="1"/>
          <p:nvPr/>
        </p:nvSpPr>
        <p:spPr>
          <a:xfrm>
            <a:off x="3661901" y="4038956"/>
            <a:ext cx="477054" cy="1554272"/>
          </a:xfrm>
          <a:prstGeom prst="rect">
            <a:avLst/>
          </a:prstGeom>
          <a:noFill/>
        </p:spPr>
        <p:txBody>
          <a:bodyPr vert="eaVert" wrap="none" rtlCol="0">
            <a:spAutoFit/>
          </a:bodyPr>
          <a:lstStyle/>
          <a:p>
            <a:pPr defTabSz="975299"/>
            <a:r>
              <a:rPr lang="zh-CN" altLang="en-US" sz="1900" dirty="0" smtClean="0">
                <a:solidFill>
                  <a:prstClr val="black"/>
                </a:solidFill>
                <a:latin typeface="Tw Cen MT"/>
                <a:ea typeface="微软雅黑"/>
              </a:rPr>
              <a:t>安全建设规划</a:t>
            </a:r>
            <a:endParaRPr lang="zh-CN" altLang="en-US" sz="1900" dirty="0">
              <a:solidFill>
                <a:prstClr val="black"/>
              </a:solidFill>
              <a:latin typeface="Tw Cen MT"/>
              <a:ea typeface="微软雅黑"/>
            </a:endParaRPr>
          </a:p>
        </p:txBody>
      </p:sp>
      <p:sp>
        <p:nvSpPr>
          <p:cNvPr id="211" name="TextBox 41"/>
          <p:cNvSpPr txBox="1"/>
          <p:nvPr/>
        </p:nvSpPr>
        <p:spPr>
          <a:xfrm>
            <a:off x="4093949" y="4038956"/>
            <a:ext cx="477054" cy="1554272"/>
          </a:xfrm>
          <a:prstGeom prst="rect">
            <a:avLst/>
          </a:prstGeom>
          <a:noFill/>
        </p:spPr>
        <p:txBody>
          <a:bodyPr vert="eaVert" wrap="none" rtlCol="0">
            <a:spAutoFit/>
          </a:bodyPr>
          <a:lstStyle/>
          <a:p>
            <a:pPr defTabSz="975299"/>
            <a:r>
              <a:rPr lang="zh-CN" altLang="en-US" sz="1900" dirty="0" smtClean="0">
                <a:solidFill>
                  <a:prstClr val="black"/>
                </a:solidFill>
                <a:latin typeface="Tw Cen MT"/>
                <a:ea typeface="微软雅黑"/>
              </a:rPr>
              <a:t>整改方案设计</a:t>
            </a:r>
            <a:endParaRPr lang="zh-CN" altLang="en-US" sz="1900" dirty="0">
              <a:solidFill>
                <a:prstClr val="black"/>
              </a:solidFill>
              <a:latin typeface="Tw Cen MT"/>
              <a:ea typeface="微软雅黑"/>
            </a:endParaRPr>
          </a:p>
        </p:txBody>
      </p:sp>
      <p:sp>
        <p:nvSpPr>
          <p:cNvPr id="212" name="TextBox 43"/>
          <p:cNvSpPr txBox="1"/>
          <p:nvPr/>
        </p:nvSpPr>
        <p:spPr>
          <a:xfrm>
            <a:off x="5030053" y="3894940"/>
            <a:ext cx="671979" cy="384721"/>
          </a:xfrm>
          <a:prstGeom prst="rect">
            <a:avLst/>
          </a:prstGeom>
          <a:noFill/>
        </p:spPr>
        <p:txBody>
          <a:bodyPr wrap="none" rtlCol="0">
            <a:spAutoFit/>
          </a:bodyPr>
          <a:lstStyle/>
          <a:p>
            <a:pPr defTabSz="975299"/>
            <a:r>
              <a:rPr lang="zh-CN" altLang="en-US" sz="1900" dirty="0" smtClean="0">
                <a:solidFill>
                  <a:prstClr val="black"/>
                </a:solidFill>
                <a:latin typeface="Tw Cen MT"/>
                <a:ea typeface="微软雅黑"/>
              </a:rPr>
              <a:t>技术</a:t>
            </a:r>
            <a:endParaRPr lang="zh-CN" altLang="en-US" sz="1900" dirty="0">
              <a:solidFill>
                <a:prstClr val="black"/>
              </a:solidFill>
              <a:latin typeface="Tw Cen MT"/>
              <a:ea typeface="微软雅黑"/>
            </a:endParaRPr>
          </a:p>
        </p:txBody>
      </p:sp>
      <p:sp>
        <p:nvSpPr>
          <p:cNvPr id="213" name="TextBox 44"/>
          <p:cNvSpPr txBox="1"/>
          <p:nvPr/>
        </p:nvSpPr>
        <p:spPr>
          <a:xfrm>
            <a:off x="6470213" y="3894940"/>
            <a:ext cx="671979" cy="384721"/>
          </a:xfrm>
          <a:prstGeom prst="rect">
            <a:avLst/>
          </a:prstGeom>
          <a:noFill/>
        </p:spPr>
        <p:txBody>
          <a:bodyPr wrap="none" rtlCol="0">
            <a:spAutoFit/>
          </a:bodyPr>
          <a:lstStyle/>
          <a:p>
            <a:pPr defTabSz="975299"/>
            <a:r>
              <a:rPr lang="zh-CN" altLang="en-US" sz="1900" dirty="0" smtClean="0">
                <a:solidFill>
                  <a:prstClr val="black"/>
                </a:solidFill>
                <a:latin typeface="Tw Cen MT"/>
                <a:ea typeface="微软雅黑"/>
              </a:rPr>
              <a:t>管理</a:t>
            </a:r>
            <a:endParaRPr lang="zh-CN" altLang="en-US" sz="1900" dirty="0">
              <a:solidFill>
                <a:prstClr val="black"/>
              </a:solidFill>
              <a:latin typeface="Tw Cen MT"/>
              <a:ea typeface="微软雅黑"/>
            </a:endParaRPr>
          </a:p>
        </p:txBody>
      </p:sp>
      <p:sp>
        <p:nvSpPr>
          <p:cNvPr id="214" name="左大括号 213"/>
          <p:cNvSpPr/>
          <p:nvPr/>
        </p:nvSpPr>
        <p:spPr>
          <a:xfrm rot="5400000">
            <a:off x="5172544" y="3824457"/>
            <a:ext cx="219074" cy="1080120"/>
          </a:xfrm>
          <a:prstGeom prst="leftBrace">
            <a:avLst/>
          </a:prstGeom>
          <a:noFill/>
          <a:ln w="6350" cap="flat" cmpd="sng" algn="ctr">
            <a:solidFill>
              <a:srgbClr val="51C3F9">
                <a:lumMod val="75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215" name="左大括号 214"/>
          <p:cNvSpPr/>
          <p:nvPr/>
        </p:nvSpPr>
        <p:spPr>
          <a:xfrm rot="5400000">
            <a:off x="6756720" y="3824457"/>
            <a:ext cx="219074" cy="1080120"/>
          </a:xfrm>
          <a:prstGeom prst="leftBrace">
            <a:avLst/>
          </a:prstGeom>
          <a:noFill/>
          <a:ln w="6350" cap="flat" cmpd="sng" algn="ctr">
            <a:solidFill>
              <a:srgbClr val="51C3F9">
                <a:lumMod val="75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black"/>
              </a:solidFill>
              <a:effectLst/>
              <a:uLnTx/>
              <a:uFillTx/>
              <a:latin typeface="Tw Cen MT"/>
              <a:ea typeface="微软雅黑"/>
              <a:cs typeface=""/>
            </a:endParaRPr>
          </a:p>
        </p:txBody>
      </p:sp>
      <p:sp>
        <p:nvSpPr>
          <p:cNvPr id="216" name="TextBox 47"/>
          <p:cNvSpPr txBox="1"/>
          <p:nvPr/>
        </p:nvSpPr>
        <p:spPr>
          <a:xfrm>
            <a:off x="7649343" y="4068860"/>
            <a:ext cx="477054" cy="1554272"/>
          </a:xfrm>
          <a:prstGeom prst="rect">
            <a:avLst/>
          </a:prstGeom>
          <a:noFill/>
        </p:spPr>
        <p:txBody>
          <a:bodyPr vert="eaVert" wrap="none" rtlCol="0">
            <a:spAutoFit/>
          </a:bodyPr>
          <a:lstStyle/>
          <a:p>
            <a:pPr defTabSz="975299"/>
            <a:r>
              <a:rPr lang="zh-CN" altLang="en-US" sz="1900" dirty="0" smtClean="0">
                <a:solidFill>
                  <a:prstClr val="black"/>
                </a:solidFill>
                <a:latin typeface="Tw Cen MT"/>
                <a:ea typeface="微软雅黑"/>
              </a:rPr>
              <a:t>测评过程跟踪</a:t>
            </a:r>
            <a:endParaRPr lang="zh-CN" altLang="en-US" sz="1900" dirty="0">
              <a:solidFill>
                <a:prstClr val="black"/>
              </a:solidFill>
              <a:latin typeface="Tw Cen MT"/>
              <a:ea typeface="微软雅黑"/>
            </a:endParaRPr>
          </a:p>
        </p:txBody>
      </p:sp>
      <p:sp>
        <p:nvSpPr>
          <p:cNvPr id="217" name="TextBox 48"/>
          <p:cNvSpPr txBox="1"/>
          <p:nvPr/>
        </p:nvSpPr>
        <p:spPr>
          <a:xfrm>
            <a:off x="8513439" y="4068860"/>
            <a:ext cx="477054" cy="1554272"/>
          </a:xfrm>
          <a:prstGeom prst="rect">
            <a:avLst/>
          </a:prstGeom>
          <a:noFill/>
        </p:spPr>
        <p:txBody>
          <a:bodyPr vert="eaVert" wrap="none" rtlCol="0">
            <a:spAutoFit/>
          </a:bodyPr>
          <a:lstStyle/>
          <a:p>
            <a:pPr defTabSz="975299"/>
            <a:r>
              <a:rPr lang="zh-CN" altLang="en-US" sz="1900" dirty="0" smtClean="0">
                <a:solidFill>
                  <a:prstClr val="black"/>
                </a:solidFill>
                <a:latin typeface="Tw Cen MT"/>
                <a:ea typeface="微软雅黑"/>
              </a:rPr>
              <a:t>安全状态监控</a:t>
            </a:r>
            <a:endParaRPr lang="zh-CN" altLang="en-US" sz="1900" dirty="0">
              <a:solidFill>
                <a:prstClr val="black"/>
              </a:solidFill>
              <a:latin typeface="Tw Cen MT"/>
              <a:ea typeface="微软雅黑"/>
            </a:endParaRPr>
          </a:p>
        </p:txBody>
      </p:sp>
      <p:sp>
        <p:nvSpPr>
          <p:cNvPr id="218" name="TextBox 49"/>
          <p:cNvSpPr txBox="1"/>
          <p:nvPr/>
        </p:nvSpPr>
        <p:spPr>
          <a:xfrm>
            <a:off x="8945487" y="4068860"/>
            <a:ext cx="477054" cy="2285241"/>
          </a:xfrm>
          <a:prstGeom prst="rect">
            <a:avLst/>
          </a:prstGeom>
          <a:noFill/>
        </p:spPr>
        <p:txBody>
          <a:bodyPr vert="eaVert" wrap="none" rtlCol="0">
            <a:spAutoFit/>
          </a:bodyPr>
          <a:lstStyle/>
          <a:p>
            <a:pPr defTabSz="975299"/>
            <a:r>
              <a:rPr lang="zh-CN" altLang="en-US" sz="1900" dirty="0" smtClean="0">
                <a:solidFill>
                  <a:prstClr val="black"/>
                </a:solidFill>
                <a:latin typeface="Tw Cen MT"/>
                <a:ea typeface="微软雅黑"/>
              </a:rPr>
              <a:t>安全事件处理与应急</a:t>
            </a:r>
            <a:endParaRPr lang="zh-CN" altLang="en-US" sz="1900" dirty="0">
              <a:solidFill>
                <a:prstClr val="black"/>
              </a:solidFill>
              <a:latin typeface="Tw Cen MT"/>
              <a:ea typeface="微软雅黑"/>
            </a:endParaRPr>
          </a:p>
        </p:txBody>
      </p:sp>
      <p:sp>
        <p:nvSpPr>
          <p:cNvPr id="219" name="TextBox 50"/>
          <p:cNvSpPr txBox="1"/>
          <p:nvPr/>
        </p:nvSpPr>
        <p:spPr>
          <a:xfrm>
            <a:off x="8081391" y="4068860"/>
            <a:ext cx="477054" cy="2285241"/>
          </a:xfrm>
          <a:prstGeom prst="rect">
            <a:avLst/>
          </a:prstGeom>
          <a:noFill/>
        </p:spPr>
        <p:txBody>
          <a:bodyPr vert="eaVert" wrap="none" rtlCol="0">
            <a:spAutoFit/>
          </a:bodyPr>
          <a:lstStyle/>
          <a:p>
            <a:pPr defTabSz="975299"/>
            <a:r>
              <a:rPr lang="zh-CN" altLang="en-US" sz="1900" dirty="0" smtClean="0">
                <a:solidFill>
                  <a:prstClr val="black"/>
                </a:solidFill>
                <a:latin typeface="Tw Cen MT"/>
                <a:ea typeface="微软雅黑"/>
              </a:rPr>
              <a:t>协助年检与持续改进</a:t>
            </a:r>
            <a:endParaRPr lang="zh-CN" altLang="en-US" sz="1900" dirty="0">
              <a:solidFill>
                <a:prstClr val="black"/>
              </a:solidFill>
              <a:latin typeface="Tw Cen MT"/>
              <a:ea typeface="微软雅黑"/>
            </a:endParaRPr>
          </a:p>
        </p:txBody>
      </p:sp>
      <p:sp>
        <p:nvSpPr>
          <p:cNvPr id="220" name="TextBox 51"/>
          <p:cNvSpPr txBox="1"/>
          <p:nvPr/>
        </p:nvSpPr>
        <p:spPr>
          <a:xfrm>
            <a:off x="10097615" y="4107459"/>
            <a:ext cx="477054" cy="1930978"/>
          </a:xfrm>
          <a:prstGeom prst="rect">
            <a:avLst/>
          </a:prstGeom>
          <a:noFill/>
        </p:spPr>
        <p:txBody>
          <a:bodyPr vert="eaVert" wrap="none" rtlCol="0">
            <a:spAutoFit/>
          </a:bodyPr>
          <a:lstStyle/>
          <a:p>
            <a:pPr defTabSz="975299"/>
            <a:r>
              <a:rPr lang="en-US" altLang="zh-CN" sz="1900" dirty="0" smtClean="0">
                <a:solidFill>
                  <a:prstClr val="black"/>
                </a:solidFill>
                <a:latin typeface="Tw Cen MT"/>
                <a:ea typeface="微软雅黑"/>
              </a:rPr>
              <a:t>4</a:t>
            </a:r>
            <a:r>
              <a:rPr lang="zh-CN" altLang="en-US" sz="1900" dirty="0" smtClean="0">
                <a:solidFill>
                  <a:prstClr val="black"/>
                </a:solidFill>
                <a:latin typeface="Tw Cen MT"/>
                <a:ea typeface="微软雅黑"/>
              </a:rPr>
              <a:t>*</a:t>
            </a:r>
            <a:r>
              <a:rPr lang="en-US" altLang="zh-CN" sz="1900" dirty="0" smtClean="0">
                <a:solidFill>
                  <a:prstClr val="black"/>
                </a:solidFill>
                <a:latin typeface="Tw Cen MT"/>
                <a:ea typeface="微软雅黑"/>
              </a:rPr>
              <a:t>3</a:t>
            </a:r>
            <a:r>
              <a:rPr lang="zh-CN" altLang="en-US" sz="1900" dirty="0" smtClean="0">
                <a:solidFill>
                  <a:prstClr val="black"/>
                </a:solidFill>
                <a:latin typeface="Tw Cen MT"/>
                <a:ea typeface="微软雅黑"/>
              </a:rPr>
              <a:t>产品巡检服务</a:t>
            </a:r>
            <a:endParaRPr lang="zh-CN" altLang="en-US" sz="1900" dirty="0">
              <a:solidFill>
                <a:prstClr val="black"/>
              </a:solidFill>
              <a:latin typeface="Tw Cen MT"/>
              <a:ea typeface="微软雅黑"/>
            </a:endParaRPr>
          </a:p>
        </p:txBody>
      </p:sp>
      <p:sp>
        <p:nvSpPr>
          <p:cNvPr id="221" name="TextBox 52"/>
          <p:cNvSpPr txBox="1"/>
          <p:nvPr/>
        </p:nvSpPr>
        <p:spPr>
          <a:xfrm>
            <a:off x="10529663" y="4110964"/>
            <a:ext cx="477054" cy="2065630"/>
          </a:xfrm>
          <a:prstGeom prst="rect">
            <a:avLst/>
          </a:prstGeom>
          <a:noFill/>
        </p:spPr>
        <p:txBody>
          <a:bodyPr vert="eaVert" wrap="none" rtlCol="0">
            <a:spAutoFit/>
          </a:bodyPr>
          <a:lstStyle/>
          <a:p>
            <a:pPr defTabSz="975299"/>
            <a:r>
              <a:rPr lang="en-US" altLang="zh-CN" sz="1900" dirty="0" smtClean="0">
                <a:solidFill>
                  <a:prstClr val="black"/>
                </a:solidFill>
                <a:latin typeface="Tw Cen MT"/>
                <a:ea typeface="微软雅黑"/>
              </a:rPr>
              <a:t>7</a:t>
            </a:r>
            <a:r>
              <a:rPr lang="zh-CN" altLang="en-US" sz="1900" dirty="0" smtClean="0">
                <a:solidFill>
                  <a:prstClr val="black"/>
                </a:solidFill>
                <a:latin typeface="Tw Cen MT"/>
                <a:ea typeface="微软雅黑"/>
              </a:rPr>
              <a:t>*</a:t>
            </a:r>
            <a:r>
              <a:rPr lang="en-US" altLang="zh-CN" sz="1900" dirty="0" smtClean="0">
                <a:solidFill>
                  <a:prstClr val="black"/>
                </a:solidFill>
                <a:latin typeface="Tw Cen MT"/>
                <a:ea typeface="微软雅黑"/>
              </a:rPr>
              <a:t>24</a:t>
            </a:r>
            <a:r>
              <a:rPr lang="zh-CN" altLang="en-US" sz="1900" dirty="0" smtClean="0">
                <a:solidFill>
                  <a:prstClr val="black"/>
                </a:solidFill>
                <a:latin typeface="Tw Cen MT"/>
                <a:ea typeface="微软雅黑"/>
              </a:rPr>
              <a:t>电话远程服务</a:t>
            </a:r>
            <a:endParaRPr lang="zh-CN" altLang="en-US" sz="1900" dirty="0">
              <a:solidFill>
                <a:prstClr val="black"/>
              </a:solidFill>
              <a:latin typeface="Tw Cen MT"/>
              <a:ea typeface="微软雅黑"/>
            </a:endParaRPr>
          </a:p>
        </p:txBody>
      </p:sp>
      <p:sp>
        <p:nvSpPr>
          <p:cNvPr id="222" name="TextBox 53"/>
          <p:cNvSpPr txBox="1"/>
          <p:nvPr/>
        </p:nvSpPr>
        <p:spPr>
          <a:xfrm>
            <a:off x="11438765" y="4110964"/>
            <a:ext cx="477054" cy="1554272"/>
          </a:xfrm>
          <a:prstGeom prst="rect">
            <a:avLst/>
          </a:prstGeom>
          <a:noFill/>
        </p:spPr>
        <p:txBody>
          <a:bodyPr vert="eaVert" wrap="none" rtlCol="0">
            <a:spAutoFit/>
          </a:bodyPr>
          <a:lstStyle/>
          <a:p>
            <a:pPr defTabSz="975299"/>
            <a:r>
              <a:rPr lang="zh-CN" altLang="en-US" sz="1900" dirty="0" smtClean="0">
                <a:solidFill>
                  <a:prstClr val="black"/>
                </a:solidFill>
                <a:latin typeface="Tw Cen MT"/>
                <a:ea typeface="微软雅黑"/>
              </a:rPr>
              <a:t>其他安全服务</a:t>
            </a:r>
            <a:endParaRPr lang="zh-CN" altLang="en-US" sz="1900" dirty="0">
              <a:solidFill>
                <a:prstClr val="black"/>
              </a:solidFill>
              <a:latin typeface="Tw Cen MT"/>
              <a:ea typeface="微软雅黑"/>
            </a:endParaRPr>
          </a:p>
        </p:txBody>
      </p:sp>
      <p:sp>
        <p:nvSpPr>
          <p:cNvPr id="223" name="TextBox 54"/>
          <p:cNvSpPr txBox="1"/>
          <p:nvPr/>
        </p:nvSpPr>
        <p:spPr>
          <a:xfrm>
            <a:off x="10961711" y="4110964"/>
            <a:ext cx="477054" cy="1554272"/>
          </a:xfrm>
          <a:prstGeom prst="rect">
            <a:avLst/>
          </a:prstGeom>
          <a:noFill/>
        </p:spPr>
        <p:txBody>
          <a:bodyPr vert="eaVert" wrap="none" rtlCol="0">
            <a:spAutoFit/>
          </a:bodyPr>
          <a:lstStyle/>
          <a:p>
            <a:pPr defTabSz="975299"/>
            <a:r>
              <a:rPr lang="zh-CN" altLang="en-US" sz="1900" dirty="0" smtClean="0">
                <a:solidFill>
                  <a:prstClr val="black"/>
                </a:solidFill>
                <a:latin typeface="Tw Cen MT"/>
                <a:ea typeface="微软雅黑"/>
              </a:rPr>
              <a:t>产品故障处理</a:t>
            </a:r>
            <a:endParaRPr lang="zh-CN" altLang="en-US" sz="1900" dirty="0">
              <a:solidFill>
                <a:prstClr val="black"/>
              </a:solidFill>
              <a:latin typeface="Tw Cen MT"/>
              <a:ea typeface="微软雅黑"/>
            </a:endParaRPr>
          </a:p>
        </p:txBody>
      </p:sp>
      <p:sp>
        <p:nvSpPr>
          <p:cNvPr id="224" name="Rectangle 2"/>
          <p:cNvSpPr txBox="1">
            <a:spLocks noChangeArrowheads="1"/>
          </p:cNvSpPr>
          <p:nvPr/>
        </p:nvSpPr>
        <p:spPr>
          <a:xfrm>
            <a:off x="4419486" y="251380"/>
            <a:ext cx="8193087" cy="1143000"/>
          </a:xfrm>
          <a:prstGeom prst="rect">
            <a:avLst/>
          </a:prstGeom>
        </p:spPr>
        <p:txBody>
          <a:bodyPr/>
          <a:lstStyle>
            <a:lvl1pPr algn="l" rtl="0" eaLnBrk="0" fontAlgn="base" hangingPunct="0">
              <a:lnSpc>
                <a:spcPct val="90000"/>
              </a:lnSpc>
              <a:spcBef>
                <a:spcPct val="0"/>
              </a:spcBef>
              <a:spcAft>
                <a:spcPct val="0"/>
              </a:spcAft>
              <a:defRPr sz="2000" kern="1200">
                <a:solidFill>
                  <a:srgbClr val="404040"/>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000">
                <a:solidFill>
                  <a:srgbClr val="404040"/>
                </a:solidFill>
                <a:latin typeface="微软雅黑" panose="020B0503020204020204" pitchFamily="34" charset="-122"/>
                <a:ea typeface="微软雅黑" panose="020B0503020204020204" pitchFamily="34" charset="-122"/>
              </a:defRPr>
            </a:lvl2pPr>
            <a:lvl3pPr algn="l" rtl="0" eaLnBrk="0" fontAlgn="base" hangingPunct="0">
              <a:lnSpc>
                <a:spcPct val="90000"/>
              </a:lnSpc>
              <a:spcBef>
                <a:spcPct val="0"/>
              </a:spcBef>
              <a:spcAft>
                <a:spcPct val="0"/>
              </a:spcAft>
              <a:defRPr sz="2000">
                <a:solidFill>
                  <a:srgbClr val="404040"/>
                </a:solidFill>
                <a:latin typeface="微软雅黑" panose="020B0503020204020204" pitchFamily="34" charset="-122"/>
                <a:ea typeface="微软雅黑" panose="020B0503020204020204" pitchFamily="34" charset="-122"/>
              </a:defRPr>
            </a:lvl3pPr>
            <a:lvl4pPr algn="l" rtl="0" eaLnBrk="0" fontAlgn="base" hangingPunct="0">
              <a:lnSpc>
                <a:spcPct val="90000"/>
              </a:lnSpc>
              <a:spcBef>
                <a:spcPct val="0"/>
              </a:spcBef>
              <a:spcAft>
                <a:spcPct val="0"/>
              </a:spcAft>
              <a:defRPr sz="2000">
                <a:solidFill>
                  <a:srgbClr val="404040"/>
                </a:solidFill>
                <a:latin typeface="微软雅黑" panose="020B0503020204020204" pitchFamily="34" charset="-122"/>
                <a:ea typeface="微软雅黑" panose="020B0503020204020204" pitchFamily="34" charset="-122"/>
              </a:defRPr>
            </a:lvl4pPr>
            <a:lvl5pPr algn="l" rtl="0" eaLnBrk="0" fontAlgn="base" hangingPunct="0">
              <a:lnSpc>
                <a:spcPct val="90000"/>
              </a:lnSpc>
              <a:spcBef>
                <a:spcPct val="0"/>
              </a:spcBef>
              <a:spcAft>
                <a:spcPct val="0"/>
              </a:spcAft>
              <a:defRPr sz="2000">
                <a:solidFill>
                  <a:srgbClr val="404040"/>
                </a:solidFill>
                <a:latin typeface="微软雅黑" panose="020B0503020204020204" pitchFamily="34" charset="-122"/>
                <a:ea typeface="微软雅黑" panose="020B0503020204020204" pitchFamily="34" charset="-122"/>
              </a:defRPr>
            </a:lvl5pPr>
            <a:lvl6pPr marL="211592" algn="l" rtl="0" fontAlgn="base">
              <a:lnSpc>
                <a:spcPct val="90000"/>
              </a:lnSpc>
              <a:spcBef>
                <a:spcPct val="0"/>
              </a:spcBef>
              <a:spcAft>
                <a:spcPct val="0"/>
              </a:spcAft>
              <a:defRPr sz="2036">
                <a:solidFill>
                  <a:srgbClr val="404040"/>
                </a:solidFill>
                <a:latin typeface="微软雅黑" panose="020B0503020204020204" pitchFamily="34" charset="-122"/>
                <a:ea typeface="微软雅黑" panose="020B0503020204020204" pitchFamily="34" charset="-122"/>
              </a:defRPr>
            </a:lvl6pPr>
            <a:lvl7pPr marL="423184" algn="l" rtl="0" fontAlgn="base">
              <a:lnSpc>
                <a:spcPct val="90000"/>
              </a:lnSpc>
              <a:spcBef>
                <a:spcPct val="0"/>
              </a:spcBef>
              <a:spcAft>
                <a:spcPct val="0"/>
              </a:spcAft>
              <a:defRPr sz="2036">
                <a:solidFill>
                  <a:srgbClr val="404040"/>
                </a:solidFill>
                <a:latin typeface="微软雅黑" panose="020B0503020204020204" pitchFamily="34" charset="-122"/>
                <a:ea typeface="微软雅黑" panose="020B0503020204020204" pitchFamily="34" charset="-122"/>
              </a:defRPr>
            </a:lvl7pPr>
            <a:lvl8pPr marL="634777" algn="l" rtl="0" fontAlgn="base">
              <a:lnSpc>
                <a:spcPct val="90000"/>
              </a:lnSpc>
              <a:spcBef>
                <a:spcPct val="0"/>
              </a:spcBef>
              <a:spcAft>
                <a:spcPct val="0"/>
              </a:spcAft>
              <a:defRPr sz="2036">
                <a:solidFill>
                  <a:srgbClr val="404040"/>
                </a:solidFill>
                <a:latin typeface="微软雅黑" panose="020B0503020204020204" pitchFamily="34" charset="-122"/>
                <a:ea typeface="微软雅黑" panose="020B0503020204020204" pitchFamily="34" charset="-122"/>
              </a:defRPr>
            </a:lvl8pPr>
            <a:lvl9pPr marL="846369" algn="l" rtl="0" fontAlgn="base">
              <a:lnSpc>
                <a:spcPct val="90000"/>
              </a:lnSpc>
              <a:spcBef>
                <a:spcPct val="0"/>
              </a:spcBef>
              <a:spcAft>
                <a:spcPct val="0"/>
              </a:spcAft>
              <a:defRPr sz="2036">
                <a:solidFill>
                  <a:srgbClr val="404040"/>
                </a:solidFill>
                <a:latin typeface="微软雅黑" panose="020B0503020204020204" pitchFamily="34" charset="-122"/>
                <a:ea typeface="微软雅黑" panose="020B0503020204020204" pitchFamily="34" charset="-122"/>
              </a:defRPr>
            </a:lvl9pPr>
          </a:lstStyle>
          <a:p>
            <a:pPr defTabSz="975299" eaLnBrk="1" hangingPunct="1"/>
            <a:r>
              <a:rPr lang="zh-CN" altLang="en-US" sz="2800" dirty="0" smtClean="0">
                <a:latin typeface="微软雅黑"/>
                <a:ea typeface="微软雅黑"/>
              </a:rPr>
              <a:t>等级保护工作内容</a:t>
            </a:r>
          </a:p>
        </p:txBody>
      </p:sp>
      <p:sp>
        <p:nvSpPr>
          <p:cNvPr id="225" name="TextBox 56"/>
          <p:cNvSpPr txBox="1"/>
          <p:nvPr/>
        </p:nvSpPr>
        <p:spPr>
          <a:xfrm>
            <a:off x="4671174" y="4543012"/>
            <a:ext cx="430887" cy="1938992"/>
          </a:xfrm>
          <a:prstGeom prst="rect">
            <a:avLst/>
          </a:prstGeom>
          <a:noFill/>
        </p:spPr>
        <p:txBody>
          <a:bodyPr vert="eaVert" wrap="none" rtlCol="0">
            <a:spAutoFit/>
          </a:bodyPr>
          <a:lstStyle/>
          <a:p>
            <a:pPr defTabSz="975299"/>
            <a:r>
              <a:rPr lang="zh-CN" altLang="en-US" sz="1600" dirty="0" smtClean="0">
                <a:solidFill>
                  <a:prstClr val="black"/>
                </a:solidFill>
                <a:latin typeface="Tw Cen MT"/>
                <a:ea typeface="微软雅黑"/>
              </a:rPr>
              <a:t>等保安全检查项规避</a:t>
            </a:r>
            <a:endParaRPr lang="zh-CN" altLang="en-US" sz="1600" dirty="0">
              <a:solidFill>
                <a:prstClr val="black"/>
              </a:solidFill>
              <a:latin typeface="Tw Cen MT"/>
              <a:ea typeface="微软雅黑"/>
            </a:endParaRPr>
          </a:p>
        </p:txBody>
      </p:sp>
      <p:sp>
        <p:nvSpPr>
          <p:cNvPr id="226" name="TextBox 58"/>
          <p:cNvSpPr txBox="1"/>
          <p:nvPr/>
        </p:nvSpPr>
        <p:spPr>
          <a:xfrm>
            <a:off x="5103222" y="4543012"/>
            <a:ext cx="430887" cy="1909088"/>
          </a:xfrm>
          <a:prstGeom prst="rect">
            <a:avLst/>
          </a:prstGeom>
          <a:noFill/>
        </p:spPr>
        <p:txBody>
          <a:bodyPr vert="eaVert" wrap="square" rtlCol="0">
            <a:spAutoFit/>
          </a:bodyPr>
          <a:lstStyle/>
          <a:p>
            <a:pPr defTabSz="975299"/>
            <a:r>
              <a:rPr lang="zh-CN" altLang="en-US" sz="1600" dirty="0" smtClean="0">
                <a:solidFill>
                  <a:prstClr val="black"/>
                </a:solidFill>
                <a:latin typeface="Tw Cen MT"/>
                <a:ea typeface="微软雅黑"/>
              </a:rPr>
              <a:t>安全产品集成实施</a:t>
            </a:r>
            <a:endParaRPr lang="zh-CN" altLang="en-US" sz="1600" dirty="0">
              <a:solidFill>
                <a:prstClr val="black"/>
              </a:solidFill>
              <a:latin typeface="Tw Cen MT"/>
              <a:ea typeface="微软雅黑"/>
            </a:endParaRPr>
          </a:p>
        </p:txBody>
      </p:sp>
      <p:sp>
        <p:nvSpPr>
          <p:cNvPr id="227" name="TextBox 59"/>
          <p:cNvSpPr txBox="1"/>
          <p:nvPr/>
        </p:nvSpPr>
        <p:spPr>
          <a:xfrm>
            <a:off x="5535270" y="4543012"/>
            <a:ext cx="430887" cy="2144177"/>
          </a:xfrm>
          <a:prstGeom prst="rect">
            <a:avLst/>
          </a:prstGeom>
          <a:noFill/>
        </p:spPr>
        <p:txBody>
          <a:bodyPr vert="eaVert" wrap="none" rtlCol="0">
            <a:spAutoFit/>
          </a:bodyPr>
          <a:lstStyle/>
          <a:p>
            <a:pPr defTabSz="975299"/>
            <a:r>
              <a:rPr lang="zh-CN" altLang="en-US" sz="1600" dirty="0" smtClean="0">
                <a:solidFill>
                  <a:prstClr val="black"/>
                </a:solidFill>
                <a:latin typeface="Tw Cen MT"/>
                <a:ea typeface="微软雅黑"/>
              </a:rPr>
              <a:t>相关安全服务并行实施</a:t>
            </a:r>
            <a:endParaRPr lang="zh-CN" altLang="en-US" sz="1600" dirty="0">
              <a:solidFill>
                <a:prstClr val="black"/>
              </a:solidFill>
              <a:latin typeface="Tw Cen MT"/>
              <a:ea typeface="微软雅黑"/>
            </a:endParaRPr>
          </a:p>
        </p:txBody>
      </p:sp>
      <p:sp>
        <p:nvSpPr>
          <p:cNvPr id="228" name="TextBox 60"/>
          <p:cNvSpPr txBox="1"/>
          <p:nvPr/>
        </p:nvSpPr>
        <p:spPr>
          <a:xfrm>
            <a:off x="6255350" y="4543012"/>
            <a:ext cx="430887" cy="1323439"/>
          </a:xfrm>
          <a:prstGeom prst="rect">
            <a:avLst/>
          </a:prstGeom>
          <a:noFill/>
        </p:spPr>
        <p:txBody>
          <a:bodyPr vert="eaVert" wrap="none" rtlCol="0">
            <a:spAutoFit/>
          </a:bodyPr>
          <a:lstStyle/>
          <a:p>
            <a:pPr defTabSz="975299"/>
            <a:r>
              <a:rPr lang="zh-CN" altLang="en-US" sz="1600" dirty="0" smtClean="0">
                <a:solidFill>
                  <a:prstClr val="black"/>
                </a:solidFill>
                <a:latin typeface="Tw Cen MT"/>
                <a:ea typeface="微软雅黑"/>
              </a:rPr>
              <a:t>法律法规解读</a:t>
            </a:r>
            <a:endParaRPr lang="zh-CN" altLang="en-US" sz="1600" dirty="0">
              <a:solidFill>
                <a:prstClr val="black"/>
              </a:solidFill>
              <a:latin typeface="Tw Cen MT"/>
              <a:ea typeface="微软雅黑"/>
            </a:endParaRPr>
          </a:p>
        </p:txBody>
      </p:sp>
      <p:sp>
        <p:nvSpPr>
          <p:cNvPr id="229" name="TextBox 61"/>
          <p:cNvSpPr txBox="1"/>
          <p:nvPr/>
        </p:nvSpPr>
        <p:spPr>
          <a:xfrm>
            <a:off x="6687398" y="4543012"/>
            <a:ext cx="430887" cy="1938992"/>
          </a:xfrm>
          <a:prstGeom prst="rect">
            <a:avLst/>
          </a:prstGeom>
          <a:noFill/>
        </p:spPr>
        <p:txBody>
          <a:bodyPr vert="eaVert" wrap="none" rtlCol="0">
            <a:spAutoFit/>
          </a:bodyPr>
          <a:lstStyle/>
          <a:p>
            <a:pPr defTabSz="975299"/>
            <a:r>
              <a:rPr lang="zh-CN" altLang="en-US" sz="1600" dirty="0" smtClean="0">
                <a:solidFill>
                  <a:prstClr val="black"/>
                </a:solidFill>
                <a:latin typeface="Tw Cen MT"/>
                <a:ea typeface="微软雅黑"/>
              </a:rPr>
              <a:t>等四级管理文件编制</a:t>
            </a:r>
            <a:endParaRPr lang="zh-CN" altLang="en-US" sz="1600" dirty="0">
              <a:solidFill>
                <a:prstClr val="black"/>
              </a:solidFill>
              <a:latin typeface="Tw Cen MT"/>
              <a:ea typeface="微软雅黑"/>
            </a:endParaRPr>
          </a:p>
        </p:txBody>
      </p:sp>
      <p:sp>
        <p:nvSpPr>
          <p:cNvPr id="230" name="TextBox 62"/>
          <p:cNvSpPr txBox="1"/>
          <p:nvPr/>
        </p:nvSpPr>
        <p:spPr>
          <a:xfrm>
            <a:off x="7119446" y="4543012"/>
            <a:ext cx="430887" cy="1323439"/>
          </a:xfrm>
          <a:prstGeom prst="rect">
            <a:avLst/>
          </a:prstGeom>
          <a:noFill/>
        </p:spPr>
        <p:txBody>
          <a:bodyPr vert="eaVert" wrap="none" rtlCol="0">
            <a:spAutoFit/>
          </a:bodyPr>
          <a:lstStyle/>
          <a:p>
            <a:pPr defTabSz="975299"/>
            <a:r>
              <a:rPr lang="zh-CN" altLang="en-US" sz="1600" dirty="0" smtClean="0">
                <a:solidFill>
                  <a:prstClr val="black"/>
                </a:solidFill>
                <a:latin typeface="Tw Cen MT"/>
                <a:ea typeface="微软雅黑"/>
              </a:rPr>
              <a:t>管理流程指导</a:t>
            </a:r>
            <a:endParaRPr lang="zh-CN" altLang="en-US" sz="1600" dirty="0">
              <a:solidFill>
                <a:prstClr val="black"/>
              </a:solidFill>
              <a:latin typeface="Tw Cen MT"/>
              <a:ea typeface="微软雅黑"/>
            </a:endParaRPr>
          </a:p>
        </p:txBody>
      </p:sp>
      <p:sp>
        <p:nvSpPr>
          <p:cNvPr id="231" name="矩形 230"/>
          <p:cNvSpPr/>
          <p:nvPr/>
        </p:nvSpPr>
        <p:spPr>
          <a:xfrm>
            <a:off x="1717685" y="1878716"/>
            <a:ext cx="1417657" cy="468052"/>
          </a:xfrm>
          <a:prstGeom prst="rect">
            <a:avLst/>
          </a:prstGeom>
          <a:solidFill>
            <a:srgbClr val="FFC000"/>
          </a:solidFill>
          <a:ln w="12700" cap="flat" cmpd="sng" algn="ctr">
            <a:solidFill>
              <a:srgbClr val="99CB38">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prstClr val="white"/>
                </a:solidFill>
                <a:effectLst/>
                <a:uLnTx/>
                <a:uFillTx/>
                <a:latin typeface="Tw Cen MT"/>
                <a:ea typeface="微软雅黑"/>
                <a:cs typeface=""/>
              </a:rPr>
              <a:t>差距分析评估</a:t>
            </a:r>
          </a:p>
        </p:txBody>
      </p:sp>
      <p:sp>
        <p:nvSpPr>
          <p:cNvPr id="232" name="矩形 231"/>
          <p:cNvSpPr/>
          <p:nvPr/>
        </p:nvSpPr>
        <p:spPr>
          <a:xfrm>
            <a:off x="6614229" y="1878716"/>
            <a:ext cx="1417657" cy="468052"/>
          </a:xfrm>
          <a:prstGeom prst="rect">
            <a:avLst/>
          </a:prstGeom>
          <a:solidFill>
            <a:srgbClr val="FFC000"/>
          </a:solidFill>
          <a:ln w="12700" cap="flat" cmpd="sng" algn="ctr">
            <a:solidFill>
              <a:srgbClr val="99CB38">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prstClr val="white"/>
                </a:solidFill>
                <a:effectLst/>
                <a:uLnTx/>
                <a:uFillTx/>
                <a:latin typeface="Tw Cen MT"/>
                <a:ea typeface="微软雅黑"/>
                <a:cs typeface=""/>
              </a:rPr>
              <a:t>等保合规审计</a:t>
            </a:r>
          </a:p>
        </p:txBody>
      </p:sp>
      <p:sp>
        <p:nvSpPr>
          <p:cNvPr id="233" name="直角上箭头 232"/>
          <p:cNvSpPr/>
          <p:nvPr/>
        </p:nvSpPr>
        <p:spPr>
          <a:xfrm flipH="1">
            <a:off x="2308657" y="2406436"/>
            <a:ext cx="360040" cy="696416"/>
          </a:xfrm>
          <a:prstGeom prst="bentUpArrow">
            <a:avLst/>
          </a:prstGeom>
          <a:solidFill>
            <a:srgbClr val="99CB38"/>
          </a:solid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34" name="直角上箭头 233"/>
          <p:cNvSpPr/>
          <p:nvPr/>
        </p:nvSpPr>
        <p:spPr>
          <a:xfrm>
            <a:off x="7061185" y="2406436"/>
            <a:ext cx="345132" cy="696416"/>
          </a:xfrm>
          <a:prstGeom prst="bentUpArrow">
            <a:avLst/>
          </a:prstGeom>
          <a:solidFill>
            <a:srgbClr val="99CB38"/>
          </a:solid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35" name="矩形 234"/>
          <p:cNvSpPr/>
          <p:nvPr/>
        </p:nvSpPr>
        <p:spPr>
          <a:xfrm>
            <a:off x="349533" y="3894940"/>
            <a:ext cx="337537" cy="1770296"/>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36" name="矩形 235"/>
          <p:cNvSpPr/>
          <p:nvPr/>
        </p:nvSpPr>
        <p:spPr>
          <a:xfrm>
            <a:off x="804084" y="3894940"/>
            <a:ext cx="337537" cy="1770296"/>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37" name="矩形 236"/>
          <p:cNvSpPr/>
          <p:nvPr/>
        </p:nvSpPr>
        <p:spPr>
          <a:xfrm>
            <a:off x="1236132" y="3894940"/>
            <a:ext cx="337537" cy="1770296"/>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38" name="矩形 237"/>
          <p:cNvSpPr/>
          <p:nvPr/>
        </p:nvSpPr>
        <p:spPr>
          <a:xfrm>
            <a:off x="1668180" y="3894940"/>
            <a:ext cx="337537" cy="1770296"/>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39" name="矩形 238"/>
          <p:cNvSpPr/>
          <p:nvPr/>
        </p:nvSpPr>
        <p:spPr>
          <a:xfrm>
            <a:off x="2797805" y="3894940"/>
            <a:ext cx="337537" cy="1770296"/>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40" name="矩形 239"/>
          <p:cNvSpPr/>
          <p:nvPr/>
        </p:nvSpPr>
        <p:spPr>
          <a:xfrm>
            <a:off x="3229853" y="3894940"/>
            <a:ext cx="337537" cy="1770296"/>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41" name="矩形 240"/>
          <p:cNvSpPr/>
          <p:nvPr/>
        </p:nvSpPr>
        <p:spPr>
          <a:xfrm>
            <a:off x="3684404" y="3894940"/>
            <a:ext cx="337537" cy="1770296"/>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42" name="矩形 241"/>
          <p:cNvSpPr/>
          <p:nvPr/>
        </p:nvSpPr>
        <p:spPr>
          <a:xfrm>
            <a:off x="4116452" y="3894940"/>
            <a:ext cx="337537" cy="1770296"/>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43" name="矩形 242"/>
          <p:cNvSpPr/>
          <p:nvPr/>
        </p:nvSpPr>
        <p:spPr>
          <a:xfrm>
            <a:off x="4692516" y="4572916"/>
            <a:ext cx="337537" cy="2114272"/>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44" name="矩形 243"/>
          <p:cNvSpPr/>
          <p:nvPr/>
        </p:nvSpPr>
        <p:spPr>
          <a:xfrm>
            <a:off x="5124564" y="4572916"/>
            <a:ext cx="337537" cy="2114272"/>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45" name="矩形 244"/>
          <p:cNvSpPr/>
          <p:nvPr/>
        </p:nvSpPr>
        <p:spPr>
          <a:xfrm>
            <a:off x="5556612" y="4572915"/>
            <a:ext cx="337537" cy="2114273"/>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46" name="矩形 245"/>
          <p:cNvSpPr/>
          <p:nvPr/>
        </p:nvSpPr>
        <p:spPr>
          <a:xfrm>
            <a:off x="6276692" y="4588979"/>
            <a:ext cx="337537" cy="2114273"/>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47" name="矩形 246"/>
          <p:cNvSpPr/>
          <p:nvPr/>
        </p:nvSpPr>
        <p:spPr>
          <a:xfrm>
            <a:off x="6708740" y="4588979"/>
            <a:ext cx="337537" cy="2114273"/>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48" name="矩形 247"/>
          <p:cNvSpPr/>
          <p:nvPr/>
        </p:nvSpPr>
        <p:spPr>
          <a:xfrm>
            <a:off x="7140788" y="4588979"/>
            <a:ext cx="337537" cy="2114273"/>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49" name="矩形 248"/>
          <p:cNvSpPr/>
          <p:nvPr/>
        </p:nvSpPr>
        <p:spPr>
          <a:xfrm>
            <a:off x="7694349" y="3966948"/>
            <a:ext cx="337537" cy="2387152"/>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50" name="矩形 249"/>
          <p:cNvSpPr/>
          <p:nvPr/>
        </p:nvSpPr>
        <p:spPr>
          <a:xfrm>
            <a:off x="8558445" y="3966948"/>
            <a:ext cx="337537" cy="2387152"/>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51" name="矩形 250"/>
          <p:cNvSpPr/>
          <p:nvPr/>
        </p:nvSpPr>
        <p:spPr>
          <a:xfrm>
            <a:off x="8126397" y="3966947"/>
            <a:ext cx="337537" cy="2387153"/>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52" name="矩形 251"/>
          <p:cNvSpPr/>
          <p:nvPr/>
        </p:nvSpPr>
        <p:spPr>
          <a:xfrm>
            <a:off x="8990493" y="3966948"/>
            <a:ext cx="337537" cy="2387152"/>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53" name="矩形 252"/>
          <p:cNvSpPr/>
          <p:nvPr/>
        </p:nvSpPr>
        <p:spPr>
          <a:xfrm>
            <a:off x="10142621" y="4047340"/>
            <a:ext cx="337537" cy="2129254"/>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54" name="矩形 253"/>
          <p:cNvSpPr/>
          <p:nvPr/>
        </p:nvSpPr>
        <p:spPr>
          <a:xfrm>
            <a:off x="10574669" y="4038956"/>
            <a:ext cx="337537" cy="2129254"/>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55" name="矩形 254"/>
          <p:cNvSpPr/>
          <p:nvPr/>
        </p:nvSpPr>
        <p:spPr>
          <a:xfrm>
            <a:off x="11006717" y="4038956"/>
            <a:ext cx="337537" cy="2129254"/>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
        <p:nvSpPr>
          <p:cNvPr id="256" name="矩形 255"/>
          <p:cNvSpPr/>
          <p:nvPr/>
        </p:nvSpPr>
        <p:spPr>
          <a:xfrm>
            <a:off x="11461268" y="4038956"/>
            <a:ext cx="337537" cy="2129254"/>
          </a:xfrm>
          <a:prstGeom prst="rect">
            <a:avLst/>
          </a:prstGeom>
          <a:noFill/>
          <a:ln w="12700" cap="flat" cmpd="sng" algn="ctr">
            <a:solidFill>
              <a:srgbClr val="99CB38">
                <a:shade val="50000"/>
              </a:srgbClr>
            </a:solidFill>
            <a:prstDash val="solid"/>
            <a:miter lim="800000"/>
          </a:ln>
          <a:effectLst/>
        </p:spPr>
        <p:txBody>
          <a:bodyPr rtlCol="0" anchor="ctr"/>
          <a:lstStyle/>
          <a:p>
            <a:pPr marL="0" marR="0" lvl="0" indent="0" algn="ctr" defTabSz="975299"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smtClean="0">
              <a:ln>
                <a:noFill/>
              </a:ln>
              <a:solidFill>
                <a:prstClr val="white"/>
              </a:solidFill>
              <a:effectLst/>
              <a:uLnTx/>
              <a:uFillTx/>
              <a:latin typeface="Tw Cen MT"/>
              <a:ea typeface="微软雅黑"/>
              <a:cs typeface=""/>
            </a:endParaRPr>
          </a:p>
        </p:txBody>
      </p:sp>
    </p:spTree>
    <p:extLst>
      <p:ext uri="{BB962C8B-B14F-4D97-AF65-F5344CB8AC3E}">
        <p14:creationId xmlns:p14="http://schemas.microsoft.com/office/powerpoint/2010/main" val="94096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10" name="Group 9">
            <a:extLst>
              <a:ext uri="{FF2B5EF4-FFF2-40B4-BE49-F238E27FC236}">
                <a16:creationId xmlns:a16="http://schemas.microsoft.com/office/drawing/2014/main" xmlns="" id="{17C4610E-9C18-467B-BF10-BE6A974CC36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xmlns="" id="{296DF307-344E-4E9B-A7AA-8139E450D1BE}"/>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xmlns="" id="{E263CC2D-ACFB-4EB3-ADF9-CD82BC8422F3}"/>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xmlns="" id="{C5366E2F-9BA0-485A-B1CA-A5E6E2E379AF}"/>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xmlns="" id="{1803051E-7C26-4F53-8293-B4EAED4212B9}"/>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xmlns="" id="{D10888CD-E496-4116-9C45-CF4F17ADE644}"/>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xmlns="" id="{0A42DA8F-DA3D-43E9-A184-E0F6C133A1D7}"/>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xmlns="" id="{473EAD31-7AA3-49B7-ADD6-C13FF0F141A8}"/>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xmlns="" id="{2BBB7CDF-BA2E-451F-9201-CF2B6FEAEAE8}"/>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xmlns="" id="{84809EF2-CD0D-4BC3-ABC7-E7E312A1D74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xmlns="" id="{11D2D6C5-637B-4AFE-97F4-D4E48A613487}"/>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xmlns="" id="{F841B2C5-57F5-4FE6-B4D4-EBB3F3088119}"/>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xmlns="" id="{B4822A39-2A52-4B2C-9319-BEFC526DB0AF}"/>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xmlns="" id="{4E469692-E783-4950-8DEC-3A1FD3978B0C}"/>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xmlns="" id="{012909CD-3254-41E5-B8BB-0F2D7CE0D89F}"/>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xmlns="" id="{93E7648E-861E-4503-AEDC-56C4EC507297}"/>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xmlns="" id="{F9C72257-EBD0-4D1C-A32C-D846446872CB}"/>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xmlns="" id="{87BB2CBB-9C22-4E28-AB86-DC92AEE2DBD2}"/>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xmlns="" id="{F85B3053-8D9F-410A-80C2-7960DDEA6A66}"/>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xmlns="" id="{E8FF5DA7-6E72-41F1-A54C-EAF440A274F3}"/>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xmlns="" id="{A899734C-500F-4274-9854-8BFA14A1D7E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xmlns="" id="{FF07BF51-2934-47AD-A415-7400882F1477}"/>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xmlns="" id="{DD6E3DF0-EDC0-458B-9C5B-911814F0A68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xmlns="" id="{5D0824B1-47C9-4504-99FB-CB15051979CA}"/>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xmlns="" id="{3904BE49-D42F-4F46-B6D8-2F317121682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xmlns="" id="{D57C06C8-18BE-4336-B9E0-3E15ACC93BA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xmlns="" id="{C1C39E9B-4917-47D7-B9CB-56480F8876FA}"/>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xmlns="" id="{5F7200AE-DDFE-46D2-ABCA-99906B970EDB}"/>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xmlns="" id="{CAC40760-2393-4FAE-9A58-F4CDC0671627}"/>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xmlns="" id="{1080422B-1649-4C8E-9459-421424360963}"/>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xmlns="" id="{0136A7BD-0DB3-401B-A6AB-38BD30D10066}"/>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xmlns="" id="{FD037346-242B-41AF-8CF5-C35284CA241E}"/>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xmlns="" id="{238EBF94-0BBF-4BAE-AE27-729E3AC135EC}"/>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xmlns="" id="{3940EFD7-EB1A-47AF-9DC9-7D4FCC6011E3}"/>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xmlns="" id="{6BAA7A10-98A8-4931-9BE2-B573EB37678B}"/>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xmlns="" id="{420223F5-34A9-4388-AF7B-38C76242FCBE}"/>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xmlns="" id="{3CC9C746-C646-4363-B3D3-349B5C18C382}"/>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xmlns="" id="{3EAA5BC5-AB13-4C8E-9D9D-05DE777C5F2A}"/>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xmlns="" id="{500FC397-0569-4EC4-926A-DDD62AC49599}"/>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xmlns="" id="{284FF041-FE7D-47CD-830F-7FABF41C7C7A}"/>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xmlns="" id="{224154F3-CDFE-4FFF-92E4-ECEACF4A6629}"/>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xmlns="" id="{CCE7404D-AA5A-4B82-A875-07F35D7C2DC6}"/>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xmlns="" id="{526B6FED-4F20-4070-95B4-FF6F439E1C4B}"/>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xmlns="" id="{3A75958D-1716-4B5A-A745-AFA4962FA4E4}"/>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xmlns="" id="{531A2051-17DE-4E9D-9EA6-026B97B1A91C}"/>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9" name="Rectangle 58">
            <a:extLst>
              <a:ext uri="{FF2B5EF4-FFF2-40B4-BE49-F238E27FC236}">
                <a16:creationId xmlns:a16="http://schemas.microsoft.com/office/drawing/2014/main" xmlns="" id="{CE0642A0-80D3-4F37-8249-A07E6F3828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p:cNvPicPr>
            <a:picLocks noChangeAspect="1"/>
          </p:cNvPicPr>
          <p:nvPr/>
        </p:nvPicPr>
        <p:blipFill>
          <a:blip r:embed="rId3"/>
          <a:stretch>
            <a:fillRect/>
          </a:stretch>
        </p:blipFill>
        <p:spPr>
          <a:xfrm>
            <a:off x="4230881" y="321731"/>
            <a:ext cx="3729177" cy="3477458"/>
          </a:xfrm>
          <a:prstGeom prst="rect">
            <a:avLst/>
          </a:prstGeom>
          <a:ln w="12700">
            <a:noFill/>
          </a:ln>
        </p:spPr>
      </p:pic>
      <p:grpSp>
        <p:nvGrpSpPr>
          <p:cNvPr id="61" name="Group 60">
            <a:extLst>
              <a:ext uri="{FF2B5EF4-FFF2-40B4-BE49-F238E27FC236}">
                <a16:creationId xmlns:a16="http://schemas.microsoft.com/office/drawing/2014/main" xmlns="" id="{FA760135-24A9-40C9-B45F-2EB5B6420E4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2" name="Isosceles Triangle 39">
              <a:extLst>
                <a:ext uri="{FF2B5EF4-FFF2-40B4-BE49-F238E27FC236}">
                  <a16:creationId xmlns:a16="http://schemas.microsoft.com/office/drawing/2014/main" xmlns="" id="{20E3CEE0-0CB3-421F-99FC-4585E62437DD}"/>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xmlns="" id="{4346BB80-2556-4779-9642-5706CAA33CBB}"/>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标题 1"/>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kumimoji="1" lang="zh-CN" altLang="en-US" dirty="0" smtClean="0"/>
              <a:t>政策法规监管</a:t>
            </a:r>
            <a:endParaRPr kumimoji="1" lang="en-US" altLang="zh-CN" dirty="0"/>
          </a:p>
        </p:txBody>
      </p:sp>
      <p:sp>
        <p:nvSpPr>
          <p:cNvPr id="4" name="文本框 3"/>
          <p:cNvSpPr txBox="1"/>
          <p:nvPr/>
        </p:nvSpPr>
        <p:spPr>
          <a:xfrm>
            <a:off x="9169926" y="3629082"/>
            <a:ext cx="1992853" cy="369332"/>
          </a:xfrm>
          <a:prstGeom prst="rect">
            <a:avLst/>
          </a:prstGeom>
          <a:noFill/>
        </p:spPr>
        <p:txBody>
          <a:bodyPr wrap="none" rtlCol="0">
            <a:spAutoFit/>
          </a:bodyPr>
          <a:lstStyle/>
          <a:p>
            <a:r>
              <a:rPr kumimoji="1" lang="en-US" altLang="zh-CN" dirty="0" smtClean="0"/>
              <a:t>2010.6.1</a:t>
            </a:r>
            <a:r>
              <a:rPr kumimoji="1" lang="zh-CN" altLang="en-US" dirty="0" smtClean="0"/>
              <a:t>颁布实施</a:t>
            </a:r>
            <a:endParaRPr kumimoji="1" lang="zh-CN" altLang="en-US" dirty="0"/>
          </a:p>
        </p:txBody>
      </p:sp>
    </p:spTree>
    <p:extLst>
      <p:ext uri="{BB962C8B-B14F-4D97-AF65-F5344CB8AC3E}">
        <p14:creationId xmlns:p14="http://schemas.microsoft.com/office/powerpoint/2010/main" val="193337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8639" y="309490"/>
            <a:ext cx="1620957" cy="523220"/>
          </a:xfrm>
          <a:prstGeom prst="rect">
            <a:avLst/>
          </a:prstGeom>
          <a:noFill/>
        </p:spPr>
        <p:txBody>
          <a:bodyPr wrap="none" rtlCol="0">
            <a:spAutoFit/>
          </a:bodyPr>
          <a:lstStyle/>
          <a:p>
            <a:r>
              <a:rPr kumimoji="1" lang="zh-CN" altLang="en-US" sz="2800" smtClean="0">
                <a:latin typeface="Microsoft YaHei" charset="-122"/>
                <a:ea typeface="Microsoft YaHei" charset="-122"/>
                <a:cs typeface="Microsoft YaHei" charset="-122"/>
              </a:rPr>
              <a:t>条款解读</a:t>
            </a:r>
            <a:endParaRPr kumimoji="1" lang="zh-CN" altLang="en-US" sz="2800">
              <a:latin typeface="Microsoft YaHei" charset="-122"/>
              <a:ea typeface="Microsoft YaHei" charset="-122"/>
              <a:cs typeface="Microsoft YaHei" charset="-122"/>
            </a:endParaRPr>
          </a:p>
        </p:txBody>
      </p:sp>
      <p:sp>
        <p:nvSpPr>
          <p:cNvPr id="3" name="矩形 2"/>
          <p:cNvSpPr/>
          <p:nvPr/>
        </p:nvSpPr>
        <p:spPr>
          <a:xfrm>
            <a:off x="548638" y="2162452"/>
            <a:ext cx="11155681" cy="1990288"/>
          </a:xfrm>
          <a:prstGeom prst="rect">
            <a:avLst/>
          </a:prstGeom>
        </p:spPr>
        <p:txBody>
          <a:bodyPr wrap="square">
            <a:spAutoFit/>
          </a:bodyPr>
          <a:lstStyle/>
          <a:p>
            <a:pPr>
              <a:lnSpc>
                <a:spcPts val="1950"/>
              </a:lnSpc>
              <a:spcBef>
                <a:spcPts val="1200"/>
              </a:spcBef>
              <a:spcAft>
                <a:spcPts val="1200"/>
              </a:spcAft>
            </a:pPr>
            <a:r>
              <a:rPr lang="zh-CN" altLang="en-US" b="1" dirty="0">
                <a:solidFill>
                  <a:srgbClr val="333333"/>
                </a:solidFill>
                <a:latin typeface="Microsoft YaHei" charset="-122"/>
                <a:ea typeface="Microsoft YaHei" charset="-122"/>
                <a:cs typeface="Microsoft YaHei" charset="-122"/>
              </a:rPr>
              <a:t>第二十一条 国家实行网络安全等级保护制度。</a:t>
            </a:r>
            <a:r>
              <a:rPr lang="zh-CN" altLang="en-US" dirty="0">
                <a:solidFill>
                  <a:srgbClr val="333333"/>
                </a:solidFill>
                <a:latin typeface="Microsoft YaHei" charset="-122"/>
                <a:ea typeface="Microsoft YaHei" charset="-122"/>
                <a:cs typeface="Microsoft YaHei" charset="-122"/>
              </a:rPr>
              <a:t>网络运营者应当按照网络安全等级保护制度的要求，履行下列安全保护义务，保障网络免受干扰、破坏或者未经授权的访问，防止网络数据泄露或者被窃取、篡改</a:t>
            </a:r>
            <a:r>
              <a:rPr lang="zh-CN" altLang="en-US" dirty="0" smtClean="0">
                <a:solidFill>
                  <a:srgbClr val="333333"/>
                </a:solidFill>
                <a:latin typeface="Microsoft YaHei" charset="-122"/>
                <a:ea typeface="Microsoft YaHei" charset="-122"/>
                <a:cs typeface="Microsoft YaHei" charset="-122"/>
              </a:rPr>
              <a:t>。</a:t>
            </a:r>
            <a:endParaRPr lang="en-US" altLang="zh-CN" dirty="0" smtClean="0">
              <a:solidFill>
                <a:srgbClr val="333333"/>
              </a:solidFill>
              <a:latin typeface="Microsoft YaHei" charset="-122"/>
              <a:ea typeface="Microsoft YaHei" charset="-122"/>
              <a:cs typeface="Microsoft YaHei" charset="-122"/>
            </a:endParaRPr>
          </a:p>
          <a:p>
            <a:pPr>
              <a:lnSpc>
                <a:spcPts val="1950"/>
              </a:lnSpc>
              <a:spcBef>
                <a:spcPts val="1200"/>
              </a:spcBef>
              <a:spcAft>
                <a:spcPts val="1200"/>
              </a:spcAft>
            </a:pPr>
            <a:endParaRPr lang="zh-CN" altLang="en-US" dirty="0">
              <a:solidFill>
                <a:srgbClr val="3E3E3E"/>
              </a:solidFill>
              <a:latin typeface="Microsoft YaHei" charset="-122"/>
              <a:ea typeface="Microsoft YaHei" charset="-122"/>
              <a:cs typeface="Microsoft YaHei" charset="-122"/>
            </a:endParaRPr>
          </a:p>
          <a:p>
            <a:pPr>
              <a:lnSpc>
                <a:spcPts val="1950"/>
              </a:lnSpc>
              <a:spcBef>
                <a:spcPts val="1200"/>
              </a:spcBef>
              <a:spcAft>
                <a:spcPts val="1200"/>
              </a:spcAft>
            </a:pPr>
            <a:r>
              <a:rPr lang="zh-CN" altLang="en-US" b="1" dirty="0" smtClean="0">
                <a:solidFill>
                  <a:srgbClr val="FF0000"/>
                </a:solidFill>
                <a:latin typeface="Microsoft YaHei" charset="-122"/>
                <a:ea typeface="Microsoft YaHei" charset="-122"/>
                <a:cs typeface="Microsoft YaHei" charset="-122"/>
              </a:rPr>
              <a:t>解读：</a:t>
            </a:r>
            <a:r>
              <a:rPr lang="en-US" altLang="zh-CN" dirty="0" smtClean="0">
                <a:solidFill>
                  <a:srgbClr val="3E3E3E"/>
                </a:solidFill>
                <a:latin typeface="Microsoft YaHei" charset="-122"/>
                <a:ea typeface="Microsoft YaHei" charset="-122"/>
                <a:cs typeface="Microsoft YaHei" charset="-122"/>
              </a:rPr>
              <a:t>21</a:t>
            </a:r>
            <a:r>
              <a:rPr lang="zh-CN" altLang="en-US" dirty="0">
                <a:solidFill>
                  <a:srgbClr val="3E3E3E"/>
                </a:solidFill>
                <a:latin typeface="Microsoft YaHei" charset="-122"/>
                <a:ea typeface="Microsoft YaHei" charset="-122"/>
                <a:cs typeface="Microsoft YaHei" charset="-122"/>
              </a:rPr>
              <a:t>条是等级保护工作的鲜明旗帜，是从国家层面对等级保护工作的法律认可，是网络安全法关于等级保护工作最重要的一条，</a:t>
            </a:r>
            <a:r>
              <a:rPr lang="zh-CN" altLang="en-US" dirty="0">
                <a:solidFill>
                  <a:srgbClr val="FF4C41"/>
                </a:solidFill>
                <a:latin typeface="Microsoft YaHei" charset="-122"/>
                <a:ea typeface="Microsoft YaHei" charset="-122"/>
                <a:cs typeface="Microsoft YaHei" charset="-122"/>
              </a:rPr>
              <a:t>简单点就是单位不做等级保护工作就是违法。</a:t>
            </a:r>
            <a:endParaRPr lang="zh-CN" altLang="en-US" b="0" i="0" dirty="0">
              <a:solidFill>
                <a:srgbClr val="3E3E3E"/>
              </a:solidFill>
              <a:effectLst/>
              <a:latin typeface="Microsoft YaHei" charset="-122"/>
              <a:ea typeface="Microsoft YaHei" charset="-122"/>
              <a:cs typeface="Microsoft YaHei" charset="-122"/>
            </a:endParaRPr>
          </a:p>
        </p:txBody>
      </p:sp>
    </p:spTree>
    <p:extLst>
      <p:ext uri="{BB962C8B-B14F-4D97-AF65-F5344CB8AC3E}">
        <p14:creationId xmlns:p14="http://schemas.microsoft.com/office/powerpoint/2010/main" val="60554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8639" y="309490"/>
            <a:ext cx="1620957" cy="523220"/>
          </a:xfrm>
          <a:prstGeom prst="rect">
            <a:avLst/>
          </a:prstGeom>
          <a:noFill/>
        </p:spPr>
        <p:txBody>
          <a:bodyPr wrap="none" rtlCol="0">
            <a:spAutoFit/>
          </a:bodyPr>
          <a:lstStyle/>
          <a:p>
            <a:r>
              <a:rPr kumimoji="1" lang="zh-CN" altLang="en-US" sz="2800" smtClean="0">
                <a:latin typeface="Microsoft YaHei" charset="-122"/>
                <a:ea typeface="Microsoft YaHei" charset="-122"/>
                <a:cs typeface="Microsoft YaHei" charset="-122"/>
              </a:rPr>
              <a:t>条款解读</a:t>
            </a:r>
            <a:endParaRPr kumimoji="1" lang="zh-CN" altLang="en-US" sz="2800">
              <a:latin typeface="Microsoft YaHei" charset="-122"/>
              <a:ea typeface="Microsoft YaHei" charset="-122"/>
              <a:cs typeface="Microsoft YaHei" charset="-122"/>
            </a:endParaRPr>
          </a:p>
        </p:txBody>
      </p:sp>
      <p:sp>
        <p:nvSpPr>
          <p:cNvPr id="4" name="矩形 3"/>
          <p:cNvSpPr/>
          <p:nvPr/>
        </p:nvSpPr>
        <p:spPr>
          <a:xfrm>
            <a:off x="548639" y="2203024"/>
            <a:ext cx="11169749" cy="1938992"/>
          </a:xfrm>
          <a:prstGeom prst="rect">
            <a:avLst/>
          </a:prstGeom>
        </p:spPr>
        <p:txBody>
          <a:bodyPr wrap="square">
            <a:spAutoFit/>
          </a:bodyPr>
          <a:lstStyle/>
          <a:p>
            <a:pPr>
              <a:lnSpc>
                <a:spcPts val="1950"/>
              </a:lnSpc>
              <a:spcBef>
                <a:spcPts val="1200"/>
              </a:spcBef>
              <a:spcAft>
                <a:spcPts val="1200"/>
              </a:spcAft>
            </a:pPr>
            <a:r>
              <a:rPr lang="zh-CN" altLang="en-US" b="1" dirty="0">
                <a:solidFill>
                  <a:srgbClr val="333333"/>
                </a:solidFill>
                <a:latin typeface="Microsoft YaHei" charset="-122"/>
                <a:ea typeface="Microsoft YaHei" charset="-122"/>
                <a:cs typeface="Microsoft YaHei" charset="-122"/>
              </a:rPr>
              <a:t>第三十八条 关键信息基础设施的运营者应当自行或者委托网络安全服务机构对其网络的安全性和可能存在的风险每年至少进行一次检测评估</a:t>
            </a:r>
            <a:r>
              <a:rPr lang="zh-CN" altLang="en-US" dirty="0">
                <a:solidFill>
                  <a:srgbClr val="333333"/>
                </a:solidFill>
                <a:latin typeface="Microsoft YaHei" charset="-122"/>
                <a:ea typeface="Microsoft YaHei" charset="-122"/>
                <a:cs typeface="Microsoft YaHei" charset="-122"/>
              </a:rPr>
              <a:t>，并将检测评估情况和改进措施报送相关负责关键信息基础设施安全保护工作的部门。</a:t>
            </a:r>
            <a:endParaRPr lang="zh-CN" altLang="en-US" dirty="0">
              <a:solidFill>
                <a:srgbClr val="3E3E3E"/>
              </a:solidFill>
              <a:latin typeface="Microsoft YaHei" charset="-122"/>
              <a:ea typeface="Microsoft YaHei" charset="-122"/>
              <a:cs typeface="Microsoft YaHei" charset="-122"/>
            </a:endParaRPr>
          </a:p>
          <a:p>
            <a:pPr>
              <a:lnSpc>
                <a:spcPts val="1950"/>
              </a:lnSpc>
              <a:spcBef>
                <a:spcPts val="1200"/>
              </a:spcBef>
              <a:spcAft>
                <a:spcPts val="1200"/>
              </a:spcAft>
            </a:pPr>
            <a:r>
              <a:rPr lang="zh-CN" altLang="en-US" b="1" dirty="0" smtClean="0">
                <a:solidFill>
                  <a:srgbClr val="FF0000"/>
                </a:solidFill>
                <a:latin typeface="Microsoft YaHei" charset="-122"/>
                <a:ea typeface="Microsoft YaHei" charset="-122"/>
                <a:cs typeface="Microsoft YaHei" charset="-122"/>
              </a:rPr>
              <a:t>解读：</a:t>
            </a:r>
            <a:r>
              <a:rPr lang="en-US" altLang="zh-CN" dirty="0" smtClean="0">
                <a:solidFill>
                  <a:srgbClr val="3E3E3E"/>
                </a:solidFill>
                <a:latin typeface="Microsoft YaHei" charset="-122"/>
                <a:ea typeface="Microsoft YaHei" charset="-122"/>
                <a:cs typeface="Microsoft YaHei" charset="-122"/>
              </a:rPr>
              <a:t>38</a:t>
            </a:r>
            <a:r>
              <a:rPr lang="zh-CN" altLang="en-US" dirty="0">
                <a:solidFill>
                  <a:srgbClr val="3E3E3E"/>
                </a:solidFill>
                <a:latin typeface="Microsoft YaHei" charset="-122"/>
                <a:ea typeface="Microsoft YaHei" charset="-122"/>
                <a:cs typeface="Microsoft YaHei" charset="-122"/>
              </a:rPr>
              <a:t>条，是明确了有关键信息基础设施单位，需要每年对其网络的安全性和可能存在的风险至少进行一次检测评估，没有明确这里的检测评估是什么形式，但是等级保护测评至少从技术上可以满足这个要求，</a:t>
            </a:r>
            <a:r>
              <a:rPr lang="zh-CN" altLang="en-US" b="1" dirty="0">
                <a:solidFill>
                  <a:srgbClr val="FF4C41"/>
                </a:solidFill>
                <a:latin typeface="Microsoft YaHei" charset="-122"/>
                <a:ea typeface="Microsoft YaHei" charset="-122"/>
                <a:cs typeface="Microsoft YaHei" charset="-122"/>
              </a:rPr>
              <a:t>等级保护测评就是对单位重要信息系统做的一个安全检测评估</a:t>
            </a:r>
            <a:endParaRPr lang="zh-CN" altLang="en-US" b="0" i="0" dirty="0">
              <a:solidFill>
                <a:srgbClr val="3E3E3E"/>
              </a:solidFill>
              <a:effectLst/>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7236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8639" y="309490"/>
            <a:ext cx="1620957" cy="523220"/>
          </a:xfrm>
          <a:prstGeom prst="rect">
            <a:avLst/>
          </a:prstGeom>
          <a:noFill/>
        </p:spPr>
        <p:txBody>
          <a:bodyPr wrap="none" rtlCol="0">
            <a:spAutoFit/>
          </a:bodyPr>
          <a:lstStyle/>
          <a:p>
            <a:r>
              <a:rPr kumimoji="1" lang="zh-CN" altLang="en-US" sz="2800" smtClean="0">
                <a:latin typeface="Microsoft YaHei" charset="-122"/>
                <a:ea typeface="Microsoft YaHei" charset="-122"/>
                <a:cs typeface="Microsoft YaHei" charset="-122"/>
              </a:rPr>
              <a:t>条款解读</a:t>
            </a:r>
            <a:endParaRPr kumimoji="1" lang="zh-CN" altLang="en-US" sz="2800">
              <a:latin typeface="Microsoft YaHei" charset="-122"/>
              <a:ea typeface="Microsoft YaHei" charset="-122"/>
              <a:cs typeface="Microsoft YaHei" charset="-122"/>
            </a:endParaRPr>
          </a:p>
        </p:txBody>
      </p:sp>
      <p:sp>
        <p:nvSpPr>
          <p:cNvPr id="3" name="矩形 2"/>
          <p:cNvSpPr/>
          <p:nvPr/>
        </p:nvSpPr>
        <p:spPr>
          <a:xfrm>
            <a:off x="661182" y="2155927"/>
            <a:ext cx="11155680" cy="1938992"/>
          </a:xfrm>
          <a:prstGeom prst="rect">
            <a:avLst/>
          </a:prstGeom>
        </p:spPr>
        <p:txBody>
          <a:bodyPr wrap="square">
            <a:spAutoFit/>
          </a:bodyPr>
          <a:lstStyle/>
          <a:p>
            <a:pPr>
              <a:lnSpc>
                <a:spcPts val="1950"/>
              </a:lnSpc>
              <a:spcBef>
                <a:spcPts val="1200"/>
              </a:spcBef>
              <a:spcAft>
                <a:spcPts val="1200"/>
              </a:spcAft>
            </a:pPr>
            <a:r>
              <a:rPr lang="zh-CN" altLang="en-US" b="1" dirty="0">
                <a:solidFill>
                  <a:srgbClr val="333333"/>
                </a:solidFill>
                <a:latin typeface="Microsoft YaHei" charset="-122"/>
                <a:ea typeface="Microsoft YaHei" charset="-122"/>
                <a:cs typeface="Microsoft YaHei" charset="-122"/>
              </a:rPr>
              <a:t>第五十九条 网络运营者不履行本法第二十一条</a:t>
            </a:r>
            <a:r>
              <a:rPr lang="zh-CN" altLang="en-US" dirty="0">
                <a:solidFill>
                  <a:srgbClr val="333333"/>
                </a:solidFill>
                <a:latin typeface="Microsoft YaHei" charset="-122"/>
                <a:ea typeface="Microsoft YaHei" charset="-122"/>
                <a:cs typeface="Microsoft YaHei" charset="-122"/>
              </a:rPr>
              <a:t>、第二十五条规定的网络安全保护义务的，</a:t>
            </a:r>
            <a:r>
              <a:rPr lang="zh-CN" altLang="en-US" b="1" dirty="0">
                <a:solidFill>
                  <a:srgbClr val="333333"/>
                </a:solidFill>
                <a:latin typeface="Microsoft YaHei" charset="-122"/>
                <a:ea typeface="Microsoft YaHei" charset="-122"/>
                <a:cs typeface="Microsoft YaHei" charset="-122"/>
              </a:rPr>
              <a:t>由有关主管部门责令改正，给予警告；</a:t>
            </a:r>
            <a:r>
              <a:rPr lang="zh-CN" altLang="en-US" b="1" dirty="0">
                <a:solidFill>
                  <a:srgbClr val="FF4C41"/>
                </a:solidFill>
                <a:latin typeface="Microsoft YaHei" charset="-122"/>
                <a:ea typeface="Microsoft YaHei" charset="-122"/>
                <a:cs typeface="Microsoft YaHei" charset="-122"/>
              </a:rPr>
              <a:t>拒不改正或者导致危害网络安全等后果的，处一万元以上十万元以下罚款，对直接负责的主管人员处五千元以上五万元以下罚款。</a:t>
            </a:r>
            <a:endParaRPr lang="zh-CN" altLang="en-US" dirty="0">
              <a:solidFill>
                <a:srgbClr val="3E3E3E"/>
              </a:solidFill>
              <a:latin typeface="Microsoft YaHei" charset="-122"/>
              <a:ea typeface="Microsoft YaHei" charset="-122"/>
              <a:cs typeface="Microsoft YaHei" charset="-122"/>
            </a:endParaRPr>
          </a:p>
          <a:p>
            <a:pPr>
              <a:lnSpc>
                <a:spcPts val="1950"/>
              </a:lnSpc>
              <a:spcBef>
                <a:spcPts val="1200"/>
              </a:spcBef>
              <a:spcAft>
                <a:spcPts val="1200"/>
              </a:spcAft>
            </a:pPr>
            <a:r>
              <a:rPr lang="zh-CN" altLang="en-US" b="1" dirty="0" smtClean="0">
                <a:solidFill>
                  <a:srgbClr val="FF0000"/>
                </a:solidFill>
                <a:latin typeface="Microsoft YaHei" charset="-122"/>
                <a:ea typeface="Microsoft YaHei" charset="-122"/>
                <a:cs typeface="Microsoft YaHei" charset="-122"/>
              </a:rPr>
              <a:t>解读：</a:t>
            </a:r>
            <a:r>
              <a:rPr lang="zh-CN" altLang="en-US" b="1" dirty="0" smtClean="0">
                <a:solidFill>
                  <a:srgbClr val="333333"/>
                </a:solidFill>
                <a:latin typeface="Microsoft YaHei" charset="-122"/>
                <a:ea typeface="Microsoft YaHei" charset="-122"/>
                <a:cs typeface="Microsoft YaHei" charset="-122"/>
              </a:rPr>
              <a:t>关键</a:t>
            </a:r>
            <a:r>
              <a:rPr lang="zh-CN" altLang="en-US" b="1" dirty="0">
                <a:solidFill>
                  <a:srgbClr val="333333"/>
                </a:solidFill>
                <a:latin typeface="Microsoft YaHei" charset="-122"/>
                <a:ea typeface="Microsoft YaHei" charset="-122"/>
                <a:cs typeface="Microsoft YaHei" charset="-122"/>
              </a:rPr>
              <a:t>信息基础设施的运营者不履行本法</a:t>
            </a:r>
            <a:r>
              <a:rPr lang="zh-CN" altLang="en-US" dirty="0">
                <a:solidFill>
                  <a:srgbClr val="333333"/>
                </a:solidFill>
                <a:latin typeface="Microsoft YaHei" charset="-122"/>
                <a:ea typeface="Microsoft YaHei" charset="-122"/>
                <a:cs typeface="Microsoft YaHei" charset="-122"/>
              </a:rPr>
              <a:t>第三十三条、第三十四条、第三十六条、</a:t>
            </a:r>
            <a:r>
              <a:rPr lang="zh-CN" altLang="en-US" b="1" dirty="0">
                <a:solidFill>
                  <a:srgbClr val="333333"/>
                </a:solidFill>
                <a:latin typeface="Microsoft YaHei" charset="-122"/>
                <a:ea typeface="Microsoft YaHei" charset="-122"/>
                <a:cs typeface="Microsoft YaHei" charset="-122"/>
              </a:rPr>
              <a:t>第三十八条规定的网络安全保护义务的</a:t>
            </a:r>
            <a:r>
              <a:rPr lang="zh-CN" altLang="en-US" dirty="0">
                <a:solidFill>
                  <a:srgbClr val="333333"/>
                </a:solidFill>
                <a:latin typeface="Microsoft YaHei" charset="-122"/>
                <a:ea typeface="Microsoft YaHei" charset="-122"/>
                <a:cs typeface="Microsoft YaHei" charset="-122"/>
              </a:rPr>
              <a:t>，由有关主管部门责令改正，给予警告；</a:t>
            </a:r>
            <a:r>
              <a:rPr lang="zh-CN" altLang="en-US" b="1" dirty="0">
                <a:solidFill>
                  <a:srgbClr val="FF4C41"/>
                </a:solidFill>
                <a:latin typeface="Microsoft YaHei" charset="-122"/>
                <a:ea typeface="Microsoft YaHei" charset="-122"/>
                <a:cs typeface="Microsoft YaHei" charset="-122"/>
              </a:rPr>
              <a:t>拒不改正或者导致危害网络安全等后果的，处十万元以上一百万元以下罚款，对直接负责的主管人员处一万元以上十万元以下罚款</a:t>
            </a:r>
            <a:endParaRPr lang="zh-CN" altLang="en-US" b="0" i="0" dirty="0">
              <a:solidFill>
                <a:srgbClr val="3E3E3E"/>
              </a:solidFill>
              <a:effectLst/>
              <a:latin typeface="Microsoft YaHei" charset="-122"/>
              <a:ea typeface="Microsoft YaHei" charset="-122"/>
              <a:cs typeface="Microsoft YaHei" charset="-122"/>
            </a:endParaRPr>
          </a:p>
        </p:txBody>
      </p:sp>
    </p:spTree>
    <p:extLst>
      <p:ext uri="{BB962C8B-B14F-4D97-AF65-F5344CB8AC3E}">
        <p14:creationId xmlns:p14="http://schemas.microsoft.com/office/powerpoint/2010/main" val="30522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latin typeface="Microsoft YaHei" charset="-122"/>
                <a:ea typeface="Microsoft YaHei" charset="-122"/>
                <a:cs typeface="Microsoft YaHei" charset="-122"/>
              </a:rPr>
              <a:t>违法案例</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2604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109167"/>
            <a:ext cx="12192000" cy="6639666"/>
          </a:xfrm>
          <a:prstGeom prst="rect">
            <a:avLst/>
          </a:prstGeom>
        </p:spPr>
      </p:pic>
    </p:spTree>
    <p:extLst>
      <p:ext uri="{BB962C8B-B14F-4D97-AF65-F5344CB8AC3E}">
        <p14:creationId xmlns:p14="http://schemas.microsoft.com/office/powerpoint/2010/main" val="1931865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3024" y="0"/>
            <a:ext cx="11965952" cy="6858000"/>
          </a:xfrm>
          <a:prstGeom prst="rect">
            <a:avLst/>
          </a:prstGeom>
        </p:spPr>
      </p:pic>
    </p:spTree>
    <p:extLst>
      <p:ext uri="{BB962C8B-B14F-4D97-AF65-F5344CB8AC3E}">
        <p14:creationId xmlns:p14="http://schemas.microsoft.com/office/powerpoint/2010/main" val="105724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64541"/>
            <a:ext cx="12192000" cy="6728918"/>
          </a:xfrm>
          <a:prstGeom prst="rect">
            <a:avLst/>
          </a:prstGeom>
        </p:spPr>
      </p:pic>
    </p:spTree>
    <p:extLst>
      <p:ext uri="{BB962C8B-B14F-4D97-AF65-F5344CB8AC3E}">
        <p14:creationId xmlns:p14="http://schemas.microsoft.com/office/powerpoint/2010/main" val="778329678"/>
      </p:ext>
    </p:extLst>
  </p:cSld>
  <p:clrMapOvr>
    <a:masterClrMapping/>
  </p:clrMapOvr>
</p:sld>
</file>

<file path=ppt/theme/theme1.xml><?xml version="1.0" encoding="utf-8"?>
<a:theme xmlns:a="http://schemas.openxmlformats.org/drawingml/2006/main" name="阿特拉斯">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图集</Template>
  <TotalTime>27</TotalTime>
  <Words>1039</Words>
  <Application>Microsoft Macintosh PowerPoint</Application>
  <PresentationFormat>宽屏</PresentationFormat>
  <Paragraphs>139</Paragraphs>
  <Slides>14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Calibri Light</vt:lpstr>
      <vt:lpstr>DengXian</vt:lpstr>
      <vt:lpstr>Microsoft YaHei</vt:lpstr>
      <vt:lpstr>Rockwell</vt:lpstr>
      <vt:lpstr>Tw Cen MT</vt:lpstr>
      <vt:lpstr>Wingdings</vt:lpstr>
      <vt:lpstr>宋体</vt:lpstr>
      <vt:lpstr>微软雅黑</vt:lpstr>
      <vt:lpstr>阿特拉斯</vt:lpstr>
      <vt:lpstr>网络安全法与等保的关系</vt:lpstr>
      <vt:lpstr>政策法规监管</vt:lpstr>
      <vt:lpstr>PowerPoint 演示文稿</vt:lpstr>
      <vt:lpstr>PowerPoint 演示文稿</vt:lpstr>
      <vt:lpstr>PowerPoint 演示文稿</vt:lpstr>
      <vt:lpstr>违法案例</vt:lpstr>
      <vt:lpstr>PowerPoint 演示文稿</vt:lpstr>
      <vt:lpstr>PowerPoint 演示文稿</vt:lpstr>
      <vt:lpstr>PowerPoint 演示文稿</vt:lpstr>
      <vt:lpstr>什么是等保？</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网络安全法与等保的关系</dc:title>
  <dc:creator>Wharton James</dc:creator>
  <cp:lastModifiedBy>Wharton James</cp:lastModifiedBy>
  <cp:revision>20</cp:revision>
  <dcterms:created xsi:type="dcterms:W3CDTF">2017-10-16T08:02:56Z</dcterms:created>
  <dcterms:modified xsi:type="dcterms:W3CDTF">2017-10-16T08:30:20Z</dcterms:modified>
</cp:coreProperties>
</file>