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8"/>
  </p:notesMasterIdLst>
  <p:sldIdLst>
    <p:sldId id="1386" r:id="rId5"/>
    <p:sldId id="1366" r:id="rId6"/>
    <p:sldId id="1387" r:id="rId7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5778" autoAdjust="0"/>
  </p:normalViewPr>
  <p:slideViewPr>
    <p:cSldViewPr snapToGrid="0" snapToObjects="1">
      <p:cViewPr varScale="1">
        <p:scale>
          <a:sx n="75" d="100"/>
          <a:sy n="75" d="100"/>
        </p:scale>
        <p:origin x="960" y="67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2018/4/22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61890" y="2525863"/>
            <a:ext cx="789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业务读书会 </a:t>
            </a:r>
            <a:r>
              <a:rPr kumimoji="1" lang="en-US" altLang="zh-CN" sz="4000" b="1" dirty="0">
                <a:solidFill>
                  <a:srgbClr val="FFFFFF"/>
                </a:solidFill>
                <a:latin typeface="微软雅黑"/>
                <a:ea typeface="微软雅黑"/>
              </a:rPr>
              <a:t>- </a:t>
            </a:r>
            <a:r>
              <a:rPr lang="zh-CN" altLang="en-US" sz="4000" dirty="0">
                <a:solidFill>
                  <a:schemeClr val="bg1"/>
                </a:solidFill>
              </a:rPr>
              <a:t>超出用户预期做服务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43811" y="3665832"/>
            <a:ext cx="2531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10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26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郑宇｜学堂在线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:a16="http://schemas.microsoft.com/office/drawing/2014/main" id="{0AD13AE7-6972-4721-ADF7-FCD4A1AF1A20}"/>
              </a:ext>
            </a:extLst>
          </p:cNvPr>
          <p:cNvSpPr/>
          <p:nvPr/>
        </p:nvSpPr>
        <p:spPr>
          <a:xfrm>
            <a:off x="451480" y="1015626"/>
            <a:ext cx="11100440" cy="377340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93">
            <a:extLst>
              <a:ext uri="{FF2B5EF4-FFF2-40B4-BE49-F238E27FC236}">
                <a16:creationId xmlns:a16="http://schemas.microsoft.com/office/drawing/2014/main" id="{EC8B1314-8F9B-4268-8B40-14D25A82AA4F}"/>
              </a:ext>
            </a:extLst>
          </p:cNvPr>
          <p:cNvSpPr/>
          <p:nvPr/>
        </p:nvSpPr>
        <p:spPr>
          <a:xfrm>
            <a:off x="425440" y="100231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93">
            <a:extLst>
              <a:ext uri="{FF2B5EF4-FFF2-40B4-BE49-F238E27FC236}">
                <a16:creationId xmlns:a16="http://schemas.microsoft.com/office/drawing/2014/main" id="{F38327C9-E647-41CF-81F4-AEA16999E1B5}"/>
              </a:ext>
            </a:extLst>
          </p:cNvPr>
          <p:cNvSpPr/>
          <p:nvPr/>
        </p:nvSpPr>
        <p:spPr>
          <a:xfrm rot="10800000">
            <a:off x="11310248" y="45207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C0817F6-4AB1-4621-BC00-EBBED1107503}"/>
              </a:ext>
            </a:extLst>
          </p:cNvPr>
          <p:cNvSpPr>
            <a:spLocks/>
          </p:cNvSpPr>
          <p:nvPr/>
        </p:nvSpPr>
        <p:spPr bwMode="auto">
          <a:xfrm>
            <a:off x="7816934" y="4994166"/>
            <a:ext cx="1467988" cy="115212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53">
            <a:extLst>
              <a:ext uri="{FF2B5EF4-FFF2-40B4-BE49-F238E27FC236}">
                <a16:creationId xmlns:a16="http://schemas.microsoft.com/office/drawing/2014/main" id="{230B5A79-E131-4813-A085-22B5C6130DDF}"/>
              </a:ext>
            </a:extLst>
          </p:cNvPr>
          <p:cNvSpPr txBox="1"/>
          <p:nvPr/>
        </p:nvSpPr>
        <p:spPr>
          <a:xfrm>
            <a:off x="8049894" y="5426214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/>
              <a:t>口碑</a:t>
            </a:r>
            <a:endParaRPr lang="en-US" altLang="zh-CN" sz="1800" b="1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040E268-3C2B-4B46-BC8C-C913416DE912}"/>
              </a:ext>
            </a:extLst>
          </p:cNvPr>
          <p:cNvSpPr>
            <a:spLocks/>
          </p:cNvSpPr>
          <p:nvPr/>
        </p:nvSpPr>
        <p:spPr bwMode="auto">
          <a:xfrm>
            <a:off x="3273366" y="4994167"/>
            <a:ext cx="1467988" cy="115212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60">
            <a:extLst>
              <a:ext uri="{FF2B5EF4-FFF2-40B4-BE49-F238E27FC236}">
                <a16:creationId xmlns:a16="http://schemas.microsoft.com/office/drawing/2014/main" id="{D5747129-A1FD-4E28-9109-CF5B718E6A5A}"/>
              </a:ext>
            </a:extLst>
          </p:cNvPr>
          <p:cNvSpPr txBox="1"/>
          <p:nvPr/>
        </p:nvSpPr>
        <p:spPr>
          <a:xfrm>
            <a:off x="3522842" y="5437247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/>
              <a:t>产品主义</a:t>
            </a:r>
            <a:endParaRPr lang="en-US" altLang="zh-CN" sz="1800" b="1" dirty="0"/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50677D40-9B6E-48E0-AF12-922908D43CAA}"/>
              </a:ext>
            </a:extLst>
          </p:cNvPr>
          <p:cNvSpPr txBox="1"/>
          <p:nvPr/>
        </p:nvSpPr>
        <p:spPr>
          <a:xfrm>
            <a:off x="735208" y="1218826"/>
            <a:ext cx="10528680" cy="3570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没有广告投放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没有销售部门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没有打招生电话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去名师化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经营上的让利主义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人性化待遇</a:t>
            </a:r>
            <a:endParaRPr lang="en-CA" altLang="zh-CN" sz="2000" dirty="0"/>
          </a:p>
          <a:p>
            <a:pPr latinLnBrk="0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/>
      <p:bldP spid="22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:a16="http://schemas.microsoft.com/office/drawing/2014/main" id="{0AD13AE7-6972-4721-ADF7-FCD4A1AF1A20}"/>
              </a:ext>
            </a:extLst>
          </p:cNvPr>
          <p:cNvSpPr/>
          <p:nvPr/>
        </p:nvSpPr>
        <p:spPr>
          <a:xfrm>
            <a:off x="451480" y="1015626"/>
            <a:ext cx="11100440" cy="499909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93">
            <a:extLst>
              <a:ext uri="{FF2B5EF4-FFF2-40B4-BE49-F238E27FC236}">
                <a16:creationId xmlns:a16="http://schemas.microsoft.com/office/drawing/2014/main" id="{EC8B1314-8F9B-4268-8B40-14D25A82AA4F}"/>
              </a:ext>
            </a:extLst>
          </p:cNvPr>
          <p:cNvSpPr/>
          <p:nvPr/>
        </p:nvSpPr>
        <p:spPr>
          <a:xfrm>
            <a:off x="425440" y="100231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93">
            <a:extLst>
              <a:ext uri="{FF2B5EF4-FFF2-40B4-BE49-F238E27FC236}">
                <a16:creationId xmlns:a16="http://schemas.microsoft.com/office/drawing/2014/main" id="{F38327C9-E647-41CF-81F4-AEA16999E1B5}"/>
              </a:ext>
            </a:extLst>
          </p:cNvPr>
          <p:cNvSpPr/>
          <p:nvPr/>
        </p:nvSpPr>
        <p:spPr>
          <a:xfrm rot="10800000">
            <a:off x="11310248" y="578063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50677D40-9B6E-48E0-AF12-922908D43CAA}"/>
              </a:ext>
            </a:extLst>
          </p:cNvPr>
          <p:cNvSpPr txBox="1"/>
          <p:nvPr/>
        </p:nvSpPr>
        <p:spPr>
          <a:xfrm>
            <a:off x="735208" y="1218826"/>
            <a:ext cx="10528680" cy="4555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提供额外服务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  </a:t>
            </a:r>
            <a:r>
              <a:rPr lang="zh-CN" altLang="en-US" sz="2000" dirty="0"/>
              <a:t>信息的网络传播边际成本为</a:t>
            </a:r>
            <a:r>
              <a:rPr lang="en-US" altLang="zh-CN" sz="2000" dirty="0"/>
              <a:t>0.</a:t>
            </a:r>
            <a:r>
              <a:rPr lang="zh-CN" altLang="en-US" sz="2000" dirty="0"/>
              <a:t>需要提供图书，教材，答疑，作业，题库等额外的服务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技术驱动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  </a:t>
            </a:r>
            <a:r>
              <a:rPr lang="zh-CN" altLang="en-US" sz="2000" dirty="0"/>
              <a:t>跟踪行业最新技术，比如直播，点播，以及最新热点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不惜成本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人性化管理 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  </a:t>
            </a:r>
            <a:r>
              <a:rPr lang="zh-CN" altLang="en-US" sz="2000" dirty="0"/>
              <a:t>不仅要看到可量化的</a:t>
            </a:r>
            <a:r>
              <a:rPr lang="en-US" altLang="zh-CN" sz="2000" dirty="0"/>
              <a:t>KPI</a:t>
            </a:r>
            <a:r>
              <a:rPr lang="zh-CN" altLang="en-US" sz="2000" dirty="0"/>
              <a:t>，同时要看到很多不可见的工作，努力</a:t>
            </a:r>
            <a:endParaRPr lang="en-CA" altLang="zh-CN" sz="2000" dirty="0"/>
          </a:p>
          <a:p>
            <a:pPr latinLnBrk="0"/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做好口碑</a:t>
            </a:r>
            <a:endParaRPr lang="en-CA" altLang="zh-CN" sz="2000" dirty="0"/>
          </a:p>
          <a:p>
            <a:r>
              <a:rPr lang="en-CA" altLang="zh-CN" sz="2000" dirty="0"/>
              <a:t>   </a:t>
            </a:r>
            <a:r>
              <a:rPr lang="zh-CN" altLang="en-US" sz="2000" dirty="0"/>
              <a:t>不与学生及供应商争利</a:t>
            </a:r>
            <a:endParaRPr lang="en-CA" altLang="zh-CN" sz="2000" dirty="0"/>
          </a:p>
          <a:p>
            <a:r>
              <a:rPr lang="en-CA" altLang="zh-CN" sz="2000" dirty="0"/>
              <a:t>   </a:t>
            </a:r>
            <a:r>
              <a:rPr lang="zh-CN" altLang="en-US" sz="2000"/>
              <a:t>差异化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12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12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2859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/>
    </p:bldLst>
  </p:timing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21882</TotalTime>
  <Pages>0</Pages>
  <Words>142</Words>
  <Characters>0</Characters>
  <Application>Microsoft Office PowerPoint</Application>
  <DocSecurity>0</DocSecurity>
  <PresentationFormat>宽屏</PresentationFormat>
  <Lines>0</Lines>
  <Paragraphs>33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Microsoft YaHei</vt:lpstr>
      <vt:lpstr>Microsoft YaHei</vt:lpstr>
      <vt:lpstr>宋体</vt:lpstr>
      <vt:lpstr>Arial</vt:lpstr>
      <vt:lpstr>Calibri</vt:lpstr>
      <vt:lpstr>清华MOOC</vt:lpstr>
      <vt:lpstr>1111</vt:lpstr>
      <vt:lpstr>1_1111</vt:lpstr>
      <vt:lpstr>1_清华MOOC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gavinzheng</cp:lastModifiedBy>
  <cp:revision>1917</cp:revision>
  <dcterms:created xsi:type="dcterms:W3CDTF">2014-01-16T12:01:00Z</dcterms:created>
  <dcterms:modified xsi:type="dcterms:W3CDTF">2018-04-22T08:03:11Z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