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8" r:id="rId6"/>
    <p:sldId id="279" r:id="rId7"/>
    <p:sldId id="281" r:id="rId8"/>
    <p:sldId id="282" r:id="rId9"/>
    <p:sldId id="283" r:id="rId10"/>
    <p:sldId id="284" r:id="rId11"/>
    <p:sldId id="287" r:id="rId12"/>
    <p:sldId id="288" r:id="rId13"/>
    <p:sldId id="285" r:id="rId14"/>
    <p:sldId id="286" r:id="rId15"/>
    <p:sldId id="289" r:id="rId16"/>
    <p:sldId id="290" r:id="rId17"/>
    <p:sldId id="291" r:id="rId18"/>
    <p:sldId id="292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280" autoAdjust="0"/>
  </p:normalViewPr>
  <p:slideViewPr>
    <p:cSldViewPr>
      <p:cViewPr varScale="1">
        <p:scale>
          <a:sx n="114" d="100"/>
          <a:sy n="114" d="100"/>
        </p:scale>
        <p:origin x="300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6/15/2017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6/15/2017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647.htm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  萨省商业移民一览</a:t>
            </a:r>
            <a:br>
              <a:rPr lang="en-US" altLang="zh-CN" dirty="0"/>
            </a:br>
            <a:r>
              <a:rPr lang="en-US" altLang="zh-CN" dirty="0"/>
              <a:t>       2016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476672"/>
            <a:ext cx="9601200" cy="569552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CA" sz="3600" dirty="0"/>
              <a:t>EOI</a:t>
            </a:r>
            <a:r>
              <a:rPr lang="zh-CN" altLang="en-US" sz="3600" dirty="0"/>
              <a:t>评分机制对申请人的年龄、学历、语言、资产、经商经验等进行综合评分，从高分到低分排列，择优选取适合的申请人，并给予申请邀请函。</a:t>
            </a:r>
            <a:endParaRPr lang="en-US" altLang="zh-CN" sz="3600" dirty="0"/>
          </a:p>
          <a:p>
            <a:r>
              <a:rPr lang="zh-CN" altLang="en-US" sz="3600" dirty="0"/>
              <a:t>获</a:t>
            </a:r>
            <a:r>
              <a:rPr lang="en-CA" sz="3600" dirty="0"/>
              <a:t>2</a:t>
            </a:r>
            <a:r>
              <a:rPr lang="zh-CN" altLang="en-US" sz="3600" dirty="0"/>
              <a:t>年工签，当地经营满足要求并符合</a:t>
            </a:r>
            <a:r>
              <a:rPr lang="en-CA" sz="3600" dirty="0"/>
              <a:t>EOI</a:t>
            </a:r>
            <a:r>
              <a:rPr lang="zh-CN" altLang="en-US" sz="3600" dirty="0"/>
              <a:t>评分标准，才可以获省提名 </a:t>
            </a:r>
            <a:endParaRPr lang="en-US" altLang="zh-CN" sz="3600" dirty="0"/>
          </a:p>
          <a:p>
            <a:r>
              <a:rPr lang="zh-CN" altLang="en-US" sz="3600" dirty="0"/>
              <a:t>申请人被萨省提名后，加拿大移民部（</a:t>
            </a:r>
            <a:r>
              <a:rPr lang="en-CA" sz="3600" dirty="0"/>
              <a:t>CIC</a:t>
            </a:r>
            <a:r>
              <a:rPr lang="zh-CN" altLang="en-US" sz="3600" dirty="0"/>
              <a:t>）负责评估申请人的永久居留资格，包括健康，犯罪和安全评估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76876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116632"/>
            <a:ext cx="9122607" cy="6480720"/>
          </a:xfrm>
        </p:spPr>
      </p:pic>
    </p:spTree>
    <p:extLst>
      <p:ext uri="{BB962C8B-B14F-4D97-AF65-F5344CB8AC3E}">
        <p14:creationId xmlns:p14="http://schemas.microsoft.com/office/powerpoint/2010/main" val="216775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88640"/>
            <a:ext cx="8287757" cy="6390287"/>
          </a:xfrm>
        </p:spPr>
      </p:pic>
    </p:spTree>
    <p:extLst>
      <p:ext uri="{BB962C8B-B14F-4D97-AF65-F5344CB8AC3E}">
        <p14:creationId xmlns:p14="http://schemas.microsoft.com/office/powerpoint/2010/main" val="4104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-372"/>
            <a:ext cx="4756560" cy="6172572"/>
          </a:xfrm>
        </p:spPr>
      </p:pic>
    </p:spTree>
    <p:extLst>
      <p:ext uri="{BB962C8B-B14F-4D97-AF65-F5344CB8AC3E}">
        <p14:creationId xmlns:p14="http://schemas.microsoft.com/office/powerpoint/2010/main" val="33462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3" y="93073"/>
            <a:ext cx="5012173" cy="6504279"/>
          </a:xfrm>
        </p:spPr>
      </p:pic>
    </p:spTree>
    <p:extLst>
      <p:ext uri="{BB962C8B-B14F-4D97-AF65-F5344CB8AC3E}">
        <p14:creationId xmlns:p14="http://schemas.microsoft.com/office/powerpoint/2010/main" val="335353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93073"/>
            <a:ext cx="4901194" cy="6360263"/>
          </a:xfrm>
        </p:spPr>
      </p:pic>
    </p:spTree>
    <p:extLst>
      <p:ext uri="{BB962C8B-B14F-4D97-AF65-F5344CB8AC3E}">
        <p14:creationId xmlns:p14="http://schemas.microsoft.com/office/powerpoint/2010/main" val="79493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skatchewan ma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260648"/>
            <a:ext cx="6325586" cy="637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94612" y="1412776"/>
            <a:ext cx="3888432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/>
              <a:t>萨斯喀彻温省（简称萨省，</a:t>
            </a:r>
            <a:r>
              <a:rPr lang="en-US" altLang="zh-CN" sz="3200" dirty="0"/>
              <a:t>Saskatchewan</a:t>
            </a:r>
            <a:r>
              <a:rPr lang="zh-CN" altLang="en-US" sz="3200" dirty="0"/>
              <a:t>）被誉为</a:t>
            </a:r>
            <a:r>
              <a:rPr lang="zh-CN" altLang="en-US" sz="3200" dirty="0">
                <a:hlinkClick r:id="rId3"/>
              </a:rPr>
              <a:t>加拿大</a:t>
            </a:r>
            <a:r>
              <a:rPr lang="zh-CN" altLang="en-US" sz="3200" dirty="0"/>
              <a:t>的“产粮之篮”，以牧场和麦田而闻名。萨省位于加拿大中心地带，东西与曼尼托巴省和阿尔伯塔省为邻，南部与美国的蒙太拿州和北达科他州接壤。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99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1124744"/>
            <a:ext cx="3173933" cy="528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73932" y="908720"/>
            <a:ext cx="42468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</a:rPr>
              <a:t>萨省面积</a:t>
            </a:r>
            <a:r>
              <a:rPr lang="en-US" altLang="zh-CN" sz="3600" dirty="0">
                <a:solidFill>
                  <a:srgbClr val="333333"/>
                </a:solidFill>
                <a:latin typeface="arial" panose="020B0604020202020204" pitchFamily="34" charset="0"/>
              </a:rPr>
              <a:t>65.19</a:t>
            </a: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</a:rPr>
              <a:t>万平方公里，占全加面积</a:t>
            </a:r>
            <a:r>
              <a:rPr lang="en-US" altLang="zh-CN" sz="3600" dirty="0">
                <a:solidFill>
                  <a:srgbClr val="333333"/>
                </a:solidFill>
                <a:latin typeface="arial" panose="020B0604020202020204" pitchFamily="34" charset="0"/>
              </a:rPr>
              <a:t>6.5%</a:t>
            </a: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</a:rPr>
              <a:t>，其中森林面积约</a:t>
            </a:r>
            <a:r>
              <a:rPr lang="en-US" altLang="zh-CN" sz="3600" dirty="0">
                <a:solidFill>
                  <a:srgbClr val="333333"/>
                </a:solidFill>
                <a:latin typeface="arial" panose="020B0604020202020204" pitchFamily="34" charset="0"/>
              </a:rPr>
              <a:t>35.2</a:t>
            </a: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</a:rPr>
              <a:t>万平方公里，淡水面积约</a:t>
            </a:r>
            <a:r>
              <a:rPr lang="en-US" altLang="zh-CN" sz="3600" dirty="0">
                <a:solidFill>
                  <a:srgbClr val="333333"/>
                </a:solidFill>
                <a:latin typeface="arial" panose="020B0604020202020204" pitchFamily="34" charset="0"/>
              </a:rPr>
              <a:t>8.16</a:t>
            </a: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</a:rPr>
              <a:t>万平方公里。人口</a:t>
            </a:r>
            <a:r>
              <a:rPr lang="en-US" altLang="zh-CN" sz="3600" dirty="0">
                <a:solidFill>
                  <a:srgbClr val="333333"/>
                </a:solidFill>
                <a:latin typeface="arial" panose="020B0604020202020204" pitchFamily="34" charset="0"/>
              </a:rPr>
              <a:t>130</a:t>
            </a: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</a:rPr>
              <a:t>万，</a:t>
            </a:r>
            <a:r>
              <a:rPr lang="en-US" altLang="zh-CN" sz="3600" dirty="0">
                <a:solidFill>
                  <a:srgbClr val="333333"/>
                </a:solidFill>
                <a:latin typeface="arial" panose="020B0604020202020204" pitchFamily="34" charset="0"/>
              </a:rPr>
              <a:t>60%</a:t>
            </a:r>
            <a:r>
              <a:rPr lang="zh-CN" altLang="en-US" sz="3600" dirty="0">
                <a:solidFill>
                  <a:srgbClr val="333333"/>
                </a:solidFill>
                <a:latin typeface="arial" panose="020B0604020202020204" pitchFamily="34" charset="0"/>
              </a:rPr>
              <a:t>以上的人口居住在城市。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80039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askatchewan mineral ma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90" y="669147"/>
            <a:ext cx="4066847" cy="526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22404" y="669146"/>
            <a:ext cx="49685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萨省自然资源丰富，是加农牧业、林业、能源和矿产大省。萨省的农业产值占全。</a:t>
            </a:r>
          </a:p>
          <a:p>
            <a:r>
              <a:rPr lang="zh-CN" altLang="en-US" sz="2800" dirty="0"/>
              <a:t>加农业产值的</a:t>
            </a:r>
            <a:r>
              <a:rPr lang="en-US" altLang="zh-CN" sz="2800" dirty="0"/>
              <a:t>15%</a:t>
            </a:r>
            <a:r>
              <a:rPr lang="zh-CN" altLang="en-US" sz="2800" dirty="0"/>
              <a:t>；钾碱储量占世界的三分之二；萨省是加第二大原油产地，已探明的原油约为</a:t>
            </a:r>
            <a:r>
              <a:rPr lang="en-US" altLang="zh-CN" sz="2800" dirty="0"/>
              <a:t>9.44</a:t>
            </a:r>
            <a:r>
              <a:rPr lang="zh-CN" altLang="en-US" sz="2800" dirty="0"/>
              <a:t>亿桶，约有</a:t>
            </a:r>
            <a:r>
              <a:rPr lang="en-US" altLang="zh-CN" sz="2800" dirty="0"/>
              <a:t>250</a:t>
            </a:r>
            <a:r>
              <a:rPr lang="zh-CN" altLang="en-US" sz="2800" dirty="0"/>
              <a:t>亿桶的重油储量；天然气储量也很丰富，约有</a:t>
            </a:r>
            <a:r>
              <a:rPr lang="en-US" altLang="zh-CN" sz="2800" dirty="0"/>
              <a:t>693</a:t>
            </a:r>
            <a:r>
              <a:rPr lang="zh-CN" altLang="en-US" sz="2800" dirty="0"/>
              <a:t>亿立方米；萨省还拥有加</a:t>
            </a:r>
            <a:r>
              <a:rPr lang="en-US" altLang="zh-CN" sz="2800" dirty="0"/>
              <a:t>78%</a:t>
            </a:r>
            <a:r>
              <a:rPr lang="zh-CN" altLang="en-US" sz="2800" dirty="0"/>
              <a:t>的铀矿。加经济森林的中心地带位于萨省北部。</a:t>
            </a:r>
          </a:p>
        </p:txBody>
      </p:sp>
    </p:spTree>
    <p:extLst>
      <p:ext uri="{BB962C8B-B14F-4D97-AF65-F5344CB8AC3E}">
        <p14:creationId xmlns:p14="http://schemas.microsoft.com/office/powerpoint/2010/main" val="4719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萨斯卡通市（</a:t>
            </a:r>
            <a:r>
              <a:rPr lang="en-CA" dirty="0"/>
              <a:t>Saskatoon）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r>
              <a:rPr lang="zh-CN" altLang="en-US" sz="3200" dirty="0"/>
              <a:t>萨斯卡通市（</a:t>
            </a:r>
            <a:r>
              <a:rPr lang="en-US" altLang="zh-CN" sz="3200" dirty="0"/>
              <a:t>Saskatoon</a:t>
            </a:r>
            <a:r>
              <a:rPr lang="zh-CN" altLang="en-US" sz="3200" dirty="0"/>
              <a:t>）是萨斯喀彻温省文教和农牧业的中心，位于省会里贾那市以北</a:t>
            </a:r>
            <a:r>
              <a:rPr lang="en-US" altLang="zh-CN" sz="3200" dirty="0"/>
              <a:t>260</a:t>
            </a:r>
            <a:r>
              <a:rPr lang="zh-CN" altLang="en-US" sz="3200" dirty="0"/>
              <a:t>公里，人口约</a:t>
            </a:r>
            <a:r>
              <a:rPr lang="en-US" altLang="zh-CN" sz="3200" dirty="0"/>
              <a:t>21</a:t>
            </a:r>
            <a:r>
              <a:rPr lang="zh-CN" altLang="en-US" sz="3200" dirty="0"/>
              <a:t>万，商业零售约</a:t>
            </a:r>
            <a:r>
              <a:rPr lang="en-US" altLang="zh-CN" sz="3200" dirty="0"/>
              <a:t>20</a:t>
            </a:r>
            <a:r>
              <a:rPr lang="zh-CN" altLang="en-US" sz="3200" dirty="0"/>
              <a:t>亿加元，覆盖约</a:t>
            </a:r>
            <a:r>
              <a:rPr lang="en-US" altLang="zh-CN" sz="3200" dirty="0"/>
              <a:t>55</a:t>
            </a:r>
            <a:r>
              <a:rPr lang="zh-CN" altLang="en-US" sz="3200" dirty="0"/>
              <a:t>万人口。萨斯喀彻温大学在该市占据了很大的面积，在加农牧业、生物技术研究开发中占有重要地位。加联邦政府在该市设立了加拿大光源中心，是加投资最大的单项科技项目。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87715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               Regina</a:t>
            </a:r>
            <a:endParaRPr lang="en-CA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4000" dirty="0"/>
          </a:p>
          <a:p>
            <a:r>
              <a:rPr lang="zh-CN" altLang="en-US" sz="4000" dirty="0"/>
              <a:t>里贾纳是萨斯喀彻温省的省会，人口约</a:t>
            </a:r>
            <a:r>
              <a:rPr lang="en-US" altLang="zh-CN" sz="4000" dirty="0"/>
              <a:t>30</a:t>
            </a:r>
            <a:r>
              <a:rPr lang="zh-CN" altLang="en-US" sz="4000" dirty="0"/>
              <a:t>万，气候温和，是全省政治、经济、文化中心。里贾纳市是加拿大两大重要工业城市之一，主要有炼油、机械制造、农机设备、金属加工、化工、食品工业。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37616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商业移民新政</a:t>
            </a:r>
            <a:endParaRPr lang="en-CA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477" y="2009056"/>
            <a:ext cx="9601200" cy="48489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CA" sz="3200" dirty="0"/>
              <a:t>50</a:t>
            </a:r>
            <a:r>
              <a:rPr lang="zh-CN" altLang="en-US" sz="3200" dirty="0"/>
              <a:t>万加币合法积累的净资产， 并可被认证。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3200" dirty="0"/>
              <a:t>至少三年创业或相关商业管理经验</a:t>
            </a:r>
            <a:endParaRPr lang="en-CA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3200" dirty="0"/>
              <a:t>投资至少</a:t>
            </a:r>
            <a:r>
              <a:rPr lang="en-CA" sz="3200" dirty="0"/>
              <a:t>20</a:t>
            </a:r>
            <a:r>
              <a:rPr lang="zh-CN" altLang="en-US" sz="3200" dirty="0"/>
              <a:t>万加币（在里贾纳和萨斯卡通地区至少</a:t>
            </a:r>
            <a:r>
              <a:rPr lang="en-CA" sz="3200" dirty="0"/>
              <a:t>30</a:t>
            </a:r>
            <a:r>
              <a:rPr lang="zh-CN" altLang="en-US" sz="3200" dirty="0"/>
              <a:t>万加币）到当地并实际经营一个企业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3200" dirty="0"/>
              <a:t>积极并持续地参与日常商业经营管理；需为在萨省加拿大公民或永久居民（非亲属人员）创建至少</a:t>
            </a:r>
            <a:r>
              <a:rPr lang="en-CA" sz="3200" dirty="0"/>
              <a:t>2</a:t>
            </a:r>
            <a:r>
              <a:rPr lang="zh-CN" altLang="en-US" sz="3200" dirty="0"/>
              <a:t>个就业机会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327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申请程序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所有申请必须通过萨省企业家意愿表达系统（</a:t>
            </a:r>
            <a:r>
              <a:rPr lang="en-CA" sz="3600" dirty="0"/>
              <a:t>SINP Entrepreneur EOI</a:t>
            </a:r>
            <a:r>
              <a:rPr lang="zh-CN" altLang="en-US" sz="3600" dirty="0"/>
              <a:t>）网上提交。提交意愿表达不等于提交申请。</a:t>
            </a:r>
            <a:endParaRPr lang="en-CA" altLang="zh-CN" sz="3600" dirty="0"/>
          </a:p>
          <a:p>
            <a:r>
              <a:rPr lang="en-CA" sz="3600" dirty="0"/>
              <a:t>EOI</a:t>
            </a:r>
            <a:r>
              <a:rPr lang="zh-CN" altLang="en-US" sz="3600" dirty="0"/>
              <a:t>系统中获高分的申请人，萨省移民局根据分数高低排序，发邀请函给申请人，邀请申请人提交申请。</a:t>
            </a:r>
            <a:endParaRPr lang="en-US" altLang="zh-CN" sz="3600" dirty="0"/>
          </a:p>
          <a:p>
            <a:r>
              <a:rPr lang="zh-CN" altLang="en-US" sz="3600" dirty="0"/>
              <a:t>获</a:t>
            </a:r>
            <a:r>
              <a:rPr lang="en-CA" sz="3600" dirty="0"/>
              <a:t>2</a:t>
            </a:r>
            <a:r>
              <a:rPr lang="zh-CN" altLang="en-US" sz="3600" dirty="0"/>
              <a:t>年工签，当地经营生意。</a:t>
            </a:r>
            <a:endParaRPr lang="en-US" altLang="zh-CN" sz="36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095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当申请人满足商业表现协议（</a:t>
            </a:r>
            <a:r>
              <a:rPr lang="en-CA" sz="3600" dirty="0"/>
              <a:t>Business Performance Agreement</a:t>
            </a:r>
            <a:r>
              <a:rPr lang="zh-CN" altLang="en-US" sz="3600" dirty="0"/>
              <a:t>）的条件时，将被允许申请获得省提名。</a:t>
            </a:r>
            <a:endParaRPr lang="en-US" altLang="zh-CN" sz="3600" dirty="0"/>
          </a:p>
          <a:p>
            <a:r>
              <a:rPr lang="zh-CN" altLang="en-US" sz="3600" dirty="0"/>
              <a:t>申请人被萨省提名后，加拿大移民部（</a:t>
            </a:r>
            <a:r>
              <a:rPr lang="en-CA" sz="3600" dirty="0"/>
              <a:t>CIC</a:t>
            </a:r>
            <a:r>
              <a:rPr lang="zh-CN" altLang="en-US" sz="3600" dirty="0"/>
              <a:t>）负责评估申请人的永久居留资格，包括健康，犯罪和安全评估</a:t>
            </a:r>
            <a:endParaRPr lang="en-US" altLang="zh-CN" sz="3600" dirty="0"/>
          </a:p>
          <a:p>
            <a:endParaRPr lang="en-CA" dirty="0"/>
          </a:p>
          <a:p>
            <a:r>
              <a:rPr lang="en-CA" dirty="0"/>
              <a:t> 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794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249165-F638-412C-8E0A-DFB7045CA2E0}">
  <ds:schemaRefs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42</TotalTime>
  <Words>838</Words>
  <Application>Microsoft Office PowerPoint</Application>
  <PresentationFormat>Custom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Euphemia</vt:lpstr>
      <vt:lpstr>Wingdings</vt:lpstr>
      <vt:lpstr>Serenity 16x9</vt:lpstr>
      <vt:lpstr>   萨省商业移民一览        2016年12月</vt:lpstr>
      <vt:lpstr>PowerPoint Presentation</vt:lpstr>
      <vt:lpstr>PowerPoint Presentation</vt:lpstr>
      <vt:lpstr>PowerPoint Presentation</vt:lpstr>
      <vt:lpstr>萨斯卡通市（Saskatoon）</vt:lpstr>
      <vt:lpstr>               Regina</vt:lpstr>
      <vt:lpstr>商业移民新政</vt:lpstr>
      <vt:lpstr>申请程序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Jenifer Ding</dc:creator>
  <cp:lastModifiedBy>Hi Bayshore Gateways</cp:lastModifiedBy>
  <cp:revision>7</cp:revision>
  <dcterms:created xsi:type="dcterms:W3CDTF">2016-11-22T01:15:17Z</dcterms:created>
  <dcterms:modified xsi:type="dcterms:W3CDTF">2017-06-16T00:33:45Z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