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8" r:id="rId4"/>
    <p:sldId id="259" r:id="rId5"/>
    <p:sldId id="267" r:id="rId6"/>
    <p:sldId id="263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9F8"/>
    <a:srgbClr val="FEB307"/>
    <a:srgbClr val="4182FA"/>
    <a:srgbClr val="EEA91D"/>
    <a:srgbClr val="209D3F"/>
    <a:srgbClr val="E1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2" autoAdjust="0"/>
  </p:normalViewPr>
  <p:slideViewPr>
    <p:cSldViewPr snapToGrid="0">
      <p:cViewPr varScale="1">
        <p:scale>
          <a:sx n="93" d="100"/>
          <a:sy n="93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0" name="Shape 6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6047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sz="1200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3465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sz="1200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656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sz="1200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02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sz="1200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94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5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2.tif" descr="学堂在线品牌标志 - RGB-04.png"/>
          <p:cNvPicPr>
            <a:picLocks noChangeAspect="1"/>
          </p:cNvPicPr>
          <p:nvPr/>
        </p:nvPicPr>
        <p:blipFill>
          <a:blip r:embed="rId3">
            <a:alphaModFix amt="23000"/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2.tif" descr="学堂在线品牌标志 - RGB-04.png"/>
          <p:cNvPicPr>
            <a:picLocks noChangeAspect="1"/>
          </p:cNvPicPr>
          <p:nvPr/>
        </p:nvPicPr>
        <p:blipFill>
          <a:blip r:embed="rId3">
            <a:alphaModFix amt="23000"/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Group 36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3" name="Group 33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29" name="Shape 29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5" name="Shape 35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</a:lvl1pPr>
          </a:lstStyle>
          <a:p>
            <a:r>
              <a:t>单击此处编辑母版副标题样式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10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 221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219" name="Group 219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218" name="Group 218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220" name="Shape 220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2909358" y="2494491"/>
            <a:ext cx="3775076" cy="1404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32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roup 243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241" name="Group 241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240" name="Group 240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242" name="Shape 242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6810375" y="1600200"/>
            <a:ext cx="2117725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54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 265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263" name="Group 263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262" name="Group 262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258" name="Shape 258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264" name="Shape 264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xfrm>
            <a:off x="2976563" y="3455987"/>
            <a:ext cx="5327651" cy="1573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75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6" name="Group 286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284" name="Group 284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283" name="Group 283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279" name="Shape 279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285" name="Shape 285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358775" y="1412778"/>
            <a:ext cx="8389939" cy="4716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3"/>
          </p:nvPr>
        </p:nvSpPr>
        <p:spPr>
          <a:xfrm>
            <a:off x="251519" y="656468"/>
            <a:ext cx="8676966" cy="612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>
                <a:solidFill>
                  <a:srgbClr val="660099"/>
                </a:solidFill>
              </a:defRPr>
            </a:pP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－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297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 30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06" name="Group 30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05" name="Group 30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301" name="Shape 30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2" name="Shape 30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07" name="Shape 30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4.png" descr="ppt模板-02.png"/>
          <p:cNvPicPr>
            <a:picLocks noChangeAspect="1"/>
          </p:cNvPicPr>
          <p:nvPr/>
        </p:nvPicPr>
        <p:blipFill>
          <a:blip r:embed="rId3">
            <a:alphaModFix amt="44000"/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7" name="Group 327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25" name="Group 325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24" name="Group 324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320" name="Shape 320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26" name="Shape 326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" name="Group 34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46" name="Group 34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45" name="Group 34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341" name="Shape 34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47" name="Shape 34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4" cy="8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9" name="Group 369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67" name="Group 367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66" name="Group 366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362" name="Shape 362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68" name="Shape 368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Group 390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387" name="Group 387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383" name="Shape 383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86" name="Shape 386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389" name="Shape 389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4" cy="8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595959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595959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595959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595959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595959"/>
                </a:solidFill>
              </a:defRPr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93" name="Shape 3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1" name="Group 411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409" name="Group 409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408" name="Group 408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404" name="Shape 404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10" name="Shape 410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solidFill>
                  <a:srgbClr val="595959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47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Group 5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55" name="Group 5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1" name="Shape 5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57" name="Shape 5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2909358" y="2494491"/>
            <a:ext cx="3775076" cy="1404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433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431" name="Group 431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430" name="Group 430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426" name="Shape 426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32" name="Shape 432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4" cy="8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35" name="Shape 4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3" name="Group 453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451" name="Group 451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450" name="Group 450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446" name="Shape 446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52" name="Shape 452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454" name="Shape 4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2" name="Group 472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470" name="Group 470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469" name="Group 469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465" name="Shape 465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71" name="Shape 471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75" name="Shape 475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4" name="Group 494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492" name="Group 492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491" name="Group 491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493" name="Shape 493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96" name="Shape 49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97" name="Shape 49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498" name="Shape 4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 516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514" name="Group 514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08" name="Shape 508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513" name="Group 513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09" name="Shape 509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0" name="Shape 510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515" name="Shape 515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4" cy="8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7" name="Group 537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535" name="Group 535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29" name="Shape 529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534" name="Group 534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30" name="Shape 530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536" name="Shape 536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538" name="Shape 538"/>
          <p:cNvSpPr>
            <a:spLocks noGrp="1"/>
          </p:cNvSpPr>
          <p:nvPr>
            <p:ph type="title"/>
          </p:nvPr>
        </p:nvSpPr>
        <p:spPr>
          <a:xfrm>
            <a:off x="6629400" y="561975"/>
            <a:ext cx="2057400" cy="5564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539" name="Shape 539"/>
          <p:cNvSpPr>
            <a:spLocks noGrp="1"/>
          </p:cNvSpPr>
          <p:nvPr>
            <p:ph type="body" idx="1"/>
          </p:nvPr>
        </p:nvSpPr>
        <p:spPr>
          <a:xfrm>
            <a:off x="457200" y="561975"/>
            <a:ext cx="6019800" cy="5564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40" name="Shape 5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8" name="Group 55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556" name="Group 55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50" name="Shape 55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555" name="Group 55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51" name="Shape 55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557" name="Shape 55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4" cy="8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>
                <a:solidFill>
                  <a:srgbClr val="5D276C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8" name="Group 57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576" name="Group 57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70" name="Shape 57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575" name="Group 57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577" name="Shape 57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579" name="Shape 579"/>
          <p:cNvSpPr>
            <a:spLocks noGrp="1"/>
          </p:cNvSpPr>
          <p:nvPr>
            <p:ph type="body" idx="1"/>
          </p:nvPr>
        </p:nvSpPr>
        <p:spPr>
          <a:xfrm>
            <a:off x="358775" y="1412778"/>
            <a:ext cx="8389939" cy="4716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3"/>
          </p:nvPr>
        </p:nvSpPr>
        <p:spPr>
          <a:xfrm>
            <a:off x="251519" y="656468"/>
            <a:ext cx="8676966" cy="612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>
                <a:solidFill>
                  <a:srgbClr val="660099"/>
                </a:solidFill>
              </a:defRPr>
            </a:pPr>
            <a:endParaRPr/>
          </a:p>
        </p:txBody>
      </p:sp>
      <p:pic>
        <p:nvPicPr>
          <p:cNvPr id="581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229353"/>
            <a:ext cx="9163050" cy="581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9525" y="6780214"/>
            <a:ext cx="9163050" cy="8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7.png" descr="C:\Users\Administrator\Desktop\xtzx\PPT\PPT-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350" y="6310312"/>
            <a:ext cx="1265238" cy="392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8.png" descr="thu-logo-wide-lit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92975" y="274638"/>
            <a:ext cx="1624518" cy="556398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Shape 5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目录－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3" name="Group 603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601" name="Group 601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595" name="Shape 595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600" name="Group 600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596" name="Shape 596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602" name="Shape 602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604" name="Shape 604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2" name="Group 622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620" name="Group 620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614" name="Shape 614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619" name="Group 619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615" name="Shape 615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7" name="Shape 617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621" name="Shape 621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623" name="Shape 623"/>
          <p:cNvSpPr/>
          <p:nvPr/>
        </p:nvSpPr>
        <p:spPr>
          <a:xfrm>
            <a:off x="6026150" y="927100"/>
            <a:ext cx="0" cy="844551"/>
          </a:xfrm>
          <a:prstGeom prst="line">
            <a:avLst/>
          </a:prstGeom>
          <a:ln w="38100">
            <a:solidFill>
              <a:srgbClr val="552579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624" name="image9.png" descr="C:\Users\apple\Desktop\捕获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262" y="1011237"/>
            <a:ext cx="2352676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image10.jpg" descr="C:\2014业务工作\1208-教育部在线教育研究中心VI\应用部分\PPT\元素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2824163"/>
            <a:ext cx="9144000" cy="4033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11.png" descr="C:\2014业务工作\1208-教育部在线教育研究中心VI\应用部分\PPT\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92425" y="850900"/>
            <a:ext cx="2930525" cy="976313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>
            <a:spLocks noGrp="1"/>
          </p:cNvSpPr>
          <p:nvPr>
            <p:ph type="body" sz="quarter" idx="1"/>
          </p:nvPr>
        </p:nvSpPr>
        <p:spPr>
          <a:xfrm>
            <a:off x="2526731" y="4461264"/>
            <a:ext cx="6400801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SzTx/>
              <a:buFontTx/>
              <a:buNone/>
              <a:defRPr sz="28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628" name="Shape 628"/>
          <p:cNvSpPr>
            <a:spLocks noGrp="1"/>
          </p:cNvSpPr>
          <p:nvPr>
            <p:ph type="title"/>
          </p:nvPr>
        </p:nvSpPr>
        <p:spPr>
          <a:xfrm>
            <a:off x="2577781" y="2824477"/>
            <a:ext cx="6349750" cy="14700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r"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629" name="Shape 6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69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 80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78" name="Group 78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77" name="Group 77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73" name="Shape 73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79" name="Shape 79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单击此处编辑母版标题样式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</a:lstStyle>
          <a:p>
            <a:r>
              <a:t>单击此处编辑母版文本样式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目录－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7" name="Group 647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645" name="Group 645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644" name="Group 644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640" name="Shape 640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646" name="Shape 646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648" name="Shape 648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image3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63" y="-42336"/>
            <a:ext cx="1782600" cy="12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63" y="511173"/>
            <a:ext cx="987997" cy="1119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image4.png" descr="ppt模板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409197"/>
            <a:ext cx="987997" cy="1119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6" name="Group 666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664" name="Group 664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658" name="Shape 658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663" name="Group 663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659" name="Shape 659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62" name="Shape 662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665" name="Shape 665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667" name="Shape 667"/>
          <p:cNvSpPr/>
          <p:nvPr/>
        </p:nvSpPr>
        <p:spPr>
          <a:xfrm>
            <a:off x="6026150" y="927100"/>
            <a:ext cx="0" cy="844551"/>
          </a:xfrm>
          <a:prstGeom prst="line">
            <a:avLst/>
          </a:prstGeom>
          <a:ln w="38100">
            <a:solidFill>
              <a:srgbClr val="552579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668" name="image9.png" descr="C:\Users\apple\Desktop\捕获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262" y="1011237"/>
            <a:ext cx="2352676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image10.jpg" descr="C:\2014业务工作\1208-教育部在线教育研究中心VI\应用部分\PPT\元素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2824163"/>
            <a:ext cx="9144000" cy="4033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image11.png" descr="C:\2014业务工作\1208-教育部在线教育研究中心VI\应用部分\PPT\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92425" y="850900"/>
            <a:ext cx="2930525" cy="976313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>
            <a:spLocks noGrp="1"/>
          </p:cNvSpPr>
          <p:nvPr>
            <p:ph type="body" sz="quarter" idx="1"/>
          </p:nvPr>
        </p:nvSpPr>
        <p:spPr>
          <a:xfrm>
            <a:off x="2526731" y="4461264"/>
            <a:ext cx="6400801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SzTx/>
              <a:buFontTx/>
              <a:buNone/>
              <a:defRPr sz="28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672" name="Shape 672"/>
          <p:cNvSpPr>
            <a:spLocks noGrp="1"/>
          </p:cNvSpPr>
          <p:nvPr>
            <p:ph type="title"/>
          </p:nvPr>
        </p:nvSpPr>
        <p:spPr>
          <a:xfrm>
            <a:off x="2577781" y="2824477"/>
            <a:ext cx="6349750" cy="14700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r"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673" name="Shape 6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91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02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00" name="Group 100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99" name="Group 99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95" name="Shape 95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01" name="Shape 101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2909358" y="2494491"/>
            <a:ext cx="3775076" cy="1404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113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 124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22" name="Group 122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121" name="Group 121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117" name="Shape 117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23" name="Shape 123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136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Group 147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45" name="Group 145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140" name="Shape 140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46" name="Shape 146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909358" y="2494491"/>
            <a:ext cx="3775076" cy="1404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164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Group 175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73" name="Group 173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172" name="Group 172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168" name="Shape 168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74" name="Shape 174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187" name="image1.png" descr="学堂在线品牌标志 - RGB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2.tif" descr="学堂在线品牌标志 - RGB-04.png"/>
          <p:cNvPicPr>
            <a:picLocks noChangeAspect="1"/>
          </p:cNvPicPr>
          <p:nvPr/>
        </p:nvPicPr>
        <p:blipFill>
          <a:blip r:embed="rId3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198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96" name="Group 196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195" name="Group 195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191" name="Shape 191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97" name="Shape 197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200" name="Shape 200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单击此处编辑母版文本样式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2418288"/>
            <a:ext cx="9144001" cy="2035176"/>
          </a:xfrm>
          <a:prstGeom prst="rect">
            <a:avLst/>
          </a:prstGeom>
          <a:solidFill>
            <a:srgbClr val="3369F8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pic>
        <p:nvPicPr>
          <p:cNvPr id="3" name="image1.png" descr="学堂在线品牌标志 - RGB-01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6595533" y="33867"/>
            <a:ext cx="2235201" cy="158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 descr="学堂在线品牌标志 - RGB-04.png"/>
          <p:cNvPicPr>
            <a:picLocks noChangeAspect="1"/>
          </p:cNvPicPr>
          <p:nvPr/>
        </p:nvPicPr>
        <p:blipFill>
          <a:blip r:embed="rId34">
            <a:extLst/>
          </a:blip>
          <a:srcRect l="50000"/>
          <a:stretch>
            <a:fillRect/>
          </a:stretch>
        </p:blipFill>
        <p:spPr>
          <a:xfrm>
            <a:off x="0" y="2073374"/>
            <a:ext cx="1326624" cy="265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tif" descr="学堂在线品牌标志 - RGB-04.png"/>
          <p:cNvPicPr>
            <a:picLocks noChangeAspect="1"/>
          </p:cNvPicPr>
          <p:nvPr/>
        </p:nvPicPr>
        <p:blipFill>
          <a:blip r:embed="rId34">
            <a:extLst/>
          </a:blip>
          <a:srcRect r="52553"/>
          <a:stretch>
            <a:fillRect/>
          </a:stretch>
        </p:blipFill>
        <p:spPr>
          <a:xfrm>
            <a:off x="7817373" y="2073374"/>
            <a:ext cx="1258892" cy="2653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" name="Group 14"/>
          <p:cNvGrpSpPr/>
          <p:nvPr/>
        </p:nvGrpSpPr>
        <p:grpSpPr>
          <a:xfrm>
            <a:off x="-5374" y="6324636"/>
            <a:ext cx="9149376" cy="458488"/>
            <a:chOff x="0" y="0"/>
            <a:chExt cx="9149374" cy="458487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149375" cy="110069"/>
              <a:chOff x="0" y="0"/>
              <a:chExt cx="9149374" cy="110068"/>
            </a:xfrm>
          </p:grpSpPr>
          <p:sp>
            <p:nvSpPr>
              <p:cNvPr id="6" name="Shape 6"/>
              <p:cNvSpPr/>
              <p:nvPr/>
            </p:nvSpPr>
            <p:spPr>
              <a:xfrm>
                <a:off x="-1" y="-1"/>
                <a:ext cx="9149376" cy="110070"/>
              </a:xfrm>
              <a:prstGeom prst="rect">
                <a:avLst/>
              </a:prstGeom>
              <a:solidFill>
                <a:srgbClr val="605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3116865" y="-1"/>
                <a:ext cx="2912533" cy="110070"/>
                <a:chOff x="0" y="0"/>
                <a:chExt cx="2912532" cy="110068"/>
              </a:xfrm>
            </p:grpSpPr>
            <p:sp>
              <p:nvSpPr>
                <p:cNvPr id="7" name="Shape 7"/>
                <p:cNvSpPr/>
                <p:nvPr/>
              </p:nvSpPr>
              <p:spPr>
                <a:xfrm>
                  <a:off x="2184399" y="-1"/>
                  <a:ext cx="728134" cy="110070"/>
                </a:xfrm>
                <a:prstGeom prst="rect">
                  <a:avLst/>
                </a:prstGeom>
                <a:solidFill>
                  <a:srgbClr val="336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1456266" y="-1"/>
                  <a:ext cx="728134" cy="110070"/>
                </a:xfrm>
                <a:prstGeom prst="rect">
                  <a:avLst/>
                </a:prstGeom>
                <a:solidFill>
                  <a:srgbClr val="E929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" name="Shape 9"/>
                <p:cNvSpPr/>
                <p:nvPr/>
              </p:nvSpPr>
              <p:spPr>
                <a:xfrm>
                  <a:off x="728133" y="-1"/>
                  <a:ext cx="728134" cy="110070"/>
                </a:xfrm>
                <a:prstGeom prst="rect">
                  <a:avLst/>
                </a:prstGeom>
                <a:solidFill>
                  <a:srgbClr val="FEB30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-1"/>
                  <a:ext cx="728134" cy="110070"/>
                </a:xfrm>
                <a:prstGeom prst="rect">
                  <a:avLst/>
                </a:prstGeom>
                <a:solidFill>
                  <a:srgbClr val="209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j-lt"/>
                      <a:ea typeface="+mj-ea"/>
                      <a:cs typeface="+mj-cs"/>
                      <a:sym typeface="Arial"/>
                    </a:defRPr>
                  </a:pPr>
                  <a:endParaRPr/>
                </a:p>
              </p:txBody>
            </p:sp>
          </p:grpSp>
        </p:grpSp>
        <p:sp>
          <p:nvSpPr>
            <p:cNvPr id="13" name="Shape 13"/>
            <p:cNvSpPr/>
            <p:nvPr/>
          </p:nvSpPr>
          <p:spPr>
            <a:xfrm>
              <a:off x="3038922" y="189247"/>
              <a:ext cx="308535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创新教育 改变世界   |  New Education , New World</a:t>
              </a:r>
            </a:p>
          </p:txBody>
        </p:sp>
      </p:grp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xStyles>
    <p:titleStyle>
      <a:lvl1pPr marL="4572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2pPr>
      <a:lvl3pPr marL="4572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3pPr>
      <a:lvl4pPr marL="4572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4pPr>
      <a:lvl5pPr marL="4572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5pPr>
      <a:lvl6pPr marL="4572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6pPr>
      <a:lvl7pPr marL="4572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7pPr>
      <a:lvl8pPr marL="4572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8pPr>
      <a:lvl9pPr marL="45720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57221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“新”学堂云实施计划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学堂云事业部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2018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29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34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1685887" y="628811"/>
            <a:ext cx="21607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3369F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总体目标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8389" y="3003185"/>
            <a:ext cx="741021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学校通过学堂云，使用新版课件系统进行自主建课与学习；</a:t>
            </a:r>
            <a:endParaRPr kumimoji="0" lang="en-US" altLang="zh-CN" sz="2000" b="1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000" b="1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28389" y="3613718"/>
            <a:ext cx="741021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学分课模式运行；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8389" y="2126560"/>
            <a:ext cx="74102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日，“新”学堂云将支持以下两类业务模式：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1685887" y="628811"/>
            <a:ext cx="21607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3369F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功能特色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83145" y="1626494"/>
            <a:ext cx="20230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b="1" dirty="0" smtClean="0">
                <a:solidFill>
                  <a:srgbClr val="4182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用的建课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3145" y="2543082"/>
            <a:ext cx="20230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灵活的分班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3145" y="5292846"/>
            <a:ext cx="24956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移动学习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145" y="3459670"/>
            <a:ext cx="20230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教学更严谨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145" y="4376258"/>
            <a:ext cx="20230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资源统一管理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3144" y="5766525"/>
            <a:ext cx="720125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看视频、读讲义、做作业、讨论互动、考试、查成绩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3145" y="3016765"/>
            <a:ext cx="746838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结课时间、大纲、考核、讨论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所有教学资源均可设置到班级粒度；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3144" y="3933353"/>
            <a:ext cx="588616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在线监考、学习顺序要求、防拖拽、多维度考核；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3145" y="4849941"/>
            <a:ext cx="710879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视频、讲义、习题、外部资源统一管理，方便分享与复用；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3144" y="2100177"/>
            <a:ext cx="746838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课操作简化；提示反馈明确；课程批量设置；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导入大纲；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6335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1685887" y="628811"/>
            <a:ext cx="21607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3369F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55065" y="1420784"/>
            <a:ext cx="65848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日，基本完成新课件系统与学堂云对接，实现通过学堂云</a:t>
            </a:r>
            <a:r>
              <a:rPr lang="en-US" altLang="zh-CN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端进行</a:t>
            </a:r>
            <a:r>
              <a:rPr lang="zh-CN" altLang="en-US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课与学习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FEB307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540318" y="2353009"/>
            <a:ext cx="2291138" cy="408620"/>
          </a:xfrm>
          <a:prstGeom prst="round2DiagRect">
            <a:avLst/>
          </a:prstGeom>
          <a:solidFill>
            <a:srgbClr val="3369F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至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319" y="2972408"/>
            <a:ext cx="20230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新课件系统开发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7446" y="3352463"/>
            <a:ext cx="21309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新权限系统对接完成；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7446" y="3761044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考核、课程</a:t>
            </a:r>
            <a:r>
              <a:rPr kumimoji="0" lang="en-US" altLang="zh-CN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about</a:t>
            </a: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页功能优化完成；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7446" y="4180142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视频观看记录接入；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044" y="4648403"/>
            <a:ext cx="288097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新课件系统对接学堂云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171" y="5028458"/>
            <a:ext cx="329194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门户、用户、权限对接；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171" y="5437039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学期对接；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7171" y="5856137"/>
            <a:ext cx="3959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教师端课程列表、建课、课程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管理对接</a:t>
            </a: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6" name="对角圆角矩形 25"/>
          <p:cNvSpPr/>
          <p:nvPr/>
        </p:nvSpPr>
        <p:spPr>
          <a:xfrm>
            <a:off x="4839127" y="2353009"/>
            <a:ext cx="2291138" cy="408620"/>
          </a:xfrm>
          <a:prstGeom prst="round2DiagRect">
            <a:avLst/>
          </a:prstGeom>
          <a:solidFill>
            <a:srgbClr val="3369F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至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9128" y="2972408"/>
            <a:ext cx="20230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新课件系统开发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06255" y="3380906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讨论区管理；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06255" y="3800004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页面整体视觉交互优化；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28853" y="4247714"/>
            <a:ext cx="288097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新课件系统对接学堂云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95980" y="4668865"/>
            <a:ext cx="329194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学生端课程列表与学习对接；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95980" y="5077446"/>
            <a:ext cx="33844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用户管理对接；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5980" y="5465722"/>
            <a:ext cx="3959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课程教师与选课学生功能；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83996" y="5844150"/>
            <a:ext cx="3959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课程分类、标签，课程列表与搜索；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62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1685887" y="628811"/>
            <a:ext cx="21607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3369F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55065" y="1431058"/>
            <a:ext cx="658481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日，可实现学分课模式运行及分班等重要</a:t>
            </a:r>
            <a:r>
              <a:rPr lang="zh-CN" altLang="en-US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功能；至</a:t>
            </a:r>
            <a:r>
              <a:rPr lang="en-US" altLang="zh-CN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日，主要功能全部</a:t>
            </a:r>
            <a:r>
              <a:rPr lang="zh-CN" altLang="en-US" b="1" dirty="0" smtClean="0">
                <a:solidFill>
                  <a:srgbClr val="FEB3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上线；</a:t>
            </a:r>
            <a:endParaRPr lang="en-US" altLang="zh-CN" b="1" dirty="0">
              <a:solidFill>
                <a:srgbClr val="FEB3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FEB307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509496" y="2260545"/>
            <a:ext cx="2291138" cy="408620"/>
          </a:xfrm>
          <a:prstGeom prst="round2DiagRect">
            <a:avLst/>
          </a:prstGeom>
          <a:solidFill>
            <a:srgbClr val="3369F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至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497" y="2879944"/>
            <a:ext cx="20230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新课件系统开发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6624" y="3259999"/>
            <a:ext cx="21309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学分课模式；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624" y="3668580"/>
            <a:ext cx="141177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课程公告；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6624" y="4087678"/>
            <a:ext cx="20240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学生课程首页；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6" name="对角圆角矩形 25"/>
          <p:cNvSpPr/>
          <p:nvPr/>
        </p:nvSpPr>
        <p:spPr>
          <a:xfrm>
            <a:off x="3400745" y="2260545"/>
            <a:ext cx="2291138" cy="408620"/>
          </a:xfrm>
          <a:prstGeom prst="round2DiagRect">
            <a:avLst/>
          </a:prstGeom>
          <a:solidFill>
            <a:srgbClr val="3369F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至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31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00746" y="2879944"/>
            <a:ext cx="20230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新课件系统开发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7873" y="3288442"/>
            <a:ext cx="12945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分班；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67873" y="4139059"/>
            <a:ext cx="17559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Word</a:t>
            </a: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导入大纲；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67873" y="4593093"/>
            <a:ext cx="17559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批量课程设置等</a:t>
            </a: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6624" y="4503854"/>
            <a:ext cx="21309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资源管理系统优化；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624" y="4954160"/>
            <a:ext cx="14939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课程数据；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7873" y="3720777"/>
            <a:ext cx="23630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学习顺序与视频防拖拽；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7" name="对角圆角矩形 36"/>
          <p:cNvSpPr/>
          <p:nvPr/>
        </p:nvSpPr>
        <p:spPr>
          <a:xfrm>
            <a:off x="6271445" y="2256096"/>
            <a:ext cx="2291138" cy="408620"/>
          </a:xfrm>
          <a:prstGeom prst="round2DiagRect">
            <a:avLst/>
          </a:prstGeom>
          <a:solidFill>
            <a:srgbClr val="3369F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至</a:t>
            </a:r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6791" y="2879944"/>
            <a:ext cx="20230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4182F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新课件系统开发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rgbClr val="4182F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83918" y="3288442"/>
            <a:ext cx="16737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教师课程首页</a:t>
            </a: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83918" y="4139059"/>
            <a:ext cx="20786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调优与易用性优化；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83918" y="3720777"/>
            <a:ext cx="23630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“新”学堂云移动端；</a:t>
            </a:r>
            <a:endParaRPr kumimoji="0" lang="en-US" altLang="zh-CN" sz="160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369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3385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532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清华MOOC">
  <a:themeElements>
    <a:clrScheme name="清华MO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清华MOO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清华MO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清华MOOC">
  <a:themeElements>
    <a:clrScheme name="清华MO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清华MOO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清华MO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413</Words>
  <Application>Microsoft Office PowerPoint</Application>
  <PresentationFormat>全屏显示(4:3)</PresentationFormat>
  <Paragraphs>58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</vt:lpstr>
      <vt:lpstr>Microsoft YaHei</vt:lpstr>
      <vt:lpstr>Arial</vt:lpstr>
      <vt:lpstr>Calibri</vt:lpstr>
      <vt:lpstr>Helvetica</vt:lpstr>
      <vt:lpstr>清华MOOC</vt:lpstr>
      <vt:lpstr>“新”学堂云实施计划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刘菲</cp:lastModifiedBy>
  <cp:revision>45</cp:revision>
  <dcterms:modified xsi:type="dcterms:W3CDTF">2018-05-27T06:04:55Z</dcterms:modified>
</cp:coreProperties>
</file>