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notesMasterIdLst>
    <p:notesMasterId r:id="rId16"/>
  </p:notesMasterIdLst>
  <p:sldIdLst>
    <p:sldId id="256" r:id="rId3"/>
    <p:sldId id="1581" r:id="rId4"/>
    <p:sldId id="1584" r:id="rId5"/>
    <p:sldId id="1583" r:id="rId6"/>
    <p:sldId id="1576" r:id="rId7"/>
    <p:sldId id="1582" r:id="rId8"/>
    <p:sldId id="1580" r:id="rId9"/>
    <p:sldId id="1585" r:id="rId10"/>
    <p:sldId id="1577" r:id="rId11"/>
    <p:sldId id="1578" r:id="rId12"/>
    <p:sldId id="1579" r:id="rId13"/>
    <p:sldId id="1573" r:id="rId14"/>
    <p:sldId id="1464" r:id="rId15"/>
  </p:sldIdLst>
  <p:sldSz cx="9144000" cy="6858000" type="screen4x3"/>
  <p:notesSz cx="6858000" cy="9144000"/>
  <p:defaultTextStyle>
    <a:defPPr>
      <a:defRPr lang="zh-CN"/>
    </a:defPPr>
    <a:lvl1pPr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0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6B109"/>
    <a:srgbClr val="595959"/>
    <a:srgbClr val="3369F8"/>
    <a:srgbClr val="427BC0"/>
    <a:srgbClr val="4F81BD"/>
    <a:srgbClr val="67B504"/>
    <a:srgbClr val="2F5597"/>
    <a:srgbClr val="EF3811"/>
    <a:srgbClr val="1292EC"/>
    <a:srgbClr val="5B19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99" autoAdjust="0"/>
    <p:restoredTop sz="91425" autoAdjust="0"/>
  </p:normalViewPr>
  <p:slideViewPr>
    <p:cSldViewPr snapToGrid="0" snapToObjects="1">
      <p:cViewPr varScale="1">
        <p:scale>
          <a:sx n="81" d="100"/>
          <a:sy n="81" d="100"/>
        </p:scale>
        <p:origin x="1560" y="58"/>
      </p:cViewPr>
      <p:guideLst>
        <p:guide orient="horz" pos="2170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14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099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48CB3AF-9FD8-420B-A22F-BACE6537855E}" type="datetime1">
              <a:rPr lang="zh-CN" altLang="en-US"/>
              <a:pPr>
                <a:defRPr/>
              </a:pPr>
              <a:t>2018/4/14</a:t>
            </a:fld>
            <a:endParaRPr lang="zh-CN" altLang="en-US" sz="1200"/>
          </a:p>
        </p:txBody>
      </p:sp>
      <p:sp>
        <p:nvSpPr>
          <p:cNvPr id="60420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4101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buFontTx/>
              <a:buNone/>
              <a:defRPr/>
            </a:pPr>
            <a:r>
              <a:rPr lang="zh-CN" altLang="zh-CN"/>
              <a:t>单击此处编辑母版文本样式</a:t>
            </a:r>
          </a:p>
          <a:p>
            <a:pPr>
              <a:buFontTx/>
              <a:buNone/>
              <a:defRPr/>
            </a:pPr>
            <a:r>
              <a:rPr lang="zh-CN" altLang="zh-CN"/>
              <a:t>二级</a:t>
            </a:r>
          </a:p>
          <a:p>
            <a:pPr>
              <a:buFontTx/>
              <a:buNone/>
              <a:defRPr/>
            </a:pPr>
            <a:r>
              <a:rPr lang="zh-CN" altLang="zh-CN"/>
              <a:t>三级</a:t>
            </a:r>
          </a:p>
          <a:p>
            <a:pPr>
              <a:buFontTx/>
              <a:buNone/>
              <a:defRPr/>
            </a:pPr>
            <a:r>
              <a:rPr lang="zh-CN" altLang="zh-CN"/>
              <a:t>四级</a:t>
            </a:r>
          </a:p>
          <a:p>
            <a:pPr>
              <a:buFontTx/>
              <a:buNone/>
              <a:defRPr/>
            </a:pPr>
            <a:r>
              <a:rPr lang="zh-CN" altLang="zh-CN"/>
              <a:t>五级</a:t>
            </a:r>
          </a:p>
        </p:txBody>
      </p:sp>
      <p:sp>
        <p:nvSpPr>
          <p:cNvPr id="4102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103" name="幻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779DDC5C-6C89-413B-9A4B-81A933446561}" type="slidenum">
              <a:rPr lang="zh-CN" altLang="en-US"/>
              <a:pPr/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056090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更新学堂在线标记</a:t>
            </a:r>
            <a:endParaRPr lang="en-US" altLang="zh-CN" dirty="0"/>
          </a:p>
          <a:p>
            <a:r>
              <a:rPr lang="zh-CN" altLang="en-US" dirty="0"/>
              <a:t>加页码</a:t>
            </a:r>
          </a:p>
        </p:txBody>
      </p:sp>
      <p:sp>
        <p:nvSpPr>
          <p:cNvPr id="61444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4459E3C-94D8-4EEC-B156-A509661D9009}" type="datetime1">
              <a:rPr lang="zh-CN" altLang="en-US" smtClean="0"/>
              <a:pPr eaLnBrk="1" hangingPunct="1"/>
              <a:t>2018/4/14</a:t>
            </a:fld>
            <a:endParaRPr lang="zh-CN" altLang="en-US" sz="1200"/>
          </a:p>
        </p:txBody>
      </p:sp>
      <p:sp>
        <p:nvSpPr>
          <p:cNvPr id="61445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8DAF92A-F0C3-4E3D-B2F6-5E3EBAA24B4D}" type="slidenum">
              <a:rPr lang="zh-CN" altLang="en-US"/>
              <a:pPr eaLnBrk="1" hangingPunct="1"/>
              <a:t>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617902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61444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4459E3C-94D8-4EEC-B156-A509661D9009}" type="datetime1">
              <a:rPr lang="zh-CN" altLang="en-US" smtClean="0"/>
              <a:pPr eaLnBrk="1" hangingPunct="1"/>
              <a:t>2018/4/14</a:t>
            </a:fld>
            <a:endParaRPr lang="zh-CN" altLang="en-US" sz="1200"/>
          </a:p>
        </p:txBody>
      </p:sp>
      <p:sp>
        <p:nvSpPr>
          <p:cNvPr id="61445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8DAF92A-F0C3-4E3D-B2F6-5E3EBAA24B4D}" type="slidenum">
              <a:rPr lang="zh-CN" altLang="en-US"/>
              <a:pPr eaLnBrk="1" hangingPunct="1"/>
              <a:t>13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575180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92850929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321674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10375" y="1600200"/>
            <a:ext cx="2117725" cy="4525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6200775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9257258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2976563" y="3455988"/>
            <a:ext cx="5327650" cy="1573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5541137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lumn_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358775" y="1412778"/>
            <a:ext cx="8389938" cy="47165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666666"/>
                </a:solidFill>
              </a:defRPr>
            </a:lvl1pPr>
            <a:lvl2pPr marL="450850" indent="0">
              <a:buNone/>
              <a:defRPr sz="2400"/>
            </a:lvl2pPr>
            <a:lvl3pPr marL="989012" indent="0">
              <a:buNone/>
              <a:defRPr sz="2400"/>
            </a:lvl3pPr>
            <a:lvl4pPr marL="1436687" indent="0">
              <a:buNone/>
              <a:defRPr sz="2400"/>
            </a:lvl4pPr>
            <a:lvl5pPr marL="1884362" indent="0">
              <a:buNone/>
              <a:defRPr sz="2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2" name="Text Placeholder 34"/>
          <p:cNvSpPr>
            <a:spLocks noGrp="1"/>
          </p:cNvSpPr>
          <p:nvPr>
            <p:ph type="body" sz="quarter" idx="13"/>
          </p:nvPr>
        </p:nvSpPr>
        <p:spPr>
          <a:xfrm>
            <a:off x="251520" y="656469"/>
            <a:ext cx="8676964" cy="6122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660099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9422144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－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082046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15"/>
          <p:cNvCxnSpPr/>
          <p:nvPr userDrawn="1"/>
        </p:nvCxnSpPr>
        <p:spPr>
          <a:xfrm>
            <a:off x="6026150" y="927100"/>
            <a:ext cx="0" cy="844550"/>
          </a:xfrm>
          <a:prstGeom prst="line">
            <a:avLst/>
          </a:prstGeom>
          <a:ln>
            <a:solidFill>
              <a:srgbClr val="55257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" name="Picture 6" descr="C:\Users\apple\Desktop\捕获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263" y="1011238"/>
            <a:ext cx="2352675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2014业务工作\1208-教育部在线教育研究中心VI\应用部分\PPT\元素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4163"/>
            <a:ext cx="9144000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2014业务工作\1208-教育部在线教育研究中心VI\应用部分\PPT\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425" y="850900"/>
            <a:ext cx="2930525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2526731" y="4461264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2577782" y="2824477"/>
            <a:ext cx="6349749" cy="1470025"/>
          </a:xfrm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736599" y="3230563"/>
            <a:ext cx="4916055" cy="17097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4336425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2976563" y="3455988"/>
            <a:ext cx="5327650" cy="1573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5541137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22778615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7638884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3743115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9454999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55793752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9188703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17740274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7601968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58674250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6902432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4071732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561975"/>
            <a:ext cx="2057400" cy="55641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61975"/>
            <a:ext cx="6019800" cy="55641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58180708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61975"/>
            <a:ext cx="6665913" cy="8556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31117752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lumn_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358775" y="1412778"/>
            <a:ext cx="8389938" cy="4716524"/>
          </a:xfrm>
        </p:spPr>
        <p:txBody>
          <a:bodyPr/>
          <a:lstStyle>
            <a:lvl1pPr marL="0" indent="0">
              <a:buNone/>
              <a:defRPr sz="2000">
                <a:solidFill>
                  <a:srgbClr val="666666"/>
                </a:solidFill>
              </a:defRPr>
            </a:lvl1pPr>
            <a:lvl2pPr marL="450850" indent="0">
              <a:buNone/>
              <a:defRPr sz="2400"/>
            </a:lvl2pPr>
            <a:lvl3pPr marL="989012" indent="0">
              <a:buNone/>
              <a:defRPr sz="2400"/>
            </a:lvl3pPr>
            <a:lvl4pPr marL="1436687" indent="0">
              <a:buNone/>
              <a:defRPr sz="2400"/>
            </a:lvl4pPr>
            <a:lvl5pPr marL="1884362" indent="0">
              <a:buNone/>
              <a:defRPr sz="2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2" name="Text Placeholder 34"/>
          <p:cNvSpPr>
            <a:spLocks noGrp="1"/>
          </p:cNvSpPr>
          <p:nvPr>
            <p:ph type="body" sz="quarter" idx="13"/>
          </p:nvPr>
        </p:nvSpPr>
        <p:spPr>
          <a:xfrm>
            <a:off x="251520" y="656469"/>
            <a:ext cx="8676964" cy="612291"/>
          </a:xfrm>
        </p:spPr>
        <p:txBody>
          <a:bodyPr/>
          <a:lstStyle>
            <a:lvl1pPr marL="0" indent="0">
              <a:buNone/>
              <a:defRPr sz="3200">
                <a:solidFill>
                  <a:srgbClr val="660099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29353"/>
            <a:ext cx="91630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6780215"/>
            <a:ext cx="9163050" cy="8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2" name="Picture 3" descr="C:\Users\Administrator\Desktop\xtzx\PPT\PPT-10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" y="6310313"/>
            <a:ext cx="1265238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 descr="thu-logo-wide-lite.png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976" y="274638"/>
            <a:ext cx="1624517" cy="55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9669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27487775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目录－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0820466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15"/>
          <p:cNvCxnSpPr/>
          <p:nvPr userDrawn="1"/>
        </p:nvCxnSpPr>
        <p:spPr>
          <a:xfrm>
            <a:off x="6026150" y="927100"/>
            <a:ext cx="0" cy="844550"/>
          </a:xfrm>
          <a:prstGeom prst="line">
            <a:avLst/>
          </a:prstGeom>
          <a:ln>
            <a:solidFill>
              <a:srgbClr val="55257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" name="Picture 6" descr="C:\Users\apple\Desktop\捕获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263" y="1011238"/>
            <a:ext cx="2352675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2014业务工作\1208-教育部在线教育研究中心VI\应用部分\PPT\元素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4163"/>
            <a:ext cx="9144000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2014业务工作\1208-教育部在线教育研究中心VI\应用部分\PPT\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425" y="850900"/>
            <a:ext cx="2930525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2526731" y="4461264"/>
            <a:ext cx="6400800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2577782" y="2824477"/>
            <a:ext cx="6349749" cy="1470025"/>
          </a:xfrm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736599" y="3230563"/>
            <a:ext cx="4916055" cy="170973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43364252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目录－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0820466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15"/>
          <p:cNvCxnSpPr/>
          <p:nvPr userDrawn="1"/>
        </p:nvCxnSpPr>
        <p:spPr>
          <a:xfrm>
            <a:off x="6026150" y="927100"/>
            <a:ext cx="0" cy="844550"/>
          </a:xfrm>
          <a:prstGeom prst="line">
            <a:avLst/>
          </a:prstGeom>
          <a:ln>
            <a:solidFill>
              <a:srgbClr val="55257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" name="Picture 6" descr="C:\Users\apple\Desktop\捕获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263" y="1011238"/>
            <a:ext cx="2352675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2014业务工作\1208-教育部在线教育研究中心VI\应用部分\PPT\元素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4163"/>
            <a:ext cx="9144000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2014业务工作\1208-教育部在线教育研究中心VI\应用部分\PPT\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425" y="850900"/>
            <a:ext cx="2930525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2526731" y="4461264"/>
            <a:ext cx="6400800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2577782" y="2824477"/>
            <a:ext cx="6349749" cy="1470025"/>
          </a:xfrm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736599" y="3230563"/>
            <a:ext cx="4916055" cy="170973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4336425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0250917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6206345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137695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68185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7586887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2880102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-01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988"/>
            <a:ext cx="9144000" cy="683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153025" y="3121025"/>
            <a:ext cx="3775075" cy="140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此处输入标题</a:t>
            </a:r>
          </a:p>
        </p:txBody>
      </p:sp>
      <p:pic>
        <p:nvPicPr>
          <p:cNvPr id="2" name="图片 1" descr="ppt模板-01.png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" y="0"/>
            <a:ext cx="9138627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890" r:id="rId1"/>
    <p:sldLayoutId id="2147484891" r:id="rId2"/>
    <p:sldLayoutId id="2147484892" r:id="rId3"/>
    <p:sldLayoutId id="2147484893" r:id="rId4"/>
    <p:sldLayoutId id="2147484894" r:id="rId5"/>
    <p:sldLayoutId id="2147484895" r:id="rId6"/>
    <p:sldLayoutId id="2147484896" r:id="rId7"/>
    <p:sldLayoutId id="2147484897" r:id="rId8"/>
    <p:sldLayoutId id="2147484898" r:id="rId9"/>
    <p:sldLayoutId id="2147484899" r:id="rId10"/>
    <p:sldLayoutId id="2147484900" r:id="rId11"/>
    <p:sldLayoutId id="2147484901" r:id="rId12"/>
    <p:sldLayoutId id="2147484920" r:id="rId13"/>
    <p:sldLayoutId id="2147484927" r:id="rId14"/>
    <p:sldLayoutId id="2147484929" r:id="rId15"/>
    <p:sldLayoutId id="2147484931" r:id="rId16"/>
  </p:sldLayoutIdLst>
  <p:transition>
    <p:fade/>
  </p:transition>
  <p:txStyles>
    <p:titleStyle>
      <a:lvl1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2pPr>
      <a:lvl3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3pPr>
      <a:lvl4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4pPr>
      <a:lvl5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5pPr>
      <a:lvl6pPr marL="9144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6pPr>
      <a:lvl7pPr marL="13716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7pPr>
      <a:lvl8pPr marL="18288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8pPr>
      <a:lvl9pPr marL="22860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561975"/>
            <a:ext cx="6665913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zh-CN" dirty="0">
              <a:sym typeface="Calibri" panose="020F0502020204030204" pitchFamily="34" charset="0"/>
            </a:endParaRPr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 dirty="0">
                <a:sym typeface="Calibri" panose="020F0502020204030204" pitchFamily="34" charset="0"/>
              </a:rPr>
              <a:t>二级</a:t>
            </a:r>
          </a:p>
          <a:p>
            <a:pPr lvl="2"/>
            <a:r>
              <a:rPr lang="zh-CN" altLang="zh-CN" dirty="0">
                <a:sym typeface="Calibri" panose="020F0502020204030204" pitchFamily="34" charset="0"/>
              </a:rPr>
              <a:t>三级</a:t>
            </a:r>
          </a:p>
          <a:p>
            <a:pPr lvl="3"/>
            <a:r>
              <a:rPr lang="zh-CN" altLang="zh-CN" dirty="0">
                <a:sym typeface="Calibri" panose="020F0502020204030204" pitchFamily="34" charset="0"/>
              </a:rPr>
              <a:t>四级</a:t>
            </a:r>
          </a:p>
          <a:p>
            <a:pPr lvl="4"/>
            <a:r>
              <a:rPr lang="zh-CN" altLang="zh-CN" dirty="0">
                <a:sym typeface="Calibri" panose="020F0502020204030204" pitchFamily="34" charset="0"/>
              </a:rPr>
              <a:t>五级</a:t>
            </a:r>
          </a:p>
        </p:txBody>
      </p:sp>
      <p:pic>
        <p:nvPicPr>
          <p:cNvPr id="3" name="图片 2" descr="ppt模板-02.png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598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902" r:id="rId1"/>
    <p:sldLayoutId id="2147484903" r:id="rId2"/>
    <p:sldLayoutId id="2147484904" r:id="rId3"/>
    <p:sldLayoutId id="2147484905" r:id="rId4"/>
    <p:sldLayoutId id="2147484906" r:id="rId5"/>
    <p:sldLayoutId id="2147484907" r:id="rId6"/>
    <p:sldLayoutId id="2147484908" r:id="rId7"/>
    <p:sldLayoutId id="2147484909" r:id="rId8"/>
    <p:sldLayoutId id="2147484910" r:id="rId9"/>
    <p:sldLayoutId id="2147484911" r:id="rId10"/>
    <p:sldLayoutId id="2147484912" r:id="rId11"/>
    <p:sldLayoutId id="2147484913" r:id="rId12"/>
    <p:sldLayoutId id="2147484922" r:id="rId13"/>
    <p:sldLayoutId id="2147484944" r:id="rId14"/>
    <p:sldLayoutId id="2147484946" r:id="rId15"/>
    <p:sldLayoutId id="2147484959" r:id="rId16"/>
    <p:sldLayoutId id="2147484961" r:id="rId17"/>
  </p:sldLayoutIdLst>
  <p:transition>
    <p:fade/>
  </p:transition>
  <p:txStyles>
    <p:titleStyle>
      <a:lvl1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2pPr>
      <a:lvl3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3pPr>
      <a:lvl4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4pPr>
      <a:lvl5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5pPr>
      <a:lvl6pPr marL="9144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6pPr>
      <a:lvl7pPr marL="13716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7pPr>
      <a:lvl8pPr marL="18288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8pPr>
      <a:lvl9pPr marL="22860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rgbClr val="595959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&#23398;&#22530;&#22312;&#32447;&#23459;&#20256;&#29255;.mp4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&#23398;&#22530;&#22312;&#32447;&#20154;&#29289;-&#24464;&#23431;&#26228;.mp4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6.png"/><Relationship Id="rId21" Type="http://schemas.openxmlformats.org/officeDocument/2006/relationships/image" Target="../media/image34.png"/><Relationship Id="rId7" Type="http://schemas.openxmlformats.org/officeDocument/2006/relationships/image" Target="../media/image20.png"/><Relationship Id="rId12" Type="http://schemas.openxmlformats.org/officeDocument/2006/relationships/image" Target="../media/image25.jpeg"/><Relationship Id="rId17" Type="http://schemas.openxmlformats.org/officeDocument/2006/relationships/image" Target="../media/image30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hlinkClick r:id="rId3" action="ppaction://hlinkfile"/>
          </p:cNvPr>
          <p:cNvSpPr txBox="1"/>
          <p:nvPr/>
        </p:nvSpPr>
        <p:spPr>
          <a:xfrm>
            <a:off x="3207379" y="2597698"/>
            <a:ext cx="27418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b="1" dirty="0">
                <a:solidFill>
                  <a:schemeClr val="bg1"/>
                </a:solidFill>
                <a:latin typeface="+mj-ea"/>
                <a:ea typeface="+mj-ea"/>
              </a:rPr>
              <a:t>学堂在线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2793188" y="3560121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rgbClr val="FFFF00"/>
                </a:solidFill>
                <a:latin typeface="+mj-ea"/>
                <a:ea typeface="+mj-ea"/>
              </a:rPr>
              <a:t>全球领先的在线教育平台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29911" y="476412"/>
            <a:ext cx="4779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>
                <a:solidFill>
                  <a:srgbClr val="3369F8"/>
                </a:solidFill>
                <a:latin typeface="+mj-ea"/>
                <a:ea typeface="+mj-ea"/>
              </a:rPr>
              <a:t>大数据技术架构</a:t>
            </a:r>
            <a:endParaRPr kumimoji="1" lang="zh-CN" altLang="en-US" sz="2800" b="1" dirty="0">
              <a:solidFill>
                <a:srgbClr val="3369F8"/>
              </a:solidFill>
              <a:latin typeface="+mj-ea"/>
              <a:ea typeface="+mj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93" y="1139482"/>
            <a:ext cx="7798447" cy="516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261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10"/>
          <p:cNvCxnSpPr/>
          <p:nvPr/>
        </p:nvCxnSpPr>
        <p:spPr>
          <a:xfrm flipH="1">
            <a:off x="1581924" y="3568710"/>
            <a:ext cx="5400000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029911" y="476412"/>
            <a:ext cx="4779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>
                <a:solidFill>
                  <a:srgbClr val="3369F8"/>
                </a:solidFill>
                <a:latin typeface="+mj-ea"/>
                <a:ea typeface="+mj-ea"/>
              </a:rPr>
              <a:t>大数据部署方案</a:t>
            </a:r>
            <a:endParaRPr kumimoji="1" lang="zh-CN" altLang="en-US" sz="2800" b="1" dirty="0">
              <a:solidFill>
                <a:srgbClr val="3369F8"/>
              </a:solidFill>
              <a:latin typeface="+mj-ea"/>
              <a:ea typeface="+mj-ea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121921"/>
              </p:ext>
            </p:extLst>
          </p:nvPr>
        </p:nvGraphicFramePr>
        <p:xfrm>
          <a:off x="436442" y="1300490"/>
          <a:ext cx="5058875" cy="49072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410359"/>
                <a:gridCol w="743762"/>
                <a:gridCol w="677305"/>
                <a:gridCol w="546701"/>
                <a:gridCol w="602298"/>
                <a:gridCol w="463305"/>
                <a:gridCol w="611563"/>
                <a:gridCol w="10035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Gid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Hadoop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Yarn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Spark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Hive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Hue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Sqoop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HBase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DN/G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NM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RS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DN/G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NM</a:t>
                      </a:r>
                      <a:endParaRPr lang="zh-CN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G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G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RS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3</a:t>
                      </a:r>
                      <a:endParaRPr lang="zh-CN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DN/G</a:t>
                      </a:r>
                      <a:endParaRPr lang="zh-CN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NM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M/RS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4</a:t>
                      </a:r>
                      <a:endParaRPr lang="zh-CN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DN/G</a:t>
                      </a:r>
                      <a:endParaRPr lang="zh-CN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NM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G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G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RS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5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DN/G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NM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HBTS/RS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6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DN/G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NM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HBTS/M/RS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7</a:t>
                      </a:r>
                      <a:endParaRPr lang="zh-CN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DN/G</a:t>
                      </a:r>
                      <a:endParaRPr lang="zh-CN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NM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G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G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RS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8</a:t>
                      </a:r>
                      <a:endParaRPr lang="zh-CN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G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HMS/</a:t>
                      </a:r>
                    </a:p>
                    <a:p>
                      <a:pPr algn="ctr"/>
                      <a:r>
                        <a:rPr lang="en-US" altLang="zh-CN" sz="1200" dirty="0" smtClean="0"/>
                        <a:t>HS2/G</a:t>
                      </a:r>
                      <a:endParaRPr lang="zh-CN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9</a:t>
                      </a:r>
                      <a:endParaRPr lang="zh-CN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DN/G</a:t>
                      </a:r>
                      <a:endParaRPr lang="zh-CN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NM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G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G</a:t>
                      </a:r>
                      <a:endParaRPr lang="zh-CN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HBTS/RS</a:t>
                      </a:r>
                      <a:endParaRPr lang="zh-CN" alt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10</a:t>
                      </a:r>
                      <a:endParaRPr lang="zh-CN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DN</a:t>
                      </a:r>
                      <a:endParaRPr lang="zh-CN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NM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M/RS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11</a:t>
                      </a:r>
                      <a:endParaRPr lang="zh-CN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SNN/DN</a:t>
                      </a:r>
                      <a:endParaRPr lang="zh-CN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NM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12</a:t>
                      </a:r>
                      <a:endParaRPr lang="zh-CN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NN/B</a:t>
                      </a:r>
                      <a:endParaRPr lang="zh-CN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RM/JHS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HS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HS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S2S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5495317" y="1654153"/>
            <a:ext cx="3386665" cy="4652379"/>
            <a:chOff x="5809803" y="1654154"/>
            <a:chExt cx="3436918" cy="4023708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09803" y="1654154"/>
              <a:ext cx="3078747" cy="3040643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09803" y="4694797"/>
              <a:ext cx="3436918" cy="9830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18518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10"/>
          <p:cNvCxnSpPr/>
          <p:nvPr/>
        </p:nvCxnSpPr>
        <p:spPr>
          <a:xfrm flipH="1">
            <a:off x="1581924" y="3568710"/>
            <a:ext cx="5400000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029911" y="476412"/>
            <a:ext cx="4779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>
                <a:solidFill>
                  <a:srgbClr val="3369F8"/>
                </a:solidFill>
                <a:latin typeface="+mj-ea"/>
                <a:ea typeface="+mj-ea"/>
              </a:rPr>
              <a:t>大数据任务调度图</a:t>
            </a:r>
            <a:endParaRPr kumimoji="1" lang="zh-CN" altLang="en-US" sz="2800" b="1" dirty="0">
              <a:solidFill>
                <a:srgbClr val="3369F8"/>
              </a:solidFill>
              <a:latin typeface="+mj-ea"/>
              <a:ea typeface="+mj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525" y="1081508"/>
            <a:ext cx="4318696" cy="514773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58121" y="1742833"/>
            <a:ext cx="352380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itchFamily="34" charset="0"/>
              <a:buChar char="•"/>
            </a:pPr>
            <a:r>
              <a:rPr lang="zh-CN" altLang="en-US" dirty="0"/>
              <a:t>截至</a:t>
            </a:r>
            <a:r>
              <a:rPr lang="en-US" altLang="zh-CN" dirty="0" smtClean="0"/>
              <a:t>2018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 </a:t>
            </a:r>
            <a:r>
              <a:rPr lang="zh-CN" altLang="en-US" dirty="0"/>
              <a:t>，每天运算</a:t>
            </a:r>
            <a:r>
              <a:rPr lang="en-US" altLang="zh-CN" dirty="0" smtClean="0"/>
              <a:t>550+</a:t>
            </a:r>
            <a:r>
              <a:rPr lang="zh-CN" altLang="en-US" dirty="0" smtClean="0"/>
              <a:t>个</a:t>
            </a:r>
            <a:r>
              <a:rPr lang="zh-CN" altLang="en-US" dirty="0"/>
              <a:t>节点，每个节点至少包含一个任务</a:t>
            </a:r>
            <a:endParaRPr lang="en-US" altLang="zh-CN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dirty="0"/>
              <a:t>每天</a:t>
            </a:r>
            <a:r>
              <a:rPr lang="en-US" altLang="zh-CN" dirty="0"/>
              <a:t>00:30</a:t>
            </a:r>
            <a:r>
              <a:rPr lang="zh-CN" altLang="en-US" dirty="0"/>
              <a:t>开始执行</a:t>
            </a:r>
            <a:endParaRPr lang="en-US" altLang="zh-CN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dirty="0" smtClean="0"/>
              <a:t>执行完所有任务约</a:t>
            </a:r>
            <a:r>
              <a:rPr lang="en-US" altLang="zh-CN" dirty="0"/>
              <a:t>15</a:t>
            </a:r>
            <a:r>
              <a:rPr lang="zh-CN" altLang="en-US" dirty="0" smtClean="0"/>
              <a:t>小时</a:t>
            </a:r>
            <a:endParaRPr lang="en-US" altLang="zh-CN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n-US" altLang="zh-CN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dirty="0" smtClean="0"/>
              <a:t>钉钉</a:t>
            </a:r>
            <a:r>
              <a:rPr lang="zh-CN" altLang="en-US" dirty="0"/>
              <a:t>机器人</a:t>
            </a:r>
            <a:endParaRPr lang="en-US" altLang="zh-CN" dirty="0"/>
          </a:p>
          <a:p>
            <a:pPr marL="1200150" lvl="2" indent="-285750">
              <a:buFont typeface="Arial" pitchFamily="34" charset="0"/>
              <a:buChar char="•"/>
            </a:pPr>
            <a:r>
              <a:rPr lang="zh-CN" altLang="en-US" dirty="0"/>
              <a:t>值班提醒</a:t>
            </a:r>
            <a:endParaRPr lang="en-US" altLang="zh-CN" dirty="0"/>
          </a:p>
          <a:p>
            <a:pPr marL="1200150" lvl="2" indent="-285750">
              <a:buFont typeface="Arial" pitchFamily="34" charset="0"/>
              <a:buChar char="•"/>
            </a:pPr>
            <a:r>
              <a:rPr lang="zh-CN" altLang="en-US" dirty="0"/>
              <a:t>超时巡检</a:t>
            </a:r>
            <a:endParaRPr lang="en-US" altLang="zh-CN" dirty="0"/>
          </a:p>
          <a:p>
            <a:pPr marL="1200150" lvl="2" indent="-285750">
              <a:buFont typeface="Arial" pitchFamily="34" charset="0"/>
              <a:buChar char="•"/>
            </a:pPr>
            <a:r>
              <a:rPr lang="zh-CN" altLang="en-US" dirty="0"/>
              <a:t>故障播报</a:t>
            </a:r>
            <a:endParaRPr lang="en-US" altLang="zh-CN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dirty="0" smtClean="0"/>
              <a:t>告警方式</a:t>
            </a:r>
            <a:endParaRPr lang="en-US" altLang="zh-CN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zh-CN" altLang="en-US" dirty="0"/>
              <a:t>短</a:t>
            </a:r>
            <a:r>
              <a:rPr lang="zh-CN" altLang="en-US" dirty="0" smtClean="0"/>
              <a:t>信</a:t>
            </a:r>
            <a:endParaRPr lang="en-US" altLang="zh-CN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zh-CN" altLang="en-US" dirty="0" smtClean="0"/>
              <a:t>电话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022824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hlinkClick r:id="rId3" action="ppaction://hlinkfile"/>
          </p:cNvPr>
          <p:cNvSpPr txBox="1"/>
          <p:nvPr/>
        </p:nvSpPr>
        <p:spPr>
          <a:xfrm>
            <a:off x="3887380" y="2934568"/>
            <a:ext cx="17230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b="1" dirty="0">
                <a:solidFill>
                  <a:schemeClr val="bg1"/>
                </a:solidFill>
                <a:latin typeface="+mj-ea"/>
                <a:ea typeface="+mj-ea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13875230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29911" y="476412"/>
            <a:ext cx="4779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>
                <a:solidFill>
                  <a:srgbClr val="3369F8"/>
                </a:solidFill>
                <a:latin typeface="+mj-ea"/>
                <a:ea typeface="+mj-ea"/>
              </a:rPr>
              <a:t>课程</a:t>
            </a:r>
            <a:r>
              <a:rPr kumimoji="1" lang="zh-CN" altLang="en-US" sz="2800" b="1" dirty="0">
                <a:solidFill>
                  <a:srgbClr val="3369F8"/>
                </a:solidFill>
                <a:latin typeface="+mj-ea"/>
                <a:ea typeface="+mj-ea"/>
              </a:rPr>
              <a:t>搜索</a:t>
            </a:r>
            <a:endParaRPr kumimoji="1" lang="zh-CN" altLang="en-US" sz="2800" b="1" dirty="0">
              <a:solidFill>
                <a:srgbClr val="3369F8"/>
              </a:solidFill>
              <a:latin typeface="+mj-ea"/>
              <a:ea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29911" y="1401625"/>
            <a:ext cx="616274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kumimoji="1" lang="zh-CN" altLang="en-US" sz="2400" dirty="0">
                <a:solidFill>
                  <a:srgbClr val="605F60"/>
                </a:solidFill>
                <a:latin typeface="+mn-ea"/>
                <a:ea typeface="+mn-ea"/>
              </a:rPr>
              <a:t>课程搜索</a:t>
            </a:r>
          </a:p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kumimoji="1" lang="zh-CN" altLang="en-US" sz="2400" dirty="0">
                <a:solidFill>
                  <a:srgbClr val="605F60"/>
                </a:solidFill>
                <a:latin typeface="+mn-ea"/>
                <a:ea typeface="+mn-ea"/>
              </a:rPr>
              <a:t>相关搜索</a:t>
            </a:r>
          </a:p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kumimoji="1" lang="zh-CN" altLang="en-US" sz="2400" dirty="0">
                <a:solidFill>
                  <a:srgbClr val="605F60"/>
                </a:solidFill>
                <a:latin typeface="+mn-ea"/>
                <a:ea typeface="+mn-ea"/>
              </a:rPr>
              <a:t>搜索</a:t>
            </a:r>
            <a:r>
              <a:rPr kumimoji="1" lang="zh-CN" altLang="en-US" sz="2400" dirty="0" smtClean="0">
                <a:solidFill>
                  <a:srgbClr val="605F60"/>
                </a:solidFill>
                <a:latin typeface="+mn-ea"/>
                <a:ea typeface="+mn-ea"/>
              </a:rPr>
              <a:t>建议</a:t>
            </a:r>
            <a:endParaRPr kumimoji="1" lang="en-US" altLang="zh-CN" sz="2400" dirty="0" smtClean="0">
              <a:solidFill>
                <a:srgbClr val="605F60"/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kumimoji="1" lang="zh-CN" altLang="en-US" sz="2400" dirty="0" smtClean="0">
                <a:solidFill>
                  <a:srgbClr val="605F60"/>
                </a:solidFill>
                <a:latin typeface="+mn-ea"/>
                <a:ea typeface="+mn-ea"/>
              </a:rPr>
              <a:t>搜索纠错</a:t>
            </a:r>
            <a:endParaRPr kumimoji="1" lang="zh-CN" altLang="en-US" sz="2400" dirty="0">
              <a:solidFill>
                <a:srgbClr val="605F6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92685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29911" y="476412"/>
            <a:ext cx="4779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>
                <a:solidFill>
                  <a:srgbClr val="3369F8"/>
                </a:solidFill>
                <a:latin typeface="+mj-ea"/>
                <a:ea typeface="+mj-ea"/>
              </a:rPr>
              <a:t>课程推荐</a:t>
            </a:r>
            <a:endParaRPr kumimoji="1" lang="zh-CN" altLang="en-US" sz="2800" b="1" dirty="0">
              <a:solidFill>
                <a:srgbClr val="3369F8"/>
              </a:solidFill>
              <a:latin typeface="+mj-ea"/>
              <a:ea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29911" y="1401625"/>
            <a:ext cx="616274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kumimoji="1" lang="zh-CN" altLang="en-US" sz="2400" dirty="0" smtClean="0">
                <a:solidFill>
                  <a:srgbClr val="605F60"/>
                </a:solidFill>
                <a:latin typeface="+mn-ea"/>
                <a:ea typeface="+mn-ea"/>
              </a:rPr>
              <a:t>相关课程</a:t>
            </a:r>
            <a:r>
              <a:rPr kumimoji="1" lang="zh-CN" altLang="en-US" sz="2400" dirty="0" smtClean="0">
                <a:solidFill>
                  <a:srgbClr val="605F60"/>
                </a:solidFill>
                <a:latin typeface="+mn-ea"/>
                <a:ea typeface="+mn-ea"/>
              </a:rPr>
              <a:t>推荐</a:t>
            </a:r>
            <a:endParaRPr kumimoji="1" lang="en-US" altLang="zh-CN" sz="2400" dirty="0" smtClean="0">
              <a:solidFill>
                <a:srgbClr val="605F60"/>
              </a:solidFill>
              <a:latin typeface="+mn-ea"/>
              <a:ea typeface="+mn-ea"/>
            </a:endParaRPr>
          </a:p>
          <a:p>
            <a:pPr marL="800100" lvl="1" indent="-342900">
              <a:lnSpc>
                <a:spcPct val="200000"/>
              </a:lnSpc>
              <a:buFont typeface="Wingdings" charset="2"/>
              <a:buChar char="Ø"/>
            </a:pPr>
            <a:r>
              <a:rPr kumimoji="1" lang="zh-CN" altLang="en-US" sz="2400" dirty="0" smtClean="0">
                <a:solidFill>
                  <a:srgbClr val="605F60"/>
                </a:solidFill>
                <a:latin typeface="+mn-ea"/>
                <a:ea typeface="+mn-ea"/>
              </a:rPr>
              <a:t>根据浏览课程，推荐相关课程</a:t>
            </a:r>
            <a:endParaRPr kumimoji="1" lang="en-US" altLang="zh-CN" sz="2400" dirty="0" smtClean="0">
              <a:solidFill>
                <a:srgbClr val="605F60"/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kumimoji="1" lang="zh-CN" altLang="en-US" sz="2400" dirty="0" smtClean="0">
                <a:solidFill>
                  <a:srgbClr val="605F60"/>
                </a:solidFill>
                <a:latin typeface="+mn-ea"/>
                <a:ea typeface="+mn-ea"/>
              </a:rPr>
              <a:t>个性化</a:t>
            </a:r>
            <a:r>
              <a:rPr kumimoji="1" lang="zh-CN" altLang="en-US" sz="2400" dirty="0" smtClean="0">
                <a:solidFill>
                  <a:srgbClr val="605F60"/>
                </a:solidFill>
                <a:latin typeface="+mn-ea"/>
                <a:ea typeface="+mn-ea"/>
              </a:rPr>
              <a:t>推荐</a:t>
            </a:r>
            <a:endParaRPr kumimoji="1" lang="en-US" altLang="zh-CN" sz="2400" dirty="0" smtClean="0">
              <a:solidFill>
                <a:srgbClr val="605F60"/>
              </a:solidFill>
              <a:latin typeface="+mn-ea"/>
              <a:ea typeface="+mn-ea"/>
            </a:endParaRPr>
          </a:p>
          <a:p>
            <a:pPr marL="800100" lvl="1" indent="-342900">
              <a:lnSpc>
                <a:spcPct val="200000"/>
              </a:lnSpc>
              <a:buFont typeface="Wingdings" charset="2"/>
              <a:buChar char="Ø"/>
            </a:pPr>
            <a:r>
              <a:rPr kumimoji="1" lang="zh-CN" altLang="en-US" sz="2400" dirty="0" smtClean="0">
                <a:solidFill>
                  <a:srgbClr val="605F60"/>
                </a:solidFill>
                <a:latin typeface="+mn-ea"/>
                <a:ea typeface="+mn-ea"/>
              </a:rPr>
              <a:t>基于协同过滤算法，根据用户兴趣，推荐同类用户所选课程</a:t>
            </a:r>
            <a:endParaRPr kumimoji="1" lang="zh-CN" altLang="en-US" sz="2400" dirty="0">
              <a:solidFill>
                <a:srgbClr val="605F6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884354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29911" y="476412"/>
            <a:ext cx="4779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>
                <a:solidFill>
                  <a:srgbClr val="3369F8"/>
                </a:solidFill>
                <a:latin typeface="+mj-ea"/>
                <a:ea typeface="+mj-ea"/>
              </a:rPr>
              <a:t>大数据</a:t>
            </a:r>
            <a:r>
              <a:rPr kumimoji="1" lang="en-US" altLang="zh-CN" sz="2800" b="1" dirty="0" smtClean="0">
                <a:solidFill>
                  <a:srgbClr val="3369F8"/>
                </a:solidFill>
                <a:latin typeface="+mj-ea"/>
                <a:ea typeface="+mj-ea"/>
              </a:rPr>
              <a:t>-</a:t>
            </a:r>
            <a:r>
              <a:rPr kumimoji="1" lang="zh-CN" altLang="en-US" sz="2800" b="1" dirty="0" smtClean="0">
                <a:solidFill>
                  <a:srgbClr val="3369F8"/>
                </a:solidFill>
                <a:latin typeface="+mj-ea"/>
                <a:ea typeface="+mj-ea"/>
              </a:rPr>
              <a:t>学习</a:t>
            </a:r>
            <a:r>
              <a:rPr kumimoji="1" lang="zh-CN" altLang="en-US" sz="2800" b="1" dirty="0">
                <a:solidFill>
                  <a:srgbClr val="3369F8"/>
                </a:solidFill>
                <a:latin typeface="+mj-ea"/>
                <a:ea typeface="+mj-ea"/>
              </a:rPr>
              <a:t>难点</a:t>
            </a:r>
            <a:r>
              <a:rPr kumimoji="1" lang="zh-CN" altLang="en-US" sz="2800" b="1" dirty="0" smtClean="0">
                <a:solidFill>
                  <a:srgbClr val="3369F8"/>
                </a:solidFill>
                <a:latin typeface="+mj-ea"/>
                <a:ea typeface="+mj-ea"/>
              </a:rPr>
              <a:t>分析</a:t>
            </a:r>
            <a:endParaRPr kumimoji="1" lang="zh-CN" altLang="en-US" sz="2800" b="1" dirty="0">
              <a:solidFill>
                <a:srgbClr val="3369F8"/>
              </a:solidFill>
              <a:latin typeface="+mj-ea"/>
              <a:ea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29911" y="1401625"/>
            <a:ext cx="176202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kumimoji="1" lang="zh-CN" altLang="en-US" sz="2400" dirty="0" smtClean="0">
                <a:solidFill>
                  <a:srgbClr val="605F60"/>
                </a:solidFill>
                <a:latin typeface="+mn-ea"/>
                <a:ea typeface="+mn-ea"/>
              </a:rPr>
              <a:t>文本分割</a:t>
            </a:r>
            <a:endParaRPr kumimoji="1" lang="en-US" altLang="zh-CN" sz="2400" dirty="0" smtClean="0">
              <a:solidFill>
                <a:srgbClr val="605F60"/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kumimoji="1" lang="zh-CN" altLang="en-US" sz="2400" dirty="0" smtClean="0">
                <a:solidFill>
                  <a:srgbClr val="605F60"/>
                </a:solidFill>
                <a:latin typeface="+mn-ea"/>
                <a:ea typeface="+mn-ea"/>
              </a:rPr>
              <a:t>主题提取</a:t>
            </a:r>
            <a:endParaRPr kumimoji="1" lang="en-US" altLang="zh-CN" sz="2400" dirty="0" smtClean="0">
              <a:solidFill>
                <a:srgbClr val="605F60"/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kumimoji="1" lang="zh-CN" altLang="en-US" sz="2400" dirty="0" smtClean="0">
                <a:solidFill>
                  <a:srgbClr val="605F60"/>
                </a:solidFill>
                <a:latin typeface="+mn-ea"/>
                <a:ea typeface="+mn-ea"/>
              </a:rPr>
              <a:t>习题分类</a:t>
            </a:r>
            <a:endParaRPr kumimoji="1" lang="zh-CN" altLang="en-US" sz="2400" dirty="0">
              <a:solidFill>
                <a:srgbClr val="605F60"/>
              </a:solidFill>
              <a:latin typeface="+mn-ea"/>
              <a:ea typeface="+mn-ea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764" y="3912909"/>
            <a:ext cx="7250576" cy="2101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532" y="1585113"/>
            <a:ext cx="4906354" cy="212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6138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29911" y="476412"/>
            <a:ext cx="4779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>
                <a:solidFill>
                  <a:srgbClr val="3369F8"/>
                </a:solidFill>
                <a:latin typeface="+mj-ea"/>
                <a:ea typeface="+mj-ea"/>
              </a:rPr>
              <a:t>大数据</a:t>
            </a:r>
            <a:r>
              <a:rPr kumimoji="1" lang="en-US" altLang="zh-CN" sz="2800" b="1" dirty="0" smtClean="0">
                <a:solidFill>
                  <a:srgbClr val="3369F8"/>
                </a:solidFill>
                <a:latin typeface="+mj-ea"/>
                <a:ea typeface="+mj-ea"/>
              </a:rPr>
              <a:t>-</a:t>
            </a:r>
            <a:r>
              <a:rPr kumimoji="1" lang="zh-CN" altLang="en-US" sz="2800" b="1" dirty="0" smtClean="0">
                <a:solidFill>
                  <a:srgbClr val="3369F8"/>
                </a:solidFill>
                <a:latin typeface="+mj-ea"/>
                <a:ea typeface="+mj-ea"/>
              </a:rPr>
              <a:t>慕书</a:t>
            </a:r>
            <a:endParaRPr kumimoji="1" lang="zh-CN" altLang="en-US" sz="2800" b="1" dirty="0">
              <a:solidFill>
                <a:srgbClr val="3369F8"/>
              </a:solidFill>
              <a:latin typeface="+mj-ea"/>
              <a:ea typeface="+mj-ea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329232" y="1549438"/>
            <a:ext cx="268535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kumimoji="1" lang="zh-CN" altLang="en-US" sz="2400" dirty="0" smtClean="0">
                <a:solidFill>
                  <a:srgbClr val="605F60"/>
                </a:solidFill>
                <a:latin typeface="+mn-ea"/>
                <a:ea typeface="+mn-ea"/>
              </a:rPr>
              <a:t>课程结构</a:t>
            </a:r>
            <a:endParaRPr kumimoji="1" lang="en-US" altLang="zh-CN" sz="2400" dirty="0" smtClean="0">
              <a:solidFill>
                <a:srgbClr val="605F60"/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kumimoji="1" lang="zh-CN" altLang="en-US" sz="2400" dirty="0" smtClean="0">
                <a:solidFill>
                  <a:srgbClr val="605F60"/>
                </a:solidFill>
                <a:latin typeface="+mn-ea"/>
                <a:ea typeface="+mn-ea"/>
              </a:rPr>
              <a:t>视频字幕</a:t>
            </a:r>
            <a:endParaRPr kumimoji="1" lang="en-US" altLang="zh-CN" sz="2400" dirty="0" smtClean="0">
              <a:solidFill>
                <a:srgbClr val="605F60"/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kumimoji="1" lang="zh-CN" altLang="en-US" sz="2400" dirty="0" smtClean="0">
                <a:solidFill>
                  <a:srgbClr val="605F60"/>
                </a:solidFill>
                <a:latin typeface="+mn-ea"/>
                <a:ea typeface="+mn-ea"/>
              </a:rPr>
              <a:t>视频关键帧图片</a:t>
            </a:r>
            <a:endParaRPr kumimoji="1" lang="zh-CN" altLang="en-US" sz="2400" dirty="0">
              <a:solidFill>
                <a:srgbClr val="605F60"/>
              </a:solidFill>
              <a:latin typeface="+mn-ea"/>
              <a:ea typeface="+mn-ea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9803" y="1549438"/>
            <a:ext cx="2261025" cy="176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3657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29911" y="476412"/>
            <a:ext cx="4779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>
                <a:solidFill>
                  <a:srgbClr val="3369F8"/>
                </a:solidFill>
                <a:latin typeface="+mj-ea"/>
                <a:ea typeface="+mj-ea"/>
              </a:rPr>
              <a:t>大数据</a:t>
            </a:r>
            <a:r>
              <a:rPr kumimoji="1" lang="en-US" altLang="zh-CN" sz="2800" b="1" dirty="0" smtClean="0">
                <a:solidFill>
                  <a:srgbClr val="3369F8"/>
                </a:solidFill>
                <a:latin typeface="+mj-ea"/>
                <a:ea typeface="+mj-ea"/>
              </a:rPr>
              <a:t>-</a:t>
            </a:r>
            <a:r>
              <a:rPr kumimoji="1" lang="zh-CN" altLang="en-US" sz="2800" b="1" dirty="0" smtClean="0">
                <a:solidFill>
                  <a:srgbClr val="3369F8"/>
                </a:solidFill>
                <a:latin typeface="+mj-ea"/>
                <a:ea typeface="+mj-ea"/>
              </a:rPr>
              <a:t>出题助手（尚未开发）</a:t>
            </a:r>
            <a:endParaRPr kumimoji="1" lang="zh-CN" altLang="en-US" sz="2800" b="1" dirty="0">
              <a:solidFill>
                <a:srgbClr val="3369F8"/>
              </a:solidFill>
              <a:latin typeface="+mj-ea"/>
              <a:ea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29911" y="1528213"/>
            <a:ext cx="4513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kumimoji="1" lang="zh-CN" altLang="en-US" sz="2400" dirty="0" smtClean="0">
                <a:solidFill>
                  <a:srgbClr val="605F60"/>
                </a:solidFill>
                <a:latin typeface="+mn-ea"/>
                <a:ea typeface="+mn-ea"/>
              </a:rPr>
              <a:t>课程知识点关联习题推荐</a:t>
            </a:r>
            <a:endParaRPr kumimoji="1" lang="en-US" altLang="zh-CN" sz="2400" dirty="0" smtClean="0">
              <a:solidFill>
                <a:srgbClr val="605F60"/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kumimoji="1" lang="zh-CN" altLang="en-US" sz="2400" dirty="0" smtClean="0">
                <a:solidFill>
                  <a:srgbClr val="605F60"/>
                </a:solidFill>
                <a:latin typeface="+mn-ea"/>
                <a:ea typeface="+mn-ea"/>
              </a:rPr>
              <a:t>题目热度指数</a:t>
            </a:r>
            <a:endParaRPr kumimoji="1" lang="en-US" altLang="zh-CN" sz="2400" dirty="0" smtClean="0">
              <a:solidFill>
                <a:srgbClr val="605F60"/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kumimoji="1" lang="zh-CN" altLang="en-US" sz="2400" dirty="0" smtClean="0">
                <a:solidFill>
                  <a:srgbClr val="605F60"/>
                </a:solidFill>
                <a:latin typeface="+mn-ea"/>
                <a:ea typeface="+mn-ea"/>
              </a:rPr>
              <a:t>题目难度指数</a:t>
            </a:r>
            <a:endParaRPr kumimoji="1" lang="zh-CN" altLang="en-US" sz="2400" dirty="0">
              <a:solidFill>
                <a:srgbClr val="605F60"/>
              </a:solidFill>
              <a:latin typeface="+mn-ea"/>
              <a:ea typeface="+mn-ea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070" y="1528213"/>
            <a:ext cx="2100286" cy="2363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1017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335" y="1305862"/>
            <a:ext cx="728417" cy="1006929"/>
          </a:xfrm>
          <a:prstGeom prst="rect">
            <a:avLst/>
          </a:prstGeom>
        </p:spPr>
      </p:pic>
      <p:cxnSp>
        <p:nvCxnSpPr>
          <p:cNvPr id="4" name="直接连接符 10"/>
          <p:cNvCxnSpPr/>
          <p:nvPr/>
        </p:nvCxnSpPr>
        <p:spPr>
          <a:xfrm flipH="1">
            <a:off x="1692407" y="3840774"/>
            <a:ext cx="5400000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029911" y="476412"/>
            <a:ext cx="4779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>
                <a:solidFill>
                  <a:srgbClr val="3369F8"/>
                </a:solidFill>
                <a:latin typeface="+mj-ea"/>
                <a:ea typeface="+mj-ea"/>
              </a:rPr>
              <a:t>大</a:t>
            </a:r>
            <a:r>
              <a:rPr kumimoji="1" lang="zh-CN" altLang="en-US" sz="2800" b="1" dirty="0">
                <a:solidFill>
                  <a:srgbClr val="3369F8"/>
                </a:solidFill>
                <a:latin typeface="+mj-ea"/>
                <a:ea typeface="+mj-ea"/>
              </a:rPr>
              <a:t>数据技术</a:t>
            </a:r>
            <a:r>
              <a:rPr kumimoji="1" lang="zh-CN" altLang="en-US" sz="2800" b="1" dirty="0" smtClean="0">
                <a:solidFill>
                  <a:srgbClr val="3369F8"/>
                </a:solidFill>
                <a:latin typeface="+mj-ea"/>
                <a:ea typeface="+mj-ea"/>
              </a:rPr>
              <a:t>栈概览</a:t>
            </a:r>
            <a:endParaRPr kumimoji="1" lang="zh-CN" altLang="en-US" sz="2800" b="1" dirty="0">
              <a:solidFill>
                <a:srgbClr val="3369F8"/>
              </a:solidFill>
              <a:latin typeface="+mj-ea"/>
              <a:ea typeface="+mj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248" y="2458966"/>
            <a:ext cx="1080724" cy="112929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6622" y="4943699"/>
            <a:ext cx="2644442" cy="81079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2741" y="3928364"/>
            <a:ext cx="1599679" cy="78451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8109" y="1546414"/>
            <a:ext cx="1569856" cy="52582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42711" y="3677418"/>
            <a:ext cx="1341236" cy="1112616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86547" y="3016383"/>
            <a:ext cx="2254033" cy="608891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37965" y="1572365"/>
            <a:ext cx="2222904" cy="525243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91715" y="1546414"/>
            <a:ext cx="1587152" cy="577146"/>
          </a:xfrm>
          <a:prstGeom prst="rect">
            <a:avLst/>
          </a:prstGeom>
        </p:spPr>
      </p:pic>
      <p:pic>
        <p:nvPicPr>
          <p:cNvPr id="1028" name="Picture 4" descr="Logo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663" y="4722609"/>
            <a:ext cx="1149350" cy="114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hadoop.apache.org/images/hadoop-logo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09" y="4037864"/>
            <a:ext cx="2676525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83947" y="4730686"/>
            <a:ext cx="1116283" cy="1141274"/>
          </a:xfrm>
          <a:prstGeom prst="rect">
            <a:avLst/>
          </a:prstGeom>
        </p:spPr>
      </p:pic>
      <p:pic>
        <p:nvPicPr>
          <p:cNvPr id="1034" name="Picture 10" descr="https://timgsa.baidu.com/timg?image&amp;quality=80&amp;size=b9999_10000&amp;sec=1523704624740&amp;di=3342135eac46897254433dbdd032f420&amp;imgtype=0&amp;src=http%3A%2F%2Fcdn.huodongxing.com%2Ffile%2F20150703%2F11518CD556BF857EB35E1C8922B093E726%2F30482292573657085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341" y="3699196"/>
            <a:ext cx="1508411" cy="145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54734" y="1525801"/>
            <a:ext cx="2096563" cy="544387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074077" y="2720280"/>
            <a:ext cx="1702675" cy="665707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153711" y="2509060"/>
            <a:ext cx="770741" cy="101464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4734" y="2415532"/>
            <a:ext cx="1331757" cy="1154975"/>
          </a:xfrm>
          <a:prstGeom prst="rect">
            <a:avLst/>
          </a:prstGeom>
        </p:spPr>
      </p:pic>
      <p:pic>
        <p:nvPicPr>
          <p:cNvPr id="1040" name="Picture 16" descr="Sqoop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49" y="5156011"/>
            <a:ext cx="1555464" cy="47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285647" y="5031379"/>
            <a:ext cx="1171662" cy="723116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485017" y="2503710"/>
            <a:ext cx="1859458" cy="41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3586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29911" y="476412"/>
            <a:ext cx="4779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>
                <a:solidFill>
                  <a:srgbClr val="3369F8"/>
                </a:solidFill>
                <a:latin typeface="+mj-ea"/>
                <a:ea typeface="+mj-ea"/>
              </a:rPr>
              <a:t>大</a:t>
            </a:r>
            <a:r>
              <a:rPr kumimoji="1" lang="zh-CN" altLang="en-US" sz="2800" b="1" dirty="0">
                <a:solidFill>
                  <a:srgbClr val="3369F8"/>
                </a:solidFill>
                <a:latin typeface="+mj-ea"/>
                <a:ea typeface="+mj-ea"/>
              </a:rPr>
              <a:t>数据技术</a:t>
            </a:r>
            <a:r>
              <a:rPr kumimoji="1" lang="zh-CN" altLang="en-US" sz="2800" b="1" dirty="0" smtClean="0">
                <a:solidFill>
                  <a:srgbClr val="3369F8"/>
                </a:solidFill>
                <a:latin typeface="+mj-ea"/>
                <a:ea typeface="+mj-ea"/>
              </a:rPr>
              <a:t>栈详情</a:t>
            </a:r>
            <a:endParaRPr kumimoji="1" lang="zh-CN" altLang="en-US" sz="2800" b="1" dirty="0">
              <a:solidFill>
                <a:srgbClr val="3369F8"/>
              </a:solidFill>
              <a:latin typeface="+mj-ea"/>
              <a:ea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76" y="1197204"/>
            <a:ext cx="2892096" cy="506606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016" y="3073346"/>
            <a:ext cx="2098576" cy="121363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1431" y="1197205"/>
            <a:ext cx="3414571" cy="506606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1863" y="4366359"/>
            <a:ext cx="2099729" cy="137456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1861" y="1197204"/>
            <a:ext cx="2098576" cy="179569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3016" y="5820304"/>
            <a:ext cx="2099729" cy="43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4881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29911" y="476412"/>
            <a:ext cx="4779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>
                <a:solidFill>
                  <a:srgbClr val="3369F8"/>
                </a:solidFill>
                <a:latin typeface="+mj-ea"/>
                <a:ea typeface="+mj-ea"/>
              </a:rPr>
              <a:t>大数据功能架构</a:t>
            </a:r>
            <a:endParaRPr kumimoji="1" lang="zh-CN" altLang="en-US" sz="2800" b="1" dirty="0">
              <a:solidFill>
                <a:srgbClr val="3369F8"/>
              </a:solidFill>
              <a:latin typeface="+mj-ea"/>
              <a:ea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300" y="1363800"/>
            <a:ext cx="7816999" cy="467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6670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清华MOOC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清华MOOC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1111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11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21552</TotalTime>
  <Pages>0</Pages>
  <Words>242</Words>
  <Characters>0</Characters>
  <Application>Microsoft Office PowerPoint</Application>
  <DocSecurity>0</DocSecurity>
  <PresentationFormat>全屏显示(4:3)</PresentationFormat>
  <Lines>0</Lines>
  <Paragraphs>113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宋体</vt:lpstr>
      <vt:lpstr>微软雅黑</vt:lpstr>
      <vt:lpstr>Arial</vt:lpstr>
      <vt:lpstr>Calibri</vt:lpstr>
      <vt:lpstr>Wingdings</vt:lpstr>
      <vt:lpstr>清华MOOC</vt:lpstr>
      <vt:lpstr>1111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Tsinghua University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慕华教育简介</dc:title>
  <dc:creator>mooc-cn</dc:creator>
  <cp:lastModifiedBy>haijun zhu</cp:lastModifiedBy>
  <cp:revision>2051</cp:revision>
  <dcterms:created xsi:type="dcterms:W3CDTF">2014-01-16T12:01:00Z</dcterms:created>
  <dcterms:modified xsi:type="dcterms:W3CDTF">2018-04-14T16:24:22Z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2052-9.1.0.4866</vt:lpwstr>
  </property>
</Properties>
</file>