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4" r:id="rId19"/>
    <p:sldId id="272" r:id="rId20"/>
    <p:sldId id="273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A3A9A-C7BC-4518-9973-BD70D7590A77}" type="doc">
      <dgm:prSet loTypeId="urn:microsoft.com/office/officeart/2005/8/layout/hList7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3A397F-159E-439C-8513-84EE281DE1C0}">
      <dgm:prSet/>
      <dgm:spPr/>
      <dgm:t>
        <a:bodyPr/>
        <a:lstStyle/>
        <a:p>
          <a:pPr rtl="0"/>
          <a:r>
            <a:rPr 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智能爬虫自动实现全网范围的大数据收集</a:t>
          </a:r>
          <a:endParaRPr 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5393899-3302-48F3-9A1F-06DC51FBF36E}" type="parTrans" cxnId="{3D1812B4-37CC-47C9-8ABA-CD66850440B5}">
      <dgm:prSet/>
      <dgm:spPr/>
      <dgm:t>
        <a:bodyPr/>
        <a:lstStyle/>
        <a:p>
          <a:endParaRPr lang="zh-CN" altLang="en-US"/>
        </a:p>
      </dgm:t>
    </dgm:pt>
    <dgm:pt modelId="{4EE2E798-2B88-4376-9F3A-C79379A1D03A}" type="sibTrans" cxnId="{3D1812B4-37CC-47C9-8ABA-CD66850440B5}">
      <dgm:prSet/>
      <dgm:spPr/>
      <dgm:t>
        <a:bodyPr/>
        <a:lstStyle/>
        <a:p>
          <a:endParaRPr lang="zh-CN" altLang="en-US"/>
        </a:p>
      </dgm:t>
    </dgm:pt>
    <dgm:pt modelId="{290A228B-DD36-4ED3-ACF8-92F0992AA6C7}">
      <dgm:prSet/>
      <dgm:spPr/>
      <dgm:t>
        <a:bodyPr/>
        <a:lstStyle/>
        <a:p>
          <a:pPr rtl="0"/>
          <a:r>
            <a:rPr 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AI</a:t>
          </a:r>
          <a:r>
            <a:rPr 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自然语言处理进行有效</a:t>
          </a:r>
          <a:r>
            <a:rPr 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分类</a:t>
          </a:r>
          <a:endParaRPr 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5F48F38-98AF-4A4F-B44E-A58432124F24}" type="parTrans" cxnId="{3485B29E-5F1B-44A7-8CDE-28F7B449E197}">
      <dgm:prSet/>
      <dgm:spPr/>
      <dgm:t>
        <a:bodyPr/>
        <a:lstStyle/>
        <a:p>
          <a:endParaRPr lang="zh-CN" altLang="en-US"/>
        </a:p>
      </dgm:t>
    </dgm:pt>
    <dgm:pt modelId="{11F99983-0FAF-45E2-BA6B-C91AB674C843}" type="sibTrans" cxnId="{3485B29E-5F1B-44A7-8CDE-28F7B449E197}">
      <dgm:prSet/>
      <dgm:spPr/>
      <dgm:t>
        <a:bodyPr/>
        <a:lstStyle/>
        <a:p>
          <a:endParaRPr lang="zh-CN" altLang="en-US"/>
        </a:p>
      </dgm:t>
    </dgm:pt>
    <dgm:pt modelId="{15EB9F50-1E71-4270-8DBD-59F0DB8D0737}">
      <dgm:prSet/>
      <dgm:spPr/>
      <dgm:t>
        <a:bodyPr/>
        <a:lstStyle/>
        <a:p>
          <a:pPr rtl="0"/>
          <a:r>
            <a:rPr 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采用量化投资模型及深度神经网络寻找</a:t>
          </a:r>
          <a:r>
            <a:rPr lang="zh-CN" b="0" dirty="0" smtClean="0">
              <a:latin typeface="黑体" panose="02010609060101010101" pitchFamily="49" charset="-122"/>
              <a:ea typeface="黑体" panose="02010609060101010101" pitchFamily="49" charset="-122"/>
            </a:rPr>
            <a:t>信息</a:t>
          </a:r>
          <a:r>
            <a:rPr 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与交易间的相关性</a:t>
          </a:r>
          <a:endParaRPr 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7D536CD-22A4-4282-AAB5-55542C4B9208}" type="parTrans" cxnId="{D2897995-A883-408F-8AE8-6F13D0AC9050}">
      <dgm:prSet/>
      <dgm:spPr/>
      <dgm:t>
        <a:bodyPr/>
        <a:lstStyle/>
        <a:p>
          <a:endParaRPr lang="zh-CN" altLang="en-US"/>
        </a:p>
      </dgm:t>
    </dgm:pt>
    <dgm:pt modelId="{50F2DE28-AF5B-4A9B-9024-B0C8E3606EB5}" type="sibTrans" cxnId="{D2897995-A883-408F-8AE8-6F13D0AC9050}">
      <dgm:prSet/>
      <dgm:spPr/>
      <dgm:t>
        <a:bodyPr/>
        <a:lstStyle/>
        <a:p>
          <a:endParaRPr lang="zh-CN" altLang="en-US"/>
        </a:p>
      </dgm:t>
    </dgm:pt>
    <dgm:pt modelId="{4F6C864F-EE9D-4AD9-BE4A-38D7AD7DBDE1}">
      <dgm:prSet/>
      <dgm:spPr/>
      <dgm:t>
        <a:bodyPr/>
        <a:lstStyle/>
        <a:p>
          <a:pPr rtl="0"/>
          <a:r>
            <a:rPr 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通过移动互联网实现信息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对用户的</a:t>
          </a:r>
          <a:r>
            <a:rPr 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定制推送</a:t>
          </a:r>
          <a:endParaRPr 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7FD2AEE-B13C-49FB-9C58-7B249AAD3DAE}" type="parTrans" cxnId="{99DD48E1-A749-4F24-A91A-CC3B157BC9E9}">
      <dgm:prSet/>
      <dgm:spPr/>
      <dgm:t>
        <a:bodyPr/>
        <a:lstStyle/>
        <a:p>
          <a:endParaRPr lang="zh-CN" altLang="en-US"/>
        </a:p>
      </dgm:t>
    </dgm:pt>
    <dgm:pt modelId="{EBE64A50-9488-4010-A634-C374266CA24A}" type="sibTrans" cxnId="{99DD48E1-A749-4F24-A91A-CC3B157BC9E9}">
      <dgm:prSet/>
      <dgm:spPr/>
      <dgm:t>
        <a:bodyPr/>
        <a:lstStyle/>
        <a:p>
          <a:endParaRPr lang="zh-CN" altLang="en-US"/>
        </a:p>
      </dgm:t>
    </dgm:pt>
    <dgm:pt modelId="{792CB30E-B23B-44F3-81EC-E7820A1BC50A}" type="pres">
      <dgm:prSet presAssocID="{D9DA3A9A-C7BC-4518-9973-BD70D7590A77}" presName="Name0" presStyleCnt="0">
        <dgm:presLayoutVars>
          <dgm:dir/>
          <dgm:resizeHandles val="exact"/>
        </dgm:presLayoutVars>
      </dgm:prSet>
      <dgm:spPr/>
    </dgm:pt>
    <dgm:pt modelId="{30A055DF-3047-46C0-9A7A-7FD2DF79BB68}" type="pres">
      <dgm:prSet presAssocID="{D9DA3A9A-C7BC-4518-9973-BD70D7590A77}" presName="fgShape" presStyleLbl="fgShp" presStyleIdx="0" presStyleCnt="1"/>
      <dgm:spPr/>
    </dgm:pt>
    <dgm:pt modelId="{904423A0-4C86-4F8F-860C-217A67DB69A6}" type="pres">
      <dgm:prSet presAssocID="{D9DA3A9A-C7BC-4518-9973-BD70D7590A77}" presName="linComp" presStyleCnt="0"/>
      <dgm:spPr/>
    </dgm:pt>
    <dgm:pt modelId="{BA508E8C-5304-4C7C-A920-18B725C5D753}" type="pres">
      <dgm:prSet presAssocID="{FF3A397F-159E-439C-8513-84EE281DE1C0}" presName="compNode" presStyleCnt="0"/>
      <dgm:spPr/>
    </dgm:pt>
    <dgm:pt modelId="{B1D12F22-00C9-4E3C-A09B-2B9919E3EC53}" type="pres">
      <dgm:prSet presAssocID="{FF3A397F-159E-439C-8513-84EE281DE1C0}" presName="bkgdShape" presStyleLbl="node1" presStyleIdx="0" presStyleCnt="4"/>
      <dgm:spPr/>
    </dgm:pt>
    <dgm:pt modelId="{AFCF487A-3B9A-4E5B-AB13-C461A1B27B2B}" type="pres">
      <dgm:prSet presAssocID="{FF3A397F-159E-439C-8513-84EE281DE1C0}" presName="nodeTx" presStyleLbl="node1" presStyleIdx="0" presStyleCnt="4">
        <dgm:presLayoutVars>
          <dgm:bulletEnabled val="1"/>
        </dgm:presLayoutVars>
      </dgm:prSet>
      <dgm:spPr/>
    </dgm:pt>
    <dgm:pt modelId="{6385EF6E-CB98-4F20-81AD-663FACE1A5F1}" type="pres">
      <dgm:prSet presAssocID="{FF3A397F-159E-439C-8513-84EE281DE1C0}" presName="invisiNode" presStyleLbl="node1" presStyleIdx="0" presStyleCnt="4"/>
      <dgm:spPr/>
    </dgm:pt>
    <dgm:pt modelId="{56B41CEE-294A-413C-BDAD-1F534124CA7D}" type="pres">
      <dgm:prSet presAssocID="{FF3A397F-159E-439C-8513-84EE281DE1C0}" presName="imagNode" presStyleLbl="fgImgPlace1" presStyleIdx="0" presStyleCnt="4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A33C42B9-E3BD-458B-9D10-BD1025AE3D87}" type="pres">
      <dgm:prSet presAssocID="{4EE2E798-2B88-4376-9F3A-C79379A1D03A}" presName="sibTrans" presStyleLbl="sibTrans2D1" presStyleIdx="0" presStyleCnt="0"/>
      <dgm:spPr/>
    </dgm:pt>
    <dgm:pt modelId="{DE8C833A-3DC7-4205-BE3C-532277C02A0D}" type="pres">
      <dgm:prSet presAssocID="{290A228B-DD36-4ED3-ACF8-92F0992AA6C7}" presName="compNode" presStyleCnt="0"/>
      <dgm:spPr/>
    </dgm:pt>
    <dgm:pt modelId="{7DCCB662-A839-4EF7-90DA-F95AEAE8E19E}" type="pres">
      <dgm:prSet presAssocID="{290A228B-DD36-4ED3-ACF8-92F0992AA6C7}" presName="bkgdShape" presStyleLbl="node1" presStyleIdx="1" presStyleCnt="4"/>
      <dgm:spPr/>
      <dgm:t>
        <a:bodyPr/>
        <a:lstStyle/>
        <a:p>
          <a:endParaRPr lang="zh-CN" altLang="en-US"/>
        </a:p>
      </dgm:t>
    </dgm:pt>
    <dgm:pt modelId="{D10F18A8-FAF3-42CB-B307-8EBB5353073B}" type="pres">
      <dgm:prSet presAssocID="{290A228B-DD36-4ED3-ACF8-92F0992AA6C7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4A4DC1-C4C6-4979-A6C9-3C3F94C8F65D}" type="pres">
      <dgm:prSet presAssocID="{290A228B-DD36-4ED3-ACF8-92F0992AA6C7}" presName="invisiNode" presStyleLbl="node1" presStyleIdx="1" presStyleCnt="4"/>
      <dgm:spPr/>
    </dgm:pt>
    <dgm:pt modelId="{7EF46A94-059C-454A-90A3-864E721F9036}" type="pres">
      <dgm:prSet presAssocID="{290A228B-DD36-4ED3-ACF8-92F0992AA6C7}" presName="imagNode" presStyleLbl="fgImgPlace1" presStyleIdx="1" presStyleCnt="4"/>
      <dgm:spPr>
        <a:blipFill>
          <a:blip xmlns:r="http://schemas.openxmlformats.org/officeDocument/2006/relationships" r:embed="rId2" cstate="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29D2A11E-F8DF-43D5-95B2-B6670DA98E0C}" type="pres">
      <dgm:prSet presAssocID="{11F99983-0FAF-45E2-BA6B-C91AB674C843}" presName="sibTrans" presStyleLbl="sibTrans2D1" presStyleIdx="0" presStyleCnt="0"/>
      <dgm:spPr/>
    </dgm:pt>
    <dgm:pt modelId="{77571159-806E-4E4C-A69C-37C6402859D5}" type="pres">
      <dgm:prSet presAssocID="{15EB9F50-1E71-4270-8DBD-59F0DB8D0737}" presName="compNode" presStyleCnt="0"/>
      <dgm:spPr/>
    </dgm:pt>
    <dgm:pt modelId="{3625F6A6-398E-4F24-AFE3-ABA8FE746B2A}" type="pres">
      <dgm:prSet presAssocID="{15EB9F50-1E71-4270-8DBD-59F0DB8D0737}" presName="bkgdShape" presStyleLbl="node1" presStyleIdx="2" presStyleCnt="4"/>
      <dgm:spPr/>
    </dgm:pt>
    <dgm:pt modelId="{3551D7C7-1808-4849-952E-5EF365345452}" type="pres">
      <dgm:prSet presAssocID="{15EB9F50-1E71-4270-8DBD-59F0DB8D0737}" presName="nodeTx" presStyleLbl="node1" presStyleIdx="2" presStyleCnt="4">
        <dgm:presLayoutVars>
          <dgm:bulletEnabled val="1"/>
        </dgm:presLayoutVars>
      </dgm:prSet>
      <dgm:spPr/>
    </dgm:pt>
    <dgm:pt modelId="{A80A33DE-0995-4DF2-884F-37385E89EF36}" type="pres">
      <dgm:prSet presAssocID="{15EB9F50-1E71-4270-8DBD-59F0DB8D0737}" presName="invisiNode" presStyleLbl="node1" presStyleIdx="2" presStyleCnt="4"/>
      <dgm:spPr/>
    </dgm:pt>
    <dgm:pt modelId="{8A8B27E2-4C76-4929-92E2-D4E949DF47CD}" type="pres">
      <dgm:prSet presAssocID="{15EB9F50-1E71-4270-8DBD-59F0DB8D0737}" presName="imagNode" presStyleLbl="fgImgPlace1" presStyleIdx="2" presStyleCnt="4"/>
      <dgm:spPr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5F923F07-50FE-45C4-877C-BB3E5CE9DC55}" type="pres">
      <dgm:prSet presAssocID="{50F2DE28-AF5B-4A9B-9024-B0C8E3606EB5}" presName="sibTrans" presStyleLbl="sibTrans2D1" presStyleIdx="0" presStyleCnt="0"/>
      <dgm:spPr/>
    </dgm:pt>
    <dgm:pt modelId="{F3BAE041-D294-47F5-A708-A22C44FD1B72}" type="pres">
      <dgm:prSet presAssocID="{4F6C864F-EE9D-4AD9-BE4A-38D7AD7DBDE1}" presName="compNode" presStyleCnt="0"/>
      <dgm:spPr/>
    </dgm:pt>
    <dgm:pt modelId="{D66DB453-5F3A-4D29-8DA6-34583E6B5F92}" type="pres">
      <dgm:prSet presAssocID="{4F6C864F-EE9D-4AD9-BE4A-38D7AD7DBDE1}" presName="bkgdShape" presStyleLbl="node1" presStyleIdx="3" presStyleCnt="4"/>
      <dgm:spPr/>
    </dgm:pt>
    <dgm:pt modelId="{CC521747-20B3-46DD-B081-F06C5E6975D4}" type="pres">
      <dgm:prSet presAssocID="{4F6C864F-EE9D-4AD9-BE4A-38D7AD7DBDE1}" presName="nodeTx" presStyleLbl="node1" presStyleIdx="3" presStyleCnt="4">
        <dgm:presLayoutVars>
          <dgm:bulletEnabled val="1"/>
        </dgm:presLayoutVars>
      </dgm:prSet>
      <dgm:spPr/>
    </dgm:pt>
    <dgm:pt modelId="{90AA8D22-0379-4101-9051-4E72FC134F11}" type="pres">
      <dgm:prSet presAssocID="{4F6C864F-EE9D-4AD9-BE4A-38D7AD7DBDE1}" presName="invisiNode" presStyleLbl="node1" presStyleIdx="3" presStyleCnt="4"/>
      <dgm:spPr/>
    </dgm:pt>
    <dgm:pt modelId="{85304F0D-2AC4-47F6-B21A-8C424AD59F52}" type="pres">
      <dgm:prSet presAssocID="{4F6C864F-EE9D-4AD9-BE4A-38D7AD7DBDE1}" presName="imagNode" presStyleLbl="fgImgPlace1" presStyleIdx="3" presStyleCnt="4"/>
      <dgm:spPr>
        <a:blipFill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022FBB30-DD08-405F-8A8E-F3E1165D2117}" type="presOf" srcId="{50F2DE28-AF5B-4A9B-9024-B0C8E3606EB5}" destId="{5F923F07-50FE-45C4-877C-BB3E5CE9DC55}" srcOrd="0" destOrd="0" presId="urn:microsoft.com/office/officeart/2005/8/layout/hList7"/>
    <dgm:cxn modelId="{3D1812B4-37CC-47C9-8ABA-CD66850440B5}" srcId="{D9DA3A9A-C7BC-4518-9973-BD70D7590A77}" destId="{FF3A397F-159E-439C-8513-84EE281DE1C0}" srcOrd="0" destOrd="0" parTransId="{D5393899-3302-48F3-9A1F-06DC51FBF36E}" sibTransId="{4EE2E798-2B88-4376-9F3A-C79379A1D03A}"/>
    <dgm:cxn modelId="{47D2D7C6-13F8-494F-BEE2-B37FB2902D58}" type="presOf" srcId="{4F6C864F-EE9D-4AD9-BE4A-38D7AD7DBDE1}" destId="{CC521747-20B3-46DD-B081-F06C5E6975D4}" srcOrd="1" destOrd="0" presId="urn:microsoft.com/office/officeart/2005/8/layout/hList7"/>
    <dgm:cxn modelId="{8E84B018-1668-45CE-B652-4332E575E0BE}" type="presOf" srcId="{290A228B-DD36-4ED3-ACF8-92F0992AA6C7}" destId="{D10F18A8-FAF3-42CB-B307-8EBB5353073B}" srcOrd="1" destOrd="0" presId="urn:microsoft.com/office/officeart/2005/8/layout/hList7"/>
    <dgm:cxn modelId="{16320B1B-A2BF-4F4F-8C7E-8B3E5FB4523D}" type="presOf" srcId="{11F99983-0FAF-45E2-BA6B-C91AB674C843}" destId="{29D2A11E-F8DF-43D5-95B2-B6670DA98E0C}" srcOrd="0" destOrd="0" presId="urn:microsoft.com/office/officeart/2005/8/layout/hList7"/>
    <dgm:cxn modelId="{99DD48E1-A749-4F24-A91A-CC3B157BC9E9}" srcId="{D9DA3A9A-C7BC-4518-9973-BD70D7590A77}" destId="{4F6C864F-EE9D-4AD9-BE4A-38D7AD7DBDE1}" srcOrd="3" destOrd="0" parTransId="{27FD2AEE-B13C-49FB-9C58-7B249AAD3DAE}" sibTransId="{EBE64A50-9488-4010-A634-C374266CA24A}"/>
    <dgm:cxn modelId="{16608B12-01E9-47EC-8715-2C6C57E4C270}" type="presOf" srcId="{FF3A397F-159E-439C-8513-84EE281DE1C0}" destId="{AFCF487A-3B9A-4E5B-AB13-C461A1B27B2B}" srcOrd="1" destOrd="0" presId="urn:microsoft.com/office/officeart/2005/8/layout/hList7"/>
    <dgm:cxn modelId="{29C94399-197D-485D-BD05-28E13A1DE207}" type="presOf" srcId="{4F6C864F-EE9D-4AD9-BE4A-38D7AD7DBDE1}" destId="{D66DB453-5F3A-4D29-8DA6-34583E6B5F92}" srcOrd="0" destOrd="0" presId="urn:microsoft.com/office/officeart/2005/8/layout/hList7"/>
    <dgm:cxn modelId="{B0892825-4EE6-4738-BE77-408C1A75ABDB}" type="presOf" srcId="{15EB9F50-1E71-4270-8DBD-59F0DB8D0737}" destId="{3551D7C7-1808-4849-952E-5EF365345452}" srcOrd="1" destOrd="0" presId="urn:microsoft.com/office/officeart/2005/8/layout/hList7"/>
    <dgm:cxn modelId="{06E0AE8B-799F-4F11-97E2-8F4F018B7848}" type="presOf" srcId="{290A228B-DD36-4ED3-ACF8-92F0992AA6C7}" destId="{7DCCB662-A839-4EF7-90DA-F95AEAE8E19E}" srcOrd="0" destOrd="0" presId="urn:microsoft.com/office/officeart/2005/8/layout/hList7"/>
    <dgm:cxn modelId="{3485B29E-5F1B-44A7-8CDE-28F7B449E197}" srcId="{D9DA3A9A-C7BC-4518-9973-BD70D7590A77}" destId="{290A228B-DD36-4ED3-ACF8-92F0992AA6C7}" srcOrd="1" destOrd="0" parTransId="{35F48F38-98AF-4A4F-B44E-A58432124F24}" sibTransId="{11F99983-0FAF-45E2-BA6B-C91AB674C843}"/>
    <dgm:cxn modelId="{0F4A57D1-DC99-46D9-A13F-2CAFFE5AA98A}" type="presOf" srcId="{D9DA3A9A-C7BC-4518-9973-BD70D7590A77}" destId="{792CB30E-B23B-44F3-81EC-E7820A1BC50A}" srcOrd="0" destOrd="0" presId="urn:microsoft.com/office/officeart/2005/8/layout/hList7"/>
    <dgm:cxn modelId="{A603B5D0-49C4-4C16-B1BA-109A73A9BBA9}" type="presOf" srcId="{4EE2E798-2B88-4376-9F3A-C79379A1D03A}" destId="{A33C42B9-E3BD-458B-9D10-BD1025AE3D87}" srcOrd="0" destOrd="0" presId="urn:microsoft.com/office/officeart/2005/8/layout/hList7"/>
    <dgm:cxn modelId="{3D6BCCEF-B3C9-445F-B9DA-B0E54DA69404}" type="presOf" srcId="{FF3A397F-159E-439C-8513-84EE281DE1C0}" destId="{B1D12F22-00C9-4E3C-A09B-2B9919E3EC53}" srcOrd="0" destOrd="0" presId="urn:microsoft.com/office/officeart/2005/8/layout/hList7"/>
    <dgm:cxn modelId="{E85D3094-0021-4993-9B33-D479AB0747EF}" type="presOf" srcId="{15EB9F50-1E71-4270-8DBD-59F0DB8D0737}" destId="{3625F6A6-398E-4F24-AFE3-ABA8FE746B2A}" srcOrd="0" destOrd="0" presId="urn:microsoft.com/office/officeart/2005/8/layout/hList7"/>
    <dgm:cxn modelId="{D2897995-A883-408F-8AE8-6F13D0AC9050}" srcId="{D9DA3A9A-C7BC-4518-9973-BD70D7590A77}" destId="{15EB9F50-1E71-4270-8DBD-59F0DB8D0737}" srcOrd="2" destOrd="0" parTransId="{77D536CD-22A4-4282-AAB5-55542C4B9208}" sibTransId="{50F2DE28-AF5B-4A9B-9024-B0C8E3606EB5}"/>
    <dgm:cxn modelId="{CF1DF042-ABBC-46A2-B6CD-AA6C9BC08B7E}" type="presParOf" srcId="{792CB30E-B23B-44F3-81EC-E7820A1BC50A}" destId="{30A055DF-3047-46C0-9A7A-7FD2DF79BB68}" srcOrd="0" destOrd="0" presId="urn:microsoft.com/office/officeart/2005/8/layout/hList7"/>
    <dgm:cxn modelId="{0F4721BB-6486-45FF-A275-525DD7FBCA5A}" type="presParOf" srcId="{792CB30E-B23B-44F3-81EC-E7820A1BC50A}" destId="{904423A0-4C86-4F8F-860C-217A67DB69A6}" srcOrd="1" destOrd="0" presId="urn:microsoft.com/office/officeart/2005/8/layout/hList7"/>
    <dgm:cxn modelId="{F0CFDFF9-7424-4C15-860F-F77B878BC5B4}" type="presParOf" srcId="{904423A0-4C86-4F8F-860C-217A67DB69A6}" destId="{BA508E8C-5304-4C7C-A920-18B725C5D753}" srcOrd="0" destOrd="0" presId="urn:microsoft.com/office/officeart/2005/8/layout/hList7"/>
    <dgm:cxn modelId="{96AD01D3-AFFC-4E42-8B21-A9D03D5AC15C}" type="presParOf" srcId="{BA508E8C-5304-4C7C-A920-18B725C5D753}" destId="{B1D12F22-00C9-4E3C-A09B-2B9919E3EC53}" srcOrd="0" destOrd="0" presId="urn:microsoft.com/office/officeart/2005/8/layout/hList7"/>
    <dgm:cxn modelId="{26450C86-1CD9-4156-B430-43BDD3923A0E}" type="presParOf" srcId="{BA508E8C-5304-4C7C-A920-18B725C5D753}" destId="{AFCF487A-3B9A-4E5B-AB13-C461A1B27B2B}" srcOrd="1" destOrd="0" presId="urn:microsoft.com/office/officeart/2005/8/layout/hList7"/>
    <dgm:cxn modelId="{66038BF7-DDD2-42B8-BD09-3BF7CC2FC0E6}" type="presParOf" srcId="{BA508E8C-5304-4C7C-A920-18B725C5D753}" destId="{6385EF6E-CB98-4F20-81AD-663FACE1A5F1}" srcOrd="2" destOrd="0" presId="urn:microsoft.com/office/officeart/2005/8/layout/hList7"/>
    <dgm:cxn modelId="{670B99DC-3C08-407E-A3D7-EAFD8B32D4E5}" type="presParOf" srcId="{BA508E8C-5304-4C7C-A920-18B725C5D753}" destId="{56B41CEE-294A-413C-BDAD-1F534124CA7D}" srcOrd="3" destOrd="0" presId="urn:microsoft.com/office/officeart/2005/8/layout/hList7"/>
    <dgm:cxn modelId="{6CCF2F87-6FB6-43CA-BF7A-81A03751C53B}" type="presParOf" srcId="{904423A0-4C86-4F8F-860C-217A67DB69A6}" destId="{A33C42B9-E3BD-458B-9D10-BD1025AE3D87}" srcOrd="1" destOrd="0" presId="urn:microsoft.com/office/officeart/2005/8/layout/hList7"/>
    <dgm:cxn modelId="{1C6BB2D2-6112-4320-951F-BE955C0BFC0E}" type="presParOf" srcId="{904423A0-4C86-4F8F-860C-217A67DB69A6}" destId="{DE8C833A-3DC7-4205-BE3C-532277C02A0D}" srcOrd="2" destOrd="0" presId="urn:microsoft.com/office/officeart/2005/8/layout/hList7"/>
    <dgm:cxn modelId="{28F6B975-05A5-486E-8A8C-FA651E3E7AD2}" type="presParOf" srcId="{DE8C833A-3DC7-4205-BE3C-532277C02A0D}" destId="{7DCCB662-A839-4EF7-90DA-F95AEAE8E19E}" srcOrd="0" destOrd="0" presId="urn:microsoft.com/office/officeart/2005/8/layout/hList7"/>
    <dgm:cxn modelId="{13110CA7-3C35-4757-A921-2E847212DC5B}" type="presParOf" srcId="{DE8C833A-3DC7-4205-BE3C-532277C02A0D}" destId="{D10F18A8-FAF3-42CB-B307-8EBB5353073B}" srcOrd="1" destOrd="0" presId="urn:microsoft.com/office/officeart/2005/8/layout/hList7"/>
    <dgm:cxn modelId="{7B188650-4326-428D-9294-3EE90484A763}" type="presParOf" srcId="{DE8C833A-3DC7-4205-BE3C-532277C02A0D}" destId="{D54A4DC1-C4C6-4979-A6C9-3C3F94C8F65D}" srcOrd="2" destOrd="0" presId="urn:microsoft.com/office/officeart/2005/8/layout/hList7"/>
    <dgm:cxn modelId="{CA417876-9293-40DB-99B1-CEA3EFDC4D5B}" type="presParOf" srcId="{DE8C833A-3DC7-4205-BE3C-532277C02A0D}" destId="{7EF46A94-059C-454A-90A3-864E721F9036}" srcOrd="3" destOrd="0" presId="urn:microsoft.com/office/officeart/2005/8/layout/hList7"/>
    <dgm:cxn modelId="{157C5518-78C1-472C-A0E2-FF9337C0134C}" type="presParOf" srcId="{904423A0-4C86-4F8F-860C-217A67DB69A6}" destId="{29D2A11E-F8DF-43D5-95B2-B6670DA98E0C}" srcOrd="3" destOrd="0" presId="urn:microsoft.com/office/officeart/2005/8/layout/hList7"/>
    <dgm:cxn modelId="{E0AA663F-AA22-45CD-B782-542C69ABA001}" type="presParOf" srcId="{904423A0-4C86-4F8F-860C-217A67DB69A6}" destId="{77571159-806E-4E4C-A69C-37C6402859D5}" srcOrd="4" destOrd="0" presId="urn:microsoft.com/office/officeart/2005/8/layout/hList7"/>
    <dgm:cxn modelId="{A78FC026-22F5-4D36-99ED-2089EFA2EAA5}" type="presParOf" srcId="{77571159-806E-4E4C-A69C-37C6402859D5}" destId="{3625F6A6-398E-4F24-AFE3-ABA8FE746B2A}" srcOrd="0" destOrd="0" presId="urn:microsoft.com/office/officeart/2005/8/layout/hList7"/>
    <dgm:cxn modelId="{F9A126A6-6253-4A4B-9135-01CDDA090511}" type="presParOf" srcId="{77571159-806E-4E4C-A69C-37C6402859D5}" destId="{3551D7C7-1808-4849-952E-5EF365345452}" srcOrd="1" destOrd="0" presId="urn:microsoft.com/office/officeart/2005/8/layout/hList7"/>
    <dgm:cxn modelId="{F2942871-2C4A-4AC8-9DA9-B7AF222276DA}" type="presParOf" srcId="{77571159-806E-4E4C-A69C-37C6402859D5}" destId="{A80A33DE-0995-4DF2-884F-37385E89EF36}" srcOrd="2" destOrd="0" presId="urn:microsoft.com/office/officeart/2005/8/layout/hList7"/>
    <dgm:cxn modelId="{148B4B3C-C823-40A4-818E-AEEEF368AB38}" type="presParOf" srcId="{77571159-806E-4E4C-A69C-37C6402859D5}" destId="{8A8B27E2-4C76-4929-92E2-D4E949DF47CD}" srcOrd="3" destOrd="0" presId="urn:microsoft.com/office/officeart/2005/8/layout/hList7"/>
    <dgm:cxn modelId="{5707D672-92F8-41E8-8CBD-FE3285F29548}" type="presParOf" srcId="{904423A0-4C86-4F8F-860C-217A67DB69A6}" destId="{5F923F07-50FE-45C4-877C-BB3E5CE9DC55}" srcOrd="5" destOrd="0" presId="urn:microsoft.com/office/officeart/2005/8/layout/hList7"/>
    <dgm:cxn modelId="{14ED38D4-CCD0-4436-9751-AD049EE74B22}" type="presParOf" srcId="{904423A0-4C86-4F8F-860C-217A67DB69A6}" destId="{F3BAE041-D294-47F5-A708-A22C44FD1B72}" srcOrd="6" destOrd="0" presId="urn:microsoft.com/office/officeart/2005/8/layout/hList7"/>
    <dgm:cxn modelId="{60116DA3-CD2B-491D-8719-6414D2AB0F24}" type="presParOf" srcId="{F3BAE041-D294-47F5-A708-A22C44FD1B72}" destId="{D66DB453-5F3A-4D29-8DA6-34583E6B5F92}" srcOrd="0" destOrd="0" presId="urn:microsoft.com/office/officeart/2005/8/layout/hList7"/>
    <dgm:cxn modelId="{AE50B870-9E28-4BDF-B435-8AD3441A0088}" type="presParOf" srcId="{F3BAE041-D294-47F5-A708-A22C44FD1B72}" destId="{CC521747-20B3-46DD-B081-F06C5E6975D4}" srcOrd="1" destOrd="0" presId="urn:microsoft.com/office/officeart/2005/8/layout/hList7"/>
    <dgm:cxn modelId="{25C3A588-8D70-4992-9839-6AFF41E8C69D}" type="presParOf" srcId="{F3BAE041-D294-47F5-A708-A22C44FD1B72}" destId="{90AA8D22-0379-4101-9051-4E72FC134F11}" srcOrd="2" destOrd="0" presId="urn:microsoft.com/office/officeart/2005/8/layout/hList7"/>
    <dgm:cxn modelId="{4A5EC651-291D-4F01-A70E-B2A0F15CB6E7}" type="presParOf" srcId="{F3BAE041-D294-47F5-A708-A22C44FD1B72}" destId="{85304F0D-2AC4-47F6-B21A-8C424AD59F5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0C6232-C459-469D-893C-00DB372B03B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5F8EC5-4C54-498D-9668-28F05619B45A}">
      <dgm:prSet custT="1"/>
      <dgm:spPr/>
      <dgm:t>
        <a:bodyPr/>
        <a:lstStyle/>
        <a:p>
          <a:pPr rtl="0"/>
          <a:r>
            <a:rPr lang="zh-CN" sz="2000" dirty="0" smtClean="0">
              <a:latin typeface="黑体" panose="02010609060101010101" pitchFamily="49" charset="-122"/>
              <a:ea typeface="黑体" panose="02010609060101010101" pitchFamily="49" charset="-122"/>
            </a:rPr>
            <a:t>客观信息原则 </a:t>
          </a:r>
          <a:endParaRPr lang="en-US" altLang="zh-CN" sz="20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rtl="0"/>
          <a:r>
            <a:rPr lang="zh-CN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不预测 不荐股</a:t>
          </a:r>
          <a:endParaRPr lang="zh-CN" sz="14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14E6BA8-8EF6-4932-A947-23F8BAD62391}" type="parTrans" cxnId="{4AA6470E-1431-4BB0-A563-E85EDD40EF51}">
      <dgm:prSet/>
      <dgm:spPr/>
      <dgm:t>
        <a:bodyPr/>
        <a:lstStyle/>
        <a:p>
          <a:endParaRPr lang="zh-CN" altLang="en-US"/>
        </a:p>
      </dgm:t>
    </dgm:pt>
    <dgm:pt modelId="{F082F985-C3CD-4760-9679-6FACC33D258C}" type="sibTrans" cxnId="{4AA6470E-1431-4BB0-A563-E85EDD40EF51}">
      <dgm:prSet/>
      <dgm:spPr/>
      <dgm:t>
        <a:bodyPr/>
        <a:lstStyle/>
        <a:p>
          <a:endParaRPr lang="zh-CN" altLang="en-US"/>
        </a:p>
      </dgm:t>
    </dgm:pt>
    <dgm:pt modelId="{C4969FF0-AFF8-4A39-9D96-9349779430D5}">
      <dgm:prSet custT="1"/>
      <dgm:spPr/>
      <dgm:t>
        <a:bodyPr/>
        <a:lstStyle/>
        <a:p>
          <a:pPr rtl="0"/>
          <a:r>
            <a:rPr lang="zh-CN" sz="2000" dirty="0" smtClean="0">
              <a:latin typeface="黑体" panose="02010609060101010101" pitchFamily="49" charset="-122"/>
              <a:ea typeface="黑体" panose="02010609060101010101" pitchFamily="49" charset="-122"/>
            </a:rPr>
            <a:t>有效信息原则</a:t>
          </a:r>
          <a:endParaRPr lang="en-US" altLang="zh-CN" sz="20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rtl="0"/>
          <a:r>
            <a:rPr lang="zh-CN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提供有效分析 </a:t>
          </a:r>
          <a:endParaRPr lang="en-US" altLang="zh-CN" sz="14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rtl="0"/>
          <a:r>
            <a:rPr lang="zh-CN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不提供充分分析</a:t>
          </a:r>
          <a:endParaRPr lang="zh-CN" sz="14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AC337C2-DE3C-41B9-8996-53C9BC0E84C4}" type="parTrans" cxnId="{2E20F0E6-EEAC-4F8E-B928-9F7C280E63C0}">
      <dgm:prSet/>
      <dgm:spPr/>
      <dgm:t>
        <a:bodyPr/>
        <a:lstStyle/>
        <a:p>
          <a:endParaRPr lang="zh-CN" altLang="en-US"/>
        </a:p>
      </dgm:t>
    </dgm:pt>
    <dgm:pt modelId="{9C33238D-C378-4435-AB21-1D3C768A3ECD}" type="sibTrans" cxnId="{2E20F0E6-EEAC-4F8E-B928-9F7C280E63C0}">
      <dgm:prSet/>
      <dgm:spPr/>
      <dgm:t>
        <a:bodyPr/>
        <a:lstStyle/>
        <a:p>
          <a:endParaRPr lang="zh-CN" altLang="en-US"/>
        </a:p>
      </dgm:t>
    </dgm:pt>
    <dgm:pt modelId="{DCD736A1-6B29-485C-A5F8-ADAC031F8725}">
      <dgm:prSet custT="1"/>
      <dgm:spPr/>
      <dgm:t>
        <a:bodyPr/>
        <a:lstStyle/>
        <a:p>
          <a:pPr rtl="0"/>
          <a:r>
            <a:rPr lang="zh-CN" sz="2000" dirty="0" smtClean="0">
              <a:latin typeface="黑体" panose="02010609060101010101" pitchFamily="49" charset="-122"/>
              <a:ea typeface="黑体" panose="02010609060101010101" pitchFamily="49" charset="-122"/>
            </a:rPr>
            <a:t>有限信息原则 </a:t>
          </a:r>
          <a:endParaRPr lang="en-US" altLang="zh-CN" sz="20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rtl="0"/>
          <a:r>
            <a:rPr lang="zh-CN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提供简单相关性 </a:t>
          </a:r>
          <a:endParaRPr lang="en-US" altLang="zh-CN" sz="14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rtl="0"/>
          <a:r>
            <a:rPr lang="zh-CN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大外延 小内涵</a:t>
          </a:r>
          <a:endParaRPr lang="en-US" altLang="zh-CN" sz="14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rtl="0"/>
          <a:r>
            <a:rPr lang="zh-CN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 保持信息市场的大容量 </a:t>
          </a:r>
          <a:endParaRPr lang="en-US" altLang="zh-CN" sz="14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rtl="0"/>
          <a:r>
            <a:rPr lang="zh-CN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避免或减小分析</a:t>
          </a:r>
          <a:r>
            <a:rPr lang="zh-CN" altLang="en-US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对</a:t>
          </a:r>
          <a:r>
            <a:rPr lang="zh-CN" sz="1400" dirty="0" smtClean="0">
              <a:latin typeface="黑体" panose="02010609060101010101" pitchFamily="49" charset="-122"/>
              <a:ea typeface="黑体" panose="02010609060101010101" pitchFamily="49" charset="-122"/>
            </a:rPr>
            <a:t>市场冲击 </a:t>
          </a:r>
          <a:endParaRPr lang="zh-CN" sz="14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C912834-F204-4D38-B57D-508381C98CEE}" type="parTrans" cxnId="{4AC5F320-8ACF-45C2-A4AE-003D66B95924}">
      <dgm:prSet/>
      <dgm:spPr/>
      <dgm:t>
        <a:bodyPr/>
        <a:lstStyle/>
        <a:p>
          <a:endParaRPr lang="zh-CN" altLang="en-US"/>
        </a:p>
      </dgm:t>
    </dgm:pt>
    <dgm:pt modelId="{7133716B-369D-4247-99AA-D73B1EDB9775}" type="sibTrans" cxnId="{4AC5F320-8ACF-45C2-A4AE-003D66B95924}">
      <dgm:prSet/>
      <dgm:spPr/>
      <dgm:t>
        <a:bodyPr/>
        <a:lstStyle/>
        <a:p>
          <a:endParaRPr lang="zh-CN" altLang="en-US"/>
        </a:p>
      </dgm:t>
    </dgm:pt>
    <dgm:pt modelId="{E91F8C71-7B00-4A60-8F66-CD548E956B4A}" type="pres">
      <dgm:prSet presAssocID="{270C6232-C459-469D-893C-00DB372B03BB}" presName="CompostProcess" presStyleCnt="0">
        <dgm:presLayoutVars>
          <dgm:dir/>
          <dgm:resizeHandles val="exact"/>
        </dgm:presLayoutVars>
      </dgm:prSet>
      <dgm:spPr/>
    </dgm:pt>
    <dgm:pt modelId="{850E610B-8FCE-4B83-A7BF-EA53CB47CE11}" type="pres">
      <dgm:prSet presAssocID="{270C6232-C459-469D-893C-00DB372B03BB}" presName="arrow" presStyleLbl="bgShp" presStyleIdx="0" presStyleCnt="1" custScaleY="15859" custLinFactY="194723" custLinFactNeighborX="-440" custLinFactNeighborY="200000"/>
      <dgm:spPr/>
    </dgm:pt>
    <dgm:pt modelId="{410C42FE-670A-4A87-B482-32E43838DF2E}" type="pres">
      <dgm:prSet presAssocID="{270C6232-C459-469D-893C-00DB372B03BB}" presName="linearProcess" presStyleCnt="0"/>
      <dgm:spPr/>
    </dgm:pt>
    <dgm:pt modelId="{6F1BDF13-730A-4B4B-A7FF-934F15E01F80}" type="pres">
      <dgm:prSet presAssocID="{385F8EC5-4C54-498D-9668-28F05619B45A}" presName="textNode" presStyleLbl="node1" presStyleIdx="0" presStyleCnt="3" custLinFactNeighborX="-14986" custLinFactNeighborY="-46011">
        <dgm:presLayoutVars>
          <dgm:bulletEnabled val="1"/>
        </dgm:presLayoutVars>
      </dgm:prSet>
      <dgm:spPr/>
    </dgm:pt>
    <dgm:pt modelId="{363798A2-D0C4-46A9-B5E6-0440C29C0F43}" type="pres">
      <dgm:prSet presAssocID="{F082F985-C3CD-4760-9679-6FACC33D258C}" presName="sibTrans" presStyleCnt="0"/>
      <dgm:spPr/>
    </dgm:pt>
    <dgm:pt modelId="{F287AF64-8530-4125-A7FC-8BCD31D43959}" type="pres">
      <dgm:prSet presAssocID="{C4969FF0-AFF8-4A39-9D96-9349779430D5}" presName="textNode" presStyleLbl="node1" presStyleIdx="1" presStyleCnt="3" custLinFactNeighborX="2504" custLinFactNeighborY="-460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400782-5463-4467-888D-3EC8BD716795}" type="pres">
      <dgm:prSet presAssocID="{9C33238D-C378-4435-AB21-1D3C768A3ECD}" presName="sibTrans" presStyleCnt="0"/>
      <dgm:spPr/>
    </dgm:pt>
    <dgm:pt modelId="{08812B9D-7A52-4377-911E-6B7ECA3851F5}" type="pres">
      <dgm:prSet presAssocID="{DCD736A1-6B29-485C-A5F8-ADAC031F8725}" presName="textNode" presStyleLbl="node1" presStyleIdx="2" presStyleCnt="3" custLinFactNeighborX="2494" custLinFactNeighborY="-460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C5F320-8ACF-45C2-A4AE-003D66B95924}" srcId="{270C6232-C459-469D-893C-00DB372B03BB}" destId="{DCD736A1-6B29-485C-A5F8-ADAC031F8725}" srcOrd="2" destOrd="0" parTransId="{3C912834-F204-4D38-B57D-508381C98CEE}" sibTransId="{7133716B-369D-4247-99AA-D73B1EDB9775}"/>
    <dgm:cxn modelId="{7CCF1E25-DE09-4042-B15D-BAD252009204}" type="presOf" srcId="{385F8EC5-4C54-498D-9668-28F05619B45A}" destId="{6F1BDF13-730A-4B4B-A7FF-934F15E01F80}" srcOrd="0" destOrd="0" presId="urn:microsoft.com/office/officeart/2005/8/layout/hProcess9"/>
    <dgm:cxn modelId="{C0E13707-5DE7-40F7-BB39-BF492835F9DD}" type="presOf" srcId="{C4969FF0-AFF8-4A39-9D96-9349779430D5}" destId="{F287AF64-8530-4125-A7FC-8BCD31D43959}" srcOrd="0" destOrd="0" presId="urn:microsoft.com/office/officeart/2005/8/layout/hProcess9"/>
    <dgm:cxn modelId="{4AA6470E-1431-4BB0-A563-E85EDD40EF51}" srcId="{270C6232-C459-469D-893C-00DB372B03BB}" destId="{385F8EC5-4C54-498D-9668-28F05619B45A}" srcOrd="0" destOrd="0" parTransId="{A14E6BA8-8EF6-4932-A947-23F8BAD62391}" sibTransId="{F082F985-C3CD-4760-9679-6FACC33D258C}"/>
    <dgm:cxn modelId="{79FD4104-3717-4C42-B156-695009293F8D}" type="presOf" srcId="{DCD736A1-6B29-485C-A5F8-ADAC031F8725}" destId="{08812B9D-7A52-4377-911E-6B7ECA3851F5}" srcOrd="0" destOrd="0" presId="urn:microsoft.com/office/officeart/2005/8/layout/hProcess9"/>
    <dgm:cxn modelId="{099B3B54-6539-4259-8A8B-1410BC48E6AE}" type="presOf" srcId="{270C6232-C459-469D-893C-00DB372B03BB}" destId="{E91F8C71-7B00-4A60-8F66-CD548E956B4A}" srcOrd="0" destOrd="0" presId="urn:microsoft.com/office/officeart/2005/8/layout/hProcess9"/>
    <dgm:cxn modelId="{2E20F0E6-EEAC-4F8E-B928-9F7C280E63C0}" srcId="{270C6232-C459-469D-893C-00DB372B03BB}" destId="{C4969FF0-AFF8-4A39-9D96-9349779430D5}" srcOrd="1" destOrd="0" parTransId="{FAC337C2-DE3C-41B9-8996-53C9BC0E84C4}" sibTransId="{9C33238D-C378-4435-AB21-1D3C768A3ECD}"/>
    <dgm:cxn modelId="{4A056BAB-5552-43C4-92B9-3216B9C64771}" type="presParOf" srcId="{E91F8C71-7B00-4A60-8F66-CD548E956B4A}" destId="{850E610B-8FCE-4B83-A7BF-EA53CB47CE11}" srcOrd="0" destOrd="0" presId="urn:microsoft.com/office/officeart/2005/8/layout/hProcess9"/>
    <dgm:cxn modelId="{926F75F2-0ED2-4D58-BF82-34E2CB261CA9}" type="presParOf" srcId="{E91F8C71-7B00-4A60-8F66-CD548E956B4A}" destId="{410C42FE-670A-4A87-B482-32E43838DF2E}" srcOrd="1" destOrd="0" presId="urn:microsoft.com/office/officeart/2005/8/layout/hProcess9"/>
    <dgm:cxn modelId="{FE635AED-600C-4C6D-86BF-FB42E6EA735E}" type="presParOf" srcId="{410C42FE-670A-4A87-B482-32E43838DF2E}" destId="{6F1BDF13-730A-4B4B-A7FF-934F15E01F80}" srcOrd="0" destOrd="0" presId="urn:microsoft.com/office/officeart/2005/8/layout/hProcess9"/>
    <dgm:cxn modelId="{786713BD-CA11-46D5-AF80-0E51DB17F6F8}" type="presParOf" srcId="{410C42FE-670A-4A87-B482-32E43838DF2E}" destId="{363798A2-D0C4-46A9-B5E6-0440C29C0F43}" srcOrd="1" destOrd="0" presId="urn:microsoft.com/office/officeart/2005/8/layout/hProcess9"/>
    <dgm:cxn modelId="{0DD73FFD-E4F3-4F85-B62B-48EE1E472B07}" type="presParOf" srcId="{410C42FE-670A-4A87-B482-32E43838DF2E}" destId="{F287AF64-8530-4125-A7FC-8BCD31D43959}" srcOrd="2" destOrd="0" presId="urn:microsoft.com/office/officeart/2005/8/layout/hProcess9"/>
    <dgm:cxn modelId="{A9928B7C-6413-4EC9-AFD3-606A325DEB4B}" type="presParOf" srcId="{410C42FE-670A-4A87-B482-32E43838DF2E}" destId="{C5400782-5463-4467-888D-3EC8BD716795}" srcOrd="3" destOrd="0" presId="urn:microsoft.com/office/officeart/2005/8/layout/hProcess9"/>
    <dgm:cxn modelId="{A9D8B2D7-1267-4D49-9AB8-1B8784ED0D18}" type="presParOf" srcId="{410C42FE-670A-4A87-B482-32E43838DF2E}" destId="{08812B9D-7A52-4377-911E-6B7ECA3851F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12F22-00C9-4E3C-A09B-2B9919E3EC53}">
      <dsp:nvSpPr>
        <dsp:cNvPr id="0" name=""/>
        <dsp:cNvSpPr/>
      </dsp:nvSpPr>
      <dsp:spPr>
        <a:xfrm>
          <a:off x="1815" y="0"/>
          <a:ext cx="1903075" cy="3921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智能爬虫自动实现全网范围的大数据收集</a:t>
          </a:r>
          <a:endParaRPr lang="zh-CN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815" y="1568519"/>
        <a:ext cx="1903075" cy="1568519"/>
      </dsp:txXfrm>
    </dsp:sp>
    <dsp:sp modelId="{56B41CEE-294A-413C-BDAD-1F534124CA7D}">
      <dsp:nvSpPr>
        <dsp:cNvPr id="0" name=""/>
        <dsp:cNvSpPr/>
      </dsp:nvSpPr>
      <dsp:spPr>
        <a:xfrm>
          <a:off x="300456" y="235277"/>
          <a:ext cx="1305792" cy="1305792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CCB662-A839-4EF7-90DA-F95AEAE8E19E}">
      <dsp:nvSpPr>
        <dsp:cNvPr id="0" name=""/>
        <dsp:cNvSpPr/>
      </dsp:nvSpPr>
      <dsp:spPr>
        <a:xfrm>
          <a:off x="1961982" y="0"/>
          <a:ext cx="1903075" cy="3921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AI</a:t>
          </a:r>
          <a:r>
            <a:rPr 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自然语言处理进行有效</a:t>
          </a:r>
          <a:r>
            <a:rPr 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分类</a:t>
          </a:r>
          <a:endParaRPr lang="zh-CN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961982" y="1568519"/>
        <a:ext cx="1903075" cy="1568519"/>
      </dsp:txXfrm>
    </dsp:sp>
    <dsp:sp modelId="{7EF46A94-059C-454A-90A3-864E721F9036}">
      <dsp:nvSpPr>
        <dsp:cNvPr id="0" name=""/>
        <dsp:cNvSpPr/>
      </dsp:nvSpPr>
      <dsp:spPr>
        <a:xfrm>
          <a:off x="2260624" y="235277"/>
          <a:ext cx="1305792" cy="1305792"/>
        </a:xfrm>
        <a:prstGeom prst="ellipse">
          <a:avLst/>
        </a:prstGeom>
        <a:blipFill>
          <a:blip xmlns:r="http://schemas.openxmlformats.org/officeDocument/2006/relationships" r:embed="rId2" cstate="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25F6A6-398E-4F24-AFE3-ABA8FE746B2A}">
      <dsp:nvSpPr>
        <dsp:cNvPr id="0" name=""/>
        <dsp:cNvSpPr/>
      </dsp:nvSpPr>
      <dsp:spPr>
        <a:xfrm>
          <a:off x="3922150" y="0"/>
          <a:ext cx="1903075" cy="3921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采用量化投资模型及深度神经网络寻找</a:t>
          </a:r>
          <a:r>
            <a:rPr lang="zh-CN" sz="1800" b="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信息</a:t>
          </a:r>
          <a:r>
            <a:rPr 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与交易间的相关性</a:t>
          </a:r>
          <a:endParaRPr lang="zh-CN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922150" y="1568519"/>
        <a:ext cx="1903075" cy="1568519"/>
      </dsp:txXfrm>
    </dsp:sp>
    <dsp:sp modelId="{8A8B27E2-4C76-4929-92E2-D4E949DF47CD}">
      <dsp:nvSpPr>
        <dsp:cNvPr id="0" name=""/>
        <dsp:cNvSpPr/>
      </dsp:nvSpPr>
      <dsp:spPr>
        <a:xfrm>
          <a:off x="4220791" y="235277"/>
          <a:ext cx="1305792" cy="1305792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66DB453-5F3A-4D29-8DA6-34583E6B5F92}">
      <dsp:nvSpPr>
        <dsp:cNvPr id="0" name=""/>
        <dsp:cNvSpPr/>
      </dsp:nvSpPr>
      <dsp:spPr>
        <a:xfrm>
          <a:off x="5882317" y="0"/>
          <a:ext cx="1903075" cy="3921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通过移动互联网实现信息</a:t>
          </a: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对用户的</a:t>
          </a:r>
          <a:r>
            <a:rPr 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定制推送</a:t>
          </a:r>
          <a:endParaRPr lang="zh-CN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882317" y="1568519"/>
        <a:ext cx="1903075" cy="1568519"/>
      </dsp:txXfrm>
    </dsp:sp>
    <dsp:sp modelId="{85304F0D-2AC4-47F6-B21A-8C424AD59F52}">
      <dsp:nvSpPr>
        <dsp:cNvPr id="0" name=""/>
        <dsp:cNvSpPr/>
      </dsp:nvSpPr>
      <dsp:spPr>
        <a:xfrm>
          <a:off x="6180958" y="235277"/>
          <a:ext cx="1305792" cy="1305792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0A055DF-3047-46C0-9A7A-7FD2DF79BB68}">
      <dsp:nvSpPr>
        <dsp:cNvPr id="0" name=""/>
        <dsp:cNvSpPr/>
      </dsp:nvSpPr>
      <dsp:spPr>
        <a:xfrm>
          <a:off x="311488" y="3137039"/>
          <a:ext cx="7164231" cy="58819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E610B-8FCE-4B83-A7BF-EA53CB47CE11}">
      <dsp:nvSpPr>
        <dsp:cNvPr id="0" name=""/>
        <dsp:cNvSpPr/>
      </dsp:nvSpPr>
      <dsp:spPr>
        <a:xfrm>
          <a:off x="586441" y="3663092"/>
          <a:ext cx="6995160" cy="11383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BDF13-730A-4B4B-A7FF-934F15E01F80}">
      <dsp:nvSpPr>
        <dsp:cNvPr id="0" name=""/>
        <dsp:cNvSpPr/>
      </dsp:nvSpPr>
      <dsp:spPr>
        <a:xfrm>
          <a:off x="0" y="1052721"/>
          <a:ext cx="2468880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客观信息原则 </a:t>
          </a:r>
          <a:endParaRPr lang="en-US" altLang="zh-CN" sz="20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不预测 不荐股</a:t>
          </a:r>
          <a:endParaRPr 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88376" y="1141097"/>
        <a:ext cx="2292128" cy="1633633"/>
      </dsp:txXfrm>
    </dsp:sp>
    <dsp:sp modelId="{F287AF64-8530-4125-A7FC-8BCD31D43959}">
      <dsp:nvSpPr>
        <dsp:cNvPr id="0" name=""/>
        <dsp:cNvSpPr/>
      </dsp:nvSpPr>
      <dsp:spPr>
        <a:xfrm>
          <a:off x="2890663" y="1052721"/>
          <a:ext cx="2468880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有效信息原则</a:t>
          </a:r>
          <a:endParaRPr lang="en-US" altLang="zh-CN" sz="20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提供有效分析 </a:t>
          </a:r>
          <a:endParaRPr lang="en-US" altLang="zh-CN" sz="14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不提供充分分析</a:t>
          </a:r>
          <a:endParaRPr 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979039" y="1141097"/>
        <a:ext cx="2292128" cy="1633633"/>
      </dsp:txXfrm>
    </dsp:sp>
    <dsp:sp modelId="{08812B9D-7A52-4377-911E-6B7ECA3851F5}">
      <dsp:nvSpPr>
        <dsp:cNvPr id="0" name=""/>
        <dsp:cNvSpPr/>
      </dsp:nvSpPr>
      <dsp:spPr>
        <a:xfrm>
          <a:off x="5760719" y="1052721"/>
          <a:ext cx="2468880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有限信息原则 </a:t>
          </a:r>
          <a:endParaRPr lang="en-US" altLang="zh-CN" sz="20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提供简单相关性 </a:t>
          </a:r>
          <a:endParaRPr lang="en-US" altLang="zh-CN" sz="14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大外延 小内涵</a:t>
          </a:r>
          <a:endParaRPr lang="en-US" altLang="zh-CN" sz="14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 保持信息市场的大容量 </a:t>
          </a:r>
          <a:endParaRPr lang="en-US" altLang="zh-CN" sz="1400" kern="1200" dirty="0" smtClean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避免或减小分析</a:t>
          </a:r>
          <a:r>
            <a:rPr lang="zh-CN" altLang="en-US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对</a:t>
          </a:r>
          <a:r>
            <a:rPr lang="zh-CN" sz="1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市场冲击 </a:t>
          </a:r>
          <a:endParaRPr lang="zh-CN" sz="1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849095" y="1141097"/>
        <a:ext cx="2292128" cy="1633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2017/6/24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2017/6/24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1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2017/6/24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0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2017/6/24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8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2017/6/24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5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2017/6/24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3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2017/6/24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2017/6/24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9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2017/6/24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2017/6/24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9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2017/6/24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6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CACD-BB97-4A73-9931-AD27F52325EA}" type="datetimeFigureOut">
              <a:rPr lang="zh-CN" altLang="en-US" smtClean="0"/>
              <a:t>2017/6/24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556792"/>
            <a:ext cx="6696744" cy="2880320"/>
          </a:xfr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1990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日，“发现者号”航天飞机将“哈勃”太空望远镜送上轨道</a:t>
            </a:r>
            <a:endParaRPr lang="en-U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人类有了观察遥远宇宙的“火眼金睛”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25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实例五  独立行情指数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269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智能寻找与大盘走势截然不同的个股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由策略模型给出强弱指数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01466"/>
            <a:ext cx="4260377" cy="32198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79653"/>
            <a:ext cx="4248472" cy="324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0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实例六  黑天鹅探针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36912"/>
            <a:ext cx="3960440" cy="309634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智能全自动全网舆情监测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黑天鹅事件第一时间预警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32856"/>
            <a:ext cx="396044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实例七  调研焦点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3826768" cy="370527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智能统计行业或上市公司被调研频率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及重点机构调研目标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辅助找寻投资热点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54668"/>
            <a:ext cx="3695095" cy="28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实例八  人气情绪指数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941168"/>
            <a:ext cx="8229600" cy="14401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对微博，微信，股吧进行大数据采集分析，获取当天市场大众情绪指数。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结合情绪指数模型给出交易参考方向。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56792"/>
            <a:ext cx="590465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1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实例九  业绩预增与价格时点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53431"/>
            <a:ext cx="5616624" cy="3619500"/>
          </a:xfrm>
        </p:spPr>
      </p:pic>
    </p:spTree>
    <p:extLst>
      <p:ext uri="{BB962C8B-B14F-4D97-AF65-F5344CB8AC3E}">
        <p14:creationId xmlns:p14="http://schemas.microsoft.com/office/powerpoint/2010/main" val="96420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实例十  新闻联播热点分析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5301208"/>
            <a:ext cx="8229600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语音识别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自然语言处理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热词统计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及时发现政策动态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00808"/>
            <a:ext cx="488896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45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实例十一  多维策略的“随机森林”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基于随机森林的多维度策略组合模型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提供更高的交易可靠性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6" y="3140968"/>
            <a:ext cx="669100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18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基本原则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92728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86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智能策略工厂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628800"/>
            <a:ext cx="6067057" cy="3168352"/>
          </a:xfrm>
        </p:spPr>
      </p:pic>
      <p:sp>
        <p:nvSpPr>
          <p:cNvPr id="5" name="TextBox 4"/>
          <p:cNvSpPr txBox="1"/>
          <p:nvPr/>
        </p:nvSpPr>
        <p:spPr>
          <a:xfrm>
            <a:off x="4211961" y="5192370"/>
            <a:ext cx="4896544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智能策略工厂是公司的核心研发机构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依托全网收集的自然语言大数据及交易数据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采用量化交易算法，深度学习神经网络的方法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为发现者不断研发新的策略模型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实现持久发展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51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CN" altLang="en-US" sz="7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盈利模式</a:t>
            </a:r>
            <a:endParaRPr lang="zh-CN" altLang="en-US" sz="7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05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980728"/>
            <a:ext cx="6984776" cy="172819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4800" dirty="0" smtClean="0"/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发现者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800" dirty="0" smtClean="0"/>
              <a:t>DISCOVER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人工智能投资助理 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3861048"/>
            <a:ext cx="7704856" cy="14455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让你在投资的宇宙中拥有自己的“哈勃”望远镜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9860"/>
            <a:ext cx="1944216" cy="290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69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一维智能策略的移动小额支付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月活用户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5400" dirty="0" smtClean="0"/>
              <a:t>100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日付费用户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元</a:t>
            </a:r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r>
              <a:rPr lang="zh-CN" altLang="en-US" sz="2800" dirty="0" smtClean="0"/>
              <a:t>订阅所有一维策略内容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6000" dirty="0" smtClean="0">
                <a:solidFill>
                  <a:srgbClr val="FF0000"/>
                </a:solidFill>
              </a:rPr>
              <a:t>50</a:t>
            </a:r>
            <a:r>
              <a:rPr lang="zh-CN" altLang="en-US" dirty="0" smtClean="0"/>
              <a:t>个交易日 </a:t>
            </a:r>
            <a:r>
              <a:rPr lang="en-US" altLang="zh-CN" dirty="0" smtClean="0"/>
              <a:t>=  </a:t>
            </a:r>
            <a:r>
              <a:rPr lang="zh-CN" altLang="en-US" dirty="0" smtClean="0"/>
              <a:t>一个小目标</a:t>
            </a:r>
            <a:r>
              <a:rPr lang="zh-CN" altLang="en-US" sz="4300" dirty="0" smtClean="0">
                <a:solidFill>
                  <a:srgbClr val="FF0000"/>
                </a:solidFill>
              </a:rPr>
              <a:t>（一亿营收）</a:t>
            </a:r>
            <a:endParaRPr lang="zh-CN" altLang="en-US" sz="4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7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价格梯度与多维策略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策略工厂研发更为有效性的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多维信息交易策略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形成价格梯度  提升盈利水平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864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定制策略与机构服务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可为专业投资机构量身定制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策略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参考模式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kensho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Plantir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向专业机构收费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42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自用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策略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策略工厂研发的最佳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交易策略将用于公司自有资金在二级市场的交易增值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适当时候可用于私募基金资产管理业务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01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什么是“发现者”</a:t>
            </a:r>
            <a:r>
              <a:rPr lang="en-US" altLang="zh-CN" sz="3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discover</a:t>
            </a:r>
            <a:endParaRPr lang="zh-CN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5976" y="1855365"/>
            <a:ext cx="4392488" cy="4525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>
            <a:normAutofit/>
          </a:bodyPr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一个基于人工智能技术的股票期货投资助理</a:t>
            </a: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致力于深度挖掘公开信息，交易数据与市场变化间的内在关联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自我进化的投资策略体系，及时适应市场变化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面向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1.17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亿中国股市期货投资者的移动互联网智能计算与内容服务</a:t>
            </a:r>
          </a:p>
          <a:p>
            <a:pPr algn="ctr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375366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发现者的技术特征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043813"/>
              </p:ext>
            </p:extLst>
          </p:nvPr>
        </p:nvGraphicFramePr>
        <p:xfrm>
          <a:off x="899592" y="2204864"/>
          <a:ext cx="7787208" cy="392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0728"/>
            <a:ext cx="792088" cy="118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52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核心理念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36304"/>
            <a:ext cx="8229600" cy="197281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发现者 </a:t>
            </a:r>
            <a:r>
              <a:rPr lang="zh-CN" altLang="en-US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以交易为中心 </a:t>
            </a:r>
            <a:endParaRPr lang="en-US" altLang="zh-CN" sz="4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直接为用户创造效益</a:t>
            </a:r>
            <a:endParaRPr lang="zh-CN" altLang="en-US" sz="4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1248"/>
            <a:ext cx="9144000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0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实例一  高送转日历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00808"/>
            <a:ext cx="3626074" cy="1713284"/>
          </a:xfrm>
        </p:spPr>
      </p:pic>
      <p:sp>
        <p:nvSpPr>
          <p:cNvPr id="5" name="TextBox 4"/>
          <p:cNvSpPr txBox="1"/>
          <p:nvPr/>
        </p:nvSpPr>
        <p:spPr>
          <a:xfrm>
            <a:off x="755576" y="1724615"/>
            <a:ext cx="3946914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根据历史统计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在高送转的不同阶段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市场价格变化如下图所示</a:t>
            </a:r>
            <a:r>
              <a:rPr lang="zh-CN" altLang="en-US" sz="2400" dirty="0" smtClean="0"/>
              <a:t>： 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4156" y="3573016"/>
            <a:ext cx="7609776" cy="304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发现者智能爬虫在每天收盘后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自动采集全市场公告信息及股票基本财务信息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经过自然语言处理归入数据库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依照高送转策略模型生成大概率发生高送转股票品种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的提示性交易日历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01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实例二  定向增发分类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1883965"/>
            <a:ext cx="8229600" cy="384929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系统自动采集定增公告信息并依据定增用途进行有效分类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定增策略模型 结合定增阶段 给出交易相关性提示。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34" y="3573016"/>
            <a:ext cx="5862986" cy="26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实例三  限售股解禁下跌预警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80" y="2345531"/>
            <a:ext cx="6829239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99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实例四  相似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37" y="2852936"/>
            <a:ext cx="6464717" cy="3636404"/>
          </a:xfrm>
        </p:spPr>
      </p:pic>
      <p:sp>
        <p:nvSpPr>
          <p:cNvPr id="7" name="TextBox 6"/>
          <p:cNvSpPr txBox="1"/>
          <p:nvPr/>
        </p:nvSpPr>
        <p:spPr>
          <a:xfrm>
            <a:off x="1240948" y="2031231"/>
            <a:ext cx="678743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智能寻找历史特征近似交易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线，辅助交易决策。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44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622</Words>
  <Application>Microsoft Office PowerPoint</Application>
  <PresentationFormat>全屏显示(4:3)</PresentationFormat>
  <Paragraphs>96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 发现者 DISCOVER  人工智能投资助理 </vt:lpstr>
      <vt:lpstr>什么是“发现者”discover</vt:lpstr>
      <vt:lpstr>发现者的技术特征</vt:lpstr>
      <vt:lpstr>核心理念</vt:lpstr>
      <vt:lpstr>实例一  高送转日历</vt:lpstr>
      <vt:lpstr> 实例二  定向增发分类</vt:lpstr>
      <vt:lpstr>实例三  限售股解禁下跌预警</vt:lpstr>
      <vt:lpstr> 实例四  相似K线</vt:lpstr>
      <vt:lpstr>实例五  独立行情指数</vt:lpstr>
      <vt:lpstr>实例六  黑天鹅探针</vt:lpstr>
      <vt:lpstr>实例七  调研焦点</vt:lpstr>
      <vt:lpstr>实例八  人气情绪指数</vt:lpstr>
      <vt:lpstr>实例九  业绩预增与价格时点</vt:lpstr>
      <vt:lpstr>实例十  新闻联播热点分析</vt:lpstr>
      <vt:lpstr>实例十一  多维策略的“随机森林”</vt:lpstr>
      <vt:lpstr>基本原则</vt:lpstr>
      <vt:lpstr>智能策略工厂</vt:lpstr>
      <vt:lpstr>盈利模式</vt:lpstr>
      <vt:lpstr>一维智能策略的移动小额支付</vt:lpstr>
      <vt:lpstr> 价格梯度与多维策略</vt:lpstr>
      <vt:lpstr>定制策略与机构服务</vt:lpstr>
      <vt:lpstr>自用AI策略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28</cp:revision>
  <dcterms:created xsi:type="dcterms:W3CDTF">2017-06-24T01:00:32Z</dcterms:created>
  <dcterms:modified xsi:type="dcterms:W3CDTF">2017-06-24T19:03:25Z</dcterms:modified>
</cp:coreProperties>
</file>