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50" r:id="rId2"/>
    <p:sldMasterId id="2147483862" r:id="rId3"/>
  </p:sldMasterIdLst>
  <p:notesMasterIdLst>
    <p:notesMasterId r:id="rId11"/>
  </p:notesMasterIdLst>
  <p:sldIdLst>
    <p:sldId id="1002" r:id="rId4"/>
    <p:sldId id="1000" r:id="rId5"/>
    <p:sldId id="1001" r:id="rId6"/>
    <p:sldId id="1005" r:id="rId7"/>
    <p:sldId id="1006" r:id="rId8"/>
    <p:sldId id="1007" r:id="rId9"/>
    <p:sldId id="994"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40">
          <p15:clr>
            <a:srgbClr val="A4A3A4"/>
          </p15:clr>
        </p15:guide>
        <p15:guide id="2" orient="horz" pos="501">
          <p15:clr>
            <a:srgbClr val="A4A3A4"/>
          </p15:clr>
        </p15:guide>
        <p15:guide id="3" pos="1077">
          <p15:clr>
            <a:srgbClr val="A4A3A4"/>
          </p15:clr>
        </p15:guide>
        <p15:guide id="4" pos="142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F2F2F"/>
    <a:srgbClr val="19232E"/>
    <a:srgbClr val="FBC81F"/>
    <a:srgbClr val="FBB62B"/>
    <a:srgbClr val="2C4054"/>
    <a:srgbClr val="364D65"/>
    <a:srgbClr val="FADF35"/>
    <a:srgbClr val="666666"/>
    <a:srgbClr val="445469"/>
    <a:srgbClr val="B78B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9" autoAdjust="0"/>
    <p:restoredTop sz="99409" autoAdjust="0"/>
  </p:normalViewPr>
  <p:slideViewPr>
    <p:cSldViewPr snapToGrid="0" snapToObjects="1">
      <p:cViewPr varScale="1">
        <p:scale>
          <a:sx n="38" d="100"/>
          <a:sy n="38" d="100"/>
        </p:scale>
        <p:origin x="132" y="234"/>
      </p:cViewPr>
      <p:guideLst>
        <p:guide orient="horz" pos="8140"/>
        <p:guide orient="horz" pos="501"/>
        <p:guide pos="1077"/>
        <p:guide pos="142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EFC10EE1-B198-C942-8235-326C972CBB30}" type="datetimeFigureOut">
              <a:rPr lang="en-US" smtClean="0"/>
              <a:pPr/>
              <a:t>7/25/2017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微软雅黑" panose="020B0503020204020204" pitchFamily="34" charset="-122"/>
        <a:ea typeface="+mn-ea"/>
        <a:cs typeface="+mn-cs"/>
      </a:defRPr>
    </a:lvl1pPr>
    <a:lvl2pPr marL="914217" algn="l" defTabSz="914217" rtl="0" eaLnBrk="1" latinLnBrk="0" hangingPunct="1">
      <a:defRPr sz="2400" kern="1200">
        <a:solidFill>
          <a:schemeClr val="tx1"/>
        </a:solidFill>
        <a:latin typeface="微软雅黑" panose="020B0503020204020204" pitchFamily="34" charset="-122"/>
        <a:ea typeface="+mn-ea"/>
        <a:cs typeface="+mn-cs"/>
      </a:defRPr>
    </a:lvl2pPr>
    <a:lvl3pPr marL="1828434" algn="l" defTabSz="914217" rtl="0" eaLnBrk="1" latinLnBrk="0" hangingPunct="1">
      <a:defRPr sz="2400" kern="1200">
        <a:solidFill>
          <a:schemeClr val="tx1"/>
        </a:solidFill>
        <a:latin typeface="微软雅黑" panose="020B0503020204020204" pitchFamily="34" charset="-122"/>
        <a:ea typeface="+mn-ea"/>
        <a:cs typeface="+mn-cs"/>
      </a:defRPr>
    </a:lvl3pPr>
    <a:lvl4pPr marL="2742651" algn="l" defTabSz="914217" rtl="0" eaLnBrk="1" latinLnBrk="0" hangingPunct="1">
      <a:defRPr sz="2400" kern="1200">
        <a:solidFill>
          <a:schemeClr val="tx1"/>
        </a:solidFill>
        <a:latin typeface="微软雅黑" panose="020B0503020204020204" pitchFamily="34" charset="-122"/>
        <a:ea typeface="+mn-ea"/>
        <a:cs typeface="+mn-cs"/>
      </a:defRPr>
    </a:lvl4pPr>
    <a:lvl5pPr marL="3656868" algn="l" defTabSz="914217" rtl="0" eaLnBrk="1" latinLnBrk="0" hangingPunct="1">
      <a:defRPr sz="2400" kern="1200">
        <a:solidFill>
          <a:schemeClr val="tx1"/>
        </a:solidFill>
        <a:latin typeface="微软雅黑" panose="020B0503020204020204" pitchFamily="34" charset="-122"/>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5" y="-1"/>
            <a:ext cx="24377655" cy="9906001"/>
          </a:xfrm>
        </p:spPr>
        <p:txBody>
          <a:bodyPr rtlCol="0">
            <a:normAutofit/>
          </a:bodyPr>
          <a:lstStyle>
            <a:lvl1pPr marL="0" indent="0">
              <a:buNone/>
              <a:defRPr sz="2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3942908935"/>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3466624" y="5433034"/>
            <a:ext cx="1481328" cy="4244366"/>
          </a:xfrm>
        </p:spPr>
        <p:txBody>
          <a:bodyPr>
            <a:normAutofit/>
          </a:bodyPr>
          <a:lstStyle>
            <a:lvl1pPr marL="0" indent="0">
              <a:buNone/>
              <a:defRPr sz="1400"/>
            </a:lvl1pPr>
          </a:lstStyle>
          <a:p>
            <a:endParaRPr lang="en-US" dirty="0"/>
          </a:p>
        </p:txBody>
      </p:sp>
      <p:sp>
        <p:nvSpPr>
          <p:cNvPr id="15" name="Picture Placeholder 16"/>
          <p:cNvSpPr>
            <a:spLocks noGrp="1"/>
          </p:cNvSpPr>
          <p:nvPr>
            <p:ph type="pic" sz="quarter" idx="13"/>
          </p:nvPr>
        </p:nvSpPr>
        <p:spPr>
          <a:xfrm>
            <a:off x="8605595" y="5433034"/>
            <a:ext cx="1567105" cy="4244366"/>
          </a:xfrm>
        </p:spPr>
        <p:txBody>
          <a:bodyPr>
            <a:normAutofit/>
          </a:bodyPr>
          <a:lstStyle>
            <a:lvl1pPr marL="0" indent="0">
              <a:buNone/>
              <a:defRPr sz="1400"/>
            </a:lvl1pPr>
          </a:lstStyle>
          <a:p>
            <a:endParaRPr lang="en-US" dirty="0"/>
          </a:p>
        </p:txBody>
      </p:sp>
      <p:sp>
        <p:nvSpPr>
          <p:cNvPr id="17" name="Picture Placeholder 16"/>
          <p:cNvSpPr>
            <a:spLocks noGrp="1"/>
          </p:cNvSpPr>
          <p:nvPr>
            <p:ph type="pic" sz="quarter" idx="10"/>
          </p:nvPr>
        </p:nvSpPr>
        <p:spPr>
          <a:xfrm>
            <a:off x="5290574" y="4971515"/>
            <a:ext cx="3024869" cy="5480585"/>
          </a:xfrm>
        </p:spPr>
        <p:txBody>
          <a:bodyPr>
            <a:normAutofit/>
          </a:bodyPr>
          <a:lstStyle>
            <a:lvl1pPr marL="0" indent="0">
              <a:buNone/>
              <a:defRPr sz="1400"/>
            </a:lvl1pPr>
          </a:lstStyle>
          <a:p>
            <a:endParaRPr lang="en-US" dirty="0"/>
          </a:p>
        </p:txBody>
      </p:sp>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0" name="TextBox 9"/>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544153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240629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9666174"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1703745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0" name="TextBox 9"/>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0816368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3665903197"/>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7745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7995777" y="405798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13632752" y="410254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3" name="TextBox 12"/>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04719038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7956667" y="5627022"/>
            <a:ext cx="8357714" cy="6228342"/>
          </a:xfrm>
        </p:spPr>
        <p:txBody>
          <a:bodyPr>
            <a:normAutofit/>
          </a:bodyPr>
          <a:lstStyle>
            <a:lvl1pPr marL="0" indent="0">
              <a:buNone/>
              <a:defRPr sz="2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604208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2186981" y="4979760"/>
            <a:ext cx="5990496" cy="3710009"/>
          </a:xfrm>
        </p:spPr>
        <p:txBody>
          <a:bodyPr>
            <a:normAutofit/>
          </a:bodyPr>
          <a:lstStyle>
            <a:lvl1pPr marL="0" indent="0">
              <a:buNone/>
              <a:defRPr sz="2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3944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9093939" y="6205678"/>
            <a:ext cx="5990496" cy="3710009"/>
          </a:xfrm>
        </p:spPr>
        <p:txBody>
          <a:bodyPr>
            <a:normAutofit/>
          </a:bodyPr>
          <a:lstStyle>
            <a:lvl1pPr marL="0" indent="0">
              <a:buNone/>
              <a:defRPr sz="2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129128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6997609" y="3103928"/>
            <a:ext cx="1261872" cy="1261872"/>
          </a:xfrm>
        </p:spPr>
        <p:txBody>
          <a:bodyPr>
            <a:normAutofit/>
          </a:bodyPr>
          <a:lstStyle>
            <a:lvl1pPr marL="0" indent="0">
              <a:buNone/>
              <a:defRPr sz="1200">
                <a:latin typeface="微软雅黑" panose="020B0503020204020204" pitchFamily="34" charset="-122"/>
                <a:cs typeface="Aparajita" panose="020B0604020202020204" pitchFamily="34" charset="0"/>
              </a:defRPr>
            </a:lvl1pPr>
          </a:lstStyle>
          <a:p>
            <a:endParaRPr lang="en-US" dirty="0"/>
          </a:p>
        </p:txBody>
      </p:sp>
      <p:sp>
        <p:nvSpPr>
          <p:cNvPr id="14" name="Picture Placeholder 2"/>
          <p:cNvSpPr>
            <a:spLocks noGrp="1" noChangeAspect="1"/>
          </p:cNvSpPr>
          <p:nvPr>
            <p:ph type="pic" sz="quarter" idx="12"/>
          </p:nvPr>
        </p:nvSpPr>
        <p:spPr>
          <a:xfrm>
            <a:off x="10585516" y="3099321"/>
            <a:ext cx="1261872" cy="1261872"/>
          </a:xfrm>
        </p:spPr>
        <p:txBody>
          <a:bodyPr>
            <a:normAutofit/>
          </a:bodyPr>
          <a:lstStyle>
            <a:lvl1pPr marL="0" indent="0">
              <a:buNone/>
              <a:defRPr sz="1200">
                <a:latin typeface="微软雅黑" panose="020B0503020204020204" pitchFamily="34" charset="-122"/>
                <a:cs typeface="Aparajita" panose="020B0604020202020204" pitchFamily="34" charset="0"/>
              </a:defRPr>
            </a:lvl1pPr>
          </a:lstStyle>
          <a:p>
            <a:endParaRPr lang="en-US" dirty="0"/>
          </a:p>
        </p:txBody>
      </p:sp>
      <p:sp>
        <p:nvSpPr>
          <p:cNvPr id="18" name="Picture Placeholder 2"/>
          <p:cNvSpPr>
            <a:spLocks noGrp="1" noChangeAspect="1"/>
          </p:cNvSpPr>
          <p:nvPr>
            <p:ph type="pic" sz="quarter" idx="13"/>
          </p:nvPr>
        </p:nvSpPr>
        <p:spPr>
          <a:xfrm>
            <a:off x="13778261" y="3103928"/>
            <a:ext cx="1261872" cy="1261872"/>
          </a:xfrm>
        </p:spPr>
        <p:txBody>
          <a:bodyPr>
            <a:normAutofit/>
          </a:bodyPr>
          <a:lstStyle>
            <a:lvl1pPr marL="0" indent="0">
              <a:buNone/>
              <a:defRPr sz="1200">
                <a:latin typeface="微软雅黑" panose="020B0503020204020204" pitchFamily="34" charset="-122"/>
                <a:cs typeface="Aparajita" panose="020B0604020202020204" pitchFamily="34" charset="0"/>
              </a:defRPr>
            </a:lvl1pPr>
          </a:lstStyle>
          <a:p>
            <a:endParaRPr lang="en-US" dirty="0"/>
          </a:p>
        </p:txBody>
      </p:sp>
      <p:sp>
        <p:nvSpPr>
          <p:cNvPr id="19" name="Picture Placeholder 2"/>
          <p:cNvSpPr>
            <a:spLocks noGrp="1" noChangeAspect="1"/>
          </p:cNvSpPr>
          <p:nvPr>
            <p:ph type="pic" sz="quarter" idx="14"/>
          </p:nvPr>
        </p:nvSpPr>
        <p:spPr>
          <a:xfrm>
            <a:off x="16888617" y="3099321"/>
            <a:ext cx="1261872" cy="1261872"/>
          </a:xfrm>
        </p:spPr>
        <p:txBody>
          <a:bodyPr>
            <a:normAutofit/>
          </a:bodyPr>
          <a:lstStyle>
            <a:lvl1pPr marL="0" indent="0">
              <a:buNone/>
              <a:defRPr sz="1200">
                <a:latin typeface="微软雅黑" panose="020B0503020204020204" pitchFamily="34" charset="-122"/>
                <a:cs typeface="Aparajita" panose="020B0604020202020204" pitchFamily="34" charset="0"/>
              </a:defRPr>
            </a:lvl1pPr>
          </a:lstStyle>
          <a:p>
            <a:endParaRPr lang="en-US" dirty="0"/>
          </a:p>
        </p:txBody>
      </p:sp>
      <p:sp>
        <p:nvSpPr>
          <p:cNvPr id="20" name="Picture Placeholder 2"/>
          <p:cNvSpPr>
            <a:spLocks noGrp="1" noChangeAspect="1"/>
          </p:cNvSpPr>
          <p:nvPr>
            <p:ph type="pic" sz="quarter" idx="15"/>
          </p:nvPr>
        </p:nvSpPr>
        <p:spPr>
          <a:xfrm>
            <a:off x="19793958" y="3103928"/>
            <a:ext cx="1261872" cy="1261872"/>
          </a:xfrm>
        </p:spPr>
        <p:txBody>
          <a:bodyPr>
            <a:normAutofit/>
          </a:bodyPr>
          <a:lstStyle>
            <a:lvl1pPr marL="0" indent="0">
              <a:buNone/>
              <a:defRPr sz="1200">
                <a:latin typeface="微软雅黑" panose="020B0503020204020204" pitchFamily="34" charset="-122"/>
                <a:cs typeface="Aparajita" panose="020B0604020202020204" pitchFamily="34" charset="0"/>
              </a:defRPr>
            </a:lvl1pPr>
          </a:lstStyle>
          <a:p>
            <a:endParaRPr lang="en-US" dirty="0"/>
          </a:p>
        </p:txBody>
      </p:sp>
      <p:sp>
        <p:nvSpPr>
          <p:cNvPr id="10" name="Oval 9"/>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3" name="TextBox 12"/>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27757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12" name="Oval 11"/>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3" name="TextBox 12"/>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2644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0" name="TextBox 9"/>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
        <p:nvSpPr>
          <p:cNvPr id="31" name="Picture Placeholder 2"/>
          <p:cNvSpPr>
            <a:spLocks noGrp="1"/>
          </p:cNvSpPr>
          <p:nvPr>
            <p:ph type="pic" sz="quarter" idx="23"/>
          </p:nvPr>
        </p:nvSpPr>
        <p:spPr>
          <a:xfrm>
            <a:off x="3189847" y="8070082"/>
            <a:ext cx="5971032" cy="4130738"/>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9206200" y="2811131"/>
            <a:ext cx="5967447" cy="4130738"/>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15199521" y="8070082"/>
            <a:ext cx="5971032" cy="4130738"/>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206619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Mission_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 y="3986492"/>
            <a:ext cx="8114560" cy="5270632"/>
          </a:xfrm>
        </p:spPr>
      </p:sp>
      <p:sp>
        <p:nvSpPr>
          <p:cNvPr id="4" name="Picture Placeholder 3"/>
          <p:cNvSpPr>
            <a:spLocks noGrp="1"/>
          </p:cNvSpPr>
          <p:nvPr>
            <p:ph type="pic" sz="quarter" idx="11"/>
          </p:nvPr>
        </p:nvSpPr>
        <p:spPr>
          <a:xfrm>
            <a:off x="16229118" y="3986492"/>
            <a:ext cx="8116418" cy="5270632"/>
          </a:xfrm>
        </p:spPr>
      </p:sp>
      <p:sp>
        <p:nvSpPr>
          <p:cNvPr id="8" name="Oval 7"/>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9" name="TextBox 8"/>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66525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7206" y="2244726"/>
            <a:ext cx="18283238" cy="4775200"/>
          </a:xfrm>
        </p:spPr>
        <p:txBody>
          <a:bodyPr anchor="b"/>
          <a:lstStyle>
            <a:lvl1pPr algn="ctr">
              <a:defRPr sz="11997"/>
            </a:lvl1pPr>
          </a:lstStyle>
          <a:p>
            <a:r>
              <a:rPr lang="zh-CN" altLang="en-US" smtClean="0"/>
              <a:t>单击此处编辑母版标题样式</a:t>
            </a:r>
            <a:endParaRPr lang="en-US"/>
          </a:p>
        </p:txBody>
      </p:sp>
      <p:sp>
        <p:nvSpPr>
          <p:cNvPr id="3" name="副标题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310661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3508033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267" y="3419477"/>
            <a:ext cx="21025723" cy="5705474"/>
          </a:xfrm>
        </p:spPr>
        <p:txBody>
          <a:bodyPr anchor="b"/>
          <a:lstStyle>
            <a:lvl1pPr>
              <a:defRPr sz="11997"/>
            </a:lvl1pPr>
          </a:lstStyle>
          <a:p>
            <a:r>
              <a:rPr lang="zh-CN" altLang="en-US" smtClean="0"/>
              <a:t>单击此处编辑母版标题样式</a:t>
            </a:r>
            <a:endParaRPr lang="en-US"/>
          </a:p>
        </p:txBody>
      </p:sp>
      <p:sp>
        <p:nvSpPr>
          <p:cNvPr id="3" name="文本占位符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633187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1675964" y="3651250"/>
            <a:ext cx="10360501" cy="87026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12341185" y="3651250"/>
            <a:ext cx="10360501" cy="87026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1828343"/>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382702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139" y="730251"/>
            <a:ext cx="21025723" cy="2651126"/>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CN" altLang="en-US" smtClean="0"/>
              <a:t>编辑母版文本样式</a:t>
            </a:r>
          </a:p>
        </p:txBody>
      </p:sp>
      <p:sp>
        <p:nvSpPr>
          <p:cNvPr id="4" name="内容占位符 3"/>
          <p:cNvSpPr>
            <a:spLocks noGrp="1"/>
          </p:cNvSpPr>
          <p:nvPr>
            <p:ph sz="half" idx="2"/>
          </p:nvPr>
        </p:nvSpPr>
        <p:spPr>
          <a:xfrm>
            <a:off x="1679139" y="5010150"/>
            <a:ext cx="10312888" cy="73691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CN" altLang="en-US" smtClean="0"/>
              <a:t>编辑母版文本样式</a:t>
            </a:r>
          </a:p>
        </p:txBody>
      </p:sp>
      <p:sp>
        <p:nvSpPr>
          <p:cNvPr id="6" name="内容占位符 5"/>
          <p:cNvSpPr>
            <a:spLocks noGrp="1"/>
          </p:cNvSpPr>
          <p:nvPr>
            <p:ph sz="quarter" idx="4"/>
          </p:nvPr>
        </p:nvSpPr>
        <p:spPr>
          <a:xfrm>
            <a:off x="12341186" y="5010150"/>
            <a:ext cx="10363676" cy="73691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1828343"/>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13694336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1828343"/>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1556326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1828343"/>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498725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140" y="914400"/>
            <a:ext cx="7862426" cy="3200400"/>
          </a:xfrm>
        </p:spPr>
        <p:txBody>
          <a:bodyPr anchor="b"/>
          <a:lstStyle>
            <a:lvl1pPr>
              <a:defRPr sz="6398"/>
            </a:lvl1pPr>
          </a:lstStyle>
          <a:p>
            <a:r>
              <a:rPr lang="zh-CN" altLang="en-US" smtClean="0"/>
              <a:t>单击此处编辑母版标题样式</a:t>
            </a:r>
            <a:endParaRPr lang="en-US"/>
          </a:p>
        </p:txBody>
      </p:sp>
      <p:sp>
        <p:nvSpPr>
          <p:cNvPr id="3" name="内容占位符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1828343"/>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4208102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140" y="914400"/>
            <a:ext cx="7862426" cy="3200400"/>
          </a:xfrm>
        </p:spPr>
        <p:txBody>
          <a:bodyPr anchor="b"/>
          <a:lstStyle>
            <a:lvl1pPr>
              <a:defRPr sz="6398"/>
            </a:lvl1pPr>
          </a:lstStyle>
          <a:p>
            <a:r>
              <a:rPr lang="zh-CN" altLang="en-US" smtClean="0"/>
              <a:t>单击此处编辑母版标题样式</a:t>
            </a:r>
            <a:endParaRPr lang="en-US"/>
          </a:p>
        </p:txBody>
      </p:sp>
      <p:sp>
        <p:nvSpPr>
          <p:cNvPr id="3" name="图片占位符 2"/>
          <p:cNvSpPr>
            <a:spLocks noGrp="1"/>
          </p:cNvSpPr>
          <p:nvPr>
            <p:ph type="pic" idx="1"/>
          </p:nvPr>
        </p:nvSpPr>
        <p:spPr>
          <a:xfrm>
            <a:off x="10363677" y="1974851"/>
            <a:ext cx="12341185" cy="9747250"/>
          </a:xfrm>
        </p:spPr>
        <p:txBody>
          <a:bodyPr/>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endParaRPr lang="en-US"/>
          </a:p>
        </p:txBody>
      </p:sp>
      <p:sp>
        <p:nvSpPr>
          <p:cNvPr id="4" name="文本占位符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1828343"/>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368902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9" name="TextBox 8"/>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1839961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5256" y="730250"/>
            <a:ext cx="5256431" cy="11623676"/>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675963" y="730250"/>
            <a:ext cx="15464572" cy="11623676"/>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220673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7206" y="2244726"/>
            <a:ext cx="18283238" cy="4775200"/>
          </a:xfrm>
        </p:spPr>
        <p:txBody>
          <a:bodyPr anchor="b"/>
          <a:lstStyle>
            <a:lvl1pPr algn="ctr">
              <a:defRPr sz="11997"/>
            </a:lvl1pPr>
          </a:lstStyle>
          <a:p>
            <a:r>
              <a:rPr lang="zh-CN" altLang="en-US" smtClean="0"/>
              <a:t>单击此处编辑母版标题样式</a:t>
            </a:r>
            <a:endParaRPr lang="en-US"/>
          </a:p>
        </p:txBody>
      </p:sp>
      <p:sp>
        <p:nvSpPr>
          <p:cNvPr id="3" name="副标题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3799471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3680480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267" y="3419477"/>
            <a:ext cx="21025723" cy="5705474"/>
          </a:xfrm>
        </p:spPr>
        <p:txBody>
          <a:bodyPr anchor="b"/>
          <a:lstStyle>
            <a:lvl1pPr>
              <a:defRPr sz="11997"/>
            </a:lvl1pPr>
          </a:lstStyle>
          <a:p>
            <a:r>
              <a:rPr lang="zh-CN" altLang="en-US" smtClean="0"/>
              <a:t>单击此处编辑母版标题样式</a:t>
            </a:r>
            <a:endParaRPr lang="en-US"/>
          </a:p>
        </p:txBody>
      </p:sp>
      <p:sp>
        <p:nvSpPr>
          <p:cNvPr id="3" name="文本占位符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11380139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1675964" y="3651250"/>
            <a:ext cx="10360501" cy="87026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12341185" y="3651250"/>
            <a:ext cx="10360501" cy="87026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1828343"/>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767484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139" y="730251"/>
            <a:ext cx="21025723" cy="2651126"/>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CN" altLang="en-US" smtClean="0"/>
              <a:t>编辑母版文本样式</a:t>
            </a:r>
          </a:p>
        </p:txBody>
      </p:sp>
      <p:sp>
        <p:nvSpPr>
          <p:cNvPr id="4" name="内容占位符 3"/>
          <p:cNvSpPr>
            <a:spLocks noGrp="1"/>
          </p:cNvSpPr>
          <p:nvPr>
            <p:ph sz="half" idx="2"/>
          </p:nvPr>
        </p:nvSpPr>
        <p:spPr>
          <a:xfrm>
            <a:off x="1679139" y="5010150"/>
            <a:ext cx="10312888" cy="73691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CN" altLang="en-US" smtClean="0"/>
              <a:t>编辑母版文本样式</a:t>
            </a:r>
          </a:p>
        </p:txBody>
      </p:sp>
      <p:sp>
        <p:nvSpPr>
          <p:cNvPr id="6" name="内容占位符 5"/>
          <p:cNvSpPr>
            <a:spLocks noGrp="1"/>
          </p:cNvSpPr>
          <p:nvPr>
            <p:ph sz="quarter" idx="4"/>
          </p:nvPr>
        </p:nvSpPr>
        <p:spPr>
          <a:xfrm>
            <a:off x="12341186" y="5010150"/>
            <a:ext cx="10363676" cy="73691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1828343"/>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6178223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1828343"/>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7362273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1828343"/>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866768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140" y="914400"/>
            <a:ext cx="7862426" cy="3200400"/>
          </a:xfrm>
        </p:spPr>
        <p:txBody>
          <a:bodyPr anchor="b"/>
          <a:lstStyle>
            <a:lvl1pPr>
              <a:defRPr sz="6398"/>
            </a:lvl1pPr>
          </a:lstStyle>
          <a:p>
            <a:r>
              <a:rPr lang="zh-CN" altLang="en-US" smtClean="0"/>
              <a:t>单击此处编辑母版标题样式</a:t>
            </a:r>
            <a:endParaRPr lang="en-US"/>
          </a:p>
        </p:txBody>
      </p:sp>
      <p:sp>
        <p:nvSpPr>
          <p:cNvPr id="3" name="内容占位符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1828343"/>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4821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7" name="TextBox 6"/>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186755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140" y="914400"/>
            <a:ext cx="7862426" cy="3200400"/>
          </a:xfrm>
        </p:spPr>
        <p:txBody>
          <a:bodyPr anchor="b"/>
          <a:lstStyle>
            <a:lvl1pPr>
              <a:defRPr sz="6398"/>
            </a:lvl1pPr>
          </a:lstStyle>
          <a:p>
            <a:r>
              <a:rPr lang="zh-CN" altLang="en-US" smtClean="0"/>
              <a:t>单击此处编辑母版标题样式</a:t>
            </a:r>
            <a:endParaRPr lang="en-US"/>
          </a:p>
        </p:txBody>
      </p:sp>
      <p:sp>
        <p:nvSpPr>
          <p:cNvPr id="3" name="图片占位符 2"/>
          <p:cNvSpPr>
            <a:spLocks noGrp="1"/>
          </p:cNvSpPr>
          <p:nvPr>
            <p:ph type="pic" idx="1"/>
          </p:nvPr>
        </p:nvSpPr>
        <p:spPr>
          <a:xfrm>
            <a:off x="10363677" y="1974851"/>
            <a:ext cx="12341185" cy="9747250"/>
          </a:xfrm>
        </p:spPr>
        <p:txBody>
          <a:bodyPr/>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endParaRPr lang="en-US"/>
          </a:p>
        </p:txBody>
      </p:sp>
      <p:sp>
        <p:nvSpPr>
          <p:cNvPr id="4" name="文本占位符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1828343"/>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2797966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743323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5256" y="730250"/>
            <a:ext cx="5256431" cy="11623676"/>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675963" y="730250"/>
            <a:ext cx="15464572" cy="11623676"/>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1828343"/>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316980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720434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3176" y="3408812"/>
            <a:ext cx="24377651" cy="8043006"/>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7437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14565321" y="5002448"/>
            <a:ext cx="6697751" cy="4170304"/>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32912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23084" y="4391315"/>
            <a:ext cx="24377650" cy="4250174"/>
          </a:xfrm>
        </p:spPr>
        <p:txBody>
          <a:bodyPr anchor="t"/>
          <a:lstStyle>
            <a:lvl1pPr marL="0" indent="0" algn="ctr">
              <a:buNone/>
              <a:defRPr/>
            </a:lvl1pPr>
          </a:lstStyle>
          <a:p>
            <a:r>
              <a:rPr lang="en-US" dirty="0" smtClean="0"/>
              <a:t>Drag picture to placeholder or click icon to add</a:t>
            </a:r>
            <a:endParaRPr lang="id-ID"/>
          </a:p>
        </p:txBody>
      </p:sp>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81511" y="607069"/>
            <a:ext cx="864513" cy="615480"/>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微软雅黑" panose="020B0503020204020204" pitchFamily="34" charset="-122"/>
                <a:cs typeface="Aparajita" panose="020B0604020202020204" pitchFamily="34" charset="0"/>
              </a:rPr>
              <a:pPr algn="ctr"/>
              <a:t>‹#›</a:t>
            </a:fld>
            <a:endParaRPr lang="id-ID" sz="2800"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7178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微软雅黑" panose="020B0503020204020204" pitchFamily="34" charset="-122"/>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微软雅黑" panose="020B0503020204020204" pitchFamily="34" charset="-122"/>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微软雅黑" panose="020B0503020204020204" pitchFamily="34" charset="-122"/>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98" r:id="rId1"/>
    <p:sldLayoutId id="2147483797" r:id="rId2"/>
    <p:sldLayoutId id="2147483747" r:id="rId3"/>
    <p:sldLayoutId id="2147483801" r:id="rId4"/>
    <p:sldLayoutId id="2147483657" r:id="rId5"/>
    <p:sldLayoutId id="2147483849" r:id="rId6"/>
    <p:sldLayoutId id="2147483752" r:id="rId7"/>
    <p:sldLayoutId id="2147483819" r:id="rId8"/>
    <p:sldLayoutId id="2147483694" r:id="rId9"/>
    <p:sldLayoutId id="2147483818" r:id="rId10"/>
    <p:sldLayoutId id="2147483821" r:id="rId11"/>
    <p:sldLayoutId id="2147483780" r:id="rId12"/>
    <p:sldLayoutId id="2147483793" r:id="rId13"/>
    <p:sldLayoutId id="2147483809" r:id="rId14"/>
    <p:sldLayoutId id="2147483820" r:id="rId15"/>
    <p:sldLayoutId id="2147483822" r:id="rId16"/>
    <p:sldLayoutId id="2147483823" r:id="rId17"/>
    <p:sldLayoutId id="2147483844" r:id="rId18"/>
    <p:sldLayoutId id="2147483848" r:id="rId19"/>
    <p:sldLayoutId id="2147483874" r:id="rId20"/>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pPr defTabSz="1828343"/>
            <a:endParaRPr lang="en-US">
              <a:solidFill>
                <a:prstClr val="black">
                  <a:tint val="75000"/>
                </a:prstClr>
              </a:solidFill>
            </a:endParaRPr>
          </a:p>
        </p:txBody>
      </p:sp>
      <p:sp>
        <p:nvSpPr>
          <p:cNvPr id="6" name="灯片编号占位符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340301881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pPr defTabSz="1828343"/>
            <a:fld id="{5E5A3DD2-D29E-439D-A26A-E035585B40D7}" type="datetimeFigureOut">
              <a:rPr lang="en-US" smtClean="0">
                <a:solidFill>
                  <a:prstClr val="black">
                    <a:tint val="75000"/>
                  </a:prstClr>
                </a:solidFill>
              </a:rPr>
              <a:pPr defTabSz="1828343"/>
              <a:t>7/25/2017</a:t>
            </a:fld>
            <a:endParaRPr lang="en-US">
              <a:solidFill>
                <a:prstClr val="black">
                  <a:tint val="75000"/>
                </a:prstClr>
              </a:solidFill>
            </a:endParaRPr>
          </a:p>
        </p:txBody>
      </p:sp>
      <p:sp>
        <p:nvSpPr>
          <p:cNvPr id="5" name="页脚占位符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pPr defTabSz="1828343"/>
            <a:endParaRPr lang="en-US">
              <a:solidFill>
                <a:prstClr val="black">
                  <a:tint val="75000"/>
                </a:prstClr>
              </a:solidFill>
            </a:endParaRPr>
          </a:p>
        </p:txBody>
      </p:sp>
      <p:sp>
        <p:nvSpPr>
          <p:cNvPr id="6" name="灯片编号占位符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pPr defTabSz="1828343"/>
            <a:fld id="{347B32E4-C31D-4CB2-B797-82A3CB4F4FB6}" type="slidenum">
              <a:rPr lang="en-US" smtClean="0">
                <a:solidFill>
                  <a:prstClr val="black">
                    <a:tint val="75000"/>
                  </a:prstClr>
                </a:solidFill>
              </a:rPr>
              <a:pPr defTabSz="1828343"/>
              <a:t>‹#›</a:t>
            </a:fld>
            <a:endParaRPr lang="en-US">
              <a:solidFill>
                <a:prstClr val="black">
                  <a:tint val="75000"/>
                </a:prstClr>
              </a:solidFill>
            </a:endParaRPr>
          </a:p>
        </p:txBody>
      </p:sp>
    </p:spTree>
    <p:extLst>
      <p:ext uri="{BB962C8B-B14F-4D97-AF65-F5344CB8AC3E}">
        <p14:creationId xmlns:p14="http://schemas.microsoft.com/office/powerpoint/2010/main" val="173402450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8114560" y="3986492"/>
            <a:ext cx="8114558" cy="52706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微软雅黑" panose="020B0503020204020204" pitchFamily="34" charset="-122"/>
            </a:endParaRPr>
          </a:p>
        </p:txBody>
      </p:sp>
      <p:sp>
        <p:nvSpPr>
          <p:cNvPr id="87" name="TextBox 86"/>
          <p:cNvSpPr txBox="1"/>
          <p:nvPr/>
        </p:nvSpPr>
        <p:spPr>
          <a:xfrm>
            <a:off x="1701482" y="10474564"/>
            <a:ext cx="20940713" cy="1200329"/>
          </a:xfrm>
          <a:prstGeom prst="rect">
            <a:avLst/>
          </a:prstGeom>
          <a:noFill/>
        </p:spPr>
        <p:txBody>
          <a:bodyPr wrap="square" rtlCol="0">
            <a:spAutoFit/>
          </a:bodyPr>
          <a:lstStyle/>
          <a:p>
            <a:r>
              <a:rPr lang="zh-CN" altLang="en-US" dirty="0"/>
              <a:t>每一个人都能轻松的启动和支持创建全新的区块链技术服务</a:t>
            </a:r>
            <a:r>
              <a:rPr lang="en-US" altLang="zh-CN" dirty="0"/>
              <a:t>(Blockchain as a Service)</a:t>
            </a:r>
            <a:r>
              <a:rPr lang="zh-CN" altLang="en-US" dirty="0"/>
              <a:t>，智能合约云</a:t>
            </a:r>
            <a:r>
              <a:rPr lang="en-US" altLang="zh-CN" dirty="0"/>
              <a:t>(Smart contract Cloud)</a:t>
            </a:r>
            <a:r>
              <a:rPr lang="zh-CN" altLang="en-US" dirty="0"/>
              <a:t>，基于数字货币的新金融服务和产品的项目。</a:t>
            </a:r>
            <a:endParaRPr lang="en-US" dirty="0"/>
          </a:p>
        </p:txBody>
      </p:sp>
      <p:sp>
        <p:nvSpPr>
          <p:cNvPr id="88" name="Freeform 110"/>
          <p:cNvSpPr>
            <a:spLocks noChangeArrowheads="1"/>
          </p:cNvSpPr>
          <p:nvPr/>
        </p:nvSpPr>
        <p:spPr bwMode="auto">
          <a:xfrm>
            <a:off x="11460984" y="4901555"/>
            <a:ext cx="1463142" cy="1184457"/>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89" name="Content Placeholder 19"/>
          <p:cNvSpPr txBox="1">
            <a:spLocks/>
          </p:cNvSpPr>
          <p:nvPr/>
        </p:nvSpPr>
        <p:spPr>
          <a:xfrm>
            <a:off x="9932726" y="7386065"/>
            <a:ext cx="4976996" cy="17202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chemeClr val="bg1"/>
                </a:solidFill>
                <a:latin typeface="+mj-lt"/>
                <a:ea typeface="Open Sans Light" panose="020B0306030504020204" pitchFamily="34" charset="0"/>
                <a:cs typeface="Aparajita" panose="020B0604020202020204" pitchFamily="34" charset="0"/>
              </a:rPr>
              <a:t>No.</a:t>
            </a:r>
            <a:r>
              <a:rPr lang="en-US" altLang="zh-CN" sz="2400" dirty="0" smtClean="0">
                <a:solidFill>
                  <a:schemeClr val="bg1"/>
                </a:solidFill>
                <a:latin typeface="+mj-lt"/>
              </a:rPr>
              <a:t>1 </a:t>
            </a:r>
            <a:r>
              <a:rPr lang="en-US" altLang="zh-CN" sz="2400" dirty="0">
                <a:solidFill>
                  <a:schemeClr val="bg1"/>
                </a:solidFill>
                <a:latin typeface="+mj-lt"/>
              </a:rPr>
              <a:t>in Blockchain Infrastructure (private, consortium &amp; public chain</a:t>
            </a:r>
            <a:r>
              <a:rPr lang="en-US" altLang="zh-CN" sz="2400" dirty="0" smtClean="0">
                <a:solidFill>
                  <a:schemeClr val="bg1"/>
                </a:solidFill>
                <a:latin typeface="+mj-lt"/>
              </a:rPr>
              <a:t>)</a:t>
            </a:r>
          </a:p>
          <a:p>
            <a:pPr marL="0" indent="0">
              <a:buNone/>
            </a:pPr>
            <a:r>
              <a:rPr lang="en-US" altLang="zh-CN" sz="2400" dirty="0" smtClean="0">
                <a:solidFill>
                  <a:schemeClr val="bg1"/>
                </a:solidFill>
                <a:latin typeface="+mj-lt"/>
              </a:rPr>
              <a:t>No.1 Blockchain as a Service</a:t>
            </a:r>
            <a:endParaRPr lang="en-US" altLang="zh-CN" sz="2400" dirty="0">
              <a:solidFill>
                <a:schemeClr val="bg1"/>
              </a:solidFill>
              <a:latin typeface="+mj-lt"/>
            </a:endParaRPr>
          </a:p>
          <a:p>
            <a:pPr marL="0" indent="0" algn="ctr">
              <a:buNone/>
            </a:pPr>
            <a:r>
              <a:rPr lang="en-US" sz="2400" dirty="0" smtClean="0">
                <a:solidFill>
                  <a:schemeClr val="bg1"/>
                </a:solidFill>
                <a:latin typeface="+mj-lt"/>
                <a:ea typeface="Open Sans Light" panose="020B0306030504020204" pitchFamily="34" charset="0"/>
                <a:cs typeface="Aparajita" panose="020B0604020202020204" pitchFamily="34" charset="0"/>
              </a:rPr>
              <a:t> </a:t>
            </a:r>
            <a:endParaRPr lang="en-US" sz="2400" dirty="0">
              <a:solidFill>
                <a:schemeClr val="bg1"/>
              </a:solidFill>
              <a:latin typeface="+mj-lt"/>
              <a:ea typeface="Open Sans Light" panose="020B0306030504020204" pitchFamily="34" charset="0"/>
              <a:cs typeface="Aparajita" panose="020B0604020202020204" pitchFamily="34" charset="0"/>
            </a:endParaRPr>
          </a:p>
        </p:txBody>
      </p:sp>
      <p:sp>
        <p:nvSpPr>
          <p:cNvPr id="90" name="TextBox 89"/>
          <p:cNvSpPr txBox="1"/>
          <p:nvPr/>
        </p:nvSpPr>
        <p:spPr>
          <a:xfrm>
            <a:off x="9290964" y="6404261"/>
            <a:ext cx="5792929" cy="830960"/>
          </a:xfrm>
          <a:prstGeom prst="rect">
            <a:avLst/>
          </a:prstGeom>
          <a:noFill/>
        </p:spPr>
        <p:txBody>
          <a:bodyPr wrap="square" lIns="182843" tIns="91422" rIns="182843" bIns="91422" rtlCol="0">
            <a:spAutoFit/>
          </a:bodyPr>
          <a:lstStyle/>
          <a:p>
            <a:pPr algn="ctr"/>
            <a:r>
              <a:rPr lang="id-ID" sz="4200" b="1" dirty="0" smtClean="0">
                <a:solidFill>
                  <a:schemeClr val="bg1"/>
                </a:solidFill>
                <a:latin typeface="微软雅黑" panose="020B0503020204020204" pitchFamily="34" charset="-122"/>
                <a:cs typeface="Aparajita" panose="020B0604020202020204" pitchFamily="34" charset="0"/>
              </a:rPr>
              <a:t>Founded Since </a:t>
            </a:r>
            <a:r>
              <a:rPr lang="en-US" sz="4200" b="1" dirty="0" smtClean="0">
                <a:solidFill>
                  <a:schemeClr val="bg1"/>
                </a:solidFill>
                <a:latin typeface="微软雅黑" panose="020B0503020204020204" pitchFamily="34" charset="-122"/>
                <a:cs typeface="Aparajita" panose="020B0604020202020204" pitchFamily="34" charset="0"/>
              </a:rPr>
              <a:t>2017</a:t>
            </a:r>
            <a:r>
              <a:rPr lang="id-ID" sz="4200" b="1" dirty="0" smtClean="0">
                <a:solidFill>
                  <a:schemeClr val="bg1"/>
                </a:solidFill>
                <a:latin typeface="微软雅黑" panose="020B0503020204020204" pitchFamily="34" charset="-122"/>
                <a:cs typeface="Aparajita" panose="020B0604020202020204" pitchFamily="34" charset="0"/>
              </a:rPr>
              <a:t> </a:t>
            </a:r>
            <a:endParaRPr lang="en-US" sz="4200" b="1" dirty="0">
              <a:solidFill>
                <a:schemeClr val="bg1"/>
              </a:solidFill>
              <a:latin typeface="微软雅黑" panose="020B0503020204020204" pitchFamily="34" charset="-122"/>
              <a:cs typeface="Aparajita" panose="020B0604020202020204" pitchFamily="34" charset="0"/>
            </a:endParaRPr>
          </a:p>
        </p:txBody>
      </p:sp>
      <p:grpSp>
        <p:nvGrpSpPr>
          <p:cNvPr id="20" name="Group 19"/>
          <p:cNvGrpSpPr/>
          <p:nvPr/>
        </p:nvGrpSpPr>
        <p:grpSpPr>
          <a:xfrm>
            <a:off x="1712911" y="483017"/>
            <a:ext cx="20940713" cy="2800510"/>
            <a:chOff x="1692324" y="483017"/>
            <a:chExt cx="20940713" cy="2079087"/>
          </a:xfrm>
        </p:grpSpPr>
        <p:sp>
          <p:nvSpPr>
            <p:cNvPr id="21" name="TextBox 20"/>
            <p:cNvSpPr txBox="1"/>
            <p:nvPr/>
          </p:nvSpPr>
          <p:spPr>
            <a:xfrm>
              <a:off x="1692324" y="483017"/>
              <a:ext cx="20940713" cy="1323421"/>
            </a:xfrm>
            <a:prstGeom prst="rect">
              <a:avLst/>
            </a:prstGeom>
            <a:noFill/>
          </p:spPr>
          <p:txBody>
            <a:bodyPr wrap="square" lIns="91422" tIns="45711" rIns="91422" bIns="45711" rtlCol="0">
              <a:spAutoFit/>
            </a:bodyPr>
            <a:lstStyle/>
            <a:p>
              <a:pPr algn="ctr"/>
              <a:r>
                <a:rPr lang="en-US" sz="8000" b="1" dirty="0" smtClean="0">
                  <a:solidFill>
                    <a:schemeClr val="tx2"/>
                  </a:solidFill>
                  <a:latin typeface="微软雅黑" panose="020B0503020204020204" pitchFamily="34" charset="-122"/>
                  <a:cs typeface="Aparajita" panose="020B0604020202020204" pitchFamily="34" charset="0"/>
                </a:rPr>
                <a:t>Mutual </a:t>
              </a:r>
              <a:r>
                <a:rPr lang="en-US" sz="8000" b="1" dirty="0" err="1" smtClean="0">
                  <a:solidFill>
                    <a:schemeClr val="tx2"/>
                  </a:solidFill>
                  <a:latin typeface="微软雅黑" panose="020B0503020204020204" pitchFamily="34" charset="-122"/>
                  <a:cs typeface="Aparajita" panose="020B0604020202020204" pitchFamily="34" charset="0"/>
                </a:rPr>
                <a:t>Chian</a:t>
              </a:r>
              <a:r>
                <a:rPr lang="id-ID" sz="8000" b="1" dirty="0" smtClean="0">
                  <a:solidFill>
                    <a:schemeClr val="tx2"/>
                  </a:solidFill>
                  <a:latin typeface="微软雅黑" panose="020B0503020204020204" pitchFamily="34" charset="-122"/>
                  <a:cs typeface="Aparajita" panose="020B0604020202020204" pitchFamily="34" charset="0"/>
                </a:rPr>
                <a:t> </a:t>
              </a:r>
              <a:r>
                <a:rPr lang="id-ID" sz="8000" b="1" dirty="0">
                  <a:solidFill>
                    <a:schemeClr val="tx2"/>
                  </a:solidFill>
                  <a:latin typeface="微软雅黑" panose="020B0503020204020204" pitchFamily="34" charset="-122"/>
                  <a:cs typeface="Aparajita" panose="020B0604020202020204" pitchFamily="34" charset="0"/>
                </a:rPr>
                <a:t>Fundation</a:t>
              </a:r>
            </a:p>
          </p:txBody>
        </p:sp>
        <p:sp>
          <p:nvSpPr>
            <p:cNvPr id="22" name="Rectangle 21"/>
            <p:cNvSpPr/>
            <p:nvPr/>
          </p:nvSpPr>
          <p:spPr>
            <a:xfrm>
              <a:off x="9123413" y="2485777"/>
              <a:ext cx="6192982" cy="763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3"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smtClean="0">
                  <a:latin typeface="微软雅黑" panose="020B0503020204020204" pitchFamily="34" charset="-122"/>
                  <a:cs typeface="Aparajita" panose="020B0604020202020204" pitchFamily="34" charset="0"/>
                </a:rPr>
                <a:t>Mutual Chain Technical Framework</a:t>
              </a:r>
              <a:endParaRPr lang="en-US" sz="3100" dirty="0">
                <a:solidFill>
                  <a:schemeClr val="accent1"/>
                </a:solidFill>
                <a:latin typeface="微软雅黑" panose="020B0503020204020204" pitchFamily="34" charset="-122"/>
                <a:cs typeface="Aparajita" panose="020B0604020202020204" pitchFamily="34" charset="0"/>
              </a:endParaRPr>
            </a:p>
          </p:txBody>
        </p:sp>
      </p:grpSp>
      <p:pic>
        <p:nvPicPr>
          <p:cNvPr id="4" name="图片占位符 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84" r="284"/>
          <a:stretch>
            <a:fillRect/>
          </a:stretch>
        </p:blipFill>
        <p:spPr/>
      </p:pic>
      <p:pic>
        <p:nvPicPr>
          <p:cNvPr id="5" name="图片占位符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60" r="360"/>
          <a:stretch>
            <a:fillRect/>
          </a:stretch>
        </p:blipFill>
        <p:spPr/>
      </p:pic>
    </p:spTree>
    <p:extLst>
      <p:ext uri="{BB962C8B-B14F-4D97-AF65-F5344CB8AC3E}">
        <p14:creationId xmlns:p14="http://schemas.microsoft.com/office/powerpoint/2010/main" val="40351381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900" decel="100000" fill="hold"/>
                                        <p:tgtEl>
                                          <p:spTgt spid="2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wipe(down)">
                                      <p:cBhvr>
                                        <p:cTn id="14" dur="500"/>
                                        <p:tgtEl>
                                          <p:spTgt spid="86"/>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p:cTn id="18" dur="500" fill="hold"/>
                                        <p:tgtEl>
                                          <p:spTgt spid="88"/>
                                        </p:tgtEl>
                                        <p:attrNameLst>
                                          <p:attrName>ppt_w</p:attrName>
                                        </p:attrNameLst>
                                      </p:cBhvr>
                                      <p:tavLst>
                                        <p:tav tm="0">
                                          <p:val>
                                            <p:fltVal val="0"/>
                                          </p:val>
                                        </p:tav>
                                        <p:tav tm="100000">
                                          <p:val>
                                            <p:strVal val="#ppt_w"/>
                                          </p:val>
                                        </p:tav>
                                      </p:tavLst>
                                    </p:anim>
                                    <p:anim calcmode="lin" valueType="num">
                                      <p:cBhvr>
                                        <p:cTn id="19" dur="500" fill="hold"/>
                                        <p:tgtEl>
                                          <p:spTgt spid="88"/>
                                        </p:tgtEl>
                                        <p:attrNameLst>
                                          <p:attrName>ppt_h</p:attrName>
                                        </p:attrNameLst>
                                      </p:cBhvr>
                                      <p:tavLst>
                                        <p:tav tm="0">
                                          <p:val>
                                            <p:fltVal val="0"/>
                                          </p:val>
                                        </p:tav>
                                        <p:tav tm="100000">
                                          <p:val>
                                            <p:strVal val="#ppt_h"/>
                                          </p:val>
                                        </p:tav>
                                      </p:tavLst>
                                    </p:anim>
                                    <p:animEffect transition="in" filter="fade">
                                      <p:cBhvr>
                                        <p:cTn id="20" dur="500"/>
                                        <p:tgtEl>
                                          <p:spTgt spid="88"/>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fltVal val="0"/>
                                          </p:val>
                                        </p:tav>
                                        <p:tav tm="100000">
                                          <p:val>
                                            <p:strVal val="#ppt_w"/>
                                          </p:val>
                                        </p:tav>
                                      </p:tavLst>
                                    </p:anim>
                                    <p:anim calcmode="lin" valueType="num">
                                      <p:cBhvr>
                                        <p:cTn id="25" dur="500" fill="hold"/>
                                        <p:tgtEl>
                                          <p:spTgt spid="90"/>
                                        </p:tgtEl>
                                        <p:attrNameLst>
                                          <p:attrName>ppt_h</p:attrName>
                                        </p:attrNameLst>
                                      </p:cBhvr>
                                      <p:tavLst>
                                        <p:tav tm="0">
                                          <p:val>
                                            <p:fltVal val="0"/>
                                          </p:val>
                                        </p:tav>
                                        <p:tav tm="100000">
                                          <p:val>
                                            <p:strVal val="#ppt_h"/>
                                          </p:val>
                                        </p:tav>
                                      </p:tavLst>
                                    </p:anim>
                                    <p:animEffect transition="in" filter="fade">
                                      <p:cBhvr>
                                        <p:cTn id="26" dur="500"/>
                                        <p:tgtEl>
                                          <p:spTgt spid="90"/>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fltVal val="0"/>
                                          </p:val>
                                        </p:tav>
                                        <p:tav tm="100000">
                                          <p:val>
                                            <p:strVal val="#ppt_w"/>
                                          </p:val>
                                        </p:tav>
                                      </p:tavLst>
                                    </p:anim>
                                    <p:anim calcmode="lin" valueType="num">
                                      <p:cBhvr>
                                        <p:cTn id="31" dur="500" fill="hold"/>
                                        <p:tgtEl>
                                          <p:spTgt spid="89"/>
                                        </p:tgtEl>
                                        <p:attrNameLst>
                                          <p:attrName>ppt_h</p:attrName>
                                        </p:attrNameLst>
                                      </p:cBhvr>
                                      <p:tavLst>
                                        <p:tav tm="0">
                                          <p:val>
                                            <p:fltVal val="0"/>
                                          </p:val>
                                        </p:tav>
                                        <p:tav tm="100000">
                                          <p:val>
                                            <p:strVal val="#ppt_h"/>
                                          </p:val>
                                        </p:tav>
                                      </p:tavLst>
                                    </p:anim>
                                    <p:animEffect transition="in" filter="fade">
                                      <p:cBhvr>
                                        <p:cTn id="32" dur="500"/>
                                        <p:tgtEl>
                                          <p:spTgt spid="8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7">
                                            <p:txEl>
                                              <p:pRg st="0" end="0"/>
                                            </p:txEl>
                                          </p:spTgt>
                                        </p:tgtEl>
                                        <p:attrNameLst>
                                          <p:attrName>style.visibility</p:attrName>
                                        </p:attrNameLst>
                                      </p:cBhvr>
                                      <p:to>
                                        <p:strVal val="visible"/>
                                      </p:to>
                                    </p:set>
                                    <p:animEffect transition="in" filter="fade">
                                      <p:cBhvr>
                                        <p:cTn id="36"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build="allAtOnce" bldLvl="3"/>
      <p:bldP spid="88" grpId="0" animBg="1"/>
      <p:bldP spid="89" grpId="0"/>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9485" y="1704109"/>
            <a:ext cx="17127187" cy="11184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接连接符 84"/>
          <p:cNvCxnSpPr/>
          <p:nvPr/>
        </p:nvCxnSpPr>
        <p:spPr>
          <a:xfrm flipH="1">
            <a:off x="9042019" y="10232180"/>
            <a:ext cx="29798" cy="265650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123" name="组合 122"/>
          <p:cNvGrpSpPr/>
          <p:nvPr/>
        </p:nvGrpSpPr>
        <p:grpSpPr>
          <a:xfrm>
            <a:off x="9150557" y="9904482"/>
            <a:ext cx="5953843" cy="1133135"/>
            <a:chOff x="4576470" y="5679914"/>
            <a:chExt cx="2977697" cy="566715"/>
          </a:xfrm>
        </p:grpSpPr>
        <p:cxnSp>
          <p:nvCxnSpPr>
            <p:cNvPr id="87" name="直接箭头连接符 86"/>
            <p:cNvCxnSpPr/>
            <p:nvPr/>
          </p:nvCxnSpPr>
          <p:spPr>
            <a:xfrm>
              <a:off x="4576470" y="5679914"/>
              <a:ext cx="1657972" cy="566715"/>
            </a:xfrm>
            <a:prstGeom prst="straightConnector1">
              <a:avLst/>
            </a:prstGeom>
            <a:ln w="25400">
              <a:solidFill>
                <a:schemeClr val="bg2">
                  <a:lumMod val="2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230979" y="6246629"/>
              <a:ext cx="1323188" cy="0"/>
            </a:xfrm>
            <a:prstGeom prst="straightConnector1">
              <a:avLst/>
            </a:prstGeom>
            <a:ln w="25400">
              <a:solidFill>
                <a:schemeClr val="bg2">
                  <a:lumMod val="25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4450424" y="6047015"/>
            <a:ext cx="9279837" cy="9282996"/>
            <a:chOff x="6805447" y="710503"/>
            <a:chExt cx="4641127" cy="4642707"/>
          </a:xfrm>
          <a:scene3d>
            <a:camera prst="orthographicFront">
              <a:rot lat="4200000" lon="0" rev="0"/>
            </a:camera>
            <a:lightRig rig="threePt" dir="t"/>
          </a:scene3d>
        </p:grpSpPr>
        <p:sp>
          <p:nvSpPr>
            <p:cNvPr id="94" name="空心弧 93"/>
            <p:cNvSpPr/>
            <p:nvPr/>
          </p:nvSpPr>
          <p:spPr>
            <a:xfrm>
              <a:off x="6805452" y="753213"/>
              <a:ext cx="4609187" cy="4577903"/>
            </a:xfrm>
            <a:prstGeom prst="blockArc">
              <a:avLst>
                <a:gd name="adj1" fmla="val 10800000"/>
                <a:gd name="adj2" fmla="val 13490025"/>
                <a:gd name="adj3" fmla="val 31673"/>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95" name="空心弧 94"/>
            <p:cNvSpPr/>
            <p:nvPr/>
          </p:nvSpPr>
          <p:spPr>
            <a:xfrm rot="2674489">
              <a:off x="6826471" y="724363"/>
              <a:ext cx="4609187" cy="4577903"/>
            </a:xfrm>
            <a:prstGeom prst="blockArc">
              <a:avLst>
                <a:gd name="adj1" fmla="val 10800000"/>
                <a:gd name="adj2" fmla="val 13490025"/>
                <a:gd name="adj3" fmla="val 31673"/>
              </a:avLst>
            </a:prstGeom>
            <a:solidFill>
              <a:schemeClr val="accent1">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96" name="空心弧 95"/>
            <p:cNvSpPr/>
            <p:nvPr/>
          </p:nvSpPr>
          <p:spPr>
            <a:xfrm rot="5400000">
              <a:off x="6834983" y="741145"/>
              <a:ext cx="4609187" cy="4577903"/>
            </a:xfrm>
            <a:prstGeom prst="blockArc">
              <a:avLst>
                <a:gd name="adj1" fmla="val 10800000"/>
                <a:gd name="adj2" fmla="val 13490025"/>
                <a:gd name="adj3" fmla="val 31673"/>
              </a:avLst>
            </a:prstGeom>
            <a:solidFill>
              <a:schemeClr val="accent1">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97" name="空心弧 96"/>
            <p:cNvSpPr/>
            <p:nvPr/>
          </p:nvSpPr>
          <p:spPr>
            <a:xfrm rot="8069335">
              <a:off x="6853029" y="759665"/>
              <a:ext cx="4609187" cy="4577903"/>
            </a:xfrm>
            <a:prstGeom prst="blockArc">
              <a:avLst>
                <a:gd name="adj1" fmla="val 10800000"/>
                <a:gd name="adj2" fmla="val 13490025"/>
                <a:gd name="adj3" fmla="val 31673"/>
              </a:avLst>
            </a:prstGeom>
            <a:solidFill>
              <a:schemeClr val="accent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98" name="空心弧 97"/>
            <p:cNvSpPr/>
            <p:nvPr/>
          </p:nvSpPr>
          <p:spPr>
            <a:xfrm flipV="1">
              <a:off x="6805447" y="760307"/>
              <a:ext cx="4609187" cy="4577903"/>
            </a:xfrm>
            <a:prstGeom prst="blockArc">
              <a:avLst>
                <a:gd name="adj1" fmla="val 10800000"/>
                <a:gd name="adj2" fmla="val 13490025"/>
                <a:gd name="adj3" fmla="val 31673"/>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99" name="空心弧 98"/>
            <p:cNvSpPr/>
            <p:nvPr/>
          </p:nvSpPr>
          <p:spPr>
            <a:xfrm rot="18925511" flipV="1">
              <a:off x="6826466" y="761447"/>
              <a:ext cx="4609187" cy="4577903"/>
            </a:xfrm>
            <a:prstGeom prst="blockArc">
              <a:avLst>
                <a:gd name="adj1" fmla="val 10800000"/>
                <a:gd name="adj2" fmla="val 13490025"/>
                <a:gd name="adj3" fmla="val 31673"/>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00" name="空心弧 99"/>
            <p:cNvSpPr/>
            <p:nvPr/>
          </p:nvSpPr>
          <p:spPr>
            <a:xfrm rot="16200000" flipV="1">
              <a:off x="6821123" y="758520"/>
              <a:ext cx="4609187" cy="4577903"/>
            </a:xfrm>
            <a:prstGeom prst="blockArc">
              <a:avLst>
                <a:gd name="adj1" fmla="val 10800000"/>
                <a:gd name="adj2" fmla="val 13490025"/>
                <a:gd name="adj3" fmla="val 31673"/>
              </a:avLst>
            </a:prstGeom>
            <a:solidFill>
              <a:schemeClr val="accent1"/>
            </a:solidFill>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01" name="空心弧 100"/>
            <p:cNvSpPr/>
            <p:nvPr/>
          </p:nvSpPr>
          <p:spPr>
            <a:xfrm rot="13530665" flipV="1">
              <a:off x="6853024" y="726145"/>
              <a:ext cx="4609187" cy="4577903"/>
            </a:xfrm>
            <a:prstGeom prst="blockArc">
              <a:avLst>
                <a:gd name="adj1" fmla="val 10800000"/>
                <a:gd name="adj2" fmla="val 13490025"/>
                <a:gd name="adj3" fmla="val 31673"/>
              </a:avLst>
            </a:prstGeom>
            <a:solidFill>
              <a:schemeClr val="accent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grpSp>
      <p:sp>
        <p:nvSpPr>
          <p:cNvPr id="109" name="文本框 108"/>
          <p:cNvSpPr txBox="1"/>
          <p:nvPr/>
        </p:nvSpPr>
        <p:spPr>
          <a:xfrm>
            <a:off x="15012253" y="6418995"/>
            <a:ext cx="6352279" cy="1753942"/>
          </a:xfrm>
          <a:prstGeom prst="rect">
            <a:avLst/>
          </a:prstGeom>
          <a:noFill/>
        </p:spPr>
        <p:txBody>
          <a:bodyPr wrap="square" rtlCol="0">
            <a:spAutoFit/>
          </a:bodyPr>
          <a:lstStyle/>
          <a:p>
            <a:pPr defTabSz="1828343"/>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Mutual Chain Framework</a:t>
            </a:r>
          </a:p>
          <a:p>
            <a:pPr defTabSz="1828343"/>
            <a:r>
              <a:rPr lang="en-US" altLang="zh-CN" sz="3599" dirty="0" smtClean="0">
                <a:solidFill>
                  <a:prstClr val="black"/>
                </a:solidFill>
                <a:effectLst>
                  <a:outerShdw blurRad="38100" dist="38100" dir="2700000" algn="tl">
                    <a:srgbClr val="000000">
                      <a:alpha val="43137"/>
                    </a:srgbClr>
                  </a:outerShdw>
                </a:effectLst>
              </a:rPr>
              <a:t>Blockchain </a:t>
            </a:r>
            <a:r>
              <a:rPr lang="en-US" altLang="zh-CN" sz="3599" dirty="0">
                <a:solidFill>
                  <a:prstClr val="black"/>
                </a:solidFill>
                <a:effectLst>
                  <a:outerShdw blurRad="38100" dist="38100" dir="2700000" algn="tl">
                    <a:srgbClr val="000000">
                      <a:alpha val="43137"/>
                    </a:srgbClr>
                  </a:outerShdw>
                </a:effectLst>
              </a:rPr>
              <a:t>as a Service </a:t>
            </a:r>
            <a:endParaRPr lang="en-US" altLang="zh-CN" sz="3599" dirty="0" smtClean="0">
              <a:solidFill>
                <a:prstClr val="black"/>
              </a:solidFill>
              <a:effectLst>
                <a:outerShdw blurRad="38100" dist="38100" dir="2700000" algn="tl">
                  <a:srgbClr val="000000">
                    <a:alpha val="43137"/>
                  </a:srgbClr>
                </a:outerShdw>
              </a:effectLst>
            </a:endParaRPr>
          </a:p>
          <a:p>
            <a:pPr defTabSz="1828343"/>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Fintech </a:t>
            </a:r>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as a Service </a:t>
            </a:r>
            <a:r>
              <a:rPr lang="en-US" sz="3599" dirty="0">
                <a:solidFill>
                  <a:prstClr val="black"/>
                </a:solidFill>
                <a:effectLst>
                  <a:outerShdw blurRad="38100" dist="38100" dir="2700000" algn="tl">
                    <a:srgbClr val="000000">
                      <a:alpha val="43137"/>
                    </a:srgbClr>
                  </a:outerShdw>
                </a:effectLst>
                <a:latin typeface="Calibri" panose="020F0502020204030204"/>
              </a:rPr>
              <a:t>Framework</a:t>
            </a:r>
          </a:p>
        </p:txBody>
      </p:sp>
      <p:grpSp>
        <p:nvGrpSpPr>
          <p:cNvPr id="130" name="组合 129"/>
          <p:cNvGrpSpPr/>
          <p:nvPr/>
        </p:nvGrpSpPr>
        <p:grpSpPr>
          <a:xfrm>
            <a:off x="9058409" y="5629965"/>
            <a:ext cx="5953843" cy="1133135"/>
            <a:chOff x="4576470" y="5679914"/>
            <a:chExt cx="2977697" cy="566715"/>
          </a:xfrm>
        </p:grpSpPr>
        <p:cxnSp>
          <p:nvCxnSpPr>
            <p:cNvPr id="131" name="直接箭头连接符 130"/>
            <p:cNvCxnSpPr/>
            <p:nvPr/>
          </p:nvCxnSpPr>
          <p:spPr>
            <a:xfrm>
              <a:off x="4576470" y="5679914"/>
              <a:ext cx="1657972" cy="566715"/>
            </a:xfrm>
            <a:prstGeom prst="straightConnector1">
              <a:avLst/>
            </a:prstGeom>
            <a:ln w="25400">
              <a:solidFill>
                <a:schemeClr val="bg2">
                  <a:lumMod val="2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6230979" y="6246629"/>
              <a:ext cx="1323188" cy="0"/>
            </a:xfrm>
            <a:prstGeom prst="straightConnector1">
              <a:avLst/>
            </a:prstGeom>
            <a:ln w="25400">
              <a:solidFill>
                <a:schemeClr val="bg2">
                  <a:lumMod val="25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9085498" y="8614981"/>
            <a:ext cx="5953843" cy="1133135"/>
            <a:chOff x="4576470" y="5679914"/>
            <a:chExt cx="2977697" cy="566715"/>
          </a:xfrm>
        </p:grpSpPr>
        <p:cxnSp>
          <p:nvCxnSpPr>
            <p:cNvPr id="134" name="直接箭头连接符 133"/>
            <p:cNvCxnSpPr/>
            <p:nvPr/>
          </p:nvCxnSpPr>
          <p:spPr>
            <a:xfrm>
              <a:off x="4576470" y="5679914"/>
              <a:ext cx="1657972" cy="566715"/>
            </a:xfrm>
            <a:prstGeom prst="straightConnector1">
              <a:avLst/>
            </a:prstGeom>
            <a:ln w="25400">
              <a:solidFill>
                <a:schemeClr val="bg2">
                  <a:lumMod val="2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6230979" y="6246629"/>
              <a:ext cx="1323188" cy="0"/>
            </a:xfrm>
            <a:prstGeom prst="straightConnector1">
              <a:avLst/>
            </a:prstGeom>
            <a:ln w="25400">
              <a:solidFill>
                <a:schemeClr val="bg2">
                  <a:lumMod val="2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15012252" y="4131550"/>
            <a:ext cx="4918334" cy="1200072"/>
          </a:xfrm>
          <a:prstGeom prst="rect">
            <a:avLst/>
          </a:prstGeom>
          <a:noFill/>
        </p:spPr>
        <p:txBody>
          <a:bodyPr wrap="none" rtlCol="0">
            <a:spAutoFit/>
          </a:bodyPr>
          <a:lstStyle/>
          <a:p>
            <a:pPr defTabSz="1828343"/>
            <a:r>
              <a:rPr lang="en-US" altLang="zh-CN" sz="3599" dirty="0" smtClean="0">
                <a:solidFill>
                  <a:prstClr val="black"/>
                </a:solidFill>
                <a:effectLst>
                  <a:outerShdw blurRad="38100" dist="38100" dir="2700000" algn="tl">
                    <a:srgbClr val="000000">
                      <a:alpha val="43137"/>
                    </a:srgbClr>
                  </a:outerShdw>
                </a:effectLst>
                <a:latin typeface="Calibri" panose="020F0502020204030204"/>
              </a:rPr>
              <a:t>Mutual Chain </a:t>
            </a:r>
            <a:r>
              <a:rPr lang="en-US" sz="3599" dirty="0" smtClean="0">
                <a:solidFill>
                  <a:prstClr val="black"/>
                </a:solidFill>
                <a:effectLst>
                  <a:outerShdw blurRad="38100" dist="38100" dir="2700000" algn="tl">
                    <a:srgbClr val="000000">
                      <a:alpha val="43137"/>
                    </a:srgbClr>
                  </a:outerShdw>
                </a:effectLst>
                <a:latin typeface="Calibri" panose="020F0502020204030204"/>
              </a:rPr>
              <a:t>Use </a:t>
            </a:r>
            <a:r>
              <a:rPr lang="en-US" sz="3599" dirty="0">
                <a:solidFill>
                  <a:prstClr val="black"/>
                </a:solidFill>
                <a:effectLst>
                  <a:outerShdw blurRad="38100" dist="38100" dir="2700000" algn="tl">
                    <a:srgbClr val="000000">
                      <a:alpha val="43137"/>
                    </a:srgbClr>
                  </a:outerShdw>
                </a:effectLst>
                <a:latin typeface="Calibri" panose="020F0502020204030204"/>
              </a:rPr>
              <a:t>Case &amp;</a:t>
            </a:r>
          </a:p>
          <a:p>
            <a:pPr defTabSz="1828343"/>
            <a:r>
              <a:rPr lang="en-US" sz="3599" dirty="0">
                <a:solidFill>
                  <a:prstClr val="black"/>
                </a:solidFill>
                <a:effectLst>
                  <a:outerShdw blurRad="38100" dist="38100" dir="2700000" algn="tl">
                    <a:srgbClr val="000000">
                      <a:alpha val="43137"/>
                    </a:srgbClr>
                  </a:outerShdw>
                </a:effectLst>
                <a:latin typeface="Calibri" panose="020F0502020204030204"/>
              </a:rPr>
              <a:t>Applications</a:t>
            </a:r>
          </a:p>
        </p:txBody>
      </p:sp>
      <p:sp>
        <p:nvSpPr>
          <p:cNvPr id="118" name="文本框 117"/>
          <p:cNvSpPr txBox="1"/>
          <p:nvPr/>
        </p:nvSpPr>
        <p:spPr>
          <a:xfrm>
            <a:off x="15012252" y="9631627"/>
            <a:ext cx="4867999" cy="646203"/>
          </a:xfrm>
          <a:prstGeom prst="rect">
            <a:avLst/>
          </a:prstGeom>
          <a:noFill/>
        </p:spPr>
        <p:txBody>
          <a:bodyPr wrap="none" rtlCol="0">
            <a:spAutoFit/>
          </a:bodyPr>
          <a:lstStyle/>
          <a:p>
            <a:pPr defTabSz="1828343"/>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Blockchain Infrastructure</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19" name="文本框 118"/>
          <p:cNvSpPr txBox="1"/>
          <p:nvPr/>
        </p:nvSpPr>
        <p:spPr>
          <a:xfrm>
            <a:off x="15012252" y="9110473"/>
            <a:ext cx="3720186" cy="646203"/>
          </a:xfrm>
          <a:prstGeom prst="rect">
            <a:avLst/>
          </a:prstGeom>
          <a:noFill/>
        </p:spPr>
        <p:txBody>
          <a:bodyPr wrap="none" rtlCol="0">
            <a:spAutoFit/>
          </a:bodyPr>
          <a:lstStyle/>
          <a:p>
            <a:pPr defTabSz="1828343"/>
            <a:r>
              <a:rPr lang="en-US" sz="3599" dirty="0">
                <a:solidFill>
                  <a:prstClr val="black"/>
                </a:solidFill>
                <a:effectLst>
                  <a:outerShdw blurRad="38100" dist="38100" dir="2700000" algn="tl">
                    <a:srgbClr val="000000">
                      <a:alpha val="43137"/>
                    </a:srgbClr>
                  </a:outerShdw>
                </a:effectLst>
                <a:latin typeface="Calibri" panose="020F0502020204030204"/>
              </a:rPr>
              <a:t>Distributive Ledger</a:t>
            </a:r>
          </a:p>
        </p:txBody>
      </p:sp>
      <p:sp>
        <p:nvSpPr>
          <p:cNvPr id="120" name="文本框 119"/>
          <p:cNvSpPr txBox="1"/>
          <p:nvPr/>
        </p:nvSpPr>
        <p:spPr>
          <a:xfrm>
            <a:off x="15012252" y="10648828"/>
            <a:ext cx="5122813" cy="1200072"/>
          </a:xfrm>
          <a:prstGeom prst="rect">
            <a:avLst/>
          </a:prstGeom>
          <a:noFill/>
        </p:spPr>
        <p:txBody>
          <a:bodyPr wrap="none" rtlCol="0">
            <a:spAutoFit/>
          </a:bodyPr>
          <a:lstStyle/>
          <a:p>
            <a:pPr defTabSz="1828343"/>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Cloud, Big Data</a:t>
            </a:r>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 MQ, P2P  </a:t>
            </a:r>
          </a:p>
          <a:p>
            <a:pPr defTabSz="1828343"/>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Distributive System</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grpSp>
        <p:nvGrpSpPr>
          <p:cNvPr id="35" name="组合 34"/>
          <p:cNvGrpSpPr/>
          <p:nvPr/>
        </p:nvGrpSpPr>
        <p:grpSpPr>
          <a:xfrm>
            <a:off x="4450423" y="3935664"/>
            <a:ext cx="9279837" cy="9282996"/>
            <a:chOff x="6805447" y="710503"/>
            <a:chExt cx="4641127" cy="4642707"/>
          </a:xfrm>
          <a:scene3d>
            <a:camera prst="orthographicFront">
              <a:rot lat="4200000" lon="0" rev="0"/>
            </a:camera>
            <a:lightRig rig="threePt" dir="t"/>
          </a:scene3d>
        </p:grpSpPr>
        <p:sp>
          <p:nvSpPr>
            <p:cNvPr id="36" name="空心弧 35"/>
            <p:cNvSpPr/>
            <p:nvPr/>
          </p:nvSpPr>
          <p:spPr>
            <a:xfrm>
              <a:off x="6805452" y="753213"/>
              <a:ext cx="4609187" cy="4577903"/>
            </a:xfrm>
            <a:prstGeom prst="blockArc">
              <a:avLst>
                <a:gd name="adj1" fmla="val 10800000"/>
                <a:gd name="adj2" fmla="val 13490025"/>
                <a:gd name="adj3" fmla="val 31673"/>
              </a:avLst>
            </a:prstGeom>
            <a:solidFill>
              <a:schemeClr val="tx2"/>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7" name="空心弧 36"/>
            <p:cNvSpPr/>
            <p:nvPr/>
          </p:nvSpPr>
          <p:spPr>
            <a:xfrm rot="2674489">
              <a:off x="6826471" y="724363"/>
              <a:ext cx="4609187" cy="4577903"/>
            </a:xfrm>
            <a:prstGeom prst="blockArc">
              <a:avLst>
                <a:gd name="adj1" fmla="val 10800000"/>
                <a:gd name="adj2" fmla="val 13490025"/>
                <a:gd name="adj3" fmla="val 31673"/>
              </a:avLst>
            </a:prstGeom>
            <a:solidFill>
              <a:schemeClr val="tx2">
                <a:lumMod val="75000"/>
              </a:schemeClr>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8" name="空心弧 37"/>
            <p:cNvSpPr/>
            <p:nvPr/>
          </p:nvSpPr>
          <p:spPr>
            <a:xfrm rot="5400000">
              <a:off x="6834983" y="741145"/>
              <a:ext cx="4609187" cy="4577903"/>
            </a:xfrm>
            <a:prstGeom prst="blockArc">
              <a:avLst>
                <a:gd name="adj1" fmla="val 10800000"/>
                <a:gd name="adj2" fmla="val 13490025"/>
                <a:gd name="adj3" fmla="val 31673"/>
              </a:avLst>
            </a:prstGeom>
            <a:solidFill>
              <a:schemeClr val="tx2"/>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9" name="空心弧 38"/>
            <p:cNvSpPr/>
            <p:nvPr/>
          </p:nvSpPr>
          <p:spPr>
            <a:xfrm rot="8069335">
              <a:off x="6853029" y="759665"/>
              <a:ext cx="4609187" cy="4577903"/>
            </a:xfrm>
            <a:prstGeom prst="blockArc">
              <a:avLst>
                <a:gd name="adj1" fmla="val 10800000"/>
                <a:gd name="adj2" fmla="val 13490025"/>
                <a:gd name="adj3" fmla="val 31673"/>
              </a:avLst>
            </a:prstGeom>
            <a:solidFill>
              <a:schemeClr val="tx2">
                <a:lumMod val="60000"/>
                <a:lumOff val="4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40" name="空心弧 39"/>
            <p:cNvSpPr/>
            <p:nvPr/>
          </p:nvSpPr>
          <p:spPr>
            <a:xfrm flipV="1">
              <a:off x="6805447" y="760307"/>
              <a:ext cx="4609187" cy="4577903"/>
            </a:xfrm>
            <a:prstGeom prst="blockArc">
              <a:avLst>
                <a:gd name="adj1" fmla="val 10800000"/>
                <a:gd name="adj2" fmla="val 13490025"/>
                <a:gd name="adj3" fmla="val 31673"/>
              </a:avLst>
            </a:prstGeom>
            <a:solidFill>
              <a:schemeClr val="tx2">
                <a:lumMod val="60000"/>
                <a:lumOff val="40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41" name="空心弧 40"/>
            <p:cNvSpPr/>
            <p:nvPr/>
          </p:nvSpPr>
          <p:spPr>
            <a:xfrm rot="18925511" flipV="1">
              <a:off x="6826466" y="761447"/>
              <a:ext cx="4609187" cy="4577903"/>
            </a:xfrm>
            <a:prstGeom prst="blockArc">
              <a:avLst>
                <a:gd name="adj1" fmla="val 10800000"/>
                <a:gd name="adj2" fmla="val 13490025"/>
                <a:gd name="adj3" fmla="val 31673"/>
              </a:avLst>
            </a:prstGeom>
            <a:solidFill>
              <a:schemeClr val="tx2">
                <a:lumMod val="40000"/>
                <a:lumOff val="60000"/>
              </a:schemeClr>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42" name="空心弧 41"/>
            <p:cNvSpPr/>
            <p:nvPr/>
          </p:nvSpPr>
          <p:spPr>
            <a:xfrm rot="16200000" flipV="1">
              <a:off x="6821123" y="758520"/>
              <a:ext cx="4609187" cy="4577903"/>
            </a:xfrm>
            <a:prstGeom prst="blockArc">
              <a:avLst>
                <a:gd name="adj1" fmla="val 10800000"/>
                <a:gd name="adj2" fmla="val 13490025"/>
                <a:gd name="adj3" fmla="val 31673"/>
              </a:avLst>
            </a:prstGeom>
            <a:solidFill>
              <a:schemeClr val="tx2">
                <a:lumMod val="60000"/>
                <a:lumOff val="40000"/>
              </a:schemeClr>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43" name="空心弧 42"/>
            <p:cNvSpPr/>
            <p:nvPr/>
          </p:nvSpPr>
          <p:spPr>
            <a:xfrm rot="13530665" flipV="1">
              <a:off x="6853024" y="726145"/>
              <a:ext cx="4609187" cy="4577903"/>
            </a:xfrm>
            <a:prstGeom prst="blockArc">
              <a:avLst>
                <a:gd name="adj1" fmla="val 10800000"/>
                <a:gd name="adj2" fmla="val 13490025"/>
                <a:gd name="adj3" fmla="val 31673"/>
              </a:avLst>
            </a:prstGeom>
            <a:solidFill>
              <a:schemeClr val="tx2">
                <a:lumMod val="40000"/>
                <a:lumOff val="6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grpSp>
      <p:grpSp>
        <p:nvGrpSpPr>
          <p:cNvPr id="3" name="组合 2"/>
          <p:cNvGrpSpPr/>
          <p:nvPr/>
        </p:nvGrpSpPr>
        <p:grpSpPr>
          <a:xfrm>
            <a:off x="4450423" y="1009850"/>
            <a:ext cx="9279837" cy="9282996"/>
            <a:chOff x="6805447" y="710503"/>
            <a:chExt cx="4641127" cy="4642707"/>
          </a:xfrm>
          <a:scene3d>
            <a:camera prst="orthographicFront">
              <a:rot lat="4200000" lon="0" rev="0"/>
            </a:camera>
            <a:lightRig rig="threePt" dir="t"/>
          </a:scene3d>
        </p:grpSpPr>
        <p:sp>
          <p:nvSpPr>
            <p:cNvPr id="11" name="空心弧 10"/>
            <p:cNvSpPr/>
            <p:nvPr/>
          </p:nvSpPr>
          <p:spPr>
            <a:xfrm>
              <a:off x="6805452" y="753213"/>
              <a:ext cx="4609187" cy="4577903"/>
            </a:xfrm>
            <a:prstGeom prst="blockArc">
              <a:avLst>
                <a:gd name="adj1" fmla="val 10800000"/>
                <a:gd name="adj2" fmla="val 13490025"/>
                <a:gd name="adj3" fmla="val 31673"/>
              </a:avLst>
            </a:prstGeom>
            <a:solidFill>
              <a:schemeClr val="accent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2" name="空心弧 11"/>
            <p:cNvSpPr/>
            <p:nvPr/>
          </p:nvSpPr>
          <p:spPr>
            <a:xfrm rot="2674489">
              <a:off x="6826471" y="724363"/>
              <a:ext cx="4609187" cy="4577903"/>
            </a:xfrm>
            <a:prstGeom prst="blockArc">
              <a:avLst>
                <a:gd name="adj1" fmla="val 10800000"/>
                <a:gd name="adj2" fmla="val 13490025"/>
                <a:gd name="adj3" fmla="val 31673"/>
              </a:avLst>
            </a:prstGeom>
            <a:solidFill>
              <a:schemeClr val="accent1">
                <a:lumMod val="75000"/>
              </a:schemeClr>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4" name="空心弧 13"/>
            <p:cNvSpPr/>
            <p:nvPr/>
          </p:nvSpPr>
          <p:spPr>
            <a:xfrm rot="5400000">
              <a:off x="6834983" y="741145"/>
              <a:ext cx="4609187" cy="4577903"/>
            </a:xfrm>
            <a:prstGeom prst="blockArc">
              <a:avLst>
                <a:gd name="adj1" fmla="val 10800000"/>
                <a:gd name="adj2" fmla="val 13490025"/>
                <a:gd name="adj3" fmla="val 31673"/>
              </a:avLst>
            </a:prstGeom>
            <a:solidFill>
              <a:schemeClr val="accent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5" name="空心弧 14"/>
            <p:cNvSpPr/>
            <p:nvPr/>
          </p:nvSpPr>
          <p:spPr>
            <a:xfrm rot="8069335">
              <a:off x="6853029" y="759665"/>
              <a:ext cx="4609187" cy="4577903"/>
            </a:xfrm>
            <a:prstGeom prst="blockArc">
              <a:avLst>
                <a:gd name="adj1" fmla="val 10800000"/>
                <a:gd name="adj2" fmla="val 13490025"/>
                <a:gd name="adj3" fmla="val 31673"/>
              </a:avLst>
            </a:prstGeom>
            <a:solidFill>
              <a:schemeClr val="accent1">
                <a:lumMod val="60000"/>
                <a:lumOff val="4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1" name="空心弧 30"/>
            <p:cNvSpPr/>
            <p:nvPr/>
          </p:nvSpPr>
          <p:spPr>
            <a:xfrm flipV="1">
              <a:off x="6805447" y="760307"/>
              <a:ext cx="4609187" cy="4577903"/>
            </a:xfrm>
            <a:prstGeom prst="blockArc">
              <a:avLst>
                <a:gd name="adj1" fmla="val 10800000"/>
                <a:gd name="adj2" fmla="val 13490025"/>
                <a:gd name="adj3" fmla="val 31673"/>
              </a:avLst>
            </a:prstGeom>
            <a:solidFill>
              <a:schemeClr val="accent1">
                <a:lumMod val="60000"/>
                <a:lumOff val="40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2" name="空心弧 31"/>
            <p:cNvSpPr/>
            <p:nvPr/>
          </p:nvSpPr>
          <p:spPr>
            <a:xfrm rot="18925511" flipV="1">
              <a:off x="6826466" y="761447"/>
              <a:ext cx="4609187" cy="4577903"/>
            </a:xfrm>
            <a:prstGeom prst="blockArc">
              <a:avLst>
                <a:gd name="adj1" fmla="val 10800000"/>
                <a:gd name="adj2" fmla="val 13490025"/>
                <a:gd name="adj3" fmla="val 31673"/>
              </a:avLst>
            </a:prstGeom>
            <a:solidFill>
              <a:schemeClr val="accent1">
                <a:lumMod val="40000"/>
                <a:lumOff val="60000"/>
              </a:schemeClr>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3" name="空心弧 32"/>
            <p:cNvSpPr/>
            <p:nvPr/>
          </p:nvSpPr>
          <p:spPr>
            <a:xfrm rot="16200000" flipV="1">
              <a:off x="6821123" y="758520"/>
              <a:ext cx="4609187" cy="4577903"/>
            </a:xfrm>
            <a:prstGeom prst="blockArc">
              <a:avLst>
                <a:gd name="adj1" fmla="val 10800000"/>
                <a:gd name="adj2" fmla="val 13490025"/>
                <a:gd name="adj3" fmla="val 31673"/>
              </a:avLst>
            </a:prstGeom>
            <a:solidFill>
              <a:schemeClr val="accent1">
                <a:lumMod val="60000"/>
                <a:lumOff val="40000"/>
              </a:schemeClr>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34" name="空心弧 33"/>
            <p:cNvSpPr/>
            <p:nvPr/>
          </p:nvSpPr>
          <p:spPr>
            <a:xfrm rot="13530665" flipV="1">
              <a:off x="6853024" y="726145"/>
              <a:ext cx="4609187" cy="4577903"/>
            </a:xfrm>
            <a:prstGeom prst="blockArc">
              <a:avLst>
                <a:gd name="adj1" fmla="val 10800000"/>
                <a:gd name="adj2" fmla="val 13490025"/>
                <a:gd name="adj3" fmla="val 31673"/>
              </a:avLst>
            </a:prstGeom>
            <a:solidFill>
              <a:schemeClr val="accent1">
                <a:lumMod val="40000"/>
                <a:lumOff val="6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grpSp>
      <p:cxnSp>
        <p:nvCxnSpPr>
          <p:cNvPr id="68" name="直接连接符 67"/>
          <p:cNvCxnSpPr/>
          <p:nvPr/>
        </p:nvCxnSpPr>
        <p:spPr>
          <a:xfrm flipH="1">
            <a:off x="9086294" y="7336311"/>
            <a:ext cx="16078" cy="18440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7291940" y="11241735"/>
            <a:ext cx="1630253" cy="646204"/>
          </a:xfrm>
          <a:prstGeom prst="rect">
            <a:avLst/>
          </a:prstGeom>
        </p:spPr>
        <p:txBody>
          <a:bodyPr wrap="none">
            <a:spAutoFit/>
          </a:bodyPr>
          <a:lstStyle/>
          <a:p>
            <a:pPr defTabSz="1828343"/>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BigData</a:t>
            </a:r>
            <a:endParaRPr lang="en-US" sz="3599" dirty="0">
              <a:solidFill>
                <a:prstClr val="black"/>
              </a:solidFill>
              <a:latin typeface="Calibri" panose="020F0502020204030204"/>
            </a:endParaRPr>
          </a:p>
        </p:txBody>
      </p:sp>
      <p:sp>
        <p:nvSpPr>
          <p:cNvPr id="106" name="矩形 105"/>
          <p:cNvSpPr/>
          <p:nvPr/>
        </p:nvSpPr>
        <p:spPr>
          <a:xfrm>
            <a:off x="11265642" y="9967477"/>
            <a:ext cx="2347053" cy="1200072"/>
          </a:xfrm>
          <a:prstGeom prst="rect">
            <a:avLst/>
          </a:prstGeom>
        </p:spPr>
        <p:txBody>
          <a:bodyPr wrap="none">
            <a:spAutoFit/>
          </a:bodyPr>
          <a:lstStyle/>
          <a:p>
            <a:pPr defTabSz="1828343"/>
            <a:r>
              <a:rPr 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Distributive</a:t>
            </a:r>
          </a:p>
          <a:p>
            <a:pPr defTabSz="1828343"/>
            <a:r>
              <a:rPr 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System</a:t>
            </a:r>
            <a:endParaRPr lang="en-US" sz="3599" dirty="0">
              <a:solidFill>
                <a:prstClr val="black"/>
              </a:solidFill>
              <a:latin typeface="Calibri" panose="020F0502020204030204"/>
            </a:endParaRPr>
          </a:p>
        </p:txBody>
      </p:sp>
      <p:sp>
        <p:nvSpPr>
          <p:cNvPr id="108" name="文本框 107"/>
          <p:cNvSpPr txBox="1"/>
          <p:nvPr/>
        </p:nvSpPr>
        <p:spPr>
          <a:xfrm>
            <a:off x="7199145" y="9211834"/>
            <a:ext cx="1473608" cy="646204"/>
          </a:xfrm>
          <a:prstGeom prst="rect">
            <a:avLst/>
          </a:prstGeom>
          <a:noFill/>
        </p:spPr>
        <p:txBody>
          <a:bodyPr wrap="none" rtlCol="0">
            <a:spAutoFit/>
          </a:bodyPr>
          <a:lstStyle/>
          <a:p>
            <a:pPr defTabSz="1828343"/>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Bitcoin</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cxnSp>
        <p:nvCxnSpPr>
          <p:cNvPr id="10" name="直接连接符 9"/>
          <p:cNvCxnSpPr/>
          <p:nvPr/>
        </p:nvCxnSpPr>
        <p:spPr>
          <a:xfrm flipH="1">
            <a:off x="9097770" y="3532909"/>
            <a:ext cx="4602" cy="269061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5414476" y="4668995"/>
            <a:ext cx="1439497" cy="953852"/>
          </a:xfrm>
          <a:prstGeom prst="rect">
            <a:avLst/>
          </a:prstGeom>
          <a:noFill/>
        </p:spPr>
        <p:txBody>
          <a:bodyPr wrap="none" rtlCol="0">
            <a:spAutoFit/>
          </a:bodyPr>
          <a:lstStyle/>
          <a:p>
            <a:pPr defTabSz="1828343"/>
            <a:r>
              <a:rPr lang="en-US" altLang="zh-CN" sz="27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Ledger</a:t>
            </a:r>
          </a:p>
          <a:p>
            <a:pPr defTabSz="1828343"/>
            <a:r>
              <a:rPr lang="en-US" altLang="zh-CN" sz="27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&amp; Assets</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90" name="文本框 89"/>
          <p:cNvSpPr txBox="1"/>
          <p:nvPr/>
        </p:nvSpPr>
        <p:spPr>
          <a:xfrm>
            <a:off x="7483742" y="4169946"/>
            <a:ext cx="904414" cy="953852"/>
          </a:xfrm>
          <a:prstGeom prst="rect">
            <a:avLst/>
          </a:prstGeom>
          <a:noFill/>
        </p:spPr>
        <p:txBody>
          <a:bodyPr wrap="none" rtlCol="0">
            <a:spAutoFit/>
          </a:bodyPr>
          <a:lstStyle/>
          <a:p>
            <a:pPr defTabSz="1828343"/>
            <a:r>
              <a:rPr lang="en-US" altLang="zh-CN" sz="27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ID &amp; </a:t>
            </a:r>
          </a:p>
          <a:p>
            <a:pPr defTabSz="1828343"/>
            <a:r>
              <a:rPr lang="en-US" altLang="zh-CN" sz="2799" dirty="0" err="1">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Auth</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92" name="文本框 91"/>
          <p:cNvSpPr txBox="1"/>
          <p:nvPr/>
        </p:nvSpPr>
        <p:spPr>
          <a:xfrm>
            <a:off x="9248989" y="4277031"/>
            <a:ext cx="2845761" cy="523092"/>
          </a:xfrm>
          <a:prstGeom prst="rect">
            <a:avLst/>
          </a:prstGeom>
          <a:noFill/>
        </p:spPr>
        <p:txBody>
          <a:bodyPr wrap="square" rtlCol="0">
            <a:spAutoFit/>
          </a:bodyPr>
          <a:lstStyle/>
          <a:p>
            <a:pPr defTabSz="1828343"/>
            <a:r>
              <a:rPr lang="en-US" altLang="zh-CN" sz="27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Rule &amp; Control</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102" name="文本框 101"/>
          <p:cNvSpPr txBox="1"/>
          <p:nvPr/>
        </p:nvSpPr>
        <p:spPr>
          <a:xfrm>
            <a:off x="10931985" y="4996366"/>
            <a:ext cx="2845761" cy="523092"/>
          </a:xfrm>
          <a:prstGeom prst="rect">
            <a:avLst/>
          </a:prstGeom>
          <a:noFill/>
        </p:spPr>
        <p:txBody>
          <a:bodyPr wrap="square" rtlCol="0">
            <a:spAutoFit/>
          </a:bodyPr>
          <a:lstStyle/>
          <a:p>
            <a:pPr defTabSz="1828343"/>
            <a:r>
              <a:rPr lang="en-US" altLang="zh-CN" sz="2799" dirty="0" err="1">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Integ</a:t>
            </a:r>
            <a:r>
              <a:rPr lang="en-US" altLang="zh-CN" sz="27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 &amp; Services</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104" name="文本框 103"/>
          <p:cNvSpPr txBox="1"/>
          <p:nvPr/>
        </p:nvSpPr>
        <p:spPr>
          <a:xfrm>
            <a:off x="9042019" y="9191553"/>
            <a:ext cx="2024657" cy="646204"/>
          </a:xfrm>
          <a:prstGeom prst="rect">
            <a:avLst/>
          </a:prstGeom>
          <a:noFill/>
        </p:spPr>
        <p:txBody>
          <a:bodyPr wrap="none" rtlCol="0">
            <a:spAutoFit/>
          </a:bodyPr>
          <a:lstStyle/>
          <a:p>
            <a:pPr defTabSz="1828343"/>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Ethereum</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07" name="文本框 106"/>
          <p:cNvSpPr txBox="1"/>
          <p:nvPr/>
        </p:nvSpPr>
        <p:spPr>
          <a:xfrm>
            <a:off x="10966222" y="8600273"/>
            <a:ext cx="2601994" cy="646203"/>
          </a:xfrm>
          <a:prstGeom prst="rect">
            <a:avLst/>
          </a:prstGeom>
          <a:noFill/>
        </p:spPr>
        <p:txBody>
          <a:bodyPr wrap="none" rtlCol="0">
            <a:spAutoFit/>
          </a:bodyPr>
          <a:lstStyle/>
          <a:p>
            <a:pPr defTabSz="1828343"/>
            <a:r>
              <a:rPr lang="en-US" altLang="zh-CN" sz="3599" dirty="0" err="1"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MutualChain</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15" name="文本框 114"/>
          <p:cNvSpPr txBox="1"/>
          <p:nvPr/>
        </p:nvSpPr>
        <p:spPr>
          <a:xfrm>
            <a:off x="4736994" y="8628839"/>
            <a:ext cx="2492349" cy="646204"/>
          </a:xfrm>
          <a:prstGeom prst="rect">
            <a:avLst/>
          </a:prstGeom>
          <a:noFill/>
        </p:spPr>
        <p:txBody>
          <a:bodyPr wrap="none" rtlCol="0">
            <a:spAutoFit/>
          </a:bodyPr>
          <a:lstStyle/>
          <a:p>
            <a:pPr defTabSz="1828343"/>
            <a:r>
              <a:rPr lang="en-US" sz="3599" dirty="0">
                <a:solidFill>
                  <a:prstClr val="black"/>
                </a:solidFill>
                <a:effectLst>
                  <a:outerShdw blurRad="38100" dist="38100" dir="2700000" algn="tl">
                    <a:srgbClr val="000000">
                      <a:alpha val="43137"/>
                    </a:srgbClr>
                  </a:outerShdw>
                </a:effectLst>
                <a:latin typeface="Calibri" panose="020F0502020204030204"/>
              </a:rPr>
              <a:t>Hyperledger</a:t>
            </a:r>
          </a:p>
        </p:txBody>
      </p:sp>
      <p:sp>
        <p:nvSpPr>
          <p:cNvPr id="116" name="文本框 115"/>
          <p:cNvSpPr txBox="1"/>
          <p:nvPr/>
        </p:nvSpPr>
        <p:spPr>
          <a:xfrm>
            <a:off x="5015516" y="7690870"/>
            <a:ext cx="2163734" cy="646203"/>
          </a:xfrm>
          <a:prstGeom prst="rect">
            <a:avLst/>
          </a:prstGeom>
          <a:noFill/>
        </p:spPr>
        <p:txBody>
          <a:bodyPr wrap="none" rtlCol="0">
            <a:spAutoFit/>
          </a:bodyPr>
          <a:lstStyle/>
          <a:p>
            <a:pPr defTabSz="1828343"/>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Chain.com</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17" name="文本框 116"/>
          <p:cNvSpPr txBox="1"/>
          <p:nvPr/>
        </p:nvSpPr>
        <p:spPr>
          <a:xfrm>
            <a:off x="11058617" y="7780876"/>
            <a:ext cx="3164911" cy="646203"/>
          </a:xfrm>
          <a:prstGeom prst="rect">
            <a:avLst/>
          </a:prstGeom>
          <a:noFill/>
        </p:spPr>
        <p:txBody>
          <a:bodyPr wrap="square" rtlCol="0">
            <a:spAutoFit/>
          </a:bodyPr>
          <a:lstStyle/>
          <a:p>
            <a:pPr defTabSz="1828343"/>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Ripple/</a:t>
            </a:r>
            <a:r>
              <a:rPr lang="en-US" altLang="zh-CN" sz="3599" dirty="0" err="1"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Corda</a:t>
            </a:r>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 </a:t>
            </a:r>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38" name="文本框 137"/>
          <p:cNvSpPr txBox="1"/>
          <p:nvPr/>
        </p:nvSpPr>
        <p:spPr>
          <a:xfrm>
            <a:off x="9467069" y="6411651"/>
            <a:ext cx="2845761" cy="523092"/>
          </a:xfrm>
          <a:prstGeom prst="rect">
            <a:avLst/>
          </a:prstGeom>
          <a:noFill/>
        </p:spPr>
        <p:txBody>
          <a:bodyPr wrap="square" rtlCol="0">
            <a:spAutoFit/>
          </a:bodyPr>
          <a:lstStyle/>
          <a:p>
            <a:pPr defTabSz="1828343"/>
            <a:r>
              <a:rPr lang="en-US" altLang="zh-CN" sz="27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More Details …</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139" name="矩形 138"/>
          <p:cNvSpPr/>
          <p:nvPr/>
        </p:nvSpPr>
        <p:spPr>
          <a:xfrm>
            <a:off x="9467069" y="11454347"/>
            <a:ext cx="1265090" cy="646204"/>
          </a:xfrm>
          <a:prstGeom prst="rect">
            <a:avLst/>
          </a:prstGeom>
        </p:spPr>
        <p:txBody>
          <a:bodyPr wrap="none">
            <a:spAutoFit/>
          </a:bodyPr>
          <a:lstStyle/>
          <a:p>
            <a:pPr defTabSz="1828343"/>
            <a:r>
              <a:rPr lang="en-US" altLang="zh-CN"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Cloud</a:t>
            </a:r>
            <a:endParaRPr lang="en-US" sz="3599" dirty="0">
              <a:solidFill>
                <a:prstClr val="black"/>
              </a:solidFill>
              <a:latin typeface="Calibri" panose="020F0502020204030204"/>
            </a:endParaRPr>
          </a:p>
        </p:txBody>
      </p:sp>
      <p:sp>
        <p:nvSpPr>
          <p:cNvPr id="140" name="文本框 139"/>
          <p:cNvSpPr txBox="1"/>
          <p:nvPr/>
        </p:nvSpPr>
        <p:spPr>
          <a:xfrm>
            <a:off x="5062721" y="5843875"/>
            <a:ext cx="2320700" cy="523092"/>
          </a:xfrm>
          <a:prstGeom prst="rect">
            <a:avLst/>
          </a:prstGeom>
          <a:noFill/>
        </p:spPr>
        <p:txBody>
          <a:bodyPr wrap="none" rtlCol="0">
            <a:spAutoFit/>
          </a:bodyPr>
          <a:lstStyle/>
          <a:p>
            <a:pPr defTabSz="1828343"/>
            <a:r>
              <a:rPr lang="en-US" altLang="zh-CN" sz="27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Trading engine</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141" name="文本框 140"/>
          <p:cNvSpPr txBox="1"/>
          <p:nvPr/>
        </p:nvSpPr>
        <p:spPr>
          <a:xfrm>
            <a:off x="6748536" y="6426870"/>
            <a:ext cx="2436886" cy="523092"/>
          </a:xfrm>
          <a:prstGeom prst="rect">
            <a:avLst/>
          </a:prstGeom>
          <a:noFill/>
        </p:spPr>
        <p:txBody>
          <a:bodyPr wrap="none" rtlCol="0">
            <a:spAutoFit/>
          </a:bodyPr>
          <a:lstStyle/>
          <a:p>
            <a:pPr defTabSz="1828343"/>
            <a:r>
              <a:rPr lang="en-US" altLang="zh-CN" sz="27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Clearing engine</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142" name="文本框 141"/>
          <p:cNvSpPr txBox="1"/>
          <p:nvPr/>
        </p:nvSpPr>
        <p:spPr>
          <a:xfrm>
            <a:off x="10774513" y="5745856"/>
            <a:ext cx="3908850" cy="523092"/>
          </a:xfrm>
          <a:prstGeom prst="rect">
            <a:avLst/>
          </a:prstGeom>
          <a:noFill/>
        </p:spPr>
        <p:txBody>
          <a:bodyPr wrap="square" rtlCol="0">
            <a:spAutoFit/>
          </a:bodyPr>
          <a:lstStyle/>
          <a:p>
            <a:pPr defTabSz="1828343"/>
            <a:r>
              <a:rPr lang="en-US" altLang="zh-CN" sz="2799" dirty="0" err="1"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BlockChain</a:t>
            </a:r>
            <a:r>
              <a:rPr lang="en-US" altLang="zh-CN" sz="27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 as a Service</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grpSp>
        <p:nvGrpSpPr>
          <p:cNvPr id="124" name="组合 123"/>
          <p:cNvGrpSpPr/>
          <p:nvPr/>
        </p:nvGrpSpPr>
        <p:grpSpPr>
          <a:xfrm>
            <a:off x="9131013" y="3542492"/>
            <a:ext cx="5953843" cy="1133135"/>
            <a:chOff x="4576470" y="5679914"/>
            <a:chExt cx="2977697" cy="566715"/>
          </a:xfrm>
        </p:grpSpPr>
        <p:cxnSp>
          <p:nvCxnSpPr>
            <p:cNvPr id="125" name="直接箭头连接符 124"/>
            <p:cNvCxnSpPr/>
            <p:nvPr/>
          </p:nvCxnSpPr>
          <p:spPr>
            <a:xfrm>
              <a:off x="4576470" y="5679914"/>
              <a:ext cx="1657972" cy="566715"/>
            </a:xfrm>
            <a:prstGeom prst="straightConnector1">
              <a:avLst/>
            </a:prstGeom>
            <a:ln w="25400">
              <a:solidFill>
                <a:schemeClr val="bg2">
                  <a:lumMod val="2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6230979" y="6246629"/>
              <a:ext cx="1323188" cy="0"/>
            </a:xfrm>
            <a:prstGeom prst="straightConnector1">
              <a:avLst/>
            </a:prstGeom>
            <a:ln w="25400">
              <a:solidFill>
                <a:schemeClr val="bg2">
                  <a:lumMod val="2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143" name="矩形 142"/>
          <p:cNvSpPr/>
          <p:nvPr/>
        </p:nvSpPr>
        <p:spPr>
          <a:xfrm>
            <a:off x="5963444" y="10824234"/>
            <a:ext cx="889987" cy="646203"/>
          </a:xfrm>
          <a:prstGeom prst="rect">
            <a:avLst/>
          </a:prstGeom>
        </p:spPr>
        <p:txBody>
          <a:bodyPr wrap="none">
            <a:spAutoFit/>
          </a:bodyPr>
          <a:lstStyle/>
          <a:p>
            <a:pPr defTabSz="1828343"/>
            <a:r>
              <a:rPr 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MQ</a:t>
            </a:r>
            <a:endParaRPr lang="en-US" sz="3599" dirty="0">
              <a:solidFill>
                <a:prstClr val="black"/>
              </a:solidFill>
              <a:latin typeface="Calibri" panose="020F0502020204030204"/>
            </a:endParaRPr>
          </a:p>
        </p:txBody>
      </p:sp>
      <p:grpSp>
        <p:nvGrpSpPr>
          <p:cNvPr id="151" name="组合 150"/>
          <p:cNvGrpSpPr/>
          <p:nvPr/>
        </p:nvGrpSpPr>
        <p:grpSpPr>
          <a:xfrm>
            <a:off x="4450433" y="-339686"/>
            <a:ext cx="9279827" cy="9282996"/>
            <a:chOff x="6805452" y="710503"/>
            <a:chExt cx="4641122" cy="4642707"/>
          </a:xfrm>
          <a:scene3d>
            <a:camera prst="orthographicFront">
              <a:rot lat="4200000" lon="0" rev="0"/>
            </a:camera>
            <a:lightRig rig="threePt" dir="t"/>
          </a:scene3d>
        </p:grpSpPr>
        <p:sp>
          <p:nvSpPr>
            <p:cNvPr id="152" name="空心弧 151"/>
            <p:cNvSpPr/>
            <p:nvPr/>
          </p:nvSpPr>
          <p:spPr>
            <a:xfrm>
              <a:off x="6805452" y="753213"/>
              <a:ext cx="4609187" cy="4577903"/>
            </a:xfrm>
            <a:prstGeom prst="blockArc">
              <a:avLst>
                <a:gd name="adj1" fmla="val 10800000"/>
                <a:gd name="adj2" fmla="val 13490025"/>
                <a:gd name="adj3" fmla="val 31673"/>
              </a:avLst>
            </a:prstGeom>
            <a:solidFill>
              <a:schemeClr val="accent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53" name="空心弧 152"/>
            <p:cNvSpPr/>
            <p:nvPr/>
          </p:nvSpPr>
          <p:spPr>
            <a:xfrm rot="2674489">
              <a:off x="6826471" y="724363"/>
              <a:ext cx="4609187" cy="4577903"/>
            </a:xfrm>
            <a:prstGeom prst="blockArc">
              <a:avLst>
                <a:gd name="adj1" fmla="val 10800000"/>
                <a:gd name="adj2" fmla="val 13490025"/>
                <a:gd name="adj3" fmla="val 31673"/>
              </a:avLst>
            </a:prstGeom>
            <a:solidFill>
              <a:schemeClr val="accent1">
                <a:lumMod val="75000"/>
              </a:schemeClr>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54" name="空心弧 153"/>
            <p:cNvSpPr/>
            <p:nvPr/>
          </p:nvSpPr>
          <p:spPr>
            <a:xfrm rot="5400000">
              <a:off x="6834983" y="741145"/>
              <a:ext cx="4609187" cy="4577903"/>
            </a:xfrm>
            <a:prstGeom prst="blockArc">
              <a:avLst>
                <a:gd name="adj1" fmla="val 10800000"/>
                <a:gd name="adj2" fmla="val 13490025"/>
                <a:gd name="adj3" fmla="val 31673"/>
              </a:avLst>
            </a:prstGeom>
            <a:solidFill>
              <a:schemeClr val="accent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55" name="空心弧 154"/>
            <p:cNvSpPr/>
            <p:nvPr/>
          </p:nvSpPr>
          <p:spPr>
            <a:xfrm rot="8069335">
              <a:off x="6853029" y="759665"/>
              <a:ext cx="4609187" cy="4577903"/>
            </a:xfrm>
            <a:prstGeom prst="blockArc">
              <a:avLst>
                <a:gd name="adj1" fmla="val 10800000"/>
                <a:gd name="adj2" fmla="val 13490025"/>
                <a:gd name="adj3" fmla="val 31673"/>
              </a:avLst>
            </a:prstGeom>
            <a:solidFill>
              <a:schemeClr val="accent1">
                <a:lumMod val="60000"/>
                <a:lumOff val="4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sp>
          <p:nvSpPr>
            <p:cNvPr id="159" name="空心弧 158"/>
            <p:cNvSpPr/>
            <p:nvPr/>
          </p:nvSpPr>
          <p:spPr>
            <a:xfrm rot="13530665" flipV="1">
              <a:off x="6853024" y="726145"/>
              <a:ext cx="4609187" cy="4577903"/>
            </a:xfrm>
            <a:prstGeom prst="blockArc">
              <a:avLst>
                <a:gd name="adj1" fmla="val 10800000"/>
                <a:gd name="adj2" fmla="val 13490025"/>
                <a:gd name="adj3" fmla="val 31673"/>
              </a:avLst>
            </a:prstGeom>
            <a:solidFill>
              <a:schemeClr val="accent1">
                <a:lumMod val="40000"/>
                <a:lumOff val="6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defTabSz="1828343"/>
              <a:endParaRPr lang="en-US" sz="3599">
                <a:solidFill>
                  <a:prstClr val="black"/>
                </a:solidFill>
                <a:latin typeface="Calibri" panose="020F0502020204030204"/>
              </a:endParaRPr>
            </a:p>
          </p:txBody>
        </p:sp>
      </p:grpSp>
      <p:sp>
        <p:nvSpPr>
          <p:cNvPr id="111" name="文本框 110"/>
          <p:cNvSpPr txBox="1"/>
          <p:nvPr/>
        </p:nvSpPr>
        <p:spPr>
          <a:xfrm>
            <a:off x="6808465" y="2170364"/>
            <a:ext cx="2031325" cy="646203"/>
          </a:xfrm>
          <a:prstGeom prst="rect">
            <a:avLst/>
          </a:prstGeom>
          <a:noFill/>
          <a:scene3d>
            <a:camera prst="orthographicFront">
              <a:rot lat="2400000" lon="0" rev="0"/>
            </a:camera>
            <a:lightRig rig="threePt" dir="t"/>
          </a:scene3d>
        </p:spPr>
        <p:txBody>
          <a:bodyPr wrap="none" rtlCol="0">
            <a:spAutoFit/>
          </a:bodyPr>
          <a:lstStyle/>
          <a:p>
            <a:pPr defTabSz="1828343"/>
            <a:r>
              <a:rPr lang="zh-CN" alt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互助保险</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12" name="文本框 111"/>
          <p:cNvSpPr txBox="1"/>
          <p:nvPr/>
        </p:nvSpPr>
        <p:spPr>
          <a:xfrm>
            <a:off x="9284026" y="2161822"/>
            <a:ext cx="2031325" cy="646203"/>
          </a:xfrm>
          <a:prstGeom prst="rect">
            <a:avLst/>
          </a:prstGeom>
          <a:noFill/>
          <a:scene3d>
            <a:camera prst="orthographicFront">
              <a:rot lat="2400000" lon="0" rev="0"/>
            </a:camera>
            <a:lightRig rig="threePt" dir="t"/>
          </a:scene3d>
        </p:spPr>
        <p:txBody>
          <a:bodyPr wrap="none" rtlCol="0">
            <a:spAutoFit/>
          </a:bodyPr>
          <a:lstStyle/>
          <a:p>
            <a:pPr defTabSz="1828343"/>
            <a:r>
              <a:rPr lang="zh-CN" alt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数字资产</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13" name="文本框 112"/>
          <p:cNvSpPr txBox="1"/>
          <p:nvPr/>
        </p:nvSpPr>
        <p:spPr>
          <a:xfrm>
            <a:off x="11376003" y="2744894"/>
            <a:ext cx="1566454" cy="646203"/>
          </a:xfrm>
          <a:prstGeom prst="rect">
            <a:avLst/>
          </a:prstGeom>
          <a:noFill/>
          <a:scene3d>
            <a:camera prst="orthographicFront">
              <a:rot lat="2400000" lon="0" rev="0"/>
            </a:camera>
            <a:lightRig rig="threePt" dir="t"/>
          </a:scene3d>
        </p:spPr>
        <p:txBody>
          <a:bodyPr wrap="none" rtlCol="0">
            <a:spAutoFit/>
          </a:bodyPr>
          <a:lstStyle/>
          <a:p>
            <a:pPr defTabSz="1828343"/>
            <a:r>
              <a:rPr lang="zh-CN" alt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交易所</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114" name="文本框 113"/>
          <p:cNvSpPr txBox="1"/>
          <p:nvPr/>
        </p:nvSpPr>
        <p:spPr>
          <a:xfrm>
            <a:off x="11191622" y="3708275"/>
            <a:ext cx="2135585" cy="523092"/>
          </a:xfrm>
          <a:prstGeom prst="rect">
            <a:avLst/>
          </a:prstGeom>
          <a:noFill/>
          <a:scene3d>
            <a:camera prst="orthographicFront">
              <a:rot lat="2400000" lon="0" rev="0"/>
            </a:camera>
            <a:lightRig rig="threePt" dir="t"/>
          </a:scene3d>
        </p:spPr>
        <p:txBody>
          <a:bodyPr wrap="none" rtlCol="0">
            <a:spAutoFit/>
          </a:bodyPr>
          <a:lstStyle/>
          <a:p>
            <a:pPr defTabSz="1828343"/>
            <a:r>
              <a:rPr lang="en-US" altLang="zh-CN" sz="27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ICO</a:t>
            </a:r>
            <a:r>
              <a:rPr lang="zh-CN" altLang="en-US" sz="27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投融平台</a:t>
            </a:r>
            <a:endParaRPr lang="en-US" sz="2799" dirty="0">
              <a:solidFill>
                <a:prstClr val="black"/>
              </a:solidFill>
              <a:effectLst>
                <a:outerShdw blurRad="38100" dist="38100" dir="2700000" algn="tl">
                  <a:srgbClr val="000000">
                    <a:alpha val="43137"/>
                  </a:srgbClr>
                </a:outerShdw>
              </a:effectLst>
              <a:latin typeface="Calibri" panose="020F0502020204030204"/>
            </a:endParaRPr>
          </a:p>
        </p:txBody>
      </p:sp>
      <p:sp>
        <p:nvSpPr>
          <p:cNvPr id="160" name="文本框 159"/>
          <p:cNvSpPr txBox="1"/>
          <p:nvPr/>
        </p:nvSpPr>
        <p:spPr>
          <a:xfrm>
            <a:off x="5001095" y="2845288"/>
            <a:ext cx="2492990" cy="646203"/>
          </a:xfrm>
          <a:prstGeom prst="rect">
            <a:avLst/>
          </a:prstGeom>
          <a:noFill/>
          <a:scene3d>
            <a:camera prst="orthographicFront">
              <a:rot lat="2400000" lon="0" rev="0"/>
            </a:camera>
            <a:lightRig rig="threePt" dir="t"/>
          </a:scene3d>
        </p:spPr>
        <p:txBody>
          <a:bodyPr wrap="none" rtlCol="0">
            <a:spAutoFit/>
          </a:bodyPr>
          <a:lstStyle/>
          <a:p>
            <a:pPr defTabSz="1828343"/>
            <a:r>
              <a:rPr lang="zh-CN" altLang="en-US" sz="3599" dirty="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区</a:t>
            </a:r>
            <a:r>
              <a:rPr lang="zh-CN" alt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块链电商</a:t>
            </a:r>
            <a:endParaRPr lang="en-US" sz="3599" dirty="0">
              <a:solidFill>
                <a:prstClr val="black"/>
              </a:solidFill>
              <a:effectLst>
                <a:outerShdw blurRad="38100" dist="38100" dir="2700000" algn="tl">
                  <a:srgbClr val="000000">
                    <a:alpha val="43137"/>
                  </a:srgbClr>
                </a:outerShdw>
              </a:effectLst>
              <a:latin typeface="Calibri" panose="020F0502020204030204"/>
            </a:endParaRPr>
          </a:p>
        </p:txBody>
      </p:sp>
      <p:sp>
        <p:nvSpPr>
          <p:cNvPr id="79" name="矩形 78"/>
          <p:cNvSpPr/>
          <p:nvPr/>
        </p:nvSpPr>
        <p:spPr>
          <a:xfrm>
            <a:off x="5548766" y="9909078"/>
            <a:ext cx="896399" cy="646203"/>
          </a:xfrm>
          <a:prstGeom prst="rect">
            <a:avLst/>
          </a:prstGeom>
        </p:spPr>
        <p:txBody>
          <a:bodyPr wrap="none">
            <a:spAutoFit/>
          </a:bodyPr>
          <a:lstStyle/>
          <a:p>
            <a:pPr defTabSz="1828343"/>
            <a:r>
              <a:rPr lang="en-US"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P2</a:t>
            </a:r>
            <a:r>
              <a:rPr lang="en-US" altLang="zh-CN" sz="3599" dirty="0" smtClean="0">
                <a:solidFill>
                  <a:prstClr val="black"/>
                </a:solidFill>
                <a:effectLst>
                  <a:outerShdw blurRad="38100" dist="38100" dir="2700000" algn="tl">
                    <a:srgbClr val="000000">
                      <a:alpha val="43137"/>
                    </a:srgbClr>
                  </a:outerShdw>
                </a:effectLst>
                <a:latin typeface="Calibri" panose="020F0502020204030204"/>
                <a:ea typeface="等线" panose="02010600030101010101" pitchFamily="2" charset="-122"/>
              </a:rPr>
              <a:t>P</a:t>
            </a:r>
            <a:endParaRPr lang="en-US" sz="3599" dirty="0">
              <a:solidFill>
                <a:prstClr val="black"/>
              </a:solidFill>
              <a:latin typeface="Calibri" panose="020F0502020204030204"/>
            </a:endParaRPr>
          </a:p>
        </p:txBody>
      </p:sp>
    </p:spTree>
    <p:extLst>
      <p:ext uri="{BB962C8B-B14F-4D97-AF65-F5344CB8AC3E}">
        <p14:creationId xmlns:p14="http://schemas.microsoft.com/office/powerpoint/2010/main" val="2826307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2433241" y="4579046"/>
            <a:ext cx="14337435" cy="7271898"/>
          </a:xfrm>
          <a:prstGeom prst="rect">
            <a:avLst/>
          </a:prstGeom>
          <a:gradFill>
            <a:gsLst>
              <a:gs pos="100000">
                <a:schemeClr val="accent1">
                  <a:lumMod val="20000"/>
                  <a:lumOff val="80000"/>
                </a:schemeClr>
              </a:gs>
              <a:gs pos="100000">
                <a:schemeClr val="accent1">
                  <a:lumMod val="105000"/>
                  <a:satMod val="109000"/>
                  <a:tint val="81000"/>
                </a:schemeClr>
              </a:gs>
            </a:gsLst>
          </a:gradFill>
          <a:ln>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4" name="矩形 3"/>
          <p:cNvSpPr/>
          <p:nvPr/>
        </p:nvSpPr>
        <p:spPr>
          <a:xfrm>
            <a:off x="2662457" y="6526472"/>
            <a:ext cx="13777218" cy="2656847"/>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5" name="矩形 4"/>
          <p:cNvSpPr/>
          <p:nvPr/>
        </p:nvSpPr>
        <p:spPr>
          <a:xfrm>
            <a:off x="9187195" y="7442679"/>
            <a:ext cx="1620034" cy="1096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6" name="文本框 5"/>
          <p:cNvSpPr txBox="1"/>
          <p:nvPr/>
        </p:nvSpPr>
        <p:spPr>
          <a:xfrm>
            <a:off x="9308241" y="7529463"/>
            <a:ext cx="1377941" cy="830740"/>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Ledger &amp; </a:t>
            </a:r>
          </a:p>
          <a:p>
            <a:pPr algn="ctr" defTabSz="1828343"/>
            <a:r>
              <a:rPr lang="en-US" altLang="zh-CN" sz="2399" dirty="0">
                <a:solidFill>
                  <a:prstClr val="black"/>
                </a:solidFill>
                <a:latin typeface="Calibri" panose="020F0502020204030204"/>
                <a:ea typeface="等线" panose="02010600030101010101" pitchFamily="2" charset="-122"/>
              </a:rPr>
              <a:t>Assets</a:t>
            </a:r>
            <a:endParaRPr lang="en-US" sz="2399" dirty="0">
              <a:solidFill>
                <a:prstClr val="black"/>
              </a:solidFill>
              <a:latin typeface="Calibri" panose="020F0502020204030204"/>
            </a:endParaRPr>
          </a:p>
        </p:txBody>
      </p:sp>
      <p:sp>
        <p:nvSpPr>
          <p:cNvPr id="7" name="矩形 6"/>
          <p:cNvSpPr/>
          <p:nvPr/>
        </p:nvSpPr>
        <p:spPr>
          <a:xfrm>
            <a:off x="10930565" y="7442679"/>
            <a:ext cx="1620034" cy="1096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8" name="文本框 7"/>
          <p:cNvSpPr txBox="1"/>
          <p:nvPr/>
        </p:nvSpPr>
        <p:spPr>
          <a:xfrm>
            <a:off x="10991661" y="7529463"/>
            <a:ext cx="1497846" cy="830740"/>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Identity &amp; </a:t>
            </a:r>
          </a:p>
          <a:p>
            <a:pPr algn="ctr" defTabSz="1828343"/>
            <a:r>
              <a:rPr lang="en-US" altLang="zh-CN" sz="2399" dirty="0" err="1">
                <a:solidFill>
                  <a:prstClr val="black"/>
                </a:solidFill>
                <a:latin typeface="Calibri" panose="020F0502020204030204"/>
                <a:ea typeface="等线" panose="02010600030101010101" pitchFamily="2" charset="-122"/>
              </a:rPr>
              <a:t>Auth</a:t>
            </a:r>
            <a:endParaRPr lang="en-US" sz="2399" dirty="0">
              <a:solidFill>
                <a:prstClr val="black"/>
              </a:solidFill>
              <a:latin typeface="Calibri" panose="020F0502020204030204"/>
            </a:endParaRPr>
          </a:p>
        </p:txBody>
      </p:sp>
      <p:sp>
        <p:nvSpPr>
          <p:cNvPr id="9" name="矩形 8"/>
          <p:cNvSpPr/>
          <p:nvPr/>
        </p:nvSpPr>
        <p:spPr>
          <a:xfrm>
            <a:off x="12704187" y="7442679"/>
            <a:ext cx="1620034" cy="1096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10" name="文本框 9"/>
          <p:cNvSpPr txBox="1"/>
          <p:nvPr/>
        </p:nvSpPr>
        <p:spPr>
          <a:xfrm>
            <a:off x="12912115" y="7529463"/>
            <a:ext cx="1204176" cy="830740"/>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Rules &amp; </a:t>
            </a:r>
          </a:p>
          <a:p>
            <a:pPr algn="ctr" defTabSz="1828343"/>
            <a:r>
              <a:rPr lang="en-US" altLang="zh-CN" sz="2399" dirty="0">
                <a:solidFill>
                  <a:prstClr val="black"/>
                </a:solidFill>
                <a:latin typeface="Calibri" panose="020F0502020204030204"/>
                <a:ea typeface="等线" panose="02010600030101010101" pitchFamily="2" charset="-122"/>
              </a:rPr>
              <a:t>Control</a:t>
            </a:r>
            <a:endParaRPr lang="en-US" sz="2399" dirty="0">
              <a:solidFill>
                <a:prstClr val="black"/>
              </a:solidFill>
              <a:latin typeface="Calibri" panose="020F0502020204030204"/>
            </a:endParaRPr>
          </a:p>
        </p:txBody>
      </p:sp>
      <p:sp>
        <p:nvSpPr>
          <p:cNvPr id="11" name="矩形 10"/>
          <p:cNvSpPr/>
          <p:nvPr/>
        </p:nvSpPr>
        <p:spPr>
          <a:xfrm>
            <a:off x="14476793" y="7451605"/>
            <a:ext cx="1620034" cy="1096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12" name="文本框 11"/>
          <p:cNvSpPr txBox="1"/>
          <p:nvPr/>
        </p:nvSpPr>
        <p:spPr>
          <a:xfrm>
            <a:off x="14447163" y="7538389"/>
            <a:ext cx="1679306" cy="830740"/>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Integrations</a:t>
            </a:r>
          </a:p>
          <a:p>
            <a:pPr algn="ctr" defTabSz="1828343"/>
            <a:r>
              <a:rPr lang="en-US" altLang="zh-CN" sz="2399" dirty="0">
                <a:solidFill>
                  <a:prstClr val="black"/>
                </a:solidFill>
                <a:latin typeface="Calibri" panose="020F0502020204030204"/>
                <a:ea typeface="等线" panose="02010600030101010101" pitchFamily="2" charset="-122"/>
              </a:rPr>
              <a:t>&amp; Services</a:t>
            </a:r>
            <a:endParaRPr lang="en-US" sz="2399" dirty="0">
              <a:solidFill>
                <a:prstClr val="black"/>
              </a:solidFill>
              <a:latin typeface="Calibri" panose="020F0502020204030204"/>
            </a:endParaRPr>
          </a:p>
        </p:txBody>
      </p:sp>
      <p:sp>
        <p:nvSpPr>
          <p:cNvPr id="13" name="矩形 12"/>
          <p:cNvSpPr/>
          <p:nvPr/>
        </p:nvSpPr>
        <p:spPr>
          <a:xfrm>
            <a:off x="2720191" y="9558660"/>
            <a:ext cx="13696342" cy="2101841"/>
          </a:xfrm>
          <a:prstGeom prst="rect">
            <a:avLst/>
          </a:prstGeom>
          <a:gradFill>
            <a:gsLst>
              <a:gs pos="100000">
                <a:schemeClr val="accent1">
                  <a:lumMod val="60000"/>
                  <a:lumOff val="40000"/>
                </a:schemeClr>
              </a:gs>
              <a:gs pos="100000">
                <a:schemeClr val="accent1">
                  <a:lumMod val="105000"/>
                  <a:satMod val="109000"/>
                  <a:tint val="81000"/>
                </a:schemeClr>
              </a:gs>
            </a:gsLst>
          </a:gradFill>
          <a:ln>
            <a:solidFill>
              <a:schemeClr val="tx1"/>
            </a:solidFill>
            <a:prstDash val="lgDash"/>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14" name="文本框 13"/>
          <p:cNvSpPr txBox="1"/>
          <p:nvPr/>
        </p:nvSpPr>
        <p:spPr>
          <a:xfrm>
            <a:off x="7840601" y="9695787"/>
            <a:ext cx="3007554" cy="523092"/>
          </a:xfrm>
          <a:prstGeom prst="rect">
            <a:avLst/>
          </a:prstGeom>
          <a:noFill/>
        </p:spPr>
        <p:txBody>
          <a:bodyPr wrap="none" rtlCol="0">
            <a:spAutoFit/>
          </a:bodyPr>
          <a:lstStyle/>
          <a:p>
            <a:pPr algn="ctr" defTabSz="1828343"/>
            <a:r>
              <a:rPr lang="en-US" sz="2799" b="1" dirty="0">
                <a:solidFill>
                  <a:prstClr val="black"/>
                </a:solidFill>
                <a:latin typeface="Calibri" panose="020F0502020204030204"/>
              </a:rPr>
              <a:t>Distributive Ledger</a:t>
            </a:r>
          </a:p>
        </p:txBody>
      </p:sp>
      <p:cxnSp>
        <p:nvCxnSpPr>
          <p:cNvPr id="19" name="肘形连接符 18"/>
          <p:cNvCxnSpPr>
            <a:stCxn id="5" idx="2"/>
          </p:cNvCxnSpPr>
          <p:nvPr/>
        </p:nvCxnSpPr>
        <p:spPr>
          <a:xfrm rot="5400000">
            <a:off x="9170532" y="8731981"/>
            <a:ext cx="1019323" cy="634039"/>
          </a:xfrm>
          <a:prstGeom prst="bentConnector3">
            <a:avLst>
              <a:gd name="adj1" fmla="val 33690"/>
            </a:avLst>
          </a:prstGeom>
        </p:spPr>
        <p:style>
          <a:lnRef idx="2">
            <a:schemeClr val="dk1"/>
          </a:lnRef>
          <a:fillRef idx="0">
            <a:schemeClr val="dk1"/>
          </a:fillRef>
          <a:effectRef idx="1">
            <a:schemeClr val="dk1"/>
          </a:effectRef>
          <a:fontRef idx="minor">
            <a:schemeClr val="tx1"/>
          </a:fontRef>
        </p:style>
      </p:cxnSp>
      <p:pic>
        <p:nvPicPr>
          <p:cNvPr id="20" name="图片 19"/>
          <p:cNvPicPr>
            <a:picLocks noChangeAspect="1"/>
          </p:cNvPicPr>
          <p:nvPr/>
        </p:nvPicPr>
        <p:blipFill rotWithShape="1">
          <a:blip r:embed="rId2"/>
          <a:srcRect l="16606" t="74481" r="55575" b="18930"/>
          <a:stretch/>
        </p:blipFill>
        <p:spPr>
          <a:xfrm>
            <a:off x="11703216" y="10290000"/>
            <a:ext cx="4515406" cy="995161"/>
          </a:xfrm>
          <a:prstGeom prst="rect">
            <a:avLst/>
          </a:prstGeom>
        </p:spPr>
      </p:pic>
      <p:sp>
        <p:nvSpPr>
          <p:cNvPr id="43" name="文本框 42"/>
          <p:cNvSpPr txBox="1"/>
          <p:nvPr/>
        </p:nvSpPr>
        <p:spPr>
          <a:xfrm>
            <a:off x="10507887" y="6635527"/>
            <a:ext cx="2835263" cy="707758"/>
          </a:xfrm>
          <a:prstGeom prst="rect">
            <a:avLst/>
          </a:prstGeom>
          <a:noFill/>
        </p:spPr>
        <p:txBody>
          <a:bodyPr wrap="none" rtlCol="0">
            <a:spAutoFit/>
          </a:bodyPr>
          <a:lstStyle/>
          <a:p>
            <a:pPr algn="ctr" defTabSz="1828343"/>
            <a:r>
              <a:rPr lang="en-US" sz="3999" b="1" dirty="0" smtClean="0">
                <a:solidFill>
                  <a:prstClr val="black"/>
                </a:solidFill>
                <a:latin typeface="Calibri" panose="020F0502020204030204"/>
              </a:rPr>
              <a:t>Fintech Core</a:t>
            </a:r>
            <a:endParaRPr lang="en-US" sz="3999" b="1" dirty="0">
              <a:solidFill>
                <a:prstClr val="black"/>
              </a:solidFill>
              <a:latin typeface="Calibri" panose="020F0502020204030204"/>
            </a:endParaRPr>
          </a:p>
        </p:txBody>
      </p:sp>
      <p:sp>
        <p:nvSpPr>
          <p:cNvPr id="49" name="矩形 48"/>
          <p:cNvSpPr/>
          <p:nvPr/>
        </p:nvSpPr>
        <p:spPr>
          <a:xfrm>
            <a:off x="1806029" y="2174934"/>
            <a:ext cx="15353122" cy="10305716"/>
          </a:xfrm>
          <a:prstGeom prst="rect">
            <a:avLst/>
          </a:prstGeom>
          <a:noFill/>
          <a:ln>
            <a:solidFill>
              <a:schemeClr val="tx1"/>
            </a:solidFill>
            <a:prstDash val="lgDash"/>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51" name="文本框 50"/>
          <p:cNvSpPr txBox="1"/>
          <p:nvPr/>
        </p:nvSpPr>
        <p:spPr>
          <a:xfrm>
            <a:off x="6033142" y="11790937"/>
            <a:ext cx="5850577" cy="523092"/>
          </a:xfrm>
          <a:prstGeom prst="rect">
            <a:avLst/>
          </a:prstGeom>
          <a:noFill/>
        </p:spPr>
        <p:txBody>
          <a:bodyPr wrap="none" rtlCol="0">
            <a:spAutoFit/>
          </a:bodyPr>
          <a:lstStyle/>
          <a:p>
            <a:pPr algn="ctr" defTabSz="1828343"/>
            <a:r>
              <a:rPr lang="en-US" sz="2799" b="1" dirty="0" smtClean="0">
                <a:solidFill>
                  <a:prstClr val="black"/>
                </a:solidFill>
                <a:latin typeface="Calibri" panose="020F0502020204030204"/>
              </a:rPr>
              <a:t>IT </a:t>
            </a:r>
            <a:r>
              <a:rPr lang="en-US" sz="2799" b="1" dirty="0">
                <a:solidFill>
                  <a:prstClr val="black"/>
                </a:solidFill>
                <a:latin typeface="Calibri" panose="020F0502020204030204"/>
              </a:rPr>
              <a:t>Infrastructure </a:t>
            </a:r>
            <a:r>
              <a:rPr lang="en-US" sz="2799" dirty="0">
                <a:solidFill>
                  <a:prstClr val="black"/>
                </a:solidFill>
                <a:latin typeface="Calibri" panose="020F0502020204030204"/>
              </a:rPr>
              <a:t>(Cloud, Datacenter …)</a:t>
            </a:r>
          </a:p>
        </p:txBody>
      </p:sp>
      <p:sp>
        <p:nvSpPr>
          <p:cNvPr id="52" name="矩形 51"/>
          <p:cNvSpPr/>
          <p:nvPr/>
        </p:nvSpPr>
        <p:spPr>
          <a:xfrm>
            <a:off x="13855385" y="2781517"/>
            <a:ext cx="2344695" cy="11733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altLang="zh-CN" sz="3599" dirty="0" smtClean="0">
                <a:solidFill>
                  <a:prstClr val="black"/>
                </a:solidFill>
                <a:latin typeface="Calibri" panose="020F0502020204030204"/>
                <a:ea typeface="等线" panose="02010600030101010101" pitchFamily="2" charset="-122"/>
              </a:rPr>
              <a:t>Insurance</a:t>
            </a:r>
            <a:endParaRPr lang="en-US" sz="3599" dirty="0">
              <a:solidFill>
                <a:prstClr val="black"/>
              </a:solidFill>
              <a:latin typeface="Calibri" panose="020F0502020204030204"/>
            </a:endParaRPr>
          </a:p>
        </p:txBody>
      </p:sp>
      <p:cxnSp>
        <p:nvCxnSpPr>
          <p:cNvPr id="54" name="直接连接符 53"/>
          <p:cNvCxnSpPr>
            <a:stCxn id="52" idx="2"/>
          </p:cNvCxnSpPr>
          <p:nvPr/>
        </p:nvCxnSpPr>
        <p:spPr>
          <a:xfrm flipH="1">
            <a:off x="15027732" y="3954841"/>
            <a:ext cx="1" cy="259282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2" idx="3"/>
          </p:cNvCxnSpPr>
          <p:nvPr/>
        </p:nvCxnSpPr>
        <p:spPr>
          <a:xfrm flipV="1">
            <a:off x="16218622" y="7281415"/>
            <a:ext cx="1940201" cy="23408"/>
          </a:xfrm>
          <a:prstGeom prst="line">
            <a:avLst/>
          </a:prstGeom>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17387061" y="2174935"/>
            <a:ext cx="5705995" cy="10305716"/>
            <a:chOff x="6666273" y="1332184"/>
            <a:chExt cx="2853741" cy="5154200"/>
          </a:xfrm>
        </p:grpSpPr>
        <p:sp>
          <p:nvSpPr>
            <p:cNvPr id="22" name="矩形 21"/>
            <p:cNvSpPr/>
            <p:nvPr/>
          </p:nvSpPr>
          <p:spPr>
            <a:xfrm>
              <a:off x="7052254" y="1362962"/>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23" name="文本框 22"/>
            <p:cNvSpPr txBox="1"/>
            <p:nvPr/>
          </p:nvSpPr>
          <p:spPr>
            <a:xfrm>
              <a:off x="7018070" y="1657053"/>
              <a:ext cx="2288300" cy="230829"/>
            </a:xfrm>
            <a:prstGeom prst="rect">
              <a:avLst/>
            </a:prstGeom>
            <a:noFill/>
          </p:spPr>
          <p:txBody>
            <a:bodyPr wrap="square" rtlCol="0">
              <a:spAutoFit/>
            </a:bodyPr>
            <a:lstStyle/>
            <a:p>
              <a:pPr defTabSz="1828343"/>
              <a:r>
                <a:rPr lang="en-US" altLang="zh-CN" sz="2399" dirty="0" err="1" smtClean="0">
                  <a:solidFill>
                    <a:prstClr val="black"/>
                  </a:solidFill>
                  <a:latin typeface="Calibri" panose="020F0502020204030204"/>
                  <a:ea typeface="等线" panose="02010600030101010101" pitchFamily="2" charset="-122"/>
                </a:rPr>
                <a:t>Digitial</a:t>
              </a:r>
              <a:r>
                <a:rPr lang="en-US" altLang="zh-CN" sz="2399" dirty="0" smtClean="0">
                  <a:solidFill>
                    <a:prstClr val="black"/>
                  </a:solidFill>
                  <a:latin typeface="Calibri" panose="020F0502020204030204"/>
                  <a:ea typeface="等线" panose="02010600030101010101" pitchFamily="2" charset="-122"/>
                </a:rPr>
                <a:t> Assert PayPal </a:t>
              </a:r>
              <a:r>
                <a:rPr lang="en-US" altLang="zh-CN" sz="2399" dirty="0">
                  <a:solidFill>
                    <a:prstClr val="black"/>
                  </a:solidFill>
                  <a:latin typeface="Calibri" panose="020F0502020204030204"/>
                  <a:ea typeface="等线" panose="02010600030101010101" pitchFamily="2" charset="-122"/>
                </a:rPr>
                <a:t>Stripe Circle</a:t>
              </a:r>
              <a:endParaRPr lang="en-US" sz="2399" dirty="0">
                <a:solidFill>
                  <a:prstClr val="black"/>
                </a:solidFill>
                <a:latin typeface="Calibri" panose="020F0502020204030204"/>
              </a:endParaRPr>
            </a:p>
          </p:txBody>
        </p:sp>
        <p:sp>
          <p:nvSpPr>
            <p:cNvPr id="24" name="文本框 23"/>
            <p:cNvSpPr txBox="1"/>
            <p:nvPr/>
          </p:nvSpPr>
          <p:spPr>
            <a:xfrm>
              <a:off x="7561821" y="1332184"/>
              <a:ext cx="819925" cy="261614"/>
            </a:xfrm>
            <a:prstGeom prst="rect">
              <a:avLst/>
            </a:prstGeom>
            <a:noFill/>
          </p:spPr>
          <p:txBody>
            <a:bodyPr wrap="none" rtlCol="0">
              <a:spAutoFit/>
            </a:bodyPr>
            <a:lstStyle/>
            <a:p>
              <a:pPr algn="ctr" defTabSz="1828343"/>
              <a:r>
                <a:rPr lang="en-US" altLang="zh-CN" sz="2799" b="1" dirty="0">
                  <a:solidFill>
                    <a:prstClr val="black"/>
                  </a:solidFill>
                  <a:latin typeface="Calibri" panose="020F0502020204030204"/>
                  <a:ea typeface="等线" panose="02010600030101010101" pitchFamily="2" charset="-122"/>
                </a:rPr>
                <a:t>Payments</a:t>
              </a:r>
            </a:p>
          </p:txBody>
        </p:sp>
        <p:sp>
          <p:nvSpPr>
            <p:cNvPr id="25" name="矩形 24"/>
            <p:cNvSpPr/>
            <p:nvPr/>
          </p:nvSpPr>
          <p:spPr>
            <a:xfrm>
              <a:off x="7052254" y="2122470"/>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26" name="文本框 25"/>
            <p:cNvSpPr txBox="1"/>
            <p:nvPr/>
          </p:nvSpPr>
          <p:spPr>
            <a:xfrm>
              <a:off x="7018070" y="2416561"/>
              <a:ext cx="2288300" cy="230829"/>
            </a:xfrm>
            <a:prstGeom prst="rect">
              <a:avLst/>
            </a:prstGeom>
            <a:noFill/>
          </p:spPr>
          <p:txBody>
            <a:bodyPr wrap="square" rtlCol="0">
              <a:spAutoFit/>
            </a:bodyPr>
            <a:lstStyle/>
            <a:p>
              <a:pPr defTabSz="1828343"/>
              <a:r>
                <a:rPr lang="en-US" altLang="zh-CN" sz="2399" dirty="0">
                  <a:solidFill>
                    <a:prstClr val="black"/>
                  </a:solidFill>
                  <a:latin typeface="Calibri" panose="020F0502020204030204"/>
                  <a:ea typeface="等线" panose="02010600030101010101" pitchFamily="2" charset="-122"/>
                </a:rPr>
                <a:t>Banks, SEPA, ACH, SOFORT, …</a:t>
              </a:r>
              <a:endParaRPr lang="en-US" sz="2399" dirty="0">
                <a:solidFill>
                  <a:prstClr val="black"/>
                </a:solidFill>
                <a:latin typeface="Calibri" panose="020F0502020204030204"/>
              </a:endParaRPr>
            </a:p>
          </p:txBody>
        </p:sp>
        <p:sp>
          <p:nvSpPr>
            <p:cNvPr id="27" name="文本框 26"/>
            <p:cNvSpPr txBox="1"/>
            <p:nvPr/>
          </p:nvSpPr>
          <p:spPr>
            <a:xfrm>
              <a:off x="7346672" y="2108920"/>
              <a:ext cx="1631096" cy="261614"/>
            </a:xfrm>
            <a:prstGeom prst="rect">
              <a:avLst/>
            </a:prstGeom>
            <a:noFill/>
          </p:spPr>
          <p:txBody>
            <a:bodyPr wrap="none" rtlCol="0">
              <a:spAutoFit/>
            </a:bodyPr>
            <a:lstStyle/>
            <a:p>
              <a:pPr algn="ctr" defTabSz="1828343"/>
              <a:r>
                <a:rPr lang="en-US" altLang="zh-CN" sz="2799" b="1" dirty="0">
                  <a:solidFill>
                    <a:prstClr val="black"/>
                  </a:solidFill>
                  <a:latin typeface="Calibri" panose="020F0502020204030204"/>
                  <a:ea typeface="等线" panose="02010600030101010101" pitchFamily="2" charset="-122"/>
                </a:rPr>
                <a:t>Banks &amp; Legacy Rails</a:t>
              </a:r>
            </a:p>
          </p:txBody>
        </p:sp>
        <p:sp>
          <p:nvSpPr>
            <p:cNvPr id="28" name="矩形 27"/>
            <p:cNvSpPr/>
            <p:nvPr/>
          </p:nvSpPr>
          <p:spPr>
            <a:xfrm>
              <a:off x="7052254" y="2859258"/>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29" name="文本框 28"/>
            <p:cNvSpPr txBox="1"/>
            <p:nvPr/>
          </p:nvSpPr>
          <p:spPr>
            <a:xfrm>
              <a:off x="7018069" y="3153349"/>
              <a:ext cx="2501945" cy="230829"/>
            </a:xfrm>
            <a:prstGeom prst="rect">
              <a:avLst/>
            </a:prstGeom>
            <a:noFill/>
          </p:spPr>
          <p:txBody>
            <a:bodyPr wrap="square" rtlCol="0">
              <a:spAutoFit/>
            </a:bodyPr>
            <a:lstStyle/>
            <a:p>
              <a:pPr defTabSz="1828343"/>
              <a:r>
                <a:rPr lang="en-US" altLang="zh-CN" sz="2399" dirty="0">
                  <a:solidFill>
                    <a:prstClr val="black"/>
                  </a:solidFill>
                  <a:latin typeface="Calibri" panose="020F0502020204030204"/>
                  <a:ea typeface="等线" panose="02010600030101010101" pitchFamily="2" charset="-122"/>
                </a:rPr>
                <a:t>Bitcoin, Ethereum &amp; ECR20, Waves</a:t>
              </a:r>
              <a:endParaRPr lang="en-US" sz="2399" dirty="0">
                <a:solidFill>
                  <a:prstClr val="black"/>
                </a:solidFill>
                <a:latin typeface="Calibri" panose="020F0502020204030204"/>
              </a:endParaRPr>
            </a:p>
          </p:txBody>
        </p:sp>
        <p:sp>
          <p:nvSpPr>
            <p:cNvPr id="30" name="文本框 29"/>
            <p:cNvSpPr txBox="1"/>
            <p:nvPr/>
          </p:nvSpPr>
          <p:spPr>
            <a:xfrm>
              <a:off x="7490246" y="2828480"/>
              <a:ext cx="963078" cy="261614"/>
            </a:xfrm>
            <a:prstGeom prst="rect">
              <a:avLst/>
            </a:prstGeom>
            <a:noFill/>
          </p:spPr>
          <p:txBody>
            <a:bodyPr wrap="none" rtlCol="0">
              <a:spAutoFit/>
            </a:bodyPr>
            <a:lstStyle/>
            <a:p>
              <a:pPr algn="ctr" defTabSz="1828343"/>
              <a:r>
                <a:rPr lang="en-US" altLang="zh-CN" sz="2799" b="1" dirty="0" err="1">
                  <a:solidFill>
                    <a:prstClr val="black"/>
                  </a:solidFill>
                  <a:latin typeface="Calibri" panose="020F0502020204030204"/>
                  <a:ea typeface="等线" panose="02010600030101010101" pitchFamily="2" charset="-122"/>
                </a:rPr>
                <a:t>Blockchains</a:t>
              </a:r>
              <a:endParaRPr lang="en-US" altLang="zh-CN" sz="2799" b="1" dirty="0">
                <a:solidFill>
                  <a:prstClr val="black"/>
                </a:solidFill>
                <a:latin typeface="Calibri" panose="020F0502020204030204"/>
                <a:ea typeface="等线" panose="02010600030101010101" pitchFamily="2" charset="-122"/>
              </a:endParaRPr>
            </a:p>
          </p:txBody>
        </p:sp>
        <p:sp>
          <p:nvSpPr>
            <p:cNvPr id="31" name="矩形 30"/>
            <p:cNvSpPr/>
            <p:nvPr/>
          </p:nvSpPr>
          <p:spPr>
            <a:xfrm>
              <a:off x="7052254" y="4344180"/>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32" name="文本框 31"/>
            <p:cNvSpPr txBox="1"/>
            <p:nvPr/>
          </p:nvSpPr>
          <p:spPr>
            <a:xfrm>
              <a:off x="7018070" y="4638271"/>
              <a:ext cx="2288300" cy="230829"/>
            </a:xfrm>
            <a:prstGeom prst="rect">
              <a:avLst/>
            </a:prstGeom>
            <a:noFill/>
          </p:spPr>
          <p:txBody>
            <a:bodyPr wrap="square" rtlCol="0">
              <a:spAutoFit/>
            </a:bodyPr>
            <a:lstStyle/>
            <a:p>
              <a:pPr defTabSz="1828343"/>
              <a:r>
                <a:rPr lang="en-US" altLang="zh-CN" sz="2399" dirty="0">
                  <a:solidFill>
                    <a:prstClr val="black"/>
                  </a:solidFill>
                  <a:latin typeface="Calibri" panose="020F0502020204030204"/>
                  <a:ea typeface="等线" panose="02010600030101010101" pitchFamily="2" charset="-122"/>
                </a:rPr>
                <a:t>Google Auth. </a:t>
              </a:r>
              <a:r>
                <a:rPr lang="en-US" altLang="zh-CN" sz="2399" dirty="0" err="1">
                  <a:solidFill>
                    <a:prstClr val="black"/>
                  </a:solidFill>
                  <a:latin typeface="Calibri" panose="020F0502020204030204"/>
                  <a:ea typeface="等线" panose="02010600030101010101" pitchFamily="2" charset="-122"/>
                </a:rPr>
                <a:t>Authy</a:t>
              </a:r>
              <a:r>
                <a:rPr lang="en-US" altLang="zh-CN" sz="2399" dirty="0">
                  <a:solidFill>
                    <a:prstClr val="black"/>
                  </a:solidFill>
                  <a:latin typeface="Calibri" panose="020F0502020204030204"/>
                  <a:ea typeface="等线" panose="02010600030101010101" pitchFamily="2" charset="-122"/>
                </a:rPr>
                <a:t>, </a:t>
              </a:r>
              <a:r>
                <a:rPr lang="en-US" altLang="zh-CN" sz="2399" dirty="0" err="1">
                  <a:solidFill>
                    <a:prstClr val="black"/>
                  </a:solidFill>
                  <a:latin typeface="Calibri" panose="020F0502020204030204"/>
                  <a:ea typeface="等线" panose="02010600030101010101" pitchFamily="2" charset="-122"/>
                </a:rPr>
                <a:t>Feedzai</a:t>
              </a:r>
              <a:r>
                <a:rPr lang="en-US" altLang="zh-CN" sz="2399" dirty="0">
                  <a:solidFill>
                    <a:prstClr val="black"/>
                  </a:solidFill>
                  <a:latin typeface="Calibri" panose="020F0502020204030204"/>
                  <a:ea typeface="等线" panose="02010600030101010101" pitchFamily="2" charset="-122"/>
                </a:rPr>
                <a:t>, …</a:t>
              </a:r>
              <a:endParaRPr lang="en-US" sz="2399" dirty="0">
                <a:solidFill>
                  <a:prstClr val="black"/>
                </a:solidFill>
                <a:latin typeface="Calibri" panose="020F0502020204030204"/>
              </a:endParaRPr>
            </a:p>
          </p:txBody>
        </p:sp>
        <p:sp>
          <p:nvSpPr>
            <p:cNvPr id="33" name="文本框 32"/>
            <p:cNvSpPr txBox="1"/>
            <p:nvPr/>
          </p:nvSpPr>
          <p:spPr>
            <a:xfrm>
              <a:off x="7434785" y="4313402"/>
              <a:ext cx="1074003" cy="261614"/>
            </a:xfrm>
            <a:prstGeom prst="rect">
              <a:avLst/>
            </a:prstGeom>
            <a:noFill/>
          </p:spPr>
          <p:txBody>
            <a:bodyPr wrap="none" rtlCol="0">
              <a:spAutoFit/>
            </a:bodyPr>
            <a:lstStyle/>
            <a:p>
              <a:pPr algn="ctr" defTabSz="1828343"/>
              <a:r>
                <a:rPr lang="en-US" altLang="zh-CN" sz="2799" b="1" dirty="0">
                  <a:solidFill>
                    <a:prstClr val="black"/>
                  </a:solidFill>
                  <a:latin typeface="Calibri" panose="020F0502020204030204"/>
                  <a:ea typeface="等线" panose="02010600030101010101" pitchFamily="2" charset="-122"/>
                </a:rPr>
                <a:t>Security, Risk</a:t>
              </a:r>
            </a:p>
          </p:txBody>
        </p:sp>
        <p:sp>
          <p:nvSpPr>
            <p:cNvPr id="34" name="矩形 33"/>
            <p:cNvSpPr/>
            <p:nvPr/>
          </p:nvSpPr>
          <p:spPr>
            <a:xfrm>
              <a:off x="7052254" y="5129737"/>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35" name="文本框 34"/>
            <p:cNvSpPr txBox="1"/>
            <p:nvPr/>
          </p:nvSpPr>
          <p:spPr>
            <a:xfrm>
              <a:off x="7018070" y="5423828"/>
              <a:ext cx="2288300" cy="230829"/>
            </a:xfrm>
            <a:prstGeom prst="rect">
              <a:avLst/>
            </a:prstGeom>
            <a:noFill/>
          </p:spPr>
          <p:txBody>
            <a:bodyPr wrap="square" rtlCol="0">
              <a:spAutoFit/>
            </a:bodyPr>
            <a:lstStyle/>
            <a:p>
              <a:pPr defTabSz="1828343"/>
              <a:r>
                <a:rPr lang="en-US" altLang="zh-CN" sz="2399" dirty="0">
                  <a:solidFill>
                    <a:prstClr val="black"/>
                  </a:solidFill>
                  <a:latin typeface="Calibri" panose="020F0502020204030204"/>
                  <a:ea typeface="等线" panose="02010600030101010101" pitchFamily="2" charset="-122"/>
                </a:rPr>
                <a:t>Google Analytics, </a:t>
              </a:r>
              <a:r>
                <a:rPr lang="en-US" altLang="zh-CN" sz="2399" dirty="0" err="1">
                  <a:solidFill>
                    <a:prstClr val="black"/>
                  </a:solidFill>
                  <a:latin typeface="Calibri" panose="020F0502020204030204"/>
                  <a:ea typeface="等线" panose="02010600030101010101" pitchFamily="2" charset="-122"/>
                </a:rPr>
                <a:t>MixPanel</a:t>
              </a:r>
              <a:r>
                <a:rPr lang="en-US" altLang="zh-CN" sz="2399" dirty="0">
                  <a:solidFill>
                    <a:prstClr val="black"/>
                  </a:solidFill>
                  <a:latin typeface="Calibri" panose="020F0502020204030204"/>
                  <a:ea typeface="等线" panose="02010600030101010101" pitchFamily="2" charset="-122"/>
                </a:rPr>
                <a:t>, …</a:t>
              </a:r>
              <a:endParaRPr lang="en-US" sz="2399" dirty="0">
                <a:solidFill>
                  <a:prstClr val="black"/>
                </a:solidFill>
                <a:latin typeface="Calibri" panose="020F0502020204030204"/>
              </a:endParaRPr>
            </a:p>
          </p:txBody>
        </p:sp>
        <p:sp>
          <p:nvSpPr>
            <p:cNvPr id="36" name="文本框 35"/>
            <p:cNvSpPr txBox="1"/>
            <p:nvPr/>
          </p:nvSpPr>
          <p:spPr>
            <a:xfrm>
              <a:off x="7586855" y="5098959"/>
              <a:ext cx="769867" cy="261614"/>
            </a:xfrm>
            <a:prstGeom prst="rect">
              <a:avLst/>
            </a:prstGeom>
            <a:noFill/>
          </p:spPr>
          <p:txBody>
            <a:bodyPr wrap="none" rtlCol="0">
              <a:spAutoFit/>
            </a:bodyPr>
            <a:lstStyle/>
            <a:p>
              <a:pPr algn="ctr" defTabSz="1828343"/>
              <a:r>
                <a:rPr lang="en-US" altLang="zh-CN" sz="2799" b="1" dirty="0">
                  <a:solidFill>
                    <a:prstClr val="black"/>
                  </a:solidFill>
                  <a:latin typeface="Calibri" panose="020F0502020204030204"/>
                  <a:ea typeface="等线" panose="02010600030101010101" pitchFamily="2" charset="-122"/>
                </a:rPr>
                <a:t>Analytics</a:t>
              </a:r>
            </a:p>
          </p:txBody>
        </p:sp>
        <p:sp>
          <p:nvSpPr>
            <p:cNvPr id="37" name="矩形 36"/>
            <p:cNvSpPr/>
            <p:nvPr/>
          </p:nvSpPr>
          <p:spPr>
            <a:xfrm>
              <a:off x="7052254" y="5894450"/>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38" name="文本框 37"/>
            <p:cNvSpPr txBox="1"/>
            <p:nvPr/>
          </p:nvSpPr>
          <p:spPr>
            <a:xfrm>
              <a:off x="7018070" y="6188541"/>
              <a:ext cx="2288300" cy="230829"/>
            </a:xfrm>
            <a:prstGeom prst="rect">
              <a:avLst/>
            </a:prstGeom>
            <a:noFill/>
          </p:spPr>
          <p:txBody>
            <a:bodyPr wrap="square" rtlCol="0">
              <a:spAutoFit/>
            </a:bodyPr>
            <a:lstStyle/>
            <a:p>
              <a:pPr defTabSz="1828343"/>
              <a:r>
                <a:rPr lang="en-US" altLang="zh-CN" sz="2399" dirty="0">
                  <a:solidFill>
                    <a:prstClr val="black"/>
                  </a:solidFill>
                  <a:latin typeface="Calibri" panose="020F0502020204030204"/>
                  <a:ea typeface="等线" panose="02010600030101010101" pitchFamily="2" charset="-122"/>
                </a:rPr>
                <a:t>Amazon gifts, JD.com, Alibaba, …</a:t>
              </a:r>
              <a:endParaRPr lang="en-US" sz="2399" dirty="0">
                <a:solidFill>
                  <a:prstClr val="black"/>
                </a:solidFill>
                <a:latin typeface="Calibri" panose="020F0502020204030204"/>
              </a:endParaRPr>
            </a:p>
          </p:txBody>
        </p:sp>
        <p:sp>
          <p:nvSpPr>
            <p:cNvPr id="39" name="文本框 38"/>
            <p:cNvSpPr txBox="1"/>
            <p:nvPr/>
          </p:nvSpPr>
          <p:spPr>
            <a:xfrm>
              <a:off x="7405334" y="5863672"/>
              <a:ext cx="1132913" cy="261614"/>
            </a:xfrm>
            <a:prstGeom prst="rect">
              <a:avLst/>
            </a:prstGeom>
            <a:noFill/>
          </p:spPr>
          <p:txBody>
            <a:bodyPr wrap="none" rtlCol="0">
              <a:spAutoFit/>
            </a:bodyPr>
            <a:lstStyle/>
            <a:p>
              <a:pPr algn="ctr" defTabSz="1828343"/>
              <a:r>
                <a:rPr lang="en-US" altLang="zh-CN" sz="2799" b="1" dirty="0">
                  <a:solidFill>
                    <a:prstClr val="black"/>
                  </a:solidFill>
                  <a:latin typeface="Calibri" panose="020F0502020204030204"/>
                  <a:ea typeface="等线" panose="02010600030101010101" pitchFamily="2" charset="-122"/>
                </a:rPr>
                <a:t>Other </a:t>
              </a:r>
              <a:r>
                <a:rPr lang="en-US" altLang="zh-CN" sz="2799" b="1" dirty="0" err="1">
                  <a:solidFill>
                    <a:prstClr val="black"/>
                  </a:solidFill>
                  <a:latin typeface="Calibri" panose="020F0502020204030204"/>
                  <a:ea typeface="等线" panose="02010600030101010101" pitchFamily="2" charset="-122"/>
                </a:rPr>
                <a:t>Parners</a:t>
              </a:r>
              <a:endParaRPr lang="en-US" altLang="zh-CN" sz="2799" b="1" dirty="0">
                <a:solidFill>
                  <a:prstClr val="black"/>
                </a:solidFill>
                <a:latin typeface="Calibri" panose="020F0502020204030204"/>
                <a:ea typeface="等线" panose="02010600030101010101" pitchFamily="2" charset="-122"/>
              </a:endParaRPr>
            </a:p>
          </p:txBody>
        </p:sp>
        <p:sp>
          <p:nvSpPr>
            <p:cNvPr id="40" name="矩形 39"/>
            <p:cNvSpPr/>
            <p:nvPr/>
          </p:nvSpPr>
          <p:spPr>
            <a:xfrm>
              <a:off x="7052254" y="3600942"/>
              <a:ext cx="2254116" cy="591934"/>
            </a:xfrm>
            <a:prstGeom prst="rect">
              <a:avLst/>
            </a:prstGeom>
            <a:gradFill>
              <a:gsLst>
                <a:gs pos="0">
                  <a:schemeClr val="accent3">
                    <a:lumMod val="110000"/>
                    <a:satMod val="105000"/>
                    <a:tint val="67000"/>
                  </a:schemeClr>
                </a:gs>
                <a:gs pos="50000">
                  <a:schemeClr val="bg2">
                    <a:lumMod val="90000"/>
                  </a:schemeClr>
                </a:gs>
                <a:gs pos="100000">
                  <a:schemeClr val="bg2">
                    <a:lumMod val="90000"/>
                  </a:schemeClr>
                </a:gs>
              </a:gsLst>
            </a:gra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41" name="文本框 40"/>
            <p:cNvSpPr txBox="1"/>
            <p:nvPr/>
          </p:nvSpPr>
          <p:spPr>
            <a:xfrm>
              <a:off x="7018070" y="3895033"/>
              <a:ext cx="2288300" cy="230829"/>
            </a:xfrm>
            <a:prstGeom prst="rect">
              <a:avLst/>
            </a:prstGeom>
            <a:noFill/>
          </p:spPr>
          <p:txBody>
            <a:bodyPr wrap="square" rtlCol="0">
              <a:spAutoFit/>
            </a:bodyPr>
            <a:lstStyle/>
            <a:p>
              <a:pPr defTabSz="1828343"/>
              <a:r>
                <a:rPr lang="en-US" sz="2399" dirty="0" err="1">
                  <a:solidFill>
                    <a:prstClr val="black"/>
                  </a:solidFill>
                  <a:latin typeface="Calibri" panose="020F0502020204030204"/>
                </a:rPr>
                <a:t>Onfido</a:t>
              </a:r>
              <a:r>
                <a:rPr lang="en-US" sz="2399" dirty="0">
                  <a:solidFill>
                    <a:prstClr val="black"/>
                  </a:solidFill>
                  <a:latin typeface="Calibri" panose="020F0502020204030204"/>
                </a:rPr>
                <a:t>, </a:t>
              </a:r>
              <a:r>
                <a:rPr lang="en-US" sz="2399" dirty="0" err="1">
                  <a:solidFill>
                    <a:prstClr val="black"/>
                  </a:solidFill>
                  <a:latin typeface="Calibri" panose="020F0502020204030204"/>
                </a:rPr>
                <a:t>IdentityMind</a:t>
              </a:r>
              <a:r>
                <a:rPr lang="en-US" sz="2399" dirty="0">
                  <a:solidFill>
                    <a:prstClr val="black"/>
                  </a:solidFill>
                  <a:latin typeface="Calibri" panose="020F0502020204030204"/>
                </a:rPr>
                <a:t>, </a:t>
              </a:r>
              <a:r>
                <a:rPr lang="en-US" sz="2399" dirty="0" err="1">
                  <a:solidFill>
                    <a:prstClr val="black"/>
                  </a:solidFill>
                  <a:latin typeface="Calibri" panose="020F0502020204030204"/>
                </a:rPr>
                <a:t>Jumio</a:t>
              </a:r>
              <a:r>
                <a:rPr lang="en-US" sz="2399" dirty="0">
                  <a:solidFill>
                    <a:prstClr val="black"/>
                  </a:solidFill>
                  <a:latin typeface="Calibri" panose="020F0502020204030204"/>
                </a:rPr>
                <a:t>, …</a:t>
              </a:r>
            </a:p>
          </p:txBody>
        </p:sp>
        <p:sp>
          <p:nvSpPr>
            <p:cNvPr id="42" name="文本框 41"/>
            <p:cNvSpPr txBox="1"/>
            <p:nvPr/>
          </p:nvSpPr>
          <p:spPr>
            <a:xfrm>
              <a:off x="7220835" y="3578312"/>
              <a:ext cx="1882768" cy="261614"/>
            </a:xfrm>
            <a:prstGeom prst="rect">
              <a:avLst/>
            </a:prstGeom>
            <a:noFill/>
          </p:spPr>
          <p:txBody>
            <a:bodyPr wrap="none" rtlCol="0">
              <a:spAutoFit/>
            </a:bodyPr>
            <a:lstStyle/>
            <a:p>
              <a:pPr algn="ctr" defTabSz="1828343"/>
              <a:r>
                <a:rPr lang="en-US" altLang="zh-CN" sz="2799" b="1" dirty="0">
                  <a:solidFill>
                    <a:prstClr val="black"/>
                  </a:solidFill>
                  <a:latin typeface="Calibri" panose="020F0502020204030204"/>
                  <a:ea typeface="等线" panose="02010600030101010101" pitchFamily="2" charset="-122"/>
                </a:rPr>
                <a:t>Compliance, KYC &amp; AML</a:t>
              </a:r>
            </a:p>
          </p:txBody>
        </p:sp>
        <p:cxnSp>
          <p:nvCxnSpPr>
            <p:cNvPr id="58" name="直接连接符 57"/>
            <p:cNvCxnSpPr/>
            <p:nvPr/>
          </p:nvCxnSpPr>
          <p:spPr>
            <a:xfrm>
              <a:off x="6691910" y="1630075"/>
              <a:ext cx="0" cy="4573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691910" y="1630075"/>
              <a:ext cx="360344" cy="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691910" y="2416561"/>
              <a:ext cx="360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28" idx="1"/>
            </p:cNvCxnSpPr>
            <p:nvPr/>
          </p:nvCxnSpPr>
          <p:spPr>
            <a:xfrm>
              <a:off x="6691910" y="3153349"/>
              <a:ext cx="360344" cy="1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31" idx="1"/>
            </p:cNvCxnSpPr>
            <p:nvPr/>
          </p:nvCxnSpPr>
          <p:spPr>
            <a:xfrm>
              <a:off x="6674818" y="4638271"/>
              <a:ext cx="377436" cy="1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666273" y="5432640"/>
              <a:ext cx="385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37" idx="1"/>
            </p:cNvCxnSpPr>
            <p:nvPr/>
          </p:nvCxnSpPr>
          <p:spPr>
            <a:xfrm>
              <a:off x="6709003" y="6188541"/>
              <a:ext cx="343251" cy="18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a:xfrm>
            <a:off x="4905665" y="6730972"/>
            <a:ext cx="3035683" cy="106293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schemeClr val="tx1">
                  <a:lumMod val="50000"/>
                </a:schemeClr>
              </a:solidFill>
              <a:latin typeface="Calibri" panose="020F0502020204030204"/>
            </a:endParaRPr>
          </a:p>
        </p:txBody>
      </p:sp>
      <p:sp>
        <p:nvSpPr>
          <p:cNvPr id="61" name="矩形 60"/>
          <p:cNvSpPr/>
          <p:nvPr/>
        </p:nvSpPr>
        <p:spPr>
          <a:xfrm>
            <a:off x="2926411" y="7988431"/>
            <a:ext cx="2344307" cy="99024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schemeClr val="tx1">
                  <a:lumMod val="50000"/>
                </a:schemeClr>
              </a:solidFill>
              <a:latin typeface="Calibri" panose="020F0502020204030204"/>
            </a:endParaRPr>
          </a:p>
        </p:txBody>
      </p:sp>
      <p:sp>
        <p:nvSpPr>
          <p:cNvPr id="63" name="文本框 62"/>
          <p:cNvSpPr txBox="1"/>
          <p:nvPr/>
        </p:nvSpPr>
        <p:spPr>
          <a:xfrm>
            <a:off x="3005678" y="8228608"/>
            <a:ext cx="2013949" cy="461537"/>
          </a:xfrm>
          <a:prstGeom prst="rect">
            <a:avLst/>
          </a:prstGeom>
          <a:noFill/>
        </p:spPr>
        <p:txBody>
          <a:bodyPr wrap="none" rtlCol="0">
            <a:spAutoFit/>
          </a:bodyPr>
          <a:lstStyle/>
          <a:p>
            <a:pPr algn="ctr" defTabSz="1828343"/>
            <a:r>
              <a:rPr lang="en-US" altLang="zh-CN" sz="2399" dirty="0">
                <a:solidFill>
                  <a:schemeClr val="tx1">
                    <a:lumMod val="50000"/>
                  </a:schemeClr>
                </a:solidFill>
                <a:latin typeface="Calibri" panose="020F0502020204030204"/>
                <a:ea typeface="等线" panose="02010600030101010101" pitchFamily="2" charset="-122"/>
              </a:rPr>
              <a:t>Trading Engine</a:t>
            </a:r>
            <a:endParaRPr lang="en-US" sz="2399" dirty="0">
              <a:solidFill>
                <a:schemeClr val="tx1">
                  <a:lumMod val="50000"/>
                </a:schemeClr>
              </a:solidFill>
              <a:latin typeface="Calibri" panose="020F0502020204030204"/>
            </a:endParaRPr>
          </a:p>
        </p:txBody>
      </p:sp>
      <p:sp>
        <p:nvSpPr>
          <p:cNvPr id="65" name="矩形 64"/>
          <p:cNvSpPr/>
          <p:nvPr/>
        </p:nvSpPr>
        <p:spPr>
          <a:xfrm>
            <a:off x="5533504" y="7988431"/>
            <a:ext cx="2344307" cy="99024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schemeClr val="tx1">
                  <a:lumMod val="50000"/>
                </a:schemeClr>
              </a:solidFill>
              <a:latin typeface="Calibri" panose="020F0502020204030204"/>
            </a:endParaRPr>
          </a:p>
        </p:txBody>
      </p:sp>
      <p:sp>
        <p:nvSpPr>
          <p:cNvPr id="67" name="文本框 66"/>
          <p:cNvSpPr txBox="1"/>
          <p:nvPr/>
        </p:nvSpPr>
        <p:spPr>
          <a:xfrm>
            <a:off x="5471978" y="8228608"/>
            <a:ext cx="2402072" cy="461537"/>
          </a:xfrm>
          <a:prstGeom prst="rect">
            <a:avLst/>
          </a:prstGeom>
          <a:noFill/>
        </p:spPr>
        <p:txBody>
          <a:bodyPr wrap="square" rtlCol="0">
            <a:spAutoFit/>
          </a:bodyPr>
          <a:lstStyle/>
          <a:p>
            <a:pPr algn="ctr" defTabSz="1828343"/>
            <a:r>
              <a:rPr lang="en-US" altLang="zh-CN" sz="2399" dirty="0">
                <a:solidFill>
                  <a:schemeClr val="tx1">
                    <a:lumMod val="50000"/>
                  </a:schemeClr>
                </a:solidFill>
                <a:latin typeface="Calibri" panose="020F0502020204030204"/>
                <a:ea typeface="等线" panose="02010600030101010101" pitchFamily="2" charset="-122"/>
              </a:rPr>
              <a:t>Clearing Engine</a:t>
            </a:r>
            <a:endParaRPr lang="en-US" sz="2399" dirty="0">
              <a:solidFill>
                <a:schemeClr val="tx1">
                  <a:lumMod val="50000"/>
                </a:schemeClr>
              </a:solidFill>
              <a:latin typeface="Calibri" panose="020F0502020204030204"/>
            </a:endParaRPr>
          </a:p>
        </p:txBody>
      </p:sp>
      <p:sp>
        <p:nvSpPr>
          <p:cNvPr id="69" name="矩形 68"/>
          <p:cNvSpPr/>
          <p:nvPr/>
        </p:nvSpPr>
        <p:spPr>
          <a:xfrm>
            <a:off x="2414563" y="2826351"/>
            <a:ext cx="2125814" cy="11733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altLang="zh-CN" sz="3599" dirty="0">
                <a:solidFill>
                  <a:prstClr val="black"/>
                </a:solidFill>
                <a:latin typeface="Calibri" panose="020F0502020204030204"/>
                <a:ea typeface="等线" panose="02010600030101010101" pitchFamily="2" charset="-122"/>
              </a:rPr>
              <a:t>Digital Asset</a:t>
            </a:r>
            <a:endParaRPr lang="en-US" sz="3599" dirty="0">
              <a:solidFill>
                <a:prstClr val="black"/>
              </a:solidFill>
              <a:latin typeface="Calibri" panose="020F0502020204030204"/>
            </a:endParaRPr>
          </a:p>
        </p:txBody>
      </p:sp>
      <p:sp>
        <p:nvSpPr>
          <p:cNvPr id="71" name="矩形 70"/>
          <p:cNvSpPr/>
          <p:nvPr/>
        </p:nvSpPr>
        <p:spPr>
          <a:xfrm>
            <a:off x="7879210" y="2826349"/>
            <a:ext cx="2734682" cy="11733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altLang="zh-CN" sz="3599" dirty="0">
                <a:solidFill>
                  <a:prstClr val="black"/>
                </a:solidFill>
                <a:latin typeface="Calibri" panose="020F0502020204030204"/>
                <a:ea typeface="等线" panose="02010600030101010101" pitchFamily="2" charset="-122"/>
              </a:rPr>
              <a:t>Digital Exchange</a:t>
            </a:r>
            <a:endParaRPr lang="en-US" sz="3599" dirty="0">
              <a:solidFill>
                <a:prstClr val="black"/>
              </a:solidFill>
              <a:latin typeface="Calibri" panose="020F0502020204030204"/>
            </a:endParaRPr>
          </a:p>
        </p:txBody>
      </p:sp>
      <p:sp>
        <p:nvSpPr>
          <p:cNvPr id="47" name="矩形 46"/>
          <p:cNvSpPr/>
          <p:nvPr/>
        </p:nvSpPr>
        <p:spPr>
          <a:xfrm>
            <a:off x="11856144" y="5320127"/>
            <a:ext cx="3985924" cy="7432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altLang="zh-CN" sz="3599" dirty="0" smtClean="0">
                <a:solidFill>
                  <a:prstClr val="white"/>
                </a:solidFill>
                <a:latin typeface="Calibri" panose="020F0502020204030204"/>
              </a:rPr>
              <a:t>Value Engine</a:t>
            </a:r>
            <a:endParaRPr lang="en-US" sz="3599" dirty="0">
              <a:solidFill>
                <a:prstClr val="white"/>
              </a:solidFill>
              <a:latin typeface="Calibri" panose="020F0502020204030204"/>
            </a:endParaRPr>
          </a:p>
        </p:txBody>
      </p:sp>
      <p:sp>
        <p:nvSpPr>
          <p:cNvPr id="74" name="矩形 73"/>
          <p:cNvSpPr/>
          <p:nvPr/>
        </p:nvSpPr>
        <p:spPr>
          <a:xfrm>
            <a:off x="8747891" y="10409316"/>
            <a:ext cx="1453503"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75" name="文本框 74"/>
          <p:cNvSpPr txBox="1"/>
          <p:nvPr/>
        </p:nvSpPr>
        <p:spPr>
          <a:xfrm>
            <a:off x="8828323" y="10523846"/>
            <a:ext cx="1411347" cy="461537"/>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Ethereum</a:t>
            </a:r>
            <a:endParaRPr lang="en-US" sz="2399" dirty="0">
              <a:solidFill>
                <a:prstClr val="black"/>
              </a:solidFill>
              <a:latin typeface="Calibri" panose="020F0502020204030204"/>
            </a:endParaRPr>
          </a:p>
        </p:txBody>
      </p:sp>
      <p:sp>
        <p:nvSpPr>
          <p:cNvPr id="78" name="矩形 77"/>
          <p:cNvSpPr/>
          <p:nvPr/>
        </p:nvSpPr>
        <p:spPr>
          <a:xfrm>
            <a:off x="4828562" y="9834548"/>
            <a:ext cx="1620034"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79" name="文本框 78"/>
          <p:cNvSpPr txBox="1"/>
          <p:nvPr/>
        </p:nvSpPr>
        <p:spPr>
          <a:xfrm>
            <a:off x="4771334" y="9949078"/>
            <a:ext cx="1686679" cy="461537"/>
          </a:xfrm>
          <a:prstGeom prst="rect">
            <a:avLst/>
          </a:prstGeom>
          <a:noFill/>
        </p:spPr>
        <p:txBody>
          <a:bodyPr wrap="none" rtlCol="0">
            <a:spAutoFit/>
          </a:bodyPr>
          <a:lstStyle/>
          <a:p>
            <a:pPr algn="ctr" defTabSz="1828343"/>
            <a:r>
              <a:rPr lang="en-US" sz="2399" dirty="0" smtClean="0">
                <a:solidFill>
                  <a:prstClr val="black"/>
                </a:solidFill>
                <a:latin typeface="Calibri" panose="020F0502020204030204"/>
                <a:ea typeface="等线" panose="02010600030101010101" pitchFamily="2" charset="-122"/>
              </a:rPr>
              <a:t>Other Chain</a:t>
            </a:r>
            <a:endParaRPr lang="en-US" sz="2399" dirty="0">
              <a:solidFill>
                <a:prstClr val="black"/>
              </a:solidFill>
              <a:latin typeface="Calibri" panose="020F0502020204030204"/>
            </a:endParaRPr>
          </a:p>
        </p:txBody>
      </p:sp>
      <p:sp>
        <p:nvSpPr>
          <p:cNvPr id="80" name="矩形 79"/>
          <p:cNvSpPr/>
          <p:nvPr/>
        </p:nvSpPr>
        <p:spPr>
          <a:xfrm>
            <a:off x="6641428" y="10409316"/>
            <a:ext cx="1936220"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81" name="文本框 80"/>
          <p:cNvSpPr txBox="1"/>
          <p:nvPr/>
        </p:nvSpPr>
        <p:spPr>
          <a:xfrm>
            <a:off x="6691442" y="10523846"/>
            <a:ext cx="1825115" cy="461537"/>
          </a:xfrm>
          <a:prstGeom prst="rect">
            <a:avLst/>
          </a:prstGeom>
          <a:noFill/>
        </p:spPr>
        <p:txBody>
          <a:bodyPr wrap="none" rtlCol="0">
            <a:spAutoFit/>
          </a:bodyPr>
          <a:lstStyle/>
          <a:p>
            <a:pPr algn="ctr" defTabSz="1828343"/>
            <a:r>
              <a:rPr lang="en-US" sz="2399" dirty="0" err="1">
                <a:solidFill>
                  <a:prstClr val="black"/>
                </a:solidFill>
                <a:latin typeface="Calibri" panose="020F0502020204030204"/>
              </a:rPr>
              <a:t>Corda</a:t>
            </a:r>
            <a:r>
              <a:rPr lang="en-US" sz="2399" dirty="0">
                <a:solidFill>
                  <a:prstClr val="black"/>
                </a:solidFill>
                <a:latin typeface="Calibri" panose="020F0502020204030204"/>
              </a:rPr>
              <a:t>/Ripple</a:t>
            </a:r>
          </a:p>
        </p:txBody>
      </p:sp>
      <p:sp>
        <p:nvSpPr>
          <p:cNvPr id="82" name="矩形 81"/>
          <p:cNvSpPr/>
          <p:nvPr/>
        </p:nvSpPr>
        <p:spPr>
          <a:xfrm>
            <a:off x="2911268" y="9809303"/>
            <a:ext cx="1777205"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83" name="文本框 82"/>
          <p:cNvSpPr txBox="1"/>
          <p:nvPr/>
        </p:nvSpPr>
        <p:spPr>
          <a:xfrm>
            <a:off x="2921441" y="9923832"/>
            <a:ext cx="1866217" cy="461537"/>
          </a:xfrm>
          <a:prstGeom prst="rect">
            <a:avLst/>
          </a:prstGeom>
          <a:noFill/>
        </p:spPr>
        <p:txBody>
          <a:bodyPr wrap="none" rtlCol="0">
            <a:spAutoFit/>
          </a:bodyPr>
          <a:lstStyle/>
          <a:p>
            <a:pPr algn="ctr" defTabSz="1828343"/>
            <a:r>
              <a:rPr lang="en-US" altLang="zh-CN" sz="2399" dirty="0" smtClean="0">
                <a:solidFill>
                  <a:prstClr val="black"/>
                </a:solidFill>
                <a:latin typeface="Calibri" panose="020F0502020204030204"/>
                <a:ea typeface="等线" panose="02010600030101010101" pitchFamily="2" charset="-122"/>
              </a:rPr>
              <a:t>Mutual Chain</a:t>
            </a:r>
            <a:endParaRPr lang="en-US" sz="2399" dirty="0">
              <a:solidFill>
                <a:prstClr val="black"/>
              </a:solidFill>
              <a:latin typeface="Calibri" panose="020F0502020204030204"/>
            </a:endParaRPr>
          </a:p>
        </p:txBody>
      </p:sp>
      <p:sp>
        <p:nvSpPr>
          <p:cNvPr id="84" name="矩形 83"/>
          <p:cNvSpPr/>
          <p:nvPr/>
        </p:nvSpPr>
        <p:spPr>
          <a:xfrm>
            <a:off x="5146886" y="2851849"/>
            <a:ext cx="2247165" cy="11733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altLang="zh-CN" sz="3599" dirty="0">
                <a:solidFill>
                  <a:prstClr val="black"/>
                </a:solidFill>
                <a:latin typeface="Calibri" panose="020F0502020204030204"/>
                <a:ea typeface="等线" panose="02010600030101010101" pitchFamily="2" charset="-122"/>
              </a:rPr>
              <a:t>Token Issue/Dist.</a:t>
            </a:r>
            <a:endParaRPr lang="en-US" sz="3599" dirty="0">
              <a:solidFill>
                <a:prstClr val="black"/>
              </a:solidFill>
              <a:latin typeface="Calibri" panose="020F0502020204030204"/>
            </a:endParaRPr>
          </a:p>
        </p:txBody>
      </p:sp>
      <p:sp>
        <p:nvSpPr>
          <p:cNvPr id="85" name="矩形 84"/>
          <p:cNvSpPr/>
          <p:nvPr/>
        </p:nvSpPr>
        <p:spPr>
          <a:xfrm>
            <a:off x="11073024" y="2779206"/>
            <a:ext cx="2262151" cy="117332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altLang="zh-CN" sz="3599" dirty="0" smtClean="0">
                <a:solidFill>
                  <a:prstClr val="black"/>
                </a:solidFill>
                <a:latin typeface="Calibri" panose="020F0502020204030204"/>
                <a:ea typeface="等线" panose="02010600030101010101" pitchFamily="2" charset="-122"/>
              </a:rPr>
              <a:t>ICO</a:t>
            </a:r>
            <a:endParaRPr lang="en-US" sz="3599" dirty="0">
              <a:solidFill>
                <a:prstClr val="black"/>
              </a:solidFill>
              <a:latin typeface="Calibri" panose="020F0502020204030204"/>
            </a:endParaRPr>
          </a:p>
        </p:txBody>
      </p:sp>
      <p:cxnSp>
        <p:nvCxnSpPr>
          <p:cNvPr id="100" name="肘形连接符 99"/>
          <p:cNvCxnSpPr>
            <a:stCxn id="53" idx="3"/>
          </p:cNvCxnSpPr>
          <p:nvPr/>
        </p:nvCxnSpPr>
        <p:spPr>
          <a:xfrm>
            <a:off x="7941348" y="7262441"/>
            <a:ext cx="313933" cy="2470389"/>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6750311" y="4025173"/>
            <a:ext cx="72459" cy="553348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53" idx="1"/>
          </p:cNvCxnSpPr>
          <p:nvPr/>
        </p:nvCxnSpPr>
        <p:spPr>
          <a:xfrm rot="10800000" flipV="1">
            <a:off x="4012653" y="7262440"/>
            <a:ext cx="893013" cy="2470389"/>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5075842" y="6773736"/>
            <a:ext cx="2598083" cy="830740"/>
          </a:xfrm>
          <a:prstGeom prst="rect">
            <a:avLst/>
          </a:prstGeom>
          <a:noFill/>
        </p:spPr>
        <p:txBody>
          <a:bodyPr wrap="none" rtlCol="0">
            <a:spAutoFit/>
          </a:bodyPr>
          <a:lstStyle/>
          <a:p>
            <a:pPr algn="ctr" defTabSz="1828343"/>
            <a:r>
              <a:rPr lang="en-US" sz="2399" dirty="0" err="1" smtClean="0">
                <a:solidFill>
                  <a:schemeClr val="tx1">
                    <a:lumMod val="50000"/>
                  </a:schemeClr>
                </a:solidFill>
                <a:latin typeface="Calibri" panose="020F0502020204030204"/>
              </a:rPr>
              <a:t>MutualChain</a:t>
            </a:r>
            <a:endParaRPr lang="en-US" sz="2399" dirty="0">
              <a:solidFill>
                <a:schemeClr val="tx1">
                  <a:lumMod val="50000"/>
                </a:schemeClr>
              </a:solidFill>
              <a:latin typeface="Calibri" panose="020F0502020204030204"/>
            </a:endParaRPr>
          </a:p>
          <a:p>
            <a:pPr algn="ctr" defTabSz="1828343"/>
            <a:r>
              <a:rPr lang="en-US" sz="2399" dirty="0" err="1">
                <a:solidFill>
                  <a:schemeClr val="tx1">
                    <a:lumMod val="50000"/>
                  </a:schemeClr>
                </a:solidFill>
                <a:latin typeface="Calibri" panose="020F0502020204030204"/>
              </a:rPr>
              <a:t>InterChain</a:t>
            </a:r>
            <a:r>
              <a:rPr lang="en-US" sz="2399" dirty="0">
                <a:solidFill>
                  <a:schemeClr val="tx1">
                    <a:lumMod val="50000"/>
                  </a:schemeClr>
                </a:solidFill>
                <a:latin typeface="Calibri" panose="020F0502020204030204"/>
              </a:rPr>
              <a:t> Protocol</a:t>
            </a:r>
          </a:p>
        </p:txBody>
      </p:sp>
      <p:sp>
        <p:nvSpPr>
          <p:cNvPr id="112" name="矩形 111"/>
          <p:cNvSpPr/>
          <p:nvPr/>
        </p:nvSpPr>
        <p:spPr>
          <a:xfrm>
            <a:off x="2720192"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1</a:t>
            </a:r>
          </a:p>
        </p:txBody>
      </p:sp>
      <p:sp>
        <p:nvSpPr>
          <p:cNvPr id="114" name="文本框 113"/>
          <p:cNvSpPr txBox="1"/>
          <p:nvPr/>
        </p:nvSpPr>
        <p:spPr>
          <a:xfrm>
            <a:off x="2662457" y="5907010"/>
            <a:ext cx="1199366" cy="461537"/>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Chain#1</a:t>
            </a:r>
            <a:endParaRPr lang="en-US" sz="2399" dirty="0">
              <a:solidFill>
                <a:prstClr val="black"/>
              </a:solidFill>
              <a:latin typeface="Calibri" panose="020F0502020204030204"/>
            </a:endParaRPr>
          </a:p>
        </p:txBody>
      </p:sp>
      <p:sp>
        <p:nvSpPr>
          <p:cNvPr id="115" name="矩形 114"/>
          <p:cNvSpPr/>
          <p:nvPr/>
        </p:nvSpPr>
        <p:spPr>
          <a:xfrm>
            <a:off x="3264740"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2</a:t>
            </a:r>
          </a:p>
        </p:txBody>
      </p:sp>
      <p:sp>
        <p:nvSpPr>
          <p:cNvPr id="116" name="矩形 115"/>
          <p:cNvSpPr/>
          <p:nvPr/>
        </p:nvSpPr>
        <p:spPr>
          <a:xfrm>
            <a:off x="3809291"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3</a:t>
            </a:r>
          </a:p>
        </p:txBody>
      </p:sp>
      <p:sp>
        <p:nvSpPr>
          <p:cNvPr id="117" name="矩形 116"/>
          <p:cNvSpPr/>
          <p:nvPr/>
        </p:nvSpPr>
        <p:spPr>
          <a:xfrm>
            <a:off x="4375905"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4</a:t>
            </a:r>
          </a:p>
        </p:txBody>
      </p:sp>
      <p:sp>
        <p:nvSpPr>
          <p:cNvPr id="118" name="矩形 117"/>
          <p:cNvSpPr/>
          <p:nvPr/>
        </p:nvSpPr>
        <p:spPr>
          <a:xfrm>
            <a:off x="4920453"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5</a:t>
            </a:r>
          </a:p>
        </p:txBody>
      </p:sp>
      <p:sp>
        <p:nvSpPr>
          <p:cNvPr id="119" name="矩形 118"/>
          <p:cNvSpPr/>
          <p:nvPr/>
        </p:nvSpPr>
        <p:spPr>
          <a:xfrm>
            <a:off x="5465003"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6</a:t>
            </a:r>
          </a:p>
        </p:txBody>
      </p:sp>
      <p:sp>
        <p:nvSpPr>
          <p:cNvPr id="120" name="矩形 119"/>
          <p:cNvSpPr/>
          <p:nvPr/>
        </p:nvSpPr>
        <p:spPr>
          <a:xfrm>
            <a:off x="6042155"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7</a:t>
            </a:r>
          </a:p>
        </p:txBody>
      </p:sp>
      <p:sp>
        <p:nvSpPr>
          <p:cNvPr id="121" name="矩形 120"/>
          <p:cNvSpPr/>
          <p:nvPr/>
        </p:nvSpPr>
        <p:spPr>
          <a:xfrm>
            <a:off x="6586703"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8</a:t>
            </a:r>
          </a:p>
        </p:txBody>
      </p:sp>
      <p:sp>
        <p:nvSpPr>
          <p:cNvPr id="122" name="矩形 121"/>
          <p:cNvSpPr/>
          <p:nvPr/>
        </p:nvSpPr>
        <p:spPr>
          <a:xfrm>
            <a:off x="7131253"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9</a:t>
            </a:r>
          </a:p>
        </p:txBody>
      </p:sp>
      <p:sp>
        <p:nvSpPr>
          <p:cNvPr id="123" name="矩形 122"/>
          <p:cNvSpPr/>
          <p:nvPr/>
        </p:nvSpPr>
        <p:spPr>
          <a:xfrm>
            <a:off x="7697868"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r>
              <a:rPr lang="en-US" sz="3599" dirty="0">
                <a:solidFill>
                  <a:prstClr val="black"/>
                </a:solidFill>
                <a:latin typeface="Calibri" panose="020F0502020204030204"/>
              </a:rPr>
              <a:t>…</a:t>
            </a:r>
          </a:p>
        </p:txBody>
      </p:sp>
      <p:sp>
        <p:nvSpPr>
          <p:cNvPr id="124" name="矩形 123"/>
          <p:cNvSpPr/>
          <p:nvPr/>
        </p:nvSpPr>
        <p:spPr>
          <a:xfrm>
            <a:off x="8242416"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prstClr val="black"/>
              </a:solidFill>
              <a:latin typeface="Calibri" panose="020F0502020204030204"/>
            </a:endParaRPr>
          </a:p>
        </p:txBody>
      </p:sp>
      <p:sp>
        <p:nvSpPr>
          <p:cNvPr id="125" name="矩形 124"/>
          <p:cNvSpPr/>
          <p:nvPr/>
        </p:nvSpPr>
        <p:spPr>
          <a:xfrm>
            <a:off x="8786966" y="5462094"/>
            <a:ext cx="557413" cy="4593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prstClr val="black"/>
              </a:solidFill>
              <a:latin typeface="Calibri" panose="020F0502020204030204"/>
            </a:endParaRPr>
          </a:p>
        </p:txBody>
      </p:sp>
      <p:sp>
        <p:nvSpPr>
          <p:cNvPr id="126" name="文本框 125"/>
          <p:cNvSpPr txBox="1"/>
          <p:nvPr/>
        </p:nvSpPr>
        <p:spPr>
          <a:xfrm>
            <a:off x="3868748" y="5906990"/>
            <a:ext cx="1911100" cy="461537"/>
          </a:xfrm>
          <a:prstGeom prst="rect">
            <a:avLst/>
          </a:prstGeom>
          <a:noFill/>
        </p:spPr>
        <p:txBody>
          <a:bodyPr wrap="non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#2 #3 #4 #5 …</a:t>
            </a:r>
            <a:endParaRPr lang="en-US" sz="2399" dirty="0">
              <a:solidFill>
                <a:prstClr val="black"/>
              </a:solidFill>
              <a:latin typeface="Calibri" panose="020F0502020204030204"/>
            </a:endParaRPr>
          </a:p>
        </p:txBody>
      </p:sp>
      <p:sp>
        <p:nvSpPr>
          <p:cNvPr id="133" name="矩形 132"/>
          <p:cNvSpPr/>
          <p:nvPr/>
        </p:nvSpPr>
        <p:spPr>
          <a:xfrm>
            <a:off x="10411996" y="10407646"/>
            <a:ext cx="1187787"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134" name="文本框 133"/>
          <p:cNvSpPr txBox="1"/>
          <p:nvPr/>
        </p:nvSpPr>
        <p:spPr>
          <a:xfrm>
            <a:off x="10400335" y="10522176"/>
            <a:ext cx="1303852" cy="461537"/>
          </a:xfrm>
          <a:prstGeom prst="rect">
            <a:avLst/>
          </a:prstGeom>
          <a:noFill/>
        </p:spPr>
        <p:txBody>
          <a:bodyPr wrap="square" rtlCol="0">
            <a:spAutoFit/>
          </a:bodyPr>
          <a:lstStyle/>
          <a:p>
            <a:pPr algn="ctr" defTabSz="1828343"/>
            <a:r>
              <a:rPr lang="en-US" altLang="zh-CN" sz="2399" dirty="0">
                <a:solidFill>
                  <a:prstClr val="black"/>
                </a:solidFill>
                <a:latin typeface="Calibri" panose="020F0502020204030204"/>
                <a:ea typeface="等线" panose="02010600030101010101" pitchFamily="2" charset="-122"/>
              </a:rPr>
              <a:t>Bitcoin</a:t>
            </a:r>
            <a:endParaRPr lang="en-US" sz="2399" dirty="0">
              <a:solidFill>
                <a:prstClr val="black"/>
              </a:solidFill>
              <a:latin typeface="Calibri" panose="020F0502020204030204"/>
            </a:endParaRPr>
          </a:p>
        </p:txBody>
      </p:sp>
      <p:cxnSp>
        <p:nvCxnSpPr>
          <p:cNvPr id="136" name="直接连接符 135"/>
          <p:cNvCxnSpPr>
            <a:stCxn id="85" idx="2"/>
          </p:cNvCxnSpPr>
          <p:nvPr/>
        </p:nvCxnSpPr>
        <p:spPr>
          <a:xfrm flipH="1">
            <a:off x="6759512" y="3952529"/>
            <a:ext cx="5444588" cy="62651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1" idx="2"/>
          </p:cNvCxnSpPr>
          <p:nvPr/>
        </p:nvCxnSpPr>
        <p:spPr>
          <a:xfrm flipH="1">
            <a:off x="6865408" y="3999673"/>
            <a:ext cx="2381144" cy="553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3" name="直接连接符 142"/>
          <p:cNvCxnSpPr>
            <a:endCxn id="69" idx="2"/>
          </p:cNvCxnSpPr>
          <p:nvPr/>
        </p:nvCxnSpPr>
        <p:spPr>
          <a:xfrm flipH="1" flipV="1">
            <a:off x="3477470" y="3999675"/>
            <a:ext cx="3340966" cy="60162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8378950" y="4556295"/>
            <a:ext cx="5591210" cy="707758"/>
          </a:xfrm>
          <a:prstGeom prst="rect">
            <a:avLst/>
          </a:prstGeom>
          <a:noFill/>
        </p:spPr>
        <p:txBody>
          <a:bodyPr wrap="none" rtlCol="0">
            <a:spAutoFit/>
          </a:bodyPr>
          <a:lstStyle/>
          <a:p>
            <a:pPr algn="ctr" defTabSz="1828343"/>
            <a:r>
              <a:rPr lang="en-US" sz="3999" b="1" dirty="0" smtClean="0">
                <a:solidFill>
                  <a:prstClr val="black"/>
                </a:solidFill>
                <a:latin typeface="Calibri" panose="020F0502020204030204"/>
              </a:rPr>
              <a:t>Mutual Chain Framework</a:t>
            </a:r>
            <a:endParaRPr lang="en-US" sz="3999" b="1" dirty="0">
              <a:solidFill>
                <a:prstClr val="black"/>
              </a:solidFill>
              <a:latin typeface="Calibri" panose="020F0502020204030204"/>
            </a:endParaRPr>
          </a:p>
        </p:txBody>
      </p:sp>
      <p:sp>
        <p:nvSpPr>
          <p:cNvPr id="103" name="矩形 102"/>
          <p:cNvSpPr/>
          <p:nvPr/>
        </p:nvSpPr>
        <p:spPr>
          <a:xfrm>
            <a:off x="5717783" y="4306387"/>
            <a:ext cx="2344307" cy="7432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prstClr val="white"/>
              </a:solidFill>
              <a:latin typeface="Calibri" panose="020F0502020204030204"/>
            </a:endParaRPr>
          </a:p>
        </p:txBody>
      </p:sp>
      <p:sp>
        <p:nvSpPr>
          <p:cNvPr id="104" name="文本框 103"/>
          <p:cNvSpPr txBox="1"/>
          <p:nvPr/>
        </p:nvSpPr>
        <p:spPr>
          <a:xfrm>
            <a:off x="5932937" y="4289358"/>
            <a:ext cx="1866217" cy="830740"/>
          </a:xfrm>
          <a:prstGeom prst="rect">
            <a:avLst/>
          </a:prstGeom>
          <a:noFill/>
        </p:spPr>
        <p:txBody>
          <a:bodyPr wrap="none" rtlCol="0">
            <a:spAutoFit/>
          </a:bodyPr>
          <a:lstStyle/>
          <a:p>
            <a:pPr algn="ctr" defTabSz="1828343"/>
            <a:r>
              <a:rPr lang="en-US" sz="2399" dirty="0" smtClean="0">
                <a:solidFill>
                  <a:schemeClr val="bg1"/>
                </a:solidFill>
                <a:latin typeface="Calibri" panose="020F0502020204030204"/>
              </a:rPr>
              <a:t>Mutual </a:t>
            </a:r>
            <a:r>
              <a:rPr lang="en-US" sz="2399" dirty="0" err="1" smtClean="0">
                <a:solidFill>
                  <a:schemeClr val="bg1"/>
                </a:solidFill>
                <a:latin typeface="Calibri" panose="020F0502020204030204"/>
              </a:rPr>
              <a:t>Chian</a:t>
            </a:r>
            <a:endParaRPr lang="en-US" sz="2399" dirty="0">
              <a:solidFill>
                <a:schemeClr val="bg1"/>
              </a:solidFill>
              <a:latin typeface="Calibri" panose="020F0502020204030204"/>
            </a:endParaRPr>
          </a:p>
          <a:p>
            <a:pPr algn="ctr" defTabSz="1828343"/>
            <a:r>
              <a:rPr lang="en-US" sz="2399" dirty="0" smtClean="0">
                <a:solidFill>
                  <a:schemeClr val="bg1"/>
                </a:solidFill>
                <a:latin typeface="Calibri" panose="020F0502020204030204"/>
              </a:rPr>
              <a:t>Portal</a:t>
            </a:r>
            <a:endParaRPr lang="en-US" sz="2399" dirty="0">
              <a:solidFill>
                <a:schemeClr val="bg1"/>
              </a:solidFill>
              <a:latin typeface="Calibri" panose="020F0502020204030204"/>
            </a:endParaRPr>
          </a:p>
        </p:txBody>
      </p:sp>
      <p:sp>
        <p:nvSpPr>
          <p:cNvPr id="107" name="矩形 106"/>
          <p:cNvSpPr/>
          <p:nvPr/>
        </p:nvSpPr>
        <p:spPr>
          <a:xfrm>
            <a:off x="2925400" y="6793002"/>
            <a:ext cx="1591790" cy="99024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dirty="0">
              <a:solidFill>
                <a:schemeClr val="tx1">
                  <a:lumMod val="50000"/>
                </a:schemeClr>
              </a:solidFill>
              <a:latin typeface="Calibri" panose="020F0502020204030204"/>
            </a:endParaRPr>
          </a:p>
        </p:txBody>
      </p:sp>
      <p:sp>
        <p:nvSpPr>
          <p:cNvPr id="110" name="文本框 109"/>
          <p:cNvSpPr txBox="1"/>
          <p:nvPr/>
        </p:nvSpPr>
        <p:spPr>
          <a:xfrm>
            <a:off x="2900303" y="6843480"/>
            <a:ext cx="1564972" cy="830740"/>
          </a:xfrm>
          <a:prstGeom prst="rect">
            <a:avLst/>
          </a:prstGeom>
          <a:noFill/>
        </p:spPr>
        <p:txBody>
          <a:bodyPr wrap="square" rtlCol="0">
            <a:spAutoFit/>
          </a:bodyPr>
          <a:lstStyle/>
          <a:p>
            <a:pPr algn="ctr" defTabSz="1828343"/>
            <a:r>
              <a:rPr lang="en-US" altLang="zh-CN" sz="2399" dirty="0" smtClean="0">
                <a:solidFill>
                  <a:schemeClr val="tx1">
                    <a:lumMod val="50000"/>
                  </a:schemeClr>
                </a:solidFill>
                <a:latin typeface="Calibri" panose="020F0502020204030204"/>
                <a:ea typeface="等线" panose="02010600030101010101" pitchFamily="2" charset="-122"/>
              </a:rPr>
              <a:t>Data</a:t>
            </a:r>
          </a:p>
          <a:p>
            <a:pPr algn="ctr" defTabSz="1828343"/>
            <a:r>
              <a:rPr lang="en-US" altLang="zh-CN" sz="2399" dirty="0" smtClean="0">
                <a:solidFill>
                  <a:schemeClr val="tx1">
                    <a:lumMod val="50000"/>
                  </a:schemeClr>
                </a:solidFill>
                <a:latin typeface="Calibri" panose="020F0502020204030204"/>
                <a:ea typeface="等线" panose="02010600030101010101" pitchFamily="2" charset="-122"/>
              </a:rPr>
              <a:t>Engine</a:t>
            </a:r>
            <a:endParaRPr lang="en-US" sz="2399" dirty="0">
              <a:solidFill>
                <a:schemeClr val="tx1">
                  <a:lumMod val="50000"/>
                </a:schemeClr>
              </a:solidFill>
              <a:latin typeface="Calibri" panose="020F0502020204030204"/>
            </a:endParaRPr>
          </a:p>
        </p:txBody>
      </p:sp>
      <p:sp>
        <p:nvSpPr>
          <p:cNvPr id="127" name="矩形 126"/>
          <p:cNvSpPr/>
          <p:nvPr/>
        </p:nvSpPr>
        <p:spPr>
          <a:xfrm>
            <a:off x="4828562" y="10724240"/>
            <a:ext cx="1620034"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128" name="文本框 127"/>
          <p:cNvSpPr txBox="1"/>
          <p:nvPr/>
        </p:nvSpPr>
        <p:spPr>
          <a:xfrm>
            <a:off x="5020663" y="10838770"/>
            <a:ext cx="1188019" cy="461537"/>
          </a:xfrm>
          <a:prstGeom prst="rect">
            <a:avLst/>
          </a:prstGeom>
          <a:noFill/>
        </p:spPr>
        <p:txBody>
          <a:bodyPr wrap="none" rtlCol="0">
            <a:spAutoFit/>
          </a:bodyPr>
          <a:lstStyle/>
          <a:p>
            <a:pPr algn="ctr" defTabSz="1828343"/>
            <a:r>
              <a:rPr lang="en-US" altLang="zh-CN" sz="2399" dirty="0" err="1" smtClean="0">
                <a:solidFill>
                  <a:prstClr val="black"/>
                </a:solidFill>
                <a:latin typeface="Calibri" panose="020F0502020204030204"/>
                <a:ea typeface="等线" panose="02010600030101010101" pitchFamily="2" charset="-122"/>
              </a:rPr>
              <a:t>Monero</a:t>
            </a:r>
            <a:endParaRPr lang="en-US" sz="2399" dirty="0">
              <a:solidFill>
                <a:prstClr val="black"/>
              </a:solidFill>
              <a:latin typeface="Calibri" panose="020F0502020204030204"/>
            </a:endParaRPr>
          </a:p>
        </p:txBody>
      </p:sp>
      <p:sp>
        <p:nvSpPr>
          <p:cNvPr id="129" name="矩形 128"/>
          <p:cNvSpPr/>
          <p:nvPr/>
        </p:nvSpPr>
        <p:spPr>
          <a:xfrm>
            <a:off x="2911268" y="10698995"/>
            <a:ext cx="1777205" cy="78291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32" tIns="91416" rIns="182832" bIns="91416" numCol="1" spcCol="0" rtlCol="0" fromWordArt="0" anchor="ctr" anchorCtr="0" forceAA="0" compatLnSpc="1">
            <a:prstTxWarp prst="textNoShape">
              <a:avLst/>
            </a:prstTxWarp>
            <a:noAutofit/>
          </a:bodyPr>
          <a:lstStyle/>
          <a:p>
            <a:pPr algn="ctr" defTabSz="1828343"/>
            <a:endParaRPr lang="en-US" sz="3599">
              <a:solidFill>
                <a:prstClr val="black"/>
              </a:solidFill>
              <a:latin typeface="Calibri" panose="020F0502020204030204"/>
            </a:endParaRPr>
          </a:p>
        </p:txBody>
      </p:sp>
      <p:sp>
        <p:nvSpPr>
          <p:cNvPr id="131" name="文本框 130"/>
          <p:cNvSpPr txBox="1"/>
          <p:nvPr/>
        </p:nvSpPr>
        <p:spPr>
          <a:xfrm>
            <a:off x="3417413" y="10813524"/>
            <a:ext cx="874278" cy="461537"/>
          </a:xfrm>
          <a:prstGeom prst="rect">
            <a:avLst/>
          </a:prstGeom>
          <a:noFill/>
        </p:spPr>
        <p:txBody>
          <a:bodyPr wrap="none" rtlCol="0">
            <a:spAutoFit/>
          </a:bodyPr>
          <a:lstStyle/>
          <a:p>
            <a:pPr algn="ctr" defTabSz="1828343"/>
            <a:r>
              <a:rPr lang="en-US" altLang="zh-CN" sz="2399" dirty="0" smtClean="0">
                <a:solidFill>
                  <a:prstClr val="black"/>
                </a:solidFill>
                <a:latin typeface="Calibri" panose="020F0502020204030204"/>
                <a:ea typeface="等线" panose="02010600030101010101" pitchFamily="2" charset="-122"/>
              </a:rPr>
              <a:t>Circle</a:t>
            </a:r>
            <a:endParaRPr lang="en-US" sz="2399" dirty="0">
              <a:solidFill>
                <a:prstClr val="black"/>
              </a:solidFill>
              <a:latin typeface="Calibri" panose="020F0502020204030204"/>
            </a:endParaRPr>
          </a:p>
        </p:txBody>
      </p:sp>
      <p:cxnSp>
        <p:nvCxnSpPr>
          <p:cNvPr id="132" name="直接连接符 131"/>
          <p:cNvCxnSpPr/>
          <p:nvPr/>
        </p:nvCxnSpPr>
        <p:spPr>
          <a:xfrm flipH="1">
            <a:off x="9344379" y="5691757"/>
            <a:ext cx="251176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5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1558557" y="2126749"/>
            <a:ext cx="15688545" cy="949342"/>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4400" dirty="0" smtClean="0">
                <a:solidFill>
                  <a:schemeClr val="accent1"/>
                </a:solidFill>
                <a:latin typeface="微软雅黑" panose="020B0503020204020204" pitchFamily="34" charset="-122"/>
                <a:cs typeface="Aparajita" panose="020B0604020202020204" pitchFamily="34" charset="0"/>
              </a:rPr>
              <a:t>（</a:t>
            </a:r>
            <a:r>
              <a:rPr lang="en-US" altLang="zh-CN" sz="4400" dirty="0" smtClean="0">
                <a:solidFill>
                  <a:schemeClr val="accent1"/>
                </a:solidFill>
                <a:latin typeface="微软雅黑" panose="020B0503020204020204" pitchFamily="34" charset="-122"/>
                <a:cs typeface="Aparajita" panose="020B0604020202020204" pitchFamily="34" charset="0"/>
              </a:rPr>
              <a:t>Mutual Chain</a:t>
            </a:r>
            <a:r>
              <a:rPr lang="zh-CN" altLang="en-US" sz="4400" dirty="0" smtClean="0">
                <a:solidFill>
                  <a:schemeClr val="accent1"/>
                </a:solidFill>
                <a:latin typeface="微软雅黑" panose="020B0503020204020204" pitchFamily="34" charset="-122"/>
                <a:cs typeface="Aparajita" panose="020B0604020202020204" pitchFamily="34" charset="0"/>
              </a:rPr>
              <a:t>状态机）确定型有限状态机原理理论描述：</a:t>
            </a:r>
            <a:endParaRPr lang="en-US" sz="4400" dirty="0">
              <a:solidFill>
                <a:schemeClr val="accent1"/>
              </a:solidFill>
              <a:latin typeface="微软雅黑" panose="020B0503020204020204" pitchFamily="34" charset="-122"/>
              <a:cs typeface="Aparajita" panose="020B0604020202020204" pitchFamily="34" charset="0"/>
            </a:endParaRPr>
          </a:p>
        </p:txBody>
      </p:sp>
      <p:sp>
        <p:nvSpPr>
          <p:cNvPr id="105" name="Rectangle 8"/>
          <p:cNvSpPr/>
          <p:nvPr/>
        </p:nvSpPr>
        <p:spPr>
          <a:xfrm>
            <a:off x="2616105" y="3143100"/>
            <a:ext cx="14686205" cy="1200329"/>
          </a:xfrm>
          <a:prstGeom prst="rect">
            <a:avLst/>
          </a:prstGeom>
        </p:spPr>
        <p:txBody>
          <a:bodyPr wrap="square">
            <a:spAutoFit/>
          </a:bodyPr>
          <a:lstStyle/>
          <a:p>
            <a:pPr lvl="0" defTabSz="914400" eaLnBrk="0" fontAlgn="base" hangingPunct="0">
              <a:spcBef>
                <a:spcPct val="0"/>
              </a:spcBef>
              <a:spcAft>
                <a:spcPct val="0"/>
              </a:spcAft>
            </a:pPr>
            <a:r>
              <a:rPr lang="en-US" altLang="zh-CN" dirty="0" smtClean="0"/>
              <a:t>Mutual Chain</a:t>
            </a:r>
            <a:r>
              <a:rPr lang="zh-CN" altLang="en-US" dirty="0" smtClean="0"/>
              <a:t>上链信息是一个确定型有限状态机</a:t>
            </a:r>
            <a:r>
              <a:rPr lang="en-US" altLang="zh-CN" b="1" dirty="0" smtClean="0"/>
              <a:t>M=</a:t>
            </a:r>
            <a:r>
              <a:rPr lang="en-US" altLang="en-US" b="1" dirty="0" smtClean="0"/>
              <a:t>(Σ,S,s0,δ,F</a:t>
            </a:r>
            <a:r>
              <a:rPr lang="en-US" altLang="en-US" b="1" dirty="0"/>
              <a:t>)</a:t>
            </a:r>
            <a:r>
              <a:rPr lang="en-US" altLang="en-US" b="1" dirty="0">
                <a:latin typeface="Arial" charset="0"/>
              </a:rPr>
              <a:t> </a:t>
            </a:r>
            <a:r>
              <a:rPr lang="en-US" altLang="en-US" b="1" dirty="0" smtClean="0">
                <a:latin typeface="Arial" charset="0"/>
              </a:rPr>
              <a:t> </a:t>
            </a:r>
            <a:r>
              <a:rPr lang="en-US" altLang="en-US" dirty="0" smtClean="0">
                <a:latin typeface="Arial" charset="0"/>
              </a:rPr>
              <a:t>- Deterministic Finite State Machine(DFSM) </a:t>
            </a:r>
            <a:endParaRPr lang="en-US" altLang="en-US" dirty="0">
              <a:latin typeface="Arial" charset="0"/>
            </a:endParaRPr>
          </a:p>
        </p:txBody>
      </p:sp>
      <p:sp>
        <p:nvSpPr>
          <p:cNvPr id="111" name="Rectangle 40"/>
          <p:cNvSpPr/>
          <p:nvPr/>
        </p:nvSpPr>
        <p:spPr>
          <a:xfrm>
            <a:off x="3078165" y="4295912"/>
            <a:ext cx="13431882" cy="2862322"/>
          </a:xfrm>
          <a:prstGeom prst="rect">
            <a:avLst/>
          </a:prstGeom>
        </p:spPr>
        <p:txBody>
          <a:bodyPr wrap="none">
            <a:spAutoFit/>
          </a:bodyPr>
          <a:lstStyle/>
          <a:p>
            <a:pPr marL="571500" lvl="0" indent="-571500" defTabSz="914400" eaLnBrk="0" fontAlgn="base" hangingPunct="0">
              <a:spcBef>
                <a:spcPct val="0"/>
              </a:spcBef>
              <a:spcAft>
                <a:spcPct val="0"/>
              </a:spcAft>
              <a:buFont typeface="Arial" charset="0"/>
              <a:buChar char="•"/>
            </a:pPr>
            <a:r>
              <a:rPr lang="en-US" altLang="en-US" dirty="0" err="1" smtClean="0"/>
              <a:t>Σ</a:t>
            </a:r>
            <a:r>
              <a:rPr lang="zh-CN" altLang="en-US" dirty="0" smtClean="0"/>
              <a:t>是输入字母表</a:t>
            </a:r>
            <a:r>
              <a:rPr lang="en-US" altLang="zh-CN" dirty="0" smtClean="0"/>
              <a:t> (</a:t>
            </a:r>
            <a:r>
              <a:rPr lang="zh-CN" altLang="en-US" dirty="0" smtClean="0"/>
              <a:t>有限，非空） </a:t>
            </a:r>
            <a:r>
              <a:rPr lang="en-US" altLang="zh-CN" dirty="0" smtClean="0"/>
              <a:t>-</a:t>
            </a:r>
            <a:r>
              <a:rPr lang="zh-CN" altLang="en-US" dirty="0" smtClean="0"/>
              <a:t> 动作</a:t>
            </a:r>
            <a:endParaRPr lang="en-US" altLang="zh-CN" dirty="0"/>
          </a:p>
          <a:p>
            <a:pPr marL="571500" lvl="0" indent="-571500" defTabSz="914400" eaLnBrk="0" fontAlgn="base" hangingPunct="0">
              <a:spcBef>
                <a:spcPct val="0"/>
              </a:spcBef>
              <a:spcAft>
                <a:spcPct val="0"/>
              </a:spcAft>
              <a:buFont typeface="Arial" charset="0"/>
              <a:buChar char="•"/>
            </a:pPr>
            <a:r>
              <a:rPr lang="en-US" altLang="en-US" dirty="0" smtClean="0"/>
              <a:t>S</a:t>
            </a:r>
            <a:r>
              <a:rPr lang="zh-CN" altLang="en-US" dirty="0" smtClean="0"/>
              <a:t>是有限非空状态 </a:t>
            </a:r>
            <a:r>
              <a:rPr lang="en-US" altLang="zh-CN" dirty="0" smtClean="0"/>
              <a:t>-</a:t>
            </a:r>
            <a:r>
              <a:rPr lang="zh-CN" altLang="en-US" dirty="0" smtClean="0"/>
              <a:t> 状态</a:t>
            </a:r>
            <a:r>
              <a:rPr lang="en-US" altLang="zh-CN" dirty="0" smtClean="0"/>
              <a:t>(</a:t>
            </a:r>
            <a:r>
              <a:rPr lang="zh-CN" altLang="en-US" dirty="0" smtClean="0"/>
              <a:t>目前暂定</a:t>
            </a:r>
            <a:r>
              <a:rPr lang="en-US" altLang="zh-CN" dirty="0" smtClean="0"/>
              <a:t>5</a:t>
            </a:r>
            <a:r>
              <a:rPr lang="zh-CN" altLang="en-US" dirty="0" smtClean="0"/>
              <a:t>个状态）</a:t>
            </a:r>
            <a:endParaRPr lang="en-US" altLang="zh-CN" dirty="0" smtClean="0"/>
          </a:p>
          <a:p>
            <a:pPr marL="571500" lvl="0" indent="-571500" defTabSz="914400" eaLnBrk="0" fontAlgn="base" hangingPunct="0">
              <a:spcBef>
                <a:spcPct val="0"/>
              </a:spcBef>
              <a:spcAft>
                <a:spcPct val="0"/>
              </a:spcAft>
              <a:buFont typeface="Arial" charset="0"/>
              <a:buChar char="•"/>
            </a:pPr>
            <a:r>
              <a:rPr lang="en-US" altLang="en-US" dirty="0" smtClean="0"/>
              <a:t>s0</a:t>
            </a:r>
            <a:r>
              <a:rPr lang="zh-CN" altLang="en-US" dirty="0" smtClean="0"/>
              <a:t>是初始状态 </a:t>
            </a:r>
            <a:r>
              <a:rPr lang="en-US" altLang="zh-CN" dirty="0" smtClean="0"/>
              <a:t>S</a:t>
            </a:r>
            <a:r>
              <a:rPr lang="zh-CN" altLang="en-US" dirty="0" smtClean="0"/>
              <a:t>的一个子集</a:t>
            </a:r>
            <a:endParaRPr lang="en-US" altLang="zh-CN" dirty="0" smtClean="0"/>
          </a:p>
          <a:p>
            <a:pPr marL="571500" lvl="0" indent="-571500" defTabSz="914400" eaLnBrk="0" fontAlgn="base" hangingPunct="0">
              <a:spcBef>
                <a:spcPct val="0"/>
              </a:spcBef>
              <a:spcAft>
                <a:spcPct val="0"/>
              </a:spcAft>
              <a:buFont typeface="Arial" charset="0"/>
              <a:buChar char="•"/>
            </a:pPr>
            <a:r>
              <a:rPr lang="en-US" altLang="en-US" dirty="0" err="1" smtClean="0"/>
              <a:t>δ</a:t>
            </a:r>
            <a:r>
              <a:rPr lang="zh-CN" altLang="en-US" dirty="0" smtClean="0"/>
              <a:t>是状态转换函数：   </a:t>
            </a:r>
            <a:r>
              <a:rPr lang="en-US" altLang="en-US" dirty="0" err="1" smtClean="0"/>
              <a:t>δ</a:t>
            </a:r>
            <a:r>
              <a:rPr lang="zh-CN" altLang="en-US" dirty="0" smtClean="0"/>
              <a:t>：</a:t>
            </a:r>
            <a:r>
              <a:rPr lang="en-US" altLang="zh-CN" dirty="0" smtClean="0"/>
              <a:t>S</a:t>
            </a:r>
            <a:r>
              <a:rPr lang="zh-CN" altLang="en-US" dirty="0"/>
              <a:t> </a:t>
            </a:r>
            <a:r>
              <a:rPr lang="en-US" altLang="zh-CN" dirty="0" smtClean="0"/>
              <a:t>x </a:t>
            </a:r>
            <a:r>
              <a:rPr lang="en-US" altLang="en-US" dirty="0" err="1" smtClean="0"/>
              <a:t>Σ</a:t>
            </a:r>
            <a:r>
              <a:rPr lang="en-US" altLang="en-US" dirty="0" smtClean="0"/>
              <a:t> -&gt; S (</a:t>
            </a:r>
            <a:r>
              <a:rPr lang="en-US" altLang="en-US" dirty="0" err="1" smtClean="0"/>
              <a:t>δ</a:t>
            </a:r>
            <a:r>
              <a:rPr lang="zh-CN" altLang="en-US" dirty="0" smtClean="0"/>
              <a:t>必须返回一个属于</a:t>
            </a:r>
            <a:r>
              <a:rPr lang="en-US" altLang="zh-CN" dirty="0" smtClean="0"/>
              <a:t>S</a:t>
            </a:r>
            <a:r>
              <a:rPr lang="zh-CN" altLang="en-US" dirty="0" smtClean="0"/>
              <a:t>的状态</a:t>
            </a:r>
            <a:r>
              <a:rPr lang="en-US" altLang="zh-CN" dirty="0" smtClean="0"/>
              <a:t>s)</a:t>
            </a:r>
          </a:p>
          <a:p>
            <a:pPr marL="571500" lvl="0" indent="-571500" defTabSz="914400" eaLnBrk="0" fontAlgn="base" hangingPunct="0">
              <a:spcBef>
                <a:spcPct val="0"/>
              </a:spcBef>
              <a:spcAft>
                <a:spcPct val="0"/>
              </a:spcAft>
              <a:buFont typeface="Arial" charset="0"/>
              <a:buChar char="•"/>
            </a:pPr>
            <a:r>
              <a:rPr lang="en-US" altLang="en-US" dirty="0" smtClean="0"/>
              <a:t>F</a:t>
            </a:r>
            <a:r>
              <a:rPr lang="zh-CN" altLang="en-US" dirty="0" smtClean="0"/>
              <a:t>是一组最终状态集，是（可为空）</a:t>
            </a:r>
            <a:r>
              <a:rPr lang="en-US" altLang="zh-CN" dirty="0" smtClean="0"/>
              <a:t>S</a:t>
            </a:r>
            <a:r>
              <a:rPr lang="zh-CN" altLang="en-US" dirty="0" smtClean="0"/>
              <a:t>的一个子集</a:t>
            </a:r>
            <a:r>
              <a:rPr lang="en-US" altLang="en-US" sz="2800" dirty="0" smtClean="0">
                <a:latin typeface="Arial" charset="0"/>
              </a:rPr>
              <a:t>  </a:t>
            </a:r>
            <a:endParaRPr lang="en-US" altLang="en-US" sz="3200" dirty="0">
              <a:latin typeface="Arial" charset="0"/>
            </a:endParaRPr>
          </a:p>
        </p:txBody>
      </p:sp>
      <p:grpSp>
        <p:nvGrpSpPr>
          <p:cNvPr id="113" name="Group 46"/>
          <p:cNvGrpSpPr/>
          <p:nvPr/>
        </p:nvGrpSpPr>
        <p:grpSpPr>
          <a:xfrm>
            <a:off x="1558558" y="686218"/>
            <a:ext cx="17339041" cy="1440531"/>
            <a:chOff x="4941571" y="387438"/>
            <a:chExt cx="17339041" cy="799119"/>
          </a:xfrm>
        </p:grpSpPr>
        <p:sp>
          <p:nvSpPr>
            <p:cNvPr id="130" name="TextBox 47"/>
            <p:cNvSpPr txBox="1"/>
            <p:nvPr/>
          </p:nvSpPr>
          <p:spPr>
            <a:xfrm>
              <a:off x="4941571" y="387438"/>
              <a:ext cx="16778916" cy="614638"/>
            </a:xfrm>
            <a:prstGeom prst="rect">
              <a:avLst/>
            </a:prstGeom>
            <a:noFill/>
          </p:spPr>
          <p:txBody>
            <a:bodyPr wrap="none" lIns="91422" tIns="45711" rIns="91422" bIns="45711" rtlCol="0">
              <a:spAutoFit/>
            </a:bodyPr>
            <a:lstStyle/>
            <a:p>
              <a:r>
                <a:rPr lang="en-US" altLang="zh-CN" sz="6600" b="1" dirty="0" smtClean="0">
                  <a:solidFill>
                    <a:schemeClr val="tx2"/>
                  </a:solidFill>
                  <a:latin typeface="微软雅黑" panose="020B0503020204020204" pitchFamily="34" charset="-122"/>
                  <a:cs typeface="Aparajita" panose="020B0604020202020204" pitchFamily="34" charset="0"/>
                </a:rPr>
                <a:t>Mutual Chain</a:t>
              </a:r>
              <a:r>
                <a:rPr lang="zh-CN" altLang="en-US" sz="6600" b="1" dirty="0" smtClean="0">
                  <a:solidFill>
                    <a:schemeClr val="tx2"/>
                  </a:solidFill>
                  <a:latin typeface="微软雅黑" panose="020B0503020204020204" pitchFamily="34" charset="-122"/>
                  <a:cs typeface="Aparajita" panose="020B0604020202020204" pitchFamily="34" charset="0"/>
                </a:rPr>
                <a:t>系统实现 </a:t>
              </a:r>
              <a:r>
                <a:rPr lang="mr-IN" altLang="zh-CN" sz="4400" b="1" dirty="0" smtClean="0">
                  <a:solidFill>
                    <a:srgbClr val="C00000"/>
                  </a:solidFill>
                  <a:latin typeface="微软雅黑" panose="020B0503020204020204" pitchFamily="34" charset="-122"/>
                  <a:cs typeface="Aparajita" panose="020B0604020202020204" pitchFamily="34" charset="0"/>
                </a:rPr>
                <a:t>–</a:t>
              </a:r>
              <a:r>
                <a:rPr lang="zh-CN" altLang="en-US" sz="4400" b="1" dirty="0" smtClean="0">
                  <a:solidFill>
                    <a:srgbClr val="C00000"/>
                  </a:solidFill>
                  <a:latin typeface="微软雅黑" panose="020B0503020204020204" pitchFamily="34" charset="-122"/>
                  <a:cs typeface="Aparajita" panose="020B0604020202020204" pitchFamily="34" charset="0"/>
                </a:rPr>
                <a:t> 数字资产计算理论设计原理</a:t>
              </a:r>
              <a:endParaRPr lang="id-ID" sz="44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grpSp>
      <p:sp>
        <p:nvSpPr>
          <p:cNvPr id="137" name="Rectangle 49"/>
          <p:cNvSpPr/>
          <p:nvPr/>
        </p:nvSpPr>
        <p:spPr>
          <a:xfrm>
            <a:off x="2261208" y="7494748"/>
            <a:ext cx="3517310" cy="646331"/>
          </a:xfrm>
          <a:prstGeom prst="rect">
            <a:avLst/>
          </a:prstGeom>
        </p:spPr>
        <p:txBody>
          <a:bodyPr wrap="none">
            <a:spAutoFit/>
          </a:bodyPr>
          <a:lstStyle/>
          <a:p>
            <a:r>
              <a:rPr lang="en-US" altLang="zh-CN" b="1" dirty="0" err="1" smtClean="0"/>
              <a:t>MChain</a:t>
            </a:r>
            <a:r>
              <a:rPr lang="zh-CN" altLang="en-US" b="1" dirty="0" smtClean="0"/>
              <a:t>状态机：</a:t>
            </a:r>
            <a:endParaRPr lang="en-US" dirty="0"/>
          </a:p>
        </p:txBody>
      </p:sp>
      <p:sp>
        <p:nvSpPr>
          <p:cNvPr id="138" name="Oval 50"/>
          <p:cNvSpPr/>
          <p:nvPr/>
        </p:nvSpPr>
        <p:spPr>
          <a:xfrm>
            <a:off x="2844117" y="9625715"/>
            <a:ext cx="1135885" cy="1143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t>S</a:t>
            </a:r>
            <a:r>
              <a:rPr lang="en-US" altLang="zh-CN" sz="2400" dirty="0" smtClean="0"/>
              <a:t>0</a:t>
            </a:r>
            <a:endParaRPr lang="en-US" sz="2400" dirty="0"/>
          </a:p>
        </p:txBody>
      </p:sp>
      <p:sp>
        <p:nvSpPr>
          <p:cNvPr id="139" name="Oval 51"/>
          <p:cNvSpPr/>
          <p:nvPr/>
        </p:nvSpPr>
        <p:spPr>
          <a:xfrm>
            <a:off x="5467432" y="9625715"/>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S1</a:t>
            </a:r>
            <a:endParaRPr lang="en-US" sz="2400" dirty="0"/>
          </a:p>
        </p:txBody>
      </p:sp>
      <p:cxnSp>
        <p:nvCxnSpPr>
          <p:cNvPr id="141" name="Curved Connector 52"/>
          <p:cNvCxnSpPr/>
          <p:nvPr/>
        </p:nvCxnSpPr>
        <p:spPr>
          <a:xfrm rot="5400000" flipH="1" flipV="1">
            <a:off x="4723717" y="9287153"/>
            <a:ext cx="12700" cy="1820124"/>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4723717" y="9287153"/>
            <a:ext cx="12700" cy="1820124"/>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8595961" y="9625715"/>
            <a:ext cx="1135885" cy="1143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400" dirty="0" smtClean="0"/>
              <a:t>S5</a:t>
            </a:r>
            <a:endParaRPr lang="en-US" sz="2400" dirty="0"/>
          </a:p>
        </p:txBody>
      </p:sp>
      <p:cxnSp>
        <p:nvCxnSpPr>
          <p:cNvPr id="145" name="Curved Connector 55"/>
          <p:cNvCxnSpPr/>
          <p:nvPr/>
        </p:nvCxnSpPr>
        <p:spPr>
          <a:xfrm rot="5400000" flipH="1" flipV="1">
            <a:off x="7584774" y="9049411"/>
            <a:ext cx="12700" cy="2295609"/>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7584775" y="9049411"/>
            <a:ext cx="12700" cy="2295609"/>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11496656" y="9625715"/>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S4</a:t>
            </a:r>
            <a:endParaRPr lang="en-US" sz="2400" dirty="0"/>
          </a:p>
        </p:txBody>
      </p:sp>
      <p:sp>
        <p:nvSpPr>
          <p:cNvPr id="148" name="Oval 58"/>
          <p:cNvSpPr/>
          <p:nvPr/>
        </p:nvSpPr>
        <p:spPr>
          <a:xfrm>
            <a:off x="8595961" y="7997883"/>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S2</a:t>
            </a:r>
            <a:endParaRPr lang="en-US" sz="2400" dirty="0"/>
          </a:p>
        </p:txBody>
      </p:sp>
      <p:sp>
        <p:nvSpPr>
          <p:cNvPr id="149" name="Oval 59"/>
          <p:cNvSpPr/>
          <p:nvPr/>
        </p:nvSpPr>
        <p:spPr>
          <a:xfrm>
            <a:off x="8595960" y="11579801"/>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S3</a:t>
            </a:r>
            <a:endParaRPr lang="en-US" sz="2400" dirty="0"/>
          </a:p>
        </p:txBody>
      </p:sp>
      <p:cxnSp>
        <p:nvCxnSpPr>
          <p:cNvPr id="150" name="Curved Connector 60"/>
          <p:cNvCxnSpPr/>
          <p:nvPr/>
        </p:nvCxnSpPr>
        <p:spPr>
          <a:xfrm rot="5400000" flipH="1">
            <a:off x="10716491" y="8932801"/>
            <a:ext cx="167388" cy="2528829"/>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10716491" y="8932801"/>
            <a:ext cx="167388" cy="2528829"/>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8903844" y="11323300"/>
            <a:ext cx="1459926" cy="196075"/>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8595961" y="8569383"/>
            <a:ext cx="142968" cy="1382586"/>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9030462" y="9098070"/>
            <a:ext cx="1230070" cy="172697"/>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8595959" y="10691375"/>
            <a:ext cx="172699" cy="1459927"/>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13600824" y="9625715"/>
            <a:ext cx="1135885" cy="1143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400" dirty="0" smtClean="0"/>
              <a:t>S6</a:t>
            </a:r>
            <a:endParaRPr lang="en-US" sz="2400" dirty="0"/>
          </a:p>
        </p:txBody>
      </p:sp>
      <p:cxnSp>
        <p:nvCxnSpPr>
          <p:cNvPr id="157" name="Straight Arrow Connector 70"/>
          <p:cNvCxnSpPr>
            <a:endCxn id="156" idx="2"/>
          </p:cNvCxnSpPr>
          <p:nvPr/>
        </p:nvCxnSpPr>
        <p:spPr>
          <a:xfrm>
            <a:off x="12106593" y="10197215"/>
            <a:ext cx="1494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4309781" y="9071310"/>
            <a:ext cx="641522" cy="461665"/>
          </a:xfrm>
          <a:prstGeom prst="rect">
            <a:avLst/>
          </a:prstGeom>
        </p:spPr>
        <p:txBody>
          <a:bodyPr wrap="none">
            <a:spAutoFit/>
          </a:bodyPr>
          <a:lstStyle/>
          <a:p>
            <a:r>
              <a:rPr lang="en-US" altLang="zh-CN" sz="2400"/>
              <a:t>E01</a:t>
            </a:r>
            <a:endParaRPr lang="en-US" sz="2400" dirty="0"/>
          </a:p>
        </p:txBody>
      </p:sp>
      <p:sp>
        <p:nvSpPr>
          <p:cNvPr id="159" name="Rectangle 83"/>
          <p:cNvSpPr/>
          <p:nvPr/>
        </p:nvSpPr>
        <p:spPr>
          <a:xfrm>
            <a:off x="4258981" y="10691375"/>
            <a:ext cx="694421" cy="461665"/>
          </a:xfrm>
          <a:prstGeom prst="rect">
            <a:avLst/>
          </a:prstGeom>
        </p:spPr>
        <p:txBody>
          <a:bodyPr wrap="none">
            <a:spAutoFit/>
          </a:bodyPr>
          <a:lstStyle/>
          <a:p>
            <a:r>
              <a:rPr lang="en-US" altLang="zh-CN" sz="2400" dirty="0" smtClean="0"/>
              <a:t>E02</a:t>
            </a:r>
            <a:endParaRPr lang="en-US" sz="2400" dirty="0"/>
          </a:p>
        </p:txBody>
      </p:sp>
      <p:sp>
        <p:nvSpPr>
          <p:cNvPr id="160" name="Rectangle 84"/>
          <p:cNvSpPr/>
          <p:nvPr/>
        </p:nvSpPr>
        <p:spPr>
          <a:xfrm>
            <a:off x="7103854" y="9153123"/>
            <a:ext cx="694421" cy="461665"/>
          </a:xfrm>
          <a:prstGeom prst="rect">
            <a:avLst/>
          </a:prstGeom>
        </p:spPr>
        <p:txBody>
          <a:bodyPr wrap="none">
            <a:spAutoFit/>
          </a:bodyPr>
          <a:lstStyle/>
          <a:p>
            <a:r>
              <a:rPr lang="en-US" altLang="zh-CN" sz="2400" dirty="0" smtClean="0"/>
              <a:t>E03</a:t>
            </a:r>
            <a:endParaRPr lang="en-US" sz="2400" dirty="0"/>
          </a:p>
        </p:txBody>
      </p:sp>
      <p:cxnSp>
        <p:nvCxnSpPr>
          <p:cNvPr id="161" name="Curved Connector 223"/>
          <p:cNvCxnSpPr>
            <a:stCxn id="139" idx="1"/>
            <a:endCxn id="139" idx="7"/>
          </p:cNvCxnSpPr>
          <p:nvPr/>
        </p:nvCxnSpPr>
        <p:spPr>
          <a:xfrm rot="5400000" flipH="1" flipV="1">
            <a:off x="6035374" y="9391508"/>
            <a:ext cx="12700" cy="803191"/>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5640128" y="8041243"/>
            <a:ext cx="641522" cy="461665"/>
          </a:xfrm>
          <a:prstGeom prst="rect">
            <a:avLst/>
          </a:prstGeom>
        </p:spPr>
        <p:txBody>
          <a:bodyPr wrap="none">
            <a:spAutoFit/>
          </a:bodyPr>
          <a:lstStyle/>
          <a:p>
            <a:r>
              <a:rPr lang="en-US" altLang="zh-CN" sz="2400" dirty="0"/>
              <a:t>E01</a:t>
            </a:r>
            <a:endParaRPr lang="en-US" sz="2400" dirty="0"/>
          </a:p>
        </p:txBody>
      </p:sp>
      <p:sp>
        <p:nvSpPr>
          <p:cNvPr id="163" name="Rectangle 92"/>
          <p:cNvSpPr/>
          <p:nvPr/>
        </p:nvSpPr>
        <p:spPr>
          <a:xfrm>
            <a:off x="7079818" y="10691375"/>
            <a:ext cx="641522" cy="461665"/>
          </a:xfrm>
          <a:prstGeom prst="rect">
            <a:avLst/>
          </a:prstGeom>
        </p:spPr>
        <p:txBody>
          <a:bodyPr wrap="none">
            <a:spAutoFit/>
          </a:bodyPr>
          <a:lstStyle/>
          <a:p>
            <a:r>
              <a:rPr lang="en-US" altLang="zh-CN" sz="2400"/>
              <a:t>E01</a:t>
            </a:r>
            <a:endParaRPr lang="en-US" sz="2400" dirty="0"/>
          </a:p>
        </p:txBody>
      </p:sp>
      <p:cxnSp>
        <p:nvCxnSpPr>
          <p:cNvPr id="164" name="Curved Connector 93"/>
          <p:cNvCxnSpPr>
            <a:stCxn id="148" idx="1"/>
            <a:endCxn id="148" idx="7"/>
          </p:cNvCxnSpPr>
          <p:nvPr/>
        </p:nvCxnSpPr>
        <p:spPr>
          <a:xfrm rot="5400000" flipH="1" flipV="1">
            <a:off x="9163903" y="7763676"/>
            <a:ext cx="12700" cy="803191"/>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12064598" y="9391508"/>
            <a:ext cx="12700" cy="803191"/>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9163902" y="12153817"/>
            <a:ext cx="12700" cy="803191"/>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8175258" y="7470719"/>
            <a:ext cx="965623" cy="461665"/>
          </a:xfrm>
          <a:prstGeom prst="rect">
            <a:avLst/>
          </a:prstGeom>
        </p:spPr>
        <p:txBody>
          <a:bodyPr wrap="square">
            <a:spAutoFit/>
          </a:bodyPr>
          <a:lstStyle/>
          <a:p>
            <a:r>
              <a:rPr lang="en-US" altLang="zh-CN" sz="2400" dirty="0" smtClean="0"/>
              <a:t>E04</a:t>
            </a:r>
            <a:endParaRPr lang="en-US" sz="2400" dirty="0"/>
          </a:p>
        </p:txBody>
      </p:sp>
      <p:sp>
        <p:nvSpPr>
          <p:cNvPr id="168" name="Rectangle 110"/>
          <p:cNvSpPr/>
          <p:nvPr/>
        </p:nvSpPr>
        <p:spPr>
          <a:xfrm>
            <a:off x="10069253" y="8858183"/>
            <a:ext cx="965623" cy="461665"/>
          </a:xfrm>
          <a:prstGeom prst="rect">
            <a:avLst/>
          </a:prstGeom>
        </p:spPr>
        <p:txBody>
          <a:bodyPr wrap="square">
            <a:spAutoFit/>
          </a:bodyPr>
          <a:lstStyle/>
          <a:p>
            <a:r>
              <a:rPr lang="en-US" altLang="zh-CN" sz="2400" dirty="0" smtClean="0"/>
              <a:t>E04</a:t>
            </a:r>
            <a:endParaRPr lang="en-US" sz="2400" dirty="0"/>
          </a:p>
        </p:txBody>
      </p:sp>
      <p:sp>
        <p:nvSpPr>
          <p:cNvPr id="169" name="Rectangle 111"/>
          <p:cNvSpPr/>
          <p:nvPr/>
        </p:nvSpPr>
        <p:spPr>
          <a:xfrm>
            <a:off x="10045874" y="11153040"/>
            <a:ext cx="965623" cy="461665"/>
          </a:xfrm>
          <a:prstGeom prst="rect">
            <a:avLst/>
          </a:prstGeom>
        </p:spPr>
        <p:txBody>
          <a:bodyPr wrap="square">
            <a:spAutoFit/>
          </a:bodyPr>
          <a:lstStyle/>
          <a:p>
            <a:r>
              <a:rPr lang="en-US" altLang="zh-CN" sz="2400" smtClean="0"/>
              <a:t>E07</a:t>
            </a:r>
            <a:endParaRPr lang="en-US" sz="2400" dirty="0"/>
          </a:p>
        </p:txBody>
      </p:sp>
      <p:sp>
        <p:nvSpPr>
          <p:cNvPr id="170" name="Rectangle 112"/>
          <p:cNvSpPr/>
          <p:nvPr/>
        </p:nvSpPr>
        <p:spPr>
          <a:xfrm>
            <a:off x="7821400" y="12578064"/>
            <a:ext cx="965623" cy="461665"/>
          </a:xfrm>
          <a:prstGeom prst="rect">
            <a:avLst/>
          </a:prstGeom>
        </p:spPr>
        <p:txBody>
          <a:bodyPr wrap="square">
            <a:spAutoFit/>
          </a:bodyPr>
          <a:lstStyle/>
          <a:p>
            <a:r>
              <a:rPr lang="en-US" altLang="zh-CN" sz="2400" smtClean="0"/>
              <a:t>E07</a:t>
            </a:r>
            <a:endParaRPr lang="en-US" sz="2400" dirty="0"/>
          </a:p>
        </p:txBody>
      </p:sp>
      <p:sp>
        <p:nvSpPr>
          <p:cNvPr id="171" name="Rectangle 113"/>
          <p:cNvSpPr/>
          <p:nvPr/>
        </p:nvSpPr>
        <p:spPr>
          <a:xfrm>
            <a:off x="11730564" y="8146646"/>
            <a:ext cx="965623" cy="461665"/>
          </a:xfrm>
          <a:prstGeom prst="rect">
            <a:avLst/>
          </a:prstGeom>
        </p:spPr>
        <p:txBody>
          <a:bodyPr wrap="square">
            <a:spAutoFit/>
          </a:bodyPr>
          <a:lstStyle/>
          <a:p>
            <a:r>
              <a:rPr lang="en-US" altLang="zh-CN" sz="2400" smtClean="0"/>
              <a:t>E10</a:t>
            </a:r>
            <a:endParaRPr lang="en-US" sz="2400" dirty="0"/>
          </a:p>
        </p:txBody>
      </p:sp>
      <p:sp>
        <p:nvSpPr>
          <p:cNvPr id="172" name="Rectangle 114"/>
          <p:cNvSpPr/>
          <p:nvPr/>
        </p:nvSpPr>
        <p:spPr>
          <a:xfrm>
            <a:off x="10444685" y="9445739"/>
            <a:ext cx="965623" cy="461665"/>
          </a:xfrm>
          <a:prstGeom prst="rect">
            <a:avLst/>
          </a:prstGeom>
        </p:spPr>
        <p:txBody>
          <a:bodyPr wrap="square">
            <a:spAutoFit/>
          </a:bodyPr>
          <a:lstStyle/>
          <a:p>
            <a:r>
              <a:rPr lang="en-US" altLang="zh-CN" sz="2400" smtClean="0"/>
              <a:t>E10</a:t>
            </a:r>
            <a:endParaRPr lang="en-US" sz="2400" dirty="0"/>
          </a:p>
        </p:txBody>
      </p:sp>
      <p:sp>
        <p:nvSpPr>
          <p:cNvPr id="173" name="Rectangle 115"/>
          <p:cNvSpPr/>
          <p:nvPr/>
        </p:nvSpPr>
        <p:spPr>
          <a:xfrm>
            <a:off x="7834373" y="8933016"/>
            <a:ext cx="965623" cy="461665"/>
          </a:xfrm>
          <a:prstGeom prst="rect">
            <a:avLst/>
          </a:prstGeom>
        </p:spPr>
        <p:txBody>
          <a:bodyPr wrap="square">
            <a:spAutoFit/>
          </a:bodyPr>
          <a:lstStyle/>
          <a:p>
            <a:r>
              <a:rPr lang="en-US" altLang="zh-CN" sz="2400" dirty="0" smtClean="0"/>
              <a:t>E06</a:t>
            </a:r>
            <a:endParaRPr lang="en-US" sz="2400" dirty="0"/>
          </a:p>
        </p:txBody>
      </p:sp>
      <p:sp>
        <p:nvSpPr>
          <p:cNvPr id="174" name="Rectangle 116"/>
          <p:cNvSpPr/>
          <p:nvPr/>
        </p:nvSpPr>
        <p:spPr>
          <a:xfrm>
            <a:off x="7701821" y="11320218"/>
            <a:ext cx="965623" cy="461665"/>
          </a:xfrm>
          <a:prstGeom prst="rect">
            <a:avLst/>
          </a:prstGeom>
        </p:spPr>
        <p:txBody>
          <a:bodyPr wrap="square">
            <a:spAutoFit/>
          </a:bodyPr>
          <a:lstStyle/>
          <a:p>
            <a:r>
              <a:rPr lang="en-US" altLang="zh-CN" sz="2400" dirty="0" smtClean="0"/>
              <a:t>E08</a:t>
            </a:r>
            <a:endParaRPr lang="en-US" sz="2400" dirty="0"/>
          </a:p>
        </p:txBody>
      </p:sp>
      <p:sp>
        <p:nvSpPr>
          <p:cNvPr id="175" name="Rectangle 117"/>
          <p:cNvSpPr/>
          <p:nvPr/>
        </p:nvSpPr>
        <p:spPr>
          <a:xfrm>
            <a:off x="10606467" y="10537882"/>
            <a:ext cx="965623" cy="461665"/>
          </a:xfrm>
          <a:prstGeom prst="rect">
            <a:avLst/>
          </a:prstGeom>
        </p:spPr>
        <p:txBody>
          <a:bodyPr wrap="square">
            <a:spAutoFit/>
          </a:bodyPr>
          <a:lstStyle/>
          <a:p>
            <a:r>
              <a:rPr lang="en-US" altLang="zh-CN" sz="2400" dirty="0" smtClean="0"/>
              <a:t>E11</a:t>
            </a:r>
            <a:endParaRPr lang="en-US" sz="2400" dirty="0"/>
          </a:p>
        </p:txBody>
      </p:sp>
      <p:cxnSp>
        <p:nvCxnSpPr>
          <p:cNvPr id="176" name="Straight Arrow Connector 242"/>
          <p:cNvCxnSpPr>
            <a:stCxn id="148" idx="4"/>
            <a:endCxn id="144" idx="0"/>
          </p:cNvCxnSpPr>
          <p:nvPr/>
        </p:nvCxnSpPr>
        <p:spPr>
          <a:xfrm>
            <a:off x="9163904" y="9140883"/>
            <a:ext cx="0" cy="484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9163903" y="10768715"/>
            <a:ext cx="1" cy="81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9130670" y="9071088"/>
            <a:ext cx="965623" cy="461665"/>
          </a:xfrm>
          <a:prstGeom prst="rect">
            <a:avLst/>
          </a:prstGeom>
        </p:spPr>
        <p:txBody>
          <a:bodyPr wrap="square">
            <a:spAutoFit/>
          </a:bodyPr>
          <a:lstStyle/>
          <a:p>
            <a:r>
              <a:rPr lang="en-US" altLang="zh-CN" sz="2400" dirty="0" smtClean="0"/>
              <a:t>E05</a:t>
            </a:r>
            <a:endParaRPr lang="en-US" sz="2400" dirty="0"/>
          </a:p>
        </p:txBody>
      </p:sp>
      <p:sp>
        <p:nvSpPr>
          <p:cNvPr id="179" name="Rectangle 124"/>
          <p:cNvSpPr/>
          <p:nvPr/>
        </p:nvSpPr>
        <p:spPr>
          <a:xfrm>
            <a:off x="9103630" y="11019338"/>
            <a:ext cx="965623" cy="461665"/>
          </a:xfrm>
          <a:prstGeom prst="rect">
            <a:avLst/>
          </a:prstGeom>
        </p:spPr>
        <p:txBody>
          <a:bodyPr wrap="square">
            <a:spAutoFit/>
          </a:bodyPr>
          <a:lstStyle/>
          <a:p>
            <a:r>
              <a:rPr lang="en-US" altLang="zh-CN" sz="2400" dirty="0" smtClean="0"/>
              <a:t>E09</a:t>
            </a:r>
            <a:endParaRPr lang="en-US" sz="2400" dirty="0"/>
          </a:p>
        </p:txBody>
      </p:sp>
      <p:sp>
        <p:nvSpPr>
          <p:cNvPr id="180" name="Rectangle 125"/>
          <p:cNvSpPr/>
          <p:nvPr/>
        </p:nvSpPr>
        <p:spPr>
          <a:xfrm>
            <a:off x="12784064" y="9651856"/>
            <a:ext cx="965623" cy="461665"/>
          </a:xfrm>
          <a:prstGeom prst="rect">
            <a:avLst/>
          </a:prstGeom>
        </p:spPr>
        <p:txBody>
          <a:bodyPr wrap="square">
            <a:spAutoFit/>
          </a:bodyPr>
          <a:lstStyle/>
          <a:p>
            <a:r>
              <a:rPr lang="en-US" altLang="zh-CN" sz="2400" dirty="0" smtClean="0"/>
              <a:t>E12</a:t>
            </a:r>
            <a:endParaRPr lang="en-US" sz="2400" dirty="0"/>
          </a:p>
        </p:txBody>
      </p:sp>
      <p:sp>
        <p:nvSpPr>
          <p:cNvPr id="181" name="Rectangle 245"/>
          <p:cNvSpPr/>
          <p:nvPr/>
        </p:nvSpPr>
        <p:spPr>
          <a:xfrm>
            <a:off x="15884646" y="8833733"/>
            <a:ext cx="1362457"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状态码</a:t>
            </a:r>
            <a:endParaRPr lang="en-US" sz="2400" dirty="0"/>
          </a:p>
        </p:txBody>
      </p:sp>
      <p:sp>
        <p:nvSpPr>
          <p:cNvPr id="182" name="Rectangle 128"/>
          <p:cNvSpPr/>
          <p:nvPr/>
        </p:nvSpPr>
        <p:spPr>
          <a:xfrm>
            <a:off x="15704992" y="7858136"/>
            <a:ext cx="6287299" cy="646331"/>
          </a:xfrm>
          <a:prstGeom prst="rect">
            <a:avLst/>
          </a:prstGeom>
        </p:spPr>
        <p:txBody>
          <a:bodyPr wrap="none">
            <a:spAutoFit/>
          </a:bodyPr>
          <a:lstStyle/>
          <a:p>
            <a:r>
              <a:rPr lang="en-US" altLang="zh-CN" b="1" dirty="0" err="1" smtClean="0"/>
              <a:t>MChain</a:t>
            </a:r>
            <a:r>
              <a:rPr lang="zh-CN" altLang="en-US" b="1" dirty="0" smtClean="0"/>
              <a:t>区块链数据标准格式：</a:t>
            </a:r>
            <a:endParaRPr lang="en-US" dirty="0"/>
          </a:p>
        </p:txBody>
      </p:sp>
      <p:sp>
        <p:nvSpPr>
          <p:cNvPr id="183" name="Rectangle 129"/>
          <p:cNvSpPr/>
          <p:nvPr/>
        </p:nvSpPr>
        <p:spPr>
          <a:xfrm>
            <a:off x="17302310" y="8833733"/>
            <a:ext cx="1297147"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输入码</a:t>
            </a:r>
            <a:endParaRPr lang="en-US" sz="2400" dirty="0"/>
          </a:p>
        </p:txBody>
      </p:sp>
      <p:sp>
        <p:nvSpPr>
          <p:cNvPr id="184" name="Rectangle 130"/>
          <p:cNvSpPr/>
          <p:nvPr/>
        </p:nvSpPr>
        <p:spPr>
          <a:xfrm>
            <a:off x="18635815" y="8833733"/>
            <a:ext cx="1558672"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smtClean="0"/>
              <a:t>交易数据</a:t>
            </a:r>
            <a:endParaRPr lang="en-US" sz="2400" dirty="0"/>
          </a:p>
        </p:txBody>
      </p:sp>
      <p:sp>
        <p:nvSpPr>
          <p:cNvPr id="185" name="Rectangle 131"/>
          <p:cNvSpPr/>
          <p:nvPr/>
        </p:nvSpPr>
        <p:spPr>
          <a:xfrm>
            <a:off x="20264369" y="8833733"/>
            <a:ext cx="1832504"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t>商业</a:t>
            </a:r>
            <a:r>
              <a:rPr lang="zh-CN" altLang="en-US" sz="2400" dirty="0" smtClean="0"/>
              <a:t>逻辑</a:t>
            </a:r>
            <a:r>
              <a:rPr lang="mr-IN" altLang="zh-CN" sz="2400" dirty="0" smtClean="0"/>
              <a:t>…</a:t>
            </a:r>
            <a:endParaRPr lang="en-US" sz="2400" dirty="0"/>
          </a:p>
        </p:txBody>
      </p:sp>
      <p:sp>
        <p:nvSpPr>
          <p:cNvPr id="186" name="Rectangle 134"/>
          <p:cNvSpPr/>
          <p:nvPr/>
        </p:nvSpPr>
        <p:spPr>
          <a:xfrm>
            <a:off x="15625897" y="11320218"/>
            <a:ext cx="6543404" cy="1459927"/>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87" name="Rectangle 135"/>
          <p:cNvSpPr/>
          <p:nvPr/>
        </p:nvSpPr>
        <p:spPr>
          <a:xfrm>
            <a:off x="15842890"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88" name="Rectangle 136"/>
          <p:cNvSpPr/>
          <p:nvPr/>
        </p:nvSpPr>
        <p:spPr>
          <a:xfrm>
            <a:off x="17378072"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89" name="Straight Arrow Connector 137"/>
          <p:cNvCxnSpPr/>
          <p:nvPr/>
        </p:nvCxnSpPr>
        <p:spPr>
          <a:xfrm>
            <a:off x="16623064" y="11832907"/>
            <a:ext cx="755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18913255"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91" name="Straight Arrow Connector 139"/>
          <p:cNvCxnSpPr/>
          <p:nvPr/>
        </p:nvCxnSpPr>
        <p:spPr>
          <a:xfrm>
            <a:off x="18158246" y="11832907"/>
            <a:ext cx="755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20448438"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93" name="Straight Arrow Connector 141"/>
          <p:cNvCxnSpPr/>
          <p:nvPr/>
        </p:nvCxnSpPr>
        <p:spPr>
          <a:xfrm>
            <a:off x="19693429" y="11832907"/>
            <a:ext cx="755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21228612" y="11802886"/>
            <a:ext cx="1453588" cy="23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15890012" y="11567268"/>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196" name="TextBox 144"/>
          <p:cNvSpPr txBox="1"/>
          <p:nvPr/>
        </p:nvSpPr>
        <p:spPr>
          <a:xfrm>
            <a:off x="15958810" y="12047877"/>
            <a:ext cx="694421" cy="257212"/>
          </a:xfrm>
          <a:prstGeom prst="rect">
            <a:avLst/>
          </a:prstGeom>
          <a:noFill/>
        </p:spPr>
        <p:txBody>
          <a:bodyPr wrap="none" rtlCol="0">
            <a:spAutoFit/>
          </a:bodyPr>
          <a:lstStyle/>
          <a:p>
            <a:r>
              <a:rPr lang="en-US" sz="2000" dirty="0" smtClean="0"/>
              <a:t>data</a:t>
            </a:r>
            <a:endParaRPr lang="en-US" sz="2000" dirty="0"/>
          </a:p>
        </p:txBody>
      </p:sp>
      <p:sp>
        <p:nvSpPr>
          <p:cNvPr id="197" name="TextBox 145"/>
          <p:cNvSpPr txBox="1"/>
          <p:nvPr/>
        </p:nvSpPr>
        <p:spPr>
          <a:xfrm>
            <a:off x="17374797" y="11551093"/>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198" name="TextBox 146"/>
          <p:cNvSpPr txBox="1"/>
          <p:nvPr/>
        </p:nvSpPr>
        <p:spPr>
          <a:xfrm>
            <a:off x="17443595" y="12031702"/>
            <a:ext cx="694421" cy="257212"/>
          </a:xfrm>
          <a:prstGeom prst="rect">
            <a:avLst/>
          </a:prstGeom>
          <a:noFill/>
        </p:spPr>
        <p:txBody>
          <a:bodyPr wrap="none" rtlCol="0">
            <a:spAutoFit/>
          </a:bodyPr>
          <a:lstStyle/>
          <a:p>
            <a:r>
              <a:rPr lang="en-US" sz="2000" dirty="0" smtClean="0"/>
              <a:t>data</a:t>
            </a:r>
            <a:endParaRPr lang="en-US" sz="2000" dirty="0"/>
          </a:p>
        </p:txBody>
      </p:sp>
      <p:sp>
        <p:nvSpPr>
          <p:cNvPr id="199" name="TextBox 147"/>
          <p:cNvSpPr txBox="1"/>
          <p:nvPr/>
        </p:nvSpPr>
        <p:spPr>
          <a:xfrm>
            <a:off x="18947381" y="11569573"/>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200" name="TextBox 148"/>
          <p:cNvSpPr txBox="1"/>
          <p:nvPr/>
        </p:nvSpPr>
        <p:spPr>
          <a:xfrm>
            <a:off x="19016179" y="12050182"/>
            <a:ext cx="694421" cy="257212"/>
          </a:xfrm>
          <a:prstGeom prst="rect">
            <a:avLst/>
          </a:prstGeom>
          <a:noFill/>
        </p:spPr>
        <p:txBody>
          <a:bodyPr wrap="none" rtlCol="0">
            <a:spAutoFit/>
          </a:bodyPr>
          <a:lstStyle/>
          <a:p>
            <a:r>
              <a:rPr lang="en-US" sz="2000" dirty="0" smtClean="0"/>
              <a:t>data</a:t>
            </a:r>
            <a:endParaRPr lang="en-US" sz="2000" dirty="0"/>
          </a:p>
        </p:txBody>
      </p:sp>
      <p:sp>
        <p:nvSpPr>
          <p:cNvPr id="201" name="TextBox 149"/>
          <p:cNvSpPr txBox="1"/>
          <p:nvPr/>
        </p:nvSpPr>
        <p:spPr>
          <a:xfrm>
            <a:off x="20480992" y="11562645"/>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202" name="TextBox 150"/>
          <p:cNvSpPr txBox="1"/>
          <p:nvPr/>
        </p:nvSpPr>
        <p:spPr>
          <a:xfrm>
            <a:off x="20549789" y="12043254"/>
            <a:ext cx="694421" cy="257212"/>
          </a:xfrm>
          <a:prstGeom prst="rect">
            <a:avLst/>
          </a:prstGeom>
          <a:noFill/>
        </p:spPr>
        <p:txBody>
          <a:bodyPr wrap="none" rtlCol="0">
            <a:spAutoFit/>
          </a:bodyPr>
          <a:lstStyle/>
          <a:p>
            <a:r>
              <a:rPr lang="en-US" sz="2000" dirty="0" smtClean="0"/>
              <a:t>data</a:t>
            </a:r>
            <a:endParaRPr lang="en-US" sz="2000" dirty="0"/>
          </a:p>
        </p:txBody>
      </p:sp>
      <p:sp>
        <p:nvSpPr>
          <p:cNvPr id="203" name="Right Brace 251"/>
          <p:cNvSpPr/>
          <p:nvPr/>
        </p:nvSpPr>
        <p:spPr>
          <a:xfrm rot="5400000">
            <a:off x="18587523" y="7141785"/>
            <a:ext cx="660708" cy="6131485"/>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Striped Right Arrow 247"/>
          <p:cNvSpPr/>
          <p:nvPr/>
        </p:nvSpPr>
        <p:spPr>
          <a:xfrm rot="7000115">
            <a:off x="17557756" y="11341466"/>
            <a:ext cx="1796013" cy="346548"/>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05" name="Rectangle 156"/>
          <p:cNvSpPr/>
          <p:nvPr/>
        </p:nvSpPr>
        <p:spPr>
          <a:xfrm>
            <a:off x="14422675" y="11823600"/>
            <a:ext cx="1283852" cy="461665"/>
          </a:xfrm>
          <a:prstGeom prst="rect">
            <a:avLst/>
          </a:prstGeom>
        </p:spPr>
        <p:txBody>
          <a:bodyPr wrap="square">
            <a:spAutoFit/>
          </a:bodyPr>
          <a:lstStyle/>
          <a:p>
            <a:r>
              <a:rPr lang="zh-CN" altLang="en-US" sz="2400" smtClean="0"/>
              <a:t>区块链</a:t>
            </a:r>
            <a:endParaRPr lang="en-US" sz="2400" dirty="0"/>
          </a:p>
        </p:txBody>
      </p:sp>
    </p:spTree>
    <p:extLst>
      <p:ext uri="{BB962C8B-B14F-4D97-AF65-F5344CB8AC3E}">
        <p14:creationId xmlns:p14="http://schemas.microsoft.com/office/powerpoint/2010/main" val="41238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1558558" y="686218"/>
            <a:ext cx="17339041" cy="1440531"/>
            <a:chOff x="4941571" y="387438"/>
            <a:chExt cx="17339041" cy="799119"/>
          </a:xfrm>
        </p:grpSpPr>
        <p:sp>
          <p:nvSpPr>
            <p:cNvPr id="3" name="TextBox 34"/>
            <p:cNvSpPr txBox="1"/>
            <p:nvPr/>
          </p:nvSpPr>
          <p:spPr>
            <a:xfrm>
              <a:off x="4941571" y="387438"/>
              <a:ext cx="16778916" cy="614638"/>
            </a:xfrm>
            <a:prstGeom prst="rect">
              <a:avLst/>
            </a:prstGeom>
            <a:noFill/>
          </p:spPr>
          <p:txBody>
            <a:bodyPr wrap="none" lIns="91422" tIns="45711" rIns="91422" bIns="45711" rtlCol="0">
              <a:spAutoFit/>
            </a:bodyPr>
            <a:lstStyle/>
            <a:p>
              <a:r>
                <a:rPr lang="en-US" altLang="zh-CN" sz="6600" b="1" dirty="0">
                  <a:solidFill>
                    <a:schemeClr val="tx2"/>
                  </a:solidFill>
                  <a:latin typeface="微软雅黑" panose="020B0503020204020204" pitchFamily="34" charset="-122"/>
                  <a:cs typeface="Aparajita" panose="020B0604020202020204" pitchFamily="34" charset="0"/>
                </a:rPr>
                <a:t>Mutual Chain</a:t>
              </a:r>
              <a:r>
                <a:rPr lang="zh-CN" altLang="en-US" sz="6600" b="1" dirty="0">
                  <a:solidFill>
                    <a:schemeClr val="tx2"/>
                  </a:solidFill>
                  <a:latin typeface="微软雅黑" panose="020B0503020204020204" pitchFamily="34" charset="-122"/>
                  <a:cs typeface="Aparajita" panose="020B0604020202020204" pitchFamily="34" charset="0"/>
                </a:rPr>
                <a:t>系统实现 </a:t>
              </a:r>
              <a:r>
                <a:rPr lang="mr-IN" altLang="zh-CN" sz="4400" b="1" dirty="0">
                  <a:solidFill>
                    <a:srgbClr val="C00000"/>
                  </a:solidFill>
                  <a:latin typeface="微软雅黑" panose="020B0503020204020204" pitchFamily="34" charset="-122"/>
                  <a:cs typeface="Aparajita" panose="020B0604020202020204" pitchFamily="34" charset="0"/>
                </a:rPr>
                <a:t>–</a:t>
              </a:r>
              <a:r>
                <a:rPr lang="zh-CN" altLang="en-US" sz="4400" b="1" dirty="0">
                  <a:solidFill>
                    <a:srgbClr val="C00000"/>
                  </a:solidFill>
                  <a:latin typeface="微软雅黑" panose="020B0503020204020204" pitchFamily="34" charset="-122"/>
                  <a:cs typeface="Aparajita" panose="020B0604020202020204" pitchFamily="34" charset="0"/>
                </a:rPr>
                <a:t> 数字资产计算理论设计原理</a:t>
              </a:r>
              <a:endParaRPr lang="id-ID" sz="44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2321645" y="3183775"/>
          <a:ext cx="19202402" cy="6736080"/>
        </p:xfrm>
        <a:graphic>
          <a:graphicData uri="http://schemas.openxmlformats.org/drawingml/2006/table">
            <a:tbl>
              <a:tblPr firstRow="1" bandRow="1">
                <a:tableStyleId>{5C22544A-7EE6-4342-B048-85BDC9FD1C3A}</a:tableStyleId>
              </a:tblPr>
              <a:tblGrid>
                <a:gridCol w="2428155">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gridCol w="27178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gridCol w="2768600">
                  <a:extLst>
                    <a:ext uri="{9D8B030D-6E8A-4147-A177-3AD203B41FA5}">
                      <a16:colId xmlns:a16="http://schemas.microsoft.com/office/drawing/2014/main" val="20005"/>
                    </a:ext>
                  </a:extLst>
                </a:gridCol>
                <a:gridCol w="1955800">
                  <a:extLst>
                    <a:ext uri="{9D8B030D-6E8A-4147-A177-3AD203B41FA5}">
                      <a16:colId xmlns:a16="http://schemas.microsoft.com/office/drawing/2014/main" val="20006"/>
                    </a:ext>
                  </a:extLst>
                </a:gridCol>
                <a:gridCol w="2042247">
                  <a:extLst>
                    <a:ext uri="{9D8B030D-6E8A-4147-A177-3AD203B41FA5}">
                      <a16:colId xmlns:a16="http://schemas.microsoft.com/office/drawing/2014/main" val="20007"/>
                    </a:ext>
                  </a:extLst>
                </a:gridCol>
              </a:tblGrid>
              <a:tr h="370840">
                <a:tc>
                  <a:txBody>
                    <a:bodyPr/>
                    <a:lstStyle/>
                    <a:p>
                      <a:r>
                        <a:rPr lang="zh-CN" altLang="en-US" sz="2800" b="0" dirty="0" smtClean="0"/>
                        <a:t>输入／状态</a:t>
                      </a:r>
                      <a:endParaRPr lang="en-US" sz="2800" b="0" dirty="0"/>
                    </a:p>
                  </a:txBody>
                  <a:tcPr/>
                </a:tc>
                <a:tc>
                  <a:txBody>
                    <a:bodyPr/>
                    <a:lstStyle/>
                    <a:p>
                      <a:r>
                        <a:rPr lang="en-US" sz="2800" b="0" dirty="0" smtClean="0"/>
                        <a:t>S0(</a:t>
                      </a:r>
                      <a:r>
                        <a:rPr lang="zh-CN" altLang="en-US" sz="2800" b="0" dirty="0" smtClean="0"/>
                        <a:t>初始）</a:t>
                      </a:r>
                      <a:endParaRPr lang="en-US" sz="2800" b="0" dirty="0"/>
                    </a:p>
                  </a:txBody>
                  <a:tcPr/>
                </a:tc>
                <a:tc>
                  <a:txBody>
                    <a:bodyPr/>
                    <a:lstStyle/>
                    <a:p>
                      <a:r>
                        <a:rPr lang="en-US" altLang="zh-CN" sz="2800" b="0" dirty="0" smtClean="0"/>
                        <a:t>S1</a:t>
                      </a:r>
                      <a:r>
                        <a:rPr lang="zh-CN" altLang="en-US" sz="2800" b="0" dirty="0" smtClean="0"/>
                        <a:t>（充值确认）</a:t>
                      </a:r>
                      <a:endParaRPr lang="en-US" sz="2800" b="0" dirty="0"/>
                    </a:p>
                  </a:txBody>
                  <a:tcPr/>
                </a:tc>
                <a:tc>
                  <a:txBody>
                    <a:bodyPr/>
                    <a:lstStyle/>
                    <a:p>
                      <a:r>
                        <a:rPr lang="en-US" sz="2800" b="0" dirty="0" smtClean="0"/>
                        <a:t>S</a:t>
                      </a:r>
                      <a:r>
                        <a:rPr lang="en-US" altLang="zh-CN" sz="2800" b="0" dirty="0" smtClean="0"/>
                        <a:t>2</a:t>
                      </a:r>
                      <a:r>
                        <a:rPr lang="zh-CN" altLang="en-US" sz="2800" b="0" dirty="0" smtClean="0"/>
                        <a:t>（流转确认）</a:t>
                      </a:r>
                      <a:endParaRPr lang="en-US" sz="2800" b="0" dirty="0"/>
                    </a:p>
                  </a:txBody>
                  <a:tcPr/>
                </a:tc>
                <a:tc>
                  <a:txBody>
                    <a:bodyPr/>
                    <a:lstStyle/>
                    <a:p>
                      <a:r>
                        <a:rPr lang="en-US" sz="2800" b="0" dirty="0" smtClean="0"/>
                        <a:t>S</a:t>
                      </a:r>
                      <a:r>
                        <a:rPr lang="en-US" altLang="zh-CN" sz="2800" b="0" dirty="0" smtClean="0"/>
                        <a:t>3</a:t>
                      </a:r>
                      <a:r>
                        <a:rPr lang="zh-CN" altLang="en-US" sz="2800" b="0" dirty="0" smtClean="0"/>
                        <a:t>（授信确认）</a:t>
                      </a:r>
                      <a:endParaRPr lang="en-US" sz="2800" b="0" dirty="0"/>
                    </a:p>
                  </a:txBody>
                  <a:tcPr/>
                </a:tc>
                <a:tc>
                  <a:txBody>
                    <a:bodyPr/>
                    <a:lstStyle/>
                    <a:p>
                      <a:r>
                        <a:rPr lang="en-US" sz="2800" b="0" dirty="0" smtClean="0"/>
                        <a:t>S</a:t>
                      </a:r>
                      <a:r>
                        <a:rPr lang="en-US" altLang="zh-CN" sz="2800" b="0" dirty="0" smtClean="0"/>
                        <a:t>4</a:t>
                      </a:r>
                      <a:r>
                        <a:rPr lang="zh-CN" altLang="en-US" sz="2800" b="0" dirty="0" smtClean="0"/>
                        <a:t>（提现确认）</a:t>
                      </a:r>
                      <a:endParaRPr lang="en-US" sz="2800" b="0" dirty="0"/>
                    </a:p>
                  </a:txBody>
                  <a:tcPr/>
                </a:tc>
                <a:tc>
                  <a:txBody>
                    <a:bodyPr/>
                    <a:lstStyle/>
                    <a:p>
                      <a:r>
                        <a:rPr lang="en-US" altLang="zh-CN" sz="2800" b="0" dirty="0" smtClean="0"/>
                        <a:t>S5(</a:t>
                      </a:r>
                      <a:r>
                        <a:rPr lang="zh-CN" altLang="en-US" sz="2800" b="0" dirty="0" smtClean="0"/>
                        <a:t>激活）</a:t>
                      </a:r>
                      <a:endParaRPr lang="en-US" sz="2800" b="0" dirty="0"/>
                    </a:p>
                  </a:txBody>
                  <a:tcPr/>
                </a:tc>
                <a:tc>
                  <a:txBody>
                    <a:bodyPr/>
                    <a:lstStyle/>
                    <a:p>
                      <a:pPr algn="ctr"/>
                      <a:r>
                        <a:rPr lang="en-US" altLang="zh-CN" sz="2800" b="0" dirty="0" smtClean="0"/>
                        <a:t>S6</a:t>
                      </a:r>
                      <a:r>
                        <a:rPr lang="zh-CN" altLang="en-US" sz="2800" b="0" dirty="0" smtClean="0"/>
                        <a:t>（完结）</a:t>
                      </a:r>
                      <a:endParaRPr lang="en-US" sz="2800" b="0" dirty="0"/>
                    </a:p>
                  </a:txBody>
                  <a:tcPr/>
                </a:tc>
                <a:extLst>
                  <a:ext uri="{0D108BD9-81ED-4DB2-BD59-A6C34878D82A}">
                    <a16:rowId xmlns:a16="http://schemas.microsoft.com/office/drawing/2014/main" val="10000"/>
                  </a:ext>
                </a:extLst>
              </a:tr>
              <a:tr h="370840">
                <a:tc>
                  <a:txBody>
                    <a:bodyPr/>
                    <a:lstStyle/>
                    <a:p>
                      <a:r>
                        <a:rPr lang="zh-CN" altLang="en-US" sz="2800" dirty="0" smtClean="0"/>
                        <a:t>充值请求</a:t>
                      </a:r>
                      <a:r>
                        <a:rPr lang="en-US" altLang="zh-CN" sz="2800" dirty="0" smtClean="0"/>
                        <a:t>E01</a:t>
                      </a:r>
                      <a:endParaRPr lang="en-US" sz="2800" dirty="0"/>
                    </a:p>
                  </a:txBody>
                  <a:tcPr/>
                </a:tc>
                <a:tc>
                  <a:txBody>
                    <a:bodyPr/>
                    <a:lstStyle/>
                    <a:p>
                      <a:r>
                        <a:rPr lang="en-US" altLang="zh-CN" sz="2800" dirty="0" smtClean="0"/>
                        <a:t>S1</a:t>
                      </a:r>
                      <a:endParaRPr lang="en-US" sz="2800" dirty="0"/>
                    </a:p>
                  </a:txBody>
                  <a:tcPr/>
                </a:tc>
                <a:tc>
                  <a:txBody>
                    <a:bodyPr/>
                    <a:lstStyle/>
                    <a:p>
                      <a:r>
                        <a:rPr lang="en-US" altLang="zh-CN" sz="2800" dirty="0" smtClean="0"/>
                        <a:t>S1</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S1</a:t>
                      </a:r>
                      <a:endParaRPr lang="en-US" sz="2800" dirty="0"/>
                    </a:p>
                  </a:txBody>
                  <a:tcPr/>
                </a:tc>
                <a:tc>
                  <a:txBody>
                    <a:bodyPr/>
                    <a:lstStyle/>
                    <a:p>
                      <a:pPr algn="ctr"/>
                      <a:endParaRPr lang="en-US" sz="2800" dirty="0"/>
                    </a:p>
                  </a:txBody>
                  <a:tcPr/>
                </a:tc>
                <a:extLst>
                  <a:ext uri="{0D108BD9-81ED-4DB2-BD59-A6C34878D82A}">
                    <a16:rowId xmlns:a16="http://schemas.microsoft.com/office/drawing/2014/main" val="10001"/>
                  </a:ext>
                </a:extLst>
              </a:tr>
              <a:tr h="370840">
                <a:tc>
                  <a:txBody>
                    <a:bodyPr/>
                    <a:lstStyle/>
                    <a:p>
                      <a:r>
                        <a:rPr lang="zh-CN" altLang="en-US" sz="2800" dirty="0" smtClean="0"/>
                        <a:t>充值拒绝</a:t>
                      </a:r>
                      <a:r>
                        <a:rPr lang="en-US" altLang="zh-CN" sz="2800" dirty="0" smtClean="0"/>
                        <a:t>E02</a:t>
                      </a:r>
                      <a:endParaRPr lang="en-US" sz="2800" dirty="0"/>
                    </a:p>
                  </a:txBody>
                  <a:tcPr/>
                </a:tc>
                <a:tc>
                  <a:txBody>
                    <a:bodyPr/>
                    <a:lstStyle/>
                    <a:p>
                      <a:endParaRPr lang="en-US" sz="2800" dirty="0"/>
                    </a:p>
                  </a:txBody>
                  <a:tcPr/>
                </a:tc>
                <a:tc>
                  <a:txBody>
                    <a:bodyPr/>
                    <a:lstStyle/>
                    <a:p>
                      <a:r>
                        <a:rPr lang="en-US" sz="2800" dirty="0" smtClean="0"/>
                        <a:t>S0</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02"/>
                  </a:ext>
                </a:extLst>
              </a:tr>
              <a:tr h="370840">
                <a:tc>
                  <a:txBody>
                    <a:bodyPr/>
                    <a:lstStyle/>
                    <a:p>
                      <a:r>
                        <a:rPr lang="zh-CN" altLang="en-US" sz="2800" dirty="0" smtClean="0"/>
                        <a:t>充值确认</a:t>
                      </a:r>
                      <a:r>
                        <a:rPr lang="en-US" altLang="zh-CN" sz="2800" dirty="0" smtClean="0"/>
                        <a:t>E03</a:t>
                      </a:r>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03"/>
                  </a:ext>
                </a:extLst>
              </a:tr>
              <a:tr h="37084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2800" dirty="0" smtClean="0"/>
                        <a:t>流转请求</a:t>
                      </a:r>
                      <a:r>
                        <a:rPr lang="en-US" altLang="zh-CN" sz="2800" dirty="0" smtClean="0"/>
                        <a:t>E04</a:t>
                      </a:r>
                      <a:endParaRPr lang="en-US" sz="2800" dirty="0" smtClean="0"/>
                    </a:p>
                  </a:txBody>
                  <a:tcPr/>
                </a:tc>
                <a:tc>
                  <a:txBody>
                    <a:bodyPr/>
                    <a:lstStyle/>
                    <a:p>
                      <a:endParaRPr lang="en-US" sz="2800" dirty="0"/>
                    </a:p>
                  </a:txBody>
                  <a:tcPr/>
                </a:tc>
                <a:tc>
                  <a:txBody>
                    <a:bodyPr/>
                    <a:lstStyle/>
                    <a:p>
                      <a:endParaRPr lang="en-US" sz="2800" dirty="0"/>
                    </a:p>
                  </a:txBody>
                  <a:tcPr/>
                </a:tc>
                <a:tc>
                  <a:txBody>
                    <a:bodyPr/>
                    <a:lstStyle/>
                    <a:p>
                      <a:r>
                        <a:rPr lang="en-US" sz="2800" dirty="0" smtClean="0"/>
                        <a:t>S2</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S2</a:t>
                      </a:r>
                      <a:endParaRPr lang="en-US" sz="2800" dirty="0"/>
                    </a:p>
                  </a:txBody>
                  <a:tcPr/>
                </a:tc>
                <a:tc>
                  <a:txBody>
                    <a:bodyPr/>
                    <a:lstStyle/>
                    <a:p>
                      <a:pPr algn="ctr"/>
                      <a:endParaRPr lang="en-US" sz="2800" dirty="0"/>
                    </a:p>
                  </a:txBody>
                  <a:tcPr/>
                </a:tc>
                <a:extLst>
                  <a:ext uri="{0D108BD9-81ED-4DB2-BD59-A6C34878D82A}">
                    <a16:rowId xmlns:a16="http://schemas.microsoft.com/office/drawing/2014/main" val="10004"/>
                  </a:ext>
                </a:extLst>
              </a:tr>
              <a:tr h="370840">
                <a:tc>
                  <a:txBody>
                    <a:bodyPr/>
                    <a:lstStyle/>
                    <a:p>
                      <a:r>
                        <a:rPr lang="zh-CN" altLang="en-US" sz="2800" dirty="0" smtClean="0"/>
                        <a:t>流转拒绝</a:t>
                      </a:r>
                      <a:r>
                        <a:rPr lang="en-US" altLang="zh-CN" sz="2800" dirty="0" smtClean="0"/>
                        <a:t>E05</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05"/>
                  </a:ext>
                </a:extLst>
              </a:tr>
              <a:tr h="370840">
                <a:tc>
                  <a:txBody>
                    <a:bodyPr/>
                    <a:lstStyle/>
                    <a:p>
                      <a:r>
                        <a:rPr lang="zh-CN" altLang="en-US" sz="2800" dirty="0" smtClean="0"/>
                        <a:t>流转确认</a:t>
                      </a:r>
                      <a:r>
                        <a:rPr lang="en-US" altLang="zh-CN" sz="2800" dirty="0" smtClean="0"/>
                        <a:t>E06</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06"/>
                  </a:ext>
                </a:extLst>
              </a:tr>
              <a:tr h="370840">
                <a:tc>
                  <a:txBody>
                    <a:bodyPr/>
                    <a:lstStyle/>
                    <a:p>
                      <a:r>
                        <a:rPr lang="zh-CN" altLang="en-US" sz="2800" dirty="0" smtClean="0"/>
                        <a:t>授信请求</a:t>
                      </a:r>
                      <a:r>
                        <a:rPr lang="en-US" altLang="zh-CN" sz="2800" dirty="0" smtClean="0"/>
                        <a:t>E07</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S3</a:t>
                      </a:r>
                      <a:endParaRPr lang="en-US" sz="2800" dirty="0"/>
                    </a:p>
                  </a:txBody>
                  <a:tcPr/>
                </a:tc>
                <a:tc>
                  <a:txBody>
                    <a:bodyPr/>
                    <a:lstStyle/>
                    <a:p>
                      <a:endParaRPr lang="en-US" sz="2800" dirty="0"/>
                    </a:p>
                  </a:txBody>
                  <a:tcPr/>
                </a:tc>
                <a:tc>
                  <a:txBody>
                    <a:bodyPr/>
                    <a:lstStyle/>
                    <a:p>
                      <a:r>
                        <a:rPr lang="en-US" altLang="zh-CN" sz="2800" dirty="0" smtClean="0"/>
                        <a:t>S3</a:t>
                      </a:r>
                      <a:endParaRPr lang="en-US" sz="2800" dirty="0"/>
                    </a:p>
                  </a:txBody>
                  <a:tcPr/>
                </a:tc>
                <a:tc>
                  <a:txBody>
                    <a:bodyPr/>
                    <a:lstStyle/>
                    <a:p>
                      <a:pPr algn="ctr"/>
                      <a:endParaRPr lang="en-US" sz="2800" dirty="0"/>
                    </a:p>
                  </a:txBody>
                  <a:tcPr/>
                </a:tc>
                <a:extLst>
                  <a:ext uri="{0D108BD9-81ED-4DB2-BD59-A6C34878D82A}">
                    <a16:rowId xmlns:a16="http://schemas.microsoft.com/office/drawing/2014/main" val="10007"/>
                  </a:ext>
                </a:extLst>
              </a:tr>
              <a:tr h="370840">
                <a:tc>
                  <a:txBody>
                    <a:bodyPr/>
                    <a:lstStyle/>
                    <a:p>
                      <a:r>
                        <a:rPr lang="zh-CN" altLang="en-US" sz="2800" dirty="0" smtClean="0"/>
                        <a:t>授信拒绝</a:t>
                      </a:r>
                      <a:r>
                        <a:rPr lang="en-US" altLang="zh-CN" sz="2800" dirty="0" smtClean="0"/>
                        <a:t>E08</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08"/>
                  </a:ext>
                </a:extLst>
              </a:tr>
              <a:tr h="370840">
                <a:tc>
                  <a:txBody>
                    <a:bodyPr/>
                    <a:lstStyle/>
                    <a:p>
                      <a:r>
                        <a:rPr lang="zh-CN" altLang="en-US" sz="2800" dirty="0" smtClean="0"/>
                        <a:t>授信确认</a:t>
                      </a:r>
                      <a:r>
                        <a:rPr lang="en-US" altLang="zh-CN" sz="2800" dirty="0" smtClean="0"/>
                        <a:t>E09</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09"/>
                  </a:ext>
                </a:extLst>
              </a:tr>
              <a:tr h="370840">
                <a:tc>
                  <a:txBody>
                    <a:bodyPr/>
                    <a:lstStyle/>
                    <a:p>
                      <a:r>
                        <a:rPr lang="zh-CN" altLang="en-US" sz="2800" dirty="0" smtClean="0"/>
                        <a:t>提现请求</a:t>
                      </a:r>
                      <a:r>
                        <a:rPr lang="en-US" altLang="zh-CN" sz="2800" dirty="0" smtClean="0"/>
                        <a:t>E10</a:t>
                      </a:r>
                      <a:endParaRPr lang="en-US" sz="2800" dirty="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a:p>
                  </a:txBody>
                  <a:tcPr/>
                </a:tc>
                <a:tc>
                  <a:txBody>
                    <a:bodyPr/>
                    <a:lstStyle/>
                    <a:p>
                      <a:r>
                        <a:rPr lang="en-US" sz="2800" dirty="0" smtClean="0"/>
                        <a:t>S4</a:t>
                      </a:r>
                      <a:endParaRPr lang="en-US" sz="2800" dirty="0"/>
                    </a:p>
                  </a:txBody>
                  <a:tcPr/>
                </a:tc>
                <a:tc>
                  <a:txBody>
                    <a:bodyPr/>
                    <a:lstStyle/>
                    <a:p>
                      <a:r>
                        <a:rPr lang="en-US" altLang="zh-CN" sz="2800" dirty="0" smtClean="0"/>
                        <a:t>S4</a:t>
                      </a:r>
                      <a:endParaRPr lang="en-US" sz="2800" dirty="0"/>
                    </a:p>
                  </a:txBody>
                  <a:tcPr/>
                </a:tc>
                <a:tc>
                  <a:txBody>
                    <a:bodyPr/>
                    <a:lstStyle/>
                    <a:p>
                      <a:pPr algn="ctr"/>
                      <a:endParaRPr lang="en-US" sz="2800" dirty="0"/>
                    </a:p>
                  </a:txBody>
                  <a:tcPr/>
                </a:tc>
                <a:extLst>
                  <a:ext uri="{0D108BD9-81ED-4DB2-BD59-A6C34878D82A}">
                    <a16:rowId xmlns:a16="http://schemas.microsoft.com/office/drawing/2014/main" val="10010"/>
                  </a:ext>
                </a:extLst>
              </a:tr>
              <a:tr h="370840">
                <a:tc>
                  <a:txBody>
                    <a:bodyPr/>
                    <a:lstStyle/>
                    <a:p>
                      <a:r>
                        <a:rPr lang="zh-CN" altLang="en-US" sz="2800" dirty="0" smtClean="0"/>
                        <a:t>提现拒绝</a:t>
                      </a:r>
                      <a:r>
                        <a:rPr lang="en-US" altLang="zh-CN" sz="2800" dirty="0" smtClean="0"/>
                        <a:t>E11</a:t>
                      </a:r>
                      <a:endParaRPr lang="en-US" sz="2800" dirty="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pPr algn="ctr"/>
                      <a:endParaRPr lang="en-US" sz="2800" dirty="0"/>
                    </a:p>
                  </a:txBody>
                  <a:tcPr/>
                </a:tc>
                <a:extLst>
                  <a:ext uri="{0D108BD9-81ED-4DB2-BD59-A6C34878D82A}">
                    <a16:rowId xmlns:a16="http://schemas.microsoft.com/office/drawing/2014/main" val="10011"/>
                  </a:ext>
                </a:extLst>
              </a:tr>
              <a:tr h="370840">
                <a:tc>
                  <a:txBody>
                    <a:bodyPr/>
                    <a:lstStyle/>
                    <a:p>
                      <a:r>
                        <a:rPr lang="zh-CN" altLang="en-US" sz="2800" dirty="0" smtClean="0"/>
                        <a:t>提现确认</a:t>
                      </a:r>
                      <a:r>
                        <a:rPr lang="en-US" altLang="zh-CN" sz="2800" dirty="0" smtClean="0"/>
                        <a:t>E12</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S6</a:t>
                      </a:r>
                      <a:endParaRPr lang="en-US" sz="2800" dirty="0"/>
                    </a:p>
                  </a:txBody>
                  <a:tcPr/>
                </a:tc>
                <a:tc>
                  <a:txBody>
                    <a:bodyPr/>
                    <a:lstStyle/>
                    <a:p>
                      <a:endParaRPr lang="en-US" sz="2800" dirty="0"/>
                    </a:p>
                  </a:txBody>
                  <a:tcPr/>
                </a:tc>
                <a:tc>
                  <a:txBody>
                    <a:bodyPr/>
                    <a:lstStyle/>
                    <a:p>
                      <a:pPr algn="ctr"/>
                      <a:r>
                        <a:rPr lang="en-US" altLang="zh-CN" sz="2800" dirty="0" smtClean="0"/>
                        <a:t>Final State</a:t>
                      </a:r>
                      <a:endParaRPr lang="en-US" sz="2800" dirty="0"/>
                    </a:p>
                  </a:txBody>
                  <a:tcPr/>
                </a:tc>
                <a:extLst>
                  <a:ext uri="{0D108BD9-81ED-4DB2-BD59-A6C34878D82A}">
                    <a16:rowId xmlns:a16="http://schemas.microsoft.com/office/drawing/2014/main" val="10012"/>
                  </a:ext>
                </a:extLst>
              </a:tr>
            </a:tbl>
          </a:graphicData>
        </a:graphic>
      </p:graphicFrame>
      <p:sp>
        <p:nvSpPr>
          <p:cNvPr id="6" name="Rectangle 13"/>
          <p:cNvSpPr/>
          <p:nvPr/>
        </p:nvSpPr>
        <p:spPr>
          <a:xfrm>
            <a:off x="2020020" y="2264475"/>
            <a:ext cx="15058931" cy="646331"/>
          </a:xfrm>
          <a:prstGeom prst="rect">
            <a:avLst/>
          </a:prstGeom>
        </p:spPr>
        <p:txBody>
          <a:bodyPr wrap="none">
            <a:spAutoFit/>
          </a:bodyPr>
          <a:lstStyle/>
          <a:p>
            <a:r>
              <a:rPr lang="en-US" altLang="zh-CN" b="1" dirty="0" err="1" smtClean="0"/>
              <a:t>MChain</a:t>
            </a:r>
            <a:r>
              <a:rPr lang="zh-CN" altLang="en-US" b="1" dirty="0" smtClean="0"/>
              <a:t>状态</a:t>
            </a:r>
            <a:r>
              <a:rPr lang="zh-CN" altLang="en-US" b="1" dirty="0"/>
              <a:t>转换</a:t>
            </a:r>
            <a:r>
              <a:rPr lang="zh-CN" altLang="en-US" b="1" dirty="0" smtClean="0"/>
              <a:t>函数（区块链上链数据结构和流程逻辑数据标准基础）：</a:t>
            </a:r>
            <a:endParaRPr lang="en-US" dirty="0"/>
          </a:p>
        </p:txBody>
      </p:sp>
      <p:sp>
        <p:nvSpPr>
          <p:cNvPr id="7" name="Rectangle 9"/>
          <p:cNvSpPr/>
          <p:nvPr/>
        </p:nvSpPr>
        <p:spPr>
          <a:xfrm>
            <a:off x="2321645" y="10252409"/>
            <a:ext cx="16617049" cy="2862322"/>
          </a:xfrm>
          <a:prstGeom prst="rect">
            <a:avLst/>
          </a:prstGeom>
        </p:spPr>
        <p:txBody>
          <a:bodyPr wrap="none">
            <a:spAutoFit/>
          </a:bodyPr>
          <a:lstStyle/>
          <a:p>
            <a:r>
              <a:rPr lang="zh-CN" altLang="en-US" dirty="0" smtClean="0"/>
              <a:t>注：</a:t>
            </a:r>
            <a:endParaRPr lang="en-US" altLang="zh-CN" dirty="0"/>
          </a:p>
          <a:p>
            <a:pPr marL="1485717" lvl="1" indent="-571500">
              <a:buFont typeface="Arial" charset="0"/>
              <a:buChar char="•"/>
            </a:pPr>
            <a:r>
              <a:rPr lang="zh-CN" altLang="en-US" dirty="0" smtClean="0"/>
              <a:t>每一个输入都要走相应的金融流程和金融逻辑并做适当的计算</a:t>
            </a:r>
            <a:endParaRPr lang="en-US" altLang="zh-CN" dirty="0"/>
          </a:p>
          <a:p>
            <a:pPr marL="1485717" lvl="1" indent="-571500">
              <a:buFont typeface="Arial" charset="0"/>
              <a:buChar char="•"/>
            </a:pPr>
            <a:r>
              <a:rPr lang="zh-CN" altLang="en-US" dirty="0" smtClean="0"/>
              <a:t>可以根据实际业务需求适当添加可控确定状态</a:t>
            </a:r>
            <a:endParaRPr lang="en-US" altLang="zh-CN" dirty="0" smtClean="0"/>
          </a:p>
          <a:p>
            <a:pPr marL="1485717" lvl="1" indent="-571500">
              <a:buFont typeface="Arial" charset="0"/>
              <a:buChar char="•"/>
            </a:pPr>
            <a:r>
              <a:rPr lang="zh-CN" altLang="en-US" dirty="0" smtClean="0"/>
              <a:t>计算机程序具体实现金融逻辑及相应流程控制</a:t>
            </a:r>
            <a:endParaRPr lang="en-US" altLang="zh-CN" dirty="0" smtClean="0"/>
          </a:p>
          <a:p>
            <a:pPr marL="1485717" lvl="1" indent="-571500">
              <a:buFont typeface="Arial" charset="0"/>
              <a:buChar char="•"/>
            </a:pPr>
            <a:r>
              <a:rPr lang="zh-CN" altLang="en-US" dirty="0" smtClean="0"/>
              <a:t>根据资产状态及交易数据作为金融平台交易区块链实现的数据标准基础</a:t>
            </a:r>
            <a:endParaRPr lang="en-US" altLang="zh-CN" dirty="0" smtClean="0"/>
          </a:p>
        </p:txBody>
      </p:sp>
    </p:spTree>
    <p:extLst>
      <p:ext uri="{BB962C8B-B14F-4D97-AF65-F5344CB8AC3E}">
        <p14:creationId xmlns:p14="http://schemas.microsoft.com/office/powerpoint/2010/main" val="239225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790" y="669316"/>
            <a:ext cx="21939885" cy="2285405"/>
          </a:xfrm>
        </p:spPr>
        <p:txBody>
          <a:bodyPr/>
          <a:lstStyle/>
          <a:p>
            <a:r>
              <a:rPr lang="en-US" dirty="0" smtClean="0">
                <a:solidFill>
                  <a:srgbClr val="F2CC1F"/>
                </a:solidFill>
                <a:latin typeface="+mn-lt"/>
                <a:ea typeface="+mn-ea"/>
                <a:cs typeface="+mn-cs"/>
              </a:rPr>
              <a:t>Open, Trusted Supply Chain</a:t>
            </a:r>
            <a:endParaRPr lang="en-US" dirty="0">
              <a:solidFill>
                <a:srgbClr val="F2CC1F"/>
              </a:solidFill>
              <a:latin typeface="+mn-lt"/>
              <a:ea typeface="+mn-ea"/>
              <a:cs typeface="+mn-cs"/>
            </a:endParaRPr>
          </a:p>
        </p:txBody>
      </p:sp>
      <p:sp>
        <p:nvSpPr>
          <p:cNvPr id="3" name="Content Placeholder 2"/>
          <p:cNvSpPr>
            <a:spLocks noGrp="1"/>
          </p:cNvSpPr>
          <p:nvPr>
            <p:ph sz="half" idx="1"/>
          </p:nvPr>
        </p:nvSpPr>
        <p:spPr>
          <a:xfrm>
            <a:off x="859124" y="3505200"/>
            <a:ext cx="23171087" cy="9760573"/>
          </a:xfrm>
        </p:spPr>
        <p:txBody>
          <a:bodyPr>
            <a:normAutofit fontScale="77500" lnSpcReduction="20000"/>
          </a:bodyPr>
          <a:lstStyle/>
          <a:p>
            <a:r>
              <a:rPr lang="en-US" b="1" dirty="0"/>
              <a:t>WHAT?</a:t>
            </a:r>
            <a:r>
              <a:rPr lang="en-US" dirty="0"/>
              <a:t> </a:t>
            </a:r>
          </a:p>
          <a:p>
            <a:pPr marL="0" indent="0">
              <a:buNone/>
            </a:pPr>
            <a:r>
              <a:rPr lang="en-US" dirty="0" smtClean="0"/>
              <a:t>Consumers </a:t>
            </a:r>
            <a:r>
              <a:rPr lang="en-US" dirty="0"/>
              <a:t>are demanding genuine transparency on where and how their products are made. </a:t>
            </a:r>
            <a:r>
              <a:rPr lang="en-US" dirty="0" smtClean="0"/>
              <a:t>Governments require </a:t>
            </a:r>
            <a:r>
              <a:rPr lang="en-US" dirty="0"/>
              <a:t>more information about corporate supply chains, with penalties for non-compliance.  Secure by design of complex systems depends on total trust across the supply chain.	</a:t>
            </a:r>
            <a:endParaRPr lang="en-US" dirty="0" smtClean="0"/>
          </a:p>
          <a:p>
            <a:endParaRPr lang="en-US" dirty="0"/>
          </a:p>
          <a:p>
            <a:r>
              <a:rPr lang="en-US" b="1" dirty="0"/>
              <a:t>HOW</a:t>
            </a:r>
            <a:r>
              <a:rPr lang="en-US" b="1" dirty="0" smtClean="0"/>
              <a:t>?</a:t>
            </a:r>
          </a:p>
          <a:p>
            <a:pPr marL="0" indent="0">
              <a:buNone/>
            </a:pPr>
            <a:r>
              <a:rPr lang="en-US" dirty="0"/>
              <a:t> </a:t>
            </a:r>
            <a:r>
              <a:rPr lang="en-US" dirty="0" err="1" smtClean="0"/>
              <a:t>Blockchain</a:t>
            </a:r>
            <a:r>
              <a:rPr lang="en-US" dirty="0"/>
              <a:t> enables safe digital transfer of property across the end to end supply chain</a:t>
            </a:r>
            <a:r>
              <a:rPr lang="en-US" dirty="0" smtClean="0"/>
              <a:t>.</a:t>
            </a:r>
          </a:p>
          <a:p>
            <a:endParaRPr lang="en-US" dirty="0"/>
          </a:p>
          <a:p>
            <a:r>
              <a:rPr lang="en-US" b="1" dirty="0"/>
              <a:t>BENEFIT? </a:t>
            </a:r>
            <a:endParaRPr lang="en-US" dirty="0"/>
          </a:p>
          <a:p>
            <a:pPr marL="0" indent="0">
              <a:buNone/>
            </a:pPr>
            <a:r>
              <a:rPr lang="en-US" dirty="0" smtClean="0"/>
              <a:t>Verifiable</a:t>
            </a:r>
            <a:r>
              <a:rPr lang="en-US" dirty="0"/>
              <a:t>, preventing any party from altering or challenging the legitimacy of the information being exchanged</a:t>
            </a:r>
          </a:p>
          <a:p>
            <a:pPr marL="0" indent="0">
              <a:buNone/>
            </a:pPr>
            <a:r>
              <a:rPr lang="en-US" dirty="0"/>
              <a:t>Efficiencies through greater transparency to complex global supply </a:t>
            </a:r>
            <a:r>
              <a:rPr lang="en-US" dirty="0" smtClean="0"/>
              <a:t>chains</a:t>
            </a:r>
            <a:endParaRPr lang="en-US" dirty="0"/>
          </a:p>
          <a:p>
            <a:pPr marL="0" indent="0">
              <a:buNone/>
            </a:pPr>
            <a:r>
              <a:rPr lang="en-US" dirty="0"/>
              <a:t>Allow consumers to make informed purchases</a:t>
            </a:r>
          </a:p>
          <a:p>
            <a:pPr marL="0" indent="0">
              <a:buNone/>
            </a:pPr>
            <a:r>
              <a:rPr lang="en-US" dirty="0"/>
              <a:t>Governments can quickly and easily request reliable information from across the supply chain.</a:t>
            </a:r>
          </a:p>
          <a:p>
            <a:pPr marL="613681" lvl="1" indent="0">
              <a:buClr>
                <a:srgbClr val="1D3548"/>
              </a:buClr>
              <a:buSzPct val="80000"/>
              <a:buNone/>
            </a:pPr>
            <a:endParaRPr lang="en-US" sz="5332" kern="0" spc="-64" dirty="0">
              <a:solidFill>
                <a:srgbClr val="1D3548"/>
              </a:solidFill>
              <a:uFill>
                <a:solidFill>
                  <a:srgbClr val="424242"/>
                </a:solidFill>
              </a:uFill>
              <a:ea typeface="Helvetica Neue"/>
              <a:cs typeface="Helvetica Neue"/>
            </a:endParaRPr>
          </a:p>
        </p:txBody>
      </p:sp>
    </p:spTree>
    <p:extLst>
      <p:ext uri="{BB962C8B-B14F-4D97-AF65-F5344CB8AC3E}">
        <p14:creationId xmlns:p14="http://schemas.microsoft.com/office/powerpoint/2010/main" val="1684436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418" b="19418"/>
          <a:stretch>
            <a:fillRect/>
          </a:stretch>
        </p:blipFill>
        <p:spPr>
          <a:xfrm>
            <a:off x="10121" y="3795157"/>
            <a:ext cx="24377655" cy="9906001"/>
          </a:xfrm>
        </p:spPr>
      </p:pic>
      <p:sp>
        <p:nvSpPr>
          <p:cNvPr id="5" name="Rectangle 4"/>
          <p:cNvSpPr/>
          <p:nvPr/>
        </p:nvSpPr>
        <p:spPr>
          <a:xfrm>
            <a:off x="-5643" y="3784597"/>
            <a:ext cx="24377650" cy="9931403"/>
          </a:xfrm>
          <a:prstGeom prst="rect">
            <a:avLst/>
          </a:prstGeom>
          <a:solidFill>
            <a:srgbClr val="19232E">
              <a:alpha val="77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endParaRPr>
          </a:p>
        </p:txBody>
      </p:sp>
      <p:grpSp>
        <p:nvGrpSpPr>
          <p:cNvPr id="41" name="Group 40"/>
          <p:cNvGrpSpPr/>
          <p:nvPr/>
        </p:nvGrpSpPr>
        <p:grpSpPr>
          <a:xfrm>
            <a:off x="1357694" y="1937658"/>
            <a:ext cx="20934363" cy="7707086"/>
            <a:chOff x="5988388" y="483017"/>
            <a:chExt cx="12359700" cy="2429561"/>
          </a:xfrm>
        </p:grpSpPr>
        <p:sp>
          <p:nvSpPr>
            <p:cNvPr id="42" name="TextBox 41"/>
            <p:cNvSpPr txBox="1"/>
            <p:nvPr/>
          </p:nvSpPr>
          <p:spPr>
            <a:xfrm>
              <a:off x="5988388" y="483017"/>
              <a:ext cx="12359700" cy="924268"/>
            </a:xfrm>
            <a:prstGeom prst="rect">
              <a:avLst/>
            </a:prstGeom>
            <a:noFill/>
          </p:spPr>
          <p:txBody>
            <a:bodyPr wrap="square" lIns="91422" tIns="45711" rIns="91422" bIns="45711" rtlCol="0">
              <a:spAutoFit/>
            </a:bodyPr>
            <a:lstStyle/>
            <a:p>
              <a:pPr algn="ctr"/>
              <a:r>
                <a:rPr lang="en-US" altLang="zh-CN" sz="8800" b="1" dirty="0" smtClean="0">
                  <a:latin typeface="微软雅黑" panose="020B0503020204020204" pitchFamily="34" charset="-122"/>
                  <a:cs typeface="Aparajita" panose="020B0604020202020204" pitchFamily="34" charset="0"/>
                </a:rPr>
                <a:t>Mutual Chain Technologies</a:t>
              </a:r>
              <a:endParaRPr lang="id-ID" sz="8800" b="1" dirty="0" smtClean="0">
                <a:latin typeface="微软雅黑" panose="020B0503020204020204" pitchFamily="34" charset="-122"/>
                <a:cs typeface="Aparajita" panose="020B0604020202020204" pitchFamily="34" charset="0"/>
              </a:endParaRPr>
            </a:p>
          </p:txBody>
        </p:sp>
        <p:sp>
          <p:nvSpPr>
            <p:cNvPr id="43" name="Rectangle 42"/>
            <p:cNvSpPr/>
            <p:nvPr/>
          </p:nvSpPr>
          <p:spPr>
            <a:xfrm>
              <a:off x="10560904" y="2683121"/>
              <a:ext cx="3361880" cy="29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tx1"/>
                </a:solidFill>
                <a:latin typeface="Open Sans Light"/>
              </a:endParaRPr>
            </a:p>
          </p:txBody>
        </p:sp>
        <p:sp>
          <p:nvSpPr>
            <p:cNvPr id="44" name="Subtitle 2"/>
            <p:cNvSpPr txBox="1">
              <a:spLocks/>
            </p:cNvSpPr>
            <p:nvPr/>
          </p:nvSpPr>
          <p:spPr>
            <a:xfrm>
              <a:off x="6408533" y="1993210"/>
              <a:ext cx="11655185" cy="919368"/>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9600" dirty="0" smtClean="0">
                  <a:solidFill>
                    <a:schemeClr val="bg1"/>
                  </a:solidFill>
                  <a:latin typeface="微软雅黑" panose="020B0503020204020204" pitchFamily="34" charset="-122"/>
                  <a:cs typeface="Aparajita" panose="020B0604020202020204" pitchFamily="34" charset="0"/>
                </a:rPr>
                <a:t>THANKS</a:t>
              </a:r>
              <a:endParaRPr lang="en-US" sz="9600" dirty="0">
                <a:solidFill>
                  <a:schemeClr val="bg1"/>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50120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900" decel="100000" fill="hold"/>
                                        <p:tgtEl>
                                          <p:spTgt spid="4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15449</TotalTime>
  <Words>674</Words>
  <Application>Microsoft Office PowerPoint</Application>
  <PresentationFormat>自定义</PresentationFormat>
  <Paragraphs>208</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vt:i4>
      </vt:variant>
    </vt:vector>
  </HeadingPairs>
  <TitlesOfParts>
    <vt:vector size="22" baseType="lpstr">
      <vt:lpstr>Aparajita</vt:lpstr>
      <vt:lpstr>等线</vt:lpstr>
      <vt:lpstr>等线 Light</vt:lpstr>
      <vt:lpstr>Helvetica Neue</vt:lpstr>
      <vt:lpstr>Lato</vt:lpstr>
      <vt:lpstr>Mangal</vt:lpstr>
      <vt:lpstr>微软雅黑</vt:lpstr>
      <vt:lpstr>Open Sans Light</vt:lpstr>
      <vt:lpstr>微软雅黑 Light</vt:lpstr>
      <vt:lpstr>Arial</vt:lpstr>
      <vt:lpstr>Calibri</vt:lpstr>
      <vt:lpstr>Calibri Light</vt:lpstr>
      <vt:lpstr>Default Theme</vt:lpstr>
      <vt:lpstr>Office 主题​​</vt:lpstr>
      <vt:lpstr>1_Office 主题​​</vt:lpstr>
      <vt:lpstr>PowerPoint 演示文稿</vt:lpstr>
      <vt:lpstr>PowerPoint 演示文稿</vt:lpstr>
      <vt:lpstr>PowerPoint 演示文稿</vt:lpstr>
      <vt:lpstr>PowerPoint 演示文稿</vt:lpstr>
      <vt:lpstr>PowerPoint 演示文稿</vt:lpstr>
      <vt:lpstr>Open, Trusted Supply Chain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Wenyan Qin</dc:creator>
  <cp:lastModifiedBy>qwy</cp:lastModifiedBy>
  <cp:revision>2656</cp:revision>
  <dcterms:created xsi:type="dcterms:W3CDTF">2014-11-12T21:47:38Z</dcterms:created>
  <dcterms:modified xsi:type="dcterms:W3CDTF">2017-07-25T02:27:54Z</dcterms:modified>
</cp:coreProperties>
</file>