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 id="2147483793" r:id="rId2"/>
  </p:sldMasterIdLst>
  <p:notesMasterIdLst>
    <p:notesMasterId r:id="rId12"/>
  </p:notesMasterIdLst>
  <p:sldIdLst>
    <p:sldId id="524" r:id="rId3"/>
    <p:sldId id="531" r:id="rId4"/>
    <p:sldId id="537" r:id="rId5"/>
    <p:sldId id="528" r:id="rId6"/>
    <p:sldId id="529" r:id="rId7"/>
    <p:sldId id="525" r:id="rId8"/>
    <p:sldId id="538" r:id="rId9"/>
    <p:sldId id="526" r:id="rId10"/>
    <p:sldId id="53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56D831F-832C-449D-B785-25EAC68C8FD3}">
          <p14:sldIdLst>
            <p14:sldId id="524"/>
            <p14:sldId id="531"/>
            <p14:sldId id="537"/>
            <p14:sldId id="528"/>
            <p14:sldId id="529"/>
            <p14:sldId id="525"/>
            <p14:sldId id="538"/>
            <p14:sldId id="526"/>
            <p14:sldId id="533"/>
          </p14:sldIdLst>
        </p14:section>
        <p14:section name="backup" id="{EC4E2383-1F2D-4085-8AB7-C1F2333E1D9E}">
          <p14:sldIdLst/>
        </p14:section>
      </p14:sectionLst>
    </p:ext>
    <p:ext uri="{EFAFB233-063F-42B5-8137-9DF3F51BA10A}">
      <p15:sldGuideLst xmlns:p15="http://schemas.microsoft.com/office/powerpoint/2012/main">
        <p15:guide id="1" orient="horz" pos="2092" userDrawn="1">
          <p15:clr>
            <a:srgbClr val="A4A3A4"/>
          </p15:clr>
        </p15:guide>
        <p15:guide id="2" pos="7106" userDrawn="1">
          <p15:clr>
            <a:srgbClr val="A4A3A4"/>
          </p15:clr>
        </p15:guide>
        <p15:guide id="5" pos="778" userDrawn="1">
          <p15:clr>
            <a:srgbClr val="A4A3A4"/>
          </p15:clr>
        </p15:guide>
        <p15:guide id="6" pos="6516" userDrawn="1">
          <p15:clr>
            <a:srgbClr val="A4A3A4"/>
          </p15:clr>
        </p15:guide>
        <p15:guide id="7" pos="48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kplus" initials="l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46D"/>
    <a:srgbClr val="326A82"/>
    <a:srgbClr val="01173D"/>
    <a:srgbClr val="A174BA"/>
    <a:srgbClr val="7983BD"/>
    <a:srgbClr val="6F4388"/>
    <a:srgbClr val="4A5595"/>
    <a:srgbClr val="06C3F0"/>
    <a:srgbClr val="178BD1"/>
    <a:srgbClr val="059CB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9434" autoAdjust="0"/>
  </p:normalViewPr>
  <p:slideViewPr>
    <p:cSldViewPr snapToGrid="0" showGuides="1">
      <p:cViewPr>
        <p:scale>
          <a:sx n="59" d="100"/>
          <a:sy n="59" d="100"/>
        </p:scale>
        <p:origin x="66" y="594"/>
      </p:cViewPr>
      <p:guideLst>
        <p:guide orient="horz" pos="2092"/>
        <p:guide pos="7106"/>
        <p:guide pos="778"/>
        <p:guide pos="6516"/>
        <p:guide pos="4883"/>
      </p:guideLst>
    </p:cSldViewPr>
  </p:slideViewPr>
  <p:outlineViewPr>
    <p:cViewPr>
      <p:scale>
        <a:sx n="33" d="100"/>
        <a:sy n="33" d="100"/>
      </p:scale>
      <p:origin x="0" y="-4992"/>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90ECD-74F5-4C6A-955F-E902F058A4E8}" type="datetimeFigureOut">
              <a:rPr lang="zh-CN" altLang="en-US" smtClean="0"/>
              <a:pPr/>
              <a:t>2017/7/13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F2980-540F-4F7F-A4CC-709C5E980331}" type="slidenum">
              <a:rPr lang="zh-CN" altLang="en-US" smtClean="0"/>
              <a:pPr/>
              <a:t>‹#›</a:t>
            </a:fld>
            <a:endParaRPr lang="zh-CN" altLang="en-US"/>
          </a:p>
        </p:txBody>
      </p:sp>
    </p:spTree>
    <p:extLst>
      <p:ext uri="{BB962C8B-B14F-4D97-AF65-F5344CB8AC3E}">
        <p14:creationId xmlns:p14="http://schemas.microsoft.com/office/powerpoint/2010/main" val="384825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1</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2</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3</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4</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5</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6</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7</a:t>
            </a:fld>
            <a:endParaRPr lang="zh-CN" altLang="en-US"/>
          </a:p>
        </p:txBody>
      </p:sp>
    </p:spTree>
    <p:extLst>
      <p:ext uri="{BB962C8B-B14F-4D97-AF65-F5344CB8AC3E}">
        <p14:creationId xmlns:p14="http://schemas.microsoft.com/office/powerpoint/2010/main" val="360046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8</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9</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279814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406746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16274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31712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143042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77643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984532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85488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0511214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4091079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795285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7504885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97199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61078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568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351864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478245450"/>
      </p:ext>
    </p:extLst>
  </p:cSld>
  <p:clrMap bg1="lt1" tx1="dk1" bg2="lt2" tx2="dk2" accent1="accent1" accent2="accent2" accent3="accent3" accent4="accent4" accent5="accent5" accent6="accent6" hlink="hlink" folHlink="folHlink"/>
  <p:sldLayoutIdLst>
    <p:sldLayoutId id="2147483781" r:id="rId1"/>
    <p:sldLayoutId id="2147483786" r:id="rId2"/>
    <p:sldLayoutId id="2147483787" r:id="rId3"/>
    <p:sldLayoutId id="2147483791" r:id="rId4"/>
    <p:sldLayoutId id="2147483792" r:id="rId5"/>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FE73-A404-45C1-B77A-6DB3BD9EA953}" type="slidenum">
              <a:rPr lang="zh-CN" altLang="en-US" smtClean="0"/>
              <a:pPr/>
              <a:t>‹#›</a:t>
            </a:fld>
            <a:endParaRPr lang="zh-CN" altLang="en-US"/>
          </a:p>
        </p:txBody>
      </p:sp>
      <p:pic>
        <p:nvPicPr>
          <p:cNvPr id="7" name="图片 6"/>
          <p:cNvPicPr>
            <a:picLocks noChangeAspect="1"/>
          </p:cNvPicPr>
          <p:nvPr userDrawn="1"/>
        </p:nvPicPr>
        <p:blipFill>
          <a:blip r:embed="rId13">
            <a:lum bright="-10000" contrast="8000"/>
          </a:blip>
          <a:stretch>
            <a:fillRect/>
          </a:stretch>
        </p:blipFill>
        <p:spPr>
          <a:xfrm>
            <a:off x="0" y="0"/>
            <a:ext cx="12193057" cy="6864044"/>
          </a:xfrm>
          <a:prstGeom prst="rect">
            <a:avLst/>
          </a:prstGeom>
        </p:spPr>
      </p:pic>
    </p:spTree>
    <p:extLst>
      <p:ext uri="{BB962C8B-B14F-4D97-AF65-F5344CB8AC3E}">
        <p14:creationId xmlns:p14="http://schemas.microsoft.com/office/powerpoint/2010/main" val="52336408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22.jpeg"/><Relationship Id="rId18" Type="http://schemas.microsoft.com/office/2007/relationships/hdphoto" Target="../media/hdphoto8.wdp"/><Relationship Id="rId3" Type="http://schemas.openxmlformats.org/officeDocument/2006/relationships/image" Target="../media/image17.jpeg"/><Relationship Id="rId21" Type="http://schemas.openxmlformats.org/officeDocument/2006/relationships/image" Target="../media/image26.png"/><Relationship Id="rId7" Type="http://schemas.openxmlformats.org/officeDocument/2006/relationships/image" Target="../media/image19.jpeg"/><Relationship Id="rId12" Type="http://schemas.microsoft.com/office/2007/relationships/hdphoto" Target="../media/hdphoto5.wdp"/><Relationship Id="rId17" Type="http://schemas.openxmlformats.org/officeDocument/2006/relationships/image" Target="../media/image24.jpeg"/><Relationship Id="rId2" Type="http://schemas.openxmlformats.org/officeDocument/2006/relationships/notesSlide" Target="../notesSlides/notesSlide8.xml"/><Relationship Id="rId16" Type="http://schemas.microsoft.com/office/2007/relationships/hdphoto" Target="../media/hdphoto7.wdp"/><Relationship Id="rId20" Type="http://schemas.microsoft.com/office/2007/relationships/hdphoto" Target="../media/hdphoto9.wdp"/><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21.jpeg"/><Relationship Id="rId5" Type="http://schemas.openxmlformats.org/officeDocument/2006/relationships/image" Target="../media/image18.jpeg"/><Relationship Id="rId15" Type="http://schemas.openxmlformats.org/officeDocument/2006/relationships/image" Target="../media/image23.jpeg"/><Relationship Id="rId10" Type="http://schemas.microsoft.com/office/2007/relationships/hdphoto" Target="../media/hdphoto4.wdp"/><Relationship Id="rId19" Type="http://schemas.openxmlformats.org/officeDocument/2006/relationships/image" Target="../media/image25.jpeg"/><Relationship Id="rId4" Type="http://schemas.microsoft.com/office/2007/relationships/hdphoto" Target="../media/hdphoto1.wdp"/><Relationship Id="rId9" Type="http://schemas.openxmlformats.org/officeDocument/2006/relationships/image" Target="../media/image20.jpeg"/><Relationship Id="rId14" Type="http://schemas.microsoft.com/office/2007/relationships/hdphoto" Target="../media/hdphoto6.wdp"/></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42"/>
          <p:cNvSpPr/>
          <p:nvPr/>
        </p:nvSpPr>
        <p:spPr>
          <a:xfrm>
            <a:off x="2638697" y="2808235"/>
            <a:ext cx="6910251" cy="954107"/>
          </a:xfrm>
          <a:prstGeom prst="rect">
            <a:avLst/>
          </a:prstGeom>
        </p:spPr>
        <p:txBody>
          <a:bodyPr wrap="square">
            <a:spAutoFit/>
          </a:bodyPr>
          <a:lstStyle/>
          <a:p>
            <a:pPr algn="r"/>
            <a:r>
              <a:rPr lang="en-US" sz="2800" b="1" dirty="0" smtClean="0">
                <a:solidFill>
                  <a:schemeClr val="bg1"/>
                </a:solidFill>
              </a:rPr>
              <a:t>A </a:t>
            </a:r>
            <a:r>
              <a:rPr lang="en-US" sz="2800" b="1" dirty="0">
                <a:solidFill>
                  <a:schemeClr val="bg1"/>
                </a:solidFill>
              </a:rPr>
              <a:t>High Performance Blockchain Framework for Mutual Financial Service</a:t>
            </a:r>
            <a:endParaRPr lang="en-US" sz="2800" dirty="0">
              <a:solidFill>
                <a:schemeClr val="bg1"/>
              </a:solidFill>
            </a:endParaRPr>
          </a:p>
        </p:txBody>
      </p:sp>
      <p:sp>
        <p:nvSpPr>
          <p:cNvPr id="2" name="矩形 1"/>
          <p:cNvSpPr/>
          <p:nvPr/>
        </p:nvSpPr>
        <p:spPr>
          <a:xfrm>
            <a:off x="4196201" y="1182800"/>
            <a:ext cx="5352747" cy="1200329"/>
          </a:xfrm>
          <a:prstGeom prst="rect">
            <a:avLst/>
          </a:prstGeom>
        </p:spPr>
        <p:txBody>
          <a:bodyPr wrap="none">
            <a:spAutoFit/>
          </a:bodyPr>
          <a:lstStyle/>
          <a:p>
            <a:pPr algn="r"/>
            <a:r>
              <a:rPr lang="en-US" sz="7200" b="1" dirty="0">
                <a:solidFill>
                  <a:schemeClr val="bg1"/>
                </a:solidFill>
              </a:rPr>
              <a:t>Mutual Chain</a:t>
            </a:r>
            <a:endParaRPr lang="en-US" sz="7200" dirty="0">
              <a:solidFill>
                <a:schemeClr val="bg1"/>
              </a:solidFill>
            </a:endParaRPr>
          </a:p>
        </p:txBody>
      </p:sp>
      <p:pic>
        <p:nvPicPr>
          <p:cNvPr id="1026" name="Picture 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834" y="4049966"/>
            <a:ext cx="6466114" cy="104023"/>
          </a:xfrm>
          <a:prstGeom prst="rect">
            <a:avLst/>
          </a:prstGeom>
          <a:ln/>
        </p:spPr>
        <p:style>
          <a:lnRef idx="2">
            <a:schemeClr val="accent1"/>
          </a:lnRef>
          <a:fillRef idx="1">
            <a:schemeClr val="lt1"/>
          </a:fillRef>
          <a:effectRef idx="0">
            <a:schemeClr val="accent1"/>
          </a:effectRef>
          <a:fontRef idx="minor">
            <a:schemeClr val="dk1"/>
          </a:fontRef>
        </p:style>
      </p:pic>
      <p:sp>
        <p:nvSpPr>
          <p:cNvPr id="3" name="矩形 2"/>
          <p:cNvSpPr/>
          <p:nvPr/>
        </p:nvSpPr>
        <p:spPr>
          <a:xfrm>
            <a:off x="5666730" y="4441613"/>
            <a:ext cx="3882218" cy="707886"/>
          </a:xfrm>
          <a:prstGeom prst="rect">
            <a:avLst/>
          </a:prstGeom>
        </p:spPr>
        <p:txBody>
          <a:bodyPr wrap="none">
            <a:spAutoFit/>
          </a:bodyPr>
          <a:lstStyle/>
          <a:p>
            <a:pPr algn="r"/>
            <a:r>
              <a:rPr lang="en-US" altLang="zh-CN" sz="4000" dirty="0" smtClean="0">
                <a:solidFill>
                  <a:schemeClr val="bg1"/>
                </a:solidFill>
              </a:rPr>
              <a:t>Executive Briefing</a:t>
            </a:r>
            <a:endParaRPr lang="en-US" sz="4000" dirty="0">
              <a:solidFill>
                <a:schemeClr val="bg1"/>
              </a:solidFill>
            </a:endParaRPr>
          </a:p>
        </p:txBody>
      </p:sp>
      <p:sp>
        <p:nvSpPr>
          <p:cNvPr id="6" name="Rectangle 142"/>
          <p:cNvSpPr/>
          <p:nvPr/>
        </p:nvSpPr>
        <p:spPr>
          <a:xfrm>
            <a:off x="2638697" y="5375568"/>
            <a:ext cx="6910251" cy="523220"/>
          </a:xfrm>
          <a:prstGeom prst="rect">
            <a:avLst/>
          </a:prstGeom>
        </p:spPr>
        <p:txBody>
          <a:bodyPr wrap="square">
            <a:spAutoFit/>
          </a:bodyPr>
          <a:lstStyle/>
          <a:p>
            <a:pPr algn="r"/>
            <a:r>
              <a:rPr lang="en-US" sz="2800" b="1" dirty="0" smtClean="0">
                <a:solidFill>
                  <a:schemeClr val="bg1"/>
                </a:solidFill>
              </a:rPr>
              <a:t>June 2017</a:t>
            </a:r>
            <a:endParaRPr lang="en-US" sz="2800" dirty="0">
              <a:solidFill>
                <a:schemeClr val="bg1"/>
              </a:solidFill>
            </a:endParaRPr>
          </a:p>
        </p:txBody>
      </p:sp>
    </p:spTree>
    <p:extLst>
      <p:ext uri="{BB962C8B-B14F-4D97-AF65-F5344CB8AC3E}">
        <p14:creationId xmlns:p14="http://schemas.microsoft.com/office/powerpoint/2010/main" val="3857960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7" y="499223"/>
            <a:ext cx="6233874" cy="646331"/>
          </a:xfrm>
          <a:prstGeom prst="rect">
            <a:avLst/>
          </a:prstGeom>
        </p:spPr>
        <p:txBody>
          <a:bodyPr wrap="square">
            <a:spAutoFit/>
          </a:bodyPr>
          <a:lstStyle/>
          <a:p>
            <a:r>
              <a:rPr lang="zh-CN" altLang="en-US" dirty="0">
                <a:solidFill>
                  <a:schemeClr val="bg1"/>
                </a:solidFill>
              </a:rPr>
              <a:t>互助链（</a:t>
            </a:r>
            <a:r>
              <a:rPr lang="en-US" dirty="0">
                <a:solidFill>
                  <a:schemeClr val="bg1"/>
                </a:solidFill>
              </a:rPr>
              <a:t>Mutual Chain</a:t>
            </a:r>
            <a:r>
              <a:rPr lang="zh-CN" altLang="en-US" dirty="0">
                <a:solidFill>
                  <a:schemeClr val="bg1"/>
                </a:solidFill>
              </a:rPr>
              <a:t>）是一个基于加密数字货币的互助金融技术构架和完整的（金融）产品及服务的解决方案。</a:t>
            </a:r>
            <a:endParaRPr lang="en-US" dirty="0">
              <a:solidFill>
                <a:schemeClr val="bg1"/>
              </a:solidFill>
            </a:endParaRPr>
          </a:p>
        </p:txBody>
      </p:sp>
      <p:pic>
        <p:nvPicPr>
          <p:cNvPr id="35" name="图片 34"/>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26479" t="19635" r="26756" b="25049"/>
          <a:stretch/>
        </p:blipFill>
        <p:spPr>
          <a:xfrm>
            <a:off x="3180572" y="2414183"/>
            <a:ext cx="5580481" cy="3335148"/>
          </a:xfrm>
          <a:prstGeom prst="rect">
            <a:avLst/>
          </a:prstGeom>
        </p:spPr>
      </p:pic>
      <p:sp>
        <p:nvSpPr>
          <p:cNvPr id="37" name="Rectangle 112"/>
          <p:cNvSpPr/>
          <p:nvPr/>
        </p:nvSpPr>
        <p:spPr>
          <a:xfrm>
            <a:off x="600392" y="2807875"/>
            <a:ext cx="3203354" cy="1463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600" i="1" dirty="0" smtClean="0"/>
              <a:t>Private Chains: </a:t>
            </a:r>
          </a:p>
          <a:p>
            <a:r>
              <a:rPr lang="en-US" altLang="zh-CN" sz="1600" i="1" dirty="0"/>
              <a:t> </a:t>
            </a:r>
            <a:r>
              <a:rPr lang="en-US" altLang="zh-CN" sz="1600" i="1" dirty="0" smtClean="0"/>
              <a:t>      Private Transactions</a:t>
            </a:r>
          </a:p>
          <a:p>
            <a:pPr marL="285750" indent="-285750">
              <a:buFont typeface="Arial" panose="020B0604020202020204" pitchFamily="34" charset="0"/>
              <a:buChar char="•"/>
            </a:pPr>
            <a:r>
              <a:rPr lang="en-US" altLang="zh-CN" sz="1600" i="1" dirty="0" smtClean="0"/>
              <a:t>Consortium Chains:  </a:t>
            </a:r>
          </a:p>
          <a:p>
            <a:r>
              <a:rPr lang="en-US" altLang="zh-CN" sz="1600" i="1" dirty="0"/>
              <a:t> </a:t>
            </a:r>
            <a:r>
              <a:rPr lang="en-US" altLang="zh-CN" sz="1600" i="1" dirty="0" smtClean="0"/>
              <a:t>      Financial Institutions</a:t>
            </a:r>
          </a:p>
          <a:p>
            <a:pPr marL="285750" indent="-285750">
              <a:buFont typeface="Arial" panose="020B0604020202020204" pitchFamily="34" charset="0"/>
              <a:buChar char="•"/>
            </a:pPr>
            <a:r>
              <a:rPr lang="en-US" altLang="zh-CN" sz="1600" i="1" dirty="0" smtClean="0"/>
              <a:t>Public Chains: </a:t>
            </a:r>
          </a:p>
          <a:p>
            <a:r>
              <a:rPr lang="en-US" altLang="zh-CN" sz="1600" i="1" dirty="0"/>
              <a:t> </a:t>
            </a:r>
            <a:r>
              <a:rPr lang="en-US" altLang="zh-CN" sz="1600" i="1" dirty="0" smtClean="0"/>
              <a:t>      Public Mutual Collaboration</a:t>
            </a:r>
            <a:endParaRPr lang="en-US" altLang="zh-CN" sz="1600" i="1" dirty="0"/>
          </a:p>
          <a:p>
            <a:pPr marL="285750" indent="-285750">
              <a:buFont typeface="Arial" panose="020B0604020202020204" pitchFamily="34" charset="0"/>
              <a:buChar char="•"/>
            </a:pPr>
            <a:endParaRPr lang="en-US" altLang="zh-CN" i="1" dirty="0" smtClean="0"/>
          </a:p>
        </p:txBody>
      </p:sp>
      <p:sp>
        <p:nvSpPr>
          <p:cNvPr id="38" name="圆角矩形 37"/>
          <p:cNvSpPr/>
          <p:nvPr/>
        </p:nvSpPr>
        <p:spPr>
          <a:xfrm rot="10800000" flipH="1" flipV="1">
            <a:off x="484898" y="1968212"/>
            <a:ext cx="2209530" cy="559656"/>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39" name="矩形 38"/>
          <p:cNvSpPr/>
          <p:nvPr/>
        </p:nvSpPr>
        <p:spPr>
          <a:xfrm>
            <a:off x="757451" y="1980600"/>
            <a:ext cx="1571264" cy="590033"/>
          </a:xfrm>
          <a:prstGeom prst="rect">
            <a:avLst/>
          </a:prstGeom>
        </p:spPr>
        <p:txBody>
          <a:bodyPr wrap="none">
            <a:spAutoFit/>
          </a:bodyPr>
          <a:lstStyle/>
          <a:p>
            <a:pPr algn="ctr" defTabSz="342813">
              <a:lnSpc>
                <a:spcPts val="2000"/>
              </a:lnSpc>
              <a:defRPr/>
            </a:pPr>
            <a:r>
              <a:rPr lang="en-US" altLang="zh-CN" sz="1600" b="1" i="1" kern="0" dirty="0" smtClean="0">
                <a:solidFill>
                  <a:srgbClr val="326A82"/>
                </a:solidFill>
                <a:latin typeface="微软雅黑" panose="020B0503020204020204" pitchFamily="34" charset="-122"/>
                <a:ea typeface="微软雅黑" panose="020B0503020204020204" pitchFamily="34" charset="-122"/>
              </a:rPr>
              <a:t>Mutual Chain</a:t>
            </a:r>
          </a:p>
          <a:p>
            <a:pPr algn="ctr" defTabSz="342813">
              <a:lnSpc>
                <a:spcPts val="2000"/>
              </a:lnSpc>
              <a:defRPr/>
            </a:pPr>
            <a:r>
              <a:rPr lang="zh-CN" altLang="en-US" sz="1600" b="1" i="1" kern="0" dirty="0" smtClean="0">
                <a:solidFill>
                  <a:srgbClr val="326A82"/>
                </a:solidFill>
                <a:latin typeface="微软雅黑" panose="020B0503020204020204" pitchFamily="34" charset="-122"/>
                <a:ea typeface="微软雅黑" panose="020B0503020204020204" pitchFamily="34" charset="-122"/>
              </a:rPr>
              <a:t>存在形态</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47" name="Rectangle 112"/>
          <p:cNvSpPr/>
          <p:nvPr/>
        </p:nvSpPr>
        <p:spPr>
          <a:xfrm>
            <a:off x="8610737" y="1930132"/>
            <a:ext cx="3117910" cy="2246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600" i="1" dirty="0"/>
              <a:t>#1 in </a:t>
            </a:r>
            <a:r>
              <a:rPr lang="en-US" altLang="zh-CN" sz="1600" i="1" dirty="0" smtClean="0"/>
              <a:t>Blockchain </a:t>
            </a:r>
            <a:r>
              <a:rPr lang="en-US" altLang="zh-CN" sz="1600" i="1" dirty="0"/>
              <a:t>Infrastructure (private, </a:t>
            </a:r>
            <a:r>
              <a:rPr lang="en-US" altLang="zh-CN" sz="1600" i="1" dirty="0" smtClean="0"/>
              <a:t>consortium &amp; public chain)</a:t>
            </a:r>
            <a:endParaRPr lang="en-US" altLang="zh-CN" sz="1600" i="1" dirty="0"/>
          </a:p>
          <a:p>
            <a:pPr marL="285750" indent="-285750">
              <a:buFont typeface="Arial" panose="020B0604020202020204" pitchFamily="34" charset="0"/>
              <a:buChar char="•"/>
            </a:pPr>
            <a:r>
              <a:rPr lang="en-US" altLang="zh-CN" sz="1600" i="1" dirty="0"/>
              <a:t>#1 </a:t>
            </a:r>
            <a:r>
              <a:rPr lang="en-US" altLang="zh-CN" sz="1600" i="1" dirty="0" smtClean="0"/>
              <a:t>in Blockchain as a Service</a:t>
            </a:r>
            <a:endParaRPr lang="en-US" altLang="zh-CN" sz="1600" i="1" dirty="0"/>
          </a:p>
          <a:p>
            <a:pPr marL="285750" indent="-285750">
              <a:buFont typeface="Arial" panose="020B0604020202020204" pitchFamily="34" charset="0"/>
              <a:buChar char="•"/>
            </a:pPr>
            <a:r>
              <a:rPr lang="en-US" altLang="zh-CN" sz="1600" i="1" dirty="0"/>
              <a:t>Constructing World’s Largest </a:t>
            </a:r>
            <a:r>
              <a:rPr lang="en-US" altLang="zh-CN" sz="1600" i="1" dirty="0" smtClean="0"/>
              <a:t>mutual </a:t>
            </a:r>
            <a:r>
              <a:rPr lang="en-US" altLang="zh-CN" sz="1600" i="1" dirty="0" err="1" smtClean="0"/>
              <a:t>blockchains</a:t>
            </a:r>
            <a:r>
              <a:rPr lang="en-US" altLang="zh-CN" sz="1600" i="1" dirty="0" smtClean="0"/>
              <a:t> </a:t>
            </a:r>
            <a:r>
              <a:rPr lang="en-US" altLang="zh-CN" sz="1600" i="1" dirty="0"/>
              <a:t>- the Platform for </a:t>
            </a:r>
            <a:r>
              <a:rPr lang="en-US" altLang="zh-CN" sz="1600" i="1" dirty="0" smtClean="0"/>
              <a:t>Mutual Financial Services &amp; Mutual Insurance</a:t>
            </a:r>
            <a:endParaRPr lang="en-US" altLang="zh-CN" sz="1600" i="1" dirty="0"/>
          </a:p>
          <a:p>
            <a:pPr marL="285750" indent="-285750">
              <a:buFont typeface="Arial" panose="020B0604020202020204" pitchFamily="34" charset="0"/>
              <a:buChar char="•"/>
            </a:pPr>
            <a:endParaRPr lang="en-US" altLang="zh-CN" i="1" dirty="0" smtClean="0"/>
          </a:p>
        </p:txBody>
      </p:sp>
      <p:sp>
        <p:nvSpPr>
          <p:cNvPr id="48" name="圆角矩形 47"/>
          <p:cNvSpPr/>
          <p:nvPr/>
        </p:nvSpPr>
        <p:spPr>
          <a:xfrm rot="10800000" flipH="1" flipV="1">
            <a:off x="8761052" y="1394353"/>
            <a:ext cx="1753355" cy="393469"/>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49" name="矩形 48"/>
          <p:cNvSpPr/>
          <p:nvPr/>
        </p:nvSpPr>
        <p:spPr>
          <a:xfrm>
            <a:off x="9180261" y="1424312"/>
            <a:ext cx="595035" cy="333553"/>
          </a:xfrm>
          <a:prstGeom prst="rect">
            <a:avLst/>
          </a:prstGeom>
        </p:spPr>
        <p:txBody>
          <a:bodyPr wrap="none">
            <a:spAutoFit/>
          </a:bodyPr>
          <a:lstStyle/>
          <a:p>
            <a:pPr algn="ctr" defTabSz="342813">
              <a:lnSpc>
                <a:spcPts val="2000"/>
              </a:lnSpc>
              <a:defRPr/>
            </a:pPr>
            <a:r>
              <a:rPr lang="zh-CN" altLang="en-US" sz="1600" b="1" i="1" kern="0" dirty="0" smtClean="0">
                <a:solidFill>
                  <a:srgbClr val="326A82"/>
                </a:solidFill>
                <a:latin typeface="微软雅黑" panose="020B0503020204020204" pitchFamily="34" charset="-122"/>
                <a:ea typeface="微软雅黑" panose="020B0503020204020204" pitchFamily="34" charset="-122"/>
              </a:rPr>
              <a:t>定位</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grpSp>
        <p:nvGrpSpPr>
          <p:cNvPr id="60" name="组合 105"/>
          <p:cNvGrpSpPr/>
          <p:nvPr/>
        </p:nvGrpSpPr>
        <p:grpSpPr>
          <a:xfrm>
            <a:off x="5777682" y="3659558"/>
            <a:ext cx="676343" cy="676343"/>
            <a:chOff x="2857091" y="3115379"/>
            <a:chExt cx="1087200" cy="1087200"/>
          </a:xfrm>
        </p:grpSpPr>
        <p:sp>
          <p:nvSpPr>
            <p:cNvPr id="62" name="椭圆 61"/>
            <p:cNvSpPr/>
            <p:nvPr/>
          </p:nvSpPr>
          <p:spPr>
            <a:xfrm>
              <a:off x="2857091" y="3115379"/>
              <a:ext cx="1087200" cy="1087200"/>
            </a:xfrm>
            <a:prstGeom prst="ellipse">
              <a:avLst/>
            </a:prstGeom>
            <a:gradFill flip="none" rotWithShape="1">
              <a:gsLst>
                <a:gs pos="0">
                  <a:schemeClr val="bg1">
                    <a:lumMod val="75000"/>
                  </a:schemeClr>
                </a:gs>
                <a:gs pos="100000">
                  <a:schemeClr val="bg1"/>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63" name="椭圆 62"/>
            <p:cNvSpPr/>
            <p:nvPr/>
          </p:nvSpPr>
          <p:spPr>
            <a:xfrm>
              <a:off x="2873868" y="3132156"/>
              <a:ext cx="1053646" cy="1053646"/>
            </a:xfrm>
            <a:prstGeom prst="ellipse">
              <a:avLst/>
            </a:prstGeom>
            <a:gradFill flip="none" rotWithShape="1">
              <a:gsLst>
                <a:gs pos="0">
                  <a:schemeClr val="bg1">
                    <a:lumMod val="75000"/>
                  </a:schemeClr>
                </a:gs>
                <a:gs pos="100000">
                  <a:schemeClr val="bg1"/>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sp>
        <p:nvSpPr>
          <p:cNvPr id="64" name="Rectangle 18"/>
          <p:cNvSpPr/>
          <p:nvPr/>
        </p:nvSpPr>
        <p:spPr>
          <a:xfrm>
            <a:off x="5177623" y="4355216"/>
            <a:ext cx="2100064" cy="539250"/>
          </a:xfrm>
          <a:prstGeom prst="rect">
            <a:avLst/>
          </a:prstGeom>
        </p:spPr>
        <p:txBody>
          <a:bodyPr wrap="square">
            <a:spAutoFit/>
          </a:bodyPr>
          <a:lstStyle/>
          <a:p>
            <a:pPr algn="ctr" defTabSz="914057">
              <a:lnSpc>
                <a:spcPct val="80000"/>
              </a:lnSpc>
            </a:pPr>
            <a:r>
              <a:rPr lang="en-US" sz="1200" b="1" i="1" dirty="0">
                <a:solidFill>
                  <a:schemeClr val="bg1"/>
                </a:solidFill>
              </a:rPr>
              <a:t>World’s </a:t>
            </a:r>
            <a:r>
              <a:rPr lang="en-US" sz="1200" b="1" i="1" dirty="0" smtClean="0">
                <a:solidFill>
                  <a:schemeClr val="bg1"/>
                </a:solidFill>
              </a:rPr>
              <a:t> Largest</a:t>
            </a:r>
            <a:r>
              <a:rPr lang="en-US" sz="1200" b="1" i="1" dirty="0">
                <a:solidFill>
                  <a:schemeClr val="bg1"/>
                </a:solidFill>
              </a:rPr>
              <a:t/>
            </a:r>
            <a:br>
              <a:rPr lang="en-US" sz="1200" b="1" i="1" dirty="0">
                <a:solidFill>
                  <a:schemeClr val="bg1"/>
                </a:solidFill>
              </a:rPr>
            </a:br>
            <a:r>
              <a:rPr lang="en-US" sz="1200" b="1" i="1" dirty="0" smtClean="0">
                <a:solidFill>
                  <a:schemeClr val="bg1"/>
                </a:solidFill>
              </a:rPr>
              <a:t>Mutual Blockchain </a:t>
            </a:r>
          </a:p>
          <a:p>
            <a:pPr algn="ctr" defTabSz="914057">
              <a:lnSpc>
                <a:spcPct val="80000"/>
              </a:lnSpc>
            </a:pPr>
            <a:r>
              <a:rPr lang="en-US" sz="1200" b="1" i="1" dirty="0" smtClean="0">
                <a:solidFill>
                  <a:schemeClr val="bg1"/>
                </a:solidFill>
              </a:rPr>
              <a:t>Services</a:t>
            </a:r>
            <a:endParaRPr lang="en-US" sz="1200" b="1" i="1" dirty="0">
              <a:solidFill>
                <a:schemeClr val="bg1"/>
              </a:solidFill>
            </a:endParaRPr>
          </a:p>
        </p:txBody>
      </p:sp>
      <p:grpSp>
        <p:nvGrpSpPr>
          <p:cNvPr id="65" name="组合 110"/>
          <p:cNvGrpSpPr/>
          <p:nvPr/>
        </p:nvGrpSpPr>
        <p:grpSpPr>
          <a:xfrm>
            <a:off x="5125966" y="3098065"/>
            <a:ext cx="2040617" cy="2040618"/>
            <a:chOff x="5125966" y="2868692"/>
            <a:chExt cx="2040617" cy="2040618"/>
          </a:xfrm>
        </p:grpSpPr>
        <p:grpSp>
          <p:nvGrpSpPr>
            <p:cNvPr id="66" name="组合 111"/>
            <p:cNvGrpSpPr/>
            <p:nvPr/>
          </p:nvGrpSpPr>
          <p:grpSpPr>
            <a:xfrm>
              <a:off x="5125966" y="2868692"/>
              <a:ext cx="2040617" cy="2040618"/>
              <a:chOff x="5125966" y="2868692"/>
              <a:chExt cx="2040617" cy="2040618"/>
            </a:xfrm>
          </p:grpSpPr>
          <p:sp>
            <p:nvSpPr>
              <p:cNvPr id="100" name="椭圆 99"/>
              <p:cNvSpPr/>
              <p:nvPr/>
            </p:nvSpPr>
            <p:spPr>
              <a:xfrm>
                <a:off x="5125966" y="2868692"/>
                <a:ext cx="2040617" cy="2040618"/>
              </a:xfrm>
              <a:prstGeom prst="ellipse">
                <a:avLst/>
              </a:prstGeom>
              <a:noFill/>
              <a:ln w="63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01" name="等腰三角形 100"/>
              <p:cNvSpPr/>
              <p:nvPr/>
            </p:nvSpPr>
            <p:spPr>
              <a:xfrm rot="1560000">
                <a:off x="5202755" y="3390932"/>
                <a:ext cx="72403" cy="624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sp>
          <p:nvSpPr>
            <p:cNvPr id="99" name="等腰三角形 98"/>
            <p:cNvSpPr/>
            <p:nvPr/>
          </p:nvSpPr>
          <p:spPr>
            <a:xfrm rot="19242264" flipH="1">
              <a:off x="7061327" y="4209059"/>
              <a:ext cx="72403" cy="624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grpSp>
        <p:nvGrpSpPr>
          <p:cNvPr id="103" name="组合 115"/>
          <p:cNvGrpSpPr/>
          <p:nvPr/>
        </p:nvGrpSpPr>
        <p:grpSpPr>
          <a:xfrm>
            <a:off x="5709651" y="2927309"/>
            <a:ext cx="746941" cy="378414"/>
            <a:chOff x="5606015" y="2654538"/>
            <a:chExt cx="941988" cy="477228"/>
          </a:xfrm>
        </p:grpSpPr>
        <p:pic>
          <p:nvPicPr>
            <p:cNvPr id="104" name="图片 103"/>
            <p:cNvPicPr>
              <a:picLocks noChangeAspect="1"/>
            </p:cNvPicPr>
            <p:nvPr/>
          </p:nvPicPr>
          <p:blipFill rotWithShape="1">
            <a:blip r:embed="rId4"/>
            <a:srcRect b="39955"/>
            <a:stretch/>
          </p:blipFill>
          <p:spPr>
            <a:xfrm>
              <a:off x="5606015" y="2654538"/>
              <a:ext cx="921852" cy="477228"/>
            </a:xfrm>
            <a:prstGeom prst="rect">
              <a:avLst/>
            </a:prstGeom>
          </p:spPr>
        </p:pic>
        <p:sp>
          <p:nvSpPr>
            <p:cNvPr id="105" name="文本框 104"/>
            <p:cNvSpPr txBox="1"/>
            <p:nvPr/>
          </p:nvSpPr>
          <p:spPr>
            <a:xfrm>
              <a:off x="5643947" y="2724891"/>
              <a:ext cx="904056" cy="388146"/>
            </a:xfrm>
            <a:prstGeom prst="rect">
              <a:avLst/>
            </a:prstGeom>
            <a:noFill/>
          </p:spPr>
          <p:txBody>
            <a:bodyPr wrap="none" rtlCol="0">
              <a:spAutoFit/>
            </a:bodyPr>
            <a:lstStyle/>
            <a:p>
              <a:r>
                <a:rPr lang="en-US" altLang="zh-CN" sz="1400" b="1" i="1" dirty="0" smtClean="0">
                  <a:solidFill>
                    <a:srgbClr val="326A82"/>
                  </a:solidFill>
                </a:rPr>
                <a:t>Private</a:t>
              </a:r>
              <a:endParaRPr lang="zh-CN" altLang="en-US" sz="1400" b="1" i="1" dirty="0">
                <a:solidFill>
                  <a:srgbClr val="326A82"/>
                </a:solidFill>
              </a:endParaRPr>
            </a:p>
          </p:txBody>
        </p:sp>
      </p:grpSp>
      <p:grpSp>
        <p:nvGrpSpPr>
          <p:cNvPr id="106" name="组合 118"/>
          <p:cNvGrpSpPr/>
          <p:nvPr/>
        </p:nvGrpSpPr>
        <p:grpSpPr>
          <a:xfrm>
            <a:off x="6755911" y="4192442"/>
            <a:ext cx="922047" cy="378414"/>
            <a:chOff x="6636934" y="3919671"/>
            <a:chExt cx="1162819" cy="477228"/>
          </a:xfrm>
        </p:grpSpPr>
        <p:pic>
          <p:nvPicPr>
            <p:cNvPr id="107" name="图片 106"/>
            <p:cNvPicPr>
              <a:picLocks noChangeAspect="1"/>
            </p:cNvPicPr>
            <p:nvPr/>
          </p:nvPicPr>
          <p:blipFill rotWithShape="1">
            <a:blip r:embed="rId4"/>
            <a:srcRect b="39955"/>
            <a:stretch/>
          </p:blipFill>
          <p:spPr>
            <a:xfrm>
              <a:off x="6677252" y="3919671"/>
              <a:ext cx="1098706" cy="477228"/>
            </a:xfrm>
            <a:prstGeom prst="rect">
              <a:avLst/>
            </a:prstGeom>
          </p:spPr>
        </p:pic>
        <p:sp>
          <p:nvSpPr>
            <p:cNvPr id="108" name="文本框 107"/>
            <p:cNvSpPr txBox="1"/>
            <p:nvPr/>
          </p:nvSpPr>
          <p:spPr>
            <a:xfrm>
              <a:off x="6636934" y="4018058"/>
              <a:ext cx="1162819" cy="349331"/>
            </a:xfrm>
            <a:prstGeom prst="rect">
              <a:avLst/>
            </a:prstGeom>
            <a:noFill/>
          </p:spPr>
          <p:txBody>
            <a:bodyPr wrap="none" rtlCol="0">
              <a:spAutoFit/>
            </a:bodyPr>
            <a:lstStyle/>
            <a:p>
              <a:r>
                <a:rPr lang="en-US" altLang="zh-CN" sz="1200" b="1" i="1" dirty="0" smtClean="0">
                  <a:solidFill>
                    <a:srgbClr val="326A82"/>
                  </a:solidFill>
                </a:rPr>
                <a:t>Consortium</a:t>
              </a:r>
              <a:endParaRPr lang="zh-CN" altLang="en-US" sz="1200" b="1" i="1" dirty="0">
                <a:solidFill>
                  <a:srgbClr val="326A82"/>
                </a:solidFill>
              </a:endParaRPr>
            </a:p>
          </p:txBody>
        </p:sp>
      </p:grpSp>
      <p:grpSp>
        <p:nvGrpSpPr>
          <p:cNvPr id="109" name="组合 121"/>
          <p:cNvGrpSpPr/>
          <p:nvPr/>
        </p:nvGrpSpPr>
        <p:grpSpPr>
          <a:xfrm>
            <a:off x="4787797" y="4274424"/>
            <a:ext cx="750830" cy="378414"/>
            <a:chOff x="4684163" y="4001653"/>
            <a:chExt cx="946893" cy="477228"/>
          </a:xfrm>
        </p:grpSpPr>
        <p:pic>
          <p:nvPicPr>
            <p:cNvPr id="110" name="图片 109"/>
            <p:cNvPicPr>
              <a:picLocks noChangeAspect="1"/>
            </p:cNvPicPr>
            <p:nvPr/>
          </p:nvPicPr>
          <p:blipFill rotWithShape="1">
            <a:blip r:embed="rId4"/>
            <a:srcRect b="39955"/>
            <a:stretch/>
          </p:blipFill>
          <p:spPr>
            <a:xfrm>
              <a:off x="4684163" y="4001653"/>
              <a:ext cx="921852" cy="477228"/>
            </a:xfrm>
            <a:prstGeom prst="rect">
              <a:avLst/>
            </a:prstGeom>
          </p:spPr>
        </p:pic>
        <p:sp>
          <p:nvSpPr>
            <p:cNvPr id="111" name="文本框 110"/>
            <p:cNvSpPr txBox="1"/>
            <p:nvPr/>
          </p:nvSpPr>
          <p:spPr>
            <a:xfrm>
              <a:off x="4832122" y="4085507"/>
              <a:ext cx="798934" cy="388146"/>
            </a:xfrm>
            <a:prstGeom prst="rect">
              <a:avLst/>
            </a:prstGeom>
            <a:noFill/>
          </p:spPr>
          <p:txBody>
            <a:bodyPr wrap="none" rtlCol="0">
              <a:spAutoFit/>
            </a:bodyPr>
            <a:lstStyle/>
            <a:p>
              <a:r>
                <a:rPr lang="en-US" altLang="zh-CN" sz="1400" b="1" i="1" dirty="0" smtClean="0">
                  <a:solidFill>
                    <a:srgbClr val="326A82"/>
                  </a:solidFill>
                </a:rPr>
                <a:t>Public</a:t>
              </a:r>
              <a:endParaRPr lang="zh-CN" altLang="en-US" sz="1400" b="1" i="1" dirty="0">
                <a:solidFill>
                  <a:srgbClr val="326A82"/>
                </a:solidFill>
              </a:endParaRPr>
            </a:p>
          </p:txBody>
        </p:sp>
      </p:grpSp>
      <p:sp>
        <p:nvSpPr>
          <p:cNvPr id="112" name="圆角矩形 79"/>
          <p:cNvSpPr/>
          <p:nvPr/>
        </p:nvSpPr>
        <p:spPr>
          <a:xfrm>
            <a:off x="7923272" y="3880452"/>
            <a:ext cx="342668" cy="2319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13" name="组合 125"/>
          <p:cNvGrpSpPr/>
          <p:nvPr/>
        </p:nvGrpSpPr>
        <p:grpSpPr>
          <a:xfrm>
            <a:off x="4689096" y="2742935"/>
            <a:ext cx="391084" cy="389616"/>
            <a:chOff x="8737072" y="194959"/>
            <a:chExt cx="483128" cy="481316"/>
          </a:xfrm>
        </p:grpSpPr>
        <p:sp>
          <p:nvSpPr>
            <p:cNvPr id="114" name="椭圆 113"/>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cxnSp>
          <p:nvCxnSpPr>
            <p:cNvPr id="115" name="直接连接符 127"/>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6" name="任意多边形 128"/>
          <p:cNvSpPr/>
          <p:nvPr/>
        </p:nvSpPr>
        <p:spPr>
          <a:xfrm>
            <a:off x="7802426" y="4476946"/>
            <a:ext cx="347437" cy="293430"/>
          </a:xfrm>
          <a:custGeom>
            <a:avLst/>
            <a:gdLst/>
            <a:ahLst/>
            <a:cxnLst/>
            <a:rect l="l" t="t" r="r" b="b"/>
            <a:pathLst>
              <a:path w="459581" h="388143">
                <a:moveTo>
                  <a:pt x="79908" y="0"/>
                </a:moveTo>
                <a:lnTo>
                  <a:pt x="379673" y="0"/>
                </a:lnTo>
                <a:cubicBezTo>
                  <a:pt x="423805" y="0"/>
                  <a:pt x="459581" y="35776"/>
                  <a:pt x="459581" y="79908"/>
                </a:cubicBezTo>
                <a:lnTo>
                  <a:pt x="459581" y="222510"/>
                </a:lnTo>
                <a:cubicBezTo>
                  <a:pt x="459581" y="265215"/>
                  <a:pt x="426081" y="300096"/>
                  <a:pt x="383887" y="301567"/>
                </a:cubicBezTo>
                <a:lnTo>
                  <a:pt x="388145" y="388143"/>
                </a:lnTo>
                <a:lnTo>
                  <a:pt x="296297" y="302418"/>
                </a:lnTo>
                <a:lnTo>
                  <a:pt x="79908" y="302418"/>
                </a:lnTo>
                <a:cubicBezTo>
                  <a:pt x="35776" y="302418"/>
                  <a:pt x="0" y="266642"/>
                  <a:pt x="0" y="222510"/>
                </a:cubicBezTo>
                <a:lnTo>
                  <a:pt x="0" y="79908"/>
                </a:lnTo>
                <a:cubicBezTo>
                  <a:pt x="0" y="35776"/>
                  <a:pt x="35776" y="0"/>
                  <a:pt x="7990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17" name="组合 129"/>
          <p:cNvGrpSpPr/>
          <p:nvPr/>
        </p:nvGrpSpPr>
        <p:grpSpPr>
          <a:xfrm>
            <a:off x="4204869" y="3703467"/>
            <a:ext cx="261126" cy="261428"/>
            <a:chOff x="7502449" y="842952"/>
            <a:chExt cx="437654" cy="438161"/>
          </a:xfrm>
        </p:grpSpPr>
        <p:sp>
          <p:nvSpPr>
            <p:cNvPr id="118" name="椭圆 117"/>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19" name="任意多边形 131"/>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0" name="任意多边形 132"/>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1" name="任意多边形 133"/>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2" name="任意多边形 134"/>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cxnSp>
          <p:nvCxnSpPr>
            <p:cNvPr id="123" name="直接连接符 135"/>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4" name="圆角矩形 79"/>
          <p:cNvSpPr/>
          <p:nvPr/>
        </p:nvSpPr>
        <p:spPr>
          <a:xfrm>
            <a:off x="4162796" y="4659912"/>
            <a:ext cx="298753" cy="202219"/>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25" name="组合 137"/>
          <p:cNvGrpSpPr/>
          <p:nvPr/>
        </p:nvGrpSpPr>
        <p:grpSpPr>
          <a:xfrm>
            <a:off x="7775826" y="3504849"/>
            <a:ext cx="229254" cy="230483"/>
            <a:chOff x="8310959" y="101601"/>
            <a:chExt cx="369491" cy="371475"/>
          </a:xfrm>
          <a:noFill/>
        </p:grpSpPr>
        <p:sp>
          <p:nvSpPr>
            <p:cNvPr id="126" name="圆角矩形 125"/>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7" name="椭圆 126"/>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8"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sp>
        <p:nvSpPr>
          <p:cNvPr id="129" name="圆角矩形 79"/>
          <p:cNvSpPr/>
          <p:nvPr/>
        </p:nvSpPr>
        <p:spPr>
          <a:xfrm>
            <a:off x="5257375" y="2623840"/>
            <a:ext cx="248617" cy="168283"/>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30" name="Freeform 13"/>
          <p:cNvSpPr>
            <a:spLocks noEditPoints="1"/>
          </p:cNvSpPr>
          <p:nvPr/>
        </p:nvSpPr>
        <p:spPr bwMode="auto">
          <a:xfrm>
            <a:off x="6800727" y="2625739"/>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nvGrpSpPr>
          <p:cNvPr id="131" name="组合 143"/>
          <p:cNvGrpSpPr/>
          <p:nvPr/>
        </p:nvGrpSpPr>
        <p:grpSpPr>
          <a:xfrm>
            <a:off x="4119820" y="4060693"/>
            <a:ext cx="403383" cy="390426"/>
            <a:chOff x="2241550" y="904875"/>
            <a:chExt cx="741363" cy="717550"/>
          </a:xfrm>
          <a:noFill/>
        </p:grpSpPr>
        <p:sp>
          <p:nvSpPr>
            <p:cNvPr id="132" name="Freeform 14"/>
            <p:cNvSpPr>
              <a:spLocks/>
            </p:cNvSpPr>
            <p:nvPr/>
          </p:nvSpPr>
          <p:spPr bwMode="auto">
            <a:xfrm>
              <a:off x="2241550" y="904875"/>
              <a:ext cx="741363" cy="427038"/>
            </a:xfrm>
            <a:custGeom>
              <a:avLst/>
              <a:gdLst>
                <a:gd name="T0" fmla="*/ 0 w 322"/>
                <a:gd name="T1" fmla="*/ 149 h 186"/>
                <a:gd name="T2" fmla="*/ 34 w 322"/>
                <a:gd name="T3" fmla="*/ 186 h 186"/>
                <a:gd name="T4" fmla="*/ 288 w 322"/>
                <a:gd name="T5" fmla="*/ 186 h 186"/>
                <a:gd name="T6" fmla="*/ 322 w 322"/>
                <a:gd name="T7" fmla="*/ 151 h 186"/>
                <a:gd name="T8" fmla="*/ 0 w 322"/>
                <a:gd name="T9" fmla="*/ 149 h 186"/>
              </a:gdLst>
              <a:ahLst/>
              <a:cxnLst>
                <a:cxn ang="0">
                  <a:pos x="T0" y="T1"/>
                </a:cxn>
                <a:cxn ang="0">
                  <a:pos x="T2" y="T3"/>
                </a:cxn>
                <a:cxn ang="0">
                  <a:pos x="T4" y="T5"/>
                </a:cxn>
                <a:cxn ang="0">
                  <a:pos x="T6" y="T7"/>
                </a:cxn>
                <a:cxn ang="0">
                  <a:pos x="T8" y="T9"/>
                </a:cxn>
              </a:cxnLst>
              <a:rect l="0" t="0" r="r" b="b"/>
              <a:pathLst>
                <a:path w="322" h="186">
                  <a:moveTo>
                    <a:pt x="0" y="149"/>
                  </a:moveTo>
                  <a:cubicBezTo>
                    <a:pt x="34" y="186"/>
                    <a:pt x="34" y="186"/>
                    <a:pt x="34" y="186"/>
                  </a:cubicBezTo>
                  <a:cubicBezTo>
                    <a:pt x="34" y="186"/>
                    <a:pt x="151" y="68"/>
                    <a:pt x="288" y="186"/>
                  </a:cubicBezTo>
                  <a:cubicBezTo>
                    <a:pt x="322" y="151"/>
                    <a:pt x="322" y="151"/>
                    <a:pt x="322" y="151"/>
                  </a:cubicBezTo>
                  <a:cubicBezTo>
                    <a:pt x="322" y="151"/>
                    <a:pt x="169" y="0"/>
                    <a:pt x="0" y="149"/>
                  </a:cubicBezTo>
                  <a:close/>
                </a:path>
              </a:pathLst>
            </a:custGeom>
            <a:grp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33" name="Freeform 15"/>
            <p:cNvSpPr>
              <a:spLocks/>
            </p:cNvSpPr>
            <p:nvPr/>
          </p:nvSpPr>
          <p:spPr bwMode="auto">
            <a:xfrm>
              <a:off x="2382838" y="1169988"/>
              <a:ext cx="466725" cy="290513"/>
            </a:xfrm>
            <a:custGeom>
              <a:avLst/>
              <a:gdLst>
                <a:gd name="T0" fmla="*/ 0 w 203"/>
                <a:gd name="T1" fmla="*/ 95 h 127"/>
                <a:gd name="T2" fmla="*/ 30 w 203"/>
                <a:gd name="T3" fmla="*/ 127 h 127"/>
                <a:gd name="T4" fmla="*/ 171 w 203"/>
                <a:gd name="T5" fmla="*/ 127 h 127"/>
                <a:gd name="T6" fmla="*/ 203 w 203"/>
                <a:gd name="T7" fmla="*/ 95 h 127"/>
                <a:gd name="T8" fmla="*/ 0 w 203"/>
                <a:gd name="T9" fmla="*/ 95 h 127"/>
              </a:gdLst>
              <a:ahLst/>
              <a:cxnLst>
                <a:cxn ang="0">
                  <a:pos x="T0" y="T1"/>
                </a:cxn>
                <a:cxn ang="0">
                  <a:pos x="T2" y="T3"/>
                </a:cxn>
                <a:cxn ang="0">
                  <a:pos x="T4" y="T5"/>
                </a:cxn>
                <a:cxn ang="0">
                  <a:pos x="T6" y="T7"/>
                </a:cxn>
                <a:cxn ang="0">
                  <a:pos x="T8" y="T9"/>
                </a:cxn>
              </a:cxnLst>
              <a:rect l="0" t="0" r="r" b="b"/>
              <a:pathLst>
                <a:path w="203" h="127">
                  <a:moveTo>
                    <a:pt x="0" y="95"/>
                  </a:moveTo>
                  <a:cubicBezTo>
                    <a:pt x="30" y="127"/>
                    <a:pt x="30" y="127"/>
                    <a:pt x="30" y="127"/>
                  </a:cubicBezTo>
                  <a:cubicBezTo>
                    <a:pt x="30" y="127"/>
                    <a:pt x="94" y="59"/>
                    <a:pt x="171" y="127"/>
                  </a:cubicBezTo>
                  <a:cubicBezTo>
                    <a:pt x="203" y="95"/>
                    <a:pt x="203" y="95"/>
                    <a:pt x="203" y="95"/>
                  </a:cubicBezTo>
                  <a:cubicBezTo>
                    <a:pt x="203" y="95"/>
                    <a:pt x="106" y="0"/>
                    <a:pt x="0" y="95"/>
                  </a:cubicBezTo>
                  <a:close/>
                </a:path>
              </a:pathLst>
            </a:custGeom>
            <a:grp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34" name="Oval 16"/>
            <p:cNvSpPr>
              <a:spLocks noChangeArrowheads="1"/>
            </p:cNvSpPr>
            <p:nvPr/>
          </p:nvSpPr>
          <p:spPr bwMode="auto">
            <a:xfrm>
              <a:off x="2544763" y="1473200"/>
              <a:ext cx="150813" cy="149225"/>
            </a:xfrm>
            <a:prstGeom prst="ellipse">
              <a:avLst/>
            </a:prstGeom>
            <a:grp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sp>
        <p:nvSpPr>
          <p:cNvPr id="135" name="Freeform 62"/>
          <p:cNvSpPr>
            <a:spLocks noEditPoints="1"/>
          </p:cNvSpPr>
          <p:nvPr/>
        </p:nvSpPr>
        <p:spPr bwMode="auto">
          <a:xfrm>
            <a:off x="7302128" y="2826627"/>
            <a:ext cx="269105" cy="255919"/>
          </a:xfrm>
          <a:custGeom>
            <a:avLst/>
            <a:gdLst>
              <a:gd name="T0" fmla="*/ 551 w 551"/>
              <a:gd name="T1" fmla="*/ 200 h 524"/>
              <a:gd name="T2" fmla="*/ 361 w 551"/>
              <a:gd name="T3" fmla="*/ 173 h 524"/>
              <a:gd name="T4" fmla="*/ 276 w 551"/>
              <a:gd name="T5" fmla="*/ 0 h 524"/>
              <a:gd name="T6" fmla="*/ 192 w 551"/>
              <a:gd name="T7" fmla="*/ 173 h 524"/>
              <a:gd name="T8" fmla="*/ 0 w 551"/>
              <a:gd name="T9" fmla="*/ 200 h 524"/>
              <a:gd name="T10" fmla="*/ 138 w 551"/>
              <a:gd name="T11" fmla="*/ 335 h 524"/>
              <a:gd name="T12" fmla="*/ 106 w 551"/>
              <a:gd name="T13" fmla="*/ 524 h 524"/>
              <a:gd name="T14" fmla="*/ 276 w 551"/>
              <a:gd name="T15" fmla="*/ 435 h 524"/>
              <a:gd name="T16" fmla="*/ 445 w 551"/>
              <a:gd name="T17" fmla="*/ 524 h 524"/>
              <a:gd name="T18" fmla="*/ 413 w 551"/>
              <a:gd name="T19" fmla="*/ 335 h 524"/>
              <a:gd name="T20" fmla="*/ 551 w 551"/>
              <a:gd name="T21" fmla="*/ 200 h 524"/>
              <a:gd name="T22" fmla="*/ 277 w 551"/>
              <a:gd name="T23" fmla="*/ 397 h 524"/>
              <a:gd name="T24" fmla="*/ 150 w 551"/>
              <a:gd name="T25" fmla="*/ 464 h 524"/>
              <a:gd name="T26" fmla="*/ 175 w 551"/>
              <a:gd name="T27" fmla="*/ 323 h 524"/>
              <a:gd name="T28" fmla="*/ 72 w 551"/>
              <a:gd name="T29" fmla="*/ 222 h 524"/>
              <a:gd name="T30" fmla="*/ 214 w 551"/>
              <a:gd name="T31" fmla="*/ 202 h 524"/>
              <a:gd name="T32" fmla="*/ 277 w 551"/>
              <a:gd name="T33" fmla="*/ 73 h 524"/>
              <a:gd name="T34" fmla="*/ 341 w 551"/>
              <a:gd name="T35" fmla="*/ 202 h 524"/>
              <a:gd name="T36" fmla="*/ 482 w 551"/>
              <a:gd name="T37" fmla="*/ 222 h 524"/>
              <a:gd name="T38" fmla="*/ 380 w 551"/>
              <a:gd name="T39" fmla="*/ 323 h 524"/>
              <a:gd name="T40" fmla="*/ 405 w 551"/>
              <a:gd name="T41" fmla="*/ 464 h 524"/>
              <a:gd name="T42" fmla="*/ 277 w 551"/>
              <a:gd name="T43" fmla="*/ 39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1" h="524">
                <a:moveTo>
                  <a:pt x="551" y="200"/>
                </a:moveTo>
                <a:lnTo>
                  <a:pt x="361" y="173"/>
                </a:lnTo>
                <a:lnTo>
                  <a:pt x="276" y="0"/>
                </a:lnTo>
                <a:lnTo>
                  <a:pt x="192" y="173"/>
                </a:lnTo>
                <a:lnTo>
                  <a:pt x="0" y="200"/>
                </a:lnTo>
                <a:lnTo>
                  <a:pt x="138" y="335"/>
                </a:lnTo>
                <a:lnTo>
                  <a:pt x="106" y="524"/>
                </a:lnTo>
                <a:lnTo>
                  <a:pt x="276" y="435"/>
                </a:lnTo>
                <a:lnTo>
                  <a:pt x="445" y="524"/>
                </a:lnTo>
                <a:lnTo>
                  <a:pt x="413" y="335"/>
                </a:lnTo>
                <a:lnTo>
                  <a:pt x="551" y="200"/>
                </a:lnTo>
                <a:close/>
                <a:moveTo>
                  <a:pt x="277" y="397"/>
                </a:moveTo>
                <a:lnTo>
                  <a:pt x="150" y="464"/>
                </a:lnTo>
                <a:lnTo>
                  <a:pt x="175" y="323"/>
                </a:lnTo>
                <a:lnTo>
                  <a:pt x="72" y="222"/>
                </a:lnTo>
                <a:lnTo>
                  <a:pt x="214" y="202"/>
                </a:lnTo>
                <a:lnTo>
                  <a:pt x="277" y="73"/>
                </a:lnTo>
                <a:lnTo>
                  <a:pt x="341" y="202"/>
                </a:lnTo>
                <a:lnTo>
                  <a:pt x="482" y="222"/>
                </a:lnTo>
                <a:lnTo>
                  <a:pt x="380" y="323"/>
                </a:lnTo>
                <a:lnTo>
                  <a:pt x="405" y="464"/>
                </a:lnTo>
                <a:lnTo>
                  <a:pt x="277" y="397"/>
                </a:ln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nvGrpSpPr>
          <p:cNvPr id="136" name="组合 148"/>
          <p:cNvGrpSpPr/>
          <p:nvPr/>
        </p:nvGrpSpPr>
        <p:grpSpPr>
          <a:xfrm>
            <a:off x="4372633" y="3270939"/>
            <a:ext cx="208277" cy="230047"/>
            <a:chOff x="1033008" y="1174975"/>
            <a:chExt cx="561975" cy="620713"/>
          </a:xfrm>
        </p:grpSpPr>
        <p:sp>
          <p:nvSpPr>
            <p:cNvPr id="137" name="Freeform 6"/>
            <p:cNvSpPr>
              <a:spLocks noEditPoints="1"/>
            </p:cNvSpPr>
            <p:nvPr/>
          </p:nvSpPr>
          <p:spPr bwMode="auto">
            <a:xfrm>
              <a:off x="1366383" y="1568675"/>
              <a:ext cx="209550" cy="209550"/>
            </a:xfrm>
            <a:custGeom>
              <a:avLst/>
              <a:gdLst>
                <a:gd name="T0" fmla="*/ 63 w 98"/>
                <a:gd name="T1" fmla="*/ 2 h 98"/>
                <a:gd name="T2" fmla="*/ 49 w 98"/>
                <a:gd name="T3" fmla="*/ 0 h 98"/>
                <a:gd name="T4" fmla="*/ 0 w 98"/>
                <a:gd name="T5" fmla="*/ 49 h 98"/>
                <a:gd name="T6" fmla="*/ 3 w 98"/>
                <a:gd name="T7" fmla="*/ 65 h 98"/>
                <a:gd name="T8" fmla="*/ 49 w 98"/>
                <a:gd name="T9" fmla="*/ 98 h 98"/>
                <a:gd name="T10" fmla="*/ 98 w 98"/>
                <a:gd name="T11" fmla="*/ 49 h 98"/>
                <a:gd name="T12" fmla="*/ 63 w 98"/>
                <a:gd name="T13" fmla="*/ 2 h 98"/>
                <a:gd name="T14" fmla="*/ 73 w 98"/>
                <a:gd name="T15" fmla="*/ 55 h 98"/>
                <a:gd name="T16" fmla="*/ 56 w 98"/>
                <a:gd name="T17" fmla="*/ 55 h 98"/>
                <a:gd name="T18" fmla="*/ 56 w 98"/>
                <a:gd name="T19" fmla="*/ 65 h 98"/>
                <a:gd name="T20" fmla="*/ 56 w 98"/>
                <a:gd name="T21" fmla="*/ 86 h 98"/>
                <a:gd name="T22" fmla="*/ 42 w 98"/>
                <a:gd name="T23" fmla="*/ 86 h 98"/>
                <a:gd name="T24" fmla="*/ 42 w 98"/>
                <a:gd name="T25" fmla="*/ 65 h 98"/>
                <a:gd name="T26" fmla="*/ 42 w 98"/>
                <a:gd name="T27" fmla="*/ 55 h 98"/>
                <a:gd name="T28" fmla="*/ 13 w 98"/>
                <a:gd name="T29" fmla="*/ 55 h 98"/>
                <a:gd name="T30" fmla="*/ 13 w 98"/>
                <a:gd name="T31" fmla="*/ 42 h 98"/>
                <a:gd name="T32" fmla="*/ 42 w 98"/>
                <a:gd name="T33" fmla="*/ 42 h 98"/>
                <a:gd name="T34" fmla="*/ 42 w 98"/>
                <a:gd name="T35" fmla="*/ 11 h 98"/>
                <a:gd name="T36" fmla="*/ 56 w 98"/>
                <a:gd name="T37" fmla="*/ 11 h 98"/>
                <a:gd name="T38" fmla="*/ 56 w 98"/>
                <a:gd name="T39" fmla="*/ 42 h 98"/>
                <a:gd name="T40" fmla="*/ 71 w 98"/>
                <a:gd name="T41" fmla="*/ 42 h 98"/>
                <a:gd name="T42" fmla="*/ 85 w 98"/>
                <a:gd name="T43" fmla="*/ 42 h 98"/>
                <a:gd name="T44" fmla="*/ 85 w 98"/>
                <a:gd name="T45" fmla="*/ 55 h 98"/>
                <a:gd name="T46" fmla="*/ 73 w 98"/>
                <a:gd name="T47" fmla="*/ 5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8">
                  <a:moveTo>
                    <a:pt x="63" y="2"/>
                  </a:moveTo>
                  <a:cubicBezTo>
                    <a:pt x="59" y="0"/>
                    <a:pt x="54" y="0"/>
                    <a:pt x="49" y="0"/>
                  </a:cubicBezTo>
                  <a:cubicBezTo>
                    <a:pt x="22" y="0"/>
                    <a:pt x="0" y="22"/>
                    <a:pt x="0" y="49"/>
                  </a:cubicBezTo>
                  <a:cubicBezTo>
                    <a:pt x="0" y="55"/>
                    <a:pt x="1" y="60"/>
                    <a:pt x="3" y="65"/>
                  </a:cubicBezTo>
                  <a:cubicBezTo>
                    <a:pt x="10" y="84"/>
                    <a:pt x="28" y="98"/>
                    <a:pt x="49" y="98"/>
                  </a:cubicBezTo>
                  <a:cubicBezTo>
                    <a:pt x="76" y="98"/>
                    <a:pt x="98" y="76"/>
                    <a:pt x="98" y="49"/>
                  </a:cubicBezTo>
                  <a:cubicBezTo>
                    <a:pt x="98" y="27"/>
                    <a:pt x="83" y="8"/>
                    <a:pt x="63" y="2"/>
                  </a:cubicBezTo>
                  <a:close/>
                  <a:moveTo>
                    <a:pt x="73" y="55"/>
                  </a:moveTo>
                  <a:cubicBezTo>
                    <a:pt x="56" y="55"/>
                    <a:pt x="56" y="55"/>
                    <a:pt x="56" y="55"/>
                  </a:cubicBezTo>
                  <a:cubicBezTo>
                    <a:pt x="56" y="65"/>
                    <a:pt x="56" y="65"/>
                    <a:pt x="56" y="65"/>
                  </a:cubicBezTo>
                  <a:cubicBezTo>
                    <a:pt x="56" y="86"/>
                    <a:pt x="56" y="86"/>
                    <a:pt x="56" y="86"/>
                  </a:cubicBezTo>
                  <a:cubicBezTo>
                    <a:pt x="42" y="86"/>
                    <a:pt x="42" y="86"/>
                    <a:pt x="42" y="86"/>
                  </a:cubicBezTo>
                  <a:cubicBezTo>
                    <a:pt x="42" y="65"/>
                    <a:pt x="42" y="65"/>
                    <a:pt x="42" y="65"/>
                  </a:cubicBezTo>
                  <a:cubicBezTo>
                    <a:pt x="42" y="55"/>
                    <a:pt x="42" y="55"/>
                    <a:pt x="42" y="55"/>
                  </a:cubicBezTo>
                  <a:cubicBezTo>
                    <a:pt x="13" y="55"/>
                    <a:pt x="13" y="55"/>
                    <a:pt x="13" y="55"/>
                  </a:cubicBezTo>
                  <a:cubicBezTo>
                    <a:pt x="13" y="42"/>
                    <a:pt x="13" y="42"/>
                    <a:pt x="13" y="42"/>
                  </a:cubicBezTo>
                  <a:cubicBezTo>
                    <a:pt x="42" y="42"/>
                    <a:pt x="42" y="42"/>
                    <a:pt x="42" y="42"/>
                  </a:cubicBezTo>
                  <a:cubicBezTo>
                    <a:pt x="42" y="11"/>
                    <a:pt x="42" y="11"/>
                    <a:pt x="42" y="11"/>
                  </a:cubicBezTo>
                  <a:cubicBezTo>
                    <a:pt x="56" y="11"/>
                    <a:pt x="56" y="11"/>
                    <a:pt x="56" y="11"/>
                  </a:cubicBezTo>
                  <a:cubicBezTo>
                    <a:pt x="56" y="42"/>
                    <a:pt x="56" y="42"/>
                    <a:pt x="56" y="42"/>
                  </a:cubicBezTo>
                  <a:cubicBezTo>
                    <a:pt x="71" y="42"/>
                    <a:pt x="71" y="42"/>
                    <a:pt x="71" y="42"/>
                  </a:cubicBezTo>
                  <a:cubicBezTo>
                    <a:pt x="85" y="42"/>
                    <a:pt x="85" y="42"/>
                    <a:pt x="85" y="42"/>
                  </a:cubicBezTo>
                  <a:cubicBezTo>
                    <a:pt x="85" y="55"/>
                    <a:pt x="85" y="55"/>
                    <a:pt x="85" y="55"/>
                  </a:cubicBezTo>
                  <a:lnTo>
                    <a:pt x="73" y="55"/>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38" name="Freeform 7"/>
            <p:cNvSpPr>
              <a:spLocks noEditPoints="1"/>
            </p:cNvSpPr>
            <p:nvPr/>
          </p:nvSpPr>
          <p:spPr bwMode="auto">
            <a:xfrm>
              <a:off x="1033008" y="1174975"/>
              <a:ext cx="561975" cy="620713"/>
            </a:xfrm>
            <a:custGeom>
              <a:avLst/>
              <a:gdLst>
                <a:gd name="T0" fmla="*/ 218 w 263"/>
                <a:gd name="T1" fmla="*/ 176 h 290"/>
                <a:gd name="T2" fmla="*/ 196 w 263"/>
                <a:gd name="T3" fmla="*/ 61 h 290"/>
                <a:gd name="T4" fmla="*/ 170 w 263"/>
                <a:gd name="T5" fmla="*/ 61 h 290"/>
                <a:gd name="T6" fmla="*/ 170 w 263"/>
                <a:gd name="T7" fmla="*/ 0 h 290"/>
                <a:gd name="T8" fmla="*/ 64 w 263"/>
                <a:gd name="T9" fmla="*/ 0 h 290"/>
                <a:gd name="T10" fmla="*/ 64 w 263"/>
                <a:gd name="T11" fmla="*/ 61 h 290"/>
                <a:gd name="T12" fmla="*/ 37 w 263"/>
                <a:gd name="T13" fmla="*/ 62 h 290"/>
                <a:gd name="T14" fmla="*/ 0 w 263"/>
                <a:gd name="T15" fmla="*/ 250 h 290"/>
                <a:gd name="T16" fmla="*/ 150 w 263"/>
                <a:gd name="T17" fmla="*/ 250 h 290"/>
                <a:gd name="T18" fmla="*/ 205 w 263"/>
                <a:gd name="T19" fmla="*/ 290 h 290"/>
                <a:gd name="T20" fmla="*/ 263 w 263"/>
                <a:gd name="T21" fmla="*/ 233 h 290"/>
                <a:gd name="T22" fmla="*/ 218 w 263"/>
                <a:gd name="T23" fmla="*/ 176 h 290"/>
                <a:gd name="T24" fmla="*/ 78 w 263"/>
                <a:gd name="T25" fmla="*/ 17 h 290"/>
                <a:gd name="T26" fmla="*/ 154 w 263"/>
                <a:gd name="T27" fmla="*/ 17 h 290"/>
                <a:gd name="T28" fmla="*/ 154 w 263"/>
                <a:gd name="T29" fmla="*/ 61 h 290"/>
                <a:gd name="T30" fmla="*/ 78 w 263"/>
                <a:gd name="T31" fmla="*/ 61 h 290"/>
                <a:gd name="T32" fmla="*/ 78 w 263"/>
                <a:gd name="T33" fmla="*/ 17 h 290"/>
                <a:gd name="T34" fmla="*/ 205 w 263"/>
                <a:gd name="T35" fmla="*/ 286 h 290"/>
                <a:gd name="T36" fmla="*/ 155 w 263"/>
                <a:gd name="T37" fmla="*/ 249 h 290"/>
                <a:gd name="T38" fmla="*/ 152 w 263"/>
                <a:gd name="T39" fmla="*/ 233 h 290"/>
                <a:gd name="T40" fmla="*/ 205 w 263"/>
                <a:gd name="T41" fmla="*/ 179 h 290"/>
                <a:gd name="T42" fmla="*/ 219 w 263"/>
                <a:gd name="T43" fmla="*/ 181 h 290"/>
                <a:gd name="T44" fmla="*/ 258 w 263"/>
                <a:gd name="T45" fmla="*/ 233 h 290"/>
                <a:gd name="T46" fmla="*/ 205 w 263"/>
                <a:gd name="T47" fmla="*/ 28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3" h="290">
                  <a:moveTo>
                    <a:pt x="218" y="176"/>
                  </a:moveTo>
                  <a:cubicBezTo>
                    <a:pt x="196" y="61"/>
                    <a:pt x="196" y="61"/>
                    <a:pt x="196" y="61"/>
                  </a:cubicBezTo>
                  <a:cubicBezTo>
                    <a:pt x="170" y="61"/>
                    <a:pt x="170" y="61"/>
                    <a:pt x="170" y="61"/>
                  </a:cubicBezTo>
                  <a:cubicBezTo>
                    <a:pt x="170" y="0"/>
                    <a:pt x="170" y="0"/>
                    <a:pt x="170" y="0"/>
                  </a:cubicBezTo>
                  <a:cubicBezTo>
                    <a:pt x="64" y="0"/>
                    <a:pt x="64" y="0"/>
                    <a:pt x="64" y="0"/>
                  </a:cubicBezTo>
                  <a:cubicBezTo>
                    <a:pt x="64" y="61"/>
                    <a:pt x="64" y="61"/>
                    <a:pt x="64" y="61"/>
                  </a:cubicBezTo>
                  <a:cubicBezTo>
                    <a:pt x="37" y="62"/>
                    <a:pt x="37" y="62"/>
                    <a:pt x="37" y="62"/>
                  </a:cubicBezTo>
                  <a:cubicBezTo>
                    <a:pt x="0" y="250"/>
                    <a:pt x="0" y="250"/>
                    <a:pt x="0" y="250"/>
                  </a:cubicBezTo>
                  <a:cubicBezTo>
                    <a:pt x="150" y="250"/>
                    <a:pt x="150" y="250"/>
                    <a:pt x="150" y="250"/>
                  </a:cubicBezTo>
                  <a:cubicBezTo>
                    <a:pt x="157" y="273"/>
                    <a:pt x="179" y="290"/>
                    <a:pt x="205" y="290"/>
                  </a:cubicBezTo>
                  <a:cubicBezTo>
                    <a:pt x="237" y="290"/>
                    <a:pt x="263" y="264"/>
                    <a:pt x="263" y="233"/>
                  </a:cubicBezTo>
                  <a:cubicBezTo>
                    <a:pt x="263" y="205"/>
                    <a:pt x="243" y="182"/>
                    <a:pt x="218" y="176"/>
                  </a:cubicBezTo>
                  <a:close/>
                  <a:moveTo>
                    <a:pt x="78" y="17"/>
                  </a:moveTo>
                  <a:cubicBezTo>
                    <a:pt x="154" y="17"/>
                    <a:pt x="154" y="17"/>
                    <a:pt x="154" y="17"/>
                  </a:cubicBezTo>
                  <a:cubicBezTo>
                    <a:pt x="154" y="61"/>
                    <a:pt x="154" y="61"/>
                    <a:pt x="154" y="61"/>
                  </a:cubicBezTo>
                  <a:cubicBezTo>
                    <a:pt x="78" y="61"/>
                    <a:pt x="78" y="61"/>
                    <a:pt x="78" y="61"/>
                  </a:cubicBezTo>
                  <a:lnTo>
                    <a:pt x="78" y="17"/>
                  </a:lnTo>
                  <a:close/>
                  <a:moveTo>
                    <a:pt x="205" y="286"/>
                  </a:moveTo>
                  <a:cubicBezTo>
                    <a:pt x="182" y="286"/>
                    <a:pt x="162" y="271"/>
                    <a:pt x="155" y="249"/>
                  </a:cubicBezTo>
                  <a:cubicBezTo>
                    <a:pt x="153" y="244"/>
                    <a:pt x="152" y="239"/>
                    <a:pt x="152" y="233"/>
                  </a:cubicBezTo>
                  <a:cubicBezTo>
                    <a:pt x="152" y="203"/>
                    <a:pt x="176" y="179"/>
                    <a:pt x="205" y="179"/>
                  </a:cubicBezTo>
                  <a:cubicBezTo>
                    <a:pt x="210" y="179"/>
                    <a:pt x="214" y="180"/>
                    <a:pt x="219" y="181"/>
                  </a:cubicBezTo>
                  <a:cubicBezTo>
                    <a:pt x="241" y="187"/>
                    <a:pt x="258" y="208"/>
                    <a:pt x="258" y="233"/>
                  </a:cubicBezTo>
                  <a:cubicBezTo>
                    <a:pt x="258" y="262"/>
                    <a:pt x="235" y="286"/>
                    <a:pt x="205" y="286"/>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39" name="组合 151"/>
          <p:cNvGrpSpPr/>
          <p:nvPr/>
        </p:nvGrpSpPr>
        <p:grpSpPr>
          <a:xfrm>
            <a:off x="7701929" y="3101121"/>
            <a:ext cx="312852" cy="222352"/>
            <a:chOff x="6297613" y="2425701"/>
            <a:chExt cx="636588" cy="452438"/>
          </a:xfrm>
          <a:noFill/>
        </p:grpSpPr>
        <p:sp>
          <p:nvSpPr>
            <p:cNvPr id="140" name="Freeform 61"/>
            <p:cNvSpPr>
              <a:spLocks noEditPoints="1"/>
            </p:cNvSpPr>
            <p:nvPr/>
          </p:nvSpPr>
          <p:spPr bwMode="auto">
            <a:xfrm>
              <a:off x="6297613" y="2466976"/>
              <a:ext cx="636588" cy="411163"/>
            </a:xfrm>
            <a:custGeom>
              <a:avLst/>
              <a:gdLst>
                <a:gd name="T0" fmla="*/ 0 w 233"/>
                <a:gd name="T1" fmla="*/ 0 h 151"/>
                <a:gd name="T2" fmla="*/ 0 w 233"/>
                <a:gd name="T3" fmla="*/ 151 h 151"/>
                <a:gd name="T4" fmla="*/ 233 w 233"/>
                <a:gd name="T5" fmla="*/ 151 h 151"/>
                <a:gd name="T6" fmla="*/ 233 w 233"/>
                <a:gd name="T7" fmla="*/ 0 h 151"/>
                <a:gd name="T8" fmla="*/ 0 w 233"/>
                <a:gd name="T9" fmla="*/ 0 h 151"/>
                <a:gd name="T10" fmla="*/ 63 w 233"/>
                <a:gd name="T11" fmla="*/ 9 h 151"/>
                <a:gd name="T12" fmla="*/ 18 w 233"/>
                <a:gd name="T13" fmla="*/ 9 h 151"/>
                <a:gd name="T14" fmla="*/ 18 w 233"/>
                <a:gd name="T15" fmla="*/ 4 h 151"/>
                <a:gd name="T16" fmla="*/ 63 w 233"/>
                <a:gd name="T17" fmla="*/ 4 h 151"/>
                <a:gd name="T18" fmla="*/ 63 w 233"/>
                <a:gd name="T19" fmla="*/ 9 h 151"/>
                <a:gd name="T20" fmla="*/ 148 w 233"/>
                <a:gd name="T21" fmla="*/ 121 h 151"/>
                <a:gd name="T22" fmla="*/ 103 w 233"/>
                <a:gd name="T23" fmla="*/ 76 h 151"/>
                <a:gd name="T24" fmla="*/ 148 w 233"/>
                <a:gd name="T25" fmla="*/ 31 h 151"/>
                <a:gd name="T26" fmla="*/ 193 w 233"/>
                <a:gd name="T27" fmla="*/ 76 h 151"/>
                <a:gd name="T28" fmla="*/ 148 w 233"/>
                <a:gd name="T29" fmla="*/ 121 h 151"/>
                <a:gd name="T30" fmla="*/ 217 w 233"/>
                <a:gd name="T31" fmla="*/ 44 h 151"/>
                <a:gd name="T32" fmla="*/ 200 w 233"/>
                <a:gd name="T33" fmla="*/ 44 h 151"/>
                <a:gd name="T34" fmla="*/ 200 w 233"/>
                <a:gd name="T35" fmla="*/ 30 h 151"/>
                <a:gd name="T36" fmla="*/ 217 w 233"/>
                <a:gd name="T37" fmla="*/ 30 h 151"/>
                <a:gd name="T38" fmla="*/ 217 w 233"/>
                <a:gd name="T39" fmla="*/ 44 h 151"/>
                <a:gd name="T40" fmla="*/ 217 w 233"/>
                <a:gd name="T41" fmla="*/ 26 h 151"/>
                <a:gd name="T42" fmla="*/ 168 w 233"/>
                <a:gd name="T43" fmla="*/ 26 h 151"/>
                <a:gd name="T44" fmla="*/ 168 w 233"/>
                <a:gd name="T45" fmla="*/ 12 h 151"/>
                <a:gd name="T46" fmla="*/ 217 w 233"/>
                <a:gd name="T47" fmla="*/ 12 h 151"/>
                <a:gd name="T48" fmla="*/ 217 w 233"/>
                <a:gd name="T49" fmla="*/ 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3" h="151">
                  <a:moveTo>
                    <a:pt x="0" y="0"/>
                  </a:moveTo>
                  <a:cubicBezTo>
                    <a:pt x="0" y="151"/>
                    <a:pt x="0" y="151"/>
                    <a:pt x="0" y="151"/>
                  </a:cubicBezTo>
                  <a:cubicBezTo>
                    <a:pt x="233" y="151"/>
                    <a:pt x="233" y="151"/>
                    <a:pt x="233" y="151"/>
                  </a:cubicBezTo>
                  <a:cubicBezTo>
                    <a:pt x="233" y="0"/>
                    <a:pt x="233" y="0"/>
                    <a:pt x="233" y="0"/>
                  </a:cubicBezTo>
                  <a:lnTo>
                    <a:pt x="0" y="0"/>
                  </a:lnTo>
                  <a:close/>
                  <a:moveTo>
                    <a:pt x="63" y="9"/>
                  </a:moveTo>
                  <a:cubicBezTo>
                    <a:pt x="18" y="9"/>
                    <a:pt x="18" y="9"/>
                    <a:pt x="18" y="9"/>
                  </a:cubicBezTo>
                  <a:cubicBezTo>
                    <a:pt x="18" y="4"/>
                    <a:pt x="18" y="4"/>
                    <a:pt x="18" y="4"/>
                  </a:cubicBezTo>
                  <a:cubicBezTo>
                    <a:pt x="63" y="4"/>
                    <a:pt x="63" y="4"/>
                    <a:pt x="63" y="4"/>
                  </a:cubicBezTo>
                  <a:lnTo>
                    <a:pt x="63" y="9"/>
                  </a:lnTo>
                  <a:close/>
                  <a:moveTo>
                    <a:pt x="148" y="121"/>
                  </a:moveTo>
                  <a:cubicBezTo>
                    <a:pt x="123" y="121"/>
                    <a:pt x="103" y="101"/>
                    <a:pt x="103" y="76"/>
                  </a:cubicBezTo>
                  <a:cubicBezTo>
                    <a:pt x="103" y="51"/>
                    <a:pt x="123" y="31"/>
                    <a:pt x="148" y="31"/>
                  </a:cubicBezTo>
                  <a:cubicBezTo>
                    <a:pt x="173" y="31"/>
                    <a:pt x="193" y="51"/>
                    <a:pt x="193" y="76"/>
                  </a:cubicBezTo>
                  <a:cubicBezTo>
                    <a:pt x="193" y="101"/>
                    <a:pt x="173" y="121"/>
                    <a:pt x="148" y="121"/>
                  </a:cubicBezTo>
                  <a:close/>
                  <a:moveTo>
                    <a:pt x="217" y="44"/>
                  </a:moveTo>
                  <a:cubicBezTo>
                    <a:pt x="200" y="44"/>
                    <a:pt x="200" y="44"/>
                    <a:pt x="200" y="44"/>
                  </a:cubicBezTo>
                  <a:cubicBezTo>
                    <a:pt x="200" y="30"/>
                    <a:pt x="200" y="30"/>
                    <a:pt x="200" y="30"/>
                  </a:cubicBezTo>
                  <a:cubicBezTo>
                    <a:pt x="217" y="30"/>
                    <a:pt x="217" y="30"/>
                    <a:pt x="217" y="30"/>
                  </a:cubicBezTo>
                  <a:lnTo>
                    <a:pt x="217" y="44"/>
                  </a:lnTo>
                  <a:close/>
                  <a:moveTo>
                    <a:pt x="217" y="26"/>
                  </a:moveTo>
                  <a:cubicBezTo>
                    <a:pt x="168" y="26"/>
                    <a:pt x="168" y="26"/>
                    <a:pt x="168" y="26"/>
                  </a:cubicBezTo>
                  <a:cubicBezTo>
                    <a:pt x="168" y="12"/>
                    <a:pt x="168" y="12"/>
                    <a:pt x="168" y="12"/>
                  </a:cubicBezTo>
                  <a:cubicBezTo>
                    <a:pt x="217" y="12"/>
                    <a:pt x="217" y="12"/>
                    <a:pt x="217" y="12"/>
                  </a:cubicBezTo>
                  <a:lnTo>
                    <a:pt x="217" y="26"/>
                  </a:lnTo>
                  <a:close/>
                </a:path>
              </a:pathLst>
            </a:custGeom>
            <a:grpFill/>
            <a:ln w="3175">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41" name="Rectangle 62"/>
            <p:cNvSpPr>
              <a:spLocks noChangeArrowheads="1"/>
            </p:cNvSpPr>
            <p:nvPr/>
          </p:nvSpPr>
          <p:spPr bwMode="auto">
            <a:xfrm>
              <a:off x="6346825" y="2425701"/>
              <a:ext cx="123825" cy="34925"/>
            </a:xfrm>
            <a:prstGeom prst="rect">
              <a:avLst/>
            </a:prstGeom>
            <a:grpFill/>
            <a:ln w="3175">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42" name="Freeform 63"/>
            <p:cNvSpPr>
              <a:spLocks noEditPoints="1"/>
            </p:cNvSpPr>
            <p:nvPr/>
          </p:nvSpPr>
          <p:spPr bwMode="auto">
            <a:xfrm>
              <a:off x="6618288" y="2589213"/>
              <a:ext cx="168275" cy="169863"/>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51 h 62"/>
                <a:gd name="T12" fmla="*/ 11 w 62"/>
                <a:gd name="T13" fmla="*/ 31 h 62"/>
                <a:gd name="T14" fmla="*/ 31 w 62"/>
                <a:gd name="T15" fmla="*/ 11 h 62"/>
                <a:gd name="T16" fmla="*/ 51 w 62"/>
                <a:gd name="T17" fmla="*/ 31 h 62"/>
                <a:gd name="T18" fmla="*/ 31 w 62"/>
                <a:gd name="T19" fmla="*/ 5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51"/>
                  </a:moveTo>
                  <a:cubicBezTo>
                    <a:pt x="20" y="51"/>
                    <a:pt x="11" y="42"/>
                    <a:pt x="11" y="31"/>
                  </a:cubicBezTo>
                  <a:cubicBezTo>
                    <a:pt x="11" y="20"/>
                    <a:pt x="20" y="11"/>
                    <a:pt x="31" y="11"/>
                  </a:cubicBezTo>
                  <a:cubicBezTo>
                    <a:pt x="42" y="11"/>
                    <a:pt x="51" y="20"/>
                    <a:pt x="51" y="31"/>
                  </a:cubicBezTo>
                  <a:cubicBezTo>
                    <a:pt x="51" y="42"/>
                    <a:pt x="42" y="51"/>
                    <a:pt x="31" y="51"/>
                  </a:cubicBezTo>
                  <a:close/>
                </a:path>
              </a:pathLst>
            </a:custGeom>
            <a:grpFill/>
            <a:ln w="3175">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sp>
        <p:nvSpPr>
          <p:cNvPr id="143" name="圆角矩形 79"/>
          <p:cNvSpPr/>
          <p:nvPr/>
        </p:nvSpPr>
        <p:spPr>
          <a:xfrm>
            <a:off x="5012785" y="5405761"/>
            <a:ext cx="395706" cy="2678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44" name="组合 172"/>
          <p:cNvGrpSpPr/>
          <p:nvPr/>
        </p:nvGrpSpPr>
        <p:grpSpPr>
          <a:xfrm>
            <a:off x="7710841" y="4965258"/>
            <a:ext cx="303940" cy="302799"/>
            <a:chOff x="8737072" y="194959"/>
            <a:chExt cx="483128" cy="481316"/>
          </a:xfrm>
        </p:grpSpPr>
        <p:sp>
          <p:nvSpPr>
            <p:cNvPr id="145" name="椭圆 144"/>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cxnSp>
          <p:nvCxnSpPr>
            <p:cNvPr id="146" name="直接连接符 174"/>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7" name="Freeform 51"/>
          <p:cNvSpPr>
            <a:spLocks noEditPoints="1"/>
          </p:cNvSpPr>
          <p:nvPr/>
        </p:nvSpPr>
        <p:spPr bwMode="auto">
          <a:xfrm>
            <a:off x="7055367" y="5083114"/>
            <a:ext cx="281559" cy="333643"/>
          </a:xfrm>
          <a:custGeom>
            <a:avLst/>
            <a:gdLst>
              <a:gd name="T0" fmla="*/ 207 w 222"/>
              <a:gd name="T1" fmla="*/ 0 h 263"/>
              <a:gd name="T2" fmla="*/ 15 w 222"/>
              <a:gd name="T3" fmla="*/ 0 h 263"/>
              <a:gd name="T4" fmla="*/ 0 w 222"/>
              <a:gd name="T5" fmla="*/ 15 h 263"/>
              <a:gd name="T6" fmla="*/ 0 w 222"/>
              <a:gd name="T7" fmla="*/ 207 h 263"/>
              <a:gd name="T8" fmla="*/ 15 w 222"/>
              <a:gd name="T9" fmla="*/ 222 h 263"/>
              <a:gd name="T10" fmla="*/ 164 w 222"/>
              <a:gd name="T11" fmla="*/ 222 h 263"/>
              <a:gd name="T12" fmla="*/ 197 w 222"/>
              <a:gd name="T13" fmla="*/ 263 h 263"/>
              <a:gd name="T14" fmla="*/ 197 w 222"/>
              <a:gd name="T15" fmla="*/ 222 h 263"/>
              <a:gd name="T16" fmla="*/ 207 w 222"/>
              <a:gd name="T17" fmla="*/ 222 h 263"/>
              <a:gd name="T18" fmla="*/ 222 w 222"/>
              <a:gd name="T19" fmla="*/ 207 h 263"/>
              <a:gd name="T20" fmla="*/ 222 w 222"/>
              <a:gd name="T21" fmla="*/ 15 h 263"/>
              <a:gd name="T22" fmla="*/ 207 w 222"/>
              <a:gd name="T23" fmla="*/ 0 h 263"/>
              <a:gd name="T24" fmla="*/ 204 w 222"/>
              <a:gd name="T25" fmla="*/ 199 h 263"/>
              <a:gd name="T26" fmla="*/ 14 w 222"/>
              <a:gd name="T27" fmla="*/ 199 h 263"/>
              <a:gd name="T28" fmla="*/ 14 w 222"/>
              <a:gd name="T29" fmla="*/ 21 h 263"/>
              <a:gd name="T30" fmla="*/ 204 w 222"/>
              <a:gd name="T31" fmla="*/ 21 h 263"/>
              <a:gd name="T32" fmla="*/ 204 w 222"/>
              <a:gd name="T33" fmla="*/ 199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263">
                <a:moveTo>
                  <a:pt x="207" y="0"/>
                </a:moveTo>
                <a:cubicBezTo>
                  <a:pt x="15" y="0"/>
                  <a:pt x="15" y="0"/>
                  <a:pt x="15" y="0"/>
                </a:cubicBezTo>
                <a:cubicBezTo>
                  <a:pt x="7" y="0"/>
                  <a:pt x="0" y="7"/>
                  <a:pt x="0" y="15"/>
                </a:cubicBezTo>
                <a:cubicBezTo>
                  <a:pt x="0" y="207"/>
                  <a:pt x="0" y="207"/>
                  <a:pt x="0" y="207"/>
                </a:cubicBezTo>
                <a:cubicBezTo>
                  <a:pt x="0" y="215"/>
                  <a:pt x="7" y="222"/>
                  <a:pt x="15" y="222"/>
                </a:cubicBezTo>
                <a:cubicBezTo>
                  <a:pt x="164" y="222"/>
                  <a:pt x="164" y="222"/>
                  <a:pt x="164" y="222"/>
                </a:cubicBezTo>
                <a:cubicBezTo>
                  <a:pt x="197" y="263"/>
                  <a:pt x="197" y="263"/>
                  <a:pt x="197" y="263"/>
                </a:cubicBezTo>
                <a:cubicBezTo>
                  <a:pt x="197" y="222"/>
                  <a:pt x="197" y="222"/>
                  <a:pt x="197" y="222"/>
                </a:cubicBezTo>
                <a:cubicBezTo>
                  <a:pt x="207" y="222"/>
                  <a:pt x="207" y="222"/>
                  <a:pt x="207" y="222"/>
                </a:cubicBezTo>
                <a:cubicBezTo>
                  <a:pt x="215" y="222"/>
                  <a:pt x="222" y="215"/>
                  <a:pt x="222" y="207"/>
                </a:cubicBezTo>
                <a:cubicBezTo>
                  <a:pt x="222" y="15"/>
                  <a:pt x="222" y="15"/>
                  <a:pt x="222" y="15"/>
                </a:cubicBezTo>
                <a:cubicBezTo>
                  <a:pt x="222" y="7"/>
                  <a:pt x="215" y="0"/>
                  <a:pt x="207" y="0"/>
                </a:cubicBezTo>
                <a:close/>
                <a:moveTo>
                  <a:pt x="204" y="199"/>
                </a:moveTo>
                <a:cubicBezTo>
                  <a:pt x="14" y="199"/>
                  <a:pt x="14" y="199"/>
                  <a:pt x="14" y="199"/>
                </a:cubicBezTo>
                <a:cubicBezTo>
                  <a:pt x="14" y="21"/>
                  <a:pt x="14" y="21"/>
                  <a:pt x="14" y="21"/>
                </a:cubicBezTo>
                <a:cubicBezTo>
                  <a:pt x="204" y="21"/>
                  <a:pt x="204" y="21"/>
                  <a:pt x="204" y="21"/>
                </a:cubicBezTo>
                <a:lnTo>
                  <a:pt x="204" y="199"/>
                </a:ln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nvGrpSpPr>
          <p:cNvPr id="148" name="组合 176"/>
          <p:cNvGrpSpPr/>
          <p:nvPr/>
        </p:nvGrpSpPr>
        <p:grpSpPr>
          <a:xfrm>
            <a:off x="6262244" y="5344697"/>
            <a:ext cx="292225" cy="314996"/>
            <a:chOff x="4935538" y="3908425"/>
            <a:chExt cx="488950" cy="527050"/>
          </a:xfrm>
        </p:grpSpPr>
        <p:sp>
          <p:nvSpPr>
            <p:cNvPr id="149" name="Freeform 85"/>
            <p:cNvSpPr>
              <a:spLocks/>
            </p:cNvSpPr>
            <p:nvPr/>
          </p:nvSpPr>
          <p:spPr bwMode="auto">
            <a:xfrm>
              <a:off x="5292725" y="3908425"/>
              <a:ext cx="131763" cy="527050"/>
            </a:xfrm>
            <a:custGeom>
              <a:avLst/>
              <a:gdLst>
                <a:gd name="T0" fmla="*/ 0 w 48"/>
                <a:gd name="T1" fmla="*/ 181 h 192"/>
                <a:gd name="T2" fmla="*/ 12 w 48"/>
                <a:gd name="T3" fmla="*/ 192 h 192"/>
                <a:gd name="T4" fmla="*/ 37 w 48"/>
                <a:gd name="T5" fmla="*/ 192 h 192"/>
                <a:gd name="T6" fmla="*/ 48 w 48"/>
                <a:gd name="T7" fmla="*/ 181 h 192"/>
                <a:gd name="T8" fmla="*/ 48 w 48"/>
                <a:gd name="T9" fmla="*/ 11 h 192"/>
                <a:gd name="T10" fmla="*/ 37 w 48"/>
                <a:gd name="T11" fmla="*/ 0 h 192"/>
                <a:gd name="T12" fmla="*/ 12 w 48"/>
                <a:gd name="T13" fmla="*/ 0 h 192"/>
                <a:gd name="T14" fmla="*/ 0 w 48"/>
                <a:gd name="T15" fmla="*/ 11 h 192"/>
                <a:gd name="T16" fmla="*/ 0 w 48"/>
                <a:gd name="T17" fmla="*/ 18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92">
                  <a:moveTo>
                    <a:pt x="0" y="181"/>
                  </a:moveTo>
                  <a:cubicBezTo>
                    <a:pt x="0" y="187"/>
                    <a:pt x="5" y="192"/>
                    <a:pt x="12" y="192"/>
                  </a:cubicBezTo>
                  <a:cubicBezTo>
                    <a:pt x="37" y="192"/>
                    <a:pt x="37" y="192"/>
                    <a:pt x="37" y="192"/>
                  </a:cubicBezTo>
                  <a:cubicBezTo>
                    <a:pt x="43" y="192"/>
                    <a:pt x="48" y="187"/>
                    <a:pt x="48" y="181"/>
                  </a:cubicBezTo>
                  <a:cubicBezTo>
                    <a:pt x="48" y="11"/>
                    <a:pt x="48" y="11"/>
                    <a:pt x="48" y="11"/>
                  </a:cubicBezTo>
                  <a:cubicBezTo>
                    <a:pt x="48" y="5"/>
                    <a:pt x="43" y="0"/>
                    <a:pt x="37" y="0"/>
                  </a:cubicBezTo>
                  <a:cubicBezTo>
                    <a:pt x="12" y="0"/>
                    <a:pt x="12" y="0"/>
                    <a:pt x="12" y="0"/>
                  </a:cubicBezTo>
                  <a:cubicBezTo>
                    <a:pt x="5" y="0"/>
                    <a:pt x="0" y="5"/>
                    <a:pt x="0" y="11"/>
                  </a:cubicBezTo>
                  <a:lnTo>
                    <a:pt x="0" y="181"/>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0" name="Freeform 86"/>
            <p:cNvSpPr>
              <a:spLocks/>
            </p:cNvSpPr>
            <p:nvPr/>
          </p:nvSpPr>
          <p:spPr bwMode="auto">
            <a:xfrm>
              <a:off x="5116513" y="4116387"/>
              <a:ext cx="131763" cy="319087"/>
            </a:xfrm>
            <a:custGeom>
              <a:avLst/>
              <a:gdLst>
                <a:gd name="T0" fmla="*/ 0 w 48"/>
                <a:gd name="T1" fmla="*/ 110 h 116"/>
                <a:gd name="T2" fmla="*/ 11 w 48"/>
                <a:gd name="T3" fmla="*/ 116 h 116"/>
                <a:gd name="T4" fmla="*/ 36 w 48"/>
                <a:gd name="T5" fmla="*/ 116 h 116"/>
                <a:gd name="T6" fmla="*/ 48 w 48"/>
                <a:gd name="T7" fmla="*/ 110 h 116"/>
                <a:gd name="T8" fmla="*/ 48 w 48"/>
                <a:gd name="T9" fmla="*/ 7 h 116"/>
                <a:gd name="T10" fmla="*/ 36 w 48"/>
                <a:gd name="T11" fmla="*/ 0 h 116"/>
                <a:gd name="T12" fmla="*/ 11 w 48"/>
                <a:gd name="T13" fmla="*/ 0 h 116"/>
                <a:gd name="T14" fmla="*/ 0 w 48"/>
                <a:gd name="T15" fmla="*/ 7 h 116"/>
                <a:gd name="T16" fmla="*/ 0 w 48"/>
                <a:gd name="T17" fmla="*/ 11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16">
                  <a:moveTo>
                    <a:pt x="0" y="110"/>
                  </a:moveTo>
                  <a:cubicBezTo>
                    <a:pt x="0" y="113"/>
                    <a:pt x="5" y="116"/>
                    <a:pt x="11" y="116"/>
                  </a:cubicBezTo>
                  <a:cubicBezTo>
                    <a:pt x="36" y="116"/>
                    <a:pt x="36" y="116"/>
                    <a:pt x="36" y="116"/>
                  </a:cubicBezTo>
                  <a:cubicBezTo>
                    <a:pt x="43" y="116"/>
                    <a:pt x="48" y="113"/>
                    <a:pt x="48" y="110"/>
                  </a:cubicBezTo>
                  <a:cubicBezTo>
                    <a:pt x="48" y="7"/>
                    <a:pt x="48" y="7"/>
                    <a:pt x="48" y="7"/>
                  </a:cubicBezTo>
                  <a:cubicBezTo>
                    <a:pt x="48" y="3"/>
                    <a:pt x="43" y="0"/>
                    <a:pt x="36" y="0"/>
                  </a:cubicBezTo>
                  <a:cubicBezTo>
                    <a:pt x="11" y="0"/>
                    <a:pt x="11" y="0"/>
                    <a:pt x="11" y="0"/>
                  </a:cubicBezTo>
                  <a:cubicBezTo>
                    <a:pt x="5" y="0"/>
                    <a:pt x="0" y="3"/>
                    <a:pt x="0" y="7"/>
                  </a:cubicBezTo>
                  <a:lnTo>
                    <a:pt x="0" y="110"/>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1" name="Freeform 87"/>
            <p:cNvSpPr>
              <a:spLocks/>
            </p:cNvSpPr>
            <p:nvPr/>
          </p:nvSpPr>
          <p:spPr bwMode="auto">
            <a:xfrm>
              <a:off x="4935538" y="4210050"/>
              <a:ext cx="128588" cy="222250"/>
            </a:xfrm>
            <a:custGeom>
              <a:avLst/>
              <a:gdLst>
                <a:gd name="T0" fmla="*/ 0 w 47"/>
                <a:gd name="T1" fmla="*/ 76 h 81"/>
                <a:gd name="T2" fmla="*/ 11 w 47"/>
                <a:gd name="T3" fmla="*/ 81 h 81"/>
                <a:gd name="T4" fmla="*/ 36 w 47"/>
                <a:gd name="T5" fmla="*/ 81 h 81"/>
                <a:gd name="T6" fmla="*/ 47 w 47"/>
                <a:gd name="T7" fmla="*/ 76 h 81"/>
                <a:gd name="T8" fmla="*/ 47 w 47"/>
                <a:gd name="T9" fmla="*/ 5 h 81"/>
                <a:gd name="T10" fmla="*/ 36 w 47"/>
                <a:gd name="T11" fmla="*/ 0 h 81"/>
                <a:gd name="T12" fmla="*/ 11 w 47"/>
                <a:gd name="T13" fmla="*/ 0 h 81"/>
                <a:gd name="T14" fmla="*/ 0 w 47"/>
                <a:gd name="T15" fmla="*/ 5 h 81"/>
                <a:gd name="T16" fmla="*/ 0 w 47"/>
                <a:gd name="T17" fmla="*/ 7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81">
                  <a:moveTo>
                    <a:pt x="0" y="76"/>
                  </a:moveTo>
                  <a:cubicBezTo>
                    <a:pt x="0" y="79"/>
                    <a:pt x="5" y="81"/>
                    <a:pt x="11" y="81"/>
                  </a:cubicBezTo>
                  <a:cubicBezTo>
                    <a:pt x="36" y="81"/>
                    <a:pt x="36" y="81"/>
                    <a:pt x="36" y="81"/>
                  </a:cubicBezTo>
                  <a:cubicBezTo>
                    <a:pt x="42" y="81"/>
                    <a:pt x="47" y="79"/>
                    <a:pt x="47" y="76"/>
                  </a:cubicBezTo>
                  <a:cubicBezTo>
                    <a:pt x="47" y="5"/>
                    <a:pt x="47" y="5"/>
                    <a:pt x="47" y="5"/>
                  </a:cubicBezTo>
                  <a:cubicBezTo>
                    <a:pt x="47" y="2"/>
                    <a:pt x="42" y="0"/>
                    <a:pt x="36" y="0"/>
                  </a:cubicBezTo>
                  <a:cubicBezTo>
                    <a:pt x="11" y="0"/>
                    <a:pt x="11" y="0"/>
                    <a:pt x="11" y="0"/>
                  </a:cubicBezTo>
                  <a:cubicBezTo>
                    <a:pt x="5" y="0"/>
                    <a:pt x="0" y="2"/>
                    <a:pt x="0" y="5"/>
                  </a:cubicBezTo>
                  <a:lnTo>
                    <a:pt x="0" y="76"/>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52" name="组合 180"/>
          <p:cNvGrpSpPr/>
          <p:nvPr/>
        </p:nvGrpSpPr>
        <p:grpSpPr>
          <a:xfrm>
            <a:off x="6705315" y="5567952"/>
            <a:ext cx="166380" cy="255926"/>
            <a:chOff x="5134956" y="2310372"/>
            <a:chExt cx="469271" cy="721835"/>
          </a:xfrm>
        </p:grpSpPr>
        <p:sp>
          <p:nvSpPr>
            <p:cNvPr id="153" name="Freeform 33"/>
            <p:cNvSpPr>
              <a:spLocks/>
            </p:cNvSpPr>
            <p:nvPr/>
          </p:nvSpPr>
          <p:spPr bwMode="auto">
            <a:xfrm>
              <a:off x="5267475" y="2310372"/>
              <a:ext cx="121605" cy="721835"/>
            </a:xfrm>
            <a:custGeom>
              <a:avLst/>
              <a:gdLst>
                <a:gd name="T0" fmla="*/ 40 w 54"/>
                <a:gd name="T1" fmla="*/ 7 h 318"/>
                <a:gd name="T2" fmla="*/ 44 w 54"/>
                <a:gd name="T3" fmla="*/ 98 h 318"/>
                <a:gd name="T4" fmla="*/ 39 w 54"/>
                <a:gd name="T5" fmla="*/ 96 h 318"/>
                <a:gd name="T6" fmla="*/ 30 w 54"/>
                <a:gd name="T7" fmla="*/ 8 h 318"/>
                <a:gd name="T8" fmla="*/ 27 w 54"/>
                <a:gd name="T9" fmla="*/ 9 h 318"/>
                <a:gd name="T10" fmla="*/ 30 w 54"/>
                <a:gd name="T11" fmla="*/ 97 h 318"/>
                <a:gd name="T12" fmla="*/ 24 w 54"/>
                <a:gd name="T13" fmla="*/ 98 h 318"/>
                <a:gd name="T14" fmla="*/ 17 w 54"/>
                <a:gd name="T15" fmla="*/ 7 h 318"/>
                <a:gd name="T16" fmla="*/ 14 w 54"/>
                <a:gd name="T17" fmla="*/ 7 h 318"/>
                <a:gd name="T18" fmla="*/ 16 w 54"/>
                <a:gd name="T19" fmla="*/ 96 h 318"/>
                <a:gd name="T20" fmla="*/ 11 w 54"/>
                <a:gd name="T21" fmla="*/ 95 h 318"/>
                <a:gd name="T22" fmla="*/ 4 w 54"/>
                <a:gd name="T23" fmla="*/ 8 h 318"/>
                <a:gd name="T24" fmla="*/ 0 w 54"/>
                <a:gd name="T25" fmla="*/ 8 h 318"/>
                <a:gd name="T26" fmla="*/ 0 w 54"/>
                <a:gd name="T27" fmla="*/ 117 h 318"/>
                <a:gd name="T28" fmla="*/ 5 w 54"/>
                <a:gd name="T29" fmla="*/ 136 h 318"/>
                <a:gd name="T30" fmla="*/ 21 w 54"/>
                <a:gd name="T31" fmla="*/ 158 h 318"/>
                <a:gd name="T32" fmla="*/ 21 w 54"/>
                <a:gd name="T33" fmla="*/ 310 h 318"/>
                <a:gd name="T34" fmla="*/ 28 w 54"/>
                <a:gd name="T35" fmla="*/ 318 h 318"/>
                <a:gd name="T36" fmla="*/ 35 w 54"/>
                <a:gd name="T37" fmla="*/ 310 h 318"/>
                <a:gd name="T38" fmla="*/ 35 w 54"/>
                <a:gd name="T39" fmla="*/ 157 h 318"/>
                <a:gd name="T40" fmla="*/ 46 w 54"/>
                <a:gd name="T41" fmla="*/ 140 h 318"/>
                <a:gd name="T42" fmla="*/ 53 w 54"/>
                <a:gd name="T43" fmla="*/ 125 h 318"/>
                <a:gd name="T44" fmla="*/ 54 w 54"/>
                <a:gd name="T45" fmla="*/ 103 h 318"/>
                <a:gd name="T46" fmla="*/ 44 w 54"/>
                <a:gd name="T47" fmla="*/ 8 h 318"/>
                <a:gd name="T48" fmla="*/ 40 w 54"/>
                <a:gd name="T49" fmla="*/ 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318">
                  <a:moveTo>
                    <a:pt x="40" y="7"/>
                  </a:moveTo>
                  <a:cubicBezTo>
                    <a:pt x="44" y="98"/>
                    <a:pt x="44" y="98"/>
                    <a:pt x="44" y="98"/>
                  </a:cubicBezTo>
                  <a:cubicBezTo>
                    <a:pt x="40" y="103"/>
                    <a:pt x="39" y="96"/>
                    <a:pt x="39" y="96"/>
                  </a:cubicBezTo>
                  <a:cubicBezTo>
                    <a:pt x="30" y="8"/>
                    <a:pt x="30" y="8"/>
                    <a:pt x="30" y="8"/>
                  </a:cubicBezTo>
                  <a:cubicBezTo>
                    <a:pt x="27" y="3"/>
                    <a:pt x="27" y="9"/>
                    <a:pt x="27" y="9"/>
                  </a:cubicBezTo>
                  <a:cubicBezTo>
                    <a:pt x="30" y="97"/>
                    <a:pt x="30" y="97"/>
                    <a:pt x="30" y="97"/>
                  </a:cubicBezTo>
                  <a:cubicBezTo>
                    <a:pt x="27" y="107"/>
                    <a:pt x="24" y="98"/>
                    <a:pt x="24" y="98"/>
                  </a:cubicBezTo>
                  <a:cubicBezTo>
                    <a:pt x="17" y="7"/>
                    <a:pt x="17" y="7"/>
                    <a:pt x="17" y="7"/>
                  </a:cubicBezTo>
                  <a:cubicBezTo>
                    <a:pt x="16" y="4"/>
                    <a:pt x="14" y="7"/>
                    <a:pt x="14" y="7"/>
                  </a:cubicBezTo>
                  <a:cubicBezTo>
                    <a:pt x="16" y="96"/>
                    <a:pt x="16" y="96"/>
                    <a:pt x="16" y="96"/>
                  </a:cubicBezTo>
                  <a:cubicBezTo>
                    <a:pt x="12" y="109"/>
                    <a:pt x="11" y="95"/>
                    <a:pt x="11" y="95"/>
                  </a:cubicBezTo>
                  <a:cubicBezTo>
                    <a:pt x="4" y="8"/>
                    <a:pt x="4" y="8"/>
                    <a:pt x="4" y="8"/>
                  </a:cubicBezTo>
                  <a:cubicBezTo>
                    <a:pt x="2" y="5"/>
                    <a:pt x="0" y="8"/>
                    <a:pt x="0" y="8"/>
                  </a:cubicBezTo>
                  <a:cubicBezTo>
                    <a:pt x="0" y="117"/>
                    <a:pt x="0" y="117"/>
                    <a:pt x="0" y="117"/>
                  </a:cubicBezTo>
                  <a:cubicBezTo>
                    <a:pt x="2" y="132"/>
                    <a:pt x="5" y="136"/>
                    <a:pt x="5" y="136"/>
                  </a:cubicBezTo>
                  <a:cubicBezTo>
                    <a:pt x="17" y="145"/>
                    <a:pt x="20" y="154"/>
                    <a:pt x="21" y="158"/>
                  </a:cubicBezTo>
                  <a:cubicBezTo>
                    <a:pt x="21" y="310"/>
                    <a:pt x="21" y="310"/>
                    <a:pt x="21" y="310"/>
                  </a:cubicBezTo>
                  <a:cubicBezTo>
                    <a:pt x="21" y="314"/>
                    <a:pt x="24" y="318"/>
                    <a:pt x="28" y="318"/>
                  </a:cubicBezTo>
                  <a:cubicBezTo>
                    <a:pt x="32" y="318"/>
                    <a:pt x="35" y="314"/>
                    <a:pt x="35" y="310"/>
                  </a:cubicBezTo>
                  <a:cubicBezTo>
                    <a:pt x="35" y="157"/>
                    <a:pt x="35" y="157"/>
                    <a:pt x="35" y="157"/>
                  </a:cubicBezTo>
                  <a:cubicBezTo>
                    <a:pt x="38" y="149"/>
                    <a:pt x="46" y="140"/>
                    <a:pt x="46" y="140"/>
                  </a:cubicBezTo>
                  <a:cubicBezTo>
                    <a:pt x="49" y="137"/>
                    <a:pt x="53" y="125"/>
                    <a:pt x="53" y="125"/>
                  </a:cubicBezTo>
                  <a:cubicBezTo>
                    <a:pt x="54" y="103"/>
                    <a:pt x="54" y="103"/>
                    <a:pt x="54" y="103"/>
                  </a:cubicBezTo>
                  <a:cubicBezTo>
                    <a:pt x="44" y="8"/>
                    <a:pt x="44" y="8"/>
                    <a:pt x="44" y="8"/>
                  </a:cubicBezTo>
                  <a:cubicBezTo>
                    <a:pt x="40" y="0"/>
                    <a:pt x="40" y="7"/>
                    <a:pt x="40" y="7"/>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4" name="Freeform 34"/>
            <p:cNvSpPr>
              <a:spLocks/>
            </p:cNvSpPr>
            <p:nvPr/>
          </p:nvSpPr>
          <p:spPr bwMode="auto">
            <a:xfrm>
              <a:off x="5134956" y="2319726"/>
              <a:ext cx="74834" cy="695332"/>
            </a:xfrm>
            <a:custGeom>
              <a:avLst/>
              <a:gdLst>
                <a:gd name="T0" fmla="*/ 29 w 33"/>
                <a:gd name="T1" fmla="*/ 150 h 307"/>
                <a:gd name="T2" fmla="*/ 28 w 33"/>
                <a:gd name="T3" fmla="*/ 150 h 307"/>
                <a:gd name="T4" fmla="*/ 28 w 33"/>
                <a:gd name="T5" fmla="*/ 0 h 307"/>
                <a:gd name="T6" fmla="*/ 11 w 33"/>
                <a:gd name="T7" fmla="*/ 14 h 307"/>
                <a:gd name="T8" fmla="*/ 0 w 33"/>
                <a:gd name="T9" fmla="*/ 29 h 307"/>
                <a:gd name="T10" fmla="*/ 0 w 33"/>
                <a:gd name="T11" fmla="*/ 120 h 307"/>
                <a:gd name="T12" fmla="*/ 13 w 33"/>
                <a:gd name="T13" fmla="*/ 150 h 307"/>
                <a:gd name="T14" fmla="*/ 12 w 33"/>
                <a:gd name="T15" fmla="*/ 150 h 307"/>
                <a:gd name="T16" fmla="*/ 8 w 33"/>
                <a:gd name="T17" fmla="*/ 154 h 307"/>
                <a:gd name="T18" fmla="*/ 8 w 33"/>
                <a:gd name="T19" fmla="*/ 304 h 307"/>
                <a:gd name="T20" fmla="*/ 12 w 33"/>
                <a:gd name="T21" fmla="*/ 307 h 307"/>
                <a:gd name="T22" fmla="*/ 29 w 33"/>
                <a:gd name="T23" fmla="*/ 307 h 307"/>
                <a:gd name="T24" fmla="*/ 33 w 33"/>
                <a:gd name="T25" fmla="*/ 304 h 307"/>
                <a:gd name="T26" fmla="*/ 33 w 33"/>
                <a:gd name="T27" fmla="*/ 154 h 307"/>
                <a:gd name="T28" fmla="*/ 29 w 33"/>
                <a:gd name="T29" fmla="*/ 15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07">
                  <a:moveTo>
                    <a:pt x="29" y="150"/>
                  </a:moveTo>
                  <a:cubicBezTo>
                    <a:pt x="28" y="150"/>
                    <a:pt x="28" y="150"/>
                    <a:pt x="28" y="150"/>
                  </a:cubicBezTo>
                  <a:cubicBezTo>
                    <a:pt x="28" y="0"/>
                    <a:pt x="28" y="0"/>
                    <a:pt x="28" y="0"/>
                  </a:cubicBezTo>
                  <a:cubicBezTo>
                    <a:pt x="11" y="14"/>
                    <a:pt x="11" y="14"/>
                    <a:pt x="11" y="14"/>
                  </a:cubicBezTo>
                  <a:cubicBezTo>
                    <a:pt x="0" y="29"/>
                    <a:pt x="0" y="29"/>
                    <a:pt x="0" y="29"/>
                  </a:cubicBezTo>
                  <a:cubicBezTo>
                    <a:pt x="0" y="120"/>
                    <a:pt x="0" y="120"/>
                    <a:pt x="0" y="120"/>
                  </a:cubicBezTo>
                  <a:cubicBezTo>
                    <a:pt x="0" y="120"/>
                    <a:pt x="13" y="118"/>
                    <a:pt x="13" y="150"/>
                  </a:cubicBezTo>
                  <a:cubicBezTo>
                    <a:pt x="12" y="150"/>
                    <a:pt x="12" y="150"/>
                    <a:pt x="12" y="150"/>
                  </a:cubicBezTo>
                  <a:cubicBezTo>
                    <a:pt x="9" y="150"/>
                    <a:pt x="8" y="152"/>
                    <a:pt x="8" y="154"/>
                  </a:cubicBezTo>
                  <a:cubicBezTo>
                    <a:pt x="8" y="304"/>
                    <a:pt x="8" y="304"/>
                    <a:pt x="8" y="304"/>
                  </a:cubicBezTo>
                  <a:cubicBezTo>
                    <a:pt x="8" y="306"/>
                    <a:pt x="9" y="307"/>
                    <a:pt x="12" y="307"/>
                  </a:cubicBezTo>
                  <a:cubicBezTo>
                    <a:pt x="29" y="307"/>
                    <a:pt x="29" y="307"/>
                    <a:pt x="29" y="307"/>
                  </a:cubicBezTo>
                  <a:cubicBezTo>
                    <a:pt x="31" y="307"/>
                    <a:pt x="33" y="306"/>
                    <a:pt x="33" y="304"/>
                  </a:cubicBezTo>
                  <a:cubicBezTo>
                    <a:pt x="33" y="154"/>
                    <a:pt x="33" y="154"/>
                    <a:pt x="33" y="154"/>
                  </a:cubicBezTo>
                  <a:cubicBezTo>
                    <a:pt x="33" y="152"/>
                    <a:pt x="31" y="150"/>
                    <a:pt x="29" y="150"/>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5" name="Freeform 35"/>
            <p:cNvSpPr>
              <a:spLocks/>
            </p:cNvSpPr>
            <p:nvPr/>
          </p:nvSpPr>
          <p:spPr bwMode="auto">
            <a:xfrm>
              <a:off x="5429615" y="2319726"/>
              <a:ext cx="174612" cy="695332"/>
            </a:xfrm>
            <a:custGeom>
              <a:avLst/>
              <a:gdLst>
                <a:gd name="T0" fmla="*/ 39 w 77"/>
                <a:gd name="T1" fmla="*/ 0 h 307"/>
                <a:gd name="T2" fmla="*/ 0 w 77"/>
                <a:gd name="T3" fmla="*/ 57 h 307"/>
                <a:gd name="T4" fmla="*/ 23 w 77"/>
                <a:gd name="T5" fmla="*/ 108 h 307"/>
                <a:gd name="T6" fmla="*/ 35 w 77"/>
                <a:gd name="T7" fmla="*/ 150 h 307"/>
                <a:gd name="T8" fmla="*/ 35 w 77"/>
                <a:gd name="T9" fmla="*/ 300 h 307"/>
                <a:gd name="T10" fmla="*/ 41 w 77"/>
                <a:gd name="T11" fmla="*/ 307 h 307"/>
                <a:gd name="T12" fmla="*/ 47 w 77"/>
                <a:gd name="T13" fmla="*/ 300 h 307"/>
                <a:gd name="T14" fmla="*/ 47 w 77"/>
                <a:gd name="T15" fmla="*/ 147 h 307"/>
                <a:gd name="T16" fmla="*/ 58 w 77"/>
                <a:gd name="T17" fmla="*/ 105 h 307"/>
                <a:gd name="T18" fmla="*/ 77 w 77"/>
                <a:gd name="T19" fmla="*/ 57 h 307"/>
                <a:gd name="T20" fmla="*/ 39 w 77"/>
                <a:gd name="T2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307">
                  <a:moveTo>
                    <a:pt x="39" y="0"/>
                  </a:moveTo>
                  <a:cubicBezTo>
                    <a:pt x="17" y="0"/>
                    <a:pt x="0" y="26"/>
                    <a:pt x="0" y="57"/>
                  </a:cubicBezTo>
                  <a:cubicBezTo>
                    <a:pt x="0" y="79"/>
                    <a:pt x="9" y="99"/>
                    <a:pt x="23" y="108"/>
                  </a:cubicBezTo>
                  <a:cubicBezTo>
                    <a:pt x="31" y="119"/>
                    <a:pt x="35" y="150"/>
                    <a:pt x="35" y="150"/>
                  </a:cubicBezTo>
                  <a:cubicBezTo>
                    <a:pt x="35" y="300"/>
                    <a:pt x="35" y="300"/>
                    <a:pt x="35" y="300"/>
                  </a:cubicBezTo>
                  <a:cubicBezTo>
                    <a:pt x="35" y="304"/>
                    <a:pt x="37" y="307"/>
                    <a:pt x="41" y="307"/>
                  </a:cubicBezTo>
                  <a:cubicBezTo>
                    <a:pt x="44" y="307"/>
                    <a:pt x="47" y="304"/>
                    <a:pt x="47" y="300"/>
                  </a:cubicBezTo>
                  <a:cubicBezTo>
                    <a:pt x="47" y="147"/>
                    <a:pt x="47" y="147"/>
                    <a:pt x="47" y="147"/>
                  </a:cubicBezTo>
                  <a:cubicBezTo>
                    <a:pt x="47" y="133"/>
                    <a:pt x="55" y="111"/>
                    <a:pt x="58" y="105"/>
                  </a:cubicBezTo>
                  <a:cubicBezTo>
                    <a:pt x="69" y="96"/>
                    <a:pt x="77" y="78"/>
                    <a:pt x="77" y="57"/>
                  </a:cubicBezTo>
                  <a:cubicBezTo>
                    <a:pt x="77" y="26"/>
                    <a:pt x="60" y="0"/>
                    <a:pt x="39" y="0"/>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56" name="组合 184"/>
          <p:cNvGrpSpPr/>
          <p:nvPr/>
        </p:nvGrpSpPr>
        <p:grpSpPr>
          <a:xfrm>
            <a:off x="4689870" y="4896708"/>
            <a:ext cx="336430" cy="364531"/>
            <a:chOff x="6457951" y="3533776"/>
            <a:chExt cx="684213" cy="741363"/>
          </a:xfrm>
          <a:noFill/>
        </p:grpSpPr>
        <p:sp>
          <p:nvSpPr>
            <p:cNvPr id="157" name="Freeform 24"/>
            <p:cNvSpPr>
              <a:spLocks/>
            </p:cNvSpPr>
            <p:nvPr/>
          </p:nvSpPr>
          <p:spPr bwMode="auto">
            <a:xfrm>
              <a:off x="6843713" y="3640138"/>
              <a:ext cx="252413" cy="242888"/>
            </a:xfrm>
            <a:custGeom>
              <a:avLst/>
              <a:gdLst>
                <a:gd name="T0" fmla="*/ 99 w 99"/>
                <a:gd name="T1" fmla="*/ 94 h 95"/>
                <a:gd name="T2" fmla="*/ 13 w 99"/>
                <a:gd name="T3" fmla="*/ 95 h 95"/>
                <a:gd name="T4" fmla="*/ 0 w 99"/>
                <a:gd name="T5" fmla="*/ 70 h 95"/>
                <a:gd name="T6" fmla="*/ 41 w 99"/>
                <a:gd name="T7" fmla="*/ 0 h 95"/>
                <a:gd name="T8" fmla="*/ 99 w 99"/>
                <a:gd name="T9" fmla="*/ 94 h 95"/>
              </a:gdLst>
              <a:ahLst/>
              <a:cxnLst>
                <a:cxn ang="0">
                  <a:pos x="T0" y="T1"/>
                </a:cxn>
                <a:cxn ang="0">
                  <a:pos x="T2" y="T3"/>
                </a:cxn>
                <a:cxn ang="0">
                  <a:pos x="T4" y="T5"/>
                </a:cxn>
                <a:cxn ang="0">
                  <a:pos x="T6" y="T7"/>
                </a:cxn>
                <a:cxn ang="0">
                  <a:pos x="T8" y="T9"/>
                </a:cxn>
              </a:cxnLst>
              <a:rect l="0" t="0" r="r" b="b"/>
              <a:pathLst>
                <a:path w="99" h="95">
                  <a:moveTo>
                    <a:pt x="99" y="94"/>
                  </a:moveTo>
                  <a:cubicBezTo>
                    <a:pt x="69" y="95"/>
                    <a:pt x="43" y="95"/>
                    <a:pt x="13" y="95"/>
                  </a:cubicBezTo>
                  <a:cubicBezTo>
                    <a:pt x="13" y="83"/>
                    <a:pt x="7" y="75"/>
                    <a:pt x="0" y="70"/>
                  </a:cubicBezTo>
                  <a:cubicBezTo>
                    <a:pt x="12" y="45"/>
                    <a:pt x="25" y="21"/>
                    <a:pt x="41" y="0"/>
                  </a:cubicBezTo>
                  <a:cubicBezTo>
                    <a:pt x="74" y="18"/>
                    <a:pt x="95" y="47"/>
                    <a:pt x="99" y="94"/>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8" name="Freeform 25"/>
            <p:cNvSpPr>
              <a:spLocks/>
            </p:cNvSpPr>
            <p:nvPr/>
          </p:nvSpPr>
          <p:spPr bwMode="auto">
            <a:xfrm>
              <a:off x="6505576" y="3646488"/>
              <a:ext cx="247650" cy="241300"/>
            </a:xfrm>
            <a:custGeom>
              <a:avLst/>
              <a:gdLst>
                <a:gd name="T0" fmla="*/ 97 w 97"/>
                <a:gd name="T1" fmla="*/ 67 h 95"/>
                <a:gd name="T2" fmla="*/ 82 w 97"/>
                <a:gd name="T3" fmla="*/ 94 h 95"/>
                <a:gd name="T4" fmla="*/ 0 w 97"/>
                <a:gd name="T5" fmla="*/ 93 h 95"/>
                <a:gd name="T6" fmla="*/ 58 w 97"/>
                <a:gd name="T7" fmla="*/ 0 h 95"/>
                <a:gd name="T8" fmla="*/ 97 w 97"/>
                <a:gd name="T9" fmla="*/ 67 h 95"/>
              </a:gdLst>
              <a:ahLst/>
              <a:cxnLst>
                <a:cxn ang="0">
                  <a:pos x="T0" y="T1"/>
                </a:cxn>
                <a:cxn ang="0">
                  <a:pos x="T2" y="T3"/>
                </a:cxn>
                <a:cxn ang="0">
                  <a:pos x="T4" y="T5"/>
                </a:cxn>
                <a:cxn ang="0">
                  <a:pos x="T6" y="T7"/>
                </a:cxn>
                <a:cxn ang="0">
                  <a:pos x="T8" y="T9"/>
                </a:cxn>
              </a:cxnLst>
              <a:rect l="0" t="0" r="r" b="b"/>
              <a:pathLst>
                <a:path w="97" h="95">
                  <a:moveTo>
                    <a:pt x="97" y="67"/>
                  </a:moveTo>
                  <a:cubicBezTo>
                    <a:pt x="90" y="74"/>
                    <a:pt x="82" y="81"/>
                    <a:pt x="82" y="94"/>
                  </a:cubicBezTo>
                  <a:cubicBezTo>
                    <a:pt x="55" y="94"/>
                    <a:pt x="25" y="95"/>
                    <a:pt x="0" y="93"/>
                  </a:cubicBezTo>
                  <a:cubicBezTo>
                    <a:pt x="5" y="48"/>
                    <a:pt x="25" y="18"/>
                    <a:pt x="58" y="0"/>
                  </a:cubicBezTo>
                  <a:cubicBezTo>
                    <a:pt x="74" y="19"/>
                    <a:pt x="83" y="45"/>
                    <a:pt x="97" y="67"/>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9" name="Freeform 26"/>
            <p:cNvSpPr>
              <a:spLocks/>
            </p:cNvSpPr>
            <p:nvPr/>
          </p:nvSpPr>
          <p:spPr bwMode="auto">
            <a:xfrm>
              <a:off x="6708776" y="3808413"/>
              <a:ext cx="171450" cy="161925"/>
            </a:xfrm>
            <a:custGeom>
              <a:avLst/>
              <a:gdLst>
                <a:gd name="T0" fmla="*/ 29 w 67"/>
                <a:gd name="T1" fmla="*/ 4 h 63"/>
                <a:gd name="T2" fmla="*/ 60 w 67"/>
                <a:gd name="T3" fmla="*/ 40 h 63"/>
                <a:gd name="T4" fmla="*/ 10 w 67"/>
                <a:gd name="T5" fmla="*/ 42 h 63"/>
                <a:gd name="T6" fmla="*/ 29 w 67"/>
                <a:gd name="T7" fmla="*/ 4 h 63"/>
              </a:gdLst>
              <a:ahLst/>
              <a:cxnLst>
                <a:cxn ang="0">
                  <a:pos x="T0" y="T1"/>
                </a:cxn>
                <a:cxn ang="0">
                  <a:pos x="T2" y="T3"/>
                </a:cxn>
                <a:cxn ang="0">
                  <a:pos x="T4" y="T5"/>
                </a:cxn>
                <a:cxn ang="0">
                  <a:pos x="T6" y="T7"/>
                </a:cxn>
              </a:cxnLst>
              <a:rect l="0" t="0" r="r" b="b"/>
              <a:pathLst>
                <a:path w="67" h="63">
                  <a:moveTo>
                    <a:pt x="29" y="4"/>
                  </a:moveTo>
                  <a:cubicBezTo>
                    <a:pt x="52" y="0"/>
                    <a:pt x="67" y="21"/>
                    <a:pt x="60" y="40"/>
                  </a:cubicBezTo>
                  <a:cubicBezTo>
                    <a:pt x="51" y="63"/>
                    <a:pt x="19" y="60"/>
                    <a:pt x="10" y="42"/>
                  </a:cubicBezTo>
                  <a:cubicBezTo>
                    <a:pt x="0" y="24"/>
                    <a:pt x="13" y="7"/>
                    <a:pt x="29" y="4"/>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0" name="Freeform 27"/>
            <p:cNvSpPr>
              <a:spLocks/>
            </p:cNvSpPr>
            <p:nvPr/>
          </p:nvSpPr>
          <p:spPr bwMode="auto">
            <a:xfrm>
              <a:off x="6665913" y="3957638"/>
              <a:ext cx="268288" cy="212725"/>
            </a:xfrm>
            <a:custGeom>
              <a:avLst/>
              <a:gdLst>
                <a:gd name="T0" fmla="*/ 69 w 105"/>
                <a:gd name="T1" fmla="*/ 0 h 84"/>
                <a:gd name="T2" fmla="*/ 105 w 105"/>
                <a:gd name="T3" fmla="*/ 67 h 84"/>
                <a:gd name="T4" fmla="*/ 0 w 105"/>
                <a:gd name="T5" fmla="*/ 66 h 84"/>
                <a:gd name="T6" fmla="*/ 35 w 105"/>
                <a:gd name="T7" fmla="*/ 0 h 84"/>
                <a:gd name="T8" fmla="*/ 69 w 105"/>
                <a:gd name="T9" fmla="*/ 0 h 84"/>
              </a:gdLst>
              <a:ahLst/>
              <a:cxnLst>
                <a:cxn ang="0">
                  <a:pos x="T0" y="T1"/>
                </a:cxn>
                <a:cxn ang="0">
                  <a:pos x="T2" y="T3"/>
                </a:cxn>
                <a:cxn ang="0">
                  <a:pos x="T4" y="T5"/>
                </a:cxn>
                <a:cxn ang="0">
                  <a:pos x="T6" y="T7"/>
                </a:cxn>
                <a:cxn ang="0">
                  <a:pos x="T8" y="T9"/>
                </a:cxn>
              </a:cxnLst>
              <a:rect l="0" t="0" r="r" b="b"/>
              <a:pathLst>
                <a:path w="105" h="84">
                  <a:moveTo>
                    <a:pt x="69" y="0"/>
                  </a:moveTo>
                  <a:cubicBezTo>
                    <a:pt x="80" y="23"/>
                    <a:pt x="94" y="43"/>
                    <a:pt x="105" y="67"/>
                  </a:cubicBezTo>
                  <a:cubicBezTo>
                    <a:pt x="80" y="82"/>
                    <a:pt x="23" y="84"/>
                    <a:pt x="0" y="66"/>
                  </a:cubicBezTo>
                  <a:cubicBezTo>
                    <a:pt x="11" y="43"/>
                    <a:pt x="24" y="22"/>
                    <a:pt x="35" y="0"/>
                  </a:cubicBezTo>
                  <a:cubicBezTo>
                    <a:pt x="44" y="6"/>
                    <a:pt x="59" y="4"/>
                    <a:pt x="69" y="0"/>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1" name="Freeform 28"/>
            <p:cNvSpPr>
              <a:spLocks noEditPoints="1"/>
            </p:cNvSpPr>
            <p:nvPr/>
          </p:nvSpPr>
          <p:spPr bwMode="auto">
            <a:xfrm>
              <a:off x="6457951" y="3533776"/>
              <a:ext cx="684213" cy="741363"/>
            </a:xfrm>
            <a:custGeom>
              <a:avLst/>
              <a:gdLst>
                <a:gd name="T0" fmla="*/ 125 w 269"/>
                <a:gd name="T1" fmla="*/ 7 h 291"/>
                <a:gd name="T2" fmla="*/ 263 w 269"/>
                <a:gd name="T3" fmla="*/ 147 h 291"/>
                <a:gd name="T4" fmla="*/ 126 w 269"/>
                <a:gd name="T5" fmla="*/ 266 h 291"/>
                <a:gd name="T6" fmla="*/ 3 w 269"/>
                <a:gd name="T7" fmla="*/ 148 h 291"/>
                <a:gd name="T8" fmla="*/ 23 w 269"/>
                <a:gd name="T9" fmla="*/ 65 h 291"/>
                <a:gd name="T10" fmla="*/ 125 w 269"/>
                <a:gd name="T11" fmla="*/ 7 h 291"/>
                <a:gd name="T12" fmla="*/ 15 w 269"/>
                <a:gd name="T13" fmla="*/ 110 h 291"/>
                <a:gd name="T14" fmla="*/ 54 w 269"/>
                <a:gd name="T15" fmla="*/ 226 h 291"/>
                <a:gd name="T16" fmla="*/ 257 w 269"/>
                <a:gd name="T17" fmla="*/ 145 h 291"/>
                <a:gd name="T18" fmla="*/ 128 w 269"/>
                <a:gd name="T19" fmla="*/ 14 h 291"/>
                <a:gd name="T20" fmla="*/ 15 w 269"/>
                <a:gd name="T21" fmla="*/ 11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291">
                  <a:moveTo>
                    <a:pt x="125" y="7"/>
                  </a:moveTo>
                  <a:cubicBezTo>
                    <a:pt x="203" y="0"/>
                    <a:pt x="269" y="64"/>
                    <a:pt x="263" y="147"/>
                  </a:cubicBezTo>
                  <a:cubicBezTo>
                    <a:pt x="258" y="217"/>
                    <a:pt x="199" y="269"/>
                    <a:pt x="126" y="266"/>
                  </a:cubicBezTo>
                  <a:cubicBezTo>
                    <a:pt x="60" y="262"/>
                    <a:pt x="8" y="212"/>
                    <a:pt x="3" y="148"/>
                  </a:cubicBezTo>
                  <a:cubicBezTo>
                    <a:pt x="0" y="120"/>
                    <a:pt x="9" y="86"/>
                    <a:pt x="23" y="65"/>
                  </a:cubicBezTo>
                  <a:cubicBezTo>
                    <a:pt x="41" y="38"/>
                    <a:pt x="76" y="11"/>
                    <a:pt x="125" y="7"/>
                  </a:cubicBezTo>
                  <a:close/>
                  <a:moveTo>
                    <a:pt x="15" y="110"/>
                  </a:moveTo>
                  <a:cubicBezTo>
                    <a:pt x="5" y="161"/>
                    <a:pt x="28" y="204"/>
                    <a:pt x="54" y="226"/>
                  </a:cubicBezTo>
                  <a:cubicBezTo>
                    <a:pt x="127" y="291"/>
                    <a:pt x="250" y="246"/>
                    <a:pt x="257" y="145"/>
                  </a:cubicBezTo>
                  <a:cubicBezTo>
                    <a:pt x="263" y="66"/>
                    <a:pt x="201" y="9"/>
                    <a:pt x="128" y="14"/>
                  </a:cubicBezTo>
                  <a:cubicBezTo>
                    <a:pt x="68" y="18"/>
                    <a:pt x="27" y="55"/>
                    <a:pt x="15" y="110"/>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62" name="组合 190"/>
          <p:cNvGrpSpPr/>
          <p:nvPr/>
        </p:nvGrpSpPr>
        <p:grpSpPr>
          <a:xfrm>
            <a:off x="5732313" y="5557318"/>
            <a:ext cx="319930" cy="276049"/>
            <a:chOff x="6297613" y="3697288"/>
            <a:chExt cx="636588" cy="549275"/>
          </a:xfrm>
        </p:grpSpPr>
        <p:sp>
          <p:nvSpPr>
            <p:cNvPr id="163" name="Freeform 98"/>
            <p:cNvSpPr>
              <a:spLocks/>
            </p:cNvSpPr>
            <p:nvPr/>
          </p:nvSpPr>
          <p:spPr bwMode="auto">
            <a:xfrm>
              <a:off x="6530975" y="3794126"/>
              <a:ext cx="146050" cy="376238"/>
            </a:xfrm>
            <a:custGeom>
              <a:avLst/>
              <a:gdLst>
                <a:gd name="T0" fmla="*/ 0 w 54"/>
                <a:gd name="T1" fmla="*/ 79 h 138"/>
                <a:gd name="T2" fmla="*/ 34 w 54"/>
                <a:gd name="T3" fmla="*/ 62 h 138"/>
                <a:gd name="T4" fmla="*/ 25 w 54"/>
                <a:gd name="T5" fmla="*/ 114 h 138"/>
                <a:gd name="T6" fmla="*/ 19 w 54"/>
                <a:gd name="T7" fmla="*/ 107 h 138"/>
                <a:gd name="T8" fmla="*/ 25 w 54"/>
                <a:gd name="T9" fmla="*/ 138 h 138"/>
                <a:gd name="T10" fmla="*/ 41 w 54"/>
                <a:gd name="T11" fmla="*/ 111 h 138"/>
                <a:gd name="T12" fmla="*/ 34 w 54"/>
                <a:gd name="T13" fmla="*/ 115 h 138"/>
                <a:gd name="T14" fmla="*/ 54 w 54"/>
                <a:gd name="T15" fmla="*/ 41 h 138"/>
                <a:gd name="T16" fmla="*/ 17 w 54"/>
                <a:gd name="T17" fmla="*/ 61 h 138"/>
                <a:gd name="T18" fmla="*/ 43 w 54"/>
                <a:gd name="T19" fmla="*/ 0 h 138"/>
                <a:gd name="T20" fmla="*/ 22 w 54"/>
                <a:gd name="T21" fmla="*/ 0 h 138"/>
                <a:gd name="T22" fmla="*/ 0 w 54"/>
                <a:gd name="T23" fmla="*/ 7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8">
                  <a:moveTo>
                    <a:pt x="0" y="79"/>
                  </a:moveTo>
                  <a:cubicBezTo>
                    <a:pt x="12" y="74"/>
                    <a:pt x="20" y="66"/>
                    <a:pt x="34" y="62"/>
                  </a:cubicBezTo>
                  <a:cubicBezTo>
                    <a:pt x="30" y="78"/>
                    <a:pt x="30" y="98"/>
                    <a:pt x="25" y="114"/>
                  </a:cubicBezTo>
                  <a:cubicBezTo>
                    <a:pt x="22" y="112"/>
                    <a:pt x="22" y="108"/>
                    <a:pt x="19" y="107"/>
                  </a:cubicBezTo>
                  <a:cubicBezTo>
                    <a:pt x="21" y="117"/>
                    <a:pt x="21" y="130"/>
                    <a:pt x="25" y="138"/>
                  </a:cubicBezTo>
                  <a:cubicBezTo>
                    <a:pt x="30" y="129"/>
                    <a:pt x="40" y="120"/>
                    <a:pt x="41" y="111"/>
                  </a:cubicBezTo>
                  <a:cubicBezTo>
                    <a:pt x="40" y="114"/>
                    <a:pt x="34" y="117"/>
                    <a:pt x="34" y="115"/>
                  </a:cubicBezTo>
                  <a:cubicBezTo>
                    <a:pt x="41" y="91"/>
                    <a:pt x="47" y="66"/>
                    <a:pt x="54" y="41"/>
                  </a:cubicBezTo>
                  <a:cubicBezTo>
                    <a:pt x="41" y="47"/>
                    <a:pt x="31" y="56"/>
                    <a:pt x="17" y="61"/>
                  </a:cubicBezTo>
                  <a:cubicBezTo>
                    <a:pt x="25" y="40"/>
                    <a:pt x="36" y="22"/>
                    <a:pt x="43" y="0"/>
                  </a:cubicBezTo>
                  <a:cubicBezTo>
                    <a:pt x="36" y="0"/>
                    <a:pt x="29" y="0"/>
                    <a:pt x="22" y="0"/>
                  </a:cubicBezTo>
                  <a:cubicBezTo>
                    <a:pt x="15" y="27"/>
                    <a:pt x="6" y="52"/>
                    <a:pt x="0" y="79"/>
                  </a:cubicBez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4" name="Freeform 100"/>
            <p:cNvSpPr>
              <a:spLocks noEditPoints="1"/>
            </p:cNvSpPr>
            <p:nvPr/>
          </p:nvSpPr>
          <p:spPr bwMode="auto">
            <a:xfrm>
              <a:off x="6297613" y="3697288"/>
              <a:ext cx="636588" cy="549275"/>
            </a:xfrm>
            <a:custGeom>
              <a:avLst/>
              <a:gdLst>
                <a:gd name="T0" fmla="*/ 117 w 233"/>
                <a:gd name="T1" fmla="*/ 20 h 201"/>
                <a:gd name="T2" fmla="*/ 132 w 233"/>
                <a:gd name="T3" fmla="*/ 28 h 201"/>
                <a:gd name="T4" fmla="*/ 133 w 233"/>
                <a:gd name="T5" fmla="*/ 30 h 201"/>
                <a:gd name="T6" fmla="*/ 133 w 233"/>
                <a:gd name="T7" fmla="*/ 30 h 201"/>
                <a:gd name="T8" fmla="*/ 133 w 233"/>
                <a:gd name="T9" fmla="*/ 30 h 201"/>
                <a:gd name="T10" fmla="*/ 132 w 233"/>
                <a:gd name="T11" fmla="*/ 30 h 201"/>
                <a:gd name="T12" fmla="*/ 208 w 233"/>
                <a:gd name="T13" fmla="*/ 149 h 201"/>
                <a:gd name="T14" fmla="*/ 212 w 233"/>
                <a:gd name="T15" fmla="*/ 162 h 201"/>
                <a:gd name="T16" fmla="*/ 194 w 233"/>
                <a:gd name="T17" fmla="*/ 180 h 201"/>
                <a:gd name="T18" fmla="*/ 39 w 233"/>
                <a:gd name="T19" fmla="*/ 180 h 201"/>
                <a:gd name="T20" fmla="*/ 21 w 233"/>
                <a:gd name="T21" fmla="*/ 162 h 201"/>
                <a:gd name="T22" fmla="*/ 23 w 233"/>
                <a:gd name="T23" fmla="*/ 153 h 201"/>
                <a:gd name="T24" fmla="*/ 24 w 233"/>
                <a:gd name="T25" fmla="*/ 151 h 201"/>
                <a:gd name="T26" fmla="*/ 25 w 233"/>
                <a:gd name="T27" fmla="*/ 150 h 201"/>
                <a:gd name="T28" fmla="*/ 28 w 233"/>
                <a:gd name="T29" fmla="*/ 146 h 201"/>
                <a:gd name="T30" fmla="*/ 101 w 233"/>
                <a:gd name="T31" fmla="*/ 30 h 201"/>
                <a:gd name="T32" fmla="*/ 102 w 233"/>
                <a:gd name="T33" fmla="*/ 28 h 201"/>
                <a:gd name="T34" fmla="*/ 117 w 233"/>
                <a:gd name="T35" fmla="*/ 20 h 201"/>
                <a:gd name="T36" fmla="*/ 117 w 233"/>
                <a:gd name="T37" fmla="*/ 0 h 201"/>
                <a:gd name="T38" fmla="*/ 85 w 233"/>
                <a:gd name="T39" fmla="*/ 16 h 201"/>
                <a:gd name="T40" fmla="*/ 83 w 233"/>
                <a:gd name="T41" fmla="*/ 19 h 201"/>
                <a:gd name="T42" fmla="*/ 10 w 233"/>
                <a:gd name="T43" fmla="*/ 135 h 201"/>
                <a:gd name="T44" fmla="*/ 8 w 233"/>
                <a:gd name="T45" fmla="*/ 139 h 201"/>
                <a:gd name="T46" fmla="*/ 7 w 233"/>
                <a:gd name="T47" fmla="*/ 140 h 201"/>
                <a:gd name="T48" fmla="*/ 7 w 233"/>
                <a:gd name="T49" fmla="*/ 140 h 201"/>
                <a:gd name="T50" fmla="*/ 6 w 233"/>
                <a:gd name="T51" fmla="*/ 141 h 201"/>
                <a:gd name="T52" fmla="*/ 0 w 233"/>
                <a:gd name="T53" fmla="*/ 162 h 201"/>
                <a:gd name="T54" fmla="*/ 39 w 233"/>
                <a:gd name="T55" fmla="*/ 201 h 201"/>
                <a:gd name="T56" fmla="*/ 194 w 233"/>
                <a:gd name="T57" fmla="*/ 201 h 201"/>
                <a:gd name="T58" fmla="*/ 233 w 233"/>
                <a:gd name="T59" fmla="*/ 162 h 201"/>
                <a:gd name="T60" fmla="*/ 225 w 233"/>
                <a:gd name="T61" fmla="*/ 138 h 201"/>
                <a:gd name="T62" fmla="*/ 150 w 233"/>
                <a:gd name="T63" fmla="*/ 18 h 201"/>
                <a:gd name="T64" fmla="*/ 150 w 233"/>
                <a:gd name="T65" fmla="*/ 18 h 201"/>
                <a:gd name="T66" fmla="*/ 149 w 233"/>
                <a:gd name="T67" fmla="*/ 17 h 201"/>
                <a:gd name="T68" fmla="*/ 117 w 233"/>
                <a:gd name="T6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01">
                  <a:moveTo>
                    <a:pt x="117" y="20"/>
                  </a:moveTo>
                  <a:cubicBezTo>
                    <a:pt x="123" y="20"/>
                    <a:pt x="128" y="24"/>
                    <a:pt x="132" y="28"/>
                  </a:cubicBezTo>
                  <a:cubicBezTo>
                    <a:pt x="132" y="29"/>
                    <a:pt x="132" y="30"/>
                    <a:pt x="133" y="30"/>
                  </a:cubicBezTo>
                  <a:cubicBezTo>
                    <a:pt x="133" y="30"/>
                    <a:pt x="133" y="30"/>
                    <a:pt x="133" y="30"/>
                  </a:cubicBezTo>
                  <a:cubicBezTo>
                    <a:pt x="133" y="30"/>
                    <a:pt x="133" y="30"/>
                    <a:pt x="133" y="30"/>
                  </a:cubicBezTo>
                  <a:cubicBezTo>
                    <a:pt x="133" y="30"/>
                    <a:pt x="133" y="30"/>
                    <a:pt x="132" y="30"/>
                  </a:cubicBezTo>
                  <a:cubicBezTo>
                    <a:pt x="208" y="149"/>
                    <a:pt x="208" y="149"/>
                    <a:pt x="208" y="149"/>
                  </a:cubicBezTo>
                  <a:cubicBezTo>
                    <a:pt x="208" y="149"/>
                    <a:pt x="212" y="156"/>
                    <a:pt x="212" y="162"/>
                  </a:cubicBezTo>
                  <a:cubicBezTo>
                    <a:pt x="212" y="172"/>
                    <a:pt x="204" y="180"/>
                    <a:pt x="194" y="180"/>
                  </a:cubicBezTo>
                  <a:cubicBezTo>
                    <a:pt x="39" y="180"/>
                    <a:pt x="39" y="180"/>
                    <a:pt x="39" y="180"/>
                  </a:cubicBezTo>
                  <a:cubicBezTo>
                    <a:pt x="29" y="180"/>
                    <a:pt x="21" y="172"/>
                    <a:pt x="21" y="162"/>
                  </a:cubicBezTo>
                  <a:cubicBezTo>
                    <a:pt x="21" y="156"/>
                    <a:pt x="23" y="153"/>
                    <a:pt x="23" y="153"/>
                  </a:cubicBezTo>
                  <a:cubicBezTo>
                    <a:pt x="24" y="151"/>
                    <a:pt x="24" y="151"/>
                    <a:pt x="24" y="151"/>
                  </a:cubicBezTo>
                  <a:cubicBezTo>
                    <a:pt x="25" y="150"/>
                    <a:pt x="25" y="150"/>
                    <a:pt x="25" y="150"/>
                  </a:cubicBezTo>
                  <a:cubicBezTo>
                    <a:pt x="28" y="146"/>
                    <a:pt x="28" y="146"/>
                    <a:pt x="28" y="146"/>
                  </a:cubicBezTo>
                  <a:cubicBezTo>
                    <a:pt x="101" y="30"/>
                    <a:pt x="101" y="30"/>
                    <a:pt x="101" y="30"/>
                  </a:cubicBezTo>
                  <a:cubicBezTo>
                    <a:pt x="101" y="29"/>
                    <a:pt x="101" y="29"/>
                    <a:pt x="102" y="28"/>
                  </a:cubicBezTo>
                  <a:cubicBezTo>
                    <a:pt x="105" y="24"/>
                    <a:pt x="110" y="20"/>
                    <a:pt x="117" y="20"/>
                  </a:cubicBezTo>
                  <a:moveTo>
                    <a:pt x="117" y="0"/>
                  </a:moveTo>
                  <a:cubicBezTo>
                    <a:pt x="104" y="0"/>
                    <a:pt x="92" y="6"/>
                    <a:pt x="85" y="16"/>
                  </a:cubicBezTo>
                  <a:cubicBezTo>
                    <a:pt x="84" y="17"/>
                    <a:pt x="83" y="18"/>
                    <a:pt x="83" y="19"/>
                  </a:cubicBezTo>
                  <a:cubicBezTo>
                    <a:pt x="10" y="135"/>
                    <a:pt x="10" y="135"/>
                    <a:pt x="10" y="135"/>
                  </a:cubicBezTo>
                  <a:cubicBezTo>
                    <a:pt x="8" y="139"/>
                    <a:pt x="8" y="139"/>
                    <a:pt x="8" y="139"/>
                  </a:cubicBezTo>
                  <a:cubicBezTo>
                    <a:pt x="7" y="140"/>
                    <a:pt x="7" y="140"/>
                    <a:pt x="7" y="140"/>
                  </a:cubicBezTo>
                  <a:cubicBezTo>
                    <a:pt x="7" y="140"/>
                    <a:pt x="7" y="140"/>
                    <a:pt x="7" y="140"/>
                  </a:cubicBezTo>
                  <a:cubicBezTo>
                    <a:pt x="7" y="140"/>
                    <a:pt x="6" y="141"/>
                    <a:pt x="6" y="141"/>
                  </a:cubicBezTo>
                  <a:cubicBezTo>
                    <a:pt x="2" y="147"/>
                    <a:pt x="0" y="154"/>
                    <a:pt x="0" y="162"/>
                  </a:cubicBezTo>
                  <a:cubicBezTo>
                    <a:pt x="0" y="183"/>
                    <a:pt x="18" y="201"/>
                    <a:pt x="39" y="201"/>
                  </a:cubicBezTo>
                  <a:cubicBezTo>
                    <a:pt x="194" y="201"/>
                    <a:pt x="194" y="201"/>
                    <a:pt x="194" y="201"/>
                  </a:cubicBezTo>
                  <a:cubicBezTo>
                    <a:pt x="216" y="201"/>
                    <a:pt x="233" y="183"/>
                    <a:pt x="233" y="162"/>
                  </a:cubicBezTo>
                  <a:cubicBezTo>
                    <a:pt x="233" y="151"/>
                    <a:pt x="227" y="141"/>
                    <a:pt x="225" y="138"/>
                  </a:cubicBezTo>
                  <a:cubicBezTo>
                    <a:pt x="150" y="18"/>
                    <a:pt x="150" y="18"/>
                    <a:pt x="150" y="18"/>
                  </a:cubicBezTo>
                  <a:cubicBezTo>
                    <a:pt x="150" y="18"/>
                    <a:pt x="150" y="18"/>
                    <a:pt x="150" y="18"/>
                  </a:cubicBezTo>
                  <a:cubicBezTo>
                    <a:pt x="150" y="18"/>
                    <a:pt x="149" y="17"/>
                    <a:pt x="149" y="17"/>
                  </a:cubicBezTo>
                  <a:cubicBezTo>
                    <a:pt x="142" y="6"/>
                    <a:pt x="130" y="0"/>
                    <a:pt x="117" y="0"/>
                  </a:cubicBez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65" name="组合 193"/>
          <p:cNvGrpSpPr/>
          <p:nvPr/>
        </p:nvGrpSpPr>
        <p:grpSpPr>
          <a:xfrm>
            <a:off x="7306048" y="5523708"/>
            <a:ext cx="233456" cy="256385"/>
            <a:chOff x="5108453" y="1245548"/>
            <a:chExt cx="523837" cy="575285"/>
          </a:xfrm>
          <a:noFill/>
        </p:grpSpPr>
        <p:sp>
          <p:nvSpPr>
            <p:cNvPr id="166" name="Freeform 28"/>
            <p:cNvSpPr>
              <a:spLocks/>
            </p:cNvSpPr>
            <p:nvPr/>
          </p:nvSpPr>
          <p:spPr bwMode="auto">
            <a:xfrm>
              <a:off x="5108453" y="1245548"/>
              <a:ext cx="500452" cy="498893"/>
            </a:xfrm>
            <a:custGeom>
              <a:avLst/>
              <a:gdLst>
                <a:gd name="T0" fmla="*/ 85 w 221"/>
                <a:gd name="T1" fmla="*/ 181 h 220"/>
                <a:gd name="T2" fmla="*/ 36 w 221"/>
                <a:gd name="T3" fmla="*/ 113 h 220"/>
                <a:gd name="T4" fmla="*/ 108 w 221"/>
                <a:gd name="T5" fmla="*/ 41 h 220"/>
                <a:gd name="T6" fmla="*/ 179 w 221"/>
                <a:gd name="T7" fmla="*/ 111 h 220"/>
                <a:gd name="T8" fmla="*/ 219 w 221"/>
                <a:gd name="T9" fmla="*/ 134 h 220"/>
                <a:gd name="T10" fmla="*/ 221 w 221"/>
                <a:gd name="T11" fmla="*/ 111 h 220"/>
                <a:gd name="T12" fmla="*/ 110 w 221"/>
                <a:gd name="T13" fmla="*/ 0 h 220"/>
                <a:gd name="T14" fmla="*/ 0 w 221"/>
                <a:gd name="T15" fmla="*/ 111 h 220"/>
                <a:gd name="T16" fmla="*/ 93 w 221"/>
                <a:gd name="T17" fmla="*/ 220 h 220"/>
                <a:gd name="T18" fmla="*/ 85 w 221"/>
                <a:gd name="T19" fmla="*/ 187 h 220"/>
                <a:gd name="T20" fmla="*/ 85 w 221"/>
                <a:gd name="T21" fmla="*/ 1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220">
                  <a:moveTo>
                    <a:pt x="85" y="181"/>
                  </a:moveTo>
                  <a:cubicBezTo>
                    <a:pt x="57" y="171"/>
                    <a:pt x="36" y="145"/>
                    <a:pt x="36" y="113"/>
                  </a:cubicBezTo>
                  <a:cubicBezTo>
                    <a:pt x="36" y="73"/>
                    <a:pt x="68" y="41"/>
                    <a:pt x="108" y="41"/>
                  </a:cubicBezTo>
                  <a:cubicBezTo>
                    <a:pt x="147" y="41"/>
                    <a:pt x="178" y="72"/>
                    <a:pt x="179" y="111"/>
                  </a:cubicBezTo>
                  <a:cubicBezTo>
                    <a:pt x="195" y="115"/>
                    <a:pt x="208" y="123"/>
                    <a:pt x="219" y="134"/>
                  </a:cubicBezTo>
                  <a:cubicBezTo>
                    <a:pt x="220" y="126"/>
                    <a:pt x="221" y="119"/>
                    <a:pt x="221" y="111"/>
                  </a:cubicBezTo>
                  <a:cubicBezTo>
                    <a:pt x="221" y="50"/>
                    <a:pt x="171" y="0"/>
                    <a:pt x="110" y="0"/>
                  </a:cubicBezTo>
                  <a:cubicBezTo>
                    <a:pt x="49" y="0"/>
                    <a:pt x="0" y="50"/>
                    <a:pt x="0" y="111"/>
                  </a:cubicBezTo>
                  <a:cubicBezTo>
                    <a:pt x="0" y="166"/>
                    <a:pt x="40" y="212"/>
                    <a:pt x="93" y="220"/>
                  </a:cubicBezTo>
                  <a:cubicBezTo>
                    <a:pt x="88" y="210"/>
                    <a:pt x="85" y="199"/>
                    <a:pt x="85" y="187"/>
                  </a:cubicBezTo>
                  <a:cubicBezTo>
                    <a:pt x="85" y="185"/>
                    <a:pt x="85" y="183"/>
                    <a:pt x="85" y="181"/>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7" name="Freeform 29"/>
            <p:cNvSpPr>
              <a:spLocks noEditPoints="1"/>
            </p:cNvSpPr>
            <p:nvPr/>
          </p:nvSpPr>
          <p:spPr bwMode="auto">
            <a:xfrm>
              <a:off x="5334513" y="1524616"/>
              <a:ext cx="297777" cy="296217"/>
            </a:xfrm>
            <a:custGeom>
              <a:avLst/>
              <a:gdLst>
                <a:gd name="T0" fmla="*/ 113 w 131"/>
                <a:gd name="T1" fmla="*/ 20 h 131"/>
                <a:gd name="T2" fmla="*/ 80 w 131"/>
                <a:gd name="T3" fmla="*/ 1 h 131"/>
                <a:gd name="T4" fmla="*/ 66 w 131"/>
                <a:gd name="T5" fmla="*/ 0 h 131"/>
                <a:gd name="T6" fmla="*/ 0 w 131"/>
                <a:gd name="T7" fmla="*/ 60 h 131"/>
                <a:gd name="T8" fmla="*/ 0 w 131"/>
                <a:gd name="T9" fmla="*/ 65 h 131"/>
                <a:gd name="T10" fmla="*/ 7 w 131"/>
                <a:gd name="T11" fmla="*/ 93 h 131"/>
                <a:gd name="T12" fmla="*/ 66 w 131"/>
                <a:gd name="T13" fmla="*/ 131 h 131"/>
                <a:gd name="T14" fmla="*/ 131 w 131"/>
                <a:gd name="T15" fmla="*/ 65 h 131"/>
                <a:gd name="T16" fmla="*/ 113 w 131"/>
                <a:gd name="T17" fmla="*/ 20 h 131"/>
                <a:gd name="T18" fmla="*/ 64 w 131"/>
                <a:gd name="T19" fmla="*/ 109 h 131"/>
                <a:gd name="T20" fmla="*/ 32 w 131"/>
                <a:gd name="T21" fmla="*/ 94 h 131"/>
                <a:gd name="T22" fmla="*/ 22 w 131"/>
                <a:gd name="T23" fmla="*/ 66 h 131"/>
                <a:gd name="T24" fmla="*/ 22 w 131"/>
                <a:gd name="T25" fmla="*/ 63 h 131"/>
                <a:gd name="T26" fmla="*/ 64 w 131"/>
                <a:gd name="T27" fmla="*/ 24 h 131"/>
                <a:gd name="T28" fmla="*/ 75 w 131"/>
                <a:gd name="T29" fmla="*/ 26 h 131"/>
                <a:gd name="T30" fmla="*/ 102 w 131"/>
                <a:gd name="T31" fmla="*/ 48 h 131"/>
                <a:gd name="T32" fmla="*/ 106 w 131"/>
                <a:gd name="T33" fmla="*/ 66 h 131"/>
                <a:gd name="T34" fmla="*/ 64 w 131"/>
                <a:gd name="T35" fmla="*/ 10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31">
                  <a:moveTo>
                    <a:pt x="113" y="20"/>
                  </a:moveTo>
                  <a:cubicBezTo>
                    <a:pt x="104" y="11"/>
                    <a:pt x="93" y="4"/>
                    <a:pt x="80" y="1"/>
                  </a:cubicBezTo>
                  <a:cubicBezTo>
                    <a:pt x="75" y="0"/>
                    <a:pt x="70" y="0"/>
                    <a:pt x="66" y="0"/>
                  </a:cubicBezTo>
                  <a:cubicBezTo>
                    <a:pt x="31" y="0"/>
                    <a:pt x="3" y="26"/>
                    <a:pt x="0" y="60"/>
                  </a:cubicBezTo>
                  <a:cubicBezTo>
                    <a:pt x="0" y="62"/>
                    <a:pt x="0" y="64"/>
                    <a:pt x="0" y="65"/>
                  </a:cubicBezTo>
                  <a:cubicBezTo>
                    <a:pt x="0" y="75"/>
                    <a:pt x="2" y="85"/>
                    <a:pt x="7" y="93"/>
                  </a:cubicBezTo>
                  <a:cubicBezTo>
                    <a:pt x="17" y="115"/>
                    <a:pt x="40" y="131"/>
                    <a:pt x="66" y="131"/>
                  </a:cubicBezTo>
                  <a:cubicBezTo>
                    <a:pt x="102" y="131"/>
                    <a:pt x="131" y="101"/>
                    <a:pt x="131" y="65"/>
                  </a:cubicBezTo>
                  <a:cubicBezTo>
                    <a:pt x="131" y="48"/>
                    <a:pt x="124" y="32"/>
                    <a:pt x="113" y="20"/>
                  </a:cubicBezTo>
                  <a:close/>
                  <a:moveTo>
                    <a:pt x="64" y="109"/>
                  </a:moveTo>
                  <a:cubicBezTo>
                    <a:pt x="51" y="109"/>
                    <a:pt x="40" y="103"/>
                    <a:pt x="32" y="94"/>
                  </a:cubicBezTo>
                  <a:cubicBezTo>
                    <a:pt x="26" y="87"/>
                    <a:pt x="22" y="77"/>
                    <a:pt x="22" y="66"/>
                  </a:cubicBezTo>
                  <a:cubicBezTo>
                    <a:pt x="22" y="65"/>
                    <a:pt x="22" y="64"/>
                    <a:pt x="22" y="63"/>
                  </a:cubicBezTo>
                  <a:cubicBezTo>
                    <a:pt x="24" y="41"/>
                    <a:pt x="42" y="24"/>
                    <a:pt x="64" y="24"/>
                  </a:cubicBezTo>
                  <a:cubicBezTo>
                    <a:pt x="68" y="24"/>
                    <a:pt x="72" y="25"/>
                    <a:pt x="75" y="26"/>
                  </a:cubicBezTo>
                  <a:cubicBezTo>
                    <a:pt x="87" y="29"/>
                    <a:pt x="97" y="37"/>
                    <a:pt x="102" y="48"/>
                  </a:cubicBezTo>
                  <a:cubicBezTo>
                    <a:pt x="105" y="54"/>
                    <a:pt x="106" y="60"/>
                    <a:pt x="106" y="66"/>
                  </a:cubicBezTo>
                  <a:cubicBezTo>
                    <a:pt x="106" y="90"/>
                    <a:pt x="88" y="109"/>
                    <a:pt x="64" y="109"/>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sp>
        <p:nvSpPr>
          <p:cNvPr id="168" name="Rectangle 18"/>
          <p:cNvSpPr/>
          <p:nvPr/>
        </p:nvSpPr>
        <p:spPr>
          <a:xfrm>
            <a:off x="5153284" y="3401468"/>
            <a:ext cx="2100064" cy="243785"/>
          </a:xfrm>
          <a:prstGeom prst="rect">
            <a:avLst/>
          </a:prstGeom>
        </p:spPr>
        <p:txBody>
          <a:bodyPr wrap="square">
            <a:spAutoFit/>
          </a:bodyPr>
          <a:lstStyle/>
          <a:p>
            <a:pPr algn="ctr" defTabSz="914057">
              <a:lnSpc>
                <a:spcPct val="80000"/>
              </a:lnSpc>
            </a:pPr>
            <a:r>
              <a:rPr lang="en-US" altLang="zh-CN" sz="1200" b="1" i="1" dirty="0" smtClean="0">
                <a:solidFill>
                  <a:schemeClr val="bg1"/>
                </a:solidFill>
              </a:rPr>
              <a:t>Blockchain as a Service</a:t>
            </a:r>
            <a:endParaRPr lang="en-US" sz="1200" b="1" i="1" dirty="0">
              <a:solidFill>
                <a:schemeClr val="bg1"/>
              </a:solidFill>
            </a:endParaRPr>
          </a:p>
        </p:txBody>
      </p:sp>
    </p:spTree>
    <p:extLst>
      <p:ext uri="{BB962C8B-B14F-4D97-AF65-F5344CB8AC3E}">
        <p14:creationId xmlns:p14="http://schemas.microsoft.com/office/powerpoint/2010/main" val="327891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nodeType="withEffect">
                                  <p:stCondLst>
                                    <p:cond delay="50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nodeType="withEffect">
                                  <p:stCondLst>
                                    <p:cond delay="50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par>
                                <p:cTn id="17" presetID="10" presetClass="entr" presetSubtype="0" fill="hold" nodeType="withEffect">
                                  <p:stCondLst>
                                    <p:cond delay="50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par>
                                <p:cTn id="20" presetID="10" presetClass="entr" presetSubtype="0" fill="hold" nodeType="withEffect">
                                  <p:stCondLst>
                                    <p:cond delay="50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par>
                                <p:cTn id="23" presetID="10" presetClass="entr" presetSubtype="0" fill="hold" grpId="1" nodeType="withEffect">
                                  <p:stCondLst>
                                    <p:cond delay="50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nodeType="withEffect">
                                  <p:stCondLst>
                                    <p:cond delay="50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par>
                                <p:cTn id="32" presetID="10" presetClass="entr" presetSubtype="0" fill="hold" nodeType="withEffect">
                                  <p:stCondLst>
                                    <p:cond delay="500"/>
                                  </p:stCondLst>
                                  <p:childTnLst>
                                    <p:set>
                                      <p:cBhvr>
                                        <p:cTn id="33" dur="1" fill="hold">
                                          <p:stCondLst>
                                            <p:cond delay="0"/>
                                          </p:stCondLst>
                                        </p:cTn>
                                        <p:tgtEl>
                                          <p:spTgt spid="117"/>
                                        </p:tgtEl>
                                        <p:attrNameLst>
                                          <p:attrName>style.visibility</p:attrName>
                                        </p:attrNameLst>
                                      </p:cBhvr>
                                      <p:to>
                                        <p:strVal val="visible"/>
                                      </p:to>
                                    </p:set>
                                    <p:animEffect transition="in" filter="fade">
                                      <p:cBhvr>
                                        <p:cTn id="34" dur="500"/>
                                        <p:tgtEl>
                                          <p:spTgt spid="117"/>
                                        </p:tgtEl>
                                      </p:cBhvr>
                                    </p:animEffect>
                                  </p:childTnLst>
                                </p:cTn>
                              </p:par>
                              <p:par>
                                <p:cTn id="35" presetID="10" presetClass="entr" presetSubtype="0" fill="hold" grpId="1" nodeType="withEffect">
                                  <p:stCondLst>
                                    <p:cond delay="500"/>
                                  </p:stCondLst>
                                  <p:childTnLst>
                                    <p:set>
                                      <p:cBhvr>
                                        <p:cTn id="36" dur="1" fill="hold">
                                          <p:stCondLst>
                                            <p:cond delay="0"/>
                                          </p:stCondLst>
                                        </p:cTn>
                                        <p:tgtEl>
                                          <p:spTgt spid="124"/>
                                        </p:tgtEl>
                                        <p:attrNameLst>
                                          <p:attrName>style.visibility</p:attrName>
                                        </p:attrNameLst>
                                      </p:cBhvr>
                                      <p:to>
                                        <p:strVal val="visible"/>
                                      </p:to>
                                    </p:set>
                                    <p:animEffect transition="in" filter="fade">
                                      <p:cBhvr>
                                        <p:cTn id="37" dur="500"/>
                                        <p:tgtEl>
                                          <p:spTgt spid="124"/>
                                        </p:tgtEl>
                                      </p:cBhvr>
                                    </p:animEffect>
                                  </p:childTnLst>
                                </p:cTn>
                              </p:par>
                              <p:par>
                                <p:cTn id="38" presetID="10" presetClass="entr" presetSubtype="0" fill="hold" grpId="1" nodeType="withEffect">
                                  <p:stCondLst>
                                    <p:cond delay="50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500"/>
                                        <p:tgtEl>
                                          <p:spTgt spid="143"/>
                                        </p:tgtEl>
                                      </p:cBhvr>
                                    </p:animEffect>
                                  </p:childTnLst>
                                </p:cTn>
                              </p:par>
                              <p:par>
                                <p:cTn id="41" presetID="10" presetClass="entr" presetSubtype="0" fill="hold" nodeType="withEffect">
                                  <p:stCondLst>
                                    <p:cond delay="500"/>
                                  </p:stCondLst>
                                  <p:childTnLst>
                                    <p:set>
                                      <p:cBhvr>
                                        <p:cTn id="42" dur="1" fill="hold">
                                          <p:stCondLst>
                                            <p:cond delay="0"/>
                                          </p:stCondLst>
                                        </p:cTn>
                                        <p:tgtEl>
                                          <p:spTgt spid="125"/>
                                        </p:tgtEl>
                                        <p:attrNameLst>
                                          <p:attrName>style.visibility</p:attrName>
                                        </p:attrNameLst>
                                      </p:cBhvr>
                                      <p:to>
                                        <p:strVal val="visible"/>
                                      </p:to>
                                    </p:set>
                                    <p:animEffect transition="in" filter="fade">
                                      <p:cBhvr>
                                        <p:cTn id="43" dur="500"/>
                                        <p:tgtEl>
                                          <p:spTgt spid="125"/>
                                        </p:tgtEl>
                                      </p:cBhvr>
                                    </p:animEffect>
                                  </p:childTnLst>
                                </p:cTn>
                              </p:par>
                              <p:par>
                                <p:cTn id="44" presetID="10" presetClass="entr" presetSubtype="0" fill="hold" nodeType="withEffect">
                                  <p:stCondLst>
                                    <p:cond delay="500"/>
                                  </p:stCondLst>
                                  <p:childTnLst>
                                    <p:set>
                                      <p:cBhvr>
                                        <p:cTn id="45" dur="1" fill="hold">
                                          <p:stCondLst>
                                            <p:cond delay="0"/>
                                          </p:stCondLst>
                                        </p:cTn>
                                        <p:tgtEl>
                                          <p:spTgt spid="144"/>
                                        </p:tgtEl>
                                        <p:attrNameLst>
                                          <p:attrName>style.visibility</p:attrName>
                                        </p:attrNameLst>
                                      </p:cBhvr>
                                      <p:to>
                                        <p:strVal val="visible"/>
                                      </p:to>
                                    </p:set>
                                    <p:animEffect transition="in" filter="fade">
                                      <p:cBhvr>
                                        <p:cTn id="46" dur="500"/>
                                        <p:tgtEl>
                                          <p:spTgt spid="144"/>
                                        </p:tgtEl>
                                      </p:cBhvr>
                                    </p:animEffect>
                                  </p:childTnLst>
                                </p:cTn>
                              </p:par>
                              <p:par>
                                <p:cTn id="47" presetID="10" presetClass="entr" presetSubtype="0" fill="hold" grpId="1" nodeType="withEffect">
                                  <p:stCondLst>
                                    <p:cond delay="500"/>
                                  </p:stCondLst>
                                  <p:childTnLst>
                                    <p:set>
                                      <p:cBhvr>
                                        <p:cTn id="48" dur="1" fill="hold">
                                          <p:stCondLst>
                                            <p:cond delay="0"/>
                                          </p:stCondLst>
                                        </p:cTn>
                                        <p:tgtEl>
                                          <p:spTgt spid="129"/>
                                        </p:tgtEl>
                                        <p:attrNameLst>
                                          <p:attrName>style.visibility</p:attrName>
                                        </p:attrNameLst>
                                      </p:cBhvr>
                                      <p:to>
                                        <p:strVal val="visible"/>
                                      </p:to>
                                    </p:set>
                                    <p:animEffect transition="in" filter="fade">
                                      <p:cBhvr>
                                        <p:cTn id="49" dur="500"/>
                                        <p:tgtEl>
                                          <p:spTgt spid="129"/>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500"/>
                                        <p:tgtEl>
                                          <p:spTgt spid="130"/>
                                        </p:tgtEl>
                                      </p:cBhvr>
                                    </p:animEffect>
                                  </p:childTnLst>
                                </p:cTn>
                              </p:par>
                              <p:par>
                                <p:cTn id="53" presetID="10" presetClass="entr" presetSubtype="0" fill="hold" nodeType="withEffect">
                                  <p:stCondLst>
                                    <p:cond delay="500"/>
                                  </p:stCondLst>
                                  <p:childTnLst>
                                    <p:set>
                                      <p:cBhvr>
                                        <p:cTn id="54" dur="1" fill="hold">
                                          <p:stCondLst>
                                            <p:cond delay="0"/>
                                          </p:stCondLst>
                                        </p:cTn>
                                        <p:tgtEl>
                                          <p:spTgt spid="131"/>
                                        </p:tgtEl>
                                        <p:attrNameLst>
                                          <p:attrName>style.visibility</p:attrName>
                                        </p:attrNameLst>
                                      </p:cBhvr>
                                      <p:to>
                                        <p:strVal val="visible"/>
                                      </p:to>
                                    </p:set>
                                    <p:animEffect transition="in" filter="fade">
                                      <p:cBhvr>
                                        <p:cTn id="55" dur="500"/>
                                        <p:tgtEl>
                                          <p:spTgt spid="131"/>
                                        </p:tgtEl>
                                      </p:cBhvr>
                                    </p:animEffect>
                                  </p:childTnLst>
                                </p:cTn>
                              </p:par>
                              <p:par>
                                <p:cTn id="56" presetID="10" presetClass="entr" presetSubtype="0" fill="hold" grpId="1" nodeType="withEffect">
                                  <p:stCondLst>
                                    <p:cond delay="50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grpId="1" nodeType="withEffect">
                                  <p:stCondLst>
                                    <p:cond delay="500"/>
                                  </p:stCondLst>
                                  <p:childTnLst>
                                    <p:set>
                                      <p:cBhvr>
                                        <p:cTn id="60" dur="1" fill="hold">
                                          <p:stCondLst>
                                            <p:cond delay="0"/>
                                          </p:stCondLst>
                                        </p:cTn>
                                        <p:tgtEl>
                                          <p:spTgt spid="135"/>
                                        </p:tgtEl>
                                        <p:attrNameLst>
                                          <p:attrName>style.visibility</p:attrName>
                                        </p:attrNameLst>
                                      </p:cBhvr>
                                      <p:to>
                                        <p:strVal val="visible"/>
                                      </p:to>
                                    </p:set>
                                    <p:animEffect transition="in" filter="fade">
                                      <p:cBhvr>
                                        <p:cTn id="61" dur="500"/>
                                        <p:tgtEl>
                                          <p:spTgt spid="135"/>
                                        </p:tgtEl>
                                      </p:cBhvr>
                                    </p:animEffect>
                                  </p:childTnLst>
                                </p:cTn>
                              </p:par>
                              <p:par>
                                <p:cTn id="62" presetID="10" presetClass="entr" presetSubtype="0" fill="hold" nodeType="withEffect">
                                  <p:stCondLst>
                                    <p:cond delay="50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500"/>
                                        <p:tgtEl>
                                          <p:spTgt spid="148"/>
                                        </p:tgtEl>
                                      </p:cBhvr>
                                    </p:animEffect>
                                  </p:childTnLst>
                                </p:cTn>
                              </p:par>
                              <p:par>
                                <p:cTn id="65" presetID="10" presetClass="entr" presetSubtype="0" fill="hold" nodeType="withEffect">
                                  <p:stCondLst>
                                    <p:cond delay="500"/>
                                  </p:stCondLst>
                                  <p:childTnLst>
                                    <p:set>
                                      <p:cBhvr>
                                        <p:cTn id="66" dur="1" fill="hold">
                                          <p:stCondLst>
                                            <p:cond delay="0"/>
                                          </p:stCondLst>
                                        </p:cTn>
                                        <p:tgtEl>
                                          <p:spTgt spid="152"/>
                                        </p:tgtEl>
                                        <p:attrNameLst>
                                          <p:attrName>style.visibility</p:attrName>
                                        </p:attrNameLst>
                                      </p:cBhvr>
                                      <p:to>
                                        <p:strVal val="visible"/>
                                      </p:to>
                                    </p:set>
                                    <p:animEffect transition="in" filter="fade">
                                      <p:cBhvr>
                                        <p:cTn id="67" dur="500"/>
                                        <p:tgtEl>
                                          <p:spTgt spid="152"/>
                                        </p:tgtEl>
                                      </p:cBhvr>
                                    </p:animEffect>
                                  </p:childTnLst>
                                </p:cTn>
                              </p:par>
                              <p:par>
                                <p:cTn id="68" presetID="10" presetClass="entr" presetSubtype="0" fill="hold" nodeType="withEffect">
                                  <p:stCondLst>
                                    <p:cond delay="500"/>
                                  </p:stCondLst>
                                  <p:childTnLst>
                                    <p:set>
                                      <p:cBhvr>
                                        <p:cTn id="69" dur="1" fill="hold">
                                          <p:stCondLst>
                                            <p:cond delay="0"/>
                                          </p:stCondLst>
                                        </p:cTn>
                                        <p:tgtEl>
                                          <p:spTgt spid="156"/>
                                        </p:tgtEl>
                                        <p:attrNameLst>
                                          <p:attrName>style.visibility</p:attrName>
                                        </p:attrNameLst>
                                      </p:cBhvr>
                                      <p:to>
                                        <p:strVal val="visible"/>
                                      </p:to>
                                    </p:set>
                                    <p:animEffect transition="in" filter="fade">
                                      <p:cBhvr>
                                        <p:cTn id="70" dur="500"/>
                                        <p:tgtEl>
                                          <p:spTgt spid="156"/>
                                        </p:tgtEl>
                                      </p:cBhvr>
                                    </p:animEffect>
                                  </p:childTnLst>
                                </p:cTn>
                              </p:par>
                              <p:par>
                                <p:cTn id="71" presetID="10" presetClass="entr" presetSubtype="0" fill="hold" nodeType="withEffect">
                                  <p:stCondLst>
                                    <p:cond delay="500"/>
                                  </p:stCondLst>
                                  <p:childTnLst>
                                    <p:set>
                                      <p:cBhvr>
                                        <p:cTn id="72" dur="1" fill="hold">
                                          <p:stCondLst>
                                            <p:cond delay="0"/>
                                          </p:stCondLst>
                                        </p:cTn>
                                        <p:tgtEl>
                                          <p:spTgt spid="136"/>
                                        </p:tgtEl>
                                        <p:attrNameLst>
                                          <p:attrName>style.visibility</p:attrName>
                                        </p:attrNameLst>
                                      </p:cBhvr>
                                      <p:to>
                                        <p:strVal val="visible"/>
                                      </p:to>
                                    </p:set>
                                    <p:animEffect transition="in" filter="fade">
                                      <p:cBhvr>
                                        <p:cTn id="73" dur="500"/>
                                        <p:tgtEl>
                                          <p:spTgt spid="136"/>
                                        </p:tgtEl>
                                      </p:cBhvr>
                                    </p:animEffect>
                                  </p:childTnLst>
                                </p:cTn>
                              </p:par>
                              <p:par>
                                <p:cTn id="74" presetID="10" presetClass="entr" presetSubtype="0" fill="hold" nodeType="withEffect">
                                  <p:stCondLst>
                                    <p:cond delay="500"/>
                                  </p:stCondLst>
                                  <p:childTnLst>
                                    <p:set>
                                      <p:cBhvr>
                                        <p:cTn id="75" dur="1" fill="hold">
                                          <p:stCondLst>
                                            <p:cond delay="0"/>
                                          </p:stCondLst>
                                        </p:cTn>
                                        <p:tgtEl>
                                          <p:spTgt spid="162"/>
                                        </p:tgtEl>
                                        <p:attrNameLst>
                                          <p:attrName>style.visibility</p:attrName>
                                        </p:attrNameLst>
                                      </p:cBhvr>
                                      <p:to>
                                        <p:strVal val="visible"/>
                                      </p:to>
                                    </p:set>
                                    <p:animEffect transition="in" filter="fade">
                                      <p:cBhvr>
                                        <p:cTn id="76" dur="500"/>
                                        <p:tgtEl>
                                          <p:spTgt spid="162"/>
                                        </p:tgtEl>
                                      </p:cBhvr>
                                    </p:animEffect>
                                  </p:childTnLst>
                                </p:cTn>
                              </p:par>
                              <p:par>
                                <p:cTn id="77" presetID="10" presetClass="entr" presetSubtype="0" fill="hold" nodeType="withEffect">
                                  <p:stCondLst>
                                    <p:cond delay="500"/>
                                  </p:stCondLst>
                                  <p:childTnLst>
                                    <p:set>
                                      <p:cBhvr>
                                        <p:cTn id="78" dur="1" fill="hold">
                                          <p:stCondLst>
                                            <p:cond delay="0"/>
                                          </p:stCondLst>
                                        </p:cTn>
                                        <p:tgtEl>
                                          <p:spTgt spid="139"/>
                                        </p:tgtEl>
                                        <p:attrNameLst>
                                          <p:attrName>style.visibility</p:attrName>
                                        </p:attrNameLst>
                                      </p:cBhvr>
                                      <p:to>
                                        <p:strVal val="visible"/>
                                      </p:to>
                                    </p:set>
                                    <p:animEffect transition="in" filter="fade">
                                      <p:cBhvr>
                                        <p:cTn id="79" dur="500"/>
                                        <p:tgtEl>
                                          <p:spTgt spid="139"/>
                                        </p:tgtEl>
                                      </p:cBhvr>
                                    </p:animEffect>
                                  </p:childTnLst>
                                </p:cTn>
                              </p:par>
                              <p:par>
                                <p:cTn id="80" presetID="10" presetClass="entr" presetSubtype="0" fill="hold" nodeType="withEffect">
                                  <p:stCondLst>
                                    <p:cond delay="500"/>
                                  </p:stCondLst>
                                  <p:childTnLst>
                                    <p:set>
                                      <p:cBhvr>
                                        <p:cTn id="81" dur="1" fill="hold">
                                          <p:stCondLst>
                                            <p:cond delay="0"/>
                                          </p:stCondLst>
                                        </p:cTn>
                                        <p:tgtEl>
                                          <p:spTgt spid="165"/>
                                        </p:tgtEl>
                                        <p:attrNameLst>
                                          <p:attrName>style.visibility</p:attrName>
                                        </p:attrNameLst>
                                      </p:cBhvr>
                                      <p:to>
                                        <p:strVal val="visible"/>
                                      </p:to>
                                    </p:set>
                                    <p:animEffect transition="in" filter="fade">
                                      <p:cBhvr>
                                        <p:cTn id="82" dur="500"/>
                                        <p:tgtEl>
                                          <p:spTgt spid="165"/>
                                        </p:tgtEl>
                                      </p:cBhvr>
                                    </p:animEffect>
                                  </p:childTnLst>
                                </p:cTn>
                              </p:par>
                              <p:par>
                                <p:cTn id="83" presetID="8" presetClass="emph" presetSubtype="0" fill="hold" nodeType="withEffect">
                                  <p:stCondLst>
                                    <p:cond delay="0"/>
                                  </p:stCondLst>
                                  <p:childTnLst>
                                    <p:animRot by="21600000">
                                      <p:cBhvr>
                                        <p:cTn id="84" dur="10000" fill="hold"/>
                                        <p:tgtEl>
                                          <p:spTgt spid="65"/>
                                        </p:tgtEl>
                                        <p:attrNameLst>
                                          <p:attrName>r</p:attrName>
                                        </p:attrNameLst>
                                      </p:cBhvr>
                                    </p:animRot>
                                  </p:childTnLst>
                                </p:cTn>
                              </p:par>
                              <p:par>
                                <p:cTn id="85" presetID="1" presetClass="path" presetSubtype="0" fill="hold" nodeType="withEffect">
                                  <p:stCondLst>
                                    <p:cond delay="0"/>
                                  </p:stCondLst>
                                  <p:childTnLst>
                                    <p:animMotion origin="layout" path="M -3.54167E-6 3.7037E-7 C 0.04649 3.7037E-7 0.08451 0.06574 0.08451 0.14699 C 0.08451 0.22801 0.04649 0.29398 -3.54167E-6 0.29398 C -0.04648 0.29398 -0.08385 0.22801 -0.08385 0.14699 C -0.08385 0.06574 -0.04648 3.7037E-7 -3.54167E-6 3.7037E-7 Z " pathEditMode="relative" rAng="0" ptsTypes="AAAAA">
                                      <p:cBhvr>
                                        <p:cTn id="86" dur="10000" fill="hold"/>
                                        <p:tgtEl>
                                          <p:spTgt spid="103"/>
                                        </p:tgtEl>
                                        <p:attrNameLst>
                                          <p:attrName>ppt_x</p:attrName>
                                          <p:attrName>ppt_y</p:attrName>
                                        </p:attrNameLst>
                                      </p:cBhvr>
                                      <p:rCtr x="26" y="14699"/>
                                    </p:animMotion>
                                  </p:childTnLst>
                                </p:cTn>
                              </p:par>
                              <p:par>
                                <p:cTn id="87" presetID="1" presetClass="path" presetSubtype="0" fill="hold" nodeType="withEffect">
                                  <p:stCondLst>
                                    <p:cond delay="0"/>
                                  </p:stCondLst>
                                  <p:childTnLst>
                                    <p:animMotion origin="layout" path="M 0.00599 -0.01065 C -0.00599 0.06875 -0.05209 0.11759 -0.09701 0.0963 C -0.14115 0.07477 -0.16849 -0.00857 -0.15651 -0.08843 C -0.14427 -0.16898 -0.09766 -0.2162 -0.05313 -0.19491 C -0.00821 -0.17338 0.0181 -0.09144 0.00599 -0.01065 Z " pathEditMode="relative" rAng="6300000" ptsTypes="AAAAA">
                                      <p:cBhvr>
                                        <p:cTn id="88" dur="10000" fill="hold"/>
                                        <p:tgtEl>
                                          <p:spTgt spid="106"/>
                                        </p:tgtEl>
                                        <p:attrNameLst>
                                          <p:attrName>ppt_x</p:attrName>
                                          <p:attrName>ppt_y</p:attrName>
                                        </p:attrNameLst>
                                      </p:cBhvr>
                                      <p:rCtr x="-8125" y="-3889"/>
                                    </p:animMotion>
                                  </p:childTnLst>
                                </p:cTn>
                              </p:par>
                              <p:par>
                                <p:cTn id="89" presetID="1" presetClass="path" presetSubtype="0" fill="hold" nodeType="withEffect">
                                  <p:stCondLst>
                                    <p:cond delay="0"/>
                                  </p:stCondLst>
                                  <p:childTnLst>
                                    <p:animMotion origin="layout" path="M -0.0099 4.07407E-6 C -0.02331 -0.07801 0.00234 -0.16088 0.04778 -0.18588 C 0.09323 -0.20926 0.14114 -0.16737 0.15469 -0.08936 C 0.16784 -0.01042 0.14192 0.07314 0.09635 0.09652 C 0.05078 0.12129 0.00325 0.07847 -0.0099 4.07407E-6 Z " pathEditMode="relative" rAng="15180000" ptsTypes="AAAAA">
                                      <p:cBhvr>
                                        <p:cTn id="90" dur="10000" fill="hold"/>
                                        <p:tgtEl>
                                          <p:spTgt spid="109"/>
                                        </p:tgtEl>
                                        <p:attrNameLst>
                                          <p:attrName>ppt_x</p:attrName>
                                          <p:attrName>ppt_y</p:attrName>
                                        </p:attrNameLst>
                                      </p:cBhvr>
                                      <p:rCtr x="8216" y="-4444"/>
                                    </p:animMotion>
                                  </p:childTnLst>
                                </p:cTn>
                              </p:par>
                              <p:par>
                                <p:cTn id="91" presetID="24" presetClass="path" presetSubtype="0" fill="hold" grpId="0" nodeType="withEffect">
                                  <p:stCondLst>
                                    <p:cond delay="0"/>
                                  </p:stCondLst>
                                  <p:childTnLst>
                                    <p:animMotion origin="layout" path="M 0.00039 1.11111E-6 C 0.00313 1.11111E-6 0.00534 0.00092 0.00651 0.00208 L 0.00925 0.00555 C 0.00977 0.00625 0.01081 0.00671 0.01185 0.00671 C 0.01354 0.00671 0.01498 0.00579 0.01524 0.00417 C 0.01498 0.00301 0.01354 0.00208 0.01185 0.00208 C 0.01081 0.00208 0.00977 0.00255 0.00925 0.00301 L 0.00651 0.00625 C 0.00534 0.00764 0.00313 0.00856 0.00039 0.00903 C -0.00234 0.00856 -0.00455 0.00764 -0.00573 0.00625 L -0.00846 0.00301 C -0.00898 0.00255 -0.00989 0.00208 -0.0112 0.00208 C -0.01276 0.00208 -0.01419 0.00301 -0.01419 0.00417 C -0.01419 0.00579 -0.01276 0.00671 -0.0112 0.00671 C -0.00989 0.00671 -0.00898 0.00625 -0.00846 0.00555 L -0.00573 0.00208 C -0.00455 0.00092 -0.00234 1.11111E-6 0.00039 1.11111E-6 Z " pathEditMode="relative" rAng="0" ptsTypes="AAAAAAAAAAAAAAAAA">
                                      <p:cBhvr>
                                        <p:cTn id="92" dur="10000" spd="-100000" fill="hold"/>
                                        <p:tgtEl>
                                          <p:spTgt spid="112"/>
                                        </p:tgtEl>
                                        <p:attrNameLst>
                                          <p:attrName>ppt_x</p:attrName>
                                          <p:attrName>ppt_y</p:attrName>
                                        </p:attrNameLst>
                                      </p:cBhvr>
                                      <p:rCtr x="13" y="440"/>
                                    </p:animMotion>
                                  </p:childTnLst>
                                </p:cTn>
                              </p:par>
                              <p:par>
                                <p:cTn id="93" presetID="24" presetClass="path" presetSubtype="0" fill="hold" nodeType="withEffect">
                                  <p:stCondLst>
                                    <p:cond delay="0"/>
                                  </p:stCondLst>
                                  <p:childTnLst>
                                    <p:animMotion origin="layout" path="M 0.00039 -7.40741E-7 C 0.00313 -7.40741E-7 0.00534 0.00093 0.00651 0.00208 L 0.00925 0.00556 C 0.00977 0.00625 0.01081 0.00671 0.01185 0.00671 C 0.01354 0.00671 0.01498 0.00579 0.01524 0.00417 C 0.01498 0.00301 0.01354 0.00208 0.01185 0.00208 C 0.01081 0.00208 0.00977 0.00255 0.00925 0.00301 L 0.00651 0.00625 C 0.00534 0.00764 0.00313 0.00857 0.00039 0.00903 C -0.00234 0.00857 -0.00456 0.00764 -0.00573 0.00625 L -0.00846 0.00301 C -0.00898 0.00255 -0.00989 0.00208 -0.0112 0.00208 C -0.01276 0.00208 -0.01419 0.00301 -0.01419 0.00417 C -0.01419 0.00579 -0.01276 0.00671 -0.0112 0.00671 C -0.00989 0.00671 -0.00898 0.00625 -0.00846 0.00556 L -0.00573 0.00208 C -0.00456 0.00093 -0.00234 -7.40741E-7 0.00039 -7.40741E-7 Z " pathEditMode="relative" rAng="0" ptsTypes="AAAAAAAAAAAAAAAAA">
                                      <p:cBhvr>
                                        <p:cTn id="94" dur="10000" fill="hold"/>
                                        <p:tgtEl>
                                          <p:spTgt spid="113"/>
                                        </p:tgtEl>
                                        <p:attrNameLst>
                                          <p:attrName>ppt_x</p:attrName>
                                          <p:attrName>ppt_y</p:attrName>
                                        </p:attrNameLst>
                                      </p:cBhvr>
                                      <p:rCtr x="13" y="440"/>
                                    </p:animMotion>
                                  </p:childTnLst>
                                </p:cTn>
                              </p:par>
                              <p:par>
                                <p:cTn id="95" presetID="24" presetClass="path" presetSubtype="0" fill="hold" grpId="0" nodeType="withEffect">
                                  <p:stCondLst>
                                    <p:cond delay="0"/>
                                  </p:stCondLst>
                                  <p:childTnLst>
                                    <p:animMotion origin="layout" path="M 0.00039 -4.07407E-6 C 0.00312 -4.07407E-6 0.00534 0.00093 0.00651 0.00209 L 0.00924 0.00556 C 0.00976 0.00625 0.0108 0.00672 0.01185 0.00672 C 0.01354 0.00672 0.01497 0.00579 0.01523 0.00417 C 0.01497 0.00301 0.01354 0.00209 0.01185 0.00209 C 0.0108 0.00209 0.00976 0.00255 0.00924 0.00301 L 0.00651 0.00625 C 0.00534 0.00764 0.00312 0.00857 0.00039 0.00903 C -0.00235 0.00857 -0.00456 0.00764 -0.00573 0.00625 L -0.00847 0.00301 C -0.00899 0.00255 -0.0099 0.00209 -0.0112 0.00209 C -0.01276 0.00209 -0.0142 0.00301 -0.0142 0.00417 C -0.0142 0.00579 -0.01276 0.00672 -0.0112 0.00672 C -0.0099 0.00672 -0.00899 0.00625 -0.00847 0.00556 L -0.00573 0.00209 C -0.00456 0.00093 -0.00235 -4.07407E-6 0.00039 -4.07407E-6 Z " pathEditMode="relative" rAng="0" ptsTypes="AAAAAAAAAAAAAAAAA">
                                      <p:cBhvr>
                                        <p:cTn id="96" dur="10000" fill="hold"/>
                                        <p:tgtEl>
                                          <p:spTgt spid="116"/>
                                        </p:tgtEl>
                                        <p:attrNameLst>
                                          <p:attrName>ppt_x</p:attrName>
                                          <p:attrName>ppt_y</p:attrName>
                                        </p:attrNameLst>
                                      </p:cBhvr>
                                      <p:rCtr x="13" y="440"/>
                                    </p:animMotion>
                                  </p:childTnLst>
                                </p:cTn>
                              </p:par>
                              <p:par>
                                <p:cTn id="97" presetID="24" presetClass="path" presetSubtype="0" fill="hold" nodeType="withEffect">
                                  <p:stCondLst>
                                    <p:cond delay="0"/>
                                  </p:stCondLst>
                                  <p:childTnLst>
                                    <p:animMotion origin="layout" path="M 0.00039 2.22222E-6 C 0.00312 2.22222E-6 0.00534 0.00092 0.00651 0.00208 L 0.00924 0.00555 C 0.00976 0.00625 0.01081 0.00671 0.01185 0.00671 C 0.01354 0.00671 0.01497 0.00578 0.01523 0.00416 C 0.01497 0.00301 0.01354 0.00208 0.01185 0.00208 C 0.01081 0.00208 0.00976 0.00254 0.00924 0.00301 L 0.00651 0.00625 C 0.00534 0.00764 0.00312 0.00856 0.00039 0.00903 C -0.00234 0.00856 -0.00456 0.00764 -0.00573 0.00625 L -0.00846 0.00301 C -0.00899 0.00254 -0.0099 0.00208 -0.0112 0.00208 C -0.01276 0.00208 -0.01419 0.00301 -0.01419 0.00416 C -0.01419 0.00578 -0.01276 0.00671 -0.0112 0.00671 C -0.0099 0.00671 -0.00899 0.00625 -0.00846 0.00555 L -0.00573 0.00208 C -0.00456 0.00092 -0.00234 2.22222E-6 0.00039 2.22222E-6 Z " pathEditMode="relative" rAng="0" ptsTypes="AAAAAAAAAAAAAAAAA">
                                      <p:cBhvr>
                                        <p:cTn id="98" dur="10000" fill="hold"/>
                                        <p:tgtEl>
                                          <p:spTgt spid="117"/>
                                        </p:tgtEl>
                                        <p:attrNameLst>
                                          <p:attrName>ppt_x</p:attrName>
                                          <p:attrName>ppt_y</p:attrName>
                                        </p:attrNameLst>
                                      </p:cBhvr>
                                      <p:rCtr x="13" y="440"/>
                                    </p:animMotion>
                                  </p:childTnLst>
                                </p:cTn>
                              </p:par>
                              <p:par>
                                <p:cTn id="99" presetID="24" presetClass="path" presetSubtype="0" fill="hold" grpId="0" nodeType="withEffect">
                                  <p:stCondLst>
                                    <p:cond delay="0"/>
                                  </p:stCondLst>
                                  <p:childTnLst>
                                    <p:animMotion origin="layout" path="M 0.00039 -2.96296E-6 C 0.00312 -2.96296E-6 0.00533 0.00093 0.00651 0.00209 L 0.00924 0.00556 C 0.00976 0.00625 0.0108 0.00672 0.01184 0.00672 C 0.01354 0.00672 0.01497 0.00579 0.01523 0.00417 C 0.01497 0.00301 0.01354 0.00209 0.01184 0.00209 C 0.0108 0.00209 0.00976 0.00255 0.00924 0.00301 L 0.00651 0.00625 C 0.00533 0.00764 0.00312 0.00857 0.00039 0.00903 C -0.00235 0.00857 -0.00456 0.00764 -0.00573 0.00625 L -0.00847 0.00301 C -0.00899 0.00255 -0.0099 0.00209 -0.0112 0.00209 C -0.01276 0.00209 -0.0142 0.00301 -0.0142 0.00417 C -0.0142 0.00579 -0.01276 0.00672 -0.0112 0.00672 C -0.0099 0.00672 -0.00899 0.00625 -0.00847 0.00556 L -0.00573 0.00209 C -0.00456 0.00093 -0.00235 -2.96296E-6 0.00039 -2.96296E-6 Z " pathEditMode="relative" rAng="0" ptsTypes="AAAAAAAAAAAAAAAAA">
                                      <p:cBhvr>
                                        <p:cTn id="100" dur="10000" fill="hold"/>
                                        <p:tgtEl>
                                          <p:spTgt spid="124"/>
                                        </p:tgtEl>
                                        <p:attrNameLst>
                                          <p:attrName>ppt_x</p:attrName>
                                          <p:attrName>ppt_y</p:attrName>
                                        </p:attrNameLst>
                                      </p:cBhvr>
                                      <p:rCtr x="13" y="440"/>
                                    </p:animMotion>
                                  </p:childTnLst>
                                </p:cTn>
                              </p:par>
                              <p:par>
                                <p:cTn id="101" presetID="24" presetClass="path" presetSubtype="0" fill="hold" grpId="0" nodeType="withEffect">
                                  <p:stCondLst>
                                    <p:cond delay="0"/>
                                  </p:stCondLst>
                                  <p:childTnLst>
                                    <p:animMotion origin="layout" path="M 0.00039 1.11111E-6 C 0.00313 1.11111E-6 0.00534 0.00092 0.00651 0.00208 L 0.00925 0.00555 C 0.00977 0.00625 0.01081 0.00671 0.01185 0.00671 C 0.01355 0.00671 0.01498 0.00579 0.01524 0.00417 C 0.01498 0.00301 0.01355 0.00208 0.01185 0.00208 C 0.01081 0.00208 0.00977 0.00255 0.00925 0.00301 L 0.00651 0.00625 C 0.00534 0.00764 0.00313 0.00856 0.00039 0.00903 C -0.00234 0.00856 -0.00455 0.00764 -0.00573 0.00625 L -0.00846 0.00301 C -0.00898 0.00255 -0.00989 0.00208 -0.01119 0.00208 C -0.01276 0.00208 -0.01419 0.00301 -0.01419 0.00417 C -0.01419 0.00579 -0.01276 0.00671 -0.01119 0.00671 C -0.00989 0.00671 -0.00898 0.00625 -0.00846 0.00555 L -0.00573 0.00208 C -0.00455 0.00092 -0.00234 1.11111E-6 0.00039 1.11111E-6 Z " pathEditMode="relative" rAng="0" ptsTypes="AAAAAAAAAAAAAAAAA">
                                      <p:cBhvr>
                                        <p:cTn id="102" dur="10000" fill="hold"/>
                                        <p:tgtEl>
                                          <p:spTgt spid="143"/>
                                        </p:tgtEl>
                                        <p:attrNameLst>
                                          <p:attrName>ppt_x</p:attrName>
                                          <p:attrName>ppt_y</p:attrName>
                                        </p:attrNameLst>
                                      </p:cBhvr>
                                      <p:rCtr x="13" y="440"/>
                                    </p:animMotion>
                                  </p:childTnLst>
                                </p:cTn>
                              </p:par>
                              <p:par>
                                <p:cTn id="103" presetID="24" presetClass="path" presetSubtype="0" fill="hold" nodeType="withEffect">
                                  <p:stCondLst>
                                    <p:cond delay="0"/>
                                  </p:stCondLst>
                                  <p:childTnLst>
                                    <p:animMotion origin="layout" path="M 4.16667E-7 3.33333E-6 C 0.00273 3.33333E-6 0.00495 0.00092 0.00612 0.00208 L 0.00885 0.00555 C 0.00937 0.00625 0.01042 0.00671 0.01146 0.00671 C 0.01315 0.00671 0.01458 0.00578 0.01484 0.00416 C 0.01458 0.00301 0.01315 0.00208 0.01146 0.00208 C 0.01042 0.00208 0.00937 0.00254 0.00885 0.00301 L 0.00612 0.00625 C 0.00495 0.00764 0.00273 0.00856 4.16667E-7 0.00902 C -0.00273 0.00856 -0.00495 0.00764 -0.00612 0.00625 L -0.00885 0.00301 C -0.00938 0.00254 -0.01029 0.00208 -0.01159 0.00208 C -0.01315 0.00208 -0.01458 0.00301 -0.01458 0.00416 C -0.01458 0.00578 -0.01315 0.00671 -0.01159 0.00671 C -0.01029 0.00671 -0.00938 0.00625 -0.00885 0.00555 L -0.00612 0.00208 C -0.00495 0.00092 -0.00273 3.33333E-6 4.16667E-7 3.33333E-6 Z " pathEditMode="relative" rAng="0" ptsTypes="AAAAAAAAAAAAAAAAA">
                                      <p:cBhvr>
                                        <p:cTn id="104" dur="10000" fill="hold"/>
                                        <p:tgtEl>
                                          <p:spTgt spid="125"/>
                                        </p:tgtEl>
                                        <p:attrNameLst>
                                          <p:attrName>ppt_x</p:attrName>
                                          <p:attrName>ppt_y</p:attrName>
                                        </p:attrNameLst>
                                      </p:cBhvr>
                                      <p:rCtr x="13" y="440"/>
                                    </p:animMotion>
                                  </p:childTnLst>
                                </p:cTn>
                              </p:par>
                              <p:par>
                                <p:cTn id="105" presetID="24" presetClass="path" presetSubtype="0" fill="hold" nodeType="withEffect">
                                  <p:stCondLst>
                                    <p:cond delay="0"/>
                                  </p:stCondLst>
                                  <p:childTnLst>
                                    <p:animMotion origin="layout" path="M -0.00273 0.00093 C -1.875E-6 0.00093 0.00222 0.00186 0.00339 0.00301 L 0.00612 0.00649 C 0.00664 0.00718 0.00768 0.00764 0.00873 0.00764 C 0.01042 0.00764 0.01185 0.00672 0.01211 0.0051 C 0.01185 0.00394 0.01042 0.00301 0.00873 0.00301 C 0.00768 0.00301 0.00664 0.00348 0.00612 0.00394 L 0.00339 0.00718 C 0.00222 0.00857 -1.875E-6 0.0095 -0.00273 0.00996 C -0.00547 0.0095 -0.00768 0.00857 -0.00885 0.00718 L -0.01159 0.00394 C -0.01211 0.00348 -0.01302 0.00301 -0.01432 0.00301 C -0.01588 0.00301 -0.01732 0.00394 -0.01732 0.0051 C -0.01732 0.00672 -0.01588 0.00764 -0.01432 0.00764 C -0.01302 0.00764 -0.01211 0.00718 -0.01159 0.00649 L -0.00885 0.00301 C -0.00768 0.00186 -0.00547 0.00093 -0.00273 0.00093 Z " pathEditMode="relative" rAng="0" ptsTypes="AAAAAAAAAAAAAAAAA">
                                      <p:cBhvr>
                                        <p:cTn id="106" dur="10000" spd="-100000" fill="hold"/>
                                        <p:tgtEl>
                                          <p:spTgt spid="144"/>
                                        </p:tgtEl>
                                        <p:attrNameLst>
                                          <p:attrName>ppt_x</p:attrName>
                                          <p:attrName>ppt_y</p:attrName>
                                        </p:attrNameLst>
                                      </p:cBhvr>
                                      <p:rCtr x="13" y="440"/>
                                    </p:animMotion>
                                  </p:childTnLst>
                                </p:cTn>
                              </p:par>
                              <p:par>
                                <p:cTn id="107" presetID="24" presetClass="path" presetSubtype="0" fill="hold" grpId="0" nodeType="withEffect">
                                  <p:stCondLst>
                                    <p:cond delay="0"/>
                                  </p:stCondLst>
                                  <p:childTnLst>
                                    <p:animMotion origin="layout" path="M 0.00039 2.59259E-6 C 0.00312 2.59259E-6 0.00533 0.00092 0.00651 0.00208 L 0.00924 0.00555 C 0.00976 0.00625 0.0108 0.00671 0.01185 0.00671 C 0.01354 0.00671 0.01497 0.00578 0.01523 0.00416 C 0.01497 0.00301 0.01354 0.00208 0.01185 0.00208 C 0.0108 0.00208 0.00976 0.00254 0.00924 0.00301 L 0.00651 0.00625 C 0.00533 0.00764 0.00312 0.00856 0.00039 0.00903 C -0.00235 0.00856 -0.00456 0.00764 -0.00573 0.00625 L -0.00847 0.00301 C -0.00899 0.00254 -0.0099 0.00208 -0.0112 0.00208 C -0.01276 0.00208 -0.0142 0.00301 -0.0142 0.00416 C -0.0142 0.00578 -0.01276 0.00671 -0.0112 0.00671 C -0.0099 0.00671 -0.00899 0.00625 -0.00847 0.00555 L -0.00573 0.00208 C -0.00456 0.00092 -0.00235 2.59259E-6 0.00039 2.59259E-6 Z " pathEditMode="relative" rAng="0" ptsTypes="AAAAAAAAAAAAAAAAA">
                                      <p:cBhvr>
                                        <p:cTn id="108" dur="10000" spd="-100000" fill="hold"/>
                                        <p:tgtEl>
                                          <p:spTgt spid="129"/>
                                        </p:tgtEl>
                                        <p:attrNameLst>
                                          <p:attrName>ppt_x</p:attrName>
                                          <p:attrName>ppt_y</p:attrName>
                                        </p:attrNameLst>
                                      </p:cBhvr>
                                      <p:rCtr x="13" y="440"/>
                                    </p:animMotion>
                                  </p:childTnLst>
                                </p:cTn>
                              </p:par>
                              <p:par>
                                <p:cTn id="109" presetID="24" presetClass="path" presetSubtype="0" fill="hold" grpId="0" nodeType="withEffect">
                                  <p:stCondLst>
                                    <p:cond delay="0"/>
                                  </p:stCondLst>
                                  <p:childTnLst>
                                    <p:animMotion origin="layout" path="M -3.75E-6 2.96296E-6 C 0.00274 2.96296E-6 0.00495 0.00092 0.00612 0.00208 L 0.00886 0.00555 C 0.00938 0.00625 0.01042 0.00671 0.01146 0.00671 C 0.01315 0.00671 0.01459 0.00578 0.01485 0.00416 C 0.01459 0.00301 0.01315 0.00208 0.01146 0.00208 C 0.01042 0.00208 0.00938 0.00254 0.00886 0.00301 L 0.00612 0.00625 C 0.00495 0.00764 0.00274 0.00856 -3.75E-6 0.00902 C -0.00273 0.00856 -0.00494 0.00764 -0.00612 0.00625 L -0.00885 0.00301 C -0.00937 0.00254 -0.01028 0.00208 -0.01158 0.00208 C -0.01315 0.00208 -0.01458 0.00301 -0.01458 0.00416 C -0.01458 0.00578 -0.01315 0.00671 -0.01158 0.00671 C -0.01028 0.00671 -0.00937 0.00625 -0.00885 0.00555 L -0.00612 0.00208 C -0.00494 0.00092 -0.00273 2.96296E-6 -3.75E-6 2.96296E-6 Z " pathEditMode="relative" rAng="0" ptsTypes="AAAAAAAAAAAAAAAAA">
                                      <p:cBhvr>
                                        <p:cTn id="110" dur="10000" spd="-100000" fill="hold"/>
                                        <p:tgtEl>
                                          <p:spTgt spid="130"/>
                                        </p:tgtEl>
                                        <p:attrNameLst>
                                          <p:attrName>ppt_x</p:attrName>
                                          <p:attrName>ppt_y</p:attrName>
                                        </p:attrNameLst>
                                      </p:cBhvr>
                                      <p:rCtr x="13" y="440"/>
                                    </p:animMotion>
                                  </p:childTnLst>
                                </p:cTn>
                              </p:par>
                              <p:par>
                                <p:cTn id="111" presetID="24" presetClass="path" presetSubtype="0" fill="hold" nodeType="withEffect">
                                  <p:stCondLst>
                                    <p:cond delay="0"/>
                                  </p:stCondLst>
                                  <p:childTnLst>
                                    <p:animMotion origin="layout" path="M 0.00039 -1.85185E-6 C 0.00312 -1.85185E-6 0.00534 0.00093 0.00651 0.00209 L 0.00924 0.00556 C 0.00976 0.00625 0.0108 0.00671 0.01185 0.00671 C 0.01354 0.00671 0.01497 0.00579 0.01523 0.00417 C 0.01497 0.00301 0.01354 0.00209 0.01185 0.00209 C 0.0108 0.00209 0.00976 0.00255 0.00924 0.00301 L 0.00651 0.00625 C 0.00534 0.00764 0.00312 0.00857 0.00039 0.00903 C -0.00235 0.00857 -0.00456 0.00764 -0.00573 0.00625 L -0.00847 0.00301 C -0.00899 0.00255 -0.0099 0.00209 -0.0112 0.00209 C -0.01276 0.00209 -0.0142 0.00301 -0.0142 0.00417 C -0.0142 0.00579 -0.01276 0.00671 -0.0112 0.00671 C -0.0099 0.00671 -0.00899 0.00625 -0.00847 0.00556 L -0.00573 0.00209 C -0.00456 0.00093 -0.00235 -1.85185E-6 0.00039 -1.85185E-6 Z " pathEditMode="relative" rAng="0" ptsTypes="AAAAAAAAAAAAAAAAA">
                                      <p:cBhvr>
                                        <p:cTn id="112" dur="10000" spd="-100000" fill="hold"/>
                                        <p:tgtEl>
                                          <p:spTgt spid="131"/>
                                        </p:tgtEl>
                                        <p:attrNameLst>
                                          <p:attrName>ppt_x</p:attrName>
                                          <p:attrName>ppt_y</p:attrName>
                                        </p:attrNameLst>
                                      </p:cBhvr>
                                      <p:rCtr x="13" y="440"/>
                                    </p:animMotion>
                                  </p:childTnLst>
                                </p:cTn>
                              </p:par>
                              <p:par>
                                <p:cTn id="113" presetID="24" presetClass="path" presetSubtype="0" fill="hold" grpId="0" nodeType="withEffect">
                                  <p:stCondLst>
                                    <p:cond delay="0"/>
                                  </p:stCondLst>
                                  <p:childTnLst>
                                    <p:animMotion origin="layout" path="M -3.75E-6 1.48148E-6 C 0.00274 1.48148E-6 0.00495 0.00092 0.00612 0.00208 L 0.00886 0.00555 C 0.00938 0.00625 0.01042 0.00671 0.01146 0.00671 C 0.01315 0.00671 0.01459 0.00579 0.01485 0.00417 C 0.01459 0.00301 0.01315 0.00208 0.01146 0.00208 C 0.01042 0.00208 0.00938 0.00254 0.00886 0.00301 L 0.00612 0.00625 C 0.00495 0.00764 0.00274 0.00856 -3.75E-6 0.00903 C -0.00273 0.00856 -0.00494 0.00764 -0.00612 0.00625 L -0.00885 0.00301 C -0.00937 0.00254 -0.01028 0.00208 -0.01158 0.00208 C -0.01315 0.00208 -0.01458 0.00301 -0.01458 0.00417 C -0.01458 0.00579 -0.01315 0.00671 -0.01158 0.00671 C -0.01028 0.00671 -0.00937 0.00625 -0.00885 0.00555 L -0.00612 0.00208 C -0.00494 0.00092 -0.00273 1.48148E-6 -3.75E-6 1.48148E-6 Z " pathEditMode="relative" rAng="0" ptsTypes="AAAAAAAAAAAAAAAAA">
                                      <p:cBhvr>
                                        <p:cTn id="114" dur="10000" fill="hold"/>
                                        <p:tgtEl>
                                          <p:spTgt spid="147"/>
                                        </p:tgtEl>
                                        <p:attrNameLst>
                                          <p:attrName>ppt_x</p:attrName>
                                          <p:attrName>ppt_y</p:attrName>
                                        </p:attrNameLst>
                                      </p:cBhvr>
                                      <p:rCtr x="13" y="440"/>
                                    </p:animMotion>
                                  </p:childTnLst>
                                </p:cTn>
                              </p:par>
                              <p:par>
                                <p:cTn id="115" presetID="24" presetClass="path" presetSubtype="0" fill="hold" grpId="0" nodeType="withEffect">
                                  <p:stCondLst>
                                    <p:cond delay="0"/>
                                  </p:stCondLst>
                                  <p:childTnLst>
                                    <p:animMotion origin="layout" path="M 0.00039 2.96296E-6 C 0.00312 2.96296E-6 0.00533 0.00092 0.00651 0.00208 L 0.00924 0.00555 C 0.00976 0.00625 0.0108 0.00671 0.01184 0.00671 C 0.01354 0.00671 0.01497 0.00578 0.01523 0.00416 C 0.01497 0.00301 0.01354 0.00208 0.01184 0.00208 C 0.0108 0.00208 0.00976 0.00254 0.00924 0.00301 L 0.00651 0.00625 C 0.00533 0.00764 0.00312 0.00856 0.00039 0.00902 C -0.00235 0.00856 -0.00456 0.00764 -0.00573 0.00625 L -0.00847 0.00301 C -0.00899 0.00254 -0.0099 0.00208 -0.0112 0.00208 C -0.01276 0.00208 -0.0142 0.00301 -0.0142 0.00416 C -0.0142 0.00578 -0.01276 0.00671 -0.0112 0.00671 C -0.0099 0.00671 -0.00899 0.00625 -0.00847 0.00555 L -0.00573 0.00208 C -0.00456 0.00092 -0.00235 2.96296E-6 0.00039 2.96296E-6 Z " pathEditMode="relative" rAng="0" ptsTypes="AAAAAAAAAAAAAAAAA">
                                      <p:cBhvr>
                                        <p:cTn id="116" dur="10000" fill="hold"/>
                                        <p:tgtEl>
                                          <p:spTgt spid="135"/>
                                        </p:tgtEl>
                                        <p:attrNameLst>
                                          <p:attrName>ppt_x</p:attrName>
                                          <p:attrName>ppt_y</p:attrName>
                                        </p:attrNameLst>
                                      </p:cBhvr>
                                      <p:rCtr x="13" y="440"/>
                                    </p:animMotion>
                                  </p:childTnLst>
                                </p:cTn>
                              </p:par>
                              <p:par>
                                <p:cTn id="117" presetID="24" presetClass="path" presetSubtype="0" fill="hold" nodeType="withEffect">
                                  <p:stCondLst>
                                    <p:cond delay="0"/>
                                  </p:stCondLst>
                                  <p:childTnLst>
                                    <p:animMotion origin="layout" path="M 0.00039 0.0007 C 0.00313 0.0007 0.00534 0.00163 0.00651 0.00278 L 0.00925 0.00625 C 0.00977 0.00695 0.01081 0.00741 0.01185 0.00741 C 0.01354 0.00741 0.01498 0.00649 0.01524 0.00487 C 0.01498 0.00371 0.01354 0.00278 0.01185 0.00278 C 0.01081 0.00278 0.00977 0.00325 0.00925 0.00371 L 0.00651 0.00695 C 0.00534 0.00834 0.00313 0.00926 0.00039 0.00973 C -0.00234 0.00926 -0.00456 0.00834 -0.00573 0.00695 L -0.00846 0.00371 C -0.00898 0.00325 -0.00989 0.00278 -0.0112 0.00278 C -0.01276 0.00278 -0.01419 0.00371 -0.01419 0.00487 C -0.01419 0.00649 -0.01276 0.00741 -0.0112 0.00741 C -0.00989 0.00741 -0.00898 0.00695 -0.00846 0.00625 L -0.00573 0.00278 C -0.00456 0.00163 -0.00234 0.0007 0.00039 0.0007 Z " pathEditMode="relative" rAng="0" ptsTypes="AAAAAAAAAAAAAAAAA">
                                      <p:cBhvr>
                                        <p:cTn id="118" dur="10000" fill="hold"/>
                                        <p:tgtEl>
                                          <p:spTgt spid="148"/>
                                        </p:tgtEl>
                                        <p:attrNameLst>
                                          <p:attrName>ppt_x</p:attrName>
                                          <p:attrName>ppt_y</p:attrName>
                                        </p:attrNameLst>
                                      </p:cBhvr>
                                      <p:rCtr x="13" y="440"/>
                                    </p:animMotion>
                                  </p:childTnLst>
                                </p:cTn>
                              </p:par>
                              <p:par>
                                <p:cTn id="119" presetID="24" presetClass="path" presetSubtype="0" fill="hold" nodeType="withEffect">
                                  <p:stCondLst>
                                    <p:cond delay="0"/>
                                  </p:stCondLst>
                                  <p:childTnLst>
                                    <p:animMotion origin="layout" path="M 0.00039 4.44444E-6 C 0.00313 4.44444E-6 0.00534 0.00092 0.00651 0.00208 L 0.00925 0.00555 C 0.00977 0.00625 0.01081 0.00671 0.01185 0.00671 C 0.01354 0.00671 0.01497 0.00578 0.01524 0.00416 C 0.01497 0.003 0.01354 0.00208 0.01185 0.00208 C 0.01081 0.00208 0.00977 0.00254 0.00925 0.003 L 0.00651 0.00625 C 0.00534 0.00763 0.00313 0.00856 0.00039 0.00902 C -0.00234 0.00856 -0.00456 0.00763 -0.00573 0.00625 L -0.00846 0.003 C -0.00898 0.00254 -0.00989 0.00208 -0.0112 0.00208 C -0.01276 0.00208 -0.01419 0.003 -0.01419 0.00416 C -0.01419 0.00578 -0.01276 0.00671 -0.0112 0.00671 C -0.00989 0.00671 -0.00898 0.00625 -0.00846 0.00555 L -0.00573 0.00208 C -0.00456 0.00092 -0.00234 4.44444E-6 0.00039 4.44444E-6 Z " pathEditMode="relative" rAng="0" ptsTypes="AAAAAAAAAAAAAAAAA">
                                      <p:cBhvr>
                                        <p:cTn id="120" dur="10000" spd="-100000" fill="hold"/>
                                        <p:tgtEl>
                                          <p:spTgt spid="152"/>
                                        </p:tgtEl>
                                        <p:attrNameLst>
                                          <p:attrName>ppt_x</p:attrName>
                                          <p:attrName>ppt_y</p:attrName>
                                        </p:attrNameLst>
                                      </p:cBhvr>
                                      <p:rCtr x="13" y="440"/>
                                    </p:animMotion>
                                  </p:childTnLst>
                                </p:cTn>
                              </p:par>
                              <p:par>
                                <p:cTn id="121" presetID="24" presetClass="path" presetSubtype="0" fill="hold" nodeType="withEffect">
                                  <p:stCondLst>
                                    <p:cond delay="0"/>
                                  </p:stCondLst>
                                  <p:childTnLst>
                                    <p:animMotion origin="layout" path="M 0.00039 7.40741E-7 C 0.00312 7.40741E-7 0.00534 0.00093 0.00651 0.00208 L 0.00924 0.00555 C 0.00976 0.00625 0.0108 0.00671 0.01185 0.00671 C 0.01354 0.00671 0.01497 0.00579 0.01523 0.00417 C 0.01497 0.00301 0.01354 0.00208 0.01185 0.00208 C 0.0108 0.00208 0.00976 0.00255 0.00924 0.00301 L 0.00651 0.00625 C 0.00534 0.00764 0.00312 0.00856 0.00039 0.00903 C -0.00235 0.00856 -0.00456 0.00764 -0.00573 0.00625 L -0.00847 0.00301 C -0.00899 0.00255 -0.0099 0.00208 -0.0112 0.00208 C -0.01276 0.00208 -0.0142 0.00301 -0.0142 0.00417 C -0.0142 0.00579 -0.01276 0.00671 -0.0112 0.00671 C -0.0099 0.00671 -0.00899 0.00625 -0.00847 0.00555 L -0.00573 0.00208 C -0.00456 0.00093 -0.00235 7.40741E-7 0.00039 7.40741E-7 Z " pathEditMode="relative" rAng="0" ptsTypes="AAAAAAAAAAAAAAAAA">
                                      <p:cBhvr>
                                        <p:cTn id="122" dur="10000" spd="-100000" fill="hold"/>
                                        <p:tgtEl>
                                          <p:spTgt spid="156"/>
                                        </p:tgtEl>
                                        <p:attrNameLst>
                                          <p:attrName>ppt_x</p:attrName>
                                          <p:attrName>ppt_y</p:attrName>
                                        </p:attrNameLst>
                                      </p:cBhvr>
                                      <p:rCtr x="13" y="440"/>
                                    </p:animMotion>
                                  </p:childTnLst>
                                </p:cTn>
                              </p:par>
                              <p:par>
                                <p:cTn id="123" presetID="24" presetClass="path" presetSubtype="0" fill="hold" nodeType="withEffect">
                                  <p:stCondLst>
                                    <p:cond delay="0"/>
                                  </p:stCondLst>
                                  <p:childTnLst>
                                    <p:animMotion origin="layout" path="M 0.00039 1.48148E-6 C 0.00312 1.48148E-6 0.00534 0.00092 0.00651 0.00208 L 0.00924 0.00555 C 0.00976 0.00625 0.0108 0.00671 0.01185 0.00671 C 0.01354 0.00671 0.01497 0.00579 0.01523 0.00417 C 0.01497 0.00301 0.01354 0.00208 0.01185 0.00208 C 0.0108 0.00208 0.00976 0.00254 0.00924 0.00301 L 0.00651 0.00625 C 0.00534 0.00764 0.00312 0.00856 0.00039 0.00903 C -0.00235 0.00856 -0.00456 0.00764 -0.00573 0.00625 L -0.00847 0.00301 C -0.00899 0.00254 -0.0099 0.00208 -0.0112 0.00208 C -0.01276 0.00208 -0.0142 0.00301 -0.0142 0.00417 C -0.0142 0.00579 -0.01276 0.00671 -0.0112 0.00671 C -0.0099 0.00671 -0.00899 0.00625 -0.00847 0.00555 L -0.00573 0.00208 C -0.00456 0.00092 -0.00235 1.48148E-6 0.00039 1.48148E-6 Z " pathEditMode="relative" rAng="0" ptsTypes="AAAAAAAAAAAAAAAAA">
                                      <p:cBhvr>
                                        <p:cTn id="124" dur="10000" spd="-100000" fill="hold"/>
                                        <p:tgtEl>
                                          <p:spTgt spid="136"/>
                                        </p:tgtEl>
                                        <p:attrNameLst>
                                          <p:attrName>ppt_x</p:attrName>
                                          <p:attrName>ppt_y</p:attrName>
                                        </p:attrNameLst>
                                      </p:cBhvr>
                                      <p:rCtr x="13" y="440"/>
                                    </p:animMotion>
                                  </p:childTnLst>
                                </p:cTn>
                              </p:par>
                              <p:par>
                                <p:cTn id="125" presetID="24" presetClass="path" presetSubtype="0" fill="hold" nodeType="withEffect">
                                  <p:stCondLst>
                                    <p:cond delay="0"/>
                                  </p:stCondLst>
                                  <p:childTnLst>
                                    <p:animMotion origin="layout" path="M 0.00039 4.44444E-6 C 0.00313 4.44444E-6 0.00534 0.00092 0.00651 0.00208 L 0.00925 0.00555 C 0.00977 0.00625 0.01081 0.00671 0.01185 0.00671 C 0.01354 0.00671 0.01498 0.00578 0.01524 0.00416 C 0.01498 0.003 0.01354 0.00208 0.01185 0.00208 C 0.01081 0.00208 0.00977 0.00254 0.00925 0.003 L 0.00651 0.00625 C 0.00534 0.00763 0.00313 0.00856 0.00039 0.00902 C -0.00234 0.00856 -0.00455 0.00763 -0.00573 0.00625 L -0.00846 0.003 C -0.00898 0.00254 -0.00989 0.00208 -0.01119 0.00208 C -0.01276 0.00208 -0.01419 0.003 -0.01419 0.00416 C -0.01419 0.00578 -0.01276 0.00671 -0.01119 0.00671 C -0.00989 0.00671 -0.00898 0.00625 -0.00846 0.00555 L -0.00573 0.00208 C -0.00455 0.00092 -0.00234 4.44444E-6 0.00039 4.44444E-6 Z " pathEditMode="relative" rAng="0" ptsTypes="AAAAAAAAAAAAAAAAA">
                                      <p:cBhvr>
                                        <p:cTn id="126" dur="10000" spd="-100000" fill="hold"/>
                                        <p:tgtEl>
                                          <p:spTgt spid="162"/>
                                        </p:tgtEl>
                                        <p:attrNameLst>
                                          <p:attrName>ppt_x</p:attrName>
                                          <p:attrName>ppt_y</p:attrName>
                                        </p:attrNameLst>
                                      </p:cBhvr>
                                      <p:rCtr x="13" y="440"/>
                                    </p:animMotion>
                                  </p:childTnLst>
                                </p:cTn>
                              </p:par>
                              <p:par>
                                <p:cTn id="127" presetID="24" presetClass="path" presetSubtype="0" fill="hold" nodeType="withEffect">
                                  <p:stCondLst>
                                    <p:cond delay="0"/>
                                  </p:stCondLst>
                                  <p:childTnLst>
                                    <p:animMotion origin="layout" path="M 0.00039 2.96296E-6 C 0.00313 2.96296E-6 0.00534 0.00092 0.00651 0.00208 L 0.00925 0.00555 C 0.00977 0.00625 0.01081 0.00671 0.01185 0.00671 C 0.01354 0.00671 0.01498 0.00578 0.01524 0.00416 C 0.01498 0.00301 0.01354 0.00208 0.01185 0.00208 C 0.01081 0.00208 0.00977 0.00254 0.00925 0.00301 L 0.00651 0.00625 C 0.00534 0.00764 0.00313 0.00856 0.00039 0.00902 C -0.00234 0.00856 -0.00456 0.00764 -0.00573 0.00625 L -0.00846 0.00301 C -0.00898 0.00254 -0.00989 0.00208 -0.0112 0.00208 C -0.01276 0.00208 -0.01419 0.00301 -0.01419 0.00416 C -0.01419 0.00578 -0.01276 0.00671 -0.0112 0.00671 C -0.00989 0.00671 -0.00898 0.00625 -0.00846 0.00555 L -0.00573 0.00208 C -0.00456 0.00092 -0.00234 2.96296E-6 0.00039 2.96296E-6 Z " pathEditMode="relative" rAng="0" ptsTypes="AAAAAAAAAAAAAAAAA">
                                      <p:cBhvr>
                                        <p:cTn id="128" dur="10000" spd="-100000" fill="hold"/>
                                        <p:tgtEl>
                                          <p:spTgt spid="139"/>
                                        </p:tgtEl>
                                        <p:attrNameLst>
                                          <p:attrName>ppt_x</p:attrName>
                                          <p:attrName>ppt_y</p:attrName>
                                        </p:attrNameLst>
                                      </p:cBhvr>
                                      <p:rCtr x="13" y="440"/>
                                    </p:animMotion>
                                  </p:childTnLst>
                                </p:cTn>
                              </p:par>
                              <p:par>
                                <p:cTn id="129" presetID="24" presetClass="path" presetSubtype="0" fill="hold" nodeType="withEffect">
                                  <p:stCondLst>
                                    <p:cond delay="0"/>
                                  </p:stCondLst>
                                  <p:childTnLst>
                                    <p:animMotion origin="layout" path="M -1.04167E-6 1.85185E-6 C 0.00274 1.85185E-6 0.00495 0.00092 0.00612 0.00208 L 0.00886 0.00555 C 0.00938 0.00625 0.01042 0.00671 0.01146 0.00671 C 0.01315 0.00671 0.01458 0.00579 0.01484 0.00416 C 0.01458 0.00301 0.01315 0.00208 0.01146 0.00208 C 0.01042 0.00208 0.00938 0.00254 0.00886 0.00301 L 0.00612 0.00625 C 0.00495 0.00764 0.00274 0.00856 -1.04167E-6 0.00903 C -0.00273 0.00856 -0.00495 0.00764 -0.00612 0.00625 L -0.00885 0.00301 C -0.00937 0.00254 -0.01029 0.00208 -0.01159 0.00208 C -0.01315 0.00208 -0.01458 0.00301 -0.01458 0.00416 C -0.01458 0.00579 -0.01315 0.00671 -0.01159 0.00671 C -0.01029 0.00671 -0.00937 0.00625 -0.00885 0.00555 L -0.00612 0.00208 C -0.00495 0.00092 -0.00273 1.85185E-6 -1.04167E-6 1.85185E-6 Z " pathEditMode="relative" rAng="0" ptsTypes="AAAAAAAAAAAAAAAAA">
                                      <p:cBhvr>
                                        <p:cTn id="130" dur="10000" fill="hold"/>
                                        <p:tgtEl>
                                          <p:spTgt spid="165"/>
                                        </p:tgtEl>
                                        <p:attrNameLst>
                                          <p:attrName>ppt_x</p:attrName>
                                          <p:attrName>ppt_y</p:attrName>
                                        </p:attrNameLst>
                                      </p:cBhvr>
                                      <p:rCtr x="13" y="440"/>
                                    </p:animMotion>
                                  </p:childTnLst>
                                </p:cTn>
                              </p:par>
                              <p:par>
                                <p:cTn id="131" presetID="10" presetClass="entr" presetSubtype="0" fill="hold" grpId="0" nodeType="withEffect">
                                  <p:stCondLst>
                                    <p:cond delay="500"/>
                                  </p:stCondLst>
                                  <p:childTnLst>
                                    <p:set>
                                      <p:cBhvr>
                                        <p:cTn id="132" dur="1" fill="hold">
                                          <p:stCondLst>
                                            <p:cond delay="0"/>
                                          </p:stCondLst>
                                        </p:cTn>
                                        <p:tgtEl>
                                          <p:spTgt spid="168"/>
                                        </p:tgtEl>
                                        <p:attrNameLst>
                                          <p:attrName>style.visibility</p:attrName>
                                        </p:attrNameLst>
                                      </p:cBhvr>
                                      <p:to>
                                        <p:strVal val="visible"/>
                                      </p:to>
                                    </p:set>
                                    <p:animEffect transition="in" filter="fade">
                                      <p:cBhvr>
                                        <p:cTn id="133"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64" grpId="0"/>
      <p:bldP spid="112" grpId="0" animBg="1"/>
      <p:bldP spid="112" grpId="1" animBg="1"/>
      <p:bldP spid="116" grpId="0" animBg="1"/>
      <p:bldP spid="116" grpId="1" animBg="1"/>
      <p:bldP spid="124" grpId="0" animBg="1"/>
      <p:bldP spid="124" grpId="1" animBg="1"/>
      <p:bldP spid="129" grpId="0" animBg="1"/>
      <p:bldP spid="129" grpId="1" animBg="1"/>
      <p:bldP spid="130" grpId="0" animBg="1"/>
      <p:bldP spid="130" grpId="1" animBg="1"/>
      <p:bldP spid="135" grpId="0" animBg="1"/>
      <p:bldP spid="135" grpId="1" animBg="1"/>
      <p:bldP spid="143" grpId="0" animBg="1"/>
      <p:bldP spid="143" grpId="1" animBg="1"/>
      <p:bldP spid="147" grpId="0" animBg="1"/>
      <p:bldP spid="147" grpId="1" animBg="1"/>
      <p:bldP spid="1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7" y="499223"/>
            <a:ext cx="6233874" cy="523220"/>
          </a:xfrm>
          <a:prstGeom prst="rect">
            <a:avLst/>
          </a:prstGeom>
        </p:spPr>
        <p:txBody>
          <a:bodyPr wrap="square">
            <a:spAutoFit/>
          </a:bodyPr>
          <a:lstStyle/>
          <a:p>
            <a:r>
              <a:rPr lang="zh-CN" altLang="en-US" sz="2800" dirty="0">
                <a:solidFill>
                  <a:schemeClr val="bg1"/>
                </a:solidFill>
              </a:rPr>
              <a:t>互助链（</a:t>
            </a:r>
            <a:r>
              <a:rPr lang="en-US" sz="2800" dirty="0">
                <a:solidFill>
                  <a:schemeClr val="bg1"/>
                </a:solidFill>
              </a:rPr>
              <a:t>Mutual Chain</a:t>
            </a:r>
            <a:r>
              <a:rPr lang="zh-CN" altLang="en-US" sz="2800" dirty="0" smtClean="0">
                <a:solidFill>
                  <a:schemeClr val="bg1"/>
                </a:solidFill>
              </a:rPr>
              <a:t>）的使命</a:t>
            </a:r>
            <a:r>
              <a:rPr lang="en-US" altLang="zh-CN" sz="2800" dirty="0" smtClean="0">
                <a:solidFill>
                  <a:schemeClr val="bg1"/>
                </a:solidFill>
              </a:rPr>
              <a:t>:</a:t>
            </a:r>
            <a:endParaRPr lang="en-US" sz="2800" dirty="0">
              <a:solidFill>
                <a:schemeClr val="bg1"/>
              </a:solidFill>
            </a:endParaRPr>
          </a:p>
        </p:txBody>
      </p:sp>
      <p:sp>
        <p:nvSpPr>
          <p:cNvPr id="149" name="椭圆 148"/>
          <p:cNvSpPr/>
          <p:nvPr/>
        </p:nvSpPr>
        <p:spPr>
          <a:xfrm>
            <a:off x="6594970" y="4383432"/>
            <a:ext cx="313831" cy="31383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1" name="椭圆 150"/>
          <p:cNvSpPr/>
          <p:nvPr/>
        </p:nvSpPr>
        <p:spPr>
          <a:xfrm>
            <a:off x="1214285" y="4244901"/>
            <a:ext cx="182686" cy="18268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2" name="椭圆 151"/>
          <p:cNvSpPr/>
          <p:nvPr/>
        </p:nvSpPr>
        <p:spPr>
          <a:xfrm>
            <a:off x="2760023" y="5118580"/>
            <a:ext cx="182686" cy="18268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5" name="椭圆 154"/>
          <p:cNvSpPr/>
          <p:nvPr/>
        </p:nvSpPr>
        <p:spPr>
          <a:xfrm>
            <a:off x="11122422" y="4658779"/>
            <a:ext cx="182686" cy="18268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6" name="椭圆 155"/>
          <p:cNvSpPr/>
          <p:nvPr/>
        </p:nvSpPr>
        <p:spPr>
          <a:xfrm>
            <a:off x="1077079" y="5271336"/>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8" name="椭圆 157"/>
          <p:cNvSpPr/>
          <p:nvPr/>
        </p:nvSpPr>
        <p:spPr>
          <a:xfrm>
            <a:off x="4278919" y="4513206"/>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2" name="椭圆 161"/>
          <p:cNvSpPr/>
          <p:nvPr/>
        </p:nvSpPr>
        <p:spPr>
          <a:xfrm>
            <a:off x="10553200" y="5069469"/>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3" name="椭圆 162"/>
          <p:cNvSpPr/>
          <p:nvPr/>
        </p:nvSpPr>
        <p:spPr>
          <a:xfrm>
            <a:off x="8626481" y="5301266"/>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5" name="任意多边形 346"/>
          <p:cNvSpPr/>
          <p:nvPr/>
        </p:nvSpPr>
        <p:spPr>
          <a:xfrm>
            <a:off x="2557063" y="4528587"/>
            <a:ext cx="4612341" cy="1038432"/>
          </a:xfrm>
          <a:custGeom>
            <a:avLst/>
            <a:gdLst>
              <a:gd name="connsiteX0" fmla="*/ 0 w 4612341"/>
              <a:gd name="connsiteY0" fmla="*/ 0 h 1038432"/>
              <a:gd name="connsiteX1" fmla="*/ 2380130 w 4612341"/>
              <a:gd name="connsiteY1" fmla="*/ 995082 h 1038432"/>
              <a:gd name="connsiteX2" fmla="*/ 4612341 w 4612341"/>
              <a:gd name="connsiteY2" fmla="*/ 766482 h 1038432"/>
            </a:gdLst>
            <a:ahLst/>
            <a:cxnLst>
              <a:cxn ang="0">
                <a:pos x="connsiteX0" y="connsiteY0"/>
              </a:cxn>
              <a:cxn ang="0">
                <a:pos x="connsiteX1" y="connsiteY1"/>
              </a:cxn>
              <a:cxn ang="0">
                <a:pos x="connsiteX2" y="connsiteY2"/>
              </a:cxn>
            </a:cxnLst>
            <a:rect l="l" t="t" r="r" b="b"/>
            <a:pathLst>
              <a:path w="4612341" h="1038432">
                <a:moveTo>
                  <a:pt x="0" y="0"/>
                </a:moveTo>
                <a:cubicBezTo>
                  <a:pt x="805703" y="433667"/>
                  <a:pt x="1611407" y="867335"/>
                  <a:pt x="2380130" y="995082"/>
                </a:cubicBezTo>
                <a:cubicBezTo>
                  <a:pt x="3148854" y="1122829"/>
                  <a:pt x="3880597" y="944655"/>
                  <a:pt x="4612341" y="766482"/>
                </a:cubicBezTo>
              </a:path>
            </a:pathLst>
          </a:cu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6" name="任意多边形 350"/>
          <p:cNvSpPr/>
          <p:nvPr/>
        </p:nvSpPr>
        <p:spPr>
          <a:xfrm rot="19648820">
            <a:off x="9973872" y="4330300"/>
            <a:ext cx="376181" cy="1365618"/>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8" name="任意多边形 353"/>
          <p:cNvSpPr/>
          <p:nvPr/>
        </p:nvSpPr>
        <p:spPr>
          <a:xfrm rot="6620649" flipH="1">
            <a:off x="8893130" y="4061297"/>
            <a:ext cx="457465" cy="2610103"/>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9" name="任意多边形 354"/>
          <p:cNvSpPr/>
          <p:nvPr/>
        </p:nvSpPr>
        <p:spPr>
          <a:xfrm rot="18260993">
            <a:off x="8146308" y="5146785"/>
            <a:ext cx="457465" cy="1398067"/>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70" name="任意多边形 355"/>
          <p:cNvSpPr/>
          <p:nvPr/>
        </p:nvSpPr>
        <p:spPr>
          <a:xfrm rot="16200000">
            <a:off x="9034170" y="3397110"/>
            <a:ext cx="239183" cy="1398067"/>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71" name="任意多边形 356"/>
          <p:cNvSpPr/>
          <p:nvPr/>
        </p:nvSpPr>
        <p:spPr>
          <a:xfrm rot="5645396" flipH="1">
            <a:off x="6707780" y="2887266"/>
            <a:ext cx="457465" cy="2610103"/>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72" name="任意多边形 357"/>
          <p:cNvSpPr/>
          <p:nvPr/>
        </p:nvSpPr>
        <p:spPr>
          <a:xfrm rot="5645396" flipH="1">
            <a:off x="3633994" y="3052313"/>
            <a:ext cx="457465" cy="2610103"/>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grpSp>
        <p:nvGrpSpPr>
          <p:cNvPr id="173" name="组合 4"/>
          <p:cNvGrpSpPr/>
          <p:nvPr/>
        </p:nvGrpSpPr>
        <p:grpSpPr>
          <a:xfrm>
            <a:off x="2992971" y="4876646"/>
            <a:ext cx="401409" cy="1119142"/>
            <a:chOff x="2750336" y="3841014"/>
            <a:chExt cx="401409" cy="1119142"/>
          </a:xfrm>
        </p:grpSpPr>
        <p:sp>
          <p:nvSpPr>
            <p:cNvPr id="176" name="椭圆 175"/>
            <p:cNvSpPr/>
            <p:nvPr/>
          </p:nvSpPr>
          <p:spPr>
            <a:xfrm>
              <a:off x="3025525" y="3841014"/>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grpSp>
          <p:nvGrpSpPr>
            <p:cNvPr id="177" name="组合 360"/>
            <p:cNvGrpSpPr/>
            <p:nvPr/>
          </p:nvGrpSpPr>
          <p:grpSpPr>
            <a:xfrm>
              <a:off x="2750336" y="4876529"/>
              <a:ext cx="83627" cy="83627"/>
              <a:chOff x="1911303" y="3982100"/>
              <a:chExt cx="83627" cy="83627"/>
            </a:xfrm>
          </p:grpSpPr>
          <p:sp>
            <p:nvSpPr>
              <p:cNvPr id="179" name="椭圆 178"/>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180" name="椭圆 179"/>
              <p:cNvSpPr/>
              <p:nvPr/>
            </p:nvSpPr>
            <p:spPr>
              <a:xfrm>
                <a:off x="1936849" y="4007646"/>
                <a:ext cx="32535" cy="32535"/>
              </a:xfrm>
              <a:prstGeom prst="ellipse">
                <a:avLst/>
              </a:prstGeom>
              <a:solidFill>
                <a:srgbClr val="3275AE"/>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sp>
          <p:nvSpPr>
            <p:cNvPr id="178" name="椭圆 177"/>
            <p:cNvSpPr/>
            <p:nvPr/>
          </p:nvSpPr>
          <p:spPr>
            <a:xfrm>
              <a:off x="3071158" y="3888900"/>
              <a:ext cx="32535" cy="32535"/>
            </a:xfrm>
            <a:prstGeom prst="ellipse">
              <a:avLst/>
            </a:prstGeom>
            <a:solidFill>
              <a:srgbClr val="3275AE"/>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03" name="组合 7"/>
          <p:cNvGrpSpPr/>
          <p:nvPr/>
        </p:nvGrpSpPr>
        <p:grpSpPr>
          <a:xfrm>
            <a:off x="7062623" y="4884757"/>
            <a:ext cx="981329" cy="654945"/>
            <a:chOff x="6819988" y="3849125"/>
            <a:chExt cx="981329" cy="654945"/>
          </a:xfrm>
        </p:grpSpPr>
        <p:grpSp>
          <p:nvGrpSpPr>
            <p:cNvPr id="204" name="组合 280"/>
            <p:cNvGrpSpPr/>
            <p:nvPr/>
          </p:nvGrpSpPr>
          <p:grpSpPr>
            <a:xfrm>
              <a:off x="6819988" y="3849125"/>
              <a:ext cx="970825" cy="654945"/>
              <a:chOff x="6904733" y="3461186"/>
              <a:chExt cx="970825" cy="654945"/>
            </a:xfrm>
          </p:grpSpPr>
          <p:pic>
            <p:nvPicPr>
              <p:cNvPr id="215" name="图片 214"/>
              <p:cNvPicPr>
                <a:picLocks noChangeAspect="1"/>
              </p:cNvPicPr>
              <p:nvPr/>
            </p:nvPicPr>
            <p:blipFill rotWithShape="1">
              <a:blip r:embed="rId3"/>
              <a:srcRect b="39955"/>
              <a:stretch/>
            </p:blipFill>
            <p:spPr>
              <a:xfrm>
                <a:off x="6904733" y="3461186"/>
                <a:ext cx="970825" cy="502579"/>
              </a:xfrm>
              <a:prstGeom prst="rect">
                <a:avLst/>
              </a:prstGeom>
            </p:spPr>
          </p:pic>
          <p:grpSp>
            <p:nvGrpSpPr>
              <p:cNvPr id="217" name="组合 267"/>
              <p:cNvGrpSpPr/>
              <p:nvPr/>
            </p:nvGrpSpPr>
            <p:grpSpPr>
              <a:xfrm>
                <a:off x="7364600" y="3891700"/>
                <a:ext cx="83627" cy="83627"/>
                <a:chOff x="5469736" y="2592990"/>
                <a:chExt cx="245551" cy="245551"/>
              </a:xfrm>
            </p:grpSpPr>
            <p:sp>
              <p:nvSpPr>
                <p:cNvPr id="223" name="椭圆 222"/>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24" name="椭圆 223"/>
                <p:cNvSpPr/>
                <p:nvPr/>
              </p:nvSpPr>
              <p:spPr>
                <a:xfrm>
                  <a:off x="5544745" y="2668000"/>
                  <a:ext cx="95531" cy="95531"/>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218" name="直接连接符 269"/>
              <p:cNvCxnSpPr>
                <a:stCxn id="223" idx="4"/>
                <a:endCxn id="221" idx="0"/>
              </p:cNvCxnSpPr>
              <p:nvPr/>
            </p:nvCxnSpPr>
            <p:spPr>
              <a:xfrm>
                <a:off x="7406414" y="3975327"/>
                <a:ext cx="528" cy="57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0" name="组合 268"/>
              <p:cNvGrpSpPr/>
              <p:nvPr/>
            </p:nvGrpSpPr>
            <p:grpSpPr>
              <a:xfrm>
                <a:off x="7365128" y="4032504"/>
                <a:ext cx="83627" cy="83627"/>
                <a:chOff x="5469736" y="2592990"/>
                <a:chExt cx="245551" cy="245551"/>
              </a:xfrm>
            </p:grpSpPr>
            <p:sp>
              <p:nvSpPr>
                <p:cNvPr id="221" name="椭圆 220"/>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22" name="椭圆 221"/>
                <p:cNvSpPr/>
                <p:nvPr/>
              </p:nvSpPr>
              <p:spPr>
                <a:xfrm>
                  <a:off x="5544745" y="2668000"/>
                  <a:ext cx="95531" cy="95531"/>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05" name="组合 370"/>
            <p:cNvGrpSpPr/>
            <p:nvPr/>
          </p:nvGrpSpPr>
          <p:grpSpPr>
            <a:xfrm>
              <a:off x="6848950" y="4226917"/>
              <a:ext cx="83627" cy="83627"/>
              <a:chOff x="1911303" y="3982100"/>
              <a:chExt cx="83627" cy="83627"/>
            </a:xfrm>
          </p:grpSpPr>
          <p:sp>
            <p:nvSpPr>
              <p:cNvPr id="212" name="椭圆 211"/>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13" name="椭圆 212"/>
              <p:cNvSpPr/>
              <p:nvPr/>
            </p:nvSpPr>
            <p:spPr>
              <a:xfrm>
                <a:off x="1936849" y="4007646"/>
                <a:ext cx="32535" cy="32535"/>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06" name="组合 373"/>
            <p:cNvGrpSpPr/>
            <p:nvPr/>
          </p:nvGrpSpPr>
          <p:grpSpPr>
            <a:xfrm>
              <a:off x="7682037" y="4221365"/>
              <a:ext cx="83627" cy="83627"/>
              <a:chOff x="1911303" y="3982100"/>
              <a:chExt cx="83627" cy="83627"/>
            </a:xfrm>
          </p:grpSpPr>
          <p:sp>
            <p:nvSpPr>
              <p:cNvPr id="210" name="椭圆 209"/>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11" name="椭圆 210"/>
              <p:cNvSpPr/>
              <p:nvPr/>
            </p:nvSpPr>
            <p:spPr>
              <a:xfrm>
                <a:off x="1936849" y="4007646"/>
                <a:ext cx="32535" cy="32535"/>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07" name="组合 376"/>
            <p:cNvGrpSpPr/>
            <p:nvPr/>
          </p:nvGrpSpPr>
          <p:grpSpPr>
            <a:xfrm>
              <a:off x="7717690" y="4064452"/>
              <a:ext cx="83627" cy="83627"/>
              <a:chOff x="1911303" y="3982100"/>
              <a:chExt cx="83627" cy="83627"/>
            </a:xfrm>
          </p:grpSpPr>
          <p:sp>
            <p:nvSpPr>
              <p:cNvPr id="208" name="椭圆 207"/>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09" name="椭圆 208"/>
              <p:cNvSpPr/>
              <p:nvPr/>
            </p:nvSpPr>
            <p:spPr>
              <a:xfrm>
                <a:off x="1936849" y="4007646"/>
                <a:ext cx="32535" cy="32535"/>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25" name="组合 10"/>
          <p:cNvGrpSpPr/>
          <p:nvPr/>
        </p:nvGrpSpPr>
        <p:grpSpPr>
          <a:xfrm>
            <a:off x="7523332" y="6000536"/>
            <a:ext cx="1598024" cy="857464"/>
            <a:chOff x="7830564" y="5279161"/>
            <a:chExt cx="1598024" cy="857464"/>
          </a:xfrm>
        </p:grpSpPr>
        <p:pic>
          <p:nvPicPr>
            <p:cNvPr id="233" name="图片 232"/>
            <p:cNvPicPr>
              <a:picLocks noChangeAspect="1"/>
            </p:cNvPicPr>
            <p:nvPr/>
          </p:nvPicPr>
          <p:blipFill rotWithShape="1">
            <a:blip r:embed="rId3"/>
            <a:srcRect b="39955"/>
            <a:stretch/>
          </p:blipFill>
          <p:spPr>
            <a:xfrm>
              <a:off x="7830564" y="5309357"/>
              <a:ext cx="1598024" cy="827268"/>
            </a:xfrm>
            <a:prstGeom prst="rect">
              <a:avLst/>
            </a:prstGeom>
          </p:spPr>
        </p:pic>
        <p:grpSp>
          <p:nvGrpSpPr>
            <p:cNvPr id="227" name="组合 379"/>
            <p:cNvGrpSpPr/>
            <p:nvPr/>
          </p:nvGrpSpPr>
          <p:grpSpPr>
            <a:xfrm>
              <a:off x="8510066" y="5279161"/>
              <a:ext cx="83627" cy="83627"/>
              <a:chOff x="1911303" y="3982100"/>
              <a:chExt cx="83627" cy="83627"/>
            </a:xfrm>
          </p:grpSpPr>
          <p:sp>
            <p:nvSpPr>
              <p:cNvPr id="231" name="椭圆 230"/>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32" name="椭圆 231"/>
              <p:cNvSpPr/>
              <p:nvPr/>
            </p:nvSpPr>
            <p:spPr>
              <a:xfrm>
                <a:off x="1936849" y="4007646"/>
                <a:ext cx="32535" cy="32535"/>
              </a:xfrm>
              <a:prstGeom prst="ellipse">
                <a:avLst/>
              </a:prstGeom>
              <a:solidFill>
                <a:srgbClr val="E78D37"/>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28" name="组合 382"/>
            <p:cNvGrpSpPr/>
            <p:nvPr/>
          </p:nvGrpSpPr>
          <p:grpSpPr>
            <a:xfrm>
              <a:off x="8911126" y="5456678"/>
              <a:ext cx="83627" cy="83627"/>
              <a:chOff x="1911303" y="3982100"/>
              <a:chExt cx="83627" cy="83627"/>
            </a:xfrm>
          </p:grpSpPr>
          <p:sp>
            <p:nvSpPr>
              <p:cNvPr id="229" name="椭圆 228"/>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30" name="椭圆 229"/>
              <p:cNvSpPr/>
              <p:nvPr/>
            </p:nvSpPr>
            <p:spPr>
              <a:xfrm>
                <a:off x="1936849" y="4007646"/>
                <a:ext cx="32535" cy="32535"/>
              </a:xfrm>
              <a:prstGeom prst="ellipse">
                <a:avLst/>
              </a:prstGeom>
              <a:solidFill>
                <a:srgbClr val="E78D37"/>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57" name="组合 13"/>
          <p:cNvGrpSpPr/>
          <p:nvPr/>
        </p:nvGrpSpPr>
        <p:grpSpPr>
          <a:xfrm>
            <a:off x="9387340" y="4007827"/>
            <a:ext cx="888088" cy="599645"/>
            <a:chOff x="9144705" y="2972195"/>
            <a:chExt cx="888088" cy="599645"/>
          </a:xfrm>
        </p:grpSpPr>
        <p:grpSp>
          <p:nvGrpSpPr>
            <p:cNvPr id="258" name="组合 311"/>
            <p:cNvGrpSpPr/>
            <p:nvPr/>
          </p:nvGrpSpPr>
          <p:grpSpPr>
            <a:xfrm>
              <a:off x="9144705" y="2972195"/>
              <a:ext cx="888088" cy="599645"/>
              <a:chOff x="9169690" y="3229057"/>
              <a:chExt cx="888088" cy="599645"/>
            </a:xfrm>
          </p:grpSpPr>
          <p:pic>
            <p:nvPicPr>
              <p:cNvPr id="266" name="图片 265"/>
              <p:cNvPicPr>
                <a:picLocks noChangeAspect="1"/>
              </p:cNvPicPr>
              <p:nvPr/>
            </p:nvPicPr>
            <p:blipFill rotWithShape="1">
              <a:blip r:embed="rId3"/>
              <a:srcRect b="39955"/>
              <a:stretch/>
            </p:blipFill>
            <p:spPr>
              <a:xfrm>
                <a:off x="9169690" y="3229057"/>
                <a:ext cx="888088" cy="459746"/>
              </a:xfrm>
              <a:prstGeom prst="rect">
                <a:avLst/>
              </a:prstGeom>
            </p:spPr>
          </p:pic>
          <p:grpSp>
            <p:nvGrpSpPr>
              <p:cNvPr id="268" name="组合 302"/>
              <p:cNvGrpSpPr/>
              <p:nvPr/>
            </p:nvGrpSpPr>
            <p:grpSpPr>
              <a:xfrm>
                <a:off x="9588188" y="3604271"/>
                <a:ext cx="83627" cy="83627"/>
                <a:chOff x="5469736" y="2592990"/>
                <a:chExt cx="245551" cy="245551"/>
              </a:xfrm>
            </p:grpSpPr>
            <p:sp>
              <p:nvSpPr>
                <p:cNvPr id="274" name="椭圆 273"/>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75" name="椭圆 274"/>
                <p:cNvSpPr/>
                <p:nvPr/>
              </p:nvSpPr>
              <p:spPr>
                <a:xfrm>
                  <a:off x="5544745" y="2668000"/>
                  <a:ext cx="95531" cy="95531"/>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269" name="直接连接符 303"/>
              <p:cNvCxnSpPr>
                <a:stCxn id="274" idx="4"/>
                <a:endCxn id="272" idx="0"/>
              </p:cNvCxnSpPr>
              <p:nvPr/>
            </p:nvCxnSpPr>
            <p:spPr>
              <a:xfrm>
                <a:off x="9630002" y="3687898"/>
                <a:ext cx="528" cy="57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1" name="组合 305"/>
              <p:cNvGrpSpPr/>
              <p:nvPr/>
            </p:nvGrpSpPr>
            <p:grpSpPr>
              <a:xfrm>
                <a:off x="9588716" y="3745075"/>
                <a:ext cx="83627" cy="83627"/>
                <a:chOff x="5469736" y="2592990"/>
                <a:chExt cx="245551" cy="245551"/>
              </a:xfrm>
            </p:grpSpPr>
            <p:sp>
              <p:nvSpPr>
                <p:cNvPr id="272" name="椭圆 271"/>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73" name="椭圆 272"/>
                <p:cNvSpPr/>
                <p:nvPr/>
              </p:nvSpPr>
              <p:spPr>
                <a:xfrm>
                  <a:off x="5544745" y="2668000"/>
                  <a:ext cx="95531" cy="95531"/>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59" name="组合 394"/>
            <p:cNvGrpSpPr/>
            <p:nvPr/>
          </p:nvGrpSpPr>
          <p:grpSpPr>
            <a:xfrm>
              <a:off x="9718472" y="3332045"/>
              <a:ext cx="83627" cy="83627"/>
              <a:chOff x="1911303" y="3982100"/>
              <a:chExt cx="83627" cy="83627"/>
            </a:xfrm>
          </p:grpSpPr>
          <p:sp>
            <p:nvSpPr>
              <p:cNvPr id="263" name="椭圆 262"/>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64" name="椭圆 263"/>
              <p:cNvSpPr/>
              <p:nvPr/>
            </p:nvSpPr>
            <p:spPr>
              <a:xfrm>
                <a:off x="1936849" y="4007646"/>
                <a:ext cx="32535" cy="32535"/>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nvGrpSpPr>
            <p:cNvPr id="260" name="组合 397"/>
            <p:cNvGrpSpPr/>
            <p:nvPr/>
          </p:nvGrpSpPr>
          <p:grpSpPr>
            <a:xfrm>
              <a:off x="9306705" y="3058158"/>
              <a:ext cx="83627" cy="83627"/>
              <a:chOff x="1965454" y="3980341"/>
              <a:chExt cx="83627" cy="83627"/>
            </a:xfrm>
          </p:grpSpPr>
          <p:sp>
            <p:nvSpPr>
              <p:cNvPr id="261" name="椭圆 260"/>
              <p:cNvSpPr/>
              <p:nvPr/>
            </p:nvSpPr>
            <p:spPr>
              <a:xfrm>
                <a:off x="1965454" y="3980341"/>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62" name="椭圆 261"/>
              <p:cNvSpPr/>
              <p:nvPr/>
            </p:nvSpPr>
            <p:spPr>
              <a:xfrm>
                <a:off x="1991000" y="4005887"/>
                <a:ext cx="32535" cy="32535"/>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grpSp>
        <p:nvGrpSpPr>
          <p:cNvPr id="276" name="组合 12"/>
          <p:cNvGrpSpPr/>
          <p:nvPr/>
        </p:nvGrpSpPr>
        <p:grpSpPr>
          <a:xfrm>
            <a:off x="7910777" y="3780579"/>
            <a:ext cx="958440" cy="643183"/>
            <a:chOff x="7668142" y="2744947"/>
            <a:chExt cx="958440" cy="643183"/>
          </a:xfrm>
        </p:grpSpPr>
        <p:grpSp>
          <p:nvGrpSpPr>
            <p:cNvPr id="286" name="组合 312"/>
            <p:cNvGrpSpPr/>
            <p:nvPr/>
          </p:nvGrpSpPr>
          <p:grpSpPr>
            <a:xfrm>
              <a:off x="7668142" y="2744947"/>
              <a:ext cx="958440" cy="643183"/>
              <a:chOff x="9149998" y="3185519"/>
              <a:chExt cx="958440" cy="643183"/>
            </a:xfrm>
          </p:grpSpPr>
          <p:pic>
            <p:nvPicPr>
              <p:cNvPr id="287" name="图片 286"/>
              <p:cNvPicPr>
                <a:picLocks noChangeAspect="1"/>
              </p:cNvPicPr>
              <p:nvPr/>
            </p:nvPicPr>
            <p:blipFill rotWithShape="1">
              <a:blip r:embed="rId3"/>
              <a:srcRect b="39955"/>
              <a:stretch/>
            </p:blipFill>
            <p:spPr>
              <a:xfrm>
                <a:off x="9149998" y="3185519"/>
                <a:ext cx="958440" cy="496168"/>
              </a:xfrm>
              <a:prstGeom prst="rect">
                <a:avLst/>
              </a:prstGeom>
            </p:spPr>
          </p:pic>
          <p:grpSp>
            <p:nvGrpSpPr>
              <p:cNvPr id="289" name="组合 316"/>
              <p:cNvGrpSpPr/>
              <p:nvPr/>
            </p:nvGrpSpPr>
            <p:grpSpPr>
              <a:xfrm>
                <a:off x="9588188" y="3604271"/>
                <a:ext cx="83627" cy="83627"/>
                <a:chOff x="5469736" y="2592990"/>
                <a:chExt cx="245551" cy="245551"/>
              </a:xfrm>
            </p:grpSpPr>
            <p:sp>
              <p:nvSpPr>
                <p:cNvPr id="294" name="椭圆 293"/>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95" name="椭圆 294"/>
                <p:cNvSpPr/>
                <p:nvPr/>
              </p:nvSpPr>
              <p:spPr>
                <a:xfrm>
                  <a:off x="5544745" y="2668000"/>
                  <a:ext cx="95531" cy="95531"/>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290" name="直接连接符 317"/>
              <p:cNvCxnSpPr>
                <a:stCxn id="294" idx="4"/>
                <a:endCxn id="292" idx="0"/>
              </p:cNvCxnSpPr>
              <p:nvPr/>
            </p:nvCxnSpPr>
            <p:spPr>
              <a:xfrm>
                <a:off x="9630002" y="3687898"/>
                <a:ext cx="528" cy="57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1" name="组合 319"/>
              <p:cNvGrpSpPr/>
              <p:nvPr/>
            </p:nvGrpSpPr>
            <p:grpSpPr>
              <a:xfrm>
                <a:off x="9588716" y="3745075"/>
                <a:ext cx="83627" cy="83627"/>
                <a:chOff x="5469736" y="2592990"/>
                <a:chExt cx="245551" cy="245551"/>
              </a:xfrm>
            </p:grpSpPr>
            <p:sp>
              <p:nvSpPr>
                <p:cNvPr id="292" name="椭圆 291"/>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93" name="椭圆 292"/>
                <p:cNvSpPr/>
                <p:nvPr/>
              </p:nvSpPr>
              <p:spPr>
                <a:xfrm>
                  <a:off x="5544745" y="2668000"/>
                  <a:ext cx="95531" cy="95531"/>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78" name="组合 400"/>
            <p:cNvGrpSpPr/>
            <p:nvPr/>
          </p:nvGrpSpPr>
          <p:grpSpPr>
            <a:xfrm>
              <a:off x="8534049" y="2917007"/>
              <a:ext cx="83627" cy="83627"/>
              <a:chOff x="1911303" y="3982100"/>
              <a:chExt cx="83627" cy="83627"/>
            </a:xfrm>
          </p:grpSpPr>
          <p:sp>
            <p:nvSpPr>
              <p:cNvPr id="282" name="椭圆 281"/>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83" name="椭圆 282"/>
              <p:cNvSpPr/>
              <p:nvPr/>
            </p:nvSpPr>
            <p:spPr>
              <a:xfrm>
                <a:off x="1936849" y="4007646"/>
                <a:ext cx="32535" cy="32535"/>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nvGrpSpPr>
            <p:cNvPr id="279" name="组合 403"/>
            <p:cNvGrpSpPr/>
            <p:nvPr/>
          </p:nvGrpSpPr>
          <p:grpSpPr>
            <a:xfrm>
              <a:off x="7690218" y="2976568"/>
              <a:ext cx="83627" cy="83627"/>
              <a:chOff x="1911303" y="3982100"/>
              <a:chExt cx="83627" cy="83627"/>
            </a:xfrm>
          </p:grpSpPr>
          <p:sp>
            <p:nvSpPr>
              <p:cNvPr id="280" name="椭圆 279"/>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81" name="椭圆 280"/>
              <p:cNvSpPr/>
              <p:nvPr/>
            </p:nvSpPr>
            <p:spPr>
              <a:xfrm>
                <a:off x="1936849" y="4007646"/>
                <a:ext cx="32535" cy="32535"/>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grpSp>
        <p:nvGrpSpPr>
          <p:cNvPr id="296" name="组合 8"/>
          <p:cNvGrpSpPr/>
          <p:nvPr/>
        </p:nvGrpSpPr>
        <p:grpSpPr>
          <a:xfrm>
            <a:off x="4716332" y="3686857"/>
            <a:ext cx="1563568" cy="988387"/>
            <a:chOff x="4473697" y="2651225"/>
            <a:chExt cx="1563568" cy="988387"/>
          </a:xfrm>
        </p:grpSpPr>
        <p:grpSp>
          <p:nvGrpSpPr>
            <p:cNvPr id="297" name="组合 331"/>
            <p:cNvGrpSpPr/>
            <p:nvPr/>
          </p:nvGrpSpPr>
          <p:grpSpPr>
            <a:xfrm>
              <a:off x="4473697" y="2651225"/>
              <a:ext cx="1557431" cy="988387"/>
              <a:chOff x="8928898" y="3014468"/>
              <a:chExt cx="1434738" cy="910522"/>
            </a:xfrm>
          </p:grpSpPr>
          <p:pic>
            <p:nvPicPr>
              <p:cNvPr id="308" name="图片 307"/>
              <p:cNvPicPr>
                <a:picLocks noChangeAspect="1"/>
              </p:cNvPicPr>
              <p:nvPr/>
            </p:nvPicPr>
            <p:blipFill rotWithShape="1">
              <a:blip r:embed="rId3"/>
              <a:srcRect b="39955"/>
              <a:stretch/>
            </p:blipFill>
            <p:spPr>
              <a:xfrm>
                <a:off x="8928898" y="3014468"/>
                <a:ext cx="1434738" cy="742739"/>
              </a:xfrm>
              <a:prstGeom prst="rect">
                <a:avLst/>
              </a:prstGeom>
            </p:spPr>
          </p:pic>
          <p:grpSp>
            <p:nvGrpSpPr>
              <p:cNvPr id="310" name="组合 334"/>
              <p:cNvGrpSpPr/>
              <p:nvPr/>
            </p:nvGrpSpPr>
            <p:grpSpPr>
              <a:xfrm>
                <a:off x="9598277" y="3670642"/>
                <a:ext cx="83627" cy="83627"/>
                <a:chOff x="5499358" y="2787861"/>
                <a:chExt cx="245551" cy="245550"/>
              </a:xfrm>
            </p:grpSpPr>
            <p:sp>
              <p:nvSpPr>
                <p:cNvPr id="315" name="椭圆 314"/>
                <p:cNvSpPr/>
                <p:nvPr/>
              </p:nvSpPr>
              <p:spPr>
                <a:xfrm>
                  <a:off x="5499358" y="2787861"/>
                  <a:ext cx="245551" cy="24555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16" name="椭圆 315"/>
                <p:cNvSpPr/>
                <p:nvPr/>
              </p:nvSpPr>
              <p:spPr>
                <a:xfrm>
                  <a:off x="5574366" y="2862871"/>
                  <a:ext cx="95531" cy="95530"/>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311" name="直接连接符 335"/>
              <p:cNvCxnSpPr>
                <a:stCxn id="315" idx="4"/>
                <a:endCxn id="313" idx="0"/>
              </p:cNvCxnSpPr>
              <p:nvPr/>
            </p:nvCxnSpPr>
            <p:spPr>
              <a:xfrm flipH="1">
                <a:off x="9636037" y="3754269"/>
                <a:ext cx="4048" cy="870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2" name="组合 336"/>
              <p:cNvGrpSpPr/>
              <p:nvPr/>
            </p:nvGrpSpPr>
            <p:grpSpPr>
              <a:xfrm>
                <a:off x="9594224" y="3841363"/>
                <a:ext cx="83627" cy="83627"/>
                <a:chOff x="5485909" y="2875716"/>
                <a:chExt cx="245551" cy="245551"/>
              </a:xfrm>
            </p:grpSpPr>
            <p:sp>
              <p:nvSpPr>
                <p:cNvPr id="313" name="椭圆 312"/>
                <p:cNvSpPr/>
                <p:nvPr/>
              </p:nvSpPr>
              <p:spPr>
                <a:xfrm>
                  <a:off x="5485909" y="2875716"/>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14" name="椭圆 313"/>
                <p:cNvSpPr/>
                <p:nvPr/>
              </p:nvSpPr>
              <p:spPr>
                <a:xfrm>
                  <a:off x="5560918" y="2950729"/>
                  <a:ext cx="95531" cy="95530"/>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99" name="组合 406"/>
            <p:cNvGrpSpPr/>
            <p:nvPr/>
          </p:nvGrpSpPr>
          <p:grpSpPr>
            <a:xfrm>
              <a:off x="5953638" y="3079744"/>
              <a:ext cx="83627" cy="83627"/>
              <a:chOff x="1911303" y="3982100"/>
              <a:chExt cx="83627" cy="83627"/>
            </a:xfrm>
          </p:grpSpPr>
          <p:sp>
            <p:nvSpPr>
              <p:cNvPr id="303" name="椭圆 302"/>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304" name="椭圆 303"/>
              <p:cNvSpPr/>
              <p:nvPr/>
            </p:nvSpPr>
            <p:spPr>
              <a:xfrm>
                <a:off x="1936849" y="4007646"/>
                <a:ext cx="32535" cy="32535"/>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nvGrpSpPr>
            <p:cNvPr id="300" name="组合 409"/>
            <p:cNvGrpSpPr/>
            <p:nvPr/>
          </p:nvGrpSpPr>
          <p:grpSpPr>
            <a:xfrm>
              <a:off x="4479542" y="3126084"/>
              <a:ext cx="83627" cy="83627"/>
              <a:chOff x="1911303" y="3982100"/>
              <a:chExt cx="83627" cy="83627"/>
            </a:xfrm>
          </p:grpSpPr>
          <p:sp>
            <p:nvSpPr>
              <p:cNvPr id="301" name="椭圆 300"/>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302" name="椭圆 301"/>
              <p:cNvSpPr/>
              <p:nvPr/>
            </p:nvSpPr>
            <p:spPr>
              <a:xfrm>
                <a:off x="1936849" y="4007646"/>
                <a:ext cx="32535" cy="32535"/>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grpSp>
        <p:nvGrpSpPr>
          <p:cNvPr id="317" name="组合 3"/>
          <p:cNvGrpSpPr/>
          <p:nvPr/>
        </p:nvGrpSpPr>
        <p:grpSpPr>
          <a:xfrm>
            <a:off x="1298074" y="4007826"/>
            <a:ext cx="1371329" cy="841913"/>
            <a:chOff x="1055439" y="2972194"/>
            <a:chExt cx="1371329" cy="841913"/>
          </a:xfrm>
        </p:grpSpPr>
        <p:grpSp>
          <p:nvGrpSpPr>
            <p:cNvPr id="318" name="组合 16"/>
            <p:cNvGrpSpPr/>
            <p:nvPr/>
          </p:nvGrpSpPr>
          <p:grpSpPr>
            <a:xfrm>
              <a:off x="1055439" y="2972194"/>
              <a:ext cx="1339676" cy="841913"/>
              <a:chOff x="2156646" y="3153796"/>
              <a:chExt cx="757853" cy="476269"/>
            </a:xfrm>
          </p:grpSpPr>
          <p:pic>
            <p:nvPicPr>
              <p:cNvPr id="323" name="图片 322"/>
              <p:cNvPicPr>
                <a:picLocks noChangeAspect="1"/>
              </p:cNvPicPr>
              <p:nvPr/>
            </p:nvPicPr>
            <p:blipFill rotWithShape="1">
              <a:blip r:embed="rId3"/>
              <a:srcRect b="39955"/>
              <a:stretch/>
            </p:blipFill>
            <p:spPr>
              <a:xfrm>
                <a:off x="2156646" y="3153796"/>
                <a:ext cx="757853" cy="392327"/>
              </a:xfrm>
              <a:prstGeom prst="rect">
                <a:avLst/>
              </a:prstGeom>
            </p:spPr>
          </p:pic>
          <p:grpSp>
            <p:nvGrpSpPr>
              <p:cNvPr id="325" name="组合 238"/>
              <p:cNvGrpSpPr/>
              <p:nvPr/>
            </p:nvGrpSpPr>
            <p:grpSpPr>
              <a:xfrm>
                <a:off x="2508350" y="3488295"/>
                <a:ext cx="52826" cy="52826"/>
                <a:chOff x="5469736" y="2592990"/>
                <a:chExt cx="245551" cy="245551"/>
              </a:xfrm>
            </p:grpSpPr>
            <p:sp>
              <p:nvSpPr>
                <p:cNvPr id="330" name="椭圆 329"/>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31" name="椭圆 330"/>
                <p:cNvSpPr/>
                <p:nvPr/>
              </p:nvSpPr>
              <p:spPr>
                <a:xfrm>
                  <a:off x="5544745" y="2668000"/>
                  <a:ext cx="95531" cy="95531"/>
                </a:xfrm>
                <a:prstGeom prst="ellipse">
                  <a:avLst/>
                </a:prstGeom>
                <a:solidFill>
                  <a:srgbClr val="4BC1DC"/>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326" name="组合 241"/>
              <p:cNvGrpSpPr/>
              <p:nvPr/>
            </p:nvGrpSpPr>
            <p:grpSpPr>
              <a:xfrm>
                <a:off x="2508684" y="3577239"/>
                <a:ext cx="52826" cy="52826"/>
                <a:chOff x="5469736" y="2592990"/>
                <a:chExt cx="245551" cy="245551"/>
              </a:xfrm>
            </p:grpSpPr>
            <p:sp>
              <p:nvSpPr>
                <p:cNvPr id="328" name="椭圆 327"/>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29" name="椭圆 328"/>
                <p:cNvSpPr/>
                <p:nvPr/>
              </p:nvSpPr>
              <p:spPr>
                <a:xfrm>
                  <a:off x="5544745" y="2668000"/>
                  <a:ext cx="95531" cy="95531"/>
                </a:xfrm>
                <a:prstGeom prst="ellipse">
                  <a:avLst/>
                </a:prstGeom>
                <a:solidFill>
                  <a:srgbClr val="4BC1DC"/>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327" name="直接连接符 14"/>
              <p:cNvCxnSpPr>
                <a:stCxn id="323" idx="2"/>
                <a:endCxn id="328" idx="0"/>
              </p:cNvCxnSpPr>
              <p:nvPr/>
            </p:nvCxnSpPr>
            <p:spPr>
              <a:xfrm flipH="1">
                <a:off x="2535097" y="3546123"/>
                <a:ext cx="476" cy="311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9" name="组合 414"/>
            <p:cNvGrpSpPr/>
            <p:nvPr/>
          </p:nvGrpSpPr>
          <p:grpSpPr>
            <a:xfrm>
              <a:off x="2298135" y="3404121"/>
              <a:ext cx="128633" cy="128633"/>
              <a:chOff x="1910775" y="3841296"/>
              <a:chExt cx="83627" cy="83627"/>
            </a:xfrm>
          </p:grpSpPr>
          <p:sp>
            <p:nvSpPr>
              <p:cNvPr id="320" name="椭圆 319"/>
              <p:cNvSpPr/>
              <p:nvPr/>
            </p:nvSpPr>
            <p:spPr>
              <a:xfrm>
                <a:off x="1910775" y="3841296"/>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21" name="椭圆 320"/>
              <p:cNvSpPr/>
              <p:nvPr/>
            </p:nvSpPr>
            <p:spPr>
              <a:xfrm>
                <a:off x="1936321" y="3866842"/>
                <a:ext cx="32535" cy="32535"/>
              </a:xfrm>
              <a:prstGeom prst="ellipse">
                <a:avLst/>
              </a:prstGeom>
              <a:solidFill>
                <a:srgbClr val="4BC1DC"/>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sp>
        <p:nvSpPr>
          <p:cNvPr id="334" name="矩形 74"/>
          <p:cNvSpPr>
            <a:spLocks noChangeArrowheads="1"/>
          </p:cNvSpPr>
          <p:nvPr/>
        </p:nvSpPr>
        <p:spPr bwMode="auto">
          <a:xfrm>
            <a:off x="1787728" y="2420938"/>
            <a:ext cx="457849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sz="2800" b="1" i="1" dirty="0" smtClean="0">
                <a:solidFill>
                  <a:schemeClr val="bg1"/>
                </a:solidFill>
                <a:latin typeface="A-OTF Gothic MB101 Pro H" charset="0"/>
                <a:ea typeface="A-OTF Gothic MB101 Pro H" charset="0"/>
                <a:cs typeface="A-OTF Gothic MB101 Pro H" charset="0"/>
              </a:rPr>
              <a:t>I</a:t>
            </a:r>
            <a:r>
              <a:rPr lang="zh-CN" altLang="en-US" sz="2800" b="1" i="1" dirty="0" smtClean="0">
                <a:solidFill>
                  <a:schemeClr val="bg1"/>
                </a:solidFill>
                <a:latin typeface="A-OTF Gothic MB101 Pro H" charset="0"/>
                <a:ea typeface="A-OTF Gothic MB101 Pro H" charset="0"/>
                <a:cs typeface="A-OTF Gothic MB101 Pro H" charset="0"/>
              </a:rPr>
              <a:t>nnovation </a:t>
            </a:r>
            <a:r>
              <a:rPr lang="en-US" altLang="zh-CN" sz="2800" b="1" i="1" dirty="0" smtClean="0">
                <a:solidFill>
                  <a:schemeClr val="bg1"/>
                </a:solidFill>
                <a:latin typeface="A-OTF Gothic MB101 Pro H" charset="0"/>
                <a:ea typeface="A-OTF Gothic MB101 Pro H" charset="0"/>
                <a:cs typeface="A-OTF Gothic MB101 Pro H" charset="0"/>
              </a:rPr>
              <a:t>&amp; Reformation</a:t>
            </a:r>
            <a:endParaRPr lang="zh-CN" altLang="en-US" sz="2800" b="1" i="1" dirty="0">
              <a:solidFill>
                <a:schemeClr val="bg1"/>
              </a:solidFill>
              <a:latin typeface="A-OTF Gothic MB101 Pro H" charset="0"/>
              <a:ea typeface="A-OTF Gothic MB101 Pro H" charset="0"/>
              <a:cs typeface="A-OTF Gothic MB101 Pro H" charset="0"/>
            </a:endParaRPr>
          </a:p>
        </p:txBody>
      </p:sp>
      <p:sp>
        <p:nvSpPr>
          <p:cNvPr id="335" name="矩形 29"/>
          <p:cNvSpPr>
            <a:spLocks noChangeArrowheads="1"/>
          </p:cNvSpPr>
          <p:nvPr/>
        </p:nvSpPr>
        <p:spPr bwMode="auto">
          <a:xfrm>
            <a:off x="1787728" y="1226899"/>
            <a:ext cx="703948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chemeClr val="bg1"/>
                </a:solidFill>
              </a:rPr>
              <a:t>每</a:t>
            </a:r>
            <a:r>
              <a:rPr lang="zh-CN" altLang="en-US" sz="2000" dirty="0">
                <a:solidFill>
                  <a:schemeClr val="bg1"/>
                </a:solidFill>
              </a:rPr>
              <a:t>一个人都能轻松的启动和支持创建全新</a:t>
            </a:r>
            <a:r>
              <a:rPr lang="zh-CN" altLang="en-US" sz="2000" dirty="0" smtClean="0">
                <a:solidFill>
                  <a:schemeClr val="bg1"/>
                </a:solidFill>
              </a:rPr>
              <a:t>的区块链技术服务</a:t>
            </a:r>
            <a:r>
              <a:rPr lang="en-US" altLang="zh-CN" sz="2000" dirty="0" smtClean="0">
                <a:solidFill>
                  <a:schemeClr val="bg1"/>
                </a:solidFill>
              </a:rPr>
              <a:t>(Blockchain as a Service)</a:t>
            </a:r>
            <a:r>
              <a:rPr lang="zh-CN" altLang="en-US" sz="2000" dirty="0" smtClean="0">
                <a:solidFill>
                  <a:schemeClr val="bg1"/>
                </a:solidFill>
              </a:rPr>
              <a:t>，智能合约云</a:t>
            </a:r>
            <a:r>
              <a:rPr lang="en-US" altLang="zh-CN" sz="2000" dirty="0" smtClean="0">
                <a:solidFill>
                  <a:schemeClr val="bg1"/>
                </a:solidFill>
              </a:rPr>
              <a:t>(Smart contract Cloud)</a:t>
            </a:r>
            <a:r>
              <a:rPr lang="zh-CN" altLang="en-US" sz="2000" dirty="0" smtClean="0">
                <a:solidFill>
                  <a:schemeClr val="bg1"/>
                </a:solidFill>
              </a:rPr>
              <a:t>，基于</a:t>
            </a:r>
            <a:r>
              <a:rPr lang="zh-CN" altLang="en-US" sz="2000" dirty="0">
                <a:solidFill>
                  <a:schemeClr val="bg1"/>
                </a:solidFill>
              </a:rPr>
              <a:t>数字货币的新金融服务和产品的项目。</a:t>
            </a:r>
            <a:endParaRPr lang="en-US" sz="2000" dirty="0">
              <a:solidFill>
                <a:schemeClr val="bg1"/>
              </a:solidFill>
            </a:endParaRPr>
          </a:p>
        </p:txBody>
      </p:sp>
    </p:spTree>
    <p:extLst>
      <p:ext uri="{BB962C8B-B14F-4D97-AF65-F5344CB8AC3E}">
        <p14:creationId xmlns:p14="http://schemas.microsoft.com/office/powerpoint/2010/main" val="262102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53" presetClass="entr" presetSubtype="16" fill="hold" nodeType="withEffect">
                                  <p:stCondLst>
                                    <p:cond delay="500"/>
                                  </p:stCondLst>
                                  <p:childTnLst>
                                    <p:set>
                                      <p:cBhvr>
                                        <p:cTn id="9" dur="1" fill="hold">
                                          <p:stCondLst>
                                            <p:cond delay="0"/>
                                          </p:stCondLst>
                                        </p:cTn>
                                        <p:tgtEl>
                                          <p:spTgt spid="317"/>
                                        </p:tgtEl>
                                        <p:attrNameLst>
                                          <p:attrName>style.visibility</p:attrName>
                                        </p:attrNameLst>
                                      </p:cBhvr>
                                      <p:to>
                                        <p:strVal val="visible"/>
                                      </p:to>
                                    </p:set>
                                    <p:anim calcmode="lin" valueType="num">
                                      <p:cBhvr>
                                        <p:cTn id="10" dur="500" fill="hold"/>
                                        <p:tgtEl>
                                          <p:spTgt spid="317"/>
                                        </p:tgtEl>
                                        <p:attrNameLst>
                                          <p:attrName>ppt_w</p:attrName>
                                        </p:attrNameLst>
                                      </p:cBhvr>
                                      <p:tavLst>
                                        <p:tav tm="0">
                                          <p:val>
                                            <p:fltVal val="0"/>
                                          </p:val>
                                        </p:tav>
                                        <p:tav tm="100000">
                                          <p:val>
                                            <p:strVal val="#ppt_w"/>
                                          </p:val>
                                        </p:tav>
                                      </p:tavLst>
                                    </p:anim>
                                    <p:anim calcmode="lin" valueType="num">
                                      <p:cBhvr>
                                        <p:cTn id="11" dur="500" fill="hold"/>
                                        <p:tgtEl>
                                          <p:spTgt spid="317"/>
                                        </p:tgtEl>
                                        <p:attrNameLst>
                                          <p:attrName>ppt_h</p:attrName>
                                        </p:attrNameLst>
                                      </p:cBhvr>
                                      <p:tavLst>
                                        <p:tav tm="0">
                                          <p:val>
                                            <p:fltVal val="0"/>
                                          </p:val>
                                        </p:tav>
                                        <p:tav tm="100000">
                                          <p:val>
                                            <p:strVal val="#ppt_h"/>
                                          </p:val>
                                        </p:tav>
                                      </p:tavLst>
                                    </p:anim>
                                    <p:animEffect transition="in" filter="fade">
                                      <p:cBhvr>
                                        <p:cTn id="12" dur="500"/>
                                        <p:tgtEl>
                                          <p:spTgt spid="317"/>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172"/>
                                        </p:tgtEl>
                                        <p:attrNameLst>
                                          <p:attrName>style.visibility</p:attrName>
                                        </p:attrNameLst>
                                      </p:cBhvr>
                                      <p:to>
                                        <p:strVal val="visible"/>
                                      </p:to>
                                    </p:set>
                                    <p:animEffect transition="in" filter="wipe(left)">
                                      <p:cBhvr>
                                        <p:cTn id="15" dur="500"/>
                                        <p:tgtEl>
                                          <p:spTgt spid="172"/>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165"/>
                                        </p:tgtEl>
                                        <p:attrNameLst>
                                          <p:attrName>style.visibility</p:attrName>
                                        </p:attrNameLst>
                                      </p:cBhvr>
                                      <p:to>
                                        <p:strVal val="visible"/>
                                      </p:to>
                                    </p:set>
                                    <p:animEffect transition="in" filter="wipe(left)">
                                      <p:cBhvr>
                                        <p:cTn id="18" dur="500"/>
                                        <p:tgtEl>
                                          <p:spTgt spid="165"/>
                                        </p:tgtEl>
                                      </p:cBhvr>
                                    </p:animEffect>
                                  </p:childTnLst>
                                </p:cTn>
                              </p:par>
                              <p:par>
                                <p:cTn id="19" presetID="42" presetClass="entr" presetSubtype="0" fill="hold" nodeType="withEffect">
                                  <p:stCondLst>
                                    <p:cond delay="1100"/>
                                  </p:stCondLst>
                                  <p:childTnLst>
                                    <p:set>
                                      <p:cBhvr>
                                        <p:cTn id="20" dur="1" fill="hold">
                                          <p:stCondLst>
                                            <p:cond delay="0"/>
                                          </p:stCondLst>
                                        </p:cTn>
                                        <p:tgtEl>
                                          <p:spTgt spid="173"/>
                                        </p:tgtEl>
                                        <p:attrNameLst>
                                          <p:attrName>style.visibility</p:attrName>
                                        </p:attrNameLst>
                                      </p:cBhvr>
                                      <p:to>
                                        <p:strVal val="visible"/>
                                      </p:to>
                                    </p:set>
                                    <p:animEffect transition="in" filter="fade">
                                      <p:cBhvr>
                                        <p:cTn id="21" dur="1000"/>
                                        <p:tgtEl>
                                          <p:spTgt spid="173"/>
                                        </p:tgtEl>
                                      </p:cBhvr>
                                    </p:animEffect>
                                    <p:anim calcmode="lin" valueType="num">
                                      <p:cBhvr>
                                        <p:cTn id="22" dur="1000" fill="hold"/>
                                        <p:tgtEl>
                                          <p:spTgt spid="173"/>
                                        </p:tgtEl>
                                        <p:attrNameLst>
                                          <p:attrName>ppt_x</p:attrName>
                                        </p:attrNameLst>
                                      </p:cBhvr>
                                      <p:tavLst>
                                        <p:tav tm="0">
                                          <p:val>
                                            <p:strVal val="#ppt_x"/>
                                          </p:val>
                                        </p:tav>
                                        <p:tav tm="100000">
                                          <p:val>
                                            <p:strVal val="#ppt_x"/>
                                          </p:val>
                                        </p:tav>
                                      </p:tavLst>
                                    </p:anim>
                                    <p:anim calcmode="lin" valueType="num">
                                      <p:cBhvr>
                                        <p:cTn id="23" dur="1000" fill="hold"/>
                                        <p:tgtEl>
                                          <p:spTgt spid="173"/>
                                        </p:tgtEl>
                                        <p:attrNameLst>
                                          <p:attrName>ppt_y</p:attrName>
                                        </p:attrNameLst>
                                      </p:cBhvr>
                                      <p:tavLst>
                                        <p:tav tm="0">
                                          <p:val>
                                            <p:strVal val="#ppt_y+.1"/>
                                          </p:val>
                                        </p:tav>
                                        <p:tav tm="100000">
                                          <p:val>
                                            <p:strVal val="#ppt_y"/>
                                          </p:val>
                                        </p:tav>
                                      </p:tavLst>
                                    </p:anim>
                                  </p:childTnLst>
                                </p:cTn>
                              </p:par>
                              <p:par>
                                <p:cTn id="24" presetID="53" presetClass="entr" presetSubtype="16" fill="hold" nodeType="withEffect">
                                  <p:stCondLst>
                                    <p:cond delay="1400"/>
                                  </p:stCondLst>
                                  <p:childTnLst>
                                    <p:set>
                                      <p:cBhvr>
                                        <p:cTn id="25" dur="1" fill="hold">
                                          <p:stCondLst>
                                            <p:cond delay="0"/>
                                          </p:stCondLst>
                                        </p:cTn>
                                        <p:tgtEl>
                                          <p:spTgt spid="203"/>
                                        </p:tgtEl>
                                        <p:attrNameLst>
                                          <p:attrName>style.visibility</p:attrName>
                                        </p:attrNameLst>
                                      </p:cBhvr>
                                      <p:to>
                                        <p:strVal val="visible"/>
                                      </p:to>
                                    </p:set>
                                    <p:anim calcmode="lin" valueType="num">
                                      <p:cBhvr>
                                        <p:cTn id="26" dur="500" fill="hold"/>
                                        <p:tgtEl>
                                          <p:spTgt spid="203"/>
                                        </p:tgtEl>
                                        <p:attrNameLst>
                                          <p:attrName>ppt_w</p:attrName>
                                        </p:attrNameLst>
                                      </p:cBhvr>
                                      <p:tavLst>
                                        <p:tav tm="0">
                                          <p:val>
                                            <p:fltVal val="0"/>
                                          </p:val>
                                        </p:tav>
                                        <p:tav tm="100000">
                                          <p:val>
                                            <p:strVal val="#ppt_w"/>
                                          </p:val>
                                        </p:tav>
                                      </p:tavLst>
                                    </p:anim>
                                    <p:anim calcmode="lin" valueType="num">
                                      <p:cBhvr>
                                        <p:cTn id="27" dur="500" fill="hold"/>
                                        <p:tgtEl>
                                          <p:spTgt spid="203"/>
                                        </p:tgtEl>
                                        <p:attrNameLst>
                                          <p:attrName>ppt_h</p:attrName>
                                        </p:attrNameLst>
                                      </p:cBhvr>
                                      <p:tavLst>
                                        <p:tav tm="0">
                                          <p:val>
                                            <p:fltVal val="0"/>
                                          </p:val>
                                        </p:tav>
                                        <p:tav tm="100000">
                                          <p:val>
                                            <p:strVal val="#ppt_h"/>
                                          </p:val>
                                        </p:tav>
                                      </p:tavLst>
                                    </p:anim>
                                    <p:animEffect transition="in" filter="fade">
                                      <p:cBhvr>
                                        <p:cTn id="28" dur="500"/>
                                        <p:tgtEl>
                                          <p:spTgt spid="203"/>
                                        </p:tgtEl>
                                      </p:cBhvr>
                                    </p:animEffect>
                                  </p:childTnLst>
                                </p:cTn>
                              </p:par>
                              <p:par>
                                <p:cTn id="29" presetID="53" presetClass="entr" presetSubtype="16" fill="hold" nodeType="withEffect">
                                  <p:stCondLst>
                                    <p:cond delay="1400"/>
                                  </p:stCondLst>
                                  <p:childTnLst>
                                    <p:set>
                                      <p:cBhvr>
                                        <p:cTn id="30" dur="1" fill="hold">
                                          <p:stCondLst>
                                            <p:cond delay="0"/>
                                          </p:stCondLst>
                                        </p:cTn>
                                        <p:tgtEl>
                                          <p:spTgt spid="296"/>
                                        </p:tgtEl>
                                        <p:attrNameLst>
                                          <p:attrName>style.visibility</p:attrName>
                                        </p:attrNameLst>
                                      </p:cBhvr>
                                      <p:to>
                                        <p:strVal val="visible"/>
                                      </p:to>
                                    </p:set>
                                    <p:anim calcmode="lin" valueType="num">
                                      <p:cBhvr>
                                        <p:cTn id="31" dur="500" fill="hold"/>
                                        <p:tgtEl>
                                          <p:spTgt spid="296"/>
                                        </p:tgtEl>
                                        <p:attrNameLst>
                                          <p:attrName>ppt_w</p:attrName>
                                        </p:attrNameLst>
                                      </p:cBhvr>
                                      <p:tavLst>
                                        <p:tav tm="0">
                                          <p:val>
                                            <p:fltVal val="0"/>
                                          </p:val>
                                        </p:tav>
                                        <p:tav tm="100000">
                                          <p:val>
                                            <p:strVal val="#ppt_w"/>
                                          </p:val>
                                        </p:tav>
                                      </p:tavLst>
                                    </p:anim>
                                    <p:anim calcmode="lin" valueType="num">
                                      <p:cBhvr>
                                        <p:cTn id="32" dur="500" fill="hold"/>
                                        <p:tgtEl>
                                          <p:spTgt spid="296"/>
                                        </p:tgtEl>
                                        <p:attrNameLst>
                                          <p:attrName>ppt_h</p:attrName>
                                        </p:attrNameLst>
                                      </p:cBhvr>
                                      <p:tavLst>
                                        <p:tav tm="0">
                                          <p:val>
                                            <p:fltVal val="0"/>
                                          </p:val>
                                        </p:tav>
                                        <p:tav tm="100000">
                                          <p:val>
                                            <p:strVal val="#ppt_h"/>
                                          </p:val>
                                        </p:tav>
                                      </p:tavLst>
                                    </p:anim>
                                    <p:animEffect transition="in" filter="fade">
                                      <p:cBhvr>
                                        <p:cTn id="33" dur="500"/>
                                        <p:tgtEl>
                                          <p:spTgt spid="296"/>
                                        </p:tgtEl>
                                      </p:cBhvr>
                                    </p:animEffect>
                                  </p:childTnLst>
                                </p:cTn>
                              </p:par>
                              <p:par>
                                <p:cTn id="34" presetID="22" presetClass="entr" presetSubtype="8" fill="hold" grpId="0" nodeType="withEffect">
                                  <p:stCondLst>
                                    <p:cond delay="1400"/>
                                  </p:stCondLst>
                                  <p:childTnLst>
                                    <p:set>
                                      <p:cBhvr>
                                        <p:cTn id="35" dur="1" fill="hold">
                                          <p:stCondLst>
                                            <p:cond delay="0"/>
                                          </p:stCondLst>
                                        </p:cTn>
                                        <p:tgtEl>
                                          <p:spTgt spid="171"/>
                                        </p:tgtEl>
                                        <p:attrNameLst>
                                          <p:attrName>style.visibility</p:attrName>
                                        </p:attrNameLst>
                                      </p:cBhvr>
                                      <p:to>
                                        <p:strVal val="visible"/>
                                      </p:to>
                                    </p:set>
                                    <p:animEffect transition="in" filter="wipe(left)">
                                      <p:cBhvr>
                                        <p:cTn id="36" dur="500"/>
                                        <p:tgtEl>
                                          <p:spTgt spid="171"/>
                                        </p:tgtEl>
                                      </p:cBhvr>
                                    </p:animEffect>
                                  </p:childTnLst>
                                </p:cTn>
                              </p:par>
                              <p:par>
                                <p:cTn id="37" presetID="22" presetClass="entr" presetSubtype="8" fill="hold" grpId="0" nodeType="withEffect">
                                  <p:stCondLst>
                                    <p:cond delay="1400"/>
                                  </p:stCondLst>
                                  <p:childTnLst>
                                    <p:set>
                                      <p:cBhvr>
                                        <p:cTn id="38" dur="1" fill="hold">
                                          <p:stCondLst>
                                            <p:cond delay="0"/>
                                          </p:stCondLst>
                                        </p:cTn>
                                        <p:tgtEl>
                                          <p:spTgt spid="169"/>
                                        </p:tgtEl>
                                        <p:attrNameLst>
                                          <p:attrName>style.visibility</p:attrName>
                                        </p:attrNameLst>
                                      </p:cBhvr>
                                      <p:to>
                                        <p:strVal val="visible"/>
                                      </p:to>
                                    </p:set>
                                    <p:animEffect transition="in" filter="wipe(left)">
                                      <p:cBhvr>
                                        <p:cTn id="39" dur="500"/>
                                        <p:tgtEl>
                                          <p:spTgt spid="169"/>
                                        </p:tgtEl>
                                      </p:cBhvr>
                                    </p:animEffect>
                                  </p:childTnLst>
                                </p:cTn>
                              </p:par>
                              <p:par>
                                <p:cTn id="40" presetID="22" presetClass="entr" presetSubtype="8" fill="hold" grpId="0" nodeType="withEffect">
                                  <p:stCondLst>
                                    <p:cond delay="1400"/>
                                  </p:stCondLst>
                                  <p:childTnLst>
                                    <p:set>
                                      <p:cBhvr>
                                        <p:cTn id="41" dur="1" fill="hold">
                                          <p:stCondLst>
                                            <p:cond delay="0"/>
                                          </p:stCondLst>
                                        </p:cTn>
                                        <p:tgtEl>
                                          <p:spTgt spid="168"/>
                                        </p:tgtEl>
                                        <p:attrNameLst>
                                          <p:attrName>style.visibility</p:attrName>
                                        </p:attrNameLst>
                                      </p:cBhvr>
                                      <p:to>
                                        <p:strVal val="visible"/>
                                      </p:to>
                                    </p:set>
                                    <p:animEffect transition="in" filter="wipe(left)">
                                      <p:cBhvr>
                                        <p:cTn id="42" dur="500"/>
                                        <p:tgtEl>
                                          <p:spTgt spid="168"/>
                                        </p:tgtEl>
                                      </p:cBhvr>
                                    </p:animEffect>
                                  </p:childTnLst>
                                </p:cTn>
                              </p:par>
                              <p:par>
                                <p:cTn id="43" presetID="53" presetClass="entr" presetSubtype="16" fill="hold" nodeType="withEffect">
                                  <p:stCondLst>
                                    <p:cond delay="1800"/>
                                  </p:stCondLst>
                                  <p:childTnLst>
                                    <p:set>
                                      <p:cBhvr>
                                        <p:cTn id="44" dur="1" fill="hold">
                                          <p:stCondLst>
                                            <p:cond delay="0"/>
                                          </p:stCondLst>
                                        </p:cTn>
                                        <p:tgtEl>
                                          <p:spTgt spid="276"/>
                                        </p:tgtEl>
                                        <p:attrNameLst>
                                          <p:attrName>style.visibility</p:attrName>
                                        </p:attrNameLst>
                                      </p:cBhvr>
                                      <p:to>
                                        <p:strVal val="visible"/>
                                      </p:to>
                                    </p:set>
                                    <p:anim calcmode="lin" valueType="num">
                                      <p:cBhvr>
                                        <p:cTn id="45" dur="500" fill="hold"/>
                                        <p:tgtEl>
                                          <p:spTgt spid="276"/>
                                        </p:tgtEl>
                                        <p:attrNameLst>
                                          <p:attrName>ppt_w</p:attrName>
                                        </p:attrNameLst>
                                      </p:cBhvr>
                                      <p:tavLst>
                                        <p:tav tm="0">
                                          <p:val>
                                            <p:fltVal val="0"/>
                                          </p:val>
                                        </p:tav>
                                        <p:tav tm="100000">
                                          <p:val>
                                            <p:strVal val="#ppt_w"/>
                                          </p:val>
                                        </p:tav>
                                      </p:tavLst>
                                    </p:anim>
                                    <p:anim calcmode="lin" valueType="num">
                                      <p:cBhvr>
                                        <p:cTn id="46" dur="500" fill="hold"/>
                                        <p:tgtEl>
                                          <p:spTgt spid="276"/>
                                        </p:tgtEl>
                                        <p:attrNameLst>
                                          <p:attrName>ppt_h</p:attrName>
                                        </p:attrNameLst>
                                      </p:cBhvr>
                                      <p:tavLst>
                                        <p:tav tm="0">
                                          <p:val>
                                            <p:fltVal val="0"/>
                                          </p:val>
                                        </p:tav>
                                        <p:tav tm="100000">
                                          <p:val>
                                            <p:strVal val="#ppt_h"/>
                                          </p:val>
                                        </p:tav>
                                      </p:tavLst>
                                    </p:anim>
                                    <p:animEffect transition="in" filter="fade">
                                      <p:cBhvr>
                                        <p:cTn id="47" dur="500"/>
                                        <p:tgtEl>
                                          <p:spTgt spid="276"/>
                                        </p:tgtEl>
                                      </p:cBhvr>
                                    </p:animEffect>
                                  </p:childTnLst>
                                </p:cTn>
                              </p:par>
                              <p:par>
                                <p:cTn id="48" presetID="53" presetClass="entr" presetSubtype="16" fill="hold" nodeType="withEffect">
                                  <p:stCondLst>
                                    <p:cond delay="1800"/>
                                  </p:stCondLst>
                                  <p:childTnLst>
                                    <p:set>
                                      <p:cBhvr>
                                        <p:cTn id="49" dur="1" fill="hold">
                                          <p:stCondLst>
                                            <p:cond delay="0"/>
                                          </p:stCondLst>
                                        </p:cTn>
                                        <p:tgtEl>
                                          <p:spTgt spid="225"/>
                                        </p:tgtEl>
                                        <p:attrNameLst>
                                          <p:attrName>style.visibility</p:attrName>
                                        </p:attrNameLst>
                                      </p:cBhvr>
                                      <p:to>
                                        <p:strVal val="visible"/>
                                      </p:to>
                                    </p:set>
                                    <p:anim calcmode="lin" valueType="num">
                                      <p:cBhvr>
                                        <p:cTn id="50" dur="500" fill="hold"/>
                                        <p:tgtEl>
                                          <p:spTgt spid="225"/>
                                        </p:tgtEl>
                                        <p:attrNameLst>
                                          <p:attrName>ppt_w</p:attrName>
                                        </p:attrNameLst>
                                      </p:cBhvr>
                                      <p:tavLst>
                                        <p:tav tm="0">
                                          <p:val>
                                            <p:fltVal val="0"/>
                                          </p:val>
                                        </p:tav>
                                        <p:tav tm="100000">
                                          <p:val>
                                            <p:strVal val="#ppt_w"/>
                                          </p:val>
                                        </p:tav>
                                      </p:tavLst>
                                    </p:anim>
                                    <p:anim calcmode="lin" valueType="num">
                                      <p:cBhvr>
                                        <p:cTn id="51" dur="500" fill="hold"/>
                                        <p:tgtEl>
                                          <p:spTgt spid="225"/>
                                        </p:tgtEl>
                                        <p:attrNameLst>
                                          <p:attrName>ppt_h</p:attrName>
                                        </p:attrNameLst>
                                      </p:cBhvr>
                                      <p:tavLst>
                                        <p:tav tm="0">
                                          <p:val>
                                            <p:fltVal val="0"/>
                                          </p:val>
                                        </p:tav>
                                        <p:tav tm="100000">
                                          <p:val>
                                            <p:strVal val="#ppt_h"/>
                                          </p:val>
                                        </p:tav>
                                      </p:tavLst>
                                    </p:anim>
                                    <p:animEffect transition="in" filter="fade">
                                      <p:cBhvr>
                                        <p:cTn id="52" dur="500"/>
                                        <p:tgtEl>
                                          <p:spTgt spid="225"/>
                                        </p:tgtEl>
                                      </p:cBhvr>
                                    </p:animEffect>
                                  </p:childTnLst>
                                </p:cTn>
                              </p:par>
                              <p:par>
                                <p:cTn id="53" presetID="22" presetClass="entr" presetSubtype="8" fill="hold" grpId="0" nodeType="withEffect">
                                  <p:stCondLst>
                                    <p:cond delay="2300"/>
                                  </p:stCondLst>
                                  <p:childTnLst>
                                    <p:set>
                                      <p:cBhvr>
                                        <p:cTn id="54" dur="1" fill="hold">
                                          <p:stCondLst>
                                            <p:cond delay="0"/>
                                          </p:stCondLst>
                                        </p:cTn>
                                        <p:tgtEl>
                                          <p:spTgt spid="170"/>
                                        </p:tgtEl>
                                        <p:attrNameLst>
                                          <p:attrName>style.visibility</p:attrName>
                                        </p:attrNameLst>
                                      </p:cBhvr>
                                      <p:to>
                                        <p:strVal val="visible"/>
                                      </p:to>
                                    </p:set>
                                    <p:animEffect transition="in" filter="wipe(left)">
                                      <p:cBhvr>
                                        <p:cTn id="55" dur="500"/>
                                        <p:tgtEl>
                                          <p:spTgt spid="170"/>
                                        </p:tgtEl>
                                      </p:cBhvr>
                                    </p:animEffect>
                                  </p:childTnLst>
                                </p:cTn>
                              </p:par>
                              <p:par>
                                <p:cTn id="56" presetID="22" presetClass="entr" presetSubtype="4" fill="hold" grpId="0" nodeType="withEffect">
                                  <p:stCondLst>
                                    <p:cond delay="2300"/>
                                  </p:stCondLst>
                                  <p:childTnLst>
                                    <p:set>
                                      <p:cBhvr>
                                        <p:cTn id="57" dur="1" fill="hold">
                                          <p:stCondLst>
                                            <p:cond delay="0"/>
                                          </p:stCondLst>
                                        </p:cTn>
                                        <p:tgtEl>
                                          <p:spTgt spid="166"/>
                                        </p:tgtEl>
                                        <p:attrNameLst>
                                          <p:attrName>style.visibility</p:attrName>
                                        </p:attrNameLst>
                                      </p:cBhvr>
                                      <p:to>
                                        <p:strVal val="visible"/>
                                      </p:to>
                                    </p:set>
                                    <p:animEffect transition="in" filter="wipe(down)">
                                      <p:cBhvr>
                                        <p:cTn id="58" dur="500"/>
                                        <p:tgtEl>
                                          <p:spTgt spid="166"/>
                                        </p:tgtEl>
                                      </p:cBhvr>
                                    </p:animEffect>
                                  </p:childTnLst>
                                </p:cTn>
                              </p:par>
                              <p:par>
                                <p:cTn id="59" presetID="53" presetClass="entr" presetSubtype="16" fill="hold" nodeType="withEffect">
                                  <p:stCondLst>
                                    <p:cond delay="2700"/>
                                  </p:stCondLst>
                                  <p:childTnLst>
                                    <p:set>
                                      <p:cBhvr>
                                        <p:cTn id="60" dur="1" fill="hold">
                                          <p:stCondLst>
                                            <p:cond delay="0"/>
                                          </p:stCondLst>
                                        </p:cTn>
                                        <p:tgtEl>
                                          <p:spTgt spid="257"/>
                                        </p:tgtEl>
                                        <p:attrNameLst>
                                          <p:attrName>style.visibility</p:attrName>
                                        </p:attrNameLst>
                                      </p:cBhvr>
                                      <p:to>
                                        <p:strVal val="visible"/>
                                      </p:to>
                                    </p:set>
                                    <p:anim calcmode="lin" valueType="num">
                                      <p:cBhvr>
                                        <p:cTn id="61" dur="500" fill="hold"/>
                                        <p:tgtEl>
                                          <p:spTgt spid="257"/>
                                        </p:tgtEl>
                                        <p:attrNameLst>
                                          <p:attrName>ppt_w</p:attrName>
                                        </p:attrNameLst>
                                      </p:cBhvr>
                                      <p:tavLst>
                                        <p:tav tm="0">
                                          <p:val>
                                            <p:fltVal val="0"/>
                                          </p:val>
                                        </p:tav>
                                        <p:tav tm="100000">
                                          <p:val>
                                            <p:strVal val="#ppt_w"/>
                                          </p:val>
                                        </p:tav>
                                      </p:tavLst>
                                    </p:anim>
                                    <p:anim calcmode="lin" valueType="num">
                                      <p:cBhvr>
                                        <p:cTn id="62" dur="500" fill="hold"/>
                                        <p:tgtEl>
                                          <p:spTgt spid="257"/>
                                        </p:tgtEl>
                                        <p:attrNameLst>
                                          <p:attrName>ppt_h</p:attrName>
                                        </p:attrNameLst>
                                      </p:cBhvr>
                                      <p:tavLst>
                                        <p:tav tm="0">
                                          <p:val>
                                            <p:fltVal val="0"/>
                                          </p:val>
                                        </p:tav>
                                        <p:tav tm="100000">
                                          <p:val>
                                            <p:strVal val="#ppt_h"/>
                                          </p:val>
                                        </p:tav>
                                      </p:tavLst>
                                    </p:anim>
                                    <p:animEffect transition="in" filter="fade">
                                      <p:cBhvr>
                                        <p:cTn id="63" dur="500"/>
                                        <p:tgtEl>
                                          <p:spTgt spid="257"/>
                                        </p:tgtEl>
                                      </p:cBhvr>
                                    </p:animEffect>
                                  </p:childTnLst>
                                </p:cTn>
                              </p:par>
                              <p:par>
                                <p:cTn id="64" presetID="42" presetClass="entr" presetSubtype="0" fill="hold" grpId="0" nodeType="withEffect">
                                  <p:stCondLst>
                                    <p:cond delay="600"/>
                                  </p:stCondLst>
                                  <p:childTnLst>
                                    <p:set>
                                      <p:cBhvr>
                                        <p:cTn id="65" dur="1" fill="hold">
                                          <p:stCondLst>
                                            <p:cond delay="0"/>
                                          </p:stCondLst>
                                        </p:cTn>
                                        <p:tgtEl>
                                          <p:spTgt spid="151"/>
                                        </p:tgtEl>
                                        <p:attrNameLst>
                                          <p:attrName>style.visibility</p:attrName>
                                        </p:attrNameLst>
                                      </p:cBhvr>
                                      <p:to>
                                        <p:strVal val="visible"/>
                                      </p:to>
                                    </p:set>
                                    <p:animEffect transition="in" filter="fade">
                                      <p:cBhvr>
                                        <p:cTn id="66" dur="1000"/>
                                        <p:tgtEl>
                                          <p:spTgt spid="151"/>
                                        </p:tgtEl>
                                      </p:cBhvr>
                                    </p:animEffect>
                                    <p:anim calcmode="lin" valueType="num">
                                      <p:cBhvr>
                                        <p:cTn id="67" dur="1000" fill="hold"/>
                                        <p:tgtEl>
                                          <p:spTgt spid="151"/>
                                        </p:tgtEl>
                                        <p:attrNameLst>
                                          <p:attrName>ppt_x</p:attrName>
                                        </p:attrNameLst>
                                      </p:cBhvr>
                                      <p:tavLst>
                                        <p:tav tm="0">
                                          <p:val>
                                            <p:strVal val="#ppt_x"/>
                                          </p:val>
                                        </p:tav>
                                        <p:tav tm="100000">
                                          <p:val>
                                            <p:strVal val="#ppt_x"/>
                                          </p:val>
                                        </p:tav>
                                      </p:tavLst>
                                    </p:anim>
                                    <p:anim calcmode="lin" valueType="num">
                                      <p:cBhvr>
                                        <p:cTn id="68" dur="1000" fill="hold"/>
                                        <p:tgtEl>
                                          <p:spTgt spid="15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500"/>
                                  </p:stCondLst>
                                  <p:childTnLst>
                                    <p:set>
                                      <p:cBhvr>
                                        <p:cTn id="70" dur="1" fill="hold">
                                          <p:stCondLst>
                                            <p:cond delay="0"/>
                                          </p:stCondLst>
                                        </p:cTn>
                                        <p:tgtEl>
                                          <p:spTgt spid="156"/>
                                        </p:tgtEl>
                                        <p:attrNameLst>
                                          <p:attrName>style.visibility</p:attrName>
                                        </p:attrNameLst>
                                      </p:cBhvr>
                                      <p:to>
                                        <p:strVal val="visible"/>
                                      </p:to>
                                    </p:set>
                                    <p:animEffect transition="in" filter="fade">
                                      <p:cBhvr>
                                        <p:cTn id="71" dur="1000"/>
                                        <p:tgtEl>
                                          <p:spTgt spid="156"/>
                                        </p:tgtEl>
                                      </p:cBhvr>
                                    </p:animEffect>
                                    <p:anim calcmode="lin" valueType="num">
                                      <p:cBhvr>
                                        <p:cTn id="72" dur="1000" fill="hold"/>
                                        <p:tgtEl>
                                          <p:spTgt spid="156"/>
                                        </p:tgtEl>
                                        <p:attrNameLst>
                                          <p:attrName>ppt_x</p:attrName>
                                        </p:attrNameLst>
                                      </p:cBhvr>
                                      <p:tavLst>
                                        <p:tav tm="0">
                                          <p:val>
                                            <p:strVal val="#ppt_x"/>
                                          </p:val>
                                        </p:tav>
                                        <p:tav tm="100000">
                                          <p:val>
                                            <p:strVal val="#ppt_x"/>
                                          </p:val>
                                        </p:tav>
                                      </p:tavLst>
                                    </p:anim>
                                    <p:anim calcmode="lin" valueType="num">
                                      <p:cBhvr>
                                        <p:cTn id="73" dur="1000" fill="hold"/>
                                        <p:tgtEl>
                                          <p:spTgt spid="15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700"/>
                                  </p:stCondLst>
                                  <p:childTnLst>
                                    <p:set>
                                      <p:cBhvr>
                                        <p:cTn id="75" dur="1" fill="hold">
                                          <p:stCondLst>
                                            <p:cond delay="0"/>
                                          </p:stCondLst>
                                        </p:cTn>
                                        <p:tgtEl>
                                          <p:spTgt spid="152"/>
                                        </p:tgtEl>
                                        <p:attrNameLst>
                                          <p:attrName>style.visibility</p:attrName>
                                        </p:attrNameLst>
                                      </p:cBhvr>
                                      <p:to>
                                        <p:strVal val="visible"/>
                                      </p:to>
                                    </p:set>
                                    <p:animEffect transition="in" filter="fade">
                                      <p:cBhvr>
                                        <p:cTn id="76" dur="1000"/>
                                        <p:tgtEl>
                                          <p:spTgt spid="152"/>
                                        </p:tgtEl>
                                      </p:cBhvr>
                                    </p:animEffect>
                                    <p:anim calcmode="lin" valueType="num">
                                      <p:cBhvr>
                                        <p:cTn id="77" dur="1000" fill="hold"/>
                                        <p:tgtEl>
                                          <p:spTgt spid="152"/>
                                        </p:tgtEl>
                                        <p:attrNameLst>
                                          <p:attrName>ppt_x</p:attrName>
                                        </p:attrNameLst>
                                      </p:cBhvr>
                                      <p:tavLst>
                                        <p:tav tm="0">
                                          <p:val>
                                            <p:strVal val="#ppt_x"/>
                                          </p:val>
                                        </p:tav>
                                        <p:tav tm="100000">
                                          <p:val>
                                            <p:strVal val="#ppt_x"/>
                                          </p:val>
                                        </p:tav>
                                      </p:tavLst>
                                    </p:anim>
                                    <p:anim calcmode="lin" valueType="num">
                                      <p:cBhvr>
                                        <p:cTn id="78" dur="1000" fill="hold"/>
                                        <p:tgtEl>
                                          <p:spTgt spid="15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800"/>
                                  </p:stCondLst>
                                  <p:childTnLst>
                                    <p:set>
                                      <p:cBhvr>
                                        <p:cTn id="80" dur="1" fill="hold">
                                          <p:stCondLst>
                                            <p:cond delay="0"/>
                                          </p:stCondLst>
                                        </p:cTn>
                                        <p:tgtEl>
                                          <p:spTgt spid="158"/>
                                        </p:tgtEl>
                                        <p:attrNameLst>
                                          <p:attrName>style.visibility</p:attrName>
                                        </p:attrNameLst>
                                      </p:cBhvr>
                                      <p:to>
                                        <p:strVal val="visible"/>
                                      </p:to>
                                    </p:set>
                                    <p:animEffect transition="in" filter="fade">
                                      <p:cBhvr>
                                        <p:cTn id="81" dur="1000"/>
                                        <p:tgtEl>
                                          <p:spTgt spid="158"/>
                                        </p:tgtEl>
                                      </p:cBhvr>
                                    </p:animEffect>
                                    <p:anim calcmode="lin" valueType="num">
                                      <p:cBhvr>
                                        <p:cTn id="82" dur="1000" fill="hold"/>
                                        <p:tgtEl>
                                          <p:spTgt spid="158"/>
                                        </p:tgtEl>
                                        <p:attrNameLst>
                                          <p:attrName>ppt_x</p:attrName>
                                        </p:attrNameLst>
                                      </p:cBhvr>
                                      <p:tavLst>
                                        <p:tav tm="0">
                                          <p:val>
                                            <p:strVal val="#ppt_x"/>
                                          </p:val>
                                        </p:tav>
                                        <p:tav tm="100000">
                                          <p:val>
                                            <p:strVal val="#ppt_x"/>
                                          </p:val>
                                        </p:tav>
                                      </p:tavLst>
                                    </p:anim>
                                    <p:anim calcmode="lin" valueType="num">
                                      <p:cBhvr>
                                        <p:cTn id="83" dur="1000" fill="hold"/>
                                        <p:tgtEl>
                                          <p:spTgt spid="15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1200"/>
                                  </p:stCondLst>
                                  <p:childTnLst>
                                    <p:set>
                                      <p:cBhvr>
                                        <p:cTn id="85" dur="1" fill="hold">
                                          <p:stCondLst>
                                            <p:cond delay="0"/>
                                          </p:stCondLst>
                                        </p:cTn>
                                        <p:tgtEl>
                                          <p:spTgt spid="149"/>
                                        </p:tgtEl>
                                        <p:attrNameLst>
                                          <p:attrName>style.visibility</p:attrName>
                                        </p:attrNameLst>
                                      </p:cBhvr>
                                      <p:to>
                                        <p:strVal val="visible"/>
                                      </p:to>
                                    </p:set>
                                    <p:animEffect transition="in" filter="fade">
                                      <p:cBhvr>
                                        <p:cTn id="86" dur="1000"/>
                                        <p:tgtEl>
                                          <p:spTgt spid="149"/>
                                        </p:tgtEl>
                                      </p:cBhvr>
                                    </p:animEffect>
                                    <p:anim calcmode="lin" valueType="num">
                                      <p:cBhvr>
                                        <p:cTn id="87" dur="1000" fill="hold"/>
                                        <p:tgtEl>
                                          <p:spTgt spid="149"/>
                                        </p:tgtEl>
                                        <p:attrNameLst>
                                          <p:attrName>ppt_x</p:attrName>
                                        </p:attrNameLst>
                                      </p:cBhvr>
                                      <p:tavLst>
                                        <p:tav tm="0">
                                          <p:val>
                                            <p:strVal val="#ppt_x"/>
                                          </p:val>
                                        </p:tav>
                                        <p:tav tm="100000">
                                          <p:val>
                                            <p:strVal val="#ppt_x"/>
                                          </p:val>
                                        </p:tav>
                                      </p:tavLst>
                                    </p:anim>
                                    <p:anim calcmode="lin" valueType="num">
                                      <p:cBhvr>
                                        <p:cTn id="88" dur="1000" fill="hold"/>
                                        <p:tgtEl>
                                          <p:spTgt spid="14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1500"/>
                                  </p:stCondLst>
                                  <p:childTnLst>
                                    <p:set>
                                      <p:cBhvr>
                                        <p:cTn id="90" dur="1" fill="hold">
                                          <p:stCondLst>
                                            <p:cond delay="0"/>
                                          </p:stCondLst>
                                        </p:cTn>
                                        <p:tgtEl>
                                          <p:spTgt spid="163"/>
                                        </p:tgtEl>
                                        <p:attrNameLst>
                                          <p:attrName>style.visibility</p:attrName>
                                        </p:attrNameLst>
                                      </p:cBhvr>
                                      <p:to>
                                        <p:strVal val="visible"/>
                                      </p:to>
                                    </p:set>
                                    <p:animEffect transition="in" filter="fade">
                                      <p:cBhvr>
                                        <p:cTn id="91" dur="1000"/>
                                        <p:tgtEl>
                                          <p:spTgt spid="163"/>
                                        </p:tgtEl>
                                      </p:cBhvr>
                                    </p:animEffect>
                                    <p:anim calcmode="lin" valueType="num">
                                      <p:cBhvr>
                                        <p:cTn id="92" dur="1000" fill="hold"/>
                                        <p:tgtEl>
                                          <p:spTgt spid="163"/>
                                        </p:tgtEl>
                                        <p:attrNameLst>
                                          <p:attrName>ppt_x</p:attrName>
                                        </p:attrNameLst>
                                      </p:cBhvr>
                                      <p:tavLst>
                                        <p:tav tm="0">
                                          <p:val>
                                            <p:strVal val="#ppt_x"/>
                                          </p:val>
                                        </p:tav>
                                        <p:tav tm="100000">
                                          <p:val>
                                            <p:strVal val="#ppt_x"/>
                                          </p:val>
                                        </p:tav>
                                      </p:tavLst>
                                    </p:anim>
                                    <p:anim calcmode="lin" valueType="num">
                                      <p:cBhvr>
                                        <p:cTn id="93" dur="1000" fill="hold"/>
                                        <p:tgtEl>
                                          <p:spTgt spid="16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1800"/>
                                  </p:stCondLst>
                                  <p:childTnLst>
                                    <p:set>
                                      <p:cBhvr>
                                        <p:cTn id="95" dur="1" fill="hold">
                                          <p:stCondLst>
                                            <p:cond delay="0"/>
                                          </p:stCondLst>
                                        </p:cTn>
                                        <p:tgtEl>
                                          <p:spTgt spid="162"/>
                                        </p:tgtEl>
                                        <p:attrNameLst>
                                          <p:attrName>style.visibility</p:attrName>
                                        </p:attrNameLst>
                                      </p:cBhvr>
                                      <p:to>
                                        <p:strVal val="visible"/>
                                      </p:to>
                                    </p:set>
                                    <p:animEffect transition="in" filter="fade">
                                      <p:cBhvr>
                                        <p:cTn id="96" dur="1000"/>
                                        <p:tgtEl>
                                          <p:spTgt spid="162"/>
                                        </p:tgtEl>
                                      </p:cBhvr>
                                    </p:animEffect>
                                    <p:anim calcmode="lin" valueType="num">
                                      <p:cBhvr>
                                        <p:cTn id="97" dur="1000" fill="hold"/>
                                        <p:tgtEl>
                                          <p:spTgt spid="162"/>
                                        </p:tgtEl>
                                        <p:attrNameLst>
                                          <p:attrName>ppt_x</p:attrName>
                                        </p:attrNameLst>
                                      </p:cBhvr>
                                      <p:tavLst>
                                        <p:tav tm="0">
                                          <p:val>
                                            <p:strVal val="#ppt_x"/>
                                          </p:val>
                                        </p:tav>
                                        <p:tav tm="100000">
                                          <p:val>
                                            <p:strVal val="#ppt_x"/>
                                          </p:val>
                                        </p:tav>
                                      </p:tavLst>
                                    </p:anim>
                                    <p:anim calcmode="lin" valueType="num">
                                      <p:cBhvr>
                                        <p:cTn id="98" dur="1000" fill="hold"/>
                                        <p:tgtEl>
                                          <p:spTgt spid="16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2000"/>
                                  </p:stCondLst>
                                  <p:childTnLst>
                                    <p:set>
                                      <p:cBhvr>
                                        <p:cTn id="100" dur="1" fill="hold">
                                          <p:stCondLst>
                                            <p:cond delay="0"/>
                                          </p:stCondLst>
                                        </p:cTn>
                                        <p:tgtEl>
                                          <p:spTgt spid="155"/>
                                        </p:tgtEl>
                                        <p:attrNameLst>
                                          <p:attrName>style.visibility</p:attrName>
                                        </p:attrNameLst>
                                      </p:cBhvr>
                                      <p:to>
                                        <p:strVal val="visible"/>
                                      </p:to>
                                    </p:set>
                                    <p:animEffect transition="in" filter="fade">
                                      <p:cBhvr>
                                        <p:cTn id="101" dur="1000"/>
                                        <p:tgtEl>
                                          <p:spTgt spid="155"/>
                                        </p:tgtEl>
                                      </p:cBhvr>
                                    </p:animEffect>
                                    <p:anim calcmode="lin" valueType="num">
                                      <p:cBhvr>
                                        <p:cTn id="102" dur="1000" fill="hold"/>
                                        <p:tgtEl>
                                          <p:spTgt spid="155"/>
                                        </p:tgtEl>
                                        <p:attrNameLst>
                                          <p:attrName>ppt_x</p:attrName>
                                        </p:attrNameLst>
                                      </p:cBhvr>
                                      <p:tavLst>
                                        <p:tav tm="0">
                                          <p:val>
                                            <p:strVal val="#ppt_x"/>
                                          </p:val>
                                        </p:tav>
                                        <p:tav tm="100000">
                                          <p:val>
                                            <p:strVal val="#ppt_x"/>
                                          </p:val>
                                        </p:tav>
                                      </p:tavLst>
                                    </p:anim>
                                    <p:anim calcmode="lin" valueType="num">
                                      <p:cBhvr>
                                        <p:cTn id="103"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49" grpId="0" animBg="1"/>
      <p:bldP spid="151" grpId="0" animBg="1"/>
      <p:bldP spid="152" grpId="0" animBg="1"/>
      <p:bldP spid="155" grpId="0" animBg="1"/>
      <p:bldP spid="156" grpId="0" animBg="1"/>
      <p:bldP spid="158" grpId="0" animBg="1"/>
      <p:bldP spid="162" grpId="0" animBg="1"/>
      <p:bldP spid="163" grpId="0" animBg="1"/>
      <p:bldP spid="165" grpId="0" animBg="1"/>
      <p:bldP spid="166" grpId="0" animBg="1"/>
      <p:bldP spid="168" grpId="0" animBg="1"/>
      <p:bldP spid="169" grpId="0" animBg="1"/>
      <p:bldP spid="170" grpId="0" animBg="1"/>
      <p:bldP spid="171" grpId="0" animBg="1"/>
      <p:bldP spid="1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6" y="499223"/>
            <a:ext cx="8220880" cy="1200329"/>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2400" b="1" dirty="0"/>
              <a:t>互助链（</a:t>
            </a:r>
            <a:r>
              <a:rPr lang="en-US" sz="2400" b="1" dirty="0"/>
              <a:t>Mutual Chain</a:t>
            </a:r>
            <a:r>
              <a:rPr lang="zh-CN" altLang="en-US" sz="2400" b="1" dirty="0"/>
              <a:t>）提供了底层的基础区块链架构，使得基于互助链的应用和（金融）</a:t>
            </a:r>
            <a:r>
              <a:rPr lang="zh-CN" altLang="en-US" sz="2400" b="1" dirty="0" smtClean="0"/>
              <a:t>产品具有的天然</a:t>
            </a:r>
            <a:r>
              <a:rPr lang="zh-CN" altLang="en-US" sz="2400" b="1" dirty="0"/>
              <a:t>颠覆性</a:t>
            </a:r>
            <a:r>
              <a:rPr lang="zh-CN" altLang="en-US" sz="2400" b="1" dirty="0" smtClean="0"/>
              <a:t>特征，快速实现区块链用户的商业意图</a:t>
            </a:r>
            <a:endParaRPr lang="zh-CN" altLang="zh-CN" sz="2400" i="1" dirty="0"/>
          </a:p>
        </p:txBody>
      </p:sp>
      <p:grpSp>
        <p:nvGrpSpPr>
          <p:cNvPr id="39" name="组合 1"/>
          <p:cNvGrpSpPr/>
          <p:nvPr/>
        </p:nvGrpSpPr>
        <p:grpSpPr>
          <a:xfrm>
            <a:off x="700263" y="2219354"/>
            <a:ext cx="3914825" cy="531772"/>
            <a:chOff x="878063" y="2727354"/>
            <a:chExt cx="3914825" cy="531772"/>
          </a:xfrm>
        </p:grpSpPr>
        <p:sp>
          <p:nvSpPr>
            <p:cNvPr id="40" name="圆角矩形 39"/>
            <p:cNvSpPr/>
            <p:nvPr/>
          </p:nvSpPr>
          <p:spPr>
            <a:xfrm rot="10800000" flipH="1" flipV="1">
              <a:off x="934816" y="2727354"/>
              <a:ext cx="3858072" cy="53177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41" name="矩形 40"/>
            <p:cNvSpPr/>
            <p:nvPr/>
          </p:nvSpPr>
          <p:spPr>
            <a:xfrm>
              <a:off x="878063" y="2831055"/>
              <a:ext cx="3865162" cy="348813"/>
            </a:xfrm>
            <a:prstGeom prst="rect">
              <a:avLst/>
            </a:prstGeom>
          </p:spPr>
          <p:txBody>
            <a:bodyPr wrap="none">
              <a:spAutoFit/>
            </a:bodyPr>
            <a:lstStyle/>
            <a:p>
              <a:pPr algn="ctr" defTabSz="342813">
                <a:lnSpc>
                  <a:spcPts val="2000"/>
                </a:lnSpc>
                <a:defRPr/>
              </a:pPr>
              <a:r>
                <a:rPr lang="en-US" altLang="zh-CN" b="1" i="1" kern="0" dirty="0" smtClean="0">
                  <a:solidFill>
                    <a:srgbClr val="326A82"/>
                  </a:solidFill>
                  <a:latin typeface="微软雅黑" panose="020B0503020204020204" pitchFamily="34" charset="-122"/>
                  <a:ea typeface="微软雅黑" panose="020B0503020204020204" pitchFamily="34" charset="-122"/>
                </a:rPr>
                <a:t>Blockchain Business </a:t>
              </a:r>
              <a:r>
                <a:rPr lang="en-US" altLang="zh-CN" b="1" i="1" kern="0" dirty="0" smtClean="0">
                  <a:solidFill>
                    <a:srgbClr val="326A82"/>
                  </a:solidFill>
                  <a:latin typeface="微软雅黑" panose="020B0503020204020204" pitchFamily="34" charset="-122"/>
                  <a:ea typeface="微软雅黑" panose="020B0503020204020204" pitchFamily="34" charset="-122"/>
                </a:rPr>
                <a:t>Transitions</a:t>
              </a:r>
              <a:endParaRPr lang="en-US" altLang="zh-CN" b="1" i="1" kern="0" dirty="0">
                <a:solidFill>
                  <a:srgbClr val="326A82"/>
                </a:solidFill>
                <a:latin typeface="微软雅黑" panose="020B0503020204020204" pitchFamily="34" charset="-122"/>
                <a:ea typeface="微软雅黑" panose="020B0503020204020204" pitchFamily="34" charset="-122"/>
              </a:endParaRPr>
            </a:p>
          </p:txBody>
        </p:sp>
      </p:grpSp>
      <p:grpSp>
        <p:nvGrpSpPr>
          <p:cNvPr id="42" name="组合 3"/>
          <p:cNvGrpSpPr/>
          <p:nvPr/>
        </p:nvGrpSpPr>
        <p:grpSpPr>
          <a:xfrm>
            <a:off x="5067154" y="2219355"/>
            <a:ext cx="5751438" cy="531772"/>
            <a:chOff x="5244954" y="2727355"/>
            <a:chExt cx="5751438" cy="531772"/>
          </a:xfrm>
        </p:grpSpPr>
        <p:sp>
          <p:nvSpPr>
            <p:cNvPr id="43" name="圆角矩形 42"/>
            <p:cNvSpPr/>
            <p:nvPr/>
          </p:nvSpPr>
          <p:spPr>
            <a:xfrm rot="10800000" flipH="1" flipV="1">
              <a:off x="5244954" y="2727355"/>
              <a:ext cx="5751438" cy="53177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44" name="矩形 43"/>
            <p:cNvSpPr/>
            <p:nvPr/>
          </p:nvSpPr>
          <p:spPr>
            <a:xfrm>
              <a:off x="5844135" y="2831056"/>
              <a:ext cx="4457379" cy="348813"/>
            </a:xfrm>
            <a:prstGeom prst="rect">
              <a:avLst/>
            </a:prstGeom>
          </p:spPr>
          <p:txBody>
            <a:bodyPr wrap="square">
              <a:spAutoFit/>
            </a:bodyPr>
            <a:lstStyle/>
            <a:p>
              <a:pPr algn="ctr" defTabSz="342813">
                <a:lnSpc>
                  <a:spcPts val="2000"/>
                </a:lnSpc>
                <a:defRPr/>
              </a:pPr>
              <a:r>
                <a:rPr lang="en-US" altLang="zh-CN" b="1" i="1" kern="0" dirty="0" smtClean="0">
                  <a:solidFill>
                    <a:srgbClr val="326A82"/>
                  </a:solidFill>
                  <a:latin typeface="微软雅黑" panose="020B0503020204020204" pitchFamily="34" charset="-122"/>
                  <a:ea typeface="微软雅黑" panose="020B0503020204020204" pitchFamily="34" charset="-122"/>
                </a:rPr>
                <a:t>Blockchain Business </a:t>
              </a:r>
              <a:r>
                <a:rPr lang="en-US" altLang="zh-CN" b="1" i="1" kern="0" dirty="0" smtClean="0">
                  <a:solidFill>
                    <a:srgbClr val="326A82"/>
                  </a:solidFill>
                  <a:latin typeface="微软雅黑" panose="020B0503020204020204" pitchFamily="34" charset="-122"/>
                  <a:ea typeface="微软雅黑" panose="020B0503020204020204" pitchFamily="34" charset="-122"/>
                </a:rPr>
                <a:t>Outcomes</a:t>
              </a:r>
              <a:endParaRPr lang="en-US" altLang="zh-CN" b="1" i="1" kern="0" dirty="0">
                <a:solidFill>
                  <a:srgbClr val="326A82"/>
                </a:solidFill>
                <a:latin typeface="微软雅黑" panose="020B0503020204020204" pitchFamily="34" charset="-122"/>
                <a:ea typeface="微软雅黑" panose="020B0503020204020204" pitchFamily="34" charset="-122"/>
              </a:endParaRPr>
            </a:p>
          </p:txBody>
        </p:sp>
      </p:grpSp>
      <p:grpSp>
        <p:nvGrpSpPr>
          <p:cNvPr id="45" name="组合 4"/>
          <p:cNvGrpSpPr/>
          <p:nvPr/>
        </p:nvGrpSpPr>
        <p:grpSpPr>
          <a:xfrm>
            <a:off x="886759" y="2903613"/>
            <a:ext cx="4327510" cy="2000548"/>
            <a:chOff x="909111" y="3411613"/>
            <a:chExt cx="4327510" cy="2000548"/>
          </a:xfrm>
        </p:grpSpPr>
        <p:sp>
          <p:nvSpPr>
            <p:cNvPr id="46" name="TextBox 44"/>
            <p:cNvSpPr txBox="1"/>
            <p:nvPr/>
          </p:nvSpPr>
          <p:spPr>
            <a:xfrm>
              <a:off x="1029481" y="3411613"/>
              <a:ext cx="4207140" cy="2000548"/>
            </a:xfrm>
            <a:prstGeom prst="rect">
              <a:avLst/>
            </a:prstGeom>
            <a:noFill/>
          </p:spPr>
          <p:txBody>
            <a:bodyPr wrap="square" rtlCol="0">
              <a:spAutoFit/>
            </a:bodyPr>
            <a:lstStyle/>
            <a:p>
              <a:pPr>
                <a:spcAft>
                  <a:spcPts val="1200"/>
                </a:spcAft>
                <a:buClr>
                  <a:srgbClr val="FFC000"/>
                </a:buClr>
                <a:defRPr/>
              </a:pPr>
              <a:r>
                <a:rPr lang="en-US" sz="1600" i="1" dirty="0">
                  <a:solidFill>
                    <a:srgbClr val="FFFFFF"/>
                  </a:solidFill>
                  <a:ea typeface="微软雅黑" panose="020B0503020204020204" pitchFamily="34" charset="-122"/>
                </a:rPr>
                <a:t>Outcomes &amp; Results </a:t>
              </a:r>
            </a:p>
            <a:p>
              <a:pPr>
                <a:spcAft>
                  <a:spcPts val="1200"/>
                </a:spcAft>
                <a:buClr>
                  <a:srgbClr val="FFC000"/>
                </a:buClr>
                <a:defRPr/>
              </a:pPr>
              <a:r>
                <a:rPr lang="en-US" altLang="zh-CN" sz="1600" i="1" dirty="0" smtClean="0">
                  <a:solidFill>
                    <a:srgbClr val="FFFFFF"/>
                  </a:solidFill>
                  <a:ea typeface="微软雅黑" panose="020B0503020204020204" pitchFamily="34" charset="-122"/>
                </a:rPr>
                <a:t>Blockchain </a:t>
              </a:r>
              <a:r>
                <a:rPr lang="en-US" sz="1600" i="1" dirty="0" smtClean="0">
                  <a:solidFill>
                    <a:srgbClr val="FFFFFF"/>
                  </a:solidFill>
                  <a:ea typeface="微软雅黑" panose="020B0503020204020204" pitchFamily="34" charset="-122"/>
                </a:rPr>
                <a:t>Cloud </a:t>
              </a:r>
              <a:r>
                <a:rPr lang="en-US" sz="1600" i="1" dirty="0">
                  <a:solidFill>
                    <a:srgbClr val="FFFFFF"/>
                  </a:solidFill>
                  <a:ea typeface="微软雅黑" panose="020B0503020204020204" pitchFamily="34" charset="-122"/>
                </a:rPr>
                <a:t>&amp; New Consumption Models </a:t>
              </a:r>
            </a:p>
            <a:p>
              <a:pPr>
                <a:spcAft>
                  <a:spcPts val="1200"/>
                </a:spcAft>
                <a:buClr>
                  <a:srgbClr val="FFC000"/>
                </a:buClr>
                <a:defRPr/>
              </a:pPr>
              <a:r>
                <a:rPr lang="en-US" sz="1600" i="1" dirty="0" smtClean="0">
                  <a:solidFill>
                    <a:srgbClr val="FFFFFF"/>
                  </a:solidFill>
                  <a:ea typeface="微软雅黑" panose="020B0503020204020204" pitchFamily="34" charset="-122"/>
                </a:rPr>
                <a:t>Decentralization replace Centralization</a:t>
              </a:r>
              <a:endParaRPr lang="en-US" sz="1600" i="1" dirty="0">
                <a:solidFill>
                  <a:srgbClr val="FFFFFF"/>
                </a:solidFill>
                <a:ea typeface="微软雅黑" panose="020B0503020204020204" pitchFamily="34" charset="-122"/>
              </a:endParaRPr>
            </a:p>
            <a:p>
              <a:pPr>
                <a:spcAft>
                  <a:spcPts val="1200"/>
                </a:spcAft>
                <a:buClr>
                  <a:srgbClr val="FFC000"/>
                </a:buClr>
                <a:defRPr/>
              </a:pPr>
              <a:r>
                <a:rPr lang="en-US" sz="1600" i="1" dirty="0" smtClean="0">
                  <a:solidFill>
                    <a:srgbClr val="FFFFFF"/>
                  </a:solidFill>
                  <a:ea typeface="微软雅黑" panose="020B0503020204020204" pitchFamily="34" charset="-122"/>
                </a:rPr>
                <a:t>Smart Contract Cloud, </a:t>
              </a:r>
              <a:endParaRPr lang="en-US" sz="1600" i="1" dirty="0" smtClean="0">
                <a:solidFill>
                  <a:srgbClr val="FFFFFF"/>
                </a:solidFill>
                <a:ea typeface="微软雅黑" panose="020B0503020204020204" pitchFamily="34" charset="-122"/>
              </a:endParaRPr>
            </a:p>
            <a:p>
              <a:pPr>
                <a:spcAft>
                  <a:spcPts val="1200"/>
                </a:spcAft>
                <a:buClr>
                  <a:srgbClr val="FFC000"/>
                </a:buClr>
                <a:defRPr/>
              </a:pPr>
              <a:r>
                <a:rPr lang="en-US" sz="1600" i="1" dirty="0" smtClean="0">
                  <a:solidFill>
                    <a:srgbClr val="FFFFFF"/>
                  </a:solidFill>
                  <a:ea typeface="微软雅黑" panose="020B0503020204020204" pitchFamily="34" charset="-122"/>
                </a:rPr>
                <a:t>Blockchain Big </a:t>
              </a:r>
              <a:r>
                <a:rPr lang="en-US" sz="1600" i="1" dirty="0" smtClean="0">
                  <a:solidFill>
                    <a:srgbClr val="FFFFFF"/>
                  </a:solidFill>
                  <a:ea typeface="微软雅黑" panose="020B0503020204020204" pitchFamily="34" charset="-122"/>
                </a:rPr>
                <a:t>Data / Analytics</a:t>
              </a:r>
              <a:endParaRPr lang="en-US" sz="1600" i="1" dirty="0">
                <a:solidFill>
                  <a:srgbClr val="FFFFFF"/>
                </a:solidFill>
                <a:ea typeface="微软雅黑" panose="020B0503020204020204" pitchFamily="34" charset="-122"/>
              </a:endParaRPr>
            </a:p>
          </p:txBody>
        </p:sp>
        <p:grpSp>
          <p:nvGrpSpPr>
            <p:cNvPr id="47" name="组合 5"/>
            <p:cNvGrpSpPr/>
            <p:nvPr/>
          </p:nvGrpSpPr>
          <p:grpSpPr>
            <a:xfrm>
              <a:off x="909111" y="3524651"/>
              <a:ext cx="108000" cy="108000"/>
              <a:chOff x="8435611" y="2841941"/>
              <a:chExt cx="123905" cy="123905"/>
            </a:xfrm>
          </p:grpSpPr>
          <p:sp>
            <p:nvSpPr>
              <p:cNvPr id="60" name="椭圆 59"/>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61" name="椭圆 60"/>
              <p:cNvSpPr/>
              <p:nvPr/>
            </p:nvSpPr>
            <p:spPr>
              <a:xfrm>
                <a:off x="8473459" y="2879789"/>
                <a:ext cx="48205" cy="48205"/>
              </a:xfrm>
              <a:prstGeom prst="ellipse">
                <a:avLst/>
              </a:prstGeom>
              <a:solidFill>
                <a:srgbClr val="FFFF0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48" name="组合 371"/>
            <p:cNvGrpSpPr/>
            <p:nvPr/>
          </p:nvGrpSpPr>
          <p:grpSpPr>
            <a:xfrm>
              <a:off x="909111" y="3920059"/>
              <a:ext cx="108000" cy="108000"/>
              <a:chOff x="8435611" y="2841941"/>
              <a:chExt cx="123905" cy="123905"/>
            </a:xfrm>
          </p:grpSpPr>
          <p:sp>
            <p:nvSpPr>
              <p:cNvPr id="58" name="椭圆 57"/>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59" name="椭圆 58"/>
              <p:cNvSpPr/>
              <p:nvPr/>
            </p:nvSpPr>
            <p:spPr>
              <a:xfrm>
                <a:off x="8473459" y="2879789"/>
                <a:ext cx="48205" cy="48205"/>
              </a:xfrm>
              <a:prstGeom prst="ellipse">
                <a:avLst/>
              </a:prstGeom>
              <a:solidFill>
                <a:srgbClr val="FFC00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49" name="组合 374"/>
            <p:cNvGrpSpPr/>
            <p:nvPr/>
          </p:nvGrpSpPr>
          <p:grpSpPr>
            <a:xfrm>
              <a:off x="909111" y="4315467"/>
              <a:ext cx="108000" cy="108000"/>
              <a:chOff x="8435611" y="2841941"/>
              <a:chExt cx="123905" cy="123905"/>
            </a:xfrm>
          </p:grpSpPr>
          <p:sp>
            <p:nvSpPr>
              <p:cNvPr id="56" name="椭圆 55"/>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57" name="椭圆 56"/>
              <p:cNvSpPr/>
              <p:nvPr/>
            </p:nvSpPr>
            <p:spPr>
              <a:xfrm>
                <a:off x="8473459" y="2879789"/>
                <a:ext cx="48205" cy="48205"/>
              </a:xfrm>
              <a:prstGeom prst="ellipse">
                <a:avLst/>
              </a:prstGeom>
              <a:solidFill>
                <a:srgbClr val="92D05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50" name="组合 377"/>
            <p:cNvGrpSpPr/>
            <p:nvPr/>
          </p:nvGrpSpPr>
          <p:grpSpPr>
            <a:xfrm>
              <a:off x="909111" y="4710875"/>
              <a:ext cx="108000" cy="108000"/>
              <a:chOff x="8435611" y="2841941"/>
              <a:chExt cx="123905" cy="123905"/>
            </a:xfrm>
          </p:grpSpPr>
          <p:sp>
            <p:nvSpPr>
              <p:cNvPr id="54" name="椭圆 53"/>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55" name="椭圆 54"/>
              <p:cNvSpPr/>
              <p:nvPr/>
            </p:nvSpPr>
            <p:spPr>
              <a:xfrm>
                <a:off x="8473459" y="2879789"/>
                <a:ext cx="48205" cy="48205"/>
              </a:xfrm>
              <a:prstGeom prst="ellipse">
                <a:avLst/>
              </a:prstGeom>
              <a:solidFill>
                <a:srgbClr val="0070C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51" name="组合 380"/>
            <p:cNvGrpSpPr/>
            <p:nvPr/>
          </p:nvGrpSpPr>
          <p:grpSpPr>
            <a:xfrm>
              <a:off x="909111" y="5106281"/>
              <a:ext cx="108000" cy="108000"/>
              <a:chOff x="8435611" y="2841941"/>
              <a:chExt cx="123905" cy="123905"/>
            </a:xfrm>
          </p:grpSpPr>
          <p:sp>
            <p:nvSpPr>
              <p:cNvPr id="52" name="椭圆 51"/>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53" name="椭圆 52"/>
              <p:cNvSpPr/>
              <p:nvPr/>
            </p:nvSpPr>
            <p:spPr>
              <a:xfrm>
                <a:off x="8473459" y="2879789"/>
                <a:ext cx="48205" cy="48205"/>
              </a:xfrm>
              <a:prstGeom prst="ellipse">
                <a:avLst/>
              </a:prstGeom>
              <a:solidFill>
                <a:srgbClr val="7030A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grpSp>
        <p:nvGrpSpPr>
          <p:cNvPr id="62" name="组合 6"/>
          <p:cNvGrpSpPr/>
          <p:nvPr/>
        </p:nvGrpSpPr>
        <p:grpSpPr>
          <a:xfrm>
            <a:off x="5066560" y="2838206"/>
            <a:ext cx="5945429" cy="2909295"/>
            <a:chOff x="5244360" y="3346206"/>
            <a:chExt cx="5945429" cy="2909295"/>
          </a:xfrm>
        </p:grpSpPr>
        <p:sp>
          <p:nvSpPr>
            <p:cNvPr id="63" name="Rectangle 49"/>
            <p:cNvSpPr/>
            <p:nvPr/>
          </p:nvSpPr>
          <p:spPr>
            <a:xfrm>
              <a:off x="8180727" y="3346206"/>
              <a:ext cx="2867881" cy="990015"/>
            </a:xfrm>
            <a:prstGeom prst="rect">
              <a:avLst/>
            </a:prstGeom>
          </p:spPr>
          <p:txBody>
            <a:bodyPr wrap="square" anchor="ctr">
              <a:spAutoFit/>
            </a:bodyPr>
            <a:lstStyle/>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Growth</a:t>
              </a:r>
            </a:p>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Lower </a:t>
              </a:r>
              <a:r>
                <a:rPr lang="en-US" sz="1400" i="1" dirty="0" smtClean="0">
                  <a:solidFill>
                    <a:schemeClr val="bg1"/>
                  </a:solidFill>
                  <a:ea typeface="微软雅黑" panose="020B0503020204020204" pitchFamily="34" charset="-122"/>
                  <a:cs typeface="CiscoSans ExtraLight"/>
                </a:rPr>
                <a:t>Operation Expense </a:t>
              </a:r>
              <a:endParaRPr lang="en-US" sz="1400" i="1" dirty="0">
                <a:solidFill>
                  <a:schemeClr val="bg1"/>
                </a:solidFill>
                <a:ea typeface="微软雅黑" panose="020B0503020204020204" pitchFamily="34" charset="-122"/>
                <a:cs typeface="CiscoSans ExtraLight"/>
              </a:endParaRPr>
            </a:p>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Customer experience</a:t>
              </a:r>
            </a:p>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Faster time to market</a:t>
              </a:r>
            </a:p>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Operational efficiency</a:t>
              </a:r>
            </a:p>
          </p:txBody>
        </p:sp>
        <p:sp>
          <p:nvSpPr>
            <p:cNvPr id="64" name="Rectangle 50"/>
            <p:cNvSpPr/>
            <p:nvPr/>
          </p:nvSpPr>
          <p:spPr>
            <a:xfrm>
              <a:off x="8172716" y="4426238"/>
              <a:ext cx="3017073" cy="990015"/>
            </a:xfrm>
            <a:prstGeom prst="rect">
              <a:avLst/>
            </a:prstGeom>
          </p:spPr>
          <p:txBody>
            <a:bodyPr wrap="square" anchor="ctr">
              <a:spAutoFit/>
            </a:bodyPr>
            <a:lstStyle/>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Blockchain</a:t>
              </a:r>
              <a:r>
                <a:rPr lang="en-US" sz="1400" i="1" dirty="0" smtClean="0">
                  <a:solidFill>
                    <a:schemeClr val="bg1"/>
                  </a:solidFill>
                  <a:ea typeface="微软雅黑" panose="020B0503020204020204" pitchFamily="34" charset="-122"/>
                  <a:cs typeface="CiscoSans ExtraLight"/>
                </a:rPr>
                <a:t> </a:t>
              </a:r>
              <a:r>
                <a:rPr lang="en-US" sz="1400" i="1" dirty="0">
                  <a:solidFill>
                    <a:schemeClr val="bg1"/>
                  </a:solidFill>
                  <a:ea typeface="微软雅黑" panose="020B0503020204020204" pitchFamily="34" charset="-122"/>
                  <a:cs typeface="CiscoSans ExtraLight"/>
                </a:rPr>
                <a:t>as a service</a:t>
              </a: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Speed </a:t>
              </a:r>
              <a:r>
                <a:rPr lang="en-US" sz="1400" i="1" dirty="0">
                  <a:solidFill>
                    <a:schemeClr val="bg1"/>
                  </a:solidFill>
                  <a:ea typeface="微软雅黑" panose="020B0503020204020204" pitchFamily="34" charset="-122"/>
                  <a:cs typeface="CiscoSans ExtraLight"/>
                </a:rPr>
                <a:t>of apps </a:t>
              </a:r>
              <a:r>
                <a:rPr lang="en-US" sz="1400" i="1" dirty="0" smtClean="0">
                  <a:solidFill>
                    <a:schemeClr val="bg1"/>
                  </a:solidFill>
                  <a:ea typeface="微软雅黑" panose="020B0503020204020204" pitchFamily="34" charset="-122"/>
                  <a:cs typeface="CiscoSans ExtraLight"/>
                </a:rPr>
                <a:t>delivery</a:t>
              </a:r>
            </a:p>
            <a:p>
              <a:pPr marL="57150" defTabSz="685891">
                <a:lnSpc>
                  <a:spcPts val="1400"/>
                </a:lnSpc>
                <a:buClr>
                  <a:schemeClr val="accent3"/>
                </a:buClr>
                <a:buSzPct val="80000"/>
              </a:pPr>
              <a:r>
                <a:rPr lang="en-US" altLang="zh-CN" sz="1400" i="1" dirty="0">
                  <a:solidFill>
                    <a:schemeClr val="bg1"/>
                  </a:solidFill>
                  <a:ea typeface="微软雅黑" panose="020B0503020204020204" pitchFamily="34" charset="-122"/>
                  <a:cs typeface="CiscoSans ExtraLight"/>
                </a:rPr>
                <a:t>B</a:t>
              </a:r>
              <a:r>
                <a:rPr lang="en-US" altLang="zh-CN" sz="1400" i="1" dirty="0" smtClean="0">
                  <a:solidFill>
                    <a:schemeClr val="bg1"/>
                  </a:solidFill>
                  <a:ea typeface="微软雅黑" panose="020B0503020204020204" pitchFamily="34" charset="-122"/>
                  <a:cs typeface="CiscoSans ExtraLight"/>
                </a:rPr>
                <a:t>lockchain</a:t>
              </a:r>
              <a:r>
                <a:rPr lang="en-US" sz="1400" i="1" dirty="0" smtClean="0">
                  <a:solidFill>
                    <a:schemeClr val="bg1"/>
                  </a:solidFill>
                  <a:ea typeface="微软雅黑" panose="020B0503020204020204" pitchFamily="34" charset="-122"/>
                  <a:cs typeface="CiscoSans ExtraLight"/>
                </a:rPr>
                <a:t> </a:t>
              </a:r>
              <a:r>
                <a:rPr lang="en-US" sz="1400" i="1" dirty="0">
                  <a:solidFill>
                    <a:schemeClr val="bg1"/>
                  </a:solidFill>
                  <a:ea typeface="微软雅黑" panose="020B0503020204020204" pitchFamily="34" charset="-122"/>
                  <a:cs typeface="CiscoSans ExtraLight"/>
                </a:rPr>
                <a:t>data → Information </a:t>
              </a:r>
              <a:r>
                <a:rPr lang="en-US" sz="1400" i="1" dirty="0" smtClean="0">
                  <a:solidFill>
                    <a:schemeClr val="bg1"/>
                  </a:solidFill>
                  <a:ea typeface="微软雅黑" panose="020B0503020204020204" pitchFamily="34" charset="-122"/>
                  <a:cs typeface="CiscoSans ExtraLight"/>
                </a:rPr>
                <a:t>Action</a:t>
              </a:r>
              <a:endParaRPr lang="en-US" sz="1400" i="1" dirty="0">
                <a:solidFill>
                  <a:schemeClr val="bg1"/>
                </a:solidFill>
                <a:ea typeface="微软雅黑" panose="020B0503020204020204" pitchFamily="34" charset="-122"/>
                <a:cs typeface="CiscoSans ExtraLight"/>
              </a:endParaRP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Customer </a:t>
              </a:r>
              <a:r>
                <a:rPr lang="en-US" sz="1400" i="1" dirty="0">
                  <a:solidFill>
                    <a:schemeClr val="bg1"/>
                  </a:solidFill>
                  <a:ea typeface="微软雅黑" panose="020B0503020204020204" pitchFamily="34" charset="-122"/>
                  <a:cs typeface="CiscoSans ExtraLight"/>
                </a:rPr>
                <a:t>Experience</a:t>
              </a: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Agility</a:t>
              </a:r>
              <a:endParaRPr lang="en-US" sz="1400" i="1" dirty="0">
                <a:solidFill>
                  <a:schemeClr val="bg1"/>
                </a:solidFill>
                <a:ea typeface="微软雅黑" panose="020B0503020204020204" pitchFamily="34" charset="-122"/>
                <a:cs typeface="CiscoSans ExtraLight"/>
              </a:endParaRPr>
            </a:p>
          </p:txBody>
        </p:sp>
        <p:sp>
          <p:nvSpPr>
            <p:cNvPr id="65" name="Rectangle 51"/>
            <p:cNvSpPr/>
            <p:nvPr/>
          </p:nvSpPr>
          <p:spPr>
            <a:xfrm>
              <a:off x="8178710" y="5445023"/>
              <a:ext cx="2867881" cy="810478"/>
            </a:xfrm>
            <a:prstGeom prst="rect">
              <a:avLst/>
            </a:prstGeom>
          </p:spPr>
          <p:txBody>
            <a:bodyPr wrap="square" anchor="ctr">
              <a:spAutoFit/>
            </a:bodyPr>
            <a:lstStyle/>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Security </a:t>
              </a:r>
              <a:endParaRPr lang="en-US" sz="1400" i="1" dirty="0">
                <a:solidFill>
                  <a:schemeClr val="bg1"/>
                </a:solidFill>
                <a:ea typeface="微软雅黑" panose="020B0503020204020204" pitchFamily="34" charset="-122"/>
                <a:cs typeface="CiscoSans ExtraLight"/>
              </a:endParaRP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Lower </a:t>
              </a:r>
              <a:r>
                <a:rPr lang="en-US" sz="1400" i="1" dirty="0">
                  <a:solidFill>
                    <a:schemeClr val="bg1"/>
                  </a:solidFill>
                  <a:ea typeface="微软雅黑" panose="020B0503020204020204" pitchFamily="34" charset="-122"/>
                  <a:cs typeface="CiscoSans ExtraLight"/>
                </a:rPr>
                <a:t>IT Costs</a:t>
              </a: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Asset </a:t>
              </a:r>
              <a:r>
                <a:rPr lang="en-US" sz="1400" i="1" dirty="0">
                  <a:solidFill>
                    <a:schemeClr val="bg1"/>
                  </a:solidFill>
                  <a:ea typeface="微软雅黑" panose="020B0503020204020204" pitchFamily="34" charset="-122"/>
                  <a:cs typeface="CiscoSans ExtraLight"/>
                </a:rPr>
                <a:t>Utilization </a:t>
              </a: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Faster </a:t>
              </a:r>
              <a:r>
                <a:rPr lang="en-US" sz="1400" i="1" dirty="0">
                  <a:solidFill>
                    <a:schemeClr val="bg1"/>
                  </a:solidFill>
                  <a:ea typeface="微软雅黑" panose="020B0503020204020204" pitchFamily="34" charset="-122"/>
                  <a:cs typeface="CiscoSans ExtraLight"/>
                </a:rPr>
                <a:t>time to provisioning</a:t>
              </a:r>
            </a:p>
          </p:txBody>
        </p:sp>
        <p:sp>
          <p:nvSpPr>
            <p:cNvPr id="66" name="Rectangle 52"/>
            <p:cNvSpPr/>
            <p:nvPr/>
          </p:nvSpPr>
          <p:spPr>
            <a:xfrm>
              <a:off x="5244360" y="3485115"/>
              <a:ext cx="2867881" cy="553998"/>
            </a:xfrm>
            <a:prstGeom prst="rect">
              <a:avLst/>
            </a:prstGeom>
          </p:spPr>
          <p:txBody>
            <a:bodyPr wrap="square" anchor="ctr">
              <a:spAutoFit/>
            </a:bodyPr>
            <a:lstStyle/>
            <a:p>
              <a:pPr algn="ctr"/>
              <a:r>
                <a:rPr lang="en-US" sz="1600" b="1" i="1" dirty="0">
                  <a:solidFill>
                    <a:srgbClr val="FCCE21"/>
                  </a:solidFill>
                  <a:ea typeface="微软雅黑" panose="020B0503020204020204" pitchFamily="34" charset="-122"/>
                </a:rPr>
                <a:t>Business Outcome </a:t>
              </a:r>
              <a:r>
                <a:rPr lang="en-US" sz="1600" b="1" i="1" dirty="0">
                  <a:solidFill>
                    <a:schemeClr val="bg1"/>
                  </a:solidFill>
                  <a:ea typeface="微软雅黑" panose="020B0503020204020204" pitchFamily="34" charset="-122"/>
                </a:rPr>
                <a:t>=</a:t>
              </a:r>
              <a:r>
                <a:rPr lang="en-US" sz="1600" i="1" dirty="0">
                  <a:solidFill>
                    <a:schemeClr val="bg1"/>
                  </a:solidFill>
                  <a:ea typeface="微软雅黑" panose="020B0503020204020204" pitchFamily="34" charset="-122"/>
                </a:rPr>
                <a:t/>
              </a:r>
              <a:br>
                <a:rPr lang="en-US" sz="1600" i="1" dirty="0">
                  <a:solidFill>
                    <a:schemeClr val="bg1"/>
                  </a:solidFill>
                  <a:ea typeface="微软雅黑" panose="020B0503020204020204" pitchFamily="34" charset="-122"/>
                </a:rPr>
              </a:br>
              <a:r>
                <a:rPr lang="en-US" sz="1400" i="1" dirty="0" smtClean="0">
                  <a:solidFill>
                    <a:schemeClr val="bg1"/>
                  </a:solidFill>
                  <a:ea typeface="微软雅黑" panose="020B0503020204020204" pitchFamily="34" charset="-122"/>
                </a:rPr>
                <a:t>Change </a:t>
              </a:r>
              <a:r>
                <a:rPr lang="en-US" sz="1400" i="1" dirty="0">
                  <a:solidFill>
                    <a:schemeClr val="bg1"/>
                  </a:solidFill>
                  <a:ea typeface="微软雅黑" panose="020B0503020204020204" pitchFamily="34" charset="-122"/>
                </a:rPr>
                <a:t>the business </a:t>
              </a:r>
            </a:p>
          </p:txBody>
        </p:sp>
        <p:sp>
          <p:nvSpPr>
            <p:cNvPr id="103" name="Rectangle 53"/>
            <p:cNvSpPr/>
            <p:nvPr/>
          </p:nvSpPr>
          <p:spPr>
            <a:xfrm>
              <a:off x="5414062" y="4389050"/>
              <a:ext cx="2476094" cy="800219"/>
            </a:xfrm>
            <a:prstGeom prst="rect">
              <a:avLst/>
            </a:prstGeom>
          </p:spPr>
          <p:txBody>
            <a:bodyPr wrap="square" anchor="ctr">
              <a:spAutoFit/>
            </a:bodyPr>
            <a:lstStyle/>
            <a:p>
              <a:pPr algn="ctr"/>
              <a:r>
                <a:rPr lang="en-US" altLang="zh-CN" sz="1600" b="1" i="1" dirty="0" smtClean="0">
                  <a:solidFill>
                    <a:srgbClr val="E78D37"/>
                  </a:solidFill>
                  <a:ea typeface="微软雅黑" panose="020B0503020204020204" pitchFamily="34" charset="-122"/>
                </a:rPr>
                <a:t>Blockchain</a:t>
              </a:r>
              <a:r>
                <a:rPr lang="en-US" sz="1600" b="1" i="1" dirty="0" smtClean="0">
                  <a:solidFill>
                    <a:srgbClr val="E78D37"/>
                  </a:solidFill>
                  <a:ea typeface="微软雅黑" panose="020B0503020204020204" pitchFamily="34" charset="-122"/>
                </a:rPr>
                <a:t> </a:t>
              </a:r>
              <a:r>
                <a:rPr lang="en-US" sz="1600" b="1" i="1" dirty="0">
                  <a:solidFill>
                    <a:srgbClr val="E78D37"/>
                  </a:solidFill>
                  <a:ea typeface="微软雅黑" panose="020B0503020204020204" pitchFamily="34" charset="-122"/>
                </a:rPr>
                <a:t>Innovation Outcome </a:t>
              </a:r>
              <a:r>
                <a:rPr lang="en-US" sz="1600" b="1" i="1" dirty="0">
                  <a:solidFill>
                    <a:schemeClr val="bg1"/>
                  </a:solidFill>
                  <a:ea typeface="微软雅黑" panose="020B0503020204020204" pitchFamily="34" charset="-122"/>
                </a:rPr>
                <a:t>= </a:t>
              </a:r>
              <a:r>
                <a:rPr lang="en-US" sz="1400" i="1" dirty="0">
                  <a:solidFill>
                    <a:schemeClr val="bg1"/>
                  </a:solidFill>
                  <a:ea typeface="微软雅黑" panose="020B0503020204020204" pitchFamily="34" charset="-122"/>
                </a:rPr>
                <a:t>Improve the business </a:t>
              </a:r>
            </a:p>
          </p:txBody>
        </p:sp>
        <p:sp>
          <p:nvSpPr>
            <p:cNvPr id="104" name="Rectangle 54"/>
            <p:cNvSpPr/>
            <p:nvPr/>
          </p:nvSpPr>
          <p:spPr>
            <a:xfrm>
              <a:off x="5358830" y="5407812"/>
              <a:ext cx="2638941" cy="830997"/>
            </a:xfrm>
            <a:prstGeom prst="rect">
              <a:avLst/>
            </a:prstGeom>
          </p:spPr>
          <p:txBody>
            <a:bodyPr wrap="square" anchor="ctr">
              <a:spAutoFit/>
            </a:bodyPr>
            <a:lstStyle/>
            <a:p>
              <a:pPr algn="ctr"/>
              <a:r>
                <a:rPr lang="en-US" altLang="zh-CN" sz="1600" b="1" i="1" dirty="0" smtClean="0">
                  <a:solidFill>
                    <a:srgbClr val="00B0F0"/>
                  </a:solidFill>
                  <a:ea typeface="微软雅黑" panose="020B0503020204020204" pitchFamily="34" charset="-122"/>
                </a:rPr>
                <a:t>Blockchain Application </a:t>
              </a:r>
              <a:r>
                <a:rPr lang="en-US" sz="1600" b="1" i="1" dirty="0" smtClean="0">
                  <a:solidFill>
                    <a:srgbClr val="00B0F0"/>
                  </a:solidFill>
                  <a:ea typeface="微软雅黑" panose="020B0503020204020204" pitchFamily="34" charset="-122"/>
                </a:rPr>
                <a:t>Operational </a:t>
              </a:r>
              <a:r>
                <a:rPr lang="en-US" sz="1600" b="1" i="1" dirty="0" smtClean="0">
                  <a:solidFill>
                    <a:srgbClr val="00B0F0"/>
                  </a:solidFill>
                  <a:ea typeface="微软雅黑" panose="020B0503020204020204" pitchFamily="34" charset="-122"/>
                </a:rPr>
                <a:t>Outcome </a:t>
              </a:r>
              <a:r>
                <a:rPr lang="en-US" sz="1600" b="1" i="1" dirty="0" smtClean="0">
                  <a:solidFill>
                    <a:schemeClr val="bg1"/>
                  </a:solidFill>
                  <a:ea typeface="微软雅黑" panose="020B0503020204020204" pitchFamily="34" charset="-122"/>
                </a:rPr>
                <a:t>= </a:t>
              </a:r>
              <a:r>
                <a:rPr lang="en-US" sz="1600" i="1" dirty="0">
                  <a:solidFill>
                    <a:schemeClr val="bg1"/>
                  </a:solidFill>
                  <a:ea typeface="微软雅黑" panose="020B0503020204020204" pitchFamily="34" charset="-122"/>
                </a:rPr>
                <a:t>Run the business</a:t>
              </a:r>
            </a:p>
          </p:txBody>
        </p:sp>
        <p:grpSp>
          <p:nvGrpSpPr>
            <p:cNvPr id="105" name="组合 383"/>
            <p:cNvGrpSpPr/>
            <p:nvPr/>
          </p:nvGrpSpPr>
          <p:grpSpPr>
            <a:xfrm>
              <a:off x="8185796" y="3433282"/>
              <a:ext cx="72000" cy="72000"/>
              <a:chOff x="8435611" y="2841941"/>
              <a:chExt cx="123905" cy="123905"/>
            </a:xfrm>
          </p:grpSpPr>
          <p:sp>
            <p:nvSpPr>
              <p:cNvPr id="145" name="椭圆 144"/>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46" name="椭圆 145"/>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06" name="组合 386"/>
            <p:cNvGrpSpPr/>
            <p:nvPr/>
          </p:nvGrpSpPr>
          <p:grpSpPr>
            <a:xfrm>
              <a:off x="8185796" y="3613090"/>
              <a:ext cx="72000" cy="72000"/>
              <a:chOff x="8435611" y="2841941"/>
              <a:chExt cx="123905" cy="123905"/>
            </a:xfrm>
          </p:grpSpPr>
          <p:sp>
            <p:nvSpPr>
              <p:cNvPr id="143" name="椭圆 142"/>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44" name="椭圆 143"/>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07" name="组合 389"/>
            <p:cNvGrpSpPr/>
            <p:nvPr/>
          </p:nvGrpSpPr>
          <p:grpSpPr>
            <a:xfrm>
              <a:off x="8185796" y="3792898"/>
              <a:ext cx="72000" cy="72000"/>
              <a:chOff x="8435611" y="2841941"/>
              <a:chExt cx="123905" cy="123905"/>
            </a:xfrm>
          </p:grpSpPr>
          <p:sp>
            <p:nvSpPr>
              <p:cNvPr id="141" name="椭圆 140"/>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42" name="椭圆 141"/>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08" name="组合 392"/>
            <p:cNvGrpSpPr/>
            <p:nvPr/>
          </p:nvGrpSpPr>
          <p:grpSpPr>
            <a:xfrm>
              <a:off x="8185796" y="3972706"/>
              <a:ext cx="72000" cy="72000"/>
              <a:chOff x="8435611" y="2841941"/>
              <a:chExt cx="123905" cy="123905"/>
            </a:xfrm>
          </p:grpSpPr>
          <p:sp>
            <p:nvSpPr>
              <p:cNvPr id="139" name="椭圆 138"/>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40" name="椭圆 139"/>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09" name="组合 395"/>
            <p:cNvGrpSpPr/>
            <p:nvPr/>
          </p:nvGrpSpPr>
          <p:grpSpPr>
            <a:xfrm>
              <a:off x="8185796" y="4152516"/>
              <a:ext cx="72000" cy="72000"/>
              <a:chOff x="8435611" y="2841941"/>
              <a:chExt cx="123905" cy="123905"/>
            </a:xfrm>
          </p:grpSpPr>
          <p:sp>
            <p:nvSpPr>
              <p:cNvPr id="137" name="椭圆 136"/>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8" name="椭圆 137"/>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0" name="组合 398"/>
            <p:cNvGrpSpPr/>
            <p:nvPr/>
          </p:nvGrpSpPr>
          <p:grpSpPr>
            <a:xfrm>
              <a:off x="8185796" y="4518780"/>
              <a:ext cx="72000" cy="72000"/>
              <a:chOff x="8435611" y="2841941"/>
              <a:chExt cx="123905" cy="123905"/>
            </a:xfrm>
          </p:grpSpPr>
          <p:sp>
            <p:nvSpPr>
              <p:cNvPr id="135" name="椭圆 134"/>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6" name="椭圆 135"/>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1" name="组合 401"/>
            <p:cNvGrpSpPr/>
            <p:nvPr/>
          </p:nvGrpSpPr>
          <p:grpSpPr>
            <a:xfrm>
              <a:off x="8185796" y="4696956"/>
              <a:ext cx="72000" cy="72000"/>
              <a:chOff x="8435611" y="2841941"/>
              <a:chExt cx="123905" cy="123905"/>
            </a:xfrm>
          </p:grpSpPr>
          <p:sp>
            <p:nvSpPr>
              <p:cNvPr id="133" name="椭圆 132"/>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4" name="椭圆 133"/>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2" name="组合 404"/>
            <p:cNvGrpSpPr/>
            <p:nvPr/>
          </p:nvGrpSpPr>
          <p:grpSpPr>
            <a:xfrm>
              <a:off x="8185796" y="4875132"/>
              <a:ext cx="72000" cy="72000"/>
              <a:chOff x="8435611" y="2841941"/>
              <a:chExt cx="123905" cy="123905"/>
            </a:xfrm>
          </p:grpSpPr>
          <p:sp>
            <p:nvSpPr>
              <p:cNvPr id="131" name="椭圆 130"/>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2" name="椭圆 131"/>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3" name="组合 407"/>
            <p:cNvGrpSpPr/>
            <p:nvPr/>
          </p:nvGrpSpPr>
          <p:grpSpPr>
            <a:xfrm>
              <a:off x="8185796" y="5053308"/>
              <a:ext cx="72000" cy="72000"/>
              <a:chOff x="8435611" y="2841941"/>
              <a:chExt cx="123905" cy="123905"/>
            </a:xfrm>
          </p:grpSpPr>
          <p:sp>
            <p:nvSpPr>
              <p:cNvPr id="129" name="椭圆 128"/>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0" name="椭圆 129"/>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4" name="组合 410"/>
            <p:cNvGrpSpPr/>
            <p:nvPr/>
          </p:nvGrpSpPr>
          <p:grpSpPr>
            <a:xfrm>
              <a:off x="8185796" y="5231482"/>
              <a:ext cx="72000" cy="72000"/>
              <a:chOff x="8435611" y="2841941"/>
              <a:chExt cx="123905" cy="123905"/>
            </a:xfrm>
          </p:grpSpPr>
          <p:sp>
            <p:nvSpPr>
              <p:cNvPr id="127" name="椭圆 126"/>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8" name="椭圆 127"/>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5" name="组合 413"/>
            <p:cNvGrpSpPr/>
            <p:nvPr/>
          </p:nvGrpSpPr>
          <p:grpSpPr>
            <a:xfrm>
              <a:off x="8185796" y="5535871"/>
              <a:ext cx="72000" cy="72000"/>
              <a:chOff x="8435611" y="2841941"/>
              <a:chExt cx="123905" cy="123905"/>
            </a:xfrm>
          </p:grpSpPr>
          <p:sp>
            <p:nvSpPr>
              <p:cNvPr id="125" name="椭圆 124"/>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6" name="椭圆 125"/>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6" name="组合 416"/>
            <p:cNvGrpSpPr/>
            <p:nvPr/>
          </p:nvGrpSpPr>
          <p:grpSpPr>
            <a:xfrm>
              <a:off x="8185796" y="5713230"/>
              <a:ext cx="72000" cy="72000"/>
              <a:chOff x="8435611" y="2841941"/>
              <a:chExt cx="123905" cy="123905"/>
            </a:xfrm>
          </p:grpSpPr>
          <p:sp>
            <p:nvSpPr>
              <p:cNvPr id="123" name="椭圆 122"/>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4" name="椭圆 123"/>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7" name="组合 419"/>
            <p:cNvGrpSpPr/>
            <p:nvPr/>
          </p:nvGrpSpPr>
          <p:grpSpPr>
            <a:xfrm>
              <a:off x="8185796" y="5890589"/>
              <a:ext cx="72000" cy="72000"/>
              <a:chOff x="8435611" y="2841941"/>
              <a:chExt cx="123905" cy="123905"/>
            </a:xfrm>
          </p:grpSpPr>
          <p:sp>
            <p:nvSpPr>
              <p:cNvPr id="121" name="椭圆 120"/>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2" name="椭圆 121"/>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8" name="组合 422"/>
            <p:cNvGrpSpPr/>
            <p:nvPr/>
          </p:nvGrpSpPr>
          <p:grpSpPr>
            <a:xfrm>
              <a:off x="8185796" y="6067948"/>
              <a:ext cx="72000" cy="72000"/>
              <a:chOff x="8435611" y="2841941"/>
              <a:chExt cx="123905" cy="123905"/>
            </a:xfrm>
          </p:grpSpPr>
          <p:sp>
            <p:nvSpPr>
              <p:cNvPr id="119" name="椭圆 118"/>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0" name="椭圆 119"/>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spTree>
    <p:extLst>
      <p:ext uri="{BB962C8B-B14F-4D97-AF65-F5344CB8AC3E}">
        <p14:creationId xmlns:p14="http://schemas.microsoft.com/office/powerpoint/2010/main" val="1559563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42" presetClass="entr" presetSubtype="0" fill="hold" nodeType="withEffect">
                                  <p:stCondLst>
                                    <p:cond delay="50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1000"/>
                                        <p:tgtEl>
                                          <p:spTgt spid="42"/>
                                        </p:tgtEl>
                                      </p:cBhvr>
                                    </p:animEffect>
                                    <p:anim calcmode="lin" valueType="num">
                                      <p:cBhvr>
                                        <p:cTn id="11" dur="1000" fill="hold"/>
                                        <p:tgtEl>
                                          <p:spTgt spid="42"/>
                                        </p:tgtEl>
                                        <p:attrNameLst>
                                          <p:attrName>ppt_x</p:attrName>
                                        </p:attrNameLst>
                                      </p:cBhvr>
                                      <p:tavLst>
                                        <p:tav tm="0">
                                          <p:val>
                                            <p:strVal val="#ppt_x"/>
                                          </p:val>
                                        </p:tav>
                                        <p:tav tm="100000">
                                          <p:val>
                                            <p:strVal val="#ppt_x"/>
                                          </p:val>
                                        </p:tav>
                                      </p:tavLst>
                                    </p:anim>
                                    <p:anim calcmode="lin" valueType="num">
                                      <p:cBhvr>
                                        <p:cTn id="12" dur="1000" fill="hold"/>
                                        <p:tgtEl>
                                          <p:spTgt spid="4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1000"/>
                                        <p:tgtEl>
                                          <p:spTgt spid="39"/>
                                        </p:tgtEl>
                                      </p:cBhvr>
                                    </p:animEffect>
                                    <p:anim calcmode="lin" valueType="num">
                                      <p:cBhvr>
                                        <p:cTn id="16" dur="1000" fill="hold"/>
                                        <p:tgtEl>
                                          <p:spTgt spid="39"/>
                                        </p:tgtEl>
                                        <p:attrNameLst>
                                          <p:attrName>ppt_x</p:attrName>
                                        </p:attrNameLst>
                                      </p:cBhvr>
                                      <p:tavLst>
                                        <p:tav tm="0">
                                          <p:val>
                                            <p:strVal val="#ppt_x"/>
                                          </p:val>
                                        </p:tav>
                                        <p:tav tm="100000">
                                          <p:val>
                                            <p:strVal val="#ppt_x"/>
                                          </p:val>
                                        </p:tav>
                                      </p:tavLst>
                                    </p:anim>
                                    <p:anim calcmode="lin" valueType="num">
                                      <p:cBhvr>
                                        <p:cTn id="17" dur="1000" fill="hold"/>
                                        <p:tgtEl>
                                          <p:spTgt spid="39"/>
                                        </p:tgtEl>
                                        <p:attrNameLst>
                                          <p:attrName>ppt_y</p:attrName>
                                        </p:attrNameLst>
                                      </p:cBhvr>
                                      <p:tavLst>
                                        <p:tav tm="0">
                                          <p:val>
                                            <p:strVal val="#ppt_y+.1"/>
                                          </p:val>
                                        </p:tav>
                                        <p:tav tm="100000">
                                          <p:val>
                                            <p:strVal val="#ppt_y"/>
                                          </p:val>
                                        </p:tav>
                                      </p:tavLst>
                                    </p:anim>
                                  </p:childTnLst>
                                </p:cTn>
                              </p:par>
                              <p:par>
                                <p:cTn id="18" presetID="22" presetClass="entr" presetSubtype="1" fill="hold" nodeType="withEffect">
                                  <p:stCondLst>
                                    <p:cond delay="1000"/>
                                  </p:stCondLst>
                                  <p:childTnLst>
                                    <p:set>
                                      <p:cBhvr>
                                        <p:cTn id="19" dur="1" fill="hold">
                                          <p:stCondLst>
                                            <p:cond delay="0"/>
                                          </p:stCondLst>
                                        </p:cTn>
                                        <p:tgtEl>
                                          <p:spTgt spid="62"/>
                                        </p:tgtEl>
                                        <p:attrNameLst>
                                          <p:attrName>style.visibility</p:attrName>
                                        </p:attrNameLst>
                                      </p:cBhvr>
                                      <p:to>
                                        <p:strVal val="visible"/>
                                      </p:to>
                                    </p:set>
                                    <p:animEffect transition="in" filter="wipe(up)">
                                      <p:cBhvr>
                                        <p:cTn id="20" dur="500"/>
                                        <p:tgtEl>
                                          <p:spTgt spid="62"/>
                                        </p:tgtEl>
                                      </p:cBhvr>
                                    </p:animEffect>
                                  </p:childTnLst>
                                </p:cTn>
                              </p:par>
                              <p:par>
                                <p:cTn id="21" presetID="22" presetClass="entr" presetSubtype="1" fill="hold" nodeType="withEffect">
                                  <p:stCondLst>
                                    <p:cond delay="100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6" y="499223"/>
            <a:ext cx="8077187"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2800" b="1" dirty="0"/>
              <a:t>互助链（</a:t>
            </a:r>
            <a:r>
              <a:rPr lang="en-US" sz="2800" b="1" dirty="0"/>
              <a:t>Mutual Chain</a:t>
            </a:r>
            <a:r>
              <a:rPr lang="zh-CN" altLang="en-US" sz="2800" b="1" dirty="0" smtClean="0"/>
              <a:t>）企业级区块链平台应用</a:t>
            </a:r>
            <a:endParaRPr lang="zh-CN" altLang="zh-CN" sz="2800" i="1" dirty="0"/>
          </a:p>
        </p:txBody>
      </p:sp>
      <p:sp>
        <p:nvSpPr>
          <p:cNvPr id="38" name="圆角矩形 37"/>
          <p:cNvSpPr/>
          <p:nvPr/>
        </p:nvSpPr>
        <p:spPr>
          <a:xfrm rot="10800000" flipH="1" flipV="1">
            <a:off x="899467" y="5055245"/>
            <a:ext cx="9712683" cy="425894"/>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grpSp>
        <p:nvGrpSpPr>
          <p:cNvPr id="39" name="组合 8"/>
          <p:cNvGrpSpPr/>
          <p:nvPr/>
        </p:nvGrpSpPr>
        <p:grpSpPr>
          <a:xfrm>
            <a:off x="899468" y="5088643"/>
            <a:ext cx="9712680" cy="351377"/>
            <a:chOff x="1984524" y="5634472"/>
            <a:chExt cx="7946822" cy="351377"/>
          </a:xfrm>
        </p:grpSpPr>
        <p:sp>
          <p:nvSpPr>
            <p:cNvPr id="40" name="矩形 46"/>
            <p:cNvSpPr/>
            <p:nvPr/>
          </p:nvSpPr>
          <p:spPr>
            <a:xfrm>
              <a:off x="1984524" y="5634472"/>
              <a:ext cx="5041529" cy="348813"/>
            </a:xfrm>
            <a:prstGeom prst="rect">
              <a:avLst/>
            </a:prstGeom>
          </p:spPr>
          <p:txBody>
            <a:bodyPr wrap="square">
              <a:spAutoFit/>
            </a:bodyPr>
            <a:lstStyle/>
            <a:p>
              <a:pPr defTabSz="342813">
                <a:lnSpc>
                  <a:spcPts val="2000"/>
                </a:lnSpc>
                <a:defRPr/>
              </a:pPr>
              <a:r>
                <a:rPr lang="en-US" altLang="zh-CN" sz="1400" b="1" i="1" kern="0" dirty="0" smtClean="0">
                  <a:solidFill>
                    <a:srgbClr val="326A82"/>
                  </a:solidFill>
                  <a:latin typeface="微软雅黑" panose="020B0503020204020204" pitchFamily="34" charset="-122"/>
                  <a:ea typeface="微软雅黑" panose="020B0503020204020204" pitchFamily="34" charset="-122"/>
                </a:rPr>
                <a:t>Mutual Chain</a:t>
              </a:r>
              <a:r>
                <a:rPr lang="en-US" altLang="zh-CN" sz="1400" b="1" i="1" kern="0" dirty="0" smtClean="0">
                  <a:solidFill>
                    <a:srgbClr val="326A82"/>
                  </a:solidFill>
                  <a:latin typeface="微软雅黑" panose="020B0503020204020204" pitchFamily="34" charset="-122"/>
                  <a:ea typeface="微软雅黑" panose="020B0503020204020204" pitchFamily="34" charset="-122"/>
                </a:rPr>
                <a:t>    Blockchain as a Service     Smart Contract Cloud</a:t>
              </a:r>
              <a:endParaRPr lang="en-US" altLang="zh-CN" sz="1400" b="1" i="1" kern="0" dirty="0">
                <a:solidFill>
                  <a:srgbClr val="326A82"/>
                </a:solidFill>
                <a:latin typeface="微软雅黑" panose="020B0503020204020204" pitchFamily="34" charset="-122"/>
                <a:ea typeface="微软雅黑" panose="020B0503020204020204" pitchFamily="34" charset="-122"/>
              </a:endParaRPr>
            </a:p>
          </p:txBody>
        </p:sp>
        <p:grpSp>
          <p:nvGrpSpPr>
            <p:cNvPr id="41" name="组合 128"/>
            <p:cNvGrpSpPr/>
            <p:nvPr/>
          </p:nvGrpSpPr>
          <p:grpSpPr>
            <a:xfrm>
              <a:off x="3079220" y="5753433"/>
              <a:ext cx="2004421" cy="115177"/>
              <a:chOff x="2386044" y="5230522"/>
              <a:chExt cx="5697690" cy="373711"/>
            </a:xfrm>
          </p:grpSpPr>
          <p:sp>
            <p:nvSpPr>
              <p:cNvPr id="52" name="加号 126"/>
              <p:cNvSpPr/>
              <p:nvPr/>
            </p:nvSpPr>
            <p:spPr>
              <a:xfrm>
                <a:off x="2386044" y="5230522"/>
                <a:ext cx="373709" cy="373711"/>
              </a:xfrm>
              <a:prstGeom prst="mathPlus">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sp>
            <p:nvSpPr>
              <p:cNvPr id="53" name="加号 127"/>
              <p:cNvSpPr/>
              <p:nvPr/>
            </p:nvSpPr>
            <p:spPr>
              <a:xfrm>
                <a:off x="7759733" y="5250733"/>
                <a:ext cx="324001" cy="323999"/>
              </a:xfrm>
              <a:prstGeom prst="mathPlus">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grpSp>
        <p:sp>
          <p:nvSpPr>
            <p:cNvPr id="49" name="加号 134"/>
            <p:cNvSpPr/>
            <p:nvPr/>
          </p:nvSpPr>
          <p:spPr>
            <a:xfrm>
              <a:off x="4957194" y="5759662"/>
              <a:ext cx="113981" cy="99856"/>
            </a:xfrm>
            <a:prstGeom prst="mathPlus">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sp>
          <p:nvSpPr>
            <p:cNvPr id="44" name="矩形 135"/>
            <p:cNvSpPr/>
            <p:nvPr/>
          </p:nvSpPr>
          <p:spPr>
            <a:xfrm>
              <a:off x="6897739" y="5637036"/>
              <a:ext cx="3033607" cy="348813"/>
            </a:xfrm>
            <a:prstGeom prst="rect">
              <a:avLst/>
            </a:prstGeom>
          </p:spPr>
          <p:txBody>
            <a:bodyPr wrap="square">
              <a:spAutoFit/>
            </a:bodyPr>
            <a:lstStyle/>
            <a:p>
              <a:pPr algn="ctr" defTabSz="342813">
                <a:lnSpc>
                  <a:spcPts val="2000"/>
                </a:lnSpc>
                <a:defRPr/>
              </a:pPr>
              <a:r>
                <a:rPr lang="en-US" altLang="zh-CN" sz="1400" b="1" i="1" kern="0" dirty="0" smtClean="0">
                  <a:solidFill>
                    <a:srgbClr val="326A82"/>
                  </a:solidFill>
                  <a:latin typeface="微软雅黑" panose="020B0503020204020204" pitchFamily="34" charset="-122"/>
                  <a:ea typeface="微软雅黑" panose="020B0503020204020204" pitchFamily="34" charset="-122"/>
                </a:rPr>
                <a:t>Decentralized </a:t>
              </a:r>
              <a:r>
                <a:rPr lang="en-US" altLang="zh-CN" sz="1400" b="1" i="1" kern="0" dirty="0">
                  <a:solidFill>
                    <a:srgbClr val="326A82"/>
                  </a:solidFill>
                  <a:latin typeface="微软雅黑" panose="020B0503020204020204" pitchFamily="34" charset="-122"/>
                  <a:ea typeface="微软雅黑" panose="020B0503020204020204" pitchFamily="34" charset="-122"/>
                </a:rPr>
                <a:t>Intelligent Network</a:t>
              </a:r>
            </a:p>
          </p:txBody>
        </p:sp>
        <p:grpSp>
          <p:nvGrpSpPr>
            <p:cNvPr id="45" name="组合 138"/>
            <p:cNvGrpSpPr/>
            <p:nvPr/>
          </p:nvGrpSpPr>
          <p:grpSpPr>
            <a:xfrm>
              <a:off x="6835186" y="5767639"/>
              <a:ext cx="128343" cy="86769"/>
              <a:chOff x="6835710" y="5662104"/>
              <a:chExt cx="177752" cy="137171"/>
            </a:xfrm>
          </p:grpSpPr>
          <p:sp>
            <p:nvSpPr>
              <p:cNvPr id="46" name="下箭头 136"/>
              <p:cNvSpPr/>
              <p:nvPr/>
            </p:nvSpPr>
            <p:spPr>
              <a:xfrm rot="16200000">
                <a:off x="6856000" y="5641814"/>
                <a:ext cx="137171" cy="177752"/>
              </a:xfrm>
              <a:prstGeom prst="downArrow">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sp>
            <p:nvSpPr>
              <p:cNvPr id="47" name="下箭头 137"/>
              <p:cNvSpPr/>
              <p:nvPr/>
            </p:nvSpPr>
            <p:spPr>
              <a:xfrm rot="16200000">
                <a:off x="6877478" y="5658687"/>
                <a:ext cx="108001" cy="143999"/>
              </a:xfrm>
              <a:prstGeom prst="downArrow">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grpSp>
      </p:grpSp>
      <p:grpSp>
        <p:nvGrpSpPr>
          <p:cNvPr id="54" name="组合 7"/>
          <p:cNvGrpSpPr/>
          <p:nvPr/>
        </p:nvGrpSpPr>
        <p:grpSpPr>
          <a:xfrm>
            <a:off x="7482213" y="2471650"/>
            <a:ext cx="3138403" cy="2583594"/>
            <a:chOff x="7533013" y="3005050"/>
            <a:chExt cx="3138403" cy="2583594"/>
          </a:xfrm>
        </p:grpSpPr>
        <p:sp>
          <p:nvSpPr>
            <p:cNvPr id="55" name="圆角矩形 54"/>
            <p:cNvSpPr/>
            <p:nvPr/>
          </p:nvSpPr>
          <p:spPr>
            <a:xfrm rot="10800000" flipH="1" flipV="1">
              <a:off x="7533013" y="3005050"/>
              <a:ext cx="3129937" cy="51531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56" name="矩形 117"/>
            <p:cNvSpPr/>
            <p:nvPr/>
          </p:nvSpPr>
          <p:spPr>
            <a:xfrm>
              <a:off x="7824677" y="3112033"/>
              <a:ext cx="2583844" cy="333553"/>
            </a:xfrm>
            <a:prstGeom prst="rect">
              <a:avLst/>
            </a:prstGeom>
          </p:spPr>
          <p:txBody>
            <a:bodyPr wrap="square">
              <a:spAutoFit/>
            </a:bodyPr>
            <a:lstStyle/>
            <a:p>
              <a:pPr algn="ctr" defTabSz="342813">
                <a:lnSpc>
                  <a:spcPts val="2000"/>
                </a:lnSpc>
                <a:defRPr/>
              </a:pPr>
              <a:r>
                <a:rPr lang="en-US" altLang="zh-CN" sz="1600" b="1" i="1" kern="0" dirty="0">
                  <a:solidFill>
                    <a:srgbClr val="326A82"/>
                  </a:solidFill>
                  <a:latin typeface="微软雅黑" panose="020B0503020204020204" pitchFamily="34" charset="-122"/>
                  <a:ea typeface="微软雅黑" panose="020B0503020204020204" pitchFamily="34" charset="-122"/>
                </a:rPr>
                <a:t>Accelerate </a:t>
              </a:r>
              <a:r>
                <a:rPr lang="zh-CN" altLang="en-US" sz="1600" b="1" i="1" kern="0" dirty="0">
                  <a:solidFill>
                    <a:srgbClr val="326A82"/>
                  </a:solidFill>
                  <a:latin typeface="微软雅黑" panose="020B0503020204020204" pitchFamily="34" charset="-122"/>
                  <a:ea typeface="微软雅黑" panose="020B0503020204020204" pitchFamily="34" charset="-122"/>
                </a:rPr>
                <a:t>促进与加速</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57" name="矩形 118"/>
            <p:cNvSpPr/>
            <p:nvPr/>
          </p:nvSpPr>
          <p:spPr>
            <a:xfrm>
              <a:off x="7542237" y="3495263"/>
              <a:ext cx="3129179" cy="2093381"/>
            </a:xfrm>
            <a:prstGeom prst="rect">
              <a:avLst/>
            </a:prstGeom>
            <a:solidFill>
              <a:srgbClr val="FFFFFF">
                <a:alpha val="2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326A82"/>
                </a:solidFill>
              </a:endParaRPr>
            </a:p>
          </p:txBody>
        </p:sp>
        <p:sp>
          <p:nvSpPr>
            <p:cNvPr id="58" name="椭圆 57"/>
            <p:cNvSpPr/>
            <p:nvPr/>
          </p:nvSpPr>
          <p:spPr>
            <a:xfrm>
              <a:off x="8278520" y="3739591"/>
              <a:ext cx="1661544" cy="1661544"/>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grpSp>
          <p:nvGrpSpPr>
            <p:cNvPr id="59" name="组合 143"/>
            <p:cNvGrpSpPr/>
            <p:nvPr/>
          </p:nvGrpSpPr>
          <p:grpSpPr>
            <a:xfrm>
              <a:off x="8242606" y="3894136"/>
              <a:ext cx="1738213" cy="1206292"/>
              <a:chOff x="8573143" y="3019555"/>
              <a:chExt cx="1828166" cy="1345484"/>
            </a:xfrm>
          </p:grpSpPr>
          <p:sp>
            <p:nvSpPr>
              <p:cNvPr id="60" name="矩形 121"/>
              <p:cNvSpPr/>
              <p:nvPr/>
            </p:nvSpPr>
            <p:spPr>
              <a:xfrm>
                <a:off x="8573143" y="3019555"/>
                <a:ext cx="1817884" cy="675138"/>
              </a:xfrm>
              <a:prstGeom prst="rect">
                <a:avLst/>
              </a:prstGeom>
            </p:spPr>
            <p:txBody>
              <a:bodyPr wrap="square">
                <a:spAutoFit/>
              </a:bodyPr>
              <a:lstStyle/>
              <a:p>
                <a:pPr algn="ctr" defTabSz="342813">
                  <a:lnSpc>
                    <a:spcPts val="2000"/>
                  </a:lnSpc>
                  <a:defRPr/>
                </a:pPr>
                <a:r>
                  <a:rPr lang="zh-CN" altLang="en-US" sz="1400" b="1" i="1" kern="0" dirty="0" smtClean="0">
                    <a:solidFill>
                      <a:srgbClr val="326A82"/>
                    </a:solidFill>
                    <a:latin typeface="微软雅黑" panose="020B0503020204020204" pitchFamily="34" charset="-122"/>
                    <a:ea typeface="微软雅黑" panose="020B0503020204020204" pitchFamily="34" charset="-122"/>
                  </a:rPr>
                  <a:t>全新形态</a:t>
                </a:r>
                <a:endParaRPr lang="en-US" altLang="zh-CN" sz="1400" b="1" i="1" kern="0" dirty="0" smtClean="0">
                  <a:solidFill>
                    <a:srgbClr val="326A82"/>
                  </a:solidFill>
                  <a:latin typeface="微软雅黑" panose="020B0503020204020204" pitchFamily="34" charset="-122"/>
                  <a:ea typeface="微软雅黑" panose="020B0503020204020204" pitchFamily="34" charset="-122"/>
                </a:endParaRPr>
              </a:p>
              <a:p>
                <a:pPr algn="ctr" defTabSz="342813">
                  <a:lnSpc>
                    <a:spcPts val="2000"/>
                  </a:lnSpc>
                  <a:defRPr/>
                </a:pPr>
                <a:r>
                  <a:rPr lang="zh-CN" altLang="en-US" sz="1400" b="1" i="1" kern="0" dirty="0" smtClean="0">
                    <a:solidFill>
                      <a:srgbClr val="326A82"/>
                    </a:solidFill>
                    <a:latin typeface="微软雅黑" panose="020B0503020204020204" pitchFamily="34" charset="-122"/>
                    <a:ea typeface="微软雅黑" panose="020B0503020204020204" pitchFamily="34" charset="-122"/>
                  </a:rPr>
                  <a:t>区块链金融</a:t>
                </a:r>
                <a:endParaRPr lang="en-US" altLang="zh-CN" sz="1400" b="1" i="1" kern="0" dirty="0">
                  <a:solidFill>
                    <a:srgbClr val="326A82"/>
                  </a:solidFill>
                  <a:latin typeface="微软雅黑" panose="020B0503020204020204" pitchFamily="34" charset="-122"/>
                  <a:ea typeface="微软雅黑" panose="020B0503020204020204" pitchFamily="34" charset="-122"/>
                </a:endParaRPr>
              </a:p>
            </p:txBody>
          </p:sp>
          <p:sp>
            <p:nvSpPr>
              <p:cNvPr id="61" name="矩形 124"/>
              <p:cNvSpPr/>
              <p:nvPr/>
            </p:nvSpPr>
            <p:spPr>
              <a:xfrm>
                <a:off x="8583425" y="4021748"/>
                <a:ext cx="1817884" cy="343291"/>
              </a:xfrm>
              <a:prstGeom prst="rect">
                <a:avLst/>
              </a:prstGeom>
            </p:spPr>
            <p:txBody>
              <a:bodyPr wrap="square">
                <a:spAutoFit/>
              </a:bodyPr>
              <a:lstStyle/>
              <a:p>
                <a:pPr algn="ctr">
                  <a:spcAft>
                    <a:spcPts val="600"/>
                  </a:spcAft>
                </a:pPr>
                <a:r>
                  <a:rPr lang="en-US" altLang="zh-CN" sz="1400" b="1" i="1" dirty="0" smtClean="0">
                    <a:solidFill>
                      <a:srgbClr val="326A82"/>
                    </a:solidFill>
                  </a:rPr>
                  <a:t>Financial Platform</a:t>
                </a:r>
                <a:endParaRPr lang="en-US" altLang="zh-CN" sz="1400" b="1" i="1" dirty="0">
                  <a:solidFill>
                    <a:srgbClr val="326A82"/>
                  </a:solidFill>
                </a:endParaRPr>
              </a:p>
            </p:txBody>
          </p:sp>
          <p:sp>
            <p:nvSpPr>
              <p:cNvPr id="63" name="上下箭头 6"/>
              <p:cNvSpPr/>
              <p:nvPr/>
            </p:nvSpPr>
            <p:spPr>
              <a:xfrm>
                <a:off x="9431614" y="3722099"/>
                <a:ext cx="176486" cy="321991"/>
              </a:xfrm>
              <a:prstGeom prst="upDownArrow">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326A82"/>
                  </a:solidFill>
                </a:endParaRPr>
              </a:p>
            </p:txBody>
          </p:sp>
        </p:grpSp>
      </p:grpSp>
      <p:grpSp>
        <p:nvGrpSpPr>
          <p:cNvPr id="65" name="组合 10"/>
          <p:cNvGrpSpPr/>
          <p:nvPr/>
        </p:nvGrpSpPr>
        <p:grpSpPr>
          <a:xfrm>
            <a:off x="896385" y="2471650"/>
            <a:ext cx="3135360" cy="2558112"/>
            <a:chOff x="947185" y="3005050"/>
            <a:chExt cx="3135360" cy="2558112"/>
          </a:xfrm>
        </p:grpSpPr>
        <p:grpSp>
          <p:nvGrpSpPr>
            <p:cNvPr id="66" name="组合 5"/>
            <p:cNvGrpSpPr/>
            <p:nvPr/>
          </p:nvGrpSpPr>
          <p:grpSpPr>
            <a:xfrm>
              <a:off x="947185" y="3005050"/>
              <a:ext cx="3135360" cy="2558112"/>
              <a:chOff x="947185" y="3005050"/>
              <a:chExt cx="3135360" cy="2558112"/>
            </a:xfrm>
          </p:grpSpPr>
          <p:sp>
            <p:nvSpPr>
              <p:cNvPr id="108" name="圆角矩形 107"/>
              <p:cNvSpPr/>
              <p:nvPr/>
            </p:nvSpPr>
            <p:spPr>
              <a:xfrm rot="10800000" flipH="1" flipV="1">
                <a:off x="947185" y="3005050"/>
                <a:ext cx="3129937" cy="51531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09" name="矩形 32"/>
              <p:cNvSpPr/>
              <p:nvPr/>
            </p:nvSpPr>
            <p:spPr>
              <a:xfrm>
                <a:off x="953806" y="3526912"/>
                <a:ext cx="3128739" cy="2036250"/>
              </a:xfrm>
              <a:prstGeom prst="rect">
                <a:avLst/>
              </a:prstGeom>
              <a:solidFill>
                <a:srgbClr val="244A58">
                  <a:alpha val="2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326A82"/>
                  </a:solidFill>
                </a:endParaRPr>
              </a:p>
            </p:txBody>
          </p:sp>
          <p:sp>
            <p:nvSpPr>
              <p:cNvPr id="110" name="矩形 36"/>
              <p:cNvSpPr/>
              <p:nvPr/>
            </p:nvSpPr>
            <p:spPr>
              <a:xfrm>
                <a:off x="1235805" y="3094764"/>
                <a:ext cx="2583844" cy="333553"/>
              </a:xfrm>
              <a:prstGeom prst="rect">
                <a:avLst/>
              </a:prstGeom>
            </p:spPr>
            <p:txBody>
              <a:bodyPr wrap="square">
                <a:spAutoFit/>
              </a:bodyPr>
              <a:lstStyle/>
              <a:p>
                <a:pPr algn="ctr" defTabSz="342813">
                  <a:lnSpc>
                    <a:spcPts val="2000"/>
                  </a:lnSpc>
                  <a:defRPr/>
                </a:pPr>
                <a:r>
                  <a:rPr lang="en-US" altLang="zh-CN" sz="1600" b="1" i="1" kern="0" dirty="0" smtClean="0">
                    <a:solidFill>
                      <a:srgbClr val="326A82"/>
                    </a:solidFill>
                    <a:latin typeface="微软雅黑" panose="020B0503020204020204" pitchFamily="34" charset="-122"/>
                    <a:ea typeface="微软雅黑" panose="020B0503020204020204" pitchFamily="34" charset="-122"/>
                  </a:rPr>
                  <a:t>Accelerate </a:t>
                </a:r>
                <a:r>
                  <a:rPr lang="zh-CN" altLang="en-US" sz="1600" b="1" i="1" kern="0" dirty="0" smtClean="0">
                    <a:solidFill>
                      <a:srgbClr val="326A82"/>
                    </a:solidFill>
                    <a:latin typeface="微软雅黑" panose="020B0503020204020204" pitchFamily="34" charset="-122"/>
                    <a:ea typeface="微软雅黑" panose="020B0503020204020204" pitchFamily="34" charset="-122"/>
                  </a:rPr>
                  <a:t>促进与加速</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111" name="椭圆 110"/>
              <p:cNvSpPr/>
              <p:nvPr/>
            </p:nvSpPr>
            <p:spPr>
              <a:xfrm>
                <a:off x="1496661" y="3708442"/>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12" name="矩形 2"/>
              <p:cNvSpPr/>
              <p:nvPr/>
            </p:nvSpPr>
            <p:spPr>
              <a:xfrm>
                <a:off x="1513735" y="3992736"/>
                <a:ext cx="854472" cy="523220"/>
              </a:xfrm>
              <a:prstGeom prst="rect">
                <a:avLst/>
              </a:prstGeom>
            </p:spPr>
            <p:txBody>
              <a:bodyPr wrap="square">
                <a:spAutoFit/>
              </a:bodyPr>
              <a:lstStyle/>
              <a:p>
                <a:pPr algn="ctr">
                  <a:spcAft>
                    <a:spcPts val="600"/>
                  </a:spcAft>
                </a:pPr>
                <a:r>
                  <a:rPr lang="zh-CN" altLang="en-US" sz="1400" b="1" i="1" dirty="0" smtClean="0">
                    <a:solidFill>
                      <a:srgbClr val="326A82"/>
                    </a:solidFill>
                  </a:rPr>
                  <a:t>区块链云服务</a:t>
                </a:r>
                <a:endParaRPr lang="en-US" altLang="zh-CN" sz="1400" b="1" i="1" dirty="0">
                  <a:solidFill>
                    <a:srgbClr val="326A82"/>
                  </a:solidFill>
                </a:endParaRPr>
              </a:p>
            </p:txBody>
          </p:sp>
          <p:sp>
            <p:nvSpPr>
              <p:cNvPr id="113" name="椭圆 112"/>
              <p:cNvSpPr/>
              <p:nvPr/>
            </p:nvSpPr>
            <p:spPr>
              <a:xfrm>
                <a:off x="1983160" y="4541439"/>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14" name="椭圆 113"/>
              <p:cNvSpPr/>
              <p:nvPr/>
            </p:nvSpPr>
            <p:spPr>
              <a:xfrm>
                <a:off x="2456674" y="3708442"/>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15" name="矩形 84"/>
              <p:cNvSpPr/>
              <p:nvPr/>
            </p:nvSpPr>
            <p:spPr>
              <a:xfrm>
                <a:off x="2269119" y="4146715"/>
                <a:ext cx="1159497" cy="307777"/>
              </a:xfrm>
              <a:prstGeom prst="rect">
                <a:avLst/>
              </a:prstGeom>
            </p:spPr>
            <p:txBody>
              <a:bodyPr wrap="square">
                <a:spAutoFit/>
              </a:bodyPr>
              <a:lstStyle/>
              <a:p>
                <a:pPr algn="ctr">
                  <a:spcAft>
                    <a:spcPts val="600"/>
                  </a:spcAft>
                </a:pPr>
                <a:r>
                  <a:rPr lang="zh-CN" altLang="en-US" sz="1400" b="1" i="1" dirty="0" smtClean="0">
                    <a:solidFill>
                      <a:srgbClr val="326A82"/>
                    </a:solidFill>
                  </a:rPr>
                  <a:t>去中心化</a:t>
                </a:r>
                <a:endParaRPr lang="en-US" altLang="zh-CN" sz="1400" b="1" i="1" dirty="0">
                  <a:solidFill>
                    <a:srgbClr val="326A82"/>
                  </a:solidFill>
                </a:endParaRPr>
              </a:p>
            </p:txBody>
          </p:sp>
          <p:sp>
            <p:nvSpPr>
              <p:cNvPr id="116" name="矩形 88"/>
              <p:cNvSpPr/>
              <p:nvPr/>
            </p:nvSpPr>
            <p:spPr>
              <a:xfrm>
                <a:off x="2042827" y="4935754"/>
                <a:ext cx="806041" cy="523220"/>
              </a:xfrm>
              <a:prstGeom prst="rect">
                <a:avLst/>
              </a:prstGeom>
            </p:spPr>
            <p:txBody>
              <a:bodyPr wrap="square">
                <a:spAutoFit/>
              </a:bodyPr>
              <a:lstStyle/>
              <a:p>
                <a:pPr algn="ctr">
                  <a:spcAft>
                    <a:spcPts val="600"/>
                  </a:spcAft>
                </a:pPr>
                <a:r>
                  <a:rPr lang="zh-CN" altLang="en-US" sz="1400" b="1" i="1" dirty="0">
                    <a:solidFill>
                      <a:srgbClr val="326A82"/>
                    </a:solidFill>
                  </a:rPr>
                  <a:t>企业</a:t>
                </a:r>
                <a:r>
                  <a:rPr lang="zh-CN" altLang="en-US" sz="1400" b="1" i="1" dirty="0" smtClean="0">
                    <a:solidFill>
                      <a:srgbClr val="326A82"/>
                    </a:solidFill>
                  </a:rPr>
                  <a:t>级应用</a:t>
                </a:r>
                <a:endParaRPr lang="en-US" altLang="zh-CN" sz="1400" b="1" i="1" dirty="0">
                  <a:solidFill>
                    <a:srgbClr val="326A82"/>
                  </a:solidFill>
                </a:endParaRPr>
              </a:p>
            </p:txBody>
          </p:sp>
        </p:grpSp>
        <p:sp>
          <p:nvSpPr>
            <p:cNvPr id="103" name="圆角矩形 79"/>
            <p:cNvSpPr/>
            <p:nvPr/>
          </p:nvSpPr>
          <p:spPr>
            <a:xfrm>
              <a:off x="1823607" y="3838850"/>
              <a:ext cx="248617" cy="168283"/>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rgbClr val="4A55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solidFill>
                  <a:srgbClr val="326A82"/>
                </a:solidFill>
              </a:endParaRPr>
            </a:p>
          </p:txBody>
        </p:sp>
        <p:grpSp>
          <p:nvGrpSpPr>
            <p:cNvPr id="104" name="组合 9"/>
            <p:cNvGrpSpPr/>
            <p:nvPr/>
          </p:nvGrpSpPr>
          <p:grpSpPr>
            <a:xfrm>
              <a:off x="2758741" y="3938485"/>
              <a:ext cx="248837" cy="198519"/>
              <a:chOff x="2850130" y="5883129"/>
              <a:chExt cx="365949" cy="291950"/>
            </a:xfrm>
            <a:solidFill>
              <a:srgbClr val="3275AE"/>
            </a:solidFill>
          </p:grpSpPr>
          <p:sp>
            <p:nvSpPr>
              <p:cNvPr id="106" name="Freeform 6"/>
              <p:cNvSpPr>
                <a:spLocks noEditPoints="1"/>
              </p:cNvSpPr>
              <p:nvPr/>
            </p:nvSpPr>
            <p:spPr bwMode="auto">
              <a:xfrm>
                <a:off x="2850130" y="5883129"/>
                <a:ext cx="228271" cy="291950"/>
              </a:xfrm>
              <a:custGeom>
                <a:avLst/>
                <a:gdLst/>
                <a:ahLst/>
                <a:cxnLst>
                  <a:cxn ang="0">
                    <a:pos x="535" y="1200"/>
                  </a:cxn>
                  <a:cxn ang="0">
                    <a:pos x="476" y="1259"/>
                  </a:cxn>
                  <a:cxn ang="0">
                    <a:pos x="535" y="1317"/>
                  </a:cxn>
                  <a:cxn ang="0">
                    <a:pos x="593" y="1259"/>
                  </a:cxn>
                  <a:cxn ang="0">
                    <a:pos x="535" y="1200"/>
                  </a:cxn>
                  <a:cxn ang="0">
                    <a:pos x="1021" y="0"/>
                  </a:cxn>
                  <a:cxn ang="0">
                    <a:pos x="48" y="0"/>
                  </a:cxn>
                  <a:cxn ang="0">
                    <a:pos x="0" y="48"/>
                  </a:cxn>
                  <a:cxn ang="0">
                    <a:pos x="0" y="1333"/>
                  </a:cxn>
                  <a:cxn ang="0">
                    <a:pos x="48" y="1381"/>
                  </a:cxn>
                  <a:cxn ang="0">
                    <a:pos x="1021" y="1381"/>
                  </a:cxn>
                  <a:cxn ang="0">
                    <a:pos x="1069" y="1333"/>
                  </a:cxn>
                  <a:cxn ang="0">
                    <a:pos x="1069" y="48"/>
                  </a:cxn>
                  <a:cxn ang="0">
                    <a:pos x="1021" y="0"/>
                  </a:cxn>
                  <a:cxn ang="0">
                    <a:pos x="445" y="77"/>
                  </a:cxn>
                  <a:cxn ang="0">
                    <a:pos x="625" y="77"/>
                  </a:cxn>
                  <a:cxn ang="0">
                    <a:pos x="632" y="84"/>
                  </a:cxn>
                  <a:cxn ang="0">
                    <a:pos x="625" y="91"/>
                  </a:cxn>
                  <a:cxn ang="0">
                    <a:pos x="445" y="91"/>
                  </a:cxn>
                  <a:cxn ang="0">
                    <a:pos x="437" y="84"/>
                  </a:cxn>
                  <a:cxn ang="0">
                    <a:pos x="445" y="77"/>
                  </a:cxn>
                  <a:cxn ang="0">
                    <a:pos x="535" y="1333"/>
                  </a:cxn>
                  <a:cxn ang="0">
                    <a:pos x="460" y="1259"/>
                  </a:cxn>
                  <a:cxn ang="0">
                    <a:pos x="535" y="1184"/>
                  </a:cxn>
                  <a:cxn ang="0">
                    <a:pos x="609" y="1259"/>
                  </a:cxn>
                  <a:cxn ang="0">
                    <a:pos x="535" y="1333"/>
                  </a:cxn>
                  <a:cxn ang="0">
                    <a:pos x="989" y="1135"/>
                  </a:cxn>
                  <a:cxn ang="0">
                    <a:pos x="80" y="1135"/>
                  </a:cxn>
                  <a:cxn ang="0">
                    <a:pos x="80" y="156"/>
                  </a:cxn>
                  <a:cxn ang="0">
                    <a:pos x="989" y="156"/>
                  </a:cxn>
                  <a:cxn ang="0">
                    <a:pos x="989" y="1135"/>
                  </a:cxn>
                </a:cxnLst>
                <a:rect l="0" t="0" r="r" b="b"/>
                <a:pathLst>
                  <a:path w="1069" h="1381">
                    <a:moveTo>
                      <a:pt x="535" y="1200"/>
                    </a:moveTo>
                    <a:cubicBezTo>
                      <a:pt x="502" y="1200"/>
                      <a:pt x="476" y="1226"/>
                      <a:pt x="476" y="1259"/>
                    </a:cubicBezTo>
                    <a:cubicBezTo>
                      <a:pt x="476" y="1291"/>
                      <a:pt x="502" y="1317"/>
                      <a:pt x="535" y="1317"/>
                    </a:cubicBezTo>
                    <a:cubicBezTo>
                      <a:pt x="567" y="1317"/>
                      <a:pt x="593" y="1291"/>
                      <a:pt x="593" y="1259"/>
                    </a:cubicBezTo>
                    <a:cubicBezTo>
                      <a:pt x="593" y="1226"/>
                      <a:pt x="567" y="1200"/>
                      <a:pt x="535" y="1200"/>
                    </a:cubicBezTo>
                    <a:close/>
                    <a:moveTo>
                      <a:pt x="1021" y="0"/>
                    </a:moveTo>
                    <a:cubicBezTo>
                      <a:pt x="48" y="0"/>
                      <a:pt x="48" y="0"/>
                      <a:pt x="48" y="0"/>
                    </a:cubicBezTo>
                    <a:cubicBezTo>
                      <a:pt x="21" y="0"/>
                      <a:pt x="0" y="21"/>
                      <a:pt x="0" y="48"/>
                    </a:cubicBezTo>
                    <a:cubicBezTo>
                      <a:pt x="0" y="1333"/>
                      <a:pt x="0" y="1333"/>
                      <a:pt x="0" y="1333"/>
                    </a:cubicBezTo>
                    <a:cubicBezTo>
                      <a:pt x="0" y="1360"/>
                      <a:pt x="21" y="1381"/>
                      <a:pt x="48" y="1381"/>
                    </a:cubicBezTo>
                    <a:cubicBezTo>
                      <a:pt x="1021" y="1381"/>
                      <a:pt x="1021" y="1381"/>
                      <a:pt x="1021" y="1381"/>
                    </a:cubicBezTo>
                    <a:cubicBezTo>
                      <a:pt x="1048" y="1381"/>
                      <a:pt x="1069" y="1360"/>
                      <a:pt x="1069" y="1333"/>
                    </a:cubicBezTo>
                    <a:cubicBezTo>
                      <a:pt x="1069" y="48"/>
                      <a:pt x="1069" y="48"/>
                      <a:pt x="1069" y="48"/>
                    </a:cubicBezTo>
                    <a:cubicBezTo>
                      <a:pt x="1069" y="21"/>
                      <a:pt x="1048" y="0"/>
                      <a:pt x="1021" y="0"/>
                    </a:cubicBezTo>
                    <a:close/>
                    <a:moveTo>
                      <a:pt x="445" y="77"/>
                    </a:moveTo>
                    <a:cubicBezTo>
                      <a:pt x="625" y="77"/>
                      <a:pt x="625" y="77"/>
                      <a:pt x="625" y="77"/>
                    </a:cubicBezTo>
                    <a:cubicBezTo>
                      <a:pt x="630" y="77"/>
                      <a:pt x="632" y="80"/>
                      <a:pt x="632" y="84"/>
                    </a:cubicBezTo>
                    <a:cubicBezTo>
                      <a:pt x="632" y="88"/>
                      <a:pt x="630" y="91"/>
                      <a:pt x="625" y="91"/>
                    </a:cubicBezTo>
                    <a:cubicBezTo>
                      <a:pt x="445" y="91"/>
                      <a:pt x="445" y="91"/>
                      <a:pt x="445" y="91"/>
                    </a:cubicBezTo>
                    <a:cubicBezTo>
                      <a:pt x="441" y="91"/>
                      <a:pt x="437" y="88"/>
                      <a:pt x="437" y="84"/>
                    </a:cubicBezTo>
                    <a:cubicBezTo>
                      <a:pt x="437" y="80"/>
                      <a:pt x="441" y="77"/>
                      <a:pt x="445" y="77"/>
                    </a:cubicBezTo>
                    <a:close/>
                    <a:moveTo>
                      <a:pt x="535" y="1333"/>
                    </a:moveTo>
                    <a:cubicBezTo>
                      <a:pt x="493" y="1333"/>
                      <a:pt x="460" y="1300"/>
                      <a:pt x="460" y="1259"/>
                    </a:cubicBezTo>
                    <a:cubicBezTo>
                      <a:pt x="460" y="1217"/>
                      <a:pt x="493" y="1184"/>
                      <a:pt x="535" y="1184"/>
                    </a:cubicBezTo>
                    <a:cubicBezTo>
                      <a:pt x="576" y="1184"/>
                      <a:pt x="609" y="1217"/>
                      <a:pt x="609" y="1259"/>
                    </a:cubicBezTo>
                    <a:cubicBezTo>
                      <a:pt x="609" y="1300"/>
                      <a:pt x="576" y="1333"/>
                      <a:pt x="535" y="1333"/>
                    </a:cubicBezTo>
                    <a:close/>
                    <a:moveTo>
                      <a:pt x="989" y="1135"/>
                    </a:moveTo>
                    <a:cubicBezTo>
                      <a:pt x="80" y="1135"/>
                      <a:pt x="80" y="1135"/>
                      <a:pt x="80" y="1135"/>
                    </a:cubicBezTo>
                    <a:cubicBezTo>
                      <a:pt x="80" y="156"/>
                      <a:pt x="80" y="156"/>
                      <a:pt x="80" y="156"/>
                    </a:cubicBezTo>
                    <a:cubicBezTo>
                      <a:pt x="989" y="156"/>
                      <a:pt x="989" y="156"/>
                      <a:pt x="989" y="156"/>
                    </a:cubicBezTo>
                    <a:lnTo>
                      <a:pt x="989" y="1135"/>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pPr defTabSz="1218936">
                  <a:defRPr/>
                </a:pPr>
                <a:endParaRPr lang="en-US" sz="2400" i="1" dirty="0">
                  <a:solidFill>
                    <a:srgbClr val="326A82"/>
                  </a:solidFill>
                </a:endParaRPr>
              </a:p>
            </p:txBody>
          </p:sp>
          <p:sp>
            <p:nvSpPr>
              <p:cNvPr id="107" name="Freeform 7"/>
              <p:cNvSpPr>
                <a:spLocks noEditPoints="1"/>
              </p:cNvSpPr>
              <p:nvPr/>
            </p:nvSpPr>
            <p:spPr bwMode="auto">
              <a:xfrm>
                <a:off x="3127096" y="5988832"/>
                <a:ext cx="88983" cy="174273"/>
              </a:xfrm>
              <a:custGeom>
                <a:avLst/>
                <a:gdLst/>
                <a:ahLst/>
                <a:cxnLst>
                  <a:cxn ang="0">
                    <a:pos x="478" y="0"/>
                  </a:cxn>
                  <a:cxn ang="0">
                    <a:pos x="48" y="0"/>
                  </a:cxn>
                  <a:cxn ang="0">
                    <a:pos x="0" y="48"/>
                  </a:cxn>
                  <a:cxn ang="0">
                    <a:pos x="0" y="992"/>
                  </a:cxn>
                  <a:cxn ang="0">
                    <a:pos x="48" y="1040"/>
                  </a:cxn>
                  <a:cxn ang="0">
                    <a:pos x="478" y="1040"/>
                  </a:cxn>
                  <a:cxn ang="0">
                    <a:pos x="526" y="992"/>
                  </a:cxn>
                  <a:cxn ang="0">
                    <a:pos x="526" y="48"/>
                  </a:cxn>
                  <a:cxn ang="0">
                    <a:pos x="478" y="0"/>
                  </a:cxn>
                  <a:cxn ang="0">
                    <a:pos x="195" y="75"/>
                  </a:cxn>
                  <a:cxn ang="0">
                    <a:pos x="331" y="75"/>
                  </a:cxn>
                  <a:cxn ang="0">
                    <a:pos x="340" y="82"/>
                  </a:cxn>
                  <a:cxn ang="0">
                    <a:pos x="331" y="89"/>
                  </a:cxn>
                  <a:cxn ang="0">
                    <a:pos x="195" y="89"/>
                  </a:cxn>
                  <a:cxn ang="0">
                    <a:pos x="186" y="82"/>
                  </a:cxn>
                  <a:cxn ang="0">
                    <a:pos x="195" y="75"/>
                  </a:cxn>
                  <a:cxn ang="0">
                    <a:pos x="263" y="999"/>
                  </a:cxn>
                  <a:cxn ang="0">
                    <a:pos x="207" y="943"/>
                  </a:cxn>
                  <a:cxn ang="0">
                    <a:pos x="263" y="887"/>
                  </a:cxn>
                  <a:cxn ang="0">
                    <a:pos x="319" y="943"/>
                  </a:cxn>
                  <a:cxn ang="0">
                    <a:pos x="263" y="999"/>
                  </a:cxn>
                  <a:cxn ang="0">
                    <a:pos x="473" y="817"/>
                  </a:cxn>
                  <a:cxn ang="0">
                    <a:pos x="53" y="817"/>
                  </a:cxn>
                  <a:cxn ang="0">
                    <a:pos x="53" y="131"/>
                  </a:cxn>
                  <a:cxn ang="0">
                    <a:pos x="473" y="131"/>
                  </a:cxn>
                  <a:cxn ang="0">
                    <a:pos x="473" y="817"/>
                  </a:cxn>
                  <a:cxn ang="0">
                    <a:pos x="263" y="899"/>
                  </a:cxn>
                  <a:cxn ang="0">
                    <a:pos x="219" y="943"/>
                  </a:cxn>
                  <a:cxn ang="0">
                    <a:pos x="263" y="987"/>
                  </a:cxn>
                  <a:cxn ang="0">
                    <a:pos x="307" y="943"/>
                  </a:cxn>
                  <a:cxn ang="0">
                    <a:pos x="263" y="899"/>
                  </a:cxn>
                </a:cxnLst>
                <a:rect l="0" t="0" r="r" b="b"/>
                <a:pathLst>
                  <a:path w="526" h="1040">
                    <a:moveTo>
                      <a:pt x="478" y="0"/>
                    </a:moveTo>
                    <a:cubicBezTo>
                      <a:pt x="48" y="0"/>
                      <a:pt x="48" y="0"/>
                      <a:pt x="48" y="0"/>
                    </a:cubicBezTo>
                    <a:cubicBezTo>
                      <a:pt x="22" y="0"/>
                      <a:pt x="0" y="21"/>
                      <a:pt x="0" y="48"/>
                    </a:cubicBezTo>
                    <a:cubicBezTo>
                      <a:pt x="0" y="992"/>
                      <a:pt x="0" y="992"/>
                      <a:pt x="0" y="992"/>
                    </a:cubicBezTo>
                    <a:cubicBezTo>
                      <a:pt x="0" y="1019"/>
                      <a:pt x="22" y="1040"/>
                      <a:pt x="48" y="1040"/>
                    </a:cubicBezTo>
                    <a:cubicBezTo>
                      <a:pt x="478" y="1040"/>
                      <a:pt x="478" y="1040"/>
                      <a:pt x="478" y="1040"/>
                    </a:cubicBezTo>
                    <a:cubicBezTo>
                      <a:pt x="504" y="1040"/>
                      <a:pt x="526" y="1019"/>
                      <a:pt x="526" y="992"/>
                    </a:cubicBezTo>
                    <a:cubicBezTo>
                      <a:pt x="526" y="48"/>
                      <a:pt x="526" y="48"/>
                      <a:pt x="526" y="48"/>
                    </a:cubicBezTo>
                    <a:cubicBezTo>
                      <a:pt x="526" y="21"/>
                      <a:pt x="504" y="0"/>
                      <a:pt x="478" y="0"/>
                    </a:cubicBezTo>
                    <a:close/>
                    <a:moveTo>
                      <a:pt x="195" y="75"/>
                    </a:moveTo>
                    <a:cubicBezTo>
                      <a:pt x="331" y="75"/>
                      <a:pt x="331" y="75"/>
                      <a:pt x="331" y="75"/>
                    </a:cubicBezTo>
                    <a:cubicBezTo>
                      <a:pt x="335" y="75"/>
                      <a:pt x="340" y="79"/>
                      <a:pt x="340" y="82"/>
                    </a:cubicBezTo>
                    <a:cubicBezTo>
                      <a:pt x="340" y="87"/>
                      <a:pt x="335" y="89"/>
                      <a:pt x="331" y="89"/>
                    </a:cubicBezTo>
                    <a:cubicBezTo>
                      <a:pt x="195" y="89"/>
                      <a:pt x="195" y="89"/>
                      <a:pt x="195" y="89"/>
                    </a:cubicBezTo>
                    <a:cubicBezTo>
                      <a:pt x="189" y="89"/>
                      <a:pt x="186" y="87"/>
                      <a:pt x="186" y="82"/>
                    </a:cubicBezTo>
                    <a:cubicBezTo>
                      <a:pt x="186" y="79"/>
                      <a:pt x="189" y="75"/>
                      <a:pt x="195" y="75"/>
                    </a:cubicBezTo>
                    <a:close/>
                    <a:moveTo>
                      <a:pt x="263" y="999"/>
                    </a:moveTo>
                    <a:cubicBezTo>
                      <a:pt x="232" y="999"/>
                      <a:pt x="207" y="974"/>
                      <a:pt x="207" y="943"/>
                    </a:cubicBezTo>
                    <a:cubicBezTo>
                      <a:pt x="207" y="912"/>
                      <a:pt x="232" y="887"/>
                      <a:pt x="263" y="887"/>
                    </a:cubicBezTo>
                    <a:cubicBezTo>
                      <a:pt x="294" y="887"/>
                      <a:pt x="319" y="912"/>
                      <a:pt x="319" y="943"/>
                    </a:cubicBezTo>
                    <a:cubicBezTo>
                      <a:pt x="319" y="974"/>
                      <a:pt x="294" y="999"/>
                      <a:pt x="263" y="999"/>
                    </a:cubicBezTo>
                    <a:close/>
                    <a:moveTo>
                      <a:pt x="473" y="817"/>
                    </a:moveTo>
                    <a:cubicBezTo>
                      <a:pt x="53" y="817"/>
                      <a:pt x="53" y="817"/>
                      <a:pt x="53" y="817"/>
                    </a:cubicBezTo>
                    <a:cubicBezTo>
                      <a:pt x="53" y="131"/>
                      <a:pt x="53" y="131"/>
                      <a:pt x="53" y="131"/>
                    </a:cubicBezTo>
                    <a:cubicBezTo>
                      <a:pt x="473" y="131"/>
                      <a:pt x="473" y="131"/>
                      <a:pt x="473" y="131"/>
                    </a:cubicBezTo>
                    <a:lnTo>
                      <a:pt x="473" y="817"/>
                    </a:lnTo>
                    <a:close/>
                    <a:moveTo>
                      <a:pt x="263" y="899"/>
                    </a:moveTo>
                    <a:cubicBezTo>
                      <a:pt x="239" y="899"/>
                      <a:pt x="219" y="918"/>
                      <a:pt x="219" y="943"/>
                    </a:cubicBezTo>
                    <a:cubicBezTo>
                      <a:pt x="219" y="967"/>
                      <a:pt x="239" y="987"/>
                      <a:pt x="263" y="987"/>
                    </a:cubicBezTo>
                    <a:cubicBezTo>
                      <a:pt x="287" y="987"/>
                      <a:pt x="307" y="967"/>
                      <a:pt x="307" y="943"/>
                    </a:cubicBezTo>
                    <a:cubicBezTo>
                      <a:pt x="307" y="918"/>
                      <a:pt x="287" y="899"/>
                      <a:pt x="263" y="899"/>
                    </a:cubicBez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pPr defTabSz="1218936">
                  <a:defRPr/>
                </a:pPr>
                <a:endParaRPr lang="en-US" sz="2400" i="1" dirty="0">
                  <a:solidFill>
                    <a:srgbClr val="326A82"/>
                  </a:solidFill>
                </a:endParaRPr>
              </a:p>
            </p:txBody>
          </p:sp>
        </p:grpSp>
        <p:sp>
          <p:nvSpPr>
            <p:cNvPr id="105" name="Freeform 79"/>
            <p:cNvSpPr>
              <a:spLocks noEditPoints="1"/>
            </p:cNvSpPr>
            <p:nvPr/>
          </p:nvSpPr>
          <p:spPr bwMode="auto">
            <a:xfrm>
              <a:off x="2312331" y="4741163"/>
              <a:ext cx="241658" cy="222040"/>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rgbClr val="0598BC"/>
            </a:solidFill>
            <a:ln>
              <a:noFill/>
            </a:ln>
          </p:spPr>
          <p:txBody>
            <a:bodyPr vert="horz" wrap="square" lIns="68571" tIns="34286" rIns="68571" bIns="34286" numCol="1" anchor="t" anchorCtr="0" compatLnSpc="1">
              <a:prstTxWarp prst="textNoShape">
                <a:avLst/>
              </a:prstTxWarp>
            </a:bodyPr>
            <a:lstStyle/>
            <a:p>
              <a:endParaRPr lang="en-US" i="1">
                <a:solidFill>
                  <a:srgbClr val="326A82"/>
                </a:solidFill>
              </a:endParaRPr>
            </a:p>
          </p:txBody>
        </p:sp>
      </p:grpSp>
      <p:grpSp>
        <p:nvGrpSpPr>
          <p:cNvPr id="117" name="组合 11"/>
          <p:cNvGrpSpPr/>
          <p:nvPr/>
        </p:nvGrpSpPr>
        <p:grpSpPr>
          <a:xfrm>
            <a:off x="4190003" y="2471651"/>
            <a:ext cx="3129937" cy="2574370"/>
            <a:chOff x="4240803" y="3005051"/>
            <a:chExt cx="3129937" cy="2574370"/>
          </a:xfrm>
        </p:grpSpPr>
        <p:grpSp>
          <p:nvGrpSpPr>
            <p:cNvPr id="118" name="组合 6"/>
            <p:cNvGrpSpPr/>
            <p:nvPr/>
          </p:nvGrpSpPr>
          <p:grpSpPr>
            <a:xfrm>
              <a:off x="4240803" y="3005051"/>
              <a:ext cx="3129937" cy="2574370"/>
              <a:chOff x="4240803" y="3005051"/>
              <a:chExt cx="3129937" cy="2574370"/>
            </a:xfrm>
          </p:grpSpPr>
          <p:sp>
            <p:nvSpPr>
              <p:cNvPr id="126" name="圆角矩形 125"/>
              <p:cNvSpPr/>
              <p:nvPr/>
            </p:nvSpPr>
            <p:spPr>
              <a:xfrm rot="10800000" flipH="1" flipV="1">
                <a:off x="4240803" y="3005051"/>
                <a:ext cx="3129937" cy="51531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27" name="矩形 92"/>
              <p:cNvSpPr/>
              <p:nvPr/>
            </p:nvSpPr>
            <p:spPr>
              <a:xfrm>
                <a:off x="4528227" y="3092877"/>
                <a:ext cx="2583844" cy="333553"/>
              </a:xfrm>
              <a:prstGeom prst="rect">
                <a:avLst/>
              </a:prstGeom>
            </p:spPr>
            <p:txBody>
              <a:bodyPr wrap="square">
                <a:spAutoFit/>
              </a:bodyPr>
              <a:lstStyle/>
              <a:p>
                <a:pPr algn="ctr" defTabSz="342813">
                  <a:lnSpc>
                    <a:spcPts val="2000"/>
                  </a:lnSpc>
                  <a:defRPr/>
                </a:pPr>
                <a:r>
                  <a:rPr lang="en-US" altLang="zh-CN" sz="1600" b="1" i="1" kern="0" dirty="0">
                    <a:solidFill>
                      <a:srgbClr val="326A82"/>
                    </a:solidFill>
                    <a:latin typeface="微软雅黑" panose="020B0503020204020204" pitchFamily="34" charset="-122"/>
                    <a:ea typeface="微软雅黑" panose="020B0503020204020204" pitchFamily="34" charset="-122"/>
                  </a:rPr>
                  <a:t>Accelerate </a:t>
                </a:r>
                <a:r>
                  <a:rPr lang="zh-CN" altLang="en-US" sz="1600" b="1" i="1" kern="0" dirty="0">
                    <a:solidFill>
                      <a:srgbClr val="326A82"/>
                    </a:solidFill>
                    <a:latin typeface="微软雅黑" panose="020B0503020204020204" pitchFamily="34" charset="-122"/>
                    <a:ea typeface="微软雅黑" panose="020B0503020204020204" pitchFamily="34" charset="-122"/>
                  </a:rPr>
                  <a:t>促进与加速</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128" name="矩形 93"/>
              <p:cNvSpPr/>
              <p:nvPr/>
            </p:nvSpPr>
            <p:spPr>
              <a:xfrm>
                <a:off x="4254057" y="3513389"/>
                <a:ext cx="3113078" cy="2066032"/>
              </a:xfrm>
              <a:prstGeom prst="rect">
                <a:avLst/>
              </a:prstGeom>
              <a:solidFill>
                <a:srgbClr val="0598BC">
                  <a:alpha val="2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326A82"/>
                  </a:solidFill>
                </a:endParaRPr>
              </a:p>
            </p:txBody>
          </p:sp>
          <p:sp>
            <p:nvSpPr>
              <p:cNvPr id="129" name="椭圆 128"/>
              <p:cNvSpPr/>
              <p:nvPr/>
            </p:nvSpPr>
            <p:spPr>
              <a:xfrm>
                <a:off x="4880212" y="4570363"/>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0" name="椭圆 129"/>
              <p:cNvSpPr/>
              <p:nvPr/>
            </p:nvSpPr>
            <p:spPr>
              <a:xfrm>
                <a:off x="5834068" y="4570363"/>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1" name="椭圆 130"/>
              <p:cNvSpPr/>
              <p:nvPr/>
            </p:nvSpPr>
            <p:spPr>
              <a:xfrm>
                <a:off x="5834068" y="3628930"/>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2" name="椭圆 131"/>
              <p:cNvSpPr/>
              <p:nvPr/>
            </p:nvSpPr>
            <p:spPr>
              <a:xfrm>
                <a:off x="4880212" y="3628930"/>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3" name="矩形 96"/>
              <p:cNvSpPr/>
              <p:nvPr/>
            </p:nvSpPr>
            <p:spPr>
              <a:xfrm>
                <a:off x="4890362" y="3922040"/>
                <a:ext cx="904356" cy="523220"/>
              </a:xfrm>
              <a:prstGeom prst="rect">
                <a:avLst/>
              </a:prstGeom>
            </p:spPr>
            <p:txBody>
              <a:bodyPr wrap="square">
                <a:spAutoFit/>
              </a:bodyPr>
              <a:lstStyle/>
              <a:p>
                <a:pPr algn="ctr">
                  <a:spcAft>
                    <a:spcPts val="600"/>
                  </a:spcAft>
                </a:pPr>
                <a:r>
                  <a:rPr lang="en-US" altLang="zh-CN" sz="1400" b="1" i="1" dirty="0" smtClean="0">
                    <a:solidFill>
                      <a:srgbClr val="326A82"/>
                    </a:solidFill>
                  </a:rPr>
                  <a:t>ICO/</a:t>
                </a:r>
                <a:r>
                  <a:rPr lang="zh-CN" altLang="en-US" sz="1400" b="1" i="1" dirty="0" smtClean="0">
                    <a:solidFill>
                      <a:srgbClr val="326A82"/>
                    </a:solidFill>
                  </a:rPr>
                  <a:t>数字资产交易</a:t>
                </a:r>
                <a:endParaRPr lang="en-US" altLang="zh-CN" sz="1400" b="1" i="1" dirty="0">
                  <a:solidFill>
                    <a:srgbClr val="326A82"/>
                  </a:solidFill>
                </a:endParaRPr>
              </a:p>
            </p:txBody>
          </p:sp>
          <p:sp>
            <p:nvSpPr>
              <p:cNvPr id="134" name="矩形 101"/>
              <p:cNvSpPr/>
              <p:nvPr/>
            </p:nvSpPr>
            <p:spPr>
              <a:xfrm>
                <a:off x="5825164" y="3974374"/>
                <a:ext cx="927317" cy="523220"/>
              </a:xfrm>
              <a:prstGeom prst="rect">
                <a:avLst/>
              </a:prstGeom>
            </p:spPr>
            <p:txBody>
              <a:bodyPr wrap="square">
                <a:spAutoFit/>
              </a:bodyPr>
              <a:lstStyle/>
              <a:p>
                <a:pPr algn="ctr">
                  <a:spcAft>
                    <a:spcPts val="600"/>
                  </a:spcAft>
                </a:pPr>
                <a:r>
                  <a:rPr lang="en-US" altLang="zh-CN" sz="1400" b="1" i="1" dirty="0" err="1" smtClean="0">
                    <a:solidFill>
                      <a:srgbClr val="326A82"/>
                    </a:solidFill>
                  </a:rPr>
                  <a:t>BaaS</a:t>
                </a:r>
                <a:r>
                  <a:rPr lang="en-US" altLang="zh-CN" sz="1400" b="1" i="1" dirty="0" smtClean="0">
                    <a:solidFill>
                      <a:srgbClr val="326A82"/>
                    </a:solidFill>
                  </a:rPr>
                  <a:t> Services</a:t>
                </a:r>
                <a:endParaRPr lang="en-US" altLang="zh-CN" sz="1400" b="1" i="1" dirty="0">
                  <a:solidFill>
                    <a:srgbClr val="326A82"/>
                  </a:solidFill>
                </a:endParaRPr>
              </a:p>
            </p:txBody>
          </p:sp>
          <p:sp>
            <p:nvSpPr>
              <p:cNvPr id="135" name="矩形 106"/>
              <p:cNvSpPr/>
              <p:nvPr/>
            </p:nvSpPr>
            <p:spPr>
              <a:xfrm>
                <a:off x="4852911" y="4952666"/>
                <a:ext cx="927301" cy="523220"/>
              </a:xfrm>
              <a:prstGeom prst="rect">
                <a:avLst/>
              </a:prstGeom>
            </p:spPr>
            <p:txBody>
              <a:bodyPr wrap="square">
                <a:spAutoFit/>
              </a:bodyPr>
              <a:lstStyle/>
              <a:p>
                <a:pPr algn="ctr">
                  <a:spcAft>
                    <a:spcPts val="600"/>
                  </a:spcAft>
                </a:pPr>
                <a:r>
                  <a:rPr lang="zh-CN" altLang="en-US" sz="1400" b="1" i="1" dirty="0" smtClean="0">
                    <a:solidFill>
                      <a:srgbClr val="326A82"/>
                    </a:solidFill>
                  </a:rPr>
                  <a:t>区块链底层构架</a:t>
                </a:r>
                <a:endParaRPr lang="en-US" altLang="zh-CN" sz="1400" b="1" i="1" dirty="0">
                  <a:solidFill>
                    <a:srgbClr val="326A82"/>
                  </a:solidFill>
                </a:endParaRPr>
              </a:p>
            </p:txBody>
          </p:sp>
          <p:sp>
            <p:nvSpPr>
              <p:cNvPr id="136" name="矩形 111"/>
              <p:cNvSpPr/>
              <p:nvPr/>
            </p:nvSpPr>
            <p:spPr>
              <a:xfrm>
                <a:off x="5830463" y="4946540"/>
                <a:ext cx="927317" cy="523220"/>
              </a:xfrm>
              <a:prstGeom prst="rect">
                <a:avLst/>
              </a:prstGeom>
            </p:spPr>
            <p:txBody>
              <a:bodyPr wrap="square">
                <a:spAutoFit/>
              </a:bodyPr>
              <a:lstStyle/>
              <a:p>
                <a:pPr algn="ctr">
                  <a:spcAft>
                    <a:spcPts val="600"/>
                  </a:spcAft>
                </a:pPr>
                <a:r>
                  <a:rPr lang="en-US" altLang="zh-CN" sz="1400" b="1" i="1" dirty="0" smtClean="0">
                    <a:solidFill>
                      <a:srgbClr val="326A82"/>
                    </a:solidFill>
                  </a:rPr>
                  <a:t>Security</a:t>
                </a:r>
                <a:r>
                  <a:rPr lang="zh-CN" altLang="en-US" sz="1400" b="1" i="1" dirty="0" smtClean="0">
                    <a:solidFill>
                      <a:srgbClr val="326A82"/>
                    </a:solidFill>
                  </a:rPr>
                  <a:t>安全</a:t>
                </a:r>
                <a:endParaRPr lang="en-US" altLang="zh-CN" sz="1400" b="1" i="1" dirty="0">
                  <a:solidFill>
                    <a:srgbClr val="326A82"/>
                  </a:solidFill>
                </a:endParaRPr>
              </a:p>
            </p:txBody>
          </p:sp>
        </p:grpSp>
        <p:grpSp>
          <p:nvGrpSpPr>
            <p:cNvPr id="119" name="组合 167"/>
            <p:cNvGrpSpPr/>
            <p:nvPr/>
          </p:nvGrpSpPr>
          <p:grpSpPr>
            <a:xfrm>
              <a:off x="5207140" y="3758437"/>
              <a:ext cx="197295" cy="212669"/>
              <a:chOff x="4935538" y="3843677"/>
              <a:chExt cx="488950" cy="527050"/>
            </a:xfrm>
          </p:grpSpPr>
          <p:sp>
            <p:nvSpPr>
              <p:cNvPr id="123" name="Freeform 85"/>
              <p:cNvSpPr>
                <a:spLocks/>
              </p:cNvSpPr>
              <p:nvPr/>
            </p:nvSpPr>
            <p:spPr bwMode="auto">
              <a:xfrm>
                <a:off x="5292726" y="3843677"/>
                <a:ext cx="131762" cy="527050"/>
              </a:xfrm>
              <a:custGeom>
                <a:avLst/>
                <a:gdLst>
                  <a:gd name="T0" fmla="*/ 0 w 48"/>
                  <a:gd name="T1" fmla="*/ 181 h 192"/>
                  <a:gd name="T2" fmla="*/ 12 w 48"/>
                  <a:gd name="T3" fmla="*/ 192 h 192"/>
                  <a:gd name="T4" fmla="*/ 37 w 48"/>
                  <a:gd name="T5" fmla="*/ 192 h 192"/>
                  <a:gd name="T6" fmla="*/ 48 w 48"/>
                  <a:gd name="T7" fmla="*/ 181 h 192"/>
                  <a:gd name="T8" fmla="*/ 48 w 48"/>
                  <a:gd name="T9" fmla="*/ 11 h 192"/>
                  <a:gd name="T10" fmla="*/ 37 w 48"/>
                  <a:gd name="T11" fmla="*/ 0 h 192"/>
                  <a:gd name="T12" fmla="*/ 12 w 48"/>
                  <a:gd name="T13" fmla="*/ 0 h 192"/>
                  <a:gd name="T14" fmla="*/ 0 w 48"/>
                  <a:gd name="T15" fmla="*/ 11 h 192"/>
                  <a:gd name="T16" fmla="*/ 0 w 48"/>
                  <a:gd name="T17" fmla="*/ 18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92">
                    <a:moveTo>
                      <a:pt x="0" y="181"/>
                    </a:moveTo>
                    <a:cubicBezTo>
                      <a:pt x="0" y="187"/>
                      <a:pt x="5" y="192"/>
                      <a:pt x="12" y="192"/>
                    </a:cubicBezTo>
                    <a:cubicBezTo>
                      <a:pt x="37" y="192"/>
                      <a:pt x="37" y="192"/>
                      <a:pt x="37" y="192"/>
                    </a:cubicBezTo>
                    <a:cubicBezTo>
                      <a:pt x="43" y="192"/>
                      <a:pt x="48" y="187"/>
                      <a:pt x="48" y="181"/>
                    </a:cubicBezTo>
                    <a:cubicBezTo>
                      <a:pt x="48" y="11"/>
                      <a:pt x="48" y="11"/>
                      <a:pt x="48" y="11"/>
                    </a:cubicBezTo>
                    <a:cubicBezTo>
                      <a:pt x="48" y="5"/>
                      <a:pt x="43" y="0"/>
                      <a:pt x="37" y="0"/>
                    </a:cubicBezTo>
                    <a:cubicBezTo>
                      <a:pt x="12" y="0"/>
                      <a:pt x="12" y="0"/>
                      <a:pt x="12" y="0"/>
                    </a:cubicBezTo>
                    <a:cubicBezTo>
                      <a:pt x="5" y="0"/>
                      <a:pt x="0" y="5"/>
                      <a:pt x="0" y="11"/>
                    </a:cubicBezTo>
                    <a:lnTo>
                      <a:pt x="0" y="181"/>
                    </a:lnTo>
                    <a:close/>
                  </a:path>
                </a:pathLst>
              </a:custGeom>
              <a:noFill/>
              <a:ln w="9525">
                <a:solidFill>
                  <a:srgbClr val="008647"/>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solidFill>
                    <a:srgbClr val="326A82"/>
                  </a:solidFill>
                </a:endParaRPr>
              </a:p>
            </p:txBody>
          </p:sp>
          <p:sp>
            <p:nvSpPr>
              <p:cNvPr id="124" name="Freeform 86"/>
              <p:cNvSpPr>
                <a:spLocks/>
              </p:cNvSpPr>
              <p:nvPr/>
            </p:nvSpPr>
            <p:spPr bwMode="auto">
              <a:xfrm>
                <a:off x="5116514" y="4051639"/>
                <a:ext cx="131762" cy="319086"/>
              </a:xfrm>
              <a:custGeom>
                <a:avLst/>
                <a:gdLst>
                  <a:gd name="T0" fmla="*/ 0 w 48"/>
                  <a:gd name="T1" fmla="*/ 110 h 116"/>
                  <a:gd name="T2" fmla="*/ 11 w 48"/>
                  <a:gd name="T3" fmla="*/ 116 h 116"/>
                  <a:gd name="T4" fmla="*/ 36 w 48"/>
                  <a:gd name="T5" fmla="*/ 116 h 116"/>
                  <a:gd name="T6" fmla="*/ 48 w 48"/>
                  <a:gd name="T7" fmla="*/ 110 h 116"/>
                  <a:gd name="T8" fmla="*/ 48 w 48"/>
                  <a:gd name="T9" fmla="*/ 7 h 116"/>
                  <a:gd name="T10" fmla="*/ 36 w 48"/>
                  <a:gd name="T11" fmla="*/ 0 h 116"/>
                  <a:gd name="T12" fmla="*/ 11 w 48"/>
                  <a:gd name="T13" fmla="*/ 0 h 116"/>
                  <a:gd name="T14" fmla="*/ 0 w 48"/>
                  <a:gd name="T15" fmla="*/ 7 h 116"/>
                  <a:gd name="T16" fmla="*/ 0 w 48"/>
                  <a:gd name="T17" fmla="*/ 11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16">
                    <a:moveTo>
                      <a:pt x="0" y="110"/>
                    </a:moveTo>
                    <a:cubicBezTo>
                      <a:pt x="0" y="113"/>
                      <a:pt x="5" y="116"/>
                      <a:pt x="11" y="116"/>
                    </a:cubicBezTo>
                    <a:cubicBezTo>
                      <a:pt x="36" y="116"/>
                      <a:pt x="36" y="116"/>
                      <a:pt x="36" y="116"/>
                    </a:cubicBezTo>
                    <a:cubicBezTo>
                      <a:pt x="43" y="116"/>
                      <a:pt x="48" y="113"/>
                      <a:pt x="48" y="110"/>
                    </a:cubicBezTo>
                    <a:cubicBezTo>
                      <a:pt x="48" y="7"/>
                      <a:pt x="48" y="7"/>
                      <a:pt x="48" y="7"/>
                    </a:cubicBezTo>
                    <a:cubicBezTo>
                      <a:pt x="48" y="3"/>
                      <a:pt x="43" y="0"/>
                      <a:pt x="36" y="0"/>
                    </a:cubicBezTo>
                    <a:cubicBezTo>
                      <a:pt x="11" y="0"/>
                      <a:pt x="11" y="0"/>
                      <a:pt x="11" y="0"/>
                    </a:cubicBezTo>
                    <a:cubicBezTo>
                      <a:pt x="5" y="0"/>
                      <a:pt x="0" y="3"/>
                      <a:pt x="0" y="7"/>
                    </a:cubicBezTo>
                    <a:lnTo>
                      <a:pt x="0" y="110"/>
                    </a:lnTo>
                    <a:close/>
                  </a:path>
                </a:pathLst>
              </a:custGeom>
              <a:noFill/>
              <a:ln w="9525">
                <a:solidFill>
                  <a:srgbClr val="008647"/>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solidFill>
                    <a:srgbClr val="326A82"/>
                  </a:solidFill>
                </a:endParaRPr>
              </a:p>
            </p:txBody>
          </p:sp>
          <p:sp>
            <p:nvSpPr>
              <p:cNvPr id="125" name="Freeform 87"/>
              <p:cNvSpPr>
                <a:spLocks/>
              </p:cNvSpPr>
              <p:nvPr/>
            </p:nvSpPr>
            <p:spPr bwMode="auto">
              <a:xfrm>
                <a:off x="4935538" y="4145302"/>
                <a:ext cx="128587" cy="222251"/>
              </a:xfrm>
              <a:custGeom>
                <a:avLst/>
                <a:gdLst>
                  <a:gd name="T0" fmla="*/ 0 w 47"/>
                  <a:gd name="T1" fmla="*/ 76 h 81"/>
                  <a:gd name="T2" fmla="*/ 11 w 47"/>
                  <a:gd name="T3" fmla="*/ 81 h 81"/>
                  <a:gd name="T4" fmla="*/ 36 w 47"/>
                  <a:gd name="T5" fmla="*/ 81 h 81"/>
                  <a:gd name="T6" fmla="*/ 47 w 47"/>
                  <a:gd name="T7" fmla="*/ 76 h 81"/>
                  <a:gd name="T8" fmla="*/ 47 w 47"/>
                  <a:gd name="T9" fmla="*/ 5 h 81"/>
                  <a:gd name="T10" fmla="*/ 36 w 47"/>
                  <a:gd name="T11" fmla="*/ 0 h 81"/>
                  <a:gd name="T12" fmla="*/ 11 w 47"/>
                  <a:gd name="T13" fmla="*/ 0 h 81"/>
                  <a:gd name="T14" fmla="*/ 0 w 47"/>
                  <a:gd name="T15" fmla="*/ 5 h 81"/>
                  <a:gd name="T16" fmla="*/ 0 w 47"/>
                  <a:gd name="T17" fmla="*/ 7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81">
                    <a:moveTo>
                      <a:pt x="0" y="76"/>
                    </a:moveTo>
                    <a:cubicBezTo>
                      <a:pt x="0" y="79"/>
                      <a:pt x="5" y="81"/>
                      <a:pt x="11" y="81"/>
                    </a:cubicBezTo>
                    <a:cubicBezTo>
                      <a:pt x="36" y="81"/>
                      <a:pt x="36" y="81"/>
                      <a:pt x="36" y="81"/>
                    </a:cubicBezTo>
                    <a:cubicBezTo>
                      <a:pt x="42" y="81"/>
                      <a:pt x="47" y="79"/>
                      <a:pt x="47" y="76"/>
                    </a:cubicBezTo>
                    <a:cubicBezTo>
                      <a:pt x="47" y="5"/>
                      <a:pt x="47" y="5"/>
                      <a:pt x="47" y="5"/>
                    </a:cubicBezTo>
                    <a:cubicBezTo>
                      <a:pt x="47" y="2"/>
                      <a:pt x="42" y="0"/>
                      <a:pt x="36" y="0"/>
                    </a:cubicBezTo>
                    <a:cubicBezTo>
                      <a:pt x="11" y="0"/>
                      <a:pt x="11" y="0"/>
                      <a:pt x="11" y="0"/>
                    </a:cubicBezTo>
                    <a:cubicBezTo>
                      <a:pt x="5" y="0"/>
                      <a:pt x="0" y="2"/>
                      <a:pt x="0" y="5"/>
                    </a:cubicBezTo>
                    <a:lnTo>
                      <a:pt x="0" y="76"/>
                    </a:lnTo>
                    <a:close/>
                  </a:path>
                </a:pathLst>
              </a:custGeom>
              <a:noFill/>
              <a:ln w="9525">
                <a:solidFill>
                  <a:srgbClr val="008647"/>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solidFill>
                    <a:srgbClr val="326A82"/>
                  </a:solidFill>
                </a:endParaRPr>
              </a:p>
            </p:txBody>
          </p:sp>
        </p:grpSp>
        <p:sp>
          <p:nvSpPr>
            <p:cNvPr id="120" name="Freeform 92"/>
            <p:cNvSpPr>
              <a:spLocks noEditPoints="1"/>
            </p:cNvSpPr>
            <p:nvPr/>
          </p:nvSpPr>
          <p:spPr bwMode="auto">
            <a:xfrm>
              <a:off x="6177432" y="3754649"/>
              <a:ext cx="207661" cy="263053"/>
            </a:xfrm>
            <a:custGeom>
              <a:avLst/>
              <a:gdLst>
                <a:gd name="T0" fmla="*/ 340 w 347"/>
                <a:gd name="T1" fmla="*/ 93 h 440"/>
                <a:gd name="T2" fmla="*/ 281 w 347"/>
                <a:gd name="T3" fmla="*/ 93 h 440"/>
                <a:gd name="T4" fmla="*/ 281 w 347"/>
                <a:gd name="T5" fmla="*/ 34 h 440"/>
                <a:gd name="T6" fmla="*/ 273 w 347"/>
                <a:gd name="T7" fmla="*/ 27 h 440"/>
                <a:gd name="T8" fmla="*/ 214 w 347"/>
                <a:gd name="T9" fmla="*/ 27 h 440"/>
                <a:gd name="T10" fmla="*/ 214 w 347"/>
                <a:gd name="T11" fmla="*/ 7 h 440"/>
                <a:gd name="T12" fmla="*/ 207 w 347"/>
                <a:gd name="T13" fmla="*/ 0 h 440"/>
                <a:gd name="T14" fmla="*/ 140 w 347"/>
                <a:gd name="T15" fmla="*/ 0 h 440"/>
                <a:gd name="T16" fmla="*/ 133 w 347"/>
                <a:gd name="T17" fmla="*/ 7 h 440"/>
                <a:gd name="T18" fmla="*/ 133 w 347"/>
                <a:gd name="T19" fmla="*/ 27 h 440"/>
                <a:gd name="T20" fmla="*/ 74 w 347"/>
                <a:gd name="T21" fmla="*/ 27 h 440"/>
                <a:gd name="T22" fmla="*/ 66 w 347"/>
                <a:gd name="T23" fmla="*/ 34 h 440"/>
                <a:gd name="T24" fmla="*/ 66 w 347"/>
                <a:gd name="T25" fmla="*/ 159 h 440"/>
                <a:gd name="T26" fmla="*/ 7 w 347"/>
                <a:gd name="T27" fmla="*/ 159 h 440"/>
                <a:gd name="T28" fmla="*/ 0 w 347"/>
                <a:gd name="T29" fmla="*/ 167 h 440"/>
                <a:gd name="T30" fmla="*/ 0 w 347"/>
                <a:gd name="T31" fmla="*/ 300 h 440"/>
                <a:gd name="T32" fmla="*/ 2 w 347"/>
                <a:gd name="T33" fmla="*/ 305 h 440"/>
                <a:gd name="T34" fmla="*/ 66 w 347"/>
                <a:gd name="T35" fmla="*/ 369 h 440"/>
                <a:gd name="T36" fmla="*/ 66 w 347"/>
                <a:gd name="T37" fmla="*/ 433 h 440"/>
                <a:gd name="T38" fmla="*/ 74 w 347"/>
                <a:gd name="T39" fmla="*/ 440 h 440"/>
                <a:gd name="T40" fmla="*/ 273 w 347"/>
                <a:gd name="T41" fmla="*/ 440 h 440"/>
                <a:gd name="T42" fmla="*/ 281 w 347"/>
                <a:gd name="T43" fmla="*/ 433 h 440"/>
                <a:gd name="T44" fmla="*/ 281 w 347"/>
                <a:gd name="T45" fmla="*/ 364 h 440"/>
                <a:gd name="T46" fmla="*/ 345 w 347"/>
                <a:gd name="T47" fmla="*/ 305 h 440"/>
                <a:gd name="T48" fmla="*/ 347 w 347"/>
                <a:gd name="T49" fmla="*/ 300 h 440"/>
                <a:gd name="T50" fmla="*/ 347 w 347"/>
                <a:gd name="T51" fmla="*/ 100 h 440"/>
                <a:gd name="T52" fmla="*/ 340 w 347"/>
                <a:gd name="T53" fmla="*/ 93 h 440"/>
                <a:gd name="T54" fmla="*/ 332 w 347"/>
                <a:gd name="T55" fmla="*/ 296 h 440"/>
                <a:gd name="T56" fmla="*/ 268 w 347"/>
                <a:gd name="T57" fmla="*/ 355 h 440"/>
                <a:gd name="T58" fmla="*/ 266 w 347"/>
                <a:gd name="T59" fmla="*/ 361 h 440"/>
                <a:gd name="T60" fmla="*/ 266 w 347"/>
                <a:gd name="T61" fmla="*/ 425 h 440"/>
                <a:gd name="T62" fmla="*/ 81 w 347"/>
                <a:gd name="T63" fmla="*/ 425 h 440"/>
                <a:gd name="T64" fmla="*/ 81 w 347"/>
                <a:gd name="T65" fmla="*/ 366 h 440"/>
                <a:gd name="T66" fmla="*/ 79 w 347"/>
                <a:gd name="T67" fmla="*/ 361 h 440"/>
                <a:gd name="T68" fmla="*/ 15 w 347"/>
                <a:gd name="T69" fmla="*/ 297 h 440"/>
                <a:gd name="T70" fmla="*/ 15 w 347"/>
                <a:gd name="T71" fmla="*/ 174 h 440"/>
                <a:gd name="T72" fmla="*/ 66 w 347"/>
                <a:gd name="T73" fmla="*/ 174 h 440"/>
                <a:gd name="T74" fmla="*/ 66 w 347"/>
                <a:gd name="T75" fmla="*/ 233 h 440"/>
                <a:gd name="T76" fmla="*/ 81 w 347"/>
                <a:gd name="T77" fmla="*/ 233 h 440"/>
                <a:gd name="T78" fmla="*/ 81 w 347"/>
                <a:gd name="T79" fmla="*/ 167 h 440"/>
                <a:gd name="T80" fmla="*/ 81 w 347"/>
                <a:gd name="T81" fmla="*/ 41 h 440"/>
                <a:gd name="T82" fmla="*/ 133 w 347"/>
                <a:gd name="T83" fmla="*/ 41 h 440"/>
                <a:gd name="T84" fmla="*/ 133 w 347"/>
                <a:gd name="T85" fmla="*/ 233 h 440"/>
                <a:gd name="T86" fmla="*/ 148 w 347"/>
                <a:gd name="T87" fmla="*/ 233 h 440"/>
                <a:gd name="T88" fmla="*/ 148 w 347"/>
                <a:gd name="T89" fmla="*/ 34 h 440"/>
                <a:gd name="T90" fmla="*/ 148 w 347"/>
                <a:gd name="T91" fmla="*/ 15 h 440"/>
                <a:gd name="T92" fmla="*/ 199 w 347"/>
                <a:gd name="T93" fmla="*/ 15 h 440"/>
                <a:gd name="T94" fmla="*/ 199 w 347"/>
                <a:gd name="T95" fmla="*/ 34 h 440"/>
                <a:gd name="T96" fmla="*/ 199 w 347"/>
                <a:gd name="T97" fmla="*/ 233 h 440"/>
                <a:gd name="T98" fmla="*/ 214 w 347"/>
                <a:gd name="T99" fmla="*/ 233 h 440"/>
                <a:gd name="T100" fmla="*/ 214 w 347"/>
                <a:gd name="T101" fmla="*/ 41 h 440"/>
                <a:gd name="T102" fmla="*/ 266 w 347"/>
                <a:gd name="T103" fmla="*/ 41 h 440"/>
                <a:gd name="T104" fmla="*/ 266 w 347"/>
                <a:gd name="T105" fmla="*/ 100 h 440"/>
                <a:gd name="T106" fmla="*/ 266 w 347"/>
                <a:gd name="T107" fmla="*/ 233 h 440"/>
                <a:gd name="T108" fmla="*/ 281 w 347"/>
                <a:gd name="T109" fmla="*/ 233 h 440"/>
                <a:gd name="T110" fmla="*/ 281 w 347"/>
                <a:gd name="T111" fmla="*/ 108 h 440"/>
                <a:gd name="T112" fmla="*/ 332 w 347"/>
                <a:gd name="T113" fmla="*/ 108 h 440"/>
                <a:gd name="T114" fmla="*/ 332 w 347"/>
                <a:gd name="T11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7" h="440">
                  <a:moveTo>
                    <a:pt x="340" y="93"/>
                  </a:moveTo>
                  <a:cubicBezTo>
                    <a:pt x="281" y="93"/>
                    <a:pt x="281" y="93"/>
                    <a:pt x="281" y="93"/>
                  </a:cubicBezTo>
                  <a:cubicBezTo>
                    <a:pt x="281" y="34"/>
                    <a:pt x="281" y="34"/>
                    <a:pt x="281" y="34"/>
                  </a:cubicBezTo>
                  <a:cubicBezTo>
                    <a:pt x="281" y="30"/>
                    <a:pt x="277" y="27"/>
                    <a:pt x="273" y="27"/>
                  </a:cubicBezTo>
                  <a:cubicBezTo>
                    <a:pt x="214" y="27"/>
                    <a:pt x="214" y="27"/>
                    <a:pt x="214" y="27"/>
                  </a:cubicBezTo>
                  <a:cubicBezTo>
                    <a:pt x="214" y="7"/>
                    <a:pt x="214" y="7"/>
                    <a:pt x="214" y="7"/>
                  </a:cubicBezTo>
                  <a:cubicBezTo>
                    <a:pt x="214" y="3"/>
                    <a:pt x="211" y="0"/>
                    <a:pt x="207" y="0"/>
                  </a:cubicBezTo>
                  <a:cubicBezTo>
                    <a:pt x="140" y="0"/>
                    <a:pt x="140" y="0"/>
                    <a:pt x="140" y="0"/>
                  </a:cubicBezTo>
                  <a:cubicBezTo>
                    <a:pt x="136" y="0"/>
                    <a:pt x="133" y="3"/>
                    <a:pt x="133" y="7"/>
                  </a:cubicBezTo>
                  <a:cubicBezTo>
                    <a:pt x="133" y="27"/>
                    <a:pt x="133" y="27"/>
                    <a:pt x="133" y="27"/>
                  </a:cubicBezTo>
                  <a:cubicBezTo>
                    <a:pt x="74" y="27"/>
                    <a:pt x="74" y="27"/>
                    <a:pt x="74" y="27"/>
                  </a:cubicBezTo>
                  <a:cubicBezTo>
                    <a:pt x="70" y="27"/>
                    <a:pt x="66" y="30"/>
                    <a:pt x="66" y="34"/>
                  </a:cubicBezTo>
                  <a:cubicBezTo>
                    <a:pt x="66" y="159"/>
                    <a:pt x="66" y="159"/>
                    <a:pt x="66" y="159"/>
                  </a:cubicBezTo>
                  <a:cubicBezTo>
                    <a:pt x="7" y="159"/>
                    <a:pt x="7" y="159"/>
                    <a:pt x="7" y="159"/>
                  </a:cubicBezTo>
                  <a:cubicBezTo>
                    <a:pt x="3" y="159"/>
                    <a:pt x="0" y="163"/>
                    <a:pt x="0" y="167"/>
                  </a:cubicBezTo>
                  <a:cubicBezTo>
                    <a:pt x="0" y="300"/>
                    <a:pt x="0" y="300"/>
                    <a:pt x="0" y="300"/>
                  </a:cubicBezTo>
                  <a:cubicBezTo>
                    <a:pt x="0" y="302"/>
                    <a:pt x="1" y="304"/>
                    <a:pt x="2" y="305"/>
                  </a:cubicBezTo>
                  <a:cubicBezTo>
                    <a:pt x="66" y="369"/>
                    <a:pt x="66" y="369"/>
                    <a:pt x="66" y="369"/>
                  </a:cubicBezTo>
                  <a:cubicBezTo>
                    <a:pt x="66" y="433"/>
                    <a:pt x="66" y="433"/>
                    <a:pt x="66" y="433"/>
                  </a:cubicBezTo>
                  <a:cubicBezTo>
                    <a:pt x="66" y="437"/>
                    <a:pt x="70" y="440"/>
                    <a:pt x="74" y="440"/>
                  </a:cubicBezTo>
                  <a:cubicBezTo>
                    <a:pt x="273" y="440"/>
                    <a:pt x="273" y="440"/>
                    <a:pt x="273" y="440"/>
                  </a:cubicBezTo>
                  <a:cubicBezTo>
                    <a:pt x="277" y="440"/>
                    <a:pt x="281" y="437"/>
                    <a:pt x="281" y="433"/>
                  </a:cubicBezTo>
                  <a:cubicBezTo>
                    <a:pt x="281" y="364"/>
                    <a:pt x="281" y="364"/>
                    <a:pt x="281" y="364"/>
                  </a:cubicBezTo>
                  <a:cubicBezTo>
                    <a:pt x="345" y="305"/>
                    <a:pt x="345" y="305"/>
                    <a:pt x="345" y="305"/>
                  </a:cubicBezTo>
                  <a:cubicBezTo>
                    <a:pt x="346" y="304"/>
                    <a:pt x="347" y="302"/>
                    <a:pt x="347" y="300"/>
                  </a:cubicBezTo>
                  <a:cubicBezTo>
                    <a:pt x="347" y="100"/>
                    <a:pt x="347" y="100"/>
                    <a:pt x="347" y="100"/>
                  </a:cubicBezTo>
                  <a:cubicBezTo>
                    <a:pt x="347" y="96"/>
                    <a:pt x="344" y="93"/>
                    <a:pt x="340" y="93"/>
                  </a:cubicBezTo>
                  <a:close/>
                  <a:moveTo>
                    <a:pt x="332" y="296"/>
                  </a:moveTo>
                  <a:cubicBezTo>
                    <a:pt x="268" y="355"/>
                    <a:pt x="268" y="355"/>
                    <a:pt x="268" y="355"/>
                  </a:cubicBezTo>
                  <a:cubicBezTo>
                    <a:pt x="267" y="357"/>
                    <a:pt x="266" y="359"/>
                    <a:pt x="266" y="361"/>
                  </a:cubicBezTo>
                  <a:cubicBezTo>
                    <a:pt x="266" y="425"/>
                    <a:pt x="266" y="425"/>
                    <a:pt x="266" y="425"/>
                  </a:cubicBezTo>
                  <a:cubicBezTo>
                    <a:pt x="81" y="425"/>
                    <a:pt x="81" y="425"/>
                    <a:pt x="81" y="425"/>
                  </a:cubicBezTo>
                  <a:cubicBezTo>
                    <a:pt x="81" y="366"/>
                    <a:pt x="81" y="366"/>
                    <a:pt x="81" y="366"/>
                  </a:cubicBezTo>
                  <a:cubicBezTo>
                    <a:pt x="81" y="364"/>
                    <a:pt x="80" y="362"/>
                    <a:pt x="79" y="361"/>
                  </a:cubicBezTo>
                  <a:cubicBezTo>
                    <a:pt x="15" y="297"/>
                    <a:pt x="15" y="297"/>
                    <a:pt x="15" y="297"/>
                  </a:cubicBezTo>
                  <a:cubicBezTo>
                    <a:pt x="15" y="174"/>
                    <a:pt x="15" y="174"/>
                    <a:pt x="15" y="174"/>
                  </a:cubicBezTo>
                  <a:cubicBezTo>
                    <a:pt x="66" y="174"/>
                    <a:pt x="66" y="174"/>
                    <a:pt x="66" y="174"/>
                  </a:cubicBezTo>
                  <a:cubicBezTo>
                    <a:pt x="66" y="233"/>
                    <a:pt x="66" y="233"/>
                    <a:pt x="66" y="233"/>
                  </a:cubicBezTo>
                  <a:cubicBezTo>
                    <a:pt x="81" y="233"/>
                    <a:pt x="81" y="233"/>
                    <a:pt x="81" y="233"/>
                  </a:cubicBezTo>
                  <a:cubicBezTo>
                    <a:pt x="81" y="167"/>
                    <a:pt x="81" y="167"/>
                    <a:pt x="81" y="167"/>
                  </a:cubicBezTo>
                  <a:cubicBezTo>
                    <a:pt x="81" y="41"/>
                    <a:pt x="81" y="41"/>
                    <a:pt x="81" y="41"/>
                  </a:cubicBezTo>
                  <a:cubicBezTo>
                    <a:pt x="133" y="41"/>
                    <a:pt x="133" y="41"/>
                    <a:pt x="133" y="41"/>
                  </a:cubicBezTo>
                  <a:cubicBezTo>
                    <a:pt x="133" y="233"/>
                    <a:pt x="133" y="233"/>
                    <a:pt x="133" y="233"/>
                  </a:cubicBezTo>
                  <a:cubicBezTo>
                    <a:pt x="148" y="233"/>
                    <a:pt x="148" y="233"/>
                    <a:pt x="148" y="233"/>
                  </a:cubicBezTo>
                  <a:cubicBezTo>
                    <a:pt x="148" y="34"/>
                    <a:pt x="148" y="34"/>
                    <a:pt x="148" y="34"/>
                  </a:cubicBezTo>
                  <a:cubicBezTo>
                    <a:pt x="148" y="15"/>
                    <a:pt x="148" y="15"/>
                    <a:pt x="148" y="15"/>
                  </a:cubicBezTo>
                  <a:cubicBezTo>
                    <a:pt x="199" y="15"/>
                    <a:pt x="199" y="15"/>
                    <a:pt x="199" y="15"/>
                  </a:cubicBezTo>
                  <a:cubicBezTo>
                    <a:pt x="199" y="34"/>
                    <a:pt x="199" y="34"/>
                    <a:pt x="199" y="34"/>
                  </a:cubicBezTo>
                  <a:cubicBezTo>
                    <a:pt x="199" y="233"/>
                    <a:pt x="199" y="233"/>
                    <a:pt x="199" y="233"/>
                  </a:cubicBezTo>
                  <a:cubicBezTo>
                    <a:pt x="214" y="233"/>
                    <a:pt x="214" y="233"/>
                    <a:pt x="214" y="233"/>
                  </a:cubicBezTo>
                  <a:cubicBezTo>
                    <a:pt x="214" y="41"/>
                    <a:pt x="214" y="41"/>
                    <a:pt x="214" y="41"/>
                  </a:cubicBezTo>
                  <a:cubicBezTo>
                    <a:pt x="266" y="41"/>
                    <a:pt x="266" y="41"/>
                    <a:pt x="266" y="41"/>
                  </a:cubicBezTo>
                  <a:cubicBezTo>
                    <a:pt x="266" y="100"/>
                    <a:pt x="266" y="100"/>
                    <a:pt x="266" y="100"/>
                  </a:cubicBezTo>
                  <a:cubicBezTo>
                    <a:pt x="266" y="233"/>
                    <a:pt x="266" y="233"/>
                    <a:pt x="266" y="233"/>
                  </a:cubicBezTo>
                  <a:cubicBezTo>
                    <a:pt x="281" y="233"/>
                    <a:pt x="281" y="233"/>
                    <a:pt x="281" y="233"/>
                  </a:cubicBezTo>
                  <a:cubicBezTo>
                    <a:pt x="281" y="108"/>
                    <a:pt x="281" y="108"/>
                    <a:pt x="281" y="108"/>
                  </a:cubicBezTo>
                  <a:cubicBezTo>
                    <a:pt x="332" y="108"/>
                    <a:pt x="332" y="108"/>
                    <a:pt x="332" y="108"/>
                  </a:cubicBezTo>
                  <a:lnTo>
                    <a:pt x="332" y="296"/>
                  </a:lnTo>
                  <a:close/>
                </a:path>
              </a:pathLst>
            </a:custGeom>
            <a:solidFill>
              <a:schemeClr val="tx1">
                <a:lumMod val="85000"/>
                <a:lumOff val="15000"/>
              </a:schemeClr>
            </a:solidFill>
            <a:ln>
              <a:solidFill>
                <a:srgbClr val="8DBB32"/>
              </a:solidFill>
            </a:ln>
          </p:spPr>
          <p:txBody>
            <a:bodyPr vert="horz" wrap="square" lIns="68571" tIns="34286" rIns="68571" bIns="34286" numCol="1" anchor="t" anchorCtr="0" compatLnSpc="1">
              <a:prstTxWarp prst="textNoShape">
                <a:avLst/>
              </a:prstTxWarp>
            </a:bodyPr>
            <a:lstStyle/>
            <a:p>
              <a:endParaRPr lang="en-US" i="1">
                <a:solidFill>
                  <a:srgbClr val="326A82"/>
                </a:solidFill>
              </a:endParaRPr>
            </a:p>
          </p:txBody>
        </p:sp>
        <p:sp>
          <p:nvSpPr>
            <p:cNvPr id="121" name="Freeform 69"/>
            <p:cNvSpPr>
              <a:spLocks noEditPoints="1"/>
            </p:cNvSpPr>
            <p:nvPr/>
          </p:nvSpPr>
          <p:spPr bwMode="auto">
            <a:xfrm>
              <a:off x="5233470" y="4705334"/>
              <a:ext cx="189356" cy="278828"/>
            </a:xfrm>
            <a:custGeom>
              <a:avLst/>
              <a:gdLst>
                <a:gd name="T0" fmla="*/ 207 w 281"/>
                <a:gd name="T1" fmla="*/ 0 h 414"/>
                <a:gd name="T2" fmla="*/ 74 w 281"/>
                <a:gd name="T3" fmla="*/ 0 h 414"/>
                <a:gd name="T4" fmla="*/ 0 w 281"/>
                <a:gd name="T5" fmla="*/ 75 h 414"/>
                <a:gd name="T6" fmla="*/ 0 w 281"/>
                <a:gd name="T7" fmla="*/ 340 h 414"/>
                <a:gd name="T8" fmla="*/ 74 w 281"/>
                <a:gd name="T9" fmla="*/ 414 h 414"/>
                <a:gd name="T10" fmla="*/ 207 w 281"/>
                <a:gd name="T11" fmla="*/ 414 h 414"/>
                <a:gd name="T12" fmla="*/ 281 w 281"/>
                <a:gd name="T13" fmla="*/ 340 h 414"/>
                <a:gd name="T14" fmla="*/ 281 w 281"/>
                <a:gd name="T15" fmla="*/ 75 h 414"/>
                <a:gd name="T16" fmla="*/ 207 w 281"/>
                <a:gd name="T17" fmla="*/ 0 h 414"/>
                <a:gd name="T18" fmla="*/ 141 w 281"/>
                <a:gd name="T19" fmla="*/ 151 h 414"/>
                <a:gd name="T20" fmla="*/ 126 w 281"/>
                <a:gd name="T21" fmla="*/ 137 h 414"/>
                <a:gd name="T22" fmla="*/ 126 w 281"/>
                <a:gd name="T23" fmla="*/ 92 h 414"/>
                <a:gd name="T24" fmla="*/ 141 w 281"/>
                <a:gd name="T25" fmla="*/ 78 h 414"/>
                <a:gd name="T26" fmla="*/ 155 w 281"/>
                <a:gd name="T27" fmla="*/ 92 h 414"/>
                <a:gd name="T28" fmla="*/ 155 w 281"/>
                <a:gd name="T29" fmla="*/ 137 h 414"/>
                <a:gd name="T30" fmla="*/ 141 w 281"/>
                <a:gd name="T31" fmla="*/ 151 h 414"/>
                <a:gd name="T32" fmla="*/ 266 w 281"/>
                <a:gd name="T33" fmla="*/ 340 h 414"/>
                <a:gd name="T34" fmla="*/ 207 w 281"/>
                <a:gd name="T35" fmla="*/ 399 h 414"/>
                <a:gd name="T36" fmla="*/ 74 w 281"/>
                <a:gd name="T37" fmla="*/ 399 h 414"/>
                <a:gd name="T38" fmla="*/ 15 w 281"/>
                <a:gd name="T39" fmla="*/ 340 h 414"/>
                <a:gd name="T40" fmla="*/ 15 w 281"/>
                <a:gd name="T41" fmla="*/ 75 h 414"/>
                <a:gd name="T42" fmla="*/ 74 w 281"/>
                <a:gd name="T43" fmla="*/ 15 h 414"/>
                <a:gd name="T44" fmla="*/ 133 w 281"/>
                <a:gd name="T45" fmla="*/ 15 h 414"/>
                <a:gd name="T46" fmla="*/ 133 w 281"/>
                <a:gd name="T47" fmla="*/ 64 h 414"/>
                <a:gd name="T48" fmla="*/ 111 w 281"/>
                <a:gd name="T49" fmla="*/ 92 h 414"/>
                <a:gd name="T50" fmla="*/ 111 w 281"/>
                <a:gd name="T51" fmla="*/ 137 h 414"/>
                <a:gd name="T52" fmla="*/ 133 w 281"/>
                <a:gd name="T53" fmla="*/ 165 h 414"/>
                <a:gd name="T54" fmla="*/ 133 w 281"/>
                <a:gd name="T55" fmla="*/ 208 h 414"/>
                <a:gd name="T56" fmla="*/ 148 w 281"/>
                <a:gd name="T57" fmla="*/ 208 h 414"/>
                <a:gd name="T58" fmla="*/ 148 w 281"/>
                <a:gd name="T59" fmla="*/ 165 h 414"/>
                <a:gd name="T60" fmla="*/ 170 w 281"/>
                <a:gd name="T61" fmla="*/ 137 h 414"/>
                <a:gd name="T62" fmla="*/ 170 w 281"/>
                <a:gd name="T63" fmla="*/ 92 h 414"/>
                <a:gd name="T64" fmla="*/ 148 w 281"/>
                <a:gd name="T65" fmla="*/ 64 h 414"/>
                <a:gd name="T66" fmla="*/ 148 w 281"/>
                <a:gd name="T67" fmla="*/ 15 h 414"/>
                <a:gd name="T68" fmla="*/ 207 w 281"/>
                <a:gd name="T69" fmla="*/ 15 h 414"/>
                <a:gd name="T70" fmla="*/ 266 w 281"/>
                <a:gd name="T71" fmla="*/ 75 h 414"/>
                <a:gd name="T72" fmla="*/ 266 w 281"/>
                <a:gd name="T73" fmla="*/ 34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1" h="414">
                  <a:moveTo>
                    <a:pt x="207" y="0"/>
                  </a:moveTo>
                  <a:cubicBezTo>
                    <a:pt x="74" y="0"/>
                    <a:pt x="74" y="0"/>
                    <a:pt x="74" y="0"/>
                  </a:cubicBezTo>
                  <a:cubicBezTo>
                    <a:pt x="34" y="0"/>
                    <a:pt x="0" y="34"/>
                    <a:pt x="0" y="75"/>
                  </a:cubicBezTo>
                  <a:cubicBezTo>
                    <a:pt x="0" y="340"/>
                    <a:pt x="0" y="340"/>
                    <a:pt x="0" y="340"/>
                  </a:cubicBezTo>
                  <a:cubicBezTo>
                    <a:pt x="0" y="381"/>
                    <a:pt x="34" y="414"/>
                    <a:pt x="74" y="414"/>
                  </a:cubicBezTo>
                  <a:cubicBezTo>
                    <a:pt x="207" y="414"/>
                    <a:pt x="207" y="414"/>
                    <a:pt x="207" y="414"/>
                  </a:cubicBezTo>
                  <a:cubicBezTo>
                    <a:pt x="248" y="414"/>
                    <a:pt x="281" y="381"/>
                    <a:pt x="281" y="340"/>
                  </a:cubicBezTo>
                  <a:cubicBezTo>
                    <a:pt x="281" y="75"/>
                    <a:pt x="281" y="75"/>
                    <a:pt x="281" y="75"/>
                  </a:cubicBezTo>
                  <a:cubicBezTo>
                    <a:pt x="281" y="34"/>
                    <a:pt x="248" y="0"/>
                    <a:pt x="207" y="0"/>
                  </a:cubicBezTo>
                  <a:close/>
                  <a:moveTo>
                    <a:pt x="141" y="151"/>
                  </a:moveTo>
                  <a:cubicBezTo>
                    <a:pt x="133" y="151"/>
                    <a:pt x="126" y="145"/>
                    <a:pt x="126" y="137"/>
                  </a:cubicBezTo>
                  <a:cubicBezTo>
                    <a:pt x="126" y="92"/>
                    <a:pt x="126" y="92"/>
                    <a:pt x="126" y="92"/>
                  </a:cubicBezTo>
                  <a:cubicBezTo>
                    <a:pt x="126" y="84"/>
                    <a:pt x="133" y="78"/>
                    <a:pt x="141" y="78"/>
                  </a:cubicBezTo>
                  <a:cubicBezTo>
                    <a:pt x="149" y="78"/>
                    <a:pt x="155" y="84"/>
                    <a:pt x="155" y="92"/>
                  </a:cubicBezTo>
                  <a:cubicBezTo>
                    <a:pt x="155" y="137"/>
                    <a:pt x="155" y="137"/>
                    <a:pt x="155" y="137"/>
                  </a:cubicBezTo>
                  <a:cubicBezTo>
                    <a:pt x="155" y="145"/>
                    <a:pt x="149" y="151"/>
                    <a:pt x="141" y="151"/>
                  </a:cubicBezTo>
                  <a:close/>
                  <a:moveTo>
                    <a:pt x="266" y="340"/>
                  </a:moveTo>
                  <a:cubicBezTo>
                    <a:pt x="266" y="373"/>
                    <a:pt x="239" y="399"/>
                    <a:pt x="207" y="399"/>
                  </a:cubicBezTo>
                  <a:cubicBezTo>
                    <a:pt x="74" y="399"/>
                    <a:pt x="74" y="399"/>
                    <a:pt x="74" y="399"/>
                  </a:cubicBezTo>
                  <a:cubicBezTo>
                    <a:pt x="42" y="399"/>
                    <a:pt x="15" y="373"/>
                    <a:pt x="15" y="340"/>
                  </a:cubicBezTo>
                  <a:cubicBezTo>
                    <a:pt x="15" y="75"/>
                    <a:pt x="15" y="75"/>
                    <a:pt x="15" y="75"/>
                  </a:cubicBezTo>
                  <a:cubicBezTo>
                    <a:pt x="15" y="42"/>
                    <a:pt x="42" y="15"/>
                    <a:pt x="74" y="15"/>
                  </a:cubicBezTo>
                  <a:cubicBezTo>
                    <a:pt x="133" y="15"/>
                    <a:pt x="133" y="15"/>
                    <a:pt x="133" y="15"/>
                  </a:cubicBezTo>
                  <a:cubicBezTo>
                    <a:pt x="133" y="64"/>
                    <a:pt x="133" y="64"/>
                    <a:pt x="133" y="64"/>
                  </a:cubicBezTo>
                  <a:cubicBezTo>
                    <a:pt x="121" y="68"/>
                    <a:pt x="111" y="79"/>
                    <a:pt x="111" y="92"/>
                  </a:cubicBezTo>
                  <a:cubicBezTo>
                    <a:pt x="111" y="137"/>
                    <a:pt x="111" y="137"/>
                    <a:pt x="111" y="137"/>
                  </a:cubicBezTo>
                  <a:cubicBezTo>
                    <a:pt x="111" y="150"/>
                    <a:pt x="121" y="162"/>
                    <a:pt x="133" y="165"/>
                  </a:cubicBezTo>
                  <a:cubicBezTo>
                    <a:pt x="133" y="208"/>
                    <a:pt x="133" y="208"/>
                    <a:pt x="133" y="208"/>
                  </a:cubicBezTo>
                  <a:cubicBezTo>
                    <a:pt x="148" y="208"/>
                    <a:pt x="148" y="208"/>
                    <a:pt x="148" y="208"/>
                  </a:cubicBezTo>
                  <a:cubicBezTo>
                    <a:pt x="148" y="165"/>
                    <a:pt x="148" y="165"/>
                    <a:pt x="148" y="165"/>
                  </a:cubicBezTo>
                  <a:cubicBezTo>
                    <a:pt x="160" y="162"/>
                    <a:pt x="170" y="150"/>
                    <a:pt x="170" y="137"/>
                  </a:cubicBezTo>
                  <a:cubicBezTo>
                    <a:pt x="170" y="92"/>
                    <a:pt x="170" y="92"/>
                    <a:pt x="170" y="92"/>
                  </a:cubicBezTo>
                  <a:cubicBezTo>
                    <a:pt x="170" y="79"/>
                    <a:pt x="160" y="68"/>
                    <a:pt x="148" y="64"/>
                  </a:cubicBezTo>
                  <a:cubicBezTo>
                    <a:pt x="148" y="15"/>
                    <a:pt x="148" y="15"/>
                    <a:pt x="148" y="15"/>
                  </a:cubicBezTo>
                  <a:cubicBezTo>
                    <a:pt x="207" y="15"/>
                    <a:pt x="207" y="15"/>
                    <a:pt x="207" y="15"/>
                  </a:cubicBezTo>
                  <a:cubicBezTo>
                    <a:pt x="239" y="15"/>
                    <a:pt x="266" y="42"/>
                    <a:pt x="266" y="75"/>
                  </a:cubicBezTo>
                  <a:lnTo>
                    <a:pt x="266" y="340"/>
                  </a:lnTo>
                  <a:close/>
                </a:path>
              </a:pathLst>
            </a:custGeom>
            <a:solidFill>
              <a:schemeClr val="tx1">
                <a:lumMod val="85000"/>
                <a:lumOff val="15000"/>
              </a:schemeClr>
            </a:solidFill>
            <a:ln>
              <a:solidFill>
                <a:srgbClr val="E78D37"/>
              </a:solidFill>
            </a:ln>
          </p:spPr>
          <p:txBody>
            <a:bodyPr vert="horz" wrap="square" lIns="68571" tIns="34286" rIns="68571" bIns="34286" numCol="1" anchor="t" anchorCtr="0" compatLnSpc="1">
              <a:prstTxWarp prst="textNoShape">
                <a:avLst/>
              </a:prstTxWarp>
            </a:bodyPr>
            <a:lstStyle/>
            <a:p>
              <a:endParaRPr lang="en-US" i="1">
                <a:solidFill>
                  <a:srgbClr val="326A82"/>
                </a:solidFill>
              </a:endParaRPr>
            </a:p>
          </p:txBody>
        </p:sp>
        <p:sp>
          <p:nvSpPr>
            <p:cNvPr id="122" name="Freeform 164"/>
            <p:cNvSpPr>
              <a:spLocks noEditPoints="1"/>
            </p:cNvSpPr>
            <p:nvPr/>
          </p:nvSpPr>
          <p:spPr bwMode="black">
            <a:xfrm>
              <a:off x="6177432" y="4702132"/>
              <a:ext cx="208729" cy="289307"/>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6F4388"/>
            </a:solidFill>
            <a:ln>
              <a:noFill/>
            </a:ln>
            <a:extLst/>
          </p:spPr>
          <p:txBody>
            <a:bodyPr vert="horz" wrap="square" lIns="91440" tIns="45720" rIns="91440" bIns="45720" numCol="1" anchor="t" anchorCtr="0" compatLnSpc="1">
              <a:prstTxWarp prst="textNoShape">
                <a:avLst/>
              </a:prstTxWarp>
            </a:bodyPr>
            <a:lstStyle/>
            <a:p>
              <a:pPr defTabSz="914286"/>
              <a:endParaRPr lang="en-US" sz="1800" i="1">
                <a:solidFill>
                  <a:srgbClr val="326A82"/>
                </a:solidFill>
              </a:endParaRPr>
            </a:p>
          </p:txBody>
        </p:sp>
      </p:grpSp>
    </p:spTree>
    <p:extLst>
      <p:ext uri="{BB962C8B-B14F-4D97-AF65-F5344CB8AC3E}">
        <p14:creationId xmlns:p14="http://schemas.microsoft.com/office/powerpoint/2010/main" val="2684354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22" presetClass="entr" presetSubtype="1" fill="hold" nodeType="withEffect">
                                  <p:stCondLst>
                                    <p:cond delay="750"/>
                                  </p:stCondLst>
                                  <p:childTnLst>
                                    <p:set>
                                      <p:cBhvr>
                                        <p:cTn id="9" dur="1" fill="hold">
                                          <p:stCondLst>
                                            <p:cond delay="0"/>
                                          </p:stCondLst>
                                        </p:cTn>
                                        <p:tgtEl>
                                          <p:spTgt spid="54"/>
                                        </p:tgtEl>
                                        <p:attrNameLst>
                                          <p:attrName>style.visibility</p:attrName>
                                        </p:attrNameLst>
                                      </p:cBhvr>
                                      <p:to>
                                        <p:strVal val="visible"/>
                                      </p:to>
                                    </p:set>
                                    <p:animEffect transition="in" filter="wipe(up)">
                                      <p:cBhvr>
                                        <p:cTn id="10" dur="500"/>
                                        <p:tgtEl>
                                          <p:spTgt spid="54"/>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22" presetClass="entr" presetSubtype="8" fill="hold" nodeType="withEffect">
                                  <p:stCondLst>
                                    <p:cond delay="150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1500"/>
                                        <p:tgtEl>
                                          <p:spTgt spid="39"/>
                                        </p:tgtEl>
                                      </p:cBhvr>
                                    </p:animEffect>
                                  </p:childTnLst>
                                </p:cTn>
                              </p:par>
                              <p:par>
                                <p:cTn id="17" presetID="22" presetClass="entr" presetSubtype="1" fill="hold" nodeType="withEffect">
                                  <p:stCondLst>
                                    <p:cond delay="750"/>
                                  </p:stCondLst>
                                  <p:childTnLst>
                                    <p:set>
                                      <p:cBhvr>
                                        <p:cTn id="18" dur="1" fill="hold">
                                          <p:stCondLst>
                                            <p:cond delay="0"/>
                                          </p:stCondLst>
                                        </p:cTn>
                                        <p:tgtEl>
                                          <p:spTgt spid="65"/>
                                        </p:tgtEl>
                                        <p:attrNameLst>
                                          <p:attrName>style.visibility</p:attrName>
                                        </p:attrNameLst>
                                      </p:cBhvr>
                                      <p:to>
                                        <p:strVal val="visible"/>
                                      </p:to>
                                    </p:set>
                                    <p:animEffect transition="in" filter="wipe(up)">
                                      <p:cBhvr>
                                        <p:cTn id="19" dur="500"/>
                                        <p:tgtEl>
                                          <p:spTgt spid="65"/>
                                        </p:tgtEl>
                                      </p:cBhvr>
                                    </p:animEffect>
                                  </p:childTnLst>
                                </p:cTn>
                              </p:par>
                              <p:par>
                                <p:cTn id="20" presetID="22" presetClass="entr" presetSubtype="1" fill="hold" nodeType="withEffect">
                                  <p:stCondLst>
                                    <p:cond delay="750"/>
                                  </p:stCondLst>
                                  <p:childTnLst>
                                    <p:set>
                                      <p:cBhvr>
                                        <p:cTn id="21" dur="1" fill="hold">
                                          <p:stCondLst>
                                            <p:cond delay="0"/>
                                          </p:stCondLst>
                                        </p:cTn>
                                        <p:tgtEl>
                                          <p:spTgt spid="117"/>
                                        </p:tgtEl>
                                        <p:attrNameLst>
                                          <p:attrName>style.visibility</p:attrName>
                                        </p:attrNameLst>
                                      </p:cBhvr>
                                      <p:to>
                                        <p:strVal val="visible"/>
                                      </p:to>
                                    </p:set>
                                    <p:animEffect transition="in" filter="wipe(up)">
                                      <p:cBhvr>
                                        <p:cTn id="2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35"/>
          <p:cNvSpPr txBox="1"/>
          <p:nvPr/>
        </p:nvSpPr>
        <p:spPr>
          <a:xfrm>
            <a:off x="3775168" y="2087063"/>
            <a:ext cx="1788115"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高性能共享账本</a:t>
            </a:r>
            <a:endParaRPr lang="en-US" b="1" i="1" dirty="0">
              <a:solidFill>
                <a:schemeClr val="bg1"/>
              </a:solidFill>
              <a:latin typeface="微软雅黑" pitchFamily="34" charset="-122"/>
              <a:ea typeface="微软雅黑" pitchFamily="34" charset="-122"/>
            </a:endParaRPr>
          </a:p>
        </p:txBody>
      </p:sp>
      <p:sp>
        <p:nvSpPr>
          <p:cNvPr id="106" name="TextBox 133"/>
          <p:cNvSpPr txBox="1"/>
          <p:nvPr/>
        </p:nvSpPr>
        <p:spPr>
          <a:xfrm>
            <a:off x="3753950" y="3837519"/>
            <a:ext cx="2032257" cy="923330"/>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核心：去中心化的互助共享价值网络</a:t>
            </a:r>
            <a:endParaRPr lang="en-US" altLang="zh-CN" b="1" i="1" dirty="0">
              <a:solidFill>
                <a:schemeClr val="bg1"/>
              </a:solidFill>
              <a:latin typeface="微软雅黑" pitchFamily="34" charset="-122"/>
              <a:ea typeface="微软雅黑" pitchFamily="34" charset="-122"/>
            </a:endParaRPr>
          </a:p>
          <a:p>
            <a:endParaRPr lang="en-US" b="1" i="1" dirty="0">
              <a:solidFill>
                <a:schemeClr val="bg1"/>
              </a:solidFill>
              <a:latin typeface="微软雅黑" pitchFamily="34" charset="-122"/>
              <a:ea typeface="微软雅黑" pitchFamily="34" charset="-122"/>
            </a:endParaRPr>
          </a:p>
        </p:txBody>
      </p:sp>
      <p:sp>
        <p:nvSpPr>
          <p:cNvPr id="107" name="Rectangle 142"/>
          <p:cNvSpPr/>
          <p:nvPr/>
        </p:nvSpPr>
        <p:spPr>
          <a:xfrm>
            <a:off x="1360059" y="641755"/>
            <a:ext cx="7199073" cy="584775"/>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3200" b="1" dirty="0"/>
              <a:t>互助链（</a:t>
            </a:r>
            <a:r>
              <a:rPr lang="en-US" sz="3200" b="1" dirty="0"/>
              <a:t>Mutual Chain</a:t>
            </a:r>
            <a:r>
              <a:rPr lang="zh-CN" altLang="en-US" sz="3200" b="1" dirty="0" smtClean="0"/>
              <a:t>）核心价值</a:t>
            </a:r>
            <a:endParaRPr lang="zh-CN" altLang="zh-CN" sz="3200" i="1" dirty="0"/>
          </a:p>
        </p:txBody>
      </p:sp>
      <p:grpSp>
        <p:nvGrpSpPr>
          <p:cNvPr id="108" name="组合 3"/>
          <p:cNvGrpSpPr/>
          <p:nvPr/>
        </p:nvGrpSpPr>
        <p:grpSpPr>
          <a:xfrm>
            <a:off x="1150113" y="2851641"/>
            <a:ext cx="1851407" cy="1828656"/>
            <a:chOff x="811900" y="3404238"/>
            <a:chExt cx="1207544" cy="1207544"/>
          </a:xfrm>
        </p:grpSpPr>
        <p:sp>
          <p:nvSpPr>
            <p:cNvPr id="109" name="椭圆 108"/>
            <p:cNvSpPr/>
            <p:nvPr/>
          </p:nvSpPr>
          <p:spPr>
            <a:xfrm>
              <a:off x="811900" y="3404238"/>
              <a:ext cx="1207544" cy="1207544"/>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101600" dist="254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0" name="椭圆 109"/>
            <p:cNvSpPr/>
            <p:nvPr/>
          </p:nvSpPr>
          <p:spPr>
            <a:xfrm>
              <a:off x="1105584" y="3702199"/>
              <a:ext cx="611622" cy="611622"/>
            </a:xfrm>
            <a:prstGeom prst="ellipse">
              <a:avLst/>
            </a:prstGeom>
            <a:gradFill flip="none" rotWithShape="1">
              <a:gsLst>
                <a:gs pos="100000">
                  <a:srgbClr val="92D050"/>
                </a:gs>
                <a:gs pos="0">
                  <a:srgbClr val="33CCCC"/>
                </a:gs>
              </a:gsLst>
              <a:lin ang="7200000" scaled="0"/>
              <a:tileRect/>
            </a:gradFill>
            <a:ln w="12700">
              <a:gradFill>
                <a:gsLst>
                  <a:gs pos="89000">
                    <a:srgbClr val="99FFCC"/>
                  </a:gs>
                  <a:gs pos="0">
                    <a:srgbClr val="92D050"/>
                  </a:gs>
                </a:gsLst>
                <a:lin ang="7200000" scaled="0"/>
              </a:gradFill>
            </a:ln>
            <a:effectLst>
              <a:outerShdw blurRad="101600" dist="254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grpSp>
        <p:nvGrpSpPr>
          <p:cNvPr id="111" name="组合 5"/>
          <p:cNvGrpSpPr/>
          <p:nvPr/>
        </p:nvGrpSpPr>
        <p:grpSpPr>
          <a:xfrm>
            <a:off x="2444247" y="2182313"/>
            <a:ext cx="1276505" cy="1433584"/>
            <a:chOff x="1658738" y="2501774"/>
            <a:chExt cx="1276505" cy="1433584"/>
          </a:xfrm>
        </p:grpSpPr>
        <p:grpSp>
          <p:nvGrpSpPr>
            <p:cNvPr id="112" name="组合 323"/>
            <p:cNvGrpSpPr/>
            <p:nvPr/>
          </p:nvGrpSpPr>
          <p:grpSpPr>
            <a:xfrm>
              <a:off x="1658738" y="3528996"/>
              <a:ext cx="1276504" cy="142053"/>
              <a:chOff x="6498568" y="2590861"/>
              <a:chExt cx="1113422" cy="123905"/>
            </a:xfrm>
          </p:grpSpPr>
          <p:grpSp>
            <p:nvGrpSpPr>
              <p:cNvPr id="114" name="组合 324"/>
              <p:cNvGrpSpPr/>
              <p:nvPr/>
            </p:nvGrpSpPr>
            <p:grpSpPr>
              <a:xfrm>
                <a:off x="6498568" y="2590861"/>
                <a:ext cx="123905" cy="123905"/>
                <a:chOff x="1939579" y="5482027"/>
                <a:chExt cx="123905" cy="123905"/>
              </a:xfrm>
            </p:grpSpPr>
            <p:sp>
              <p:nvSpPr>
                <p:cNvPr id="116" name="椭圆 115"/>
                <p:cNvSpPr/>
                <p:nvPr/>
              </p:nvSpPr>
              <p:spPr>
                <a:xfrm>
                  <a:off x="1939579" y="5482027"/>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117" name="椭圆 116"/>
                <p:cNvSpPr/>
                <p:nvPr/>
              </p:nvSpPr>
              <p:spPr>
                <a:xfrm>
                  <a:off x="1977427" y="5519875"/>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cxnSp>
            <p:nvCxnSpPr>
              <p:cNvPr id="115" name="直接连接符 391"/>
              <p:cNvCxnSpPr>
                <a:stCxn id="116" idx="6"/>
              </p:cNvCxnSpPr>
              <p:nvPr/>
            </p:nvCxnSpPr>
            <p:spPr>
              <a:xfrm>
                <a:off x="6622473" y="2652814"/>
                <a:ext cx="989517"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cxnSp>
          <p:nvCxnSpPr>
            <p:cNvPr id="113" name="直接连接符 37"/>
            <p:cNvCxnSpPr/>
            <p:nvPr/>
          </p:nvCxnSpPr>
          <p:spPr>
            <a:xfrm>
              <a:off x="2935242" y="2501774"/>
              <a:ext cx="1" cy="1433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8" name="TextBox 136"/>
          <p:cNvSpPr txBox="1"/>
          <p:nvPr/>
        </p:nvSpPr>
        <p:spPr>
          <a:xfrm>
            <a:off x="3775169" y="2470182"/>
            <a:ext cx="1436702"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共识机制</a:t>
            </a:r>
            <a:endParaRPr lang="en-US" b="1" i="1" dirty="0">
              <a:solidFill>
                <a:schemeClr val="bg1"/>
              </a:solidFill>
              <a:latin typeface="微软雅黑" pitchFamily="34" charset="-122"/>
              <a:ea typeface="微软雅黑" pitchFamily="34" charset="-122"/>
            </a:endParaRPr>
          </a:p>
        </p:txBody>
      </p:sp>
      <p:sp>
        <p:nvSpPr>
          <p:cNvPr id="119" name="TextBox 137"/>
          <p:cNvSpPr txBox="1"/>
          <p:nvPr/>
        </p:nvSpPr>
        <p:spPr>
          <a:xfrm>
            <a:off x="3783473" y="2873868"/>
            <a:ext cx="1779811"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智能</a:t>
            </a:r>
            <a:r>
              <a:rPr lang="zh-CN" altLang="en-US" b="1" i="1" dirty="0">
                <a:solidFill>
                  <a:schemeClr val="bg1"/>
                </a:solidFill>
                <a:latin typeface="微软雅黑" pitchFamily="34" charset="-122"/>
                <a:ea typeface="微软雅黑" pitchFamily="34" charset="-122"/>
              </a:rPr>
              <a:t>合约</a:t>
            </a:r>
            <a:endParaRPr lang="en-US" b="1" i="1" dirty="0">
              <a:solidFill>
                <a:schemeClr val="bg1"/>
              </a:solidFill>
              <a:latin typeface="微软雅黑" pitchFamily="34" charset="-122"/>
              <a:ea typeface="微软雅黑" pitchFamily="34" charset="-122"/>
            </a:endParaRPr>
          </a:p>
        </p:txBody>
      </p:sp>
      <p:sp>
        <p:nvSpPr>
          <p:cNvPr id="120" name="TextBox 138"/>
          <p:cNvSpPr txBox="1"/>
          <p:nvPr/>
        </p:nvSpPr>
        <p:spPr>
          <a:xfrm>
            <a:off x="3740076" y="3295216"/>
            <a:ext cx="1984321"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交易引擎 </a:t>
            </a:r>
            <a:r>
              <a:rPr lang="en-US" altLang="zh-CN" b="1" i="1" dirty="0" smtClean="0">
                <a:solidFill>
                  <a:schemeClr val="bg1"/>
                </a:solidFill>
                <a:latin typeface="微软雅黑" pitchFamily="34" charset="-122"/>
                <a:ea typeface="微软雅黑" pitchFamily="34" charset="-122"/>
              </a:rPr>
              <a:t>&amp; </a:t>
            </a:r>
            <a:r>
              <a:rPr lang="zh-CN" altLang="en-US" b="1" i="1" dirty="0" smtClean="0">
                <a:solidFill>
                  <a:schemeClr val="bg1"/>
                </a:solidFill>
                <a:latin typeface="微软雅黑" pitchFamily="34" charset="-122"/>
                <a:ea typeface="微软雅黑" pitchFamily="34" charset="-122"/>
              </a:rPr>
              <a:t>隐私</a:t>
            </a:r>
            <a:endParaRPr lang="en-US" b="1" i="1" dirty="0">
              <a:solidFill>
                <a:schemeClr val="bg1"/>
              </a:solidFill>
              <a:latin typeface="微软雅黑" pitchFamily="34" charset="-122"/>
              <a:ea typeface="微软雅黑" pitchFamily="34" charset="-122"/>
            </a:endParaRPr>
          </a:p>
        </p:txBody>
      </p:sp>
      <p:sp>
        <p:nvSpPr>
          <p:cNvPr id="121" name="TextBox 134"/>
          <p:cNvSpPr txBox="1"/>
          <p:nvPr/>
        </p:nvSpPr>
        <p:spPr>
          <a:xfrm>
            <a:off x="2607079" y="2875717"/>
            <a:ext cx="975911"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元素：</a:t>
            </a:r>
            <a:endParaRPr lang="en-US" b="1" i="1" dirty="0">
              <a:solidFill>
                <a:schemeClr val="bg1"/>
              </a:solidFill>
              <a:latin typeface="微软雅黑" pitchFamily="34" charset="-122"/>
              <a:ea typeface="微软雅黑" pitchFamily="34" charset="-122"/>
            </a:endParaRPr>
          </a:p>
        </p:txBody>
      </p:sp>
      <p:grpSp>
        <p:nvGrpSpPr>
          <p:cNvPr id="122" name="组合 4"/>
          <p:cNvGrpSpPr/>
          <p:nvPr/>
        </p:nvGrpSpPr>
        <p:grpSpPr>
          <a:xfrm>
            <a:off x="2127120" y="3822117"/>
            <a:ext cx="1656353" cy="154039"/>
            <a:chOff x="1341611" y="4222263"/>
            <a:chExt cx="1656353" cy="154039"/>
          </a:xfrm>
        </p:grpSpPr>
        <p:grpSp>
          <p:nvGrpSpPr>
            <p:cNvPr id="123" name="组合 41"/>
            <p:cNvGrpSpPr/>
            <p:nvPr/>
          </p:nvGrpSpPr>
          <p:grpSpPr>
            <a:xfrm>
              <a:off x="2855911" y="4234249"/>
              <a:ext cx="142053" cy="142053"/>
              <a:chOff x="8805897" y="4392405"/>
              <a:chExt cx="123905" cy="123905"/>
            </a:xfrm>
          </p:grpSpPr>
          <p:sp>
            <p:nvSpPr>
              <p:cNvPr id="130" name="椭圆 129"/>
              <p:cNvSpPr/>
              <p:nvPr/>
            </p:nvSpPr>
            <p:spPr>
              <a:xfrm>
                <a:off x="8805897" y="4392405"/>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131" name="椭圆 130"/>
              <p:cNvSpPr/>
              <p:nvPr/>
            </p:nvSpPr>
            <p:spPr>
              <a:xfrm>
                <a:off x="8843745" y="4430253"/>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124" name="组合 336"/>
            <p:cNvGrpSpPr/>
            <p:nvPr/>
          </p:nvGrpSpPr>
          <p:grpSpPr>
            <a:xfrm>
              <a:off x="1341611" y="4222263"/>
              <a:ext cx="1514302" cy="142053"/>
              <a:chOff x="6498568" y="2590861"/>
              <a:chExt cx="1355441" cy="123905"/>
            </a:xfrm>
          </p:grpSpPr>
          <p:grpSp>
            <p:nvGrpSpPr>
              <p:cNvPr id="126" name="组合 337"/>
              <p:cNvGrpSpPr/>
              <p:nvPr/>
            </p:nvGrpSpPr>
            <p:grpSpPr>
              <a:xfrm>
                <a:off x="6498568" y="2590861"/>
                <a:ext cx="123905" cy="123905"/>
                <a:chOff x="1939579" y="5482027"/>
                <a:chExt cx="123905" cy="123905"/>
              </a:xfrm>
            </p:grpSpPr>
            <p:sp>
              <p:nvSpPr>
                <p:cNvPr id="128" name="椭圆 127"/>
                <p:cNvSpPr/>
                <p:nvPr/>
              </p:nvSpPr>
              <p:spPr>
                <a:xfrm>
                  <a:off x="1939579" y="5482027"/>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129" name="椭圆 128"/>
                <p:cNvSpPr/>
                <p:nvPr/>
              </p:nvSpPr>
              <p:spPr>
                <a:xfrm>
                  <a:off x="1977427" y="5519875"/>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cxnSp>
            <p:nvCxnSpPr>
              <p:cNvPr id="127" name="直接连接符 387"/>
              <p:cNvCxnSpPr>
                <a:stCxn id="128" idx="6"/>
                <a:endCxn id="130" idx="2"/>
              </p:cNvCxnSpPr>
              <p:nvPr/>
            </p:nvCxnSpPr>
            <p:spPr>
              <a:xfrm>
                <a:off x="6622473" y="2652814"/>
                <a:ext cx="1231536" cy="10455"/>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sp>
        <p:nvSpPr>
          <p:cNvPr id="132" name="Rectangle 6"/>
          <p:cNvSpPr/>
          <p:nvPr/>
        </p:nvSpPr>
        <p:spPr>
          <a:xfrm>
            <a:off x="1554847" y="5349249"/>
            <a:ext cx="8439406" cy="584775"/>
          </a:xfrm>
          <a:prstGeom prst="rect">
            <a:avLst/>
          </a:prstGeom>
        </p:spPr>
        <p:txBody>
          <a:bodyPr wrap="square">
            <a:spAutoFit/>
          </a:bodyPr>
          <a:lstStyle/>
          <a:p>
            <a:r>
              <a:rPr lang="zh-CN" altLang="en-US" sz="1600" i="1" dirty="0" smtClean="0">
                <a:solidFill>
                  <a:schemeClr val="bg1"/>
                </a:solidFill>
                <a:ea typeface="微软雅黑" panose="020B0503020204020204" pitchFamily="34" charset="-122"/>
              </a:rPr>
              <a:t>全世界人们都可以通过互助链内置的去中心化区块链互助共享价值网络的形态去获利，提高生活质量，提高生产效率，降低沟通成本</a:t>
            </a:r>
            <a:endParaRPr lang="en-US" altLang="zh-CN" sz="1600" i="1" dirty="0">
              <a:solidFill>
                <a:schemeClr val="bg1"/>
              </a:solidFill>
              <a:ea typeface="微软雅黑" panose="020B0503020204020204" pitchFamily="34" charset="-122"/>
            </a:endParaRPr>
          </a:p>
        </p:txBody>
      </p:sp>
      <p:sp>
        <p:nvSpPr>
          <p:cNvPr id="134" name="TextBox 44"/>
          <p:cNvSpPr txBox="1"/>
          <p:nvPr/>
        </p:nvSpPr>
        <p:spPr>
          <a:xfrm>
            <a:off x="6304546" y="1897422"/>
            <a:ext cx="5233737" cy="2677656"/>
          </a:xfrm>
          <a:prstGeom prst="rect">
            <a:avLst/>
          </a:prstGeom>
          <a:noFill/>
        </p:spPr>
        <p:txBody>
          <a:bodyPr wrap="square" rtlCol="0">
            <a:spAutoFit/>
          </a:bodyPr>
          <a:lstStyle/>
          <a:p>
            <a:pPr marL="285750" indent="-285750">
              <a:spcAft>
                <a:spcPts val="1200"/>
              </a:spcAft>
              <a:buClr>
                <a:srgbClr val="FFC000"/>
              </a:buClr>
              <a:buFont typeface="Arial" panose="020B0604020202020204" pitchFamily="34" charset="0"/>
              <a:buChar char="•"/>
              <a:defRPr/>
            </a:pPr>
            <a:r>
              <a:rPr lang="en-US" sz="1600" dirty="0">
                <a:solidFill>
                  <a:schemeClr val="bg1"/>
                </a:solidFill>
              </a:rPr>
              <a:t>Broader participation, lower cost, increased efficiency </a:t>
            </a:r>
            <a:endParaRPr lang="en-US" sz="1600" dirty="0" smtClean="0">
              <a:solidFill>
                <a:schemeClr val="bg1"/>
              </a:solidFill>
            </a:endParaRPr>
          </a:p>
          <a:p>
            <a:pPr marL="285750" indent="-285750">
              <a:spcAft>
                <a:spcPts val="1200"/>
              </a:spcAft>
              <a:buClr>
                <a:srgbClr val="FFC000"/>
              </a:buClr>
              <a:buFont typeface="Arial" panose="020B0604020202020204" pitchFamily="34" charset="0"/>
              <a:buChar char="•"/>
              <a:defRPr/>
            </a:pPr>
            <a:r>
              <a:rPr lang="en-US" sz="1600" dirty="0">
                <a:solidFill>
                  <a:schemeClr val="bg1"/>
                </a:solidFill>
              </a:rPr>
              <a:t>append-only distributed system of record shared across business network </a:t>
            </a:r>
            <a:endParaRPr lang="en-US" sz="1600" dirty="0" smtClean="0">
              <a:solidFill>
                <a:schemeClr val="bg1"/>
              </a:solidFill>
            </a:endParaRPr>
          </a:p>
          <a:p>
            <a:pPr marL="285750" indent="-285750">
              <a:spcAft>
                <a:spcPts val="1200"/>
              </a:spcAft>
              <a:buClr>
                <a:srgbClr val="FFC000"/>
              </a:buClr>
              <a:buFont typeface="Arial" panose="020B0604020202020204" pitchFamily="34" charset="0"/>
              <a:buChar char="•"/>
              <a:defRPr/>
            </a:pPr>
            <a:r>
              <a:rPr lang="en-US" sz="1600" dirty="0" smtClean="0">
                <a:solidFill>
                  <a:schemeClr val="bg1"/>
                </a:solidFill>
              </a:rPr>
              <a:t>Business </a:t>
            </a:r>
            <a:r>
              <a:rPr lang="en-US" sz="1600" dirty="0">
                <a:solidFill>
                  <a:schemeClr val="bg1"/>
                </a:solidFill>
              </a:rPr>
              <a:t>terms  embedded in transaction database  &amp; executed with  </a:t>
            </a:r>
            <a:r>
              <a:rPr lang="en-US" sz="1600" dirty="0" smtClean="0">
                <a:solidFill>
                  <a:schemeClr val="bg1"/>
                </a:solidFill>
              </a:rPr>
              <a:t>transactions</a:t>
            </a:r>
          </a:p>
          <a:p>
            <a:pPr marL="285750" indent="-285750">
              <a:spcAft>
                <a:spcPts val="1200"/>
              </a:spcAft>
              <a:buClr>
                <a:srgbClr val="FFC000"/>
              </a:buClr>
              <a:buFont typeface="Arial" panose="020B0604020202020204" pitchFamily="34" charset="0"/>
              <a:buChar char="•"/>
              <a:defRPr/>
            </a:pPr>
            <a:r>
              <a:rPr lang="en-US" sz="1600" dirty="0">
                <a:solidFill>
                  <a:schemeClr val="bg1"/>
                </a:solidFill>
              </a:rPr>
              <a:t>Ensuring appropriate  visibility; transactions are  secure, authenticated &amp; </a:t>
            </a:r>
            <a:r>
              <a:rPr lang="en-US" sz="1600" dirty="0" smtClean="0">
                <a:solidFill>
                  <a:schemeClr val="bg1"/>
                </a:solidFill>
              </a:rPr>
              <a:t>verifiable</a:t>
            </a:r>
          </a:p>
          <a:p>
            <a:pPr marL="285750" indent="-285750">
              <a:spcAft>
                <a:spcPts val="1200"/>
              </a:spcAft>
              <a:buClr>
                <a:srgbClr val="FFC000"/>
              </a:buClr>
              <a:buFont typeface="Arial" panose="020B0604020202020204" pitchFamily="34" charset="0"/>
              <a:buChar char="•"/>
              <a:defRPr/>
            </a:pPr>
            <a:r>
              <a:rPr lang="en-US" sz="1600" dirty="0">
                <a:solidFill>
                  <a:schemeClr val="bg1"/>
                </a:solidFill>
              </a:rPr>
              <a:t>All parties agree  to network verified  transaction</a:t>
            </a:r>
            <a:endParaRPr lang="en-US" sz="1600"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3392033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53" presetClass="entr" presetSubtype="16" fill="hold" nodeType="withEffect">
                                  <p:stCondLst>
                                    <p:cond delay="500"/>
                                  </p:stCondLst>
                                  <p:childTnLst>
                                    <p:set>
                                      <p:cBhvr>
                                        <p:cTn id="9" dur="1" fill="hold">
                                          <p:stCondLst>
                                            <p:cond delay="0"/>
                                          </p:stCondLst>
                                        </p:cTn>
                                        <p:tgtEl>
                                          <p:spTgt spid="108"/>
                                        </p:tgtEl>
                                        <p:attrNameLst>
                                          <p:attrName>style.visibility</p:attrName>
                                        </p:attrNameLst>
                                      </p:cBhvr>
                                      <p:to>
                                        <p:strVal val="visible"/>
                                      </p:to>
                                    </p:set>
                                    <p:anim calcmode="lin" valueType="num">
                                      <p:cBhvr>
                                        <p:cTn id="10" dur="500" fill="hold"/>
                                        <p:tgtEl>
                                          <p:spTgt spid="108"/>
                                        </p:tgtEl>
                                        <p:attrNameLst>
                                          <p:attrName>ppt_w</p:attrName>
                                        </p:attrNameLst>
                                      </p:cBhvr>
                                      <p:tavLst>
                                        <p:tav tm="0">
                                          <p:val>
                                            <p:fltVal val="0"/>
                                          </p:val>
                                        </p:tav>
                                        <p:tav tm="100000">
                                          <p:val>
                                            <p:strVal val="#ppt_w"/>
                                          </p:val>
                                        </p:tav>
                                      </p:tavLst>
                                    </p:anim>
                                    <p:anim calcmode="lin" valueType="num">
                                      <p:cBhvr>
                                        <p:cTn id="11" dur="500" fill="hold"/>
                                        <p:tgtEl>
                                          <p:spTgt spid="108"/>
                                        </p:tgtEl>
                                        <p:attrNameLst>
                                          <p:attrName>ppt_h</p:attrName>
                                        </p:attrNameLst>
                                      </p:cBhvr>
                                      <p:tavLst>
                                        <p:tav tm="0">
                                          <p:val>
                                            <p:fltVal val="0"/>
                                          </p:val>
                                        </p:tav>
                                        <p:tav tm="100000">
                                          <p:val>
                                            <p:strVal val="#ppt_h"/>
                                          </p:val>
                                        </p:tav>
                                      </p:tavLst>
                                    </p:anim>
                                    <p:animEffect transition="in" filter="fade">
                                      <p:cBhvr>
                                        <p:cTn id="12" dur="500"/>
                                        <p:tgtEl>
                                          <p:spTgt spid="108"/>
                                        </p:tgtEl>
                                      </p:cBhvr>
                                    </p:animEffect>
                                  </p:childTnLst>
                                </p:cTn>
                              </p:par>
                              <p:par>
                                <p:cTn id="13" presetID="22" presetClass="entr" presetSubtype="8" fill="hold" nodeType="withEffect">
                                  <p:stCondLst>
                                    <p:cond delay="1000"/>
                                  </p:stCondLst>
                                  <p:childTnLst>
                                    <p:set>
                                      <p:cBhvr>
                                        <p:cTn id="14" dur="1" fill="hold">
                                          <p:stCondLst>
                                            <p:cond delay="0"/>
                                          </p:stCondLst>
                                        </p:cTn>
                                        <p:tgtEl>
                                          <p:spTgt spid="111"/>
                                        </p:tgtEl>
                                        <p:attrNameLst>
                                          <p:attrName>style.visibility</p:attrName>
                                        </p:attrNameLst>
                                      </p:cBhvr>
                                      <p:to>
                                        <p:strVal val="visible"/>
                                      </p:to>
                                    </p:set>
                                    <p:animEffect transition="in" filter="wipe(left)">
                                      <p:cBhvr>
                                        <p:cTn id="15" dur="500"/>
                                        <p:tgtEl>
                                          <p:spTgt spid="111"/>
                                        </p:tgtEl>
                                      </p:cBhvr>
                                    </p:animEffect>
                                  </p:childTnLst>
                                </p:cTn>
                              </p:par>
                              <p:par>
                                <p:cTn id="16" presetID="22" presetClass="entr" presetSubtype="8" fill="hold" nodeType="withEffect">
                                  <p:stCondLst>
                                    <p:cond delay="1000"/>
                                  </p:stCondLst>
                                  <p:childTnLst>
                                    <p:set>
                                      <p:cBhvr>
                                        <p:cTn id="17" dur="1" fill="hold">
                                          <p:stCondLst>
                                            <p:cond delay="0"/>
                                          </p:stCondLst>
                                        </p:cTn>
                                        <p:tgtEl>
                                          <p:spTgt spid="122"/>
                                        </p:tgtEl>
                                        <p:attrNameLst>
                                          <p:attrName>style.visibility</p:attrName>
                                        </p:attrNameLst>
                                      </p:cBhvr>
                                      <p:to>
                                        <p:strVal val="visible"/>
                                      </p:to>
                                    </p:set>
                                    <p:animEffect transition="in" filter="wipe(left)">
                                      <p:cBhvr>
                                        <p:cTn id="18" dur="500"/>
                                        <p:tgtEl>
                                          <p:spTgt spid="122"/>
                                        </p:tgtEl>
                                      </p:cBhvr>
                                    </p:animEffect>
                                  </p:childTnLst>
                                </p:cTn>
                              </p:par>
                              <p:par>
                                <p:cTn id="19" presetID="42" presetClass="entr" presetSubtype="0" fill="hold" grpId="0" nodeType="withEffect">
                                  <p:stCondLst>
                                    <p:cond delay="750"/>
                                  </p:stCondLst>
                                  <p:childTnLst>
                                    <p:set>
                                      <p:cBhvr>
                                        <p:cTn id="20" dur="1" fill="hold">
                                          <p:stCondLst>
                                            <p:cond delay="0"/>
                                          </p:stCondLst>
                                        </p:cTn>
                                        <p:tgtEl>
                                          <p:spTgt spid="121"/>
                                        </p:tgtEl>
                                        <p:attrNameLst>
                                          <p:attrName>style.visibility</p:attrName>
                                        </p:attrNameLst>
                                      </p:cBhvr>
                                      <p:to>
                                        <p:strVal val="visible"/>
                                      </p:to>
                                    </p:set>
                                    <p:animEffect transition="in" filter="fade">
                                      <p:cBhvr>
                                        <p:cTn id="21" dur="1000"/>
                                        <p:tgtEl>
                                          <p:spTgt spid="121"/>
                                        </p:tgtEl>
                                      </p:cBhvr>
                                    </p:animEffect>
                                    <p:anim calcmode="lin" valueType="num">
                                      <p:cBhvr>
                                        <p:cTn id="22" dur="1000" fill="hold"/>
                                        <p:tgtEl>
                                          <p:spTgt spid="121"/>
                                        </p:tgtEl>
                                        <p:attrNameLst>
                                          <p:attrName>ppt_x</p:attrName>
                                        </p:attrNameLst>
                                      </p:cBhvr>
                                      <p:tavLst>
                                        <p:tav tm="0">
                                          <p:val>
                                            <p:strVal val="#ppt_x"/>
                                          </p:val>
                                        </p:tav>
                                        <p:tav tm="100000">
                                          <p:val>
                                            <p:strVal val="#ppt_x"/>
                                          </p:val>
                                        </p:tav>
                                      </p:tavLst>
                                    </p:anim>
                                    <p:anim calcmode="lin" valueType="num">
                                      <p:cBhvr>
                                        <p:cTn id="23" dur="1000" fill="hold"/>
                                        <p:tgtEl>
                                          <p:spTgt spid="12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1000"/>
                                        <p:tgtEl>
                                          <p:spTgt spid="105"/>
                                        </p:tgtEl>
                                      </p:cBhvr>
                                    </p:animEffect>
                                    <p:anim calcmode="lin" valueType="num">
                                      <p:cBhvr>
                                        <p:cTn id="27" dur="1000" fill="hold"/>
                                        <p:tgtEl>
                                          <p:spTgt spid="105"/>
                                        </p:tgtEl>
                                        <p:attrNameLst>
                                          <p:attrName>ppt_x</p:attrName>
                                        </p:attrNameLst>
                                      </p:cBhvr>
                                      <p:tavLst>
                                        <p:tav tm="0">
                                          <p:val>
                                            <p:strVal val="#ppt_x"/>
                                          </p:val>
                                        </p:tav>
                                        <p:tav tm="100000">
                                          <p:val>
                                            <p:strVal val="#ppt_x"/>
                                          </p:val>
                                        </p:tav>
                                      </p:tavLst>
                                    </p:anim>
                                    <p:anim calcmode="lin" valueType="num">
                                      <p:cBhvr>
                                        <p:cTn id="28" dur="1000" fill="hold"/>
                                        <p:tgtEl>
                                          <p:spTgt spid="10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118"/>
                                        </p:tgtEl>
                                        <p:attrNameLst>
                                          <p:attrName>style.visibility</p:attrName>
                                        </p:attrNameLst>
                                      </p:cBhvr>
                                      <p:to>
                                        <p:strVal val="visible"/>
                                      </p:to>
                                    </p:set>
                                    <p:animEffect transition="in" filter="fade">
                                      <p:cBhvr>
                                        <p:cTn id="31" dur="1000"/>
                                        <p:tgtEl>
                                          <p:spTgt spid="118"/>
                                        </p:tgtEl>
                                      </p:cBhvr>
                                    </p:animEffect>
                                    <p:anim calcmode="lin" valueType="num">
                                      <p:cBhvr>
                                        <p:cTn id="32" dur="1000" fill="hold"/>
                                        <p:tgtEl>
                                          <p:spTgt spid="118"/>
                                        </p:tgtEl>
                                        <p:attrNameLst>
                                          <p:attrName>ppt_x</p:attrName>
                                        </p:attrNameLst>
                                      </p:cBhvr>
                                      <p:tavLst>
                                        <p:tav tm="0">
                                          <p:val>
                                            <p:strVal val="#ppt_x"/>
                                          </p:val>
                                        </p:tav>
                                        <p:tav tm="100000">
                                          <p:val>
                                            <p:strVal val="#ppt_x"/>
                                          </p:val>
                                        </p:tav>
                                      </p:tavLst>
                                    </p:anim>
                                    <p:anim calcmode="lin" valueType="num">
                                      <p:cBhvr>
                                        <p:cTn id="33" dur="1000" fill="hold"/>
                                        <p:tgtEl>
                                          <p:spTgt spid="1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00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1000"/>
                                        <p:tgtEl>
                                          <p:spTgt spid="119"/>
                                        </p:tgtEl>
                                      </p:cBhvr>
                                    </p:animEffect>
                                    <p:anim calcmode="lin" valueType="num">
                                      <p:cBhvr>
                                        <p:cTn id="37" dur="1000" fill="hold"/>
                                        <p:tgtEl>
                                          <p:spTgt spid="119"/>
                                        </p:tgtEl>
                                        <p:attrNameLst>
                                          <p:attrName>ppt_x</p:attrName>
                                        </p:attrNameLst>
                                      </p:cBhvr>
                                      <p:tavLst>
                                        <p:tav tm="0">
                                          <p:val>
                                            <p:strVal val="#ppt_x"/>
                                          </p:val>
                                        </p:tav>
                                        <p:tav tm="100000">
                                          <p:val>
                                            <p:strVal val="#ppt_x"/>
                                          </p:val>
                                        </p:tav>
                                      </p:tavLst>
                                    </p:anim>
                                    <p:anim calcmode="lin" valueType="num">
                                      <p:cBhvr>
                                        <p:cTn id="38" dur="1000" fill="hold"/>
                                        <p:tgtEl>
                                          <p:spTgt spid="1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000"/>
                                  </p:stCondLst>
                                  <p:childTnLst>
                                    <p:set>
                                      <p:cBhvr>
                                        <p:cTn id="40" dur="1" fill="hold">
                                          <p:stCondLst>
                                            <p:cond delay="0"/>
                                          </p:stCondLst>
                                        </p:cTn>
                                        <p:tgtEl>
                                          <p:spTgt spid="120"/>
                                        </p:tgtEl>
                                        <p:attrNameLst>
                                          <p:attrName>style.visibility</p:attrName>
                                        </p:attrNameLst>
                                      </p:cBhvr>
                                      <p:to>
                                        <p:strVal val="visible"/>
                                      </p:to>
                                    </p:set>
                                    <p:animEffect transition="in" filter="fade">
                                      <p:cBhvr>
                                        <p:cTn id="41" dur="1000"/>
                                        <p:tgtEl>
                                          <p:spTgt spid="120"/>
                                        </p:tgtEl>
                                      </p:cBhvr>
                                    </p:animEffect>
                                    <p:anim calcmode="lin" valueType="num">
                                      <p:cBhvr>
                                        <p:cTn id="42" dur="1000" fill="hold"/>
                                        <p:tgtEl>
                                          <p:spTgt spid="120"/>
                                        </p:tgtEl>
                                        <p:attrNameLst>
                                          <p:attrName>ppt_x</p:attrName>
                                        </p:attrNameLst>
                                      </p:cBhvr>
                                      <p:tavLst>
                                        <p:tav tm="0">
                                          <p:val>
                                            <p:strVal val="#ppt_x"/>
                                          </p:val>
                                        </p:tav>
                                        <p:tav tm="100000">
                                          <p:val>
                                            <p:strVal val="#ppt_x"/>
                                          </p:val>
                                        </p:tav>
                                      </p:tavLst>
                                    </p:anim>
                                    <p:anim calcmode="lin" valueType="num">
                                      <p:cBhvr>
                                        <p:cTn id="43" dur="1000" fill="hold"/>
                                        <p:tgtEl>
                                          <p:spTgt spid="1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250"/>
                                  </p:stCondLst>
                                  <p:childTnLst>
                                    <p:set>
                                      <p:cBhvr>
                                        <p:cTn id="45" dur="1" fill="hold">
                                          <p:stCondLst>
                                            <p:cond delay="0"/>
                                          </p:stCondLst>
                                        </p:cTn>
                                        <p:tgtEl>
                                          <p:spTgt spid="106"/>
                                        </p:tgtEl>
                                        <p:attrNameLst>
                                          <p:attrName>style.visibility</p:attrName>
                                        </p:attrNameLst>
                                      </p:cBhvr>
                                      <p:to>
                                        <p:strVal val="visible"/>
                                      </p:to>
                                    </p:set>
                                    <p:animEffect transition="in" filter="fade">
                                      <p:cBhvr>
                                        <p:cTn id="46" dur="1000"/>
                                        <p:tgtEl>
                                          <p:spTgt spid="106"/>
                                        </p:tgtEl>
                                      </p:cBhvr>
                                    </p:animEffect>
                                    <p:anim calcmode="lin" valueType="num">
                                      <p:cBhvr>
                                        <p:cTn id="47" dur="1000" fill="hold"/>
                                        <p:tgtEl>
                                          <p:spTgt spid="106"/>
                                        </p:tgtEl>
                                        <p:attrNameLst>
                                          <p:attrName>ppt_x</p:attrName>
                                        </p:attrNameLst>
                                      </p:cBhvr>
                                      <p:tavLst>
                                        <p:tav tm="0">
                                          <p:val>
                                            <p:strVal val="#ppt_x"/>
                                          </p:val>
                                        </p:tav>
                                        <p:tav tm="100000">
                                          <p:val>
                                            <p:strVal val="#ppt_x"/>
                                          </p:val>
                                        </p:tav>
                                      </p:tavLst>
                                    </p:anim>
                                    <p:anim calcmode="lin" valueType="num">
                                      <p:cBhvr>
                                        <p:cTn id="48" dur="1000" fill="hold"/>
                                        <p:tgtEl>
                                          <p:spTgt spid="106"/>
                                        </p:tgtEl>
                                        <p:attrNameLst>
                                          <p:attrName>ppt_y</p:attrName>
                                        </p:attrNameLst>
                                      </p:cBhvr>
                                      <p:tavLst>
                                        <p:tav tm="0">
                                          <p:val>
                                            <p:strVal val="#ppt_y+.1"/>
                                          </p:val>
                                        </p:tav>
                                        <p:tav tm="100000">
                                          <p:val>
                                            <p:strVal val="#ppt_y"/>
                                          </p:val>
                                        </p:tav>
                                      </p:tavLst>
                                    </p:anim>
                                  </p:childTnLst>
                                </p:cTn>
                              </p:par>
                              <p:par>
                                <p:cTn id="49" presetID="22" presetClass="entr" presetSubtype="1" fill="hold" grpId="0" nodeType="withEffect">
                                  <p:stCondLst>
                                    <p:cond delay="1000"/>
                                  </p:stCondLst>
                                  <p:childTnLst>
                                    <p:set>
                                      <p:cBhvr>
                                        <p:cTn id="50" dur="1" fill="hold">
                                          <p:stCondLst>
                                            <p:cond delay="0"/>
                                          </p:stCondLst>
                                        </p:cTn>
                                        <p:tgtEl>
                                          <p:spTgt spid="132"/>
                                        </p:tgtEl>
                                        <p:attrNameLst>
                                          <p:attrName>style.visibility</p:attrName>
                                        </p:attrNameLst>
                                      </p:cBhvr>
                                      <p:to>
                                        <p:strVal val="visible"/>
                                      </p:to>
                                    </p:set>
                                    <p:animEffect transition="in" filter="wipe(up)">
                                      <p:cBhvr>
                                        <p:cTn id="51"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7" grpId="0"/>
      <p:bldP spid="118" grpId="0"/>
      <p:bldP spid="119" grpId="0"/>
      <p:bldP spid="120" grpId="0"/>
      <p:bldP spid="121" grpId="0"/>
      <p:bldP spid="1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3"/>
          <p:cNvGrpSpPr/>
          <p:nvPr/>
        </p:nvGrpSpPr>
        <p:grpSpPr>
          <a:xfrm>
            <a:off x="4540732" y="1452124"/>
            <a:ext cx="3560541" cy="4127182"/>
            <a:chOff x="7877630" y="3112196"/>
            <a:chExt cx="3508954" cy="2520173"/>
          </a:xfrm>
        </p:grpSpPr>
        <p:sp>
          <p:nvSpPr>
            <p:cNvPr id="90" name="圆角矩形 89"/>
            <p:cNvSpPr/>
            <p:nvPr/>
          </p:nvSpPr>
          <p:spPr>
            <a:xfrm>
              <a:off x="8211075" y="3651249"/>
              <a:ext cx="2743795" cy="1684364"/>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91" name="圆角矩形 90"/>
            <p:cNvSpPr/>
            <p:nvPr/>
          </p:nvSpPr>
          <p:spPr>
            <a:xfrm rot="10800000" flipH="1" flipV="1">
              <a:off x="8209138" y="3112196"/>
              <a:ext cx="2744367" cy="498534"/>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92" name="矩形 91"/>
            <p:cNvSpPr/>
            <p:nvPr/>
          </p:nvSpPr>
          <p:spPr>
            <a:xfrm>
              <a:off x="8255064" y="3285573"/>
              <a:ext cx="2646878" cy="212995"/>
            </a:xfrm>
            <a:prstGeom prst="rect">
              <a:avLst/>
            </a:prstGeom>
          </p:spPr>
          <p:txBody>
            <a:bodyPr wrap="none">
              <a:spAutoFit/>
            </a:bodyPr>
            <a:lstStyle/>
            <a:p>
              <a:pPr algn="ctr" defTabSz="342813">
                <a:lnSpc>
                  <a:spcPts val="2000"/>
                </a:lnSpc>
                <a:defRPr/>
              </a:pPr>
              <a:r>
                <a:rPr lang="zh-CN" altLang="en-US" sz="2400" b="1" i="1" kern="0" dirty="0">
                  <a:solidFill>
                    <a:srgbClr val="326A82"/>
                  </a:solidFill>
                  <a:latin typeface="微软雅黑" panose="020B0503020204020204" pitchFamily="34" charset="-122"/>
                  <a:ea typeface="微软雅黑" panose="020B0503020204020204" pitchFamily="34" charset="-122"/>
                </a:rPr>
                <a:t>内置结算清算引擎</a:t>
              </a:r>
              <a:endParaRPr lang="en-US" altLang="zh-CN" sz="2400" b="1" i="1" kern="0" dirty="0">
                <a:solidFill>
                  <a:srgbClr val="326A82"/>
                </a:solidFill>
                <a:latin typeface="微软雅黑" panose="020B0503020204020204" pitchFamily="34" charset="-122"/>
                <a:ea typeface="微软雅黑" panose="020B0503020204020204" pitchFamily="34" charset="-122"/>
              </a:endParaRPr>
            </a:p>
          </p:txBody>
        </p:sp>
        <p:grpSp>
          <p:nvGrpSpPr>
            <p:cNvPr id="93" name="组合 58"/>
            <p:cNvGrpSpPr/>
            <p:nvPr/>
          </p:nvGrpSpPr>
          <p:grpSpPr>
            <a:xfrm>
              <a:off x="7877630" y="5346604"/>
              <a:ext cx="3508954" cy="285765"/>
              <a:chOff x="834270" y="2734206"/>
              <a:chExt cx="2736843" cy="285765"/>
            </a:xfrm>
          </p:grpSpPr>
          <p:sp>
            <p:nvSpPr>
              <p:cNvPr id="94" name="圆角矩形 93"/>
              <p:cNvSpPr/>
              <p:nvPr/>
            </p:nvSpPr>
            <p:spPr>
              <a:xfrm rot="10800000" flipH="1" flipV="1">
                <a:off x="1056759" y="2734206"/>
                <a:ext cx="2164068" cy="28576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95" name="矩形 94"/>
              <p:cNvSpPr/>
              <p:nvPr/>
            </p:nvSpPr>
            <p:spPr>
              <a:xfrm>
                <a:off x="834270" y="2784313"/>
                <a:ext cx="2736843" cy="196199"/>
              </a:xfrm>
              <a:prstGeom prst="rect">
                <a:avLst/>
              </a:prstGeom>
            </p:spPr>
            <p:txBody>
              <a:bodyPr wrap="square">
                <a:spAutoFit/>
              </a:bodyPr>
              <a:lstStyle/>
              <a:p>
                <a:pPr algn="ctr" defTabSz="342813">
                  <a:lnSpc>
                    <a:spcPts val="2000"/>
                  </a:lnSpc>
                  <a:defRPr/>
                </a:pPr>
                <a:r>
                  <a:rPr lang="zh-CN" altLang="en-US" sz="1200" b="1" i="1" kern="0" dirty="0">
                    <a:solidFill>
                      <a:srgbClr val="326A82"/>
                    </a:solidFill>
                    <a:latin typeface="微软雅黑" panose="020B0503020204020204" pitchFamily="34" charset="-122"/>
                    <a:ea typeface="微软雅黑" panose="020B0503020204020204" pitchFamily="34" charset="-122"/>
                  </a:rPr>
                  <a:t>交易各方结算与清算自定义完全自动化</a:t>
                </a:r>
                <a:endParaRPr lang="en-US" altLang="zh-CN" sz="1200" b="1" i="1" kern="0" dirty="0">
                  <a:solidFill>
                    <a:srgbClr val="326A82"/>
                  </a:solidFill>
                  <a:latin typeface="微软雅黑" panose="020B0503020204020204" pitchFamily="34" charset="-122"/>
                  <a:ea typeface="微软雅黑" panose="020B0503020204020204" pitchFamily="34" charset="-122"/>
                </a:endParaRPr>
              </a:p>
            </p:txBody>
          </p:sp>
        </p:grpSp>
      </p:grpSp>
      <p:grpSp>
        <p:nvGrpSpPr>
          <p:cNvPr id="31" name="组合 30"/>
          <p:cNvGrpSpPr/>
          <p:nvPr/>
        </p:nvGrpSpPr>
        <p:grpSpPr>
          <a:xfrm>
            <a:off x="4859544" y="2377161"/>
            <a:ext cx="2756660" cy="2724482"/>
            <a:chOff x="5960031" y="1998698"/>
            <a:chExt cx="3822601" cy="2724482"/>
          </a:xfrm>
        </p:grpSpPr>
        <p:sp>
          <p:nvSpPr>
            <p:cNvPr id="32" name="圆角矩形 31"/>
            <p:cNvSpPr/>
            <p:nvPr/>
          </p:nvSpPr>
          <p:spPr>
            <a:xfrm>
              <a:off x="5960032" y="1998698"/>
              <a:ext cx="3822600" cy="2724482"/>
            </a:xfrm>
            <a:prstGeom prst="roundRect">
              <a:avLst>
                <a:gd name="adj" fmla="val 39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组合 32"/>
            <p:cNvGrpSpPr/>
            <p:nvPr/>
          </p:nvGrpSpPr>
          <p:grpSpPr>
            <a:xfrm>
              <a:off x="5960031" y="2139528"/>
              <a:ext cx="3645945" cy="2496231"/>
              <a:chOff x="5999717" y="2170586"/>
              <a:chExt cx="3522752" cy="2496231"/>
            </a:xfrm>
          </p:grpSpPr>
          <p:grpSp>
            <p:nvGrpSpPr>
              <p:cNvPr id="34" name="组合 33"/>
              <p:cNvGrpSpPr/>
              <p:nvPr/>
            </p:nvGrpSpPr>
            <p:grpSpPr>
              <a:xfrm>
                <a:off x="5999717" y="2170586"/>
                <a:ext cx="3522752" cy="2496231"/>
                <a:chOff x="5999717" y="2170586"/>
                <a:chExt cx="3522752" cy="2496231"/>
              </a:xfrm>
            </p:grpSpPr>
            <p:sp>
              <p:nvSpPr>
                <p:cNvPr id="41" name="椭圆 40"/>
                <p:cNvSpPr/>
                <p:nvPr/>
              </p:nvSpPr>
              <p:spPr>
                <a:xfrm>
                  <a:off x="6429381" y="2516849"/>
                  <a:ext cx="2868300" cy="1551888"/>
                </a:xfrm>
                <a:prstGeom prst="ellipse">
                  <a:avLst/>
                </a:prstGeom>
                <a:noFill/>
                <a:ln w="444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图片 41"/>
                <p:cNvPicPr>
                  <a:picLocks noChangeAspect="1"/>
                </p:cNvPicPr>
                <p:nvPr/>
              </p:nvPicPr>
              <p:blipFill>
                <a:blip r:embed="rId3"/>
                <a:stretch>
                  <a:fillRect/>
                </a:stretch>
              </p:blipFill>
              <p:spPr>
                <a:xfrm>
                  <a:off x="6660642" y="3563428"/>
                  <a:ext cx="302738" cy="411280"/>
                </a:xfrm>
                <a:prstGeom prst="rect">
                  <a:avLst/>
                </a:prstGeom>
              </p:spPr>
            </p:pic>
            <p:pic>
              <p:nvPicPr>
                <p:cNvPr id="43" name="图片 42"/>
                <p:cNvPicPr>
                  <a:picLocks noChangeAspect="1"/>
                </p:cNvPicPr>
                <p:nvPr/>
              </p:nvPicPr>
              <p:blipFill>
                <a:blip r:embed="rId4"/>
                <a:stretch>
                  <a:fillRect/>
                </a:stretch>
              </p:blipFill>
              <p:spPr>
                <a:xfrm>
                  <a:off x="6832733" y="3693155"/>
                  <a:ext cx="336810" cy="452142"/>
                </a:xfrm>
                <a:prstGeom prst="rect">
                  <a:avLst/>
                </a:prstGeom>
              </p:spPr>
            </p:pic>
            <p:pic>
              <p:nvPicPr>
                <p:cNvPr id="44" name="图片 43"/>
                <p:cNvPicPr>
                  <a:picLocks noChangeAspect="1"/>
                </p:cNvPicPr>
                <p:nvPr/>
              </p:nvPicPr>
              <p:blipFill>
                <a:blip r:embed="rId5"/>
                <a:stretch>
                  <a:fillRect/>
                </a:stretch>
              </p:blipFill>
              <p:spPr>
                <a:xfrm>
                  <a:off x="7827242" y="3843266"/>
                  <a:ext cx="432460" cy="415903"/>
                </a:xfrm>
                <a:prstGeom prst="rect">
                  <a:avLst/>
                </a:prstGeom>
              </p:spPr>
            </p:pic>
            <p:pic>
              <p:nvPicPr>
                <p:cNvPr id="45" name="图片 44"/>
                <p:cNvPicPr>
                  <a:picLocks noChangeAspect="1"/>
                </p:cNvPicPr>
                <p:nvPr/>
              </p:nvPicPr>
              <p:blipFill>
                <a:blip r:embed="rId6"/>
                <a:stretch>
                  <a:fillRect/>
                </a:stretch>
              </p:blipFill>
              <p:spPr>
                <a:xfrm>
                  <a:off x="8256348" y="3760033"/>
                  <a:ext cx="458930" cy="441359"/>
                </a:xfrm>
                <a:prstGeom prst="rect">
                  <a:avLst/>
                </a:prstGeom>
              </p:spPr>
            </p:pic>
            <p:pic>
              <p:nvPicPr>
                <p:cNvPr id="46" name="图片 45"/>
                <p:cNvPicPr>
                  <a:picLocks noChangeAspect="1"/>
                </p:cNvPicPr>
                <p:nvPr/>
              </p:nvPicPr>
              <p:blipFill>
                <a:blip r:embed="rId7"/>
                <a:stretch>
                  <a:fillRect/>
                </a:stretch>
              </p:blipFill>
              <p:spPr>
                <a:xfrm>
                  <a:off x="9086931" y="2971588"/>
                  <a:ext cx="435538" cy="422000"/>
                </a:xfrm>
                <a:prstGeom prst="rect">
                  <a:avLst/>
                </a:prstGeom>
              </p:spPr>
            </p:pic>
            <p:pic>
              <p:nvPicPr>
                <p:cNvPr id="47" name="图片 46"/>
                <p:cNvPicPr>
                  <a:picLocks noChangeAspect="1"/>
                </p:cNvPicPr>
                <p:nvPr/>
              </p:nvPicPr>
              <p:blipFill>
                <a:blip r:embed="rId8"/>
                <a:stretch>
                  <a:fillRect/>
                </a:stretch>
              </p:blipFill>
              <p:spPr>
                <a:xfrm>
                  <a:off x="7989805" y="2357851"/>
                  <a:ext cx="360261" cy="470959"/>
                </a:xfrm>
                <a:prstGeom prst="rect">
                  <a:avLst/>
                </a:prstGeom>
              </p:spPr>
            </p:pic>
            <p:pic>
              <p:nvPicPr>
                <p:cNvPr id="48" name="图片 47"/>
                <p:cNvPicPr>
                  <a:picLocks noChangeAspect="1"/>
                </p:cNvPicPr>
                <p:nvPr/>
              </p:nvPicPr>
              <p:blipFill>
                <a:blip r:embed="rId9"/>
                <a:stretch>
                  <a:fillRect/>
                </a:stretch>
              </p:blipFill>
              <p:spPr>
                <a:xfrm>
                  <a:off x="8354272" y="2438312"/>
                  <a:ext cx="360261" cy="470959"/>
                </a:xfrm>
                <a:prstGeom prst="rect">
                  <a:avLst/>
                </a:prstGeom>
              </p:spPr>
            </p:pic>
            <p:pic>
              <p:nvPicPr>
                <p:cNvPr id="49" name="图片 48"/>
                <p:cNvPicPr>
                  <a:picLocks noChangeAspect="1"/>
                </p:cNvPicPr>
                <p:nvPr/>
              </p:nvPicPr>
              <p:blipFill>
                <a:blip r:embed="rId10"/>
                <a:stretch>
                  <a:fillRect/>
                </a:stretch>
              </p:blipFill>
              <p:spPr>
                <a:xfrm>
                  <a:off x="6378520" y="2681059"/>
                  <a:ext cx="452235" cy="465584"/>
                </a:xfrm>
                <a:prstGeom prst="rect">
                  <a:avLst/>
                </a:prstGeom>
              </p:spPr>
            </p:pic>
            <p:pic>
              <p:nvPicPr>
                <p:cNvPr id="50" name="图片 49"/>
                <p:cNvPicPr>
                  <a:picLocks noChangeAspect="1"/>
                </p:cNvPicPr>
                <p:nvPr/>
              </p:nvPicPr>
              <p:blipFill>
                <a:blip r:embed="rId8"/>
                <a:stretch>
                  <a:fillRect/>
                </a:stretch>
              </p:blipFill>
              <p:spPr>
                <a:xfrm>
                  <a:off x="7615380" y="2314825"/>
                  <a:ext cx="360261" cy="470959"/>
                </a:xfrm>
                <a:prstGeom prst="rect">
                  <a:avLst/>
                </a:prstGeom>
              </p:spPr>
            </p:pic>
            <p:pic>
              <p:nvPicPr>
                <p:cNvPr id="51" name="图片 50"/>
                <p:cNvPicPr>
                  <a:picLocks noChangeAspect="1"/>
                </p:cNvPicPr>
                <p:nvPr/>
              </p:nvPicPr>
              <p:blipFill>
                <a:blip r:embed="rId3"/>
                <a:stretch>
                  <a:fillRect/>
                </a:stretch>
              </p:blipFill>
              <p:spPr>
                <a:xfrm>
                  <a:off x="6422765" y="3444298"/>
                  <a:ext cx="302738" cy="411280"/>
                </a:xfrm>
                <a:prstGeom prst="rect">
                  <a:avLst/>
                </a:prstGeom>
              </p:spPr>
            </p:pic>
            <p:pic>
              <p:nvPicPr>
                <p:cNvPr id="52" name="图片 51"/>
                <p:cNvPicPr>
                  <a:picLocks noChangeAspect="1"/>
                </p:cNvPicPr>
                <p:nvPr/>
              </p:nvPicPr>
              <p:blipFill>
                <a:blip r:embed="rId11"/>
                <a:stretch>
                  <a:fillRect/>
                </a:stretch>
              </p:blipFill>
              <p:spPr>
                <a:xfrm>
                  <a:off x="9065733" y="3191936"/>
                  <a:ext cx="335029" cy="422000"/>
                </a:xfrm>
                <a:prstGeom prst="rect">
                  <a:avLst/>
                </a:prstGeom>
              </p:spPr>
            </p:pic>
            <p:pic>
              <p:nvPicPr>
                <p:cNvPr id="53" name="图片 52"/>
                <p:cNvPicPr>
                  <a:picLocks noChangeAspect="1"/>
                </p:cNvPicPr>
                <p:nvPr/>
              </p:nvPicPr>
              <p:blipFill>
                <a:blip r:embed="rId11"/>
                <a:stretch>
                  <a:fillRect/>
                </a:stretch>
              </p:blipFill>
              <p:spPr>
                <a:xfrm>
                  <a:off x="8968581" y="3364716"/>
                  <a:ext cx="335029" cy="422000"/>
                </a:xfrm>
                <a:prstGeom prst="rect">
                  <a:avLst/>
                </a:prstGeom>
              </p:spPr>
            </p:pic>
            <p:grpSp>
              <p:nvGrpSpPr>
                <p:cNvPr id="54" name="组合 53"/>
                <p:cNvGrpSpPr/>
                <p:nvPr/>
              </p:nvGrpSpPr>
              <p:grpSpPr>
                <a:xfrm>
                  <a:off x="7430538" y="3075490"/>
                  <a:ext cx="760726" cy="441359"/>
                  <a:chOff x="10118551" y="3760033"/>
                  <a:chExt cx="760726" cy="441359"/>
                </a:xfrm>
              </p:grpSpPr>
              <p:sp>
                <p:nvSpPr>
                  <p:cNvPr id="102" name="圆角矩形 101"/>
                  <p:cNvSpPr/>
                  <p:nvPr/>
                </p:nvSpPr>
                <p:spPr>
                  <a:xfrm>
                    <a:off x="10118551" y="3760033"/>
                    <a:ext cx="760726" cy="44135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3" name="图片 102"/>
                  <p:cNvPicPr>
                    <a:picLocks noChangeAspect="1"/>
                  </p:cNvPicPr>
                  <p:nvPr/>
                </p:nvPicPr>
                <p:blipFill>
                  <a:blip r:embed="rId12"/>
                  <a:stretch>
                    <a:fillRect/>
                  </a:stretch>
                </p:blipFill>
                <p:spPr>
                  <a:xfrm>
                    <a:off x="10118551" y="3831631"/>
                    <a:ext cx="760725" cy="294880"/>
                  </a:xfrm>
                  <a:prstGeom prst="rect">
                    <a:avLst/>
                  </a:prstGeom>
                </p:spPr>
              </p:pic>
            </p:grpSp>
            <p:cxnSp>
              <p:nvCxnSpPr>
                <p:cNvPr id="55" name="直接连接符 54"/>
                <p:cNvCxnSpPr>
                  <a:stCxn id="48" idx="2"/>
                </p:cNvCxnSpPr>
                <p:nvPr/>
              </p:nvCxnSpPr>
              <p:spPr>
                <a:xfrm flipH="1">
                  <a:off x="7941907" y="2909271"/>
                  <a:ext cx="592496" cy="97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7" idx="2"/>
                </p:cNvCxnSpPr>
                <p:nvPr/>
              </p:nvCxnSpPr>
              <p:spPr>
                <a:xfrm flipH="1">
                  <a:off x="7937380" y="2828810"/>
                  <a:ext cx="232556" cy="201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0" idx="2"/>
                </p:cNvCxnSpPr>
                <p:nvPr/>
              </p:nvCxnSpPr>
              <p:spPr>
                <a:xfrm>
                  <a:off x="7795511" y="2785784"/>
                  <a:ext cx="183291" cy="238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6" idx="1"/>
                  <a:endCxn id="69" idx="6"/>
                </p:cNvCxnSpPr>
                <p:nvPr/>
              </p:nvCxnSpPr>
              <p:spPr>
                <a:xfrm flipH="1">
                  <a:off x="8474938" y="3182588"/>
                  <a:ext cx="611993" cy="140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3" idx="1"/>
                  <a:endCxn id="69" idx="6"/>
                </p:cNvCxnSpPr>
                <p:nvPr/>
              </p:nvCxnSpPr>
              <p:spPr>
                <a:xfrm flipH="1" flipV="1">
                  <a:off x="8474938" y="3323171"/>
                  <a:ext cx="493643" cy="252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5" idx="0"/>
                  <a:endCxn id="69" idx="5"/>
                </p:cNvCxnSpPr>
                <p:nvPr/>
              </p:nvCxnSpPr>
              <p:spPr>
                <a:xfrm flipH="1" flipV="1">
                  <a:off x="8280820" y="3545526"/>
                  <a:ext cx="204993" cy="21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4" idx="0"/>
                </p:cNvCxnSpPr>
                <p:nvPr/>
              </p:nvCxnSpPr>
              <p:spPr>
                <a:xfrm flipH="1" flipV="1">
                  <a:off x="8036943" y="3630337"/>
                  <a:ext cx="6529" cy="212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69" idx="3"/>
                </p:cNvCxnSpPr>
                <p:nvPr/>
              </p:nvCxnSpPr>
              <p:spPr>
                <a:xfrm flipV="1">
                  <a:off x="7115415" y="3545526"/>
                  <a:ext cx="228119" cy="21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2" idx="0"/>
                  <a:endCxn id="69" idx="3"/>
                </p:cNvCxnSpPr>
                <p:nvPr/>
              </p:nvCxnSpPr>
              <p:spPr>
                <a:xfrm flipV="1">
                  <a:off x="6812011" y="3545526"/>
                  <a:ext cx="531523" cy="17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43" idx="0"/>
                  <a:endCxn id="69" idx="3"/>
                </p:cNvCxnSpPr>
                <p:nvPr/>
              </p:nvCxnSpPr>
              <p:spPr>
                <a:xfrm flipV="1">
                  <a:off x="7001138" y="3545526"/>
                  <a:ext cx="342396" cy="147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9" idx="1"/>
                </p:cNvCxnSpPr>
                <p:nvPr/>
              </p:nvCxnSpPr>
              <p:spPr>
                <a:xfrm>
                  <a:off x="6830755" y="2913851"/>
                  <a:ext cx="512779" cy="186964"/>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5"/>
                <a:stretch>
                  <a:fillRect/>
                </a:stretch>
              </p:blipFill>
              <p:spPr>
                <a:xfrm>
                  <a:off x="7673945" y="3886722"/>
                  <a:ext cx="432460" cy="415903"/>
                </a:xfrm>
                <a:prstGeom prst="rect">
                  <a:avLst/>
                </a:prstGeom>
              </p:spPr>
            </p:pic>
            <p:cxnSp>
              <p:nvCxnSpPr>
                <p:cNvPr id="67" name="直接连接符 66"/>
                <p:cNvCxnSpPr>
                  <a:endCxn id="69" idx="4"/>
                </p:cNvCxnSpPr>
                <p:nvPr/>
              </p:nvCxnSpPr>
              <p:spPr>
                <a:xfrm flipV="1">
                  <a:off x="7761271" y="3637628"/>
                  <a:ext cx="50906" cy="297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3" idx="0"/>
                  <a:endCxn id="69" idx="6"/>
                </p:cNvCxnSpPr>
                <p:nvPr/>
              </p:nvCxnSpPr>
              <p:spPr>
                <a:xfrm flipH="1" flipV="1">
                  <a:off x="8474938" y="3323171"/>
                  <a:ext cx="661158" cy="41545"/>
                </a:xfrm>
                <a:prstGeom prst="line">
                  <a:avLst/>
                </a:prstGeom>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7149416" y="3008713"/>
                  <a:ext cx="1325522" cy="628915"/>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图片 69"/>
                <p:cNvPicPr>
                  <a:picLocks noChangeAspect="1"/>
                </p:cNvPicPr>
                <p:nvPr/>
              </p:nvPicPr>
              <p:blipFill>
                <a:blip r:embed="rId13"/>
                <a:stretch>
                  <a:fillRect/>
                </a:stretch>
              </p:blipFill>
              <p:spPr>
                <a:xfrm>
                  <a:off x="6615177" y="2959395"/>
                  <a:ext cx="174221" cy="229397"/>
                </a:xfrm>
                <a:prstGeom prst="rect">
                  <a:avLst/>
                </a:prstGeom>
              </p:spPr>
            </p:pic>
            <p:pic>
              <p:nvPicPr>
                <p:cNvPr id="71" name="图片 70"/>
                <p:cNvPicPr>
                  <a:picLocks noChangeAspect="1"/>
                </p:cNvPicPr>
                <p:nvPr/>
              </p:nvPicPr>
              <p:blipFill>
                <a:blip r:embed="rId13"/>
                <a:stretch>
                  <a:fillRect/>
                </a:stretch>
              </p:blipFill>
              <p:spPr>
                <a:xfrm>
                  <a:off x="7553613" y="2511752"/>
                  <a:ext cx="174221" cy="229397"/>
                </a:xfrm>
                <a:prstGeom prst="rect">
                  <a:avLst/>
                </a:prstGeom>
              </p:spPr>
            </p:pic>
            <p:pic>
              <p:nvPicPr>
                <p:cNvPr id="72" name="图片 71"/>
                <p:cNvPicPr>
                  <a:picLocks noChangeAspect="1"/>
                </p:cNvPicPr>
                <p:nvPr/>
              </p:nvPicPr>
              <p:blipFill>
                <a:blip r:embed="rId13"/>
                <a:stretch>
                  <a:fillRect/>
                </a:stretch>
              </p:blipFill>
              <p:spPr>
                <a:xfrm>
                  <a:off x="8921562" y="3548670"/>
                  <a:ext cx="174221" cy="229397"/>
                </a:xfrm>
                <a:prstGeom prst="rect">
                  <a:avLst/>
                </a:prstGeom>
              </p:spPr>
            </p:pic>
            <p:pic>
              <p:nvPicPr>
                <p:cNvPr id="73" name="图片 72"/>
                <p:cNvPicPr>
                  <a:picLocks noChangeAspect="1"/>
                </p:cNvPicPr>
                <p:nvPr/>
              </p:nvPicPr>
              <p:blipFill>
                <a:blip r:embed="rId13"/>
                <a:stretch>
                  <a:fillRect/>
                </a:stretch>
              </p:blipFill>
              <p:spPr>
                <a:xfrm>
                  <a:off x="7612503" y="4032575"/>
                  <a:ext cx="174221" cy="229397"/>
                </a:xfrm>
                <a:prstGeom prst="rect">
                  <a:avLst/>
                </a:prstGeom>
              </p:spPr>
            </p:pic>
            <p:sp>
              <p:nvSpPr>
                <p:cNvPr id="74" name="文本框 73"/>
                <p:cNvSpPr txBox="1"/>
                <p:nvPr/>
              </p:nvSpPr>
              <p:spPr>
                <a:xfrm>
                  <a:off x="6326300" y="3957882"/>
                  <a:ext cx="543739" cy="307777"/>
                </a:xfrm>
                <a:prstGeom prst="rect">
                  <a:avLst/>
                </a:prstGeom>
                <a:noFill/>
              </p:spPr>
              <p:txBody>
                <a:bodyPr wrap="none" rtlCol="0">
                  <a:spAutoFit/>
                </a:bodyPr>
                <a:lstStyle/>
                <a:p>
                  <a:r>
                    <a:rPr lang="zh-CN" altLang="en-US" sz="1400" dirty="0" smtClean="0"/>
                    <a:t>用户</a:t>
                  </a:r>
                  <a:endParaRPr lang="en-US" sz="1400" dirty="0"/>
                </a:p>
              </p:txBody>
            </p:sp>
            <p:sp>
              <p:nvSpPr>
                <p:cNvPr id="75" name="文本框 74"/>
                <p:cNvSpPr txBox="1"/>
                <p:nvPr/>
              </p:nvSpPr>
              <p:spPr>
                <a:xfrm>
                  <a:off x="7957814" y="4127009"/>
                  <a:ext cx="543739" cy="307777"/>
                </a:xfrm>
                <a:prstGeom prst="rect">
                  <a:avLst/>
                </a:prstGeom>
                <a:noFill/>
              </p:spPr>
              <p:txBody>
                <a:bodyPr wrap="none" rtlCol="0">
                  <a:spAutoFit/>
                </a:bodyPr>
                <a:lstStyle/>
                <a:p>
                  <a:r>
                    <a:rPr lang="zh-CN" altLang="en-US" sz="1400" dirty="0" smtClean="0"/>
                    <a:t>商家</a:t>
                  </a:r>
                  <a:endParaRPr lang="en-US" sz="1400" dirty="0"/>
                </a:p>
              </p:txBody>
            </p:sp>
            <p:sp>
              <p:nvSpPr>
                <p:cNvPr id="76" name="文本框 75"/>
                <p:cNvSpPr txBox="1"/>
                <p:nvPr/>
              </p:nvSpPr>
              <p:spPr>
                <a:xfrm>
                  <a:off x="8266317" y="3538490"/>
                  <a:ext cx="1082347" cy="307777"/>
                </a:xfrm>
                <a:prstGeom prst="rect">
                  <a:avLst/>
                </a:prstGeom>
                <a:noFill/>
              </p:spPr>
              <p:txBody>
                <a:bodyPr wrap="none" rtlCol="0">
                  <a:spAutoFit/>
                </a:bodyPr>
                <a:lstStyle/>
                <a:p>
                  <a:r>
                    <a:rPr lang="zh-CN" altLang="en-US" sz="1400" dirty="0" smtClean="0"/>
                    <a:t>支付服务商</a:t>
                  </a:r>
                  <a:endParaRPr lang="en-US" sz="1400" dirty="0"/>
                </a:p>
              </p:txBody>
            </p:sp>
            <p:sp>
              <p:nvSpPr>
                <p:cNvPr id="98" name="文本框 97"/>
                <p:cNvSpPr txBox="1"/>
                <p:nvPr/>
              </p:nvSpPr>
              <p:spPr>
                <a:xfrm>
                  <a:off x="8249099" y="2194019"/>
                  <a:ext cx="896399" cy="307777"/>
                </a:xfrm>
                <a:prstGeom prst="rect">
                  <a:avLst/>
                </a:prstGeom>
                <a:noFill/>
              </p:spPr>
              <p:txBody>
                <a:bodyPr wrap="none" rtlCol="0">
                  <a:spAutoFit/>
                </a:bodyPr>
                <a:lstStyle/>
                <a:p>
                  <a:r>
                    <a:rPr lang="zh-CN" altLang="en-US" sz="1400" dirty="0" smtClean="0"/>
                    <a:t>商家银行</a:t>
                  </a:r>
                  <a:endParaRPr lang="en-US" sz="1400" dirty="0"/>
                </a:p>
              </p:txBody>
            </p:sp>
            <p:sp>
              <p:nvSpPr>
                <p:cNvPr id="99" name="文本框 98"/>
                <p:cNvSpPr txBox="1"/>
                <p:nvPr/>
              </p:nvSpPr>
              <p:spPr>
                <a:xfrm>
                  <a:off x="6999026" y="2170586"/>
                  <a:ext cx="902811" cy="307777"/>
                </a:xfrm>
                <a:prstGeom prst="rect">
                  <a:avLst/>
                </a:prstGeom>
                <a:noFill/>
              </p:spPr>
              <p:txBody>
                <a:bodyPr wrap="none" rtlCol="0">
                  <a:spAutoFit/>
                </a:bodyPr>
                <a:lstStyle/>
                <a:p>
                  <a:r>
                    <a:rPr lang="zh-CN" altLang="en-US" sz="1400" dirty="0" smtClean="0"/>
                    <a:t>用户银行</a:t>
                  </a:r>
                  <a:endParaRPr lang="en-US" sz="1400" dirty="0"/>
                </a:p>
              </p:txBody>
            </p:sp>
            <p:sp>
              <p:nvSpPr>
                <p:cNvPr id="100" name="文本框 99"/>
                <p:cNvSpPr txBox="1"/>
                <p:nvPr/>
              </p:nvSpPr>
              <p:spPr>
                <a:xfrm>
                  <a:off x="5999717" y="2426983"/>
                  <a:ext cx="902811" cy="307777"/>
                </a:xfrm>
                <a:prstGeom prst="rect">
                  <a:avLst/>
                </a:prstGeom>
                <a:noFill/>
              </p:spPr>
              <p:txBody>
                <a:bodyPr wrap="none" rtlCol="0">
                  <a:spAutoFit/>
                </a:bodyPr>
                <a:lstStyle/>
                <a:p>
                  <a:r>
                    <a:rPr lang="zh-CN" altLang="en-US" sz="1400" dirty="0" smtClean="0"/>
                    <a:t>人民银行</a:t>
                  </a:r>
                  <a:endParaRPr lang="en-US" sz="1400" dirty="0"/>
                </a:p>
              </p:txBody>
            </p:sp>
            <p:sp>
              <p:nvSpPr>
                <p:cNvPr id="101" name="矩形标注 100"/>
                <p:cNvSpPr/>
                <p:nvPr/>
              </p:nvSpPr>
              <p:spPr>
                <a:xfrm>
                  <a:off x="6378521" y="4310233"/>
                  <a:ext cx="1233983" cy="356584"/>
                </a:xfrm>
                <a:prstGeom prst="wedgeRectCallout">
                  <a:avLst>
                    <a:gd name="adj1" fmla="val 59953"/>
                    <a:gd name="adj2" fmla="val -32981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dirty="0"/>
                    <a:t>公共</a:t>
                  </a:r>
                  <a:r>
                    <a:rPr lang="zh-CN" altLang="en-US" sz="1200" dirty="0" smtClean="0"/>
                    <a:t>账本</a:t>
                  </a:r>
                  <a:endParaRPr lang="en-US" sz="1200" dirty="0"/>
                </a:p>
              </p:txBody>
            </p:sp>
          </p:grpSp>
          <p:sp>
            <p:nvSpPr>
              <p:cNvPr id="35" name="流程图: 多文档 34"/>
              <p:cNvSpPr/>
              <p:nvPr/>
            </p:nvSpPr>
            <p:spPr>
              <a:xfrm>
                <a:off x="7093529" y="3267982"/>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流程图: 多文档 35"/>
              <p:cNvSpPr/>
              <p:nvPr/>
            </p:nvSpPr>
            <p:spPr>
              <a:xfrm>
                <a:off x="7483686" y="3499222"/>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流程图: 多文档 36"/>
              <p:cNvSpPr/>
              <p:nvPr/>
            </p:nvSpPr>
            <p:spPr>
              <a:xfrm>
                <a:off x="8197879" y="3407808"/>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流程图: 多文档 37"/>
              <p:cNvSpPr/>
              <p:nvPr/>
            </p:nvSpPr>
            <p:spPr>
              <a:xfrm>
                <a:off x="8313139" y="3068583"/>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流程图: 多文档 38"/>
              <p:cNvSpPr/>
              <p:nvPr/>
            </p:nvSpPr>
            <p:spPr>
              <a:xfrm>
                <a:off x="7775090" y="2906029"/>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流程图: 多文档 39"/>
              <p:cNvSpPr/>
              <p:nvPr/>
            </p:nvSpPr>
            <p:spPr>
              <a:xfrm>
                <a:off x="7383839" y="2947438"/>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grpSp>
        <p:nvGrpSpPr>
          <p:cNvPr id="81" name="组合 12"/>
          <p:cNvGrpSpPr/>
          <p:nvPr/>
        </p:nvGrpSpPr>
        <p:grpSpPr>
          <a:xfrm>
            <a:off x="1073045" y="1469986"/>
            <a:ext cx="3688079" cy="4145357"/>
            <a:chOff x="4000804" y="3112197"/>
            <a:chExt cx="3688079" cy="2531271"/>
          </a:xfrm>
        </p:grpSpPr>
        <p:sp>
          <p:nvSpPr>
            <p:cNvPr id="82" name="圆角矩形 81"/>
            <p:cNvSpPr/>
            <p:nvPr/>
          </p:nvSpPr>
          <p:spPr>
            <a:xfrm>
              <a:off x="4438875" y="3640039"/>
              <a:ext cx="2880360" cy="1708720"/>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nvGrpSpPr>
            <p:cNvPr id="83" name="组合 51"/>
            <p:cNvGrpSpPr/>
            <p:nvPr/>
          </p:nvGrpSpPr>
          <p:grpSpPr>
            <a:xfrm>
              <a:off x="4000804" y="5348759"/>
              <a:ext cx="3688079" cy="294709"/>
              <a:chOff x="786097" y="2714825"/>
              <a:chExt cx="2736843" cy="294709"/>
            </a:xfrm>
          </p:grpSpPr>
          <p:sp>
            <p:nvSpPr>
              <p:cNvPr id="87" name="圆角矩形 86"/>
              <p:cNvSpPr/>
              <p:nvPr/>
            </p:nvSpPr>
            <p:spPr>
              <a:xfrm rot="10800000" flipH="1" flipV="1">
                <a:off x="1111180" y="2714825"/>
                <a:ext cx="2145719" cy="294709"/>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88" name="矩形 87"/>
              <p:cNvSpPr/>
              <p:nvPr/>
            </p:nvSpPr>
            <p:spPr>
              <a:xfrm>
                <a:off x="786097" y="2770528"/>
                <a:ext cx="2736843" cy="169143"/>
              </a:xfrm>
              <a:prstGeom prst="rect">
                <a:avLst/>
              </a:prstGeom>
            </p:spPr>
            <p:txBody>
              <a:bodyPr wrap="square">
                <a:spAutoFit/>
              </a:bodyPr>
              <a:lstStyle/>
              <a:p>
                <a:pPr algn="ctr" defTabSz="342813">
                  <a:defRPr/>
                </a:pPr>
                <a:r>
                  <a:rPr lang="zh-CN" altLang="en-US" sz="1200" b="1" i="1" kern="0" dirty="0" smtClean="0">
                    <a:solidFill>
                      <a:srgbClr val="326A82"/>
                    </a:solidFill>
                    <a:latin typeface="微软雅黑" panose="020B0503020204020204" pitchFamily="34" charset="-122"/>
                    <a:ea typeface="微软雅黑" panose="020B0503020204020204" pitchFamily="34" charset="-122"/>
                  </a:rPr>
                  <a:t>定价引擎，风控引擎吗，撮合机制接口</a:t>
                </a:r>
                <a:endParaRPr lang="en-US" altLang="zh-CN" sz="1200" b="1" i="1" kern="0" dirty="0">
                  <a:solidFill>
                    <a:srgbClr val="326A82"/>
                  </a:solidFill>
                  <a:latin typeface="微软雅黑" panose="020B0503020204020204" pitchFamily="34" charset="-122"/>
                  <a:ea typeface="微软雅黑" panose="020B0503020204020204" pitchFamily="34" charset="-122"/>
                </a:endParaRPr>
              </a:p>
            </p:txBody>
          </p:sp>
        </p:grpSp>
        <p:grpSp>
          <p:nvGrpSpPr>
            <p:cNvPr id="84" name="组合 10"/>
            <p:cNvGrpSpPr/>
            <p:nvPr/>
          </p:nvGrpSpPr>
          <p:grpSpPr>
            <a:xfrm>
              <a:off x="4438875" y="3112197"/>
              <a:ext cx="2880360" cy="506283"/>
              <a:chOff x="4438875" y="3112197"/>
              <a:chExt cx="2880360" cy="506283"/>
            </a:xfrm>
          </p:grpSpPr>
          <p:sp>
            <p:nvSpPr>
              <p:cNvPr id="85" name="圆角矩形 84"/>
              <p:cNvSpPr/>
              <p:nvPr/>
            </p:nvSpPr>
            <p:spPr>
              <a:xfrm rot="10800000" flipH="1" flipV="1">
                <a:off x="4438875" y="3112197"/>
                <a:ext cx="2880360" cy="506283"/>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86" name="矩形 85"/>
              <p:cNvSpPr/>
              <p:nvPr/>
            </p:nvSpPr>
            <p:spPr>
              <a:xfrm>
                <a:off x="4776875" y="3270577"/>
                <a:ext cx="2204357" cy="212995"/>
              </a:xfrm>
              <a:prstGeom prst="rect">
                <a:avLst/>
              </a:prstGeom>
            </p:spPr>
            <p:txBody>
              <a:bodyPr wrap="square">
                <a:spAutoFit/>
              </a:bodyPr>
              <a:lstStyle/>
              <a:p>
                <a:pPr algn="ctr" defTabSz="342813">
                  <a:lnSpc>
                    <a:spcPts val="2000"/>
                  </a:lnSpc>
                  <a:defRPr/>
                </a:pPr>
                <a:r>
                  <a:rPr lang="zh-CN" altLang="en-US" sz="2400" b="1" i="1" kern="0" dirty="0">
                    <a:solidFill>
                      <a:srgbClr val="326A82"/>
                    </a:solidFill>
                    <a:latin typeface="微软雅黑" panose="020B0503020204020204" pitchFamily="34" charset="-122"/>
                    <a:ea typeface="微软雅黑" panose="020B0503020204020204" pitchFamily="34" charset="-122"/>
                  </a:rPr>
                  <a:t>内置交易引擎</a:t>
                </a:r>
                <a:endParaRPr lang="en-US" altLang="zh-CN" sz="2400" b="1" i="1" kern="0" dirty="0">
                  <a:solidFill>
                    <a:srgbClr val="326A82"/>
                  </a:solidFill>
                  <a:latin typeface="微软雅黑" panose="020B0503020204020204" pitchFamily="34" charset="-122"/>
                  <a:ea typeface="微软雅黑" panose="020B0503020204020204" pitchFamily="34" charset="-122"/>
                </a:endParaRPr>
              </a:p>
            </p:txBody>
          </p:sp>
        </p:grpSp>
      </p:grpSp>
      <p:sp>
        <p:nvSpPr>
          <p:cNvPr id="96" name="Rectangle 142"/>
          <p:cNvSpPr/>
          <p:nvPr/>
        </p:nvSpPr>
        <p:spPr>
          <a:xfrm>
            <a:off x="674926" y="499223"/>
            <a:ext cx="7684079"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2800" b="1" dirty="0"/>
              <a:t>互助链（</a:t>
            </a:r>
            <a:r>
              <a:rPr lang="en-US" sz="2800" b="1" dirty="0"/>
              <a:t>Mutual Chain</a:t>
            </a:r>
            <a:r>
              <a:rPr lang="zh-CN" altLang="en-US" sz="2800" b="1" dirty="0"/>
              <a:t>）价值网络三大创新：</a:t>
            </a:r>
            <a:endParaRPr lang="zh-CN" altLang="zh-CN" sz="2800" i="1" dirty="0"/>
          </a:p>
        </p:txBody>
      </p:sp>
      <p:grpSp>
        <p:nvGrpSpPr>
          <p:cNvPr id="152" name="组合 13"/>
          <p:cNvGrpSpPr/>
          <p:nvPr/>
        </p:nvGrpSpPr>
        <p:grpSpPr>
          <a:xfrm>
            <a:off x="8101273" y="1477938"/>
            <a:ext cx="3508954" cy="4110087"/>
            <a:chOff x="7831920" y="3112197"/>
            <a:chExt cx="3508954" cy="2509734"/>
          </a:xfrm>
        </p:grpSpPr>
        <p:sp>
          <p:nvSpPr>
            <p:cNvPr id="153" name="圆角矩形 152"/>
            <p:cNvSpPr/>
            <p:nvPr/>
          </p:nvSpPr>
          <p:spPr>
            <a:xfrm>
              <a:off x="8211075" y="3651249"/>
              <a:ext cx="2743795" cy="1684364"/>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54" name="圆角矩形 153"/>
            <p:cNvSpPr/>
            <p:nvPr/>
          </p:nvSpPr>
          <p:spPr>
            <a:xfrm rot="10800000" flipH="1" flipV="1">
              <a:off x="8209138" y="3112197"/>
              <a:ext cx="2744367" cy="49342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155" name="矩形 154"/>
            <p:cNvSpPr/>
            <p:nvPr/>
          </p:nvSpPr>
          <p:spPr>
            <a:xfrm>
              <a:off x="8589125" y="3191726"/>
              <a:ext cx="2024913" cy="369609"/>
            </a:xfrm>
            <a:prstGeom prst="rect">
              <a:avLst/>
            </a:prstGeom>
          </p:spPr>
          <p:txBody>
            <a:bodyPr wrap="none">
              <a:spAutoFit/>
            </a:bodyPr>
            <a:lstStyle/>
            <a:p>
              <a:pPr algn="ctr" defTabSz="342813">
                <a:lnSpc>
                  <a:spcPts val="2000"/>
                </a:lnSpc>
                <a:defRPr/>
              </a:pPr>
              <a:r>
                <a:rPr lang="en-US" altLang="zh-CN" sz="2000" b="1" i="1" kern="0" dirty="0" smtClean="0">
                  <a:solidFill>
                    <a:srgbClr val="326A82"/>
                  </a:solidFill>
                  <a:latin typeface="微软雅黑" panose="020B0503020204020204" pitchFamily="34" charset="-122"/>
                  <a:ea typeface="微软雅黑" panose="020B0503020204020204" pitchFamily="34" charset="-122"/>
                </a:rPr>
                <a:t>Universal </a:t>
              </a:r>
            </a:p>
            <a:p>
              <a:pPr algn="ctr" defTabSz="342813">
                <a:lnSpc>
                  <a:spcPts val="2000"/>
                </a:lnSpc>
                <a:defRPr/>
              </a:pPr>
              <a:r>
                <a:rPr lang="en-US" altLang="zh-CN" sz="2000" b="1" i="1" kern="0" dirty="0" smtClean="0">
                  <a:solidFill>
                    <a:srgbClr val="326A82"/>
                  </a:solidFill>
                  <a:latin typeface="微软雅黑" panose="020B0503020204020204" pitchFamily="34" charset="-122"/>
                  <a:ea typeface="微软雅黑" panose="020B0503020204020204" pitchFamily="34" charset="-122"/>
                </a:rPr>
                <a:t>State Machine</a:t>
              </a:r>
              <a:endParaRPr lang="en-US" altLang="zh-CN" sz="2000" b="1" i="1" kern="0" dirty="0">
                <a:solidFill>
                  <a:srgbClr val="326A82"/>
                </a:solidFill>
                <a:latin typeface="微软雅黑" panose="020B0503020204020204" pitchFamily="34" charset="-122"/>
                <a:ea typeface="微软雅黑" panose="020B0503020204020204" pitchFamily="34" charset="-122"/>
              </a:endParaRPr>
            </a:p>
          </p:txBody>
        </p:sp>
        <p:grpSp>
          <p:nvGrpSpPr>
            <p:cNvPr id="156" name="组合 58"/>
            <p:cNvGrpSpPr/>
            <p:nvPr/>
          </p:nvGrpSpPr>
          <p:grpSpPr>
            <a:xfrm>
              <a:off x="7831920" y="5336166"/>
              <a:ext cx="3508954" cy="285765"/>
              <a:chOff x="798617" y="2723768"/>
              <a:chExt cx="2736843" cy="285765"/>
            </a:xfrm>
          </p:grpSpPr>
          <p:sp>
            <p:nvSpPr>
              <p:cNvPr id="157" name="圆角矩形 156"/>
              <p:cNvSpPr/>
              <p:nvPr/>
            </p:nvSpPr>
            <p:spPr>
              <a:xfrm rot="10800000" flipH="1" flipV="1">
                <a:off x="1078848" y="2723768"/>
                <a:ext cx="2164068" cy="28576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158" name="矩形 157"/>
              <p:cNvSpPr/>
              <p:nvPr/>
            </p:nvSpPr>
            <p:spPr>
              <a:xfrm>
                <a:off x="798617" y="2755258"/>
                <a:ext cx="2736843" cy="196199"/>
              </a:xfrm>
              <a:prstGeom prst="rect">
                <a:avLst/>
              </a:prstGeom>
            </p:spPr>
            <p:txBody>
              <a:bodyPr wrap="square">
                <a:spAutoFit/>
              </a:bodyPr>
              <a:lstStyle/>
              <a:p>
                <a:pPr algn="ctr" defTabSz="342813">
                  <a:lnSpc>
                    <a:spcPts val="2000"/>
                  </a:lnSpc>
                  <a:defRPr/>
                </a:pPr>
                <a:r>
                  <a:rPr lang="zh-CN" altLang="en-US" sz="1200" b="1" i="1" kern="0" dirty="0" smtClean="0">
                    <a:solidFill>
                      <a:srgbClr val="326A82"/>
                    </a:solidFill>
                    <a:latin typeface="微软雅黑" panose="020B0503020204020204" pitchFamily="34" charset="-122"/>
                    <a:ea typeface="微软雅黑" panose="020B0503020204020204" pitchFamily="34" charset="-122"/>
                  </a:rPr>
                  <a:t>平台接口自定义上链数据状态及流转函数</a:t>
                </a:r>
                <a:endParaRPr lang="en-US" altLang="zh-CN" sz="1200" b="1" i="1" kern="0" dirty="0">
                  <a:solidFill>
                    <a:srgbClr val="326A82"/>
                  </a:solidFill>
                  <a:latin typeface="微软雅黑" panose="020B0503020204020204" pitchFamily="34" charset="-122"/>
                  <a:ea typeface="微软雅黑" panose="020B0503020204020204" pitchFamily="34" charset="-122"/>
                </a:endParaRPr>
              </a:p>
            </p:txBody>
          </p:sp>
        </p:grpSp>
      </p:grpSp>
      <p:pic>
        <p:nvPicPr>
          <p:cNvPr id="2" name="图片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06691" y="2390327"/>
            <a:ext cx="2832871" cy="2683431"/>
          </a:xfrm>
          <a:prstGeom prst="rect">
            <a:avLst/>
          </a:prstGeom>
        </p:spPr>
      </p:pic>
      <p:grpSp>
        <p:nvGrpSpPr>
          <p:cNvPr id="104" name="组合 103"/>
          <p:cNvGrpSpPr/>
          <p:nvPr/>
        </p:nvGrpSpPr>
        <p:grpSpPr>
          <a:xfrm>
            <a:off x="8536679" y="2323354"/>
            <a:ext cx="2665971" cy="2750404"/>
            <a:chOff x="2768533" y="1212172"/>
            <a:chExt cx="4240507" cy="4527265"/>
          </a:xfrm>
        </p:grpSpPr>
        <p:sp>
          <p:nvSpPr>
            <p:cNvPr id="105" name="圆角矩形 104"/>
            <p:cNvSpPr/>
            <p:nvPr/>
          </p:nvSpPr>
          <p:spPr>
            <a:xfrm>
              <a:off x="2768533" y="1212172"/>
              <a:ext cx="4240507" cy="4527265"/>
            </a:xfrm>
            <a:prstGeom prst="roundRect">
              <a:avLst>
                <a:gd name="adj" fmla="val 22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3"/>
            <p:cNvSpPr/>
            <p:nvPr/>
          </p:nvSpPr>
          <p:spPr>
            <a:xfrm>
              <a:off x="4567700" y="2012979"/>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S0</a:t>
              </a:r>
              <a:endParaRPr lang="en-US" sz="1200" dirty="0"/>
            </a:p>
          </p:txBody>
        </p:sp>
        <p:sp>
          <p:nvSpPr>
            <p:cNvPr id="107" name="Oval 4"/>
            <p:cNvSpPr/>
            <p:nvPr/>
          </p:nvSpPr>
          <p:spPr>
            <a:xfrm>
              <a:off x="3356593" y="3277423"/>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S1</a:t>
              </a:r>
              <a:endParaRPr lang="en-US" sz="1200" dirty="0"/>
            </a:p>
          </p:txBody>
        </p:sp>
        <p:sp>
          <p:nvSpPr>
            <p:cNvPr id="108" name="Oval 5"/>
            <p:cNvSpPr/>
            <p:nvPr/>
          </p:nvSpPr>
          <p:spPr>
            <a:xfrm>
              <a:off x="4542452" y="4527579"/>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S3</a:t>
              </a:r>
              <a:endParaRPr lang="en-US" sz="1200" dirty="0"/>
            </a:p>
          </p:txBody>
        </p:sp>
        <p:sp>
          <p:nvSpPr>
            <p:cNvPr id="109" name="Oval 6"/>
            <p:cNvSpPr/>
            <p:nvPr/>
          </p:nvSpPr>
          <p:spPr>
            <a:xfrm>
              <a:off x="5778808" y="3277423"/>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S2</a:t>
              </a:r>
              <a:endParaRPr lang="en-US" sz="1200" dirty="0"/>
            </a:p>
          </p:txBody>
        </p:sp>
        <p:cxnSp>
          <p:nvCxnSpPr>
            <p:cNvPr id="110" name="Curved Connector 9"/>
            <p:cNvCxnSpPr>
              <a:stCxn id="106" idx="7"/>
              <a:endCxn id="109" idx="7"/>
            </p:cNvCxnSpPr>
            <p:nvPr/>
          </p:nvCxnSpPr>
          <p:spPr>
            <a:xfrm rot="16200000" flipH="1">
              <a:off x="5115031" y="2136124"/>
              <a:ext cx="1264444" cy="1211108"/>
            </a:xfrm>
            <a:prstGeom prst="curvedConnector3">
              <a:avLst>
                <a:gd name="adj1" fmla="val -25709"/>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1" name="Curved Connector 11"/>
            <p:cNvCxnSpPr>
              <a:stCxn id="109" idx="0"/>
              <a:endCxn id="106" idx="6"/>
            </p:cNvCxnSpPr>
            <p:nvPr/>
          </p:nvCxnSpPr>
          <p:spPr>
            <a:xfrm rot="16200000" flipV="1">
              <a:off x="5210090" y="2372463"/>
              <a:ext cx="935052" cy="874867"/>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2" name="Curved Connector 15"/>
            <p:cNvCxnSpPr>
              <a:stCxn id="107" idx="0"/>
              <a:endCxn id="106" idx="2"/>
            </p:cNvCxnSpPr>
            <p:nvPr/>
          </p:nvCxnSpPr>
          <p:spPr>
            <a:xfrm rot="5400000" flipH="1" flipV="1">
              <a:off x="3662741" y="2372464"/>
              <a:ext cx="935052" cy="874866"/>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3" name="Curved Connector 18"/>
            <p:cNvCxnSpPr>
              <a:stCxn id="106" idx="1"/>
              <a:endCxn id="107" idx="1"/>
            </p:cNvCxnSpPr>
            <p:nvPr/>
          </p:nvCxnSpPr>
          <p:spPr>
            <a:xfrm rot="16200000" flipH="1" flipV="1">
              <a:off x="3428408" y="2136124"/>
              <a:ext cx="1264444" cy="1211107"/>
            </a:xfrm>
            <a:prstGeom prst="curvedConnector3">
              <a:avLst>
                <a:gd name="adj1" fmla="val -25709"/>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4" name="Curved Connector 21"/>
            <p:cNvCxnSpPr>
              <a:stCxn id="107" idx="4"/>
              <a:endCxn id="108" idx="2"/>
            </p:cNvCxnSpPr>
            <p:nvPr/>
          </p:nvCxnSpPr>
          <p:spPr>
            <a:xfrm rot="16200000" flipH="1">
              <a:off x="3657261" y="3971780"/>
              <a:ext cx="920764" cy="849618"/>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5" name="Curved Connector 25"/>
            <p:cNvCxnSpPr>
              <a:stCxn id="109" idx="4"/>
              <a:endCxn id="108" idx="6"/>
            </p:cNvCxnSpPr>
            <p:nvPr/>
          </p:nvCxnSpPr>
          <p:spPr>
            <a:xfrm rot="5400000">
              <a:off x="5204610" y="3946532"/>
              <a:ext cx="920764" cy="900115"/>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6" name="Curved Connector 28"/>
            <p:cNvCxnSpPr>
              <a:stCxn id="108" idx="3"/>
              <a:endCxn id="107" idx="3"/>
            </p:cNvCxnSpPr>
            <p:nvPr/>
          </p:nvCxnSpPr>
          <p:spPr>
            <a:xfrm rot="5400000" flipH="1">
              <a:off x="3422928" y="3871879"/>
              <a:ext cx="1250156" cy="1185859"/>
            </a:xfrm>
            <a:prstGeom prst="curvedConnector3">
              <a:avLst>
                <a:gd name="adj1" fmla="val -26003"/>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7" name="Curved Connector 33"/>
            <p:cNvCxnSpPr>
              <a:stCxn id="108" idx="5"/>
              <a:endCxn id="109" idx="5"/>
            </p:cNvCxnSpPr>
            <p:nvPr/>
          </p:nvCxnSpPr>
          <p:spPr>
            <a:xfrm rot="5400000" flipH="1" flipV="1">
              <a:off x="5109551" y="3846630"/>
              <a:ext cx="1250156" cy="1236356"/>
            </a:xfrm>
            <a:prstGeom prst="curvedConnector3">
              <a:avLst>
                <a:gd name="adj1" fmla="val -26003"/>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sp>
          <p:nvSpPr>
            <p:cNvPr id="118" name="Freeform 85"/>
            <p:cNvSpPr/>
            <p:nvPr/>
          </p:nvSpPr>
          <p:spPr>
            <a:xfrm>
              <a:off x="5114925" y="2571750"/>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9" name="Freeform 86"/>
            <p:cNvSpPr/>
            <p:nvPr/>
          </p:nvSpPr>
          <p:spPr>
            <a:xfrm flipH="1" flipV="1">
              <a:off x="4328346" y="2570971"/>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0" name="Freeform 87"/>
            <p:cNvSpPr/>
            <p:nvPr/>
          </p:nvSpPr>
          <p:spPr>
            <a:xfrm>
              <a:off x="4596757" y="1456788"/>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1" name="Freeform 88"/>
            <p:cNvSpPr/>
            <p:nvPr/>
          </p:nvSpPr>
          <p:spPr>
            <a:xfrm rot="5400000">
              <a:off x="6420990" y="3307723"/>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2" name="Freeform 89"/>
            <p:cNvSpPr/>
            <p:nvPr/>
          </p:nvSpPr>
          <p:spPr>
            <a:xfrm rot="16200000">
              <a:off x="2738233" y="3375553"/>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3" name="Freeform 90"/>
            <p:cNvSpPr/>
            <p:nvPr/>
          </p:nvSpPr>
          <p:spPr>
            <a:xfrm rot="10800000">
              <a:off x="4599916" y="5181686"/>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4" name="Freeform 91"/>
            <p:cNvSpPr/>
            <p:nvPr/>
          </p:nvSpPr>
          <p:spPr>
            <a:xfrm rot="16200000" flipH="1" flipV="1">
              <a:off x="4756485" y="3021418"/>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5" name="Freeform 92"/>
            <p:cNvSpPr/>
            <p:nvPr/>
          </p:nvSpPr>
          <p:spPr>
            <a:xfrm rot="5400000" flipH="1" flipV="1">
              <a:off x="4738171" y="2127058"/>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6" name="TextBox 93"/>
            <p:cNvSpPr txBox="1"/>
            <p:nvPr/>
          </p:nvSpPr>
          <p:spPr>
            <a:xfrm>
              <a:off x="4542452" y="1363405"/>
              <a:ext cx="1569660" cy="369332"/>
            </a:xfrm>
            <a:prstGeom prst="rect">
              <a:avLst/>
            </a:prstGeom>
            <a:noFill/>
          </p:spPr>
          <p:txBody>
            <a:bodyPr wrap="none" rtlCol="0">
              <a:spAutoFit/>
            </a:bodyPr>
            <a:lstStyle/>
            <a:p>
              <a:r>
                <a:rPr lang="zh-CN" altLang="en-US" dirty="0" smtClean="0"/>
                <a:t>状态流转概率</a:t>
              </a:r>
              <a:endParaRPr lang="en-US" dirty="0"/>
            </a:p>
          </p:txBody>
        </p:sp>
        <p:sp>
          <p:nvSpPr>
            <p:cNvPr id="127" name="TextBox 94"/>
            <p:cNvSpPr txBox="1"/>
            <p:nvPr/>
          </p:nvSpPr>
          <p:spPr>
            <a:xfrm>
              <a:off x="2813357" y="2359054"/>
              <a:ext cx="646331" cy="369332"/>
            </a:xfrm>
            <a:prstGeom prst="rect">
              <a:avLst/>
            </a:prstGeom>
            <a:noFill/>
          </p:spPr>
          <p:txBody>
            <a:bodyPr wrap="none" rtlCol="0">
              <a:spAutoFit/>
            </a:bodyPr>
            <a:lstStyle/>
            <a:p>
              <a:r>
                <a:rPr lang="zh-CN" altLang="en-US" dirty="0" smtClean="0"/>
                <a:t>状态</a:t>
              </a:r>
              <a:endParaRPr lang="en-US" dirty="0"/>
            </a:p>
          </p:txBody>
        </p:sp>
        <p:cxnSp>
          <p:nvCxnSpPr>
            <p:cNvPr id="128" name="Straight Arrow Connector 96"/>
            <p:cNvCxnSpPr>
              <a:stCxn id="126" idx="2"/>
            </p:cNvCxnSpPr>
            <p:nvPr/>
          </p:nvCxnSpPr>
          <p:spPr>
            <a:xfrm flipH="1">
              <a:off x="4755032" y="1732737"/>
              <a:ext cx="572250" cy="6613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Straight Arrow Connector 98"/>
            <p:cNvCxnSpPr/>
            <p:nvPr/>
          </p:nvCxnSpPr>
          <p:spPr>
            <a:xfrm>
              <a:off x="3212338" y="2752016"/>
              <a:ext cx="294775" cy="8345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0" name="Straight Arrow Connector 102"/>
            <p:cNvCxnSpPr>
              <a:stCxn id="127" idx="3"/>
            </p:cNvCxnSpPr>
            <p:nvPr/>
          </p:nvCxnSpPr>
          <p:spPr>
            <a:xfrm flipV="1">
              <a:off x="3459688" y="2424489"/>
              <a:ext cx="1265874" cy="1192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1" name="Straight Arrow Connector 104"/>
            <p:cNvCxnSpPr/>
            <p:nvPr/>
          </p:nvCxnSpPr>
          <p:spPr>
            <a:xfrm flipH="1">
              <a:off x="5747253" y="1731936"/>
              <a:ext cx="304533" cy="15167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051989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nodeType="withEffect">
                                  <p:stCondLst>
                                    <p:cond delay="100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nodeType="withEffect">
                                  <p:stCondLst>
                                    <p:cond delay="100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500"/>
                                        <p:tgtEl>
                                          <p:spTgt spid="152"/>
                                        </p:tgtEl>
                                      </p:cBhvr>
                                    </p:animEffect>
                                  </p:childTnLst>
                                </p:cTn>
                              </p:par>
                              <p:par>
                                <p:cTn id="17" presetID="2" presetClass="entr" presetSubtype="4" fill="hold" nodeType="withEffect">
                                  <p:stCondLst>
                                    <p:cond delay="2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0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2000"/>
                                  </p:stCondLst>
                                  <p:childTnLst>
                                    <p:set>
                                      <p:cBhvr>
                                        <p:cTn id="26" dur="1" fill="hold">
                                          <p:stCondLst>
                                            <p:cond delay="0"/>
                                          </p:stCondLst>
                                        </p:cTn>
                                        <p:tgtEl>
                                          <p:spTgt spid="104"/>
                                        </p:tgtEl>
                                        <p:attrNameLst>
                                          <p:attrName>style.visibility</p:attrName>
                                        </p:attrNameLst>
                                      </p:cBhvr>
                                      <p:to>
                                        <p:strVal val="visible"/>
                                      </p:to>
                                    </p:set>
                                    <p:anim calcmode="lin" valueType="num">
                                      <p:cBhvr additive="base">
                                        <p:cTn id="27" dur="500" fill="hold"/>
                                        <p:tgtEl>
                                          <p:spTgt spid="104"/>
                                        </p:tgtEl>
                                        <p:attrNameLst>
                                          <p:attrName>ppt_x</p:attrName>
                                        </p:attrNameLst>
                                      </p:cBhvr>
                                      <p:tavLst>
                                        <p:tav tm="0">
                                          <p:val>
                                            <p:strVal val="#ppt_x"/>
                                          </p:val>
                                        </p:tav>
                                        <p:tav tm="100000">
                                          <p:val>
                                            <p:strVal val="#ppt_x"/>
                                          </p:val>
                                        </p:tav>
                                      </p:tavLst>
                                    </p:anim>
                                    <p:anim calcmode="lin" valueType="num">
                                      <p:cBhvr additive="base">
                                        <p:cTn id="2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2"/>
          <p:cNvSpPr txBox="1">
            <a:spLocks/>
          </p:cNvSpPr>
          <p:nvPr/>
        </p:nvSpPr>
        <p:spPr>
          <a:xfrm>
            <a:off x="349735" y="274328"/>
            <a:ext cx="7125842" cy="971551"/>
          </a:xfrm>
          <a:prstGeom prst="rect">
            <a:avLst/>
          </a:prstGeom>
          <a:effectLst>
            <a:outerShdw blurRad="50800" dist="38100" dir="5400000" algn="t"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i="1" dirty="0" smtClean="0">
                <a:solidFill>
                  <a:schemeClr val="bg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Milestones</a:t>
            </a:r>
            <a:endParaRPr lang="en-US" sz="5400" b="1" i="1" dirty="0">
              <a:solidFill>
                <a:schemeClr val="bg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grpSp>
        <p:nvGrpSpPr>
          <p:cNvPr id="3" name="组合 1"/>
          <p:cNvGrpSpPr/>
          <p:nvPr/>
        </p:nvGrpSpPr>
        <p:grpSpPr>
          <a:xfrm>
            <a:off x="2533989" y="2273249"/>
            <a:ext cx="1180241" cy="1032711"/>
            <a:chOff x="-724793" y="1955728"/>
            <a:chExt cx="1728193" cy="1512168"/>
          </a:xfrm>
        </p:grpSpPr>
        <p:sp>
          <p:nvSpPr>
            <p:cNvPr id="4" name="圆角矩形标注 3"/>
            <p:cNvSpPr/>
            <p:nvPr/>
          </p:nvSpPr>
          <p:spPr>
            <a:xfrm>
              <a:off x="-724793" y="1955728"/>
              <a:ext cx="1728193" cy="1512168"/>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5" name="Picture 6"/>
            <p:cNvPicPr>
              <a:picLocks noChangeAspect="1"/>
            </p:cNvPicPr>
            <p:nvPr/>
          </p:nvPicPr>
          <p:blipFill>
            <a:blip r:embed="rId3" cstate="email">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a:off x="-576333" y="2126783"/>
              <a:ext cx="1432907" cy="1167949"/>
            </a:xfrm>
            <a:prstGeom prst="rect">
              <a:avLst/>
            </a:prstGeom>
            <a:effectLst>
              <a:innerShdw blurRad="114300">
                <a:prstClr val="black"/>
              </a:innerShdw>
            </a:effectLst>
          </p:spPr>
        </p:pic>
      </p:grpSp>
      <p:grpSp>
        <p:nvGrpSpPr>
          <p:cNvPr id="6" name="组合 2"/>
          <p:cNvGrpSpPr/>
          <p:nvPr/>
        </p:nvGrpSpPr>
        <p:grpSpPr>
          <a:xfrm>
            <a:off x="4021406" y="2281392"/>
            <a:ext cx="1180240" cy="1032711"/>
            <a:chOff x="4750977" y="4958407"/>
            <a:chExt cx="1252522" cy="1095957"/>
          </a:xfrm>
        </p:grpSpPr>
        <p:sp>
          <p:nvSpPr>
            <p:cNvPr id="7" name="圆角矩形标注 6"/>
            <p:cNvSpPr/>
            <p:nvPr/>
          </p:nvSpPr>
          <p:spPr>
            <a:xfrm>
              <a:off x="4750977" y="4958407"/>
              <a:ext cx="1252522" cy="1095957"/>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8" name="Picture 2"/>
            <p:cNvPicPr>
              <a:picLocks noChangeAspect="1" noChangeArrowheads="1"/>
            </p:cNvPicPr>
            <p:nvPr/>
          </p:nvPicPr>
          <p:blipFill>
            <a:blip r:embed="rId5" cstate="email">
              <a:extLst>
                <a:ext uri="{BEBA8EAE-BF5A-486C-A8C5-ECC9F3942E4B}">
                  <a14:imgProps xmlns:a14="http://schemas.microsoft.com/office/drawing/2010/main">
                    <a14:imgLayer r:embed="rId6">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4850517" y="5087151"/>
              <a:ext cx="1023117" cy="900458"/>
            </a:xfrm>
            <a:prstGeom prst="rect">
              <a:avLst/>
            </a:prstGeom>
            <a:noFill/>
            <a:ln>
              <a:noFill/>
            </a:ln>
            <a:effectLst>
              <a:innerShdw blurRad="114300">
                <a:prstClr val="black"/>
              </a:inn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nvGrpSpPr>
          <p:cNvPr id="9" name="组合 3"/>
          <p:cNvGrpSpPr/>
          <p:nvPr/>
        </p:nvGrpSpPr>
        <p:grpSpPr>
          <a:xfrm>
            <a:off x="5647346" y="2281401"/>
            <a:ext cx="1180241" cy="1032712"/>
            <a:chOff x="6526821" y="4958759"/>
            <a:chExt cx="1252522" cy="1095957"/>
          </a:xfrm>
        </p:grpSpPr>
        <p:sp>
          <p:nvSpPr>
            <p:cNvPr id="10" name="圆角矩形标注 9"/>
            <p:cNvSpPr/>
            <p:nvPr/>
          </p:nvSpPr>
          <p:spPr>
            <a:xfrm>
              <a:off x="6526821" y="4958759"/>
              <a:ext cx="1252522" cy="1095957"/>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11" name="Picture 97"/>
            <p:cNvPicPr>
              <a:picLocks noChangeAspect="1"/>
            </p:cNvPicPr>
            <p:nvPr/>
          </p:nvPicPr>
          <p:blipFill>
            <a:blip r:embed="rId7" cstate="email">
              <a:extLst>
                <a:ext uri="{BEBA8EAE-BF5A-486C-A8C5-ECC9F3942E4B}">
                  <a14:imgProps xmlns:a14="http://schemas.microsoft.com/office/drawing/2010/main">
                    <a14:imgLayer r:embed="rId8">
                      <a14:imgEffect>
                        <a14:artisticLineDrawing/>
                      </a14:imgEffect>
                    </a14:imgLayer>
                  </a14:imgProps>
                </a:ext>
                <a:ext uri="{28A0092B-C50C-407E-A947-70E740481C1C}">
                  <a14:useLocalDpi xmlns:a14="http://schemas.microsoft.com/office/drawing/2010/main" val="0"/>
                </a:ext>
              </a:extLst>
            </a:blip>
            <a:stretch>
              <a:fillRect/>
            </a:stretch>
          </p:blipFill>
          <p:spPr>
            <a:xfrm>
              <a:off x="6641962" y="5086953"/>
              <a:ext cx="1022234" cy="874042"/>
            </a:xfrm>
            <a:prstGeom prst="rect">
              <a:avLst/>
            </a:prstGeom>
            <a:effectLst>
              <a:innerShdw blurRad="114300">
                <a:prstClr val="black"/>
              </a:innerShdw>
            </a:effectLst>
          </p:spPr>
        </p:pic>
      </p:grpSp>
      <p:grpSp>
        <p:nvGrpSpPr>
          <p:cNvPr id="12" name="组合 4"/>
          <p:cNvGrpSpPr/>
          <p:nvPr/>
        </p:nvGrpSpPr>
        <p:grpSpPr>
          <a:xfrm>
            <a:off x="7295043" y="2281392"/>
            <a:ext cx="1180241" cy="1032711"/>
            <a:chOff x="8055497" y="4965254"/>
            <a:chExt cx="1252522" cy="1095958"/>
          </a:xfrm>
        </p:grpSpPr>
        <p:sp>
          <p:nvSpPr>
            <p:cNvPr id="13" name="圆角矩形标注 12"/>
            <p:cNvSpPr/>
            <p:nvPr/>
          </p:nvSpPr>
          <p:spPr>
            <a:xfrm>
              <a:off x="8055497" y="4965254"/>
              <a:ext cx="1252522" cy="1095958"/>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14" name="Picture 95"/>
            <p:cNvPicPr>
              <a:picLocks noChangeAspect="1"/>
            </p:cNvPicPr>
            <p:nvPr/>
          </p:nvPicPr>
          <p:blipFill>
            <a:blip r:embed="rId9" cstate="email">
              <a:extLst>
                <a:ext uri="{BEBA8EAE-BF5A-486C-A8C5-ECC9F3942E4B}">
                  <a14:imgProps xmlns:a14="http://schemas.microsoft.com/office/drawing/2010/main">
                    <a14:imgLayer r:embed="rId10">
                      <a14:imgEffect>
                        <a14:artisticLineDrawing/>
                      </a14:imgEffect>
                    </a14:imgLayer>
                  </a14:imgProps>
                </a:ext>
                <a:ext uri="{28A0092B-C50C-407E-A947-70E740481C1C}">
                  <a14:useLocalDpi xmlns:a14="http://schemas.microsoft.com/office/drawing/2010/main" val="0"/>
                </a:ext>
              </a:extLst>
            </a:blip>
            <a:stretch>
              <a:fillRect/>
            </a:stretch>
          </p:blipFill>
          <p:spPr>
            <a:xfrm>
              <a:off x="8186228" y="5090685"/>
              <a:ext cx="1022234" cy="863338"/>
            </a:xfrm>
            <a:prstGeom prst="rect">
              <a:avLst/>
            </a:prstGeom>
            <a:effectLst>
              <a:innerShdw blurRad="114300">
                <a:prstClr val="black"/>
              </a:innerShdw>
            </a:effectLst>
          </p:spPr>
        </p:pic>
      </p:grpSp>
      <p:grpSp>
        <p:nvGrpSpPr>
          <p:cNvPr id="15" name="组合 5"/>
          <p:cNvGrpSpPr/>
          <p:nvPr/>
        </p:nvGrpSpPr>
        <p:grpSpPr>
          <a:xfrm>
            <a:off x="8955883" y="2281392"/>
            <a:ext cx="1180241" cy="1032711"/>
            <a:chOff x="9650844" y="4954980"/>
            <a:chExt cx="1252522" cy="1095958"/>
          </a:xfrm>
        </p:grpSpPr>
        <p:sp>
          <p:nvSpPr>
            <p:cNvPr id="16" name="圆角矩形标注 15"/>
            <p:cNvSpPr/>
            <p:nvPr/>
          </p:nvSpPr>
          <p:spPr>
            <a:xfrm>
              <a:off x="9650844" y="4954980"/>
              <a:ext cx="1252522" cy="1095958"/>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17" name="Picture 96"/>
            <p:cNvPicPr>
              <a:picLocks noChangeAspect="1"/>
            </p:cNvPicPr>
            <p:nvPr/>
          </p:nvPicPr>
          <p:blipFill rotWithShape="1">
            <a:blip r:embed="rId11" cstate="email">
              <a:extLst>
                <a:ext uri="{BEBA8EAE-BF5A-486C-A8C5-ECC9F3942E4B}">
                  <a14:imgProps xmlns:a14="http://schemas.microsoft.com/office/drawing/2010/main">
                    <a14:imgLayer r:embed="rId12">
                      <a14:imgEffect>
                        <a14:artisticLineDrawing/>
                      </a14:imgEffect>
                    </a14:imgLayer>
                  </a14:imgProps>
                </a:ext>
                <a:ext uri="{28A0092B-C50C-407E-A947-70E740481C1C}">
                  <a14:useLocalDpi xmlns:a14="http://schemas.microsoft.com/office/drawing/2010/main" val="0"/>
                </a:ext>
              </a:extLst>
            </a:blip>
            <a:srcRect t="9529" b="12187"/>
            <a:stretch/>
          </p:blipFill>
          <p:spPr>
            <a:xfrm>
              <a:off x="9768774" y="5100201"/>
              <a:ext cx="1023755" cy="803114"/>
            </a:xfrm>
            <a:prstGeom prst="rect">
              <a:avLst/>
            </a:prstGeom>
            <a:effectLst>
              <a:innerShdw blurRad="114300">
                <a:prstClr val="black"/>
              </a:innerShdw>
            </a:effectLst>
          </p:spPr>
        </p:pic>
      </p:grpSp>
      <p:grpSp>
        <p:nvGrpSpPr>
          <p:cNvPr id="18" name="组合 6"/>
          <p:cNvGrpSpPr/>
          <p:nvPr/>
        </p:nvGrpSpPr>
        <p:grpSpPr>
          <a:xfrm>
            <a:off x="3173791" y="3890317"/>
            <a:ext cx="1180242" cy="1032709"/>
            <a:chOff x="3967306" y="7535853"/>
            <a:chExt cx="1252523" cy="1095956"/>
          </a:xfrm>
        </p:grpSpPr>
        <p:sp>
          <p:nvSpPr>
            <p:cNvPr id="19" name="圆角矩形标注 18"/>
            <p:cNvSpPr/>
            <p:nvPr/>
          </p:nvSpPr>
          <p:spPr>
            <a:xfrm flipV="1">
              <a:off x="3967306" y="7535853"/>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0" name="Picture 7"/>
            <p:cNvPicPr>
              <a:picLocks noChangeAspect="1"/>
            </p:cNvPicPr>
            <p:nvPr/>
          </p:nvPicPr>
          <p:blipFill>
            <a:blip r:embed="rId13" cstate="email">
              <a:extLst>
                <a:ext uri="{BEBA8EAE-BF5A-486C-A8C5-ECC9F3942E4B}">
                  <a14:imgProps xmlns:a14="http://schemas.microsoft.com/office/drawing/2010/main">
                    <a14:imgLayer r:embed="rId14">
                      <a14:imgEffect>
                        <a14:artisticLineDrawing/>
                      </a14:imgEffect>
                    </a14:imgLayer>
                  </a14:imgProps>
                </a:ext>
                <a:ext uri="{28A0092B-C50C-407E-A947-70E740481C1C}">
                  <a14:useLocalDpi xmlns:a14="http://schemas.microsoft.com/office/drawing/2010/main" val="0"/>
                </a:ext>
              </a:extLst>
            </a:blip>
            <a:stretch>
              <a:fillRect/>
            </a:stretch>
          </p:blipFill>
          <p:spPr>
            <a:xfrm>
              <a:off x="4095843" y="7751732"/>
              <a:ext cx="1004329" cy="763631"/>
            </a:xfrm>
            <a:prstGeom prst="rect">
              <a:avLst/>
            </a:prstGeom>
            <a:effectLst>
              <a:innerShdw blurRad="114300">
                <a:prstClr val="black"/>
              </a:innerShdw>
            </a:effectLst>
          </p:spPr>
        </p:pic>
      </p:grpSp>
      <p:grpSp>
        <p:nvGrpSpPr>
          <p:cNvPr id="21" name="组合 7"/>
          <p:cNvGrpSpPr/>
          <p:nvPr/>
        </p:nvGrpSpPr>
        <p:grpSpPr>
          <a:xfrm>
            <a:off x="4986185" y="3892721"/>
            <a:ext cx="1180242" cy="1032709"/>
            <a:chOff x="5588282" y="7632678"/>
            <a:chExt cx="1252523" cy="1095956"/>
          </a:xfrm>
        </p:grpSpPr>
        <p:sp>
          <p:nvSpPr>
            <p:cNvPr id="22" name="圆角矩形标注 21"/>
            <p:cNvSpPr/>
            <p:nvPr/>
          </p:nvSpPr>
          <p:spPr>
            <a:xfrm flipV="1">
              <a:off x="5588282" y="7632678"/>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3" name="Picture 15"/>
            <p:cNvPicPr>
              <a:picLocks noChangeAspect="1"/>
            </p:cNvPicPr>
            <p:nvPr/>
          </p:nvPicPr>
          <p:blipFill>
            <a:blip r:embed="rId15" cstate="email">
              <a:extLst>
                <a:ext uri="{BEBA8EAE-BF5A-486C-A8C5-ECC9F3942E4B}">
                  <a14:imgProps xmlns:a14="http://schemas.microsoft.com/office/drawing/2010/main">
                    <a14:imgLayer r:embed="rId16">
                      <a14:imgEffect>
                        <a14:artisticLineDrawing/>
                      </a14:imgEffect>
                    </a14:imgLayer>
                  </a14:imgProps>
                </a:ext>
                <a:ext uri="{28A0092B-C50C-407E-A947-70E740481C1C}">
                  <a14:useLocalDpi xmlns:a14="http://schemas.microsoft.com/office/drawing/2010/main" val="0"/>
                </a:ext>
              </a:extLst>
            </a:blip>
            <a:stretch>
              <a:fillRect/>
            </a:stretch>
          </p:blipFill>
          <p:spPr>
            <a:xfrm>
              <a:off x="5701600" y="7815599"/>
              <a:ext cx="1004329" cy="820993"/>
            </a:xfrm>
            <a:prstGeom prst="rect">
              <a:avLst/>
            </a:prstGeom>
            <a:effectLst>
              <a:innerShdw blurRad="114300">
                <a:prstClr val="black"/>
              </a:innerShdw>
            </a:effectLst>
          </p:spPr>
        </p:pic>
      </p:grpSp>
      <p:grpSp>
        <p:nvGrpSpPr>
          <p:cNvPr id="24" name="组合 8"/>
          <p:cNvGrpSpPr/>
          <p:nvPr/>
        </p:nvGrpSpPr>
        <p:grpSpPr>
          <a:xfrm>
            <a:off x="6938855" y="3853421"/>
            <a:ext cx="1180242" cy="1032709"/>
            <a:chOff x="7660540" y="7569455"/>
            <a:chExt cx="1252523" cy="1095956"/>
          </a:xfrm>
        </p:grpSpPr>
        <p:sp>
          <p:nvSpPr>
            <p:cNvPr id="25" name="圆角矩形标注 24"/>
            <p:cNvSpPr/>
            <p:nvPr/>
          </p:nvSpPr>
          <p:spPr>
            <a:xfrm flipV="1">
              <a:off x="7660540" y="7569455"/>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6" name="Picture 1023"/>
            <p:cNvPicPr>
              <a:picLocks noChangeAspect="1"/>
            </p:cNvPicPr>
            <p:nvPr/>
          </p:nvPicPr>
          <p:blipFill>
            <a:blip r:embed="rId17" cstate="email">
              <a:extLst>
                <a:ext uri="{BEBA8EAE-BF5A-486C-A8C5-ECC9F3942E4B}">
                  <a14:imgProps xmlns:a14="http://schemas.microsoft.com/office/drawing/2010/main">
                    <a14:imgLayer r:embed="rId18">
                      <a14:imgEffect>
                        <a14:artisticLineDrawing/>
                      </a14:imgEffect>
                    </a14:imgLayer>
                  </a14:imgProps>
                </a:ext>
                <a:ext uri="{28A0092B-C50C-407E-A947-70E740481C1C}">
                  <a14:useLocalDpi xmlns:a14="http://schemas.microsoft.com/office/drawing/2010/main" val="0"/>
                </a:ext>
              </a:extLst>
            </a:blip>
            <a:stretch>
              <a:fillRect/>
            </a:stretch>
          </p:blipFill>
          <p:spPr>
            <a:xfrm>
              <a:off x="7792026" y="7763657"/>
              <a:ext cx="989258" cy="743597"/>
            </a:xfrm>
            <a:prstGeom prst="rect">
              <a:avLst/>
            </a:prstGeom>
            <a:effectLst>
              <a:innerShdw blurRad="114300">
                <a:prstClr val="black"/>
              </a:innerShdw>
            </a:effectLst>
          </p:spPr>
        </p:pic>
      </p:grpSp>
      <p:grpSp>
        <p:nvGrpSpPr>
          <p:cNvPr id="27" name="组合 9"/>
          <p:cNvGrpSpPr/>
          <p:nvPr/>
        </p:nvGrpSpPr>
        <p:grpSpPr>
          <a:xfrm>
            <a:off x="8649313" y="3886538"/>
            <a:ext cx="1180242" cy="1032709"/>
            <a:chOff x="9475750" y="7604600"/>
            <a:chExt cx="1252523" cy="1095956"/>
          </a:xfrm>
        </p:grpSpPr>
        <p:sp>
          <p:nvSpPr>
            <p:cNvPr id="28" name="圆角矩形标注 27"/>
            <p:cNvSpPr/>
            <p:nvPr/>
          </p:nvSpPr>
          <p:spPr>
            <a:xfrm flipV="1">
              <a:off x="9475750" y="7604600"/>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9" name="Picture 29"/>
            <p:cNvPicPr>
              <a:picLocks noChangeAspect="1"/>
            </p:cNvPicPr>
            <p:nvPr/>
          </p:nvPicPr>
          <p:blipFill>
            <a:blip r:embed="rId19" cstate="email">
              <a:extLst>
                <a:ext uri="{BEBA8EAE-BF5A-486C-A8C5-ECC9F3942E4B}">
                  <a14:imgProps xmlns:a14="http://schemas.microsoft.com/office/drawing/2010/main">
                    <a14:imgLayer r:embed="rId20">
                      <a14:imgEffect>
                        <a14:artisticLineDrawing/>
                      </a14:imgEffect>
                    </a14:imgLayer>
                  </a14:imgProps>
                </a:ext>
                <a:ext uri="{28A0092B-C50C-407E-A947-70E740481C1C}">
                  <a14:useLocalDpi xmlns:a14="http://schemas.microsoft.com/office/drawing/2010/main" val="0"/>
                </a:ext>
              </a:extLst>
            </a:blip>
            <a:stretch>
              <a:fillRect/>
            </a:stretch>
          </p:blipFill>
          <p:spPr>
            <a:xfrm>
              <a:off x="9591364" y="7775944"/>
              <a:ext cx="987274" cy="825654"/>
            </a:xfrm>
            <a:prstGeom prst="rect">
              <a:avLst/>
            </a:prstGeom>
            <a:effectLst>
              <a:innerShdw blurRad="114300">
                <a:prstClr val="black"/>
              </a:innerShdw>
            </a:effectLst>
          </p:spPr>
        </p:pic>
      </p:grpSp>
      <p:grpSp>
        <p:nvGrpSpPr>
          <p:cNvPr id="30" name="组合 12"/>
          <p:cNvGrpSpPr/>
          <p:nvPr/>
        </p:nvGrpSpPr>
        <p:grpSpPr>
          <a:xfrm>
            <a:off x="946116" y="2685062"/>
            <a:ext cx="10275636" cy="1872217"/>
            <a:chOff x="946116" y="3497862"/>
            <a:chExt cx="10275636" cy="1872217"/>
          </a:xfrm>
        </p:grpSpPr>
        <p:sp>
          <p:nvSpPr>
            <p:cNvPr id="31" name="矩形 30"/>
            <p:cNvSpPr/>
            <p:nvPr/>
          </p:nvSpPr>
          <p:spPr>
            <a:xfrm rot="16200000">
              <a:off x="6162558" y="315636"/>
              <a:ext cx="203560" cy="823967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6200000" flipH="1">
              <a:off x="5964576" y="36333"/>
              <a:ext cx="115015" cy="880406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CAEC6"/>
                </a:solidFill>
              </a:endParaRPr>
            </a:p>
          </p:txBody>
        </p:sp>
        <p:grpSp>
          <p:nvGrpSpPr>
            <p:cNvPr id="33" name="组合 88"/>
            <p:cNvGrpSpPr/>
            <p:nvPr/>
          </p:nvGrpSpPr>
          <p:grpSpPr>
            <a:xfrm>
              <a:off x="2579280" y="4383028"/>
              <a:ext cx="7770982" cy="108090"/>
              <a:chOff x="4975172" y="3742850"/>
              <a:chExt cx="12588170" cy="175093"/>
            </a:xfrm>
          </p:grpSpPr>
          <p:pic>
            <p:nvPicPr>
              <p:cNvPr id="45" name="图片 4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4975172" y="3752051"/>
                <a:ext cx="604629" cy="165892"/>
              </a:xfrm>
              <a:prstGeom prst="rect">
                <a:avLst/>
              </a:prstGeom>
            </p:spPr>
          </p:pic>
          <p:pic>
            <p:nvPicPr>
              <p:cNvPr id="46" name="图片 4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646803" y="3752051"/>
                <a:ext cx="604629" cy="165892"/>
              </a:xfrm>
              <a:prstGeom prst="rect">
                <a:avLst/>
              </a:prstGeom>
            </p:spPr>
          </p:pic>
          <p:pic>
            <p:nvPicPr>
              <p:cNvPr id="47" name="图片 4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309186" y="3745124"/>
                <a:ext cx="604629" cy="165892"/>
              </a:xfrm>
              <a:prstGeom prst="rect">
                <a:avLst/>
              </a:prstGeom>
            </p:spPr>
          </p:pic>
          <p:pic>
            <p:nvPicPr>
              <p:cNvPr id="48" name="图片 4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980818" y="3743906"/>
                <a:ext cx="604629" cy="165892"/>
              </a:xfrm>
              <a:prstGeom prst="rect">
                <a:avLst/>
              </a:prstGeom>
            </p:spPr>
          </p:pic>
          <p:pic>
            <p:nvPicPr>
              <p:cNvPr id="49" name="图片 48"/>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639438" y="3743645"/>
                <a:ext cx="604629" cy="165892"/>
              </a:xfrm>
              <a:prstGeom prst="rect">
                <a:avLst/>
              </a:prstGeom>
            </p:spPr>
          </p:pic>
          <p:pic>
            <p:nvPicPr>
              <p:cNvPr id="50" name="图片 4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311069" y="3743652"/>
                <a:ext cx="604629" cy="165892"/>
              </a:xfrm>
              <a:prstGeom prst="rect">
                <a:avLst/>
              </a:prstGeom>
            </p:spPr>
          </p:pic>
          <p:pic>
            <p:nvPicPr>
              <p:cNvPr id="51" name="图片 5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963003" y="3744167"/>
                <a:ext cx="604629" cy="165892"/>
              </a:xfrm>
              <a:prstGeom prst="rect">
                <a:avLst/>
              </a:prstGeom>
            </p:spPr>
          </p:pic>
          <p:pic>
            <p:nvPicPr>
              <p:cNvPr id="52" name="图片 5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634633" y="3745124"/>
                <a:ext cx="604629" cy="165892"/>
              </a:xfrm>
              <a:prstGeom prst="rect">
                <a:avLst/>
              </a:prstGeom>
            </p:spPr>
          </p:pic>
          <p:pic>
            <p:nvPicPr>
              <p:cNvPr id="53" name="图片 5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293254" y="3745124"/>
                <a:ext cx="604629" cy="165892"/>
              </a:xfrm>
              <a:prstGeom prst="rect">
                <a:avLst/>
              </a:prstGeom>
            </p:spPr>
          </p:pic>
          <p:pic>
            <p:nvPicPr>
              <p:cNvPr id="54" name="图片 53"/>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964885" y="3745124"/>
                <a:ext cx="604629" cy="165892"/>
              </a:xfrm>
              <a:prstGeom prst="rect">
                <a:avLst/>
              </a:prstGeom>
            </p:spPr>
          </p:pic>
          <p:pic>
            <p:nvPicPr>
              <p:cNvPr id="55" name="图片 5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1628566" y="3743645"/>
                <a:ext cx="604629" cy="165892"/>
              </a:xfrm>
              <a:prstGeom prst="rect">
                <a:avLst/>
              </a:prstGeom>
            </p:spPr>
          </p:pic>
          <p:pic>
            <p:nvPicPr>
              <p:cNvPr id="56" name="图片 5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2300197" y="3745124"/>
                <a:ext cx="604629" cy="165892"/>
              </a:xfrm>
              <a:prstGeom prst="rect">
                <a:avLst/>
              </a:prstGeom>
            </p:spPr>
          </p:pic>
          <p:pic>
            <p:nvPicPr>
              <p:cNvPr id="57" name="图片 5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2962581" y="3744234"/>
                <a:ext cx="604629" cy="165892"/>
              </a:xfrm>
              <a:prstGeom prst="rect">
                <a:avLst/>
              </a:prstGeom>
            </p:spPr>
          </p:pic>
          <p:pic>
            <p:nvPicPr>
              <p:cNvPr id="58" name="图片 5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3634211" y="3743645"/>
                <a:ext cx="604629" cy="165892"/>
              </a:xfrm>
              <a:prstGeom prst="rect">
                <a:avLst/>
              </a:prstGeom>
            </p:spPr>
          </p:pic>
          <p:pic>
            <p:nvPicPr>
              <p:cNvPr id="59" name="图片 58"/>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4292832" y="3745124"/>
                <a:ext cx="604629" cy="165892"/>
              </a:xfrm>
              <a:prstGeom prst="rect">
                <a:avLst/>
              </a:prstGeom>
            </p:spPr>
          </p:pic>
          <p:pic>
            <p:nvPicPr>
              <p:cNvPr id="60" name="图片 5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4964463" y="3743645"/>
                <a:ext cx="604629" cy="165892"/>
              </a:xfrm>
              <a:prstGeom prst="rect">
                <a:avLst/>
              </a:prstGeom>
            </p:spPr>
          </p:pic>
          <p:pic>
            <p:nvPicPr>
              <p:cNvPr id="61" name="图片 6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5616397" y="3743378"/>
                <a:ext cx="604629" cy="165892"/>
              </a:xfrm>
              <a:prstGeom prst="rect">
                <a:avLst/>
              </a:prstGeom>
            </p:spPr>
          </p:pic>
          <p:pic>
            <p:nvPicPr>
              <p:cNvPr id="62" name="图片 6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6288027" y="3743378"/>
                <a:ext cx="604629" cy="165892"/>
              </a:xfrm>
              <a:prstGeom prst="rect">
                <a:avLst/>
              </a:prstGeom>
            </p:spPr>
          </p:pic>
          <p:pic>
            <p:nvPicPr>
              <p:cNvPr id="63" name="图片 6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6958713" y="3742850"/>
                <a:ext cx="604629" cy="165892"/>
              </a:xfrm>
              <a:prstGeom prst="rect">
                <a:avLst/>
              </a:prstGeom>
            </p:spPr>
          </p:pic>
        </p:grpSp>
        <p:grpSp>
          <p:nvGrpSpPr>
            <p:cNvPr id="34" name="组合 10"/>
            <p:cNvGrpSpPr/>
            <p:nvPr/>
          </p:nvGrpSpPr>
          <p:grpSpPr>
            <a:xfrm>
              <a:off x="1883817" y="3497862"/>
              <a:ext cx="260683" cy="1872217"/>
              <a:chOff x="1883817" y="3497862"/>
              <a:chExt cx="260683" cy="1872217"/>
            </a:xfrm>
          </p:grpSpPr>
          <p:grpSp>
            <p:nvGrpSpPr>
              <p:cNvPr id="40" name="组合 112"/>
              <p:cNvGrpSpPr/>
              <p:nvPr/>
            </p:nvGrpSpPr>
            <p:grpSpPr>
              <a:xfrm rot="5400000">
                <a:off x="1091378" y="4316958"/>
                <a:ext cx="1872217" cy="234026"/>
                <a:chOff x="971600" y="1203598"/>
                <a:chExt cx="6912768" cy="864096"/>
              </a:xfrm>
            </p:grpSpPr>
            <p:sp>
              <p:nvSpPr>
                <p:cNvPr id="43" name="圆角矩形 42"/>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p:cNvSpPr/>
              <p:nvPr/>
            </p:nvSpPr>
            <p:spPr>
              <a:xfrm rot="16200000">
                <a:off x="1722478" y="3883870"/>
                <a:ext cx="587020" cy="246221"/>
              </a:xfrm>
              <a:prstGeom prst="rect">
                <a:avLst/>
              </a:prstGeom>
            </p:spPr>
            <p:txBody>
              <a:bodyPr wrap="none">
                <a:spAutoFit/>
              </a:bodyPr>
              <a:lstStyle/>
              <a:p>
                <a:pPr defTabSz="912813">
                  <a:defRPr/>
                </a:pPr>
                <a:r>
                  <a:rPr lang="en-US" altLang="zh-CN" sz="1000" b="1" dirty="0" smtClean="0">
                    <a:solidFill>
                      <a:srgbClr val="326A82"/>
                    </a:solidFill>
                  </a:rPr>
                  <a:t>Success</a:t>
                </a:r>
                <a:endParaRPr lang="en-US" altLang="zh-CN" sz="1000" b="1" dirty="0">
                  <a:solidFill>
                    <a:srgbClr val="326A82"/>
                  </a:solidFill>
                </a:endParaRPr>
              </a:p>
            </p:txBody>
          </p:sp>
          <p:sp>
            <p:nvSpPr>
              <p:cNvPr id="42" name="矩形 41"/>
              <p:cNvSpPr/>
              <p:nvPr/>
            </p:nvSpPr>
            <p:spPr>
              <a:xfrm rot="16200000">
                <a:off x="1619642" y="4774784"/>
                <a:ext cx="774571" cy="246221"/>
              </a:xfrm>
              <a:prstGeom prst="rect">
                <a:avLst/>
              </a:prstGeom>
              <a:effectLst/>
            </p:spPr>
            <p:txBody>
              <a:bodyPr wrap="none">
                <a:spAutoFit/>
              </a:bodyPr>
              <a:lstStyle/>
              <a:p>
                <a:pPr defTabSz="912813">
                  <a:defRPr/>
                </a:pPr>
                <a:r>
                  <a:rPr lang="en-US" altLang="zh-CN" sz="1000" b="1" dirty="0">
                    <a:solidFill>
                      <a:srgbClr val="326A82"/>
                    </a:solidFill>
                  </a:rPr>
                  <a:t>Milestones</a:t>
                </a:r>
              </a:p>
            </p:txBody>
          </p:sp>
        </p:grpSp>
        <p:grpSp>
          <p:nvGrpSpPr>
            <p:cNvPr id="35" name="组合 11"/>
            <p:cNvGrpSpPr/>
            <p:nvPr/>
          </p:nvGrpSpPr>
          <p:grpSpPr>
            <a:xfrm>
              <a:off x="946116" y="3983026"/>
              <a:ext cx="904367" cy="904365"/>
              <a:chOff x="946116" y="3983026"/>
              <a:chExt cx="904367" cy="904365"/>
            </a:xfrm>
          </p:grpSpPr>
          <p:sp>
            <p:nvSpPr>
              <p:cNvPr id="38" name="椭圆 37"/>
              <p:cNvSpPr/>
              <p:nvPr/>
            </p:nvSpPr>
            <p:spPr>
              <a:xfrm>
                <a:off x="946116" y="3983026"/>
                <a:ext cx="904367" cy="90436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051771" y="4081834"/>
                <a:ext cx="704267" cy="704271"/>
              </a:xfrm>
              <a:prstGeom prst="ellipse">
                <a:avLst/>
              </a:prstGeom>
              <a:gradFill>
                <a:gsLst>
                  <a:gs pos="0">
                    <a:srgbClr val="4DBEE0"/>
                  </a:gs>
                  <a:gs pos="100000">
                    <a:srgbClr val="96CA54"/>
                  </a:gs>
                </a:gsLst>
                <a:lin ang="5400000" scaled="1"/>
              </a:gra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椭圆 35"/>
            <p:cNvSpPr/>
            <p:nvPr/>
          </p:nvSpPr>
          <p:spPr>
            <a:xfrm>
              <a:off x="10317385" y="3954895"/>
              <a:ext cx="904367" cy="90436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23040" y="4053703"/>
              <a:ext cx="704267" cy="704271"/>
            </a:xfrm>
            <a:prstGeom prst="ellipse">
              <a:avLst/>
            </a:prstGeom>
            <a:gradFill>
              <a:gsLst>
                <a:gs pos="0">
                  <a:srgbClr val="4DBEE0"/>
                </a:gs>
                <a:gs pos="100000">
                  <a:srgbClr val="96CA54"/>
                </a:gs>
              </a:gsLst>
              <a:lin ang="5400000" scaled="1"/>
            </a:gra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5082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p:cTn id="7" dur="500" fill="hold"/>
                                        <p:tgtEl>
                                          <p:spTgt spid="132"/>
                                        </p:tgtEl>
                                        <p:attrNameLst>
                                          <p:attrName>ppt_w</p:attrName>
                                        </p:attrNameLst>
                                      </p:cBhvr>
                                      <p:tavLst>
                                        <p:tav tm="0">
                                          <p:val>
                                            <p:fltVal val="0"/>
                                          </p:val>
                                        </p:tav>
                                        <p:tav tm="100000">
                                          <p:val>
                                            <p:strVal val="#ppt_w"/>
                                          </p:val>
                                        </p:tav>
                                      </p:tavLst>
                                    </p:anim>
                                    <p:anim calcmode="lin" valueType="num">
                                      <p:cBhvr>
                                        <p:cTn id="8" dur="500" fill="hold"/>
                                        <p:tgtEl>
                                          <p:spTgt spid="132"/>
                                        </p:tgtEl>
                                        <p:attrNameLst>
                                          <p:attrName>ppt_h</p:attrName>
                                        </p:attrNameLst>
                                      </p:cBhvr>
                                      <p:tavLst>
                                        <p:tav tm="0">
                                          <p:val>
                                            <p:fltVal val="0"/>
                                          </p:val>
                                        </p:tav>
                                        <p:tav tm="100000">
                                          <p:val>
                                            <p:strVal val="#ppt_h"/>
                                          </p:val>
                                        </p:tav>
                                      </p:tavLst>
                                    </p:anim>
                                    <p:animEffect transition="in" filter="fade">
                                      <p:cBhvr>
                                        <p:cTn id="9" dur="500"/>
                                        <p:tgtEl>
                                          <p:spTgt spid="132"/>
                                        </p:tgtEl>
                                      </p:cBhvr>
                                    </p:animEffect>
                                  </p:childTnLst>
                                </p:cTn>
                              </p:par>
                              <p:par>
                                <p:cTn id="10" presetID="6" presetClass="emph" presetSubtype="0" fill="hold" grpId="1" nodeType="withEffect">
                                  <p:stCondLst>
                                    <p:cond delay="500"/>
                                  </p:stCondLst>
                                  <p:childTnLst>
                                    <p:animScale>
                                      <p:cBhvr>
                                        <p:cTn id="11" dur="2000" fill="hold"/>
                                        <p:tgtEl>
                                          <p:spTgt spid="132"/>
                                        </p:tgtEl>
                                      </p:cBhvr>
                                      <p:by x="105000" y="105000"/>
                                    </p:animScale>
                                  </p:childTnLst>
                                </p:cTn>
                              </p:par>
                              <p:par>
                                <p:cTn id="12" presetID="22" presetClass="entr" presetSubtype="8" fill="hold" nodeType="withEffect">
                                  <p:stCondLst>
                                    <p:cond delay="75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1000"/>
                                        <p:tgtEl>
                                          <p:spTgt spid="30"/>
                                        </p:tgtEl>
                                      </p:cBhvr>
                                    </p:animEffect>
                                  </p:childTnLst>
                                </p:cTn>
                              </p:par>
                              <p:par>
                                <p:cTn id="15" presetID="47" presetClass="entr" presetSubtype="0"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8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9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05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11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05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95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85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7"/>
          <p:cNvSpPr txBox="1">
            <a:spLocks/>
          </p:cNvSpPr>
          <p:nvPr/>
        </p:nvSpPr>
        <p:spPr>
          <a:xfrm>
            <a:off x="0" y="3563483"/>
            <a:ext cx="1245325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Consolas" pitchFamily="49" charset="0"/>
                <a:cs typeface="Consolas" pitchFamily="49" charset="0"/>
              </a:rPr>
              <a:t>0101011100101010101000101010001110101010010110101010111001011100010100101010101110010101010100010</a:t>
            </a:r>
            <a:endParaRPr lang="en-US" sz="1800" dirty="0">
              <a:ln>
                <a:solidFill>
                  <a:srgbClr val="000000">
                    <a:alpha val="0"/>
                  </a:srgbClr>
                </a:solidFill>
              </a:ln>
              <a:solidFill>
                <a:srgbClr val="14546D"/>
              </a:solidFill>
              <a:latin typeface="Consolas" pitchFamily="49" charset="0"/>
              <a:cs typeface="Consolas" pitchFamily="49" charset="0"/>
            </a:endParaRPr>
          </a:p>
        </p:txBody>
      </p:sp>
      <p:sp>
        <p:nvSpPr>
          <p:cNvPr id="39" name="Content Placeholder 27"/>
          <p:cNvSpPr txBox="1">
            <a:spLocks/>
          </p:cNvSpPr>
          <p:nvPr/>
        </p:nvSpPr>
        <p:spPr>
          <a:xfrm>
            <a:off x="12213771" y="3563482"/>
            <a:ext cx="13858513"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mj-lt"/>
                <a:cs typeface="Consolas" pitchFamily="49" charset="0"/>
              </a:rPr>
              <a:t>01</a:t>
            </a:r>
            <a:r>
              <a:rPr lang="en-US" sz="1800" dirty="0" smtClean="0">
                <a:ln>
                  <a:solidFill>
                    <a:srgbClr val="000000">
                      <a:alpha val="0"/>
                    </a:srgbClr>
                  </a:solidFill>
                </a:ln>
                <a:solidFill>
                  <a:srgbClr val="14546D"/>
                </a:solidFill>
                <a:latin typeface="+mj-lt"/>
                <a:cs typeface="Calibri" pitchFamily="34" charset="0"/>
              </a:rPr>
              <a:t>01011100</a:t>
            </a:r>
            <a:r>
              <a:rPr lang="en-US" sz="1800" dirty="0">
                <a:ln>
                  <a:solidFill>
                    <a:srgbClr val="000000">
                      <a:alpha val="0"/>
                    </a:srgbClr>
                  </a:solidFill>
                </a:ln>
                <a:solidFill>
                  <a:srgbClr val="14546D"/>
                </a:solidFill>
                <a:latin typeface="+mj-lt"/>
                <a:cs typeface="Consolas" pitchFamily="49" charset="0"/>
              </a:rPr>
              <a:t>10101010100010101000111010101001011010101011100101110001010010101010111001010101010001010100011</a:t>
            </a:r>
          </a:p>
        </p:txBody>
      </p:sp>
      <p:sp>
        <p:nvSpPr>
          <p:cNvPr id="40" name="Content Placeholder 27"/>
          <p:cNvSpPr txBox="1">
            <a:spLocks/>
          </p:cNvSpPr>
          <p:nvPr/>
        </p:nvSpPr>
        <p:spPr>
          <a:xfrm>
            <a:off x="-12158499" y="3304886"/>
            <a:ext cx="1245325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Consolas" pitchFamily="49" charset="0"/>
                <a:cs typeface="Consolas" pitchFamily="49" charset="0"/>
              </a:rPr>
              <a:t>0101011100101010101000101010001110101010010110101010111001011100010100101010101110010101010100010</a:t>
            </a:r>
            <a:endParaRPr lang="en-US" sz="1800" dirty="0">
              <a:ln>
                <a:solidFill>
                  <a:srgbClr val="000000">
                    <a:alpha val="0"/>
                  </a:srgbClr>
                </a:solidFill>
              </a:ln>
              <a:solidFill>
                <a:srgbClr val="14546D"/>
              </a:solidFill>
              <a:latin typeface="Consolas" pitchFamily="49" charset="0"/>
              <a:cs typeface="Consolas" pitchFamily="49" charset="0"/>
            </a:endParaRPr>
          </a:p>
        </p:txBody>
      </p:sp>
      <p:sp>
        <p:nvSpPr>
          <p:cNvPr id="41" name="Content Placeholder 27"/>
          <p:cNvSpPr txBox="1">
            <a:spLocks/>
          </p:cNvSpPr>
          <p:nvPr/>
        </p:nvSpPr>
        <p:spPr>
          <a:xfrm>
            <a:off x="60679" y="3304886"/>
            <a:ext cx="13858513"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mj-lt"/>
                <a:cs typeface="Consolas" pitchFamily="49" charset="0"/>
              </a:rPr>
              <a:t>01</a:t>
            </a:r>
            <a:r>
              <a:rPr lang="en-US" sz="1800" dirty="0" smtClean="0">
                <a:ln>
                  <a:solidFill>
                    <a:srgbClr val="000000">
                      <a:alpha val="0"/>
                    </a:srgbClr>
                  </a:solidFill>
                </a:ln>
                <a:solidFill>
                  <a:srgbClr val="14546D"/>
                </a:solidFill>
                <a:latin typeface="+mj-lt"/>
                <a:cs typeface="Calibri" pitchFamily="34" charset="0"/>
              </a:rPr>
              <a:t>01011100</a:t>
            </a:r>
            <a:r>
              <a:rPr lang="en-US" sz="1800" dirty="0">
                <a:ln>
                  <a:solidFill>
                    <a:srgbClr val="000000">
                      <a:alpha val="0"/>
                    </a:srgbClr>
                  </a:solidFill>
                </a:ln>
                <a:solidFill>
                  <a:srgbClr val="14546D"/>
                </a:solidFill>
                <a:latin typeface="+mj-lt"/>
                <a:cs typeface="Consolas" pitchFamily="49" charset="0"/>
              </a:rPr>
              <a:t>10101010100010101000111010101001011010101011100101110001010010101010111001010101010001010100011</a:t>
            </a:r>
          </a:p>
        </p:txBody>
      </p:sp>
      <p:sp>
        <p:nvSpPr>
          <p:cNvPr id="42" name="Content Placeholder 27"/>
          <p:cNvSpPr txBox="1">
            <a:spLocks/>
          </p:cNvSpPr>
          <p:nvPr/>
        </p:nvSpPr>
        <p:spPr>
          <a:xfrm>
            <a:off x="-21771" y="3063101"/>
            <a:ext cx="1245325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Consolas" pitchFamily="49" charset="0"/>
                <a:cs typeface="Consolas" pitchFamily="49" charset="0"/>
              </a:rPr>
              <a:t>0101011100101010101000101010001110101010010110101010111001011100010100101010101110010101010100010</a:t>
            </a:r>
            <a:endParaRPr lang="en-US" sz="1800" dirty="0">
              <a:ln>
                <a:solidFill>
                  <a:srgbClr val="000000">
                    <a:alpha val="0"/>
                  </a:srgbClr>
                </a:solidFill>
              </a:ln>
              <a:solidFill>
                <a:srgbClr val="14546D"/>
              </a:solidFill>
              <a:latin typeface="Consolas" pitchFamily="49" charset="0"/>
              <a:cs typeface="Consolas" pitchFamily="49" charset="0"/>
            </a:endParaRPr>
          </a:p>
        </p:txBody>
      </p:sp>
      <p:sp>
        <p:nvSpPr>
          <p:cNvPr id="43" name="Content Placeholder 27"/>
          <p:cNvSpPr txBox="1">
            <a:spLocks/>
          </p:cNvSpPr>
          <p:nvPr/>
        </p:nvSpPr>
        <p:spPr>
          <a:xfrm>
            <a:off x="12192000" y="3063100"/>
            <a:ext cx="13858513"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mj-lt"/>
                <a:cs typeface="Consolas" pitchFamily="49" charset="0"/>
              </a:rPr>
              <a:t>01</a:t>
            </a:r>
            <a:r>
              <a:rPr lang="en-US" sz="1800" dirty="0" smtClean="0">
                <a:ln>
                  <a:solidFill>
                    <a:srgbClr val="000000">
                      <a:alpha val="0"/>
                    </a:srgbClr>
                  </a:solidFill>
                </a:ln>
                <a:solidFill>
                  <a:srgbClr val="14546D"/>
                </a:solidFill>
                <a:latin typeface="+mj-lt"/>
                <a:cs typeface="Calibri" pitchFamily="34" charset="0"/>
              </a:rPr>
              <a:t>01011100</a:t>
            </a:r>
            <a:r>
              <a:rPr lang="en-US" sz="1800" dirty="0">
                <a:ln>
                  <a:solidFill>
                    <a:srgbClr val="000000">
                      <a:alpha val="0"/>
                    </a:srgbClr>
                  </a:solidFill>
                </a:ln>
                <a:solidFill>
                  <a:srgbClr val="14546D"/>
                </a:solidFill>
                <a:latin typeface="+mj-lt"/>
                <a:cs typeface="Consolas" pitchFamily="49" charset="0"/>
              </a:rPr>
              <a:t>10101010100010101000111010101001011010101011100101110001010010101010111001010101010001010100011</a:t>
            </a:r>
          </a:p>
        </p:txBody>
      </p:sp>
      <p:sp>
        <p:nvSpPr>
          <p:cNvPr id="44" name="椭圆 43"/>
          <p:cNvSpPr/>
          <p:nvPr/>
        </p:nvSpPr>
        <p:spPr>
          <a:xfrm>
            <a:off x="6187089" y="3007603"/>
            <a:ext cx="264836" cy="26483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椭圆 44"/>
          <p:cNvSpPr/>
          <p:nvPr/>
        </p:nvSpPr>
        <p:spPr>
          <a:xfrm>
            <a:off x="5907466" y="3223010"/>
            <a:ext cx="279623" cy="279623"/>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5598307" y="3488442"/>
            <a:ext cx="229041" cy="229041"/>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a:xfrm>
            <a:off x="4773533" y="3007603"/>
            <a:ext cx="225538" cy="225538"/>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a:xfrm>
            <a:off x="5298117" y="2926037"/>
            <a:ext cx="204940" cy="204940"/>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椭圆 48"/>
          <p:cNvSpPr/>
          <p:nvPr/>
        </p:nvSpPr>
        <p:spPr>
          <a:xfrm>
            <a:off x="5503057" y="3083200"/>
            <a:ext cx="241630" cy="241630"/>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a:xfrm>
            <a:off x="6155878" y="3224769"/>
            <a:ext cx="195415" cy="195415"/>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p:nvPr/>
        </p:nvSpPr>
        <p:spPr>
          <a:xfrm>
            <a:off x="6325146" y="3280224"/>
            <a:ext cx="237192" cy="237192"/>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椭圆 51"/>
          <p:cNvSpPr/>
          <p:nvPr/>
        </p:nvSpPr>
        <p:spPr>
          <a:xfrm rot="11104600">
            <a:off x="6926993" y="3155848"/>
            <a:ext cx="166976" cy="1669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 name="椭圆 52"/>
          <p:cNvSpPr/>
          <p:nvPr/>
        </p:nvSpPr>
        <p:spPr>
          <a:xfrm rot="11104600">
            <a:off x="6128739" y="3565298"/>
            <a:ext cx="166976" cy="1669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椭圆 53"/>
          <p:cNvSpPr/>
          <p:nvPr/>
        </p:nvSpPr>
        <p:spPr>
          <a:xfrm rot="11104600">
            <a:off x="6720291" y="3257857"/>
            <a:ext cx="166976" cy="1669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5" name="Picture 8" descr="C:\Documents and Settings\Administrator\桌面\图片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374" y="3874842"/>
            <a:ext cx="762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6" name="组合 24"/>
          <p:cNvGrpSpPr/>
          <p:nvPr/>
        </p:nvGrpSpPr>
        <p:grpSpPr>
          <a:xfrm>
            <a:off x="4614376" y="3305882"/>
            <a:ext cx="229254" cy="230483"/>
            <a:chOff x="8310959" y="101601"/>
            <a:chExt cx="369491" cy="371475"/>
          </a:xfrm>
          <a:noFill/>
        </p:grpSpPr>
        <p:sp>
          <p:nvSpPr>
            <p:cNvPr id="57" name="圆角矩形 56"/>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椭圆 57"/>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9"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0" name="组合 28"/>
          <p:cNvGrpSpPr/>
          <p:nvPr/>
        </p:nvGrpSpPr>
        <p:grpSpPr>
          <a:xfrm>
            <a:off x="4669442" y="3172675"/>
            <a:ext cx="303940" cy="302799"/>
            <a:chOff x="8737072" y="194959"/>
            <a:chExt cx="483128" cy="481316"/>
          </a:xfrm>
        </p:grpSpPr>
        <p:sp>
          <p:nvSpPr>
            <p:cNvPr id="61" name="椭圆 60"/>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62" name="直接连接符 30"/>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Freeform 13"/>
          <p:cNvSpPr>
            <a:spLocks noEditPoints="1"/>
          </p:cNvSpPr>
          <p:nvPr/>
        </p:nvSpPr>
        <p:spPr bwMode="auto">
          <a:xfrm>
            <a:off x="6343192" y="3438877"/>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64" name="组合 32"/>
          <p:cNvGrpSpPr/>
          <p:nvPr/>
        </p:nvGrpSpPr>
        <p:grpSpPr>
          <a:xfrm>
            <a:off x="7480493" y="3566179"/>
            <a:ext cx="261126" cy="261428"/>
            <a:chOff x="7502449" y="842952"/>
            <a:chExt cx="437654" cy="438161"/>
          </a:xfrm>
        </p:grpSpPr>
        <p:sp>
          <p:nvSpPr>
            <p:cNvPr id="65" name="椭圆 64"/>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任意多边形 34"/>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任意多边形 35"/>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 name="任意多边形 36"/>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5" name="任意多边形 37"/>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06" name="直接连接符 38"/>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7" name="圆角矩形 79"/>
          <p:cNvSpPr/>
          <p:nvPr/>
        </p:nvSpPr>
        <p:spPr>
          <a:xfrm>
            <a:off x="6063577" y="3408762"/>
            <a:ext cx="395706" cy="2678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8" name="组合 40"/>
          <p:cNvGrpSpPr/>
          <p:nvPr/>
        </p:nvGrpSpPr>
        <p:grpSpPr>
          <a:xfrm>
            <a:off x="6781988" y="3445329"/>
            <a:ext cx="229254" cy="230483"/>
            <a:chOff x="8310959" y="101601"/>
            <a:chExt cx="369491" cy="371475"/>
          </a:xfrm>
          <a:noFill/>
        </p:grpSpPr>
        <p:sp>
          <p:nvSpPr>
            <p:cNvPr id="109" name="圆角矩形 108"/>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0" name="椭圆 109"/>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1"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12" name="组合 44"/>
          <p:cNvGrpSpPr/>
          <p:nvPr/>
        </p:nvGrpSpPr>
        <p:grpSpPr>
          <a:xfrm>
            <a:off x="7125122" y="2981666"/>
            <a:ext cx="303940" cy="302799"/>
            <a:chOff x="8737072" y="194959"/>
            <a:chExt cx="483128" cy="481316"/>
          </a:xfrm>
        </p:grpSpPr>
        <p:sp>
          <p:nvSpPr>
            <p:cNvPr id="113" name="椭圆 112"/>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14" name="直接连接符 46"/>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5" name="组合 47"/>
          <p:cNvGrpSpPr/>
          <p:nvPr/>
        </p:nvGrpSpPr>
        <p:grpSpPr>
          <a:xfrm>
            <a:off x="5333354" y="3415179"/>
            <a:ext cx="261126" cy="261428"/>
            <a:chOff x="7502449" y="842952"/>
            <a:chExt cx="437654" cy="438161"/>
          </a:xfrm>
        </p:grpSpPr>
        <p:sp>
          <p:nvSpPr>
            <p:cNvPr id="116" name="椭圆 115"/>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7" name="任意多边形 49"/>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8" name="任意多边形 50"/>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9" name="任意多边形 51"/>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0" name="任意多边形 52"/>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21" name="直接连接符 53"/>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2" name="组合 54"/>
          <p:cNvGrpSpPr/>
          <p:nvPr/>
        </p:nvGrpSpPr>
        <p:grpSpPr>
          <a:xfrm>
            <a:off x="7197350" y="3491674"/>
            <a:ext cx="229254" cy="230483"/>
            <a:chOff x="8310959" y="101601"/>
            <a:chExt cx="369491" cy="371475"/>
          </a:xfrm>
          <a:noFill/>
        </p:grpSpPr>
        <p:sp>
          <p:nvSpPr>
            <p:cNvPr id="123" name="圆角矩形 122"/>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4" name="椭圆 123"/>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5"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26" name="Freeform 13"/>
          <p:cNvSpPr>
            <a:spLocks noEditPoints="1"/>
          </p:cNvSpPr>
          <p:nvPr/>
        </p:nvSpPr>
        <p:spPr bwMode="auto">
          <a:xfrm>
            <a:off x="6232071" y="3384082"/>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127" name="组合 62"/>
          <p:cNvGrpSpPr/>
          <p:nvPr/>
        </p:nvGrpSpPr>
        <p:grpSpPr>
          <a:xfrm>
            <a:off x="5879772" y="3357606"/>
            <a:ext cx="261126" cy="261428"/>
            <a:chOff x="7502449" y="842952"/>
            <a:chExt cx="437654" cy="438161"/>
          </a:xfrm>
        </p:grpSpPr>
        <p:sp>
          <p:nvSpPr>
            <p:cNvPr id="128" name="椭圆 127"/>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9" name="任意多边形 64"/>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0" name="任意多边形 65"/>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1" name="任意多边形 66"/>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2" name="任意多边形 67"/>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33" name="直接连接符 68"/>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4" name="组合 69"/>
          <p:cNvGrpSpPr/>
          <p:nvPr/>
        </p:nvGrpSpPr>
        <p:grpSpPr>
          <a:xfrm>
            <a:off x="4883754" y="3323016"/>
            <a:ext cx="229254" cy="230483"/>
            <a:chOff x="8310959" y="101601"/>
            <a:chExt cx="369491" cy="371475"/>
          </a:xfrm>
          <a:noFill/>
        </p:grpSpPr>
        <p:sp>
          <p:nvSpPr>
            <p:cNvPr id="135" name="圆角矩形 134"/>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6" name="椭圆 135"/>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7"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38" name="组合 73"/>
          <p:cNvGrpSpPr/>
          <p:nvPr/>
        </p:nvGrpSpPr>
        <p:grpSpPr>
          <a:xfrm>
            <a:off x="5350995" y="3191187"/>
            <a:ext cx="303940" cy="302799"/>
            <a:chOff x="8737072" y="194959"/>
            <a:chExt cx="483128" cy="481316"/>
          </a:xfrm>
        </p:grpSpPr>
        <p:sp>
          <p:nvSpPr>
            <p:cNvPr id="139" name="椭圆 138"/>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40" name="直接连接符 75"/>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1" name="Freeform 13"/>
          <p:cNvSpPr>
            <a:spLocks noEditPoints="1"/>
          </p:cNvSpPr>
          <p:nvPr/>
        </p:nvSpPr>
        <p:spPr bwMode="auto">
          <a:xfrm>
            <a:off x="4328907" y="3262731"/>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42" name="圆角矩形 79"/>
          <p:cNvSpPr/>
          <p:nvPr/>
        </p:nvSpPr>
        <p:spPr>
          <a:xfrm>
            <a:off x="7581732" y="3067375"/>
            <a:ext cx="395706" cy="2678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3" name="Freeform 13"/>
          <p:cNvSpPr>
            <a:spLocks noEditPoints="1"/>
          </p:cNvSpPr>
          <p:nvPr/>
        </p:nvSpPr>
        <p:spPr bwMode="auto">
          <a:xfrm>
            <a:off x="7663387" y="3090237"/>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44" name="圆角矩形 143"/>
          <p:cNvSpPr/>
          <p:nvPr/>
        </p:nvSpPr>
        <p:spPr>
          <a:xfrm rot="10800000" flipH="1" flipV="1">
            <a:off x="4032902" y="2834752"/>
            <a:ext cx="4177551" cy="1194283"/>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B3B57"/>
              </a:solidFill>
            </a:endParaRPr>
          </a:p>
        </p:txBody>
      </p:sp>
      <p:sp>
        <p:nvSpPr>
          <p:cNvPr id="145" name="TextBox 66"/>
          <p:cNvSpPr txBox="1"/>
          <p:nvPr/>
        </p:nvSpPr>
        <p:spPr>
          <a:xfrm>
            <a:off x="4032355" y="2869816"/>
            <a:ext cx="2445909" cy="1107996"/>
          </a:xfrm>
          <a:prstGeom prst="rect">
            <a:avLst/>
          </a:prstGeom>
          <a:noFill/>
        </p:spPr>
        <p:txBody>
          <a:bodyPr wrap="none" rtlCol="0">
            <a:spAutoFit/>
          </a:bodyPr>
          <a:lstStyle/>
          <a:p>
            <a:r>
              <a:rPr lang="en-US" altLang="zh-CN" sz="6600" dirty="0" smtClean="0">
                <a:solidFill>
                  <a:srgbClr val="326A82"/>
                </a:solidFill>
                <a:latin typeface="Impact" pitchFamily="34" charset="0"/>
              </a:rPr>
              <a:t>Thanks </a:t>
            </a:r>
            <a:endParaRPr lang="zh-CN" altLang="en-US" sz="6600" dirty="0">
              <a:solidFill>
                <a:srgbClr val="326A82"/>
              </a:solidFill>
              <a:latin typeface="Impact" pitchFamily="34" charset="0"/>
            </a:endParaRPr>
          </a:p>
        </p:txBody>
      </p:sp>
      <p:grpSp>
        <p:nvGrpSpPr>
          <p:cNvPr id="146" name="组合 6"/>
          <p:cNvGrpSpPr/>
          <p:nvPr/>
        </p:nvGrpSpPr>
        <p:grpSpPr>
          <a:xfrm>
            <a:off x="6585840" y="2817093"/>
            <a:ext cx="1574714" cy="1165885"/>
            <a:chOff x="6487939" y="2768636"/>
            <a:chExt cx="1574714" cy="1165885"/>
          </a:xfrm>
          <a:effectLst>
            <a:outerShdw blurRad="50800" dist="38100" dir="10800000" algn="r" rotWithShape="0">
              <a:prstClr val="black">
                <a:alpha val="40000"/>
              </a:prstClr>
            </a:outerShdw>
          </a:effectLst>
        </p:grpSpPr>
        <p:sp>
          <p:nvSpPr>
            <p:cNvPr id="147" name="圆角矩形 146"/>
            <p:cNvSpPr/>
            <p:nvPr/>
          </p:nvSpPr>
          <p:spPr>
            <a:xfrm>
              <a:off x="6647280" y="2826525"/>
              <a:ext cx="1415373" cy="1107996"/>
            </a:xfrm>
            <a:prstGeom prst="roundRect">
              <a:avLst>
                <a:gd name="adj" fmla="val 5011"/>
              </a:avLst>
            </a:prstGeom>
            <a:solidFill>
              <a:srgbClr val="326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Mutual Chain</a:t>
              </a:r>
              <a:endParaRPr lang="zh-CN" altLang="en-US" sz="2800" dirty="0"/>
            </a:p>
          </p:txBody>
        </p:sp>
        <p:sp>
          <p:nvSpPr>
            <p:cNvPr id="149" name="矩形 148"/>
            <p:cNvSpPr/>
            <p:nvPr/>
          </p:nvSpPr>
          <p:spPr>
            <a:xfrm>
              <a:off x="6487939" y="2768636"/>
              <a:ext cx="185171" cy="1107996"/>
            </a:xfrm>
            <a:prstGeom prst="rect">
              <a:avLst/>
            </a:prstGeom>
            <a:noFill/>
          </p:spPr>
          <p:txBody>
            <a:bodyPr wrap="none">
              <a:spAutoFit/>
            </a:bodyPr>
            <a:lstStyle/>
            <a:p>
              <a:pPr lvl="0"/>
              <a:endParaRPr lang="zh-CN" altLang="en-US" sz="6600" dirty="0">
                <a:solidFill>
                  <a:prstClr val="white"/>
                </a:solidFill>
                <a:latin typeface="Impact" pitchFamily="34" charset="0"/>
              </a:endParaRPr>
            </a:p>
          </p:txBody>
        </p:sp>
      </p:grpSp>
    </p:spTree>
    <p:extLst>
      <p:ext uri="{BB962C8B-B14F-4D97-AF65-F5344CB8AC3E}">
        <p14:creationId xmlns:p14="http://schemas.microsoft.com/office/powerpoint/2010/main" val="318515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0-#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p:cTn id="11" dur="500" fill="hold"/>
                                        <p:tgtEl>
                                          <p:spTgt spid="144"/>
                                        </p:tgtEl>
                                        <p:attrNameLst>
                                          <p:attrName>ppt_w</p:attrName>
                                        </p:attrNameLst>
                                      </p:cBhvr>
                                      <p:tavLst>
                                        <p:tav tm="0">
                                          <p:val>
                                            <p:fltVal val="0"/>
                                          </p:val>
                                        </p:tav>
                                        <p:tav tm="100000">
                                          <p:val>
                                            <p:strVal val="#ppt_w"/>
                                          </p:val>
                                        </p:tav>
                                      </p:tavLst>
                                    </p:anim>
                                    <p:anim calcmode="lin" valueType="num">
                                      <p:cBhvr>
                                        <p:cTn id="12" dur="500" fill="hold"/>
                                        <p:tgtEl>
                                          <p:spTgt spid="144"/>
                                        </p:tgtEl>
                                        <p:attrNameLst>
                                          <p:attrName>ppt_h</p:attrName>
                                        </p:attrNameLst>
                                      </p:cBhvr>
                                      <p:tavLst>
                                        <p:tav tm="0">
                                          <p:val>
                                            <p:fltVal val="0"/>
                                          </p:val>
                                        </p:tav>
                                        <p:tav tm="100000">
                                          <p:val>
                                            <p:strVal val="#ppt_h"/>
                                          </p:val>
                                        </p:tav>
                                      </p:tavLst>
                                    </p:anim>
                                    <p:animEffect transition="in" filter="fade">
                                      <p:cBhvr>
                                        <p:cTn id="13" dur="500"/>
                                        <p:tgtEl>
                                          <p:spTgt spid="144"/>
                                        </p:tgtEl>
                                      </p:cBhvr>
                                    </p:animEffect>
                                  </p:childTnLst>
                                </p:cTn>
                              </p:par>
                              <p:par>
                                <p:cTn id="14" presetID="2" presetClass="entr" presetSubtype="2" fill="hold" nodeType="withEffect">
                                  <p:stCondLst>
                                    <p:cond delay="0"/>
                                  </p:stCondLst>
                                  <p:childTnLst>
                                    <p:set>
                                      <p:cBhvr>
                                        <p:cTn id="15" dur="1" fill="hold">
                                          <p:stCondLst>
                                            <p:cond delay="0"/>
                                          </p:stCondLst>
                                        </p:cTn>
                                        <p:tgtEl>
                                          <p:spTgt spid="146"/>
                                        </p:tgtEl>
                                        <p:attrNameLst>
                                          <p:attrName>style.visibility</p:attrName>
                                        </p:attrNameLst>
                                      </p:cBhvr>
                                      <p:to>
                                        <p:strVal val="visible"/>
                                      </p:to>
                                    </p:set>
                                    <p:anim calcmode="lin" valueType="num">
                                      <p:cBhvr additive="base">
                                        <p:cTn id="16" dur="500" fill="hold"/>
                                        <p:tgtEl>
                                          <p:spTgt spid="146"/>
                                        </p:tgtEl>
                                        <p:attrNameLst>
                                          <p:attrName>ppt_x</p:attrName>
                                        </p:attrNameLst>
                                      </p:cBhvr>
                                      <p:tavLst>
                                        <p:tav tm="0">
                                          <p:val>
                                            <p:strVal val="1+#ppt_w/2"/>
                                          </p:val>
                                        </p:tav>
                                        <p:tav tm="100000">
                                          <p:val>
                                            <p:strVal val="#ppt_x"/>
                                          </p:val>
                                        </p:tav>
                                      </p:tavLst>
                                    </p:anim>
                                    <p:anim calcmode="lin" valueType="num">
                                      <p:cBhvr additive="base">
                                        <p:cTn id="17" dur="500" fill="hold"/>
                                        <p:tgtEl>
                                          <p:spTgt spid="146"/>
                                        </p:tgtEl>
                                        <p:attrNameLst>
                                          <p:attrName>ppt_y</p:attrName>
                                        </p:attrNameLst>
                                      </p:cBhvr>
                                      <p:tavLst>
                                        <p:tav tm="0">
                                          <p:val>
                                            <p:strVal val="#ppt_y"/>
                                          </p:val>
                                        </p:tav>
                                        <p:tav tm="100000">
                                          <p:val>
                                            <p:strVal val="#ppt_y"/>
                                          </p:val>
                                        </p:tav>
                                      </p:tavLst>
                                    </p:anim>
                                  </p:childTnLst>
                                </p:cTn>
                              </p:par>
                              <p:par>
                                <p:cTn id="18" presetID="10" presetClass="entr" presetSubtype="0" fill="hold" grpId="1" nodeType="withEffect">
                                  <p:stCondLst>
                                    <p:cond delay="1000"/>
                                  </p:stCondLst>
                                  <p:childTnLst>
                                    <p:set>
                                      <p:cBhvr>
                                        <p:cTn id="19" dur="1" fill="hold">
                                          <p:stCondLst>
                                            <p:cond delay="0"/>
                                          </p:stCondLst>
                                        </p:cTn>
                                        <p:tgtEl>
                                          <p:spTgt spid="142"/>
                                        </p:tgtEl>
                                        <p:attrNameLst>
                                          <p:attrName>style.visibility</p:attrName>
                                        </p:attrNameLst>
                                      </p:cBhvr>
                                      <p:to>
                                        <p:strVal val="visible"/>
                                      </p:to>
                                    </p:set>
                                    <p:animEffect transition="in" filter="fade">
                                      <p:cBhvr>
                                        <p:cTn id="20" dur="500"/>
                                        <p:tgtEl>
                                          <p:spTgt spid="142"/>
                                        </p:tgtEl>
                                      </p:cBhvr>
                                    </p:animEffect>
                                  </p:childTnLst>
                                </p:cTn>
                              </p:par>
                              <p:par>
                                <p:cTn id="21" presetID="10" presetClass="entr" presetSubtype="0" fill="hold" grpId="1" nodeType="withEffect">
                                  <p:stCondLst>
                                    <p:cond delay="1000"/>
                                  </p:stCondLst>
                                  <p:childTnLst>
                                    <p:set>
                                      <p:cBhvr>
                                        <p:cTn id="22" dur="1" fill="hold">
                                          <p:stCondLst>
                                            <p:cond delay="0"/>
                                          </p:stCondLst>
                                        </p:cTn>
                                        <p:tgtEl>
                                          <p:spTgt spid="143"/>
                                        </p:tgtEl>
                                        <p:attrNameLst>
                                          <p:attrName>style.visibility</p:attrName>
                                        </p:attrNameLst>
                                      </p:cBhvr>
                                      <p:to>
                                        <p:strVal val="visible"/>
                                      </p:to>
                                    </p:set>
                                    <p:animEffect transition="in" filter="fade">
                                      <p:cBhvr>
                                        <p:cTn id="23" dur="500"/>
                                        <p:tgtEl>
                                          <p:spTgt spid="143"/>
                                        </p:tgtEl>
                                      </p:cBhvr>
                                    </p:animEffect>
                                  </p:childTnLst>
                                </p:cTn>
                              </p:par>
                              <p:par>
                                <p:cTn id="24" presetID="10" presetClass="entr" presetSubtype="0" fill="hold" nodeType="withEffect">
                                  <p:stCondLst>
                                    <p:cond delay="100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500"/>
                                        <p:tgtEl>
                                          <p:spTgt spid="112"/>
                                        </p:tgtEl>
                                      </p:cBhvr>
                                    </p:animEffect>
                                  </p:childTnLst>
                                </p:cTn>
                              </p:par>
                              <p:par>
                                <p:cTn id="27" presetID="10" presetClass="entr" presetSubtype="0" fill="hold" nodeType="withEffect">
                                  <p:stCondLst>
                                    <p:cond delay="100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grpId="1" nodeType="withEffect">
                                  <p:stCondLst>
                                    <p:cond delay="100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500"/>
                                        <p:tgtEl>
                                          <p:spTgt spid="107"/>
                                        </p:tgtEl>
                                      </p:cBhvr>
                                    </p:animEffect>
                                  </p:childTnLst>
                                </p:cTn>
                              </p:par>
                              <p:par>
                                <p:cTn id="33" presetID="10" presetClass="entr" presetSubtype="0" fill="hold" nodeType="withEffect">
                                  <p:stCondLst>
                                    <p:cond delay="1000"/>
                                  </p:stCondLst>
                                  <p:childTnLst>
                                    <p:set>
                                      <p:cBhvr>
                                        <p:cTn id="34" dur="1" fill="hold">
                                          <p:stCondLst>
                                            <p:cond delay="0"/>
                                          </p:stCondLst>
                                        </p:cTn>
                                        <p:tgtEl>
                                          <p:spTgt spid="115"/>
                                        </p:tgtEl>
                                        <p:attrNameLst>
                                          <p:attrName>style.visibility</p:attrName>
                                        </p:attrNameLst>
                                      </p:cBhvr>
                                      <p:to>
                                        <p:strVal val="visible"/>
                                      </p:to>
                                    </p:set>
                                    <p:animEffect transition="in" filter="fade">
                                      <p:cBhvr>
                                        <p:cTn id="35" dur="500"/>
                                        <p:tgtEl>
                                          <p:spTgt spid="115"/>
                                        </p:tgtEl>
                                      </p:cBhvr>
                                    </p:animEffect>
                                  </p:childTnLst>
                                </p:cTn>
                              </p:par>
                              <p:par>
                                <p:cTn id="36" presetID="10" presetClass="entr" presetSubtype="0" fill="hold" nodeType="withEffect">
                                  <p:stCondLst>
                                    <p:cond delay="100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par>
                                <p:cTn id="39" presetID="10" presetClass="entr" presetSubtype="0" fill="hold"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grpId="1" nodeType="withEffect">
                                  <p:stCondLst>
                                    <p:cond delay="100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nodeType="withEffect">
                                  <p:stCondLst>
                                    <p:cond delay="100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500"/>
                                        <p:tgtEl>
                                          <p:spTgt spid="64"/>
                                        </p:tgtEl>
                                      </p:cBhvr>
                                    </p:animEffect>
                                  </p:childTnLst>
                                </p:cTn>
                              </p:par>
                              <p:par>
                                <p:cTn id="48" presetID="10" presetClass="entr" presetSubtype="0" fill="hold" nodeType="withEffect">
                                  <p:stCondLst>
                                    <p:cond delay="1000"/>
                                  </p:stCondLst>
                                  <p:childTnLst>
                                    <p:set>
                                      <p:cBhvr>
                                        <p:cTn id="49" dur="1" fill="hold">
                                          <p:stCondLst>
                                            <p:cond delay="0"/>
                                          </p:stCondLst>
                                        </p:cTn>
                                        <p:tgtEl>
                                          <p:spTgt spid="122"/>
                                        </p:tgtEl>
                                        <p:attrNameLst>
                                          <p:attrName>style.visibility</p:attrName>
                                        </p:attrNameLst>
                                      </p:cBhvr>
                                      <p:to>
                                        <p:strVal val="visible"/>
                                      </p:to>
                                    </p:set>
                                    <p:animEffect transition="in" filter="fade">
                                      <p:cBhvr>
                                        <p:cTn id="50" dur="500"/>
                                        <p:tgtEl>
                                          <p:spTgt spid="122"/>
                                        </p:tgtEl>
                                      </p:cBhvr>
                                    </p:animEffect>
                                  </p:childTnLst>
                                </p:cTn>
                              </p:par>
                              <p:par>
                                <p:cTn id="51" presetID="10" presetClass="entr" presetSubtype="0" fill="hold" grpId="1" nodeType="withEffect">
                                  <p:stCondLst>
                                    <p:cond delay="100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500"/>
                                        <p:tgtEl>
                                          <p:spTgt spid="126"/>
                                        </p:tgtEl>
                                      </p:cBhvr>
                                    </p:animEffect>
                                  </p:childTnLst>
                                </p:cTn>
                              </p:par>
                              <p:par>
                                <p:cTn id="54" presetID="10" presetClass="entr" presetSubtype="0" fill="hold" nodeType="withEffect">
                                  <p:stCondLst>
                                    <p:cond delay="1000"/>
                                  </p:stCondLst>
                                  <p:childTnLst>
                                    <p:set>
                                      <p:cBhvr>
                                        <p:cTn id="55" dur="1" fill="hold">
                                          <p:stCondLst>
                                            <p:cond delay="0"/>
                                          </p:stCondLst>
                                        </p:cTn>
                                        <p:tgtEl>
                                          <p:spTgt spid="127"/>
                                        </p:tgtEl>
                                        <p:attrNameLst>
                                          <p:attrName>style.visibility</p:attrName>
                                        </p:attrNameLst>
                                      </p:cBhvr>
                                      <p:to>
                                        <p:strVal val="visible"/>
                                      </p:to>
                                    </p:set>
                                    <p:animEffect transition="in" filter="fade">
                                      <p:cBhvr>
                                        <p:cTn id="56" dur="500"/>
                                        <p:tgtEl>
                                          <p:spTgt spid="127"/>
                                        </p:tgtEl>
                                      </p:cBhvr>
                                    </p:animEffect>
                                  </p:childTnLst>
                                </p:cTn>
                              </p:par>
                              <p:par>
                                <p:cTn id="57" presetID="10" presetClass="entr" presetSubtype="0" fill="hold" nodeType="withEffect">
                                  <p:stCondLst>
                                    <p:cond delay="1000"/>
                                  </p:stCondLst>
                                  <p:childTnLst>
                                    <p:set>
                                      <p:cBhvr>
                                        <p:cTn id="58" dur="1" fill="hold">
                                          <p:stCondLst>
                                            <p:cond delay="0"/>
                                          </p:stCondLst>
                                        </p:cTn>
                                        <p:tgtEl>
                                          <p:spTgt spid="138"/>
                                        </p:tgtEl>
                                        <p:attrNameLst>
                                          <p:attrName>style.visibility</p:attrName>
                                        </p:attrNameLst>
                                      </p:cBhvr>
                                      <p:to>
                                        <p:strVal val="visible"/>
                                      </p:to>
                                    </p:set>
                                    <p:animEffect transition="in" filter="fade">
                                      <p:cBhvr>
                                        <p:cTn id="59" dur="500"/>
                                        <p:tgtEl>
                                          <p:spTgt spid="138"/>
                                        </p:tgtEl>
                                      </p:cBhvr>
                                    </p:animEffect>
                                  </p:childTnLst>
                                </p:cTn>
                              </p:par>
                              <p:par>
                                <p:cTn id="60" presetID="10" presetClass="entr" presetSubtype="0" fill="hold" nodeType="withEffect">
                                  <p:stCondLst>
                                    <p:cond delay="1000"/>
                                  </p:stCondLst>
                                  <p:childTnLst>
                                    <p:set>
                                      <p:cBhvr>
                                        <p:cTn id="61" dur="1" fill="hold">
                                          <p:stCondLst>
                                            <p:cond delay="0"/>
                                          </p:stCondLst>
                                        </p:cTn>
                                        <p:tgtEl>
                                          <p:spTgt spid="134"/>
                                        </p:tgtEl>
                                        <p:attrNameLst>
                                          <p:attrName>style.visibility</p:attrName>
                                        </p:attrNameLst>
                                      </p:cBhvr>
                                      <p:to>
                                        <p:strVal val="visible"/>
                                      </p:to>
                                    </p:set>
                                    <p:animEffect transition="in" filter="fade">
                                      <p:cBhvr>
                                        <p:cTn id="62" dur="500"/>
                                        <p:tgtEl>
                                          <p:spTgt spid="134"/>
                                        </p:tgtEl>
                                      </p:cBhvr>
                                    </p:animEffect>
                                  </p:childTnLst>
                                </p:cTn>
                              </p:par>
                              <p:par>
                                <p:cTn id="63" presetID="10" presetClass="entr" presetSubtype="0" fill="hold" grpId="1" nodeType="withEffect">
                                  <p:stCondLst>
                                    <p:cond delay="1000"/>
                                  </p:stCondLst>
                                  <p:childTnLst>
                                    <p:set>
                                      <p:cBhvr>
                                        <p:cTn id="64" dur="1" fill="hold">
                                          <p:stCondLst>
                                            <p:cond delay="0"/>
                                          </p:stCondLst>
                                        </p:cTn>
                                        <p:tgtEl>
                                          <p:spTgt spid="141"/>
                                        </p:tgtEl>
                                        <p:attrNameLst>
                                          <p:attrName>style.visibility</p:attrName>
                                        </p:attrNameLst>
                                      </p:cBhvr>
                                      <p:to>
                                        <p:strVal val="visible"/>
                                      </p:to>
                                    </p:set>
                                    <p:animEffect transition="in" filter="fade">
                                      <p:cBhvr>
                                        <p:cTn id="65" dur="500"/>
                                        <p:tgtEl>
                                          <p:spTgt spid="141"/>
                                        </p:tgtEl>
                                      </p:cBhvr>
                                    </p:animEffect>
                                  </p:childTnLst>
                                </p:cTn>
                              </p:par>
                              <p:par>
                                <p:cTn id="66" presetID="10" presetClass="entr" presetSubtype="0" fill="hold" grpId="1" nodeType="withEffect">
                                  <p:stCondLst>
                                    <p:cond delay="100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10" presetClass="entr" presetSubtype="0" fill="hold" grpId="1" nodeType="withEffect">
                                  <p:stCondLst>
                                    <p:cond delay="10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1" nodeType="withEffect">
                                  <p:stCondLst>
                                    <p:cond delay="100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grpId="1" nodeType="withEffect">
                                  <p:stCondLst>
                                    <p:cond delay="100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par>
                                <p:cTn id="78" presetID="10" presetClass="entr" presetSubtype="0" fill="hold" grpId="1" nodeType="withEffect">
                                  <p:stCondLst>
                                    <p:cond delay="100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par>
                                <p:cTn id="81" presetID="10" presetClass="entr" presetSubtype="0" fill="hold" grpId="1" nodeType="withEffect">
                                  <p:stCondLst>
                                    <p:cond delay="100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par>
                                <p:cTn id="87" presetID="10" presetClass="entr" presetSubtype="0" fill="hold" nodeType="withEffect">
                                  <p:stCondLst>
                                    <p:cond delay="100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par>
                                <p:cTn id="90" presetID="10" presetClass="entr" presetSubtype="0" fill="hold" grpId="0" nodeType="withEffect">
                                  <p:stCondLst>
                                    <p:cond delay="100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par>
                                <p:cTn id="93" presetID="10" presetClass="entr" presetSubtype="0" fill="hold" grpId="0" nodeType="withEffect">
                                  <p:stCondLst>
                                    <p:cond delay="100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500"/>
                                        <p:tgtEl>
                                          <p:spTgt spid="45"/>
                                        </p:tgtEl>
                                      </p:cBhvr>
                                    </p:animEffect>
                                  </p:childTnLst>
                                </p:cTn>
                              </p:par>
                              <p:par>
                                <p:cTn id="96" presetID="10" presetClass="entr" presetSubtype="0" fill="hold" grpId="0" nodeType="withEffect">
                                  <p:stCondLst>
                                    <p:cond delay="100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100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par>
                                <p:cTn id="102" presetID="0" presetClass="path" presetSubtype="0" repeatCount="indefinite" fill="hold" grpId="0" nodeType="withEffect">
                                  <p:stCondLst>
                                    <p:cond delay="400"/>
                                  </p:stCondLst>
                                  <p:childTnLst>
                                    <p:animMotion origin="layout" path="M -8.33333E-7 -0.00023 L -8.33333E-7 0.00023 C 0.00039 -0.00417 0.00274 -0.02454 0.00391 -0.03218 C 0.00417 -0.03473 0.00469 -0.03681 0.00521 -0.03936 C 0.00469 -0.05093 0.00482 -0.0625 0.00391 -0.07361 C 0.00352 -0.07801 0.00195 -0.08172 0.0013 -0.08588 C -0.00391 -0.11551 0.00599 -0.06922 -0.00391 -0.11042 C -0.00482 -0.11459 -0.00534 -0.11875 -0.00651 -0.12269 C -0.0125 -0.14352 -0.01029 -0.13102 -0.0168 -0.14954 C -0.02891 -0.18403 -0.01953 -0.16459 -0.02982 -0.18403 C -0.0306 -0.18797 -0.03138 -0.19213 -0.03229 -0.19607 C -0.03724 -0.21459 -0.03503 -0.20162 -0.0388 -0.21806 C -0.03932 -0.22061 -0.03958 -0.22292 -0.0401 -0.22547 C -0.04088 -0.22986 -0.04193 -0.23357 -0.04271 -0.23797 C -0.04323 -0.24098 -0.04336 -0.24445 -0.04401 -0.24746 C -0.04466 -0.25116 -0.0457 -0.25394 -0.04661 -0.25741 C -0.047 -0.26783 -0.04739 -0.27871 -0.04792 -0.28936 C -0.04818 -0.29653 -0.04922 -0.30394 -0.04922 -0.31135 C -0.04922 -0.32037 -0.04713 -0.36551 -0.04661 -0.37732 C -0.047 -0.3882 -0.04687 -0.39885 -0.04792 -0.40903 C -0.04818 -0.41204 -0.04974 -0.41366 -0.05039 -0.41644 C -0.05234 -0.42454 -0.05351 -0.43334 -0.0556 -0.44098 L -0.06211 -0.46528 C -0.06341 -0.47014 -0.06484 -0.475 -0.06601 -0.4801 C -0.0668 -0.48403 -0.06758 -0.48843 -0.06862 -0.49236 C -0.06966 -0.49653 -0.07135 -0.50047 -0.07239 -0.50486 C -0.07305 -0.50695 -0.07305 -0.50996 -0.0737 -0.51204 C -0.07513 -0.51644 -0.07734 -0.51968 -0.07891 -0.52431 C -0.07995 -0.52709 -0.0806 -0.53033 -0.08151 -0.53403 C -0.08216 -0.53611 -0.08646 -0.55 -0.08789 -0.55348 C -0.08867 -0.5551 -0.08971 -0.55672 -0.09049 -0.5588 C -0.09479 -0.58264 -0.08763 -0.54561 -0.0957 -0.57269 C -0.097 -0.57778 -0.09674 -0.58334 -0.09831 -0.58773 L -0.10091 -0.59514 C -0.10039 -0.60903 -0.10065 -0.62315 -0.09961 -0.63658 C -0.09779 -0.65903 -0.097 -0.65324 -0.0931 -0.66621 C -0.08893 -0.6801 -0.09258 -0.67223 -0.08789 -0.68079 C -0.0875 -0.68357 -0.08724 -0.68588 -0.08672 -0.6882 C -0.08503 -0.69422 -0.08385 -0.69607 -0.08151 -0.70093 C -0.08047 -0.70625 -0.07891 -0.71412 -0.07891 -0.72014 C -0.07891 -0.72477 -0.07969 -0.7301 -0.08021 -0.73473 C -0.0806 -0.7382 -0.08073 -0.74167 -0.08151 -0.74422 C -0.08281 -0.74977 -0.08672 -0.75949 -0.08672 -0.7588 C -0.08711 -0.76158 -0.08724 -0.76459 -0.08789 -0.76667 C -0.08958 -0.77153 -0.09766 -0.78033 -0.09831 -0.78125 C -0.10729 -0.79213 -0.10234 -0.78565 -0.1125 -0.79584 C -0.11562 -0.79908 -0.11849 -0.80255 -0.12161 -0.80602 C -0.12578 -0.80949 -0.13034 -0.81181 -0.1345 -0.81528 C -0.13854 -0.81922 -0.14206 -0.82431 -0.14609 -0.82801 C -0.15677 -0.83611 -0.15443 -0.82871 -0.16289 -0.8375 C -0.16484 -0.83959 -0.16628 -0.84306 -0.1681 -0.84537 C -0.16979 -0.84699 -0.17161 -0.84815 -0.17331 -0.84977 L -0.17721 -0.87176 L -0.17851 -0.87917 L -0.17969 -0.88635 C -0.17851 -0.9044 -0.1793 -0.92315 -0.17591 -0.94051 C -0.17357 -0.95186 -0.16588 -0.9669 -0.15911 -0.97454 C -0.15742 -0.97639 -0.15547 -0.97732 -0.15391 -0.97963 C -0.15208 -0.98148 -0.15065 -0.98496 -0.1487 -0.98658 C -0.14583 -0.98912 -0.14271 -0.98982 -0.13971 -0.99167 C -0.1362 -0.99375 -0.13294 -0.99699 -0.1293 -0.99885 C -0.12643 -1.00023 -0.12331 -1.00023 -0.12031 -1.00116 C -0.1168 -1.00255 -0.11341 -1.0051 -0.10989 -1.00625 C -0.10612 -1.00764 -0.10208 -1.00764 -0.09831 -1.0088 C -0.0944 -1.00996 -0.09062 -1.01227 -0.08672 -1.01389 C -0.04883 -1.02477 -0.09531 -1.00857 -0.06341 -1.01852 C -0.0595 -1.01968 -0.05391 -1.02361 -0.05039 -1.0257 L -0.04271 -1.03056 C -0.04141 -1.03148 -0.0401 -1.03264 -0.0388 -1.03311 L -0.03229 -1.03542 C -0.03112 -1.03727 -0.02995 -1.03912 -0.02851 -1.04051 C -0.02604 -1.0426 -0.0207 -1.04537 -0.0207 -1.04514 C -0.01745 -1.06412 -0.02187 -1.04098 -0.0168 -1.05996 C -0.01575 -1.06412 -0.01523 -1.06829 -0.01419 -1.07223 C -0.01354 -1.07523 -0.01224 -1.07686 -0.01172 -1.07963 C -0.01055 -1.08426 -0.00989 -1.08936 -0.00911 -1.09422 C -0.00859 -1.0963 -0.00807 -1.09885 -0.00781 -1.10139 C -0.00612 -1.11366 -0.00703 -1.10834 -0.00521 -1.11852 C -0.00482 -1.12454 -0.00456 -1.12986 -0.00391 -1.13565 C -0.00364 -1.1382 -0.0026 -1.14051 -0.0026 -1.14329 C -0.0026 -1.14676 -0.00338 -1.14954 -0.00391 -1.15278 C -0.00495 -1.15973 -0.00495 -1.15926 -0.00651 -1.16528 L -0.00651 -1.16482 L -0.00651 -1.16528 " pathEditMode="relative" rAng="0" ptsTypes="AAAAAAAAAAAAAAAAAAAAAAAAAAAAAAAAAAAAAAAAAAAAAAAAAAAAAAAAAAAAAAAAAAAAAAAAAAAAAAAAAAAA">
                                      <p:cBhvr>
                                        <p:cTn id="103" dur="3000" fill="hold"/>
                                        <p:tgtEl>
                                          <p:spTgt spid="142"/>
                                        </p:tgtEl>
                                        <p:attrNameLst>
                                          <p:attrName>ppt_x</p:attrName>
                                          <p:attrName>ppt_y</p:attrName>
                                        </p:attrNameLst>
                                      </p:cBhvr>
                                      <p:rCtr x="-8724" y="-58218"/>
                                    </p:animMotion>
                                  </p:childTnLst>
                                </p:cTn>
                              </p:par>
                              <p:par>
                                <p:cTn id="104" presetID="0" presetClass="path" presetSubtype="0" repeatCount="indefinite" fill="hold" grpId="0" nodeType="withEffect">
                                  <p:stCondLst>
                                    <p:cond delay="1400"/>
                                  </p:stCondLst>
                                  <p:childTnLst>
                                    <p:animMotion origin="layout" path="M 5E-6 3.33333E-6 L 5E-6 0.00023 C -0.0039 -0.00695 -0.00742 -0.01482 -0.01171 -0.02084 C -0.01562 -0.02639 -0.0246 -0.03449 -0.0246 -0.03426 C -0.02591 -0.03773 -0.02708 -0.04098 -0.02852 -0.04375 C -0.02968 -0.0463 -0.03138 -0.04815 -0.03242 -0.0507 C -0.03842 -0.06551 -0.03125 -0.05533 -0.03893 -0.06459 C -0.0414 -0.07223 -0.04479 -0.07917 -0.04662 -0.0875 C -0.04999 -0.10209 -0.04818 -0.09537 -0.05182 -0.10811 C -0.05273 -0.11574 -0.05352 -0.12361 -0.05442 -0.13125 C -0.05481 -0.13426 -0.05585 -0.13727 -0.05572 -0.14028 C -0.05364 -0.19167 -0.05612 -0.18033 -0.04922 -0.20463 C -0.04648 -0.24885 -0.04908 -0.23287 -0.04532 -0.25301 C -0.04296 -0.2875 -0.04166 -0.28496 -0.04401 -0.31505 C -0.04427 -0.3176 -0.04492 -0.31968 -0.04532 -0.32199 C -0.04583 -0.325 -0.0461 -0.32824 -0.04662 -0.33125 C -0.0474 -0.33519 -0.0483 -0.33889 -0.04922 -0.3426 C -0.05235 -0.3544 -0.05338 -0.35903 -0.05703 -0.36806 C -0.0582 -0.37107 -0.0595 -0.37431 -0.06093 -0.37732 C -0.06289 -0.38125 -0.06537 -0.38449 -0.06732 -0.38866 C -0.0763 -0.40718 -0.05963 -0.38033 -0.07643 -0.40718 C -0.07852 -0.41042 -0.08085 -0.41297 -0.08282 -0.41644 C -0.08607 -0.4213 -0.08855 -0.42755 -0.09192 -0.43264 C -0.09415 -0.43565 -0.09635 -0.4382 -0.09843 -0.44144 C -0.10027 -0.44445 -0.1017 -0.44815 -0.10352 -0.4507 C -0.11316 -0.46412 -0.10925 -0.45047 -0.11915 -0.47408 C -0.12045 -0.47686 -0.12162 -0.48033 -0.12305 -0.48287 C -0.12422 -0.48565 -0.12566 -0.48727 -0.12683 -0.48982 C -0.12956 -0.49584 -0.13204 -0.50209 -0.13464 -0.50834 C -0.13633 -0.51204 -0.13855 -0.51528 -0.13985 -0.51968 C -0.14636 -0.54306 -0.1379 -0.51436 -0.14623 -0.5382 C -0.15196 -0.55417 -0.14532 -0.54098 -0.15274 -0.55417 C -0.15886 -0.58102 -0.15209 -0.55371 -0.15795 -0.57269 C -0.15977 -0.57871 -0.16316 -0.59098 -0.16316 -0.59074 C -0.16394 -0.59861 -0.16433 -0.60648 -0.16563 -0.61389 L -0.16823 -0.62778 C -0.16784 -0.66528 -0.16771 -0.70301 -0.16693 -0.74051 C -0.16667 -0.75857 -0.16589 -0.74954 -0.16316 -0.76343 C -0.1487 -0.8338 -0.1711 -0.73473 -0.15665 -0.79121 C -0.15404 -0.80162 -0.15404 -0.80579 -0.15274 -0.81621 C -0.15235 -0.81968 -0.15183 -0.82246 -0.15144 -0.82547 C -0.15183 -0.83241 -0.15183 -0.83936 -0.15274 -0.8463 C -0.15313 -0.84861 -0.15469 -0.85023 -0.15534 -0.85278 C -0.16264 -0.88403 -0.15586 -0.86459 -0.16185 -0.88056 C -0.16224 -0.88357 -0.16264 -0.88658 -0.16316 -0.88959 C -0.16342 -0.8919 -0.1642 -0.89422 -0.16446 -0.89653 C -0.16797 -0.93727 -0.16381 -0.90602 -0.16693 -0.92871 C -0.16745 -0.93635 -0.16849 -0.94398 -0.16823 -0.95186 C -0.16719 -0.99561 -0.16719 -0.97107 -0.16316 -0.99537 C -0.1625 -0.99908 -0.16264 -1.00324 -0.16185 -1.00695 C -0.16042 -1.0132 -0.15834 -1.01922 -0.15665 -1.02523 C -0.15573 -1.02848 -0.15547 -1.03218 -0.15404 -1.03449 L -0.14753 -1.0463 C -0.14714 -1.04908 -0.14714 -1.05255 -0.14623 -1.05533 C -0.14532 -1.0588 -0.14362 -1.06158 -0.14245 -1.06436 C -0.14154 -1.06667 -0.14063 -1.06898 -0.13985 -1.0713 C -0.13412 -1.08889 -0.14076 -1.07199 -0.13334 -1.08959 C -0.13295 -1.0919 -0.13269 -1.09445 -0.13204 -1.09653 C -0.13139 -1.09908 -0.13008 -1.10093 -0.12943 -1.10348 C -0.12878 -1.10648 -0.12865 -1.10973 -0.12813 -1.11273 C -0.12813 -1.1125 -0.12487 -1.12986 -0.12422 -1.13334 C -0.12383 -1.13565 -0.12305 -1.13773 -0.12305 -1.14028 L -0.12305 -1.15417 L -0.12305 -1.15394 " pathEditMode="relative" rAng="0" ptsTypes="AAAAAAAAAAAAAAAAAAAAAAAAAAAAAAAAAAAAAAAAAAAAAAAAAAAAAAAAAAAAAAAA">
                                      <p:cBhvr>
                                        <p:cTn id="105" dur="3000" fill="hold"/>
                                        <p:tgtEl>
                                          <p:spTgt spid="143"/>
                                        </p:tgtEl>
                                        <p:attrNameLst>
                                          <p:attrName>ppt_x</p:attrName>
                                          <p:attrName>ppt_y</p:attrName>
                                        </p:attrNameLst>
                                      </p:cBhvr>
                                      <p:rCtr x="-8424" y="-57685"/>
                                    </p:animMotion>
                                  </p:childTnLst>
                                </p:cTn>
                              </p:par>
                              <p:par>
                                <p:cTn id="106" presetID="0" presetClass="path" presetSubtype="0" repeatCount="indefinite" fill="hold" nodeType="withEffect">
                                  <p:stCondLst>
                                    <p:cond delay="2000"/>
                                  </p:stCondLst>
                                  <p:childTnLst>
                                    <p:animMotion origin="layout" path="M 5E-6 -2.96296E-6 L 5E-6 0.00023 C 0.00183 -0.00671 0.00313 -0.01412 0.00521 -0.0206 C 0.00612 -0.02338 0.00795 -0.025 0.00912 -0.02754 C 0.01094 -0.03194 0.01185 -0.03773 0.01433 -0.0412 C 0.02227 -0.05254 0.01823 -0.04838 0.02592 -0.05509 C 0.03099 -0.07291 0.02527 -0.05625 0.03373 -0.07106 C 0.03633 -0.07592 0.0379 -0.08194 0.04011 -0.08727 C 0.0418 -0.0912 0.04362 -0.0949 0.04532 -0.09884 C 0.0487 -0.12315 0.04415 -0.09444 0.04922 -0.11481 C 0.05105 -0.12199 0.05196 -0.13009 0.05313 -0.13773 C 0.05222 -0.15324 0.05144 -0.16852 0.05053 -0.18379 C 0.05014 -0.18912 0.05027 -0.1949 0.04922 -0.2 C 0.04844 -0.20347 0.04675 -0.20625 0.04532 -0.20902 C 0.04076 -0.21852 0.04141 -0.21527 0.0349 -0.22291 C 0.03321 -0.225 0.03165 -0.22754 0.02982 -0.22986 C 0.02774 -0.23217 0.0254 -0.23426 0.02331 -0.23634 C 0.02149 -0.23865 0.02006 -0.2419 0.0181 -0.24328 C 0.01446 -0.24652 0.01029 -0.24745 0.00652 -0.25046 C 0.00248 -0.25324 -0.00416 -0.26296 -0.00768 -0.26666 C -0.01446 -0.27291 -0.02162 -0.27801 -0.02839 -0.28495 C -0.04883 -0.30486 -0.03112 -0.28842 -0.0517 -0.30532 C -0.08165 -0.33055 -0.04518 -0.30023 -0.0698 -0.32407 C -0.07188 -0.32592 -0.07408 -0.32685 -0.07631 -0.3287 C -0.07709 -0.33102 -0.07813 -0.3331 -0.07878 -0.33565 C -0.07982 -0.33819 -0.08034 -0.3419 -0.08139 -0.34467 C -0.08464 -0.35277 -0.0918 -0.36782 -0.0918 -0.36759 C -0.09856 -0.4037 -0.08933 -0.36157 -0.09948 -0.39074 C -0.10053 -0.39305 -0.1004 -0.39676 -0.10079 -0.4 C -0.10209 -0.40995 -0.10378 -0.42546 -0.10469 -0.4368 C -0.10521 -0.44282 -0.1056 -0.44884 -0.10599 -0.45509 C -0.10508 -0.46574 -0.10469 -0.47662 -0.10339 -0.48727 C -0.10235 -0.49537 -0.09805 -0.50139 -0.09571 -0.50787 C -0.09141 -0.51921 -0.09493 -0.51458 -0.0905 -0.52407 C -0.08933 -0.52639 -0.08816 -0.52916 -0.08659 -0.53102 C -0.0793 -0.54027 -0.0836 -0.53055 -0.07761 -0.54004 C -0.0711 -0.54977 -0.07408 -0.54838 -0.06718 -0.55625 C -0.06563 -0.5581 -0.06355 -0.55879 -0.06198 -0.56065 C -0.06055 -0.5625 -0.05964 -0.56574 -0.0582 -0.56759 C -0.05665 -0.56967 -0.05456 -0.57037 -0.053 -0.57245 C -0.04088 -0.58842 -0.05443 -0.57523 -0.04258 -0.58842 C -0.04102 -0.59027 -0.03907 -0.5912 -0.0375 -0.59305 C -0.03098 -0.60023 -0.03373 -0.59861 -0.02839 -0.60671 C -0.02631 -0.60995 -0.02395 -0.61273 -0.022 -0.61597 C -0.01797 -0.62268 -0.0142 -0.62986 -0.01029 -0.6368 C -0.0086 -0.63981 -0.00624 -0.64213 -0.00507 -0.64583 C -0.00182 -0.65764 -0.00365 -0.65231 5E-6 -0.66203 C 0.00313 -0.67847 -0.00065 -0.65787 0.0026 -0.67801 C 0.003 -0.68032 0.00352 -0.68264 0.00391 -0.68495 C 0.00612 -0.7074 0.00599 -0.70069 0.00391 -0.73565 C 0.00352 -0.74143 0.00183 -0.7419 5E-6 -0.7493 C -0.00091 -0.75231 -0.00143 -0.75578 -0.0026 -0.75856 C -0.00403 -0.76065 -0.00585 -0.76643 -0.00768 -0.77014 C -0.01693 -0.78819 -0.02566 -0.79537 -0.03881 -0.80995 C -0.04088 -0.81157 -0.0431 -0.81597 -0.04518 -0.81828 C -0.04649 -0.8199 -0.04766 -0.82176 -0.04908 -0.82291 C -0.05079 -0.82407 -0.05261 -0.82453 -0.0543 -0.82523 C -0.0655 -0.83819 -0.04766 -0.81782 -0.06589 -0.83657 C -0.0793 -0.85046 -0.06784 -0.84213 -0.08139 -0.85023 C -0.08373 -0.85301 -0.08985 -0.86041 -0.0918 -0.86111 C -0.09375 -0.86111 -0.0961 -0.86134 -0.09818 -0.86203 C -0.10691 -0.87546 -0.09987 -0.8669 -0.1099 -0.87777 C -0.1112 -0.87824 -0.11237 -0.87893 -0.11381 -0.88055 C -0.11537 -0.88426 -0.11732 -0.88541 -0.11889 -0.8868 C -0.12032 -0.88842 -0.12149 -0.89027 -0.12279 -0.89166 C -0.12683 -0.89583 -0.12839 -0.89583 -0.13191 -0.90092 C -0.13321 -0.90301 -0.13451 -0.90555 -0.13568 -0.90787 C -0.1362 -0.91088 -0.1362 -0.91412 -0.13698 -0.9169 C -0.14076 -0.93009 -0.1405 -0.92222 -0.1448 -0.9331 C -0.14714 -0.93889 -0.14883 -0.94977 -0.15 -0.95602 C -0.1504 -0.95833 -0.15105 -0.96065 -0.15131 -0.96296 C -0.15287 -0.97754 -0.15196 -0.9706 -0.15378 -0.98356 C -0.15287 -1.00023 -0.15287 -1.00694 -0.15 -1.02268 C -0.14948 -1.025 -0.14922 -1.02754 -0.1487 -1.0294 C -0.14792 -1.03217 -0.14701 -1.03426 -0.1461 -1.03657 C -0.14571 -1.03958 -0.14519 -1.04259 -0.1448 -1.0456 C -0.14428 -1.04953 -0.14441 -1.0537 -0.14349 -1.05717 C -0.14258 -1.06065 -0.14063 -1.06296 -0.13959 -1.06597 C -0.13855 -1.06967 -0.13777 -1.07384 -0.13698 -1.07801 C -0.13607 -1.0824 -0.13529 -1.0868 -0.13451 -1.0912 C -0.13399 -1.09421 -0.13282 -1.1044 -0.13191 -1.10787 C -0.13034 -1.1125 -0.12813 -1.11666 -0.1267 -1.12152 C -0.12579 -1.12453 -0.125 -1.12777 -0.12409 -1.13078 C -0.12214 -1.13703 -0.11954 -1.14236 -0.11628 -1.14676 C -0.11433 -1.14953 -0.11198 -1.15139 -0.1099 -1.1537 C -0.1086 -1.15671 -0.1073 -1.15995 -0.10599 -1.16296 C -0.10508 -1.16527 -0.10456 -1.16805 -0.10339 -1.1699 C -0.09752 -1.1787 -0.09818 -1.16944 -0.09818 -1.17916 L -0.09818 -1.17893 L -0.0918 -1.17685 " pathEditMode="relative" rAng="0" ptsTypes="AAAAAAAAAAAAAAAAAAAAAAAAAAAAAAAAAAAAAAAAAAAAAAAAAAAAAAAAAAAAAAAAAAAAAAAAAAAAAAAAAAAAAAAAAA">
                                      <p:cBhvr>
                                        <p:cTn id="107" dur="3000" fill="hold"/>
                                        <p:tgtEl>
                                          <p:spTgt spid="112"/>
                                        </p:tgtEl>
                                        <p:attrNameLst>
                                          <p:attrName>ppt_x</p:attrName>
                                          <p:attrName>ppt_y</p:attrName>
                                        </p:attrNameLst>
                                      </p:cBhvr>
                                      <p:rCtr x="-5039" y="-58935"/>
                                    </p:animMotion>
                                  </p:childTnLst>
                                </p:cTn>
                              </p:par>
                              <p:par>
                                <p:cTn id="108" presetID="0" presetClass="path" presetSubtype="0" repeatCount="indefinite" fill="hold" nodeType="withEffect">
                                  <p:stCondLst>
                                    <p:cond delay="2900"/>
                                  </p:stCondLst>
                                  <p:childTnLst>
                                    <p:animMotion origin="layout" path="M 5E-6 -1.48148E-6 L 5E-6 0.00023 C -0.00013 -0.00208 -0.00143 -0.02662 -0.0026 -0.03241 C -0.00365 -0.03634 -0.00547 -0.03981 -0.00652 -0.04375 C -0.00808 -0.04977 -0.00872 -0.05648 -0.01042 -0.06227 C -0.01211 -0.06805 -0.01498 -0.07268 -0.01693 -0.07824 C -0.01745 -0.07986 -0.02278 -0.10185 -0.02592 -0.1081 C -0.02787 -0.11227 -0.02995 -0.11643 -0.03243 -0.11967 C -0.03477 -0.12268 -0.03764 -0.12407 -0.04011 -0.12662 C -0.04753 -0.13403 -0.05521 -0.14097 -0.06211 -0.14954 C -0.06641 -0.15486 -0.07084 -0.15995 -0.075 -0.16574 C -0.08152 -0.17407 -0.08269 -0.17708 -0.08803 -0.18634 C -0.08842 -0.18866 -0.08868 -0.19097 -0.0892 -0.19329 C -0.08998 -0.1956 -0.09102 -0.19768 -0.0918 -0.2 C -0.09323 -0.20393 -0.09454 -0.20764 -0.09571 -0.21157 C -0.09674 -0.21528 -0.0974 -0.21921 -0.0983 -0.22315 C -0.09896 -0.23403 -0.1004 -0.25602 -0.10092 -0.2669 C -0.10144 -0.27824 -0.1017 -0.28981 -0.10222 -0.30116 C -0.1017 -0.31736 -0.10183 -0.33356 -0.10092 -0.34954 C -0.09909 -0.38148 -0.10027 -0.36366 -0.09441 -0.38171 C -0.09245 -0.38773 -0.09193 -0.39514 -0.0892 -0.40023 C -0.08412 -0.40926 -0.08204 -0.41458 -0.0763 -0.42083 C -0.07214 -0.42569 -0.0677 -0.43009 -0.06342 -0.43449 L -0.05691 -0.44143 C -0.05482 -0.44375 -0.05222 -0.44491 -0.05053 -0.44838 C -0.04545 -0.45717 -0.04766 -0.45254 -0.04402 -0.46227 C -0.0431 -0.4669 -0.04271 -0.47153 -0.04141 -0.47592 C -0.03829 -0.4875 -0.03946 -0.48194 -0.0375 -0.49236 C -0.03842 -0.50671 -0.03907 -0.52129 -0.04011 -0.53565 C -0.04037 -0.53981 -0.04063 -0.54352 -0.04141 -0.54745 C -0.04232 -0.55139 -0.04415 -0.55463 -0.04532 -0.55903 C -0.04636 -0.5625 -0.04688 -0.56667 -0.04792 -0.57014 C -0.04922 -0.57477 -0.0556 -0.59259 -0.05691 -0.5956 C -0.05847 -0.59884 -0.06055 -0.60139 -0.06211 -0.60463 C -0.06407 -0.60903 -0.06511 -0.61458 -0.06731 -0.61852 L -0.075 -0.63217 C -0.0763 -0.63449 -0.07787 -0.63657 -0.07891 -0.63912 C -0.08021 -0.64213 -0.08124 -0.6456 -0.08282 -0.64838 C -0.09245 -0.66551 -0.08568 -0.65023 -0.09571 -0.66435 C -0.09805 -0.66782 -0.09987 -0.67222 -0.10222 -0.67592 C -0.1112 -0.69051 -0.10573 -0.68032 -0.11511 -0.69213 C -0.12592 -0.70555 -0.11771 -0.69629 -0.1254 -0.7081 C -0.12709 -0.71065 -0.12891 -0.71273 -0.1306 -0.71504 C -0.13191 -0.71967 -0.13308 -0.7243 -0.13451 -0.72893 C -0.13607 -0.73356 -0.13816 -0.73773 -0.13972 -0.74305 C -0.14792 -0.77014 -0.13881 -0.74815 -0.1487 -0.77245 C -0.1504 -0.77685 -0.15209 -0.78032 -0.15391 -0.78403 C -0.15508 -0.78634 -0.15665 -0.78842 -0.15782 -0.79097 C -0.15964 -0.79514 -0.1629 -0.80463 -0.1629 -0.8044 C -0.1642 -0.81134 -0.16459 -0.81435 -0.1668 -0.82083 C -0.17527 -0.84467 -0.16667 -0.81643 -0.17331 -0.83912 C -0.17644 -0.86736 -0.17527 -0.8544 -0.17709 -0.87824 C -0.1767 -0.89884 -0.17657 -0.91944 -0.17592 -0.94004 C -0.17566 -0.94467 -0.17487 -0.9493 -0.17461 -0.95393 C -0.17331 -0.97754 -0.17448 -0.98194 -0.17201 -0.99977 C -0.17123 -1.00532 -0.17006 -1.01042 -0.16941 -1.01597 C -0.16875 -1.02037 -0.16862 -1.02523 -0.1681 -1.02963 C -0.16771 -1.03356 -0.16719 -1.03727 -0.1668 -1.04167 C -0.16589 -1.05046 -0.1642 -1.06875 -0.1642 -1.06852 C -0.16472 -1.09329 -0.16446 -1.11782 -0.1655 -1.14236 C -0.16576 -1.14653 -0.16745 -1.15 -0.1681 -1.15393 C -0.16875 -1.15764 -0.16902 -1.16157 -0.16941 -1.16528 C -0.17097 -1.18241 -0.17071 -1.17801 -0.17071 -1.19305 L -0.17071 -1.19282 L -0.17071 -1.19305 " pathEditMode="relative" rAng="0" ptsTypes="AAAAAAAAAAAAAAAAAAAAAAAAAAAAAAAAAAAAAAAAAAAAAAAAAAAAAAAAAAAAAAAAA">
                                      <p:cBhvr>
                                        <p:cTn id="109" dur="3000" fill="hold"/>
                                        <p:tgtEl>
                                          <p:spTgt spid="108"/>
                                        </p:tgtEl>
                                        <p:attrNameLst>
                                          <p:attrName>ppt_x</p:attrName>
                                          <p:attrName>ppt_y</p:attrName>
                                        </p:attrNameLst>
                                      </p:cBhvr>
                                      <p:rCtr x="-8854" y="-59630"/>
                                    </p:animMotion>
                                  </p:childTnLst>
                                </p:cTn>
                              </p:par>
                              <p:par>
                                <p:cTn id="110" presetID="0" presetClass="path" presetSubtype="0" repeatCount="indefinite" fill="hold" grpId="0" nodeType="withEffect">
                                  <p:stCondLst>
                                    <p:cond delay="600"/>
                                  </p:stCondLst>
                                  <p:childTnLst>
                                    <p:animMotion origin="layout" path="M -1.66667E-6 4.81481E-6 L -1.66667E-6 0.00023 C -0.00221 -0.00533 -0.0043 -0.01065 -0.00651 -0.01598 C -0.00859 -0.02061 -0.01094 -0.025 -0.01302 -0.02987 C -0.01484 -0.03426 -0.01614 -0.03936 -0.01823 -0.04352 C -0.02005 -0.04723 -0.02265 -0.04931 -0.02461 -0.05278 C -0.02956 -0.06088 -0.03411 -0.06968 -0.0388 -0.07801 L -0.04401 -0.08727 C -0.04765 -0.10625 -0.04193 -0.07732 -0.04922 -0.10556 C -0.05338 -0.12153 -0.05703 -0.13774 -0.06081 -0.15394 C -0.06315 -0.16343 -0.06614 -0.17223 -0.06862 -0.18149 C -0.07044 -0.1882 -0.072 -0.19538 -0.07383 -0.20209 C -0.07591 -0.20996 -0.08021 -0.22524 -0.08021 -0.225 C -0.08125 -0.26737 -0.08281 -0.29954 -0.08021 -0.34237 C -0.07982 -0.34954 -0.07747 -0.35602 -0.07643 -0.36297 C -0.07526 -0.37061 -0.07461 -0.37848 -0.07383 -0.38612 C -0.07331 -0.38959 -0.07305 -0.39375 -0.07252 -0.39746 C -0.072 -0.40047 -0.07148 -0.40371 -0.07122 -0.40672 C -0.0707 -0.41204 -0.07031 -0.41737 -0.06992 -0.42292 C -0.07031 -0.44954 -0.07005 -0.47663 -0.07122 -0.50325 C -0.07135 -0.50718 -0.07318 -0.51088 -0.07383 -0.51482 C -0.07448 -0.51852 -0.07396 -0.52292 -0.07513 -0.52593 C -0.07591 -0.52871 -0.0776 -0.5294 -0.0789 -0.53079 C -0.08099 -0.5382 -0.08203 -0.54329 -0.08541 -0.54908 C -0.08737 -0.55278 -0.08984 -0.55487 -0.09193 -0.55834 C -0.09466 -0.56274 -0.09687 -0.56783 -0.09961 -0.57223 C -0.10677 -0.58334 -0.10898 -0.58565 -0.11523 -0.59283 C -0.11875 -0.60255 -0.122 -0.61204 -0.12812 -0.61829 C -0.13346 -0.62362 -0.14557 -0.63496 -0.14883 -0.64352 C -0.14961 -0.64584 -0.15065 -0.64792 -0.15143 -0.65047 C -0.15195 -0.65255 -0.15195 -0.65533 -0.15273 -0.65718 C -0.15403 -0.66088 -0.15638 -0.66297 -0.15781 -0.66644 C -0.15937 -0.67014 -0.16315 -0.68241 -0.16432 -0.68727 C -0.16484 -0.68936 -0.16497 -0.6919 -0.16562 -0.69399 C -0.17174 -0.71575 -0.16784 -0.697 -0.17083 -0.7125 C -0.17331 -0.73913 -0.17474 -0.74051 -0.17213 -0.7676 C -0.17083 -0.77963 -0.1681 -0.78056 -0.16432 -0.79028 C -0.16328 -0.79352 -0.1625 -0.79653 -0.16172 -0.79977 C -0.16015 -0.80625 -0.16094 -0.80811 -0.15781 -0.81366 C -0.15677 -0.81551 -0.15508 -0.81644 -0.15403 -0.81806 C -0.15078 -0.82315 -0.14752 -0.82825 -0.14492 -0.83426 C -0.14362 -0.83727 -0.14245 -0.84051 -0.14101 -0.84329 C -0.13854 -0.84838 -0.13528 -0.85163 -0.13333 -0.85718 C -0.13242 -0.8595 -0.13177 -0.86204 -0.13073 -0.86389 C -0.12786 -0.86968 -0.12461 -0.87477 -0.12161 -0.8801 C -0.12031 -0.88264 -0.11875 -0.8845 -0.11771 -0.88681 C -0.11146 -0.90371 -0.11914 -0.88264 -0.11263 -0.90301 C -0.11185 -0.90533 -0.11055 -0.90741 -0.11002 -0.90996 C -0.10846 -0.91667 -0.10612 -0.93056 -0.10612 -0.93033 C -0.10664 -0.9463 -0.10612 -0.9669 -0.10872 -0.98334 C -0.10937 -0.9882 -0.10976 -0.99329 -0.11133 -0.99723 C -0.11523 -1.00764 -0.11276 -1.00209 -0.11901 -1.01343 C -0.12174 -1.02755 -0.1181 -1.01343 -0.12552 -1.02477 C -0.12721 -1.02755 -0.12799 -1.03102 -0.12943 -1.03403 C -0.1306 -1.03658 -0.13216 -1.03843 -0.13333 -1.04098 C -0.13763 -1.05093 -0.13828 -1.05394 -0.14101 -1.06389 C -0.14153 -1.06852 -0.14166 -1.07315 -0.14232 -1.07755 C -0.14297 -1.08241 -0.14492 -1.09144 -0.14492 -1.09098 C -0.14622 -1.17269 -0.14622 -1.14352 -0.14622 -1.17894 L -0.14622 -1.17871 " pathEditMode="relative" rAng="0" ptsTypes="AAAAAAAAAAAAAAAAAAAAAAAAAAAAAAAAAAAAAAAAAAAAAAAAAAAAAAAAAAAA">
                                      <p:cBhvr>
                                        <p:cTn id="111" dur="3000" fill="hold"/>
                                        <p:tgtEl>
                                          <p:spTgt spid="107"/>
                                        </p:tgtEl>
                                        <p:attrNameLst>
                                          <p:attrName>ppt_x</p:attrName>
                                          <p:attrName>ppt_y</p:attrName>
                                        </p:attrNameLst>
                                      </p:cBhvr>
                                      <p:rCtr x="-8685" y="-58935"/>
                                    </p:animMotion>
                                  </p:childTnLst>
                                </p:cTn>
                              </p:par>
                              <p:par>
                                <p:cTn id="112" presetID="0" presetClass="path" presetSubtype="0" repeatCount="indefinite" fill="hold" nodeType="withEffect">
                                  <p:stCondLst>
                                    <p:cond delay="3000"/>
                                  </p:stCondLst>
                                  <p:childTnLst>
                                    <p:animMotion origin="layout" path="M -0.00612 -0.02246 L -0.00612 -0.02222 C -0.00703 -0.0294 -0.00782 -0.03634 -0.00873 -0.04329 C -0.00912 -0.0456 -0.00977 -0.04792 -0.01003 -0.05023 C -0.01055 -0.05394 -0.01094 -0.05787 -0.01133 -0.06158 C -0.01185 -0.06621 -0.01185 -0.07107 -0.01263 -0.07546 C -0.01992 -0.11435 -0.01354 -0.0625 -0.01914 -0.10533 C -0.01966 -0.10996 -0.02005 -0.11459 -0.02045 -0.11921 C -0.02188 -0.14097 -0.02305 -0.16181 -0.02422 -0.18357 C -0.02383 -0.19352 -0.02422 -0.20371 -0.02305 -0.21343 C -0.0224 -0.21783 -0.02032 -0.22107 -0.01914 -0.22477 C -0.01823 -0.22778 -0.01745 -0.23102 -0.01654 -0.23403 C -0.01615 -0.23704 -0.01563 -0.24028 -0.01524 -0.24329 C -0.01472 -0.24722 -0.01459 -0.25116 -0.01394 -0.25463 C -0.01328 -0.2588 -0.01224 -0.2625 -0.01133 -0.26644 C -0.01185 -0.28496 -0.01185 -0.30324 -0.01263 -0.3213 C -0.01315 -0.33264 -0.01407 -0.32894 -0.01654 -0.33773 C -0.01719 -0.33959 -0.01719 -0.34213 -0.01784 -0.34445 C -0.01849 -0.34699 -0.0237 -0.35949 -0.02422 -0.36042 C -0.02617 -0.36389 -0.02865 -0.36667 -0.03073 -0.36991 C -0.03255 -0.37246 -0.03399 -0.37616 -0.03607 -0.37894 C -0.04258 -0.38773 -0.04193 -0.38426 -0.04883 -0.39028 C -0.05026 -0.39167 -0.05157 -0.39352 -0.05287 -0.39491 C -0.05443 -0.39676 -0.05612 -0.39792 -0.05808 -0.39954 C -0.06511 -0.41227 -0.06836 -0.41921 -0.07604 -0.4294 C -0.07852 -0.4331 -0.08151 -0.43519 -0.08373 -0.43866 C -0.08568 -0.44144 -0.08711 -0.44514 -0.08894 -0.44792 C -0.09219 -0.45278 -0.09662 -0.45556 -0.09922 -0.46158 C -0.10052 -0.46459 -0.10196 -0.46759 -0.10326 -0.47084 C -0.10404 -0.47315 -0.10456 -0.47593 -0.10586 -0.47801 C -0.1112 -0.48634 -0.11198 -0.48611 -0.11732 -0.48912 C -0.11927 -0.49236 -0.12084 -0.4956 -0.12253 -0.49838 C -0.1237 -0.50046 -0.12526 -0.50116 -0.12644 -0.50301 C -0.13503 -0.51829 -0.12253 -0.50232 -0.13295 -0.51459 C -0.13373 -0.51759 -0.13451 -0.52084 -0.13542 -0.52361 C -0.1362 -0.52616 -0.1375 -0.52801 -0.13802 -0.53056 C -0.13867 -0.53287 -0.13894 -0.53519 -0.13933 -0.5375 C -0.13894 -0.55278 -0.1388 -0.56829 -0.13802 -0.5838 C -0.13802 -0.58588 -0.1375 -0.5882 -0.13672 -0.59028 C -0.1362 -0.59283 -0.13503 -0.59491 -0.13412 -0.59746 C -0.12995 -0.62732 -0.13464 -0.60533 -0.12513 -0.6294 C -0.12396 -0.63218 -0.12344 -0.63565 -0.12253 -0.63866 C -0.12032 -0.64537 -0.12032 -0.64514 -0.11732 -0.65023 C -0.1142 -0.6669 -0.11667 -0.66042 -0.11094 -0.67084 C -0.11042 -0.67454 -0.11016 -0.67847 -0.10964 -0.68241 C -0.10925 -0.68542 -0.1086 -0.68843 -0.10834 -0.69144 C -0.10795 -0.69676 -0.10742 -0.70232 -0.10703 -0.70787 C -0.10716 -0.70949 -0.10716 -0.73218 -0.10964 -0.73982 C -0.11068 -0.74306 -0.11237 -0.74584 -0.11354 -0.74908 C -0.11615 -0.75671 -0.11901 -0.76389 -0.12136 -0.77199 C -0.12292 -0.77755 -0.12409 -0.7831 -0.12644 -0.78796 C -0.13477 -0.80602 -0.12644 -0.78472 -0.13295 -0.80185 C -0.13334 -0.8044 -0.13347 -0.80671 -0.13412 -0.8088 C -0.13516 -0.81158 -0.13698 -0.8132 -0.13802 -0.81574 C -0.13946 -0.81852 -0.14063 -0.82199 -0.14206 -0.82477 C -0.14232 -0.82709 -0.14258 -0.82963 -0.14336 -0.83171 C -0.14505 -0.83843 -0.14688 -0.84051 -0.14974 -0.8456 C -0.15235 -0.85972 -0.14909 -0.84514 -0.15612 -0.86412 C -0.15716 -0.8669 -0.15782 -0.87014 -0.15873 -0.87315 C -0.15951 -0.8757 -0.16068 -0.87755 -0.16133 -0.88009 C -0.16198 -0.88218 -0.16198 -0.88496 -0.16263 -0.88681 C -0.16328 -0.88935 -0.16446 -0.89144 -0.16524 -0.89375 C -0.1668 -0.89931 -0.16797 -0.90625 -0.16901 -0.91204 C -0.16823 -0.92963 -0.16758 -0.94722 -0.16654 -0.96482 C -0.16615 -0.96945 -0.16433 -0.97523 -0.16263 -0.97871 C -0.16016 -0.98403 -0.1569 -0.98704 -0.15482 -0.99236 C -0.14844 -1.00949 -0.15157 -1.00185 -0.14584 -1.01551 C -0.14258 -1.03264 -0.14688 -1.01134 -0.14206 -1.02917 C -0.14128 -1.03148 -0.14128 -1.03403 -0.14063 -1.03611 C -0.13828 -1.04329 -0.1362 -1.04514 -0.13412 -1.05209 C -0.1336 -1.0544 -0.13086 -1.0669 -0.13034 -1.0706 L -0.12774 -1.08889 C -0.12852 -1.11158 -0.12748 -1.11829 -0.13034 -1.13496 C -0.13112 -1.13959 -0.13138 -1.14468 -0.13295 -1.14861 L -0.13542 -1.15556 C -0.13646 -1.16134 -0.1375 -1.16667 -0.13933 -1.17176 C -0.14037 -1.17431 -0.14206 -1.17639 -0.14336 -1.17871 L -0.14453 -1.18102 L -0.14453 -1.18079 " pathEditMode="relative" rAng="0" ptsTypes="AAAAAAAAAAAAAAAAAAAAAAAAAAAAAAAAAAAAAAAAAAAAAAAAAAAAAAAAAAAAAAAAAAAAAAAAAAAAAAA">
                                      <p:cBhvr>
                                        <p:cTn id="113" dur="3000" fill="hold"/>
                                        <p:tgtEl>
                                          <p:spTgt spid="115"/>
                                        </p:tgtEl>
                                        <p:attrNameLst>
                                          <p:attrName>ppt_x</p:attrName>
                                          <p:attrName>ppt_y</p:attrName>
                                        </p:attrNameLst>
                                      </p:cBhvr>
                                      <p:rCtr x="-8151" y="-57917"/>
                                    </p:animMotion>
                                  </p:childTnLst>
                                </p:cTn>
                              </p:par>
                              <p:par>
                                <p:cTn id="114" presetID="0" presetClass="path" presetSubtype="0" repeatCount="indefinite" fill="hold" nodeType="withEffect">
                                  <p:stCondLst>
                                    <p:cond delay="200"/>
                                  </p:stCondLst>
                                  <p:childTnLst>
                                    <p:animMotion origin="layout" path="M -0.00013 -2.22222E-6 L -0.00013 0.00023 C 0.00222 -0.00625 0.00417 -0.0125 0.00651 -0.01852 C 0.00769 -0.02176 0.00951 -0.0243 0.01042 -0.02778 C 0.0112 -0.03125 0.0112 -0.03541 0.01172 -0.03912 C 0.0112 -0.05602 0.01224 -0.07315 0.01042 -0.08981 C 0.00925 -0.09977 0.00391 -0.1081 -0.00013 -0.11504 C -0.00143 -0.12037 -0.00299 -0.12662 -0.00521 -0.13125 C -0.00677 -0.13449 -0.00885 -0.13703 -0.01028 -0.14028 C -0.01588 -0.15162 -0.01224 -0.14722 -0.0181 -0.15648 C -0.02643 -0.16944 -0.02278 -0.1625 -0.03229 -0.17477 C -0.0362 -0.18009 -0.03984 -0.18611 -0.04388 -0.19097 C -0.04518 -0.19236 -0.04635 -0.19421 -0.04778 -0.1956 C -0.04987 -0.19745 -0.05208 -0.19861 -0.05429 -0.20023 C -0.05729 -0.20555 -0.05963 -0.2125 -0.06328 -0.2162 C -0.06367 -0.21643 -0.07396 -0.22662 -0.0763 -0.23009 C -0.07955 -0.23495 -0.08294 -0.24236 -0.08528 -0.24884 C -0.09101 -0.26481 -0.0845 -0.25139 -0.09192 -0.26481 C -0.09974 -0.3 -0.08763 -0.24977 -0.09948 -0.2875 C -0.10039 -0.29028 -0.10026 -0.29375 -0.10078 -0.29676 C -0.10156 -0.30092 -0.1026 -0.30416 -0.10338 -0.30833 C -0.1039 -0.31157 -0.10416 -0.31481 -0.10468 -0.31736 C -0.10508 -0.32014 -0.1056 -0.32222 -0.10599 -0.3243 C -0.10508 -0.34583 -0.10547 -0.36736 -0.10338 -0.38866 C -0.10273 -0.39467 -0.0957 -0.41157 -0.0931 -0.4162 C -0.08698 -0.42778 -0.07773 -0.44467 -0.06979 -0.45301 L -0.06328 -0.45995 C -0.06028 -0.4669 -0.0582 -0.47546 -0.05429 -0.48078 C -0.0526 -0.48287 -0.05065 -0.48495 -0.04909 -0.4875 C -0.04674 -0.49166 -0.04492 -0.49676 -0.04258 -0.50139 C -0.04062 -0.50532 -0.03815 -0.50879 -0.0362 -0.51273 C -0.03515 -0.51481 -0.03476 -0.51805 -0.03359 -0.52014 C -0.03203 -0.52338 -0.02995 -0.52569 -0.02838 -0.52893 C -0.01784 -0.55092 -0.0362 -0.51713 -0.022 -0.54491 C -0.01914 -0.55092 -0.01289 -0.56111 -0.01289 -0.56088 C -0.00703 -0.59282 -0.00963 -0.57245 -0.01289 -0.63241 C -0.0138 -0.64676 -0.01315 -0.64352 -0.01679 -0.65301 C -0.01718 -0.65694 -0.01745 -0.66088 -0.0181 -0.66458 C -0.01953 -0.67153 -0.02343 -0.67477 -0.02578 -0.68055 C -0.02825 -0.68634 -0.02981 -0.69328 -0.03229 -0.69907 L -0.0362 -0.7081 C -0.03737 -0.71458 -0.03737 -0.71666 -0.0401 -0.72199 C -0.04284 -0.72754 -0.04609 -0.73264 -0.04909 -0.73819 C -0.05039 -0.74028 -0.05208 -0.74236 -0.05299 -0.74491 C -0.05937 -0.76203 -0.05117 -0.7412 -0.05937 -0.75879 C -0.06041 -0.76088 -0.06106 -0.76342 -0.06198 -0.76574 C -0.06328 -0.76875 -0.06471 -0.77153 -0.06601 -0.77477 C -0.06692 -0.77778 -0.06758 -0.78102 -0.06849 -0.78426 C -0.06927 -0.78657 -0.07031 -0.78866 -0.07109 -0.7912 C -0.07213 -0.79398 -0.07278 -0.79722 -0.0737 -0.80023 C -0.07474 -0.80347 -0.07643 -0.80602 -0.07747 -0.80926 C -0.07864 -0.81296 -0.0789 -0.81736 -0.08021 -0.82106 C -0.08112 -0.82361 -0.08307 -0.82523 -0.08398 -0.82801 C -0.08606 -0.83379 -0.08698 -0.84074 -0.08919 -0.84606 C -0.09088 -0.85069 -0.09218 -0.85602 -0.09427 -0.85995 C -0.09557 -0.8625 -0.09713 -0.86412 -0.09817 -0.86666 C -0.10065 -0.87268 -0.10078 -0.87639 -0.10208 -0.88264 C -0.10286 -0.88657 -0.10338 -0.89074 -0.10468 -0.89421 C -0.1056 -0.89699 -0.10729 -0.89884 -0.10859 -0.90116 C -0.10937 -0.90578 -0.10989 -0.91088 -0.1112 -0.91481 C -0.11211 -0.91828 -0.1138 -0.92106 -0.11497 -0.92407 C -0.11588 -0.92639 -0.11679 -0.9287 -0.11758 -0.93102 C -0.11797 -0.93403 -0.11927 -0.94375 -0.12018 -0.94699 C -0.12083 -0.94953 -0.12187 -0.95162 -0.12278 -0.95416 C -0.12356 -0.96018 -0.12422 -0.96666 -0.12539 -0.97245 C -0.12578 -0.97477 -0.1263 -0.97731 -0.12669 -0.97916 C -0.12995 -0.99953 -0.12617 -0.97916 -0.12916 -0.99537 C -0.12877 -1.00301 -0.1289 -1.01111 -0.12799 -1.01828 C -0.12747 -1.02176 -0.12643 -1.02453 -0.12539 -1.02754 C -0.12226 -1.03611 -0.11992 -1.04004 -0.11497 -1.04583 C -0.11341 -1.04791 -0.11133 -1.04838 -0.10989 -1.05046 C -0.10794 -1.05301 -0.10651 -1.05694 -0.10468 -1.05972 C -0.10351 -1.06157 -0.10195 -1.0625 -0.10078 -1.06435 C -0.09856 -1.06782 -0.097 -1.07291 -0.09427 -1.07592 C -0.08476 -1.08727 -0.09648 -1.07268 -0.08659 -1.08727 C -0.08541 -1.08912 -0.08398 -1.09051 -0.08268 -1.0919 C -0.07825 -1.10787 -0.08268 -1.09491 -0.0763 -1.1081 C -0.07487 -1.11088 -0.07356 -1.11412 -0.07239 -1.11713 C -0.07057 -1.12176 -0.0694 -1.12708 -0.06718 -1.13102 C -0.06224 -1.13981 -0.06432 -1.13518 -0.06067 -1.14467 C -0.05976 -1.15 -0.0582 -1.15903 -0.05703 -1.16319 C -0.05586 -1.16643 -0.05416 -1.16921 -0.05299 -1.17245 C -0.05247 -1.17384 -0.05208 -1.17546 -0.05169 -1.17708 L -0.05169 -1.17685 " pathEditMode="relative" rAng="0" ptsTypes="AAAAAAAAAAAAAAAAAAAAAAAAAAAAAAAAAAAAAAAAAAAAAAAAAAAAAAAAAAAAAAAAAAAAAAAAAAAAAAAAAAAA">
                                      <p:cBhvr>
                                        <p:cTn id="115" dur="3000" fill="hold"/>
                                        <p:tgtEl>
                                          <p:spTgt spid="60"/>
                                        </p:tgtEl>
                                        <p:attrNameLst>
                                          <p:attrName>ppt_x</p:attrName>
                                          <p:attrName>ppt_y</p:attrName>
                                        </p:attrNameLst>
                                      </p:cBhvr>
                                      <p:rCtr x="-5859" y="-58843"/>
                                    </p:animMotion>
                                  </p:childTnLst>
                                </p:cTn>
                              </p:par>
                              <p:par>
                                <p:cTn id="116" presetID="0" presetClass="path" presetSubtype="0" repeatCount="indefinite" fill="hold" nodeType="withEffect">
                                  <p:stCondLst>
                                    <p:cond delay="1200"/>
                                  </p:stCondLst>
                                  <p:childTnLst>
                                    <p:animMotion origin="layout" path="M -0.00404 -0.01805 L -0.00404 -0.01782 C -0.00273 -0.02592 -0.00169 -0.03379 -0.00026 -0.0412 C 0.00039 -0.04444 0.00208 -0.04699 0.00234 -0.05046 C 0.00339 -0.05949 0.00326 -0.06875 0.00365 -0.07801 C 0.00287 -0.09166 0.00326 -0.10231 -0.00026 -0.11481 C -0.00417 -0.1287 -0.00521 -0.12615 -0.00937 -0.13773 C -0.01042 -0.14097 -0.0125 -0.15092 -0.01445 -0.1537 C -0.01992 -0.16227 -0.02083 -0.16227 -0.02604 -0.16528 C -0.02773 -0.16759 -0.02943 -0.17014 -0.03125 -0.17222 C -0.04544 -0.18796 -0.02695 -0.16412 -0.04154 -0.18356 C -0.04245 -0.18588 -0.04323 -0.18842 -0.04414 -0.19051 C -0.05247 -0.20856 -0.04427 -0.18727 -0.05065 -0.2044 C -0.05104 -0.20671 -0.05143 -0.20903 -0.05195 -0.21134 C -0.05273 -0.21435 -0.05404 -0.21713 -0.05456 -0.22037 C -0.05534 -0.22569 -0.05521 -0.23148 -0.05586 -0.23657 C -0.05612 -0.23889 -0.05664 -0.24143 -0.05703 -0.24352 C -0.05664 -0.26713 -0.05651 -0.2912 -0.05586 -0.31481 C -0.05547 -0.32407 -0.0543 -0.32361 -0.05195 -0.33102 C -0.05091 -0.33403 -0.05052 -0.3375 -0.04935 -0.34004 C -0.04831 -0.34282 -0.04661 -0.34444 -0.04544 -0.34722 C -0.03724 -0.36458 -0.04779 -0.3449 -0.04023 -0.35856 C -0.03815 -0.37037 -0.0401 -0.36157 -0.03516 -0.37477 C -0.03242 -0.38125 -0.0306 -0.38958 -0.02747 -0.39514 L -0.01966 -0.40926 C -0.01836 -0.4162 -0.01849 -0.41713 -0.01575 -0.42268 C -0.01458 -0.42523 -0.01302 -0.42708 -0.01185 -0.42963 C -0.01003 -0.43403 -0.00664 -0.44375 -0.00664 -0.44328 C -0.00338 -0.46065 -0.00781 -0.43935 -0.00273 -0.45717 C 0.00091 -0.47083 -0.00495 -0.4581 0.00234 -0.47129 C 0.00964 -0.50972 -6.25E-7 -0.46203 0.00885 -0.49653 C 0.01003 -0.50092 0.01146 -0.51018 0.01146 -0.50995 C 0.01302 -0.53009 0.0138 -0.53194 0.01146 -0.55602 C 0.01107 -0.55949 0.00964 -0.56203 0.00885 -0.56528 C 0.00794 -0.56898 0.00742 -0.57315 0.00625 -0.57685 C 0.0043 -0.5831 0.0013 -0.58842 -0.00026 -0.5956 C -0.00325 -0.60879 -0.00338 -0.61227 -0.01055 -0.625 C -0.01328 -0.62963 -0.01628 -0.63333 -0.01836 -0.63889 C -0.01914 -0.6412 -0.01992 -0.64375 -0.02083 -0.64606 C -0.02474 -0.65231 -0.02448 -0.64884 -0.02865 -0.65254 C -0.03021 -0.65393 -0.03125 -0.65555 -0.03255 -0.65764 C -0.03867 -0.67338 -0.0306 -0.65393 -0.04023 -0.67106 C -0.04141 -0.67315 -0.0418 -0.67592 -0.04284 -0.67778 C -0.0444 -0.68102 -0.04661 -0.68194 -0.04805 -0.68472 C -0.04805 -0.68449 -0.05456 -0.70208 -0.05586 -0.70578 C -0.05664 -0.70833 -0.05729 -0.71041 -0.05833 -0.71273 C -0.05963 -0.71458 -0.0612 -0.71713 -0.06224 -0.71921 C -0.06341 -0.72199 -0.0638 -0.72546 -0.06484 -0.72893 C -0.06641 -0.7331 -0.06836 -0.73773 -0.07005 -0.74236 L -0.07266 -0.74907 C -0.07305 -0.75231 -0.07344 -0.75578 -0.07396 -0.75879 C -0.07422 -0.76065 -0.07513 -0.76319 -0.07513 -0.76528 C -0.07513 -0.78819 -0.07474 -0.81134 -0.07396 -0.83426 C -0.07383 -0.83703 -0.07318 -0.83889 -0.07266 -0.8412 C -0.07096 -0.84722 -0.06862 -0.85301 -0.06745 -0.85995 C -0.06706 -0.8618 -0.0668 -0.86458 -0.06615 -0.86643 C -0.06458 -0.87176 -0.06276 -0.87592 -0.06094 -0.88009 C -0.06094 -0.87986 -0.05586 -0.89375 -0.05586 -0.89352 C -0.04323 -0.90856 -0.06276 -0.88518 -0.04674 -0.90532 C -0.04414 -0.90833 -0.04167 -0.91157 -0.03893 -0.91435 C -0.03125 -0.92268 -0.03463 -0.91875 -0.02865 -0.92592 C -0.02266 -0.94166 -0.02656 -0.93842 -0.01966 -0.94236 C -0.01914 -0.94467 -0.01914 -0.94699 -0.01836 -0.94884 C -0.01732 -0.95115 -0.01549 -0.95208 -0.01445 -0.95393 C -0.01328 -0.95602 -0.01276 -0.95833 -0.01185 -0.96041 C -0.00859 -0.97778 -0.01094 -0.97037 -0.00534 -0.98356 C -0.00495 -0.98796 -0.00469 -0.99305 -0.00404 -0.99722 C -0.00378 -0.99953 -0.00299 -1.00162 -0.00273 -1.00463 C -0.00208 -1.0125 -0.00208 -1.02106 -0.00143 -1.0294 C -0.00117 -1.03403 -0.00065 -1.03865 -0.00026 -1.04305 C 0.00026 -1.05231 0.00065 -1.06157 0.00104 -1.07106 C 0.00143 -1.07778 0.00234 -1.08449 0.00234 -1.09143 C 0.00234 -1.10301 0.00195 -1.11458 0.00104 -1.12592 C -0.00026 -1.14259 -0.00104 -1.13565 -0.00404 -1.14653 C -0.00937 -1.16551 -0.00052 -1.14051 -0.00794 -1.16041 C -0.0095 -1.16875 -0.00937 -1.16481 -0.00937 -1.17199 L -0.00937 -1.17176 " pathEditMode="relative" rAng="0" ptsTypes="AAAAAAAAAAAAAAAAAAAAAAAAAAAAAAAAAAAAAAAAAAAAAAAAAAAAAAAAAAAAAAAAAAAAAAAAAAAAA">
                                      <p:cBhvr>
                                        <p:cTn id="117" dur="3000" fill="hold"/>
                                        <p:tgtEl>
                                          <p:spTgt spid="56"/>
                                        </p:tgtEl>
                                        <p:attrNameLst>
                                          <p:attrName>ppt_x</p:attrName>
                                          <p:attrName>ppt_y</p:attrName>
                                        </p:attrNameLst>
                                      </p:cBhvr>
                                      <p:rCtr x="-2708" y="-57685"/>
                                    </p:animMotion>
                                  </p:childTnLst>
                                </p:cTn>
                              </p:par>
                              <p:par>
                                <p:cTn id="118" presetID="0" presetClass="path" presetSubtype="0" repeatCount="indefinite" fill="hold" grpId="0" nodeType="withEffect">
                                  <p:stCondLst>
                                    <p:cond delay="1000"/>
                                  </p:stCondLst>
                                  <p:childTnLst>
                                    <p:animMotion origin="layout" path="M -1.875E-6 -1.11111E-6 L -1.875E-6 0.00023 C 0.00261 -0.02315 0.00378 -0.0294 0.00378 -0.05509 C 0.00378 -0.11829 0.01198 -0.10579 -0.0013 -0.12176 C -0.00599 -0.13819 -0.00104 -0.12523 -0.00911 -0.13565 C -0.01054 -0.1375 -0.01159 -0.14028 -0.01302 -0.14236 C -0.01627 -0.14745 -0.01679 -0.14699 -0.0207 -0.1493 C -0.02357 -0.15278 -0.02721 -0.15694 -0.02982 -0.16088 C -0.03164 -0.16366 -0.03294 -0.16759 -0.03489 -0.17014 C -0.03685 -0.17222 -0.03919 -0.17315 -0.0414 -0.17454 C -0.0431 -0.17917 -0.04583 -0.1831 -0.04648 -0.18842 C -0.04987 -0.21204 -0.04857 -0.20046 -0.05039 -0.22292 C -0.05 -0.23889 -0.04987 -0.25509 -0.04909 -0.2713 C -0.0487 -0.28148 -0.04726 -0.28032 -0.04531 -0.28958 C -0.04466 -0.29259 -0.0444 -0.29606 -0.04401 -0.29907 C -0.04362 -0.30116 -0.0431 -0.30324 -0.04271 -0.30579 C -0.04219 -0.3088 -0.04193 -0.3118 -0.0414 -0.31481 C -0.03932 -0.32616 -0.03932 -0.32477 -0.0362 -0.33333 C -0.03385 -0.35023 -0.03633 -0.33472 -0.03229 -0.35162 C -0.03047 -0.35926 -0.0289 -0.3669 -0.02721 -0.37454 C -0.0263 -0.37847 -0.02591 -0.38264 -0.02461 -0.38611 L -0.022 -0.39305 C -0.01901 -0.41412 -0.02135 -0.40625 -0.01679 -0.41829 C -0.01601 -0.42616 -0.01484 -0.43356 -0.01432 -0.4412 C -0.01276 -0.46065 -0.01367 -0.45208 -0.01172 -0.46667 C -0.01211 -0.47685 -0.01172 -0.4868 -0.01302 -0.49653 C -0.01432 -0.50787 -0.01758 -0.50694 -0.0207 -0.51505 C -0.02187 -0.51759 -0.02239 -0.52106 -0.02331 -0.52407 C -0.02474 -0.5287 -0.02969 -0.54028 -0.03099 -0.54259 C -0.03255 -0.54467 -0.03476 -0.54514 -0.0362 -0.54699 C -0.03906 -0.55116 -0.04193 -0.55555 -0.04401 -0.56088 C -0.04479 -0.56319 -0.04544 -0.56574 -0.04648 -0.56782 C -0.04765 -0.56967 -0.04909 -0.57083 -0.05039 -0.57245 C -0.05169 -0.57616 -0.05312 -0.57986 -0.05429 -0.5838 C -0.0569 -0.59213 -0.05677 -0.59537 -0.06081 -0.60231 C -0.06276 -0.60579 -0.0651 -0.60833 -0.06719 -0.61157 C -0.07318 -0.63241 -0.06562 -0.60671 -0.075 -0.63449 C -0.07591 -0.6375 -0.07656 -0.64074 -0.0776 -0.64375 C -0.08008 -0.65139 -0.08528 -0.66667 -0.08528 -0.66643 C -0.09088 -0.71088 -0.0888 -0.68704 -0.08659 -0.76551 C -0.08646 -0.76944 -0.08607 -0.77338 -0.08528 -0.77708 C -0.07995 -0.80208 -0.08203 -0.78819 -0.0763 -0.80463 C -0.07304 -0.81366 -0.07461 -0.81296 -0.07109 -0.8206 C -0.06992 -0.82315 -0.06823 -0.82477 -0.06719 -0.82755 C -0.0651 -0.83333 -0.06471 -0.8412 -0.06211 -0.8456 C -0.05807 -0.85278 -0.05599 -0.85579 -0.05299 -0.86412 C -0.05195 -0.86713 -0.05156 -0.8706 -0.05039 -0.87338 C -0.04935 -0.87592 -0.04765 -0.87755 -0.04648 -0.88032 C -0.04544 -0.8831 -0.04518 -0.8868 -0.04401 -0.88935 C -0.04245 -0.89282 -0.04023 -0.89514 -0.0388 -0.89861 C -0.0375 -0.90162 -0.03541 -0.91042 -0.03489 -0.91481 C -0.03437 -0.91921 -0.03411 -0.92384 -0.03359 -0.92847 C -0.03333 -0.93171 -0.03281 -0.93472 -0.03229 -0.93773 C -0.03281 -0.96227 -0.03255 -0.9868 -0.03359 -1.01134 C -0.03385 -1.01713 -0.03867 -1.02523 -0.0401 -1.02963 C -0.04088 -1.03217 -0.04323 -1.04375 -0.04401 -1.04815 C -0.0444 -1.05116 -0.04466 -1.0544 -0.04531 -1.05741 C -0.04661 -1.06412 -0.04831 -1.06759 -0.05039 -1.07338 C -0.05573 -1.10162 -0.05377 -1.08518 -0.05039 -1.13542 C -0.05026 -1.13866 -0.04987 -1.1419 -0.04909 -1.14467 C -0.04505 -1.15903 -0.04687 -1.15833 -0.04271 -1.15833 L -0.04271 -1.1581 " pathEditMode="relative" rAng="0" ptsTypes="AAAAAAAAAAAAAAAAAAAAAAAAAAAAAAAAAAAAAAAAAAAAAAAAAAAAAAAAAAAAAA">
                                      <p:cBhvr>
                                        <p:cTn id="119" dur="3000" fill="hold"/>
                                        <p:tgtEl>
                                          <p:spTgt spid="63"/>
                                        </p:tgtEl>
                                        <p:attrNameLst>
                                          <p:attrName>ppt_x</p:attrName>
                                          <p:attrName>ppt_y</p:attrName>
                                        </p:attrNameLst>
                                      </p:cBhvr>
                                      <p:rCtr x="-4141" y="-57894"/>
                                    </p:animMotion>
                                  </p:childTnLst>
                                </p:cTn>
                              </p:par>
                              <p:par>
                                <p:cTn id="120" presetID="0" presetClass="path" presetSubtype="0" repeatCount="indefinite" fill="hold" nodeType="withEffect">
                                  <p:stCondLst>
                                    <p:cond delay="2800"/>
                                  </p:stCondLst>
                                  <p:childTnLst>
                                    <p:animMotion origin="layout" path="M 1.25E-6 1.11111E-6 L 1.25E-6 0.00023 C 0.0013 -0.00625 0.00273 -0.01227 0.00377 -0.01852 C 0.00547 -0.02732 0.00456 -0.02685 0.00638 -0.03449 C 0.00716 -0.03773 0.0082 -0.04074 0.00898 -0.04375 C 0.01081 -0.05139 0.01185 -0.05972 0.01419 -0.06667 C 0.01823 -0.07917 0.01966 -0.08195 0.02187 -0.09445 C 0.02252 -0.09745 0.02266 -0.10046 0.02318 -0.10347 C 0.02799 -0.13171 0.02396 -0.10116 0.02838 -0.14028 C 0.02799 -0.15556 0.02786 -0.17107 0.02708 -0.18634 C 0.02695 -0.18866 0.0263 -0.19097 0.02578 -0.19329 C 0.02435 -0.19908 0.02279 -0.20417 0.0207 -0.20926 C 0.01771 -0.2162 0.0138 -0.22222 0.01159 -0.22986 C 0.00221 -0.2632 0.01276 -0.22963 0.00377 -0.2507 C 0.00234 -0.25417 0.00156 -0.2588 1.25E-6 -0.26204 C -0.00156 -0.26551 -0.00365 -0.26829 -0.00521 -0.2713 C -0.01094 -0.28333 -0.00417 -0.27408 -0.01172 -0.28287 C -0.01341 -0.2875 -0.01484 -0.29236 -0.0168 -0.29653 C -0.02109 -0.30579 -0.03216 -0.32153 -0.0362 -0.32639 C -0.0375 -0.32778 -0.03893 -0.3294 -0.04011 -0.33102 C -0.04688 -0.34097 -0.04154 -0.33426 -0.04662 -0.34491 C -0.04818 -0.34815 -0.05 -0.35093 -0.05169 -0.35417 C -0.05495 -0.37107 -0.05313 -0.36343 -0.0569 -0.37708 C -0.05781 -0.38287 -0.05833 -0.38935 -0.05951 -0.3956 C -0.06042 -0.4 -0.06159 -0.4044 -0.06211 -0.40926 C -0.0638 -0.42384 -0.06289 -0.4169 -0.06471 -0.42986 C -0.06693 -0.4625 -0.0668 -0.45185 -0.06471 -0.50116 C -0.06458 -0.50394 -0.06393 -0.50579 -0.06341 -0.5081 C -0.06185 -0.51435 -0.0599 -0.52037 -0.0582 -0.52639 C -0.0543 -0.54051 -0.05664 -0.53287 -0.05052 -0.54954 L -0.04792 -0.55625 C -0.04701 -0.55857 -0.04596 -0.56088 -0.04531 -0.5632 C -0.0375 -0.59097 -0.0474 -0.55648 -0.04011 -0.5794 C -0.03919 -0.58241 -0.03867 -0.58565 -0.0375 -0.58843 C -0.03646 -0.59097 -0.0349 -0.59283 -0.03359 -0.59537 C -0.03281 -0.59838 -0.03229 -0.60208 -0.03112 -0.60463 C -0.00755 -0.65394 -0.02865 -0.60648 -0.01302 -0.63449 C -0.01146 -0.63727 -0.01068 -0.64097 -0.00912 -0.64375 C -0.00755 -0.6463 -0.00547 -0.64792 -0.00391 -0.6507 C -0.00287 -0.65255 -0.00234 -0.65533 -0.0013 -0.65741 C 0.00156 -0.6632 0.00547 -0.66713 0.00768 -0.67361 C 0.01029 -0.68102 0.01302 -0.69051 0.0168 -0.69653 C 0.01953 -0.70093 0.02279 -0.70417 0.02578 -0.7081 C 0.02838 -0.71505 0.02904 -0.71597 0.03099 -0.72408 C 0.03151 -0.72639 0.03164 -0.72894 0.03229 -0.73125 C 0.03333 -0.73426 0.03489 -0.73704 0.0362 -0.74028 C 0.03659 -0.74329 0.03698 -0.74607 0.0375 -0.74931 C 0.03789 -0.75185 0.03841 -0.75394 0.0388 -0.75602 C 0.03932 -0.76088 0.03958 -0.76551 0.0401 -0.77014 C 0.03919 -0.78634 0.03854 -0.80208 0.0375 -0.81829 C 0.03724 -0.8206 0.03672 -0.82315 0.0362 -0.82523 C 0.03542 -0.82778 0.03437 -0.82963 0.03359 -0.83218 C 0.0306 -0.8537 0.03463 -0.82824 0.02448 -0.86435 C 0.0237 -0.86759 0.02305 -0.87083 0.02187 -0.87361 C 0.02083 -0.87616 0.01914 -0.87801 0.0181 -0.88033 C 0.01614 -0.88472 0.01458 -0.88935 0.01289 -0.89375 C 0.01081 -0.89954 0.00885 -0.90509 0.00638 -0.91019 C 0.00312 -0.9169 0.00143 -0.91852 -0.00261 -0.92384 C -0.00873 -0.94005 -0.00521 -0.93449 -0.01172 -0.94236 C -0.01367 -0.94745 -0.0181 -0.95972 -0.0207 -0.96528 C -0.0224 -0.96852 -0.02448 -0.97107 -0.02591 -0.97454 C -0.03984 -1.00741 -0.02748 -0.98079 -0.0349 -1.00208 C -0.03607 -1.00533 -0.03776 -1.00787 -0.0388 -1.01111 C -0.04102 -1.01829 -0.04492 -1.03241 -0.04662 -1.0412 C -0.04714 -1.04398 -0.0474 -1.04722 -0.04792 -1.05023 C -0.04701 -1.06597 -0.04662 -1.09144 -0.04401 -1.10995 C -0.04362 -1.1125 -0.04336 -1.11482 -0.04271 -1.1169 C -0.04206 -1.11945 -0.04102 -1.12153 -0.04011 -1.12384 C -0.03971 -1.12616 -0.03958 -1.12847 -0.0388 -1.13079 C -0.03815 -1.13264 -0.03685 -1.13333 -0.0362 -1.13542 C -0.03503 -1.13958 -0.03451 -1.14445 -0.03359 -1.14908 C -0.0332 -1.15139 -0.03307 -1.15394 -0.03242 -1.15602 C -0.03151 -1.15833 -0.0306 -1.16042 -0.02982 -1.16296 C -0.02878 -1.16597 -0.02826 -1.16921 -0.02721 -1.17199 C -0.02604 -1.17546 -0.02461 -1.17824 -0.02331 -1.18125 C -0.02149 -1.18588 -0.0181 -1.19514 -0.0181 -1.19491 L -0.0168 -1.2044 L -0.0168 -1.20417 " pathEditMode="relative" rAng="0" ptsTypes="AAAAAAAAAAAAAAAAAAAAAAAAAAAAAAAAAAAAAAAAAAAAAAAAAAAAAAAAAAAAAAAAAAAAAAAAAAAAAA">
                                      <p:cBhvr>
                                        <p:cTn id="121" dur="3000" fill="hold"/>
                                        <p:tgtEl>
                                          <p:spTgt spid="64"/>
                                        </p:tgtEl>
                                        <p:attrNameLst>
                                          <p:attrName>ppt_x</p:attrName>
                                          <p:attrName>ppt_y</p:attrName>
                                        </p:attrNameLst>
                                      </p:cBhvr>
                                      <p:rCtr x="-1315" y="-60208"/>
                                    </p:animMotion>
                                  </p:childTnLst>
                                </p:cTn>
                              </p:par>
                              <p:par>
                                <p:cTn id="122" presetID="0" presetClass="path" presetSubtype="0" repeatCount="indefinite" fill="hold" nodeType="withEffect">
                                  <p:stCondLst>
                                    <p:cond delay="1800"/>
                                  </p:stCondLst>
                                  <p:childTnLst>
                                    <p:animMotion origin="layout" path="M 4.16667E-7 4.07407E-6 L 4.16667E-7 0.00023 C 0.00339 -0.00324 0.00677 -0.00649 0.01029 -0.00926 C 0.01159 -0.01065 0.01315 -0.01019 0.01419 -0.01158 C 0.02005 -0.01991 0.0224 -0.025 0.02578 -0.03473 C 0.02721 -0.03843 0.02852 -0.04213 0.02969 -0.04607 C 0.0306 -0.04908 0.03138 -0.05232 0.03229 -0.05533 C 0.03724 -0.0713 0.03789 -0.07061 0.04141 -0.0875 C 0.04193 -0.09051 0.04219 -0.09352 0.04271 -0.09676 C 0.04531 -0.1132 0.04258 -0.09167 0.04531 -0.11505 C 0.04479 -0.12269 0.04479 -0.13056 0.04401 -0.13797 C 0.04323 -0.14445 0.03958 -0.15602 0.0375 -0.16112 C 0.03464 -0.16806 0.03112 -0.17454 0.02839 -0.18172 C 0.0276 -0.18403 0.02708 -0.18681 0.02578 -0.18866 C 0.02135 -0.19537 0.01575 -0.19954 0.01159 -0.20718 C 0.00859 -0.21227 0.00612 -0.21922 0.00247 -0.22338 C 4.16667E-7 -0.22639 -0.00286 -0.22871 -0.00521 -0.23218 C -0.00794 -0.23704 -0.0138 -0.25278 -0.01563 -0.25764 C -0.01693 -0.26158 -0.01797 -0.26574 -0.01953 -0.26922 C -0.02096 -0.27246 -0.02318 -0.275 -0.02461 -0.27824 C -0.02578 -0.28125 -0.0263 -0.28449 -0.02721 -0.2875 C -0.03086 -0.29908 -0.02904 -0.29028 -0.03372 -0.30348 C -0.03477 -0.30672 -0.03542 -0.30973 -0.03633 -0.31297 C -0.04089 -0.35348 -0.03385 -0.29422 -0.04023 -0.33565 C -0.04089 -0.34028 -0.04102 -0.34491 -0.04141 -0.34954 C -0.04102 -0.37315 -0.04167 -0.39723 -0.04023 -0.42084 C -0.03997 -0.425 -0.03359 -0.4419 -0.03242 -0.4463 C -0.03099 -0.4507 -0.02969 -0.4551 -0.02852 -0.45973 C -0.028 -0.46204 -0.02786 -0.46459 -0.02721 -0.46667 C -0.02617 -0.47037 -0.02461 -0.47292 -0.02331 -0.47616 C -0.02122 -0.48727 -0.0224 -0.48287 -0.01693 -0.49676 C -0.01289 -0.50695 -0.00716 -0.52107 -0.0013 -0.52871 C 0.00039 -0.53102 0.00221 -0.53334 0.00378 -0.53565 C 0.00573 -0.53866 0.00716 -0.54213 0.00898 -0.54491 C 0.01276 -0.5507 0.01719 -0.5551 0.0207 -0.56088 L 0.02839 -0.57477 C 0.02969 -0.5801 0.03125 -0.58542 0.03229 -0.59098 C 0.03294 -0.59445 0.03307 -0.59862 0.03359 -0.60232 C 0.03398 -0.60533 0.0345 -0.60857 0.0349 -0.61158 C 0.0345 -0.62917 0.03464 -0.64676 0.03359 -0.66436 C 0.03333 -0.66945 0.02995 -0.68658 0.02839 -0.69213 C 0.02734 -0.69607 0.02565 -0.69977 0.02448 -0.70348 C 0.02018 -0.71899 0.02474 -0.71204 0.0181 -0.71968 C 0.01719 -0.72292 0.01628 -0.7257 0.01549 -0.72894 C 0.01497 -0.73102 0.01484 -0.73357 0.01419 -0.73588 C 0.00898 -0.75209 0.0095 -0.7463 0.00378 -0.76112 C -0.0056 -0.78519 0.00586 -0.75926 -0.00391 -0.78635 C -0.00547 -0.79051 -0.00742 -0.79375 -0.00911 -0.79769 C -0.01003 -0.8 -0.01081 -0.80255 -0.01172 -0.80463 C -0.01393 -0.81667 -0.01224 -0.80973 -0.01823 -0.82524 L -0.0207 -0.83218 C -0.02214 -0.84167 -0.02279 -0.84885 -0.02461 -0.85764 C -0.02682 -0.86737 -0.02747 -0.86806 -0.02852 -0.87824 C -0.02904 -0.88334 -0.0293 -0.88866 -0.02982 -0.89399 C -0.03021 -0.89862 -0.03073 -0.90324 -0.03112 -0.90787 C -0.03294 -0.93218 -0.03359 -0.94329 -0.03503 -0.96551 C -0.03411 -0.98449 -0.03359 -1.00371 -0.03242 -1.02269 C -0.03203 -1.0301 -0.03034 -1.0301 -0.02852 -1.03681 C -0.02747 -1.04028 -0.02682 -1.04445 -0.02591 -1.04815 C -0.02448 -1.06135 -0.02656 -1.05811 -0.02201 -1.06181 L 0.00768 -1.14699 " pathEditMode="relative" rAng="0" ptsTypes="AAAAAAAAAAAAAAAAAAAAAAAAAAAAAAAAAAAAAAAAAAAAAAAAAAAAAAAAAAAAA">
                                      <p:cBhvr>
                                        <p:cTn id="123" dur="3000" fill="hold"/>
                                        <p:tgtEl>
                                          <p:spTgt spid="122"/>
                                        </p:tgtEl>
                                        <p:attrNameLst>
                                          <p:attrName>ppt_x</p:attrName>
                                          <p:attrName>ppt_y</p:attrName>
                                        </p:attrNameLst>
                                      </p:cBhvr>
                                      <p:rCtr x="195" y="-57338"/>
                                    </p:animMotion>
                                  </p:childTnLst>
                                </p:cTn>
                              </p:par>
                              <p:par>
                                <p:cTn id="124" presetID="0" presetClass="path" presetSubtype="0" repeatCount="indefinite" fill="hold" grpId="0" nodeType="withEffect">
                                  <p:stCondLst>
                                    <p:cond delay="800"/>
                                  </p:stCondLst>
                                  <p:childTnLst>
                                    <p:animMotion origin="layout" path="M 2.70833E-6 -7.40741E-7 L 2.70833E-6 0.00023 C 0.00169 -0.00694 0.00377 -0.01366 0.00508 -0.02083 C 0.00612 -0.02546 0.00703 -0.0419 0.00768 -0.04606 C 0.00833 -0.05 0.00963 -0.0537 0.01028 -0.05764 C 0.0112 -0.06204 0.01159 -0.06921 0.01289 -0.07361 C 0.01354 -0.07616 0.01471 -0.07824 0.01549 -0.08055 C 0.0164 -0.08356 0.01718 -0.0868 0.0181 -0.08981 C 0.02083 -0.11505 0.01732 -0.08866 0.022 -0.11042 C 0.02252 -0.11343 0.02278 -0.11667 0.02317 -0.11968 C 0.02357 -0.12199 0.02409 -0.1243 0.02448 -0.12662 C 0.02409 -0.14259 0.02435 -0.1588 0.02317 -0.175 C 0.02304 -0.17824 0.02135 -0.18079 0.0207 -0.18403 C 0.01823 -0.19421 0.02044 -0.19375 0.01419 -0.20463 C 0.01289 -0.20694 0.01146 -0.20903 0.01028 -0.21157 C 0.00664 -0.22037 0.00677 -0.22477 0.0026 -0.23241 C 0.00104 -0.23495 -0.00104 -0.23657 -0.00261 -0.23912 C -0.00365 -0.2412 -0.00417 -0.24398 -0.00521 -0.24606 C -0.00638 -0.24861 -0.00795 -0.25046 -0.00912 -0.25301 C -0.01094 -0.25764 -0.01315 -0.2618 -0.0142 -0.2669 C -0.01745 -0.28079 -0.0155 -0.27477 -0.0194 -0.28518 C -0.02188 -0.31134 -0.02201 -0.30671 -0.0194 -0.34745 C -0.01914 -0.35208 -0.01758 -0.35648 -0.0168 -0.36111 C -0.0138 -0.37893 -0.01797 -0.36157 -0.01172 -0.38403 C -0.0112 -0.38819 -0.01107 -0.3919 -0.01042 -0.3956 C -0.00977 -0.39884 -0.0086 -0.40185 -0.00782 -0.40463 C -0.0056 -0.41366 -0.00534 -0.41759 -0.00261 -0.42546 C 0.00052 -0.43495 0.00286 -0.44005 0.00638 -0.44838 C 0.00729 -0.45301 0.00781 -0.45787 0.00898 -0.4625 C 0.01289 -0.47616 0.01406 -0.47361 0.0181 -0.48542 C 0.02695 -0.51042 0.01354 -0.47755 0.02448 -0.50347 C 0.02955 -0.53032 0.02409 -0.50625 0.03099 -0.52662 C 0.03841 -0.54861 0.03073 -0.5331 0.03997 -0.54954 C 0.04049 -0.55255 0.04088 -0.55555 0.04127 -0.5588 C 0.04179 -0.5625 0.04179 -0.56667 0.04258 -0.57014 C 0.04323 -0.57292 0.0444 -0.57477 0.04518 -0.57708 C 0.04557 -0.58009 0.04622 -0.58333 0.04648 -0.58634 C 0.04752 -0.5956 0.04909 -0.61389 0.04909 -0.61366 C 0.04817 -0.64005 0.04791 -0.6662 0.04648 -0.69213 C 0.04622 -0.69745 0.04232 -0.71204 0.04127 -0.71736 C 0.04075 -0.72037 0.04075 -0.72361 0.03997 -0.72662 C 0.03906 -0.73079 0.03737 -0.73449 0.0362 -0.73796 C 0.03528 -0.74097 0.0345 -0.74444 0.03359 -0.74722 C 0.03281 -0.74977 0.03177 -0.75185 0.03099 -0.75417 C 0.03008 -0.75718 0.02942 -0.76065 0.02838 -0.76343 C 0.02096 -0.78449 0.02838 -0.76065 0.0194 -0.78171 C 0.01823 -0.78449 0.01784 -0.78819 0.01679 -0.79097 C 0.01575 -0.79352 0.01406 -0.7956 0.01289 -0.79792 C 0.01093 -0.80208 0.00963 -0.80718 0.00768 -0.8118 L 0.0039 -0.82083 C 0.00338 -0.82315 0.00312 -0.82546 0.0026 -0.82778 C 0.00182 -0.83009 0.00065 -0.83218 2.70833E-6 -0.83472 C -0.00117 -0.83912 -0.0017 -0.84375 -0.00261 -0.84815 L -0.00391 -0.85509 L -0.00521 -0.86204 C -0.00651 -0.88218 -0.00768 -0.88866 -0.00521 -0.91018 C -0.00495 -0.91296 -0.00326 -0.91458 -0.00261 -0.91713 C -0.0013 -0.92222 -0.00013 -0.93148 0.0026 -0.93565 C 0.00495 -0.93912 0.00781 -0.94143 0.01028 -0.94468 C 0.02018 -0.95787 0.01067 -0.94606 0.0207 -0.95648 C 0.022 -0.95764 0.02304 -0.95972 0.02448 -0.96088 C 0.02617 -0.96204 0.02799 -0.96227 0.02968 -0.96319 C 0.03229 -0.9662 0.03437 -0.97106 0.0375 -0.97222 C 0.03919 -0.97315 0.04088 -0.97384 0.04258 -0.97454 C 0.04388 -0.97523 0.04518 -0.97639 0.04648 -0.97685 C 0.04857 -0.97778 0.05078 -0.97847 0.05299 -0.97917 C 0.05742 -0.98333 0.05963 -0.98565 0.06458 -0.98866 C 0.06627 -0.98958 0.0681 -0.98981 0.06979 -0.99074 C 0.07239 -0.99213 0.07747 -0.9956 0.07747 -0.99514 C 0.08008 -0.99838 0.08242 -1.00231 0.08528 -1.0044 C 0.08919 -1.00741 0.09544 -1.0118 0.09948 -1.01597 C 0.10078 -1.01736 0.10195 -1.01944 0.10338 -1.0206 C 0.10586 -1.02245 0.11107 -1.02523 0.11107 -1.025 C 0.11159 -1.02755 0.11159 -1.03009 0.11237 -1.03218 C 0.11341 -1.03426 0.11523 -1.03472 0.11627 -1.03657 C 0.11784 -1.03935 0.11888 -1.04282 0.12018 -1.04583 C 0.122 -1.05069 0.12357 -1.05532 0.12539 -1.05972 C 0.12617 -1.06204 0.12656 -1.06505 0.12786 -1.0669 L 0.13177 -1.07106 C 0.13411 -1.08333 0.13229 -1.07616 0.13828 -1.0919 C 0.14153 -1.10046 0.13971 -1.09676 0.14349 -1.10347 L 0.14349 -1.10324 " pathEditMode="relative" rAng="0" ptsTypes="AAAAAAAAAAAAAAAAAAAAAAAAAAAAAAAAAAAAAAAAAAAAAAAAAAAAAAAAAAAAAAAAAAAAAAAAAAAAAAAAAA">
                                      <p:cBhvr>
                                        <p:cTn id="125" dur="3000" fill="hold"/>
                                        <p:tgtEl>
                                          <p:spTgt spid="126"/>
                                        </p:tgtEl>
                                        <p:attrNameLst>
                                          <p:attrName>ppt_x</p:attrName>
                                          <p:attrName>ppt_y</p:attrName>
                                        </p:attrNameLst>
                                      </p:cBhvr>
                                      <p:rCtr x="6107" y="-55162"/>
                                    </p:animMotion>
                                  </p:childTnLst>
                                </p:cTn>
                              </p:par>
                              <p:par>
                                <p:cTn id="126" presetID="0" presetClass="path" presetSubtype="0" repeatCount="indefinite" fill="hold" nodeType="withEffect">
                                  <p:stCondLst>
                                    <p:cond delay="2400"/>
                                  </p:stCondLst>
                                  <p:childTnLst>
                                    <p:animMotion origin="layout" path="M -0.00951 -0.03495 L -0.00951 -0.03472 C -0.00742 -0.04004 -0.00573 -0.04629 -0.00313 -0.05069 C 0.00156 -0.05902 0.00638 -0.06134 0.01237 -0.06458 C 0.01406 -0.0655 0.01588 -0.06597 0.01758 -0.06712 C 0.02018 -0.06828 0.02279 -0.0699 0.02539 -0.07129 C 0.02669 -0.07222 0.02786 -0.07314 0.02917 -0.07361 C 0.03099 -0.07453 0.03268 -0.07476 0.03437 -0.07592 C 0.04792 -0.08495 0.03151 -0.07731 0.04479 -0.08287 C 0.04648 -0.08449 0.04818 -0.08611 0.04987 -0.08773 C 0.05117 -0.08865 0.0526 -0.08888 0.05377 -0.08981 C 0.05573 -0.09166 0.05716 -0.09467 0.05898 -0.09675 C 0.07174 -0.10995 0.05325 -0.08634 0.06667 -0.10347 C 0.06849 -0.10578 0.07044 -0.10787 0.07187 -0.11064 C 0.08151 -0.12754 0.07057 -0.11342 0.07969 -0.1243 C 0.08008 -0.12662 0.08008 -0.12939 0.08099 -0.13148 C 0.08672 -0.14351 0.08542 -0.13217 0.08867 -0.1449 C 0.08945 -0.14768 0.09388 -0.16666 0.09518 -0.17476 C 0.0957 -0.17777 0.09609 -0.18101 0.09648 -0.18425 C 0.09609 -0.19861 0.09622 -0.21319 0.09518 -0.22777 C 0.09492 -0.23055 0.09336 -0.23217 0.09258 -0.23472 C 0.08919 -0.24537 0.09114 -0.24189 0.08737 -0.25092 C 0.0845 -0.25763 0.08138 -0.26458 0.07838 -0.27152 C 0.07669 -0.27523 0.07474 -0.2787 0.07318 -0.2831 C 0.06966 -0.29259 0.07031 -0.29166 0.06419 -0.30162 C 0.0625 -0.30416 0.06081 -0.30625 0.05898 -0.30787 C 0.05208 -0.31574 0.05508 -0.30925 0.04857 -0.31967 C 0.04544 -0.325 0.04154 -0.3287 0.03958 -0.33611 C 0.03867 -0.33888 0.03802 -0.34212 0.03698 -0.34513 C 0.02851 -0.36944 0.03789 -0.33773 0.02917 -0.36597 C 0.02786 -0.37013 0.02682 -0.37476 0.02539 -0.37962 C 0.02422 -0.38263 0.02266 -0.38518 0.02148 -0.38865 C 0.01914 -0.39513 0.01888 -0.39837 0.01758 -0.40486 C 0.01719 -0.4118 0.0168 -0.41875 0.01627 -0.42523 C 0.01549 -0.43518 0.01484 -0.43703 0.01367 -0.44606 C 0.01328 -0.45023 0.01289 -0.45393 0.01237 -0.4574 C 0.01289 -0.47175 0.01263 -0.48564 0.01367 -0.49907 C 0.01393 -0.50231 0.0151 -0.50578 0.01627 -0.5081 C 0.02617 -0.52893 0.02344 -0.52638 0.03177 -0.53125 C 0.03594 -0.54212 0.03255 -0.53564 0.03958 -0.54259 C 0.04505 -0.54861 0.04596 -0.553 0.05377 -0.55648 L 0.05898 -0.55902 C 0.06758 -0.56921 0.05755 -0.55856 0.06797 -0.56574 C 0.0707 -0.56782 0.07305 -0.57129 0.07578 -0.57268 C 0.08763 -0.57824 0.11055 -0.58425 0.12357 -0.58634 C 0.13138 -0.5875 0.13919 -0.58773 0.14687 -0.58888 C 0.15143 -0.59166 0.15651 -0.59444 0.1612 -0.5956 C 0.16797 -0.59699 0.17487 -0.59699 0.18177 -0.59791 C 0.18398 -0.59953 0.18607 -0.60138 0.18828 -0.60277 C 0.18997 -0.60347 0.1918 -0.60347 0.19349 -0.60486 C 0.19492 -0.60578 0.19596 -0.60833 0.19739 -0.60925 C 0.19987 -0.61134 0.2026 -0.6125 0.20508 -0.61388 C 0.20729 -0.61527 0.20937 -0.61712 0.21159 -0.61851 C 0.21888 -0.63148 0.20755 -0.61064 0.2181 -0.63472 C 0.21953 -0.63796 0.22148 -0.64074 0.22318 -0.64375 C 0.22591 -0.66296 0.22266 -0.64398 0.22708 -0.65995 C 0.22995 -0.6699 0.22982 -0.67453 0.23229 -0.68518 C 0.23294 -0.68842 0.23398 -0.69143 0.23489 -0.69444 C 0.23633 -0.72476 0.2375 -0.74074 0.2375 -0.77476 C 0.2375 -0.78101 0.23698 -0.78726 0.2362 -0.79351 C 0.23568 -0.79652 0.23437 -0.79953 0.23359 -0.80254 C 0.23307 -0.80486 0.23294 -0.80694 0.23229 -0.80949 C 0.22708 -0.82592 0.22747 -0.81944 0.22318 -0.83472 C 0.22266 -0.83703 0.22252 -0.83912 0.22187 -0.84189 C 0.22083 -0.8456 0.21914 -0.84907 0.2181 -0.853 C 0.21706 -0.85648 0.21667 -0.86087 0.21549 -0.86458 C 0.21445 -0.86689 0.21276 -0.86898 0.21159 -0.87129 C 0.20885 -0.87708 0.20625 -0.88333 0.20377 -0.88981 C 0.20299 -0.89166 0.20234 -0.89444 0.20117 -0.89652 C 0.20013 -0.89837 0.19857 -0.8993 0.19739 -0.90138 C 0.19544 -0.90416 0.19401 -0.9074 0.19219 -0.91018 C 0.19101 -0.91226 0.18945 -0.91319 0.18828 -0.91504 C 0.18737 -0.9162 0.18672 -0.91828 0.18568 -0.91944 C 0.18372 -0.92199 0.18138 -0.92407 0.1793 -0.92638 C 0.17656 -0.92939 0.17409 -0.93263 0.17148 -0.93564 C 0.16523 -0.94259 0.16354 -0.94328 0.15729 -0.95162 C 0.15547 -0.95393 0.15377 -0.95625 0.15208 -0.95856 C 0.15078 -0.96041 0.14935 -0.96134 0.14818 -0.96342 C 0.14206 -0.97222 0.14635 -0.96712 0.1418 -0.97708 C 0.13867 -0.98356 0.13776 -0.98425 0.13398 -0.98842 C 0.13307 -0.99074 0.13242 -0.99328 0.13138 -0.9956 C 0.122 -1.01481 0.12956 -0.9956 0.12357 -1.01134 C 0.12318 -1.01388 0.12305 -1.01643 0.12239 -1.01851 C 0.12083 -1.02314 0.1181 -1.02708 0.11719 -1.0324 C 0.1168 -1.03472 0.11627 -1.0368 0.11588 -1.03935 C 0.11263 -1.05925 0.11641 -1.03865 0.11328 -1.05509 C 0.11367 -1.07037 0.11341 -1.08587 0.11458 -1.10115 C 0.11484 -1.10393 0.11654 -1.10555 0.11719 -1.1081 C 0.11823 -1.1125 0.11888 -1.11712 0.11979 -1.12175 C 0.12018 -1.12407 0.12044 -1.12662 0.12109 -1.1287 C 0.12187 -1.13171 0.12252 -1.13518 0.12357 -1.13796 C 0.12474 -1.1405 0.12617 -1.14259 0.12747 -1.1449 C 0.12799 -1.14699 0.12838 -1.1493 0.12877 -1.15162 C 0.1293 -1.15462 0.1293 -1.1581 0.13008 -1.16087 C 0.13581 -1.18101 0.13529 -1.16782 0.13529 -1.17939 L 0.13529 -1.17916 " pathEditMode="relative" rAng="0" ptsTypes="AAAAAAAAAAAAAAAAAAAAAAAAAAAAAAAAAAAAAAAAAAAAAAAAAAAAAAAAAAAAAAAAAAAAAAAAAAAAAAAAAAAAAAAAAAAAAAAA">
                                      <p:cBhvr>
                                        <p:cTn id="127" dur="3000" fill="hold"/>
                                        <p:tgtEl>
                                          <p:spTgt spid="127"/>
                                        </p:tgtEl>
                                        <p:attrNameLst>
                                          <p:attrName>ppt_x</p:attrName>
                                          <p:attrName>ppt_y</p:attrName>
                                        </p:attrNameLst>
                                      </p:cBhvr>
                                      <p:rCtr x="12344" y="-57199"/>
                                    </p:animMotion>
                                  </p:childTnLst>
                                </p:cTn>
                              </p:par>
                              <p:par>
                                <p:cTn id="128" presetID="0" presetClass="path" presetSubtype="0" repeatCount="indefinite" fill="hold" nodeType="withEffect">
                                  <p:stCondLst>
                                    <p:cond delay="2600"/>
                                  </p:stCondLst>
                                  <p:childTnLst>
                                    <p:animMotion origin="layout" path="M -2.08333E-6 1.48148E-6 L -2.08333E-6 0.00023 C 0.00352 -0.00324 0.0069 -0.00671 0.01042 -0.00926 C 0.01289 -0.01111 0.0181 -0.01389 0.0181 -0.01366 C 0.02136 -0.01968 0.02201 -0.02153 0.02722 -0.02546 C 0.03008 -0.02755 0.03321 -0.02847 0.0362 -0.03009 C 0.03841 -0.0331 0.0405 -0.03634 0.04271 -0.03912 C 0.04479 -0.04167 0.04714 -0.04352 0.04922 -0.04607 C 0.05091 -0.04815 0.05261 -0.0507 0.0543 -0.05301 C 0.05521 -0.05533 0.05599 -0.05764 0.0569 -0.05996 C 0.05899 -0.06458 0.06159 -0.06852 0.06341 -0.07361 C 0.06472 -0.07708 0.06511 -0.08148 0.06602 -0.08519 C 0.0668 -0.0882 0.06771 -0.09121 0.06862 -0.09445 C 0.0694 -0.10208 0.07188 -0.10972 0.07123 -0.11736 C 0.06914 -0.13958 0.07005 -0.1456 0.06341 -0.16343 C 0.0625 -0.16574 0.06198 -0.16829 0.06081 -0.17014 C 0.05977 -0.17222 0.05808 -0.17292 0.0569 -0.17477 C 0.05638 -0.17593 0.05117 -0.18843 0.05052 -0.19097 C 0.04948 -0.19468 0.04909 -0.19884 0.04792 -0.20232 C 0.04518 -0.20972 0.04141 -0.21551 0.0388 -0.22315 C 0.03412 -0.23704 0.03711 -0.23218 0.03112 -0.23912 C 0.025 -0.26621 0.02917 -0.25625 0.02071 -0.27107 C 0.01797 -0.29074 0.02175 -0.27107 0.0155 -0.28727 C 0.01485 -0.28958 0.01498 -0.29236 0.01433 -0.29421 C 0.01315 -0.29769 0.01185 -0.30023 0.01042 -0.30347 C 0.0069 -0.31042 0.00625 -0.30926 0.00391 -0.31736 C 0.00326 -0.31945 0.00313 -0.32199 0.00261 -0.32431 C 0.00183 -0.32732 0.00065 -0.33033 -2.08333E-6 -0.33357 C -0.00052 -0.33634 -0.00078 -0.33958 -0.0013 -0.34259 C -0.00495 -0.36574 0.00026 -0.33009 -0.00377 -0.3588 C -0.00299 -0.38658 -0.00247 -0.41528 -0.0013 -0.44375 C -0.00117 -0.44607 -0.00052 -0.44838 -2.08333E-6 -0.4507 C 0.00078 -0.45301 0.00183 -0.45509 0.00261 -0.45764 C 0.00664 -0.46991 0.003 -0.46366 0.00912 -0.4713 C 0.00977 -0.47523 0.01146 -0.48496 0.01302 -0.4875 C 0.02409 -0.50533 0.02201 -0.49607 0.03112 -0.5081 C 0.03281 -0.51042 0.03477 -0.51227 0.0362 -0.51505 C 0.03776 -0.51759 0.03841 -0.52199 0.04011 -0.52431 C 0.04193 -0.52685 0.0444 -0.52685 0.04662 -0.52894 C 0.04792 -0.53125 0.04896 -0.5338 0.05052 -0.53542 C 0.05156 -0.53704 0.05313 -0.53704 0.0543 -0.53773 C 0.05612 -0.53935 0.05794 -0.54074 0.05951 -0.54236 C 0.06354 -0.54699 0.0681 -0.55556 0.0724 -0.55857 C 0.07461 -0.56019 0.07683 -0.56158 0.07891 -0.5632 C 0.08867 -0.57176 0.08203 -0.56759 0.08933 -0.57477 C 0.09089 -0.57639 0.09271 -0.57801 0.0944 -0.5794 C 0.09792 -0.58218 0.10104 -0.58264 0.10482 -0.58403 C 0.10625 -0.58565 0.11406 -0.59445 0.11641 -0.5956 C 0.12071 -0.59769 0.1293 -0.60023 0.1293 -0.6 C 0.12982 -0.6007 0.13711 -0.61065 0.13841 -0.61158 C 0.14128 -0.61366 0.1444 -0.61458 0.1474 -0.61621 C 0.14883 -0.6169 0.15013 -0.61736 0.1513 -0.61852 C 0.16042 -0.62662 0.14857 -0.62107 0.16302 -0.62546 L 0.17071 -0.63009 C 0.17201 -0.63079 0.17331 -0.63148 0.17461 -0.63241 C 0.178 -0.63472 0.18138 -0.63727 0.1849 -0.63912 C 0.18828 -0.64074 0.19089 -0.64144 0.19401 -0.64375 C 0.2099 -0.65579 0.19011 -0.64144 0.20313 -0.65301 C 0.2043 -0.65417 0.20573 -0.6544 0.2069 -0.65533 C 0.20873 -0.65671 0.21029 -0.6588 0.21211 -0.65996 C 0.2155 -0.66204 0.2181 -0.66181 0.22123 -0.66435 C 0.2349 -0.67662 0.21589 -0.66273 0.22891 -0.6713 C 0.23451 -0.67523 0.24063 -0.67708 0.24571 -0.68287 C 0.24792 -0.68519 0.25013 -0.6875 0.25222 -0.68982 C 0.25352 -0.69097 0.25469 -0.69283 0.25612 -0.69445 C 0.25729 -0.69514 0.25873 -0.6956 0.26003 -0.69676 C 0.2612 -0.69792 0.26276 -0.69908 0.2638 -0.70139 C 0.26485 -0.70324 0.26524 -0.70602 0.26641 -0.70787 C 0.26745 -0.70949 0.26901 -0.70949 0.27018 -0.71019 C 0.27422 -0.71713 0.27943 -0.72246 0.2819 -0.73102 C 0.28672 -0.74792 0.2819 -0.73333 0.28828 -0.74722 C 0.29193 -0.75486 0.29037 -0.75417 0.29362 -0.76343 C 0.29466 -0.76644 0.29623 -0.76921 0.29753 -0.77222 C 0.3 -0.77871 0.30521 -0.79468 0.30638 -0.79769 C 0.30716 -0.8 0.30847 -0.80232 0.30899 -0.80463 C 0.31133 -0.81273 0.31263 -0.81621 0.31433 -0.825 C 0.31472 -0.82824 0.31472 -0.83125 0.31563 -0.83426 C 0.31615 -0.83704 0.31732 -0.83889 0.3181 -0.84121 C 0.31914 -0.84421 0.31992 -0.84746 0.32071 -0.85046 C 0.3211 -0.85741 0.3211 -0.86435 0.32188 -0.87107 C 0.32253 -0.87593 0.3237 -0.88033 0.32448 -0.88496 L 0.32591 -0.8919 C 0.32865 -0.93102 0.3263 -0.9169 0.32982 -0.93565 C 0.33021 -0.94792 0.33112 -0.95996 0.33112 -0.97222 C 0.33112 -1.05996 0.33386 -1.03704 0.32852 -1.07546 C 0.32813 -1.08565 0.32787 -1.0956 0.32709 -1.10556 C 0.32709 -1.1081 0.32669 -1.11065 0.32591 -1.1125 C 0.32487 -1.11482 0.32331 -1.11551 0.32188 -1.11713 L 0.3194 -1.13102 L 0.3181 -1.13796 L 0.3181 -1.13773 " pathEditMode="relative" rAng="0" ptsTypes="AAAAAAAAAAAAAAAAAAAAAAAAAAAAAAAAAAAAAAAAAAAAAAAAAAAAAAAAAAAAAAAAAAAAAAAAAAAAAAAAAAAAAAAAAAA">
                                      <p:cBhvr>
                                        <p:cTn id="129" dur="3000" fill="hold"/>
                                        <p:tgtEl>
                                          <p:spTgt spid="138"/>
                                        </p:tgtEl>
                                        <p:attrNameLst>
                                          <p:attrName>ppt_x</p:attrName>
                                          <p:attrName>ppt_y</p:attrName>
                                        </p:attrNameLst>
                                      </p:cBhvr>
                                      <p:rCtr x="16393" y="-56875"/>
                                    </p:animMotion>
                                  </p:childTnLst>
                                </p:cTn>
                              </p:par>
                              <p:par>
                                <p:cTn id="130" presetID="0" presetClass="path" presetSubtype="0" repeatCount="indefinite" fill="hold" nodeType="withEffect">
                                  <p:stCondLst>
                                    <p:cond delay="1600"/>
                                  </p:stCondLst>
                                  <p:childTnLst>
                                    <p:animMotion origin="layout" path="M -0.0017 -0.03635 L -0.0017 -0.03611 C 0.00143 -0.04028 0.00455 -0.04375 0.00742 -0.04792 C 0.02382 -0.07269 0.00885 -0.0544 0.01901 -0.06644 C 0.02148 -0.07477 0.02174 -0.07755 0.02552 -0.08472 C 0.02838 -0.09028 0.03203 -0.09468 0.03463 -0.10093 C 0.03854 -0.11042 0.04036 -0.11551 0.04622 -0.12385 C 0.04843 -0.12685 0.05078 -0.12963 0.05273 -0.1331 C 0.05429 -0.13588 0.05768 -0.14514 0.05911 -0.14908 C 0.06211 -0.16991 0.05794 -0.14746 0.06432 -0.16528 C 0.0664 -0.17107 0.06783 -0.17755 0.06953 -0.18357 C 0.07031 -0.18658 0.07148 -0.18959 0.07213 -0.19283 C 0.07252 -0.19514 0.07265 -0.19769 0.07343 -0.19977 C 0.07434 -0.20232 0.07604 -0.20417 0.07721 -0.20648 C 0.07773 -0.21204 0.07864 -0.22361 0.07981 -0.22963 C 0.08138 -0.23727 0.08502 -0.25255 0.08502 -0.25232 C 0.08737 -0.27709 0.08711 -0.26783 0.08502 -0.30463 C 0.08463 -0.31273 0.0819 -0.32176 0.08112 -0.32847 C 0.08099 -0.33033 0.07916 -0.34653 0.07851 -0.34908 C 0.0776 -0.35324 0.07578 -0.35648 0.07474 -0.36065 C 0.07356 -0.36505 0.07291 -0.36968 0.07213 -0.37361 C 0.07161 -0.37662 0.07161 -0.38079 0.07083 -0.38357 C 0.0694 -0.38843 0.06562 -0.39746 0.06562 -0.39722 C 0.06341 -0.41227 0.06562 -0.40023 0.06171 -0.41574 C 0.0608 -0.41945 0.06041 -0.42385 0.05911 -0.42732 C 0.05651 -0.43472 0.05013 -0.44722 0.05013 -0.44699 C 0.04544 -0.47315 0.05286 -0.43496 0.04622 -0.46181 C 0.03919 -0.49005 0.0483 -0.4632 0.03971 -0.48472 C 0.03802 -0.48935 0.03632 -0.49398 0.03463 -0.49861 L 0.03203 -0.50533 C 0.03033 -0.51158 0.03046 -0.51273 0.02682 -0.52385 C 0.02578 -0.52639 0.02395 -0.52801 0.02291 -0.53079 C 0.0164 -0.54676 0.0233 -0.53334 0.01901 -0.54676 C 0.01393 -0.5632 0.01432 -0.55672 0.01002 -0.57199 C 0.00937 -0.57431 0.00924 -0.57685 0.00872 -0.57894 C 0.00794 -0.58218 0.00703 -0.58287 0.00612 -0.58588 C 0.00325 -0.6081 0.00677 -0.58426 0.00221 -0.60648 C 0.00117 -0.61111 -0.00039 -0.62037 -0.00039 -0.62014 C -0.00079 -0.63866 -0.00092 -0.65718 -0.0017 -0.67547 C -0.00222 -0.69167 -0.00339 -0.70764 -0.0043 -0.72385 C -0.00469 -0.73218 -0.00495 -0.74074 -0.00547 -0.74908 C -0.00586 -0.75232 -0.00651 -0.75972 -0.00677 -0.76528 C -0.00782 -0.78195 -0.00756 -0.78982 -0.00938 -0.80486 C -0.01224 -0.82871 -0.00912 -0.79514 -0.01198 -0.82269 C -0.0125 -0.82801 -0.01263 -0.83357 -0.01329 -0.83866 C -0.01394 -0.84167 -0.01589 -0.85232 -0.01589 -0.85209 C -0.01628 -0.85695 -0.01667 -0.85996 -0.01719 -0.86621 C -0.01745 -0.86852 -0.01823 -0.8706 -0.01849 -0.87292 C -0.01914 -0.87986 -0.01901 -0.88681 -0.0198 -0.89375 C -0.02032 -0.89838 -0.0224 -0.90741 -0.0224 -0.90718 C -0.02279 -0.9206 -0.02305 -0.93357 -0.0237 -0.94653 C -0.02396 -0.95185 -0.02487 -0.95718 -0.02487 -0.96273 C -0.02487 -0.97037 -0.02409 -0.97801 -0.0237 -0.98565 C -0.0224 -1.0044 -0.02435 -0.99815 -0.01849 -1.00857 C -0.01745 -1.01435 -0.01706 -1.01806 -0.01459 -1.02246 C -0.01355 -1.02431 -0.01198 -1.02547 -0.01068 -1.02709 C -0.00964 -1.03264 -0.00938 -1.03635 -0.00677 -1.04074 C -0.00534 -1.04352 -0.00313 -1.04491 -0.0017 -1.04769 C 0.00416 -1.0581 -0.00274 -1.05232 0.00481 -1.05695 C 0.00612 -1.05926 0.00716 -1.06204 0.00872 -1.06389 C 0.00989 -1.06505 0.01132 -1.06505 0.01263 -1.06597 C 0.01393 -1.06736 0.01523 -1.06922 0.0164 -1.07037 C 0.02083 -1.08218 0.0177 -1.07616 0.02682 -1.08681 L 0.03073 -1.09144 C 0.03112 -1.09375 0.03099 -1.0963 0.03203 -1.09838 C 0.03294 -1.1 0.03463 -1.09931 0.0358 -1.1007 C 0.03776 -1.10255 0.03945 -1.10486 0.04101 -1.10741 C 0.05234 -1.12547 0.04309 -1.11366 0.05143 -1.12361 C 0.05182 -1.12593 0.05208 -1.12824 0.05273 -1.13056 C 0.05559 -1.14051 0.05559 -1.13519 0.05911 -1.14653 C 0.06067 -1.15162 0.06158 -1.15741 0.06302 -1.16273 C 0.0651 -1.17014 0.06432 -1.16945 0.06692 -1.16945 L 0.06692 -1.16922 " pathEditMode="relative" rAng="0" ptsTypes="AAAAAAAAAAAAAAAAAAAAAAAAAAAAAAAAAAAAAAAAAAAAAAAAAAAAAAAAAAAAAAAAAAAAAAAAA">
                                      <p:cBhvr>
                                        <p:cTn id="131" dur="3000" fill="hold"/>
                                        <p:tgtEl>
                                          <p:spTgt spid="134"/>
                                        </p:tgtEl>
                                        <p:attrNameLst>
                                          <p:attrName>ppt_x</p:attrName>
                                          <p:attrName>ppt_y</p:attrName>
                                        </p:attrNameLst>
                                      </p:cBhvr>
                                      <p:rCtr x="3255" y="-56644"/>
                                    </p:animMotion>
                                  </p:childTnLst>
                                </p:cTn>
                              </p:par>
                              <p:par>
                                <p:cTn id="132" presetID="0" presetClass="path" presetSubtype="0" repeatCount="indefinite" fill="hold" grpId="0" nodeType="withEffect">
                                  <p:stCondLst>
                                    <p:cond delay="1100"/>
                                  </p:stCondLst>
                                  <p:childTnLst>
                                    <p:animMotion origin="layout" path="M 2.5E-6 3.33333E-6 L 2.5E-6 0.00023 C 0.00247 -0.00463 0.00495 -0.00949 0.00768 -0.01389 C 0.00885 -0.01574 0.01041 -0.01667 0.01159 -0.01852 C 0.01263 -0.02037 0.01289 -0.02361 0.01419 -0.02547 C 0.01523 -0.02686 0.01679 -0.02686 0.0181 -0.02778 C 0.01979 -0.02917 0.02148 -0.03079 0.02317 -0.03241 C 0.02448 -0.03449 0.02565 -0.03704 0.02708 -0.03912 C 0.03242 -0.04699 0.03711 -0.05093 0.04127 -0.05996 C 0.04609 -0.07014 0.04232 -0.06551 0.04648 -0.08056 C 0.05104 -0.09676 0.0487 -0.09005 0.05299 -0.10116 C 0.05338 -0.1051 0.0539 -0.10903 0.05429 -0.11273 C 0.05547 -0.12454 0.05586 -0.13056 0.05677 -0.1426 C 0.05664 -0.14699 0.05729 -0.17315 0.05429 -0.18403 C 0.05351 -0.18658 0.05247 -0.18866 0.05169 -0.19098 C 0.04961 -0.20556 0.0513 -0.19746 0.04518 -0.21389 L 0.04518 -0.21366 C 0.04427 -0.21783 0.04375 -0.22176 0.04258 -0.2257 C 0.04205 -0.22755 0.04075 -0.22848 0.03997 -0.2301 C 0.03763 -0.23588 0.03489 -0.24167 0.03359 -0.24861 C 0.03177 -0.25787 0.03307 -0.25324 0.02969 -0.26227 C 0.02539 -0.28588 0.0319 -0.24954 0.02708 -0.27824 C 0.0263 -0.28311 0.02526 -0.2875 0.02448 -0.29213 C 0.02187 -0.3088 0.02513 -0.29838 0.02057 -0.31042 C 0.01797 -0.34306 0.01797 -0.33727 0.02057 -0.38866 C 0.02083 -0.39283 0.02252 -0.3963 0.02317 -0.40047 C 0.02734 -0.42176 0.022 -0.39885 0.02578 -0.41644 C 0.03177 -0.44468 0.02513 -0.4125 0.03099 -0.43681 C 0.03229 -0.44236 0.03268 -0.44723 0.03359 -0.45301 C 0.03398 -0.45533 0.03424 -0.45787 0.03489 -0.45996 C 0.03594 -0.46412 0.03737 -0.4676 0.03867 -0.4713 C 0.03958 -0.47686 0.03997 -0.48264 0.04127 -0.4875 C 0.04362 -0.4963 0.04713 -0.49815 0.05039 -0.50579 C 0.05156 -0.50857 0.05195 -0.51227 0.05299 -0.51528 C 0.05403 -0.51829 0.05573 -0.52107 0.05677 -0.52431 C 0.05833 -0.52871 0.05924 -0.5338 0.06067 -0.5382 C 0.06185 -0.54167 0.06341 -0.54398 0.06458 -0.54723 C 0.07578 -0.57709 0.06198 -0.54098 0.07109 -0.57014 C 0.07213 -0.57361 0.07383 -0.57616 0.07487 -0.5794 C 0.07591 -0.58241 0.07656 -0.58588 0.07747 -0.58866 C 0.07877 -0.5926 0.08034 -0.59607 0.08138 -0.60023 C 0.08997 -0.63287 0.08255 -0.61366 0.09049 -0.63241 C 0.09088 -0.63611 0.09101 -0.64005 0.09179 -0.64375 C 0.09635 -0.66852 0.09271 -0.63797 0.09557 -0.66227 C 0.09648 -0.66991 0.09817 -0.68519 0.09817 -0.68496 C 0.09857 -0.69398 0.09987 -0.72732 0.10078 -0.73797 C 0.10182 -0.75116 0.1026 -0.76459 0.10469 -0.77732 C 0.1056 -0.78264 0.10625 -0.78797 0.10729 -0.79329 C 0.10833 -0.79885 0.11002 -0.80394 0.1112 -0.80949 C 0.11211 -0.81389 0.11289 -0.81852 0.11367 -0.82315 C 0.11419 -0.82755 0.11419 -0.83218 0.11497 -0.83681 C 0.11679 -0.84607 0.1194 -0.8551 0.12148 -0.86436 C 0.12239 -0.86829 0.12357 -0.87176 0.12409 -0.8757 C 0.12487 -0.88334 0.12591 -0.89098 0.12669 -0.89885 C 0.12708 -0.90324 0.12747 -0.90787 0.12799 -0.9125 C 0.12903 -0.92315 0.12916 -0.92338 0.1306 -0.93334 C 0.13099 -0.94584 0.13177 -0.95764 0.13177 -0.97037 C 0.13177 -1.06598 0.13203 -1.0301 0.12929 -1.08033 C 0.12877 -1.08982 0.12812 -1.10857 0.12669 -1.11945 C 0.12604 -1.12408 0.12487 -1.12871 0.12409 -1.13334 L 0.12278 -1.14005 L 0.12148 -1.14699 C 0.12109 -1.14931 0.12096 -1.15186 0.12018 -1.15394 C 0.11927 -1.15625 0.11862 -1.1588 0.11758 -1.16088 C 0.11185 -1.17292 0.1151 -1.16273 0.11237 -1.17246 L 0.11237 -1.17223 " pathEditMode="relative" rAng="0" ptsTypes="AAAAAAAAAAAAAAAAAAAAAAAAAAAAAAAAAAAAAAAAAAAAAAAAAAAAAAAAAAAAAAAAAA">
                                      <p:cBhvr>
                                        <p:cTn id="133" dur="3000" fill="hold"/>
                                        <p:tgtEl>
                                          <p:spTgt spid="141"/>
                                        </p:tgtEl>
                                        <p:attrNameLst>
                                          <p:attrName>ppt_x</p:attrName>
                                          <p:attrName>ppt_y</p:attrName>
                                        </p:attrNameLst>
                                      </p:cBhvr>
                                      <p:rCtr x="6589" y="-58611"/>
                                    </p:animMotion>
                                  </p:childTnLst>
                                </p:cTn>
                              </p:par>
                              <p:par>
                                <p:cTn id="134" presetID="0" presetClass="path" presetSubtype="0" repeatCount="indefinite" fill="hold" grpId="0" nodeType="withEffect">
                                  <p:stCondLst>
                                    <p:cond delay="600"/>
                                  </p:stCondLst>
                                  <p:childTnLst>
                                    <p:animMotion origin="layout" path="M 8.33333E-7 -3.7037E-7 L 8.33333E-7 0.00023 C -0.00117 -0.01018 -0.00221 -0.02014 -0.00378 -0.03009 C -0.00482 -0.03681 -0.00742 -0.05 -0.00742 -0.04977 C -0.00703 -0.05556 -0.00599 -0.07315 -0.00378 -0.08009 C -0.00156 -0.08704 0.0013 -0.09352 0.00378 -0.1 L 0.00755 -0.11018 C 0.00872 -0.11343 0.00911 -0.11875 0.01133 -0.12014 L 0.01693 -0.12338 C 0.0194 -0.13009 0.02122 -0.13773 0.02435 -0.14352 C 0.0263 -0.14676 0.02838 -0.14977 0.03008 -0.15347 C 0.03281 -0.15972 0.03503 -0.16667 0.0375 -0.17338 C 0.0388 -0.17685 0.04049 -0.17963 0.04128 -0.18333 L 0.04687 -0.21343 L 0.04883 -0.22338 C 0.04818 -0.23681 0.04831 -0.25023 0.04687 -0.26343 C 0.04648 -0.26736 0.04401 -0.26968 0.0431 -0.27338 C 0.04154 -0.27986 0.04115 -0.28704 0.03945 -0.29352 C 0.03815 -0.29815 0.03672 -0.30231 0.03568 -0.30671 C 0.03372 -0.31481 0.0332 -0.32153 0.0319 -0.33009 C 0.03138 -0.33356 0.0306 -0.33681 0.03008 -0.34005 C 0.02917 -0.35046 0.0263 -0.38495 0.0263 -0.39352 C 0.0263 -0.41458 0.02721 -0.43588 0.02812 -0.45671 C 0.02851 -0.46458 0.02838 -0.47268 0.03008 -0.48009 C 0.03164 -0.4875 0.03607 -0.49236 0.0375 -0.5 C 0.0388 -0.50671 0.03906 -0.51389 0.04128 -0.52014 C 0.04466 -0.52893 0.04557 -0.52963 0.04687 -0.54005 C 0.04805 -0.54931 0.04805 -0.56111 0.05065 -0.57014 C 0.05794 -0.59583 0.05156 -0.56481 0.05625 -0.59005 C 0.0595 -0.63518 0.05924 -0.6169 0.05443 -0.68333 C 0.05378 -0.69074 0.05026 -0.70046 0.04883 -0.70671 C 0.04805 -0.70972 0.04792 -0.71366 0.04687 -0.71667 C 0.04531 -0.72153 0.0431 -0.72569 0.04128 -0.73009 C 0.03841 -0.75 0.04023 -0.73912 0.03568 -0.76343 L 0.03372 -0.77315 C 0.0332 -0.77662 0.03216 -0.77963 0.0319 -0.78333 C 0.02956 -0.80787 0.03099 -0.79653 0.02812 -0.81667 C 0.02891 -0.83866 0.02851 -0.86412 0.0319 -0.88681 C 0.03294 -0.89352 0.03346 -0.90093 0.03568 -0.90671 L 0.03945 -0.91667 C 0.03997 -0.92454 0.04036 -0.93241 0.04128 -0.94005 C 0.04167 -0.94352 0.04258 -0.94676 0.0431 -0.95 C 0.04779 -0.9794 0.04245 -0.94931 0.04687 -0.97338 C 0.04622 -0.98889 0.04596 -1.00463 0.04505 -1.02014 C 0.04479 -1.02454 0.04388 -1.02893 0.0431 -1.03333 C 0.03919 -1.05671 0.0401 -1.04884 0.03568 -1.07014 C 0.03255 -1.08495 0.0349 -1.07593 0.0319 -1.09329 C 0.03073 -1.1 0.02943 -1.10671 0.02812 -1.11343 C 0.02747 -1.11667 0.02734 -1.12014 0.0263 -1.12315 C 0.025 -1.12639 0.02357 -1.12963 0.02253 -1.1331 C 0.02161 -1.13634 0.02148 -1.14005 0.0207 -1.14306 C 0.01966 -1.14676 0.01693 -1.15324 0.01693 -1.15301 L 0.01693 -1.15324 " pathEditMode="relative" rAng="0" ptsTypes="AAAAAAAAAAAAAAAAAAAAAAAAAAAAAAAAAAAAAAAAAAAAAAAAAAAAA">
                                      <p:cBhvr>
                                        <p:cTn id="135" dur="2000" fill="hold"/>
                                        <p:tgtEl>
                                          <p:spTgt spid="44"/>
                                        </p:tgtEl>
                                        <p:attrNameLst>
                                          <p:attrName>ppt_x</p:attrName>
                                          <p:attrName>ppt_y</p:attrName>
                                        </p:attrNameLst>
                                      </p:cBhvr>
                                      <p:rCtr x="2539" y="-57639"/>
                                    </p:animMotion>
                                  </p:childTnLst>
                                </p:cTn>
                              </p:par>
                              <p:par>
                                <p:cTn id="136" presetID="0" presetClass="path" presetSubtype="0" repeatCount="indefinite" fill="hold" grpId="0" nodeType="withEffect">
                                  <p:stCondLst>
                                    <p:cond delay="800"/>
                                  </p:stCondLst>
                                  <p:childTnLst>
                                    <p:animMotion origin="layout" path="M 4.375E-6 -1.85185E-6 L 4.375E-6 0.00023 C 0.00429 -0.00555 0.00924 -0.00995 0.01315 -0.01666 C 0.01445 -0.01921 0.01367 -0.02407 0.01497 -0.02685 C 0.01692 -0.03102 0.01992 -0.03333 0.02252 -0.0368 C 0.02591 -0.05509 0.02226 -0.03866 0.02812 -0.05671 C 0.03763 -0.08634 0.02643 -0.05579 0.03554 -0.08009 C 0.03541 -0.08565 0.03711 -0.12754 0.02994 -0.14004 C 0.02851 -0.14259 0.02617 -0.14236 0.02434 -0.14352 C 0.02304 -0.15046 0.02213 -0.1581 0.01875 -0.16342 C 0.01536 -0.16875 0.00742 -0.17685 0.00742 -0.17662 C -0.00326 -0.20532 0.01106 -0.17176 -0.00196 -0.19004 C -0.00365 -0.19259 -0.00404 -0.19722 -0.0056 -0.2 C -0.0073 -0.20301 -0.00951 -0.20416 -0.01133 -0.20671 C -0.01849 -0.21759 -0.01394 -0.21666 -0.01875 -0.21666 L -0.01498 -0.27014 C -0.01185 -0.28449 -0.00834 -0.29861 -0.0056 -0.31342 C -0.00508 -0.31666 -0.00482 -0.32037 -0.00378 -0.32338 C -0.00235 -0.32731 4.375E-6 -0.33009 0.00182 -0.33333 C 0.00377 -0.34375 0.00572 -0.35694 0.01119 -0.36342 L 0.01679 -0.37014 C 0.01744 -0.37338 0.01744 -0.37731 0.01875 -0.38009 C 0.02682 -0.39815 0.02252 -0.3743 0.02812 -0.39676 C 0.02968 -0.40324 0.0319 -0.41666 0.0319 -0.41643 C 0.03125 -0.43449 0.03203 -0.45254 0.02994 -0.47014 C 0.02942 -0.47477 0.02578 -0.47616 0.02434 -0.48009 C 0.0233 -0.48217 0.02369 -0.48657 0.02252 -0.49004 C 0.01927 -0.49653 0.01497 -0.50162 0.01119 -0.50995 C 0.00833 -0.51528 0.00416 -0.52384 4.375E-6 -0.52662 C -0.003 -0.5287 -0.00625 -0.5287 -0.00938 -0.53009 C -0.01875 -0.53426 -0.01146 -0.53171 -0.02058 -0.54004 C -0.0362 -0.55393 -0.01576 -0.53102 -0.03191 -0.55 C -0.04193 -0.57662 -0.02878 -0.54444 -0.04128 -0.56666 C -0.04441 -0.57176 -0.04935 -0.5919 -0.05066 -0.59676 C -0.0517 -0.60023 -0.05313 -0.60185 -0.05443 -0.60671 C -0.06029 -0.64815 -0.05274 -0.59653 -0.05808 -0.63009 C -0.05886 -0.63449 -0.05938 -0.63889 -0.06003 -0.64329 C -0.06081 -0.66319 -0.06394 -0.68912 -0.06003 -0.70995 C -0.05925 -0.71389 -0.05782 -0.71713 -0.05625 -0.71991 C -0.05469 -0.72291 -0.05248 -0.72454 -0.05066 -0.72662 C -0.03763 -0.76111 -0.05834 -0.70949 -0.03933 -0.74329 C -0.02175 -0.77361 -0.04037 -0.75069 -0.02813 -0.78333 L -0.02435 -0.79329 C -0.025 -0.80254 -0.02526 -0.81875 -0.02813 -0.83009 C -0.02917 -0.83356 -0.03099 -0.83634 -0.03191 -0.84004 C -0.03347 -0.84629 -0.03568 -0.85903 -0.03568 -0.85879 C -0.0362 -0.89329 -0.03646 -0.92662 -0.0375 -0.95995 C -0.03829 -0.98449 -0.03868 -0.97685 -0.04128 -0.99329 C -0.04193 -0.99768 -0.04245 -1.00231 -0.0431 -1.00671 C -0.04362 -1.00995 -0.04454 -1.01319 -0.04506 -1.01666 C -0.04584 -1.02222 -0.04623 -1.02778 -0.04688 -1.03333 C -0.04844 -1.04583 -0.04857 -1.04537 -0.05066 -1.05671 C -0.05 -1.06551 -0.05079 -1.075 -0.0487 -1.08333 C -0.04792 -1.08657 -0.0448 -1.08495 -0.0431 -1.08657 C -0.04037 -1.08935 -0.03855 -1.09444 -0.03568 -1.09653 C -0.03269 -1.09884 -0.0293 -1.09838 -0.02631 -1.1 C -0.02305 -1.10162 -0.02006 -1.10463 -0.01693 -1.10671 C -0.01316 -1.10903 -0.00925 -1.11065 -0.0056 -1.11319 C -0.003 -1.11504 -0.00079 -1.11829 0.00182 -1.11991 C 0.00429 -1.12153 0.0069 -1.12199 0.00937 -1.12338 C 0.01119 -1.1243 0.01302 -1.12569 0.01497 -1.12662 C 0.03476 -1.13657 0.00703 -1.12083 0.03372 -1.13657 L 0.03932 -1.14004 C 0.04921 -1.15717 0.0401 -1.14398 0.05429 -1.15648 C 0.05729 -1.15903 0.06549 -1.1706 0.06744 -1.17315 C 0.06927 -1.17546 0.07109 -1.17801 0.07304 -1.17963 C 0.07487 -1.18125 0.07695 -1.18125 0.07864 -1.1831 C 0.08268 -1.18704 0.08997 -1.19629 0.08997 -1.19606 L 0.09375 -1.20648 L 0.09375 -1.20625 L 0.09375 -1.20648 " pathEditMode="relative" rAng="0" ptsTypes="AAAAAAAAAAAAAAAAAAAAAAAAAAAAAAAAAAAAAAAAAAAAAAAAAAAAAAAAAAAAAAAAAAAAAAA">
                                      <p:cBhvr>
                                        <p:cTn id="137" dur="2000" fill="hold"/>
                                        <p:tgtEl>
                                          <p:spTgt spid="51"/>
                                        </p:tgtEl>
                                        <p:attrNameLst>
                                          <p:attrName>ppt_x</p:attrName>
                                          <p:attrName>ppt_y</p:attrName>
                                        </p:attrNameLst>
                                      </p:cBhvr>
                                      <p:rCtr x="1589" y="-60301"/>
                                    </p:animMotion>
                                  </p:childTnLst>
                                </p:cTn>
                              </p:par>
                              <p:par>
                                <p:cTn id="138" presetID="0" presetClass="path" presetSubtype="0" repeatCount="indefinite" fill="hold" grpId="0" nodeType="withEffect">
                                  <p:stCondLst>
                                    <p:cond delay="1000"/>
                                  </p:stCondLst>
                                  <p:childTnLst>
                                    <p:animMotion origin="layout" path="M 2.08333E-6 3.7037E-7 L 2.08333E-6 0.00023 C 0.0013 -0.00648 0.00273 -0.01296 0.00403 -0.01944 C 0.00456 -0.02199 0.00469 -0.02454 0.00534 -0.02685 C 0.00612 -0.0294 0.00716 -0.03171 0.00807 -0.03403 C 0.0082 -0.03472 0.01015 -0.04954 0.01081 -0.05093 C 0.01185 -0.05324 0.01354 -0.05417 0.01497 -0.05579 C 0.01536 -0.05903 0.01536 -0.06273 0.01627 -0.06551 C 0.01732 -0.06852 0.01914 -0.07014 0.02044 -0.07292 C 0.02148 -0.075 0.022 -0.07778 0.02318 -0.08009 C 0.02435 -0.08264 0.02591 -0.08472 0.02721 -0.08727 C 0.03294 -0.09954 0.02656 -0.09051 0.03398 -0.09954 C 0.03867 -0.1162 0.03385 -0.10486 0.04088 -0.11157 C 0.04375 -0.11435 0.04909 -0.1213 0.04909 -0.12107 C 0.04948 -0.12384 0.04974 -0.12639 0.05039 -0.1287 C 0.05117 -0.13125 0.05299 -0.13287 0.05312 -0.13588 C 0.05443 -0.18495 0.0539 -0.16528 0.05039 -0.18681 C 0.04987 -0.19005 0.04974 -0.19329 0.04909 -0.19653 C 0.04844 -0.19907 0.047 -0.20116 0.04635 -0.2037 C 0.04153 -0.22292 0.04687 -0.21435 0.03945 -0.22315 C 0.03854 -0.22546 0.03763 -0.22778 0.03672 -0.23032 C 0.02982 -0.25185 0.03789 -0.22963 0.03125 -0.24745 C 0.03086 -0.25069 0.03047 -0.25394 0.02995 -0.25741 C 0.02956 -0.25972 0.02851 -0.26204 0.02851 -0.26435 C 0.02851 -0.27755 0.0289 -0.29028 0.02995 -0.30347 C 0.03021 -0.30671 0.03281 -0.3213 0.03541 -0.325 C 0.03646 -0.32708 0.03815 -0.32708 0.03945 -0.32732 C 0.03958 -0.32801 0.04153 -0.34282 0.04219 -0.34421 C 0.04323 -0.34653 0.04492 -0.34745 0.04635 -0.34954 C 0.04726 -0.35162 0.04818 -0.35394 0.04909 -0.35648 C 0.05 -0.35949 0.05013 -0.36412 0.05169 -0.3662 C 0.05403 -0.36968 0.05742 -0.36875 0.05989 -0.37107 C 0.06172 -0.37292 0.06367 -0.37407 0.06536 -0.37639 C 0.06679 -0.37755 0.06797 -0.37963 0.06953 -0.38079 C 0.07252 -0.38333 0.07604 -0.38542 0.07903 -0.38796 C 0.0931 -0.40139 0.08099 -0.39583 0.09544 -0.4 C 0.10482 -0.41134 0.09297 -0.39792 0.10625 -0.40995 C 0.10872 -0.41181 0.11068 -0.41505 0.11315 -0.41713 C 0.11562 -0.41898 0.12513 -0.42153 0.12669 -0.42245 C 0.12903 -0.42361 0.13125 -0.42569 0.13359 -0.42685 C 0.14466 -0.43357 0.13307 -0.42384 0.14583 -0.43403 C 0.14765 -0.43588 0.14948 -0.4375 0.1513 -0.43912 C 0.1539 -0.44074 0.1595 -0.44375 0.1595 -0.44375 C 0.1638 -0.45509 0.16015 -0.44815 0.16771 -0.45602 C 0.17226 -0.46042 0.17708 -0.46505 0.18125 -0.47037 C 0.18307 -0.47269 0.18476 -0.47593 0.18672 -0.47755 C 0.18841 -0.47917 0.19036 -0.47917 0.19219 -0.48009 C 0.19362 -0.48171 0.19518 -0.48287 0.19635 -0.48495 C 0.19791 -0.48773 0.20104 -0.49861 0.20169 -0.50185 C 0.20286 -0.50671 0.20443 -0.51644 0.20443 -0.5162 C 0.20403 -0.53333 0.20364 -0.55046 0.20312 -0.56736 C 0.20208 -0.59884 0.20299 -0.58958 0.20039 -0.60857 C 0.20091 -0.64421 0.20052 -0.67963 0.20169 -0.71528 C 0.20195 -0.72037 0.20325 -0.72523 0.20443 -0.72986 C 0.20534 -0.73287 0.20612 -0.73634 0.20716 -0.73935 C 0.20846 -0.74282 0.20989 -0.74583 0.21133 -0.74907 C 0.21172 -0.75162 0.21198 -0.75417 0.21263 -0.75648 C 0.2138 -0.76042 0.21836 -0.7706 0.21953 -0.77338 C 0.22135 -0.77824 0.22226 -0.78449 0.225 -0.78796 C 0.23177 -0.79699 0.22851 -0.79306 0.2345 -0.8 C 0.23489 -0.80255 0.23489 -0.80556 0.23581 -0.80741 C 0.23815 -0.81134 0.24401 -0.8169 0.24401 -0.81667 C 0.24492 -0.82014 0.24544 -0.82407 0.24674 -0.82662 C 0.24818 -0.82986 0.25052 -0.83125 0.25221 -0.83403 C 0.25364 -0.83611 0.25482 -0.83912 0.25625 -0.8412 C 0.25794 -0.84352 0.26497 -0.85 0.26719 -0.85347 C 0.26914 -0.85625 0.2707 -0.85995 0.27265 -0.86296 C 0.27539 -0.86736 0.27916 -0.87153 0.28216 -0.87523 L 0.29036 -0.89699 C 0.2931 -0.9044 0.29375 -0.90532 0.29583 -0.91389 C 0.29726 -0.91968 0.29752 -0.92477 0.29857 -0.93102 C 0.30247 -0.95532 0.297 -0.91759 0.3013 -0.94792 C 0.30182 -0.95833 0.30273 -0.96898 0.30273 -0.9794 C 0.30273 -1.00116 0.30208 -1.02315 0.3013 -1.04491 C 0.30117 -1.04745 0.30052 -1.04977 0.3 -1.05208 C 0.29922 -1.05486 0.29818 -1.05694 0.29726 -1.05949 L 0.2931 -1.08125 C 0.29271 -1.08357 0.29258 -1.08634 0.29179 -1.08843 C 0.28815 -1.09815 0.28893 -1.09491 0.28633 -1.10787 C 0.28528 -1.11273 0.28515 -1.11829 0.28359 -1.12245 C 0.28073 -1.13009 0.28073 -1.12847 0.27943 -1.13681 C 0.27851 -1.14329 0.27682 -1.15625 0.27682 -1.15602 C 0.2763 -1.1625 0.27539 -1.16898 0.27539 -1.17546 C 0.27539 -1.18449 0.27682 -1.20232 0.27682 -1.20208 L 0.27682 -1.20232 " pathEditMode="relative" rAng="0" ptsTypes="AAAAAAAAAAAAAAAAAAAAAAAAAAAAAAAAAAAAAAAAAAAAAAAAAAAAAAAAAAAAAAAAAAAAAAAAAAAAAAAAAAAAA">
                                      <p:cBhvr>
                                        <p:cTn id="139" dur="2000" fill="hold"/>
                                        <p:tgtEl>
                                          <p:spTgt spid="49"/>
                                        </p:tgtEl>
                                        <p:attrNameLst>
                                          <p:attrName>ppt_x</p:attrName>
                                          <p:attrName>ppt_y</p:attrName>
                                        </p:attrNameLst>
                                      </p:cBhvr>
                                      <p:rCtr x="15130" y="-60093"/>
                                    </p:animMotion>
                                  </p:childTnLst>
                                </p:cTn>
                              </p:par>
                              <p:par>
                                <p:cTn id="140" presetID="0" presetClass="path" presetSubtype="0" repeatCount="indefinite" fill="hold" grpId="0" nodeType="withEffect">
                                  <p:stCondLst>
                                    <p:cond delay="1200"/>
                                  </p:stCondLst>
                                  <p:childTnLst>
                                    <p:animMotion origin="layout" path="M 1.45833E-6 4.81481E-6 L 1.45833E-6 0.00023 C 0.00221 -0.00811 0.00338 -0.0176 0.00677 -0.02431 C 0.01133 -0.03357 0.02096 -0.04468 0.02851 -0.04862 C 0.03893 -0.05394 0.04935 -0.05556 0.05989 -0.05834 C 0.07265 -0.06575 0.04909 -0.05255 0.0776 -0.06551 C 0.10143 -0.07663 0.07812 -0.07084 0.10351 -0.07524 C 0.10768 -0.07778 0.11159 -0.08079 0.11588 -0.08264 C 0.1207 -0.08473 0.12604 -0.08473 0.13086 -0.08727 C 0.13476 -0.08959 0.13828 -0.09329 0.1418 -0.097 C 0.14557 -0.10139 0.14935 -0.10602 0.1526 -0.11158 C 0.16172 -0.12709 0.16771 -0.14237 0.17305 -0.1625 C 0.175 -0.16968 0.17578 -0.17709 0.17721 -0.18426 C 0.17669 -0.20788 0.17656 -0.23311 0.17578 -0.2551 C 0.17461 -0.29723 0.17174 -0.24283 0.17578 -0.31042 C 0.17591 -0.31297 0.1763 -0.31737 0.17721 -0.31899 C 0.17917 -0.32223 0.18203 -0.32732 0.18398 -0.32987 C 0.19336 -0.35093 0.18581 -0.34584 0.20312 -0.36366 C 0.20677 -0.3676 0.2112 -0.37061 0.21536 -0.37223 C 0.22031 -0.37362 0.22539 -0.37593 0.23034 -0.37825 C 0.2362 -0.38264 0.24232 -0.38288 0.24805 -0.38542 C 0.25417 -0.38889 0.25989 -0.39375 0.26575 -0.39769 C 0.27122 -0.40301 0.27695 -0.40417 0.28216 -0.40741 C 0.29023 -0.41482 0.29739 -0.42547 0.30534 -0.43149 C 0.32239 -0.44676 0.32083 -0.44237 0.33398 -0.46551 C 0.33607 -0.46922 0.33815 -0.47825 0.33945 -0.48241 C 0.34114 -0.4882 0.3431 -0.49375 0.34492 -0.49954 C 0.34674 -0.51158 0.35 -0.52338 0.35039 -0.53588 C 0.35091 -0.55533 0.34922 -0.57477 0.34765 -0.59399 C 0.34739 -0.59676 0.34557 -0.59862 0.34492 -0.60116 C 0.34232 -0.61158 0.34023 -0.62223 0.33802 -0.63288 C 0.33568 -0.64399 0.33424 -0.65602 0.33125 -0.66667 C 0.33034 -0.66991 0.3293 -0.67315 0.32851 -0.67639 C 0.32604 -0.6875 0.32474 -0.69954 0.32174 -0.71042 C 0.31966 -0.7176 0.31601 -0.72292 0.31354 -0.72963 C 0.31055 -0.7382 0.30872 -0.74815 0.30534 -0.75649 C 0.30338 -0.76135 0.29831 -0.76436 0.29583 -0.76852 C 0.29154 -0.77547 0.28776 -0.78334 0.28359 -0.79028 C 0.28138 -0.79375 0.27877 -0.7963 0.27669 -0.8 C 0.27552 -0.80209 0.27526 -0.80533 0.27396 -0.80741 C 0.27109 -0.81181 0.26719 -0.81459 0.26445 -0.81945 C 0.26172 -0.82431 0.26015 -0.83102 0.25768 -0.83635 C 0.25599 -0.83982 0.2539 -0.8426 0.25221 -0.84607 C 0.24674 -0.85695 0.24674 -0.85811 0.24258 -0.87038 C 0.24167 -0.87593 0.2401 -0.88149 0.23984 -0.88727 C 0.23971 -0.89584 0.24388 -0.95533 0.24401 -0.95764 C 0.2444 -0.97616 0.24466 -0.99468 0.24531 -1.01343 C 0.24635 -1.04075 0.24948 -1.02639 0.24531 -1.06436 C 0.24388 -1.07848 0.24036 -1.08264 0.23581 -1.09329 C 0.23489 -1.09561 0.23411 -1.09838 0.23307 -1.1007 C 0.2319 -1.10325 0.23008 -1.1051 0.22904 -1.10788 C 0.22604 -1.11528 0.22357 -1.12385 0.22083 -1.13195 C 0.21862 -1.13843 0.21627 -1.14445 0.21263 -1.14885 C 0.20833 -1.15417 0.20495 -1.15579 0.20039 -1.15857 C 0.19414 -1.1669 0.19713 -1.16575 0.19219 -1.16575 L 0.19219 -1.16551 " pathEditMode="relative" rAng="0" ptsTypes="AAAAAAAAAAAAAAAAAAAAAAAAAAAAAAAAAAAAAAAAAAAAAAAAAAAAAAAA">
                                      <p:cBhvr>
                                        <p:cTn id="141" dur="2000" fill="hold"/>
                                        <p:tgtEl>
                                          <p:spTgt spid="48"/>
                                        </p:tgtEl>
                                        <p:attrNameLst>
                                          <p:attrName>ppt_x</p:attrName>
                                          <p:attrName>ppt_y</p:attrName>
                                        </p:attrNameLst>
                                      </p:cBhvr>
                                      <p:rCtr x="17513" y="-58264"/>
                                    </p:animMotion>
                                  </p:childTnLst>
                                </p:cTn>
                              </p:par>
                              <p:par>
                                <p:cTn id="142" presetID="0" presetClass="path" presetSubtype="0" repeatCount="indefinite" fill="hold" grpId="0" nodeType="withEffect">
                                  <p:stCondLst>
                                    <p:cond delay="1400"/>
                                  </p:stCondLst>
                                  <p:childTnLst>
                                    <p:animMotion origin="layout" path="M 4.16667E-7 -1.48148E-6 L 4.16667E-7 -1.48148E-6 C -0.00052 -0.00741 -0.00013 -0.01504 -0.00143 -0.02222 C -0.00208 -0.02523 -0.0043 -0.02685 -0.00547 -0.0294 C -0.00651 -0.03148 -0.00703 -0.03449 -0.0082 -0.03657 C -0.00938 -0.03866 -0.01094 -0.03958 -0.01237 -0.04143 C -0.01419 -0.04375 -0.01576 -0.04699 -0.01784 -0.04861 C -0.02083 -0.05162 -0.02422 -0.05324 -0.02734 -0.05579 C -0.02917 -0.05741 -0.03086 -0.05926 -0.03281 -0.06088 C -0.03411 -0.0618 -0.03555 -0.0618 -0.03685 -0.06342 C -0.04076 -0.0669 -0.04844 -0.07731 -0.05182 -0.08264 C -0.0556 -0.08866 -0.05911 -0.09537 -0.06276 -0.10208 C -0.06797 -0.11134 -0.06576 -0.10625 -0.06953 -0.11643 C -0.07005 -0.12129 -0.07031 -0.12616 -0.07096 -0.13102 C -0.07122 -0.13356 -0.07227 -0.13565 -0.07227 -0.13819 C -0.07227 -0.15463 -0.07175 -0.1706 -0.07096 -0.18704 C -0.07057 -0.19329 -0.06862 -0.19583 -0.0668 -0.20139 C -0.06393 -0.21018 -0.06315 -0.21759 -0.05859 -0.22569 C -0.05729 -0.22824 -0.05586 -0.23032 -0.05456 -0.23287 C -0.04883 -0.24491 -0.05521 -0.23611 -0.04779 -0.24491 C -0.04596 -0.25139 -0.04518 -0.25926 -0.04232 -0.26435 C -0.04089 -0.2669 -0.03945 -0.26898 -0.03815 -0.27153 C -0.0362 -0.27639 -0.03281 -0.28611 -0.03281 -0.28611 C -0.03229 -0.28981 -0.0319 -0.29282 -0.03138 -0.29583 C -0.03099 -0.29838 -0.03034 -0.30116 -0.03008 -0.3037 C -0.02943 -0.30879 -0.02917 -0.31435 -0.02865 -0.32014 C -0.02917 -0.33102 -0.02904 -0.3412 -0.03008 -0.35162 C -0.03034 -0.35509 -0.03203 -0.35833 -0.03281 -0.36134 C -0.03385 -0.36597 -0.03438 -0.37153 -0.03555 -0.37639 C -0.03841 -0.3875 -0.0418 -0.39838 -0.04505 -0.40972 C -0.04635 -0.41481 -0.04805 -0.41944 -0.04909 -0.4243 C -0.05 -0.42893 -0.05052 -0.43287 -0.05182 -0.43657 C -0.05469 -0.44421 -0.05911 -0.45 -0.06133 -0.45833 C -0.06276 -0.46342 -0.06393 -0.46805 -0.0655 -0.47315 C -0.06927 -0.48449 -0.07175 -0.48796 -0.075 -0.49954 C -0.08425 -0.53241 -0.07044 -0.49004 -0.08177 -0.52361 C -0.08438 -0.55625 -0.08125 -0.52477 -0.08724 -0.5625 C -0.09154 -0.58935 -0.0918 -0.59329 -0.09401 -0.61342 C -0.09245 -0.67014 -0.09518 -0.64282 -0.08997 -0.67639 C -0.08945 -0.67963 -0.08945 -0.6831 -0.08867 -0.68611 C -0.08711 -0.69143 -0.08425 -0.69514 -0.0832 -0.70069 C -0.08203 -0.70671 -0.08177 -0.71065 -0.07904 -0.71528 C -0.078 -0.71736 -0.0763 -0.71852 -0.075 -0.72014 C -0.06641 -0.74305 -0.07357 -0.72754 -0.06406 -0.7419 C -0.06263 -0.74421 -0.06146 -0.74699 -0.06003 -0.74907 C -0.05651 -0.7544 -0.05599 -0.75393 -0.05182 -0.75648 C -0.05 -0.75879 -0.04831 -0.76134 -0.04635 -0.76366 C -0.04375 -0.76713 -0.04089 -0.77014 -0.03815 -0.77338 C -0.03685 -0.775 -0.03542 -0.77662 -0.03411 -0.77824 L -0.02865 -0.78542 C -0.0224 -0.80208 -0.0306 -0.78264 -0.01914 -0.8 C -0.01784 -0.80208 -0.01758 -0.80532 -0.01641 -0.80741 C -0.01523 -0.80949 -0.01367 -0.81065 -0.01237 -0.81227 C -0.00885 -0.83055 -0.01354 -0.80787 -0.0082 -0.82685 C -0.0026 -0.84676 -0.01198 -0.82037 -0.00417 -0.8412 C -0.00169 -0.86713 -0.00208 -0.85741 -0.00417 -0.89699 C -0.0043 -0.90046 -0.00482 -0.9037 -0.00547 -0.90671 C -0.00625 -0.91018 -0.00703 -0.91342 -0.0082 -0.91643 C -0.0112 -0.92407 -0.01784 -0.93819 -0.01784 -0.93796 C -0.02044 -0.95208 -0.01732 -0.93912 -0.02318 -0.95278 C -0.02526 -0.95741 -0.02682 -0.9625 -0.02865 -0.96736 C -0.03242 -0.99074 -0.02917 -0.97778 -0.03555 -0.99398 C -0.03737 -0.99884 -0.04089 -1.00856 -0.04089 -1.00833 C -0.04141 -1.0118 -0.04167 -1.01504 -0.04232 -1.01829 C -0.04297 -1.02153 -0.04401 -1.02477 -0.04505 -1.02801 C -0.04831 -1.03842 -0.05234 -1.04792 -0.05456 -1.05949 C -0.05781 -1.07685 -0.05573 -1.06967 -0.06003 -1.08125 C -0.06094 -1.08704 -0.06185 -1.09259 -0.06276 -1.09815 C -0.06315 -1.10069 -0.06406 -1.10301 -0.06406 -1.10555 C -0.06406 -1.11921 -0.0638 -1.1331 -0.06276 -1.14676 C -0.06237 -1.15185 -0.06211 -1.15764 -0.06003 -1.16134 L -0.05599 -1.16852 C -0.05273 -1.18588 -0.05729 -1.16481 -0.05052 -1.1831 C -0.04974 -1.18518 -0.04987 -1.18819 -0.04909 -1.19028 C -0.04805 -1.19329 -0.04622 -1.19491 -0.04505 -1.19745 C -0.04297 -1.20208 -0.04232 -1.20879 -0.03958 -1.21204 C -0.03438 -1.21805 -0.03659 -1.21481 -0.03281 -1.22176 L -0.03281 -1.22153 " pathEditMode="relative" rAng="0" ptsTypes="AAAAAAAAAAAAAAAAAAAAAAAAAAAAAAAAAAAAAAAAAAAAAAAAAAAAAAAAAAAAAAAAAAAAAAAAAAAAAA">
                                      <p:cBhvr>
                                        <p:cTn id="143" dur="2000" fill="hold"/>
                                        <p:tgtEl>
                                          <p:spTgt spid="46"/>
                                        </p:tgtEl>
                                        <p:attrNameLst>
                                          <p:attrName>ppt_x</p:attrName>
                                          <p:attrName>ppt_y</p:attrName>
                                        </p:attrNameLst>
                                      </p:cBhvr>
                                      <p:rCtr x="-4701" y="-61065"/>
                                    </p:animMotion>
                                  </p:childTnLst>
                                </p:cTn>
                              </p:par>
                              <p:par>
                                <p:cTn id="144" presetID="0" presetClass="path" presetSubtype="0" repeatCount="indefinite" fill="hold" grpId="0" nodeType="withEffect">
                                  <p:stCondLst>
                                    <p:cond delay="1600"/>
                                  </p:stCondLst>
                                  <p:childTnLst>
                                    <p:animMotion origin="layout" path="M 1.11022E-16 -2.22222E-6 L 1.11022E-16 0.00023 C 0.00221 -0.00787 0.00404 -0.01643 0.00677 -0.02407 C 0.00781 -0.02708 0.00977 -0.02847 0.01081 -0.03148 C 0.01159 -0.03356 0.0112 -0.0368 0.01224 -0.03866 C 0.01458 -0.04282 0.01771 -0.04514 0.02044 -0.04838 L 0.02448 -0.05324 C 0.03229 -0.07407 0.02292 -0.04768 0.02852 -0.06782 C 0.0293 -0.07037 0.0306 -0.07245 0.03125 -0.075 C 0.03229 -0.07847 0.03359 -0.08889 0.03398 -0.0919 C 0.03294 -0.11597 0.03398 -0.11666 0.03125 -0.13333 C 0.03086 -0.13565 0.0306 -0.13819 0.02995 -0.14051 C 0.02917 -0.14305 0.02813 -0.14537 0.02721 -0.14768 C 0.02669 -0.15023 0.02643 -0.15278 0.02578 -0.15509 C 0.02396 -0.1618 0.02201 -0.16412 0.01901 -0.16967 C 0.01563 -0.18796 0.02018 -0.16528 0.01497 -0.18403 C 0.01432 -0.18634 0.01419 -0.18912 0.01354 -0.19143 C 0.00833 -0.21018 0.01289 -0.18773 0.00951 -0.20602 C 0.0099 -0.20995 0.01003 -0.21435 0.01081 -0.21828 C 0.01276 -0.22708 0.01745 -0.23032 0.02174 -0.23518 L 0.02578 -0.24004 C 0.02721 -0.24166 0.02839 -0.24398 0.02995 -0.24467 C 0.03177 -0.2456 0.03359 -0.24583 0.03542 -0.24722 C 0.03919 -0.25 0.04232 -0.25532 0.04635 -0.25694 C 0.04857 -0.25764 0.05091 -0.25833 0.05313 -0.25926 C 0.05456 -0.25995 0.05586 -0.26111 0.05716 -0.2618 C 0.05951 -0.26273 0.06172 -0.26319 0.06406 -0.26412 C 0.06589 -0.26481 0.06758 -0.26574 0.06953 -0.26666 C 0.08854 -0.27384 0.07682 -0.26921 0.09128 -0.27384 C 0.09362 -0.27453 0.09583 -0.27569 0.09805 -0.27616 C 0.10169 -0.27731 0.10534 -0.27778 0.10898 -0.2787 C 0.12695 -0.28935 0.10612 -0.27847 0.13633 -0.28588 C 0.13906 -0.28657 0.14622 -0.2912 0.14987 -0.29328 C 0.15638 -0.30092 0.15247 -0.29722 0.16224 -0.30324 L 0.16628 -0.30532 L 0.17031 -0.3081 L 0.17852 -0.31736 C 0.18125 -0.3206 0.18398 -0.32407 0.18672 -0.32731 C 0.18906 -0.32963 0.19128 -0.33217 0.19349 -0.33449 C 0.19635 -0.33773 0.20169 -0.34421 0.20169 -0.34421 C 0.20221 -0.34745 0.20221 -0.35092 0.20313 -0.35393 C 0.20456 -0.35903 0.2069 -0.36342 0.20859 -0.36828 C 0.21003 -0.37315 0.21133 -0.37801 0.21263 -0.38287 C 0.21315 -0.38611 0.21315 -0.38981 0.21406 -0.39259 C 0.21549 -0.39791 0.2194 -0.40717 0.2194 -0.40694 C 0.22161 -0.43472 0.22135 -0.42222 0.2194 -0.46041 C 0.21914 -0.46782 0.21797 -0.48379 0.21667 -0.4919 C 0.21602 -0.49699 0.21484 -0.50162 0.21406 -0.50648 L 0.21133 -0.52106 L 0.20859 -0.53333 C 0.20807 -0.53796 0.20716 -0.54282 0.20716 -0.54768 C 0.20716 -0.61828 0.20573 -0.58009 0.2099 -0.60602 C 0.21055 -0.60995 0.21289 -0.62893 0.21406 -0.63009 C 0.23307 -0.65278 0.20117 -0.61435 0.22214 -0.64236 C 0.22435 -0.64514 0.22682 -0.64699 0.22904 -0.64953 C 0.23568 -0.65717 0.2362 -0.65926 0.24258 -0.66412 C 0.24401 -0.66504 0.24531 -0.66574 0.24674 -0.66666 C 0.24805 -0.66828 0.24922 -0.67037 0.25078 -0.67129 C 0.2543 -0.67361 0.26172 -0.67616 0.26172 -0.67592 C 0.26354 -0.6794 0.2651 -0.68333 0.26719 -0.68588 C 0.26836 -0.6875 0.26992 -0.68727 0.27122 -0.68842 C 0.27279 -0.68958 0.27396 -0.69166 0.27539 -0.69328 C 0.2763 -0.6956 0.27695 -0.69838 0.27813 -0.70046 C 0.28711 -0.71643 0.27669 -0.68819 0.28763 -0.71736 C 0.2888 -0.72037 0.28919 -0.7243 0.29036 -0.72708 C 0.29336 -0.73472 0.29701 -0.7412 0.29987 -0.74907 L 0.3026 -0.75625 C 0.30586 -0.77916 0.30365 -0.76967 0.30807 -0.78541 C 0.31107 -0.8118 0.30729 -0.78426 0.31211 -0.80717 C 0.31458 -0.81875 0.31276 -0.81967 0.31484 -0.83379 C 0.31549 -0.83727 0.31667 -0.84028 0.31758 -0.84352 C 0.3181 -0.85231 0.31875 -0.86134 0.31901 -0.87014 C 0.31966 -0.88866 0.3194 -0.90741 0.32031 -0.92592 C 0.3207 -0.93264 0.32214 -0.93889 0.32305 -0.94537 C 0.32474 -0.95741 0.32383 -0.95185 0.32578 -0.96227 C 0.3263 -0.96805 0.32656 -0.97361 0.32721 -0.9794 C 0.32773 -0.98449 0.32995 -0.9919 0.33125 -0.99629 C 0.33203 -0.99884 0.33294 -1.00139 0.33398 -1.00347 C 0.33516 -1.00625 0.33672 -1.00833 0.33802 -1.01088 C 0.33854 -1.01319 0.3388 -1.01574 0.33945 -1.01805 C 0.34089 -1.02315 0.34466 -1.03055 0.34622 -1.03495 C 0.3474 -1.03819 0.34792 -1.04166 0.34896 -1.04467 C 0.35013 -1.04815 0.35182 -1.05116 0.35313 -1.0544 C 0.35313 -1.05416 0.3599 -1.07268 0.3612 -1.07616 C 0.36211 -1.0787 0.36328 -1.08102 0.36393 -1.08356 C 0.36484 -1.0868 0.36563 -1.09004 0.36667 -1.09328 C 0.36836 -1.09815 0.37031 -1.10301 0.37214 -1.10787 C 0.37305 -1.11018 0.37422 -1.11227 0.37487 -1.11504 C 0.37643 -1.12199 0.38177 -1.14444 0.38177 -1.14884 L 0.38177 -1.15856 L 0.38177 -1.15833 " pathEditMode="relative" rAng="0" ptsTypes="AAAAAAAAAAAAAAAAAAAAAAAAAAAAAAAAAAAAAAAAAAAAAAAAAAAAAAAAAAAAAAAAAAAAAAAAAAAAAAAAAAAAAAAAAAA">
                                      <p:cBhvr>
                                        <p:cTn id="145" dur="2000" fill="hold"/>
                                        <p:tgtEl>
                                          <p:spTgt spid="52"/>
                                        </p:tgtEl>
                                        <p:attrNameLst>
                                          <p:attrName>ppt_x</p:attrName>
                                          <p:attrName>ppt_y</p:attrName>
                                        </p:attrNameLst>
                                      </p:cBhvr>
                                      <p:rCtr x="19089" y="-57917"/>
                                    </p:animMotion>
                                  </p:childTnLst>
                                </p:cTn>
                              </p:par>
                              <p:par>
                                <p:cTn id="146" presetID="0" presetClass="path" presetSubtype="0" repeatCount="indefinite" fill="hold" nodeType="withEffect">
                                  <p:stCondLst>
                                    <p:cond delay="1800"/>
                                  </p:stCondLst>
                                  <p:childTnLst>
                                    <p:animMotion origin="layout" path="M 0.00807 -0.00301 L 0.00807 -0.00278 C 0.01211 -0.00625 0.01601 -0.01018 0.02031 -0.01273 C 0.02239 -0.01412 0.02487 -0.01435 0.02708 -0.01528 C 0.03216 -0.01713 0.03398 -0.01875 0.03932 -0.02014 C 0.04713 -0.02199 0.05482 -0.02292 0.0625 -0.025 C 0.06719 -0.02616 0.07161 -0.02847 0.07617 -0.02986 C 0.08346 -0.03171 0.09075 -0.03218 0.09804 -0.03472 C 0.10833 -0.03843 0.10247 -0.03657 0.11575 -0.03958 C 0.12122 -0.04282 0.12669 -0.04537 0.13203 -0.04907 L 0.1457 -0.0588 C 0.14739 -0.06481 0.1487 -0.07083 0.15117 -0.07593 C 0.15534 -0.08472 0.15599 -0.08194 0.15937 -0.09282 C 0.17044 -0.12847 0.15547 -0.0875 0.16484 -0.11227 C 0.16523 -0.11713 0.16549 -0.12199 0.16614 -0.12685 C 0.1664 -0.12917 0.16758 -0.13148 0.16758 -0.13403 C 0.16758 -0.15417 0.16692 -0.17454 0.16614 -0.19468 C 0.16601 -0.19792 0.16536 -0.20116 0.16484 -0.2044 C 0.16393 -0.20926 0.16302 -0.21412 0.16211 -0.21898 L 0.16067 -0.22616 C 0.16028 -0.2287 0.15963 -0.23102 0.15937 -0.23333 C 0.15885 -0.23657 0.15755 -0.24699 0.15664 -0.25046 C 0.15586 -0.25301 0.15482 -0.25532 0.1539 -0.25764 C 0.15299 -0.26412 0.15234 -0.27083 0.15117 -0.27708 C 0.14896 -0.28843 0.15026 -0.28194 0.147 -0.29653 C 0.14661 -0.30046 0.14648 -0.30463 0.1457 -0.30856 C 0.14505 -0.31204 0.1431 -0.31458 0.14297 -0.31829 C 0.14258 -0.34167 0.14349 -0.36528 0.1444 -0.38866 C 0.1444 -0.3912 0.14531 -0.39352 0.1457 -0.39583 C 0.14765 -0.4088 0.14883 -0.42199 0.15117 -0.43472 C 0.15156 -0.43704 0.15182 -0.43958 0.15247 -0.4419 C 0.15325 -0.44444 0.15442 -0.44676 0.15521 -0.44931 C 0.15625 -0.45231 0.15703 -0.45579 0.15794 -0.45903 C 0.15846 -0.46458 0.15872 -0.47037 0.15937 -0.47593 C 0.15963 -0.47847 0.16067 -0.48056 0.16067 -0.4831 C 0.16067 -0.49768 0.16002 -0.51227 0.15937 -0.52685 C 0.15911 -0.53102 0.15885 -0.53518 0.15794 -0.53889 C 0.15703 -0.54259 0.15508 -0.54537 0.1539 -0.54861 C 0.15156 -0.55463 0.14935 -0.56157 0.147 -0.56806 C 0.14622 -0.57037 0.14544 -0.57315 0.1444 -0.575 L 0.14023 -0.58264 C 0.13789 -0.59514 0.13971 -0.58773 0.13346 -0.6044 C 0.13346 -0.60393 0.12799 -0.61875 0.12799 -0.61829 C 0.12708 -0.62106 0.12213 -0.63218 0.12122 -0.63588 C 0.12005 -0.63958 0.1194 -0.64375 0.11849 -0.64792 C 0.11758 -0.65139 0.11666 -0.6544 0.11575 -0.65764 C 0.11523 -0.66088 0.11432 -0.66412 0.11432 -0.66736 C 0.11432 -0.67778 0.11497 -0.68981 0.11575 -0.7037 C 0.11601 -0.7088 0.1181 -0.71458 0.11979 -0.71829 C 0.12109 -0.72106 0.12265 -0.72292 0.12383 -0.72569 C 0.12591 -0.73032 0.12786 -0.73495 0.12929 -0.74005 C 0.13841 -0.77037 0.12747 -0.73218 0.13346 -0.75532 C 0.13554 -0.76389 0.1362 -0.76505 0.13893 -0.77222 C 0.13841 -0.7838 0.13828 -0.79352 0.1375 -0.80324 C 0.13698 -0.81111 0.13281 -0.81875 0.13073 -0.82315 C 0.12982 -0.82569 0.12916 -0.82847 0.12799 -0.83032 C 0.12656 -0.83287 0.12513 -0.83495 0.12383 -0.83773 C 0.11536 -0.85926 0.12226 -0.84768 0.11432 -0.85903 C 0.11211 -0.8713 0.11445 -0.86296 0.10755 -0.87361 C 0.0983 -0.8875 0.10833 -0.875 0.09935 -0.88565 C 0.09336 -0.89977 0.09948 -0.88403 0.09258 -0.91296 L 0.08711 -0.93889 C 0.08659 -0.94306 0.08646 -0.94722 0.08567 -0.95116 C 0.08151 -0.97338 0.08385 -0.94699 0.08164 -0.97292 C 0.08099 -0.98032 0.07982 -1.00116 0.0789 -1.00926 C 0.07864 -1.01181 0.07799 -1.01412 0.07747 -1.01643 C 0.07799 -1.03333 0.07812 -1.05208 0.0789 -1.06991 C 0.07903 -1.07315 0.07995 -1.07639 0.08021 -1.07963 C 0.08099 -1.08565 0.08164 -1.09745 0.08294 -1.10393 C 0.08372 -1.10718 0.08489 -1.11018 0.08567 -1.11343 C 0.08633 -1.11597 0.08646 -1.11852 0.08711 -1.12083 C 0.08789 -1.12407 0.08906 -1.12708 0.08984 -1.13056 C 0.09036 -1.13287 0.09023 -1.13588 0.09114 -1.13773 C 0.09219 -1.14005 0.09388 -1.14097 0.09531 -1.14259 C 0.10117 -1.16366 0.0944 -1.1419 0.10208 -1.15949 C 0.10208 -1.15926 0.10885 -1.17778 0.11028 -1.18148 L 0.11302 -1.18866 C 0.11393 -1.1912 0.11484 -1.19352 0.11575 -1.19606 C 0.11705 -1.2 0.11862 -1.20393 0.11979 -1.2081 C 0.12539 -1.22824 0.11601 -1.20185 0.12383 -1.22268 C 0.12435 -1.225 0.12461 -1.22755 0.12526 -1.22986 C 0.1276 -1.23958 0.13021 -1.24745 0.13346 -1.25625 C 0.13515 -1.26134 0.13893 -1.27083 0.13893 -1.2706 L 0.14166 -1.28542 L 0.14297 -1.29282 L 0.14297 -1.29259 " pathEditMode="relative" rAng="0" ptsTypes="AAAAAAAAAAAAAAAAAAAAAAAAAAAAAAAAAAAAAAAAAAAAAAAAAAAAAAAAAAAAAAAAAAAAAAAAAAAAAAAAAAAAAA">
                                      <p:cBhvr>
                                        <p:cTn id="147" dur="2000" fill="hold"/>
                                        <p:tgtEl>
                                          <p:spTgt spid="55"/>
                                        </p:tgtEl>
                                        <p:attrNameLst>
                                          <p:attrName>ppt_x</p:attrName>
                                          <p:attrName>ppt_y</p:attrName>
                                        </p:attrNameLst>
                                      </p:cBhvr>
                                      <p:rCtr x="7969" y="-64468"/>
                                    </p:animMotion>
                                  </p:childTnLst>
                                </p:cTn>
                              </p:par>
                              <p:par>
                                <p:cTn id="148" presetID="10" presetClass="entr" presetSubtype="0" fill="hold" grpId="1" nodeType="withEffect">
                                  <p:stCondLst>
                                    <p:cond delay="700"/>
                                  </p:stCondLst>
                                  <p:childTnLst>
                                    <p:set>
                                      <p:cBhvr>
                                        <p:cTn id="149" dur="1" fill="hold">
                                          <p:stCondLst>
                                            <p:cond delay="0"/>
                                          </p:stCondLst>
                                        </p:cTn>
                                        <p:tgtEl>
                                          <p:spTgt spid="43"/>
                                        </p:tgtEl>
                                        <p:attrNameLst>
                                          <p:attrName>style.visibility</p:attrName>
                                        </p:attrNameLst>
                                      </p:cBhvr>
                                      <p:to>
                                        <p:strVal val="visible"/>
                                      </p:to>
                                    </p:set>
                                    <p:animEffect transition="in" filter="fade">
                                      <p:cBhvr>
                                        <p:cTn id="150" dur="500"/>
                                        <p:tgtEl>
                                          <p:spTgt spid="43"/>
                                        </p:tgtEl>
                                      </p:cBhvr>
                                    </p:animEffect>
                                  </p:childTnLst>
                                </p:cTn>
                              </p:par>
                              <p:par>
                                <p:cTn id="151" presetID="10" presetClass="entr" presetSubtype="0" fill="hold" grpId="1" nodeType="withEffect">
                                  <p:stCondLst>
                                    <p:cond delay="700"/>
                                  </p:stCondLst>
                                  <p:childTnLst>
                                    <p:set>
                                      <p:cBhvr>
                                        <p:cTn id="152" dur="1" fill="hold">
                                          <p:stCondLst>
                                            <p:cond delay="0"/>
                                          </p:stCondLst>
                                        </p:cTn>
                                        <p:tgtEl>
                                          <p:spTgt spid="42"/>
                                        </p:tgtEl>
                                        <p:attrNameLst>
                                          <p:attrName>style.visibility</p:attrName>
                                        </p:attrNameLst>
                                      </p:cBhvr>
                                      <p:to>
                                        <p:strVal val="visible"/>
                                      </p:to>
                                    </p:set>
                                    <p:animEffect transition="in" filter="fade">
                                      <p:cBhvr>
                                        <p:cTn id="153" dur="500"/>
                                        <p:tgtEl>
                                          <p:spTgt spid="42"/>
                                        </p:tgtEl>
                                      </p:cBhvr>
                                    </p:animEffect>
                                  </p:childTnLst>
                                </p:cTn>
                              </p:par>
                              <p:par>
                                <p:cTn id="154" presetID="35" presetClass="path" presetSubtype="0" repeatCount="indefinite" fill="hold" grpId="0" nodeType="withEffect">
                                  <p:stCondLst>
                                    <p:cond delay="500"/>
                                  </p:stCondLst>
                                  <p:childTnLst>
                                    <p:animMotion origin="layout" path="M 0.00586 1.85185E-6 L -1.13555 1.85185E-6 " pathEditMode="relative" rAng="0" ptsTypes="AA">
                                      <p:cBhvr>
                                        <p:cTn id="155" dur="500" fill="hold"/>
                                        <p:tgtEl>
                                          <p:spTgt spid="43"/>
                                        </p:tgtEl>
                                        <p:attrNameLst>
                                          <p:attrName>ppt_x</p:attrName>
                                          <p:attrName>ppt_y</p:attrName>
                                        </p:attrNameLst>
                                      </p:cBhvr>
                                      <p:rCtr x="-57070" y="0"/>
                                    </p:animMotion>
                                  </p:childTnLst>
                                </p:cTn>
                              </p:par>
                              <p:par>
                                <p:cTn id="156" presetID="35" presetClass="path" presetSubtype="0" repeatCount="indefinite" fill="hold" grpId="0" nodeType="withEffect">
                                  <p:stCondLst>
                                    <p:cond delay="500"/>
                                  </p:stCondLst>
                                  <p:childTnLst>
                                    <p:animMotion origin="layout" path="M -4.16667E-6 1.85185E-6 L -1.00533 1.85185E-6 " pathEditMode="relative" rAng="0" ptsTypes="AA">
                                      <p:cBhvr>
                                        <p:cTn id="157" dur="500" fill="hold"/>
                                        <p:tgtEl>
                                          <p:spTgt spid="42"/>
                                        </p:tgtEl>
                                        <p:attrNameLst>
                                          <p:attrName>ppt_x</p:attrName>
                                          <p:attrName>ppt_y</p:attrName>
                                        </p:attrNameLst>
                                      </p:cBhvr>
                                      <p:rCtr x="-50273" y="0"/>
                                    </p:animMotion>
                                  </p:childTnLst>
                                </p:cTn>
                              </p:par>
                              <p:par>
                                <p:cTn id="158" presetID="10" presetClass="entr" presetSubtype="0" fill="hold" grpId="1" nodeType="withEffect">
                                  <p:stCondLst>
                                    <p:cond delay="700"/>
                                  </p:stCondLst>
                                  <p:childTnLst>
                                    <p:set>
                                      <p:cBhvr>
                                        <p:cTn id="159" dur="1" fill="hold">
                                          <p:stCondLst>
                                            <p:cond delay="0"/>
                                          </p:stCondLst>
                                        </p:cTn>
                                        <p:tgtEl>
                                          <p:spTgt spid="41"/>
                                        </p:tgtEl>
                                        <p:attrNameLst>
                                          <p:attrName>style.visibility</p:attrName>
                                        </p:attrNameLst>
                                      </p:cBhvr>
                                      <p:to>
                                        <p:strVal val="visible"/>
                                      </p:to>
                                    </p:set>
                                    <p:animEffect transition="in" filter="fade">
                                      <p:cBhvr>
                                        <p:cTn id="160" dur="500"/>
                                        <p:tgtEl>
                                          <p:spTgt spid="41"/>
                                        </p:tgtEl>
                                      </p:cBhvr>
                                    </p:animEffect>
                                  </p:childTnLst>
                                </p:cTn>
                              </p:par>
                              <p:par>
                                <p:cTn id="161" presetID="10" presetClass="entr" presetSubtype="0" fill="hold" grpId="1" nodeType="withEffect">
                                  <p:stCondLst>
                                    <p:cond delay="700"/>
                                  </p:stCondLst>
                                  <p:childTnLst>
                                    <p:set>
                                      <p:cBhvr>
                                        <p:cTn id="162" dur="1" fill="hold">
                                          <p:stCondLst>
                                            <p:cond delay="0"/>
                                          </p:stCondLst>
                                        </p:cTn>
                                        <p:tgtEl>
                                          <p:spTgt spid="40"/>
                                        </p:tgtEl>
                                        <p:attrNameLst>
                                          <p:attrName>style.visibility</p:attrName>
                                        </p:attrNameLst>
                                      </p:cBhvr>
                                      <p:to>
                                        <p:strVal val="visible"/>
                                      </p:to>
                                    </p:set>
                                    <p:animEffect transition="in" filter="fade">
                                      <p:cBhvr>
                                        <p:cTn id="163" dur="500"/>
                                        <p:tgtEl>
                                          <p:spTgt spid="40"/>
                                        </p:tgtEl>
                                      </p:cBhvr>
                                    </p:animEffect>
                                  </p:childTnLst>
                                </p:cTn>
                              </p:par>
                              <p:par>
                                <p:cTn id="164" presetID="35" presetClass="path" presetSubtype="0" repeatCount="indefinite" fill="hold" grpId="0" nodeType="withEffect">
                                  <p:stCondLst>
                                    <p:cond delay="500"/>
                                  </p:stCondLst>
                                  <p:childTnLst>
                                    <p:animMotion origin="layout" path="M 1.09752 -3.33333E-6 L -0.04388 -3.33333E-6 " pathEditMode="relative" rAng="0" ptsTypes="AA">
                                      <p:cBhvr>
                                        <p:cTn id="165" dur="500" spd="-100000" fill="hold"/>
                                        <p:tgtEl>
                                          <p:spTgt spid="41"/>
                                        </p:tgtEl>
                                        <p:attrNameLst>
                                          <p:attrName>ppt_x</p:attrName>
                                          <p:attrName>ppt_y</p:attrName>
                                        </p:attrNameLst>
                                      </p:cBhvr>
                                      <p:rCtr x="-57070" y="0"/>
                                    </p:animMotion>
                                  </p:childTnLst>
                                </p:cTn>
                              </p:par>
                              <p:par>
                                <p:cTn id="166" presetID="35" presetClass="path" presetSubtype="0" repeatCount="indefinite" fill="hold" grpId="0" nodeType="withEffect">
                                  <p:stCondLst>
                                    <p:cond delay="500"/>
                                  </p:stCondLst>
                                  <p:childTnLst>
                                    <p:animMotion origin="layout" path="M 0.98711 -3.33333E-6 L -0.01823 -3.33333E-6 " pathEditMode="relative" rAng="0" ptsTypes="AA">
                                      <p:cBhvr>
                                        <p:cTn id="167" dur="500" spd="-100000" fill="hold"/>
                                        <p:tgtEl>
                                          <p:spTgt spid="40"/>
                                        </p:tgtEl>
                                        <p:attrNameLst>
                                          <p:attrName>ppt_x</p:attrName>
                                          <p:attrName>ppt_y</p:attrName>
                                        </p:attrNameLst>
                                      </p:cBhvr>
                                      <p:rCtr x="-50260" y="0"/>
                                    </p:animMotion>
                                  </p:childTnLst>
                                </p:cTn>
                              </p:par>
                              <p:par>
                                <p:cTn id="168" presetID="10" presetClass="entr" presetSubtype="0" fill="hold" grpId="1" nodeType="withEffect">
                                  <p:stCondLst>
                                    <p:cond delay="900"/>
                                  </p:stCondLst>
                                  <p:childTnLst>
                                    <p:set>
                                      <p:cBhvr>
                                        <p:cTn id="169" dur="1" fill="hold">
                                          <p:stCondLst>
                                            <p:cond delay="0"/>
                                          </p:stCondLst>
                                        </p:cTn>
                                        <p:tgtEl>
                                          <p:spTgt spid="39"/>
                                        </p:tgtEl>
                                        <p:attrNameLst>
                                          <p:attrName>style.visibility</p:attrName>
                                        </p:attrNameLst>
                                      </p:cBhvr>
                                      <p:to>
                                        <p:strVal val="visible"/>
                                      </p:to>
                                    </p:set>
                                    <p:animEffect transition="in" filter="fade">
                                      <p:cBhvr>
                                        <p:cTn id="170" dur="500"/>
                                        <p:tgtEl>
                                          <p:spTgt spid="39"/>
                                        </p:tgtEl>
                                      </p:cBhvr>
                                    </p:animEffect>
                                  </p:childTnLst>
                                </p:cTn>
                              </p:par>
                              <p:par>
                                <p:cTn id="171" presetID="10" presetClass="entr" presetSubtype="0" fill="hold" grpId="1" nodeType="withEffect">
                                  <p:stCondLst>
                                    <p:cond delay="900"/>
                                  </p:stCondLst>
                                  <p:childTnLst>
                                    <p:set>
                                      <p:cBhvr>
                                        <p:cTn id="172" dur="1" fill="hold">
                                          <p:stCondLst>
                                            <p:cond delay="0"/>
                                          </p:stCondLst>
                                        </p:cTn>
                                        <p:tgtEl>
                                          <p:spTgt spid="38"/>
                                        </p:tgtEl>
                                        <p:attrNameLst>
                                          <p:attrName>style.visibility</p:attrName>
                                        </p:attrNameLst>
                                      </p:cBhvr>
                                      <p:to>
                                        <p:strVal val="visible"/>
                                      </p:to>
                                    </p:set>
                                    <p:animEffect transition="in" filter="fade">
                                      <p:cBhvr>
                                        <p:cTn id="173" dur="500"/>
                                        <p:tgtEl>
                                          <p:spTgt spid="38"/>
                                        </p:tgtEl>
                                      </p:cBhvr>
                                    </p:animEffect>
                                  </p:childTnLst>
                                </p:cTn>
                              </p:par>
                              <p:par>
                                <p:cTn id="174" presetID="35" presetClass="path" presetSubtype="0" repeatCount="indefinite" fill="hold" grpId="0" nodeType="withEffect">
                                  <p:stCondLst>
                                    <p:cond delay="700"/>
                                  </p:stCondLst>
                                  <p:childTnLst>
                                    <p:animMotion origin="layout" path="M 0.00586 -4.81481E-6 L -1.13554 -4.81481E-6 " pathEditMode="relative" rAng="0" ptsTypes="AA">
                                      <p:cBhvr>
                                        <p:cTn id="175" dur="500" fill="hold"/>
                                        <p:tgtEl>
                                          <p:spTgt spid="39"/>
                                        </p:tgtEl>
                                        <p:attrNameLst>
                                          <p:attrName>ppt_x</p:attrName>
                                          <p:attrName>ppt_y</p:attrName>
                                        </p:attrNameLst>
                                      </p:cBhvr>
                                      <p:rCtr x="-57070" y="0"/>
                                    </p:animMotion>
                                  </p:childTnLst>
                                </p:cTn>
                              </p:par>
                              <p:par>
                                <p:cTn id="176" presetID="35" presetClass="path" presetSubtype="0" repeatCount="indefinite" fill="hold" grpId="0" nodeType="withEffect">
                                  <p:stCondLst>
                                    <p:cond delay="700"/>
                                  </p:stCondLst>
                                  <p:childTnLst>
                                    <p:animMotion origin="layout" path="M 2.91667E-6 -4.81481E-6 L -1.00534 -4.81481E-6 " pathEditMode="relative" rAng="0" ptsTypes="AA">
                                      <p:cBhvr>
                                        <p:cTn id="177" dur="500" fill="hold"/>
                                        <p:tgtEl>
                                          <p:spTgt spid="38"/>
                                        </p:tgtEl>
                                        <p:attrNameLst>
                                          <p:attrName>ppt_x</p:attrName>
                                          <p:attrName>ppt_y</p:attrName>
                                        </p:attrNameLst>
                                      </p:cBhvr>
                                      <p:rCtr x="-502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9" grpId="0"/>
      <p:bldP spid="39" grpId="1"/>
      <p:bldP spid="40" grpId="0"/>
      <p:bldP spid="40" grpId="1"/>
      <p:bldP spid="41" grpId="0"/>
      <p:bldP spid="41" grpId="1"/>
      <p:bldP spid="42" grpId="0"/>
      <p:bldP spid="42" grpId="1"/>
      <p:bldP spid="43" grpId="0"/>
      <p:bldP spid="43" grpId="1"/>
      <p:bldP spid="44" grpId="0" animBg="1"/>
      <p:bldP spid="44" grpId="1" animBg="1"/>
      <p:bldP spid="45" grpId="0" animBg="1"/>
      <p:bldP spid="46" grpId="0" animBg="1"/>
      <p:bldP spid="46" grpId="1" animBg="1"/>
      <p:bldP spid="47" grpId="0" animBg="1"/>
      <p:bldP spid="48" grpId="0" animBg="1"/>
      <p:bldP spid="48" grpId="1" animBg="1"/>
      <p:bldP spid="49" grpId="0" animBg="1"/>
      <p:bldP spid="49" grpId="1" animBg="1"/>
      <p:bldP spid="50" grpId="0" animBg="1"/>
      <p:bldP spid="51" grpId="0" animBg="1"/>
      <p:bldP spid="51" grpId="1" animBg="1"/>
      <p:bldP spid="52" grpId="0" animBg="1"/>
      <p:bldP spid="52" grpId="1" animBg="1"/>
      <p:bldP spid="53" grpId="0" animBg="1"/>
      <p:bldP spid="54" grpId="0" animBg="1"/>
      <p:bldP spid="63" grpId="0" animBg="1"/>
      <p:bldP spid="63" grpId="1" animBg="1"/>
      <p:bldP spid="107" grpId="0" animBg="1"/>
      <p:bldP spid="107" grpId="1" animBg="1"/>
      <p:bldP spid="126" grpId="0" animBg="1"/>
      <p:bldP spid="126" grpId="1" animBg="1"/>
      <p:bldP spid="141" grpId="0" animBg="1"/>
      <p:bldP spid="141" grpId="1" animBg="1"/>
      <p:bldP spid="142" grpId="0" animBg="1"/>
      <p:bldP spid="142" grpId="1" animBg="1"/>
      <p:bldP spid="143" grpId="0" animBg="1"/>
      <p:bldP spid="143" grpId="1" animBg="1"/>
      <p:bldP spid="144" grpId="0" animBg="1"/>
      <p:bldP spid="145"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13496</TotalTime>
  <Words>558</Words>
  <Application>Microsoft Office PowerPoint</Application>
  <PresentationFormat>宽屏</PresentationFormat>
  <Paragraphs>121</Paragraphs>
  <Slides>9</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A-OTF Gothic MB101 Pro H</vt:lpstr>
      <vt:lpstr>CiscoSans ExtraLight</vt:lpstr>
      <vt:lpstr>等线</vt:lpstr>
      <vt:lpstr>等线 Light</vt:lpstr>
      <vt:lpstr>微软雅黑</vt:lpstr>
      <vt:lpstr>宋体</vt:lpstr>
      <vt:lpstr>Arial</vt:lpstr>
      <vt:lpstr>Calibri</vt:lpstr>
      <vt:lpstr>Calibri Light</vt:lpstr>
      <vt:lpstr>Consolas</vt:lpstr>
      <vt:lpstr>Impact</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linkplus,co.ltd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Through Innovations  Innovation Forum, CRDC, 2014</dc:title>
  <dc:creator>Wenyan Qin (wenyanq@ca.ibm.com)</dc:creator>
  <cp:lastModifiedBy>qwy</cp:lastModifiedBy>
  <cp:revision>1247</cp:revision>
  <dcterms:created xsi:type="dcterms:W3CDTF">2014-05-17T07:04:40Z</dcterms:created>
  <dcterms:modified xsi:type="dcterms:W3CDTF">2017-07-13T00:01:19Z</dcterms:modified>
</cp:coreProperties>
</file>