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39"/>
  </p:notesMasterIdLst>
  <p:sldIdLst>
    <p:sldId id="266" r:id="rId4"/>
    <p:sldId id="267" r:id="rId5"/>
    <p:sldId id="292" r:id="rId6"/>
    <p:sldId id="278" r:id="rId7"/>
    <p:sldId id="279" r:id="rId8"/>
    <p:sldId id="280" r:id="rId9"/>
    <p:sldId id="281" r:id="rId10"/>
    <p:sldId id="256" r:id="rId11"/>
    <p:sldId id="258" r:id="rId12"/>
    <p:sldId id="259" r:id="rId13"/>
    <p:sldId id="276" r:id="rId14"/>
    <p:sldId id="275" r:id="rId15"/>
    <p:sldId id="261" r:id="rId16"/>
    <p:sldId id="289" r:id="rId17"/>
    <p:sldId id="260" r:id="rId18"/>
    <p:sldId id="277" r:id="rId19"/>
    <p:sldId id="295" r:id="rId20"/>
    <p:sldId id="264" r:id="rId21"/>
    <p:sldId id="265" r:id="rId22"/>
    <p:sldId id="268" r:id="rId23"/>
    <p:sldId id="291" r:id="rId24"/>
    <p:sldId id="269" r:id="rId25"/>
    <p:sldId id="270" r:id="rId26"/>
    <p:sldId id="271" r:id="rId27"/>
    <p:sldId id="272" r:id="rId28"/>
    <p:sldId id="273" r:id="rId29"/>
    <p:sldId id="290" r:id="rId30"/>
    <p:sldId id="274" r:id="rId31"/>
    <p:sldId id="285" r:id="rId32"/>
    <p:sldId id="286" r:id="rId33"/>
    <p:sldId id="293" r:id="rId34"/>
    <p:sldId id="294" r:id="rId35"/>
    <p:sldId id="287" r:id="rId36"/>
    <p:sldId id="296"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8/27/2017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23</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24</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25</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26</a:t>
            </a:fld>
            <a:endParaRPr lang="en-US"/>
          </a:p>
        </p:txBody>
      </p:sp>
    </p:spTree>
    <p:extLst>
      <p:ext uri="{BB962C8B-B14F-4D97-AF65-F5344CB8AC3E}">
        <p14:creationId xmlns:p14="http://schemas.microsoft.com/office/powerpoint/2010/main" val="358053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27</a:t>
            </a:fld>
            <a:endParaRPr lang="en-US"/>
          </a:p>
        </p:txBody>
      </p:sp>
    </p:spTree>
    <p:extLst>
      <p:ext uri="{BB962C8B-B14F-4D97-AF65-F5344CB8AC3E}">
        <p14:creationId xmlns:p14="http://schemas.microsoft.com/office/powerpoint/2010/main" val="197001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8/27/2017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8/27/2017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8/27/2017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8/27/2017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8/27/2017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8/27/2017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8/27/2017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8/27/2017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8/27/2017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8/27/2017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3" Type="http://schemas.openxmlformats.org/officeDocument/2006/relationships/image" Target="../media/image30.emf"/><Relationship Id="rId18" Type="http://schemas.openxmlformats.org/officeDocument/2006/relationships/image" Target="../media/image35.png"/><Relationship Id="rId26" Type="http://schemas.openxmlformats.org/officeDocument/2006/relationships/image" Target="../media/image43.emf"/><Relationship Id="rId39" Type="http://schemas.openxmlformats.org/officeDocument/2006/relationships/image" Target="../media/image56.png"/><Relationship Id="rId21" Type="http://schemas.openxmlformats.org/officeDocument/2006/relationships/image" Target="../media/image38.emf"/><Relationship Id="rId34" Type="http://schemas.openxmlformats.org/officeDocument/2006/relationships/image" Target="../media/image51.png"/><Relationship Id="rId42" Type="http://schemas.openxmlformats.org/officeDocument/2006/relationships/image" Target="../media/image59.emf"/><Relationship Id="rId47" Type="http://schemas.openxmlformats.org/officeDocument/2006/relationships/image" Target="../media/image64.png"/><Relationship Id="rId50" Type="http://schemas.openxmlformats.org/officeDocument/2006/relationships/image" Target="../media/image67.png"/><Relationship Id="rId55" Type="http://schemas.openxmlformats.org/officeDocument/2006/relationships/image" Target="../media/image72.png"/><Relationship Id="rId63" Type="http://schemas.openxmlformats.org/officeDocument/2006/relationships/image" Target="../media/image80.emf"/><Relationship Id="rId68" Type="http://schemas.openxmlformats.org/officeDocument/2006/relationships/image" Target="../media/image85.emf"/><Relationship Id="rId7" Type="http://schemas.openxmlformats.org/officeDocument/2006/relationships/image" Target="../media/image24.emf"/><Relationship Id="rId2" Type="http://schemas.openxmlformats.org/officeDocument/2006/relationships/image" Target="../media/image19.emf"/><Relationship Id="rId16" Type="http://schemas.openxmlformats.org/officeDocument/2006/relationships/image" Target="../media/image33.emf"/><Relationship Id="rId29"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image" Target="../media/image28.emf"/><Relationship Id="rId24" Type="http://schemas.openxmlformats.org/officeDocument/2006/relationships/image" Target="../media/image41.emf"/><Relationship Id="rId32" Type="http://schemas.openxmlformats.org/officeDocument/2006/relationships/image" Target="../media/image49.png"/><Relationship Id="rId37" Type="http://schemas.openxmlformats.org/officeDocument/2006/relationships/image" Target="../media/image54.png"/><Relationship Id="rId40" Type="http://schemas.openxmlformats.org/officeDocument/2006/relationships/image" Target="../media/image57.png"/><Relationship Id="rId45" Type="http://schemas.openxmlformats.org/officeDocument/2006/relationships/image" Target="../media/image62.emf"/><Relationship Id="rId53" Type="http://schemas.openxmlformats.org/officeDocument/2006/relationships/image" Target="../media/image70.png"/><Relationship Id="rId58" Type="http://schemas.openxmlformats.org/officeDocument/2006/relationships/image" Target="../media/image75.emf"/><Relationship Id="rId66" Type="http://schemas.openxmlformats.org/officeDocument/2006/relationships/image" Target="../media/image83.emf"/><Relationship Id="rId5" Type="http://schemas.openxmlformats.org/officeDocument/2006/relationships/image" Target="../media/image22.png"/><Relationship Id="rId15" Type="http://schemas.openxmlformats.org/officeDocument/2006/relationships/image" Target="../media/image32.emf"/><Relationship Id="rId23" Type="http://schemas.openxmlformats.org/officeDocument/2006/relationships/image" Target="../media/image40.emf"/><Relationship Id="rId28" Type="http://schemas.openxmlformats.org/officeDocument/2006/relationships/image" Target="../media/image45.emf"/><Relationship Id="rId36" Type="http://schemas.openxmlformats.org/officeDocument/2006/relationships/image" Target="../media/image53.png"/><Relationship Id="rId49" Type="http://schemas.openxmlformats.org/officeDocument/2006/relationships/image" Target="../media/image66.png"/><Relationship Id="rId57" Type="http://schemas.openxmlformats.org/officeDocument/2006/relationships/image" Target="../media/image74.emf"/><Relationship Id="rId61" Type="http://schemas.openxmlformats.org/officeDocument/2006/relationships/image" Target="../media/image78.emf"/><Relationship Id="rId10" Type="http://schemas.openxmlformats.org/officeDocument/2006/relationships/image" Target="../media/image27.emf"/><Relationship Id="rId19" Type="http://schemas.openxmlformats.org/officeDocument/2006/relationships/image" Target="../media/image36.png"/><Relationship Id="rId31" Type="http://schemas.openxmlformats.org/officeDocument/2006/relationships/image" Target="../media/image48.png"/><Relationship Id="rId44" Type="http://schemas.openxmlformats.org/officeDocument/2006/relationships/image" Target="../media/image61.emf"/><Relationship Id="rId52" Type="http://schemas.openxmlformats.org/officeDocument/2006/relationships/image" Target="../media/image69.png"/><Relationship Id="rId60" Type="http://schemas.openxmlformats.org/officeDocument/2006/relationships/image" Target="../media/image77.png"/><Relationship Id="rId65" Type="http://schemas.openxmlformats.org/officeDocument/2006/relationships/image" Target="../media/image82.emf"/><Relationship Id="rId4" Type="http://schemas.openxmlformats.org/officeDocument/2006/relationships/image" Target="../media/image21.png"/><Relationship Id="rId9" Type="http://schemas.openxmlformats.org/officeDocument/2006/relationships/image" Target="../media/image26.emf"/><Relationship Id="rId14" Type="http://schemas.openxmlformats.org/officeDocument/2006/relationships/image" Target="../media/image31.emf"/><Relationship Id="rId22" Type="http://schemas.openxmlformats.org/officeDocument/2006/relationships/image" Target="../media/image39.emf"/><Relationship Id="rId27" Type="http://schemas.openxmlformats.org/officeDocument/2006/relationships/image" Target="../media/image44.emf"/><Relationship Id="rId30" Type="http://schemas.openxmlformats.org/officeDocument/2006/relationships/image" Target="../media/image47.png"/><Relationship Id="rId35" Type="http://schemas.openxmlformats.org/officeDocument/2006/relationships/image" Target="../media/image52.png"/><Relationship Id="rId43" Type="http://schemas.openxmlformats.org/officeDocument/2006/relationships/image" Target="../media/image60.emf"/><Relationship Id="rId48" Type="http://schemas.openxmlformats.org/officeDocument/2006/relationships/image" Target="../media/image65.png"/><Relationship Id="rId56" Type="http://schemas.openxmlformats.org/officeDocument/2006/relationships/image" Target="../media/image73.png"/><Relationship Id="rId64" Type="http://schemas.openxmlformats.org/officeDocument/2006/relationships/image" Target="../media/image81.emf"/><Relationship Id="rId8" Type="http://schemas.openxmlformats.org/officeDocument/2006/relationships/image" Target="../media/image25.emf"/><Relationship Id="rId51" Type="http://schemas.openxmlformats.org/officeDocument/2006/relationships/image" Target="../media/image68.png"/><Relationship Id="rId3" Type="http://schemas.openxmlformats.org/officeDocument/2006/relationships/image" Target="../media/image20.emf"/><Relationship Id="rId12" Type="http://schemas.openxmlformats.org/officeDocument/2006/relationships/image" Target="../media/image29.emf"/><Relationship Id="rId17" Type="http://schemas.openxmlformats.org/officeDocument/2006/relationships/image" Target="../media/image34.emf"/><Relationship Id="rId25" Type="http://schemas.openxmlformats.org/officeDocument/2006/relationships/image" Target="../media/image42.emf"/><Relationship Id="rId33" Type="http://schemas.openxmlformats.org/officeDocument/2006/relationships/image" Target="../media/image50.png"/><Relationship Id="rId38" Type="http://schemas.openxmlformats.org/officeDocument/2006/relationships/image" Target="../media/image55.png"/><Relationship Id="rId46" Type="http://schemas.openxmlformats.org/officeDocument/2006/relationships/image" Target="../media/image63.emf"/><Relationship Id="rId59" Type="http://schemas.openxmlformats.org/officeDocument/2006/relationships/image" Target="../media/image76.png"/><Relationship Id="rId67" Type="http://schemas.openxmlformats.org/officeDocument/2006/relationships/image" Target="../media/image84.emf"/><Relationship Id="rId20" Type="http://schemas.openxmlformats.org/officeDocument/2006/relationships/image" Target="../media/image37.emf"/><Relationship Id="rId41" Type="http://schemas.openxmlformats.org/officeDocument/2006/relationships/image" Target="../media/image58.emf"/><Relationship Id="rId54" Type="http://schemas.openxmlformats.org/officeDocument/2006/relationships/image" Target="../media/image71.png"/><Relationship Id="rId62" Type="http://schemas.openxmlformats.org/officeDocument/2006/relationships/image" Target="../media/image79.emf"/></Relationships>
</file>

<file path=ppt/slides/_rels/slide12.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image" Target="../media/image97.emf"/><Relationship Id="rId18" Type="http://schemas.openxmlformats.org/officeDocument/2006/relationships/image" Target="../media/image101.emf"/><Relationship Id="rId26" Type="http://schemas.openxmlformats.org/officeDocument/2006/relationships/image" Target="../media/image109.emf"/><Relationship Id="rId3" Type="http://schemas.openxmlformats.org/officeDocument/2006/relationships/image" Target="../media/image87.emf"/><Relationship Id="rId21" Type="http://schemas.openxmlformats.org/officeDocument/2006/relationships/image" Target="../media/image104.emf"/><Relationship Id="rId7" Type="http://schemas.openxmlformats.org/officeDocument/2006/relationships/image" Target="../media/image91.emf"/><Relationship Id="rId12" Type="http://schemas.openxmlformats.org/officeDocument/2006/relationships/image" Target="../media/image96.emf"/><Relationship Id="rId17" Type="http://schemas.openxmlformats.org/officeDocument/2006/relationships/image" Target="../media/image12.emf"/><Relationship Id="rId25" Type="http://schemas.openxmlformats.org/officeDocument/2006/relationships/image" Target="../media/image108.emf"/><Relationship Id="rId2" Type="http://schemas.openxmlformats.org/officeDocument/2006/relationships/image" Target="../media/image86.emf"/><Relationship Id="rId16" Type="http://schemas.openxmlformats.org/officeDocument/2006/relationships/image" Target="../media/image100.emf"/><Relationship Id="rId20" Type="http://schemas.openxmlformats.org/officeDocument/2006/relationships/image" Target="../media/image103.emf"/><Relationship Id="rId1" Type="http://schemas.openxmlformats.org/officeDocument/2006/relationships/slideLayout" Target="../slideLayouts/slideLayout2.xml"/><Relationship Id="rId6" Type="http://schemas.openxmlformats.org/officeDocument/2006/relationships/image" Target="../media/image90.emf"/><Relationship Id="rId11" Type="http://schemas.openxmlformats.org/officeDocument/2006/relationships/image" Target="../media/image95.emf"/><Relationship Id="rId24" Type="http://schemas.openxmlformats.org/officeDocument/2006/relationships/image" Target="../media/image107.emf"/><Relationship Id="rId5" Type="http://schemas.openxmlformats.org/officeDocument/2006/relationships/image" Target="../media/image89.emf"/><Relationship Id="rId15" Type="http://schemas.openxmlformats.org/officeDocument/2006/relationships/image" Target="../media/image99.emf"/><Relationship Id="rId23" Type="http://schemas.openxmlformats.org/officeDocument/2006/relationships/image" Target="../media/image106.emf"/><Relationship Id="rId28" Type="http://schemas.openxmlformats.org/officeDocument/2006/relationships/image" Target="../media/image111.emf"/><Relationship Id="rId10" Type="http://schemas.openxmlformats.org/officeDocument/2006/relationships/image" Target="../media/image94.emf"/><Relationship Id="rId19" Type="http://schemas.openxmlformats.org/officeDocument/2006/relationships/image" Target="../media/image102.emf"/><Relationship Id="rId4" Type="http://schemas.openxmlformats.org/officeDocument/2006/relationships/image" Target="../media/image88.emf"/><Relationship Id="rId9" Type="http://schemas.openxmlformats.org/officeDocument/2006/relationships/image" Target="../media/image93.emf"/><Relationship Id="rId14" Type="http://schemas.openxmlformats.org/officeDocument/2006/relationships/image" Target="../media/image98.emf"/><Relationship Id="rId22" Type="http://schemas.openxmlformats.org/officeDocument/2006/relationships/image" Target="../media/image105.emf"/><Relationship Id="rId27" Type="http://schemas.openxmlformats.org/officeDocument/2006/relationships/image" Target="../media/image1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1.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2.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23.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5.png"/><Relationship Id="rId7" Type="http://schemas.openxmlformats.org/officeDocument/2006/relationships/image" Target="../media/image126.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28.jpg"/><Relationship Id="rId5" Type="http://schemas.openxmlformats.org/officeDocument/2006/relationships/image" Target="../media/image123.png"/><Relationship Id="rId4" Type="http://schemas.openxmlformats.org/officeDocument/2006/relationships/image" Target="../media/image122.png"/></Relationships>
</file>

<file path=ppt/slides/_rels/slide24.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7.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26.png"/><Relationship Id="rId5" Type="http://schemas.openxmlformats.org/officeDocument/2006/relationships/image" Target="../media/image123.png"/><Relationship Id="rId4" Type="http://schemas.openxmlformats.org/officeDocument/2006/relationships/image" Target="../media/image122.png"/></Relationships>
</file>

<file path=ppt/slides/_rels/slide2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8.png"/><Relationship Id="rId3" Type="http://schemas.openxmlformats.org/officeDocument/2006/relationships/image" Target="../media/image110.emf"/><Relationship Id="rId7" Type="http://schemas.openxmlformats.org/officeDocument/2006/relationships/image" Target="../media/image133.png"/><Relationship Id="rId12" Type="http://schemas.openxmlformats.org/officeDocument/2006/relationships/image" Target="../media/image111.emf"/><Relationship Id="rId17" Type="http://schemas.openxmlformats.org/officeDocument/2006/relationships/image" Target="../media/image96.emf"/><Relationship Id="rId2" Type="http://schemas.openxmlformats.org/officeDocument/2006/relationships/image" Target="../media/image130.png"/><Relationship Id="rId16" Type="http://schemas.openxmlformats.org/officeDocument/2006/relationships/image" Target="../media/image140.png"/><Relationship Id="rId1" Type="http://schemas.openxmlformats.org/officeDocument/2006/relationships/slideLayout" Target="../slideLayouts/slideLayout24.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12.png"/><Relationship Id="rId15" Type="http://schemas.openxmlformats.org/officeDocument/2006/relationships/image" Target="../media/image101.emf"/><Relationship Id="rId10" Type="http://schemas.openxmlformats.org/officeDocument/2006/relationships/image" Target="../media/image136.png"/><Relationship Id="rId4" Type="http://schemas.openxmlformats.org/officeDocument/2006/relationships/image" Target="../media/image131.png"/><Relationship Id="rId9" Type="http://schemas.openxmlformats.org/officeDocument/2006/relationships/image" Target="../media/image135.png"/><Relationship Id="rId14" Type="http://schemas.openxmlformats.org/officeDocument/2006/relationships/image" Target="../media/image13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image" Target="../media/image140.png"/><Relationship Id="rId3" Type="http://schemas.openxmlformats.org/officeDocument/2006/relationships/image" Target="../media/image112.png"/><Relationship Id="rId7" Type="http://schemas.openxmlformats.org/officeDocument/2006/relationships/image" Target="../media/image135.png"/><Relationship Id="rId12" Type="http://schemas.openxmlformats.org/officeDocument/2006/relationships/image" Target="../media/image136.png"/><Relationship Id="rId2" Type="http://schemas.openxmlformats.org/officeDocument/2006/relationships/image" Target="../media/image131.png"/><Relationship Id="rId1" Type="http://schemas.openxmlformats.org/officeDocument/2006/relationships/slideLayout" Target="../slideLayouts/slideLayout24.xml"/><Relationship Id="rId6" Type="http://schemas.openxmlformats.org/officeDocument/2006/relationships/image" Target="../media/image134.png"/><Relationship Id="rId11" Type="http://schemas.openxmlformats.org/officeDocument/2006/relationships/image" Target="../media/image101.emf"/><Relationship Id="rId5" Type="http://schemas.openxmlformats.org/officeDocument/2006/relationships/image" Target="../media/image133.png"/><Relationship Id="rId15" Type="http://schemas.openxmlformats.org/officeDocument/2006/relationships/image" Target="../media/image141.png"/><Relationship Id="rId10" Type="http://schemas.openxmlformats.org/officeDocument/2006/relationships/image" Target="../media/image139.png"/><Relationship Id="rId4" Type="http://schemas.openxmlformats.org/officeDocument/2006/relationships/image" Target="../media/image132.png"/><Relationship Id="rId9" Type="http://schemas.openxmlformats.org/officeDocument/2006/relationships/image" Target="../media/image110.emf"/><Relationship Id="rId14" Type="http://schemas.openxmlformats.org/officeDocument/2006/relationships/image" Target="../media/image96.emf"/></Relationships>
</file>

<file path=ppt/slides/_rels/slide31.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a:t>Merkle</a:t>
            </a:r>
            <a:r>
              <a:rPr lang="en-US" altLang="zh-CN" dirty="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a:t>Mutual Chain</a:t>
            </a:r>
            <a:r>
              <a:rPr lang="zh-CN" altLang="en-US" dirty="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a:t>Mutual Chain</a:t>
            </a:r>
          </a:p>
          <a:p>
            <a:pPr algn="ctr"/>
            <a:r>
              <a:rPr lang="en-US" altLang="zh-CN" dirty="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a:t>Mutual Chain</a:t>
            </a:r>
            <a:r>
              <a:rPr lang="zh-CN" altLang="en-US" dirty="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a:t>Mutual Chain</a:t>
            </a:r>
            <a:r>
              <a:rPr lang="zh-CN" altLang="en-US" dirty="0"/>
              <a:t> 三级链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a:t>Mutual Chain</a:t>
            </a:r>
            <a:r>
              <a:rPr lang="zh-CN" altLang="en-US" dirty="0"/>
              <a:t>  </a:t>
            </a:r>
            <a:r>
              <a:rPr lang="en-US" altLang="zh-CN" dirty="0"/>
              <a:t>N</a:t>
            </a:r>
            <a:r>
              <a:rPr lang="zh-CN" altLang="en-US" dirty="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Tree>
    <p:extLst>
      <p:ext uri="{BB962C8B-B14F-4D97-AF65-F5344CB8AC3E}">
        <p14:creationId xmlns:p14="http://schemas.microsoft.com/office/powerpoint/2010/main" val="14256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E7EDF3"/>
                    </a:solidFill>
                    <a:effectLst/>
                    <a:latin typeface="Calisto MT" panose="0204060305050503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216746" y="4830792"/>
            <a:ext cx="574425" cy="558720"/>
          </a:xfrm>
          <a:prstGeom prst="rect">
            <a:avLst/>
          </a:prstGeom>
        </p:spPr>
      </p:pic>
      <p:pic>
        <p:nvPicPr>
          <p:cNvPr id="2" name="图片 1"/>
          <p:cNvPicPr>
            <a:picLocks noChangeAspect="1"/>
          </p:cNvPicPr>
          <p:nvPr/>
        </p:nvPicPr>
        <p:blipFill>
          <a:blip r:embed="rId28"/>
          <a:stretch>
            <a:fillRect/>
          </a:stretch>
        </p:blipFill>
        <p:spPr>
          <a:xfrm>
            <a:off x="5228631" y="4142116"/>
            <a:ext cx="1123018" cy="1247395"/>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438857"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9438857"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a:t>Mutual Chain</a:t>
            </a:r>
            <a:r>
              <a:rPr lang="zh-CN" altLang="en-US" dirty="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a:t>Mutual Chain</a:t>
            </a:r>
            <a:r>
              <a:rPr lang="zh-CN" altLang="en-US" dirty="0"/>
              <a:t> </a:t>
            </a:r>
            <a:r>
              <a:rPr lang="en-US" altLang="zh-CN" dirty="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4733" y="3604239"/>
            <a:ext cx="916106" cy="517499"/>
          </a:xfrm>
          <a:prstGeom prst="rect">
            <a:avLst/>
          </a:prstGeom>
        </p:spPr>
      </p:pic>
      <p:sp>
        <p:nvSpPr>
          <p:cNvPr id="18" name="文本框 17"/>
          <p:cNvSpPr txBox="1"/>
          <p:nvPr/>
        </p:nvSpPr>
        <p:spPr>
          <a:xfrm>
            <a:off x="9598788" y="4121738"/>
            <a:ext cx="1107996" cy="369332"/>
          </a:xfrm>
          <a:prstGeom prst="rect">
            <a:avLst/>
          </a:prstGeom>
          <a:noFill/>
        </p:spPr>
        <p:txBody>
          <a:bodyPr wrap="none" rtlCol="0">
            <a:spAutoFit/>
          </a:bodyPr>
          <a:lstStyle/>
          <a:p>
            <a:r>
              <a:rPr lang="zh-CN" altLang="en-US" dirty="0"/>
              <a:t>信用分数</a:t>
            </a:r>
            <a:endParaRPr lang="en-US" dirty="0"/>
          </a:p>
        </p:txBody>
      </p:sp>
      <p:pic>
        <p:nvPicPr>
          <p:cNvPr id="20" name="图片 19"/>
          <p:cNvPicPr>
            <a:picLocks noChangeAspect="1"/>
          </p:cNvPicPr>
          <p:nvPr/>
        </p:nvPicPr>
        <p:blipFill>
          <a:blip r:embed="rId6"/>
          <a:stretch>
            <a:fillRect/>
          </a:stretch>
        </p:blipFill>
        <p:spPr>
          <a:xfrm>
            <a:off x="9865574" y="4836852"/>
            <a:ext cx="574425" cy="350631"/>
          </a:xfrm>
          <a:prstGeom prst="rect">
            <a:avLst/>
          </a:prstGeom>
        </p:spPr>
      </p:pic>
      <p:sp>
        <p:nvSpPr>
          <p:cNvPr id="22" name="文本框 21"/>
          <p:cNvSpPr txBox="1"/>
          <p:nvPr/>
        </p:nvSpPr>
        <p:spPr>
          <a:xfrm>
            <a:off x="9601994" y="5177746"/>
            <a:ext cx="1101584" cy="369332"/>
          </a:xfrm>
          <a:prstGeom prst="rect">
            <a:avLst/>
          </a:prstGeom>
          <a:noFill/>
        </p:spPr>
        <p:txBody>
          <a:bodyPr wrap="none" rtlCol="0">
            <a:spAutoFit/>
          </a:bodyPr>
          <a:lstStyle/>
          <a:p>
            <a:r>
              <a:rPr lang="zh-CN" altLang="en-US" dirty="0"/>
              <a:t>仲裁逻辑</a:t>
            </a:r>
            <a:endParaRPr lang="en-US" dirty="0"/>
          </a:p>
        </p:txBody>
      </p:sp>
      <p:cxnSp>
        <p:nvCxnSpPr>
          <p:cNvPr id="16" name="直接连接符 15"/>
          <p:cNvCxnSpPr/>
          <p:nvPr/>
        </p:nvCxnSpPr>
        <p:spPr>
          <a:xfrm flipV="1">
            <a:off x="8707161"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707161"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6416716" y="5016790"/>
            <a:ext cx="877163" cy="369332"/>
          </a:xfrm>
          <a:prstGeom prst="rect">
            <a:avLst/>
          </a:prstGeom>
          <a:noFill/>
        </p:spPr>
        <p:txBody>
          <a:bodyPr wrap="none" rtlCol="0">
            <a:spAutoFit/>
          </a:bodyPr>
          <a:lstStyle/>
          <a:p>
            <a:r>
              <a:rPr lang="zh-CN" altLang="en-US" dirty="0"/>
              <a:t>中间件</a:t>
            </a:r>
            <a:endParaRPr lang="en-US" dirty="0"/>
          </a:p>
        </p:txBody>
      </p:sp>
    </p:spTree>
    <p:extLst>
      <p:ext uri="{BB962C8B-B14F-4D97-AF65-F5344CB8AC3E}">
        <p14:creationId xmlns:p14="http://schemas.microsoft.com/office/powerpoint/2010/main" val="291453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923854"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8923854"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a:t>Mutual Chain</a:t>
            </a:r>
            <a:r>
              <a:rPr lang="zh-CN" altLang="en-US" dirty="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a:t>M</a:t>
              </a:r>
              <a:endParaRPr lang="en-US" sz="4000" dirty="0"/>
            </a:p>
          </p:txBody>
        </p:sp>
      </p:grpSp>
      <p:sp>
        <p:nvSpPr>
          <p:cNvPr id="9" name="圆角矩形 8"/>
          <p:cNvSpPr/>
          <p:nvPr/>
        </p:nvSpPr>
        <p:spPr>
          <a:xfrm>
            <a:off x="5742362"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5576233" y="5753139"/>
            <a:ext cx="2262158" cy="369332"/>
          </a:xfrm>
          <a:prstGeom prst="rect">
            <a:avLst/>
          </a:prstGeom>
          <a:noFill/>
        </p:spPr>
        <p:txBody>
          <a:bodyPr wrap="none" rtlCol="0">
            <a:spAutoFit/>
          </a:bodyPr>
          <a:lstStyle/>
          <a:p>
            <a:r>
              <a:rPr lang="zh-CN" altLang="en-US" dirty="0"/>
              <a:t>互保链区块链中间件</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692"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012"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9730" y="3604239"/>
            <a:ext cx="916106" cy="517499"/>
          </a:xfrm>
          <a:prstGeom prst="rect">
            <a:avLst/>
          </a:prstGeom>
        </p:spPr>
      </p:pic>
      <p:sp>
        <p:nvSpPr>
          <p:cNvPr id="18" name="文本框 17"/>
          <p:cNvSpPr txBox="1"/>
          <p:nvPr/>
        </p:nvSpPr>
        <p:spPr>
          <a:xfrm>
            <a:off x="9083785" y="4121738"/>
            <a:ext cx="1107996" cy="369332"/>
          </a:xfrm>
          <a:prstGeom prst="rect">
            <a:avLst/>
          </a:prstGeom>
          <a:noFill/>
        </p:spPr>
        <p:txBody>
          <a:bodyPr wrap="none" rtlCol="0">
            <a:spAutoFit/>
          </a:bodyPr>
          <a:lstStyle/>
          <a:p>
            <a:r>
              <a:rPr lang="zh-CN" altLang="en-US" dirty="0"/>
              <a:t>信用分数</a:t>
            </a:r>
            <a:endParaRPr lang="en-US" dirty="0"/>
          </a:p>
        </p:txBody>
      </p:sp>
      <p:pic>
        <p:nvPicPr>
          <p:cNvPr id="20" name="图片 19"/>
          <p:cNvPicPr>
            <a:picLocks noChangeAspect="1"/>
          </p:cNvPicPr>
          <p:nvPr/>
        </p:nvPicPr>
        <p:blipFill>
          <a:blip r:embed="rId6"/>
          <a:stretch>
            <a:fillRect/>
          </a:stretch>
        </p:blipFill>
        <p:spPr>
          <a:xfrm>
            <a:off x="9350571" y="4836852"/>
            <a:ext cx="574425" cy="350631"/>
          </a:xfrm>
          <a:prstGeom prst="rect">
            <a:avLst/>
          </a:prstGeom>
        </p:spPr>
      </p:pic>
      <p:sp>
        <p:nvSpPr>
          <p:cNvPr id="22" name="文本框 21"/>
          <p:cNvSpPr txBox="1"/>
          <p:nvPr/>
        </p:nvSpPr>
        <p:spPr>
          <a:xfrm>
            <a:off x="9086991" y="5177746"/>
            <a:ext cx="1101584" cy="369332"/>
          </a:xfrm>
          <a:prstGeom prst="rect">
            <a:avLst/>
          </a:prstGeom>
          <a:noFill/>
        </p:spPr>
        <p:txBody>
          <a:bodyPr wrap="none" rtlCol="0">
            <a:spAutoFit/>
          </a:bodyPr>
          <a:lstStyle/>
          <a:p>
            <a:r>
              <a:rPr lang="zh-CN" altLang="en-US" dirty="0"/>
              <a:t>仲裁逻辑</a:t>
            </a:r>
            <a:endParaRPr lang="en-US" dirty="0"/>
          </a:p>
        </p:txBody>
      </p:sp>
      <p:cxnSp>
        <p:nvCxnSpPr>
          <p:cNvPr id="16" name="直接连接符 15"/>
          <p:cNvCxnSpPr/>
          <p:nvPr/>
        </p:nvCxnSpPr>
        <p:spPr>
          <a:xfrm flipV="1">
            <a:off x="8192158"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192158"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5901713" y="5016790"/>
            <a:ext cx="1098378" cy="369332"/>
          </a:xfrm>
          <a:prstGeom prst="rect">
            <a:avLst/>
          </a:prstGeom>
          <a:noFill/>
        </p:spPr>
        <p:txBody>
          <a:bodyPr wrap="none" rtlCol="0">
            <a:spAutoFit/>
          </a:bodyPr>
          <a:lstStyle/>
          <a:p>
            <a:r>
              <a:rPr lang="zh-CN" altLang="en-US" dirty="0"/>
              <a:t>商业引擎</a:t>
            </a:r>
            <a:endParaRPr lang="en-US" dirty="0"/>
          </a:p>
        </p:txBody>
      </p:sp>
    </p:spTree>
    <p:extLst>
      <p:ext uri="{BB962C8B-B14F-4D97-AF65-F5344CB8AC3E}">
        <p14:creationId xmlns:p14="http://schemas.microsoft.com/office/powerpoint/2010/main" val="219674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Tree>
    <p:extLst>
      <p:ext uri="{BB962C8B-B14F-4D97-AF65-F5344CB8AC3E}">
        <p14:creationId xmlns:p14="http://schemas.microsoft.com/office/powerpoint/2010/main" val="322513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 </a:t>
            </a:r>
            <a:r>
              <a:rPr lang="zh-CN" altLang="en-US" sz="1400" b="1" kern="0" dirty="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其他</a:t>
            </a:r>
            <a:r>
              <a:rPr lang="en-US" altLang="zh-CN" sz="1400" b="1" kern="0" dirty="0">
                <a:solidFill>
                  <a:prstClr val="black"/>
                </a:solidFill>
                <a:latin typeface="Calibri" panose="020F0502020204030204"/>
              </a:rPr>
              <a:t>IT</a:t>
            </a:r>
            <a:r>
              <a:rPr lang="zh-CN" altLang="en-US" sz="1400" b="1" kern="0" dirty="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a:solidFill>
                  <a:prstClr val="black"/>
                </a:solidFill>
                <a:latin typeface="Calibri" panose="020F0502020204030204"/>
              </a:rPr>
              <a:t>Mutual Chain </a:t>
            </a:r>
            <a:r>
              <a:rPr lang="zh-CN" altLang="en-US" sz="1600" b="1" kern="0" dirty="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a:solidFill>
                  <a:schemeClr val="tx1">
                    <a:lumMod val="95000"/>
                    <a:lumOff val="5000"/>
                  </a:schemeClr>
                </a:solidFill>
                <a:latin typeface="Calibri" panose="020F0502020204030204"/>
              </a:rPr>
              <a:t>Mutual Chain 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a:solidFill>
                  <a:prstClr val="black"/>
                </a:solidFill>
                <a:latin typeface="Calibri" panose="020F0502020204030204"/>
              </a:rPr>
              <a:t>Mutual Chain Middleware 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p>
            <a:p>
              <a:pPr algn="ctr" defTabSz="914172">
                <a:defRPr/>
              </a:pP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endParaRPr lang="en-US" altLang="zh-CN" sz="1400" b="1" kern="0" dirty="0">
                <a:solidFill>
                  <a:prstClr val="black"/>
                </a:solidFill>
                <a:latin typeface="Calibri" panose="020F0502020204030204"/>
                <a:ea typeface="等线" panose="02010600030101010101" pitchFamily="2" charset="-122"/>
              </a:endParaRPr>
            </a:p>
            <a:p>
              <a:pPr algn="ctr" defTabSz="914172">
                <a:defRPr/>
              </a:pP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noSQL</a:t>
            </a:r>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Tree>
    <p:extLst>
      <p:ext uri="{BB962C8B-B14F-4D97-AF65-F5344CB8AC3E}">
        <p14:creationId xmlns:p14="http://schemas.microsoft.com/office/powerpoint/2010/main" val="266802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469989" y="629870"/>
            <a:ext cx="7762925" cy="5873361"/>
            <a:chOff x="1469989" y="629870"/>
            <a:chExt cx="7762925" cy="5873361"/>
          </a:xfrm>
        </p:grpSpPr>
        <p:sp>
          <p:nvSpPr>
            <p:cNvPr id="33" name="矩形 32"/>
            <p:cNvSpPr/>
            <p:nvPr/>
          </p:nvSpPr>
          <p:spPr>
            <a:xfrm>
              <a:off x="1813781" y="2742762"/>
              <a:ext cx="5722645" cy="17192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103396"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86290" y="3240986"/>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15900"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17709" y="3240986"/>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28404"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88565" y="3234084"/>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40907"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88028" y="3238483"/>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097761" y="5170375"/>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68362" y="5195879"/>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 </a:t>
              </a:r>
              <a:r>
                <a:rPr lang="zh-CN" altLang="en-US" sz="1400" b="1" kern="0" dirty="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7" name="文本框 56"/>
            <p:cNvSpPr txBox="1"/>
            <p:nvPr/>
          </p:nvSpPr>
          <p:spPr>
            <a:xfrm>
              <a:off x="4325773" y="6150341"/>
              <a:ext cx="3522416"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传统</a:t>
              </a:r>
              <a:r>
                <a:rPr lang="en-US" altLang="zh-CN" sz="1400" b="1" kern="0" dirty="0">
                  <a:solidFill>
                    <a:prstClr val="black"/>
                  </a:solidFill>
                  <a:latin typeface="Calibri" panose="020F0502020204030204"/>
                </a:rPr>
                <a:t>IT</a:t>
              </a:r>
              <a:r>
                <a:rPr lang="zh-CN" altLang="en-US" sz="1400" b="1" kern="0" dirty="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sp>
          <p:nvSpPr>
            <p:cNvPr id="97" name="文本框 96"/>
            <p:cNvSpPr txBox="1"/>
            <p:nvPr/>
          </p:nvSpPr>
          <p:spPr>
            <a:xfrm>
              <a:off x="3498879" y="2806117"/>
              <a:ext cx="2207657" cy="338554"/>
            </a:xfrm>
            <a:prstGeom prst="rect">
              <a:avLst/>
            </a:prstGeom>
            <a:noFill/>
          </p:spPr>
          <p:txBody>
            <a:bodyPr wrap="none" rtlCol="0">
              <a:spAutoFit/>
            </a:bodyPr>
            <a:lstStyle/>
            <a:p>
              <a:pPr algn="ctr" defTabSz="914172">
                <a:defRPr/>
              </a:pPr>
              <a:r>
                <a:rPr lang="en-US" altLang="zh-CN" sz="1600" b="1" kern="0" dirty="0">
                  <a:solidFill>
                    <a:prstClr val="black"/>
                  </a:solidFill>
                  <a:latin typeface="Calibri" panose="020F0502020204030204"/>
                </a:rPr>
                <a:t>Mutual Chain </a:t>
              </a:r>
              <a:r>
                <a:rPr lang="zh-CN" altLang="en-US" sz="1600" b="1" kern="0" dirty="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49913" y="2124789"/>
              <a:ext cx="5686513" cy="4750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3413186" y="2226661"/>
              <a:ext cx="2590774" cy="338554"/>
            </a:xfrm>
            <a:prstGeom prst="rect">
              <a:avLst/>
            </a:prstGeom>
          </p:spPr>
          <p:txBody>
            <a:bodyPr wrap="none">
              <a:spAutoFit/>
            </a:bodyPr>
            <a:lstStyle/>
            <a:p>
              <a:pPr algn="ctr" defTabSz="914172"/>
              <a:r>
                <a:rPr lang="en-US" altLang="zh-CN" sz="1600" dirty="0">
                  <a:solidFill>
                    <a:schemeClr val="tx1">
                      <a:lumMod val="95000"/>
                      <a:lumOff val="5000"/>
                    </a:schemeClr>
                  </a:solidFill>
                  <a:latin typeface="Calibri" panose="020F0502020204030204"/>
                </a:rPr>
                <a:t>Mutual Chain </a:t>
              </a:r>
              <a:r>
                <a:rPr lang="zh-CN" altLang="en-US" sz="1600" dirty="0">
                  <a:solidFill>
                    <a:schemeClr val="tx1">
                      <a:lumMod val="95000"/>
                      <a:lumOff val="5000"/>
                    </a:schemeClr>
                  </a:solidFill>
                  <a:latin typeface="Calibri" panose="020F0502020204030204"/>
                </a:rPr>
                <a:t>跨链通讯协议</a:t>
              </a:r>
              <a:endParaRPr lang="en-US" sz="1600" dirty="0">
                <a:solidFill>
                  <a:schemeClr val="tx1">
                    <a:lumMod val="95000"/>
                    <a:lumOff val="5000"/>
                  </a:schemeClr>
                </a:solidFill>
                <a:latin typeface="Calibri" panose="020F0502020204030204"/>
              </a:endParaRPr>
            </a:p>
          </p:txBody>
        </p:sp>
        <p:sp>
          <p:nvSpPr>
            <p:cNvPr id="78" name="文本框 77"/>
            <p:cNvSpPr txBox="1"/>
            <p:nvPr/>
          </p:nvSpPr>
          <p:spPr>
            <a:xfrm>
              <a:off x="3264214" y="629870"/>
              <a:ext cx="3217547" cy="400110"/>
            </a:xfrm>
            <a:prstGeom prst="rect">
              <a:avLst/>
            </a:prstGeom>
            <a:noFill/>
          </p:spPr>
          <p:txBody>
            <a:bodyPr wrap="none" rtlCol="0">
              <a:spAutoFit/>
            </a:bodyPr>
            <a:lstStyle/>
            <a:p>
              <a:pPr algn="ctr" defTabSz="914172">
                <a:defRPr/>
              </a:pPr>
              <a:r>
                <a:rPr lang="en-US" altLang="zh-CN" sz="2000" b="1" kern="0" dirty="0">
                  <a:solidFill>
                    <a:prstClr val="black"/>
                  </a:solidFill>
                  <a:latin typeface="Calibri" panose="020F0502020204030204"/>
                </a:rPr>
                <a:t>Mutual Chain </a:t>
              </a:r>
              <a:r>
                <a:rPr lang="zh-CN" altLang="en-US" sz="2000" b="1" kern="0" dirty="0">
                  <a:solidFill>
                    <a:prstClr val="black"/>
                  </a:solidFill>
                  <a:latin typeface="Calibri" panose="020F0502020204030204"/>
                </a:rPr>
                <a:t>区块链中间件</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21" name="矩形 120"/>
            <p:cNvSpPr/>
            <p:nvPr/>
          </p:nvSpPr>
          <p:spPr>
            <a:xfrm>
              <a:off x="3406078" y="3834643"/>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808394" y="3831603"/>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31351" y="3937059"/>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86981" y="3829029"/>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56218" y="3937059"/>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36647" y="3937059"/>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13167" y="3841267"/>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97761" y="3937059"/>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2" name="矩形 131"/>
            <p:cNvSpPr/>
            <p:nvPr/>
          </p:nvSpPr>
          <p:spPr>
            <a:xfrm>
              <a:off x="3099539" y="5459653"/>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65407" y="5459653"/>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24974" y="5459653"/>
              <a:ext cx="888603" cy="39145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0946" y="5459653"/>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0962" y="5539998"/>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45655" y="5539998"/>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48510" y="5530500"/>
              <a:ext cx="1021434" cy="276999"/>
            </a:xfrm>
            <a:prstGeom prst="rect">
              <a:avLst/>
            </a:prstGeom>
            <a:noFill/>
          </p:spPr>
          <p:txBody>
            <a:bodyPr wrap="none" rtlCol="0">
              <a:spAutoFit/>
            </a:bodyPr>
            <a:lstStyle/>
            <a:p>
              <a:pPr algn="ctr" defTabSz="914172"/>
              <a:r>
                <a:rPr lang="en-US" altLang="zh-CN" sz="1200" dirty="0" err="1">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0519" y="5539998"/>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13" name="圆柱形 12"/>
            <p:cNvSpPr/>
            <p:nvPr/>
          </p:nvSpPr>
          <p:spPr>
            <a:xfrm>
              <a:off x="2490813" y="6052226"/>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
          <p:nvSpPr>
            <p:cNvPr id="14" name="流程图: 多文档 13"/>
            <p:cNvSpPr/>
            <p:nvPr/>
          </p:nvSpPr>
          <p:spPr>
            <a:xfrm>
              <a:off x="3497534" y="6104903"/>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noSQL</a:t>
              </a:r>
            </a:p>
          </p:txBody>
        </p:sp>
        <p:sp>
          <p:nvSpPr>
            <p:cNvPr id="224" name="圆柱形 223"/>
            <p:cNvSpPr/>
            <p:nvPr/>
          </p:nvSpPr>
          <p:spPr>
            <a:xfrm>
              <a:off x="2287733" y="6137285"/>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
          <p:nvSpPr>
            <p:cNvPr id="2" name="矩形 1"/>
            <p:cNvSpPr/>
            <p:nvPr/>
          </p:nvSpPr>
          <p:spPr>
            <a:xfrm>
              <a:off x="8362760" y="2125980"/>
              <a:ext cx="870154" cy="4205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外</a:t>
              </a:r>
              <a:endParaRPr lang="en-US" altLang="zh-CN" dirty="0"/>
            </a:p>
            <a:p>
              <a:pPr algn="ctr"/>
              <a:r>
                <a:rPr lang="zh-CN" altLang="en-US" dirty="0"/>
                <a:t>部</a:t>
              </a:r>
              <a:endParaRPr lang="en-US" altLang="zh-CN" dirty="0"/>
            </a:p>
            <a:p>
              <a:pPr algn="ctr"/>
              <a:r>
                <a:rPr lang="zh-CN" altLang="en-US" dirty="0"/>
                <a:t>应</a:t>
              </a:r>
              <a:endParaRPr lang="en-US" altLang="zh-CN" dirty="0"/>
            </a:p>
            <a:p>
              <a:pPr algn="ctr"/>
              <a:r>
                <a:rPr lang="zh-CN" altLang="en-US" dirty="0"/>
                <a:t>用</a:t>
              </a:r>
              <a:endParaRPr lang="en-US" dirty="0"/>
            </a:p>
          </p:txBody>
        </p:sp>
        <p:cxnSp>
          <p:nvCxnSpPr>
            <p:cNvPr id="4" name="直接连接符 3"/>
            <p:cNvCxnSpPr/>
            <p:nvPr/>
          </p:nvCxnSpPr>
          <p:spPr>
            <a:xfrm flipV="1">
              <a:off x="7389137" y="4845701"/>
              <a:ext cx="826334" cy="4210"/>
            </a:xfrm>
            <a:prstGeom prst="line">
              <a:avLst/>
            </a:prstGeom>
          </p:spPr>
          <p:style>
            <a:lnRef idx="3">
              <a:schemeClr val="dk1"/>
            </a:lnRef>
            <a:fillRef idx="0">
              <a:schemeClr val="dk1"/>
            </a:fillRef>
            <a:effectRef idx="2">
              <a:schemeClr val="dk1"/>
            </a:effectRef>
            <a:fontRef idx="minor">
              <a:schemeClr val="tx1"/>
            </a:fontRef>
          </p:style>
        </p:cxnSp>
        <p:sp>
          <p:nvSpPr>
            <p:cNvPr id="8" name="椭圆 7"/>
            <p:cNvSpPr/>
            <p:nvPr/>
          </p:nvSpPr>
          <p:spPr>
            <a:xfrm>
              <a:off x="2286290" y="4583830"/>
              <a:ext cx="4920073" cy="4737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文本框 103"/>
            <p:cNvSpPr txBox="1"/>
            <p:nvPr/>
          </p:nvSpPr>
          <p:spPr>
            <a:xfrm>
              <a:off x="3070980" y="4588301"/>
              <a:ext cx="3522416" cy="523220"/>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消息队列，分布式通讯，点对点去中心化通讯构架</a:t>
              </a:r>
              <a:endParaRPr lang="en-US" sz="1400" kern="0" dirty="0">
                <a:solidFill>
                  <a:prstClr val="black"/>
                </a:solidFill>
                <a:latin typeface="Calibri" panose="020F0502020204030204"/>
              </a:endParaRPr>
            </a:p>
          </p:txBody>
        </p:sp>
      </p:grpSp>
    </p:spTree>
    <p:extLst>
      <p:ext uri="{BB962C8B-B14F-4D97-AF65-F5344CB8AC3E}">
        <p14:creationId xmlns:p14="http://schemas.microsoft.com/office/powerpoint/2010/main" val="307361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a:t>输入／状态</a:t>
                      </a:r>
                      <a:endParaRPr lang="en-US" sz="1400" b="0" dirty="0"/>
                    </a:p>
                  </a:txBody>
                  <a:tcPr marL="45720" marR="45720" marT="22860" marB="22860"/>
                </a:tc>
                <a:tc>
                  <a:txBody>
                    <a:bodyPr/>
                    <a:lstStyle/>
                    <a:p>
                      <a:r>
                        <a:rPr lang="en-US" sz="1400" b="0" dirty="0"/>
                        <a:t>S0(</a:t>
                      </a:r>
                      <a:r>
                        <a:rPr lang="zh-CN" altLang="en-US" sz="1400" b="0" dirty="0"/>
                        <a:t>初始）</a:t>
                      </a:r>
                      <a:endParaRPr lang="en-US" sz="1400" b="0" dirty="0"/>
                    </a:p>
                  </a:txBody>
                  <a:tcPr marL="45720" marR="45720" marT="22860" marB="22860"/>
                </a:tc>
                <a:tc>
                  <a:txBody>
                    <a:bodyPr/>
                    <a:lstStyle/>
                    <a:p>
                      <a:r>
                        <a:rPr lang="en-US" altLang="zh-CN" sz="1400" b="0" dirty="0"/>
                        <a:t>S1</a:t>
                      </a:r>
                      <a:r>
                        <a:rPr lang="zh-CN" altLang="en-US" sz="1400" b="0" dirty="0"/>
                        <a:t>（充值确认）</a:t>
                      </a:r>
                      <a:endParaRPr lang="en-US" sz="1400" b="0" dirty="0"/>
                    </a:p>
                  </a:txBody>
                  <a:tcPr marL="45720" marR="45720" marT="22860" marB="22860"/>
                </a:tc>
                <a:tc>
                  <a:txBody>
                    <a:bodyPr/>
                    <a:lstStyle/>
                    <a:p>
                      <a:r>
                        <a:rPr lang="en-US" sz="1400" b="0" dirty="0"/>
                        <a:t>S</a:t>
                      </a:r>
                      <a:r>
                        <a:rPr lang="en-US" altLang="zh-CN" sz="1400" b="0" dirty="0"/>
                        <a:t>2</a:t>
                      </a:r>
                      <a:r>
                        <a:rPr lang="zh-CN" altLang="en-US" sz="1400" b="0" dirty="0"/>
                        <a:t>（流转确认）</a:t>
                      </a:r>
                      <a:endParaRPr lang="en-US" sz="1400" b="0" dirty="0"/>
                    </a:p>
                  </a:txBody>
                  <a:tcPr marL="45720" marR="45720" marT="22860" marB="22860"/>
                </a:tc>
                <a:tc>
                  <a:txBody>
                    <a:bodyPr/>
                    <a:lstStyle/>
                    <a:p>
                      <a:r>
                        <a:rPr lang="en-US" sz="1400" b="0" dirty="0"/>
                        <a:t>S</a:t>
                      </a:r>
                      <a:r>
                        <a:rPr lang="en-US" altLang="zh-CN" sz="1400" b="0" dirty="0"/>
                        <a:t>3</a:t>
                      </a:r>
                      <a:r>
                        <a:rPr lang="zh-CN" altLang="en-US" sz="1400" b="0" dirty="0"/>
                        <a:t>（授信确认）</a:t>
                      </a:r>
                      <a:endParaRPr lang="en-US" sz="1400" b="0" dirty="0"/>
                    </a:p>
                  </a:txBody>
                  <a:tcPr marL="45720" marR="45720" marT="22860" marB="22860"/>
                </a:tc>
                <a:tc>
                  <a:txBody>
                    <a:bodyPr/>
                    <a:lstStyle/>
                    <a:p>
                      <a:r>
                        <a:rPr lang="en-US" sz="1400" b="0" dirty="0"/>
                        <a:t>S</a:t>
                      </a:r>
                      <a:r>
                        <a:rPr lang="en-US" altLang="zh-CN" sz="1400" b="0" dirty="0"/>
                        <a:t>4</a:t>
                      </a:r>
                      <a:r>
                        <a:rPr lang="zh-CN" altLang="en-US" sz="1400" b="0" dirty="0"/>
                        <a:t>（提现确认）</a:t>
                      </a:r>
                      <a:endParaRPr lang="en-US" sz="1400" b="0" dirty="0"/>
                    </a:p>
                  </a:txBody>
                  <a:tcPr marL="45720" marR="45720" marT="22860" marB="22860"/>
                </a:tc>
                <a:tc>
                  <a:txBody>
                    <a:bodyPr/>
                    <a:lstStyle/>
                    <a:p>
                      <a:r>
                        <a:rPr lang="en-US" altLang="zh-CN" sz="1400" b="0" dirty="0"/>
                        <a:t>S5(</a:t>
                      </a:r>
                      <a:r>
                        <a:rPr lang="zh-CN" altLang="en-US" sz="1400" b="0" dirty="0"/>
                        <a:t>激活）</a:t>
                      </a:r>
                      <a:endParaRPr lang="en-US" sz="1400" b="0" dirty="0"/>
                    </a:p>
                  </a:txBody>
                  <a:tcPr marL="45720" marR="45720" marT="22860" marB="22860"/>
                </a:tc>
                <a:tc>
                  <a:txBody>
                    <a:bodyPr/>
                    <a:lstStyle/>
                    <a:p>
                      <a:pPr algn="ctr"/>
                      <a:r>
                        <a:rPr lang="en-US" altLang="zh-CN" sz="1400" b="0" dirty="0"/>
                        <a:t>S6</a:t>
                      </a:r>
                      <a:r>
                        <a:rPr lang="zh-CN" altLang="en-US" sz="1400" b="0" dirty="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a:t>充值请求</a:t>
                      </a:r>
                      <a:r>
                        <a:rPr lang="en-US" altLang="zh-CN" sz="1400" dirty="0"/>
                        <a:t>E01</a:t>
                      </a:r>
                      <a:endParaRPr lang="en-US" sz="1400" dirty="0"/>
                    </a:p>
                  </a:txBody>
                  <a:tcPr marL="45720" marR="45720" marT="22860" marB="22860"/>
                </a:tc>
                <a:tc>
                  <a:txBody>
                    <a:bodyPr/>
                    <a:lstStyle/>
                    <a:p>
                      <a:r>
                        <a:rPr lang="en-US" altLang="zh-CN" sz="1400" dirty="0"/>
                        <a:t>S1</a:t>
                      </a:r>
                      <a:endParaRPr lang="en-US" sz="1400" dirty="0"/>
                    </a:p>
                  </a:txBody>
                  <a:tcPr marL="45720" marR="45720" marT="22860" marB="22860"/>
                </a:tc>
                <a:tc>
                  <a:txBody>
                    <a:bodyPr/>
                    <a:lstStyle/>
                    <a:p>
                      <a:r>
                        <a:rPr lang="en-US" altLang="zh-CN" sz="1400" dirty="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a:t>充值拒绝</a:t>
                      </a:r>
                      <a:r>
                        <a:rPr lang="en-US" altLang="zh-CN" sz="1400" dirty="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a:t>S0</a:t>
                      </a:r>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a:t>充值确认</a:t>
                      </a:r>
                      <a:r>
                        <a:rPr lang="en-US" altLang="zh-CN" sz="1400" dirty="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a:t>流转请求</a:t>
                      </a:r>
                      <a:r>
                        <a:rPr lang="en-US" altLang="zh-CN" sz="1400" dirty="0"/>
                        <a:t>E04</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a:t>S2</a:t>
                      </a:r>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a:t>流转拒绝</a:t>
                      </a:r>
                      <a:r>
                        <a:rPr lang="en-US" altLang="zh-CN" sz="1400" dirty="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a:t>流转确认</a:t>
                      </a:r>
                      <a:r>
                        <a:rPr lang="en-US" altLang="zh-CN" sz="1400" dirty="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a:t>授信请求</a:t>
                      </a:r>
                      <a:r>
                        <a:rPr lang="en-US" altLang="zh-CN" sz="1400" dirty="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a:t>S3</a:t>
                      </a:r>
                    </a:p>
                  </a:txBody>
                  <a:tcPr marL="45720" marR="45720" marT="22860" marB="22860"/>
                </a:tc>
                <a:tc>
                  <a:txBody>
                    <a:bodyPr/>
                    <a:lstStyle/>
                    <a:p>
                      <a:endParaRPr lang="en-US" sz="1400" dirty="0"/>
                    </a:p>
                  </a:txBody>
                  <a:tcPr marL="45720" marR="45720" marT="22860" marB="22860"/>
                </a:tc>
                <a:tc>
                  <a:txBody>
                    <a:bodyPr/>
                    <a:lstStyle/>
                    <a:p>
                      <a:r>
                        <a:rPr lang="en-US" altLang="zh-CN" sz="1400" dirty="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a:t>授信拒绝</a:t>
                      </a:r>
                      <a:r>
                        <a:rPr lang="en-US" altLang="zh-CN" sz="1400" dirty="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a:t>授信确认</a:t>
                      </a:r>
                      <a:r>
                        <a:rPr lang="en-US" altLang="zh-CN" sz="1400" dirty="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a:t>提现请求</a:t>
                      </a:r>
                      <a:r>
                        <a:rPr lang="en-US" altLang="zh-CN" sz="1400" dirty="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a:t>S4</a:t>
                      </a:r>
                    </a:p>
                  </a:txBody>
                  <a:tcPr marL="45720" marR="45720" marT="22860" marB="22860"/>
                </a:tc>
                <a:tc>
                  <a:txBody>
                    <a:bodyPr/>
                    <a:lstStyle/>
                    <a:p>
                      <a:r>
                        <a:rPr lang="en-US" altLang="zh-CN" sz="1400" dirty="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a:t>提现拒绝</a:t>
                      </a:r>
                      <a:r>
                        <a:rPr lang="en-US" altLang="zh-CN" sz="1400" dirty="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a:t>提现确认</a:t>
                      </a:r>
                      <a:r>
                        <a:rPr lang="en-US" altLang="zh-CN" sz="1400" dirty="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a:t>Merkle</a:t>
            </a:r>
            <a:r>
              <a:rPr lang="en-US" altLang="zh-CN" dirty="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a:t>Mutual Chain</a:t>
            </a:r>
            <a:r>
              <a:rPr lang="zh-CN" altLang="en-US" dirty="0"/>
              <a:t> </a:t>
            </a:r>
            <a:r>
              <a:rPr lang="en-US" altLang="zh-CN" dirty="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a:t>Mutual Chain</a:t>
            </a:r>
          </a:p>
          <a:p>
            <a:pPr algn="ctr"/>
            <a:r>
              <a:rPr lang="en-US" altLang="zh-CN" dirty="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a:t>Mutual Chain</a:t>
            </a:r>
            <a:r>
              <a:rPr lang="zh-CN" altLang="en-US" dirty="0"/>
              <a:t> </a:t>
            </a:r>
            <a:r>
              <a:rPr lang="en-US" altLang="zh-CN" dirty="0"/>
              <a:t>2</a:t>
            </a:r>
            <a:r>
              <a:rPr lang="en-US" altLang="zh-CN" baseline="30000" dirty="0"/>
              <a:t>nd</a:t>
            </a:r>
            <a:r>
              <a:rPr lang="en-US" altLang="zh-CN" dirty="0"/>
              <a:t> </a:t>
            </a:r>
            <a:r>
              <a:rPr lang="en-US" altLang="zh-CN" dirty="0" err="1"/>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a:t>Mutual Chain</a:t>
            </a:r>
            <a:r>
              <a:rPr lang="zh-CN" altLang="en-US" dirty="0"/>
              <a:t> </a:t>
            </a:r>
            <a:r>
              <a:rPr lang="en-US" altLang="zh-CN" dirty="0"/>
              <a:t>3</a:t>
            </a:r>
            <a:r>
              <a:rPr lang="en-US" altLang="zh-CN" baseline="30000" dirty="0"/>
              <a:t>rd</a:t>
            </a:r>
            <a:r>
              <a:rPr lang="en-US" altLang="zh-CN" dirty="0"/>
              <a:t> </a:t>
            </a:r>
            <a:r>
              <a:rPr lang="en-US" altLang="zh-CN" dirty="0" err="1"/>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a:t>Mutual Chain</a:t>
            </a:r>
            <a:r>
              <a:rPr lang="zh-CN" altLang="en-US" dirty="0"/>
              <a:t>  </a:t>
            </a:r>
            <a:r>
              <a:rPr lang="en-US" altLang="zh-CN" dirty="0"/>
              <a:t>N level </a:t>
            </a:r>
            <a:r>
              <a:rPr lang="en-US" altLang="zh-CN" dirty="0" err="1"/>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给出资产</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给出酬金</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交易平台</a:t>
            </a: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a:t>Mutual Chain</a:t>
            </a:r>
          </a:p>
          <a:p>
            <a:pPr algn="ctr"/>
            <a:r>
              <a:rPr lang="zh-CN" altLang="en-US" sz="1200" dirty="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089817"/>
            <a:ext cx="4624251" cy="821842"/>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180620"/>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168195"/>
            <a:ext cx="947290" cy="621323"/>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168195"/>
            <a:ext cx="947290"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080763"/>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endCxn id="65" idx="2"/>
          </p:cNvCxnSpPr>
          <p:nvPr/>
        </p:nvCxnSpPr>
        <p:spPr>
          <a:xfrm flipV="1">
            <a:off x="7524160" y="2856763"/>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216798"/>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468763"/>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cs typeface="+mn-cs"/>
            </a:endParaRPr>
          </a:p>
        </p:txBody>
      </p:sp>
      <p:sp>
        <p:nvSpPr>
          <p:cNvPr id="74" name="Rounded Rectangle 218"/>
          <p:cNvSpPr/>
          <p:nvPr/>
        </p:nvSpPr>
        <p:spPr>
          <a:xfrm>
            <a:off x="1672643"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仲裁引擎</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316655"/>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568620"/>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给出资产</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给出酬金</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2439000" y="371201"/>
            <a:ext cx="3529273"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交易平台</a:t>
            </a: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a:t>Mutual Chain</a:t>
            </a:r>
          </a:p>
          <a:p>
            <a:pPr algn="ctr"/>
            <a:r>
              <a:rPr lang="zh-CN" altLang="en-US" sz="1200" dirty="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79707" y="3021357"/>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04" name="直接连接符 103"/>
          <p:cNvCxnSpPr/>
          <p:nvPr/>
        </p:nvCxnSpPr>
        <p:spPr>
          <a:xfrm>
            <a:off x="1407742" y="4627069"/>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1407742" y="5783774"/>
            <a:ext cx="556477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209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 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zh-CN" altLang="en-US" b="1" dirty="0"/>
              <a:t>互</a:t>
            </a:r>
            <a:r>
              <a:rPr lang="zh-CN" altLang="en-US" b="1"/>
              <a:t>保链在银行贷款发放系统中的集成应用参考方案</a:t>
            </a:r>
            <a:endParaRPr lang="en-US" dirty="0"/>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3125154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381" y="2170854"/>
            <a:ext cx="1219200" cy="1219200"/>
          </a:xfrm>
          <a:prstGeom prst="rect">
            <a:avLst/>
          </a:prstGeom>
        </p:spPr>
      </p:pic>
      <p:pic>
        <p:nvPicPr>
          <p:cNvPr id="34" name="图片 33"/>
          <p:cNvPicPr>
            <a:picLocks noChangeAspect="1"/>
          </p:cNvPicPr>
          <p:nvPr/>
        </p:nvPicPr>
        <p:blipFill>
          <a:blip r:embed="rId3"/>
          <a:stretch>
            <a:fillRect/>
          </a:stretch>
        </p:blipFill>
        <p:spPr>
          <a:xfrm>
            <a:off x="10573315" y="5301064"/>
            <a:ext cx="574425" cy="558720"/>
          </a:xfrm>
          <a:prstGeom prst="rect">
            <a:avLst/>
          </a:prstGeom>
        </p:spPr>
      </p:pic>
      <p:pic>
        <p:nvPicPr>
          <p:cNvPr id="35" name="图片 34"/>
          <p:cNvPicPr>
            <a:picLocks noChangeAspect="1"/>
          </p:cNvPicPr>
          <p:nvPr/>
        </p:nvPicPr>
        <p:blipFill>
          <a:blip r:embed="rId3"/>
          <a:stretch>
            <a:fillRect/>
          </a:stretch>
        </p:blipFill>
        <p:spPr>
          <a:xfrm>
            <a:off x="7587906" y="5859784"/>
            <a:ext cx="574425" cy="558720"/>
          </a:xfrm>
          <a:prstGeom prst="rect">
            <a:avLst/>
          </a:prstGeom>
        </p:spPr>
      </p:pic>
      <p:sp>
        <p:nvSpPr>
          <p:cNvPr id="6" name="同心圆 5"/>
          <p:cNvSpPr/>
          <p:nvPr/>
        </p:nvSpPr>
        <p:spPr>
          <a:xfrm>
            <a:off x="1431007" y="791759"/>
            <a:ext cx="5171606" cy="5196589"/>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909" y="1903107"/>
            <a:ext cx="561851" cy="561851"/>
          </a:xfrm>
          <a:prstGeom prst="rect">
            <a:avLst/>
          </a:prstGeom>
        </p:spPr>
      </p:pic>
      <p:grpSp>
        <p:nvGrpSpPr>
          <p:cNvPr id="21" name="组合 20"/>
          <p:cNvGrpSpPr/>
          <p:nvPr/>
        </p:nvGrpSpPr>
        <p:grpSpPr>
          <a:xfrm>
            <a:off x="1855903" y="3258050"/>
            <a:ext cx="692745" cy="626362"/>
            <a:chOff x="2566778" y="3963640"/>
            <a:chExt cx="1625397" cy="1625397"/>
          </a:xfrm>
        </p:grpSpPr>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a:t>M</a:t>
              </a:r>
              <a:endParaRPr lang="en-US" sz="2000" dirty="0"/>
            </a:p>
          </p:txBody>
        </p:sp>
      </p:gr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674" y="4409554"/>
            <a:ext cx="655769" cy="655769"/>
          </a:xfrm>
          <a:prstGeom prst="rect">
            <a:avLst/>
          </a:prstGeom>
        </p:spPr>
      </p:pic>
      <p:pic>
        <p:nvPicPr>
          <p:cNvPr id="28" name="图片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640" y="996668"/>
            <a:ext cx="691509" cy="691509"/>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809" y="3815866"/>
            <a:ext cx="567098" cy="648112"/>
          </a:xfrm>
          <a:prstGeom prst="rect">
            <a:avLst/>
          </a:prstGeom>
        </p:spPr>
      </p:pic>
      <p:pic>
        <p:nvPicPr>
          <p:cNvPr id="33" name="图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3925" y="1539632"/>
            <a:ext cx="705297" cy="705297"/>
          </a:xfrm>
          <a:prstGeom prst="rect">
            <a:avLst/>
          </a:prstGeom>
        </p:spPr>
      </p:pic>
      <p:sp>
        <p:nvSpPr>
          <p:cNvPr id="3" name="文本框 2"/>
          <p:cNvSpPr txBox="1"/>
          <p:nvPr/>
        </p:nvSpPr>
        <p:spPr>
          <a:xfrm>
            <a:off x="5279057" y="4551988"/>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4795303" y="5258851"/>
            <a:ext cx="595035" cy="338554"/>
          </a:xfrm>
          <a:prstGeom prst="rect">
            <a:avLst/>
          </a:prstGeom>
          <a:noFill/>
        </p:spPr>
        <p:txBody>
          <a:bodyPr wrap="none" rtlCol="0">
            <a:spAutoFit/>
          </a:bodyPr>
          <a:lstStyle/>
          <a:p>
            <a:r>
              <a:rPr lang="zh-CN" altLang="en-US" sz="1600" dirty="0"/>
              <a:t>仲裁</a:t>
            </a:r>
            <a:endParaRPr lang="en-US" sz="1600" dirty="0"/>
          </a:p>
        </p:txBody>
      </p:sp>
      <p:sp>
        <p:nvSpPr>
          <p:cNvPr id="37" name="文本框 36"/>
          <p:cNvSpPr txBox="1"/>
          <p:nvPr/>
        </p:nvSpPr>
        <p:spPr>
          <a:xfrm>
            <a:off x="5547595" y="3447981"/>
            <a:ext cx="1005403" cy="338554"/>
          </a:xfrm>
          <a:prstGeom prst="rect">
            <a:avLst/>
          </a:prstGeom>
          <a:noFill/>
        </p:spPr>
        <p:txBody>
          <a:bodyPr wrap="none" rtlCol="0">
            <a:spAutoFit/>
          </a:bodyPr>
          <a:lstStyle/>
          <a:p>
            <a:r>
              <a:rPr lang="zh-CN" altLang="en-US" sz="1600" dirty="0"/>
              <a:t>政府审批</a:t>
            </a:r>
            <a:endParaRPr lang="en-US" sz="1600" dirty="0"/>
          </a:p>
        </p:txBody>
      </p:sp>
      <p:sp>
        <p:nvSpPr>
          <p:cNvPr id="38" name="文本框 37"/>
          <p:cNvSpPr txBox="1"/>
          <p:nvPr/>
        </p:nvSpPr>
        <p:spPr>
          <a:xfrm>
            <a:off x="1689923" y="2640978"/>
            <a:ext cx="1210588" cy="338554"/>
          </a:xfrm>
          <a:prstGeom prst="rect">
            <a:avLst/>
          </a:prstGeom>
          <a:noFill/>
        </p:spPr>
        <p:txBody>
          <a:bodyPr wrap="none" rtlCol="0">
            <a:spAutoFit/>
          </a:bodyPr>
          <a:lstStyle/>
          <a:p>
            <a:r>
              <a:rPr lang="zh-CN" altLang="en-US" sz="1600" dirty="0"/>
              <a:t>平台管理员</a:t>
            </a:r>
            <a:endParaRPr lang="en-US" sz="1600" dirty="0"/>
          </a:p>
        </p:txBody>
      </p:sp>
      <p:sp>
        <p:nvSpPr>
          <p:cNvPr id="39" name="文本框 38"/>
          <p:cNvSpPr txBox="1"/>
          <p:nvPr/>
        </p:nvSpPr>
        <p:spPr>
          <a:xfrm>
            <a:off x="2860852" y="1708701"/>
            <a:ext cx="1005403" cy="338554"/>
          </a:xfrm>
          <a:prstGeom prst="rect">
            <a:avLst/>
          </a:prstGeom>
          <a:noFill/>
        </p:spPr>
        <p:txBody>
          <a:bodyPr wrap="none" rtlCol="0">
            <a:spAutoFit/>
          </a:bodyPr>
          <a:lstStyle/>
          <a:p>
            <a:r>
              <a:rPr lang="zh-CN" altLang="en-US" sz="1600" dirty="0"/>
              <a:t>全球协作</a:t>
            </a:r>
            <a:endParaRPr lang="en-US" sz="1600" dirty="0"/>
          </a:p>
        </p:txBody>
      </p:sp>
      <p:sp>
        <p:nvSpPr>
          <p:cNvPr id="40" name="文本框 39"/>
          <p:cNvSpPr txBox="1"/>
          <p:nvPr/>
        </p:nvSpPr>
        <p:spPr>
          <a:xfrm>
            <a:off x="4226162" y="1717206"/>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5161001" y="2301803"/>
            <a:ext cx="1005403" cy="338554"/>
          </a:xfrm>
          <a:prstGeom prst="rect">
            <a:avLst/>
          </a:prstGeom>
          <a:noFill/>
        </p:spPr>
        <p:txBody>
          <a:bodyPr wrap="none" rtlCol="0">
            <a:spAutoFit/>
          </a:bodyPr>
          <a:lstStyle/>
          <a:p>
            <a:r>
              <a:rPr lang="zh-CN" altLang="en-US" sz="1600" dirty="0"/>
              <a:t>基金管理</a:t>
            </a:r>
            <a:endParaRPr lang="en-US" sz="1600" dirty="0"/>
          </a:p>
        </p:txBody>
      </p:sp>
      <p:sp>
        <p:nvSpPr>
          <p:cNvPr id="45" name="文本框 44"/>
          <p:cNvSpPr txBox="1"/>
          <p:nvPr/>
        </p:nvSpPr>
        <p:spPr>
          <a:xfrm>
            <a:off x="1650264" y="3943741"/>
            <a:ext cx="1210588" cy="338554"/>
          </a:xfrm>
          <a:prstGeom prst="rect">
            <a:avLst/>
          </a:prstGeom>
          <a:noFill/>
        </p:spPr>
        <p:txBody>
          <a:bodyPr wrap="none" rtlCol="0">
            <a:spAutoFit/>
          </a:bodyPr>
          <a:lstStyle/>
          <a:p>
            <a:r>
              <a:rPr lang="zh-CN" altLang="en-US" sz="1600" dirty="0"/>
              <a:t>互助链钱包</a:t>
            </a:r>
            <a:endParaRPr lang="en-US" sz="1600" dirty="0"/>
          </a:p>
        </p:txBody>
      </p:sp>
      <p:sp>
        <p:nvSpPr>
          <p:cNvPr id="46" name="文本框 45"/>
          <p:cNvSpPr txBox="1"/>
          <p:nvPr/>
        </p:nvSpPr>
        <p:spPr>
          <a:xfrm>
            <a:off x="2448346" y="5067578"/>
            <a:ext cx="800219" cy="338554"/>
          </a:xfrm>
          <a:prstGeom prst="rect">
            <a:avLst/>
          </a:prstGeom>
          <a:noFill/>
        </p:spPr>
        <p:txBody>
          <a:bodyPr wrap="none" rtlCol="0">
            <a:spAutoFit/>
          </a:bodyPr>
          <a:lstStyle/>
          <a:p>
            <a:r>
              <a:rPr lang="zh-CN" altLang="en-US" sz="1600" dirty="0"/>
              <a:t>投保人</a:t>
            </a:r>
            <a:endParaRPr lang="en-US" sz="1600" dirty="0"/>
          </a:p>
        </p:txBody>
      </p:sp>
      <p:pic>
        <p:nvPicPr>
          <p:cNvPr id="9" name="图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9376" y="4738991"/>
            <a:ext cx="572170" cy="615446"/>
          </a:xfrm>
          <a:prstGeom prst="rect">
            <a:avLst/>
          </a:prstGeom>
        </p:spPr>
      </p:pic>
      <p:sp>
        <p:nvSpPr>
          <p:cNvPr id="47" name="文本框 46"/>
          <p:cNvSpPr txBox="1"/>
          <p:nvPr/>
        </p:nvSpPr>
        <p:spPr>
          <a:xfrm>
            <a:off x="3422389" y="5597405"/>
            <a:ext cx="1210588" cy="338554"/>
          </a:xfrm>
          <a:prstGeom prst="rect">
            <a:avLst/>
          </a:prstGeom>
          <a:noFill/>
        </p:spPr>
        <p:txBody>
          <a:bodyPr wrap="none" rtlCol="0">
            <a:spAutoFit/>
          </a:bodyPr>
          <a:lstStyle/>
          <a:p>
            <a:r>
              <a:rPr lang="zh-CN" altLang="en-US" sz="1600" dirty="0"/>
              <a:t>互助链信用</a:t>
            </a:r>
            <a:endParaRPr lang="en-US" sz="1600" dirty="0"/>
          </a:p>
        </p:txBody>
      </p:sp>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7874" y="4627255"/>
            <a:ext cx="609600" cy="609600"/>
          </a:xfrm>
          <a:prstGeom prst="rect">
            <a:avLst/>
          </a:prstGeom>
        </p:spPr>
      </p:pic>
      <p:pic>
        <p:nvPicPr>
          <p:cNvPr id="48" name="图片 47"/>
          <p:cNvPicPr>
            <a:picLocks noChangeAspect="1"/>
          </p:cNvPicPr>
          <p:nvPr/>
        </p:nvPicPr>
        <p:blipFill>
          <a:blip r:embed="rId12"/>
          <a:stretch>
            <a:fillRect/>
          </a:stretch>
        </p:blipFill>
        <p:spPr>
          <a:xfrm>
            <a:off x="4173270" y="945243"/>
            <a:ext cx="758455" cy="842456"/>
          </a:xfrm>
          <a:prstGeom prst="rect">
            <a:avLst/>
          </a:prstGeom>
        </p:spPr>
      </p:pic>
      <p:pic>
        <p:nvPicPr>
          <p:cNvPr id="29" name="图片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0933" y="2184032"/>
            <a:ext cx="671778" cy="671778"/>
          </a:xfrm>
          <a:prstGeom prst="rect">
            <a:avLst/>
          </a:prstGeom>
        </p:spPr>
      </p:pic>
      <p:pic>
        <p:nvPicPr>
          <p:cNvPr id="25" name="图片 24"/>
          <p:cNvPicPr>
            <a:picLocks noChangeAspect="1"/>
          </p:cNvPicPr>
          <p:nvPr/>
        </p:nvPicPr>
        <p:blipFill>
          <a:blip r:embed="rId3"/>
          <a:stretch>
            <a:fillRect/>
          </a:stretch>
        </p:blipFill>
        <p:spPr>
          <a:xfrm>
            <a:off x="4990754" y="4767354"/>
            <a:ext cx="574425" cy="558720"/>
          </a:xfrm>
          <a:prstGeom prst="rect">
            <a:avLst/>
          </a:prstGeom>
        </p:spPr>
      </p:pic>
      <p:pic>
        <p:nvPicPr>
          <p:cNvPr id="32" name="图片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45380" y="1892280"/>
            <a:ext cx="471448" cy="471448"/>
          </a:xfrm>
          <a:prstGeom prst="rect">
            <a:avLst/>
          </a:prstGeom>
          <a:noFill/>
        </p:spPr>
      </p:pic>
      <p:pic>
        <p:nvPicPr>
          <p:cNvPr id="49" name="图片 48"/>
          <p:cNvPicPr>
            <a:picLocks noChangeAspect="1"/>
          </p:cNvPicPr>
          <p:nvPr/>
        </p:nvPicPr>
        <p:blipFill>
          <a:blip r:embed="rId15"/>
          <a:stretch>
            <a:fillRect/>
          </a:stretch>
        </p:blipFill>
        <p:spPr>
          <a:xfrm>
            <a:off x="5594358" y="2728367"/>
            <a:ext cx="760725" cy="760480"/>
          </a:xfrm>
          <a:prstGeom prst="rect">
            <a:avLst/>
          </a:prstGeom>
        </p:spPr>
      </p:pic>
      <p:pic>
        <p:nvPicPr>
          <p:cNvPr id="8" name="图片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481" y="4602494"/>
            <a:ext cx="740271" cy="796261"/>
          </a:xfrm>
          <a:prstGeom prst="rect">
            <a:avLst/>
          </a:prstGeom>
        </p:spPr>
      </p:pic>
      <p:pic>
        <p:nvPicPr>
          <p:cNvPr id="36" name="图片 35"/>
          <p:cNvPicPr>
            <a:picLocks noChangeAspect="1"/>
          </p:cNvPicPr>
          <p:nvPr/>
        </p:nvPicPr>
        <p:blipFill>
          <a:blip r:embed="rId17"/>
          <a:stretch>
            <a:fillRect/>
          </a:stretch>
        </p:blipFill>
        <p:spPr>
          <a:xfrm>
            <a:off x="3522586" y="4932055"/>
            <a:ext cx="598163" cy="649079"/>
          </a:xfrm>
          <a:prstGeom prst="rect">
            <a:avLst/>
          </a:prstGeom>
        </p:spPr>
      </p:pic>
    </p:spTree>
    <p:extLst>
      <p:ext uri="{BB962C8B-B14F-4D97-AF65-F5344CB8AC3E}">
        <p14:creationId xmlns:p14="http://schemas.microsoft.com/office/powerpoint/2010/main" val="199265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26897" t="9920" r="8771" b="5480"/>
          <a:stretch/>
        </p:blipFill>
        <p:spPr>
          <a:xfrm>
            <a:off x="4247535" y="1165123"/>
            <a:ext cx="5147188" cy="4778477"/>
          </a:xfrm>
          <a:prstGeom prst="rect">
            <a:avLst/>
          </a:prstGeom>
        </p:spPr>
      </p:pic>
    </p:spTree>
    <p:extLst>
      <p:ext uri="{BB962C8B-B14F-4D97-AF65-F5344CB8AC3E}">
        <p14:creationId xmlns:p14="http://schemas.microsoft.com/office/powerpoint/2010/main" val="138337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995304" y="778696"/>
            <a:ext cx="6964463" cy="5196589"/>
            <a:chOff x="2995304" y="778696"/>
            <a:chExt cx="6964463" cy="5196589"/>
          </a:xfrm>
        </p:grpSpPr>
        <p:sp>
          <p:nvSpPr>
            <p:cNvPr id="6" name="同心圆 5"/>
            <p:cNvSpPr/>
            <p:nvPr/>
          </p:nvSpPr>
          <p:spPr>
            <a:xfrm>
              <a:off x="4788161" y="778696"/>
              <a:ext cx="5171606" cy="5196589"/>
            </a:xfrm>
            <a:prstGeom prst="donut">
              <a:avLst>
                <a:gd name="adj" fmla="val 2297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770" y="1732140"/>
              <a:ext cx="561851" cy="561851"/>
            </a:xfrm>
            <a:prstGeom prst="rect">
              <a:avLst/>
            </a:prstGeom>
          </p:spPr>
        </p:pic>
        <p:grpSp>
          <p:nvGrpSpPr>
            <p:cNvPr id="21" name="组合 20"/>
            <p:cNvGrpSpPr/>
            <p:nvPr/>
          </p:nvGrpSpPr>
          <p:grpSpPr>
            <a:xfrm>
              <a:off x="5226786" y="2897117"/>
              <a:ext cx="692745" cy="626362"/>
              <a:chOff x="2566778" y="3963640"/>
              <a:chExt cx="1625397" cy="1625397"/>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a:t>M</a:t>
                </a:r>
                <a:endParaRPr lang="en-US" sz="2000" dirty="0"/>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433988" y="4113888"/>
              <a:ext cx="763591" cy="763591"/>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1352" y="1022660"/>
              <a:ext cx="691509" cy="691509"/>
            </a:xfrm>
            <a:prstGeom prst="rect">
              <a:avLst/>
            </a:prstGeom>
          </p:spPr>
        </p:pic>
        <p:pic>
          <p:nvPicPr>
            <p:cNvPr id="31" name="图片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43" y="4020221"/>
              <a:ext cx="567098" cy="648112"/>
            </a:xfrm>
            <a:prstGeom prst="rect">
              <a:avLst/>
            </a:prstGeom>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7205" y="1526569"/>
              <a:ext cx="705297" cy="705297"/>
            </a:xfrm>
            <a:prstGeom prst="rect">
              <a:avLst/>
            </a:prstGeom>
          </p:spPr>
        </p:pic>
        <p:sp>
          <p:nvSpPr>
            <p:cNvPr id="3" name="文本框 2"/>
            <p:cNvSpPr txBox="1"/>
            <p:nvPr/>
          </p:nvSpPr>
          <p:spPr>
            <a:xfrm>
              <a:off x="8700275" y="4668333"/>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7979653" y="5348929"/>
              <a:ext cx="595035" cy="338554"/>
            </a:xfrm>
            <a:prstGeom prst="rect">
              <a:avLst/>
            </a:prstGeom>
            <a:noFill/>
          </p:spPr>
          <p:txBody>
            <a:bodyPr wrap="none" rtlCol="0">
              <a:spAutoFit/>
            </a:bodyPr>
            <a:lstStyle/>
            <a:p>
              <a:r>
                <a:rPr lang="zh-CN" altLang="en-US" sz="1600" dirty="0"/>
                <a:t>仲裁</a:t>
              </a:r>
              <a:endParaRPr lang="en-US" sz="1600" dirty="0"/>
            </a:p>
          </p:txBody>
        </p:sp>
        <p:sp>
          <p:nvSpPr>
            <p:cNvPr id="37" name="文本框 36"/>
            <p:cNvSpPr txBox="1"/>
            <p:nvPr/>
          </p:nvSpPr>
          <p:spPr>
            <a:xfrm>
              <a:off x="8911772" y="3578725"/>
              <a:ext cx="1005403" cy="338554"/>
            </a:xfrm>
            <a:prstGeom prst="rect">
              <a:avLst/>
            </a:prstGeom>
            <a:noFill/>
          </p:spPr>
          <p:txBody>
            <a:bodyPr wrap="none" rtlCol="0">
              <a:spAutoFit/>
            </a:bodyPr>
            <a:lstStyle/>
            <a:p>
              <a:r>
                <a:rPr lang="zh-CN" altLang="en-US" sz="1600" dirty="0"/>
                <a:t>政府审批</a:t>
              </a:r>
              <a:endParaRPr lang="en-US" sz="1600" dirty="0"/>
            </a:p>
          </p:txBody>
        </p:sp>
        <p:sp>
          <p:nvSpPr>
            <p:cNvPr id="38" name="文本框 37"/>
            <p:cNvSpPr txBox="1"/>
            <p:nvPr/>
          </p:nvSpPr>
          <p:spPr>
            <a:xfrm>
              <a:off x="5093197" y="2288740"/>
              <a:ext cx="1210588" cy="338554"/>
            </a:xfrm>
            <a:prstGeom prst="rect">
              <a:avLst/>
            </a:prstGeom>
            <a:noFill/>
          </p:spPr>
          <p:txBody>
            <a:bodyPr wrap="none" rtlCol="0">
              <a:spAutoFit/>
            </a:bodyPr>
            <a:lstStyle/>
            <a:p>
              <a:r>
                <a:rPr lang="zh-CN" altLang="en-US" sz="1600" dirty="0"/>
                <a:t>平台管理员</a:t>
              </a:r>
              <a:endParaRPr lang="en-US" sz="1600" dirty="0"/>
            </a:p>
          </p:txBody>
        </p:sp>
        <p:sp>
          <p:nvSpPr>
            <p:cNvPr id="39" name="文本框 38"/>
            <p:cNvSpPr txBox="1"/>
            <p:nvPr/>
          </p:nvSpPr>
          <p:spPr>
            <a:xfrm>
              <a:off x="6252346" y="1674512"/>
              <a:ext cx="1005403" cy="338554"/>
            </a:xfrm>
            <a:prstGeom prst="rect">
              <a:avLst/>
            </a:prstGeom>
            <a:noFill/>
          </p:spPr>
          <p:txBody>
            <a:bodyPr wrap="none" rtlCol="0">
              <a:spAutoFit/>
            </a:bodyPr>
            <a:lstStyle/>
            <a:p>
              <a:r>
                <a:rPr lang="zh-CN" altLang="en-US" sz="1600" dirty="0"/>
                <a:t>全球协作</a:t>
              </a:r>
              <a:endParaRPr lang="en-US" sz="1600" dirty="0"/>
            </a:p>
          </p:txBody>
        </p:sp>
        <p:sp>
          <p:nvSpPr>
            <p:cNvPr id="40" name="文本框 39"/>
            <p:cNvSpPr txBox="1"/>
            <p:nvPr/>
          </p:nvSpPr>
          <p:spPr>
            <a:xfrm>
              <a:off x="7609442" y="1704143"/>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8544281" y="2288740"/>
              <a:ext cx="1005403" cy="338554"/>
            </a:xfrm>
            <a:prstGeom prst="rect">
              <a:avLst/>
            </a:prstGeom>
            <a:noFill/>
          </p:spPr>
          <p:txBody>
            <a:bodyPr wrap="none" rtlCol="0">
              <a:spAutoFit/>
            </a:bodyPr>
            <a:lstStyle/>
            <a:p>
              <a:r>
                <a:rPr lang="zh-CN" altLang="en-US" sz="1600" dirty="0"/>
                <a:t>基金管理</a:t>
              </a:r>
              <a:endParaRPr lang="en-US" sz="1600" dirty="0"/>
            </a:p>
          </p:txBody>
        </p:sp>
        <p:sp>
          <p:nvSpPr>
            <p:cNvPr id="45" name="文本框 44"/>
            <p:cNvSpPr txBox="1"/>
            <p:nvPr/>
          </p:nvSpPr>
          <p:spPr>
            <a:xfrm>
              <a:off x="4901048" y="3477160"/>
              <a:ext cx="1210588" cy="338554"/>
            </a:xfrm>
            <a:prstGeom prst="rect">
              <a:avLst/>
            </a:prstGeom>
            <a:noFill/>
          </p:spPr>
          <p:txBody>
            <a:bodyPr wrap="none" rtlCol="0">
              <a:spAutoFit/>
            </a:bodyPr>
            <a:lstStyle/>
            <a:p>
              <a:r>
                <a:rPr lang="zh-CN" altLang="en-US" sz="1600" dirty="0"/>
                <a:t>互助链钱包</a:t>
              </a:r>
              <a:endParaRPr lang="en-US" sz="1600" dirty="0"/>
            </a:p>
          </p:txBody>
        </p:sp>
        <p:sp>
          <p:nvSpPr>
            <p:cNvPr id="46" name="文本框 45"/>
            <p:cNvSpPr txBox="1"/>
            <p:nvPr/>
          </p:nvSpPr>
          <p:spPr>
            <a:xfrm>
              <a:off x="5582549" y="4772900"/>
              <a:ext cx="800219" cy="338554"/>
            </a:xfrm>
            <a:prstGeom prst="rect">
              <a:avLst/>
            </a:prstGeom>
            <a:noFill/>
          </p:spPr>
          <p:txBody>
            <a:bodyPr wrap="none" rtlCol="0">
              <a:spAutoFit/>
            </a:bodyPr>
            <a:lstStyle/>
            <a:p>
              <a:r>
                <a:rPr lang="zh-CN" altLang="en-US" sz="1600" dirty="0"/>
                <a:t>投保人</a:t>
              </a:r>
              <a:endParaRPr lang="en-US" sz="1600" dirty="0"/>
            </a:p>
          </p:txBody>
        </p:sp>
        <p:sp>
          <p:nvSpPr>
            <p:cNvPr id="47" name="文本框 46"/>
            <p:cNvSpPr txBox="1"/>
            <p:nvPr/>
          </p:nvSpPr>
          <p:spPr>
            <a:xfrm>
              <a:off x="6519980" y="5601485"/>
              <a:ext cx="1210588" cy="338554"/>
            </a:xfrm>
            <a:prstGeom prst="rect">
              <a:avLst/>
            </a:prstGeom>
            <a:noFill/>
          </p:spPr>
          <p:txBody>
            <a:bodyPr wrap="none" rtlCol="0">
              <a:spAutoFit/>
            </a:bodyPr>
            <a:lstStyle/>
            <a:p>
              <a:r>
                <a:rPr lang="zh-CN" altLang="en-US" sz="1600" dirty="0"/>
                <a:t>互助链信用</a:t>
              </a:r>
              <a:endParaRPr lang="en-US" sz="1600" dirty="0"/>
            </a:p>
          </p:txBody>
        </p:sp>
        <p:pic>
          <p:nvPicPr>
            <p:cNvPr id="48" name="图片 47"/>
            <p:cNvPicPr>
              <a:picLocks noChangeAspect="1"/>
            </p:cNvPicPr>
            <p:nvPr/>
          </p:nvPicPr>
          <p:blipFill>
            <a:blip r:embed="rId8"/>
            <a:stretch>
              <a:fillRect/>
            </a:stretch>
          </p:blipFill>
          <p:spPr>
            <a:xfrm>
              <a:off x="7556550" y="932180"/>
              <a:ext cx="758455" cy="842456"/>
            </a:xfrm>
            <a:prstGeom prst="rect">
              <a:avLst/>
            </a:prstGeom>
          </p:spPr>
        </p:pic>
        <p:pic>
          <p:nvPicPr>
            <p:cNvPr id="25" name="图片 24"/>
            <p:cNvPicPr>
              <a:picLocks noChangeAspect="1"/>
            </p:cNvPicPr>
            <p:nvPr/>
          </p:nvPicPr>
          <p:blipFill>
            <a:blip r:embed="rId9"/>
            <a:stretch>
              <a:fillRect/>
            </a:stretch>
          </p:blipFill>
          <p:spPr>
            <a:xfrm>
              <a:off x="7989959" y="4772900"/>
              <a:ext cx="574425" cy="558720"/>
            </a:xfrm>
            <a:prstGeom prst="rect">
              <a:avLst/>
            </a:prstGeom>
          </p:spPr>
        </p:pic>
        <p:pic>
          <p:nvPicPr>
            <p:cNvPr id="32" name="图片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28660" y="1879217"/>
              <a:ext cx="471448" cy="471448"/>
            </a:xfrm>
            <a:prstGeom prst="rect">
              <a:avLst/>
            </a:prstGeom>
            <a:noFill/>
          </p:spPr>
        </p:pic>
        <p:pic>
          <p:nvPicPr>
            <p:cNvPr id="49" name="图片 48"/>
            <p:cNvPicPr>
              <a:picLocks noChangeAspect="1"/>
            </p:cNvPicPr>
            <p:nvPr/>
          </p:nvPicPr>
          <p:blipFill>
            <a:blip r:embed="rId11"/>
            <a:stretch>
              <a:fillRect/>
            </a:stretch>
          </p:blipFill>
          <p:spPr>
            <a:xfrm>
              <a:off x="9015089" y="2872145"/>
              <a:ext cx="760725" cy="760480"/>
            </a:xfrm>
            <a:prstGeom prst="rect">
              <a:avLst/>
            </a:prstGeom>
          </p:spPr>
        </p:pic>
        <p:grpSp>
          <p:nvGrpSpPr>
            <p:cNvPr id="2" name="组合 1"/>
            <p:cNvGrpSpPr/>
            <p:nvPr/>
          </p:nvGrpSpPr>
          <p:grpSpPr>
            <a:xfrm>
              <a:off x="6607388" y="4804072"/>
              <a:ext cx="949162" cy="856865"/>
              <a:chOff x="6973393" y="4619659"/>
              <a:chExt cx="949162" cy="856865"/>
            </a:xfrm>
          </p:grpSpPr>
          <p:pic>
            <p:nvPicPr>
              <p:cNvPr id="9" name="图片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1279" y="4825471"/>
                <a:ext cx="431276" cy="463895"/>
              </a:xfrm>
              <a:prstGeom prst="rect">
                <a:avLst/>
              </a:prstGeom>
            </p:spPr>
          </p:pic>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79566" y="4619659"/>
                <a:ext cx="569703" cy="612792"/>
              </a:xfrm>
              <a:prstGeom prst="rect">
                <a:avLst/>
              </a:prstGeom>
            </p:spPr>
          </p:pic>
          <p:pic>
            <p:nvPicPr>
              <p:cNvPr id="36" name="图片 35"/>
              <p:cNvPicPr>
                <a:picLocks noChangeAspect="1"/>
              </p:cNvPicPr>
              <p:nvPr/>
            </p:nvPicPr>
            <p:blipFill>
              <a:blip r:embed="rId14"/>
              <a:stretch>
                <a:fillRect/>
              </a:stretch>
            </p:blipFill>
            <p:spPr>
              <a:xfrm>
                <a:off x="6973393" y="4827445"/>
                <a:ext cx="598163" cy="649079"/>
              </a:xfrm>
              <a:prstGeom prst="rect">
                <a:avLst/>
              </a:prstGeom>
            </p:spPr>
          </p:pic>
        </p:grpSp>
        <p:sp>
          <p:nvSpPr>
            <p:cNvPr id="4" name="圆角矩形 3"/>
            <p:cNvSpPr/>
            <p:nvPr/>
          </p:nvSpPr>
          <p:spPr>
            <a:xfrm>
              <a:off x="3028670" y="2792847"/>
              <a:ext cx="1382705" cy="2680931"/>
            </a:xfrm>
            <a:prstGeom prst="roundRect">
              <a:avLst>
                <a:gd name="adj"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文本框 4"/>
            <p:cNvSpPr txBox="1"/>
            <p:nvPr/>
          </p:nvSpPr>
          <p:spPr>
            <a:xfrm>
              <a:off x="2995304" y="2840966"/>
              <a:ext cx="1449436" cy="369332"/>
            </a:xfrm>
            <a:prstGeom prst="rect">
              <a:avLst/>
            </a:prstGeom>
            <a:noFill/>
          </p:spPr>
          <p:txBody>
            <a:bodyPr wrap="none" rtlCol="0">
              <a:spAutoFit/>
            </a:bodyPr>
            <a:lstStyle/>
            <a:p>
              <a:r>
                <a:rPr lang="en-US" altLang="zh-CN" dirty="0"/>
                <a:t>Mutual Chain</a:t>
              </a:r>
              <a:endParaRPr lang="en-US" dirty="0"/>
            </a:p>
          </p:txBody>
        </p:sp>
        <p:sp>
          <p:nvSpPr>
            <p:cNvPr id="41" name="文本框 40"/>
            <p:cNvSpPr txBox="1"/>
            <p:nvPr/>
          </p:nvSpPr>
          <p:spPr>
            <a:xfrm>
              <a:off x="3130801" y="3163610"/>
              <a:ext cx="1178443" cy="338554"/>
            </a:xfrm>
            <a:prstGeom prst="rect">
              <a:avLst/>
            </a:prstGeom>
            <a:noFill/>
          </p:spPr>
          <p:txBody>
            <a:bodyPr wrap="square" rtlCol="0">
              <a:spAutoFit/>
            </a:bodyPr>
            <a:lstStyle/>
            <a:p>
              <a:r>
                <a:rPr lang="zh-CN" altLang="en-US" sz="1600" dirty="0"/>
                <a:t>价值协议</a:t>
              </a:r>
              <a:endParaRPr lang="en-US" altLang="zh-CN" sz="1600" dirty="0"/>
            </a:p>
          </p:txBody>
        </p:sp>
        <p:sp>
          <p:nvSpPr>
            <p:cNvPr id="7" name="弧形 6"/>
            <p:cNvSpPr/>
            <p:nvPr/>
          </p:nvSpPr>
          <p:spPr>
            <a:xfrm rot="20860289">
              <a:off x="5943849" y="2247451"/>
              <a:ext cx="2752687" cy="2318583"/>
            </a:xfrm>
            <a:prstGeom prst="arc">
              <a:avLst>
                <a:gd name="adj1" fmla="val 21029526"/>
                <a:gd name="adj2" fmla="val 152573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3" name="弧形 42"/>
            <p:cNvSpPr/>
            <p:nvPr/>
          </p:nvSpPr>
          <p:spPr>
            <a:xfrm rot="11218475">
              <a:off x="6106921" y="2198270"/>
              <a:ext cx="2752687" cy="2318583"/>
            </a:xfrm>
            <a:prstGeom prst="arc">
              <a:avLst>
                <a:gd name="adj1" fmla="val 21176920"/>
                <a:gd name="adj2" fmla="val 162721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0" name="文本框 49"/>
            <p:cNvSpPr txBox="1"/>
            <p:nvPr/>
          </p:nvSpPr>
          <p:spPr>
            <a:xfrm>
              <a:off x="3146511" y="3693508"/>
              <a:ext cx="1147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基础模块</a:t>
              </a:r>
              <a:endParaRPr lang="en-US" dirty="0"/>
            </a:p>
          </p:txBody>
        </p:sp>
        <p:sp>
          <p:nvSpPr>
            <p:cNvPr id="51" name="文本框 50"/>
            <p:cNvSpPr txBox="1"/>
            <p:nvPr/>
          </p:nvSpPr>
          <p:spPr>
            <a:xfrm>
              <a:off x="3159677" y="4100039"/>
              <a:ext cx="11206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功能模块</a:t>
              </a:r>
              <a:endParaRPr lang="en-US" dirty="0"/>
            </a:p>
          </p:txBody>
        </p:sp>
        <p:cxnSp>
          <p:nvCxnSpPr>
            <p:cNvPr id="11" name="肘形连接符 10"/>
            <p:cNvCxnSpPr>
              <a:stCxn id="20" idx="1"/>
              <a:endCxn id="4" idx="0"/>
            </p:cNvCxnSpPr>
            <p:nvPr/>
          </p:nvCxnSpPr>
          <p:spPr>
            <a:xfrm rot="10800000" flipV="1">
              <a:off x="3720024" y="2013065"/>
              <a:ext cx="1782747" cy="779781"/>
            </a:xfrm>
            <a:prstGeom prst="bentConnector2">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肘形连接符 51"/>
            <p:cNvCxnSpPr>
              <a:stCxn id="30" idx="2"/>
              <a:endCxn id="4" idx="2"/>
            </p:cNvCxnSpPr>
            <p:nvPr/>
          </p:nvCxnSpPr>
          <p:spPr>
            <a:xfrm rot="5400000" flipH="1">
              <a:off x="5891744" y="3302057"/>
              <a:ext cx="213705" cy="4557148"/>
            </a:xfrm>
            <a:prstGeom prst="bentConnector3">
              <a:avLst>
                <a:gd name="adj1" fmla="val -106970"/>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接箭头连接符 59"/>
            <p:cNvCxnSpPr/>
            <p:nvPr/>
          </p:nvCxnSpPr>
          <p:spPr>
            <a:xfrm>
              <a:off x="4318384" y="3340238"/>
              <a:ext cx="891826"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直接箭头连接符 60"/>
            <p:cNvCxnSpPr/>
            <p:nvPr/>
          </p:nvCxnSpPr>
          <p:spPr>
            <a:xfrm>
              <a:off x="4368869" y="4668333"/>
              <a:ext cx="1046679"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3" name="文本框 62"/>
            <p:cNvSpPr txBox="1"/>
            <p:nvPr/>
          </p:nvSpPr>
          <p:spPr>
            <a:xfrm>
              <a:off x="6319128" y="2817978"/>
              <a:ext cx="2262158" cy="369332"/>
            </a:xfrm>
            <a:prstGeom prst="rect">
              <a:avLst/>
            </a:prstGeom>
            <a:noFill/>
          </p:spPr>
          <p:txBody>
            <a:bodyPr wrap="none" rtlCol="0">
              <a:spAutoFit/>
            </a:bodyPr>
            <a:lstStyle/>
            <a:p>
              <a:r>
                <a:rPr lang="zh-CN" altLang="en-US" b="1" dirty="0"/>
                <a:t>互助链保险商业模型</a:t>
              </a:r>
              <a:endParaRPr lang="en-US" b="1" dirty="0"/>
            </a:p>
          </p:txBody>
        </p:sp>
        <p:sp>
          <p:nvSpPr>
            <p:cNvPr id="64" name="文本框 63"/>
            <p:cNvSpPr txBox="1"/>
            <p:nvPr/>
          </p:nvSpPr>
          <p:spPr>
            <a:xfrm>
              <a:off x="6960056" y="2304241"/>
              <a:ext cx="800219" cy="338554"/>
            </a:xfrm>
            <a:prstGeom prst="rect">
              <a:avLst/>
            </a:prstGeom>
            <a:noFill/>
          </p:spPr>
          <p:txBody>
            <a:bodyPr wrap="none" rtlCol="0">
              <a:spAutoFit/>
            </a:bodyPr>
            <a:lstStyle/>
            <a:p>
              <a:r>
                <a:rPr lang="zh-CN" altLang="en-US" sz="1600" dirty="0"/>
                <a:t>链数据</a:t>
              </a:r>
              <a:endParaRPr lang="en-US" sz="1600" dirty="0"/>
            </a:p>
          </p:txBody>
        </p:sp>
        <p:sp>
          <p:nvSpPr>
            <p:cNvPr id="65" name="文本框 64"/>
            <p:cNvSpPr txBox="1"/>
            <p:nvPr/>
          </p:nvSpPr>
          <p:spPr>
            <a:xfrm>
              <a:off x="6325507" y="3327207"/>
              <a:ext cx="2220679" cy="1077218"/>
            </a:xfrm>
            <a:prstGeom prst="rect">
              <a:avLst/>
            </a:prstGeom>
            <a:noFill/>
          </p:spPr>
          <p:txBody>
            <a:bodyPr wrap="square" rtlCol="0">
              <a:spAutoFit/>
            </a:bodyPr>
            <a:lstStyle/>
            <a:p>
              <a:r>
                <a:rPr lang="zh-CN" altLang="en-US" sz="1600" dirty="0"/>
                <a:t>保单，保额，理赔做为链数据在各个功能模块之间以智能合约形式存储和流转</a:t>
              </a:r>
              <a:endParaRPr lang="en-US" sz="1600" dirty="0"/>
            </a:p>
          </p:txBody>
        </p:sp>
        <p:pic>
          <p:nvPicPr>
            <p:cNvPr id="68" name="图片 6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54629" y="4489595"/>
              <a:ext cx="930786" cy="930786"/>
            </a:xfrm>
            <a:prstGeom prst="rect">
              <a:avLst/>
            </a:prstGeom>
          </p:spPr>
        </p:pic>
        <p:cxnSp>
          <p:nvCxnSpPr>
            <p:cNvPr id="76" name="直接箭头连接符 75"/>
            <p:cNvCxnSpPr/>
            <p:nvPr/>
          </p:nvCxnSpPr>
          <p:spPr>
            <a:xfrm>
              <a:off x="4377708" y="5327696"/>
              <a:ext cx="2142272" cy="212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98986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12.jpg"/>
          <p:cNvPicPr/>
          <p:nvPr/>
        </p:nvPicPr>
        <p:blipFill>
          <a:blip r:embed="rId2" cstate="print"/>
          <a:stretch>
            <a:fillRect/>
          </a:stretch>
        </p:blipFill>
        <p:spPr>
          <a:xfrm>
            <a:off x="1280652" y="239755"/>
            <a:ext cx="5943600" cy="4166235"/>
          </a:xfrm>
          <a:prstGeom prst="rect">
            <a:avLst/>
          </a:prstGeom>
        </p:spPr>
      </p:pic>
    </p:spTree>
    <p:extLst>
      <p:ext uri="{BB962C8B-B14F-4D97-AF65-F5344CB8AC3E}">
        <p14:creationId xmlns:p14="http://schemas.microsoft.com/office/powerpoint/2010/main" val="1225223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1113241" y="496401"/>
            <a:ext cx="10341720" cy="5796396"/>
            <a:chOff x="1113241" y="496401"/>
            <a:chExt cx="10341720" cy="5796396"/>
          </a:xfrm>
        </p:grpSpPr>
        <p:sp>
          <p:nvSpPr>
            <p:cNvPr id="107" name="圆角矩形 106"/>
            <p:cNvSpPr/>
            <p:nvPr/>
          </p:nvSpPr>
          <p:spPr>
            <a:xfrm>
              <a:off x="1537579" y="738303"/>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4421049" y="5400351"/>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4177574" y="5528263"/>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圆角矩形 47"/>
            <p:cNvSpPr/>
            <p:nvPr/>
          </p:nvSpPr>
          <p:spPr>
            <a:xfrm>
              <a:off x="1647471" y="359330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圆角矩形 46"/>
            <p:cNvSpPr/>
            <p:nvPr/>
          </p:nvSpPr>
          <p:spPr>
            <a:xfrm>
              <a:off x="1455741" y="37018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流程图: 过程 10"/>
            <p:cNvSpPr/>
            <p:nvPr/>
          </p:nvSpPr>
          <p:spPr>
            <a:xfrm>
              <a:off x="4162826" y="530943"/>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圆角矩形 1"/>
            <p:cNvSpPr/>
            <p:nvPr/>
          </p:nvSpPr>
          <p:spPr>
            <a:xfrm>
              <a:off x="1258358" y="856028"/>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文本框 2"/>
            <p:cNvSpPr txBox="1"/>
            <p:nvPr/>
          </p:nvSpPr>
          <p:spPr>
            <a:xfrm>
              <a:off x="1291142" y="914710"/>
              <a:ext cx="1569660" cy="646331"/>
            </a:xfrm>
            <a:prstGeom prst="rect">
              <a:avLst/>
            </a:prstGeom>
            <a:noFill/>
          </p:spPr>
          <p:txBody>
            <a:bodyPr wrap="none" rtlCol="0">
              <a:spAutoFit/>
            </a:bodyPr>
            <a:lstStyle/>
            <a:p>
              <a:r>
                <a:rPr lang="zh-CN" altLang="en-US" dirty="0"/>
                <a:t>商业逻辑引擎</a:t>
              </a:r>
              <a:endParaRPr lang="en-US" altLang="zh-CN" dirty="0"/>
            </a:p>
            <a:p>
              <a:pPr algn="ctr"/>
              <a:r>
                <a:rPr lang="zh-CN" altLang="en-US" dirty="0"/>
                <a:t>平台</a:t>
              </a:r>
              <a:endParaRPr lang="en-US" dirty="0"/>
            </a:p>
          </p:txBody>
        </p:sp>
        <p:sp>
          <p:nvSpPr>
            <p:cNvPr id="5" name="流程图: 多文档 4"/>
            <p:cNvSpPr/>
            <p:nvPr/>
          </p:nvSpPr>
          <p:spPr>
            <a:xfrm>
              <a:off x="3532417" y="869844"/>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文本框 5"/>
            <p:cNvSpPr txBox="1"/>
            <p:nvPr/>
          </p:nvSpPr>
          <p:spPr>
            <a:xfrm>
              <a:off x="3655956" y="1239175"/>
              <a:ext cx="601447" cy="369332"/>
            </a:xfrm>
            <a:prstGeom prst="rect">
              <a:avLst/>
            </a:prstGeom>
            <a:noFill/>
          </p:spPr>
          <p:txBody>
            <a:bodyPr wrap="none" rtlCol="0">
              <a:spAutoFit/>
            </a:bodyPr>
            <a:lstStyle/>
            <a:p>
              <a:r>
                <a:rPr lang="en-US" altLang="zh-CN" dirty="0"/>
                <a:t>.</a:t>
              </a:r>
              <a:r>
                <a:rPr lang="en-US" altLang="zh-CN" dirty="0" err="1"/>
                <a:t>mul</a:t>
              </a:r>
              <a:endParaRPr lang="en-US" dirty="0"/>
            </a:p>
          </p:txBody>
        </p:sp>
        <p:sp>
          <p:nvSpPr>
            <p:cNvPr id="7" name="文本框 6"/>
            <p:cNvSpPr txBox="1"/>
            <p:nvPr/>
          </p:nvSpPr>
          <p:spPr>
            <a:xfrm>
              <a:off x="3909391" y="2367062"/>
              <a:ext cx="3344930" cy="954107"/>
            </a:xfrm>
            <a:prstGeom prst="rect">
              <a:avLst/>
            </a:prstGeom>
            <a:noFill/>
          </p:spPr>
          <p:txBody>
            <a:bodyPr wrap="square" rtlCol="0">
              <a:spAutoFit/>
            </a:bodyPr>
            <a:lstStyle/>
            <a:p>
              <a:r>
                <a:rPr lang="zh-CN" altLang="en-US" sz="1400" dirty="0"/>
                <a:t>模型文件定义互助链上链商业流程及价值网络的资产，利益方，交易，流程控制逻辑，链见数据连接器，结算清算逻辑等</a:t>
              </a:r>
              <a:endParaRPr lang="en-US" sz="1400" dirty="0"/>
            </a:p>
          </p:txBody>
        </p:sp>
        <p:sp>
          <p:nvSpPr>
            <p:cNvPr id="8" name="文本框 7"/>
            <p:cNvSpPr txBox="1"/>
            <p:nvPr/>
          </p:nvSpPr>
          <p:spPr>
            <a:xfrm>
              <a:off x="3655956" y="1054509"/>
              <a:ext cx="506870" cy="369332"/>
            </a:xfrm>
            <a:prstGeom prst="rect">
              <a:avLst/>
            </a:prstGeom>
            <a:noFill/>
          </p:spPr>
          <p:txBody>
            <a:bodyPr wrap="none" rtlCol="0">
              <a:spAutoFit/>
            </a:bodyPr>
            <a:lstStyle/>
            <a:p>
              <a:r>
                <a:rPr lang="en-US" altLang="zh-CN" dirty="0"/>
                <a:t>.sol</a:t>
              </a:r>
              <a:endParaRPr lang="en-US" dirty="0"/>
            </a:p>
          </p:txBody>
        </p:sp>
        <p:sp>
          <p:nvSpPr>
            <p:cNvPr id="9" name="圆角矩形 8"/>
            <p:cNvSpPr/>
            <p:nvPr/>
          </p:nvSpPr>
          <p:spPr>
            <a:xfrm>
              <a:off x="1249263" y="379992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1316083" y="3795666"/>
              <a:ext cx="1415772" cy="584775"/>
            </a:xfrm>
            <a:prstGeom prst="rect">
              <a:avLst/>
            </a:prstGeom>
            <a:noFill/>
          </p:spPr>
          <p:txBody>
            <a:bodyPr wrap="none" rtlCol="0">
              <a:spAutoFit/>
            </a:bodyPr>
            <a:lstStyle/>
            <a:p>
              <a:pPr algn="ctr"/>
              <a:r>
                <a:rPr lang="zh-CN" altLang="en-US" sz="1600" dirty="0"/>
                <a:t>互助链</a:t>
              </a:r>
              <a:endParaRPr lang="en-US" altLang="zh-CN" sz="1600" dirty="0"/>
            </a:p>
            <a:p>
              <a:pPr algn="ctr"/>
              <a:r>
                <a:rPr lang="zh-CN" altLang="en-US" sz="1600" dirty="0"/>
                <a:t>区块链中间件</a:t>
              </a:r>
              <a:endParaRPr lang="en-US" sz="1600" dirty="0"/>
            </a:p>
          </p:txBody>
        </p:sp>
        <p:sp>
          <p:nvSpPr>
            <p:cNvPr id="12" name="流程图: 文档 11"/>
            <p:cNvSpPr/>
            <p:nvPr/>
          </p:nvSpPr>
          <p:spPr>
            <a:xfrm>
              <a:off x="4856059" y="105451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文本框 12"/>
            <p:cNvSpPr txBox="1"/>
            <p:nvPr/>
          </p:nvSpPr>
          <p:spPr>
            <a:xfrm>
              <a:off x="5076832" y="585565"/>
              <a:ext cx="1569660" cy="369332"/>
            </a:xfrm>
            <a:prstGeom prst="rect">
              <a:avLst/>
            </a:prstGeom>
            <a:noFill/>
          </p:spPr>
          <p:txBody>
            <a:bodyPr wrap="none" rtlCol="0">
              <a:spAutoFit/>
            </a:bodyPr>
            <a:lstStyle/>
            <a:p>
              <a:r>
                <a:rPr lang="zh-CN" altLang="en-US" dirty="0"/>
                <a:t>商业逻辑定制</a:t>
              </a:r>
              <a:endParaRPr lang="en-US" dirty="0"/>
            </a:p>
          </p:txBody>
        </p:sp>
        <p:sp>
          <p:nvSpPr>
            <p:cNvPr id="14" name="文本框 13"/>
            <p:cNvSpPr txBox="1"/>
            <p:nvPr/>
          </p:nvSpPr>
          <p:spPr>
            <a:xfrm>
              <a:off x="5110563" y="977642"/>
              <a:ext cx="543739" cy="307777"/>
            </a:xfrm>
            <a:prstGeom prst="rect">
              <a:avLst/>
            </a:prstGeom>
            <a:noFill/>
          </p:spPr>
          <p:txBody>
            <a:bodyPr wrap="none" rtlCol="0">
              <a:spAutoFit/>
            </a:bodyPr>
            <a:lstStyle/>
            <a:p>
              <a:r>
                <a:rPr lang="zh-CN" altLang="en-US" sz="1400" dirty="0"/>
                <a:t>资产</a:t>
              </a:r>
              <a:endParaRPr lang="en-US" sz="1400" dirty="0"/>
            </a:p>
          </p:txBody>
        </p:sp>
        <p:sp>
          <p:nvSpPr>
            <p:cNvPr id="15" name="流程图: 文档 14"/>
            <p:cNvSpPr/>
            <p:nvPr/>
          </p:nvSpPr>
          <p:spPr>
            <a:xfrm>
              <a:off x="4844569" y="139227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文本框 15"/>
            <p:cNvSpPr txBox="1"/>
            <p:nvPr/>
          </p:nvSpPr>
          <p:spPr>
            <a:xfrm>
              <a:off x="5099073" y="1315402"/>
              <a:ext cx="723275" cy="307777"/>
            </a:xfrm>
            <a:prstGeom prst="rect">
              <a:avLst/>
            </a:prstGeom>
            <a:noFill/>
          </p:spPr>
          <p:txBody>
            <a:bodyPr wrap="none" rtlCol="0">
              <a:spAutoFit/>
            </a:bodyPr>
            <a:lstStyle/>
            <a:p>
              <a:r>
                <a:rPr lang="zh-CN" altLang="en-US" sz="1400" dirty="0"/>
                <a:t>参与者</a:t>
              </a:r>
              <a:endParaRPr lang="en-US" sz="1400" dirty="0"/>
            </a:p>
          </p:txBody>
        </p:sp>
        <p:sp>
          <p:nvSpPr>
            <p:cNvPr id="17" name="流程图: 文档 16"/>
            <p:cNvSpPr/>
            <p:nvPr/>
          </p:nvSpPr>
          <p:spPr>
            <a:xfrm>
              <a:off x="4844569" y="1775947"/>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文本框 17"/>
            <p:cNvSpPr txBox="1"/>
            <p:nvPr/>
          </p:nvSpPr>
          <p:spPr>
            <a:xfrm>
              <a:off x="5099073" y="1699079"/>
              <a:ext cx="543739" cy="307777"/>
            </a:xfrm>
            <a:prstGeom prst="rect">
              <a:avLst/>
            </a:prstGeom>
            <a:noFill/>
          </p:spPr>
          <p:txBody>
            <a:bodyPr wrap="none" rtlCol="0">
              <a:spAutoFit/>
            </a:bodyPr>
            <a:lstStyle/>
            <a:p>
              <a:r>
                <a:rPr lang="zh-CN" altLang="en-US" sz="1400" dirty="0"/>
                <a:t>交易</a:t>
              </a:r>
              <a:endParaRPr lang="en-US" sz="1400" dirty="0"/>
            </a:p>
          </p:txBody>
        </p:sp>
        <p:sp>
          <p:nvSpPr>
            <p:cNvPr id="19" name="流程图: 文档 18"/>
            <p:cNvSpPr/>
            <p:nvPr/>
          </p:nvSpPr>
          <p:spPr>
            <a:xfrm>
              <a:off x="5836422" y="105913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文本框 19"/>
            <p:cNvSpPr txBox="1"/>
            <p:nvPr/>
          </p:nvSpPr>
          <p:spPr>
            <a:xfrm>
              <a:off x="6090926" y="982262"/>
              <a:ext cx="902811" cy="307777"/>
            </a:xfrm>
            <a:prstGeom prst="rect">
              <a:avLst/>
            </a:prstGeom>
            <a:noFill/>
          </p:spPr>
          <p:txBody>
            <a:bodyPr wrap="none" rtlCol="0">
              <a:spAutoFit/>
            </a:bodyPr>
            <a:lstStyle/>
            <a:p>
              <a:r>
                <a:rPr lang="zh-CN" altLang="en-US" sz="1400" dirty="0"/>
                <a:t>流程控制</a:t>
              </a:r>
              <a:endParaRPr lang="en-US" sz="1400" dirty="0"/>
            </a:p>
          </p:txBody>
        </p:sp>
        <p:sp>
          <p:nvSpPr>
            <p:cNvPr id="21" name="流程图: 文档 20"/>
            <p:cNvSpPr/>
            <p:nvPr/>
          </p:nvSpPr>
          <p:spPr>
            <a:xfrm>
              <a:off x="5836422" y="1441912"/>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文本框 21"/>
            <p:cNvSpPr txBox="1"/>
            <p:nvPr/>
          </p:nvSpPr>
          <p:spPr>
            <a:xfrm>
              <a:off x="6090926" y="1365044"/>
              <a:ext cx="723275" cy="307777"/>
            </a:xfrm>
            <a:prstGeom prst="rect">
              <a:avLst/>
            </a:prstGeom>
            <a:noFill/>
          </p:spPr>
          <p:txBody>
            <a:bodyPr wrap="none" rtlCol="0">
              <a:spAutoFit/>
            </a:bodyPr>
            <a:lstStyle/>
            <a:p>
              <a:r>
                <a:rPr lang="zh-CN" altLang="en-US" sz="1400" dirty="0"/>
                <a:t>连接器</a:t>
              </a:r>
              <a:endParaRPr lang="en-US" sz="1400" dirty="0"/>
            </a:p>
          </p:txBody>
        </p:sp>
        <p:sp>
          <p:nvSpPr>
            <p:cNvPr id="23" name="流程图: 文档 22"/>
            <p:cNvSpPr/>
            <p:nvPr/>
          </p:nvSpPr>
          <p:spPr>
            <a:xfrm>
              <a:off x="5836422" y="1781729"/>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文本框 23"/>
            <p:cNvSpPr txBox="1"/>
            <p:nvPr/>
          </p:nvSpPr>
          <p:spPr>
            <a:xfrm>
              <a:off x="6090926" y="1704861"/>
              <a:ext cx="902811" cy="307777"/>
            </a:xfrm>
            <a:prstGeom prst="rect">
              <a:avLst/>
            </a:prstGeom>
            <a:noFill/>
          </p:spPr>
          <p:txBody>
            <a:bodyPr wrap="none" rtlCol="0">
              <a:spAutoFit/>
            </a:bodyPr>
            <a:lstStyle/>
            <a:p>
              <a:r>
                <a:rPr lang="zh-CN" altLang="en-US" sz="1400" dirty="0"/>
                <a:t>结算清算</a:t>
              </a:r>
              <a:endParaRPr lang="en-US" sz="1400" dirty="0"/>
            </a:p>
          </p:txBody>
        </p:sp>
        <p:sp>
          <p:nvSpPr>
            <p:cNvPr id="25" name="流程图: 过程 24"/>
            <p:cNvSpPr/>
            <p:nvPr/>
          </p:nvSpPr>
          <p:spPr>
            <a:xfrm>
              <a:off x="8251553" y="496401"/>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流程图: 多文档 25"/>
            <p:cNvSpPr/>
            <p:nvPr/>
          </p:nvSpPr>
          <p:spPr>
            <a:xfrm>
              <a:off x="7621144" y="835302"/>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文本框 26"/>
            <p:cNvSpPr txBox="1"/>
            <p:nvPr/>
          </p:nvSpPr>
          <p:spPr>
            <a:xfrm>
              <a:off x="7744683" y="1204633"/>
              <a:ext cx="506870" cy="369332"/>
            </a:xfrm>
            <a:prstGeom prst="rect">
              <a:avLst/>
            </a:prstGeom>
            <a:noFill/>
          </p:spPr>
          <p:txBody>
            <a:bodyPr wrap="none" rtlCol="0">
              <a:spAutoFit/>
            </a:bodyPr>
            <a:lstStyle/>
            <a:p>
              <a:r>
                <a:rPr lang="en-US" altLang="zh-CN" dirty="0"/>
                <a:t>.</a:t>
              </a:r>
              <a:r>
                <a:rPr lang="en-US" altLang="zh-CN" dirty="0" err="1"/>
                <a:t>sql</a:t>
              </a:r>
              <a:endParaRPr lang="en-US" dirty="0"/>
            </a:p>
          </p:txBody>
        </p:sp>
        <p:sp>
          <p:nvSpPr>
            <p:cNvPr id="28" name="文本框 27"/>
            <p:cNvSpPr txBox="1"/>
            <p:nvPr/>
          </p:nvSpPr>
          <p:spPr>
            <a:xfrm>
              <a:off x="7744683" y="1019967"/>
              <a:ext cx="386644" cy="369332"/>
            </a:xfrm>
            <a:prstGeom prst="rect">
              <a:avLst/>
            </a:prstGeom>
            <a:noFill/>
          </p:spPr>
          <p:txBody>
            <a:bodyPr wrap="none" rtlCol="0">
              <a:spAutoFit/>
            </a:bodyPr>
            <a:lstStyle/>
            <a:p>
              <a:r>
                <a:rPr lang="en-US" altLang="zh-CN" dirty="0"/>
                <a:t>.</a:t>
              </a:r>
              <a:r>
                <a:rPr lang="en-US" altLang="zh-CN" dirty="0" err="1"/>
                <a:t>js</a:t>
              </a:r>
              <a:endParaRPr lang="en-US" dirty="0"/>
            </a:p>
          </p:txBody>
        </p:sp>
        <p:sp>
          <p:nvSpPr>
            <p:cNvPr id="30" name="文本框 29"/>
            <p:cNvSpPr txBox="1"/>
            <p:nvPr/>
          </p:nvSpPr>
          <p:spPr>
            <a:xfrm>
              <a:off x="9165559" y="551023"/>
              <a:ext cx="1569660" cy="369332"/>
            </a:xfrm>
            <a:prstGeom prst="rect">
              <a:avLst/>
            </a:prstGeom>
            <a:noFill/>
          </p:spPr>
          <p:txBody>
            <a:bodyPr wrap="none" rtlCol="0">
              <a:spAutoFit/>
            </a:bodyPr>
            <a:lstStyle/>
            <a:p>
              <a:r>
                <a:rPr lang="zh-CN" altLang="en-US" dirty="0"/>
                <a:t>交易细节定制</a:t>
              </a:r>
              <a:endParaRPr lang="en-US" dirty="0"/>
            </a:p>
          </p:txBody>
        </p:sp>
        <p:sp>
          <p:nvSpPr>
            <p:cNvPr id="37" name="文本框 36"/>
            <p:cNvSpPr txBox="1"/>
            <p:nvPr/>
          </p:nvSpPr>
          <p:spPr>
            <a:xfrm>
              <a:off x="8971237" y="945487"/>
              <a:ext cx="1418209" cy="1169551"/>
            </a:xfrm>
            <a:prstGeom prst="rect">
              <a:avLst/>
            </a:prstGeom>
            <a:noFill/>
          </p:spPr>
          <p:txBody>
            <a:bodyPr wrap="none" rtlCol="0">
              <a:spAutoFit/>
            </a:bodyPr>
            <a:lstStyle/>
            <a:p>
              <a:r>
                <a:rPr lang="en-US" altLang="zh-CN" sz="1400" dirty="0" err="1"/>
                <a:t>Tx</a:t>
              </a:r>
              <a:r>
                <a:rPr lang="en-US" altLang="zh-CN" sz="1400" dirty="0"/>
                <a:t>() {</a:t>
              </a:r>
            </a:p>
            <a:p>
              <a:r>
                <a:rPr lang="en-US" sz="1400" dirty="0"/>
                <a:t>   Asset Owner</a:t>
              </a:r>
            </a:p>
            <a:p>
              <a:r>
                <a:rPr lang="en-US" sz="1400" dirty="0"/>
                <a:t>   Action </a:t>
              </a:r>
              <a:r>
                <a:rPr lang="en-US" sz="1400" dirty="0" err="1"/>
                <a:t>Tx</a:t>
              </a:r>
              <a:endParaRPr lang="en-US" sz="1400" dirty="0"/>
            </a:p>
            <a:p>
              <a:r>
                <a:rPr lang="en-US" sz="1400" dirty="0"/>
                <a:t>   </a:t>
              </a:r>
              <a:r>
                <a:rPr lang="en-US" sz="1400" dirty="0" err="1"/>
                <a:t>Tx</a:t>
              </a:r>
              <a:r>
                <a:rPr lang="en-US" sz="1400" dirty="0"/>
                <a:t> </a:t>
              </a:r>
              <a:r>
                <a:rPr lang="en-US" sz="1400" dirty="0" err="1"/>
                <a:t>newOwner</a:t>
              </a:r>
              <a:r>
                <a:rPr lang="en-US" sz="1400" dirty="0"/>
                <a:t>()</a:t>
              </a:r>
            </a:p>
            <a:p>
              <a:r>
                <a:rPr lang="en-US" sz="1400" dirty="0"/>
                <a:t>   Clear() </a:t>
              </a:r>
              <a:r>
                <a:rPr lang="en-US" altLang="zh-CN" sz="1400" dirty="0"/>
                <a:t>}</a:t>
              </a:r>
              <a:r>
                <a:rPr lang="en-US" sz="1400" dirty="0"/>
                <a:t> </a:t>
              </a:r>
            </a:p>
          </p:txBody>
        </p:sp>
        <p:sp>
          <p:nvSpPr>
            <p:cNvPr id="42" name="文本框 41"/>
            <p:cNvSpPr txBox="1"/>
            <p:nvPr/>
          </p:nvSpPr>
          <p:spPr>
            <a:xfrm>
              <a:off x="7793526" y="2299703"/>
              <a:ext cx="3344930" cy="738664"/>
            </a:xfrm>
            <a:prstGeom prst="rect">
              <a:avLst/>
            </a:prstGeom>
            <a:noFill/>
          </p:spPr>
          <p:txBody>
            <a:bodyPr wrap="square" rtlCol="0">
              <a:spAutoFit/>
            </a:bodyPr>
            <a:lstStyle/>
            <a:p>
              <a:r>
                <a:rPr lang="zh-CN" altLang="en-US" sz="1400" dirty="0"/>
                <a:t>脚本语言去自动处理交易，更新资产属性，并处理跟交易及利益方的交互。也可以细化交易商业逻辑。</a:t>
              </a:r>
              <a:endParaRPr lang="en-US" sz="1400" dirty="0"/>
            </a:p>
          </p:txBody>
        </p:sp>
        <p:cxnSp>
          <p:nvCxnSpPr>
            <p:cNvPr id="44" name="肘形连接符 43"/>
            <p:cNvCxnSpPr>
              <a:stCxn id="11" idx="2"/>
              <a:endCxn id="25" idx="2"/>
            </p:cNvCxnSpPr>
            <p:nvPr/>
          </p:nvCxnSpPr>
          <p:spPr>
            <a:xfrm rot="5400000" flipH="1" flipV="1">
              <a:off x="7633370" y="107310"/>
              <a:ext cx="34542" cy="4088727"/>
            </a:xfrm>
            <a:prstGeom prst="bentConnector3">
              <a:avLst>
                <a:gd name="adj1" fmla="val -3906780"/>
              </a:avLst>
            </a:prstGeom>
          </p:spPr>
          <p:style>
            <a:lnRef idx="3">
              <a:schemeClr val="dk1"/>
            </a:lnRef>
            <a:fillRef idx="0">
              <a:schemeClr val="dk1"/>
            </a:fillRef>
            <a:effectRef idx="2">
              <a:schemeClr val="dk1"/>
            </a:effectRef>
            <a:fontRef idx="minor">
              <a:schemeClr val="tx1"/>
            </a:fontRef>
          </p:style>
        </p:cxnSp>
        <p:sp>
          <p:nvSpPr>
            <p:cNvPr id="46" name="圆角矩形 45"/>
            <p:cNvSpPr/>
            <p:nvPr/>
          </p:nvSpPr>
          <p:spPr>
            <a:xfrm>
              <a:off x="3909391" y="5678129"/>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直接箭头连接符 57"/>
            <p:cNvCxnSpPr/>
            <p:nvPr/>
          </p:nvCxnSpPr>
          <p:spPr>
            <a:xfrm flipH="1">
              <a:off x="6993737" y="4555402"/>
              <a:ext cx="3376" cy="108106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椭圆 62"/>
            <p:cNvSpPr/>
            <p:nvPr/>
          </p:nvSpPr>
          <p:spPr>
            <a:xfrm>
              <a:off x="1249263" y="5400351"/>
              <a:ext cx="2005782" cy="8207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椭圆 63"/>
            <p:cNvSpPr/>
            <p:nvPr/>
          </p:nvSpPr>
          <p:spPr>
            <a:xfrm>
              <a:off x="1113241" y="570762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5" name="椭圆 64"/>
            <p:cNvSpPr/>
            <p:nvPr/>
          </p:nvSpPr>
          <p:spPr>
            <a:xfrm>
              <a:off x="1455741" y="545948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6" name="椭圆 65"/>
            <p:cNvSpPr/>
            <p:nvPr/>
          </p:nvSpPr>
          <p:spPr>
            <a:xfrm>
              <a:off x="2083012" y="5321448"/>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7" name="椭圆 66"/>
            <p:cNvSpPr/>
            <p:nvPr/>
          </p:nvSpPr>
          <p:spPr>
            <a:xfrm>
              <a:off x="2876180" y="5461617"/>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8" name="椭圆 67"/>
            <p:cNvSpPr/>
            <p:nvPr/>
          </p:nvSpPr>
          <p:spPr>
            <a:xfrm>
              <a:off x="3023634" y="593883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9" name="椭圆 68"/>
            <p:cNvSpPr/>
            <p:nvPr/>
          </p:nvSpPr>
          <p:spPr>
            <a:xfrm>
              <a:off x="2252154" y="611581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0" name="椭圆 69"/>
            <p:cNvSpPr/>
            <p:nvPr/>
          </p:nvSpPr>
          <p:spPr>
            <a:xfrm>
              <a:off x="1550947" y="602732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72" name="直接连接符 71"/>
            <p:cNvCxnSpPr>
              <a:stCxn id="63" idx="2"/>
              <a:endCxn id="67" idx="3"/>
            </p:cNvCxnSpPr>
            <p:nvPr/>
          </p:nvCxnSpPr>
          <p:spPr>
            <a:xfrm flipV="1">
              <a:off x="1249263" y="5612680"/>
              <a:ext cx="1656171" cy="198067"/>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a:stCxn id="63" idx="2"/>
              <a:endCxn id="68" idx="0"/>
            </p:cNvCxnSpPr>
            <p:nvPr/>
          </p:nvCxnSpPr>
          <p:spPr>
            <a:xfrm>
              <a:off x="1249263" y="5810747"/>
              <a:ext cx="1874252" cy="128088"/>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p:cNvCxnSpPr>
              <a:endCxn id="68" idx="0"/>
            </p:cNvCxnSpPr>
            <p:nvPr/>
          </p:nvCxnSpPr>
          <p:spPr>
            <a:xfrm>
              <a:off x="1650827" y="5647670"/>
              <a:ext cx="1472688" cy="291165"/>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219030" y="5507501"/>
              <a:ext cx="856911" cy="431334"/>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p:cNvCxnSpPr>
              <a:stCxn id="67" idx="3"/>
              <a:endCxn id="69" idx="7"/>
            </p:cNvCxnSpPr>
            <p:nvPr/>
          </p:nvCxnSpPr>
          <p:spPr>
            <a:xfrm flipH="1">
              <a:off x="2422661" y="5612680"/>
              <a:ext cx="482773" cy="529054"/>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a:stCxn id="67" idx="3"/>
              <a:endCxn id="70" idx="6"/>
            </p:cNvCxnSpPr>
            <p:nvPr/>
          </p:nvCxnSpPr>
          <p:spPr>
            <a:xfrm flipH="1">
              <a:off x="1750708" y="5612680"/>
              <a:ext cx="1154726" cy="503136"/>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a:stCxn id="68" idx="0"/>
            </p:cNvCxnSpPr>
            <p:nvPr/>
          </p:nvCxnSpPr>
          <p:spPr>
            <a:xfrm flipH="1">
              <a:off x="1750709" y="5938835"/>
              <a:ext cx="1372806" cy="202899"/>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a:stCxn id="66" idx="4"/>
            </p:cNvCxnSpPr>
            <p:nvPr/>
          </p:nvCxnSpPr>
          <p:spPr>
            <a:xfrm flipH="1">
              <a:off x="1804212" y="5498429"/>
              <a:ext cx="378681" cy="617386"/>
            </a:xfrm>
            <a:prstGeom prst="line">
              <a:avLst/>
            </a:prstGeom>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1655502" y="5632081"/>
              <a:ext cx="776649" cy="503135"/>
            </a:xfrm>
            <a:prstGeom prst="line">
              <a:avLst/>
            </a:prstGeom>
          </p:spPr>
          <p:style>
            <a:lnRef idx="1">
              <a:schemeClr val="dk1"/>
            </a:lnRef>
            <a:fillRef idx="0">
              <a:schemeClr val="dk1"/>
            </a:fillRef>
            <a:effectRef idx="0">
              <a:schemeClr val="dk1"/>
            </a:effectRef>
            <a:fontRef idx="minor">
              <a:schemeClr val="tx1"/>
            </a:fontRef>
          </p:style>
        </p:cxnSp>
        <p:cxnSp>
          <p:nvCxnSpPr>
            <p:cNvPr id="98" name="直接箭头连接符 97"/>
            <p:cNvCxnSpPr>
              <a:stCxn id="2" idx="2"/>
            </p:cNvCxnSpPr>
            <p:nvPr/>
          </p:nvCxnSpPr>
          <p:spPr>
            <a:xfrm>
              <a:off x="2054771" y="1699079"/>
              <a:ext cx="0" cy="19268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p:cNvCxnSpPr>
              <a:stCxn id="9" idx="2"/>
            </p:cNvCxnSpPr>
            <p:nvPr/>
          </p:nvCxnSpPr>
          <p:spPr>
            <a:xfrm flipH="1">
              <a:off x="2043826" y="4439576"/>
              <a:ext cx="1850" cy="769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5" name="文本框 104"/>
            <p:cNvSpPr txBox="1"/>
            <p:nvPr/>
          </p:nvSpPr>
          <p:spPr>
            <a:xfrm>
              <a:off x="2094955" y="4987937"/>
              <a:ext cx="1620957" cy="338554"/>
            </a:xfrm>
            <a:prstGeom prst="rect">
              <a:avLst/>
            </a:prstGeom>
            <a:noFill/>
          </p:spPr>
          <p:txBody>
            <a:bodyPr wrap="none" rtlCol="0">
              <a:spAutoFit/>
            </a:bodyPr>
            <a:lstStyle/>
            <a:p>
              <a:r>
                <a:rPr lang="zh-CN" altLang="en-US" sz="1600" dirty="0"/>
                <a:t>互助链价值网络</a:t>
              </a:r>
              <a:endParaRPr lang="en-US" sz="1600" dirty="0"/>
            </a:p>
          </p:txBody>
        </p:sp>
        <p:sp>
          <p:nvSpPr>
            <p:cNvPr id="106" name="文本框 105"/>
            <p:cNvSpPr txBox="1"/>
            <p:nvPr/>
          </p:nvSpPr>
          <p:spPr>
            <a:xfrm>
              <a:off x="5099073" y="5813653"/>
              <a:ext cx="3185487" cy="369332"/>
            </a:xfrm>
            <a:prstGeom prst="rect">
              <a:avLst/>
            </a:prstGeom>
            <a:noFill/>
          </p:spPr>
          <p:txBody>
            <a:bodyPr wrap="none" rtlCol="0">
              <a:spAutoFit/>
            </a:bodyPr>
            <a:lstStyle/>
            <a:p>
              <a:r>
                <a:rPr lang="zh-CN" altLang="en-US" dirty="0"/>
                <a:t>互助链智能合约及分布式账本</a:t>
              </a:r>
              <a:endParaRPr lang="en-US" dirty="0"/>
            </a:p>
          </p:txBody>
        </p:sp>
        <p:sp>
          <p:nvSpPr>
            <p:cNvPr id="115" name="圆角矩形 114"/>
            <p:cNvSpPr/>
            <p:nvPr/>
          </p:nvSpPr>
          <p:spPr>
            <a:xfrm>
              <a:off x="6497938" y="390262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圆角矩形 115"/>
            <p:cNvSpPr/>
            <p:nvPr/>
          </p:nvSpPr>
          <p:spPr>
            <a:xfrm>
              <a:off x="6306208" y="4011168"/>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圆角矩形 116"/>
            <p:cNvSpPr/>
            <p:nvPr/>
          </p:nvSpPr>
          <p:spPr>
            <a:xfrm>
              <a:off x="6099730" y="41092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文本框 117"/>
            <p:cNvSpPr txBox="1"/>
            <p:nvPr/>
          </p:nvSpPr>
          <p:spPr>
            <a:xfrm>
              <a:off x="6166550" y="4104988"/>
              <a:ext cx="1415772" cy="584775"/>
            </a:xfrm>
            <a:prstGeom prst="rect">
              <a:avLst/>
            </a:prstGeom>
            <a:noFill/>
          </p:spPr>
          <p:txBody>
            <a:bodyPr wrap="none" rtlCol="0">
              <a:spAutoFit/>
            </a:bodyPr>
            <a:lstStyle/>
            <a:p>
              <a:pPr algn="ctr"/>
              <a:r>
                <a:rPr lang="zh-CN" altLang="en-US" sz="1600" dirty="0"/>
                <a:t>互助链</a:t>
              </a:r>
              <a:endParaRPr lang="en-US" altLang="zh-CN" sz="1600" dirty="0"/>
            </a:p>
            <a:p>
              <a:pPr algn="ctr"/>
              <a:r>
                <a:rPr lang="zh-CN" altLang="en-US" sz="1600" dirty="0"/>
                <a:t>区块链中间件</a:t>
              </a:r>
              <a:endParaRPr lang="en-US" sz="1600" dirty="0"/>
            </a:p>
          </p:txBody>
        </p:sp>
        <p:cxnSp>
          <p:nvCxnSpPr>
            <p:cNvPr id="56" name="直接箭头连接符 55"/>
            <p:cNvCxnSpPr/>
            <p:nvPr/>
          </p:nvCxnSpPr>
          <p:spPr>
            <a:xfrm flipH="1">
              <a:off x="6997113" y="3509806"/>
              <a:ext cx="14065" cy="5588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7123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383446" y="1296902"/>
            <a:ext cx="6474591" cy="4936960"/>
            <a:chOff x="2383446" y="1296902"/>
            <a:chExt cx="6474591" cy="4936960"/>
          </a:xfrm>
        </p:grpSpPr>
        <p:sp>
          <p:nvSpPr>
            <p:cNvPr id="59" name="流程图: 文档 58"/>
            <p:cNvSpPr/>
            <p:nvPr/>
          </p:nvSpPr>
          <p:spPr>
            <a:xfrm>
              <a:off x="2783158" y="2123312"/>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流程图: 文档 57"/>
            <p:cNvSpPr/>
            <p:nvPr/>
          </p:nvSpPr>
          <p:spPr>
            <a:xfrm>
              <a:off x="2629315" y="2229360"/>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流程图: 文档 17"/>
            <p:cNvSpPr/>
            <p:nvPr/>
          </p:nvSpPr>
          <p:spPr>
            <a:xfrm>
              <a:off x="2409317" y="2394611"/>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6378935" y="1296902"/>
              <a:ext cx="2452976" cy="1103239"/>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6405061" y="5008278"/>
              <a:ext cx="2452976" cy="1225584"/>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403640" y="3065509"/>
              <a:ext cx="2452976" cy="1296110"/>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6709907" y="1359609"/>
              <a:ext cx="1791033" cy="646331"/>
            </a:xfrm>
            <a:prstGeom prst="rect">
              <a:avLst/>
            </a:prstGeom>
            <a:noFill/>
          </p:spPr>
          <p:txBody>
            <a:bodyPr wrap="square" rtlCol="0">
              <a:spAutoFit/>
            </a:bodyPr>
            <a:lstStyle/>
            <a:p>
              <a:pPr algn="ctr"/>
              <a:r>
                <a:rPr lang="en-US" dirty="0"/>
                <a:t>Information on </a:t>
              </a:r>
              <a:r>
                <a:rPr lang="en-US" dirty="0" err="1"/>
                <a:t>blockchain</a:t>
              </a:r>
              <a:endParaRPr lang="en-US" dirty="0"/>
            </a:p>
          </p:txBody>
        </p:sp>
        <p:sp>
          <p:nvSpPr>
            <p:cNvPr id="12" name="矩形 11"/>
            <p:cNvSpPr/>
            <p:nvPr/>
          </p:nvSpPr>
          <p:spPr>
            <a:xfrm>
              <a:off x="6428345" y="3147912"/>
              <a:ext cx="2403566"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Insurance underwriting calculator</a:t>
              </a:r>
            </a:p>
          </p:txBody>
        </p:sp>
        <p:sp>
          <p:nvSpPr>
            <p:cNvPr id="13" name="矩形 12"/>
            <p:cNvSpPr/>
            <p:nvPr/>
          </p:nvSpPr>
          <p:spPr>
            <a:xfrm>
              <a:off x="6531846" y="5008278"/>
              <a:ext cx="2199407"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Current policyholder info on Mchain.io</a:t>
              </a:r>
            </a:p>
          </p:txBody>
        </p:sp>
        <p:sp>
          <p:nvSpPr>
            <p:cNvPr id="15" name="矩形 14"/>
            <p:cNvSpPr/>
            <p:nvPr/>
          </p:nvSpPr>
          <p:spPr>
            <a:xfrm>
              <a:off x="2496805" y="2523501"/>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1</a:t>
              </a: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投保人一级数据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5" name="文本框 54"/>
            <p:cNvSpPr txBox="1"/>
            <p:nvPr/>
          </p:nvSpPr>
          <p:spPr>
            <a:xfrm>
              <a:off x="7017593" y="1967262"/>
              <a:ext cx="1175661" cy="369332"/>
            </a:xfrm>
            <a:prstGeom prst="rect">
              <a:avLst/>
            </a:prstGeom>
            <a:noFill/>
          </p:spPr>
          <p:txBody>
            <a:bodyPr wrap="square" rtlCol="0">
              <a:spAutoFit/>
            </a:bodyPr>
            <a:lstStyle/>
            <a:p>
              <a:pPr algn="ctr"/>
              <a:r>
                <a:rPr lang="zh-CN" altLang="en-US" dirty="0"/>
                <a:t>上链数据</a:t>
              </a:r>
              <a:endParaRPr lang="en-US" dirty="0"/>
            </a:p>
          </p:txBody>
        </p:sp>
        <p:sp>
          <p:nvSpPr>
            <p:cNvPr id="17" name="矩形 16"/>
            <p:cNvSpPr/>
            <p:nvPr/>
          </p:nvSpPr>
          <p:spPr>
            <a:xfrm>
              <a:off x="6962135" y="5778933"/>
              <a:ext cx="1338828" cy="369332"/>
            </a:xfrm>
            <a:prstGeom prst="rect">
              <a:avLst/>
            </a:prstGeom>
          </p:spPr>
          <p:txBody>
            <a:bodyPr wrap="none">
              <a:spAutoFit/>
            </a:bodyPr>
            <a:lstStyle/>
            <a:p>
              <a:r>
                <a:rPr lang="zh-CN" altLang="en-US" dirty="0">
                  <a:latin typeface="Calibri" panose="020F0502020204030204" pitchFamily="34" charset="0"/>
                  <a:ea typeface="DengXian" panose="02010600030101010101" pitchFamily="2" charset="-122"/>
                  <a:cs typeface="Times New Roman" panose="02020603050405020304" pitchFamily="18" charset="0"/>
                </a:rPr>
                <a:t>已经投保人</a:t>
              </a:r>
              <a:endParaRPr lang="en-US" dirty="0"/>
            </a:p>
          </p:txBody>
        </p:sp>
        <p:sp>
          <p:nvSpPr>
            <p:cNvPr id="56" name="矩形 55"/>
            <p:cNvSpPr/>
            <p:nvPr/>
          </p:nvSpPr>
          <p:spPr>
            <a:xfrm>
              <a:off x="6845298" y="3878815"/>
              <a:ext cx="1569660" cy="369332"/>
            </a:xfrm>
            <a:prstGeom prst="rect">
              <a:avLst/>
            </a:prstGeom>
          </p:spPr>
          <p:txBody>
            <a:bodyPr wrap="none">
              <a:spAutoFit/>
            </a:bodyPr>
            <a:lstStyle/>
            <a:p>
              <a:r>
                <a:rPr lang="zh-CN" altLang="en-US" dirty="0"/>
                <a:t>承保计算引擎</a:t>
              </a:r>
              <a:endParaRPr lang="en-US" dirty="0"/>
            </a:p>
          </p:txBody>
        </p:sp>
        <p:sp>
          <p:nvSpPr>
            <p:cNvPr id="62" name="流程图: 文档 61"/>
            <p:cNvSpPr/>
            <p:nvPr/>
          </p:nvSpPr>
          <p:spPr>
            <a:xfrm>
              <a:off x="2757287" y="4373828"/>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流程图: 文档 65"/>
            <p:cNvSpPr/>
            <p:nvPr/>
          </p:nvSpPr>
          <p:spPr>
            <a:xfrm>
              <a:off x="2603444" y="4479876"/>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流程图: 文档 66"/>
            <p:cNvSpPr/>
            <p:nvPr/>
          </p:nvSpPr>
          <p:spPr>
            <a:xfrm>
              <a:off x="2383446" y="4645127"/>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矩形 68"/>
            <p:cNvSpPr/>
            <p:nvPr/>
          </p:nvSpPr>
          <p:spPr>
            <a:xfrm>
              <a:off x="2470934" y="4774017"/>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altLang="zh-CN" dirty="0">
                  <a:latin typeface="Calibri" panose="020F0502020204030204" pitchFamily="34" charset="0"/>
                  <a:ea typeface="DengXian" panose="02010600030101010101" pitchFamily="2" charset="-122"/>
                  <a:cs typeface="Times New Roman" panose="02020603050405020304" pitchFamily="18" charset="0"/>
                </a:rPr>
                <a:t>2</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投保人二级数据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26" name="直接箭头连接符 25"/>
            <p:cNvCxnSpPr>
              <a:stCxn id="59" idx="3"/>
              <a:endCxn id="16" idx="1"/>
            </p:cNvCxnSpPr>
            <p:nvPr/>
          </p:nvCxnSpPr>
          <p:spPr>
            <a:xfrm>
              <a:off x="5011155" y="2865414"/>
              <a:ext cx="1392485" cy="8481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p:cNvCxnSpPr>
              <a:stCxn id="62" idx="3"/>
              <a:endCxn id="16" idx="1"/>
            </p:cNvCxnSpPr>
            <p:nvPr/>
          </p:nvCxnSpPr>
          <p:spPr>
            <a:xfrm flipV="1">
              <a:off x="4985284" y="3713564"/>
              <a:ext cx="1418356" cy="14023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p:cNvCxnSpPr/>
            <p:nvPr/>
          </p:nvCxnSpPr>
          <p:spPr>
            <a:xfrm>
              <a:off x="7075177" y="2442642"/>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p:cNvCxnSpPr/>
            <p:nvPr/>
          </p:nvCxnSpPr>
          <p:spPr>
            <a:xfrm flipV="1">
              <a:off x="8193254" y="2414328"/>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13" idx="0"/>
              <a:endCxn id="16" idx="2"/>
            </p:cNvCxnSpPr>
            <p:nvPr/>
          </p:nvCxnSpPr>
          <p:spPr>
            <a:xfrm flipH="1" flipV="1">
              <a:off x="7630128" y="4361619"/>
              <a:ext cx="1422" cy="646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66701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383446" y="1296902"/>
            <a:ext cx="6474591" cy="4936960"/>
            <a:chOff x="2383446" y="1296902"/>
            <a:chExt cx="6474591" cy="4936960"/>
          </a:xfrm>
        </p:grpSpPr>
        <p:sp>
          <p:nvSpPr>
            <p:cNvPr id="59" name="流程图: 文档 58"/>
            <p:cNvSpPr/>
            <p:nvPr/>
          </p:nvSpPr>
          <p:spPr>
            <a:xfrm>
              <a:off x="2783158" y="2123312"/>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流程图: 文档 57"/>
            <p:cNvSpPr/>
            <p:nvPr/>
          </p:nvSpPr>
          <p:spPr>
            <a:xfrm>
              <a:off x="2629315" y="2229360"/>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流程图: 文档 17"/>
            <p:cNvSpPr/>
            <p:nvPr/>
          </p:nvSpPr>
          <p:spPr>
            <a:xfrm>
              <a:off x="2409317" y="2394611"/>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6378935" y="1296902"/>
              <a:ext cx="2452976" cy="1103239"/>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6405061" y="5008278"/>
              <a:ext cx="2452976" cy="1225584"/>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403640" y="3065509"/>
              <a:ext cx="2452976" cy="1296110"/>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矩形 11"/>
            <p:cNvSpPr/>
            <p:nvPr/>
          </p:nvSpPr>
          <p:spPr>
            <a:xfrm>
              <a:off x="6428345" y="3147912"/>
              <a:ext cx="2403566" cy="375552"/>
            </a:xfrm>
            <a:prstGeom prst="rect">
              <a:avLst/>
            </a:prstGeom>
          </p:spPr>
          <p:txBody>
            <a:bodyPr wrap="square">
              <a:spAutoFit/>
            </a:bodyPr>
            <a:lstStyle/>
            <a:p>
              <a:pPr algn="ctr">
                <a:lnSpc>
                  <a:spcPct val="107000"/>
                </a:lnSpc>
                <a:spcAft>
                  <a:spcPts val="800"/>
                </a:spcAft>
              </a:pP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矩形 12"/>
            <p:cNvSpPr/>
            <p:nvPr/>
          </p:nvSpPr>
          <p:spPr>
            <a:xfrm>
              <a:off x="6531846" y="5008278"/>
              <a:ext cx="2199407" cy="375552"/>
            </a:xfrm>
            <a:prstGeom prst="rect">
              <a:avLst/>
            </a:prstGeom>
          </p:spPr>
          <p:txBody>
            <a:bodyPr wrap="square">
              <a:spAutoFit/>
            </a:bodyPr>
            <a:lstStyle/>
            <a:p>
              <a:pPr algn="ctr">
                <a:lnSpc>
                  <a:spcPct val="107000"/>
                </a:lnSpc>
                <a:spcAft>
                  <a:spcPts val="800"/>
                </a:spcAft>
              </a:pP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5" name="矩形 14"/>
            <p:cNvSpPr/>
            <p:nvPr/>
          </p:nvSpPr>
          <p:spPr>
            <a:xfrm>
              <a:off x="2496806" y="2523501"/>
              <a:ext cx="2114638" cy="787652"/>
            </a:xfrm>
            <a:prstGeom prst="rect">
              <a:avLst/>
            </a:prstGeom>
          </p:spPr>
          <p:txBody>
            <a:bodyPr wrap="square">
              <a:spAutoFit/>
            </a:bodyPr>
            <a:lstStyle/>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a:t>
              </a:r>
              <a:endParaRPr lang="en-US" altLang="zh-CN" dirty="0">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一级数据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5" name="文本框 54"/>
            <p:cNvSpPr txBox="1"/>
            <p:nvPr/>
          </p:nvSpPr>
          <p:spPr>
            <a:xfrm>
              <a:off x="7017592" y="1525355"/>
              <a:ext cx="1175661" cy="646331"/>
            </a:xfrm>
            <a:prstGeom prst="rect">
              <a:avLst/>
            </a:prstGeom>
            <a:noFill/>
          </p:spPr>
          <p:txBody>
            <a:bodyPr wrap="square" rtlCol="0">
              <a:spAutoFit/>
            </a:bodyPr>
            <a:lstStyle/>
            <a:p>
              <a:pPr algn="ctr"/>
              <a:r>
                <a:rPr lang="zh-CN" altLang="en-US" dirty="0"/>
                <a:t>区块链</a:t>
              </a:r>
              <a:endParaRPr lang="en-US" altLang="zh-CN" dirty="0"/>
            </a:p>
            <a:p>
              <a:pPr algn="ctr"/>
              <a:r>
                <a:rPr lang="zh-CN" altLang="en-US" dirty="0"/>
                <a:t>上链数据</a:t>
              </a:r>
              <a:endParaRPr lang="en-US" dirty="0"/>
            </a:p>
          </p:txBody>
        </p:sp>
        <p:sp>
          <p:nvSpPr>
            <p:cNvPr id="17" name="矩形 16"/>
            <p:cNvSpPr/>
            <p:nvPr/>
          </p:nvSpPr>
          <p:spPr>
            <a:xfrm>
              <a:off x="6960714" y="5297904"/>
              <a:ext cx="1338828" cy="646331"/>
            </a:xfrm>
            <a:prstGeom prst="rect">
              <a:avLst/>
            </a:prstGeom>
          </p:spPr>
          <p:txBody>
            <a:bodyPr wrap="none">
              <a:spAutoFit/>
            </a:bodyPr>
            <a:lstStyle/>
            <a:p>
              <a:pPr algn="ctr"/>
              <a:r>
                <a:rPr lang="en-US" altLang="zh-CN" dirty="0">
                  <a:latin typeface="Calibri" panose="020F0502020204030204" pitchFamily="34" charset="0"/>
                  <a:ea typeface="DengXian" panose="02010600030101010101" pitchFamily="2" charset="-122"/>
                  <a:cs typeface="Times New Roman" panose="02020603050405020304" pitchFamily="18" charset="0"/>
                </a:rPr>
                <a:t>Mchain.io</a:t>
              </a:r>
            </a:p>
            <a:p>
              <a:pPr algn="ctr"/>
              <a:r>
                <a:rPr lang="zh-CN" altLang="en-US" dirty="0">
                  <a:latin typeface="Calibri" panose="020F0502020204030204" pitchFamily="34" charset="0"/>
                  <a:ea typeface="DengXian" panose="02010600030101010101" pitchFamily="2" charset="-122"/>
                  <a:cs typeface="Times New Roman" panose="02020603050405020304" pitchFamily="18" charset="0"/>
                </a:rPr>
                <a:t>投保人数据</a:t>
              </a:r>
              <a:endParaRPr lang="en-US" dirty="0"/>
            </a:p>
          </p:txBody>
        </p:sp>
        <p:sp>
          <p:nvSpPr>
            <p:cNvPr id="56" name="矩形 55"/>
            <p:cNvSpPr/>
            <p:nvPr/>
          </p:nvSpPr>
          <p:spPr>
            <a:xfrm>
              <a:off x="6845298" y="3484292"/>
              <a:ext cx="1569660" cy="369332"/>
            </a:xfrm>
            <a:prstGeom prst="rect">
              <a:avLst/>
            </a:prstGeom>
          </p:spPr>
          <p:txBody>
            <a:bodyPr wrap="none">
              <a:spAutoFit/>
            </a:bodyPr>
            <a:lstStyle/>
            <a:p>
              <a:r>
                <a:rPr lang="zh-CN" altLang="en-US" dirty="0"/>
                <a:t>承保计算引擎</a:t>
              </a:r>
              <a:endParaRPr lang="en-US" dirty="0"/>
            </a:p>
          </p:txBody>
        </p:sp>
        <p:sp>
          <p:nvSpPr>
            <p:cNvPr id="62" name="流程图: 文档 61"/>
            <p:cNvSpPr/>
            <p:nvPr/>
          </p:nvSpPr>
          <p:spPr>
            <a:xfrm>
              <a:off x="2757287" y="4373828"/>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流程图: 文档 65"/>
            <p:cNvSpPr/>
            <p:nvPr/>
          </p:nvSpPr>
          <p:spPr>
            <a:xfrm>
              <a:off x="2603444" y="4479876"/>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流程图: 文档 66"/>
            <p:cNvSpPr/>
            <p:nvPr/>
          </p:nvSpPr>
          <p:spPr>
            <a:xfrm>
              <a:off x="2383446" y="4645127"/>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矩形 68"/>
            <p:cNvSpPr/>
            <p:nvPr/>
          </p:nvSpPr>
          <p:spPr>
            <a:xfrm>
              <a:off x="2470935" y="4774017"/>
              <a:ext cx="2072692" cy="787652"/>
            </a:xfrm>
            <a:prstGeom prst="rect">
              <a:avLst/>
            </a:prstGeom>
          </p:spPr>
          <p:txBody>
            <a:bodyPr wrap="square">
              <a:spAutoFit/>
            </a:bodyPr>
            <a:lstStyle/>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a:t>
              </a:r>
              <a:endParaRPr lang="en-US" altLang="zh-CN" dirty="0">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二级数据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26" name="直接箭头连接符 25"/>
            <p:cNvCxnSpPr>
              <a:stCxn id="59" idx="3"/>
              <a:endCxn id="16" idx="1"/>
            </p:cNvCxnSpPr>
            <p:nvPr/>
          </p:nvCxnSpPr>
          <p:spPr>
            <a:xfrm>
              <a:off x="5011155" y="2865414"/>
              <a:ext cx="1392485" cy="8481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p:cNvCxnSpPr>
              <a:stCxn id="62" idx="3"/>
              <a:endCxn id="16" idx="1"/>
            </p:cNvCxnSpPr>
            <p:nvPr/>
          </p:nvCxnSpPr>
          <p:spPr>
            <a:xfrm flipV="1">
              <a:off x="4985284" y="3713564"/>
              <a:ext cx="1418356" cy="14023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p:cNvCxnSpPr/>
            <p:nvPr/>
          </p:nvCxnSpPr>
          <p:spPr>
            <a:xfrm>
              <a:off x="7075177" y="2442642"/>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p:cNvCxnSpPr/>
            <p:nvPr/>
          </p:nvCxnSpPr>
          <p:spPr>
            <a:xfrm flipV="1">
              <a:off x="8193254" y="2414328"/>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13" idx="0"/>
              <a:endCxn id="16" idx="2"/>
            </p:cNvCxnSpPr>
            <p:nvPr/>
          </p:nvCxnSpPr>
          <p:spPr>
            <a:xfrm flipH="1" flipV="1">
              <a:off x="7630128" y="4361619"/>
              <a:ext cx="1422" cy="646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45105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799693" y="1549731"/>
            <a:ext cx="6912989" cy="4070044"/>
            <a:chOff x="1799693" y="1549731"/>
            <a:chExt cx="6912989" cy="4070044"/>
          </a:xfrm>
        </p:grpSpPr>
        <p:sp>
          <p:nvSpPr>
            <p:cNvPr id="35" name="圆角矩形 34"/>
            <p:cNvSpPr/>
            <p:nvPr/>
          </p:nvSpPr>
          <p:spPr>
            <a:xfrm>
              <a:off x="1799693" y="1555169"/>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3887843" y="1549731"/>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187271" y="1559644"/>
              <a:ext cx="2452976" cy="1035726"/>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文本框 54"/>
            <p:cNvSpPr txBox="1"/>
            <p:nvPr/>
          </p:nvSpPr>
          <p:spPr>
            <a:xfrm>
              <a:off x="4128794" y="1677366"/>
              <a:ext cx="1175661" cy="646331"/>
            </a:xfrm>
            <a:prstGeom prst="rect">
              <a:avLst/>
            </a:prstGeom>
            <a:noFill/>
          </p:spPr>
          <p:txBody>
            <a:bodyPr wrap="square" rtlCol="0">
              <a:spAutoFit/>
            </a:bodyPr>
            <a:lstStyle/>
            <a:p>
              <a:pPr algn="ctr"/>
              <a:r>
                <a:rPr lang="zh-CN" altLang="en-US" dirty="0"/>
                <a:t>平台核对用户级别</a:t>
              </a:r>
              <a:endParaRPr lang="en-US" dirty="0"/>
            </a:p>
          </p:txBody>
        </p:sp>
        <p:sp>
          <p:nvSpPr>
            <p:cNvPr id="56" name="矩形 55"/>
            <p:cNvSpPr/>
            <p:nvPr/>
          </p:nvSpPr>
          <p:spPr>
            <a:xfrm>
              <a:off x="6204607" y="1655923"/>
              <a:ext cx="2470548" cy="369332"/>
            </a:xfrm>
            <a:prstGeom prst="rect">
              <a:avLst/>
            </a:prstGeom>
          </p:spPr>
          <p:txBody>
            <a:bodyPr wrap="none">
              <a:spAutoFit/>
            </a:bodyPr>
            <a:lstStyle/>
            <a:p>
              <a:r>
                <a:rPr lang="zh-CN" altLang="en-US" dirty="0"/>
                <a:t>二级用户获得代币赔偿</a:t>
              </a:r>
              <a:endParaRPr lang="en-US" dirty="0"/>
            </a:p>
          </p:txBody>
        </p:sp>
        <p:cxnSp>
          <p:nvCxnSpPr>
            <p:cNvPr id="71" name="直接箭头连接符 70"/>
            <p:cNvCxnSpPr>
              <a:stCxn id="35" idx="3"/>
              <a:endCxn id="54" idx="1"/>
            </p:cNvCxnSpPr>
            <p:nvPr/>
          </p:nvCxnSpPr>
          <p:spPr>
            <a:xfrm flipV="1">
              <a:off x="3457257" y="1982030"/>
              <a:ext cx="430586" cy="54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50" idx="0"/>
              <a:endCxn id="16" idx="2"/>
            </p:cNvCxnSpPr>
            <p:nvPr/>
          </p:nvCxnSpPr>
          <p:spPr>
            <a:xfrm flipV="1">
              <a:off x="7410730" y="2595370"/>
              <a:ext cx="3029" cy="54954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文本框 27"/>
            <p:cNvSpPr txBox="1"/>
            <p:nvPr/>
          </p:nvSpPr>
          <p:spPr>
            <a:xfrm>
              <a:off x="2040644" y="1815864"/>
              <a:ext cx="1175661" cy="369332"/>
            </a:xfrm>
            <a:prstGeom prst="rect">
              <a:avLst/>
            </a:prstGeom>
            <a:noFill/>
          </p:spPr>
          <p:txBody>
            <a:bodyPr wrap="square" rtlCol="0">
              <a:spAutoFit/>
            </a:bodyPr>
            <a:lstStyle/>
            <a:p>
              <a:pPr algn="ctr"/>
              <a:r>
                <a:rPr lang="zh-CN" altLang="en-US" dirty="0"/>
                <a:t>理赔申请</a:t>
              </a:r>
              <a:endParaRPr lang="en-US" dirty="0"/>
            </a:p>
          </p:txBody>
        </p:sp>
        <p:sp>
          <p:nvSpPr>
            <p:cNvPr id="29" name="圆角矩形 28"/>
            <p:cNvSpPr/>
            <p:nvPr/>
          </p:nvSpPr>
          <p:spPr>
            <a:xfrm>
              <a:off x="3891879" y="3147912"/>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文本框 29"/>
            <p:cNvSpPr txBox="1"/>
            <p:nvPr/>
          </p:nvSpPr>
          <p:spPr>
            <a:xfrm>
              <a:off x="4132830" y="3275547"/>
              <a:ext cx="1175661" cy="646331"/>
            </a:xfrm>
            <a:prstGeom prst="rect">
              <a:avLst/>
            </a:prstGeom>
            <a:noFill/>
          </p:spPr>
          <p:txBody>
            <a:bodyPr wrap="square" rtlCol="0">
              <a:spAutoFit/>
            </a:bodyPr>
            <a:lstStyle/>
            <a:p>
              <a:pPr algn="ctr"/>
              <a:r>
                <a:rPr lang="zh-CN" altLang="en-US" dirty="0"/>
                <a:t>一级用户获得代币</a:t>
              </a:r>
              <a:endParaRPr lang="en-US" dirty="0"/>
            </a:p>
          </p:txBody>
        </p:sp>
        <p:sp>
          <p:nvSpPr>
            <p:cNvPr id="31" name="圆角矩形 30"/>
            <p:cNvSpPr/>
            <p:nvPr/>
          </p:nvSpPr>
          <p:spPr>
            <a:xfrm>
              <a:off x="3577712" y="4441813"/>
              <a:ext cx="2277826" cy="1177962"/>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文本框 31"/>
            <p:cNvSpPr txBox="1"/>
            <p:nvPr/>
          </p:nvSpPr>
          <p:spPr>
            <a:xfrm>
              <a:off x="3628421" y="4585600"/>
              <a:ext cx="2339725" cy="923330"/>
            </a:xfrm>
            <a:prstGeom prst="rect">
              <a:avLst/>
            </a:prstGeom>
            <a:noFill/>
          </p:spPr>
          <p:txBody>
            <a:bodyPr wrap="square" rtlCol="0">
              <a:spAutoFit/>
            </a:bodyPr>
            <a:lstStyle/>
            <a:p>
              <a:r>
                <a:rPr lang="zh-CN" altLang="en-US" dirty="0"/>
                <a:t>代币只能获得赔偿支付，用于平台新的承保项目，不可提现。</a:t>
              </a:r>
              <a:endParaRPr lang="en-US" dirty="0"/>
            </a:p>
          </p:txBody>
        </p:sp>
        <p:sp>
          <p:nvSpPr>
            <p:cNvPr id="33" name="圆角矩形 32"/>
            <p:cNvSpPr/>
            <p:nvPr/>
          </p:nvSpPr>
          <p:spPr>
            <a:xfrm>
              <a:off x="1805720" y="3144917"/>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文本框 33"/>
            <p:cNvSpPr txBox="1"/>
            <p:nvPr/>
          </p:nvSpPr>
          <p:spPr>
            <a:xfrm>
              <a:off x="2046671" y="3272552"/>
              <a:ext cx="1175661" cy="646331"/>
            </a:xfrm>
            <a:prstGeom prst="rect">
              <a:avLst/>
            </a:prstGeom>
            <a:noFill/>
          </p:spPr>
          <p:txBody>
            <a:bodyPr wrap="square" rtlCol="0">
              <a:spAutoFit/>
            </a:bodyPr>
            <a:lstStyle/>
            <a:p>
              <a:pPr algn="ctr"/>
              <a:r>
                <a:rPr lang="zh-CN" altLang="en-US" dirty="0"/>
                <a:t>平台支付代币赔偿</a:t>
              </a:r>
              <a:endParaRPr lang="en-US" dirty="0"/>
            </a:p>
          </p:txBody>
        </p:sp>
        <p:cxnSp>
          <p:nvCxnSpPr>
            <p:cNvPr id="37" name="直接箭头连接符 36"/>
            <p:cNvCxnSpPr>
              <a:stCxn id="29" idx="2"/>
              <a:endCxn id="31" idx="0"/>
            </p:cNvCxnSpPr>
            <p:nvPr/>
          </p:nvCxnSpPr>
          <p:spPr>
            <a:xfrm flipH="1">
              <a:off x="4716625" y="4012509"/>
              <a:ext cx="4036" cy="4293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直接箭头连接符 39"/>
            <p:cNvCxnSpPr>
              <a:stCxn id="33" idx="3"/>
              <a:endCxn id="29" idx="1"/>
            </p:cNvCxnSpPr>
            <p:nvPr/>
          </p:nvCxnSpPr>
          <p:spPr>
            <a:xfrm>
              <a:off x="3463284" y="3577216"/>
              <a:ext cx="428595" cy="29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p:cNvCxnSpPr>
              <a:stCxn id="54" idx="2"/>
              <a:endCxn id="29" idx="0"/>
            </p:cNvCxnSpPr>
            <p:nvPr/>
          </p:nvCxnSpPr>
          <p:spPr>
            <a:xfrm>
              <a:off x="4716625" y="2414328"/>
              <a:ext cx="4036" cy="73358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矩形 48"/>
            <p:cNvSpPr/>
            <p:nvPr/>
          </p:nvSpPr>
          <p:spPr>
            <a:xfrm>
              <a:off x="6242134" y="2068590"/>
              <a:ext cx="2470548" cy="369332"/>
            </a:xfrm>
            <a:prstGeom prst="rect">
              <a:avLst/>
            </a:prstGeom>
          </p:spPr>
          <p:txBody>
            <a:bodyPr wrap="none">
              <a:spAutoFit/>
            </a:bodyPr>
            <a:lstStyle/>
            <a:p>
              <a:r>
                <a:rPr lang="zh-CN" altLang="en-US" dirty="0"/>
                <a:t>需要核查确认死亡证明</a:t>
              </a:r>
              <a:endParaRPr lang="en-US" dirty="0"/>
            </a:p>
          </p:txBody>
        </p:sp>
        <p:sp>
          <p:nvSpPr>
            <p:cNvPr id="50" name="圆角矩形 49"/>
            <p:cNvSpPr/>
            <p:nvPr/>
          </p:nvSpPr>
          <p:spPr>
            <a:xfrm>
              <a:off x="6499828" y="3144917"/>
              <a:ext cx="1821803"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矩形 51"/>
            <p:cNvSpPr/>
            <p:nvPr/>
          </p:nvSpPr>
          <p:spPr>
            <a:xfrm>
              <a:off x="6566506" y="3254049"/>
              <a:ext cx="1821803" cy="646331"/>
            </a:xfrm>
            <a:prstGeom prst="rect">
              <a:avLst/>
            </a:prstGeom>
          </p:spPr>
          <p:txBody>
            <a:bodyPr wrap="square">
              <a:spAutoFit/>
            </a:bodyPr>
            <a:lstStyle/>
            <a:p>
              <a:r>
                <a:rPr lang="zh-CN" altLang="en-US" dirty="0"/>
                <a:t>平台支付代币，可以交易或提现</a:t>
              </a:r>
              <a:endParaRPr lang="en-US" dirty="0"/>
            </a:p>
          </p:txBody>
        </p:sp>
        <p:cxnSp>
          <p:nvCxnSpPr>
            <p:cNvPr id="57" name="直接箭头连接符 56"/>
            <p:cNvCxnSpPr>
              <a:stCxn id="54" idx="3"/>
            </p:cNvCxnSpPr>
            <p:nvPr/>
          </p:nvCxnSpPr>
          <p:spPr>
            <a:xfrm>
              <a:off x="5545407" y="1982030"/>
              <a:ext cx="64186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1792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66675"/>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344" t="1956" r="28623" b="20754"/>
          <a:stretch/>
        </p:blipFill>
        <p:spPr>
          <a:xfrm>
            <a:off x="659567" y="232347"/>
            <a:ext cx="10672996" cy="6625653"/>
          </a:xfrm>
          <a:prstGeom prst="rect">
            <a:avLst/>
          </a:prstGeom>
        </p:spPr>
      </p:pic>
    </p:spTree>
    <p:extLst>
      <p:ext uri="{BB962C8B-B14F-4D97-AF65-F5344CB8AC3E}">
        <p14:creationId xmlns:p14="http://schemas.microsoft.com/office/powerpoint/2010/main" val="230935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1869" t="7727" r="17705" b="12711"/>
          <a:stretch/>
        </p:blipFill>
        <p:spPr>
          <a:xfrm>
            <a:off x="359763" y="37476"/>
            <a:ext cx="10732957" cy="6820524"/>
          </a:xfrm>
          <a:prstGeom prst="rect">
            <a:avLst/>
          </a:prstGeom>
        </p:spPr>
      </p:pic>
    </p:spTree>
    <p:extLst>
      <p:ext uri="{BB962C8B-B14F-4D97-AF65-F5344CB8AC3E}">
        <p14:creationId xmlns:p14="http://schemas.microsoft.com/office/powerpoint/2010/main" val="216784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E</a:t>
            </a:r>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D</a:t>
            </a:r>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7776</TotalTime>
  <Words>2532</Words>
  <Application>Microsoft Office PowerPoint</Application>
  <PresentationFormat>Widescreen</PresentationFormat>
  <Paragraphs>726</Paragraphs>
  <Slides>35</Slides>
  <Notes>6</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35</vt:i4>
      </vt:variant>
    </vt:vector>
  </HeadingPairs>
  <TitlesOfParts>
    <vt:vector size="56" baseType="lpstr">
      <vt:lpstr>Aparajita</vt:lpstr>
      <vt:lpstr>DengXian</vt:lpstr>
      <vt:lpstr>DengXian</vt:lpstr>
      <vt:lpstr>等线 Light</vt:lpstr>
      <vt:lpstr>Helvetica Neue</vt:lpstr>
      <vt:lpstr>HelvNeue Light for IBM</vt:lpstr>
      <vt:lpstr>Lato Regular</vt:lpstr>
      <vt:lpstr>Mangal</vt:lpstr>
      <vt:lpstr>微软雅黑</vt:lpstr>
      <vt:lpstr>Open Sans Light</vt:lpstr>
      <vt:lpstr>Raleway Light</vt:lpstr>
      <vt:lpstr>游ゴシック</vt:lpstr>
      <vt:lpstr>Arial</vt:lpstr>
      <vt:lpstr>Calibri</vt:lpstr>
      <vt:lpstr>Calibri Light</vt:lpstr>
      <vt:lpstr>Calisto MT</vt:lpstr>
      <vt:lpstr>Helvetica</vt:lpstr>
      <vt:lpstr>Times New Roman</vt:lpstr>
      <vt:lpstr>Office 主题​​</vt:lpstr>
      <vt:lpstr>2_Office 主题​​</vt:lpstr>
      <vt:lpstr>3_Office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Blockchain Network Participants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Jie Lan</cp:lastModifiedBy>
  <cp:revision>118</cp:revision>
  <dcterms:created xsi:type="dcterms:W3CDTF">2017-07-24T02:28:26Z</dcterms:created>
  <dcterms:modified xsi:type="dcterms:W3CDTF">2017-08-27T05:24:04Z</dcterms:modified>
</cp:coreProperties>
</file>