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65" r:id="rId3"/>
    <p:sldId id="257" r:id="rId4"/>
    <p:sldId id="264" r:id="rId5"/>
    <p:sldId id="266"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135254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262854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0772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2301212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9621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1569852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150925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12499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344893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EECFD-2EC4-4710-B908-20521A371705}"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24989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BEECFD-2EC4-4710-B908-20521A371705}"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803216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EECFD-2EC4-4710-B908-20521A371705}" type="datetimeFigureOut">
              <a:rPr lang="en-US" smtClean="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365404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ECFD-2EC4-4710-B908-20521A371705}"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225073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EECFD-2EC4-4710-B908-20521A371705}" type="datetimeFigureOut">
              <a:rPr lang="en-US" smtClean="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346046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BEECFD-2EC4-4710-B908-20521A371705}"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387457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BEECFD-2EC4-4710-B908-20521A371705}"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01725-6F70-498E-B6CA-010276F1093F}" type="slidenum">
              <a:rPr lang="en-US" smtClean="0"/>
              <a:t>‹#›</a:t>
            </a:fld>
            <a:endParaRPr lang="en-US"/>
          </a:p>
        </p:txBody>
      </p:sp>
    </p:spTree>
    <p:extLst>
      <p:ext uri="{BB962C8B-B14F-4D97-AF65-F5344CB8AC3E}">
        <p14:creationId xmlns:p14="http://schemas.microsoft.com/office/powerpoint/2010/main" val="321010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BEECFD-2EC4-4710-B908-20521A371705}" type="datetimeFigureOut">
              <a:rPr lang="en-US" smtClean="0"/>
              <a:t>9/17/2023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D01725-6F70-498E-B6CA-010276F1093F}" type="slidenum">
              <a:rPr lang="en-US" smtClean="0"/>
              <a:t>‹#›</a:t>
            </a:fld>
            <a:endParaRPr lang="en-US"/>
          </a:p>
        </p:txBody>
      </p:sp>
    </p:spTree>
    <p:extLst>
      <p:ext uri="{BB962C8B-B14F-4D97-AF65-F5344CB8AC3E}">
        <p14:creationId xmlns:p14="http://schemas.microsoft.com/office/powerpoint/2010/main" val="31454392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1958-0684-4A59-B32B-C37179F14684}"/>
              </a:ext>
            </a:extLst>
          </p:cNvPr>
          <p:cNvSpPr>
            <a:spLocks noGrp="1"/>
          </p:cNvSpPr>
          <p:nvPr>
            <p:ph type="title"/>
          </p:nvPr>
        </p:nvSpPr>
        <p:spPr/>
        <p:txBody>
          <a:bodyPr>
            <a:normAutofit fontScale="90000"/>
          </a:bodyPr>
          <a:lstStyle/>
          <a:p>
            <a:pPr algn="ctr"/>
            <a:r>
              <a:rPr lang="en-US" dirty="0"/>
              <a:t>SUMMARY OF SALES BASED ON HISTORICAL DATA OF XYZ COMPANY</a:t>
            </a:r>
            <a:br>
              <a:rPr lang="en-US" dirty="0"/>
            </a:br>
            <a:br>
              <a:rPr lang="en-US" dirty="0"/>
            </a:br>
            <a:endParaRPr lang="en-US" dirty="0"/>
          </a:p>
        </p:txBody>
      </p:sp>
      <p:sp>
        <p:nvSpPr>
          <p:cNvPr id="3" name="Subtitle 2">
            <a:extLst>
              <a:ext uri="{FF2B5EF4-FFF2-40B4-BE49-F238E27FC236}">
                <a16:creationId xmlns:a16="http://schemas.microsoft.com/office/drawing/2014/main" id="{598F2A34-3C22-4ADF-9D26-C5659D8AA868}"/>
              </a:ext>
            </a:extLst>
          </p:cNvPr>
          <p:cNvSpPr>
            <a:spLocks noGrp="1"/>
          </p:cNvSpPr>
          <p:nvPr>
            <p:ph idx="1"/>
          </p:nvPr>
        </p:nvSpPr>
        <p:spPr/>
        <p:txBody>
          <a:bodyPr>
            <a:normAutofit/>
          </a:bodyPr>
          <a:lstStyle/>
          <a:p>
            <a:pPr marL="0" indent="0">
              <a:buNone/>
            </a:pPr>
            <a:r>
              <a:rPr lang="en-US" b="1" dirty="0"/>
              <a:t>TABLE OF CONTENT</a:t>
            </a:r>
          </a:p>
          <a:p>
            <a:endParaRPr lang="en-US" b="1" dirty="0"/>
          </a:p>
          <a:p>
            <a:r>
              <a:rPr lang="en-US" dirty="0"/>
              <a:t>DASHBOARD OVERVIEW</a:t>
            </a:r>
          </a:p>
          <a:p>
            <a:r>
              <a:rPr lang="en-US" dirty="0"/>
              <a:t>INSIGHT BASED ON SUM OF REVENUE FOR XYZ COMPANY</a:t>
            </a:r>
          </a:p>
          <a:p>
            <a:r>
              <a:rPr lang="en-US" dirty="0"/>
              <a:t>INSIGHT BASED ON SUM OF REVENUE FOR XYZ COMPANY IN 2014</a:t>
            </a:r>
          </a:p>
          <a:p>
            <a:r>
              <a:rPr lang="en-US" dirty="0"/>
              <a:t>INSIGHT BASED ON SUM OF REVENUE FOR XYZ COMPANY IN 2015</a:t>
            </a:r>
          </a:p>
          <a:p>
            <a:r>
              <a:rPr lang="en-US" dirty="0"/>
              <a:t>RECOMMENDATION/CONCULSION BASED ON ANALYSIS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8020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E96AF-6152-4558-BDEC-A629CB76195A}"/>
              </a:ext>
            </a:extLst>
          </p:cNvPr>
          <p:cNvSpPr>
            <a:spLocks noGrp="1"/>
          </p:cNvSpPr>
          <p:nvPr>
            <p:ph type="title"/>
          </p:nvPr>
        </p:nvSpPr>
        <p:spPr>
          <a:xfrm rot="16200000">
            <a:off x="-3637934" y="1899266"/>
            <a:ext cx="8596668" cy="1320800"/>
          </a:xfrm>
        </p:spPr>
        <p:txBody>
          <a:bodyPr/>
          <a:lstStyle/>
          <a:p>
            <a:pPr algn="ctr"/>
            <a:r>
              <a:rPr lang="en-US" dirty="0"/>
              <a:t>DASHBOARD OVERVIEW</a:t>
            </a:r>
            <a:br>
              <a:rPr lang="en-US" dirty="0"/>
            </a:br>
            <a:endParaRPr lang="en-US" dirty="0"/>
          </a:p>
        </p:txBody>
      </p:sp>
      <p:pic>
        <p:nvPicPr>
          <p:cNvPr id="6" name="Picture 5">
            <a:extLst>
              <a:ext uri="{FF2B5EF4-FFF2-40B4-BE49-F238E27FC236}">
                <a16:creationId xmlns:a16="http://schemas.microsoft.com/office/drawing/2014/main" id="{576AEF5A-3341-4687-84D0-3634CCC28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36" y="1673"/>
            <a:ext cx="11030464" cy="6854653"/>
          </a:xfrm>
          <a:prstGeom prst="rect">
            <a:avLst/>
          </a:prstGeom>
        </p:spPr>
      </p:pic>
    </p:spTree>
    <p:extLst>
      <p:ext uri="{BB962C8B-B14F-4D97-AF65-F5344CB8AC3E}">
        <p14:creationId xmlns:p14="http://schemas.microsoft.com/office/powerpoint/2010/main" val="427521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0E53-B215-4E53-BBA3-44B88DD01E32}"/>
              </a:ext>
            </a:extLst>
          </p:cNvPr>
          <p:cNvSpPr>
            <a:spLocks noGrp="1"/>
          </p:cNvSpPr>
          <p:nvPr>
            <p:ph type="title"/>
          </p:nvPr>
        </p:nvSpPr>
        <p:spPr/>
        <p:txBody>
          <a:bodyPr>
            <a:normAutofit/>
          </a:bodyPr>
          <a:lstStyle/>
          <a:p>
            <a:pPr algn="ctr"/>
            <a:r>
              <a:rPr lang="en-US" sz="1800" b="1" dirty="0"/>
              <a:t>INSIGHT BASED ON SUM OF REVENUE FOR XYZ COMPANY</a:t>
            </a:r>
            <a:br>
              <a:rPr lang="en-US" sz="1800" dirty="0"/>
            </a:br>
            <a:endParaRPr lang="en-US" sz="1800" dirty="0"/>
          </a:p>
        </p:txBody>
      </p:sp>
      <p:sp>
        <p:nvSpPr>
          <p:cNvPr id="3" name="Content Placeholder 2">
            <a:extLst>
              <a:ext uri="{FF2B5EF4-FFF2-40B4-BE49-F238E27FC236}">
                <a16:creationId xmlns:a16="http://schemas.microsoft.com/office/drawing/2014/main" id="{AFB859E3-2C12-439D-A40C-5C1302A53FB1}"/>
              </a:ext>
            </a:extLst>
          </p:cNvPr>
          <p:cNvSpPr>
            <a:spLocks noGrp="1"/>
          </p:cNvSpPr>
          <p:nvPr>
            <p:ph sz="half" idx="1"/>
          </p:nvPr>
        </p:nvSpPr>
        <p:spPr/>
        <p:txBody>
          <a:bodyPr>
            <a:normAutofit fontScale="85000" lnSpcReduction="20000"/>
          </a:bodyPr>
          <a:lstStyle/>
          <a:p>
            <a:r>
              <a:rPr lang="en-US" sz="1900" dirty="0"/>
              <a:t>SUM OF REVENUE WAS </a:t>
            </a:r>
            <a:r>
              <a:rPr lang="en-US" sz="1900" b="1" dirty="0"/>
              <a:t>73,031,997,790</a:t>
            </a:r>
            <a:r>
              <a:rPr lang="en-US" sz="1900" dirty="0"/>
              <a:t> </a:t>
            </a:r>
          </a:p>
          <a:p>
            <a:pPr marL="0" indent="0">
              <a:buNone/>
            </a:pPr>
            <a:endParaRPr lang="en-US" sz="1900" dirty="0"/>
          </a:p>
          <a:p>
            <a:r>
              <a:rPr lang="en-US" sz="1900" dirty="0"/>
              <a:t>SUM OF UNIT SOLD </a:t>
            </a:r>
            <a:r>
              <a:rPr lang="en-US" sz="1900" b="1" dirty="0"/>
              <a:t>786,678</a:t>
            </a:r>
          </a:p>
          <a:p>
            <a:pPr marL="0" indent="0">
              <a:buNone/>
            </a:pPr>
            <a:endParaRPr lang="en-US" sz="1900" dirty="0"/>
          </a:p>
          <a:p>
            <a:r>
              <a:rPr lang="en-US" sz="1900" dirty="0"/>
              <a:t>THE HIGHEST REVENUE WAS GENERATED DURING WORKDAY AND LEAST WAS DURING SEASON</a:t>
            </a:r>
          </a:p>
          <a:p>
            <a:pPr marL="0" indent="0">
              <a:buNone/>
            </a:pPr>
            <a:endParaRPr lang="en-US" sz="1900" dirty="0"/>
          </a:p>
          <a:p>
            <a:r>
              <a:rPr lang="en-US" sz="1900" dirty="0"/>
              <a:t>HIGHEST REVENUE BY LOCATION WAS ABIA STATE WHILE OSUN WAS THE LOWEST</a:t>
            </a:r>
          </a:p>
          <a:p>
            <a:pPr marL="0" indent="0">
              <a:buNone/>
            </a:pPr>
            <a:endParaRPr lang="en-US" sz="1900" dirty="0"/>
          </a:p>
          <a:p>
            <a:r>
              <a:rPr lang="en-US" sz="1900" dirty="0"/>
              <a:t>IN 2014 THE SUM OF THE 1</a:t>
            </a:r>
            <a:r>
              <a:rPr lang="en-US" sz="1900" baseline="30000" dirty="0"/>
              <a:t>ST</a:t>
            </a:r>
            <a:r>
              <a:rPr lang="en-US" sz="1900" dirty="0"/>
              <a:t> 2 QUARTERS WAS </a:t>
            </a:r>
            <a:r>
              <a:rPr lang="en-US" sz="1900" b="1" dirty="0"/>
              <a:t>24,504,056,796</a:t>
            </a:r>
            <a:endParaRPr lang="en-US" sz="1900" dirty="0"/>
          </a:p>
          <a:p>
            <a:endParaRPr lang="en-US" dirty="0"/>
          </a:p>
        </p:txBody>
      </p:sp>
      <p:pic>
        <p:nvPicPr>
          <p:cNvPr id="12" name="Content Placeholder 11">
            <a:extLst>
              <a:ext uri="{FF2B5EF4-FFF2-40B4-BE49-F238E27FC236}">
                <a16:creationId xmlns:a16="http://schemas.microsoft.com/office/drawing/2014/main" id="{E5540BFB-6916-4FEB-8917-3248CD38F0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47751" y="1418630"/>
            <a:ext cx="1890758" cy="1331752"/>
          </a:xfrm>
        </p:spPr>
      </p:pic>
      <p:pic>
        <p:nvPicPr>
          <p:cNvPr id="14" name="Picture 13">
            <a:extLst>
              <a:ext uri="{FF2B5EF4-FFF2-40B4-BE49-F238E27FC236}">
                <a16:creationId xmlns:a16="http://schemas.microsoft.com/office/drawing/2014/main" id="{74DB2802-69DF-4095-8A4C-A0509D175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835" y="4592081"/>
            <a:ext cx="2191056" cy="1952898"/>
          </a:xfrm>
          <a:prstGeom prst="rect">
            <a:avLst/>
          </a:prstGeom>
        </p:spPr>
      </p:pic>
      <p:pic>
        <p:nvPicPr>
          <p:cNvPr id="16" name="Picture 15">
            <a:extLst>
              <a:ext uri="{FF2B5EF4-FFF2-40B4-BE49-F238E27FC236}">
                <a16:creationId xmlns:a16="http://schemas.microsoft.com/office/drawing/2014/main" id="{1591BF4D-23CB-4E4B-B8E5-16FCD5071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8885" y="2710763"/>
            <a:ext cx="2391109" cy="1371791"/>
          </a:xfrm>
          <a:prstGeom prst="rect">
            <a:avLst/>
          </a:prstGeom>
        </p:spPr>
      </p:pic>
    </p:spTree>
    <p:extLst>
      <p:ext uri="{BB962C8B-B14F-4D97-AF65-F5344CB8AC3E}">
        <p14:creationId xmlns:p14="http://schemas.microsoft.com/office/powerpoint/2010/main" val="179401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CA7A15-6BC9-4699-9239-A220CD16807B}"/>
              </a:ext>
            </a:extLst>
          </p:cNvPr>
          <p:cNvSpPr txBox="1"/>
          <p:nvPr/>
        </p:nvSpPr>
        <p:spPr>
          <a:xfrm>
            <a:off x="0" y="254155"/>
            <a:ext cx="4221892" cy="646331"/>
          </a:xfrm>
          <a:prstGeom prst="rect">
            <a:avLst/>
          </a:prstGeom>
          <a:noFill/>
        </p:spPr>
        <p:txBody>
          <a:bodyPr wrap="square">
            <a:spAutoFit/>
          </a:bodyPr>
          <a:lstStyle/>
          <a:p>
            <a:pPr algn="ctr"/>
            <a:r>
              <a:rPr lang="en-US" b="1" u="sng" dirty="0">
                <a:solidFill>
                  <a:schemeClr val="accent1">
                    <a:lumMod val="60000"/>
                    <a:lumOff val="40000"/>
                  </a:schemeClr>
                </a:solidFill>
              </a:rPr>
              <a:t>INSIGHT BASED ON SUM OF REVENUE FOR XYZ COMPANY IN 2015</a:t>
            </a:r>
            <a:endParaRPr lang="en-US" u="sng" dirty="0">
              <a:solidFill>
                <a:schemeClr val="accent1">
                  <a:lumMod val="60000"/>
                  <a:lumOff val="40000"/>
                </a:schemeClr>
              </a:solidFill>
            </a:endParaRPr>
          </a:p>
        </p:txBody>
      </p:sp>
      <p:sp>
        <p:nvSpPr>
          <p:cNvPr id="5" name="TextBox 4">
            <a:extLst>
              <a:ext uri="{FF2B5EF4-FFF2-40B4-BE49-F238E27FC236}">
                <a16:creationId xmlns:a16="http://schemas.microsoft.com/office/drawing/2014/main" id="{40E9EBDC-36D2-4A6E-8A42-FA119CBBB705}"/>
              </a:ext>
            </a:extLst>
          </p:cNvPr>
          <p:cNvSpPr txBox="1"/>
          <p:nvPr/>
        </p:nvSpPr>
        <p:spPr>
          <a:xfrm>
            <a:off x="294088" y="2086393"/>
            <a:ext cx="5572897" cy="3970318"/>
          </a:xfrm>
          <a:prstGeom prst="rect">
            <a:avLst/>
          </a:prstGeom>
          <a:noFill/>
        </p:spPr>
        <p:txBody>
          <a:bodyPr wrap="square">
            <a:spAutoFit/>
          </a:bodyPr>
          <a:lstStyle/>
          <a:p>
            <a:pPr marL="285750" indent="-285750">
              <a:buFont typeface="Wingdings" panose="05000000000000000000" pitchFamily="2" charset="2"/>
              <a:buChar char="Ø"/>
            </a:pPr>
            <a:r>
              <a:rPr lang="en-US" dirty="0"/>
              <a:t>SUM OF REVENUE WAS </a:t>
            </a:r>
            <a:r>
              <a:rPr lang="en-US" sz="1600" i="0" u="none" strike="noStrike" dirty="0">
                <a:solidFill>
                  <a:srgbClr val="000000"/>
                </a:solidFill>
                <a:effectLst/>
                <a:latin typeface="Calibri" panose="020F0502020204030204" pitchFamily="34" charset="0"/>
              </a:rPr>
              <a:t> </a:t>
            </a:r>
            <a:r>
              <a:rPr lang="en-US" b="1" i="0" u="none" strike="noStrike" dirty="0">
                <a:solidFill>
                  <a:srgbClr val="000000"/>
                </a:solidFill>
                <a:effectLst/>
                <a:latin typeface="Calibri" panose="020F0502020204030204" pitchFamily="34" charset="0"/>
              </a:rPr>
              <a:t>24,567,385,135.00</a:t>
            </a:r>
            <a:r>
              <a:rPr lang="en-US" sz="1600" b="1" i="0" u="none" strike="noStrike" dirty="0">
                <a:solidFill>
                  <a:srgbClr val="000000"/>
                </a:solidFill>
                <a:effectLst/>
                <a:latin typeface="Calibri" panose="020F0502020204030204" pitchFamily="34" charset="0"/>
              </a:rPr>
              <a:t> </a:t>
            </a:r>
            <a:endParaRPr lang="en-US" sz="2000" b="1"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SUM OF UNIT SOLD </a:t>
            </a:r>
            <a:r>
              <a:rPr lang="en-US" sz="1600" i="0" u="none" strike="noStrike" dirty="0">
                <a:solidFill>
                  <a:srgbClr val="000000"/>
                </a:solidFill>
                <a:effectLst/>
                <a:latin typeface="Calibri" panose="020F0502020204030204" pitchFamily="34" charset="0"/>
              </a:rPr>
              <a:t> </a:t>
            </a:r>
            <a:r>
              <a:rPr lang="en-US" b="1" i="0" u="none" strike="noStrike" dirty="0">
                <a:solidFill>
                  <a:srgbClr val="000000"/>
                </a:solidFill>
                <a:effectLst/>
                <a:latin typeface="Calibri" panose="020F0502020204030204" pitchFamily="34" charset="0"/>
              </a:rPr>
              <a:t>269,665.00</a:t>
            </a:r>
            <a:r>
              <a:rPr lang="en-US" i="0" u="none" strike="noStrike" dirty="0">
                <a:solidFill>
                  <a:srgbClr val="000000"/>
                </a:solidFill>
                <a:effectLst/>
                <a:latin typeface="Calibri" panose="020F0502020204030204" pitchFamily="34" charset="0"/>
              </a:rPr>
              <a:t> </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NORTH EAST HAVING THE HIGHEST REVENUE WHILE NORTH CENTRAL HAVING THE LOWEST REVENUE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HIGHEST REVENUE BY LOCATION WAS ABIA STATE WHILE OSUN WAS THE LOWEST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2015 SALES WAS ONLY RECORDED FOR ONLY THE 1</a:t>
            </a:r>
            <a:r>
              <a:rPr lang="en-US" baseline="30000" dirty="0"/>
              <a:t>ST</a:t>
            </a:r>
            <a:r>
              <a:rPr lang="en-US" dirty="0"/>
              <a:t> and 2nd QUARTERS,HAVING A SUM OF 24,568,385,135</a:t>
            </a:r>
          </a:p>
        </p:txBody>
      </p:sp>
      <p:pic>
        <p:nvPicPr>
          <p:cNvPr id="9" name="Picture 8">
            <a:extLst>
              <a:ext uri="{FF2B5EF4-FFF2-40B4-BE49-F238E27FC236}">
                <a16:creationId xmlns:a16="http://schemas.microsoft.com/office/drawing/2014/main" id="{2621275E-79EF-4D3F-A1D6-B2C1F1623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651" y="2086393"/>
            <a:ext cx="2391109" cy="1098335"/>
          </a:xfrm>
          <a:prstGeom prst="rect">
            <a:avLst/>
          </a:prstGeom>
        </p:spPr>
      </p:pic>
      <p:pic>
        <p:nvPicPr>
          <p:cNvPr id="11" name="Picture 10">
            <a:extLst>
              <a:ext uri="{FF2B5EF4-FFF2-40B4-BE49-F238E27FC236}">
                <a16:creationId xmlns:a16="http://schemas.microsoft.com/office/drawing/2014/main" id="{18A6A0F9-D3C0-4822-937B-56E9524F8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990" y="4679048"/>
            <a:ext cx="5944430" cy="1019317"/>
          </a:xfrm>
          <a:prstGeom prst="rect">
            <a:avLst/>
          </a:prstGeom>
        </p:spPr>
      </p:pic>
    </p:spTree>
    <p:extLst>
      <p:ext uri="{BB962C8B-B14F-4D97-AF65-F5344CB8AC3E}">
        <p14:creationId xmlns:p14="http://schemas.microsoft.com/office/powerpoint/2010/main" val="152811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4EDB-06A7-4FE0-8040-EDF1114A9A9A}"/>
              </a:ext>
            </a:extLst>
          </p:cNvPr>
          <p:cNvSpPr>
            <a:spLocks noGrp="1"/>
          </p:cNvSpPr>
          <p:nvPr>
            <p:ph type="title"/>
          </p:nvPr>
        </p:nvSpPr>
        <p:spPr/>
        <p:txBody>
          <a:bodyPr/>
          <a:lstStyle/>
          <a:p>
            <a:pPr algn="ctr"/>
            <a:r>
              <a:rPr lang="en-US" b="1" dirty="0"/>
              <a:t>RECOMMENDATION</a:t>
            </a:r>
            <a:endParaRPr lang="en-US" dirty="0"/>
          </a:p>
        </p:txBody>
      </p:sp>
      <p:sp>
        <p:nvSpPr>
          <p:cNvPr id="3" name="Content Placeholder 2">
            <a:extLst>
              <a:ext uri="{FF2B5EF4-FFF2-40B4-BE49-F238E27FC236}">
                <a16:creationId xmlns:a16="http://schemas.microsoft.com/office/drawing/2014/main" id="{755888FE-5B8D-4543-907E-B59F9210B00B}"/>
              </a:ext>
            </a:extLst>
          </p:cNvPr>
          <p:cNvSpPr>
            <a:spLocks noGrp="1"/>
          </p:cNvSpPr>
          <p:nvPr>
            <p:ph idx="1"/>
          </p:nvPr>
        </p:nvSpPr>
        <p:spPr>
          <a:xfrm>
            <a:off x="677334" y="2160589"/>
            <a:ext cx="8596668" cy="3338167"/>
          </a:xfrm>
        </p:spPr>
        <p:txBody>
          <a:bodyPr>
            <a:normAutofit/>
          </a:bodyPr>
          <a:lstStyle/>
          <a:p>
            <a:r>
              <a:rPr lang="en-US" sz="2800" dirty="0"/>
              <a:t>SALES SENSITIZATION IN TERM OF DAY CATEGORY</a:t>
            </a:r>
          </a:p>
          <a:p>
            <a:pPr marL="0" indent="0">
              <a:buNone/>
            </a:pPr>
            <a:endParaRPr lang="en-US" sz="2800" dirty="0"/>
          </a:p>
          <a:p>
            <a:r>
              <a:rPr lang="en-US" sz="2800" dirty="0"/>
              <a:t>ADVERTISEMENT </a:t>
            </a:r>
          </a:p>
          <a:p>
            <a:pPr marL="0" indent="0">
              <a:buNone/>
            </a:pPr>
            <a:endParaRPr lang="en-US" sz="2800" dirty="0"/>
          </a:p>
          <a:p>
            <a:r>
              <a:rPr lang="en-US" sz="2800" dirty="0"/>
              <a:t>SALES SHOULD BE TARGETED ALL YEAR ROUND </a:t>
            </a:r>
          </a:p>
        </p:txBody>
      </p:sp>
    </p:spTree>
    <p:extLst>
      <p:ext uri="{BB962C8B-B14F-4D97-AF65-F5344CB8AC3E}">
        <p14:creationId xmlns:p14="http://schemas.microsoft.com/office/powerpoint/2010/main" val="32490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5B36-4110-4ED3-8790-DF5E5706C7A2}"/>
              </a:ext>
            </a:extLst>
          </p:cNvPr>
          <p:cNvSpPr>
            <a:spLocks noGrp="1"/>
          </p:cNvSpPr>
          <p:nvPr>
            <p:ph type="title"/>
          </p:nvPr>
        </p:nvSpPr>
        <p:spPr/>
        <p:txBody>
          <a:bodyPr>
            <a:normAutofit/>
          </a:bodyPr>
          <a:lstStyle/>
          <a:p>
            <a:pPr algn="ctr"/>
            <a:r>
              <a:rPr lang="en-US" b="1" dirty="0"/>
              <a:t>CONCULSION BASED ON ANALYSIS </a:t>
            </a:r>
            <a:br>
              <a:rPr lang="en-US" dirty="0"/>
            </a:br>
            <a:endParaRPr lang="en-US" dirty="0"/>
          </a:p>
        </p:txBody>
      </p:sp>
      <p:sp>
        <p:nvSpPr>
          <p:cNvPr id="3" name="Content Placeholder 2">
            <a:extLst>
              <a:ext uri="{FF2B5EF4-FFF2-40B4-BE49-F238E27FC236}">
                <a16:creationId xmlns:a16="http://schemas.microsoft.com/office/drawing/2014/main" id="{A0B9BF27-E50C-4C67-B2A9-D368AFCBEC71}"/>
              </a:ext>
            </a:extLst>
          </p:cNvPr>
          <p:cNvSpPr>
            <a:spLocks noGrp="1"/>
          </p:cNvSpPr>
          <p:nvPr>
            <p:ph idx="1"/>
          </p:nvPr>
        </p:nvSpPr>
        <p:spPr/>
        <p:txBody>
          <a:bodyPr>
            <a:normAutofit/>
          </a:bodyPr>
          <a:lstStyle/>
          <a:p>
            <a:r>
              <a:rPr lang="en-US" dirty="0"/>
              <a:t>IRRESPECTIVE OF THE FACT THAT THE TOTAL REVENUE AND UNIT SOLD  IN 2014 IS SHOWING THAT ITS HIGHER THAN THAT OF 2015 BUT WHEN TOTAL REVENUE AND UNIT SOLD IS CONSIDERED IN RESPECT TO TRADE DATE (1</a:t>
            </a:r>
            <a:r>
              <a:rPr lang="en-US" baseline="30000" dirty="0"/>
              <a:t>ST</a:t>
            </a:r>
            <a:r>
              <a:rPr lang="en-US" dirty="0"/>
              <a:t> AND 2</a:t>
            </a:r>
            <a:r>
              <a:rPr lang="en-US" baseline="30000" dirty="0"/>
              <a:t>ND</a:t>
            </a:r>
            <a:r>
              <a:rPr lang="en-US" dirty="0"/>
              <a:t> QUARTER) REVERSE IS THE CASE.</a:t>
            </a:r>
          </a:p>
          <a:p>
            <a:r>
              <a:rPr lang="en-US" dirty="0"/>
              <a:t>CONSIDERING THE FACT THAT SALES WAS ONLY RECORED IN </a:t>
            </a:r>
            <a:r>
              <a:rPr lang="en-US" b="1" dirty="0"/>
              <a:t>2015 </a:t>
            </a:r>
            <a:r>
              <a:rPr lang="en-US" dirty="0"/>
              <a:t>FOR ONLY </a:t>
            </a:r>
            <a:r>
              <a:rPr lang="en-US" b="1" dirty="0"/>
              <a:t>1</a:t>
            </a:r>
            <a:r>
              <a:rPr lang="en-US" b="1" baseline="30000" dirty="0"/>
              <a:t>ST</a:t>
            </a:r>
            <a:r>
              <a:rPr lang="en-US" b="1" dirty="0"/>
              <a:t> AND 2</a:t>
            </a:r>
            <a:r>
              <a:rPr lang="en-US" b="1" baseline="30000" dirty="0"/>
              <a:t>ND</a:t>
            </a:r>
            <a:r>
              <a:rPr lang="en-US" b="1" dirty="0"/>
              <a:t> QUARTER </a:t>
            </a:r>
            <a:r>
              <a:rPr lang="en-US" dirty="0"/>
              <a:t>, WHEN COMPARED TO THAT OF </a:t>
            </a:r>
            <a:r>
              <a:rPr lang="en-US" b="1" dirty="0"/>
              <a:t>1</a:t>
            </a:r>
            <a:r>
              <a:rPr lang="en-US" b="1" baseline="30000" dirty="0"/>
              <a:t>ST</a:t>
            </a:r>
            <a:r>
              <a:rPr lang="en-US" b="1" dirty="0"/>
              <a:t> AND 2</a:t>
            </a:r>
            <a:r>
              <a:rPr lang="en-US" b="1" baseline="30000" dirty="0"/>
              <a:t>ND</a:t>
            </a:r>
            <a:r>
              <a:rPr lang="en-US" b="1" dirty="0"/>
              <a:t> QUARTER OF 2014</a:t>
            </a:r>
            <a:r>
              <a:rPr lang="en-US" dirty="0"/>
              <a:t>;</a:t>
            </a:r>
          </a:p>
          <a:p>
            <a:r>
              <a:rPr lang="en-US" dirty="0"/>
              <a:t>IN TERMS OF </a:t>
            </a:r>
            <a:r>
              <a:rPr lang="en-US" b="1" dirty="0"/>
              <a:t>REVENUE</a:t>
            </a:r>
            <a:r>
              <a:rPr lang="en-US" dirty="0"/>
              <a:t> THERE WAS INCREASE IN </a:t>
            </a:r>
            <a:r>
              <a:rPr lang="en-US" b="1" dirty="0"/>
              <a:t>2015 </a:t>
            </a:r>
            <a:r>
              <a:rPr lang="en-US" dirty="0"/>
              <a:t>BY </a:t>
            </a:r>
            <a:r>
              <a:rPr lang="en-US" b="1" dirty="0"/>
              <a:t>64,328,339</a:t>
            </a:r>
          </a:p>
          <a:p>
            <a:r>
              <a:rPr lang="en-US" dirty="0"/>
              <a:t> IN TERMS OF </a:t>
            </a:r>
            <a:r>
              <a:rPr lang="en-US" b="1" dirty="0"/>
              <a:t>UNIT SOLD </a:t>
            </a:r>
            <a:r>
              <a:rPr lang="en-US" dirty="0"/>
              <a:t>THERE WAS INCREASE IN </a:t>
            </a:r>
            <a:r>
              <a:rPr lang="en-US" b="1" dirty="0"/>
              <a:t>2015 </a:t>
            </a:r>
            <a:r>
              <a:rPr lang="en-US" dirty="0"/>
              <a:t>BY </a:t>
            </a:r>
            <a:r>
              <a:rPr lang="en-US" b="1" dirty="0"/>
              <a:t>16,560.</a:t>
            </a:r>
          </a:p>
          <a:p>
            <a:endParaRPr lang="en-US" b="1" dirty="0"/>
          </a:p>
          <a:p>
            <a:endParaRPr lang="en-US" b="1" dirty="0"/>
          </a:p>
        </p:txBody>
      </p:sp>
    </p:spTree>
    <p:extLst>
      <p:ext uri="{BB962C8B-B14F-4D97-AF65-F5344CB8AC3E}">
        <p14:creationId xmlns:p14="http://schemas.microsoft.com/office/powerpoint/2010/main" val="204545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48124C-6D85-47AA-A98F-FE8B1ADBD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90" y="0"/>
            <a:ext cx="9399492" cy="6054204"/>
          </a:xfrm>
          <a:prstGeom prst="rect">
            <a:avLst/>
          </a:prstGeom>
        </p:spPr>
      </p:pic>
    </p:spTree>
    <p:extLst>
      <p:ext uri="{BB962C8B-B14F-4D97-AF65-F5344CB8AC3E}">
        <p14:creationId xmlns:p14="http://schemas.microsoft.com/office/powerpoint/2010/main" val="3582335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1053</TotalTime>
  <Words>299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SUMMARY OF SALES BASED ON HISTORICAL DATA OF XYZ COMPANY  </vt:lpstr>
      <vt:lpstr>DASHBOARD OVERVIEW </vt:lpstr>
      <vt:lpstr>INSIGHT BASED ON SUM OF REVENUE FOR XYZ COMPANY </vt:lpstr>
      <vt:lpstr>PowerPoint Presentation</vt:lpstr>
      <vt:lpstr>RECOMMENDATION</vt:lpstr>
      <vt:lpstr>CONCULSION BASED ON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SALES BASED ON HISTORICAL DATA</dc:title>
  <dc:creator>HP</dc:creator>
  <cp:lastModifiedBy>HP</cp:lastModifiedBy>
  <cp:revision>34</cp:revision>
  <dcterms:created xsi:type="dcterms:W3CDTF">2023-07-15T09:03:35Z</dcterms:created>
  <dcterms:modified xsi:type="dcterms:W3CDTF">2023-09-18T00:48:19Z</dcterms:modified>
</cp:coreProperties>
</file>