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66" r:id="rId3"/>
    <p:sldId id="268" r:id="rId4"/>
    <p:sldId id="269" r:id="rId5"/>
    <p:sldId id="270" r:id="rId6"/>
    <p:sldId id="271" r:id="rId7"/>
    <p:sldId id="272" r:id="rId8"/>
    <p:sldId id="273" r:id="rId9"/>
    <p:sldId id="274" r:id="rId10"/>
    <p:sldId id="275" r:id="rId11"/>
    <p:sldId id="276" r:id="rId12"/>
    <p:sldId id="288" r:id="rId13"/>
    <p:sldId id="277" r:id="rId14"/>
    <p:sldId id="278" r:id="rId15"/>
    <p:sldId id="259" r:id="rId16"/>
    <p:sldId id="260" r:id="rId17"/>
    <p:sldId id="262" r:id="rId18"/>
    <p:sldId id="289" r:id="rId19"/>
    <p:sldId id="293" r:id="rId20"/>
    <p:sldId id="263" r:id="rId21"/>
    <p:sldId id="264" r:id="rId22"/>
    <p:sldId id="265" r:id="rId23"/>
    <p:sldId id="279" r:id="rId24"/>
    <p:sldId id="267" r:id="rId25"/>
    <p:sldId id="283" r:id="rId26"/>
    <p:sldId id="280" r:id="rId27"/>
    <p:sldId id="281" r:id="rId28"/>
    <p:sldId id="285" r:id="rId29"/>
    <p:sldId id="286" r:id="rId30"/>
    <p:sldId id="290" r:id="rId31"/>
    <p:sldId id="292" r:id="rId32"/>
    <p:sldId id="282" r:id="rId33"/>
    <p:sldId id="284" r:id="rId34"/>
    <p:sldId id="287" r:id="rId35"/>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3" d="100"/>
          <a:sy n="73" d="100"/>
        </p:scale>
        <p:origin x="9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3891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3891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3891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F3280A1C-4A3E-4B10-8448-BE29DC512B3E}" type="slidenum">
              <a:rPr lang="en-US" altLang="en-US"/>
              <a:pPr/>
              <a:t>‹#›</a:t>
            </a:fld>
            <a:endParaRPr lang="en-US" altLang="en-US"/>
          </a:p>
        </p:txBody>
      </p:sp>
    </p:spTree>
    <p:extLst>
      <p:ext uri="{BB962C8B-B14F-4D97-AF65-F5344CB8AC3E}">
        <p14:creationId xmlns:p14="http://schemas.microsoft.com/office/powerpoint/2010/main" val="1163021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15D8DCB-0B57-47E1-9C78-D8D5C222AEE2}" type="datetimeFigureOut">
              <a:rPr lang="en-US" smtClean="0"/>
              <a:t>11/13/2015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503CF28E-113E-425D-8651-F0E2B7206D73}" type="slidenum">
              <a:rPr lang="en-US" smtClean="0"/>
              <a:t>‹#›</a:t>
            </a:fld>
            <a:endParaRPr lang="en-US"/>
          </a:p>
        </p:txBody>
      </p:sp>
    </p:spTree>
    <p:extLst>
      <p:ext uri="{BB962C8B-B14F-4D97-AF65-F5344CB8AC3E}">
        <p14:creationId xmlns:p14="http://schemas.microsoft.com/office/powerpoint/2010/main" val="151159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3CF28E-113E-425D-8651-F0E2B7206D73}" type="slidenum">
              <a:rPr lang="en-US" smtClean="0"/>
              <a:t>19</a:t>
            </a:fld>
            <a:endParaRPr lang="en-US"/>
          </a:p>
        </p:txBody>
      </p:sp>
    </p:spTree>
    <p:extLst>
      <p:ext uri="{BB962C8B-B14F-4D97-AF65-F5344CB8AC3E}">
        <p14:creationId xmlns:p14="http://schemas.microsoft.com/office/powerpoint/2010/main" val="58929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DCD17BE-EFB9-4276-B2CA-5045FF11EFC7}" type="slidenum">
              <a:rPr lang="en-US" altLang="en-US"/>
              <a:pPr/>
              <a:t>‹#›</a:t>
            </a:fld>
            <a:endParaRPr lang="en-US" altLang="en-US"/>
          </a:p>
        </p:txBody>
      </p:sp>
    </p:spTree>
    <p:extLst>
      <p:ext uri="{BB962C8B-B14F-4D97-AF65-F5344CB8AC3E}">
        <p14:creationId xmlns:p14="http://schemas.microsoft.com/office/powerpoint/2010/main" val="379989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9C3300B-53A2-4F7F-93A2-2C1AC8B8C411}" type="slidenum">
              <a:rPr lang="en-US" altLang="en-US"/>
              <a:pPr/>
              <a:t>‹#›</a:t>
            </a:fld>
            <a:endParaRPr lang="en-US" altLang="en-US"/>
          </a:p>
        </p:txBody>
      </p:sp>
    </p:spTree>
    <p:extLst>
      <p:ext uri="{BB962C8B-B14F-4D97-AF65-F5344CB8AC3E}">
        <p14:creationId xmlns:p14="http://schemas.microsoft.com/office/powerpoint/2010/main" val="2142764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C9A72A5-61A1-4A8F-9A41-37CDD90C27F2}" type="slidenum">
              <a:rPr lang="en-US" altLang="en-US"/>
              <a:pPr/>
              <a:t>‹#›</a:t>
            </a:fld>
            <a:endParaRPr lang="en-US" altLang="en-US"/>
          </a:p>
        </p:txBody>
      </p:sp>
    </p:spTree>
    <p:extLst>
      <p:ext uri="{BB962C8B-B14F-4D97-AF65-F5344CB8AC3E}">
        <p14:creationId xmlns:p14="http://schemas.microsoft.com/office/powerpoint/2010/main" val="673481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437CE6A5-FA21-406A-A932-27ECDBB51724}" type="slidenum">
              <a:rPr lang="en-US" altLang="en-US"/>
              <a:pPr/>
              <a:t>‹#›</a:t>
            </a:fld>
            <a:endParaRPr lang="en-US" altLang="en-US"/>
          </a:p>
        </p:txBody>
      </p:sp>
    </p:spTree>
    <p:extLst>
      <p:ext uri="{BB962C8B-B14F-4D97-AF65-F5344CB8AC3E}">
        <p14:creationId xmlns:p14="http://schemas.microsoft.com/office/powerpoint/2010/main" val="251054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1B21C3D-E08C-4E00-B231-138A2B02090A}" type="slidenum">
              <a:rPr lang="en-US" altLang="en-US"/>
              <a:pPr/>
              <a:t>‹#›</a:t>
            </a:fld>
            <a:endParaRPr lang="en-US" altLang="en-US"/>
          </a:p>
        </p:txBody>
      </p:sp>
    </p:spTree>
    <p:extLst>
      <p:ext uri="{BB962C8B-B14F-4D97-AF65-F5344CB8AC3E}">
        <p14:creationId xmlns:p14="http://schemas.microsoft.com/office/powerpoint/2010/main" val="338462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652E5B2-BD12-48C0-8A6A-4C997272CDA8}" type="slidenum">
              <a:rPr lang="en-US" altLang="en-US"/>
              <a:pPr/>
              <a:t>‹#›</a:t>
            </a:fld>
            <a:endParaRPr lang="en-US" altLang="en-US"/>
          </a:p>
        </p:txBody>
      </p:sp>
    </p:spTree>
    <p:extLst>
      <p:ext uri="{BB962C8B-B14F-4D97-AF65-F5344CB8AC3E}">
        <p14:creationId xmlns:p14="http://schemas.microsoft.com/office/powerpoint/2010/main" val="271930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0B1A9787-758D-4CC3-88C7-49A736A1F398}" type="slidenum">
              <a:rPr lang="en-US" altLang="en-US"/>
              <a:pPr/>
              <a:t>‹#›</a:t>
            </a:fld>
            <a:endParaRPr lang="en-US" altLang="en-US"/>
          </a:p>
        </p:txBody>
      </p:sp>
    </p:spTree>
    <p:extLst>
      <p:ext uri="{BB962C8B-B14F-4D97-AF65-F5344CB8AC3E}">
        <p14:creationId xmlns:p14="http://schemas.microsoft.com/office/powerpoint/2010/main" val="400402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551806A-772C-4C6E-918B-5F93A1DD0AA0}" type="slidenum">
              <a:rPr lang="en-US" altLang="en-US"/>
              <a:pPr/>
              <a:t>‹#›</a:t>
            </a:fld>
            <a:endParaRPr lang="en-US" altLang="en-US"/>
          </a:p>
        </p:txBody>
      </p:sp>
    </p:spTree>
    <p:extLst>
      <p:ext uri="{BB962C8B-B14F-4D97-AF65-F5344CB8AC3E}">
        <p14:creationId xmlns:p14="http://schemas.microsoft.com/office/powerpoint/2010/main" val="49020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7B5E724-0915-46DA-B8FC-6AF810C8B0EC}" type="slidenum">
              <a:rPr lang="en-US" altLang="en-US"/>
              <a:pPr/>
              <a:t>‹#›</a:t>
            </a:fld>
            <a:endParaRPr lang="en-US" altLang="en-US"/>
          </a:p>
        </p:txBody>
      </p:sp>
    </p:spTree>
    <p:extLst>
      <p:ext uri="{BB962C8B-B14F-4D97-AF65-F5344CB8AC3E}">
        <p14:creationId xmlns:p14="http://schemas.microsoft.com/office/powerpoint/2010/main" val="392949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9A666FD-0F46-4F03-B48C-8723A63E5F5C}" type="slidenum">
              <a:rPr lang="en-US" altLang="en-US"/>
              <a:pPr/>
              <a:t>‹#›</a:t>
            </a:fld>
            <a:endParaRPr lang="en-US" altLang="en-US"/>
          </a:p>
        </p:txBody>
      </p:sp>
    </p:spTree>
    <p:extLst>
      <p:ext uri="{BB962C8B-B14F-4D97-AF65-F5344CB8AC3E}">
        <p14:creationId xmlns:p14="http://schemas.microsoft.com/office/powerpoint/2010/main" val="393358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52F3539-86E3-4910-811D-6A7E7329071B}" type="slidenum">
              <a:rPr lang="en-US" altLang="en-US"/>
              <a:pPr/>
              <a:t>‹#›</a:t>
            </a:fld>
            <a:endParaRPr lang="en-US" altLang="en-US"/>
          </a:p>
        </p:txBody>
      </p:sp>
    </p:spTree>
    <p:extLst>
      <p:ext uri="{BB962C8B-B14F-4D97-AF65-F5344CB8AC3E}">
        <p14:creationId xmlns:p14="http://schemas.microsoft.com/office/powerpoint/2010/main" val="69279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FD6FC95-548D-4465-9595-5848CE19E53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857526" y="582613"/>
            <a:ext cx="7428957"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r>
              <a:rPr lang="en-US" altLang="en-US" sz="4000" b="1" dirty="0" smtClean="0"/>
              <a:t>Differences between Century </a:t>
            </a:r>
            <a:r>
              <a:rPr lang="en-US" altLang="en-US" sz="4000" b="1" dirty="0"/>
              <a:t>4.0 </a:t>
            </a:r>
          </a:p>
          <a:p>
            <a:pPr algn="ctr" eaLnBrk="1" hangingPunct="1"/>
            <a:r>
              <a:rPr lang="en-US" altLang="en-US" sz="4000" b="1" dirty="0" smtClean="0"/>
              <a:t>and Century 4.6/4.7</a:t>
            </a:r>
            <a:endParaRPr lang="en-US" altLang="en-US" sz="4000" b="1" dirty="0"/>
          </a:p>
          <a:p>
            <a:pPr algn="ctr" eaLnBrk="1" hangingPunct="1"/>
            <a:endParaRPr lang="en-US" altLang="en-US" sz="4000" b="1" dirty="0"/>
          </a:p>
          <a:p>
            <a:pPr algn="ctr" eaLnBrk="1" hangingPunct="1"/>
            <a:r>
              <a:rPr lang="en-US" altLang="en-US" sz="3200" b="1" dirty="0"/>
              <a:t>Cindy Keough</a:t>
            </a:r>
          </a:p>
          <a:p>
            <a:pPr algn="ctr" eaLnBrk="1" hangingPunct="1"/>
            <a:r>
              <a:rPr lang="en-US" altLang="en-US" sz="3200" dirty="0" smtClean="0"/>
              <a:t>June 2011</a:t>
            </a:r>
          </a:p>
          <a:p>
            <a:pPr algn="ctr" eaLnBrk="1" hangingPunct="1"/>
            <a:r>
              <a:rPr lang="en-US" altLang="en-US" sz="3200" b="1" dirty="0" smtClean="0"/>
              <a:t>Melannie Hartman</a:t>
            </a:r>
          </a:p>
          <a:p>
            <a:pPr algn="ctr" eaLnBrk="1" hangingPunct="1"/>
            <a:r>
              <a:rPr lang="en-US" altLang="en-US" sz="3200" dirty="0" smtClean="0"/>
              <a:t>November 2015</a:t>
            </a:r>
            <a:endParaRPr lang="en-US" altLang="en-US" sz="3200" dirty="0"/>
          </a:p>
          <a:p>
            <a:pPr algn="ctr" eaLnBrk="1" hangingPunct="1"/>
            <a:endParaRPr lang="en-US" altLang="en-US" sz="4000" b="1" dirty="0"/>
          </a:p>
          <a:p>
            <a:pPr algn="ctr" eaLnBrk="1" hangingPunct="1"/>
            <a:r>
              <a:rPr lang="en-US" altLang="en-US" sz="2800" dirty="0"/>
              <a:t>Code </a:t>
            </a:r>
            <a:r>
              <a:rPr lang="en-US" altLang="en-US" sz="2800" dirty="0" smtClean="0"/>
              <a:t>changes</a:t>
            </a:r>
            <a:endParaRPr lang="en-US" altLang="en-US" sz="2800" dirty="0"/>
          </a:p>
          <a:p>
            <a:pPr algn="ctr" eaLnBrk="1" hangingPunct="1"/>
            <a:r>
              <a:rPr lang="en-US" altLang="en-US" sz="2800" dirty="0"/>
              <a:t>Parameter file </a:t>
            </a:r>
            <a:r>
              <a:rPr lang="en-US" altLang="en-US" sz="2800" dirty="0" smtClean="0"/>
              <a:t>changes</a:t>
            </a:r>
            <a:endParaRPr lang="en-US" altLang="en-US" sz="2800" dirty="0"/>
          </a:p>
          <a:p>
            <a:pPr algn="ctr" eaLnBrk="1" hangingPunct="1"/>
            <a:r>
              <a:rPr lang="en-US" altLang="en-US" sz="2800" dirty="0"/>
              <a:t>Need more help?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66700" y="184150"/>
            <a:ext cx="8610600" cy="648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a:t>Changes in snow routines</a:t>
            </a:r>
            <a:endParaRPr lang="en-US" altLang="en-US"/>
          </a:p>
          <a:p>
            <a:pPr eaLnBrk="1" hangingPunct="1">
              <a:spcBef>
                <a:spcPct val="50000"/>
              </a:spcBef>
            </a:pPr>
            <a:r>
              <a:rPr lang="en-US" altLang="en-US"/>
              <a:t>The snow submodel has been modified so that order of events for snow has been changed from accumulate, melt, sublimate to accumulate, sublimate, melt.</a:t>
            </a:r>
          </a:p>
          <a:p>
            <a:pPr eaLnBrk="1" hangingPunct="1">
              <a:spcBef>
                <a:spcPct val="50000"/>
              </a:spcBef>
            </a:pPr>
            <a:r>
              <a:rPr lang="en-US" altLang="en-US"/>
              <a:t>We have also added a solar radiation effect to the snow melt equation.  This will require you to modify the value of TMELT(2) in your FIX.100 file from the value used by earlier versions of the model.  We recommend using a default value of 0.002 for this parameter.</a:t>
            </a:r>
          </a:p>
          <a:p>
            <a:pPr algn="ctr" eaLnBrk="1" hangingPunct="1">
              <a:spcBef>
                <a:spcPct val="50000"/>
              </a:spcBef>
            </a:pPr>
            <a:r>
              <a:rPr lang="en-US" altLang="en-US" sz="2400" b="1"/>
              <a:t>User specified temperatures for leaf out and leaf drop in deciduous trees</a:t>
            </a:r>
            <a:endParaRPr lang="en-US" altLang="en-US"/>
          </a:p>
          <a:p>
            <a:pPr eaLnBrk="1" hangingPunct="1">
              <a:spcBef>
                <a:spcPct val="50000"/>
              </a:spcBef>
            </a:pPr>
            <a:r>
              <a:rPr lang="en-US" altLang="en-US"/>
              <a:t>There have been two additional variables added to the TREE.100 file to allow the user to specify the temperature values for controlling leaf out, TMPLFS, and leaf drop, TMPLFF, for the specified  tree.  These temperature values are in degrees C. </a:t>
            </a:r>
          </a:p>
          <a:p>
            <a:pPr eaLnBrk="1" hangingPunct="1">
              <a:spcBef>
                <a:spcPct val="50000"/>
              </a:spcBef>
            </a:pPr>
            <a:r>
              <a:rPr lang="en-US" altLang="en-US" sz="2400" b="1"/>
              <a:t>Change in PET calculation</a:t>
            </a:r>
            <a:endParaRPr lang="en-US" altLang="en-US"/>
          </a:p>
          <a:p>
            <a:pPr eaLnBrk="1" hangingPunct="1">
              <a:spcBef>
                <a:spcPct val="50000"/>
              </a:spcBef>
            </a:pPr>
            <a:r>
              <a:rPr lang="en-US" altLang="en-US"/>
              <a:t>The PET calculation is now taking into account solar radiation outside of the atmosphere and an approximated cloud cover based on temperature range.  As a result of this change the FWLOSS(4) parameter in the FIX.100 file needs to be rescaled.  A default value of 0.8 is now recommended for this parameter.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90500" y="838200"/>
            <a:ext cx="8763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a:t>Dynamic value for NLAYPG</a:t>
            </a:r>
            <a:endParaRPr lang="en-US" altLang="en-US"/>
          </a:p>
          <a:p>
            <a:pPr eaLnBrk="1" hangingPunct="1">
              <a:spcBef>
                <a:spcPct val="50000"/>
              </a:spcBef>
            </a:pPr>
            <a:r>
              <a:rPr lang="en-US" altLang="en-US"/>
              <a:t>The amount of soil water and mineral N, P, and S that is available for plant growth is now based on a dynamic NLAYPG value.  Each crop and tree option will have a specific NLAYPG value assigned to them in the CROP.100 (CLAYPG) and TREE.100 (TLAYPG) files.  Any time a crop and/or tree option is changed the value for NLAYPG will be recomputed.  In a grassland system the value for NLAYPG will be based on the CLAYPG value read for the current crop option from the CROP.100 file.  In a forest system the value for NLAYPG will be based on the TLAYPG value read for the current tree option from the TREE.100 file.  In a savanna system the value for NLAYPG will be weighted based on the crop/grass LAI, tree LAI, and the CLAYPG and TLAYPG values. </a:t>
            </a:r>
          </a:p>
          <a:p>
            <a:pPr eaLnBrk="1" hangingPunct="1">
              <a:spcBef>
                <a:spcPct val="50000"/>
              </a:spcBef>
            </a:pPr>
            <a:r>
              <a:rPr lang="en-US" altLang="en-US"/>
              <a:t>The new NLAYPG value is also used for computing transpiration.  Transpiration will occur from the top NLAPYG layers in the soil profile rather than from the full soil profile.</a:t>
            </a:r>
          </a:p>
          <a:p>
            <a:pPr eaLnBrk="1" hangingPunct="1">
              <a:spcBef>
                <a:spcPct val="50000"/>
              </a:spcBef>
            </a:pPr>
            <a:r>
              <a:rPr lang="en-US" altLang="en-US"/>
              <a:t>The NLAYPG value from the &lt;site&gt;.100 file is no longer being used.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28600" y="322263"/>
            <a:ext cx="8686800" cy="621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a:t>Soil warming experiments can now be simulated</a:t>
            </a:r>
          </a:p>
          <a:p>
            <a:pPr eaLnBrk="1" hangingPunct="1">
              <a:spcBef>
                <a:spcPct val="50000"/>
              </a:spcBef>
            </a:pPr>
            <a:r>
              <a:rPr lang="en-US" altLang="en-US"/>
              <a:t>The soil surface temperature warming option allows the user to simulate experiments where the soil surface temperature is warmed without an increase in the minimum and maximum air temperature values.</a:t>
            </a:r>
          </a:p>
          <a:p>
            <a:pPr eaLnBrk="1" hangingPunct="1">
              <a:spcBef>
                <a:spcPct val="50000"/>
              </a:spcBef>
            </a:pPr>
            <a:r>
              <a:rPr lang="en-US" altLang="en-US" sz="2400" b="1"/>
              <a:t>Added an option to allow the use of scalars on the N inputs</a:t>
            </a:r>
            <a:endParaRPr lang="en-US" altLang="en-US"/>
          </a:p>
          <a:p>
            <a:pPr eaLnBrk="1" hangingPunct="1">
              <a:spcBef>
                <a:spcPct val="50000"/>
              </a:spcBef>
            </a:pPr>
            <a:r>
              <a:rPr lang="en-US" altLang="en-US"/>
              <a:t>The optional multiplier on N inputs can be used to scale the amount of fertilizer added through FERT events, the amount of atmospheric N deposition, or both. </a:t>
            </a:r>
          </a:p>
          <a:p>
            <a:pPr eaLnBrk="1" hangingPunct="1">
              <a:spcBef>
                <a:spcPct val="50000"/>
              </a:spcBef>
            </a:pPr>
            <a:r>
              <a:rPr lang="en-US" altLang="en-US" sz="2400" b="1"/>
              <a:t>Added an option to allow the use of scalars on the OMAD inputs</a:t>
            </a:r>
            <a:endParaRPr lang="en-US" altLang="en-US"/>
          </a:p>
          <a:p>
            <a:pPr eaLnBrk="1" hangingPunct="1">
              <a:spcBef>
                <a:spcPct val="50000"/>
              </a:spcBef>
            </a:pPr>
            <a:r>
              <a:rPr lang="en-US" altLang="en-US"/>
              <a:t>The optional multiplier on OMAD inputs can be used to scale the amount of organic matter added through OMAD events.</a:t>
            </a:r>
          </a:p>
          <a:p>
            <a:pPr eaLnBrk="1" hangingPunct="1">
              <a:spcBef>
                <a:spcPct val="50000"/>
              </a:spcBef>
            </a:pPr>
            <a:r>
              <a:rPr lang="en-US" altLang="en-US" sz="2400" b="1"/>
              <a:t>Added an option to allow the use of scalars on climate</a:t>
            </a:r>
          </a:p>
          <a:p>
            <a:pPr eaLnBrk="1" hangingPunct="1"/>
            <a:r>
              <a:rPr lang="en-US" altLang="en-US"/>
              <a:t>The optional scalars on the weather file inputs can be used to simulate climate change scenarios.  The scalars can be used for modifying maximum temperature, minimum temperature, maximum and minimum temperature, precipitation, or maximum and minimum temperature and precipitation.  The temperature scalars are addends and the precipitation scalars are multipliers.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228600" y="152400"/>
            <a:ext cx="86868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Optional input files for Century </a:t>
            </a:r>
            <a:r>
              <a:rPr lang="en-US" altLang="en-US" sz="2400" b="1" dirty="0" smtClean="0"/>
              <a:t>4.6 and 4.7</a:t>
            </a:r>
            <a:endParaRPr lang="en-US" altLang="en-US" sz="2400" b="1" dirty="0"/>
          </a:p>
          <a:p>
            <a:pPr algn="ctr" eaLnBrk="1" hangingPunct="1">
              <a:spcBef>
                <a:spcPct val="50000"/>
              </a:spcBef>
            </a:pPr>
            <a:endParaRPr lang="en-US" altLang="en-US" b="1" dirty="0"/>
          </a:p>
          <a:p>
            <a:pPr eaLnBrk="1" hangingPunct="1">
              <a:spcBef>
                <a:spcPct val="50000"/>
              </a:spcBef>
            </a:pPr>
            <a:r>
              <a:rPr lang="en-US" altLang="en-US" b="1" dirty="0"/>
              <a:t>nscale.dat</a:t>
            </a:r>
            <a:r>
              <a:rPr lang="en-US" altLang="en-US" dirty="0"/>
              <a:t> - The optional multipliers on N inputs contained in this file can be used to scale the amount of fertilizer added through FERT events, the amount of atmospheric N deposition, or both.</a:t>
            </a:r>
          </a:p>
          <a:p>
            <a:pPr eaLnBrk="1" hangingPunct="1">
              <a:spcBef>
                <a:spcPct val="50000"/>
              </a:spcBef>
            </a:pPr>
            <a:r>
              <a:rPr lang="en-US" altLang="en-US" b="1" dirty="0"/>
              <a:t>omadscale.dat</a:t>
            </a:r>
            <a:r>
              <a:rPr lang="en-US" altLang="en-US" dirty="0"/>
              <a:t> - The optional multiplier on OMAD inputs contained in this file can be used to scale the amount of organic matter added through OMAD events.</a:t>
            </a:r>
          </a:p>
          <a:p>
            <a:pPr eaLnBrk="1" hangingPunct="1">
              <a:spcBef>
                <a:spcPct val="50000"/>
              </a:spcBef>
            </a:pPr>
            <a:r>
              <a:rPr lang="en-US" altLang="en-US" b="1" dirty="0"/>
              <a:t>phscale.dat</a:t>
            </a:r>
            <a:r>
              <a:rPr lang="en-US" altLang="en-US" dirty="0"/>
              <a:t> - The optional multipliers that can be used to scale pH.</a:t>
            </a:r>
          </a:p>
          <a:p>
            <a:pPr eaLnBrk="1" hangingPunct="1">
              <a:spcBef>
                <a:spcPct val="50000"/>
              </a:spcBef>
            </a:pPr>
            <a:r>
              <a:rPr lang="en-US" altLang="en-US" b="1" dirty="0"/>
              <a:t>tmaxscale.dat</a:t>
            </a:r>
            <a:r>
              <a:rPr lang="en-US" altLang="en-US" dirty="0"/>
              <a:t> - The optional addends that can be used to scale maximum temperature values.</a:t>
            </a:r>
          </a:p>
          <a:p>
            <a:pPr eaLnBrk="1" hangingPunct="1">
              <a:spcBef>
                <a:spcPct val="50000"/>
              </a:spcBef>
            </a:pPr>
            <a:r>
              <a:rPr lang="en-US" altLang="en-US" b="1" dirty="0"/>
              <a:t>tminscale.dat</a:t>
            </a:r>
            <a:r>
              <a:rPr lang="en-US" altLang="en-US" dirty="0"/>
              <a:t> - The optional addends that can be used to scale minimum temperature values.</a:t>
            </a:r>
          </a:p>
          <a:p>
            <a:pPr eaLnBrk="1" hangingPunct="1">
              <a:spcBef>
                <a:spcPct val="50000"/>
              </a:spcBef>
            </a:pPr>
            <a:r>
              <a:rPr lang="en-US" altLang="en-US" b="1" dirty="0"/>
              <a:t>precscale.dat</a:t>
            </a:r>
            <a:r>
              <a:rPr lang="en-US" altLang="en-US" dirty="0"/>
              <a:t> - The optional multiplier that can be used to scale precipitation values.</a:t>
            </a:r>
          </a:p>
          <a:p>
            <a:pPr eaLnBrk="1" hangingPunct="1">
              <a:spcBef>
                <a:spcPct val="50000"/>
              </a:spcBef>
            </a:pPr>
            <a:endParaRPr lang="en-US" altLang="en-US" dirty="0"/>
          </a:p>
          <a:p>
            <a:pPr eaLnBrk="1" hangingPunct="1"/>
            <a:r>
              <a:rPr lang="en-US" altLang="en-US" dirty="0"/>
              <a:t>All of these files are organized in 13 columns.  Column 1 is the simulation year.  Columns 2 - 13 contain the scalars.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28600" y="107950"/>
            <a:ext cx="8686800" cy="670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Fractional volume of rock used to modify field capacity and wilting point</a:t>
            </a:r>
          </a:p>
          <a:p>
            <a:pPr eaLnBrk="1" hangingPunct="1">
              <a:spcBef>
                <a:spcPct val="50000"/>
              </a:spcBef>
            </a:pPr>
            <a:r>
              <a:rPr lang="en-US" altLang="en-US" dirty="0"/>
              <a:t>The ROCK parameter has been added to the &lt;site&gt;.100 file and will be used for modifying the AFIEL(*) and AWILT(*) values when SWFLAG is not equal to 0.  Set this parameter value to 0.0 to run a simulation with no rock effect on field capacity and wilting point values.</a:t>
            </a:r>
          </a:p>
          <a:p>
            <a:pPr algn="ctr" eaLnBrk="1" hangingPunct="1">
              <a:spcBef>
                <a:spcPct val="50000"/>
              </a:spcBef>
            </a:pPr>
            <a:r>
              <a:rPr lang="en-US" altLang="en-US" sz="2400" b="1" dirty="0"/>
              <a:t>Automatic fertilization</a:t>
            </a:r>
            <a:endParaRPr lang="en-US" altLang="en-US" dirty="0"/>
          </a:p>
          <a:p>
            <a:pPr eaLnBrk="1" hangingPunct="1">
              <a:spcBef>
                <a:spcPct val="50000"/>
              </a:spcBef>
            </a:pPr>
            <a:r>
              <a:rPr lang="en-US" altLang="en-US" dirty="0"/>
              <a:t>Automatic fertilization was not working correctly in earlier versions of Century.  </a:t>
            </a:r>
            <a:r>
              <a:rPr lang="en-US" altLang="en-US" dirty="0" err="1"/>
              <a:t>Alister</a:t>
            </a:r>
            <a:r>
              <a:rPr lang="en-US" altLang="en-US" dirty="0"/>
              <a:t> </a:t>
            </a:r>
            <a:r>
              <a:rPr lang="en-US" altLang="en-US" dirty="0" err="1"/>
              <a:t>Metherell's</a:t>
            </a:r>
            <a:r>
              <a:rPr lang="en-US" altLang="en-US" dirty="0"/>
              <a:t> modifications for the implementing the automatic fertilization option were added to </a:t>
            </a:r>
            <a:r>
              <a:rPr lang="en-US" altLang="en-US" dirty="0" smtClean="0"/>
              <a:t>Century 4.6/4.7.</a:t>
            </a:r>
            <a:endParaRPr lang="en-US" altLang="en-US" dirty="0"/>
          </a:p>
          <a:p>
            <a:pPr algn="ctr" eaLnBrk="1" hangingPunct="1">
              <a:spcBef>
                <a:spcPct val="50000"/>
              </a:spcBef>
            </a:pPr>
            <a:r>
              <a:rPr lang="en-US" altLang="en-US" sz="2400" b="1" dirty="0" smtClean="0"/>
              <a:t>Maintenance </a:t>
            </a:r>
            <a:r>
              <a:rPr lang="en-US" altLang="en-US" sz="2400" b="1" dirty="0"/>
              <a:t>respiration</a:t>
            </a:r>
            <a:endParaRPr lang="en-US" altLang="en-US" dirty="0"/>
          </a:p>
          <a:p>
            <a:pPr eaLnBrk="1" hangingPunct="1">
              <a:spcBef>
                <a:spcPct val="50000"/>
              </a:spcBef>
            </a:pPr>
            <a:r>
              <a:rPr lang="en-US" altLang="en-US" dirty="0"/>
              <a:t>In addition to heterotrophic respiration from decomposition, RESP(1), Century </a:t>
            </a:r>
            <a:r>
              <a:rPr lang="en-US" altLang="en-US" dirty="0" smtClean="0"/>
              <a:t>4.6/4.7 </a:t>
            </a:r>
            <a:r>
              <a:rPr lang="en-US" altLang="en-US" dirty="0"/>
              <a:t>includes submodels to simulate maintenance respiration.  A user defined portion of net primary production, NPP, is allocated to the maintenance respiration pool.  This pool supplies C for maintenance respiration for above and belowground plant compartments.  Respiration for each plant compartment is a function of the mass of the compartment, soil or air temperature, and a user defined maximum respiration parameter.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90500" y="152400"/>
            <a:ext cx="87630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r>
              <a:rPr lang="en-US" altLang="en-US" sz="2400" b="1" dirty="0"/>
              <a:t>CROP.100 parameter file changes</a:t>
            </a:r>
          </a:p>
          <a:p>
            <a:pPr eaLnBrk="1" hangingPunct="1"/>
            <a:r>
              <a:rPr lang="en-US" altLang="en-US" dirty="0"/>
              <a:t>The CROP.100 file used by Century version </a:t>
            </a:r>
            <a:r>
              <a:rPr lang="en-US" altLang="en-US" dirty="0" smtClean="0"/>
              <a:t>4.6/4.7 </a:t>
            </a:r>
            <a:r>
              <a:rPr lang="en-US" altLang="en-US" dirty="0"/>
              <a:t>has 19 additional parameters.</a:t>
            </a:r>
          </a:p>
          <a:p>
            <a:pPr eaLnBrk="1" hangingPunct="1"/>
            <a:r>
              <a:rPr lang="en-US" altLang="en-US" dirty="0"/>
              <a:t>      CLAYPG                            CMIX</a:t>
            </a:r>
          </a:p>
          <a:p>
            <a:pPr eaLnBrk="1" hangingPunct="1"/>
            <a:endParaRPr lang="en-US" altLang="en-US" dirty="0"/>
          </a:p>
          <a:p>
            <a:pPr eaLnBrk="1" hangingPunct="1"/>
            <a:r>
              <a:rPr lang="en-US" altLang="en-US" dirty="0"/>
              <a:t>Parameters used in the new dynamic carbon allocation routines.</a:t>
            </a:r>
          </a:p>
          <a:p>
            <a:pPr eaLnBrk="1" hangingPunct="1"/>
            <a:r>
              <a:rPr lang="en-US" altLang="en-US" dirty="0"/>
              <a:t>     FRTCINDX                         FRTC(4)                         FRTC(5)                               </a:t>
            </a:r>
          </a:p>
          <a:p>
            <a:pPr eaLnBrk="1" hangingPunct="1"/>
            <a:r>
              <a:rPr lang="en-US" altLang="en-US" dirty="0"/>
              <a:t>     CFRTCN(1)                        CFRTCN(2)</a:t>
            </a:r>
          </a:p>
          <a:p>
            <a:pPr eaLnBrk="1" hangingPunct="1"/>
            <a:r>
              <a:rPr lang="en-US" altLang="en-US" dirty="0"/>
              <a:t>     CFRTCW(1)                       CFRTCW(2)</a:t>
            </a:r>
          </a:p>
          <a:p>
            <a:pPr eaLnBrk="1" hangingPunct="1"/>
            <a:endParaRPr lang="en-US" altLang="en-US" dirty="0"/>
          </a:p>
          <a:p>
            <a:pPr eaLnBrk="1" hangingPunct="1"/>
            <a:r>
              <a:rPr lang="en-US" altLang="en-US" dirty="0"/>
              <a:t>Parameters used in the new maintenance respiration routines.</a:t>
            </a:r>
          </a:p>
          <a:p>
            <a:pPr eaLnBrk="1" hangingPunct="1"/>
            <a:r>
              <a:rPr lang="en-US" altLang="en-US" dirty="0"/>
              <a:t>     KMRSP(1)                          CKMRSPMX(1)             CKMRSPMX(2)</a:t>
            </a:r>
          </a:p>
          <a:p>
            <a:pPr eaLnBrk="1" hangingPunct="1"/>
            <a:endParaRPr lang="en-US" altLang="en-US" dirty="0"/>
          </a:p>
          <a:p>
            <a:pPr eaLnBrk="1" hangingPunct="1"/>
            <a:r>
              <a:rPr lang="en-US" altLang="en-US" dirty="0"/>
              <a:t>Parameters that are not currently being used or that are included for compatibility between Century </a:t>
            </a:r>
            <a:r>
              <a:rPr lang="en-US" altLang="en-US" dirty="0" smtClean="0"/>
              <a:t>4.6/4.7 </a:t>
            </a:r>
            <a:r>
              <a:rPr lang="en-US" altLang="en-US" dirty="0"/>
              <a:t>and DailyDayCent crop.100 files.</a:t>
            </a:r>
          </a:p>
          <a:p>
            <a:pPr eaLnBrk="1" hangingPunct="1"/>
            <a:r>
              <a:rPr lang="en-US" altLang="en-US" dirty="0"/>
              <a:t>     NO3PREF(1)                       TMPGERM                    MNDDHRV</a:t>
            </a:r>
          </a:p>
          <a:p>
            <a:pPr eaLnBrk="1" hangingPunct="1"/>
            <a:r>
              <a:rPr lang="en-US" altLang="en-US" dirty="0"/>
              <a:t>     DDBASE                             TMPKILL                      MXDDHRV</a:t>
            </a:r>
          </a:p>
          <a:p>
            <a:pPr eaLnBrk="1" hangingPunct="1"/>
            <a:r>
              <a:rPr lang="en-US" altLang="en-US" dirty="0"/>
              <a:t>     BASETEMP</a:t>
            </a:r>
          </a:p>
          <a:p>
            <a:pPr eaLnBrk="1" hangingPunct="1"/>
            <a:endParaRPr lang="en-US" altLang="en-US" dirty="0"/>
          </a:p>
          <a:p>
            <a:pPr eaLnBrk="1" hangingPunct="1"/>
            <a:r>
              <a:rPr lang="en-US" altLang="en-US" dirty="0"/>
              <a:t>The definition for the PRDX(1) parameter has been changed.  PRDX(1) is the coefficient used for calculating potential aboveground monthly production as a function of solar radiation outside the atmosphere.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90500" y="427038"/>
            <a:ext cx="8763000" cy="606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r>
              <a:rPr lang="en-US" altLang="en-US" sz="2400" b="1" dirty="0"/>
              <a:t>FERT.100 parameter file changes</a:t>
            </a:r>
          </a:p>
          <a:p>
            <a:pPr eaLnBrk="1" hangingPunct="1"/>
            <a:r>
              <a:rPr lang="en-US" altLang="en-US" dirty="0"/>
              <a:t>The FERT.100 file used by Century version </a:t>
            </a:r>
            <a:r>
              <a:rPr lang="en-US" altLang="en-US" dirty="0" smtClean="0"/>
              <a:t>4.6/4.7 </a:t>
            </a:r>
            <a:r>
              <a:rPr lang="en-US" altLang="en-US" dirty="0"/>
              <a:t>has 1 additional parameter.</a:t>
            </a:r>
          </a:p>
          <a:p>
            <a:pPr eaLnBrk="1" hangingPunct="1"/>
            <a:endParaRPr lang="en-US" altLang="en-US" dirty="0"/>
          </a:p>
          <a:p>
            <a:pPr eaLnBrk="1" hangingPunct="1"/>
            <a:r>
              <a:rPr lang="en-US" altLang="en-US" dirty="0"/>
              <a:t>Parameters that are not currently being used or that are included for compatibility between Century 4.6 and DailyDayCent  crop.100 files</a:t>
            </a:r>
          </a:p>
          <a:p>
            <a:pPr eaLnBrk="1" hangingPunct="1"/>
            <a:r>
              <a:rPr lang="en-US" altLang="en-US" dirty="0"/>
              <a:t>     NINHIB</a:t>
            </a:r>
          </a:p>
          <a:p>
            <a:pPr eaLnBrk="1" hangingPunct="1"/>
            <a:endParaRPr lang="en-US" altLang="en-US" dirty="0"/>
          </a:p>
          <a:p>
            <a:pPr algn="ctr" eaLnBrk="1" hangingPunct="1"/>
            <a:r>
              <a:rPr lang="en-US" altLang="en-US" sz="2400" b="1" dirty="0"/>
              <a:t>FIRE.100 parameter file changes</a:t>
            </a:r>
          </a:p>
          <a:p>
            <a:pPr eaLnBrk="1" hangingPunct="1"/>
            <a:r>
              <a:rPr lang="en-US" altLang="en-US" dirty="0"/>
              <a:t>The FIRE.100 file used by Century version </a:t>
            </a:r>
            <a:r>
              <a:rPr lang="en-US" altLang="en-US" dirty="0" smtClean="0"/>
              <a:t>4.6/4.7 </a:t>
            </a:r>
            <a:r>
              <a:rPr lang="en-US" altLang="en-US" dirty="0"/>
              <a:t>has 11 additional parameters and</a:t>
            </a:r>
          </a:p>
          <a:p>
            <a:pPr eaLnBrk="1" hangingPunct="1"/>
            <a:r>
              <a:rPr lang="en-US" altLang="en-US" dirty="0"/>
              <a:t>3 parameters that have had their "names" changed.</a:t>
            </a:r>
          </a:p>
          <a:p>
            <a:pPr eaLnBrk="1" hangingPunct="1"/>
            <a:endParaRPr lang="en-US" altLang="en-US" dirty="0"/>
          </a:p>
          <a:p>
            <a:pPr eaLnBrk="1" hangingPunct="1"/>
            <a:r>
              <a:rPr lang="en-US" altLang="en-US" dirty="0"/>
              <a:t>     FDFREM(3)            FDFREM(4)</a:t>
            </a:r>
          </a:p>
          <a:p>
            <a:pPr eaLnBrk="1" hangingPunct="1"/>
            <a:r>
              <a:rPr lang="en-US" altLang="en-US" dirty="0"/>
              <a:t>     FRET(1,1)               FRET(1,2)               FRET(1,3)               FRET(1,4)</a:t>
            </a:r>
          </a:p>
          <a:p>
            <a:pPr eaLnBrk="1" hangingPunct="1"/>
            <a:r>
              <a:rPr lang="en-US" altLang="en-US" dirty="0"/>
              <a:t>     FRET(2,1)               FRET(2,2)               FRET(2,3)               FRET(2,4)</a:t>
            </a:r>
          </a:p>
          <a:p>
            <a:pPr eaLnBrk="1" hangingPunct="1"/>
            <a:r>
              <a:rPr lang="en-US" altLang="en-US" dirty="0"/>
              <a:t>     FRET(3,1)               FRET(3,2)               FRET(3,3)               FRET(3,4)</a:t>
            </a:r>
          </a:p>
          <a:p>
            <a:pPr eaLnBrk="1" hangingPunct="1"/>
            <a:endParaRPr lang="en-US" altLang="en-US" dirty="0"/>
          </a:p>
          <a:p>
            <a:pPr eaLnBrk="1" hangingPunct="1"/>
            <a:r>
              <a:rPr lang="en-US" altLang="en-US" dirty="0"/>
              <a:t>NOTE:  FRET(1,2) replaces FRET(1), FRET(1,3) replaces FRET(2), and FRET(1,4) replaces FRET(3).</a:t>
            </a:r>
          </a:p>
          <a:p>
            <a:pPr eaLnBrk="1" hangingPunct="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 y="550863"/>
            <a:ext cx="8839200" cy="575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r>
              <a:rPr lang="en-US" altLang="en-US" sz="2400" b="1" dirty="0"/>
              <a:t>FIX.100 parameter file changes</a:t>
            </a:r>
          </a:p>
          <a:p>
            <a:pPr algn="ctr" eaLnBrk="1" hangingPunct="1"/>
            <a:endParaRPr lang="en-US" altLang="en-US" sz="2400" b="1" dirty="0"/>
          </a:p>
          <a:p>
            <a:pPr eaLnBrk="1" hangingPunct="1"/>
            <a:r>
              <a:rPr lang="en-US" altLang="en-US" dirty="0"/>
              <a:t>The FIX.100 file used by Century </a:t>
            </a:r>
            <a:r>
              <a:rPr lang="en-US" altLang="en-US" dirty="0" smtClean="0"/>
              <a:t>4.6/4.7 </a:t>
            </a:r>
            <a:r>
              <a:rPr lang="en-US" altLang="en-US" dirty="0"/>
              <a:t>has 20 new parameters.</a:t>
            </a:r>
          </a:p>
          <a:p>
            <a:pPr eaLnBrk="1" hangingPunct="1"/>
            <a:r>
              <a:rPr lang="en-US" altLang="en-US" dirty="0"/>
              <a:t>     TEFF(4)</a:t>
            </a:r>
          </a:p>
          <a:p>
            <a:pPr eaLnBrk="1" hangingPunct="1"/>
            <a:r>
              <a:rPr lang="en-US" altLang="en-US" dirty="0"/>
              <a:t>     PSECOC2</a:t>
            </a:r>
          </a:p>
          <a:p>
            <a:pPr eaLnBrk="1" hangingPunct="1"/>
            <a:r>
              <a:rPr lang="en-US" altLang="en-US" dirty="0"/>
              <a:t>     PCEMIC2(1..3,1..3)</a:t>
            </a:r>
          </a:p>
          <a:p>
            <a:pPr eaLnBrk="1" hangingPunct="1"/>
            <a:r>
              <a:rPr lang="en-US" altLang="en-US" dirty="0"/>
              <a:t>     VARAT22(1..3,1..3)</a:t>
            </a:r>
          </a:p>
          <a:p>
            <a:pPr eaLnBrk="1" hangingPunct="1"/>
            <a:r>
              <a:rPr lang="en-US" altLang="en-US" dirty="0"/>
              <a:t>and the DEC5 and P2CO2 variables have been changed to 2 member arrays for a total of 22 additional parameters.</a:t>
            </a:r>
          </a:p>
          <a:p>
            <a:pPr eaLnBrk="1" hangingPunct="1"/>
            <a:endParaRPr lang="en-US" altLang="en-US" dirty="0"/>
          </a:p>
          <a:p>
            <a:pPr eaLnBrk="1" hangingPunct="1"/>
            <a:r>
              <a:rPr lang="en-US" altLang="en-US" dirty="0"/>
              <a:t>The PCEMIC(1..3,1..3) array has been renamed PCEMIC1(1..3,1..3).</a:t>
            </a:r>
          </a:p>
          <a:p>
            <a:pPr eaLnBrk="1" hangingPunct="1"/>
            <a:r>
              <a:rPr lang="en-US" altLang="en-US" dirty="0"/>
              <a:t>The VARAT2(1..3,1..3) array has been renamed VARAT21(1..3,1..3)</a:t>
            </a:r>
          </a:p>
          <a:p>
            <a:pPr eaLnBrk="1" hangingPunct="1"/>
            <a:r>
              <a:rPr lang="en-US" altLang="en-US" dirty="0"/>
              <a:t>The PSECOC parameter has been renamed PSECOC1.</a:t>
            </a:r>
          </a:p>
          <a:p>
            <a:pPr eaLnBrk="1" hangingPunct="1"/>
            <a:endParaRPr lang="en-US" altLang="en-US" dirty="0"/>
          </a:p>
          <a:p>
            <a:pPr eaLnBrk="1" hangingPunct="1"/>
            <a:r>
              <a:rPr lang="en-US" altLang="en-US" dirty="0"/>
              <a:t>Century </a:t>
            </a:r>
            <a:r>
              <a:rPr lang="en-US" altLang="en-US" dirty="0" smtClean="0"/>
              <a:t>4.6/4.7 </a:t>
            </a:r>
            <a:r>
              <a:rPr lang="en-US" altLang="en-US" dirty="0"/>
              <a:t>uses 4 coefficients in the equation for computing the temperature effect on decomposition.  The TEFF(4) parameter is added to give us the additional coefficient required to parameterize the temperature equation. </a:t>
            </a:r>
          </a:p>
          <a:p>
            <a:pPr eaLnBrk="1" hangingPunct="1"/>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52400" y="1320800"/>
            <a:ext cx="88392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r>
              <a:rPr lang="en-US" altLang="en-US" sz="2400" b="1"/>
              <a:t>FIX.100 parameter file changes (continued)</a:t>
            </a:r>
          </a:p>
          <a:p>
            <a:pPr algn="ctr" eaLnBrk="1" hangingPunct="1"/>
            <a:endParaRPr lang="en-US" altLang="en-US" sz="2400" b="1"/>
          </a:p>
          <a:p>
            <a:pPr eaLnBrk="1" hangingPunct="1"/>
            <a:r>
              <a:rPr lang="en-US" altLang="en-US"/>
              <a:t>The PET calculation is now taking into account solar radiation outside of the</a:t>
            </a:r>
          </a:p>
          <a:p>
            <a:pPr eaLnBrk="1" hangingPunct="1"/>
            <a:r>
              <a:rPr lang="en-US" altLang="en-US"/>
              <a:t>atmosphere and an approximated cloud cover based on temperature range.  As a</a:t>
            </a:r>
          </a:p>
          <a:p>
            <a:pPr eaLnBrk="1" hangingPunct="1"/>
            <a:r>
              <a:rPr lang="en-US" altLang="en-US"/>
              <a:t>result of this change the FWLOSS[4] parameter in the FIX.100 file needs to be</a:t>
            </a:r>
          </a:p>
          <a:p>
            <a:pPr eaLnBrk="1" hangingPunct="1"/>
            <a:r>
              <a:rPr lang="en-US" altLang="en-US"/>
              <a:t>rescaled.</a:t>
            </a:r>
          </a:p>
          <a:p>
            <a:pPr eaLnBrk="1" hangingPunct="1"/>
            <a:endParaRPr lang="en-US" altLang="en-US"/>
          </a:p>
          <a:p>
            <a:pPr eaLnBrk="1" hangingPunct="1"/>
            <a:r>
              <a:rPr lang="en-US" altLang="en-US"/>
              <a:t>Due to the changes in the snow melting equation the TMELT(*) parameters need to be rescaled.  Recommended values are TMELT(1) = 0.0 and TMELT(2) = 0.002.</a:t>
            </a:r>
          </a:p>
          <a:p>
            <a:pPr eaLnBrk="1" hangingPunct="1"/>
            <a:endParaRPr lang="en-US" altLang="en-US"/>
          </a:p>
          <a:p>
            <a:pPr eaLnBrk="1" hangingPunct="1"/>
            <a:r>
              <a:rPr lang="en-US" altLang="en-US"/>
              <a:t>The VLOSSG parameter is now dynamic and will be computed as a function of soil</a:t>
            </a:r>
          </a:p>
          <a:p>
            <a:pPr eaLnBrk="1" hangingPunct="1"/>
            <a:r>
              <a:rPr lang="en-US" altLang="en-US"/>
              <a:t>texture based on clay content.  The VLOSSG parameter value read from the</a:t>
            </a:r>
          </a:p>
          <a:p>
            <a:pPr eaLnBrk="1" hangingPunct="1"/>
            <a:r>
              <a:rPr lang="en-US" altLang="en-US"/>
              <a:t>FIX.100 file is used as a multiplier for tuning this equation.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9895" y="228600"/>
            <a:ext cx="3995196" cy="400110"/>
          </a:xfrm>
          <a:prstGeom prst="rect">
            <a:avLst/>
          </a:prstGeom>
        </p:spPr>
        <p:txBody>
          <a:bodyPr wrap="none">
            <a:spAutoFit/>
          </a:bodyPr>
          <a:lstStyle/>
          <a:p>
            <a:pPr algn="ctr" eaLnBrk="1" hangingPunct="1"/>
            <a:r>
              <a:rPr lang="en-US" altLang="en-US" b="1" dirty="0" smtClean="0"/>
              <a:t>OMAD.100 </a:t>
            </a:r>
            <a:r>
              <a:rPr lang="en-US" altLang="en-US" b="1" dirty="0"/>
              <a:t>parameter file changes</a:t>
            </a:r>
          </a:p>
        </p:txBody>
      </p:sp>
      <p:sp>
        <p:nvSpPr>
          <p:cNvPr id="3" name="TextBox 2"/>
          <p:cNvSpPr txBox="1"/>
          <p:nvPr/>
        </p:nvSpPr>
        <p:spPr>
          <a:xfrm>
            <a:off x="304800" y="838200"/>
            <a:ext cx="8536007" cy="5078313"/>
          </a:xfrm>
          <a:prstGeom prst="rect">
            <a:avLst/>
          </a:prstGeom>
          <a:noFill/>
        </p:spPr>
        <p:txBody>
          <a:bodyPr wrap="square" rtlCol="0">
            <a:spAutoFit/>
          </a:bodyPr>
          <a:lstStyle/>
          <a:p>
            <a:r>
              <a:rPr lang="en-US" altLang="en-US" sz="1600" dirty="0"/>
              <a:t>The </a:t>
            </a:r>
            <a:r>
              <a:rPr lang="en-US" altLang="en-US" sz="1600" dirty="0" smtClean="0"/>
              <a:t>OMAD.100 </a:t>
            </a:r>
            <a:r>
              <a:rPr lang="en-US" altLang="en-US" sz="1600" dirty="0"/>
              <a:t>file used by Century version 4.7 has </a:t>
            </a:r>
            <a:r>
              <a:rPr lang="en-US" altLang="en-US" sz="1600" dirty="0" smtClean="0"/>
              <a:t>1 </a:t>
            </a:r>
            <a:r>
              <a:rPr lang="en-US" altLang="en-US" sz="1600" dirty="0"/>
              <a:t>additional </a:t>
            </a:r>
            <a:r>
              <a:rPr lang="en-US" altLang="en-US" sz="1600" dirty="0" smtClean="0"/>
              <a:t>parameter (OMADTYP) not found in either Century 4.0 or Century 4.6.</a:t>
            </a:r>
          </a:p>
          <a:p>
            <a:endParaRPr lang="en-US" sz="1600" dirty="0"/>
          </a:p>
          <a:p>
            <a:r>
              <a:rPr lang="en-US" sz="1600" dirty="0"/>
              <a:t>OMAPTYP</a:t>
            </a:r>
          </a:p>
          <a:p>
            <a:r>
              <a:rPr lang="en-US" sz="1600" dirty="0"/>
              <a:t>=</a:t>
            </a:r>
            <a:r>
              <a:rPr lang="en-US" sz="1600" dirty="0" smtClean="0"/>
              <a:t>1.0 </a:t>
            </a:r>
            <a:r>
              <a:rPr lang="en-US" sz="1600" dirty="0"/>
              <a:t>add </a:t>
            </a:r>
            <a:r>
              <a:rPr lang="en-US" sz="1600" dirty="0" smtClean="0"/>
              <a:t>100% organic </a:t>
            </a:r>
            <a:r>
              <a:rPr lang="en-US" sz="1600" dirty="0"/>
              <a:t>matter to surface litter </a:t>
            </a:r>
            <a:r>
              <a:rPr lang="en-US" sz="1600" dirty="0" smtClean="0"/>
              <a:t>pools. </a:t>
            </a:r>
            <a:r>
              <a:rPr lang="en-US" sz="1600" dirty="0"/>
              <a:t>The CONCENTRATION </a:t>
            </a:r>
          </a:p>
          <a:p>
            <a:r>
              <a:rPr lang="en-US" sz="1600" dirty="0"/>
              <a:t>   that is labeled is specified by the ASTLBL parameter. </a:t>
            </a:r>
          </a:p>
          <a:p>
            <a:r>
              <a:rPr lang="en-US" sz="1600" dirty="0"/>
              <a:t>=</a:t>
            </a:r>
            <a:r>
              <a:rPr lang="en-US" sz="1600" dirty="0" smtClean="0"/>
              <a:t>2.0 </a:t>
            </a:r>
            <a:r>
              <a:rPr lang="en-US" sz="1600" dirty="0"/>
              <a:t>add </a:t>
            </a:r>
            <a:r>
              <a:rPr lang="en-US" sz="1600" dirty="0" smtClean="0"/>
              <a:t>100% organic </a:t>
            </a:r>
            <a:r>
              <a:rPr lang="en-US" sz="1600" dirty="0"/>
              <a:t>matter to surface slow pool (</a:t>
            </a:r>
            <a:r>
              <a:rPr lang="en-US" sz="1600" dirty="0" smtClean="0"/>
              <a:t>som2) </a:t>
            </a:r>
            <a:r>
              <a:rPr lang="en-US" sz="1600" dirty="0"/>
              <a:t>because it is </a:t>
            </a:r>
            <a:r>
              <a:rPr lang="en-US" sz="1600" dirty="0"/>
              <a:t>partially decomposed, </a:t>
            </a:r>
            <a:endParaRPr lang="en-US" sz="1600" dirty="0"/>
          </a:p>
          <a:p>
            <a:r>
              <a:rPr lang="en-US" sz="1600" dirty="0" smtClean="0"/>
              <a:t>   like </a:t>
            </a:r>
            <a:r>
              <a:rPr lang="en-US" sz="1600" dirty="0"/>
              <a:t>compost. The CONCENTRATION </a:t>
            </a:r>
            <a:r>
              <a:rPr lang="en-US" sz="1600" dirty="0" smtClean="0"/>
              <a:t>that </a:t>
            </a:r>
            <a:r>
              <a:rPr lang="en-US" sz="1600" dirty="0"/>
              <a:t>is labeled is specified by the ASTLBL </a:t>
            </a:r>
            <a:r>
              <a:rPr lang="en-US" sz="1600" dirty="0" smtClean="0"/>
              <a:t>parameter</a:t>
            </a:r>
          </a:p>
          <a:p>
            <a:endParaRPr lang="en-US" sz="1600" dirty="0" smtClean="0"/>
          </a:p>
          <a:p>
            <a:r>
              <a:rPr lang="en-US" sz="1600" dirty="0"/>
              <a:t> </a:t>
            </a:r>
            <a:r>
              <a:rPr lang="en-US" sz="1600" dirty="0" smtClean="0"/>
              <a:t>  1.0 </a:t>
            </a:r>
            <a:r>
              <a:rPr lang="en-US" sz="1600" dirty="0"/>
              <a:t>≤ OMAPTYP ≤ 2.0: The fraction that goes to </a:t>
            </a:r>
            <a:r>
              <a:rPr lang="en-US" sz="1600" dirty="0" smtClean="0"/>
              <a:t>surface som2 </a:t>
            </a:r>
            <a:r>
              <a:rPr lang="en-US" sz="1600" dirty="0"/>
              <a:t>is OMADTYP – </a:t>
            </a:r>
            <a:r>
              <a:rPr lang="en-US" sz="1600" dirty="0" smtClean="0"/>
              <a:t>1.0. </a:t>
            </a:r>
          </a:p>
          <a:p>
            <a:r>
              <a:rPr lang="en-US" sz="1600" dirty="0"/>
              <a:t> </a:t>
            </a:r>
            <a:r>
              <a:rPr lang="en-US" sz="1600" dirty="0" smtClean="0"/>
              <a:t>                                          The remaining fraction goes to the surface litter pools.</a:t>
            </a:r>
            <a:endParaRPr lang="en-US" sz="1600" dirty="0"/>
          </a:p>
          <a:p>
            <a:endParaRPr lang="en-US" sz="1600" dirty="0"/>
          </a:p>
          <a:p>
            <a:r>
              <a:rPr lang="en-US" sz="1600" dirty="0"/>
              <a:t>=</a:t>
            </a:r>
            <a:r>
              <a:rPr lang="en-US" sz="1600" dirty="0" smtClean="0"/>
              <a:t>3.0 </a:t>
            </a:r>
            <a:r>
              <a:rPr lang="en-US" sz="1600" dirty="0"/>
              <a:t>add </a:t>
            </a:r>
            <a:r>
              <a:rPr lang="en-US" sz="1600" dirty="0" smtClean="0"/>
              <a:t>100% labeled </a:t>
            </a:r>
            <a:r>
              <a:rPr lang="en-US" sz="1600" dirty="0"/>
              <a:t>organic matter to surface litter </a:t>
            </a:r>
            <a:r>
              <a:rPr lang="en-US" sz="1600" dirty="0" smtClean="0"/>
              <a:t>pools. </a:t>
            </a:r>
            <a:r>
              <a:rPr lang="en-US" sz="1600" dirty="0"/>
              <a:t>The FRACTION </a:t>
            </a:r>
          </a:p>
          <a:p>
            <a:r>
              <a:rPr lang="en-US" sz="1600" dirty="0"/>
              <a:t>   that is labeled is specified by the ASTLBL parameter</a:t>
            </a:r>
            <a:r>
              <a:rPr lang="en-US" sz="1600" dirty="0" smtClean="0"/>
              <a:t>.</a:t>
            </a:r>
            <a:endParaRPr lang="en-US" sz="1600" dirty="0"/>
          </a:p>
          <a:p>
            <a:r>
              <a:rPr lang="en-US" sz="1600" dirty="0"/>
              <a:t>=</a:t>
            </a:r>
            <a:r>
              <a:rPr lang="en-US" sz="1600" dirty="0" smtClean="0"/>
              <a:t>4.0 </a:t>
            </a:r>
            <a:r>
              <a:rPr lang="en-US" sz="1600" dirty="0"/>
              <a:t>add </a:t>
            </a:r>
            <a:r>
              <a:rPr lang="en-US" sz="1600" dirty="0" smtClean="0"/>
              <a:t>100% labeled </a:t>
            </a:r>
            <a:r>
              <a:rPr lang="en-US" sz="1600" dirty="0"/>
              <a:t>organic matter to surface slow pool (</a:t>
            </a:r>
            <a:r>
              <a:rPr lang="en-US" sz="1600" dirty="0" smtClean="0"/>
              <a:t>som2) </a:t>
            </a:r>
            <a:r>
              <a:rPr lang="en-US" sz="1600" dirty="0"/>
              <a:t>because </a:t>
            </a:r>
            <a:r>
              <a:rPr lang="en-US" sz="1600" dirty="0" smtClean="0"/>
              <a:t>it </a:t>
            </a:r>
            <a:r>
              <a:rPr lang="en-US" sz="1600" dirty="0"/>
              <a:t>is </a:t>
            </a:r>
            <a:r>
              <a:rPr lang="en-US" sz="1600" dirty="0" smtClean="0"/>
              <a:t>partially decomposed,</a:t>
            </a:r>
          </a:p>
          <a:p>
            <a:r>
              <a:rPr lang="en-US" sz="1600" dirty="0" smtClean="0"/>
              <a:t>   like </a:t>
            </a:r>
            <a:r>
              <a:rPr lang="en-US" sz="1600" dirty="0"/>
              <a:t>compost. The FRACTION </a:t>
            </a:r>
            <a:r>
              <a:rPr lang="en-US" sz="1600" dirty="0" smtClean="0"/>
              <a:t>that </a:t>
            </a:r>
            <a:r>
              <a:rPr lang="en-US" sz="1600" dirty="0"/>
              <a:t>is labeled is specified by the ASTLBL </a:t>
            </a:r>
            <a:r>
              <a:rPr lang="en-US" sz="1600" dirty="0" smtClean="0"/>
              <a:t>parameter</a:t>
            </a:r>
          </a:p>
          <a:p>
            <a:endParaRPr lang="en-US" sz="1600" dirty="0" smtClean="0"/>
          </a:p>
          <a:p>
            <a:r>
              <a:rPr lang="en-US" sz="1600" dirty="0"/>
              <a:t> </a:t>
            </a:r>
            <a:r>
              <a:rPr lang="en-US" sz="1600" dirty="0" smtClean="0"/>
              <a:t> 3.0 </a:t>
            </a:r>
            <a:r>
              <a:rPr lang="en-US" sz="1600" dirty="0"/>
              <a:t>≤ OMAPTYP ≤ 4.0: The fraction that goes to </a:t>
            </a:r>
            <a:r>
              <a:rPr lang="en-US" sz="1600" dirty="0" smtClean="0"/>
              <a:t>surface som2 </a:t>
            </a:r>
            <a:r>
              <a:rPr lang="en-US" sz="1600" dirty="0"/>
              <a:t>is OMADTYP – </a:t>
            </a:r>
            <a:r>
              <a:rPr lang="en-US" sz="1600" dirty="0" smtClean="0"/>
              <a:t>3.0. </a:t>
            </a:r>
          </a:p>
          <a:p>
            <a:r>
              <a:rPr lang="en-US" sz="1600" dirty="0"/>
              <a:t> </a:t>
            </a:r>
            <a:r>
              <a:rPr lang="en-US" sz="1600" dirty="0" smtClean="0"/>
              <a:t>                                         The </a:t>
            </a:r>
            <a:r>
              <a:rPr lang="en-US" sz="1600" dirty="0"/>
              <a:t>remaining fraction goes to the surface litter pools.</a:t>
            </a:r>
          </a:p>
          <a:p>
            <a:endParaRPr lang="en-US" dirty="0"/>
          </a:p>
        </p:txBody>
      </p:sp>
      <p:sp>
        <p:nvSpPr>
          <p:cNvPr id="4" name="TextBox 3"/>
          <p:cNvSpPr txBox="1"/>
          <p:nvPr/>
        </p:nvSpPr>
        <p:spPr>
          <a:xfrm>
            <a:off x="6988995" y="6248400"/>
            <a:ext cx="1821332" cy="338554"/>
          </a:xfrm>
          <a:prstGeom prst="rect">
            <a:avLst/>
          </a:prstGeom>
          <a:noFill/>
        </p:spPr>
        <p:txBody>
          <a:bodyPr wrap="none" rtlCol="0">
            <a:spAutoFit/>
          </a:bodyPr>
          <a:lstStyle/>
          <a:p>
            <a:r>
              <a:rPr lang="en-US" sz="1600" dirty="0" smtClean="0"/>
              <a:t>November 13, 2015</a:t>
            </a:r>
            <a:endParaRPr lang="en-US" sz="1600" dirty="0"/>
          </a:p>
        </p:txBody>
      </p:sp>
    </p:spTree>
    <p:extLst>
      <p:ext uri="{BB962C8B-B14F-4D97-AF65-F5344CB8AC3E}">
        <p14:creationId xmlns:p14="http://schemas.microsoft.com/office/powerpoint/2010/main" val="59143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81000" y="0"/>
            <a:ext cx="83820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Code changes</a:t>
            </a:r>
          </a:p>
          <a:p>
            <a:pPr eaLnBrk="1" hangingPunct="1">
              <a:spcBef>
                <a:spcPct val="50000"/>
              </a:spcBef>
            </a:pPr>
            <a:r>
              <a:rPr lang="en-US" altLang="en-US" dirty="0"/>
              <a:t>All of the significant code modifications and changes to the input parameters in the *.100 and schedule files are documented in the </a:t>
            </a:r>
            <a:r>
              <a:rPr lang="en-US" altLang="en-US" dirty="0" smtClean="0"/>
              <a:t>Century4.7.ModelDevelopmentNotes.txt </a:t>
            </a:r>
            <a:r>
              <a:rPr lang="en-US" altLang="en-US" dirty="0"/>
              <a:t>file.</a:t>
            </a:r>
          </a:p>
          <a:p>
            <a:pPr algn="ctr" eaLnBrk="1" hangingPunct="1">
              <a:spcBef>
                <a:spcPct val="50000"/>
              </a:spcBef>
            </a:pPr>
            <a:r>
              <a:rPr lang="en-US" altLang="en-US" sz="2400" b="1" dirty="0"/>
              <a:t>Temperature Curve Change</a:t>
            </a:r>
          </a:p>
          <a:p>
            <a:pPr eaLnBrk="1" hangingPunct="1">
              <a:spcBef>
                <a:spcPct val="50000"/>
              </a:spcBef>
            </a:pPr>
            <a:r>
              <a:rPr lang="en-US" altLang="en-US" dirty="0"/>
              <a:t>Century </a:t>
            </a:r>
            <a:r>
              <a:rPr lang="en-US" altLang="en-US" dirty="0" smtClean="0"/>
              <a:t>4.6/4.7 </a:t>
            </a:r>
            <a:r>
              <a:rPr lang="en-US" altLang="en-US" dirty="0"/>
              <a:t>is computing the temperature effect on decomposition using an arctangent curve.  Previous versions of the model used an exponential curve.  An addition </a:t>
            </a:r>
            <a:r>
              <a:rPr lang="en-US" altLang="en-US" dirty="0" err="1"/>
              <a:t>teff</a:t>
            </a:r>
            <a:r>
              <a:rPr lang="en-US" altLang="en-US" dirty="0"/>
              <a:t>(*) parameter, </a:t>
            </a:r>
            <a:r>
              <a:rPr lang="en-US" altLang="en-US" dirty="0" err="1"/>
              <a:t>teff</a:t>
            </a:r>
            <a:r>
              <a:rPr lang="en-US" altLang="en-US" dirty="0"/>
              <a:t>(4), was added to the FIX.100 file to use for parameterizing the temperature curve.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038600"/>
            <a:ext cx="423227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038600"/>
            <a:ext cx="4232275"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 Box 5"/>
          <p:cNvSpPr txBox="1">
            <a:spLocks noChangeArrowheads="1"/>
          </p:cNvSpPr>
          <p:nvPr/>
        </p:nvSpPr>
        <p:spPr bwMode="auto">
          <a:xfrm>
            <a:off x="12954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sz="2400"/>
              <a:t>Century 4.0</a:t>
            </a:r>
          </a:p>
        </p:txBody>
      </p:sp>
      <p:sp>
        <p:nvSpPr>
          <p:cNvPr id="3078" name="Text Box 6"/>
          <p:cNvSpPr txBox="1">
            <a:spLocks noChangeArrowheads="1"/>
          </p:cNvSpPr>
          <p:nvPr/>
        </p:nvSpPr>
        <p:spPr bwMode="auto">
          <a:xfrm>
            <a:off x="5410200" y="3581400"/>
            <a:ext cx="289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sz="2400" dirty="0"/>
              <a:t>Century </a:t>
            </a:r>
            <a:r>
              <a:rPr lang="en-US" altLang="en-US" sz="2400" dirty="0" smtClean="0"/>
              <a:t>4.6 and 4.7</a:t>
            </a:r>
            <a:endParaRPr lang="en-US" alt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2400" y="0"/>
            <a:ext cx="8839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r>
              <a:rPr lang="en-US" altLang="en-US" sz="2400" b="1" dirty="0"/>
              <a:t>TREE.100 parameter file changes</a:t>
            </a:r>
          </a:p>
          <a:p>
            <a:pPr eaLnBrk="1" hangingPunct="1"/>
            <a:r>
              <a:rPr lang="en-US" altLang="en-US" dirty="0"/>
              <a:t>The TREE.100 file used by Century version </a:t>
            </a:r>
            <a:r>
              <a:rPr lang="en-US" altLang="en-US" dirty="0" smtClean="0"/>
              <a:t>4.6/4.7 </a:t>
            </a:r>
            <a:r>
              <a:rPr lang="en-US" altLang="en-US" dirty="0"/>
              <a:t>has 16 additional parameters.</a:t>
            </a:r>
          </a:p>
          <a:p>
            <a:pPr eaLnBrk="1" hangingPunct="1"/>
            <a:r>
              <a:rPr lang="en-US" altLang="en-US" dirty="0"/>
              <a:t>     TLAYPG                               CMIX                               MAXNP</a:t>
            </a:r>
          </a:p>
          <a:p>
            <a:pPr eaLnBrk="1" hangingPunct="1"/>
            <a:r>
              <a:rPr lang="en-US" altLang="en-US" dirty="0"/>
              <a:t>     TMPLFF                                TMPLFS</a:t>
            </a:r>
          </a:p>
          <a:p>
            <a:pPr eaLnBrk="1" hangingPunct="1"/>
            <a:r>
              <a:rPr lang="en-US" altLang="en-US" dirty="0"/>
              <a:t>Parameters used in the new dynamic carbon allocation routines.</a:t>
            </a:r>
          </a:p>
          <a:p>
            <a:pPr eaLnBrk="1" hangingPunct="1"/>
            <a:r>
              <a:rPr lang="en-US" altLang="en-US" dirty="0"/>
              <a:t>     TFRTCN(1)                          TFRTCN(2)</a:t>
            </a:r>
          </a:p>
          <a:p>
            <a:pPr eaLnBrk="1" hangingPunct="1"/>
            <a:r>
              <a:rPr lang="en-US" altLang="en-US" dirty="0"/>
              <a:t>     TFRTCW(1)                         TFRTCW(2)</a:t>
            </a:r>
          </a:p>
          <a:p>
            <a:pPr eaLnBrk="1" hangingPunct="1"/>
            <a:r>
              <a:rPr lang="en-US" altLang="en-US" dirty="0"/>
              <a:t>Parameters used in the new maintenance respiration routines.</a:t>
            </a:r>
          </a:p>
          <a:p>
            <a:pPr eaLnBrk="1" hangingPunct="1"/>
            <a:r>
              <a:rPr lang="en-US" altLang="en-US" dirty="0"/>
              <a:t>     KMRSP(2)                     FKMRSPMX(1)            FKMRSPMX(2)</a:t>
            </a:r>
          </a:p>
          <a:p>
            <a:pPr eaLnBrk="1" hangingPunct="1"/>
            <a:r>
              <a:rPr lang="en-US" altLang="en-US" dirty="0"/>
              <a:t>     FKMRSPMX(3)            FKMRSPMX(4)            FKMRSPMX(5)</a:t>
            </a:r>
          </a:p>
          <a:p>
            <a:pPr eaLnBrk="1" hangingPunct="1"/>
            <a:r>
              <a:rPr lang="en-US" altLang="en-US" dirty="0"/>
              <a:t>Parameters that are not currently being used or that are included for compatibility between Century </a:t>
            </a:r>
            <a:r>
              <a:rPr lang="en-US" altLang="en-US" dirty="0" smtClean="0"/>
              <a:t>4.6/4.7 </a:t>
            </a:r>
            <a:r>
              <a:rPr lang="en-US" altLang="en-US" dirty="0"/>
              <a:t>and DailyDayCent tree.100 files.</a:t>
            </a:r>
          </a:p>
          <a:p>
            <a:pPr eaLnBrk="1" hangingPunct="1"/>
            <a:r>
              <a:rPr lang="en-US" altLang="en-US" dirty="0"/>
              <a:t>     NO3PREF(2)</a:t>
            </a:r>
          </a:p>
          <a:p>
            <a:pPr eaLnBrk="1" hangingPunct="1"/>
            <a:endParaRPr lang="en-US" altLang="en-US" dirty="0"/>
          </a:p>
          <a:p>
            <a:pPr eaLnBrk="1" hangingPunct="1"/>
            <a:r>
              <a:rPr lang="en-US" altLang="en-US" dirty="0"/>
              <a:t>The SITPOT parameter is now dynamic and will be computed as a function of</a:t>
            </a:r>
          </a:p>
          <a:p>
            <a:pPr eaLnBrk="1" hangingPunct="1"/>
            <a:r>
              <a:rPr lang="en-US" altLang="en-US" dirty="0"/>
              <a:t>average annual precipitation.  The SITPOT parameter value read from the</a:t>
            </a:r>
          </a:p>
          <a:p>
            <a:pPr eaLnBrk="1" hangingPunct="1"/>
            <a:r>
              <a:rPr lang="en-US" altLang="en-US" dirty="0"/>
              <a:t>TREE.100 file is used as a multiplier for tuning this equation.</a:t>
            </a:r>
          </a:p>
          <a:p>
            <a:pPr eaLnBrk="1" hangingPunct="1"/>
            <a:endParaRPr lang="en-US" altLang="en-US" dirty="0"/>
          </a:p>
          <a:p>
            <a:pPr eaLnBrk="1" hangingPunct="1"/>
            <a:r>
              <a:rPr lang="en-US" altLang="en-US" dirty="0"/>
              <a:t>The definition for the PRDX(2) parameter has been changed.  PRDX(2) is the coefficient used for calculating potential aboveground monthly forest production as a function of solar radiation outside the atmosphere.  The PRDX(3) parameter is no longer being used must be removed from the tree.100 file.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52400" y="120650"/>
            <a:ext cx="8839200"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r>
              <a:rPr lang="en-US" altLang="en-US" sz="2400" b="1"/>
              <a:t>&lt;site&gt;.100 parameter file changes</a:t>
            </a:r>
          </a:p>
          <a:p>
            <a:pPr eaLnBrk="1" hangingPunct="1"/>
            <a:r>
              <a:rPr lang="en-US" altLang="en-US"/>
              <a:t>There have been eight parameters added to this file.</a:t>
            </a:r>
          </a:p>
          <a:p>
            <a:pPr eaLnBrk="1" hangingPunct="1"/>
            <a:r>
              <a:rPr lang="en-US" altLang="en-US"/>
              <a:t>     ROCK</a:t>
            </a:r>
          </a:p>
          <a:p>
            <a:pPr eaLnBrk="1" hangingPunct="1"/>
            <a:r>
              <a:rPr lang="en-US" altLang="en-US"/>
              <a:t>     PRECRO                         FRACRO</a:t>
            </a:r>
          </a:p>
          <a:p>
            <a:pPr eaLnBrk="1" hangingPunct="1"/>
            <a:endParaRPr lang="en-US" altLang="en-US"/>
          </a:p>
          <a:p>
            <a:pPr eaLnBrk="1" hangingPunct="1"/>
            <a:r>
              <a:rPr lang="en-US" altLang="en-US"/>
              <a:t>The size of the SOM2CI(1..2) array has been changed to SOM2CI(1..2, 1..2).</a:t>
            </a:r>
          </a:p>
          <a:p>
            <a:pPr eaLnBrk="1" hangingPunct="1"/>
            <a:endParaRPr lang="en-US" altLang="en-US"/>
          </a:p>
          <a:p>
            <a:pPr eaLnBrk="1" hangingPunct="1"/>
            <a:r>
              <a:rPr lang="en-US" altLang="en-US"/>
              <a:t>The size of the RCES2(1..3) array has been changed to RCES2(1..2, 1..3).</a:t>
            </a:r>
          </a:p>
          <a:p>
            <a:pPr eaLnBrk="1" hangingPunct="1"/>
            <a:endParaRPr lang="en-US" altLang="en-US"/>
          </a:p>
          <a:p>
            <a:pPr eaLnBrk="1" hangingPunct="1"/>
            <a:endParaRPr lang="en-US" altLang="en-US"/>
          </a:p>
          <a:p>
            <a:pPr eaLnBrk="1" hangingPunct="1"/>
            <a:r>
              <a:rPr lang="en-US" altLang="en-US"/>
              <a:t>The equation for computing the non-symbiotic soil N fixation has been changed.  This change requires a modification of the EPNFS(*) parameter values.  The following are the default values used for the EPNFS(*) parameters:</a:t>
            </a:r>
          </a:p>
          <a:p>
            <a:pPr eaLnBrk="1" hangingPunct="1"/>
            <a:r>
              <a:rPr lang="en-US" altLang="en-US"/>
              <a:t>     EPNFS(1) - 30.0000</a:t>
            </a:r>
          </a:p>
          <a:p>
            <a:pPr eaLnBrk="1" hangingPunct="1"/>
            <a:r>
              <a:rPr lang="en-US" altLang="en-US"/>
              <a:t>     EPNFS(2) - 0.01000</a:t>
            </a:r>
          </a:p>
          <a:p>
            <a:pPr eaLnBrk="1" hangingPunct="1"/>
            <a:endParaRPr lang="en-US" altLang="en-US"/>
          </a:p>
          <a:p>
            <a:pPr eaLnBrk="1" hangingPunct="1"/>
            <a:r>
              <a:rPr lang="en-US" altLang="en-US"/>
              <a:t>IVAUTO - Added a new option, 3, to initialize soil C pools for a forest</a:t>
            </a:r>
          </a:p>
          <a:p>
            <a:pPr eaLnBrk="1" hangingPunct="1"/>
            <a:r>
              <a:rPr lang="en-US" altLang="en-US"/>
              <a:t>                system.</a:t>
            </a:r>
          </a:p>
          <a:p>
            <a:pPr eaLnBrk="1" hangingPunct="1"/>
            <a:endParaRPr lang="en-US" altLang="en-US"/>
          </a:p>
          <a:p>
            <a:pPr eaLnBrk="1" hangingPunct="1"/>
            <a:r>
              <a:rPr lang="en-US" altLang="en-US"/>
              <a:t>The WD1LIG, WD2LIG, and WD3LIG parameters are obsolete and need to be removed from the &lt;site&gt;.100 file if necessary.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90500" y="274638"/>
            <a:ext cx="87630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r>
              <a:rPr lang="en-US" altLang="en-US" sz="2400" b="1"/>
              <a:t>*.sch (schedule file) changes</a:t>
            </a:r>
          </a:p>
          <a:p>
            <a:pPr algn="ctr" eaLnBrk="1" hangingPunct="1"/>
            <a:endParaRPr lang="en-US" altLang="en-US" sz="2400" b="1"/>
          </a:p>
          <a:p>
            <a:pPr eaLnBrk="1" hangingPunct="1"/>
            <a:r>
              <a:rPr lang="en-US" altLang="en-US"/>
              <a:t>The user now has the option of adding comment lines to the top of a schedule file.  All of the comment lines must start with a # character and must be stored at the top of the schedule file.  There is no blank line permitted between the last comment line and the schedule file header line containing the start year information.</a:t>
            </a:r>
          </a:p>
          <a:p>
            <a:pPr eaLnBrk="1" hangingPunct="1"/>
            <a:endParaRPr lang="en-US" altLang="en-US"/>
          </a:p>
          <a:p>
            <a:pPr eaLnBrk="1" hangingPunct="1"/>
            <a:r>
              <a:rPr lang="en-US" altLang="en-US"/>
              <a:t>There are several new options that can be turned on/off via the schedule file header.</a:t>
            </a:r>
          </a:p>
          <a:p>
            <a:pPr eaLnBrk="1" hangingPunct="1"/>
            <a:r>
              <a:rPr lang="en-US" altLang="en-US"/>
              <a:t>     * shift soil pH</a:t>
            </a:r>
          </a:p>
          <a:p>
            <a:pPr eaLnBrk="1" hangingPunct="1"/>
            <a:r>
              <a:rPr lang="en-US" altLang="en-US"/>
              <a:t>     * simulate soil surface temperature warming experiments</a:t>
            </a:r>
          </a:p>
          <a:p>
            <a:pPr eaLnBrk="1" hangingPunct="1"/>
            <a:r>
              <a:rPr lang="en-US" altLang="en-US"/>
              <a:t>     * scale N additions, FERT and/or atmospheric N deposition</a:t>
            </a:r>
          </a:p>
          <a:p>
            <a:pPr eaLnBrk="1" hangingPunct="1"/>
            <a:r>
              <a:rPr lang="en-US" altLang="en-US"/>
              <a:t>     * scale OMAD additions</a:t>
            </a:r>
          </a:p>
          <a:p>
            <a:pPr eaLnBrk="1" hangingPunct="1"/>
            <a:r>
              <a:rPr lang="en-US" altLang="en-US"/>
              <a:t>     * scale climate inputs to simulate climate change scenarios</a:t>
            </a:r>
          </a:p>
          <a:p>
            <a:pPr eaLnBrk="1" hangingPunct="1"/>
            <a:endParaRPr lang="en-US" altLang="en-US"/>
          </a:p>
          <a:p>
            <a:pPr eaLnBrk="1" hangingPunct="1"/>
            <a:r>
              <a:rPr lang="en-US" altLang="en-US"/>
              <a:t>The definition of the "output interval" in the block headers in the schedule files has been changed.  In previous versions of the model the output interval was represented as the fraction of a year.  Monthly output = 0.083 (1/12), yearly output = 1.0, output every 10 years = 10.0, etc.  The output interval now represents months and must be entered as an integer value.  Monthly output = 1, yearly output = 12, output every 10 years = 120,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6200" y="320675"/>
            <a:ext cx="8991600" cy="627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r>
              <a:rPr lang="en-US" altLang="en-US" dirty="0"/>
              <a:t>Example 4.0 Schedule file header</a:t>
            </a:r>
          </a:p>
          <a:p>
            <a:pPr eaLnBrk="1" hangingPunct="1"/>
            <a:r>
              <a:rPr lang="en-US" altLang="en-US" sz="1200" b="1" dirty="0">
                <a:latin typeface="Courier" pitchFamily="49" charset="0"/>
              </a:rPr>
              <a:t>1             Starting year</a:t>
            </a:r>
          </a:p>
          <a:p>
            <a:pPr eaLnBrk="1" hangingPunct="1"/>
            <a:r>
              <a:rPr lang="en-US" altLang="en-US" sz="1200" b="1" dirty="0">
                <a:latin typeface="Courier" pitchFamily="49" charset="0"/>
              </a:rPr>
              <a:t>2001          Last year</a:t>
            </a:r>
          </a:p>
          <a:p>
            <a:pPr eaLnBrk="1" hangingPunct="1"/>
            <a:r>
              <a:rPr lang="en-US" altLang="en-US" sz="1200" b="1" dirty="0">
                <a:latin typeface="Courier" pitchFamily="49" charset="0"/>
              </a:rPr>
              <a:t>aridsl.100    Site file name</a:t>
            </a:r>
          </a:p>
          <a:p>
            <a:pPr eaLnBrk="1" hangingPunct="1"/>
            <a:r>
              <a:rPr lang="en-US" altLang="en-US" sz="1200" b="1" dirty="0">
                <a:latin typeface="Courier" pitchFamily="49" charset="0"/>
              </a:rPr>
              <a:t>0             Labeling type</a:t>
            </a:r>
          </a:p>
          <a:p>
            <a:pPr eaLnBrk="1" hangingPunct="1"/>
            <a:r>
              <a:rPr lang="en-US" altLang="en-US" sz="1200" b="1" dirty="0">
                <a:latin typeface="Courier" pitchFamily="49" charset="0"/>
              </a:rPr>
              <a:t>-1            Labeling year</a:t>
            </a:r>
          </a:p>
          <a:p>
            <a:pPr eaLnBrk="1" hangingPunct="1"/>
            <a:r>
              <a:rPr lang="en-US" altLang="en-US" sz="1200" b="1" dirty="0">
                <a:latin typeface="Courier" pitchFamily="49" charset="0"/>
              </a:rPr>
              <a:t>-1.00         Microcosm</a:t>
            </a:r>
          </a:p>
          <a:p>
            <a:pPr eaLnBrk="1" hangingPunct="1"/>
            <a:r>
              <a:rPr lang="en-US" altLang="en-US" sz="1200" b="1" dirty="0">
                <a:latin typeface="Courier" pitchFamily="49" charset="0"/>
              </a:rPr>
              <a:t>-1            CO2 Systems</a:t>
            </a:r>
          </a:p>
          <a:p>
            <a:pPr eaLnBrk="1" hangingPunct="1"/>
            <a:r>
              <a:rPr lang="en-US" altLang="en-US" sz="1200" b="1" dirty="0">
                <a:latin typeface="Courier" pitchFamily="49" charset="0"/>
              </a:rPr>
              <a:t>3             Initial system</a:t>
            </a:r>
          </a:p>
          <a:p>
            <a:pPr eaLnBrk="1" hangingPunct="1"/>
            <a:r>
              <a:rPr lang="en-US" altLang="en-US" sz="1200" b="1" dirty="0">
                <a:latin typeface="Courier" pitchFamily="49" charset="0"/>
              </a:rPr>
              <a:t>JRN           Initial crop</a:t>
            </a:r>
          </a:p>
          <a:p>
            <a:pPr eaLnBrk="1" hangingPunct="1"/>
            <a:r>
              <a:rPr lang="en-US" altLang="en-US" sz="1200" b="1" dirty="0">
                <a:latin typeface="Courier" pitchFamily="49" charset="0"/>
              </a:rPr>
              <a:t>THODR         Initial tree</a:t>
            </a:r>
          </a:p>
          <a:p>
            <a:pPr eaLnBrk="1" hangingPunct="1"/>
            <a:endParaRPr lang="en-US" altLang="en-US" sz="1200" b="1" dirty="0">
              <a:latin typeface="Courier" pitchFamily="49" charset="0"/>
            </a:endParaRPr>
          </a:p>
          <a:p>
            <a:pPr eaLnBrk="1" hangingPunct="1"/>
            <a:r>
              <a:rPr lang="en-US" altLang="en-US" dirty="0"/>
              <a:t>Example </a:t>
            </a:r>
            <a:r>
              <a:rPr lang="en-US" altLang="en-US" dirty="0" smtClean="0"/>
              <a:t>4.6/4.7 </a:t>
            </a:r>
            <a:r>
              <a:rPr lang="en-US" altLang="en-US" dirty="0"/>
              <a:t>schedule file header with all new options turned “on”/ “off”</a:t>
            </a:r>
          </a:p>
          <a:p>
            <a:pPr eaLnBrk="1" hangingPunct="1"/>
            <a:r>
              <a:rPr lang="en-US" altLang="en-US" sz="1000" b="1" dirty="0">
                <a:latin typeface="Courier" pitchFamily="49" charset="0"/>
              </a:rPr>
              <a:t># comment line 1                                       1             Starting year</a:t>
            </a:r>
          </a:p>
          <a:p>
            <a:pPr eaLnBrk="1" hangingPunct="1"/>
            <a:r>
              <a:rPr lang="en-US" altLang="en-US" sz="1000" b="1" dirty="0">
                <a:latin typeface="Courier" pitchFamily="49" charset="0"/>
              </a:rPr>
              <a:t># comment line 2                                       2001          Last year  </a:t>
            </a:r>
          </a:p>
          <a:p>
            <a:pPr eaLnBrk="1" hangingPunct="1"/>
            <a:r>
              <a:rPr lang="en-US" altLang="en-US" sz="1000" b="1" dirty="0">
                <a:latin typeface="Courier" pitchFamily="49" charset="0"/>
              </a:rPr>
              <a:t>1             Starting year                            aridsl.100    Site file name </a:t>
            </a:r>
          </a:p>
          <a:p>
            <a:pPr eaLnBrk="1" hangingPunct="1"/>
            <a:r>
              <a:rPr lang="en-US" altLang="en-US" sz="1000" b="1" dirty="0">
                <a:latin typeface="Courier" pitchFamily="49" charset="0"/>
              </a:rPr>
              <a:t>2001          Last year                                0             Labeling type</a:t>
            </a:r>
          </a:p>
          <a:p>
            <a:pPr eaLnBrk="1" hangingPunct="1"/>
            <a:r>
              <a:rPr lang="en-US" altLang="en-US" sz="1000" b="1" dirty="0">
                <a:latin typeface="Courier" pitchFamily="49" charset="0"/>
              </a:rPr>
              <a:t>aridsl.100    Site file name                           -1            Labeling year</a:t>
            </a:r>
          </a:p>
          <a:p>
            <a:pPr eaLnBrk="1" hangingPunct="1"/>
            <a:r>
              <a:rPr lang="en-US" altLang="en-US" sz="1000" b="1" dirty="0">
                <a:latin typeface="Courier" pitchFamily="49" charset="0"/>
              </a:rPr>
              <a:t>0             Labeling type                            -1.00         Microcosm</a:t>
            </a:r>
          </a:p>
          <a:p>
            <a:pPr eaLnBrk="1" hangingPunct="1"/>
            <a:r>
              <a:rPr lang="en-US" altLang="en-US" sz="1000" b="1" dirty="0">
                <a:latin typeface="Courier" pitchFamily="49" charset="0"/>
              </a:rPr>
              <a:t>-1            Labeling year                            -1            CO2 Systems</a:t>
            </a:r>
          </a:p>
          <a:p>
            <a:pPr eaLnBrk="1" hangingPunct="1"/>
            <a:r>
              <a:rPr lang="en-US" altLang="en-US" sz="1000" b="1" dirty="0">
                <a:latin typeface="Courier" pitchFamily="49" charset="0"/>
              </a:rPr>
              <a:t>-1.00         Microcosm                                0             pH effect</a:t>
            </a:r>
          </a:p>
          <a:p>
            <a:pPr eaLnBrk="1" hangingPunct="1"/>
            <a:r>
              <a:rPr lang="en-US" altLang="en-US" sz="1000" b="1" dirty="0">
                <a:latin typeface="Courier" pitchFamily="49" charset="0"/>
              </a:rPr>
              <a:t>-1            CO2 Systems                              -1            Soil warming</a:t>
            </a:r>
          </a:p>
          <a:p>
            <a:pPr eaLnBrk="1" hangingPunct="1"/>
            <a:r>
              <a:rPr lang="en-US" altLang="en-US" sz="1000" b="1" dirty="0">
                <a:latin typeface="Courier" pitchFamily="49" charset="0"/>
              </a:rPr>
              <a:t>1             pH effect                                0             N input scalar option</a:t>
            </a:r>
          </a:p>
          <a:p>
            <a:pPr eaLnBrk="1" hangingPunct="1"/>
            <a:r>
              <a:rPr lang="en-US" altLang="en-US" sz="1000" b="1" dirty="0">
                <a:latin typeface="Courier" pitchFamily="49" charset="0"/>
              </a:rPr>
              <a:t>1990                                                   0             OMAD input scalar option</a:t>
            </a:r>
          </a:p>
          <a:p>
            <a:pPr eaLnBrk="1" hangingPunct="1"/>
            <a:r>
              <a:rPr lang="en-US" altLang="en-US" sz="1000" b="1" dirty="0">
                <a:latin typeface="Courier" pitchFamily="49" charset="0"/>
              </a:rPr>
              <a:t>1             Soil warming                             0             Climate scalar option</a:t>
            </a:r>
          </a:p>
          <a:p>
            <a:pPr eaLnBrk="1" hangingPunct="1"/>
            <a:r>
              <a:rPr lang="en-US" altLang="en-US" sz="1000" b="1" dirty="0">
                <a:latin typeface="Courier" pitchFamily="49" charset="0"/>
              </a:rPr>
              <a:t>1990                                                   3             Initial system</a:t>
            </a:r>
          </a:p>
          <a:p>
            <a:pPr eaLnBrk="1" hangingPunct="1"/>
            <a:r>
              <a:rPr lang="en-US" altLang="en-US" sz="1000" b="1" dirty="0">
                <a:latin typeface="Courier" pitchFamily="49" charset="0"/>
              </a:rPr>
              <a:t>0.5                                                    JRN           Initial crop</a:t>
            </a:r>
          </a:p>
          <a:p>
            <a:pPr eaLnBrk="1" hangingPunct="1"/>
            <a:r>
              <a:rPr lang="en-US" altLang="en-US" sz="1000" b="1" dirty="0">
                <a:latin typeface="Courier" pitchFamily="49" charset="0"/>
              </a:rPr>
              <a:t>1             N input scalar option                    THODR         Initial tree</a:t>
            </a:r>
          </a:p>
          <a:p>
            <a:pPr eaLnBrk="1" hangingPunct="1"/>
            <a:r>
              <a:rPr lang="en-US" altLang="en-US" sz="1000" b="1" dirty="0">
                <a:latin typeface="Courier" pitchFamily="49" charset="0"/>
              </a:rPr>
              <a:t>1975</a:t>
            </a:r>
          </a:p>
          <a:p>
            <a:pPr eaLnBrk="1" hangingPunct="1"/>
            <a:r>
              <a:rPr lang="en-US" altLang="en-US" sz="1000" b="1" dirty="0">
                <a:latin typeface="Courier" pitchFamily="49" charset="0"/>
              </a:rPr>
              <a:t>1             OMAD input scalar option</a:t>
            </a:r>
          </a:p>
          <a:p>
            <a:pPr eaLnBrk="1" hangingPunct="1"/>
            <a:r>
              <a:rPr lang="en-US" altLang="en-US" sz="1000" b="1" dirty="0">
                <a:latin typeface="Courier" pitchFamily="49" charset="0"/>
              </a:rPr>
              <a:t>1975</a:t>
            </a:r>
          </a:p>
          <a:p>
            <a:pPr eaLnBrk="1" hangingPunct="1"/>
            <a:r>
              <a:rPr lang="en-US" altLang="en-US" sz="1000" b="1" dirty="0">
                <a:latin typeface="Courier" pitchFamily="49" charset="0"/>
              </a:rPr>
              <a:t>5             Climate scalar option</a:t>
            </a:r>
          </a:p>
          <a:p>
            <a:pPr eaLnBrk="1" hangingPunct="1"/>
            <a:r>
              <a:rPr lang="en-US" altLang="en-US" sz="1000" b="1" dirty="0">
                <a:latin typeface="Courier" pitchFamily="49" charset="0"/>
              </a:rPr>
              <a:t>1975</a:t>
            </a:r>
          </a:p>
          <a:p>
            <a:pPr eaLnBrk="1" hangingPunct="1"/>
            <a:r>
              <a:rPr lang="en-US" altLang="en-US" sz="1000" b="1" dirty="0">
                <a:latin typeface="Courier" pitchFamily="49" charset="0"/>
              </a:rPr>
              <a:t>3             Initial system</a:t>
            </a:r>
          </a:p>
          <a:p>
            <a:pPr eaLnBrk="1" hangingPunct="1"/>
            <a:r>
              <a:rPr lang="en-US" altLang="en-US" sz="1000" b="1" dirty="0">
                <a:latin typeface="Courier" pitchFamily="49" charset="0"/>
              </a:rPr>
              <a:t>JRN           Initial crop</a:t>
            </a:r>
          </a:p>
          <a:p>
            <a:pPr eaLnBrk="1" hangingPunct="1"/>
            <a:r>
              <a:rPr lang="en-US" altLang="en-US" sz="1000" b="1" dirty="0">
                <a:latin typeface="Courier" pitchFamily="49" charset="0"/>
              </a:rPr>
              <a:t>THODR         Initial tree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228600" y="304800"/>
            <a:ext cx="868680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New *.bin output variables for Century </a:t>
            </a:r>
            <a:r>
              <a:rPr lang="en-US" altLang="en-US" sz="2400" b="1" dirty="0" smtClean="0"/>
              <a:t>4.6/4.7</a:t>
            </a:r>
            <a:endParaRPr lang="en-US" altLang="en-US" sz="2400" b="1" dirty="0"/>
          </a:p>
          <a:p>
            <a:pPr eaLnBrk="1" hangingPunct="1">
              <a:spcBef>
                <a:spcPct val="50000"/>
              </a:spcBef>
            </a:pPr>
            <a:r>
              <a:rPr lang="en-US" altLang="en-US" sz="2400" dirty="0"/>
              <a:t>Grass/crop production output variables:</a:t>
            </a:r>
          </a:p>
          <a:p>
            <a:pPr eaLnBrk="1" hangingPunct="1">
              <a:spcBef>
                <a:spcPct val="50000"/>
              </a:spcBef>
            </a:pPr>
            <a:r>
              <a:rPr lang="en-US" altLang="en-US" b="1" dirty="0"/>
              <a:t>AGCPRD</a:t>
            </a:r>
            <a:r>
              <a:rPr lang="en-US" altLang="en-US" dirty="0"/>
              <a:t> - aboveground C production for the grass/crop over the last completed growing season (gC/m2/y)</a:t>
            </a:r>
          </a:p>
          <a:p>
            <a:pPr eaLnBrk="1" hangingPunct="1">
              <a:spcBef>
                <a:spcPct val="50000"/>
              </a:spcBef>
            </a:pPr>
            <a:r>
              <a:rPr lang="en-US" altLang="en-US" b="1" dirty="0"/>
              <a:t>BGCPRD</a:t>
            </a:r>
            <a:r>
              <a:rPr lang="en-US" altLang="en-US" dirty="0"/>
              <a:t> - belowground C production for the grass/crop over the last completed growing season (gC/m2/y)</a:t>
            </a:r>
          </a:p>
          <a:p>
            <a:pPr eaLnBrk="1" hangingPunct="1">
              <a:spcBef>
                <a:spcPct val="50000"/>
              </a:spcBef>
            </a:pPr>
            <a:r>
              <a:rPr lang="en-US" altLang="en-US" b="1" dirty="0"/>
              <a:t>AGCMTH(12)</a:t>
            </a:r>
            <a:r>
              <a:rPr lang="en-US" altLang="en-US" dirty="0"/>
              <a:t> - aboveground C production for the grass/crop for the current month, 1-12 (gC/m2)</a:t>
            </a:r>
          </a:p>
          <a:p>
            <a:pPr eaLnBrk="1" hangingPunct="1">
              <a:spcBef>
                <a:spcPct val="50000"/>
              </a:spcBef>
            </a:pPr>
            <a:r>
              <a:rPr lang="en-US" altLang="en-US" b="1" dirty="0"/>
              <a:t>BGCMTH(12)</a:t>
            </a:r>
            <a:r>
              <a:rPr lang="en-US" altLang="en-US" dirty="0"/>
              <a:t> - belowground C production for the grass/crop for the current month, 1-12 (gC/m2)</a:t>
            </a:r>
          </a:p>
          <a:p>
            <a:pPr eaLnBrk="1" hangingPunct="1">
              <a:spcBef>
                <a:spcPct val="50000"/>
              </a:spcBef>
            </a:pPr>
            <a:r>
              <a:rPr lang="en-US" altLang="en-US" b="1" dirty="0"/>
              <a:t>EUPPRD(3)</a:t>
            </a:r>
            <a:r>
              <a:rPr lang="en-US" altLang="en-US" dirty="0"/>
              <a:t> - E uptake by grass, crop, or tree over the last completed growing season (g/m2/y)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28600" y="258763"/>
            <a:ext cx="8686800" cy="640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New *.bin output variables for Century </a:t>
            </a:r>
            <a:r>
              <a:rPr lang="en-US" altLang="en-US" sz="2400" b="1" dirty="0" smtClean="0"/>
              <a:t>4.6/4.7</a:t>
            </a:r>
            <a:endParaRPr lang="en-US" altLang="en-US" sz="2400" b="1" dirty="0"/>
          </a:p>
          <a:p>
            <a:pPr eaLnBrk="1" hangingPunct="1">
              <a:spcBef>
                <a:spcPct val="50000"/>
              </a:spcBef>
            </a:pPr>
            <a:r>
              <a:rPr lang="en-US" altLang="en-US" sz="2400" dirty="0"/>
              <a:t>Tree production output variables:</a:t>
            </a:r>
          </a:p>
          <a:p>
            <a:pPr eaLnBrk="1" hangingPunct="1">
              <a:spcBef>
                <a:spcPct val="50000"/>
              </a:spcBef>
            </a:pPr>
            <a:r>
              <a:rPr lang="en-US" altLang="en-US" b="1" dirty="0"/>
              <a:t>RLVPRD</a:t>
            </a:r>
            <a:r>
              <a:rPr lang="en-US" altLang="en-US" dirty="0"/>
              <a:t> - leaf component C production for the forest system over the last completed growing season (gC/m2/y)</a:t>
            </a:r>
          </a:p>
          <a:p>
            <a:pPr eaLnBrk="1" hangingPunct="1">
              <a:spcBef>
                <a:spcPct val="50000"/>
              </a:spcBef>
            </a:pPr>
            <a:r>
              <a:rPr lang="en-US" altLang="en-US" b="1" dirty="0"/>
              <a:t>FRTPRD</a:t>
            </a:r>
            <a:r>
              <a:rPr lang="en-US" altLang="en-US" dirty="0"/>
              <a:t>- fine root component C production for the forest system over the last completed growing season (gC/m2/y)</a:t>
            </a:r>
          </a:p>
          <a:p>
            <a:pPr eaLnBrk="1" hangingPunct="1">
              <a:spcBef>
                <a:spcPct val="50000"/>
              </a:spcBef>
            </a:pPr>
            <a:r>
              <a:rPr lang="en-US" altLang="en-US" b="1" dirty="0"/>
              <a:t>FBRPRD</a:t>
            </a:r>
            <a:r>
              <a:rPr lang="en-US" altLang="en-US" dirty="0"/>
              <a:t> - fine branch component C production for the forest system over the last completed growing season (gC/m2/y)</a:t>
            </a:r>
          </a:p>
          <a:p>
            <a:pPr eaLnBrk="1" hangingPunct="1">
              <a:spcBef>
                <a:spcPct val="50000"/>
              </a:spcBef>
            </a:pPr>
            <a:r>
              <a:rPr lang="en-US" altLang="en-US" b="1" dirty="0"/>
              <a:t>CRTPRD</a:t>
            </a:r>
            <a:r>
              <a:rPr lang="en-US" altLang="en-US" dirty="0"/>
              <a:t> - coarse root component C production for the forest system over the last completed growing season (gC/m2/y)</a:t>
            </a:r>
          </a:p>
          <a:p>
            <a:pPr eaLnBrk="1" hangingPunct="1">
              <a:spcBef>
                <a:spcPct val="50000"/>
              </a:spcBef>
            </a:pPr>
            <a:r>
              <a:rPr lang="en-US" altLang="en-US" b="1" dirty="0"/>
              <a:t>RLWPRD</a:t>
            </a:r>
            <a:r>
              <a:rPr lang="en-US" altLang="en-US" dirty="0"/>
              <a:t> - large wood component C production for the forest system over the last completed growing season (gC/m2/y)</a:t>
            </a:r>
          </a:p>
          <a:p>
            <a:pPr eaLnBrk="1" hangingPunct="1">
              <a:spcBef>
                <a:spcPct val="50000"/>
              </a:spcBef>
            </a:pPr>
            <a:r>
              <a:rPr lang="en-US" altLang="en-US" b="1" dirty="0"/>
              <a:t>FCMTH(12)</a:t>
            </a:r>
            <a:r>
              <a:rPr lang="en-US" altLang="en-US" dirty="0"/>
              <a:t> - forest system C production for the grass/crop for the current month, 1-12 (gC/m2)</a:t>
            </a:r>
          </a:p>
          <a:p>
            <a:pPr eaLnBrk="1" hangingPunct="1">
              <a:spcBef>
                <a:spcPct val="50000"/>
              </a:spcBef>
            </a:pPr>
            <a:r>
              <a:rPr lang="en-US" altLang="en-US" b="1" dirty="0"/>
              <a:t>FCPRD</a:t>
            </a:r>
            <a:r>
              <a:rPr lang="en-US" altLang="en-US" dirty="0"/>
              <a:t> - forest system C production over the last completed growing season (gC/m2/y)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90500" y="152400"/>
            <a:ext cx="87630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Notes on Production output variables</a:t>
            </a:r>
          </a:p>
          <a:p>
            <a:pPr eaLnBrk="1" hangingPunct="1">
              <a:spcBef>
                <a:spcPct val="50000"/>
              </a:spcBef>
            </a:pPr>
            <a:r>
              <a:rPr lang="en-US" altLang="en-US" dirty="0"/>
              <a:t>The growing season accumulator values for carbon production (ACRCIS(*), AFBCIS(*), AFRCIS(*), AGCACC, AGCISA(*), ALVCIS(*), ALWCIS(*), BGCACC, BGCISA(*), CRTACC, FBRACC, FCACC, FRTACC, PTAGC, PTBGC, RLVACC, RLWACC) and the growing season accumulator values for E uptake (EUPACC(*), EUPAGA(*), EUPBGA(*), and EUPPRT(*,*)) output for the simulation were being reset to 0.0 at the start of the growing season, when a FRST, PLTM, or TFST event occurred.  These production output variables would seem to indicate that production was still occurring because the output variables were not set back to zero at the end of a growing season and would retain a constant value until the next FRST, PLTM or TFST event occurred.  These accumulators are now being reset to 0.0 at the end of the simulation timestep in which a LAST or TLST event occurs, after the output for the timestep has been saved to the output file.</a:t>
            </a:r>
          </a:p>
          <a:p>
            <a:pPr eaLnBrk="1" hangingPunct="1">
              <a:spcBef>
                <a:spcPct val="50000"/>
              </a:spcBef>
            </a:pPr>
            <a:r>
              <a:rPr lang="en-US" altLang="en-US" dirty="0"/>
              <a:t>Century 4.0:</a:t>
            </a:r>
          </a:p>
          <a:p>
            <a:pPr eaLnBrk="1" hangingPunct="1">
              <a:spcBef>
                <a:spcPct val="50000"/>
              </a:spcBef>
            </a:pPr>
            <a:r>
              <a:rPr lang="en-US" altLang="en-US" dirty="0"/>
              <a:t>     Accumulators reset to 0.0 on FRST, PLTM, or TFST and begin accumulation</a:t>
            </a:r>
          </a:p>
          <a:p>
            <a:pPr eaLnBrk="1" hangingPunct="1">
              <a:spcBef>
                <a:spcPct val="50000"/>
              </a:spcBef>
            </a:pPr>
            <a:r>
              <a:rPr lang="en-US" altLang="en-US" dirty="0"/>
              <a:t>Century </a:t>
            </a:r>
            <a:r>
              <a:rPr lang="en-US" altLang="en-US" dirty="0" smtClean="0"/>
              <a:t>4.6/4.7:</a:t>
            </a:r>
            <a:endParaRPr lang="en-US" altLang="en-US" dirty="0"/>
          </a:p>
          <a:p>
            <a:pPr eaLnBrk="1" hangingPunct="1">
              <a:spcBef>
                <a:spcPct val="50000"/>
              </a:spcBef>
            </a:pPr>
            <a:r>
              <a:rPr lang="en-US" altLang="en-US" dirty="0"/>
              <a:t>     Accumulators begin accumulation on FRST, PLTM, or TFST</a:t>
            </a:r>
          </a:p>
          <a:p>
            <a:pPr eaLnBrk="1" hangingPunct="1">
              <a:spcBef>
                <a:spcPct val="50000"/>
              </a:spcBef>
            </a:pPr>
            <a:r>
              <a:rPr lang="en-US" altLang="en-US" dirty="0"/>
              <a:t>     Accumulators reset to 0.0 on LAST or TLST after output written to file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228600" y="152400"/>
            <a:ext cx="8686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a:t>Notes on Production output variables (con’t)</a:t>
            </a:r>
            <a:endParaRPr lang="en-US" altLang="en-US"/>
          </a:p>
          <a:p>
            <a:pPr eaLnBrk="1" hangingPunct="1">
              <a:spcBef>
                <a:spcPct val="50000"/>
              </a:spcBef>
            </a:pPr>
            <a:r>
              <a:rPr lang="en-US" altLang="en-US"/>
              <a:t>The new growing season production variables, AGCPRD, BGCPRD, CRTPRD, EUPPRD(*), FBRPRD, FCPRD, FRTPRD, RLVPRD, and RLWPRD, are set equal to the value of their associated accumulator variable when a LAST or TLST occurs.  These values can be used when examining yearly output to see the amount of production that occurred over the previously completed growing season.  These growing season production variables will be set back to zero in January if no production has occurred over the previous 12 month period.</a:t>
            </a:r>
          </a:p>
          <a:p>
            <a:pPr eaLnBrk="1" hangingPunct="1">
              <a:spcBef>
                <a:spcPct val="50000"/>
              </a:spcBef>
            </a:pPr>
            <a:endParaRPr lang="en-US" altLang="en-US"/>
          </a:p>
        </p:txBody>
      </p:sp>
      <p:pic>
        <p:nvPicPr>
          <p:cNvPr id="2765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5" y="2971800"/>
            <a:ext cx="8666163" cy="368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2400" y="228600"/>
            <a:ext cx="88392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New *.bin output variables for Century </a:t>
            </a:r>
            <a:r>
              <a:rPr lang="en-US" altLang="en-US" sz="2400" b="1" dirty="0" smtClean="0"/>
              <a:t>4.6/4.7</a:t>
            </a:r>
            <a:endParaRPr lang="en-US" altLang="en-US" sz="2400" b="1" dirty="0"/>
          </a:p>
          <a:p>
            <a:pPr eaLnBrk="1" hangingPunct="1">
              <a:spcBef>
                <a:spcPct val="50000"/>
              </a:spcBef>
            </a:pPr>
            <a:r>
              <a:rPr lang="en-US" altLang="en-US" sz="2400" dirty="0"/>
              <a:t>Carbon flux calculation output variables:</a:t>
            </a:r>
          </a:p>
          <a:p>
            <a:pPr eaLnBrk="1" hangingPunct="1">
              <a:spcBef>
                <a:spcPct val="50000"/>
              </a:spcBef>
            </a:pPr>
            <a:r>
              <a:rPr lang="en-US" altLang="en-US" b="1" dirty="0"/>
              <a:t>TOTSYSC</a:t>
            </a:r>
            <a:r>
              <a:rPr lang="en-US" altLang="en-US" dirty="0"/>
              <a:t> - total system C (AGLIVC + BGLIVC + STDEDC + STRUCC(1) + STRUCC(2) + METABC(1) + METABC(2) + RLEAVC + FROOTC + FBRCHC + RLWODC + CROOTC + WOOD1C + WOOD2C + WOOD3C + SOM1C(1) + SOM1C(2) + SOM2C + SOM3C) (g/m2)</a:t>
            </a:r>
          </a:p>
          <a:p>
            <a:pPr eaLnBrk="1" hangingPunct="1">
              <a:spcBef>
                <a:spcPct val="50000"/>
              </a:spcBef>
            </a:pPr>
            <a:r>
              <a:rPr lang="en-US" altLang="en-US" b="1" dirty="0"/>
              <a:t>TOTSYSE(3)</a:t>
            </a:r>
            <a:r>
              <a:rPr lang="en-US" altLang="en-US" dirty="0"/>
              <a:t> - total E in system (AGLIVE(E) + BGLIVE(E) + STDEDE(E) + STRUCE(1, E) + STRUCE(2, E) + METABE(1, E) + METABE(2, E) + RLEAVE(E) + FROOTE(E) + FBRCHE(E) + RLWODE(E) + CROOTE(E) + WOOD1E(E) + WOOD2E(E) + WOOD3E(E) + SOM1E(1, E) + SOM1E(2, E) + SOM2E(E) + SOM3E(E) (g/m2)</a:t>
            </a:r>
          </a:p>
          <a:p>
            <a:pPr eaLnBrk="1" hangingPunct="1">
              <a:spcBef>
                <a:spcPct val="50000"/>
              </a:spcBef>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 y="228600"/>
            <a:ext cx="8839200" cy="530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New *.bin output variables for Century </a:t>
            </a:r>
            <a:r>
              <a:rPr lang="en-US" altLang="en-US" sz="2400" b="1" dirty="0" smtClean="0"/>
              <a:t>4.6/4.7</a:t>
            </a:r>
            <a:endParaRPr lang="en-US" altLang="en-US" sz="2400" b="1" dirty="0"/>
          </a:p>
          <a:p>
            <a:pPr eaLnBrk="1" hangingPunct="1">
              <a:spcBef>
                <a:spcPct val="50000"/>
              </a:spcBef>
            </a:pPr>
            <a:r>
              <a:rPr lang="en-US" altLang="en-US" dirty="0"/>
              <a:t>Nitrogen flux calculation output variables:</a:t>
            </a:r>
          </a:p>
          <a:p>
            <a:pPr eaLnBrk="1" hangingPunct="1">
              <a:spcBef>
                <a:spcPct val="50000"/>
              </a:spcBef>
            </a:pPr>
            <a:r>
              <a:rPr lang="en-US" altLang="en-US" sz="1800" b="1" dirty="0" smtClean="0"/>
              <a:t>FERTAC(1..3</a:t>
            </a:r>
            <a:r>
              <a:rPr lang="en-US" altLang="en-US" sz="1800" b="1" dirty="0"/>
              <a:t>)</a:t>
            </a:r>
            <a:r>
              <a:rPr lang="en-US" altLang="en-US" sz="1800" dirty="0"/>
              <a:t> - annual accumulator for E in fertilizer (g E</a:t>
            </a:r>
            <a:r>
              <a:rPr lang="en-US" altLang="en-US" sz="1800" dirty="0" smtClean="0"/>
              <a:t> </a:t>
            </a:r>
            <a:r>
              <a:rPr lang="en-US" altLang="en-US" sz="1800" dirty="0"/>
              <a:t>m</a:t>
            </a:r>
            <a:r>
              <a:rPr lang="en-US" altLang="en-US" sz="1800" baseline="30000" dirty="0"/>
              <a:t>-2</a:t>
            </a:r>
            <a:r>
              <a:rPr lang="en-US" altLang="en-US" sz="1800" dirty="0"/>
              <a:t> </a:t>
            </a:r>
            <a:r>
              <a:rPr lang="en-US" altLang="en-US" sz="1800" dirty="0" smtClean="0"/>
              <a:t>yr</a:t>
            </a:r>
            <a:r>
              <a:rPr lang="en-US" altLang="en-US" sz="1800" baseline="30000" dirty="0" smtClean="0"/>
              <a:t>-1</a:t>
            </a:r>
            <a:r>
              <a:rPr lang="en-US" altLang="en-US" sz="1800" dirty="0" smtClean="0"/>
              <a:t>)</a:t>
            </a:r>
            <a:endParaRPr lang="en-US" altLang="en-US" sz="1800" dirty="0"/>
          </a:p>
          <a:p>
            <a:pPr eaLnBrk="1" hangingPunct="1">
              <a:spcBef>
                <a:spcPct val="50000"/>
              </a:spcBef>
            </a:pPr>
            <a:r>
              <a:rPr lang="en-US" altLang="en-US" sz="1800" b="1" dirty="0"/>
              <a:t>STRMAC(2..4)</a:t>
            </a:r>
            <a:r>
              <a:rPr lang="en-US" altLang="en-US" sz="1800" dirty="0"/>
              <a:t> - annual accumulator for E from mineral leaching of stream flow (base flow + storm flow) </a:t>
            </a:r>
            <a:r>
              <a:rPr lang="en-US" altLang="en-US" sz="1800" dirty="0" smtClean="0"/>
              <a:t>(</a:t>
            </a:r>
            <a:r>
              <a:rPr lang="en-US" altLang="en-US" sz="1800" dirty="0"/>
              <a:t>g </a:t>
            </a:r>
            <a:r>
              <a:rPr lang="en-US" altLang="en-US" sz="1800" dirty="0" smtClean="0"/>
              <a:t>E </a:t>
            </a:r>
            <a:r>
              <a:rPr lang="en-US" altLang="en-US" sz="1800" dirty="0"/>
              <a:t>m</a:t>
            </a:r>
            <a:r>
              <a:rPr lang="en-US" altLang="en-US" sz="1800" baseline="30000" dirty="0"/>
              <a:t>-2</a:t>
            </a:r>
            <a:r>
              <a:rPr lang="en-US" altLang="en-US" sz="1800" dirty="0"/>
              <a:t> yr</a:t>
            </a:r>
            <a:r>
              <a:rPr lang="en-US" altLang="en-US" sz="1800" baseline="30000" dirty="0"/>
              <a:t>-1</a:t>
            </a:r>
            <a:r>
              <a:rPr lang="en-US" altLang="en-US" sz="1800" dirty="0" smtClean="0"/>
              <a:t>)</a:t>
            </a:r>
            <a:endParaRPr lang="en-US" altLang="en-US" sz="1800" dirty="0"/>
          </a:p>
          <a:p>
            <a:pPr eaLnBrk="1" hangingPunct="1">
              <a:spcBef>
                <a:spcPct val="50000"/>
              </a:spcBef>
            </a:pPr>
            <a:r>
              <a:rPr lang="en-US" altLang="en-US" sz="1800" b="1" dirty="0"/>
              <a:t>STRMAC(6..8)</a:t>
            </a:r>
            <a:r>
              <a:rPr lang="en-US" altLang="en-US" sz="1800" dirty="0"/>
              <a:t> - annual accumulator for E from organic leaching of stream flow (base flow + storm flow) </a:t>
            </a:r>
            <a:r>
              <a:rPr lang="en-US" altLang="en-US" sz="1800" dirty="0" smtClean="0"/>
              <a:t>(</a:t>
            </a:r>
            <a:r>
              <a:rPr lang="en-US" altLang="en-US" sz="1800" dirty="0"/>
              <a:t>g </a:t>
            </a:r>
            <a:r>
              <a:rPr lang="en-US" altLang="en-US" sz="1800" dirty="0" smtClean="0"/>
              <a:t>E </a:t>
            </a:r>
            <a:r>
              <a:rPr lang="en-US" altLang="en-US" sz="1800" dirty="0"/>
              <a:t>m</a:t>
            </a:r>
            <a:r>
              <a:rPr lang="en-US" altLang="en-US" sz="1800" baseline="30000" dirty="0"/>
              <a:t>-2</a:t>
            </a:r>
            <a:r>
              <a:rPr lang="en-US" altLang="en-US" sz="1800" dirty="0"/>
              <a:t> yr</a:t>
            </a:r>
            <a:r>
              <a:rPr lang="en-US" altLang="en-US" sz="1800" baseline="30000" dirty="0"/>
              <a:t>-1</a:t>
            </a:r>
            <a:r>
              <a:rPr lang="en-US" altLang="en-US" sz="1800" dirty="0" smtClean="0"/>
              <a:t>)</a:t>
            </a:r>
            <a:endParaRPr lang="en-US" altLang="en-US" sz="1800" dirty="0"/>
          </a:p>
          <a:p>
            <a:pPr eaLnBrk="1" hangingPunct="1">
              <a:spcBef>
                <a:spcPct val="50000"/>
              </a:spcBef>
            </a:pPr>
            <a:r>
              <a:rPr lang="en-US" altLang="en-US" sz="1800" b="1" dirty="0"/>
              <a:t>TGZRTE(3)</a:t>
            </a:r>
            <a:r>
              <a:rPr lang="en-US" altLang="en-US" sz="1800" dirty="0"/>
              <a:t> - total E returned in </a:t>
            </a:r>
            <a:r>
              <a:rPr lang="en-US" altLang="en-US" sz="1800" dirty="0" smtClean="0"/>
              <a:t>feces </a:t>
            </a:r>
            <a:r>
              <a:rPr lang="en-US" altLang="en-US" sz="1800" dirty="0"/>
              <a:t>and urine from a grazing event (g </a:t>
            </a:r>
            <a:r>
              <a:rPr lang="en-US" altLang="en-US" sz="1800" dirty="0" smtClean="0"/>
              <a:t>E </a:t>
            </a:r>
            <a:r>
              <a:rPr lang="en-US" altLang="en-US" sz="1800" dirty="0"/>
              <a:t>m</a:t>
            </a:r>
            <a:r>
              <a:rPr lang="en-US" altLang="en-US" sz="1800" baseline="30000" dirty="0"/>
              <a:t>-2</a:t>
            </a:r>
            <a:r>
              <a:rPr lang="en-US" altLang="en-US" sz="1800" dirty="0"/>
              <a:t> </a:t>
            </a:r>
            <a:r>
              <a:rPr lang="en-US" altLang="en-US" sz="1800" dirty="0" smtClean="0"/>
              <a:t>mo</a:t>
            </a:r>
            <a:r>
              <a:rPr lang="en-US" altLang="en-US" sz="1800" baseline="30000" dirty="0" smtClean="0"/>
              <a:t>-1</a:t>
            </a:r>
            <a:r>
              <a:rPr lang="en-US" altLang="en-US" sz="1800" dirty="0" smtClean="0"/>
              <a:t>)</a:t>
            </a:r>
            <a:endParaRPr lang="en-US" altLang="en-US" sz="1800" dirty="0"/>
          </a:p>
          <a:p>
            <a:pPr eaLnBrk="1" hangingPunct="1">
              <a:spcBef>
                <a:spcPct val="50000"/>
              </a:spcBef>
            </a:pPr>
            <a:r>
              <a:rPr lang="en-US" altLang="en-US" sz="1800" b="1" dirty="0"/>
              <a:t>VOLEAC</a:t>
            </a:r>
            <a:r>
              <a:rPr lang="en-US" altLang="en-US" sz="1800" dirty="0"/>
              <a:t> - annual accumulator for N volatilization as a function of N remaining after uptake by grass, crop, or tree </a:t>
            </a:r>
            <a:r>
              <a:rPr lang="en-US" altLang="en-US" sz="1800" dirty="0" smtClean="0"/>
              <a:t>(</a:t>
            </a:r>
            <a:r>
              <a:rPr lang="en-US" altLang="en-US" sz="1800" dirty="0"/>
              <a:t>g N m</a:t>
            </a:r>
            <a:r>
              <a:rPr lang="en-US" altLang="en-US" sz="1800" baseline="30000" dirty="0"/>
              <a:t>-2</a:t>
            </a:r>
            <a:r>
              <a:rPr lang="en-US" altLang="en-US" sz="1800" dirty="0"/>
              <a:t> yr</a:t>
            </a:r>
            <a:r>
              <a:rPr lang="en-US" altLang="en-US" sz="1800" baseline="30000" dirty="0"/>
              <a:t>-1</a:t>
            </a:r>
            <a:r>
              <a:rPr lang="en-US" altLang="en-US" sz="1800" dirty="0" smtClean="0"/>
              <a:t>)</a:t>
            </a:r>
            <a:endParaRPr lang="en-US" altLang="en-US" sz="1800" dirty="0"/>
          </a:p>
          <a:p>
            <a:pPr eaLnBrk="1" hangingPunct="1">
              <a:spcBef>
                <a:spcPct val="50000"/>
              </a:spcBef>
            </a:pPr>
            <a:r>
              <a:rPr lang="en-US" altLang="en-US" sz="1800" b="1" dirty="0"/>
              <a:t>VOLGAC</a:t>
            </a:r>
            <a:r>
              <a:rPr lang="en-US" altLang="en-US" sz="1800" dirty="0"/>
              <a:t> - annual accumulator for N volatilized as a function of gross mineralization </a:t>
            </a:r>
            <a:r>
              <a:rPr lang="en-US" altLang="en-US" sz="1800" dirty="0" smtClean="0"/>
              <a:t>(</a:t>
            </a:r>
            <a:r>
              <a:rPr lang="en-US" altLang="en-US" sz="1800" dirty="0"/>
              <a:t>g N m</a:t>
            </a:r>
            <a:r>
              <a:rPr lang="en-US" altLang="en-US" sz="1800" baseline="30000" dirty="0"/>
              <a:t>-2</a:t>
            </a:r>
            <a:r>
              <a:rPr lang="en-US" altLang="en-US" sz="1800" dirty="0"/>
              <a:t> yr</a:t>
            </a:r>
            <a:r>
              <a:rPr lang="en-US" altLang="en-US" sz="1800" baseline="30000" dirty="0"/>
              <a:t>-1</a:t>
            </a:r>
            <a:r>
              <a:rPr lang="en-US" altLang="en-US" sz="1800" dirty="0" smtClean="0"/>
              <a:t>)</a:t>
            </a:r>
            <a:endParaRPr lang="en-US" altLang="en-US" sz="1800" dirty="0"/>
          </a:p>
          <a:p>
            <a:pPr eaLnBrk="1" hangingPunct="1">
              <a:spcBef>
                <a:spcPct val="50000"/>
              </a:spcBef>
            </a:pPr>
            <a:r>
              <a:rPr lang="en-US" altLang="en-US" sz="1800" b="1" dirty="0"/>
              <a:t>VOLPAC</a:t>
            </a:r>
            <a:r>
              <a:rPr lang="en-US" altLang="en-US" sz="1800" dirty="0"/>
              <a:t> - annual accumulator for N volatilized from plant at harvest, senescence, and/or from grazing removal for grass/crop </a:t>
            </a:r>
            <a:r>
              <a:rPr lang="en-US" altLang="en-US" sz="1800" dirty="0" smtClean="0"/>
              <a:t>(</a:t>
            </a:r>
            <a:r>
              <a:rPr lang="en-US" altLang="en-US" sz="1800" dirty="0"/>
              <a:t>g N m</a:t>
            </a:r>
            <a:r>
              <a:rPr lang="en-US" altLang="en-US" sz="1800" baseline="30000" dirty="0"/>
              <a:t>-2</a:t>
            </a:r>
            <a:r>
              <a:rPr lang="en-US" altLang="en-US" sz="1800" dirty="0"/>
              <a:t> yr</a:t>
            </a:r>
            <a:r>
              <a:rPr lang="en-US" altLang="en-US" sz="1800" baseline="30000" dirty="0"/>
              <a:t>-1</a:t>
            </a:r>
            <a:r>
              <a:rPr lang="en-US" altLang="en-US" sz="1800" dirty="0" smtClean="0"/>
              <a:t>)</a:t>
            </a:r>
            <a:endParaRPr lang="en-US"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027"/>
          <p:cNvSpPr txBox="1">
            <a:spLocks noChangeArrowheads="1"/>
          </p:cNvSpPr>
          <p:nvPr/>
        </p:nvSpPr>
        <p:spPr bwMode="auto">
          <a:xfrm>
            <a:off x="190500" y="715963"/>
            <a:ext cx="8763000"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Change in calculation of non-symbiotic soil N fixation</a:t>
            </a:r>
          </a:p>
          <a:p>
            <a:pPr eaLnBrk="1" hangingPunct="1">
              <a:spcBef>
                <a:spcPct val="50000"/>
              </a:spcBef>
            </a:pPr>
            <a:r>
              <a:rPr lang="en-US" altLang="en-US" dirty="0"/>
              <a:t>Non-symbiotic soil N fixation is now being computed using annual evapotranspiration in place of precipitation.  If the EPNFS(*) parameter values in the &lt;site&gt;.100 file are not modified to accommodate the new equation you will see a big difference in your simulations as the fixation will be very high when using Century 4.0 values for these parameters.  The recommended values to use as a starting point for these parameters for a Century </a:t>
            </a:r>
            <a:r>
              <a:rPr lang="en-US" altLang="en-US" dirty="0" smtClean="0"/>
              <a:t>4.7 </a:t>
            </a:r>
            <a:r>
              <a:rPr lang="en-US" altLang="en-US" dirty="0"/>
              <a:t>simulation are:</a:t>
            </a:r>
          </a:p>
          <a:p>
            <a:pPr eaLnBrk="1" hangingPunct="1">
              <a:spcBef>
                <a:spcPct val="50000"/>
              </a:spcBef>
            </a:pPr>
            <a:r>
              <a:rPr lang="en-US" altLang="en-US" dirty="0"/>
              <a:t>     EPNFS(1) - 30.0000</a:t>
            </a:r>
          </a:p>
          <a:p>
            <a:pPr eaLnBrk="1" hangingPunct="1">
              <a:spcBef>
                <a:spcPct val="50000"/>
              </a:spcBef>
            </a:pPr>
            <a:r>
              <a:rPr lang="en-US" altLang="en-US" dirty="0"/>
              <a:t>     EPNFS(2) - 0.01000</a:t>
            </a:r>
          </a:p>
          <a:p>
            <a:pPr eaLnBrk="1" hangingPunct="1">
              <a:spcBef>
                <a:spcPct val="50000"/>
              </a:spcBef>
            </a:pPr>
            <a:endParaRPr lang="en-US" altLang="en-US" dirty="0"/>
          </a:p>
          <a:p>
            <a:pPr algn="ctr" eaLnBrk="1" hangingPunct="1">
              <a:spcBef>
                <a:spcPct val="50000"/>
              </a:spcBef>
            </a:pPr>
            <a:r>
              <a:rPr lang="en-US" altLang="en-US" sz="2400" b="1" dirty="0"/>
              <a:t>Runoff now calculated</a:t>
            </a:r>
          </a:p>
          <a:p>
            <a:pPr eaLnBrk="1" hangingPunct="1">
              <a:spcBef>
                <a:spcPct val="50000"/>
              </a:spcBef>
            </a:pPr>
            <a:r>
              <a:rPr lang="en-US" altLang="en-US" dirty="0"/>
              <a:t>Runoff is now calculated and subtracted from the total water (precipitation + irrigation) before water is applied.  The PRECRO and FRACRO parameters in the &lt;site&gt;.100 file control the amount of rainfall that is lost as runoff.</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52400" y="150813"/>
            <a:ext cx="88392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New *.bin output variables for Century </a:t>
            </a:r>
            <a:r>
              <a:rPr lang="en-US" altLang="en-US" sz="2400" b="1" dirty="0" smtClean="0"/>
              <a:t>4.6/4.7</a:t>
            </a:r>
            <a:endParaRPr lang="en-US" altLang="en-US" sz="2400" b="1" dirty="0"/>
          </a:p>
          <a:p>
            <a:pPr eaLnBrk="1" hangingPunct="1">
              <a:spcBef>
                <a:spcPct val="50000"/>
              </a:spcBef>
            </a:pPr>
            <a:r>
              <a:rPr lang="en-US" altLang="en-US" dirty="0"/>
              <a:t>SOM2 split output variables:</a:t>
            </a:r>
          </a:p>
          <a:p>
            <a:pPr eaLnBrk="1" hangingPunct="1">
              <a:spcBef>
                <a:spcPct val="50000"/>
              </a:spcBef>
            </a:pPr>
            <a:r>
              <a:rPr lang="en-US" altLang="en-US" sz="1800" b="1" dirty="0"/>
              <a:t>SOM2C(1)    </a:t>
            </a:r>
            <a:r>
              <a:rPr lang="en-US" altLang="en-US" sz="1800" dirty="0"/>
              <a:t>- C in slow pool surface organic matter (g </a:t>
            </a:r>
            <a:r>
              <a:rPr lang="en-US" altLang="en-US" sz="1800" dirty="0" smtClean="0"/>
              <a:t>C </a:t>
            </a:r>
            <a:r>
              <a:rPr lang="en-US" altLang="en-US" sz="1800" dirty="0"/>
              <a:t>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SOM2C(2)    </a:t>
            </a:r>
            <a:r>
              <a:rPr lang="en-US" altLang="en-US" sz="1800" dirty="0"/>
              <a:t>- C in slow pool soil organic matter (g C 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SOM2CI(1,1)</a:t>
            </a:r>
            <a:r>
              <a:rPr lang="en-US" altLang="en-US" sz="1800" dirty="0"/>
              <a:t> - C in surface unlabeled slow pool organic matter (g C 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SOM2CI(1,2) </a:t>
            </a:r>
            <a:r>
              <a:rPr lang="en-US" altLang="en-US" sz="1800" dirty="0"/>
              <a:t>- C in surface labeled slow pool organic matter (g C 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SOM2CI(2,1) </a:t>
            </a:r>
            <a:r>
              <a:rPr lang="en-US" altLang="en-US" sz="1800" dirty="0"/>
              <a:t>- C in soil unlabeled slow pool organic matter (g C 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SOM2CI(2,2) </a:t>
            </a:r>
            <a:r>
              <a:rPr lang="en-US" altLang="en-US" sz="1800" dirty="0"/>
              <a:t>- C in soil labeled slow pool organic matter (g C 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SOM2E(1,1)  </a:t>
            </a:r>
            <a:r>
              <a:rPr lang="en-US" altLang="en-US" sz="1800" dirty="0"/>
              <a:t>- N in surface slow pool soil organic matter (g </a:t>
            </a:r>
            <a:r>
              <a:rPr lang="en-US" altLang="en-US" sz="1800" dirty="0" smtClean="0"/>
              <a:t>N </a:t>
            </a:r>
            <a:r>
              <a:rPr lang="en-US" altLang="en-US" sz="1800" dirty="0"/>
              <a:t>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SOM2E(1,2)  </a:t>
            </a:r>
            <a:r>
              <a:rPr lang="en-US" altLang="en-US" sz="1800" dirty="0"/>
              <a:t>- P in surface slow pool soil organic matter (g </a:t>
            </a:r>
            <a:r>
              <a:rPr lang="en-US" altLang="en-US" sz="1800" dirty="0" smtClean="0"/>
              <a:t>P </a:t>
            </a:r>
            <a:r>
              <a:rPr lang="en-US" altLang="en-US" sz="1800" dirty="0"/>
              <a:t>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SOM2E(1,3)  </a:t>
            </a:r>
            <a:r>
              <a:rPr lang="en-US" altLang="en-US" sz="1800" dirty="0"/>
              <a:t>- S in surface slow pool soil organic matter (g </a:t>
            </a:r>
            <a:r>
              <a:rPr lang="en-US" altLang="en-US" sz="1800" dirty="0" smtClean="0"/>
              <a:t>S </a:t>
            </a:r>
            <a:r>
              <a:rPr lang="en-US" altLang="en-US" sz="1800" dirty="0"/>
              <a:t>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SOM2E(2,1)  </a:t>
            </a:r>
            <a:r>
              <a:rPr lang="en-US" altLang="en-US" sz="1800" dirty="0"/>
              <a:t>- N in soil slow pool soil organic matter (g </a:t>
            </a:r>
            <a:r>
              <a:rPr lang="en-US" altLang="en-US" sz="1800" dirty="0" smtClean="0"/>
              <a:t>N </a:t>
            </a:r>
            <a:r>
              <a:rPr lang="en-US" altLang="en-US" sz="1800" dirty="0"/>
              <a:t>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SOM2E(2,2)  </a:t>
            </a:r>
            <a:r>
              <a:rPr lang="en-US" altLang="en-US" sz="1800" dirty="0"/>
              <a:t>- P in soil slow pool soil organic matter (g </a:t>
            </a:r>
            <a:r>
              <a:rPr lang="en-US" altLang="en-US" sz="1800" dirty="0" smtClean="0"/>
              <a:t>P </a:t>
            </a:r>
            <a:r>
              <a:rPr lang="en-US" altLang="en-US" sz="1800" dirty="0"/>
              <a:t>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SOM2E(2,3)  </a:t>
            </a:r>
            <a:r>
              <a:rPr lang="en-US" altLang="en-US" sz="1800" dirty="0"/>
              <a:t>- S in soil slow pool soil organic matter (g </a:t>
            </a:r>
            <a:r>
              <a:rPr lang="en-US" altLang="en-US" sz="1800" dirty="0" smtClean="0"/>
              <a:t>S </a:t>
            </a:r>
            <a:r>
              <a:rPr lang="en-US" altLang="en-US" sz="1800" dirty="0"/>
              <a:t>m</a:t>
            </a:r>
            <a:r>
              <a:rPr lang="en-US" altLang="en-US" sz="1800" baseline="30000" dirty="0"/>
              <a:t>-2</a:t>
            </a:r>
            <a:r>
              <a:rPr lang="en-US" altLang="en-US" sz="1800" dirty="0" smtClean="0"/>
              <a:t>)</a:t>
            </a:r>
            <a:endParaRPr lang="en-US" alt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04800" y="685800"/>
            <a:ext cx="8839200" cy="60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eaLnBrk="1" hangingPunct="1">
              <a:spcBef>
                <a:spcPct val="50000"/>
              </a:spcBef>
            </a:pPr>
            <a:r>
              <a:rPr lang="en-US" altLang="en-US" sz="1800" b="1" dirty="0"/>
              <a:t>TLITTR(1,1) </a:t>
            </a:r>
            <a:r>
              <a:rPr lang="en-US" altLang="en-US" sz="1800" dirty="0"/>
              <a:t>- unlabeled surface residue (CLITTR) plus unlabeled surface som1c and unlabeled surface som2c (g </a:t>
            </a:r>
            <a:r>
              <a:rPr lang="en-US" altLang="en-US" sz="1800" dirty="0" smtClean="0"/>
              <a:t>C </a:t>
            </a:r>
            <a:r>
              <a:rPr lang="en-US" altLang="en-US" sz="1800" dirty="0"/>
              <a:t>m</a:t>
            </a:r>
            <a:r>
              <a:rPr lang="en-US" altLang="en-US" sz="1800" baseline="30000" dirty="0"/>
              <a:t>-2</a:t>
            </a:r>
            <a:r>
              <a:rPr lang="en-US" altLang="en-US" sz="1800" dirty="0" smtClean="0"/>
              <a:t>)</a:t>
            </a:r>
            <a:endParaRPr lang="en-US" altLang="en-US" sz="1800" dirty="0"/>
          </a:p>
          <a:p>
            <a:pPr eaLnBrk="1" hangingPunct="1">
              <a:spcBef>
                <a:spcPct val="50000"/>
              </a:spcBef>
            </a:pPr>
            <a:r>
              <a:rPr lang="en-US" altLang="en-US" sz="1800" b="1" dirty="0"/>
              <a:t>TLITTR(1,2) </a:t>
            </a:r>
            <a:r>
              <a:rPr lang="en-US" altLang="en-US" sz="1800" dirty="0"/>
              <a:t>- labeled surface residue (CLITTR) plus labeled surface som1c and labeled surface som2c (g C m</a:t>
            </a:r>
            <a:r>
              <a:rPr lang="en-US" altLang="en-US" sz="1800" baseline="30000" dirty="0"/>
              <a:t>-2</a:t>
            </a:r>
            <a:r>
              <a:rPr lang="en-US" altLang="en-US" sz="1800" dirty="0"/>
              <a:t>)</a:t>
            </a:r>
          </a:p>
          <a:p>
            <a:pPr eaLnBrk="1" hangingPunct="1">
              <a:spcBef>
                <a:spcPct val="50000"/>
              </a:spcBef>
            </a:pPr>
            <a:r>
              <a:rPr lang="en-US" altLang="en-US" sz="1800" b="1" dirty="0"/>
              <a:t>TLITTR(2,1) </a:t>
            </a:r>
            <a:r>
              <a:rPr lang="en-US" altLang="en-US" sz="1800" dirty="0"/>
              <a:t>- unlabeled soil residue (CLITTR) plus unlabeled soil som1c and unlabeled soil som2c (g C m</a:t>
            </a:r>
            <a:r>
              <a:rPr lang="en-US" altLang="en-US" sz="1800" baseline="30000" dirty="0"/>
              <a:t>-2</a:t>
            </a:r>
            <a:r>
              <a:rPr lang="en-US" altLang="en-US" sz="1800" dirty="0"/>
              <a:t>)</a:t>
            </a:r>
          </a:p>
          <a:p>
            <a:pPr eaLnBrk="1" hangingPunct="1">
              <a:spcBef>
                <a:spcPct val="50000"/>
              </a:spcBef>
            </a:pPr>
            <a:r>
              <a:rPr lang="en-US" altLang="en-US" sz="1800" b="1" dirty="0"/>
              <a:t>TLITTR(2,2) </a:t>
            </a:r>
            <a:r>
              <a:rPr lang="en-US" altLang="en-US" sz="1800" dirty="0"/>
              <a:t>- labeled soil residue (CLITTR) plus labeled soil som1c and labeled soil som2c (g C m</a:t>
            </a:r>
            <a:r>
              <a:rPr lang="en-US" altLang="en-US" sz="1800" baseline="30000" dirty="0"/>
              <a:t>-2</a:t>
            </a:r>
            <a:r>
              <a:rPr lang="en-US" altLang="en-US" sz="1800" dirty="0"/>
              <a:t>)</a:t>
            </a:r>
          </a:p>
          <a:p>
            <a:pPr eaLnBrk="1" hangingPunct="1">
              <a:spcBef>
                <a:spcPct val="50000"/>
              </a:spcBef>
            </a:pPr>
            <a:r>
              <a:rPr lang="en-US" altLang="en-US" sz="1800" b="1" dirty="0"/>
              <a:t>DSOM2C(1)   </a:t>
            </a:r>
            <a:r>
              <a:rPr lang="en-US" altLang="en-US" sz="1800" dirty="0"/>
              <a:t>- delta 13C value for som2c(1) for stable isotope labeling (g C m</a:t>
            </a:r>
            <a:r>
              <a:rPr lang="en-US" altLang="en-US" sz="1800" baseline="30000" dirty="0"/>
              <a:t>-2</a:t>
            </a:r>
            <a:r>
              <a:rPr lang="en-US" altLang="en-US" sz="1800" dirty="0"/>
              <a:t>)</a:t>
            </a:r>
          </a:p>
          <a:p>
            <a:pPr eaLnBrk="1" hangingPunct="1">
              <a:spcBef>
                <a:spcPct val="50000"/>
              </a:spcBef>
            </a:pPr>
            <a:r>
              <a:rPr lang="en-US" altLang="en-US" sz="1800" b="1" dirty="0"/>
              <a:t>DSOM2C(2)   </a:t>
            </a:r>
            <a:r>
              <a:rPr lang="en-US" altLang="en-US" sz="1800" dirty="0"/>
              <a:t>- delta 13C value for som2c(2) for stable isotope labeling (g C m</a:t>
            </a:r>
            <a:r>
              <a:rPr lang="en-US" altLang="en-US" sz="1800" baseline="30000" dirty="0"/>
              <a:t>-2</a:t>
            </a:r>
            <a:r>
              <a:rPr lang="en-US" altLang="en-US" sz="1800" dirty="0"/>
              <a:t>)</a:t>
            </a:r>
          </a:p>
          <a:p>
            <a:pPr eaLnBrk="1" hangingPunct="1">
              <a:spcBef>
                <a:spcPct val="50000"/>
              </a:spcBef>
            </a:pPr>
            <a:r>
              <a:rPr lang="en-US" altLang="en-US" sz="1800" b="1" dirty="0"/>
              <a:t>S2MNR(1,1)  </a:t>
            </a:r>
            <a:r>
              <a:rPr lang="en-US" altLang="en-US" sz="1800" dirty="0"/>
              <a:t>- net mineralization for N for surface slow pool som2e(1,1) (g </a:t>
            </a:r>
            <a:r>
              <a:rPr lang="en-US" altLang="en-US" sz="1800" dirty="0" smtClean="0"/>
              <a:t>N m</a:t>
            </a:r>
            <a:r>
              <a:rPr lang="en-US" altLang="en-US" sz="1800" baseline="30000" dirty="0" smtClean="0"/>
              <a:t>-2</a:t>
            </a:r>
            <a:r>
              <a:rPr lang="en-US" altLang="en-US" sz="1800" dirty="0" smtClean="0"/>
              <a:t> mo</a:t>
            </a:r>
            <a:r>
              <a:rPr lang="en-US" altLang="en-US" sz="1800" baseline="30000" dirty="0" smtClean="0"/>
              <a:t>-1</a:t>
            </a:r>
            <a:r>
              <a:rPr lang="en-US" altLang="en-US" sz="1800" dirty="0" smtClean="0"/>
              <a:t>)</a:t>
            </a:r>
            <a:endParaRPr lang="en-US" altLang="en-US" sz="1800" dirty="0"/>
          </a:p>
          <a:p>
            <a:pPr eaLnBrk="1" hangingPunct="1">
              <a:spcBef>
                <a:spcPct val="50000"/>
              </a:spcBef>
            </a:pPr>
            <a:r>
              <a:rPr lang="en-US" altLang="en-US" sz="1800" b="1" dirty="0"/>
              <a:t>S2MNR(1,2)  </a:t>
            </a:r>
            <a:r>
              <a:rPr lang="en-US" altLang="en-US" sz="1800" dirty="0"/>
              <a:t>- net mineralization for P for surface slow pool som2e(1,2) (g </a:t>
            </a:r>
            <a:r>
              <a:rPr lang="en-US" altLang="en-US" sz="1800" dirty="0" smtClean="0"/>
              <a:t>P </a:t>
            </a:r>
            <a:r>
              <a:rPr lang="en-US" altLang="en-US" sz="1800" dirty="0"/>
              <a:t>m</a:t>
            </a:r>
            <a:r>
              <a:rPr lang="en-US" altLang="en-US" sz="1800" baseline="30000" dirty="0"/>
              <a:t>-2</a:t>
            </a:r>
            <a:r>
              <a:rPr lang="en-US" altLang="en-US" sz="1800" dirty="0"/>
              <a:t> mo</a:t>
            </a:r>
            <a:r>
              <a:rPr lang="en-US" altLang="en-US" sz="1800" baseline="30000" dirty="0"/>
              <a:t>-1</a:t>
            </a:r>
            <a:r>
              <a:rPr lang="en-US" altLang="en-US" sz="1800" dirty="0" smtClean="0"/>
              <a:t>)</a:t>
            </a:r>
            <a:endParaRPr lang="en-US" altLang="en-US" sz="1800" dirty="0"/>
          </a:p>
          <a:p>
            <a:pPr eaLnBrk="1" hangingPunct="1">
              <a:spcBef>
                <a:spcPct val="50000"/>
              </a:spcBef>
            </a:pPr>
            <a:r>
              <a:rPr lang="en-US" altLang="en-US" sz="1800" b="1" dirty="0"/>
              <a:t>S2MNR(1,3)  </a:t>
            </a:r>
            <a:r>
              <a:rPr lang="en-US" altLang="en-US" sz="1800" dirty="0"/>
              <a:t>- net mineralization for S for surface slow pool som2e(1,3) (g </a:t>
            </a:r>
            <a:r>
              <a:rPr lang="en-US" altLang="en-US" sz="1800" dirty="0" smtClean="0"/>
              <a:t>S </a:t>
            </a:r>
            <a:r>
              <a:rPr lang="en-US" altLang="en-US" sz="1800" dirty="0"/>
              <a:t>m</a:t>
            </a:r>
            <a:r>
              <a:rPr lang="en-US" altLang="en-US" sz="1800" baseline="30000" dirty="0"/>
              <a:t>-2</a:t>
            </a:r>
            <a:r>
              <a:rPr lang="en-US" altLang="en-US" sz="1800" dirty="0"/>
              <a:t> mo</a:t>
            </a:r>
            <a:r>
              <a:rPr lang="en-US" altLang="en-US" sz="1800" baseline="30000" dirty="0"/>
              <a:t>-1</a:t>
            </a:r>
            <a:r>
              <a:rPr lang="en-US" altLang="en-US" sz="1800" dirty="0" smtClean="0"/>
              <a:t>)</a:t>
            </a:r>
            <a:endParaRPr lang="en-US" altLang="en-US" sz="1800" dirty="0"/>
          </a:p>
          <a:p>
            <a:pPr eaLnBrk="1" hangingPunct="1">
              <a:spcBef>
                <a:spcPct val="50000"/>
              </a:spcBef>
            </a:pPr>
            <a:r>
              <a:rPr lang="en-US" altLang="en-US" sz="1800" b="1" dirty="0"/>
              <a:t>S2MNR(2,1)  </a:t>
            </a:r>
            <a:r>
              <a:rPr lang="en-US" altLang="en-US" sz="1800" dirty="0"/>
              <a:t>- net mineralization for N for soil slow pool som2e(2,1) (g N m</a:t>
            </a:r>
            <a:r>
              <a:rPr lang="en-US" altLang="en-US" sz="1800" baseline="30000" dirty="0"/>
              <a:t>-2</a:t>
            </a:r>
            <a:r>
              <a:rPr lang="en-US" altLang="en-US" sz="1800" dirty="0"/>
              <a:t> mo</a:t>
            </a:r>
            <a:r>
              <a:rPr lang="en-US" altLang="en-US" sz="1800" baseline="30000" dirty="0"/>
              <a:t>-1</a:t>
            </a:r>
            <a:r>
              <a:rPr lang="en-US" altLang="en-US" sz="1800" dirty="0" smtClean="0"/>
              <a:t>)</a:t>
            </a:r>
            <a:endParaRPr lang="en-US" altLang="en-US" sz="1800" dirty="0"/>
          </a:p>
          <a:p>
            <a:pPr eaLnBrk="1" hangingPunct="1">
              <a:spcBef>
                <a:spcPct val="50000"/>
              </a:spcBef>
            </a:pPr>
            <a:r>
              <a:rPr lang="en-US" altLang="en-US" sz="1800" b="1" dirty="0"/>
              <a:t>S2MNR(2,2)  </a:t>
            </a:r>
            <a:r>
              <a:rPr lang="en-US" altLang="en-US" sz="1800" dirty="0"/>
              <a:t>- net mineralization for P for soil slow pool som2e(2,2) (g </a:t>
            </a:r>
            <a:r>
              <a:rPr lang="en-US" altLang="en-US" sz="1800" dirty="0" smtClean="0"/>
              <a:t>P </a:t>
            </a:r>
            <a:r>
              <a:rPr lang="en-US" altLang="en-US" sz="1800" dirty="0"/>
              <a:t>m</a:t>
            </a:r>
            <a:r>
              <a:rPr lang="en-US" altLang="en-US" sz="1800" baseline="30000" dirty="0"/>
              <a:t>-2</a:t>
            </a:r>
            <a:r>
              <a:rPr lang="en-US" altLang="en-US" sz="1800" dirty="0"/>
              <a:t> mo</a:t>
            </a:r>
            <a:r>
              <a:rPr lang="en-US" altLang="en-US" sz="1800" baseline="30000" dirty="0"/>
              <a:t>-1</a:t>
            </a:r>
            <a:r>
              <a:rPr lang="en-US" altLang="en-US" sz="1800" dirty="0" smtClean="0"/>
              <a:t>)</a:t>
            </a:r>
            <a:endParaRPr lang="en-US" altLang="en-US" sz="1800" dirty="0"/>
          </a:p>
          <a:p>
            <a:pPr eaLnBrk="1" hangingPunct="1">
              <a:spcBef>
                <a:spcPct val="50000"/>
              </a:spcBef>
            </a:pPr>
            <a:r>
              <a:rPr lang="en-US" altLang="en-US" sz="1800" b="1" dirty="0"/>
              <a:t>S2MNR(2,3)  </a:t>
            </a:r>
            <a:r>
              <a:rPr lang="en-US" altLang="en-US" sz="1800" dirty="0"/>
              <a:t>- net mineralization for S for soil slow pool som2e(2,3) (g </a:t>
            </a:r>
            <a:r>
              <a:rPr lang="en-US" altLang="en-US" sz="1800" dirty="0" smtClean="0"/>
              <a:t>S </a:t>
            </a:r>
            <a:r>
              <a:rPr lang="en-US" altLang="en-US" sz="1800" dirty="0"/>
              <a:t>m</a:t>
            </a:r>
            <a:r>
              <a:rPr lang="en-US" altLang="en-US" sz="1800" baseline="30000" dirty="0"/>
              <a:t>-2</a:t>
            </a:r>
            <a:r>
              <a:rPr lang="en-US" altLang="en-US" sz="1800" dirty="0"/>
              <a:t> mo</a:t>
            </a:r>
            <a:r>
              <a:rPr lang="en-US" altLang="en-US" sz="1800" baseline="30000" dirty="0"/>
              <a:t>-1</a:t>
            </a:r>
            <a:r>
              <a:rPr lang="en-US" altLang="en-US" sz="1800" dirty="0" smtClean="0"/>
              <a:t>)</a:t>
            </a:r>
            <a:endParaRPr lang="en-US" altLang="en-US" sz="1800" dirty="0"/>
          </a:p>
        </p:txBody>
      </p:sp>
      <p:sp>
        <p:nvSpPr>
          <p:cNvPr id="2" name="Rectangle 1"/>
          <p:cNvSpPr/>
          <p:nvPr/>
        </p:nvSpPr>
        <p:spPr>
          <a:xfrm>
            <a:off x="1524000" y="152400"/>
            <a:ext cx="5867400" cy="400110"/>
          </a:xfrm>
          <a:prstGeom prst="rect">
            <a:avLst/>
          </a:prstGeom>
        </p:spPr>
        <p:txBody>
          <a:bodyPr wrap="square">
            <a:spAutoFit/>
          </a:bodyPr>
          <a:lstStyle/>
          <a:p>
            <a:pPr algn="ctr" eaLnBrk="1" hangingPunct="1">
              <a:spcBef>
                <a:spcPct val="50000"/>
              </a:spcBef>
            </a:pPr>
            <a:r>
              <a:rPr lang="en-US" altLang="en-US" b="1" dirty="0"/>
              <a:t>New *.bin output variables for Century 4.6/4.7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52400" y="107950"/>
            <a:ext cx="8839200" cy="670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New *.bin output variables for Century </a:t>
            </a:r>
            <a:r>
              <a:rPr lang="en-US" altLang="en-US" sz="2400" b="1" dirty="0" smtClean="0"/>
              <a:t>4.6/4.7</a:t>
            </a:r>
            <a:endParaRPr lang="en-US" altLang="en-US" sz="2400" b="1" dirty="0"/>
          </a:p>
          <a:p>
            <a:pPr eaLnBrk="1" hangingPunct="1">
              <a:spcBef>
                <a:spcPct val="50000"/>
              </a:spcBef>
            </a:pPr>
            <a:r>
              <a:rPr lang="en-US" altLang="en-US" sz="2400" dirty="0"/>
              <a:t>Miscellaneous output variables:</a:t>
            </a:r>
          </a:p>
          <a:p>
            <a:pPr eaLnBrk="1" hangingPunct="1">
              <a:spcBef>
                <a:spcPct val="50000"/>
              </a:spcBef>
            </a:pPr>
            <a:r>
              <a:rPr lang="en-US" altLang="en-US" b="1" dirty="0"/>
              <a:t>AAGDEFAC</a:t>
            </a:r>
            <a:r>
              <a:rPr lang="en-US" altLang="en-US" dirty="0"/>
              <a:t> - average annual value of AGDEFAC, the decomposition factor which combines the effects of temperature and moisture for the surface decomposition (replaces ADEFAC)</a:t>
            </a:r>
          </a:p>
          <a:p>
            <a:pPr eaLnBrk="1" hangingPunct="1">
              <a:spcBef>
                <a:spcPct val="50000"/>
              </a:spcBef>
            </a:pPr>
            <a:r>
              <a:rPr lang="en-US" altLang="en-US" b="1" dirty="0"/>
              <a:t>AGDEFAC</a:t>
            </a:r>
            <a:r>
              <a:rPr lang="en-US" altLang="en-US" dirty="0"/>
              <a:t> - decomposition factor based on temperature and moisture (replaces DEFAC)</a:t>
            </a:r>
          </a:p>
          <a:p>
            <a:pPr eaLnBrk="1" hangingPunct="1">
              <a:spcBef>
                <a:spcPct val="50000"/>
              </a:spcBef>
            </a:pPr>
            <a:r>
              <a:rPr lang="en-US" altLang="en-US" b="1" dirty="0"/>
              <a:t>ANNET</a:t>
            </a:r>
            <a:r>
              <a:rPr lang="en-US" altLang="en-US" dirty="0"/>
              <a:t> - annual evapotranspiration (cm yr</a:t>
            </a:r>
            <a:r>
              <a:rPr lang="en-US" altLang="en-US" baseline="30000" dirty="0"/>
              <a:t>-1</a:t>
            </a:r>
            <a:r>
              <a:rPr lang="en-US" altLang="en-US" dirty="0" smtClean="0"/>
              <a:t>)</a:t>
            </a:r>
            <a:endParaRPr lang="en-US" altLang="en-US" dirty="0"/>
          </a:p>
          <a:p>
            <a:pPr eaLnBrk="1" hangingPunct="1">
              <a:spcBef>
                <a:spcPct val="50000"/>
              </a:spcBef>
            </a:pPr>
            <a:r>
              <a:rPr lang="en-US" altLang="en-US" b="1" dirty="0"/>
              <a:t>RUNOFF</a:t>
            </a:r>
            <a:r>
              <a:rPr lang="en-US" altLang="en-US" dirty="0"/>
              <a:t> - monthly runoff (cm </a:t>
            </a:r>
            <a:r>
              <a:rPr lang="en-US" altLang="en-US" dirty="0" smtClean="0"/>
              <a:t>mo</a:t>
            </a:r>
            <a:r>
              <a:rPr lang="en-US" altLang="en-US" baseline="30000" dirty="0" smtClean="0"/>
              <a:t>-1</a:t>
            </a:r>
            <a:r>
              <a:rPr lang="en-US" altLang="en-US" dirty="0" smtClean="0"/>
              <a:t>)</a:t>
            </a:r>
            <a:endParaRPr lang="en-US" altLang="en-US" dirty="0"/>
          </a:p>
          <a:p>
            <a:pPr eaLnBrk="1" hangingPunct="1">
              <a:spcBef>
                <a:spcPct val="50000"/>
              </a:spcBef>
            </a:pPr>
            <a:r>
              <a:rPr lang="en-US" altLang="en-US" b="1" dirty="0"/>
              <a:t>STRMAC(1)</a:t>
            </a:r>
            <a:r>
              <a:rPr lang="en-US" altLang="en-US" dirty="0"/>
              <a:t> - annual accumulator for cm H2O of stream flow (base flow + storm flow) </a:t>
            </a:r>
            <a:r>
              <a:rPr lang="en-US" altLang="en-US" dirty="0" smtClean="0"/>
              <a:t>(cm yr</a:t>
            </a:r>
            <a:r>
              <a:rPr lang="en-US" altLang="en-US" baseline="30000" dirty="0" smtClean="0"/>
              <a:t>-1</a:t>
            </a:r>
            <a:r>
              <a:rPr lang="en-US" altLang="en-US" dirty="0" smtClean="0"/>
              <a:t>)</a:t>
            </a:r>
            <a:endParaRPr lang="en-US" altLang="en-US" dirty="0"/>
          </a:p>
          <a:p>
            <a:pPr eaLnBrk="1" hangingPunct="1">
              <a:spcBef>
                <a:spcPct val="50000"/>
              </a:spcBef>
            </a:pPr>
            <a:r>
              <a:rPr lang="en-US" altLang="en-US" b="1" dirty="0"/>
              <a:t>STRMAC(5)</a:t>
            </a:r>
            <a:r>
              <a:rPr lang="en-US" altLang="en-US" dirty="0"/>
              <a:t> - annual accumulator for C from organic leaching of stream flow (base flow + storm flow) (g C </a:t>
            </a:r>
            <a:r>
              <a:rPr lang="en-US" altLang="en-US" dirty="0" smtClean="0"/>
              <a:t>m</a:t>
            </a:r>
            <a:r>
              <a:rPr lang="en-US" altLang="en-US" baseline="30000" dirty="0" smtClean="0"/>
              <a:t>-2</a:t>
            </a:r>
            <a:r>
              <a:rPr lang="en-US" altLang="en-US" dirty="0" smtClean="0"/>
              <a:t> yr</a:t>
            </a:r>
            <a:r>
              <a:rPr lang="en-US" altLang="en-US" baseline="30000" dirty="0" smtClean="0"/>
              <a:t>-1</a:t>
            </a:r>
            <a:r>
              <a:rPr lang="en-US" altLang="en-US" dirty="0" smtClean="0"/>
              <a:t>)</a:t>
            </a:r>
            <a:endParaRPr lang="en-US" altLang="en-US" dirty="0"/>
          </a:p>
          <a:p>
            <a:pPr eaLnBrk="1" hangingPunct="1">
              <a:spcBef>
                <a:spcPct val="50000"/>
              </a:spcBef>
            </a:pPr>
            <a:r>
              <a:rPr lang="en-US" altLang="en-US" b="1" dirty="0"/>
              <a:t>WD1C2(2)</a:t>
            </a:r>
            <a:r>
              <a:rPr lang="en-US" altLang="en-US" dirty="0"/>
              <a:t> - dead fine branch respiration (g </a:t>
            </a:r>
            <a:r>
              <a:rPr lang="en-US" altLang="en-US" dirty="0" smtClean="0"/>
              <a:t>C </a:t>
            </a:r>
            <a:r>
              <a:rPr lang="en-US" altLang="en-US" dirty="0"/>
              <a:t>m</a:t>
            </a:r>
            <a:r>
              <a:rPr lang="en-US" altLang="en-US" baseline="30000" dirty="0"/>
              <a:t>-2</a:t>
            </a:r>
            <a:r>
              <a:rPr lang="en-US" altLang="en-US" dirty="0"/>
              <a:t> mo</a:t>
            </a:r>
            <a:r>
              <a:rPr lang="en-US" altLang="en-US" baseline="30000" dirty="0"/>
              <a:t>-1</a:t>
            </a:r>
            <a:r>
              <a:rPr lang="en-US" altLang="en-US" dirty="0" smtClean="0"/>
              <a:t>)</a:t>
            </a:r>
            <a:endParaRPr lang="en-US" altLang="en-US" dirty="0"/>
          </a:p>
          <a:p>
            <a:pPr eaLnBrk="1" hangingPunct="1">
              <a:spcBef>
                <a:spcPct val="50000"/>
              </a:spcBef>
            </a:pPr>
            <a:r>
              <a:rPr lang="en-US" altLang="en-US" b="1" dirty="0"/>
              <a:t>WD2C2(2)</a:t>
            </a:r>
            <a:r>
              <a:rPr lang="en-US" altLang="en-US" dirty="0"/>
              <a:t> - dead large wood respiration (g C m</a:t>
            </a:r>
            <a:r>
              <a:rPr lang="en-US" altLang="en-US" baseline="30000" dirty="0"/>
              <a:t>-2</a:t>
            </a:r>
            <a:r>
              <a:rPr lang="en-US" altLang="en-US" dirty="0"/>
              <a:t> mo</a:t>
            </a:r>
            <a:r>
              <a:rPr lang="en-US" altLang="en-US" baseline="30000" dirty="0"/>
              <a:t>-1</a:t>
            </a:r>
            <a:r>
              <a:rPr lang="en-US" altLang="en-US" dirty="0" smtClean="0"/>
              <a:t>)</a:t>
            </a:r>
            <a:endParaRPr lang="en-US" altLang="en-US" dirty="0"/>
          </a:p>
          <a:p>
            <a:pPr eaLnBrk="1" hangingPunct="1">
              <a:spcBef>
                <a:spcPct val="50000"/>
              </a:spcBef>
            </a:pPr>
            <a:r>
              <a:rPr lang="en-US" altLang="en-US" b="1" dirty="0"/>
              <a:t>WD3C2(2)</a:t>
            </a:r>
            <a:r>
              <a:rPr lang="en-US" altLang="en-US" dirty="0"/>
              <a:t> - dead coarse roots respiration (g C m</a:t>
            </a:r>
            <a:r>
              <a:rPr lang="en-US" altLang="en-US" baseline="30000" dirty="0"/>
              <a:t>-2</a:t>
            </a:r>
            <a:r>
              <a:rPr lang="en-US" altLang="en-US" dirty="0"/>
              <a:t> mo</a:t>
            </a:r>
            <a:r>
              <a:rPr lang="en-US" altLang="en-US" baseline="30000" dirty="0"/>
              <a:t>-1</a:t>
            </a:r>
            <a:r>
              <a:rPr lang="en-US" altLang="en-US" dirty="0" smtClean="0"/>
              <a:t>)</a:t>
            </a: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52400" y="639763"/>
            <a:ext cx="88392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New *.bin output variables for Century </a:t>
            </a:r>
            <a:r>
              <a:rPr lang="en-US" altLang="en-US" sz="2400" b="1" dirty="0" smtClean="0"/>
              <a:t>4.6/4.7</a:t>
            </a:r>
            <a:endParaRPr lang="en-US" altLang="en-US" sz="2400" b="1" dirty="0"/>
          </a:p>
          <a:p>
            <a:pPr eaLnBrk="1" hangingPunct="1">
              <a:spcBef>
                <a:spcPct val="50000"/>
              </a:spcBef>
            </a:pPr>
            <a:r>
              <a:rPr lang="en-US" altLang="en-US" sz="2400" dirty="0"/>
              <a:t>Maintenance respiration output variables:</a:t>
            </a:r>
          </a:p>
          <a:p>
            <a:pPr eaLnBrk="1" hangingPunct="1">
              <a:spcBef>
                <a:spcPct val="50000"/>
              </a:spcBef>
            </a:pPr>
            <a:r>
              <a:rPr lang="en-US" altLang="en-US" b="1" dirty="0"/>
              <a:t>CMRSPFLUX(1..2)</a:t>
            </a:r>
            <a:r>
              <a:rPr lang="en-US" altLang="en-US" dirty="0"/>
              <a:t> - monthly maintenance respiration flux grass/crop material that flows from the grass/crop maintenance respiration storage pool (MRSPSTG(1,*)) to the C source/sink pool (CSRSNK) </a:t>
            </a:r>
            <a:r>
              <a:rPr lang="en-US" altLang="en-US" dirty="0" smtClean="0"/>
              <a:t>(</a:t>
            </a:r>
            <a:r>
              <a:rPr lang="en-US" altLang="en-US" dirty="0"/>
              <a:t>g C m</a:t>
            </a:r>
            <a:r>
              <a:rPr lang="en-US" altLang="en-US" baseline="30000" dirty="0"/>
              <a:t>-2</a:t>
            </a:r>
            <a:r>
              <a:rPr lang="en-US" altLang="en-US" dirty="0"/>
              <a:t> mo</a:t>
            </a:r>
            <a:r>
              <a:rPr lang="en-US" altLang="en-US" baseline="30000" dirty="0"/>
              <a:t>-1</a:t>
            </a:r>
            <a:r>
              <a:rPr lang="en-US" altLang="en-US" dirty="0" smtClean="0"/>
              <a:t>)</a:t>
            </a:r>
            <a:endParaRPr lang="en-US" altLang="en-US" dirty="0"/>
          </a:p>
          <a:p>
            <a:pPr eaLnBrk="1" hangingPunct="1">
              <a:spcBef>
                <a:spcPct val="50000"/>
              </a:spcBef>
            </a:pPr>
            <a:r>
              <a:rPr lang="en-US" altLang="en-US" b="1" dirty="0"/>
              <a:t>FMRSPFLUX(1..5)</a:t>
            </a:r>
            <a:r>
              <a:rPr lang="en-US" altLang="en-US" dirty="0"/>
              <a:t> - monthly maintenance respiration flux from forest material that flows from the tree maintenance respiration storage pool (MRSPSTG(2,*)) to the C source/sink pool (CSRSNK) (g C m</a:t>
            </a:r>
            <a:r>
              <a:rPr lang="en-US" altLang="en-US" baseline="30000" dirty="0"/>
              <a:t>-2</a:t>
            </a:r>
            <a:r>
              <a:rPr lang="en-US" altLang="en-US" dirty="0"/>
              <a:t> mo</a:t>
            </a:r>
            <a:r>
              <a:rPr lang="en-US" altLang="en-US" baseline="30000" dirty="0"/>
              <a:t>-1</a:t>
            </a:r>
            <a:r>
              <a:rPr lang="en-US" altLang="en-US" dirty="0" smtClean="0"/>
              <a:t>)</a:t>
            </a:r>
            <a:endParaRPr lang="en-US" altLang="en-US" dirty="0"/>
          </a:p>
          <a:p>
            <a:pPr eaLnBrk="1" hangingPunct="1">
              <a:spcBef>
                <a:spcPct val="50000"/>
              </a:spcBef>
            </a:pPr>
            <a:r>
              <a:rPr lang="en-US" altLang="en-US" b="1" dirty="0"/>
              <a:t>MRSPANN(1..2)</a:t>
            </a:r>
            <a:r>
              <a:rPr lang="en-US" altLang="en-US" dirty="0"/>
              <a:t> - total annual maintenance respiration (g C m</a:t>
            </a:r>
            <a:r>
              <a:rPr lang="en-US" altLang="en-US" baseline="30000" dirty="0"/>
              <a:t>-2</a:t>
            </a:r>
            <a:r>
              <a:rPr lang="en-US" altLang="en-US" dirty="0"/>
              <a:t> </a:t>
            </a:r>
            <a:r>
              <a:rPr lang="en-US" altLang="en-US" dirty="0" smtClean="0"/>
              <a:t>yr</a:t>
            </a:r>
            <a:r>
              <a:rPr lang="en-US" altLang="en-US" baseline="30000" dirty="0" smtClean="0"/>
              <a:t>-1</a:t>
            </a:r>
            <a:r>
              <a:rPr lang="en-US" altLang="en-US" dirty="0" smtClean="0"/>
              <a:t>)</a:t>
            </a:r>
            <a:endParaRPr lang="en-US" altLang="en-US" dirty="0"/>
          </a:p>
          <a:p>
            <a:pPr eaLnBrk="1" hangingPunct="1">
              <a:spcBef>
                <a:spcPct val="50000"/>
              </a:spcBef>
            </a:pPr>
            <a:r>
              <a:rPr lang="en-US" altLang="en-US" b="1" dirty="0"/>
              <a:t>MRSPFLOW(1..2)</a:t>
            </a:r>
            <a:r>
              <a:rPr lang="en-US" altLang="en-US" dirty="0"/>
              <a:t>  - maintenance respiration flow to storage pool (g C m</a:t>
            </a:r>
            <a:r>
              <a:rPr lang="en-US" altLang="en-US" baseline="30000" dirty="0"/>
              <a:t>-2</a:t>
            </a:r>
            <a:r>
              <a:rPr lang="en-US" altLang="en-US" dirty="0"/>
              <a:t> mo</a:t>
            </a:r>
            <a:r>
              <a:rPr lang="en-US" altLang="en-US" baseline="30000" dirty="0"/>
              <a:t>-1</a:t>
            </a:r>
            <a:r>
              <a:rPr lang="en-US" altLang="en-US" dirty="0" smtClean="0"/>
              <a:t>)</a:t>
            </a:r>
            <a:endParaRPr lang="en-US" altLang="en-US" dirty="0"/>
          </a:p>
          <a:p>
            <a:pPr eaLnBrk="1" hangingPunct="1">
              <a:spcBef>
                <a:spcPct val="50000"/>
              </a:spcBef>
            </a:pPr>
            <a:r>
              <a:rPr lang="en-US" altLang="en-US" b="1" dirty="0"/>
              <a:t>MRSPSTG(1,1..2)</a:t>
            </a:r>
            <a:r>
              <a:rPr lang="en-US" altLang="en-US" dirty="0"/>
              <a:t> - unlabeled/labeled C in maintenance respiration storage for grass/crop system (g C m</a:t>
            </a:r>
            <a:r>
              <a:rPr lang="en-US" altLang="en-US" baseline="30000" dirty="0"/>
              <a:t>-2</a:t>
            </a:r>
            <a:r>
              <a:rPr lang="en-US" altLang="en-US" dirty="0"/>
              <a:t> mo</a:t>
            </a:r>
            <a:r>
              <a:rPr lang="en-US" altLang="en-US" baseline="30000" dirty="0"/>
              <a:t>-1</a:t>
            </a:r>
            <a:r>
              <a:rPr lang="en-US" altLang="en-US" dirty="0" smtClean="0"/>
              <a:t>)</a:t>
            </a:r>
            <a:endParaRPr lang="en-US" altLang="en-US" dirty="0"/>
          </a:p>
          <a:p>
            <a:pPr eaLnBrk="1" hangingPunct="1">
              <a:spcBef>
                <a:spcPct val="50000"/>
              </a:spcBef>
            </a:pPr>
            <a:r>
              <a:rPr lang="en-US" altLang="en-US" b="1" dirty="0"/>
              <a:t>MRSPSTG(2,1..2)</a:t>
            </a:r>
            <a:r>
              <a:rPr lang="en-US" altLang="en-US" dirty="0"/>
              <a:t> - unlabeled/labeled C in maintenance respiration storage for forest system (g C m</a:t>
            </a:r>
            <a:r>
              <a:rPr lang="en-US" altLang="en-US" baseline="30000" dirty="0"/>
              <a:t>-2</a:t>
            </a:r>
            <a:r>
              <a:rPr lang="en-US" altLang="en-US" dirty="0"/>
              <a:t> mo</a:t>
            </a:r>
            <a:r>
              <a:rPr lang="en-US" altLang="en-US" baseline="30000" dirty="0"/>
              <a:t>-1</a:t>
            </a:r>
            <a:r>
              <a:rPr lang="en-US" altLang="en-US" dirty="0" smtClean="0"/>
              <a:t>)</a:t>
            </a: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90500" y="827088"/>
            <a:ext cx="876300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20000"/>
              </a:spcBef>
            </a:pPr>
            <a:r>
              <a:rPr lang="en-US" altLang="en-US" sz="2400" b="1" dirty="0"/>
              <a:t>Get help</a:t>
            </a:r>
          </a:p>
          <a:p>
            <a:pPr eaLnBrk="1" hangingPunct="1">
              <a:spcBef>
                <a:spcPct val="20000"/>
              </a:spcBef>
            </a:pPr>
            <a:endParaRPr lang="en-US" altLang="en-US" b="1" dirty="0"/>
          </a:p>
          <a:p>
            <a:pPr eaLnBrk="1" hangingPunct="1">
              <a:spcBef>
                <a:spcPct val="20000"/>
              </a:spcBef>
            </a:pPr>
            <a:r>
              <a:rPr lang="en-US" altLang="en-US" sz="2400" dirty="0" smtClean="0"/>
              <a:t>Century4.7.ModelDevelopmentNotes.txt</a:t>
            </a:r>
            <a:endParaRPr lang="en-US" altLang="en-US" sz="2400" dirty="0"/>
          </a:p>
          <a:p>
            <a:pPr eaLnBrk="1" hangingPunct="1">
              <a:spcBef>
                <a:spcPct val="20000"/>
              </a:spcBef>
            </a:pPr>
            <a:endParaRPr lang="en-US" altLang="en-US" sz="2400" dirty="0"/>
          </a:p>
          <a:p>
            <a:pPr eaLnBrk="1" hangingPunct="1">
              <a:spcBef>
                <a:spcPct val="20000"/>
              </a:spcBef>
            </a:pPr>
            <a:r>
              <a:rPr lang="en-US" altLang="en-US" sz="2400" dirty="0"/>
              <a:t>Century 4 web site:  http://www.nrel.colostate.edu/projects/century</a:t>
            </a:r>
          </a:p>
          <a:p>
            <a:pPr lvl="1" eaLnBrk="1" hangingPunct="1">
              <a:spcBef>
                <a:spcPct val="20000"/>
              </a:spcBef>
              <a:buFontTx/>
              <a:buChar char="–"/>
            </a:pPr>
            <a:r>
              <a:rPr lang="en-US" altLang="en-US" sz="2400" dirty="0"/>
              <a:t> </a:t>
            </a:r>
            <a:r>
              <a:rPr lang="en-US" altLang="en-US" sz="2400" dirty="0" smtClean="0"/>
              <a:t>Century_4.0_User’s_Manual.docx</a:t>
            </a:r>
            <a:endParaRPr lang="en-US" altLang="en-US" sz="2400" dirty="0"/>
          </a:p>
          <a:p>
            <a:pPr lvl="1" eaLnBrk="1" hangingPunct="1">
              <a:spcBef>
                <a:spcPct val="20000"/>
              </a:spcBef>
              <a:buFontTx/>
              <a:buChar char="–"/>
            </a:pPr>
            <a:r>
              <a:rPr lang="en-US" altLang="en-US" sz="2400" dirty="0"/>
              <a:t> </a:t>
            </a:r>
            <a:r>
              <a:rPr lang="en-US" altLang="en-US" sz="2400" dirty="0" smtClean="0"/>
              <a:t>Century_tutorial.docx</a:t>
            </a:r>
            <a:endParaRPr lang="en-US" altLang="en-US" sz="2400" dirty="0"/>
          </a:p>
          <a:p>
            <a:pPr lvl="1" eaLnBrk="1" hangingPunct="1">
              <a:spcBef>
                <a:spcPct val="20000"/>
              </a:spcBef>
              <a:buFontTx/>
              <a:buChar char="–"/>
            </a:pPr>
            <a:r>
              <a:rPr lang="en-US" altLang="en-US" sz="2400" dirty="0"/>
              <a:t> </a:t>
            </a:r>
            <a:r>
              <a:rPr lang="en-US" altLang="en-US" sz="2400" dirty="0" smtClean="0"/>
              <a:t>Century_Parameterization_Workbook.docx</a:t>
            </a:r>
            <a:endParaRPr lang="en-US" altLang="en-US" sz="2400" dirty="0"/>
          </a:p>
          <a:p>
            <a:pPr lvl="1" eaLnBrk="1" hangingPunct="1">
              <a:spcBef>
                <a:spcPct val="20000"/>
              </a:spcBef>
              <a:buFontTx/>
              <a:buChar char="–"/>
            </a:pPr>
            <a:r>
              <a:rPr lang="en-US" altLang="en-US" sz="2400" dirty="0"/>
              <a:t> </a:t>
            </a:r>
            <a:r>
              <a:rPr lang="en-US" altLang="en-US" sz="2400" dirty="0" smtClean="0"/>
              <a:t>Century4.7_curves.xlsx (Excel Spreadsheet)</a:t>
            </a:r>
            <a:endParaRPr lang="en-US" altLang="en-US" sz="2400" dirty="0"/>
          </a:p>
          <a:p>
            <a:pPr lvl="1" eaLnBrk="1" hangingPunct="1">
              <a:spcBef>
                <a:spcPct val="20000"/>
              </a:spcBef>
            </a:pPr>
            <a:endParaRPr lang="en-US" altLang="en-US" sz="2400" dirty="0"/>
          </a:p>
          <a:p>
            <a:pPr eaLnBrk="1" hangingPunct="1">
              <a:spcBef>
                <a:spcPct val="20000"/>
              </a:spcBef>
            </a:pPr>
            <a:r>
              <a:rPr lang="en-US" altLang="en-US" sz="2400" dirty="0" smtClean="0"/>
              <a:t>century@colostate.edu</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90500" y="304800"/>
            <a:ext cx="8763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a:t>Phosphorus changes</a:t>
            </a:r>
          </a:p>
          <a:p>
            <a:pPr eaLnBrk="1" hangingPunct="1">
              <a:spcBef>
                <a:spcPct val="50000"/>
              </a:spcBef>
            </a:pPr>
            <a:r>
              <a:rPr lang="en-US" altLang="en-US"/>
              <a:t>When running a simulation with phosphorus (NELEM &gt;= 2) a back flow calculation for flowing phosphorus from occluded P to secondary P has been added.  An additional input parameter, PSECOC2, was added to the FIX.100 file to parameterize the calculation for this flow.</a:t>
            </a:r>
          </a:p>
          <a:p>
            <a:pPr eaLnBrk="1" hangingPunct="1">
              <a:spcBef>
                <a:spcPct val="50000"/>
              </a:spcBef>
            </a:pPr>
            <a:endParaRPr lang="en-US" altLang="en-US"/>
          </a:p>
          <a:p>
            <a:pPr eaLnBrk="1" hangingPunct="1">
              <a:spcBef>
                <a:spcPct val="50000"/>
              </a:spcBef>
            </a:pPr>
            <a:r>
              <a:rPr lang="en-US" altLang="en-US"/>
              <a:t>We have also implemented a check in the code to adjust the C/N ratio of leaves when simulating phosphorus so that the N/P ratio of the leaves does not exceed an observed critical value.  The new MAXNP parameter in the TREE.100 file represents this critical value.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14300" y="304800"/>
            <a:ext cx="89154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a:t>Dynamic carbon allocation</a:t>
            </a:r>
          </a:p>
          <a:p>
            <a:pPr eaLnBrk="1" hangingPunct="1">
              <a:spcBef>
                <a:spcPct val="50000"/>
              </a:spcBef>
            </a:pPr>
            <a:r>
              <a:rPr lang="en-US" altLang="en-US"/>
              <a:t>In the grassland/crop system the root to shoot carbon allocation can be computed using the Great Plains equation or as a function of soil water and soil nutrient functions.  The input parameters in the CROP.100 file for controlling dynamic carbon allocation are FRTCINDX (0, 1, or 2), FRTC(1), FRTC(2), FRTC(3), FRTC(4), FRTC(5), CFRTCN(1), CFRTCN(2), CFRTCW(1), and CFRTCW(2).</a:t>
            </a:r>
          </a:p>
          <a:p>
            <a:pPr eaLnBrk="1" hangingPunct="1">
              <a:spcBef>
                <a:spcPct val="50000"/>
              </a:spcBef>
            </a:pPr>
            <a:r>
              <a:rPr lang="en-US" altLang="en-US"/>
              <a:t>In the tree system carbon is allocated to leaves and fine roots first.  The allocation to leaves is based on forest type (DECID = 0, 1, or 2) and growing season.  For deciduous trees growth occurs only between the months of leaf out and leaf drop.  For deciduous and drought deciduous forests all of the C is allocated to leaves during the leaf out period.  In tree growth periods that are not identified as leaf out periods carbon is allocated to fine roots first then to leaves, up to a optimum LAI based on large wood biomass.  Any leftover C to be allocated after partitioning to leaves and fine roots is then distributed to the woody components, fine branches, coarse roots, and large wood, based on a normalizing of the carbon allocation fractions defined for the tree in the TREE.100 file, FCFRAC(3,*), FCFRAC(4,*), and FCFRAC(5,*).  Potential tree production is now controlled by PRDX(2).  The new input parameters in the TREE.100 file for controlling dynamic carbon allocation are TFRTCN(1), TFRTCN(2), TFRTCW(1), and TFRTCW(2).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52400" y="152400"/>
            <a:ext cx="8763000" cy="624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a:t>Changes made when working with the savanna submodel</a:t>
            </a:r>
          </a:p>
          <a:p>
            <a:pPr eaLnBrk="1" hangingPunct="1">
              <a:spcBef>
                <a:spcPct val="50000"/>
              </a:spcBef>
            </a:pPr>
            <a:r>
              <a:rPr lang="en-US" altLang="en-US"/>
              <a:t>The SITPOT variable value is now dynamic and is computed as a function of annual precipitation.  For tuning purposes the SITPOT parameter value read from the TREE.100 file for the current tree will be used as a multiplier on the computed SITPOT value.</a:t>
            </a:r>
          </a:p>
          <a:p>
            <a:pPr eaLnBrk="1" hangingPunct="1">
              <a:spcBef>
                <a:spcPct val="50000"/>
              </a:spcBef>
            </a:pPr>
            <a:r>
              <a:rPr lang="en-US" altLang="en-US"/>
              <a:t>Volatilization loss that occurs as a function of gross mineralization is affected by soil texture.  The value for VLOSSG is computed as a function of soil texture based on clay content.  For tuning purposes the VLOSSG parameter value as read from the FIX.100 file will be used as a multiplier on the computed VLOSSG value.</a:t>
            </a:r>
          </a:p>
          <a:p>
            <a:pPr eaLnBrk="1" hangingPunct="1">
              <a:spcBef>
                <a:spcPct val="50000"/>
              </a:spcBef>
            </a:pPr>
            <a:r>
              <a:rPr lang="en-US" altLang="en-US"/>
              <a:t>We have also modified the way that the tree basal area is being calculated.  The recommended parameter setting for the BASFCT parameter in the TREE.100 file for use by the new equation is 1.0.</a:t>
            </a:r>
          </a:p>
          <a:p>
            <a:pPr algn="ctr" eaLnBrk="1" hangingPunct="1">
              <a:spcBef>
                <a:spcPct val="50000"/>
              </a:spcBef>
            </a:pPr>
            <a:r>
              <a:rPr lang="en-US" altLang="en-US" sz="2400" b="1"/>
              <a:t>The VOLPL and VOLPLA output variables now include the N that is volatilized from excreted animal waste</a:t>
            </a:r>
            <a:endParaRPr lang="en-US" altLang="en-US"/>
          </a:p>
          <a:p>
            <a:pPr eaLnBrk="1" hangingPunct="1">
              <a:spcBef>
                <a:spcPct val="50000"/>
              </a:spcBef>
            </a:pPr>
            <a:r>
              <a:rPr lang="en-US" altLang="en-US"/>
              <a:t>In the grazing subroutine we are now calculating the amount of N that is volatilized from excreted faeces and urine.  This volatilized N is added to the VOLPL and VOLPLA output variables.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90500" y="182563"/>
            <a:ext cx="87630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Grazing change</a:t>
            </a:r>
          </a:p>
          <a:p>
            <a:pPr eaLnBrk="1" hangingPunct="1">
              <a:spcBef>
                <a:spcPct val="50000"/>
              </a:spcBef>
            </a:pPr>
            <a:r>
              <a:rPr lang="en-US" altLang="en-US" dirty="0"/>
              <a:t>The GRET(1) parameter from the GRAZ.100 file is no longer being used.  The value for GRET(1) now being used in the model equations is calculated based on soil texture so that the fraction of consumed N that is returned is now a function of clay content.</a:t>
            </a:r>
          </a:p>
          <a:p>
            <a:pPr algn="ctr" eaLnBrk="1" hangingPunct="1">
              <a:spcBef>
                <a:spcPct val="50000"/>
              </a:spcBef>
            </a:pPr>
            <a:r>
              <a:rPr lang="en-US" altLang="en-US" sz="2400" b="1" dirty="0"/>
              <a:t>Fire code changes for charcoal</a:t>
            </a:r>
            <a:endParaRPr lang="en-US" altLang="en-US" sz="2400" dirty="0"/>
          </a:p>
          <a:p>
            <a:pPr eaLnBrk="1" hangingPunct="1">
              <a:spcBef>
                <a:spcPct val="50000"/>
              </a:spcBef>
            </a:pPr>
            <a:r>
              <a:rPr lang="en-US" altLang="en-US" dirty="0"/>
              <a:t>There have been changes to fire code so that burning of dead fine branches and dead large wood occurs as a FIRE event rather than a TREM event.  The carbon from the burning of aboveground material (live shoots, standing dead, and litter), the dead fine branches, and dead large wood can be returned to the system as charcoal in the passive SOM pool.</a:t>
            </a:r>
          </a:p>
          <a:p>
            <a:pPr eaLnBrk="1" hangingPunct="1">
              <a:spcBef>
                <a:spcPct val="50000"/>
              </a:spcBef>
            </a:pPr>
            <a:r>
              <a:rPr lang="en-US" altLang="en-US" dirty="0"/>
              <a:t>Removal, by burning, of dead fine branches and dead large wood will no longer be done with a TREM event but will occur as a result of a FIRE event.  A TREM fire event (EVNTYP = 1) will burn only live leaves, live fine branches, and live large wood.  A TREM cutting, windstorm or other non-fire event (EVNTYP = 0) will remove dead fine branches and dead large wood in the same manner as Century 4.0.</a:t>
            </a:r>
          </a:p>
          <a:p>
            <a:pPr eaLnBrk="1" hangingPunct="1">
              <a:spcBef>
                <a:spcPct val="50000"/>
              </a:spcBef>
            </a:pPr>
            <a:r>
              <a:rPr lang="en-US" altLang="en-US" dirty="0"/>
              <a:t>Bottom line, to burn all of the forest components in Century </a:t>
            </a:r>
            <a:r>
              <a:rPr lang="en-US" altLang="en-US" dirty="0" smtClean="0"/>
              <a:t>4.6/4.7 </a:t>
            </a:r>
            <a:r>
              <a:rPr lang="en-US" altLang="en-US" dirty="0"/>
              <a:t>you need to have both a FIRE and a TREM event in your schedule file.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28600" y="304800"/>
            <a:ext cx="86868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a:t>pH effect on decomposition</a:t>
            </a:r>
          </a:p>
          <a:p>
            <a:pPr eaLnBrk="1" hangingPunct="1">
              <a:spcBef>
                <a:spcPct val="50000"/>
              </a:spcBef>
            </a:pPr>
            <a:r>
              <a:rPr lang="en-US" altLang="en-US"/>
              <a:t>A pH effect multiplier has been added to the decomposition equations.  There are three equations used to simulate bacterial, fungi, and combination pH effects on decomposition flows.  Bacterial pH effect on decomposition is computed for the SOM1C(2), METABC(1), and METABC(2) pools.  Fungi pH effect on decomposition is computed for the SOM2C and SOM3C pools.  The pH effect on decomposition for the SOM1C(1), STRUCC(1), STRUCC(2), WOOD1C, WOOD2C, and WOOD3C pools is computed as a combination effect.</a:t>
            </a:r>
          </a:p>
          <a:p>
            <a:pPr eaLnBrk="1" hangingPunct="1">
              <a:spcBef>
                <a:spcPct val="50000"/>
              </a:spcBef>
            </a:pPr>
            <a:r>
              <a:rPr lang="en-US" altLang="en-US"/>
              <a:t>The user also has the ability to simulate a shift in soil pH content if desired.  This is implemented with a change in the schedule file.  If the value for PHSYS as read from the schedule file is set to 1 then the next line in the schedule file contains the start year for the pH shift. The optional multipliers on pH, contained in the input file phscale.dat, are used to scale the amount of pH up or down as desired.</a:t>
            </a:r>
          </a:p>
          <a:p>
            <a:pPr eaLnBrk="1" hangingPunct="1">
              <a:spcBef>
                <a:spcPct val="50000"/>
              </a:spcBef>
            </a:pPr>
            <a:endParaRPr lang="en-US" altLang="en-US"/>
          </a:p>
          <a:p>
            <a:pPr algn="ctr" eaLnBrk="1" hangingPunct="1">
              <a:spcBef>
                <a:spcPct val="50000"/>
              </a:spcBef>
            </a:pPr>
            <a:r>
              <a:rPr lang="en-US" altLang="en-US" sz="2400" b="1"/>
              <a:t>SOM2 split</a:t>
            </a:r>
          </a:p>
          <a:p>
            <a:pPr eaLnBrk="1" hangingPunct="1">
              <a:spcBef>
                <a:spcPct val="50000"/>
              </a:spcBef>
            </a:pPr>
            <a:r>
              <a:rPr lang="en-US" altLang="en-US"/>
              <a:t>The intermediate soil organic matter pool has been split into surface and soil pools rather than a single soil pool.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28600" y="336550"/>
            <a:ext cx="86868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lgn="ctr" eaLnBrk="1" hangingPunct="1">
              <a:spcBef>
                <a:spcPct val="50000"/>
              </a:spcBef>
            </a:pPr>
            <a:r>
              <a:rPr lang="en-US" altLang="en-US" sz="2400" b="1" dirty="0"/>
              <a:t>Potential production calculation change</a:t>
            </a:r>
            <a:endParaRPr lang="en-US" altLang="en-US" dirty="0"/>
          </a:p>
          <a:p>
            <a:pPr eaLnBrk="1" hangingPunct="1">
              <a:spcBef>
                <a:spcPct val="50000"/>
              </a:spcBef>
            </a:pPr>
            <a:r>
              <a:rPr lang="en-US" altLang="en-US" dirty="0"/>
              <a:t>Potential production is now taking into account the photo period effect on growth.  In the fall, when the day length is decreasing, growth will slow down.  The definitions for PRDX(1), CROP.100, and PRDX(2), TREE.100, have been changed.  These parameters now represent the coefficient used when calculating the potential production as a function of solar radiation outside of the atmosphere.</a:t>
            </a:r>
          </a:p>
          <a:p>
            <a:pPr eaLnBrk="1" hangingPunct="1">
              <a:spcBef>
                <a:spcPct val="50000"/>
              </a:spcBef>
            </a:pPr>
            <a:r>
              <a:rPr lang="en-US" altLang="en-US" dirty="0"/>
              <a:t>Potential grass/crop production is now being computed in the same manner as potential forest production using an estimate for total production rather than estimating potential aboveground production only.  The allocation of aboveground to belowground production for the grass/crop is now based on the fraction of root carbon rather than the root to shoot ratio.</a:t>
            </a:r>
          </a:p>
          <a:p>
            <a:pPr eaLnBrk="1" hangingPunct="1">
              <a:spcBef>
                <a:spcPct val="50000"/>
              </a:spcBef>
            </a:pPr>
            <a:r>
              <a:rPr lang="en-US" altLang="en-US" dirty="0"/>
              <a:t>We recommend using a value of 0.5 for PRDX(1) and PRDX(2) as a starting point when modifying Century 4.0 CROP.100/TREE.100 files for use with Century </a:t>
            </a:r>
            <a:r>
              <a:rPr lang="en-US" altLang="en-US" dirty="0" smtClean="0"/>
              <a:t>4.6 or Century 4.7.</a:t>
            </a:r>
            <a:endParaRPr lang="en-US" altLang="en-US" dirty="0"/>
          </a:p>
          <a:p>
            <a:pPr algn="ctr" eaLnBrk="1" hangingPunct="1">
              <a:spcBef>
                <a:spcPct val="50000"/>
              </a:spcBef>
            </a:pPr>
            <a:r>
              <a:rPr lang="en-US" altLang="en-US" sz="2400" b="1" dirty="0"/>
              <a:t>Irrigation change</a:t>
            </a:r>
            <a:endParaRPr lang="en-US" altLang="en-US" dirty="0"/>
          </a:p>
          <a:p>
            <a:pPr eaLnBrk="1" hangingPunct="1">
              <a:spcBef>
                <a:spcPct val="50000"/>
              </a:spcBef>
            </a:pPr>
            <a:r>
              <a:rPr lang="en-US" altLang="en-US" dirty="0"/>
              <a:t>Irrigation will be allowed to occur even on days when the temperature is below freezing.  This change was made to allow an irrigated system to reach anaerobic conditions even if the temperature is low.</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1098</TotalTime>
  <Words>5520</Words>
  <Application>Microsoft Office PowerPoint</Application>
  <PresentationFormat>On-screen Show (4:3)</PresentationFormat>
  <Paragraphs>350</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Courier</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NREL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CindyK</dc:creator>
  <cp:lastModifiedBy>Melannie Hartman</cp:lastModifiedBy>
  <cp:revision>81</cp:revision>
  <dcterms:created xsi:type="dcterms:W3CDTF">2005-05-19T16:12:54Z</dcterms:created>
  <dcterms:modified xsi:type="dcterms:W3CDTF">2015-11-13T22:29:13Z</dcterms:modified>
</cp:coreProperties>
</file>