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95" r:id="rId2"/>
    <p:sldId id="271" r:id="rId3"/>
    <p:sldId id="284" r:id="rId4"/>
    <p:sldId id="274" r:id="rId5"/>
    <p:sldId id="293" r:id="rId6"/>
    <p:sldId id="280" r:id="rId7"/>
    <p:sldId id="277" r:id="rId8"/>
    <p:sldId id="279" r:id="rId9"/>
    <p:sldId id="281" r:id="rId10"/>
    <p:sldId id="282" r:id="rId11"/>
    <p:sldId id="278" r:id="rId12"/>
    <p:sldId id="294" r:id="rId13"/>
    <p:sldId id="270" r:id="rId14"/>
    <p:sldId id="285" r:id="rId15"/>
    <p:sldId id="286" r:id="rId16"/>
    <p:sldId id="287" r:id="rId17"/>
    <p:sldId id="296" r:id="rId18"/>
    <p:sldId id="288" r:id="rId19"/>
    <p:sldId id="289" r:id="rId20"/>
    <p:sldId id="290" r:id="rId21"/>
    <p:sldId id="264" r:id="rId22"/>
    <p:sldId id="275" r:id="rId23"/>
    <p:sldId id="276" r:id="rId24"/>
    <p:sldId id="261" r:id="rId25"/>
    <p:sldId id="268" r:id="rId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66"/>
    <a:srgbClr val="00FFFF"/>
    <a:srgbClr val="00CCFF"/>
    <a:srgbClr val="66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3" d="100"/>
          <a:sy n="73" d="100"/>
        </p:scale>
        <p:origin x="156"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3" Type="http://schemas.openxmlformats.org/officeDocument/2006/relationships/slide" Target="slides/slide15.xml"/><Relationship Id="rId7" Type="http://schemas.openxmlformats.org/officeDocument/2006/relationships/slide" Target="slides/slide19.xml"/><Relationship Id="rId2" Type="http://schemas.openxmlformats.org/officeDocument/2006/relationships/slide" Target="slides/slide14.xml"/><Relationship Id="rId1" Type="http://schemas.openxmlformats.org/officeDocument/2006/relationships/slide" Target="slides/slide13.xml"/><Relationship Id="rId6" Type="http://schemas.openxmlformats.org/officeDocument/2006/relationships/slide" Target="slides/slide18.xml"/><Relationship Id="rId5" Type="http://schemas.openxmlformats.org/officeDocument/2006/relationships/slide" Target="slides/slide17.xml"/><Relationship Id="rId10" Type="http://schemas.openxmlformats.org/officeDocument/2006/relationships/slide" Target="slides/slide25.xml"/><Relationship Id="rId4" Type="http://schemas.openxmlformats.org/officeDocument/2006/relationships/slide" Target="slides/slide16.xml"/><Relationship Id="rId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150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150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150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94B18EB-C921-43BB-9B87-9E16A9B29DAF}" type="slidenum">
              <a:rPr lang="en-US" altLang="en-US"/>
              <a:pPr>
                <a:defRPr/>
              </a:pPr>
              <a:t>‹#›</a:t>
            </a:fld>
            <a:endParaRPr lang="en-US" altLang="en-US"/>
          </a:p>
        </p:txBody>
      </p:sp>
    </p:spTree>
    <p:extLst>
      <p:ext uri="{BB962C8B-B14F-4D97-AF65-F5344CB8AC3E}">
        <p14:creationId xmlns:p14="http://schemas.microsoft.com/office/powerpoint/2010/main" val="2378628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7595B27-DF20-409D-BF2E-FE2D88EEAA80}" type="slidenum">
              <a:rPr lang="en-US" altLang="en-US"/>
              <a:pPr>
                <a:defRPr/>
              </a:pPr>
              <a:t>‹#›</a:t>
            </a:fld>
            <a:endParaRPr lang="en-US" altLang="en-US"/>
          </a:p>
        </p:txBody>
      </p:sp>
    </p:spTree>
    <p:extLst>
      <p:ext uri="{BB962C8B-B14F-4D97-AF65-F5344CB8AC3E}">
        <p14:creationId xmlns:p14="http://schemas.microsoft.com/office/powerpoint/2010/main" val="12867914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595B27-DF20-409D-BF2E-FE2D88EEAA80}" type="slidenum">
              <a:rPr lang="en-US" altLang="en-US" smtClean="0"/>
              <a:pPr>
                <a:defRPr/>
              </a:pPr>
              <a:t>3</a:t>
            </a:fld>
            <a:endParaRPr lang="en-US" altLang="en-US"/>
          </a:p>
        </p:txBody>
      </p:sp>
    </p:spTree>
    <p:extLst>
      <p:ext uri="{BB962C8B-B14F-4D97-AF65-F5344CB8AC3E}">
        <p14:creationId xmlns:p14="http://schemas.microsoft.com/office/powerpoint/2010/main" val="3049529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595B27-DF20-409D-BF2E-FE2D88EEAA80}" type="slidenum">
              <a:rPr lang="en-US" altLang="en-US" smtClean="0"/>
              <a:pPr>
                <a:defRPr/>
              </a:pPr>
              <a:t>19</a:t>
            </a:fld>
            <a:endParaRPr lang="en-US" altLang="en-US"/>
          </a:p>
        </p:txBody>
      </p:sp>
    </p:spTree>
    <p:extLst>
      <p:ext uri="{BB962C8B-B14F-4D97-AF65-F5344CB8AC3E}">
        <p14:creationId xmlns:p14="http://schemas.microsoft.com/office/powerpoint/2010/main" val="1771524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4624F3-C68D-422F-86CB-49F9114D86E1}" type="slidenum">
              <a:rPr lang="en-US" altLang="en-US"/>
              <a:pPr>
                <a:defRPr/>
              </a:pPr>
              <a:t>‹#›</a:t>
            </a:fld>
            <a:endParaRPr lang="en-US" altLang="en-US"/>
          </a:p>
        </p:txBody>
      </p:sp>
    </p:spTree>
    <p:extLst>
      <p:ext uri="{BB962C8B-B14F-4D97-AF65-F5344CB8AC3E}">
        <p14:creationId xmlns:p14="http://schemas.microsoft.com/office/powerpoint/2010/main" val="1758381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5099C6-1EBB-4875-9CAC-EDF6AFC3A103}" type="slidenum">
              <a:rPr lang="en-US" altLang="en-US"/>
              <a:pPr>
                <a:defRPr/>
              </a:pPr>
              <a:t>‹#›</a:t>
            </a:fld>
            <a:endParaRPr lang="en-US" altLang="en-US"/>
          </a:p>
        </p:txBody>
      </p:sp>
    </p:spTree>
    <p:extLst>
      <p:ext uri="{BB962C8B-B14F-4D97-AF65-F5344CB8AC3E}">
        <p14:creationId xmlns:p14="http://schemas.microsoft.com/office/powerpoint/2010/main" val="734298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94AF46-6BDB-47D3-AB26-F691A9EFB781}" type="slidenum">
              <a:rPr lang="en-US" altLang="en-US"/>
              <a:pPr>
                <a:defRPr/>
              </a:pPr>
              <a:t>‹#›</a:t>
            </a:fld>
            <a:endParaRPr lang="en-US" altLang="en-US"/>
          </a:p>
        </p:txBody>
      </p:sp>
    </p:spTree>
    <p:extLst>
      <p:ext uri="{BB962C8B-B14F-4D97-AF65-F5344CB8AC3E}">
        <p14:creationId xmlns:p14="http://schemas.microsoft.com/office/powerpoint/2010/main" val="15322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8D1FF5-1893-4769-9943-F324F96E6AF6}" type="slidenum">
              <a:rPr lang="en-US" altLang="en-US"/>
              <a:pPr>
                <a:defRPr/>
              </a:pPr>
              <a:t>‹#›</a:t>
            </a:fld>
            <a:endParaRPr lang="en-US" altLang="en-US"/>
          </a:p>
        </p:txBody>
      </p:sp>
    </p:spTree>
    <p:extLst>
      <p:ext uri="{BB962C8B-B14F-4D97-AF65-F5344CB8AC3E}">
        <p14:creationId xmlns:p14="http://schemas.microsoft.com/office/powerpoint/2010/main" val="349199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984822-318E-4047-93ED-4B4735312F59}" type="slidenum">
              <a:rPr lang="en-US" altLang="en-US"/>
              <a:pPr>
                <a:defRPr/>
              </a:pPr>
              <a:t>‹#›</a:t>
            </a:fld>
            <a:endParaRPr lang="en-US" altLang="en-US"/>
          </a:p>
        </p:txBody>
      </p:sp>
    </p:spTree>
    <p:extLst>
      <p:ext uri="{BB962C8B-B14F-4D97-AF65-F5344CB8AC3E}">
        <p14:creationId xmlns:p14="http://schemas.microsoft.com/office/powerpoint/2010/main" val="194744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63F4A8-623B-45DB-B0F6-54DEA9C5BACB}" type="slidenum">
              <a:rPr lang="en-US" altLang="en-US"/>
              <a:pPr>
                <a:defRPr/>
              </a:pPr>
              <a:t>‹#›</a:t>
            </a:fld>
            <a:endParaRPr lang="en-US" altLang="en-US"/>
          </a:p>
        </p:txBody>
      </p:sp>
    </p:spTree>
    <p:extLst>
      <p:ext uri="{BB962C8B-B14F-4D97-AF65-F5344CB8AC3E}">
        <p14:creationId xmlns:p14="http://schemas.microsoft.com/office/powerpoint/2010/main" val="130748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FAABD7D-FA1C-45F8-A47A-F78FD2EEFE50}" type="slidenum">
              <a:rPr lang="en-US" altLang="en-US"/>
              <a:pPr>
                <a:defRPr/>
              </a:pPr>
              <a:t>‹#›</a:t>
            </a:fld>
            <a:endParaRPr lang="en-US" altLang="en-US"/>
          </a:p>
        </p:txBody>
      </p:sp>
    </p:spTree>
    <p:extLst>
      <p:ext uri="{BB962C8B-B14F-4D97-AF65-F5344CB8AC3E}">
        <p14:creationId xmlns:p14="http://schemas.microsoft.com/office/powerpoint/2010/main" val="332845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9E0A864-3EB0-4F21-9B70-0E19E8BBBBFA}" type="slidenum">
              <a:rPr lang="en-US" altLang="en-US"/>
              <a:pPr>
                <a:defRPr/>
              </a:pPr>
              <a:t>‹#›</a:t>
            </a:fld>
            <a:endParaRPr lang="en-US" altLang="en-US"/>
          </a:p>
        </p:txBody>
      </p:sp>
    </p:spTree>
    <p:extLst>
      <p:ext uri="{BB962C8B-B14F-4D97-AF65-F5344CB8AC3E}">
        <p14:creationId xmlns:p14="http://schemas.microsoft.com/office/powerpoint/2010/main" val="383686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08BAE85-C6AF-4431-9878-5E1FD79484FC}" type="slidenum">
              <a:rPr lang="en-US" altLang="en-US"/>
              <a:pPr>
                <a:defRPr/>
              </a:pPr>
              <a:t>‹#›</a:t>
            </a:fld>
            <a:endParaRPr lang="en-US" altLang="en-US"/>
          </a:p>
        </p:txBody>
      </p:sp>
    </p:spTree>
    <p:extLst>
      <p:ext uri="{BB962C8B-B14F-4D97-AF65-F5344CB8AC3E}">
        <p14:creationId xmlns:p14="http://schemas.microsoft.com/office/powerpoint/2010/main" val="114119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E163A88-12FB-499B-B8F8-B6322E69037E}" type="slidenum">
              <a:rPr lang="en-US" altLang="en-US"/>
              <a:pPr>
                <a:defRPr/>
              </a:pPr>
              <a:t>‹#›</a:t>
            </a:fld>
            <a:endParaRPr lang="en-US" altLang="en-US"/>
          </a:p>
        </p:txBody>
      </p:sp>
    </p:spTree>
    <p:extLst>
      <p:ext uri="{BB962C8B-B14F-4D97-AF65-F5344CB8AC3E}">
        <p14:creationId xmlns:p14="http://schemas.microsoft.com/office/powerpoint/2010/main" val="18478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DB7E8AE-A93E-459C-A95B-F55BC8107599}" type="slidenum">
              <a:rPr lang="en-US" altLang="en-US"/>
              <a:pPr>
                <a:defRPr/>
              </a:pPr>
              <a:t>‹#›</a:t>
            </a:fld>
            <a:endParaRPr lang="en-US" altLang="en-US"/>
          </a:p>
        </p:txBody>
      </p:sp>
    </p:spTree>
    <p:extLst>
      <p:ext uri="{BB962C8B-B14F-4D97-AF65-F5344CB8AC3E}">
        <p14:creationId xmlns:p14="http://schemas.microsoft.com/office/powerpoint/2010/main" val="134747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B10FB69-050E-41F2-A6F9-1B9AE64EF10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Running the Century Model</a:t>
            </a:r>
            <a:br>
              <a:rPr lang="en-US" dirty="0" smtClean="0"/>
            </a:br>
            <a:r>
              <a:rPr lang="en-US" sz="2800" dirty="0" smtClean="0"/>
              <a:t>Century “Nuts and Bolts”</a:t>
            </a:r>
            <a:br>
              <a:rPr lang="en-US" sz="2800" dirty="0" smtClean="0"/>
            </a:br>
            <a:r>
              <a:rPr lang="en-US" sz="2800" dirty="0" smtClean="0"/>
              <a:t>Version 4.7</a:t>
            </a:r>
            <a:endParaRPr lang="en-US" sz="2800" dirty="0"/>
          </a:p>
        </p:txBody>
      </p:sp>
      <p:sp>
        <p:nvSpPr>
          <p:cNvPr id="3" name="Subtitle 2"/>
          <p:cNvSpPr>
            <a:spLocks noGrp="1"/>
          </p:cNvSpPr>
          <p:nvPr>
            <p:ph type="subTitle" idx="1"/>
          </p:nvPr>
        </p:nvSpPr>
        <p:spPr>
          <a:xfrm>
            <a:off x="1371600" y="4038600"/>
            <a:ext cx="6400800" cy="1752600"/>
          </a:xfrm>
        </p:spPr>
        <p:txBody>
          <a:bodyPr/>
          <a:lstStyle/>
          <a:p>
            <a:r>
              <a:rPr lang="en-US" dirty="0" smtClean="0"/>
              <a:t>Melannie D. Hartman</a:t>
            </a:r>
          </a:p>
          <a:p>
            <a:r>
              <a:rPr lang="en-US" sz="2800" dirty="0" smtClean="0"/>
              <a:t>November 12, 2015</a:t>
            </a:r>
            <a:endParaRPr lang="en-US" sz="2800" dirty="0"/>
          </a:p>
        </p:txBody>
      </p:sp>
    </p:spTree>
    <p:extLst>
      <p:ext uri="{BB962C8B-B14F-4D97-AF65-F5344CB8AC3E}">
        <p14:creationId xmlns:p14="http://schemas.microsoft.com/office/powerpoint/2010/main" val="2228420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28600" y="228600"/>
            <a:ext cx="86868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400"/>
              <a:t>dir - DIRectory listing</a:t>
            </a:r>
          </a:p>
          <a:p>
            <a:pPr algn="ctr" eaLnBrk="1" hangingPunct="1">
              <a:spcBef>
                <a:spcPct val="50000"/>
              </a:spcBef>
              <a:buFontTx/>
              <a:buNone/>
            </a:pPr>
            <a:endParaRPr lang="en-US" altLang="en-US" sz="2400"/>
          </a:p>
          <a:p>
            <a:pPr eaLnBrk="1" hangingPunct="1">
              <a:spcBef>
                <a:spcPct val="0"/>
              </a:spcBef>
              <a:buFontTx/>
              <a:buNone/>
            </a:pPr>
            <a:r>
              <a:rPr lang="en-US" altLang="en-US" sz="2400"/>
              <a:t>switches can be used to change appearance of the display</a:t>
            </a:r>
          </a:p>
          <a:p>
            <a:pPr eaLnBrk="1" hangingPunct="1">
              <a:spcBef>
                <a:spcPct val="0"/>
              </a:spcBef>
              <a:buFontTx/>
              <a:buNone/>
            </a:pPr>
            <a:endParaRPr lang="en-US" altLang="en-US" sz="2400"/>
          </a:p>
          <a:p>
            <a:pPr eaLnBrk="1" hangingPunct="1">
              <a:spcBef>
                <a:spcPct val="0"/>
              </a:spcBef>
              <a:buFontTx/>
              <a:buNone/>
            </a:pPr>
            <a:r>
              <a:rPr lang="en-US" altLang="en-US" sz="2400"/>
              <a:t>     /w switch </a:t>
            </a:r>
            <a:r>
              <a:rPr lang="en-US" altLang="en-US" sz="2400">
                <a:sym typeface="Wingdings" panose="05000000000000000000" pitchFamily="2" charset="2"/>
              </a:rPr>
              <a:t></a:t>
            </a:r>
            <a:r>
              <a:rPr lang="en-US" altLang="en-US" sz="2400"/>
              <a:t> use wide list format</a:t>
            </a:r>
          </a:p>
          <a:p>
            <a:pPr eaLnBrk="1" hangingPunct="1">
              <a:spcBef>
                <a:spcPct val="0"/>
              </a:spcBef>
              <a:buFontTx/>
              <a:buNone/>
            </a:pPr>
            <a:endParaRPr lang="en-US" altLang="en-US" sz="2400"/>
          </a:p>
          <a:p>
            <a:pPr eaLnBrk="1" hangingPunct="1">
              <a:spcBef>
                <a:spcPct val="0"/>
              </a:spcBef>
              <a:buFontTx/>
              <a:buNone/>
            </a:pPr>
            <a:r>
              <a:rPr lang="en-US" altLang="en-US" sz="2400"/>
              <a:t>     /p switch </a:t>
            </a:r>
            <a:r>
              <a:rPr lang="en-US" altLang="en-US" sz="2400">
                <a:sym typeface="Wingdings" panose="05000000000000000000" pitchFamily="2" charset="2"/>
              </a:rPr>
              <a:t></a:t>
            </a:r>
            <a:r>
              <a:rPr lang="en-US" altLang="en-US" sz="2400"/>
              <a:t> pause after each screen full of information</a:t>
            </a:r>
          </a:p>
        </p:txBody>
      </p:sp>
      <p:pic>
        <p:nvPicPr>
          <p:cNvPr id="17411" name="Picture 5" descr="dos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3352800"/>
            <a:ext cx="633412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228600" y="228600"/>
            <a:ext cx="8686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400"/>
              <a:t>copy - COPY target file to destination file</a:t>
            </a:r>
          </a:p>
          <a:p>
            <a:pPr algn="ctr" eaLnBrk="1" hangingPunct="1">
              <a:spcBef>
                <a:spcPct val="50000"/>
              </a:spcBef>
              <a:buFontTx/>
              <a:buNone/>
            </a:pPr>
            <a:endParaRPr lang="en-US" altLang="en-US" sz="2400"/>
          </a:p>
          <a:p>
            <a:pPr eaLnBrk="1" hangingPunct="1">
              <a:spcBef>
                <a:spcPct val="50000"/>
              </a:spcBef>
              <a:buFontTx/>
              <a:buNone/>
            </a:pPr>
            <a:r>
              <a:rPr lang="en-US" altLang="en-US" sz="2400"/>
              <a:t>copy &lt;target file&gt; &lt;destination file&gt;</a:t>
            </a:r>
          </a:p>
          <a:p>
            <a:pPr eaLnBrk="1" hangingPunct="1">
              <a:spcBef>
                <a:spcPct val="50000"/>
              </a:spcBef>
              <a:buFontTx/>
              <a:buNone/>
            </a:pPr>
            <a:r>
              <a:rPr lang="en-US" altLang="en-US" sz="2400"/>
              <a:t>For example, copy tsavan.sch to a file named test.sch</a:t>
            </a:r>
          </a:p>
        </p:txBody>
      </p:sp>
      <p:pic>
        <p:nvPicPr>
          <p:cNvPr id="18435" name="Picture 5" descr="dos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2819400"/>
            <a:ext cx="6334125"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49923"/>
            <a:ext cx="8534400" cy="1143000"/>
          </a:xfrm>
        </p:spPr>
        <p:txBody>
          <a:bodyPr/>
          <a:lstStyle/>
          <a:p>
            <a:r>
              <a:rPr lang="en-US" sz="3200" b="1" dirty="0" smtClean="0"/>
              <a:t>Let’s examine some Century Input Files in</a:t>
            </a:r>
            <a:br>
              <a:rPr lang="en-US" sz="3200" b="1" dirty="0" smtClean="0"/>
            </a:br>
            <a:r>
              <a:rPr lang="en-US" sz="1600" dirty="0" err="1" smtClean="0"/>
              <a:t>Century_Training</a:t>
            </a:r>
            <a:r>
              <a:rPr lang="en-US" sz="1600" dirty="0" smtClean="0"/>
              <a:t>\CSU_November_16-20_2015\Century_47_exercises\C3grass_Example</a:t>
            </a:r>
            <a:r>
              <a:rPr lang="en-US" sz="1600" dirty="0"/>
              <a:t>\</a:t>
            </a:r>
            <a:br>
              <a:rPr lang="en-US" sz="1600" dirty="0"/>
            </a:br>
            <a:endParaRPr lang="en-US" sz="1600" b="1" dirty="0"/>
          </a:p>
        </p:txBody>
      </p:sp>
      <p:sp>
        <p:nvSpPr>
          <p:cNvPr id="3" name="Content Placeholder 2"/>
          <p:cNvSpPr>
            <a:spLocks noGrp="1"/>
          </p:cNvSpPr>
          <p:nvPr>
            <p:ph idx="1"/>
          </p:nvPr>
        </p:nvSpPr>
        <p:spPr>
          <a:xfrm>
            <a:off x="685800" y="1981200"/>
            <a:ext cx="8077200" cy="4114800"/>
          </a:xfrm>
        </p:spPr>
        <p:txBody>
          <a:bodyPr/>
          <a:lstStyle/>
          <a:p>
            <a:r>
              <a:rPr lang="en-US" sz="2800" dirty="0" smtClean="0"/>
              <a:t>Schedule file (c3grs.sch)</a:t>
            </a:r>
          </a:p>
          <a:p>
            <a:r>
              <a:rPr lang="en-US" sz="2800" dirty="0" smtClean="0"/>
              <a:t>Century weather file (</a:t>
            </a:r>
            <a:r>
              <a:rPr lang="en-US" sz="2800" dirty="0" err="1" smtClean="0"/>
              <a:t>example.wth</a:t>
            </a:r>
            <a:r>
              <a:rPr lang="en-US" sz="2800" dirty="0" smtClean="0"/>
              <a:t>)</a:t>
            </a:r>
          </a:p>
          <a:p>
            <a:r>
              <a:rPr lang="en-US" sz="2800" dirty="0" smtClean="0"/>
              <a:t>&lt;site&gt;.100 file (c3grs.100)</a:t>
            </a:r>
          </a:p>
          <a:p>
            <a:r>
              <a:rPr lang="en-US" sz="2800" dirty="0"/>
              <a:t>f</a:t>
            </a:r>
            <a:r>
              <a:rPr lang="en-US" sz="2800" dirty="0" smtClean="0"/>
              <a:t>ix.100 file</a:t>
            </a:r>
          </a:p>
          <a:p>
            <a:r>
              <a:rPr lang="en-US" sz="2800" dirty="0" smtClean="0"/>
              <a:t>*.100 files associated with schedule file events (graz.100, crop.100)</a:t>
            </a:r>
            <a:endParaRPr lang="en-US" sz="2800" dirty="0"/>
          </a:p>
        </p:txBody>
      </p:sp>
    </p:spTree>
    <p:extLst>
      <p:ext uri="{BB962C8B-B14F-4D97-AF65-F5344CB8AC3E}">
        <p14:creationId xmlns:p14="http://schemas.microsoft.com/office/powerpoint/2010/main" val="2079247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0500" y="0"/>
            <a:ext cx="8763000" cy="838200"/>
          </a:xfrm>
        </p:spPr>
        <p:txBody>
          <a:bodyPr/>
          <a:lstStyle/>
          <a:p>
            <a:pPr eaLnBrk="1" hangingPunct="1"/>
            <a:r>
              <a:rPr lang="en-US" altLang="en-US" sz="2800" b="1" dirty="0" smtClean="0"/>
              <a:t>Example Century Command Lines</a:t>
            </a:r>
          </a:p>
        </p:txBody>
      </p:sp>
      <p:sp>
        <p:nvSpPr>
          <p:cNvPr id="19459" name="Rectangle 3"/>
          <p:cNvSpPr>
            <a:spLocks noGrp="1" noChangeArrowheads="1"/>
          </p:cNvSpPr>
          <p:nvPr>
            <p:ph type="body" idx="1"/>
          </p:nvPr>
        </p:nvSpPr>
        <p:spPr>
          <a:xfrm>
            <a:off x="266700" y="990600"/>
            <a:ext cx="8610600" cy="5105400"/>
          </a:xfrm>
        </p:spPr>
        <p:txBody>
          <a:bodyPr/>
          <a:lstStyle/>
          <a:p>
            <a:pPr eaLnBrk="1" hangingPunct="1">
              <a:lnSpc>
                <a:spcPct val="80000"/>
              </a:lnSpc>
            </a:pPr>
            <a:r>
              <a:rPr lang="en-US" altLang="en-US" sz="2000" b="1" dirty="0" smtClean="0"/>
              <a:t>Century command line</a:t>
            </a:r>
            <a:r>
              <a:rPr lang="en-US" altLang="en-US" sz="2000" dirty="0" smtClean="0"/>
              <a:t>:</a:t>
            </a:r>
          </a:p>
          <a:p>
            <a:pPr eaLnBrk="1" hangingPunct="1">
              <a:lnSpc>
                <a:spcPct val="80000"/>
              </a:lnSpc>
              <a:buFontTx/>
              <a:buNone/>
            </a:pPr>
            <a:r>
              <a:rPr lang="en-US" altLang="en-US" sz="2000" dirty="0" smtClean="0"/>
              <a:t>          century_47 –s c3grs -n c3grs</a:t>
            </a:r>
          </a:p>
          <a:p>
            <a:pPr eaLnBrk="1" hangingPunct="1">
              <a:lnSpc>
                <a:spcPct val="80000"/>
              </a:lnSpc>
              <a:buFontTx/>
              <a:buNone/>
            </a:pPr>
            <a:endParaRPr lang="en-US" altLang="en-US" sz="2000" dirty="0" smtClean="0"/>
          </a:p>
          <a:p>
            <a:pPr eaLnBrk="1" hangingPunct="1">
              <a:lnSpc>
                <a:spcPct val="80000"/>
              </a:lnSpc>
              <a:buFontTx/>
              <a:buNone/>
            </a:pPr>
            <a:r>
              <a:rPr lang="en-US" altLang="en-US" sz="2000" dirty="0" smtClean="0"/>
              <a:t>     The schedule file is named </a:t>
            </a:r>
            <a:r>
              <a:rPr lang="en-US" altLang="en-US" sz="2000" i="1" dirty="0" smtClean="0"/>
              <a:t>c3grs.sch</a:t>
            </a:r>
            <a:r>
              <a:rPr lang="en-US" altLang="en-US" sz="2000" dirty="0" smtClean="0"/>
              <a:t> and the binary output file created will be named </a:t>
            </a:r>
            <a:r>
              <a:rPr lang="en-US" altLang="en-US" sz="2000" i="1" dirty="0" smtClean="0"/>
              <a:t>c3grs.bin</a:t>
            </a:r>
            <a:r>
              <a:rPr lang="en-US" altLang="en-US" sz="2000" dirty="0" smtClean="0"/>
              <a:t>.</a:t>
            </a:r>
          </a:p>
          <a:p>
            <a:pPr eaLnBrk="1" hangingPunct="1">
              <a:lnSpc>
                <a:spcPct val="80000"/>
              </a:lnSpc>
              <a:buFontTx/>
              <a:buNone/>
            </a:pPr>
            <a:endParaRPr lang="en-US" altLang="en-US" sz="2000" dirty="0" smtClean="0"/>
          </a:p>
          <a:p>
            <a:pPr eaLnBrk="1" hangingPunct="1">
              <a:lnSpc>
                <a:spcPct val="80000"/>
              </a:lnSpc>
            </a:pPr>
            <a:r>
              <a:rPr lang="en-US" altLang="en-US" sz="2000" b="1" dirty="0" smtClean="0"/>
              <a:t>Running List100 in non-interactive mode</a:t>
            </a:r>
            <a:r>
              <a:rPr lang="en-US" altLang="en-US" sz="2000" dirty="0" smtClean="0"/>
              <a:t>:</a:t>
            </a:r>
          </a:p>
          <a:p>
            <a:pPr eaLnBrk="1" hangingPunct="1">
              <a:lnSpc>
                <a:spcPct val="80000"/>
              </a:lnSpc>
              <a:buFontTx/>
              <a:buNone/>
            </a:pPr>
            <a:r>
              <a:rPr lang="en-US" altLang="en-US" sz="2000" dirty="0" smtClean="0"/>
              <a:t>          list100_47 c3grs </a:t>
            </a:r>
            <a:r>
              <a:rPr lang="en-US" altLang="en-US" sz="2000" dirty="0" err="1" smtClean="0"/>
              <a:t>c3grs</a:t>
            </a:r>
            <a:r>
              <a:rPr lang="en-US" altLang="en-US" sz="2000" dirty="0" smtClean="0"/>
              <a:t> outvars.txt</a:t>
            </a:r>
          </a:p>
          <a:p>
            <a:pPr eaLnBrk="1" hangingPunct="1">
              <a:lnSpc>
                <a:spcPct val="80000"/>
              </a:lnSpc>
              <a:buFontTx/>
              <a:buNone/>
            </a:pPr>
            <a:r>
              <a:rPr lang="en-US" altLang="en-US" sz="2000" dirty="0" smtClean="0"/>
              <a:t>     </a:t>
            </a:r>
          </a:p>
          <a:p>
            <a:pPr eaLnBrk="1" hangingPunct="1">
              <a:lnSpc>
                <a:spcPct val="80000"/>
              </a:lnSpc>
              <a:buFontTx/>
              <a:buNone/>
            </a:pPr>
            <a:r>
              <a:rPr lang="en-US" altLang="en-US" sz="2000" dirty="0" smtClean="0"/>
              <a:t>     List100_47.exe reads the </a:t>
            </a:r>
            <a:r>
              <a:rPr lang="en-US" altLang="en-US" sz="2000" i="1" dirty="0" smtClean="0"/>
              <a:t>c3grs.bin</a:t>
            </a:r>
            <a:r>
              <a:rPr lang="en-US" altLang="en-US" sz="2000" dirty="0" smtClean="0"/>
              <a:t> file and extracts the output for the variables listed in the </a:t>
            </a:r>
            <a:r>
              <a:rPr lang="en-US" altLang="en-US" sz="2000" i="1" dirty="0" smtClean="0"/>
              <a:t>outvars.txt</a:t>
            </a:r>
            <a:r>
              <a:rPr lang="en-US" altLang="en-US" sz="2000" dirty="0" smtClean="0"/>
              <a:t> file, creating the </a:t>
            </a:r>
            <a:r>
              <a:rPr lang="en-US" altLang="en-US" sz="2000" i="1" dirty="0" smtClean="0"/>
              <a:t>c3grs.lis</a:t>
            </a:r>
            <a:r>
              <a:rPr lang="en-US" altLang="en-US" sz="2000" dirty="0" smtClean="0"/>
              <a:t> file.  The </a:t>
            </a:r>
            <a:r>
              <a:rPr lang="en-US" altLang="en-US" sz="2000" i="1" dirty="0" smtClean="0"/>
              <a:t>outvars.txt</a:t>
            </a:r>
            <a:r>
              <a:rPr lang="en-US" altLang="en-US" sz="2000" dirty="0" smtClean="0"/>
              <a:t> file is an ASCII text file that contains the list of output variables you want to extract from the binary file, one variable per line</a:t>
            </a:r>
            <a:r>
              <a:rPr lang="en-US" altLang="en-US" sz="2000" dirty="0"/>
              <a:t> </a:t>
            </a:r>
            <a:r>
              <a:rPr lang="en-US" altLang="en-US" sz="2000" dirty="0" smtClean="0"/>
              <a:t>– you can name this file as you please.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04800"/>
            <a:ext cx="7772400" cy="762000"/>
          </a:xfrm>
        </p:spPr>
        <p:txBody>
          <a:bodyPr/>
          <a:lstStyle/>
          <a:p>
            <a:pPr eaLnBrk="1" hangingPunct="1"/>
            <a:r>
              <a:rPr lang="en-US" altLang="en-US" sz="2800" smtClean="0"/>
              <a:t>Data requirements for running the Century model</a:t>
            </a:r>
            <a:r>
              <a:rPr lang="en-US" altLang="en-US" smtClean="0">
                <a:latin typeface="Courier New" panose="02070309020205020404" pitchFamily="49" charset="0"/>
              </a:rPr>
              <a:t> </a:t>
            </a:r>
          </a:p>
        </p:txBody>
      </p:sp>
      <p:sp>
        <p:nvSpPr>
          <p:cNvPr id="8195" name="Rectangle 3"/>
          <p:cNvSpPr>
            <a:spLocks noGrp="1" noChangeArrowheads="1"/>
          </p:cNvSpPr>
          <p:nvPr>
            <p:ph type="body" idx="1"/>
          </p:nvPr>
        </p:nvSpPr>
        <p:spPr>
          <a:xfrm>
            <a:off x="381000" y="1143000"/>
            <a:ext cx="8458200" cy="5410200"/>
          </a:xfrm>
        </p:spPr>
        <p:txBody>
          <a:bodyPr/>
          <a:lstStyle/>
          <a:p>
            <a:pPr eaLnBrk="1" hangingPunct="1">
              <a:lnSpc>
                <a:spcPct val="90000"/>
              </a:lnSpc>
            </a:pPr>
            <a:r>
              <a:rPr lang="en-US" altLang="en-US" sz="2000" dirty="0" smtClean="0"/>
              <a:t>Type of system (grass, crop, savanna, forest)</a:t>
            </a:r>
          </a:p>
          <a:p>
            <a:pPr eaLnBrk="1" hangingPunct="1">
              <a:lnSpc>
                <a:spcPct val="90000"/>
              </a:lnSpc>
            </a:pPr>
            <a:r>
              <a:rPr lang="en-US" altLang="en-US" sz="2000" dirty="0" smtClean="0"/>
              <a:t>Average monthly precipitation (cm)</a:t>
            </a:r>
          </a:p>
          <a:p>
            <a:pPr eaLnBrk="1" hangingPunct="1">
              <a:lnSpc>
                <a:spcPct val="90000"/>
              </a:lnSpc>
            </a:pPr>
            <a:r>
              <a:rPr lang="en-US" altLang="en-US" sz="2000" dirty="0" smtClean="0"/>
              <a:t>Average monthly minimum temperature (ºC)</a:t>
            </a:r>
          </a:p>
          <a:p>
            <a:pPr eaLnBrk="1" hangingPunct="1">
              <a:lnSpc>
                <a:spcPct val="90000"/>
              </a:lnSpc>
            </a:pPr>
            <a:r>
              <a:rPr lang="en-US" altLang="en-US" sz="2000" dirty="0" smtClean="0"/>
              <a:t>Average monthly maximum temperatures (ºC)</a:t>
            </a:r>
          </a:p>
          <a:p>
            <a:pPr eaLnBrk="1" hangingPunct="1">
              <a:lnSpc>
                <a:spcPct val="90000"/>
              </a:lnSpc>
            </a:pPr>
            <a:r>
              <a:rPr lang="en-US" altLang="en-US" sz="2000" dirty="0" smtClean="0"/>
              <a:t>Site latitude and longitude (decimal degrees)</a:t>
            </a:r>
          </a:p>
          <a:p>
            <a:pPr eaLnBrk="1" hangingPunct="1">
              <a:lnSpc>
                <a:spcPct val="90000"/>
              </a:lnSpc>
            </a:pPr>
            <a:r>
              <a:rPr lang="en-US" altLang="en-US" sz="2000" dirty="0" smtClean="0"/>
              <a:t>Fraction sand, silt, and clay of the mineral soil, by layer (0.0-1.0)</a:t>
            </a:r>
          </a:p>
          <a:p>
            <a:pPr eaLnBrk="1" hangingPunct="1">
              <a:lnSpc>
                <a:spcPct val="90000"/>
              </a:lnSpc>
            </a:pPr>
            <a:r>
              <a:rPr lang="en-US" altLang="en-US" sz="2000" dirty="0" smtClean="0"/>
              <a:t>Bulk density of the soil, by layer (g cm</a:t>
            </a:r>
            <a:r>
              <a:rPr lang="en-US" altLang="en-US" sz="2000" baseline="30000" dirty="0" smtClean="0"/>
              <a:t>-3</a:t>
            </a:r>
            <a:r>
              <a:rPr lang="en-US" altLang="en-US" sz="2000" dirty="0" smtClean="0"/>
              <a:t>)</a:t>
            </a:r>
          </a:p>
          <a:p>
            <a:pPr eaLnBrk="1" hangingPunct="1">
              <a:lnSpc>
                <a:spcPct val="90000"/>
              </a:lnSpc>
            </a:pPr>
            <a:r>
              <a:rPr lang="en-US" altLang="en-US" sz="2000" dirty="0" smtClean="0"/>
              <a:t>Rooting depth </a:t>
            </a:r>
            <a:r>
              <a:rPr lang="en-US" altLang="en-US" sz="2000" dirty="0" smtClean="0"/>
              <a:t>of </a:t>
            </a:r>
            <a:r>
              <a:rPr lang="en-US" altLang="en-US" sz="2000" dirty="0" smtClean="0"/>
              <a:t>the vegetation (cm)</a:t>
            </a:r>
          </a:p>
          <a:p>
            <a:pPr eaLnBrk="1" hangingPunct="1">
              <a:lnSpc>
                <a:spcPct val="90000"/>
              </a:lnSpc>
            </a:pPr>
            <a:r>
              <a:rPr lang="en-US" altLang="en-US" sz="2000" dirty="0" smtClean="0"/>
              <a:t>Best estimate of annual wet and dry N deposition (g N m</a:t>
            </a:r>
            <a:r>
              <a:rPr lang="en-US" altLang="en-US" sz="2000" baseline="30000" dirty="0" smtClean="0"/>
              <a:t>-2</a:t>
            </a:r>
            <a:r>
              <a:rPr lang="en-US" altLang="en-US" sz="2000" dirty="0" smtClean="0"/>
              <a:t> yr</a:t>
            </a:r>
            <a:r>
              <a:rPr lang="en-US" altLang="en-US" sz="2000" baseline="30000" dirty="0" smtClean="0"/>
              <a:t>-1</a:t>
            </a:r>
            <a:r>
              <a:rPr lang="en-US" altLang="en-US" sz="2000" dirty="0" smtClean="0"/>
              <a:t>)</a:t>
            </a:r>
          </a:p>
          <a:p>
            <a:pPr eaLnBrk="1" hangingPunct="1">
              <a:lnSpc>
                <a:spcPct val="90000"/>
              </a:lnSpc>
            </a:pPr>
            <a:r>
              <a:rPr lang="en-US" altLang="en-US" sz="2000" dirty="0" smtClean="0"/>
              <a:t>Productivity of vegetation (g C m</a:t>
            </a:r>
            <a:r>
              <a:rPr lang="en-US" altLang="en-US" sz="2000" baseline="30000" dirty="0" smtClean="0"/>
              <a:t>-2</a:t>
            </a:r>
            <a:r>
              <a:rPr lang="en-US" altLang="en-US" sz="2000" dirty="0" smtClean="0"/>
              <a:t> per year or growing season)</a:t>
            </a:r>
          </a:p>
          <a:p>
            <a:pPr eaLnBrk="1" hangingPunct="1">
              <a:lnSpc>
                <a:spcPct val="90000"/>
              </a:lnSpc>
            </a:pPr>
            <a:r>
              <a:rPr lang="en-US" altLang="en-US" sz="2000" dirty="0" smtClean="0"/>
              <a:t>C:N ratio of above- and belowground vegetation  (split into leaves, branches, large wood, fine roots, and coarse roots for trees)</a:t>
            </a:r>
          </a:p>
          <a:p>
            <a:pPr eaLnBrk="1" hangingPunct="1">
              <a:lnSpc>
                <a:spcPct val="90000"/>
              </a:lnSpc>
            </a:pPr>
            <a:r>
              <a:rPr lang="en-US" altLang="en-US" sz="2000" dirty="0" smtClean="0"/>
              <a:t>Root to shoot ratio of vegetation (or % allocation of production to leaves, branches, large wood, fine roots, and coarse roots for trees)</a:t>
            </a:r>
          </a:p>
          <a:p>
            <a:pPr eaLnBrk="1" hangingPunct="1">
              <a:lnSpc>
                <a:spcPct val="90000"/>
              </a:lnSpc>
            </a:pPr>
            <a:r>
              <a:rPr lang="en-US" altLang="en-US" sz="2000" dirty="0" smtClean="0"/>
              <a:t>Lignin content of vegetation (above- and belowground for grasses; split into leaves, branches, large wood, fine roots, and coarse roots for trees)</a:t>
            </a:r>
          </a:p>
          <a:p>
            <a:pPr eaLnBrk="1" hangingPunct="1">
              <a:lnSpc>
                <a:spcPct val="90000"/>
              </a:lnSpc>
            </a:pPr>
            <a:endParaRPr lang="en-US" altLang="en-US" sz="2000" dirty="0" smtClean="0"/>
          </a:p>
        </p:txBody>
      </p:sp>
    </p:spTree>
    <p:extLst>
      <p:ext uri="{BB962C8B-B14F-4D97-AF65-F5344CB8AC3E}">
        <p14:creationId xmlns:p14="http://schemas.microsoft.com/office/powerpoint/2010/main" val="180027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z="2800" smtClean="0"/>
              <a:t>Additional data requirements for running the Century model</a:t>
            </a:r>
          </a:p>
        </p:txBody>
      </p:sp>
      <p:sp>
        <p:nvSpPr>
          <p:cNvPr id="9219" name="Rectangle 3"/>
          <p:cNvSpPr>
            <a:spLocks noGrp="1" noChangeArrowheads="1"/>
          </p:cNvSpPr>
          <p:nvPr>
            <p:ph type="body" idx="1"/>
          </p:nvPr>
        </p:nvSpPr>
        <p:spPr/>
        <p:txBody>
          <a:bodyPr/>
          <a:lstStyle/>
          <a:p>
            <a:pPr eaLnBrk="1" hangingPunct="1"/>
            <a:r>
              <a:rPr lang="en-US" altLang="en-US" sz="2000" smtClean="0"/>
              <a:t>C in the soil organic matter in the top 20 cm of soil (g C m</a:t>
            </a:r>
            <a:r>
              <a:rPr lang="en-US" altLang="en-US" sz="2000" baseline="30000" smtClean="0"/>
              <a:t>-2</a:t>
            </a:r>
            <a:r>
              <a:rPr lang="en-US" altLang="en-US" sz="2000" smtClean="0"/>
              <a:t>)</a:t>
            </a:r>
          </a:p>
          <a:p>
            <a:pPr eaLnBrk="1" hangingPunct="1"/>
            <a:r>
              <a:rPr lang="en-US" altLang="en-US" sz="2000" smtClean="0"/>
              <a:t>N in the soil organic matter in the top 20 cm of soil (g N m</a:t>
            </a:r>
            <a:r>
              <a:rPr lang="en-US" altLang="en-US" sz="2000" baseline="30000" smtClean="0"/>
              <a:t>-2</a:t>
            </a:r>
            <a:r>
              <a:rPr lang="en-US" altLang="en-US" sz="2000" smtClean="0"/>
              <a:t>)</a:t>
            </a:r>
          </a:p>
          <a:p>
            <a:pPr eaLnBrk="1" hangingPunct="1"/>
            <a:r>
              <a:rPr lang="en-US" altLang="en-US" sz="2000" smtClean="0"/>
              <a:t>Do you want to include fire in your simulation of the system?</a:t>
            </a:r>
          </a:p>
          <a:p>
            <a:pPr eaLnBrk="1" hangingPunct="1"/>
            <a:r>
              <a:rPr lang="en-US" altLang="en-US" sz="2000" smtClean="0"/>
              <a:t>Is the system tilled?</a:t>
            </a:r>
          </a:p>
          <a:p>
            <a:pPr eaLnBrk="1" hangingPunct="1"/>
            <a:r>
              <a:rPr lang="en-US" altLang="en-US" sz="2000" smtClean="0"/>
              <a:t>Amount of fertilizer added (g N m</a:t>
            </a:r>
            <a:r>
              <a:rPr lang="en-US" altLang="en-US" sz="2000" baseline="30000" smtClean="0"/>
              <a:t>-2</a:t>
            </a:r>
            <a:r>
              <a:rPr lang="en-US" altLang="en-US" sz="2000" smtClean="0"/>
              <a:t>)?</a:t>
            </a:r>
          </a:p>
          <a:p>
            <a:pPr eaLnBrk="1" hangingPunct="1"/>
            <a:r>
              <a:rPr lang="en-US" altLang="en-US" sz="2000" smtClean="0"/>
              <a:t>Do you want to simulate grazing?</a:t>
            </a:r>
          </a:p>
          <a:p>
            <a:pPr eaLnBrk="1" hangingPunct="1"/>
            <a:r>
              <a:rPr lang="en-US" altLang="en-US" sz="2000" smtClean="0"/>
              <a:t>What type of harvest is conducted?</a:t>
            </a:r>
          </a:p>
          <a:p>
            <a:pPr eaLnBrk="1" hangingPunct="1"/>
            <a:r>
              <a:rPr lang="en-US" altLang="en-US" sz="2000" smtClean="0"/>
              <a:t>How many cm of water are added through irrigation?</a:t>
            </a:r>
          </a:p>
          <a:p>
            <a:pPr eaLnBrk="1" hangingPunct="1"/>
            <a:r>
              <a:rPr lang="en-US" altLang="en-US" sz="2000" smtClean="0"/>
              <a:t>How much and what type of organic amendment is added (manure, fish meal, green manure, straw, compost)?</a:t>
            </a:r>
          </a:p>
          <a:p>
            <a:pPr eaLnBrk="1" hangingPunct="1"/>
            <a:r>
              <a:rPr lang="en-US" altLang="en-US" sz="2000" smtClean="0"/>
              <a:t>Is your system flooded at any point during the year?</a:t>
            </a:r>
          </a:p>
        </p:txBody>
      </p:sp>
    </p:spTree>
    <p:extLst>
      <p:ext uri="{BB962C8B-B14F-4D97-AF65-F5344CB8AC3E}">
        <p14:creationId xmlns:p14="http://schemas.microsoft.com/office/powerpoint/2010/main" val="278872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81000"/>
            <a:ext cx="7772400" cy="457200"/>
          </a:xfrm>
        </p:spPr>
        <p:txBody>
          <a:bodyPr/>
          <a:lstStyle/>
          <a:p>
            <a:pPr eaLnBrk="1" hangingPunct="1"/>
            <a:r>
              <a:rPr lang="en-US" altLang="en-US" sz="2800" dirty="0" smtClean="0"/>
              <a:t>Block scheduling notes</a:t>
            </a:r>
          </a:p>
        </p:txBody>
      </p:sp>
      <p:sp>
        <p:nvSpPr>
          <p:cNvPr id="10243" name="Rectangle 3"/>
          <p:cNvSpPr>
            <a:spLocks noGrp="1" noChangeArrowheads="1"/>
          </p:cNvSpPr>
          <p:nvPr>
            <p:ph type="body" idx="1"/>
          </p:nvPr>
        </p:nvSpPr>
        <p:spPr>
          <a:xfrm>
            <a:off x="685800" y="990600"/>
            <a:ext cx="7772400" cy="2819400"/>
          </a:xfrm>
        </p:spPr>
        <p:txBody>
          <a:bodyPr/>
          <a:lstStyle/>
          <a:p>
            <a:pPr eaLnBrk="1" hangingPunct="1">
              <a:lnSpc>
                <a:spcPct val="90000"/>
              </a:lnSpc>
            </a:pPr>
            <a:r>
              <a:rPr lang="en-US" altLang="en-US" sz="2000" dirty="0" smtClean="0"/>
              <a:t>A block is a series of events which will repeat themselves, in sequence, until the ending time of the block is reached.</a:t>
            </a:r>
          </a:p>
          <a:p>
            <a:pPr eaLnBrk="1" hangingPunct="1">
              <a:lnSpc>
                <a:spcPct val="90000"/>
              </a:lnSpc>
            </a:pPr>
            <a:r>
              <a:rPr lang="en-US" altLang="en-US" sz="2000" dirty="0" smtClean="0"/>
              <a:t>Example: one </a:t>
            </a:r>
            <a:r>
              <a:rPr lang="en-US" altLang="en-US" sz="2000" dirty="0" smtClean="0"/>
              <a:t>year repeating sequence, e.g. continuous corn, scheduled to occur from years </a:t>
            </a:r>
            <a:r>
              <a:rPr lang="en-US" altLang="en-US" sz="2000" dirty="0" smtClean="0"/>
              <a:t>1981-1990</a:t>
            </a:r>
            <a:endParaRPr lang="en-US" altLang="en-US" sz="2000" dirty="0" smtClean="0"/>
          </a:p>
          <a:p>
            <a:pPr lvl="1" eaLnBrk="1" hangingPunct="1">
              <a:lnSpc>
                <a:spcPct val="90000"/>
              </a:lnSpc>
            </a:pPr>
            <a:r>
              <a:rPr lang="en-US" altLang="en-US" sz="2000" dirty="0" smtClean="0"/>
              <a:t>Year </a:t>
            </a:r>
            <a:r>
              <a:rPr lang="en-US" altLang="en-US" sz="2000" dirty="0" smtClean="0"/>
              <a:t>1981</a:t>
            </a:r>
            <a:r>
              <a:rPr lang="en-US" altLang="en-US" sz="2000" dirty="0" smtClean="0"/>
              <a:t>, grow corn</a:t>
            </a:r>
          </a:p>
          <a:p>
            <a:pPr lvl="1" eaLnBrk="1" hangingPunct="1">
              <a:lnSpc>
                <a:spcPct val="90000"/>
              </a:lnSpc>
            </a:pPr>
            <a:r>
              <a:rPr lang="en-US" altLang="en-US" sz="2000" dirty="0" smtClean="0"/>
              <a:t>Year </a:t>
            </a:r>
            <a:r>
              <a:rPr lang="en-US" altLang="en-US" sz="2000" dirty="0" smtClean="0"/>
              <a:t>1982</a:t>
            </a:r>
            <a:r>
              <a:rPr lang="en-US" altLang="en-US" sz="2000" dirty="0" smtClean="0"/>
              <a:t>, grow corn</a:t>
            </a:r>
          </a:p>
          <a:p>
            <a:pPr lvl="1" eaLnBrk="1" hangingPunct="1">
              <a:lnSpc>
                <a:spcPct val="90000"/>
              </a:lnSpc>
            </a:pPr>
            <a:r>
              <a:rPr lang="en-US" altLang="en-US" sz="2000" dirty="0" smtClean="0"/>
              <a:t>…</a:t>
            </a:r>
          </a:p>
          <a:p>
            <a:pPr lvl="1" eaLnBrk="1" hangingPunct="1">
              <a:lnSpc>
                <a:spcPct val="90000"/>
              </a:lnSpc>
            </a:pPr>
            <a:r>
              <a:rPr lang="en-US" altLang="en-US" sz="2000" dirty="0" smtClean="0"/>
              <a:t>Year 1990, grow </a:t>
            </a:r>
            <a:r>
              <a:rPr lang="en-US" altLang="en-US" sz="2000" dirty="0" smtClean="0"/>
              <a:t>corn</a:t>
            </a:r>
          </a:p>
          <a:p>
            <a:pPr lvl="1" eaLnBrk="1" hangingPunct="1">
              <a:lnSpc>
                <a:spcPct val="90000"/>
              </a:lnSpc>
            </a:pPr>
            <a:endParaRPr lang="en-US" altLang="en-US" sz="2000" dirty="0" smtClean="0"/>
          </a:p>
        </p:txBody>
      </p:sp>
      <p:sp>
        <p:nvSpPr>
          <p:cNvPr id="3" name="TextBox 2"/>
          <p:cNvSpPr txBox="1"/>
          <p:nvPr/>
        </p:nvSpPr>
        <p:spPr>
          <a:xfrm>
            <a:off x="4724400" y="2400300"/>
            <a:ext cx="3657600" cy="4031873"/>
          </a:xfrm>
          <a:prstGeom prst="rect">
            <a:avLst/>
          </a:prstGeom>
          <a:noFill/>
          <a:ln>
            <a:solidFill>
              <a:schemeClr val="tx1"/>
            </a:solidFill>
          </a:ln>
        </p:spPr>
        <p:txBody>
          <a:bodyPr wrap="square" rtlCol="0">
            <a:spAutoFit/>
          </a:bodyPr>
          <a:lstStyle/>
          <a:p>
            <a:r>
              <a:rPr lang="en-US" sz="1600" dirty="0"/>
              <a:t>4            </a:t>
            </a:r>
            <a:r>
              <a:rPr lang="en-US" sz="1600" dirty="0" smtClean="0"/>
              <a:t>Block </a:t>
            </a:r>
            <a:r>
              <a:rPr lang="en-US" sz="1600" dirty="0"/>
              <a:t># </a:t>
            </a:r>
            <a:r>
              <a:rPr lang="en-US" sz="1600" dirty="0" smtClean="0"/>
              <a:t>continuous corn</a:t>
            </a:r>
            <a:r>
              <a:rPr lang="en-US" sz="1600" dirty="0"/>
              <a:t>, w/ </a:t>
            </a:r>
            <a:r>
              <a:rPr lang="en-US" sz="1600" dirty="0" err="1" smtClean="0"/>
              <a:t>fert</a:t>
            </a:r>
            <a:endParaRPr lang="en-US" sz="1600" dirty="0"/>
          </a:p>
          <a:p>
            <a:r>
              <a:rPr lang="en-US" sz="1600" dirty="0" smtClean="0"/>
              <a:t>1990      Last </a:t>
            </a:r>
            <a:r>
              <a:rPr lang="en-US" sz="1600" dirty="0"/>
              <a:t>year</a:t>
            </a:r>
          </a:p>
          <a:p>
            <a:r>
              <a:rPr lang="en-US" sz="1600" dirty="0" smtClean="0"/>
              <a:t>1            Repeats </a:t>
            </a:r>
            <a:r>
              <a:rPr lang="en-US" sz="1600" dirty="0"/>
              <a:t># years</a:t>
            </a:r>
          </a:p>
          <a:p>
            <a:r>
              <a:rPr lang="en-US" sz="1600" dirty="0" smtClean="0"/>
              <a:t>1981      Output </a:t>
            </a:r>
            <a:r>
              <a:rPr lang="en-US" sz="1600" dirty="0"/>
              <a:t>starting year</a:t>
            </a:r>
          </a:p>
          <a:p>
            <a:r>
              <a:rPr lang="en-US" sz="1600" dirty="0"/>
              <a:t>1           </a:t>
            </a:r>
            <a:r>
              <a:rPr lang="en-US" sz="1600" dirty="0" smtClean="0"/>
              <a:t> </a:t>
            </a:r>
            <a:r>
              <a:rPr lang="en-US" sz="1600" dirty="0"/>
              <a:t>Output month</a:t>
            </a:r>
          </a:p>
          <a:p>
            <a:r>
              <a:rPr lang="en-US" sz="1600" dirty="0"/>
              <a:t>1           </a:t>
            </a:r>
            <a:r>
              <a:rPr lang="en-US" sz="1600" dirty="0" smtClean="0"/>
              <a:t> </a:t>
            </a:r>
            <a:r>
              <a:rPr lang="en-US" sz="1600" dirty="0"/>
              <a:t>Output interval</a:t>
            </a:r>
          </a:p>
          <a:p>
            <a:r>
              <a:rPr lang="en-US" sz="1600" dirty="0" smtClean="0"/>
              <a:t>C           </a:t>
            </a:r>
            <a:r>
              <a:rPr lang="en-US" sz="1600" dirty="0"/>
              <a:t>Weather choice</a:t>
            </a:r>
          </a:p>
          <a:p>
            <a:r>
              <a:rPr lang="en-US" sz="1600" dirty="0" smtClean="0"/>
              <a:t>   1    </a:t>
            </a:r>
            <a:r>
              <a:rPr lang="en-US" sz="1600" dirty="0"/>
              <a:t>5 </a:t>
            </a:r>
            <a:r>
              <a:rPr lang="en-US" sz="1600" dirty="0" smtClean="0"/>
              <a:t> CULT </a:t>
            </a:r>
            <a:r>
              <a:rPr lang="en-US" sz="1600" dirty="0"/>
              <a:t>J    </a:t>
            </a:r>
          </a:p>
          <a:p>
            <a:r>
              <a:rPr lang="en-US" sz="1600" dirty="0"/>
              <a:t>   </a:t>
            </a:r>
            <a:r>
              <a:rPr lang="en-US" sz="1600" dirty="0" smtClean="0"/>
              <a:t>1    </a:t>
            </a:r>
            <a:r>
              <a:rPr lang="en-US" sz="1600" dirty="0"/>
              <a:t>5 </a:t>
            </a:r>
            <a:r>
              <a:rPr lang="en-US" sz="1600" dirty="0" smtClean="0"/>
              <a:t> CROP </a:t>
            </a:r>
            <a:r>
              <a:rPr lang="en-US" sz="1600" dirty="0"/>
              <a:t>C5</a:t>
            </a:r>
          </a:p>
          <a:p>
            <a:r>
              <a:rPr lang="en-US" sz="1600" dirty="0"/>
              <a:t>   </a:t>
            </a:r>
            <a:r>
              <a:rPr lang="en-US" sz="1600" dirty="0" smtClean="0"/>
              <a:t>1    </a:t>
            </a:r>
            <a:r>
              <a:rPr lang="en-US" sz="1600" dirty="0"/>
              <a:t>5 </a:t>
            </a:r>
            <a:r>
              <a:rPr lang="en-US" sz="1600" dirty="0" smtClean="0"/>
              <a:t> PLTM</a:t>
            </a:r>
            <a:endParaRPr lang="en-US" sz="1600" dirty="0"/>
          </a:p>
          <a:p>
            <a:r>
              <a:rPr lang="en-US" sz="1600" dirty="0"/>
              <a:t>   </a:t>
            </a:r>
            <a:r>
              <a:rPr lang="en-US" sz="1600" dirty="0" smtClean="0"/>
              <a:t>1    </a:t>
            </a:r>
            <a:r>
              <a:rPr lang="en-US" sz="1600" dirty="0"/>
              <a:t>5 </a:t>
            </a:r>
            <a:r>
              <a:rPr lang="en-US" sz="1600" dirty="0" smtClean="0"/>
              <a:t> FERT </a:t>
            </a:r>
            <a:r>
              <a:rPr lang="en-US" sz="1600" dirty="0"/>
              <a:t>N9</a:t>
            </a:r>
          </a:p>
          <a:p>
            <a:r>
              <a:rPr lang="en-US" sz="1600" dirty="0"/>
              <a:t>   </a:t>
            </a:r>
            <a:r>
              <a:rPr lang="en-US" sz="1600" dirty="0" smtClean="0"/>
              <a:t>1    </a:t>
            </a:r>
            <a:r>
              <a:rPr lang="en-US" sz="1600" dirty="0"/>
              <a:t>5 </a:t>
            </a:r>
            <a:r>
              <a:rPr lang="en-US" sz="1600" dirty="0" smtClean="0"/>
              <a:t> CULT </a:t>
            </a:r>
            <a:r>
              <a:rPr lang="en-US" sz="1600" dirty="0"/>
              <a:t>C</a:t>
            </a:r>
          </a:p>
          <a:p>
            <a:r>
              <a:rPr lang="en-US" sz="1600" dirty="0"/>
              <a:t>   </a:t>
            </a:r>
            <a:r>
              <a:rPr lang="en-US" sz="1600" dirty="0" smtClean="0"/>
              <a:t>1    7  CULT </a:t>
            </a:r>
            <a:r>
              <a:rPr lang="en-US" sz="1600" dirty="0"/>
              <a:t>C</a:t>
            </a:r>
          </a:p>
          <a:p>
            <a:r>
              <a:rPr lang="en-US" sz="1600" dirty="0"/>
              <a:t>   </a:t>
            </a:r>
            <a:r>
              <a:rPr lang="en-US" sz="1600" dirty="0" smtClean="0"/>
              <a:t>1   </a:t>
            </a:r>
            <a:r>
              <a:rPr lang="en-US" sz="1600" dirty="0"/>
              <a:t>10 HARV G    </a:t>
            </a:r>
          </a:p>
          <a:p>
            <a:r>
              <a:rPr lang="en-US" sz="1600" dirty="0"/>
              <a:t>   </a:t>
            </a:r>
            <a:r>
              <a:rPr lang="en-US" sz="1600" dirty="0" smtClean="0"/>
              <a:t>1   </a:t>
            </a:r>
            <a:r>
              <a:rPr lang="en-US" sz="1600" dirty="0"/>
              <a:t>10 LAST</a:t>
            </a:r>
          </a:p>
          <a:p>
            <a:r>
              <a:rPr lang="en-US" sz="1600" dirty="0"/>
              <a:t>-999 -999 X</a:t>
            </a:r>
          </a:p>
        </p:txBody>
      </p:sp>
    </p:spTree>
    <p:extLst>
      <p:ext uri="{BB962C8B-B14F-4D97-AF65-F5344CB8AC3E}">
        <p14:creationId xmlns:p14="http://schemas.microsoft.com/office/powerpoint/2010/main" val="3661479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81000"/>
            <a:ext cx="7772400" cy="457200"/>
          </a:xfrm>
        </p:spPr>
        <p:txBody>
          <a:bodyPr/>
          <a:lstStyle/>
          <a:p>
            <a:pPr eaLnBrk="1" hangingPunct="1"/>
            <a:r>
              <a:rPr lang="en-US" altLang="en-US" sz="2800" dirty="0" smtClean="0"/>
              <a:t>Block scheduling </a:t>
            </a:r>
            <a:r>
              <a:rPr lang="en-US" altLang="en-US" sz="2800" dirty="0" smtClean="0"/>
              <a:t>notes cont’d</a:t>
            </a:r>
            <a:endParaRPr lang="en-US" altLang="en-US" sz="2800" dirty="0" smtClean="0"/>
          </a:p>
        </p:txBody>
      </p:sp>
      <p:sp>
        <p:nvSpPr>
          <p:cNvPr id="10243" name="Rectangle 3"/>
          <p:cNvSpPr>
            <a:spLocks noGrp="1" noChangeArrowheads="1"/>
          </p:cNvSpPr>
          <p:nvPr>
            <p:ph type="body" idx="1"/>
          </p:nvPr>
        </p:nvSpPr>
        <p:spPr>
          <a:xfrm>
            <a:off x="685800" y="990600"/>
            <a:ext cx="7772400" cy="5638800"/>
          </a:xfrm>
        </p:spPr>
        <p:txBody>
          <a:bodyPr/>
          <a:lstStyle/>
          <a:p>
            <a:pPr eaLnBrk="1" hangingPunct="1">
              <a:lnSpc>
                <a:spcPct val="90000"/>
              </a:lnSpc>
            </a:pPr>
            <a:r>
              <a:rPr lang="en-US" altLang="en-US" sz="2000" dirty="0" smtClean="0"/>
              <a:t>Two </a:t>
            </a:r>
            <a:r>
              <a:rPr lang="en-US" altLang="en-US" sz="2000" dirty="0" smtClean="0"/>
              <a:t>year repeating sequence, e.g. </a:t>
            </a:r>
            <a:r>
              <a:rPr lang="en-US" altLang="en-US" sz="2000" dirty="0" smtClean="0"/>
              <a:t>winter wheat/fallow</a:t>
            </a:r>
            <a:r>
              <a:rPr lang="en-US" altLang="en-US" sz="2000" dirty="0" smtClean="0"/>
              <a:t>, scheduled to occur from years </a:t>
            </a:r>
            <a:r>
              <a:rPr lang="en-US" altLang="en-US" sz="2000" dirty="0" smtClean="0"/>
              <a:t>1985-2000</a:t>
            </a:r>
            <a:endParaRPr lang="en-US" altLang="en-US" sz="2000" dirty="0" smtClean="0"/>
          </a:p>
          <a:p>
            <a:pPr lvl="1" eaLnBrk="1" hangingPunct="1">
              <a:lnSpc>
                <a:spcPct val="90000"/>
              </a:lnSpc>
            </a:pPr>
            <a:r>
              <a:rPr lang="en-US" altLang="en-US" sz="2000" dirty="0" smtClean="0"/>
              <a:t>Year </a:t>
            </a:r>
            <a:r>
              <a:rPr lang="en-US" altLang="en-US" sz="2000" dirty="0" smtClean="0"/>
              <a:t>1985</a:t>
            </a:r>
            <a:r>
              <a:rPr lang="en-US" altLang="en-US" sz="2000" dirty="0" smtClean="0"/>
              <a:t>, grow wheat</a:t>
            </a:r>
          </a:p>
          <a:p>
            <a:pPr lvl="1" eaLnBrk="1" hangingPunct="1">
              <a:lnSpc>
                <a:spcPct val="90000"/>
              </a:lnSpc>
            </a:pPr>
            <a:r>
              <a:rPr lang="en-US" altLang="en-US" sz="2000" dirty="0" smtClean="0"/>
              <a:t>Year </a:t>
            </a:r>
            <a:r>
              <a:rPr lang="en-US" altLang="en-US" sz="2000" dirty="0" smtClean="0"/>
              <a:t>1986</a:t>
            </a:r>
            <a:r>
              <a:rPr lang="en-US" altLang="en-US" sz="2000" dirty="0" smtClean="0"/>
              <a:t>, fallow</a:t>
            </a:r>
          </a:p>
          <a:p>
            <a:pPr lvl="1" eaLnBrk="1" hangingPunct="1">
              <a:lnSpc>
                <a:spcPct val="90000"/>
              </a:lnSpc>
            </a:pPr>
            <a:r>
              <a:rPr lang="en-US" altLang="en-US" sz="2000" dirty="0" smtClean="0"/>
              <a:t>Year </a:t>
            </a:r>
            <a:r>
              <a:rPr lang="en-US" altLang="en-US" sz="2000" dirty="0" smtClean="0"/>
              <a:t>1987</a:t>
            </a:r>
            <a:r>
              <a:rPr lang="en-US" altLang="en-US" sz="2000" dirty="0" smtClean="0"/>
              <a:t>, grow wheat</a:t>
            </a:r>
          </a:p>
          <a:p>
            <a:pPr lvl="1" eaLnBrk="1" hangingPunct="1">
              <a:lnSpc>
                <a:spcPct val="90000"/>
              </a:lnSpc>
            </a:pPr>
            <a:r>
              <a:rPr lang="en-US" altLang="en-US" sz="2000" dirty="0" smtClean="0"/>
              <a:t>Year </a:t>
            </a:r>
            <a:r>
              <a:rPr lang="en-US" altLang="en-US" sz="2000" dirty="0" smtClean="0"/>
              <a:t>1988</a:t>
            </a:r>
            <a:r>
              <a:rPr lang="en-US" altLang="en-US" sz="2000" dirty="0" smtClean="0"/>
              <a:t>, fallow</a:t>
            </a:r>
          </a:p>
          <a:p>
            <a:pPr lvl="1" eaLnBrk="1" hangingPunct="1">
              <a:lnSpc>
                <a:spcPct val="90000"/>
              </a:lnSpc>
            </a:pPr>
            <a:r>
              <a:rPr lang="en-US" altLang="en-US" sz="2000" dirty="0" smtClean="0"/>
              <a:t>…</a:t>
            </a:r>
          </a:p>
          <a:p>
            <a:pPr lvl="1" eaLnBrk="1" hangingPunct="1">
              <a:lnSpc>
                <a:spcPct val="90000"/>
              </a:lnSpc>
            </a:pPr>
            <a:r>
              <a:rPr lang="en-US" altLang="en-US" sz="2000" dirty="0" smtClean="0"/>
              <a:t>Year 1999, grow wheat</a:t>
            </a:r>
          </a:p>
          <a:p>
            <a:pPr lvl="1" eaLnBrk="1" hangingPunct="1">
              <a:lnSpc>
                <a:spcPct val="90000"/>
              </a:lnSpc>
            </a:pPr>
            <a:r>
              <a:rPr lang="en-US" altLang="en-US" sz="2000" dirty="0" smtClean="0"/>
              <a:t>Year 2000, fallow</a:t>
            </a:r>
          </a:p>
        </p:txBody>
      </p:sp>
      <p:sp>
        <p:nvSpPr>
          <p:cNvPr id="4" name="TextBox 3"/>
          <p:cNvSpPr txBox="1"/>
          <p:nvPr/>
        </p:nvSpPr>
        <p:spPr>
          <a:xfrm>
            <a:off x="4572000" y="1600200"/>
            <a:ext cx="3657600" cy="4524315"/>
          </a:xfrm>
          <a:prstGeom prst="rect">
            <a:avLst/>
          </a:prstGeom>
          <a:noFill/>
          <a:ln>
            <a:solidFill>
              <a:schemeClr val="tx1"/>
            </a:solidFill>
          </a:ln>
        </p:spPr>
        <p:txBody>
          <a:bodyPr wrap="square" rtlCol="0">
            <a:spAutoFit/>
          </a:bodyPr>
          <a:lstStyle/>
          <a:p>
            <a:r>
              <a:rPr lang="en-US" sz="1600" dirty="0" smtClean="0"/>
              <a:t>5            Block </a:t>
            </a:r>
            <a:r>
              <a:rPr lang="en-US" sz="1600" dirty="0"/>
              <a:t># </a:t>
            </a:r>
            <a:r>
              <a:rPr lang="en-US" sz="1600" dirty="0" smtClean="0"/>
              <a:t>winter wheat/fallow</a:t>
            </a:r>
            <a:endParaRPr lang="en-US" sz="1600" dirty="0"/>
          </a:p>
          <a:p>
            <a:r>
              <a:rPr lang="en-US" sz="1600" dirty="0" smtClean="0"/>
              <a:t>2000      Last </a:t>
            </a:r>
            <a:r>
              <a:rPr lang="en-US" sz="1600" dirty="0"/>
              <a:t>year</a:t>
            </a:r>
          </a:p>
          <a:p>
            <a:r>
              <a:rPr lang="en-US" sz="1600" dirty="0"/>
              <a:t>2</a:t>
            </a:r>
            <a:r>
              <a:rPr lang="en-US" sz="1600" dirty="0" smtClean="0"/>
              <a:t>            Repeats </a:t>
            </a:r>
            <a:r>
              <a:rPr lang="en-US" sz="1600" dirty="0"/>
              <a:t># years</a:t>
            </a:r>
          </a:p>
          <a:p>
            <a:r>
              <a:rPr lang="en-US" sz="1600" dirty="0" smtClean="0"/>
              <a:t>1985      Output </a:t>
            </a:r>
            <a:r>
              <a:rPr lang="en-US" sz="1600" dirty="0"/>
              <a:t>starting year</a:t>
            </a:r>
          </a:p>
          <a:p>
            <a:r>
              <a:rPr lang="en-US" sz="1600" dirty="0"/>
              <a:t>1           </a:t>
            </a:r>
            <a:r>
              <a:rPr lang="en-US" sz="1600" dirty="0" smtClean="0"/>
              <a:t> </a:t>
            </a:r>
            <a:r>
              <a:rPr lang="en-US" sz="1600" dirty="0"/>
              <a:t>Output month</a:t>
            </a:r>
          </a:p>
          <a:p>
            <a:r>
              <a:rPr lang="en-US" sz="1600" dirty="0"/>
              <a:t>1           </a:t>
            </a:r>
            <a:r>
              <a:rPr lang="en-US" sz="1600" dirty="0" smtClean="0"/>
              <a:t> </a:t>
            </a:r>
            <a:r>
              <a:rPr lang="en-US" sz="1600" dirty="0"/>
              <a:t>Output interval</a:t>
            </a:r>
          </a:p>
          <a:p>
            <a:r>
              <a:rPr lang="en-US" sz="1600" dirty="0"/>
              <a:t>F            Weather choice</a:t>
            </a:r>
          </a:p>
          <a:p>
            <a:r>
              <a:rPr lang="en-US" sz="1600" dirty="0" err="1"/>
              <a:t>weldCO.wth</a:t>
            </a:r>
            <a:endParaRPr lang="en-US" sz="1600" dirty="0"/>
          </a:p>
          <a:p>
            <a:r>
              <a:rPr lang="en-US" sz="1600" dirty="0"/>
              <a:t>   1    </a:t>
            </a:r>
            <a:r>
              <a:rPr lang="en-US" sz="1600" dirty="0" smtClean="0"/>
              <a:t>5  CULT </a:t>
            </a:r>
            <a:r>
              <a:rPr lang="en-US" sz="1600" dirty="0"/>
              <a:t>F    </a:t>
            </a:r>
          </a:p>
          <a:p>
            <a:r>
              <a:rPr lang="en-US" sz="1600" dirty="0"/>
              <a:t>   1   </a:t>
            </a:r>
            <a:r>
              <a:rPr lang="en-US" sz="1600" dirty="0" smtClean="0"/>
              <a:t> </a:t>
            </a:r>
            <a:r>
              <a:rPr lang="en-US" sz="1600" dirty="0"/>
              <a:t>6 </a:t>
            </a:r>
            <a:r>
              <a:rPr lang="en-US" sz="1600" dirty="0" smtClean="0"/>
              <a:t> CULT </a:t>
            </a:r>
            <a:r>
              <a:rPr lang="en-US" sz="1600" dirty="0"/>
              <a:t>F    </a:t>
            </a:r>
          </a:p>
          <a:p>
            <a:r>
              <a:rPr lang="en-US" sz="1600" dirty="0"/>
              <a:t>   1   </a:t>
            </a:r>
            <a:r>
              <a:rPr lang="en-US" sz="1600" dirty="0" smtClean="0"/>
              <a:t> </a:t>
            </a:r>
            <a:r>
              <a:rPr lang="en-US" sz="1600" dirty="0"/>
              <a:t>7 </a:t>
            </a:r>
            <a:r>
              <a:rPr lang="en-US" sz="1600" dirty="0" smtClean="0"/>
              <a:t> CULT </a:t>
            </a:r>
            <a:r>
              <a:rPr lang="en-US" sz="1600" dirty="0"/>
              <a:t>F    </a:t>
            </a:r>
          </a:p>
          <a:p>
            <a:r>
              <a:rPr lang="en-US" sz="1600" dirty="0"/>
              <a:t>   1   </a:t>
            </a:r>
            <a:r>
              <a:rPr lang="en-US" sz="1600" dirty="0" smtClean="0"/>
              <a:t> </a:t>
            </a:r>
            <a:r>
              <a:rPr lang="en-US" sz="1600" dirty="0"/>
              <a:t>8 </a:t>
            </a:r>
            <a:r>
              <a:rPr lang="en-US" sz="1600" dirty="0" smtClean="0"/>
              <a:t> CULT </a:t>
            </a:r>
            <a:r>
              <a:rPr lang="en-US" sz="1600" dirty="0"/>
              <a:t>G </a:t>
            </a:r>
          </a:p>
          <a:p>
            <a:r>
              <a:rPr lang="en-US" sz="1600" dirty="0"/>
              <a:t>   1   </a:t>
            </a:r>
            <a:r>
              <a:rPr lang="en-US" sz="1600" dirty="0" smtClean="0"/>
              <a:t> </a:t>
            </a:r>
            <a:r>
              <a:rPr lang="en-US" sz="1600" dirty="0"/>
              <a:t>9 </a:t>
            </a:r>
            <a:r>
              <a:rPr lang="en-US" sz="1600" dirty="0" smtClean="0"/>
              <a:t> CULT </a:t>
            </a:r>
            <a:r>
              <a:rPr lang="en-US" sz="1600" dirty="0"/>
              <a:t>A</a:t>
            </a:r>
          </a:p>
          <a:p>
            <a:r>
              <a:rPr lang="en-US" sz="1600" dirty="0"/>
              <a:t>   1   </a:t>
            </a:r>
            <a:r>
              <a:rPr lang="en-US" sz="1600" dirty="0" smtClean="0"/>
              <a:t> </a:t>
            </a:r>
            <a:r>
              <a:rPr lang="en-US" sz="1600" dirty="0"/>
              <a:t>9 </a:t>
            </a:r>
            <a:r>
              <a:rPr lang="en-US" sz="1600" dirty="0" smtClean="0"/>
              <a:t> CROP </a:t>
            </a:r>
            <a:r>
              <a:rPr lang="en-US" sz="1600" dirty="0"/>
              <a:t>W3   </a:t>
            </a:r>
          </a:p>
          <a:p>
            <a:r>
              <a:rPr lang="en-US" sz="1600" dirty="0"/>
              <a:t>   1   </a:t>
            </a:r>
            <a:r>
              <a:rPr lang="en-US" sz="1600" dirty="0" smtClean="0"/>
              <a:t> </a:t>
            </a:r>
            <a:r>
              <a:rPr lang="en-US" sz="1600" dirty="0"/>
              <a:t>9 </a:t>
            </a:r>
            <a:r>
              <a:rPr lang="en-US" sz="1600" dirty="0" smtClean="0"/>
              <a:t> PLTM</a:t>
            </a:r>
            <a:endParaRPr lang="en-US" sz="1600" dirty="0"/>
          </a:p>
          <a:p>
            <a:r>
              <a:rPr lang="en-US" sz="1600" dirty="0"/>
              <a:t>   1   </a:t>
            </a:r>
            <a:r>
              <a:rPr lang="en-US" sz="1600" dirty="0" smtClean="0"/>
              <a:t> </a:t>
            </a:r>
            <a:r>
              <a:rPr lang="en-US" sz="1600" dirty="0"/>
              <a:t>9 </a:t>
            </a:r>
            <a:r>
              <a:rPr lang="en-US" sz="1600" dirty="0" smtClean="0"/>
              <a:t> FERT </a:t>
            </a:r>
            <a:r>
              <a:rPr lang="en-US" sz="1600" dirty="0"/>
              <a:t>N7</a:t>
            </a:r>
          </a:p>
          <a:p>
            <a:r>
              <a:rPr lang="en-US" sz="1600" dirty="0"/>
              <a:t>   2    </a:t>
            </a:r>
            <a:r>
              <a:rPr lang="en-US" sz="1600" dirty="0" smtClean="0"/>
              <a:t>7  HARV </a:t>
            </a:r>
            <a:r>
              <a:rPr lang="en-US" sz="1600" dirty="0"/>
              <a:t>G   </a:t>
            </a:r>
          </a:p>
          <a:p>
            <a:r>
              <a:rPr lang="en-US" sz="1600" dirty="0"/>
              <a:t>   2   </a:t>
            </a:r>
            <a:r>
              <a:rPr lang="en-US" sz="1600" dirty="0" smtClean="0"/>
              <a:t> </a:t>
            </a:r>
            <a:r>
              <a:rPr lang="en-US" sz="1600" dirty="0"/>
              <a:t>7 </a:t>
            </a:r>
            <a:r>
              <a:rPr lang="en-US" sz="1600" dirty="0" smtClean="0"/>
              <a:t> LAST</a:t>
            </a:r>
            <a:endParaRPr lang="en-US" sz="1600" dirty="0"/>
          </a:p>
        </p:txBody>
      </p:sp>
    </p:spTree>
    <p:extLst>
      <p:ext uri="{BB962C8B-B14F-4D97-AF65-F5344CB8AC3E}">
        <p14:creationId xmlns:p14="http://schemas.microsoft.com/office/powerpoint/2010/main" val="1601110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55320" y="152400"/>
            <a:ext cx="5425283" cy="457200"/>
          </a:xfrm>
        </p:spPr>
        <p:txBody>
          <a:bodyPr/>
          <a:lstStyle/>
          <a:p>
            <a:pPr eaLnBrk="1" hangingPunct="1"/>
            <a:r>
              <a:rPr lang="en-US" altLang="en-US" sz="2800" dirty="0" smtClean="0"/>
              <a:t>Block scheduling notes, cont’d</a:t>
            </a:r>
          </a:p>
        </p:txBody>
      </p:sp>
      <p:sp>
        <p:nvSpPr>
          <p:cNvPr id="11267" name="Rectangle 3"/>
          <p:cNvSpPr>
            <a:spLocks noGrp="1" noChangeArrowheads="1"/>
          </p:cNvSpPr>
          <p:nvPr>
            <p:ph type="body" idx="1"/>
          </p:nvPr>
        </p:nvSpPr>
        <p:spPr>
          <a:xfrm>
            <a:off x="381000" y="762000"/>
            <a:ext cx="5425283" cy="5943600"/>
          </a:xfrm>
        </p:spPr>
        <p:txBody>
          <a:bodyPr/>
          <a:lstStyle/>
          <a:p>
            <a:pPr eaLnBrk="1" hangingPunct="1"/>
            <a:r>
              <a:rPr lang="en-US" altLang="en-US" sz="1800" dirty="0" smtClean="0"/>
              <a:t>Five year repeating sequence, e.g. tall grass prairie with burn every 5 years, scheduled to occur from years 1971-2003</a:t>
            </a:r>
          </a:p>
          <a:p>
            <a:pPr lvl="1" eaLnBrk="1" hangingPunct="1"/>
            <a:r>
              <a:rPr lang="en-US" altLang="en-US" sz="1800" dirty="0" smtClean="0"/>
              <a:t>Years 1971, 1972, 1973, 1974, grow grass</a:t>
            </a:r>
          </a:p>
          <a:p>
            <a:pPr lvl="1" eaLnBrk="1" hangingPunct="1"/>
            <a:r>
              <a:rPr lang="en-US" altLang="en-US" sz="1800" dirty="0" smtClean="0"/>
              <a:t>Year 1975, burn scheduled</a:t>
            </a:r>
          </a:p>
          <a:p>
            <a:pPr lvl="1" eaLnBrk="1" hangingPunct="1"/>
            <a:r>
              <a:rPr lang="en-US" altLang="en-US" sz="1800" dirty="0" smtClean="0"/>
              <a:t>Years 1976, 1977, 1978, 1979, grow grass</a:t>
            </a:r>
          </a:p>
          <a:p>
            <a:pPr lvl="1" eaLnBrk="1" hangingPunct="1"/>
            <a:r>
              <a:rPr lang="en-US" altLang="en-US" sz="1800" dirty="0" smtClean="0"/>
              <a:t>Year 1980, burn scheduled</a:t>
            </a:r>
          </a:p>
          <a:p>
            <a:pPr lvl="1" eaLnBrk="1" hangingPunct="1"/>
            <a:r>
              <a:rPr lang="en-US" altLang="en-US" sz="1800" dirty="0" smtClean="0"/>
              <a:t>... </a:t>
            </a:r>
          </a:p>
          <a:p>
            <a:pPr lvl="1" eaLnBrk="1" hangingPunct="1"/>
            <a:r>
              <a:rPr lang="en-US" altLang="en-US" sz="1800" dirty="0" smtClean="0"/>
              <a:t>Years 1996, 1997, 1998, 1999, grow grass</a:t>
            </a:r>
          </a:p>
          <a:p>
            <a:pPr lvl="1" eaLnBrk="1" hangingPunct="1"/>
            <a:r>
              <a:rPr lang="en-US" altLang="en-US" sz="1800" dirty="0" smtClean="0"/>
              <a:t>Year 2000, burn scheduled</a:t>
            </a:r>
          </a:p>
          <a:p>
            <a:pPr lvl="1" eaLnBrk="1" hangingPunct="1"/>
            <a:r>
              <a:rPr lang="en-US" altLang="en-US" sz="1800" dirty="0" smtClean="0"/>
              <a:t>Years 2001, 2002, 2003 , grow grass</a:t>
            </a:r>
          </a:p>
          <a:p>
            <a:pPr eaLnBrk="1" hangingPunct="1"/>
            <a:endParaRPr lang="en-US" altLang="en-US" sz="1800" dirty="0" smtClean="0"/>
          </a:p>
          <a:p>
            <a:pPr eaLnBrk="1" hangingPunct="1"/>
            <a:r>
              <a:rPr lang="en-US" altLang="en-US" sz="1800" dirty="0" smtClean="0"/>
              <a:t>Note that when a block ends prior to the end of the repeating sequence the events that were scheduled to occur in the years that fall outside the period in which the block was scheduled will not be simulated.</a:t>
            </a:r>
          </a:p>
        </p:txBody>
      </p:sp>
      <p:sp>
        <p:nvSpPr>
          <p:cNvPr id="2" name="TextBox 1"/>
          <p:cNvSpPr txBox="1"/>
          <p:nvPr/>
        </p:nvSpPr>
        <p:spPr>
          <a:xfrm>
            <a:off x="5943600" y="152400"/>
            <a:ext cx="2776722" cy="6370975"/>
          </a:xfrm>
          <a:prstGeom prst="rect">
            <a:avLst/>
          </a:prstGeom>
          <a:noFill/>
          <a:ln>
            <a:solidFill>
              <a:schemeClr val="tx1"/>
            </a:solidFill>
          </a:ln>
        </p:spPr>
        <p:txBody>
          <a:bodyPr wrap="none" rtlCol="0">
            <a:spAutoFit/>
          </a:bodyPr>
          <a:lstStyle/>
          <a:p>
            <a:r>
              <a:rPr lang="en-US" sz="1200" dirty="0"/>
              <a:t>2             Block #   Grass with 5-year burn</a:t>
            </a:r>
          </a:p>
          <a:p>
            <a:r>
              <a:rPr lang="en-US" sz="1200" dirty="0"/>
              <a:t>2003        </a:t>
            </a:r>
            <a:r>
              <a:rPr lang="en-US" sz="1200" dirty="0" smtClean="0"/>
              <a:t>Last </a:t>
            </a:r>
            <a:r>
              <a:rPr lang="en-US" sz="1200" dirty="0"/>
              <a:t>year</a:t>
            </a:r>
          </a:p>
          <a:p>
            <a:r>
              <a:rPr lang="en-US" sz="1200" dirty="0"/>
              <a:t>5             </a:t>
            </a:r>
            <a:r>
              <a:rPr lang="en-US" sz="1200" dirty="0" smtClean="0"/>
              <a:t> Repeats </a:t>
            </a:r>
            <a:r>
              <a:rPr lang="en-US" sz="1200" dirty="0"/>
              <a:t># years</a:t>
            </a:r>
          </a:p>
          <a:p>
            <a:r>
              <a:rPr lang="en-US" sz="1200" dirty="0"/>
              <a:t>1971        </a:t>
            </a:r>
            <a:r>
              <a:rPr lang="en-US" sz="1200" dirty="0" smtClean="0"/>
              <a:t>Output </a:t>
            </a:r>
            <a:r>
              <a:rPr lang="en-US" sz="1200" dirty="0"/>
              <a:t>starting year</a:t>
            </a:r>
          </a:p>
          <a:p>
            <a:r>
              <a:rPr lang="en-US" sz="1200" dirty="0"/>
              <a:t>1            </a:t>
            </a:r>
            <a:r>
              <a:rPr lang="en-US" sz="1200" dirty="0" smtClean="0"/>
              <a:t>  </a:t>
            </a:r>
            <a:r>
              <a:rPr lang="en-US" sz="1200" dirty="0"/>
              <a:t>Output month</a:t>
            </a:r>
          </a:p>
          <a:p>
            <a:r>
              <a:rPr lang="en-US" sz="1200" dirty="0"/>
              <a:t>1          </a:t>
            </a:r>
            <a:r>
              <a:rPr lang="en-US" sz="1200" dirty="0" smtClean="0"/>
              <a:t>    </a:t>
            </a:r>
            <a:r>
              <a:rPr lang="en-US" sz="1200" dirty="0"/>
              <a:t>Output interval</a:t>
            </a:r>
          </a:p>
          <a:p>
            <a:r>
              <a:rPr lang="en-US" sz="1200" dirty="0"/>
              <a:t>S            </a:t>
            </a:r>
            <a:r>
              <a:rPr lang="en-US" sz="1200" dirty="0" smtClean="0"/>
              <a:t>  </a:t>
            </a:r>
            <a:r>
              <a:rPr lang="en-US" sz="1200" dirty="0"/>
              <a:t>Weather choice</a:t>
            </a:r>
          </a:p>
          <a:p>
            <a:r>
              <a:rPr lang="en-US" sz="1200" dirty="0"/>
              <a:t>   1    1 CROP G4 </a:t>
            </a:r>
          </a:p>
          <a:p>
            <a:r>
              <a:rPr lang="en-US" sz="1200" dirty="0"/>
              <a:t>   1    1 FRST</a:t>
            </a:r>
          </a:p>
          <a:p>
            <a:r>
              <a:rPr lang="en-US" sz="1200" dirty="0"/>
              <a:t>   1    8 FIRE MED </a:t>
            </a:r>
          </a:p>
          <a:p>
            <a:r>
              <a:rPr lang="en-US" sz="1200" dirty="0"/>
              <a:t>   1   10 SENM</a:t>
            </a:r>
          </a:p>
          <a:p>
            <a:r>
              <a:rPr lang="en-US" sz="1200" dirty="0"/>
              <a:t>   1   12 LAST</a:t>
            </a:r>
          </a:p>
          <a:p>
            <a:r>
              <a:rPr lang="en-US" sz="1200" dirty="0"/>
              <a:t>   2    1 CROP G4 </a:t>
            </a:r>
          </a:p>
          <a:p>
            <a:r>
              <a:rPr lang="en-US" sz="1200" dirty="0"/>
              <a:t>   2    1 FRST</a:t>
            </a:r>
          </a:p>
          <a:p>
            <a:r>
              <a:rPr lang="en-US" sz="1200" dirty="0"/>
              <a:t>   2   10 SENM</a:t>
            </a:r>
          </a:p>
          <a:p>
            <a:r>
              <a:rPr lang="en-US" sz="1200" dirty="0"/>
              <a:t>   2   12 LAST</a:t>
            </a:r>
          </a:p>
          <a:p>
            <a:r>
              <a:rPr lang="en-US" sz="1200" dirty="0"/>
              <a:t>   2    1 CROP G4 </a:t>
            </a:r>
          </a:p>
          <a:p>
            <a:r>
              <a:rPr lang="en-US" sz="1200" dirty="0"/>
              <a:t>   2    1 FRST</a:t>
            </a:r>
          </a:p>
          <a:p>
            <a:r>
              <a:rPr lang="en-US" sz="1200" dirty="0"/>
              <a:t>   2   10 SENM</a:t>
            </a:r>
          </a:p>
          <a:p>
            <a:r>
              <a:rPr lang="en-US" sz="1200" dirty="0"/>
              <a:t>   2   12 LAST</a:t>
            </a:r>
          </a:p>
          <a:p>
            <a:r>
              <a:rPr lang="en-US" sz="1200" dirty="0"/>
              <a:t>   3    1 CROP G4 </a:t>
            </a:r>
          </a:p>
          <a:p>
            <a:r>
              <a:rPr lang="en-US" sz="1200" dirty="0"/>
              <a:t>   3    1 FRST</a:t>
            </a:r>
          </a:p>
          <a:p>
            <a:r>
              <a:rPr lang="en-US" sz="1200" dirty="0"/>
              <a:t>   3   10 SENM</a:t>
            </a:r>
          </a:p>
          <a:p>
            <a:r>
              <a:rPr lang="en-US" sz="1200" dirty="0"/>
              <a:t>   3   12 LAST</a:t>
            </a:r>
          </a:p>
          <a:p>
            <a:r>
              <a:rPr lang="en-US" sz="1200" dirty="0"/>
              <a:t>   4    1 CROP G4 </a:t>
            </a:r>
          </a:p>
          <a:p>
            <a:r>
              <a:rPr lang="en-US" sz="1200" dirty="0"/>
              <a:t>   4    1 FRST</a:t>
            </a:r>
          </a:p>
          <a:p>
            <a:r>
              <a:rPr lang="en-US" sz="1200" dirty="0"/>
              <a:t>   4   10 SENM</a:t>
            </a:r>
          </a:p>
          <a:p>
            <a:r>
              <a:rPr lang="en-US" sz="1200" dirty="0"/>
              <a:t>   4   12 LAST</a:t>
            </a:r>
          </a:p>
          <a:p>
            <a:r>
              <a:rPr lang="en-US" sz="1200" dirty="0"/>
              <a:t>   5    1 CROP G4 </a:t>
            </a:r>
          </a:p>
          <a:p>
            <a:r>
              <a:rPr lang="en-US" sz="1200" dirty="0"/>
              <a:t>   5    1 FRST</a:t>
            </a:r>
          </a:p>
          <a:p>
            <a:r>
              <a:rPr lang="en-US" sz="1200" b="1" dirty="0">
                <a:solidFill>
                  <a:srgbClr val="FF0000"/>
                </a:solidFill>
              </a:rPr>
              <a:t>   5    8 FIRE MED </a:t>
            </a:r>
          </a:p>
          <a:p>
            <a:r>
              <a:rPr lang="en-US" sz="1200" dirty="0"/>
              <a:t>   5   10 SENM</a:t>
            </a:r>
          </a:p>
          <a:p>
            <a:r>
              <a:rPr lang="en-US" sz="1200" dirty="0"/>
              <a:t>   5   12 LAST</a:t>
            </a:r>
          </a:p>
          <a:p>
            <a:r>
              <a:rPr lang="en-US" sz="1200" dirty="0"/>
              <a:t>-999 -999 X</a:t>
            </a:r>
          </a:p>
        </p:txBody>
      </p:sp>
    </p:spTree>
    <p:extLst>
      <p:ext uri="{BB962C8B-B14F-4D97-AF65-F5344CB8AC3E}">
        <p14:creationId xmlns:p14="http://schemas.microsoft.com/office/powerpoint/2010/main" val="2568386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95300" y="381000"/>
            <a:ext cx="4724400" cy="457200"/>
          </a:xfrm>
        </p:spPr>
        <p:txBody>
          <a:bodyPr/>
          <a:lstStyle/>
          <a:p>
            <a:pPr eaLnBrk="1" hangingPunct="1"/>
            <a:r>
              <a:rPr lang="en-US" altLang="en-US" sz="2800" dirty="0" smtClean="0"/>
              <a:t>Block scheduling notes, cont’d</a:t>
            </a:r>
          </a:p>
        </p:txBody>
      </p:sp>
      <p:sp>
        <p:nvSpPr>
          <p:cNvPr id="12291" name="Rectangle 3"/>
          <p:cNvSpPr>
            <a:spLocks noGrp="1" noChangeArrowheads="1"/>
          </p:cNvSpPr>
          <p:nvPr>
            <p:ph type="body" idx="1"/>
          </p:nvPr>
        </p:nvSpPr>
        <p:spPr>
          <a:xfrm>
            <a:off x="304800" y="990600"/>
            <a:ext cx="5105400" cy="5638800"/>
          </a:xfrm>
        </p:spPr>
        <p:txBody>
          <a:bodyPr/>
          <a:lstStyle/>
          <a:p>
            <a:pPr eaLnBrk="1" hangingPunct="1"/>
            <a:r>
              <a:rPr lang="en-US" altLang="en-US" sz="2000" dirty="0" smtClean="0"/>
              <a:t>100 year repeating sequence, e.g. forest with </a:t>
            </a:r>
            <a:r>
              <a:rPr lang="en-US" altLang="en-US" sz="2000" dirty="0" smtClean="0"/>
              <a:t>canopy and understory burn </a:t>
            </a:r>
            <a:r>
              <a:rPr lang="en-US" altLang="en-US" sz="2000" dirty="0" smtClean="0"/>
              <a:t>every </a:t>
            </a:r>
            <a:r>
              <a:rPr lang="en-US" altLang="en-US" sz="2000" dirty="0" smtClean="0"/>
              <a:t>100</a:t>
            </a:r>
            <a:r>
              <a:rPr lang="en-US" altLang="en-US" sz="2000" dirty="0" smtClean="0"/>
              <a:t> years.</a:t>
            </a:r>
          </a:p>
          <a:p>
            <a:pPr eaLnBrk="1" hangingPunct="1"/>
            <a:r>
              <a:rPr lang="en-US" altLang="en-US" sz="2000" dirty="0" smtClean="0"/>
              <a:t>This </a:t>
            </a:r>
            <a:r>
              <a:rPr lang="en-US" altLang="en-US" sz="2000" dirty="0" smtClean="0"/>
              <a:t>“could” be scheduled as a 100 year repeating block but it is easier to created two blocks:</a:t>
            </a:r>
          </a:p>
          <a:p>
            <a:pPr lvl="1" eaLnBrk="1" hangingPunct="1"/>
            <a:r>
              <a:rPr lang="en-US" altLang="en-US" sz="1800" dirty="0" smtClean="0"/>
              <a:t>Block 1, one year repeating sequence of tree growth, scheduled to occur over 99 years</a:t>
            </a:r>
          </a:p>
          <a:p>
            <a:pPr lvl="1" eaLnBrk="1" hangingPunct="1"/>
            <a:r>
              <a:rPr lang="en-US" altLang="en-US" sz="1800" dirty="0" smtClean="0"/>
              <a:t>Block 2, one year repeating sequence of forest fire, scheduled to occur over 1 year</a:t>
            </a:r>
          </a:p>
          <a:p>
            <a:pPr eaLnBrk="1" hangingPunct="1"/>
            <a:endParaRPr lang="en-US" altLang="en-US" sz="2000" dirty="0" smtClean="0"/>
          </a:p>
        </p:txBody>
      </p:sp>
      <p:sp>
        <p:nvSpPr>
          <p:cNvPr id="2" name="TextBox 1"/>
          <p:cNvSpPr txBox="1"/>
          <p:nvPr/>
        </p:nvSpPr>
        <p:spPr>
          <a:xfrm>
            <a:off x="5943600" y="123927"/>
            <a:ext cx="2699778" cy="6771084"/>
          </a:xfrm>
          <a:prstGeom prst="rect">
            <a:avLst/>
          </a:prstGeom>
          <a:noFill/>
          <a:ln>
            <a:solidFill>
              <a:schemeClr val="tx1"/>
            </a:solidFill>
          </a:ln>
        </p:spPr>
        <p:txBody>
          <a:bodyPr wrap="none" rtlCol="0">
            <a:spAutoFit/>
          </a:bodyPr>
          <a:lstStyle/>
          <a:p>
            <a:r>
              <a:rPr lang="en-US" sz="1200" dirty="0"/>
              <a:t>1             Block #   Temperate Mixed</a:t>
            </a:r>
          </a:p>
          <a:p>
            <a:r>
              <a:rPr lang="en-US" sz="1200" dirty="0" smtClean="0"/>
              <a:t>99           Last </a:t>
            </a:r>
            <a:r>
              <a:rPr lang="en-US" sz="1200" dirty="0"/>
              <a:t>year</a:t>
            </a:r>
          </a:p>
          <a:p>
            <a:r>
              <a:rPr lang="en-US" sz="1200" dirty="0"/>
              <a:t>1             Repeats # years</a:t>
            </a:r>
          </a:p>
          <a:p>
            <a:r>
              <a:rPr lang="en-US" sz="1200" dirty="0"/>
              <a:t>1             Output starting year</a:t>
            </a:r>
          </a:p>
          <a:p>
            <a:r>
              <a:rPr lang="en-US" sz="1200" dirty="0"/>
              <a:t>12           </a:t>
            </a:r>
            <a:r>
              <a:rPr lang="en-US" sz="1200" dirty="0" smtClean="0"/>
              <a:t>Output </a:t>
            </a:r>
            <a:r>
              <a:rPr lang="en-US" sz="1200" dirty="0"/>
              <a:t>month</a:t>
            </a:r>
          </a:p>
          <a:p>
            <a:r>
              <a:rPr lang="en-US" sz="1200" dirty="0"/>
              <a:t>12           </a:t>
            </a:r>
            <a:r>
              <a:rPr lang="en-US" sz="1200" dirty="0" smtClean="0"/>
              <a:t>Output </a:t>
            </a:r>
            <a:r>
              <a:rPr lang="en-US" sz="1200" dirty="0"/>
              <a:t>interval</a:t>
            </a:r>
          </a:p>
          <a:p>
            <a:r>
              <a:rPr lang="en-US" sz="1200" dirty="0"/>
              <a:t>S             Weather choice</a:t>
            </a:r>
          </a:p>
          <a:p>
            <a:r>
              <a:rPr lang="en-US" sz="1200" dirty="0"/>
              <a:t>   1     1 TREE </a:t>
            </a:r>
            <a:r>
              <a:rPr lang="en-US" sz="1200" dirty="0" smtClean="0"/>
              <a:t>TMX</a:t>
            </a:r>
            <a:endParaRPr lang="en-US" sz="1200" dirty="0"/>
          </a:p>
          <a:p>
            <a:r>
              <a:rPr lang="en-US" sz="1200" dirty="0"/>
              <a:t>   1    </a:t>
            </a:r>
            <a:r>
              <a:rPr lang="en-US" sz="1200" dirty="0" smtClean="0"/>
              <a:t> 1 TFST</a:t>
            </a:r>
            <a:endParaRPr lang="en-US" sz="1200" dirty="0"/>
          </a:p>
          <a:p>
            <a:r>
              <a:rPr lang="en-US" sz="1200" dirty="0"/>
              <a:t>   1   </a:t>
            </a:r>
            <a:r>
              <a:rPr lang="en-US" sz="1200" dirty="0" smtClean="0"/>
              <a:t>12 </a:t>
            </a:r>
            <a:r>
              <a:rPr lang="en-US" sz="1200" dirty="0"/>
              <a:t>TLST</a:t>
            </a:r>
          </a:p>
          <a:p>
            <a:r>
              <a:rPr lang="en-US" sz="1200" dirty="0"/>
              <a:t>-999 -999 X</a:t>
            </a:r>
          </a:p>
          <a:p>
            <a:r>
              <a:rPr lang="en-US" sz="1200" dirty="0"/>
              <a:t>2             Block #   </a:t>
            </a:r>
            <a:r>
              <a:rPr lang="en-US" sz="1200" dirty="0" smtClean="0"/>
              <a:t>Canopy/Ground Burn</a:t>
            </a:r>
            <a:endParaRPr lang="en-US" sz="1200" dirty="0"/>
          </a:p>
          <a:p>
            <a:r>
              <a:rPr lang="en-US" sz="1200" dirty="0" smtClean="0"/>
              <a:t>100          Last </a:t>
            </a:r>
            <a:r>
              <a:rPr lang="en-US" sz="1200" dirty="0"/>
              <a:t>year</a:t>
            </a:r>
          </a:p>
          <a:p>
            <a:r>
              <a:rPr lang="en-US" sz="1200" dirty="0"/>
              <a:t>1             Repeats # years</a:t>
            </a:r>
          </a:p>
          <a:p>
            <a:r>
              <a:rPr lang="en-US" sz="1200" dirty="0" smtClean="0"/>
              <a:t>100         </a:t>
            </a:r>
            <a:r>
              <a:rPr lang="en-US" sz="1200" dirty="0"/>
              <a:t>Output starting year</a:t>
            </a:r>
          </a:p>
          <a:p>
            <a:r>
              <a:rPr lang="en-US" sz="1200" dirty="0" smtClean="0"/>
              <a:t>12           Output </a:t>
            </a:r>
            <a:r>
              <a:rPr lang="en-US" sz="1200" dirty="0"/>
              <a:t>month</a:t>
            </a:r>
          </a:p>
          <a:p>
            <a:r>
              <a:rPr lang="en-US" sz="1200" dirty="0" smtClean="0"/>
              <a:t>12           Output </a:t>
            </a:r>
            <a:r>
              <a:rPr lang="en-US" sz="1200" dirty="0"/>
              <a:t>interval</a:t>
            </a:r>
          </a:p>
          <a:p>
            <a:r>
              <a:rPr lang="en-US" sz="1200" dirty="0"/>
              <a:t>S             Weather choice</a:t>
            </a:r>
          </a:p>
          <a:p>
            <a:r>
              <a:rPr lang="en-US" sz="1200" dirty="0"/>
              <a:t>   1     1 </a:t>
            </a:r>
            <a:r>
              <a:rPr lang="en-US" sz="1200" dirty="0" smtClean="0"/>
              <a:t> TREE TMX</a:t>
            </a:r>
            <a:endParaRPr lang="en-US" sz="1200" dirty="0"/>
          </a:p>
          <a:p>
            <a:r>
              <a:rPr lang="en-US" sz="1200" dirty="0"/>
              <a:t>   1     1 </a:t>
            </a:r>
            <a:r>
              <a:rPr lang="en-US" sz="1200" dirty="0" smtClean="0"/>
              <a:t> TFST</a:t>
            </a:r>
            <a:endParaRPr lang="en-US" sz="1200" dirty="0"/>
          </a:p>
          <a:p>
            <a:r>
              <a:rPr lang="en-US" sz="1200" b="1" dirty="0">
                <a:solidFill>
                  <a:srgbClr val="FF0000"/>
                </a:solidFill>
              </a:rPr>
              <a:t>   1     8 </a:t>
            </a:r>
            <a:r>
              <a:rPr lang="en-US" sz="1200" b="1" dirty="0" smtClean="0">
                <a:solidFill>
                  <a:srgbClr val="FF0000"/>
                </a:solidFill>
              </a:rPr>
              <a:t> FIRE GND</a:t>
            </a:r>
            <a:endParaRPr lang="en-US" sz="1200" b="1" dirty="0">
              <a:solidFill>
                <a:srgbClr val="FF0000"/>
              </a:solidFill>
            </a:endParaRPr>
          </a:p>
          <a:p>
            <a:r>
              <a:rPr lang="en-US" sz="1200" dirty="0"/>
              <a:t>   </a:t>
            </a:r>
            <a:r>
              <a:rPr lang="en-US" sz="1200" b="1" dirty="0">
                <a:solidFill>
                  <a:srgbClr val="FF0000"/>
                </a:solidFill>
              </a:rPr>
              <a:t>1     8 </a:t>
            </a:r>
            <a:r>
              <a:rPr lang="en-US" sz="1200" b="1" dirty="0" smtClean="0">
                <a:solidFill>
                  <a:srgbClr val="FF0000"/>
                </a:solidFill>
              </a:rPr>
              <a:t> TREM </a:t>
            </a:r>
            <a:r>
              <a:rPr lang="en-US" sz="1200" b="1" dirty="0">
                <a:solidFill>
                  <a:srgbClr val="FF0000"/>
                </a:solidFill>
              </a:rPr>
              <a:t>BURN</a:t>
            </a:r>
          </a:p>
          <a:p>
            <a:r>
              <a:rPr lang="en-US" sz="1200" dirty="0"/>
              <a:t>   1    12 TLST</a:t>
            </a:r>
          </a:p>
          <a:p>
            <a:r>
              <a:rPr lang="en-US" sz="1200" dirty="0"/>
              <a:t>-999 -999 </a:t>
            </a:r>
            <a:r>
              <a:rPr lang="en-US" sz="1200" dirty="0" smtClean="0"/>
              <a:t>X</a:t>
            </a:r>
          </a:p>
          <a:p>
            <a:r>
              <a:rPr lang="en-US" sz="1200" dirty="0" smtClean="0"/>
              <a:t>3             </a:t>
            </a:r>
            <a:r>
              <a:rPr lang="en-US" sz="1200" dirty="0"/>
              <a:t>Block #   Temperate Mixed</a:t>
            </a:r>
          </a:p>
          <a:p>
            <a:r>
              <a:rPr lang="en-US" sz="1200" dirty="0" smtClean="0"/>
              <a:t>199         Last </a:t>
            </a:r>
            <a:r>
              <a:rPr lang="en-US" sz="1200" dirty="0"/>
              <a:t>year</a:t>
            </a:r>
          </a:p>
          <a:p>
            <a:r>
              <a:rPr lang="en-US" sz="1200" dirty="0"/>
              <a:t>1             Repeats # years</a:t>
            </a:r>
          </a:p>
          <a:p>
            <a:r>
              <a:rPr lang="en-US" sz="1200" dirty="0" smtClean="0"/>
              <a:t>101         Output </a:t>
            </a:r>
            <a:r>
              <a:rPr lang="en-US" sz="1200" dirty="0"/>
              <a:t>starting year</a:t>
            </a:r>
          </a:p>
          <a:p>
            <a:r>
              <a:rPr lang="en-US" sz="1200" dirty="0"/>
              <a:t>12           Output month</a:t>
            </a:r>
          </a:p>
          <a:p>
            <a:r>
              <a:rPr lang="en-US" sz="1200" dirty="0"/>
              <a:t>12           Output interval</a:t>
            </a:r>
          </a:p>
          <a:p>
            <a:r>
              <a:rPr lang="en-US" sz="1200" dirty="0"/>
              <a:t>S             Weather choice</a:t>
            </a:r>
          </a:p>
          <a:p>
            <a:r>
              <a:rPr lang="en-US" sz="1200" dirty="0"/>
              <a:t>   1     1 TREE TMX</a:t>
            </a:r>
          </a:p>
          <a:p>
            <a:r>
              <a:rPr lang="en-US" sz="1200" dirty="0"/>
              <a:t>   1     1 TFST</a:t>
            </a:r>
          </a:p>
          <a:p>
            <a:r>
              <a:rPr lang="en-US" sz="1200" dirty="0"/>
              <a:t>   1   12 TLST</a:t>
            </a:r>
          </a:p>
          <a:p>
            <a:r>
              <a:rPr lang="en-US" sz="1200" dirty="0"/>
              <a:t>-999 -999 X</a:t>
            </a:r>
          </a:p>
        </p:txBody>
      </p:sp>
    </p:spTree>
    <p:extLst>
      <p:ext uri="{BB962C8B-B14F-4D97-AF65-F5344CB8AC3E}">
        <p14:creationId xmlns:p14="http://schemas.microsoft.com/office/powerpoint/2010/main" val="372045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8370888"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nip Single Corner Rectangle 1"/>
          <p:cNvSpPr/>
          <p:nvPr/>
        </p:nvSpPr>
        <p:spPr>
          <a:xfrm flipH="1">
            <a:off x="3352800" y="2057400"/>
            <a:ext cx="533400" cy="762000"/>
          </a:xfrm>
          <a:prstGeom prst="snip1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278341" y="2269123"/>
            <a:ext cx="607859"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dat</a:t>
            </a:r>
            <a:endParaRPr lang="en-US" sz="1600" dirty="0">
              <a:latin typeface="Arial" panose="020B0604020202020204" pitchFamily="34" charset="0"/>
              <a:cs typeface="Arial" panose="020B0604020202020204" pitchFamily="34" charset="0"/>
            </a:endParaRPr>
          </a:p>
        </p:txBody>
      </p:sp>
      <p:cxnSp>
        <p:nvCxnSpPr>
          <p:cNvPr id="5" name="Straight Arrow Connector 4"/>
          <p:cNvCxnSpPr/>
          <p:nvPr/>
        </p:nvCxnSpPr>
        <p:spPr>
          <a:xfrm flipV="1">
            <a:off x="3657600" y="1752600"/>
            <a:ext cx="38100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304800" y="228600"/>
            <a:ext cx="8534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algn="ctr" eaLnBrk="1" hangingPunct="1">
              <a:spcBef>
                <a:spcPct val="0"/>
              </a:spcBef>
              <a:buFontTx/>
              <a:buNone/>
            </a:pPr>
            <a:r>
              <a:rPr lang="en-US" altLang="en-US" sz="2400" b="1" dirty="0"/>
              <a:t>Tricks of the Trade</a:t>
            </a:r>
          </a:p>
          <a:p>
            <a:pPr lvl="1" eaLnBrk="1" hangingPunct="1">
              <a:spcBef>
                <a:spcPct val="0"/>
              </a:spcBef>
              <a:buFontTx/>
              <a:buNone/>
            </a:pPr>
            <a:r>
              <a:rPr lang="en-US" altLang="en-US" sz="2000" dirty="0"/>
              <a:t>Excel Templates</a:t>
            </a:r>
          </a:p>
          <a:p>
            <a:pPr lvl="1" eaLnBrk="1" hangingPunct="1">
              <a:spcBef>
                <a:spcPct val="0"/>
              </a:spcBef>
              <a:buFontTx/>
              <a:buNone/>
            </a:pPr>
            <a:r>
              <a:rPr lang="en-US" altLang="en-US" sz="2000" dirty="0"/>
              <a:t>DOS batch files (.bat) - DOS commands that are "batch" processed</a:t>
            </a:r>
          </a:p>
        </p:txBody>
      </p:sp>
      <p:sp>
        <p:nvSpPr>
          <p:cNvPr id="25603" name="Text Box 5"/>
          <p:cNvSpPr txBox="1">
            <a:spLocks noChangeArrowheads="1"/>
          </p:cNvSpPr>
          <p:nvPr/>
        </p:nvSpPr>
        <p:spPr bwMode="auto">
          <a:xfrm>
            <a:off x="342900" y="1547813"/>
            <a:ext cx="8458200" cy="5078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t>@REM  </a:t>
            </a:r>
            <a:r>
              <a:rPr lang="en-US" altLang="en-US" sz="1800" dirty="0" smtClean="0"/>
              <a:t>run_c3grs.bat</a:t>
            </a:r>
          </a:p>
          <a:p>
            <a:pPr eaLnBrk="1" hangingPunct="1">
              <a:spcBef>
                <a:spcPct val="0"/>
              </a:spcBef>
              <a:buFontTx/>
              <a:buNone/>
            </a:pPr>
            <a:r>
              <a:rPr lang="en-US" altLang="en-US" sz="1800" dirty="0" smtClean="0"/>
              <a:t>@REM  This </a:t>
            </a:r>
            <a:r>
              <a:rPr lang="en-US" altLang="en-US" sz="1800" dirty="0"/>
              <a:t>batch file </a:t>
            </a:r>
            <a:r>
              <a:rPr lang="en-US" altLang="en-US" sz="1800" dirty="0" smtClean="0"/>
              <a:t>runs the example </a:t>
            </a:r>
            <a:r>
              <a:rPr lang="en-US" altLang="en-US" sz="1800" dirty="0"/>
              <a:t>Century simulations </a:t>
            </a:r>
            <a:r>
              <a:rPr lang="en-US" altLang="en-US" sz="1800" dirty="0" smtClean="0"/>
              <a:t>on a </a:t>
            </a:r>
            <a:r>
              <a:rPr lang="en-US" altLang="en-US" sz="1800" dirty="0"/>
              <a:t>Windows PC.</a:t>
            </a:r>
          </a:p>
          <a:p>
            <a:pPr eaLnBrk="1" hangingPunct="1">
              <a:spcBef>
                <a:spcPct val="0"/>
              </a:spcBef>
              <a:buFontTx/>
              <a:buNone/>
            </a:pPr>
            <a:endParaRPr lang="en-US" altLang="en-US" sz="1800" dirty="0"/>
          </a:p>
          <a:p>
            <a:pPr eaLnBrk="1" hangingPunct="1">
              <a:spcBef>
                <a:spcPct val="0"/>
              </a:spcBef>
              <a:buFontTx/>
              <a:buNone/>
            </a:pPr>
            <a:r>
              <a:rPr lang="en-US" altLang="en-US" sz="1800" dirty="0"/>
              <a:t>@REM  Remove old output files</a:t>
            </a:r>
          </a:p>
          <a:p>
            <a:pPr eaLnBrk="1" hangingPunct="1">
              <a:spcBef>
                <a:spcPct val="0"/>
              </a:spcBef>
              <a:buFontTx/>
              <a:buNone/>
            </a:pPr>
            <a:r>
              <a:rPr lang="en-US" altLang="en-US" sz="1800" dirty="0"/>
              <a:t>erase </a:t>
            </a:r>
            <a:r>
              <a:rPr lang="en-US" altLang="en-US" sz="1800" dirty="0" err="1"/>
              <a:t>spinup.bin</a:t>
            </a:r>
            <a:endParaRPr lang="en-US" altLang="en-US" sz="1800" dirty="0"/>
          </a:p>
          <a:p>
            <a:pPr eaLnBrk="1" hangingPunct="1">
              <a:spcBef>
                <a:spcPct val="0"/>
              </a:spcBef>
              <a:buFontTx/>
              <a:buNone/>
            </a:pPr>
            <a:r>
              <a:rPr lang="en-US" altLang="en-US" sz="1800" dirty="0"/>
              <a:t>erase </a:t>
            </a:r>
            <a:r>
              <a:rPr lang="en-US" altLang="en-US" sz="1800" dirty="0" smtClean="0"/>
              <a:t>c3grs.bin</a:t>
            </a:r>
            <a:endParaRPr lang="en-US" altLang="en-US" sz="1800" dirty="0"/>
          </a:p>
          <a:p>
            <a:pPr eaLnBrk="1" hangingPunct="1">
              <a:spcBef>
                <a:spcPct val="0"/>
              </a:spcBef>
              <a:buFontTx/>
              <a:buNone/>
            </a:pPr>
            <a:r>
              <a:rPr lang="en-US" altLang="en-US" sz="1800" dirty="0"/>
              <a:t>erase </a:t>
            </a:r>
            <a:r>
              <a:rPr lang="en-US" altLang="en-US" sz="1800" dirty="0" smtClean="0"/>
              <a:t>c3grs.lis</a:t>
            </a:r>
            <a:endParaRPr lang="en-US" altLang="en-US" sz="1800" dirty="0"/>
          </a:p>
          <a:p>
            <a:pPr eaLnBrk="1" hangingPunct="1">
              <a:spcBef>
                <a:spcPct val="0"/>
              </a:spcBef>
              <a:buFontTx/>
              <a:buNone/>
            </a:pPr>
            <a:endParaRPr lang="en-US" altLang="en-US" sz="1800" dirty="0"/>
          </a:p>
          <a:p>
            <a:pPr eaLnBrk="1" hangingPunct="1">
              <a:spcBef>
                <a:spcPct val="0"/>
              </a:spcBef>
              <a:buFontTx/>
              <a:buNone/>
            </a:pPr>
            <a:r>
              <a:rPr lang="en-US" altLang="en-US" sz="1800" dirty="0"/>
              <a:t>@REM run the </a:t>
            </a:r>
            <a:r>
              <a:rPr lang="en-US" altLang="en-US" sz="1800" dirty="0" err="1"/>
              <a:t>spinup</a:t>
            </a:r>
            <a:r>
              <a:rPr lang="en-US" altLang="en-US" sz="1800" dirty="0"/>
              <a:t> simulation</a:t>
            </a:r>
          </a:p>
          <a:p>
            <a:pPr eaLnBrk="1" hangingPunct="1">
              <a:spcBef>
                <a:spcPct val="0"/>
              </a:spcBef>
              <a:buFontTx/>
              <a:buNone/>
            </a:pPr>
            <a:r>
              <a:rPr lang="en-US" altLang="en-US" sz="1800" dirty="0"/>
              <a:t>erase </a:t>
            </a:r>
            <a:r>
              <a:rPr lang="en-US" altLang="en-US" sz="1800" dirty="0" smtClean="0"/>
              <a:t>spinup_log.txt</a:t>
            </a:r>
            <a:endParaRPr lang="en-US" altLang="en-US" sz="1800" dirty="0"/>
          </a:p>
          <a:p>
            <a:pPr eaLnBrk="1" hangingPunct="1">
              <a:spcBef>
                <a:spcPct val="0"/>
              </a:spcBef>
              <a:buFontTx/>
              <a:buNone/>
            </a:pPr>
            <a:r>
              <a:rPr lang="en-US" altLang="en-US" sz="1800" dirty="0"/>
              <a:t>century_47 -s </a:t>
            </a:r>
            <a:r>
              <a:rPr lang="en-US" altLang="en-US" sz="1800" dirty="0" err="1"/>
              <a:t>spinup</a:t>
            </a:r>
            <a:r>
              <a:rPr lang="en-US" altLang="en-US" sz="1800" dirty="0"/>
              <a:t> –n </a:t>
            </a:r>
            <a:r>
              <a:rPr lang="en-US" altLang="en-US" sz="1800" dirty="0" err="1"/>
              <a:t>spinup</a:t>
            </a:r>
            <a:r>
              <a:rPr lang="en-US" altLang="en-US" sz="1800" dirty="0"/>
              <a:t> &gt; spinup_log.txt</a:t>
            </a:r>
          </a:p>
          <a:p>
            <a:pPr eaLnBrk="1" hangingPunct="1">
              <a:spcBef>
                <a:spcPct val="0"/>
              </a:spcBef>
              <a:buFontTx/>
              <a:buNone/>
            </a:pPr>
            <a:endParaRPr lang="en-US" altLang="en-US" sz="1800" dirty="0" smtClean="0"/>
          </a:p>
          <a:p>
            <a:pPr eaLnBrk="1" hangingPunct="1">
              <a:spcBef>
                <a:spcPct val="0"/>
              </a:spcBef>
              <a:buFontTx/>
              <a:buNone/>
            </a:pPr>
            <a:r>
              <a:rPr lang="en-US" altLang="en-US" sz="1800" dirty="0"/>
              <a:t>p</a:t>
            </a:r>
            <a:r>
              <a:rPr lang="en-US" altLang="en-US" sz="1800" dirty="0" smtClean="0"/>
              <a:t>ause</a:t>
            </a:r>
          </a:p>
          <a:p>
            <a:pPr eaLnBrk="1" hangingPunct="1">
              <a:spcBef>
                <a:spcPct val="0"/>
              </a:spcBef>
              <a:buFontTx/>
              <a:buNone/>
            </a:pPr>
            <a:endParaRPr lang="en-US" altLang="en-US" sz="1800" dirty="0"/>
          </a:p>
          <a:p>
            <a:pPr eaLnBrk="1" hangingPunct="1">
              <a:spcBef>
                <a:spcPct val="0"/>
              </a:spcBef>
              <a:buFontTx/>
              <a:buNone/>
            </a:pPr>
            <a:r>
              <a:rPr lang="en-US" altLang="en-US" sz="1800" dirty="0"/>
              <a:t>@REM  Run the example simulation</a:t>
            </a:r>
          </a:p>
          <a:p>
            <a:pPr eaLnBrk="1" hangingPunct="1">
              <a:spcBef>
                <a:spcPct val="0"/>
              </a:spcBef>
              <a:buFontTx/>
              <a:buNone/>
            </a:pPr>
            <a:r>
              <a:rPr lang="en-US" altLang="en-US" sz="1800" dirty="0"/>
              <a:t>erase </a:t>
            </a:r>
            <a:r>
              <a:rPr lang="en-US" altLang="en-US" sz="1800" dirty="0" smtClean="0"/>
              <a:t>c3grs_log.txt</a:t>
            </a:r>
            <a:endParaRPr lang="en-US" altLang="en-US" sz="1800" dirty="0"/>
          </a:p>
          <a:p>
            <a:pPr eaLnBrk="1" hangingPunct="1">
              <a:spcBef>
                <a:spcPct val="0"/>
              </a:spcBef>
              <a:buFontTx/>
              <a:buNone/>
            </a:pPr>
            <a:r>
              <a:rPr lang="en-US" altLang="en-US" sz="1800" dirty="0"/>
              <a:t>century_47 -s </a:t>
            </a:r>
            <a:r>
              <a:rPr lang="en-US" altLang="en-US" sz="1800" dirty="0" smtClean="0"/>
              <a:t>c3grs </a:t>
            </a:r>
            <a:r>
              <a:rPr lang="en-US" altLang="en-US" sz="1800" dirty="0"/>
              <a:t>-n </a:t>
            </a:r>
            <a:r>
              <a:rPr lang="en-US" altLang="en-US" sz="1800" dirty="0" smtClean="0"/>
              <a:t>c3grs </a:t>
            </a:r>
            <a:r>
              <a:rPr lang="en-US" altLang="en-US" sz="1800" dirty="0"/>
              <a:t>–e </a:t>
            </a:r>
            <a:r>
              <a:rPr lang="en-US" altLang="en-US" sz="1800" dirty="0" err="1"/>
              <a:t>spinup</a:t>
            </a:r>
            <a:r>
              <a:rPr lang="en-US" altLang="en-US" sz="1800" dirty="0"/>
              <a:t> &gt; </a:t>
            </a:r>
            <a:r>
              <a:rPr lang="en-US" altLang="en-US" sz="1800" dirty="0" smtClean="0"/>
              <a:t>c3grs_log.txt</a:t>
            </a:r>
            <a:endParaRPr lang="en-US" altLang="en-US" sz="1800" dirty="0"/>
          </a:p>
          <a:p>
            <a:pPr eaLnBrk="1" hangingPunct="1">
              <a:spcBef>
                <a:spcPct val="0"/>
              </a:spcBef>
              <a:buFontTx/>
              <a:buNone/>
            </a:pPr>
            <a:r>
              <a:rPr lang="en-US" altLang="en-US" sz="1800" dirty="0"/>
              <a:t>list100_47 </a:t>
            </a:r>
            <a:r>
              <a:rPr lang="en-US" altLang="en-US" sz="1800" dirty="0" smtClean="0"/>
              <a:t>c3grs </a:t>
            </a:r>
            <a:r>
              <a:rPr lang="en-US" altLang="en-US" sz="1800" dirty="0" err="1" smtClean="0"/>
              <a:t>c3grs</a:t>
            </a:r>
            <a:r>
              <a:rPr lang="en-US" altLang="en-US" sz="1800" dirty="0" smtClean="0"/>
              <a:t> </a:t>
            </a:r>
            <a:r>
              <a:rPr lang="en-US" altLang="en-US" sz="1800" dirty="0"/>
              <a:t>outvars.txt</a:t>
            </a:r>
          </a:p>
        </p:txBody>
      </p:sp>
    </p:spTree>
    <p:extLst>
      <p:ext uri="{BB962C8B-B14F-4D97-AF65-F5344CB8AC3E}">
        <p14:creationId xmlns:p14="http://schemas.microsoft.com/office/powerpoint/2010/main" val="42316232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381000"/>
            <a:ext cx="7772400" cy="685800"/>
          </a:xfrm>
        </p:spPr>
        <p:txBody>
          <a:bodyPr/>
          <a:lstStyle/>
          <a:p>
            <a:pPr eaLnBrk="1" hangingPunct="1"/>
            <a:r>
              <a:rPr lang="en-US" altLang="en-US" sz="2800" b="1" dirty="0" smtClean="0"/>
              <a:t>Output file notes</a:t>
            </a:r>
          </a:p>
        </p:txBody>
      </p:sp>
      <p:sp>
        <p:nvSpPr>
          <p:cNvPr id="20483" name="Rectangle 3"/>
          <p:cNvSpPr>
            <a:spLocks noGrp="1" noChangeArrowheads="1"/>
          </p:cNvSpPr>
          <p:nvPr>
            <p:ph type="body" idx="1"/>
          </p:nvPr>
        </p:nvSpPr>
        <p:spPr>
          <a:xfrm>
            <a:off x="685800" y="1143000"/>
            <a:ext cx="7772400" cy="5562600"/>
          </a:xfrm>
        </p:spPr>
        <p:txBody>
          <a:bodyPr/>
          <a:lstStyle/>
          <a:p>
            <a:pPr eaLnBrk="1" hangingPunct="1">
              <a:lnSpc>
                <a:spcPct val="90000"/>
              </a:lnSpc>
              <a:spcBef>
                <a:spcPct val="50000"/>
              </a:spcBef>
              <a:buFontTx/>
              <a:buNone/>
            </a:pPr>
            <a:r>
              <a:rPr lang="en-US" altLang="en-US" sz="2000" dirty="0" smtClean="0"/>
              <a:t>Note that the output time values in the *.bin files are computed by adding the fraction of the year (month/12) to the simulation year such that:</a:t>
            </a:r>
          </a:p>
          <a:p>
            <a:pPr eaLnBrk="1" hangingPunct="1">
              <a:lnSpc>
                <a:spcPct val="90000"/>
              </a:lnSpc>
              <a:spcBef>
                <a:spcPct val="50000"/>
              </a:spcBef>
              <a:buFontTx/>
              <a:buNone/>
            </a:pPr>
            <a:r>
              <a:rPr lang="en-US" altLang="en-US" sz="1400" b="1" dirty="0" smtClean="0">
                <a:latin typeface="Courier" pitchFamily="49" charset="0"/>
              </a:rPr>
              <a:t>       Year         Month        Calculation      *.bin file</a:t>
            </a:r>
          </a:p>
          <a:p>
            <a:pPr eaLnBrk="1" hangingPunct="1">
              <a:lnSpc>
                <a:spcPct val="90000"/>
              </a:lnSpc>
              <a:spcBef>
                <a:spcPct val="50000"/>
              </a:spcBef>
              <a:buFontTx/>
              <a:buNone/>
            </a:pPr>
            <a:r>
              <a:rPr lang="en-US" altLang="en-US" sz="1400" b="1" dirty="0" smtClean="0">
                <a:latin typeface="Courier" pitchFamily="49" charset="0"/>
              </a:rPr>
              <a:t>       ----      ----------      -----------      ----------</a:t>
            </a:r>
          </a:p>
          <a:p>
            <a:pPr eaLnBrk="1" hangingPunct="1">
              <a:lnSpc>
                <a:spcPct val="90000"/>
              </a:lnSpc>
              <a:spcBef>
                <a:spcPct val="50000"/>
              </a:spcBef>
              <a:buFontTx/>
              <a:buNone/>
            </a:pPr>
            <a:r>
              <a:rPr lang="en-US" altLang="en-US" sz="1400" b="1" dirty="0" smtClean="0">
                <a:latin typeface="Courier" pitchFamily="49" charset="0"/>
              </a:rPr>
              <a:t>       1900      Jan = 0.08      1900 + 0.08        1900.08</a:t>
            </a:r>
          </a:p>
          <a:p>
            <a:pPr eaLnBrk="1" hangingPunct="1">
              <a:lnSpc>
                <a:spcPct val="90000"/>
              </a:lnSpc>
              <a:spcBef>
                <a:spcPct val="50000"/>
              </a:spcBef>
              <a:buFontTx/>
              <a:buNone/>
            </a:pPr>
            <a:r>
              <a:rPr lang="en-US" altLang="en-US" sz="1400" b="1" dirty="0" smtClean="0">
                <a:latin typeface="Courier" pitchFamily="49" charset="0"/>
              </a:rPr>
              <a:t>       1900      Feb = 0.17      1900 + 0.17        1900.17</a:t>
            </a:r>
          </a:p>
          <a:p>
            <a:pPr eaLnBrk="1" hangingPunct="1">
              <a:lnSpc>
                <a:spcPct val="90000"/>
              </a:lnSpc>
              <a:spcBef>
                <a:spcPct val="50000"/>
              </a:spcBef>
              <a:buFontTx/>
              <a:buNone/>
            </a:pPr>
            <a:r>
              <a:rPr lang="en-US" altLang="en-US" sz="1400" b="1" dirty="0" smtClean="0">
                <a:latin typeface="Courier" pitchFamily="49" charset="0"/>
              </a:rPr>
              <a:t>       1900      Mar = 0.25      1900 + 0.25        1900.25</a:t>
            </a:r>
          </a:p>
          <a:p>
            <a:pPr eaLnBrk="1" hangingPunct="1">
              <a:lnSpc>
                <a:spcPct val="90000"/>
              </a:lnSpc>
              <a:spcBef>
                <a:spcPct val="50000"/>
              </a:spcBef>
              <a:buFontTx/>
              <a:buNone/>
            </a:pPr>
            <a:r>
              <a:rPr lang="en-US" altLang="en-US" sz="1400" b="1" dirty="0" smtClean="0">
                <a:latin typeface="Courier" pitchFamily="49" charset="0"/>
              </a:rPr>
              <a:t>       1900      Apr = 0.33      1900 + 0.33        1900.33</a:t>
            </a:r>
          </a:p>
          <a:p>
            <a:pPr eaLnBrk="1" hangingPunct="1">
              <a:lnSpc>
                <a:spcPct val="90000"/>
              </a:lnSpc>
              <a:spcBef>
                <a:spcPct val="50000"/>
              </a:spcBef>
              <a:buFontTx/>
              <a:buNone/>
            </a:pPr>
            <a:r>
              <a:rPr lang="en-US" altLang="en-US" sz="1400" b="1" dirty="0" smtClean="0">
                <a:latin typeface="Courier" pitchFamily="49" charset="0"/>
              </a:rPr>
              <a:t>       1900      May = 0.42      1900 + 0.42        1900.42</a:t>
            </a:r>
          </a:p>
          <a:p>
            <a:pPr eaLnBrk="1" hangingPunct="1">
              <a:lnSpc>
                <a:spcPct val="90000"/>
              </a:lnSpc>
              <a:spcBef>
                <a:spcPct val="50000"/>
              </a:spcBef>
              <a:buFontTx/>
              <a:buNone/>
            </a:pPr>
            <a:r>
              <a:rPr lang="en-US" altLang="en-US" sz="1400" b="1" dirty="0" smtClean="0">
                <a:latin typeface="Courier" pitchFamily="49" charset="0"/>
              </a:rPr>
              <a:t>       1900      Jun = 0.50      1900 + 0.50        1900.50</a:t>
            </a:r>
          </a:p>
          <a:p>
            <a:pPr eaLnBrk="1" hangingPunct="1">
              <a:lnSpc>
                <a:spcPct val="90000"/>
              </a:lnSpc>
              <a:spcBef>
                <a:spcPct val="50000"/>
              </a:spcBef>
              <a:buFontTx/>
              <a:buNone/>
            </a:pPr>
            <a:r>
              <a:rPr lang="en-US" altLang="en-US" sz="1400" b="1" dirty="0" smtClean="0">
                <a:latin typeface="Courier" pitchFamily="49" charset="0"/>
              </a:rPr>
              <a:t>       1900      Jul = 0.58      1900 + 0.58        1900.58</a:t>
            </a:r>
          </a:p>
          <a:p>
            <a:pPr eaLnBrk="1" hangingPunct="1">
              <a:lnSpc>
                <a:spcPct val="90000"/>
              </a:lnSpc>
              <a:spcBef>
                <a:spcPct val="50000"/>
              </a:spcBef>
              <a:buFontTx/>
              <a:buNone/>
            </a:pPr>
            <a:r>
              <a:rPr lang="en-US" altLang="en-US" sz="1400" b="1" dirty="0" smtClean="0">
                <a:latin typeface="Courier" pitchFamily="49" charset="0"/>
              </a:rPr>
              <a:t>       1900      Aug = 0.67      1900 + 0.67        1900.67</a:t>
            </a:r>
          </a:p>
          <a:p>
            <a:pPr eaLnBrk="1" hangingPunct="1">
              <a:lnSpc>
                <a:spcPct val="90000"/>
              </a:lnSpc>
              <a:spcBef>
                <a:spcPct val="50000"/>
              </a:spcBef>
              <a:buFontTx/>
              <a:buNone/>
            </a:pPr>
            <a:r>
              <a:rPr lang="en-US" altLang="en-US" sz="1400" b="1" dirty="0" smtClean="0">
                <a:latin typeface="Courier" pitchFamily="49" charset="0"/>
              </a:rPr>
              <a:t>       1900      Sep = 0.75      1900 + 0.75        1900.75</a:t>
            </a:r>
          </a:p>
          <a:p>
            <a:pPr eaLnBrk="1" hangingPunct="1">
              <a:lnSpc>
                <a:spcPct val="90000"/>
              </a:lnSpc>
              <a:spcBef>
                <a:spcPct val="50000"/>
              </a:spcBef>
              <a:buFontTx/>
              <a:buNone/>
            </a:pPr>
            <a:r>
              <a:rPr lang="en-US" altLang="en-US" sz="1400" b="1" dirty="0" smtClean="0">
                <a:latin typeface="Courier" pitchFamily="49" charset="0"/>
              </a:rPr>
              <a:t>       1900      Oct = 0.83      1900 + 0.83        1900.83</a:t>
            </a:r>
          </a:p>
          <a:p>
            <a:pPr eaLnBrk="1" hangingPunct="1">
              <a:lnSpc>
                <a:spcPct val="90000"/>
              </a:lnSpc>
              <a:spcBef>
                <a:spcPct val="50000"/>
              </a:spcBef>
              <a:buFontTx/>
              <a:buNone/>
            </a:pPr>
            <a:r>
              <a:rPr lang="en-US" altLang="en-US" sz="1400" b="1" dirty="0" smtClean="0">
                <a:latin typeface="Courier" pitchFamily="49" charset="0"/>
              </a:rPr>
              <a:t>       1900      Nov = 0.92      1900 + 0.92        1900.92</a:t>
            </a:r>
          </a:p>
          <a:p>
            <a:pPr eaLnBrk="1" hangingPunct="1">
              <a:lnSpc>
                <a:spcPct val="90000"/>
              </a:lnSpc>
              <a:spcBef>
                <a:spcPct val="50000"/>
              </a:spcBef>
              <a:buFontTx/>
              <a:buNone/>
            </a:pPr>
            <a:r>
              <a:rPr lang="en-US" altLang="en-US" sz="1400" b="1" dirty="0" smtClean="0">
                <a:latin typeface="Courier" pitchFamily="49" charset="0"/>
              </a:rPr>
              <a:t>       </a:t>
            </a:r>
            <a:r>
              <a:rPr lang="en-US" altLang="en-US" sz="1400" b="1" dirty="0" smtClean="0">
                <a:solidFill>
                  <a:srgbClr val="0000CC"/>
                </a:solidFill>
                <a:latin typeface="Courier" pitchFamily="49" charset="0"/>
              </a:rPr>
              <a:t>1900      Dec = 1.00      1900 + 1.00        1901.00  </a:t>
            </a:r>
            <a:r>
              <a:rPr lang="en-US" altLang="en-US" sz="1400" b="1" dirty="0" smtClean="0">
                <a:solidFill>
                  <a:srgbClr val="0000CC"/>
                </a:solidFill>
                <a:latin typeface="Courier" pitchFamily="49" charset="0"/>
                <a:sym typeface="Wingdings" panose="05000000000000000000" pitchFamily="2" charset="2"/>
              </a:rPr>
              <a:t></a:t>
            </a:r>
            <a:endParaRPr lang="en-US" altLang="en-US" sz="1400" b="1" dirty="0" smtClean="0">
              <a:solidFill>
                <a:srgbClr val="0000CC"/>
              </a:solidFill>
              <a:latin typeface="Courier" pitchFamily="49" charset="0"/>
            </a:endParaRPr>
          </a:p>
          <a:p>
            <a:pPr eaLnBrk="1" hangingPunct="1">
              <a:lnSpc>
                <a:spcPct val="90000"/>
              </a:lnSpc>
              <a:spcBef>
                <a:spcPct val="50000"/>
              </a:spcBef>
              <a:buFontTx/>
              <a:buNone/>
            </a:pPr>
            <a:r>
              <a:rPr lang="en-US" altLang="en-US" sz="1400" b="1" dirty="0" smtClean="0">
                <a:latin typeface="Courier" pitchFamily="49" charset="0"/>
              </a:rPr>
              <a:t>       1901      Jan = 0.08      1901 + 0.08        1901.08</a:t>
            </a:r>
          </a:p>
          <a:p>
            <a:pPr eaLnBrk="1" hangingPunct="1">
              <a:lnSpc>
                <a:spcPct val="90000"/>
              </a:lnSpc>
              <a:spcBef>
                <a:spcPct val="50000"/>
              </a:spcBef>
              <a:buFontTx/>
              <a:buNone/>
            </a:pPr>
            <a:r>
              <a:rPr lang="en-US" altLang="en-US" sz="1400" b="1" dirty="0" smtClean="0">
                <a:latin typeface="Courier" pitchFamily="49" charset="0"/>
              </a:rPr>
              <a:t>       etc.</a:t>
            </a:r>
          </a:p>
          <a:p>
            <a:pPr eaLnBrk="1" hangingPunct="1">
              <a:lnSpc>
                <a:spcPct val="90000"/>
              </a:lnSpc>
              <a:buFontTx/>
              <a:buNone/>
            </a:pPr>
            <a:endParaRPr lang="en-US" altLang="en-US" sz="1400" b="1" dirty="0" smtClean="0">
              <a:latin typeface="Courier"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28600" y="152400"/>
            <a:ext cx="86868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400" b="1" dirty="0"/>
              <a:t>Notes on Production output variables</a:t>
            </a:r>
            <a:endParaRPr lang="en-US" altLang="en-US" sz="2000" dirty="0"/>
          </a:p>
          <a:p>
            <a:pPr eaLnBrk="1" hangingPunct="1">
              <a:spcBef>
                <a:spcPct val="50000"/>
              </a:spcBef>
              <a:buFontTx/>
              <a:buNone/>
            </a:pPr>
            <a:r>
              <a:rPr lang="en-US" altLang="en-US" sz="2000" dirty="0"/>
              <a:t>The growing season production </a:t>
            </a:r>
            <a:r>
              <a:rPr lang="en-US" altLang="en-US" sz="2000" dirty="0" smtClean="0"/>
              <a:t>variables (*</a:t>
            </a:r>
            <a:r>
              <a:rPr lang="en-US" altLang="en-US" sz="2000" dirty="0" err="1" smtClean="0"/>
              <a:t>prd</a:t>
            </a:r>
            <a:r>
              <a:rPr lang="en-US" altLang="en-US" sz="2000" dirty="0" smtClean="0"/>
              <a:t> variables), </a:t>
            </a:r>
            <a:r>
              <a:rPr lang="en-US" altLang="en-US" sz="2000" i="1" dirty="0" err="1" smtClean="0"/>
              <a:t>agcprd</a:t>
            </a:r>
            <a:r>
              <a:rPr lang="en-US" altLang="en-US" sz="2000" i="1" dirty="0" smtClean="0"/>
              <a:t>, </a:t>
            </a:r>
            <a:r>
              <a:rPr lang="en-US" altLang="en-US" sz="2000" i="1" dirty="0" err="1" smtClean="0"/>
              <a:t>bgcprd</a:t>
            </a:r>
            <a:r>
              <a:rPr lang="en-US" altLang="en-US" sz="2000" i="1" dirty="0" smtClean="0"/>
              <a:t>, </a:t>
            </a:r>
            <a:r>
              <a:rPr lang="en-US" altLang="en-US" sz="2000" i="1" dirty="0" err="1" smtClean="0"/>
              <a:t>crtprd</a:t>
            </a:r>
            <a:r>
              <a:rPr lang="en-US" altLang="en-US" sz="2000" i="1" dirty="0" smtClean="0"/>
              <a:t>, </a:t>
            </a:r>
            <a:r>
              <a:rPr lang="en-US" altLang="en-US" sz="2000" i="1" dirty="0" err="1" smtClean="0"/>
              <a:t>eupprd</a:t>
            </a:r>
            <a:r>
              <a:rPr lang="en-US" altLang="en-US" sz="2000" i="1" dirty="0" smtClean="0"/>
              <a:t>(*), </a:t>
            </a:r>
            <a:r>
              <a:rPr lang="en-US" altLang="en-US" sz="2000" i="1" dirty="0" err="1" smtClean="0"/>
              <a:t>fbrprd</a:t>
            </a:r>
            <a:r>
              <a:rPr lang="en-US" altLang="en-US" sz="2000" i="1" dirty="0" smtClean="0"/>
              <a:t>, </a:t>
            </a:r>
            <a:r>
              <a:rPr lang="en-US" altLang="en-US" sz="2000" i="1" dirty="0" err="1" smtClean="0"/>
              <a:t>fcprd</a:t>
            </a:r>
            <a:r>
              <a:rPr lang="en-US" altLang="en-US" sz="2000" i="1" dirty="0" smtClean="0"/>
              <a:t>, </a:t>
            </a:r>
            <a:r>
              <a:rPr lang="en-US" altLang="en-US" sz="2000" i="1" dirty="0" err="1" smtClean="0"/>
              <a:t>frtprd</a:t>
            </a:r>
            <a:r>
              <a:rPr lang="en-US" altLang="en-US" sz="2000" i="1" dirty="0" smtClean="0"/>
              <a:t>, </a:t>
            </a:r>
            <a:r>
              <a:rPr lang="en-US" altLang="en-US" sz="2000" i="1" dirty="0" err="1" smtClean="0"/>
              <a:t>rlvprd</a:t>
            </a:r>
            <a:r>
              <a:rPr lang="en-US" altLang="en-US" sz="2000" i="1" dirty="0" smtClean="0"/>
              <a:t>, </a:t>
            </a:r>
            <a:r>
              <a:rPr lang="en-US" altLang="en-US" sz="2000" dirty="0"/>
              <a:t>and</a:t>
            </a:r>
            <a:r>
              <a:rPr lang="en-US" altLang="en-US" sz="2000" i="1" dirty="0"/>
              <a:t> </a:t>
            </a:r>
            <a:r>
              <a:rPr lang="en-US" altLang="en-US" sz="2000" i="1" dirty="0" err="1" smtClean="0"/>
              <a:t>rlwprd</a:t>
            </a:r>
            <a:r>
              <a:rPr lang="en-US" altLang="en-US" sz="2000" dirty="0" smtClean="0"/>
              <a:t>, </a:t>
            </a:r>
            <a:r>
              <a:rPr lang="en-US" altLang="en-US" sz="2000" dirty="0"/>
              <a:t>are set equal to the value of their associated accumulator variable </a:t>
            </a:r>
            <a:r>
              <a:rPr lang="en-US" altLang="en-US" sz="2000" dirty="0" smtClean="0"/>
              <a:t>(*</a:t>
            </a:r>
            <a:r>
              <a:rPr lang="en-US" altLang="en-US" sz="2000" dirty="0" err="1" smtClean="0"/>
              <a:t>acc</a:t>
            </a:r>
            <a:r>
              <a:rPr lang="en-US" altLang="en-US" sz="2000" dirty="0" smtClean="0"/>
              <a:t> variable) when </a:t>
            </a:r>
            <a:r>
              <a:rPr lang="en-US" altLang="en-US" sz="2000" dirty="0"/>
              <a:t>a LAST or TLST </a:t>
            </a:r>
            <a:r>
              <a:rPr lang="en-US" altLang="en-US" sz="2000" dirty="0" smtClean="0"/>
              <a:t>occurs, just before the *</a:t>
            </a:r>
            <a:r>
              <a:rPr lang="en-US" altLang="en-US" sz="2000" dirty="0" err="1" smtClean="0"/>
              <a:t>acc</a:t>
            </a:r>
            <a:r>
              <a:rPr lang="en-US" altLang="en-US" sz="2000" dirty="0" smtClean="0"/>
              <a:t> variables are reset to zero.  The *</a:t>
            </a:r>
            <a:r>
              <a:rPr lang="en-US" altLang="en-US" sz="2000" dirty="0" err="1" smtClean="0"/>
              <a:t>prd</a:t>
            </a:r>
            <a:r>
              <a:rPr lang="en-US" altLang="en-US" sz="2000" dirty="0" smtClean="0"/>
              <a:t> </a:t>
            </a:r>
            <a:r>
              <a:rPr lang="en-US" altLang="en-US" sz="2000" dirty="0"/>
              <a:t>values can be used </a:t>
            </a:r>
            <a:r>
              <a:rPr lang="en-US" altLang="en-US" sz="2000" dirty="0" smtClean="0"/>
              <a:t>to examine the </a:t>
            </a:r>
            <a:r>
              <a:rPr lang="en-US" altLang="en-US" sz="2000" dirty="0"/>
              <a:t>amount of production that occurred over the previously completed growing season.  </a:t>
            </a:r>
            <a:r>
              <a:rPr lang="en-US" altLang="en-US" sz="2000" dirty="0" smtClean="0"/>
              <a:t>The *</a:t>
            </a:r>
            <a:r>
              <a:rPr lang="en-US" altLang="en-US" sz="2000" dirty="0" err="1" smtClean="0"/>
              <a:t>prd</a:t>
            </a:r>
            <a:r>
              <a:rPr lang="en-US" altLang="en-US" sz="2000" dirty="0" smtClean="0"/>
              <a:t> variables </a:t>
            </a:r>
            <a:r>
              <a:rPr lang="en-US" altLang="en-US" sz="2000" dirty="0"/>
              <a:t>will be set back to zero in January if no production has occurred over the previous 12 month period.</a:t>
            </a:r>
          </a:p>
          <a:p>
            <a:pPr eaLnBrk="1" hangingPunct="1">
              <a:spcBef>
                <a:spcPct val="50000"/>
              </a:spcBef>
              <a:buFontTx/>
              <a:buNone/>
            </a:pPr>
            <a:endParaRPr lang="en-US" altLang="en-US" sz="2000" dirty="0"/>
          </a:p>
        </p:txBody>
      </p:sp>
      <p:pic>
        <p:nvPicPr>
          <p:cNvPr id="2150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125" y="2971800"/>
            <a:ext cx="8666163"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609600" y="63246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solidFill>
                  <a:schemeClr val="tx2"/>
                </a:solidFill>
                <a:latin typeface="Arial" panose="020B0604020202020204" pitchFamily="34" charset="0"/>
                <a:cs typeface="Times New Roman" panose="02020603050405020304" pitchFamily="18" charset="0"/>
              </a:rPr>
              <a:t>Flow diagram for the soil carbon submodel.</a:t>
            </a:r>
            <a:r>
              <a:rPr lang="en-US" altLang="en-US" sz="4400">
                <a:solidFill>
                  <a:schemeClr val="tx2"/>
                </a:solidFill>
              </a:rPr>
              <a:t> </a:t>
            </a:r>
          </a:p>
        </p:txBody>
      </p:sp>
      <p:pic>
        <p:nvPicPr>
          <p:cNvPr id="22531" name="Picture 5" descr="FIG3-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62000"/>
            <a:ext cx="6858000" cy="52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04800"/>
            <a:ext cx="7772400" cy="838200"/>
          </a:xfrm>
        </p:spPr>
        <p:txBody>
          <a:bodyPr/>
          <a:lstStyle/>
          <a:p>
            <a:pPr eaLnBrk="1" hangingPunct="1"/>
            <a:r>
              <a:rPr lang="en-US" altLang="en-US" sz="2800" b="1" dirty="0" smtClean="0"/>
              <a:t>Gotcha’s</a:t>
            </a:r>
          </a:p>
        </p:txBody>
      </p:sp>
      <p:sp>
        <p:nvSpPr>
          <p:cNvPr id="23555" name="Rectangle 3"/>
          <p:cNvSpPr>
            <a:spLocks noGrp="1" noChangeArrowheads="1"/>
          </p:cNvSpPr>
          <p:nvPr>
            <p:ph type="body" idx="1"/>
          </p:nvPr>
        </p:nvSpPr>
        <p:spPr>
          <a:xfrm>
            <a:off x="703217" y="1143000"/>
            <a:ext cx="7772400" cy="5562600"/>
          </a:xfrm>
        </p:spPr>
        <p:txBody>
          <a:bodyPr/>
          <a:lstStyle/>
          <a:p>
            <a:pPr eaLnBrk="1" hangingPunct="1"/>
            <a:r>
              <a:rPr lang="en-US" altLang="en-US" sz="2400" dirty="0" smtClean="0"/>
              <a:t>Incorrect units in weather file</a:t>
            </a:r>
          </a:p>
          <a:p>
            <a:pPr eaLnBrk="1" hangingPunct="1"/>
            <a:r>
              <a:rPr lang="en-US" altLang="en-US" sz="2400" dirty="0" smtClean="0"/>
              <a:t>Century </a:t>
            </a:r>
            <a:r>
              <a:rPr lang="en-US" altLang="en-US" sz="2400" dirty="0" smtClean="0"/>
              <a:t>weather file not in “a4, 6x, 12(7.2) format”</a:t>
            </a:r>
          </a:p>
          <a:p>
            <a:pPr eaLnBrk="1" hangingPunct="1"/>
            <a:r>
              <a:rPr lang="en-US" altLang="en-US" sz="2400" dirty="0" smtClean="0"/>
              <a:t>Weather statistics in &lt;site&gt;.100 file do not match the weather data file being used (check for discontinuity in </a:t>
            </a:r>
            <a:r>
              <a:rPr lang="en-US" altLang="en-US" sz="2400" i="1" dirty="0" err="1" smtClean="0"/>
              <a:t>tave</a:t>
            </a:r>
            <a:r>
              <a:rPr lang="en-US" altLang="en-US" sz="2400" dirty="0" smtClean="0"/>
              <a:t>, </a:t>
            </a:r>
            <a:r>
              <a:rPr lang="en-US" altLang="en-US" sz="2400" i="1" dirty="0" err="1" smtClean="0"/>
              <a:t>stemp</a:t>
            </a:r>
            <a:r>
              <a:rPr lang="en-US" altLang="en-US" sz="2400" dirty="0" smtClean="0"/>
              <a:t>, </a:t>
            </a:r>
            <a:r>
              <a:rPr lang="en-US" altLang="en-US" sz="2400" i="1" dirty="0" smtClean="0"/>
              <a:t>rain</a:t>
            </a:r>
            <a:r>
              <a:rPr lang="en-US" altLang="en-US" sz="2400" dirty="0" smtClean="0"/>
              <a:t>, and </a:t>
            </a:r>
            <a:r>
              <a:rPr lang="en-US" altLang="en-US" sz="2400" i="1" dirty="0" err="1" smtClean="0"/>
              <a:t>prcann</a:t>
            </a:r>
            <a:r>
              <a:rPr lang="en-US" altLang="en-US" sz="2400" dirty="0" smtClean="0"/>
              <a:t> output variables).</a:t>
            </a:r>
          </a:p>
          <a:p>
            <a:pPr eaLnBrk="1" hangingPunct="1"/>
            <a:r>
              <a:rPr lang="en-US" altLang="en-US" sz="2400" dirty="0" smtClean="0"/>
              <a:t>Too much/too little atmospheric N deposition (check </a:t>
            </a:r>
            <a:r>
              <a:rPr lang="en-US" altLang="en-US" sz="2400" i="1" dirty="0" err="1" smtClean="0"/>
              <a:t>wdfxma</a:t>
            </a:r>
            <a:r>
              <a:rPr lang="en-US" altLang="en-US" sz="2400" dirty="0" smtClean="0"/>
              <a:t> and </a:t>
            </a:r>
            <a:r>
              <a:rPr lang="en-US" altLang="en-US" sz="2400" i="1" dirty="0" err="1" smtClean="0"/>
              <a:t>wdfxaa</a:t>
            </a:r>
            <a:r>
              <a:rPr lang="en-US" altLang="en-US" sz="2400" dirty="0" smtClean="0"/>
              <a:t> output variables).</a:t>
            </a:r>
          </a:p>
          <a:p>
            <a:pPr eaLnBrk="1" hangingPunct="1"/>
            <a:r>
              <a:rPr lang="en-US" altLang="en-US" sz="2400" dirty="0" smtClean="0"/>
              <a:t>Cultivation event scheduled to occur prior to harvest event</a:t>
            </a:r>
          </a:p>
          <a:p>
            <a:pPr eaLnBrk="1" hangingPunct="1"/>
            <a:r>
              <a:rPr lang="en-US" altLang="en-US" sz="2400" dirty="0" smtClean="0"/>
              <a:t>Leaving out an event in a pair (FRST/LAST, PLTM/LAST, TFST/TLST) in the schedule file.</a:t>
            </a:r>
          </a:p>
          <a:p>
            <a:pPr eaLnBrk="1" hangingPunct="1"/>
            <a:r>
              <a:rPr lang="en-US" altLang="en-US" sz="2400" dirty="0" smtClean="0"/>
              <a:t>Interpreting results based on only end-of-year annual output when some variables (such as </a:t>
            </a:r>
            <a:r>
              <a:rPr lang="en-US" altLang="en-US" sz="2400" i="1" dirty="0" err="1" smtClean="0"/>
              <a:t>aglivc</a:t>
            </a:r>
            <a:r>
              <a:rPr lang="en-US" altLang="en-US" sz="2400" dirty="0" smtClean="0"/>
              <a:t>) are a minimum (check monthly output also).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228600"/>
            <a:ext cx="7772400" cy="685800"/>
          </a:xfrm>
        </p:spPr>
        <p:txBody>
          <a:bodyPr/>
          <a:lstStyle/>
          <a:p>
            <a:pPr eaLnBrk="1" hangingPunct="1"/>
            <a:r>
              <a:rPr lang="en-US" altLang="en-US" sz="2800" b="1" dirty="0" smtClean="0"/>
              <a:t>Analyzing model output</a:t>
            </a:r>
          </a:p>
        </p:txBody>
      </p:sp>
      <p:sp>
        <p:nvSpPr>
          <p:cNvPr id="24579" name="Rectangle 3"/>
          <p:cNvSpPr>
            <a:spLocks noGrp="1" noChangeArrowheads="1"/>
          </p:cNvSpPr>
          <p:nvPr>
            <p:ph type="body" idx="1"/>
          </p:nvPr>
        </p:nvSpPr>
        <p:spPr>
          <a:xfrm>
            <a:off x="685800" y="990600"/>
            <a:ext cx="7772400" cy="5334000"/>
          </a:xfrm>
        </p:spPr>
        <p:txBody>
          <a:bodyPr/>
          <a:lstStyle/>
          <a:p>
            <a:pPr eaLnBrk="1" hangingPunct="1"/>
            <a:r>
              <a:rPr lang="en-US" altLang="en-US" sz="2000" dirty="0" smtClean="0"/>
              <a:t>Check NPP output variables for site </a:t>
            </a:r>
          </a:p>
          <a:p>
            <a:pPr lvl="1" eaLnBrk="1" hangingPunct="1"/>
            <a:r>
              <a:rPr lang="en-US" altLang="en-US" sz="1600" dirty="0" smtClean="0"/>
              <a:t>Crops/Grasses: </a:t>
            </a:r>
            <a:r>
              <a:rPr lang="en-US" altLang="en-US" sz="1600" dirty="0" err="1" smtClean="0"/>
              <a:t>agcacc</a:t>
            </a:r>
            <a:r>
              <a:rPr lang="en-US" altLang="en-US" sz="1600" dirty="0" smtClean="0"/>
              <a:t>, </a:t>
            </a:r>
            <a:r>
              <a:rPr lang="en-US" altLang="en-US" sz="1600" dirty="0" err="1" smtClean="0"/>
              <a:t>bgcacc</a:t>
            </a:r>
            <a:r>
              <a:rPr lang="en-US" altLang="en-US" sz="1600" dirty="0" smtClean="0"/>
              <a:t>, </a:t>
            </a:r>
            <a:r>
              <a:rPr lang="en-US" altLang="en-US" sz="1600" dirty="0" err="1" smtClean="0"/>
              <a:t>agcprd</a:t>
            </a:r>
            <a:r>
              <a:rPr lang="en-US" altLang="en-US" sz="1600" dirty="0" smtClean="0"/>
              <a:t>, </a:t>
            </a:r>
            <a:r>
              <a:rPr lang="en-US" altLang="en-US" sz="1600" dirty="0" err="1" smtClean="0"/>
              <a:t>bgcprd</a:t>
            </a:r>
            <a:endParaRPr lang="en-US" altLang="en-US" sz="1600" dirty="0" smtClean="0"/>
          </a:p>
          <a:p>
            <a:pPr lvl="1" eaLnBrk="1" hangingPunct="1"/>
            <a:r>
              <a:rPr lang="en-US" altLang="en-US" sz="1600" dirty="0" smtClean="0"/>
              <a:t>Trees: </a:t>
            </a:r>
            <a:r>
              <a:rPr lang="en-US" altLang="en-US" sz="1600" dirty="0" err="1" smtClean="0"/>
              <a:t>rlvacc</a:t>
            </a:r>
            <a:r>
              <a:rPr lang="en-US" altLang="en-US" sz="1600" dirty="0" smtClean="0"/>
              <a:t>, </a:t>
            </a:r>
            <a:r>
              <a:rPr lang="en-US" altLang="en-US" sz="1600" dirty="0" err="1" smtClean="0"/>
              <a:t>fbracc</a:t>
            </a:r>
            <a:r>
              <a:rPr lang="en-US" altLang="en-US" sz="1600" dirty="0" smtClean="0"/>
              <a:t>, </a:t>
            </a:r>
            <a:r>
              <a:rPr lang="en-US" altLang="en-US" sz="1600" dirty="0" err="1" smtClean="0"/>
              <a:t>rlwacc</a:t>
            </a:r>
            <a:r>
              <a:rPr lang="en-US" altLang="en-US" sz="1600" dirty="0" smtClean="0"/>
              <a:t>, </a:t>
            </a:r>
            <a:r>
              <a:rPr lang="en-US" altLang="en-US" sz="1600" dirty="0" err="1" smtClean="0"/>
              <a:t>frtacc</a:t>
            </a:r>
            <a:r>
              <a:rPr lang="en-US" altLang="en-US" sz="1600" dirty="0" smtClean="0"/>
              <a:t>, </a:t>
            </a:r>
            <a:r>
              <a:rPr lang="en-US" altLang="en-US" sz="1600" dirty="0" err="1" smtClean="0"/>
              <a:t>crtacc</a:t>
            </a:r>
            <a:r>
              <a:rPr lang="en-US" altLang="en-US" sz="1600" dirty="0" smtClean="0"/>
              <a:t>, </a:t>
            </a:r>
            <a:r>
              <a:rPr lang="en-US" altLang="en-US" sz="1600" dirty="0" err="1" smtClean="0"/>
              <a:t>fcacc</a:t>
            </a:r>
            <a:r>
              <a:rPr lang="en-US" altLang="en-US" sz="1600" dirty="0" smtClean="0"/>
              <a:t>, </a:t>
            </a:r>
            <a:r>
              <a:rPr lang="en-US" altLang="en-US" sz="1600" dirty="0" err="1" smtClean="0"/>
              <a:t>rlvprd</a:t>
            </a:r>
            <a:r>
              <a:rPr lang="en-US" altLang="en-US" sz="1600" dirty="0" smtClean="0"/>
              <a:t>, </a:t>
            </a:r>
            <a:r>
              <a:rPr lang="en-US" altLang="en-US" sz="1600" dirty="0" err="1" smtClean="0"/>
              <a:t>fbrprd</a:t>
            </a:r>
            <a:r>
              <a:rPr lang="en-US" altLang="en-US" sz="1600" dirty="0" smtClean="0"/>
              <a:t>, </a:t>
            </a:r>
            <a:r>
              <a:rPr lang="en-US" altLang="en-US" sz="1600" dirty="0" err="1" smtClean="0"/>
              <a:t>rlwprd</a:t>
            </a:r>
            <a:r>
              <a:rPr lang="en-US" altLang="en-US" sz="1600" dirty="0" smtClean="0"/>
              <a:t>, </a:t>
            </a:r>
            <a:r>
              <a:rPr lang="en-US" altLang="en-US" sz="1600" dirty="0" err="1" smtClean="0"/>
              <a:t>frtprd</a:t>
            </a:r>
            <a:r>
              <a:rPr lang="en-US" altLang="en-US" sz="1600" dirty="0" smtClean="0"/>
              <a:t>, </a:t>
            </a:r>
            <a:r>
              <a:rPr lang="en-US" altLang="en-US" sz="1600" dirty="0" err="1" smtClean="0"/>
              <a:t>crtprd</a:t>
            </a:r>
            <a:r>
              <a:rPr lang="en-US" altLang="en-US" sz="1600" dirty="0" smtClean="0"/>
              <a:t>, </a:t>
            </a:r>
            <a:r>
              <a:rPr lang="en-US" altLang="en-US" sz="1600" dirty="0" err="1" smtClean="0"/>
              <a:t>fcprd</a:t>
            </a:r>
            <a:endParaRPr lang="en-US" altLang="en-US" sz="1600" dirty="0" smtClean="0"/>
          </a:p>
          <a:p>
            <a:pPr eaLnBrk="1" hangingPunct="1"/>
            <a:r>
              <a:rPr lang="en-US" altLang="en-US" sz="2000" dirty="0" smtClean="0"/>
              <a:t>Reasons NPP may be too high or too low:</a:t>
            </a:r>
          </a:p>
          <a:p>
            <a:pPr lvl="1" eaLnBrk="1" hangingPunct="1"/>
            <a:r>
              <a:rPr lang="en-US" altLang="en-US" sz="1800" dirty="0" smtClean="0"/>
              <a:t>Need adjustment to PRDX </a:t>
            </a:r>
            <a:r>
              <a:rPr lang="en-US" altLang="en-US" sz="1800" dirty="0" smtClean="0"/>
              <a:t>parameter in </a:t>
            </a:r>
            <a:r>
              <a:rPr lang="en-US" altLang="en-US" sz="1800" dirty="0" smtClean="0"/>
              <a:t>crop.100 and/or tree.100.</a:t>
            </a:r>
          </a:p>
          <a:p>
            <a:pPr lvl="1" eaLnBrk="1" hangingPunct="1"/>
            <a:r>
              <a:rPr lang="en-US" altLang="en-US" sz="1800" dirty="0" smtClean="0"/>
              <a:t>The temperature function used in the growth equations may be parameterized incorrectly, i.e., trying to grow a C3 grass using a C4 </a:t>
            </a:r>
            <a:r>
              <a:rPr lang="en-US" altLang="en-US" sz="1800" dirty="0" smtClean="0"/>
              <a:t>grass temperature </a:t>
            </a:r>
            <a:r>
              <a:rPr lang="en-US" altLang="en-US" sz="1800" dirty="0" smtClean="0"/>
              <a:t>curve.  Adjust the PPDF(*) parameters in the crop.100 and/or tree.100 file.</a:t>
            </a:r>
          </a:p>
          <a:p>
            <a:pPr lvl="1" eaLnBrk="1" hangingPunct="1"/>
            <a:r>
              <a:rPr lang="en-US" altLang="en-US" sz="1800" dirty="0" smtClean="0"/>
              <a:t>N deposition rates are too high or too low.  Check </a:t>
            </a:r>
            <a:r>
              <a:rPr lang="en-US" altLang="en-US" sz="1800" dirty="0" err="1" smtClean="0"/>
              <a:t>wdfxma</a:t>
            </a:r>
            <a:r>
              <a:rPr lang="en-US" altLang="en-US" sz="1800" dirty="0" smtClean="0"/>
              <a:t> and </a:t>
            </a:r>
            <a:r>
              <a:rPr lang="en-US" altLang="en-US" sz="1800" dirty="0" err="1" smtClean="0"/>
              <a:t>wdfxaa</a:t>
            </a:r>
            <a:r>
              <a:rPr lang="en-US" altLang="en-US" sz="1800" dirty="0" smtClean="0"/>
              <a:t> output variables. Adjust EPNFA(*) </a:t>
            </a:r>
            <a:r>
              <a:rPr lang="en-US" altLang="en-US" sz="1800" dirty="0" smtClean="0"/>
              <a:t>parameters in </a:t>
            </a:r>
            <a:r>
              <a:rPr lang="en-US" altLang="en-US" sz="1800" dirty="0" smtClean="0"/>
              <a:t>the &lt;site&gt;.100 file.</a:t>
            </a:r>
          </a:p>
          <a:p>
            <a:pPr eaLnBrk="1" hangingPunct="1"/>
            <a:r>
              <a:rPr lang="en-US" altLang="en-US" sz="2000" dirty="0" smtClean="0"/>
              <a:t>Once the NPP seems reasonable for the site go on to check other output values.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838200"/>
          </a:xfrm>
        </p:spPr>
        <p:txBody>
          <a:bodyPr/>
          <a:lstStyle/>
          <a:p>
            <a:r>
              <a:rPr lang="en-US" sz="2800" b="1" dirty="0" smtClean="0"/>
              <a:t>Required input files for Century 4.7</a:t>
            </a:r>
            <a:endParaRPr lang="en-US" sz="2800" b="1" dirty="0"/>
          </a:p>
        </p:txBody>
      </p:sp>
      <p:sp>
        <p:nvSpPr>
          <p:cNvPr id="4" name="TextBox 3"/>
          <p:cNvSpPr txBox="1"/>
          <p:nvPr/>
        </p:nvSpPr>
        <p:spPr>
          <a:xfrm>
            <a:off x="304800" y="990600"/>
            <a:ext cx="8382000" cy="5170646"/>
          </a:xfrm>
          <a:prstGeom prst="rect">
            <a:avLst/>
          </a:prstGeom>
          <a:noFill/>
        </p:spPr>
        <p:txBody>
          <a:bodyPr wrap="square" rtlCol="0">
            <a:spAutoFit/>
          </a:bodyPr>
          <a:lstStyle/>
          <a:p>
            <a:r>
              <a:rPr lang="en-US" sz="2200" b="1" dirty="0" smtClean="0">
                <a:solidFill>
                  <a:srgbClr val="0070C0"/>
                </a:solidFill>
              </a:rPr>
              <a:t>Schedule File </a:t>
            </a:r>
            <a:r>
              <a:rPr lang="en-US" sz="2200" dirty="0" smtClean="0"/>
              <a:t>(.</a:t>
            </a:r>
            <a:r>
              <a:rPr lang="en-US" sz="2200" dirty="0" err="1" smtClean="0"/>
              <a:t>sch</a:t>
            </a:r>
            <a:r>
              <a:rPr lang="en-US" sz="2200" dirty="0" smtClean="0"/>
              <a:t>) – Directs the Century simulation.  Links scheduled events to the parameter files.</a:t>
            </a:r>
          </a:p>
          <a:p>
            <a:pPr marL="342900" indent="-342900">
              <a:buFont typeface="Arial" panose="020B0604020202020204" pitchFamily="34" charset="0"/>
              <a:buChar char="•"/>
            </a:pPr>
            <a:r>
              <a:rPr lang="en-US" sz="2200" dirty="0" smtClean="0"/>
              <a:t>Specifies </a:t>
            </a:r>
            <a:r>
              <a:rPr lang="en-US" sz="2200" b="1" dirty="0" smtClean="0">
                <a:solidFill>
                  <a:srgbClr val="0070C0"/>
                </a:solidFill>
              </a:rPr>
              <a:t>weather files </a:t>
            </a:r>
            <a:r>
              <a:rPr lang="en-US" sz="2200" dirty="0" smtClean="0"/>
              <a:t>(.</a:t>
            </a:r>
            <a:r>
              <a:rPr lang="en-US" sz="2200" dirty="0" err="1" smtClean="0"/>
              <a:t>wth</a:t>
            </a:r>
            <a:r>
              <a:rPr lang="en-US" sz="2200" dirty="0" smtClean="0"/>
              <a:t>) to read</a:t>
            </a:r>
          </a:p>
          <a:p>
            <a:pPr marL="342900" indent="-342900">
              <a:buFont typeface="Arial" panose="020B0604020202020204" pitchFamily="34" charset="0"/>
              <a:buChar char="•"/>
            </a:pPr>
            <a:r>
              <a:rPr lang="en-US" sz="2200" dirty="0" smtClean="0"/>
              <a:t>Specific site-specific parameter file: </a:t>
            </a:r>
            <a:r>
              <a:rPr lang="en-US" sz="2200" b="1" dirty="0" smtClean="0">
                <a:solidFill>
                  <a:srgbClr val="0070C0"/>
                </a:solidFill>
              </a:rPr>
              <a:t>&lt;site&gt;.100</a:t>
            </a:r>
          </a:p>
          <a:p>
            <a:pPr marL="342900" indent="-342900">
              <a:buFont typeface="Arial" panose="020B0604020202020204" pitchFamily="34" charset="0"/>
              <a:buChar char="•"/>
            </a:pPr>
            <a:r>
              <a:rPr lang="en-US" sz="2200" dirty="0" smtClean="0"/>
              <a:t>Specifies type of vegetation to grow (</a:t>
            </a:r>
            <a:r>
              <a:rPr lang="en-US" sz="2200" b="1" dirty="0" smtClean="0">
                <a:solidFill>
                  <a:srgbClr val="0070C0"/>
                </a:solidFill>
              </a:rPr>
              <a:t>crop.100, tree.100</a:t>
            </a:r>
            <a:r>
              <a:rPr lang="en-US" sz="2200" dirty="0" smtClean="0"/>
              <a:t>)</a:t>
            </a:r>
          </a:p>
          <a:p>
            <a:pPr marL="342900" indent="-342900">
              <a:buFont typeface="Arial" panose="020B0604020202020204" pitchFamily="34" charset="0"/>
              <a:buChar char="•"/>
            </a:pPr>
            <a:r>
              <a:rPr lang="en-US" sz="2200" dirty="0" smtClean="0"/>
              <a:t>Specifies management and disturbances</a:t>
            </a:r>
          </a:p>
          <a:p>
            <a:pPr marL="800100" lvl="1" indent="-342900">
              <a:buFont typeface="Arial" panose="020B0604020202020204" pitchFamily="34" charset="0"/>
              <a:buChar char="•"/>
            </a:pPr>
            <a:r>
              <a:rPr lang="en-US" sz="2200" dirty="0" smtClean="0"/>
              <a:t>Tillage: CULT event (</a:t>
            </a:r>
            <a:r>
              <a:rPr lang="en-US" sz="2200" b="1" dirty="0" smtClean="0">
                <a:solidFill>
                  <a:srgbClr val="0070C0"/>
                </a:solidFill>
              </a:rPr>
              <a:t>cult.100</a:t>
            </a:r>
            <a:r>
              <a:rPr lang="en-US" sz="2200" dirty="0" smtClean="0"/>
              <a:t>)</a:t>
            </a:r>
          </a:p>
          <a:p>
            <a:pPr marL="800100" lvl="1" indent="-342900">
              <a:buFont typeface="Arial" panose="020B0604020202020204" pitchFamily="34" charset="0"/>
              <a:buChar char="•"/>
            </a:pPr>
            <a:r>
              <a:rPr lang="en-US" sz="2200" dirty="0" smtClean="0"/>
              <a:t>Fertilization: FERT event (</a:t>
            </a:r>
            <a:r>
              <a:rPr lang="en-US" sz="2200" b="1" dirty="0" smtClean="0">
                <a:solidFill>
                  <a:srgbClr val="0070C0"/>
                </a:solidFill>
              </a:rPr>
              <a:t>fert.100</a:t>
            </a:r>
            <a:r>
              <a:rPr lang="en-US" sz="2200" dirty="0" smtClean="0"/>
              <a:t>)</a:t>
            </a:r>
          </a:p>
          <a:p>
            <a:pPr marL="800100" lvl="1" indent="-342900">
              <a:buFont typeface="Arial" panose="020B0604020202020204" pitchFamily="34" charset="0"/>
              <a:buChar char="•"/>
            </a:pPr>
            <a:r>
              <a:rPr lang="en-US" sz="2200" dirty="0" smtClean="0"/>
              <a:t>Organic matter and compost additions: OMAD event (</a:t>
            </a:r>
            <a:r>
              <a:rPr lang="en-US" sz="2200" b="1" dirty="0" smtClean="0">
                <a:solidFill>
                  <a:srgbClr val="0070C0"/>
                </a:solidFill>
              </a:rPr>
              <a:t>omad.100</a:t>
            </a:r>
            <a:r>
              <a:rPr lang="en-US" sz="2200" dirty="0" smtClean="0"/>
              <a:t>)</a:t>
            </a:r>
          </a:p>
          <a:p>
            <a:pPr marL="800100" lvl="1" indent="-342900">
              <a:buFont typeface="Arial" panose="020B0604020202020204" pitchFamily="34" charset="0"/>
              <a:buChar char="•"/>
            </a:pPr>
            <a:r>
              <a:rPr lang="en-US" sz="2200" dirty="0" smtClean="0"/>
              <a:t>Irrigation: IRRI event (</a:t>
            </a:r>
            <a:r>
              <a:rPr lang="en-US" sz="2200" b="1" dirty="0" smtClean="0">
                <a:solidFill>
                  <a:srgbClr val="0070C0"/>
                </a:solidFill>
              </a:rPr>
              <a:t>irri.100</a:t>
            </a:r>
            <a:r>
              <a:rPr lang="en-US" sz="2200" dirty="0" smtClean="0"/>
              <a:t>)</a:t>
            </a:r>
          </a:p>
          <a:p>
            <a:pPr marL="800100" lvl="1" indent="-342900">
              <a:buFont typeface="Arial" panose="020B0604020202020204" pitchFamily="34" charset="0"/>
              <a:buChar char="•"/>
            </a:pPr>
            <a:r>
              <a:rPr lang="en-US" sz="2200" dirty="0" smtClean="0"/>
              <a:t>Grazing: GRAZ event (</a:t>
            </a:r>
            <a:r>
              <a:rPr lang="en-US" sz="2200" b="1" dirty="0" smtClean="0">
                <a:solidFill>
                  <a:srgbClr val="0070C0"/>
                </a:solidFill>
              </a:rPr>
              <a:t>graz.100</a:t>
            </a:r>
            <a:r>
              <a:rPr lang="en-US" sz="2200" dirty="0" smtClean="0"/>
              <a:t>)</a:t>
            </a:r>
          </a:p>
          <a:p>
            <a:pPr marL="800100" lvl="1" indent="-342900">
              <a:buFont typeface="Arial" panose="020B0604020202020204" pitchFamily="34" charset="0"/>
              <a:buChar char="•"/>
            </a:pPr>
            <a:r>
              <a:rPr lang="en-US" sz="2200" dirty="0" smtClean="0"/>
              <a:t>Fire: FIRE or TREM event (</a:t>
            </a:r>
            <a:r>
              <a:rPr lang="en-US" sz="2200" b="1" dirty="0" smtClean="0">
                <a:solidFill>
                  <a:srgbClr val="0070C0"/>
                </a:solidFill>
              </a:rPr>
              <a:t>fire.100</a:t>
            </a:r>
            <a:r>
              <a:rPr lang="en-US" sz="2200" dirty="0" smtClean="0"/>
              <a:t>, </a:t>
            </a:r>
            <a:r>
              <a:rPr lang="en-US" sz="2200" b="1" dirty="0" smtClean="0">
                <a:solidFill>
                  <a:srgbClr val="0070C0"/>
                </a:solidFill>
              </a:rPr>
              <a:t>trem.100</a:t>
            </a:r>
            <a:r>
              <a:rPr lang="en-US" sz="2200" dirty="0" smtClean="0"/>
              <a:t>)</a:t>
            </a:r>
          </a:p>
          <a:p>
            <a:pPr marL="800100" lvl="1" indent="-342900">
              <a:buFont typeface="Arial" panose="020B0604020202020204" pitchFamily="34" charset="0"/>
              <a:buChar char="•"/>
            </a:pPr>
            <a:r>
              <a:rPr lang="en-US" sz="2200" dirty="0" smtClean="0"/>
              <a:t>Crop Harvest: HARV event (</a:t>
            </a:r>
            <a:r>
              <a:rPr lang="en-US" sz="2200" b="1" dirty="0" smtClean="0">
                <a:solidFill>
                  <a:srgbClr val="0070C0"/>
                </a:solidFill>
              </a:rPr>
              <a:t>harv.100</a:t>
            </a:r>
            <a:r>
              <a:rPr lang="en-US" sz="2200" dirty="0" smtClean="0"/>
              <a:t>)</a:t>
            </a:r>
          </a:p>
          <a:p>
            <a:pPr marL="800100" lvl="1" indent="-342900">
              <a:buFont typeface="Arial" panose="020B0604020202020204" pitchFamily="34" charset="0"/>
              <a:buChar char="•"/>
            </a:pPr>
            <a:r>
              <a:rPr lang="en-US" sz="2200" dirty="0" smtClean="0"/>
              <a:t>Wood removal: TREM event (</a:t>
            </a:r>
            <a:r>
              <a:rPr lang="en-US" sz="2200" b="1" dirty="0" smtClean="0">
                <a:solidFill>
                  <a:srgbClr val="0070C0"/>
                </a:solidFill>
              </a:rPr>
              <a:t>trem.100</a:t>
            </a:r>
            <a:r>
              <a:rPr lang="en-US" sz="2200" dirty="0" smtClean="0"/>
              <a:t>)</a:t>
            </a:r>
          </a:p>
          <a:p>
            <a:r>
              <a:rPr lang="en-US" sz="2200" b="1" dirty="0">
                <a:solidFill>
                  <a:srgbClr val="0070C0"/>
                </a:solidFill>
              </a:rPr>
              <a:t>f</a:t>
            </a:r>
            <a:r>
              <a:rPr lang="en-US" sz="2200" b="1" dirty="0" smtClean="0">
                <a:solidFill>
                  <a:srgbClr val="0070C0"/>
                </a:solidFill>
              </a:rPr>
              <a:t>ix.100</a:t>
            </a:r>
            <a:r>
              <a:rPr lang="en-US" sz="2200" dirty="0" smtClean="0"/>
              <a:t> parameter file</a:t>
            </a:r>
            <a:endParaRPr lang="en-US" sz="2200" dirty="0"/>
          </a:p>
        </p:txBody>
      </p:sp>
    </p:spTree>
    <p:extLst>
      <p:ext uri="{BB962C8B-B14F-4D97-AF65-F5344CB8AC3E}">
        <p14:creationId xmlns:p14="http://schemas.microsoft.com/office/powerpoint/2010/main" val="119577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28600" y="152400"/>
            <a:ext cx="8686800" cy="638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400" b="1" dirty="0"/>
              <a:t>Optional input files for Century 4.7</a:t>
            </a:r>
          </a:p>
          <a:p>
            <a:pPr algn="ctr" eaLnBrk="1" hangingPunct="1">
              <a:spcBef>
                <a:spcPct val="50000"/>
              </a:spcBef>
              <a:buFontTx/>
              <a:buNone/>
            </a:pPr>
            <a:r>
              <a:rPr lang="en-US" altLang="en-US" sz="2000" dirty="0"/>
              <a:t>The *.</a:t>
            </a:r>
            <a:r>
              <a:rPr lang="en-US" altLang="en-US" sz="2000" dirty="0" err="1"/>
              <a:t>dat</a:t>
            </a:r>
            <a:r>
              <a:rPr lang="en-US" altLang="en-US" sz="2000" dirty="0"/>
              <a:t> files allow users to dynamically change model inputs during the simulation period.</a:t>
            </a:r>
          </a:p>
          <a:p>
            <a:pPr eaLnBrk="1" hangingPunct="1">
              <a:spcBef>
                <a:spcPct val="50000"/>
              </a:spcBef>
              <a:buFontTx/>
              <a:buNone/>
            </a:pPr>
            <a:r>
              <a:rPr lang="en-US" altLang="en-US" sz="2000" b="1" dirty="0"/>
              <a:t>nscale.dat</a:t>
            </a:r>
            <a:r>
              <a:rPr lang="en-US" altLang="en-US" sz="2000" dirty="0"/>
              <a:t> - The optional multipliers on N inputs contained in this file can be used to scale the amount of fertilizer added through FERT events, the amount of atmospheric N deposition, or both.</a:t>
            </a:r>
          </a:p>
          <a:p>
            <a:pPr eaLnBrk="1" hangingPunct="1">
              <a:spcBef>
                <a:spcPct val="50000"/>
              </a:spcBef>
              <a:buFontTx/>
              <a:buNone/>
            </a:pPr>
            <a:r>
              <a:rPr lang="en-US" altLang="en-US" sz="2000" b="1" dirty="0"/>
              <a:t>omadscale.dat</a:t>
            </a:r>
            <a:r>
              <a:rPr lang="en-US" altLang="en-US" sz="2000" dirty="0"/>
              <a:t> - The optional multiplier on OMAD inputs contained in this file can be used to scale the amount of organic matter added through OMAD events.</a:t>
            </a:r>
          </a:p>
          <a:p>
            <a:pPr eaLnBrk="1" hangingPunct="1">
              <a:spcBef>
                <a:spcPct val="50000"/>
              </a:spcBef>
              <a:buFontTx/>
              <a:buNone/>
            </a:pPr>
            <a:r>
              <a:rPr lang="en-US" altLang="en-US" sz="2000" b="1" dirty="0"/>
              <a:t>phscale.dat</a:t>
            </a:r>
            <a:r>
              <a:rPr lang="en-US" altLang="en-US" sz="2000" dirty="0"/>
              <a:t> - The optional multipliers that can be used to change </a:t>
            </a:r>
            <a:r>
              <a:rPr lang="en-US" altLang="en-US" sz="2000" dirty="0" err="1"/>
              <a:t>pH.</a:t>
            </a:r>
            <a:endParaRPr lang="en-US" altLang="en-US" sz="2000" dirty="0"/>
          </a:p>
          <a:p>
            <a:pPr eaLnBrk="1" hangingPunct="1">
              <a:spcBef>
                <a:spcPct val="50000"/>
              </a:spcBef>
              <a:buFontTx/>
              <a:buNone/>
            </a:pPr>
            <a:r>
              <a:rPr lang="en-US" altLang="en-US" sz="2000" b="1" dirty="0"/>
              <a:t>tmaxscale.dat</a:t>
            </a:r>
            <a:r>
              <a:rPr lang="en-US" altLang="en-US" sz="2000" dirty="0"/>
              <a:t> - The optional addends that can be used to scale maximum temperature values.</a:t>
            </a:r>
          </a:p>
          <a:p>
            <a:pPr eaLnBrk="1" hangingPunct="1">
              <a:spcBef>
                <a:spcPct val="50000"/>
              </a:spcBef>
              <a:buFontTx/>
              <a:buNone/>
            </a:pPr>
            <a:r>
              <a:rPr lang="en-US" altLang="en-US" sz="2000" b="1" dirty="0"/>
              <a:t>tminscale.dat</a:t>
            </a:r>
            <a:r>
              <a:rPr lang="en-US" altLang="en-US" sz="2000" dirty="0"/>
              <a:t> - The optional addends that can be used to scale minimum temperature values.</a:t>
            </a:r>
          </a:p>
          <a:p>
            <a:pPr eaLnBrk="1" hangingPunct="1">
              <a:spcBef>
                <a:spcPct val="50000"/>
              </a:spcBef>
              <a:buFontTx/>
              <a:buNone/>
            </a:pPr>
            <a:r>
              <a:rPr lang="en-US" altLang="en-US" sz="2000" b="1" dirty="0"/>
              <a:t>precscale.dat</a:t>
            </a:r>
            <a:r>
              <a:rPr lang="en-US" altLang="en-US" sz="2000" dirty="0"/>
              <a:t> - The optional multiplier that can be used to scale precipitation values.</a:t>
            </a:r>
            <a:endParaRPr lang="en-US" altLang="en-US" sz="1400" dirty="0"/>
          </a:p>
          <a:p>
            <a:pPr eaLnBrk="1" hangingPunct="1">
              <a:spcBef>
                <a:spcPct val="50000"/>
              </a:spcBef>
              <a:buFontTx/>
              <a:buNone/>
            </a:pPr>
            <a:endParaRPr lang="en-US" altLang="en-US" sz="1400" dirty="0"/>
          </a:p>
          <a:p>
            <a:pPr eaLnBrk="1" hangingPunct="1">
              <a:spcBef>
                <a:spcPct val="0"/>
              </a:spcBef>
              <a:buFontTx/>
              <a:buNone/>
            </a:pPr>
            <a:r>
              <a:rPr lang="en-US" altLang="en-US" sz="1400" dirty="0"/>
              <a:t>All of these files are organized in 13 columns.  Column 1 is the simulation year.  Columns 2 - 13 contain the scalars.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DOS command </a:t>
            </a:r>
            <a:r>
              <a:rPr lang="en-US" dirty="0" smtClean="0"/>
              <a:t>prompt window</a:t>
            </a:r>
            <a:endParaRPr lang="en-US" dirty="0"/>
          </a:p>
        </p:txBody>
      </p:sp>
      <p:sp>
        <p:nvSpPr>
          <p:cNvPr id="3" name="Content Placeholder 2"/>
          <p:cNvSpPr>
            <a:spLocks noGrp="1"/>
          </p:cNvSpPr>
          <p:nvPr>
            <p:ph idx="1"/>
          </p:nvPr>
        </p:nvSpPr>
        <p:spPr/>
        <p:txBody>
          <a:bodyPr/>
          <a:lstStyle/>
          <a:p>
            <a:r>
              <a:rPr lang="en-US" dirty="0" smtClean="0"/>
              <a:t>Locating the DOS command prompt </a:t>
            </a:r>
          </a:p>
          <a:p>
            <a:pPr lvl="1"/>
            <a:r>
              <a:rPr lang="en-US" dirty="0" smtClean="0"/>
              <a:t>Accessories</a:t>
            </a:r>
          </a:p>
          <a:p>
            <a:pPr lvl="1"/>
            <a:r>
              <a:rPr lang="en-US" dirty="0" smtClean="0"/>
              <a:t>Right click to set properties</a:t>
            </a:r>
          </a:p>
          <a:p>
            <a:pPr lvl="1"/>
            <a:r>
              <a:rPr lang="en-US" dirty="0" smtClean="0"/>
              <a:t>Save to desktop or pin to taskbar</a:t>
            </a:r>
          </a:p>
          <a:p>
            <a:r>
              <a:rPr lang="en-US" dirty="0" smtClean="0"/>
              <a:t>Properties (right click on top of window)</a:t>
            </a:r>
          </a:p>
          <a:p>
            <a:r>
              <a:rPr lang="en-US" dirty="0" smtClean="0"/>
              <a:t>Mark/Paste (right click in middle of widow)</a:t>
            </a:r>
          </a:p>
          <a:p>
            <a:r>
              <a:rPr lang="en-US" dirty="0" smtClean="0"/>
              <a:t>Navigate to working directory</a:t>
            </a:r>
            <a:endParaRPr lang="en-US" dirty="0"/>
          </a:p>
        </p:txBody>
      </p:sp>
    </p:spTree>
    <p:extLst>
      <p:ext uri="{BB962C8B-B14F-4D97-AF65-F5344CB8AC3E}">
        <p14:creationId xmlns:p14="http://schemas.microsoft.com/office/powerpoint/2010/main" val="397998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114300" y="100013"/>
            <a:ext cx="8915400"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400" b="1"/>
              <a:t>A few DOS commands</a:t>
            </a:r>
          </a:p>
          <a:p>
            <a:pPr eaLnBrk="1" hangingPunct="1">
              <a:spcBef>
                <a:spcPct val="50000"/>
              </a:spcBef>
              <a:buFontTx/>
              <a:buNone/>
            </a:pPr>
            <a:r>
              <a:rPr lang="en-US" altLang="en-US" sz="2400" b="1"/>
              <a:t>cd</a:t>
            </a:r>
            <a:r>
              <a:rPr lang="en-US" altLang="en-US" sz="2400"/>
              <a:t> - </a:t>
            </a:r>
            <a:r>
              <a:rPr lang="en-US" altLang="en-US" sz="2400" b="1"/>
              <a:t>C</a:t>
            </a:r>
            <a:r>
              <a:rPr lang="en-US" altLang="en-US" sz="2400"/>
              <a:t>hange </a:t>
            </a:r>
            <a:r>
              <a:rPr lang="en-US" altLang="en-US" sz="2400" b="1"/>
              <a:t>D</a:t>
            </a:r>
            <a:r>
              <a:rPr lang="en-US" altLang="en-US" sz="2400"/>
              <a:t>irectory, displays the name of or changes the current directory</a:t>
            </a:r>
          </a:p>
          <a:p>
            <a:pPr eaLnBrk="1" hangingPunct="1">
              <a:spcBef>
                <a:spcPct val="50000"/>
              </a:spcBef>
              <a:buFontTx/>
              <a:buNone/>
            </a:pPr>
            <a:r>
              <a:rPr lang="en-US" altLang="en-US" sz="2400" b="1"/>
              <a:t>dir</a:t>
            </a:r>
            <a:r>
              <a:rPr lang="en-US" altLang="en-US" sz="2400"/>
              <a:t> - </a:t>
            </a:r>
            <a:r>
              <a:rPr lang="en-US" altLang="en-US" sz="2400" b="1"/>
              <a:t>DIR</a:t>
            </a:r>
            <a:r>
              <a:rPr lang="en-US" altLang="en-US" sz="2400"/>
              <a:t>ectory listing, displays a list of files and subdirectories in a directory</a:t>
            </a:r>
          </a:p>
          <a:p>
            <a:pPr eaLnBrk="1" hangingPunct="1">
              <a:spcBef>
                <a:spcPct val="0"/>
              </a:spcBef>
              <a:buFontTx/>
              <a:buNone/>
            </a:pPr>
            <a:endParaRPr lang="en-US" altLang="en-US" sz="2400"/>
          </a:p>
          <a:p>
            <a:pPr eaLnBrk="1" hangingPunct="1">
              <a:spcBef>
                <a:spcPct val="0"/>
              </a:spcBef>
              <a:buFontTx/>
              <a:buNone/>
            </a:pPr>
            <a:r>
              <a:rPr lang="en-US" altLang="en-US" sz="2400"/>
              <a:t>Wildcards:</a:t>
            </a:r>
          </a:p>
          <a:p>
            <a:pPr eaLnBrk="1" hangingPunct="1">
              <a:spcBef>
                <a:spcPct val="0"/>
              </a:spcBef>
              <a:buFontTx/>
              <a:buNone/>
            </a:pPr>
            <a:r>
              <a:rPr lang="en-US" altLang="en-US" sz="2400"/>
              <a:t>     * </a:t>
            </a:r>
            <a:r>
              <a:rPr lang="en-US" altLang="en-US" sz="2400">
                <a:sym typeface="Wingdings" panose="05000000000000000000" pitchFamily="2" charset="2"/>
              </a:rPr>
              <a:t></a:t>
            </a:r>
            <a:r>
              <a:rPr lang="en-US" altLang="en-US" sz="2400"/>
              <a:t> any arbitrary character string</a:t>
            </a:r>
          </a:p>
          <a:p>
            <a:pPr eaLnBrk="1" hangingPunct="1">
              <a:spcBef>
                <a:spcPct val="0"/>
              </a:spcBef>
              <a:buFontTx/>
              <a:buNone/>
            </a:pPr>
            <a:r>
              <a:rPr lang="en-US" altLang="en-US" sz="2400"/>
              <a:t>     ? </a:t>
            </a:r>
            <a:r>
              <a:rPr lang="en-US" altLang="en-US" sz="2400">
                <a:sym typeface="Wingdings" panose="05000000000000000000" pitchFamily="2" charset="2"/>
              </a:rPr>
              <a:t></a:t>
            </a:r>
            <a:r>
              <a:rPr lang="en-US" altLang="en-US" sz="2400"/>
              <a:t> any single character</a:t>
            </a:r>
          </a:p>
          <a:p>
            <a:pPr eaLnBrk="1" hangingPunct="1">
              <a:spcBef>
                <a:spcPct val="0"/>
              </a:spcBef>
              <a:buFontTx/>
              <a:buNone/>
            </a:pPr>
            <a:endParaRPr lang="en-US" altLang="en-US" sz="2400"/>
          </a:p>
          <a:p>
            <a:pPr eaLnBrk="1" hangingPunct="1">
              <a:spcBef>
                <a:spcPct val="0"/>
              </a:spcBef>
              <a:buFontTx/>
              <a:buNone/>
            </a:pPr>
            <a:r>
              <a:rPr lang="en-US" altLang="en-US" sz="2400"/>
              <a:t>copy - COPY target file to destination file, copies one or more files to another location</a:t>
            </a:r>
          </a:p>
          <a:p>
            <a:pPr eaLnBrk="1" hangingPunct="1">
              <a:spcBef>
                <a:spcPct val="0"/>
              </a:spcBef>
              <a:buFontTx/>
              <a:buNone/>
            </a:pPr>
            <a:endParaRPr lang="en-US" altLang="en-US" sz="2400"/>
          </a:p>
          <a:p>
            <a:pPr eaLnBrk="1" hangingPunct="1">
              <a:spcBef>
                <a:spcPct val="0"/>
              </a:spcBef>
              <a:buFontTx/>
              <a:buNone/>
            </a:pPr>
            <a:r>
              <a:rPr lang="en-US" altLang="en-US" sz="2400"/>
              <a:t>erase &lt;filename&gt; - deletes one or more files</a:t>
            </a:r>
          </a:p>
          <a:p>
            <a:pPr eaLnBrk="1" hangingPunct="1">
              <a:spcBef>
                <a:spcPct val="0"/>
              </a:spcBef>
              <a:buFontTx/>
              <a:buNone/>
            </a:pPr>
            <a:r>
              <a:rPr lang="en-US" altLang="en-US" sz="2400"/>
              <a:t>del &lt;filename&gt; - deletes one or more files (same as erase)</a:t>
            </a:r>
          </a:p>
          <a:p>
            <a:pPr eaLnBrk="1" hangingPunct="1">
              <a:spcBef>
                <a:spcPct val="0"/>
              </a:spcBef>
              <a:buFontTx/>
              <a:buNone/>
            </a:pPr>
            <a:endParaRPr lang="en-US" altLang="en-US" sz="2400"/>
          </a:p>
          <a:p>
            <a:pPr eaLnBrk="1" hangingPunct="1">
              <a:spcBef>
                <a:spcPct val="0"/>
              </a:spcBef>
              <a:buFontTx/>
              <a:buNone/>
            </a:pPr>
            <a:r>
              <a:rPr lang="en-US" altLang="en-US" sz="2400"/>
              <a:t>help &lt;command&gt; - displays help information on that command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381000" y="228600"/>
            <a:ext cx="8382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400"/>
              <a:t>cd - Change Directory</a:t>
            </a:r>
          </a:p>
          <a:p>
            <a:pPr eaLnBrk="1" hangingPunct="1">
              <a:spcBef>
                <a:spcPct val="50000"/>
              </a:spcBef>
              <a:buFontTx/>
              <a:buNone/>
            </a:pPr>
            <a:r>
              <a:rPr lang="en-US" altLang="en-US" sz="2400"/>
              <a:t>     cd .. </a:t>
            </a:r>
            <a:r>
              <a:rPr lang="en-US" altLang="en-US" sz="2400">
                <a:sym typeface="Wingdings" panose="05000000000000000000" pitchFamily="2" charset="2"/>
              </a:rPr>
              <a:t></a:t>
            </a:r>
            <a:r>
              <a:rPr lang="en-US" altLang="en-US" sz="2400"/>
              <a:t> move up one level in the directory structure</a:t>
            </a:r>
          </a:p>
          <a:p>
            <a:pPr eaLnBrk="1" hangingPunct="1">
              <a:spcBef>
                <a:spcPct val="50000"/>
              </a:spcBef>
              <a:buFontTx/>
              <a:buNone/>
            </a:pPr>
            <a:r>
              <a:rPr lang="en-US" altLang="en-US" sz="2400"/>
              <a:t>     cd century4.5 </a:t>
            </a:r>
            <a:r>
              <a:rPr lang="en-US" altLang="en-US" sz="2400">
                <a:sym typeface="Wingdings" panose="05000000000000000000" pitchFamily="2" charset="2"/>
              </a:rPr>
              <a:t></a:t>
            </a:r>
            <a:r>
              <a:rPr lang="en-US" altLang="en-US" sz="2400"/>
              <a:t> move to a directory named century4.5</a:t>
            </a:r>
          </a:p>
        </p:txBody>
      </p:sp>
      <p:pic>
        <p:nvPicPr>
          <p:cNvPr id="14339" name="Picture 6" descr="do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8" y="1905000"/>
            <a:ext cx="62579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7"/>
          <p:cNvSpPr txBox="1">
            <a:spLocks noChangeArrowheads="1"/>
          </p:cNvSpPr>
          <p:nvPr/>
        </p:nvSpPr>
        <p:spPr bwMode="auto">
          <a:xfrm>
            <a:off x="990600" y="3962400"/>
            <a:ext cx="7162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t>Using the \ character you can change more than one directory at a time</a:t>
            </a:r>
          </a:p>
        </p:txBody>
      </p:sp>
      <p:pic>
        <p:nvPicPr>
          <p:cNvPr id="14341" name="Picture 8" descr="do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450" y="4953000"/>
            <a:ext cx="62611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28600" y="228600"/>
            <a:ext cx="86868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400"/>
              <a:t>dir - DIRectory listing</a:t>
            </a:r>
          </a:p>
          <a:p>
            <a:pPr algn="ctr" eaLnBrk="1" hangingPunct="1">
              <a:spcBef>
                <a:spcPct val="50000"/>
              </a:spcBef>
              <a:buFontTx/>
              <a:buNone/>
            </a:pPr>
            <a:endParaRPr lang="en-US" altLang="en-US" sz="2400"/>
          </a:p>
          <a:p>
            <a:pPr eaLnBrk="1" hangingPunct="1">
              <a:spcBef>
                <a:spcPct val="0"/>
              </a:spcBef>
              <a:buFontTx/>
              <a:buNone/>
            </a:pPr>
            <a:r>
              <a:rPr lang="en-US" altLang="en-US" sz="2400"/>
              <a:t>dir and wildcards can be used together</a:t>
            </a:r>
          </a:p>
          <a:p>
            <a:pPr eaLnBrk="1" hangingPunct="1">
              <a:spcBef>
                <a:spcPct val="0"/>
              </a:spcBef>
              <a:buFontTx/>
              <a:buNone/>
            </a:pPr>
            <a:endParaRPr lang="en-US" altLang="en-US" sz="2400"/>
          </a:p>
          <a:p>
            <a:pPr eaLnBrk="1" hangingPunct="1">
              <a:spcBef>
                <a:spcPct val="0"/>
              </a:spcBef>
              <a:buFontTx/>
              <a:buNone/>
            </a:pPr>
            <a:r>
              <a:rPr lang="en-US" altLang="en-US" sz="2400"/>
              <a:t>dir *.exe </a:t>
            </a:r>
            <a:r>
              <a:rPr lang="en-US" altLang="en-US" sz="2400">
                <a:sym typeface="Wingdings" panose="05000000000000000000" pitchFamily="2" charset="2"/>
              </a:rPr>
              <a:t></a:t>
            </a:r>
            <a:r>
              <a:rPr lang="en-US" altLang="en-US" sz="2400"/>
              <a:t> list all files in the current directory with .exe as the last 4 characters</a:t>
            </a:r>
          </a:p>
        </p:txBody>
      </p:sp>
      <p:pic>
        <p:nvPicPr>
          <p:cNvPr id="15363" name="Picture 4" descr="do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3505200"/>
            <a:ext cx="6334125"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28600" y="228600"/>
            <a:ext cx="86868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400"/>
              <a:t>dir - DIRectory listing</a:t>
            </a:r>
          </a:p>
          <a:p>
            <a:pPr algn="ctr" eaLnBrk="1" hangingPunct="1">
              <a:spcBef>
                <a:spcPct val="50000"/>
              </a:spcBef>
              <a:buFontTx/>
              <a:buNone/>
            </a:pPr>
            <a:endParaRPr lang="en-US" altLang="en-US" sz="2400"/>
          </a:p>
          <a:p>
            <a:pPr eaLnBrk="1" hangingPunct="1">
              <a:spcBef>
                <a:spcPct val="0"/>
              </a:spcBef>
              <a:buFontTx/>
              <a:buNone/>
            </a:pPr>
            <a:r>
              <a:rPr lang="en-US" altLang="en-US" sz="2400"/>
              <a:t>? wildcard used with dir command</a:t>
            </a:r>
          </a:p>
          <a:p>
            <a:pPr eaLnBrk="1" hangingPunct="1">
              <a:spcBef>
                <a:spcPct val="0"/>
              </a:spcBef>
              <a:buFontTx/>
              <a:buNone/>
            </a:pPr>
            <a:endParaRPr lang="en-US" altLang="en-US" sz="2400"/>
          </a:p>
          <a:p>
            <a:pPr eaLnBrk="1" hangingPunct="1">
              <a:spcBef>
                <a:spcPct val="0"/>
              </a:spcBef>
              <a:buFontTx/>
              <a:buNone/>
            </a:pPr>
            <a:r>
              <a:rPr lang="en-US" altLang="en-US" sz="2400"/>
              <a:t>dir c?grs.sch </a:t>
            </a:r>
            <a:r>
              <a:rPr lang="en-US" altLang="en-US" sz="2400">
                <a:sym typeface="Wingdings" panose="05000000000000000000" pitchFamily="2" charset="2"/>
              </a:rPr>
              <a:t></a:t>
            </a:r>
            <a:r>
              <a:rPr lang="en-US" altLang="en-US" sz="2400"/>
              <a:t> list all files in the current directory with c as the first character, grs.sch as the last 7 characters, with any one character in between</a:t>
            </a:r>
          </a:p>
        </p:txBody>
      </p:sp>
      <p:pic>
        <p:nvPicPr>
          <p:cNvPr id="16387" name="Picture 6" descr="dos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3352800"/>
            <a:ext cx="63341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1752</TotalTime>
  <Words>2488</Words>
  <Application>Microsoft Office PowerPoint</Application>
  <PresentationFormat>On-screen Show (4:3)</PresentationFormat>
  <Paragraphs>314</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Courier</vt:lpstr>
      <vt:lpstr>Courier New</vt:lpstr>
      <vt:lpstr>Times New Roman</vt:lpstr>
      <vt:lpstr>Wingdings</vt:lpstr>
      <vt:lpstr>Default Design</vt:lpstr>
      <vt:lpstr>Running the Century Model Century “Nuts and Bolts” Version 4.7</vt:lpstr>
      <vt:lpstr>PowerPoint Presentation</vt:lpstr>
      <vt:lpstr>Required input files for Century 4.7</vt:lpstr>
      <vt:lpstr>PowerPoint Presentation</vt:lpstr>
      <vt:lpstr>DOS command prompt window</vt:lpstr>
      <vt:lpstr>PowerPoint Presentation</vt:lpstr>
      <vt:lpstr>PowerPoint Presentation</vt:lpstr>
      <vt:lpstr>PowerPoint Presentation</vt:lpstr>
      <vt:lpstr>PowerPoint Presentation</vt:lpstr>
      <vt:lpstr>PowerPoint Presentation</vt:lpstr>
      <vt:lpstr>PowerPoint Presentation</vt:lpstr>
      <vt:lpstr>Let’s examine some Century Input Files in Century_Training\CSU_November_16-20_2015\Century_47_exercises\C3grass_Example\ </vt:lpstr>
      <vt:lpstr>Example Century Command Lines</vt:lpstr>
      <vt:lpstr>Data requirements for running the Century model </vt:lpstr>
      <vt:lpstr>Additional data requirements for running the Century model</vt:lpstr>
      <vt:lpstr>Block scheduling notes</vt:lpstr>
      <vt:lpstr>Block scheduling notes cont’d</vt:lpstr>
      <vt:lpstr>Block scheduling notes, cont’d</vt:lpstr>
      <vt:lpstr>Block scheduling notes, cont’d</vt:lpstr>
      <vt:lpstr>PowerPoint Presentation</vt:lpstr>
      <vt:lpstr>Output file notes</vt:lpstr>
      <vt:lpstr>PowerPoint Presentation</vt:lpstr>
      <vt:lpstr>PowerPoint Presentation</vt:lpstr>
      <vt:lpstr>Gotcha’s</vt:lpstr>
      <vt:lpstr>Analyzing model output</vt:lpstr>
    </vt:vector>
  </TitlesOfParts>
  <Company>NREL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cindyk</dc:creator>
  <cp:lastModifiedBy>Melannie Hartman</cp:lastModifiedBy>
  <cp:revision>108</cp:revision>
  <dcterms:created xsi:type="dcterms:W3CDTF">2003-11-05T19:16:25Z</dcterms:created>
  <dcterms:modified xsi:type="dcterms:W3CDTF">2015-11-12T20:11:06Z</dcterms:modified>
</cp:coreProperties>
</file>