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14"/>
  </p:handoutMasterIdLst>
  <p:sldIdLst>
    <p:sldId id="256" r:id="rId2"/>
    <p:sldId id="285" r:id="rId3"/>
    <p:sldId id="270" r:id="rId4"/>
    <p:sldId id="291" r:id="rId5"/>
    <p:sldId id="292" r:id="rId6"/>
    <p:sldId id="298" r:id="rId7"/>
    <p:sldId id="293" r:id="rId8"/>
    <p:sldId id="294" r:id="rId9"/>
    <p:sldId id="296" r:id="rId10"/>
    <p:sldId id="299" r:id="rId11"/>
    <p:sldId id="297" r:id="rId12"/>
    <p:sldId id="290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A4"/>
    <a:srgbClr val="C3D4FD"/>
    <a:srgbClr val="FCFED0"/>
    <a:srgbClr val="FDBFA3"/>
    <a:srgbClr val="EAEAEA"/>
    <a:srgbClr val="FDD851"/>
    <a:srgbClr val="FDD1F3"/>
    <a:srgbClr val="F3F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4" autoAdjust="0"/>
    <p:restoredTop sz="94698" autoAdjust="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71B3F5D-FF51-410B-9EFA-56907013E0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A7FED64-1C1A-4549-9EA3-75D69381E9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DF202410-88A8-4A83-966E-3E9F14C0476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68B8CAF-7998-4AF7-BD93-EC6350BFB7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</a:defRPr>
            </a:lvl1pPr>
          </a:lstStyle>
          <a:p>
            <a:fld id="{082C6704-785E-44B2-9211-CB5B2C7C5090}" type="slidenum">
              <a:rPr lang="fr-CH" altLang="fr-FR"/>
              <a:pPr/>
              <a:t>‹N°›</a:t>
            </a:fld>
            <a:endParaRPr lang="fr-CH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4AA8967-D78C-474A-9D61-9BC32B60FA2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68538" y="3260725"/>
            <a:ext cx="6740525" cy="968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fr-CH" altLang="fr-FR"/>
          </a:p>
        </p:txBody>
      </p:sp>
      <p:pic>
        <p:nvPicPr>
          <p:cNvPr id="5" name="Picture 8" descr="Image2">
            <a:extLst>
              <a:ext uri="{FF2B5EF4-FFF2-40B4-BE49-F238E27FC236}">
                <a16:creationId xmlns:a16="http://schemas.microsoft.com/office/drawing/2014/main" id="{9E297D20-3BFC-45FF-9F98-40E53F54D2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323850" y="1412875"/>
            <a:ext cx="14335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11">
            <a:extLst>
              <a:ext uri="{FF2B5EF4-FFF2-40B4-BE49-F238E27FC236}">
                <a16:creationId xmlns:a16="http://schemas.microsoft.com/office/drawing/2014/main" id="{062DCD7F-3D01-4326-A864-68B3797971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318452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68538" y="1828800"/>
            <a:ext cx="649446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 du masque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0989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02EBF7-E119-4710-88B0-5F239EA9B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B5C8BA-0232-4DF0-BAD3-7E97889DD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D34F75-F190-4D7F-892C-1682673DA5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D845B-8052-471E-BC85-9D6F902EA34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494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54863" y="236538"/>
            <a:ext cx="1989137" cy="58959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82688" y="236538"/>
            <a:ext cx="5819775" cy="58959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870A93-B9EA-4F8A-8EB0-47CA0810D3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E8999B-EA67-4477-AD11-2950C60087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9E1B21D-BC61-4520-A303-2928F005F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51B47-2934-45E2-B256-7AF2C1D7457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939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E2D3AE-6105-4970-8F13-1AAB7F4C4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DA4F8F-9394-4915-9D86-1341F50566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5AB4AD-FAF5-49EB-9039-E09FA9680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A25C3-436F-41D7-AEB3-3653B3A3EDE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038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F9BE5B-F54C-41D9-A16F-D7DE443CA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8E4AE6-6094-4719-8595-A014A22A9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8CB50D-E298-449C-A31C-EDDE2F378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6531A-A994-4AC6-9375-7533CEAEDDD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2064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D8D88-50AD-4765-9B96-7B9CDC802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D566D2-3795-44AF-A474-052C55A97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A3EAC3-32D6-4690-8B32-1CB6AD39D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D7026-0014-44F1-BBC0-0CC75238D3D4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026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3C5BFA-2B73-4A7D-A549-A04CC6C06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1E9FDB1-3C6E-4926-94CE-724738D1C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C46AA42-13A1-49E7-8DF5-B149E27B1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4A30A-FFF4-468D-B80E-4E1C25BE134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00277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3A273E-73CA-4F54-9506-DF3D7E5B0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409BD8-2CDE-4AEE-B4B5-418F063FB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938CAEA-59CD-47E9-9DE8-E138C3D28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50870-2B71-4F6E-821D-D35556D00E2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0994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54CAEFE-08E8-436D-90D2-0FD4C9471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63B2FF-FE0F-4ECA-9C18-CE7C7DAEBF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2E3F786-638C-405E-9BE4-47B30A790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E998E-0432-48CA-996C-9C5FFED62D1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677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4B8506-B7A9-40C5-B0D6-8EFBDF5633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4A7C93-BB94-4987-85FA-2B8100306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E51C6D0-CDA2-427C-8820-9D5564B5E5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AB03-8D4B-4322-9D81-E613D717F16C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125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D13D10-1AA9-4C95-B58B-136475932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DCD4C4-D88D-4637-BA46-E665F3CB3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903FE8-3784-4D0E-AF52-335E85F85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3D01C-9558-434E-8437-29438629878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3779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D946BF-BBF1-4D38-A192-93E8FABE35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4763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 sz="2400">
              <a:solidFill>
                <a:schemeClr val="tx1"/>
              </a:solidFill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D973E7-C9BD-42D1-ABB9-2822CB327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236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 style du titre du masque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559BAF-A939-4F4D-A884-C0A16CBF8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Cliquez pour modifier les styles du texte du masque</a:t>
            </a:r>
          </a:p>
          <a:p>
            <a:pPr lvl="1"/>
            <a:r>
              <a:rPr lang="en-US" altLang="fr-FR"/>
              <a:t>Deuxième niveau</a:t>
            </a:r>
          </a:p>
          <a:p>
            <a:pPr lvl="2"/>
            <a:r>
              <a:rPr lang="en-US" altLang="fr-FR"/>
              <a:t>Troisième niveau</a:t>
            </a:r>
          </a:p>
          <a:p>
            <a:pPr lvl="3"/>
            <a:r>
              <a:rPr lang="en-US" altLang="fr-FR"/>
              <a:t>Quatrième niveau</a:t>
            </a:r>
          </a:p>
          <a:p>
            <a:pPr lvl="4"/>
            <a:r>
              <a:rPr lang="en-US" altLang="fr-FR"/>
              <a:t>Cinquième niveau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3F63B52C-D194-4168-8E33-B836ECD173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DC7B74D1-D1DB-4D78-8230-D6D43244B3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467FF61E-2BFC-4298-B494-EC6EF37B13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5F31A6B-D81B-44E8-80F1-18B78FF7B065}" type="slidenum">
              <a:rPr lang="en-US" altLang="fr-FR"/>
              <a:pPr/>
              <a:t>‹N°›</a:t>
            </a:fld>
            <a:endParaRPr lang="en-US" altLang="fr-FR"/>
          </a:p>
        </p:txBody>
      </p:sp>
      <p:pic>
        <p:nvPicPr>
          <p:cNvPr id="1032" name="Picture 8" descr="Image2">
            <a:extLst>
              <a:ext uri="{FF2B5EF4-FFF2-40B4-BE49-F238E27FC236}">
                <a16:creationId xmlns:a16="http://schemas.microsoft.com/office/drawing/2014/main" id="{2191CD7A-42A5-4DB1-8273-07215D7005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395288" y="333375"/>
            <a:ext cx="7889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1">
            <a:extLst>
              <a:ext uri="{FF2B5EF4-FFF2-40B4-BE49-F238E27FC236}">
                <a16:creationId xmlns:a16="http://schemas.microsoft.com/office/drawing/2014/main" id="{FF57A8D8-A4EA-422E-A30B-1922FF911D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17383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AC9A50C-F5B8-4AB1-865C-05F3B99FED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404813"/>
            <a:ext cx="7848600" cy="2592387"/>
          </a:xfrm>
        </p:spPr>
        <p:txBody>
          <a:bodyPr/>
          <a:lstStyle/>
          <a:p>
            <a:pPr algn="ctr" eaLnBrk="1" hangingPunct="1"/>
            <a:r>
              <a:rPr lang="fr-CH" altLang="fr-FR" sz="7200"/>
              <a:t>Programmation générique</a:t>
            </a:r>
            <a:endParaRPr lang="fr-CH" altLang="fr-FR" sz="7200" noProof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DF16FEA-6281-4A9A-A720-5007F72F0B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350" y="4868863"/>
            <a:ext cx="6400800" cy="719137"/>
          </a:xfrm>
        </p:spPr>
        <p:txBody>
          <a:bodyPr/>
          <a:lstStyle/>
          <a:p>
            <a:pPr eaLnBrk="1" hangingPunct="1"/>
            <a:r>
              <a:rPr lang="fr-FR" altLang="fr-FR" noProof="1"/>
              <a:t>Pierre-Alain Mettraux</a:t>
            </a:r>
            <a:endParaRPr lang="fr-CH" altLang="fr-FR"/>
          </a:p>
          <a:p>
            <a:pPr eaLnBrk="1" hangingPunct="1"/>
            <a:endParaRPr lang="fr-CH" altLang="fr-FR" noProof="1"/>
          </a:p>
          <a:p>
            <a:pPr eaLnBrk="1" hangingPunct="1"/>
            <a:endParaRPr lang="fr-CH" altLang="fr-FR" sz="1800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1012F4-72EF-41F3-9CCE-6DABD9712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8143875" cy="1143000"/>
          </a:xfrm>
        </p:spPr>
        <p:txBody>
          <a:bodyPr/>
          <a:lstStyle/>
          <a:p>
            <a:pPr eaLnBrk="1" hangingPunct="1"/>
            <a:r>
              <a:rPr lang="fr-CH" altLang="fr-FR"/>
              <a:t>Création d’une cl. générique IV</a:t>
            </a:r>
            <a:endParaRPr lang="fr-FR" altLang="fr-FR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0DB22B9-826D-424E-AF7F-950DE862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643063"/>
            <a:ext cx="4233862" cy="1384300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fr-CH" sz="2800" dirty="0"/>
              <a:t>interface </a:t>
            </a:r>
            <a:r>
              <a:rPr lang="fr-CH" sz="2800" dirty="0" err="1"/>
              <a:t>JpaDaoItf</a:t>
            </a:r>
            <a:r>
              <a:rPr lang="fr-CH" sz="2800" dirty="0">
                <a:solidFill>
                  <a:srgbClr val="FF0000"/>
                </a:solidFill>
              </a:rPr>
              <a:t>&lt;</a:t>
            </a:r>
            <a:r>
              <a:rPr lang="fr-CH" sz="2800" b="1" dirty="0">
                <a:solidFill>
                  <a:srgbClr val="FF0000"/>
                </a:solidFill>
              </a:rPr>
              <a:t>E</a:t>
            </a:r>
            <a:r>
              <a:rPr lang="fr-CH" sz="2800" dirty="0">
                <a:solidFill>
                  <a:srgbClr val="FF0000"/>
                </a:solidFill>
              </a:rPr>
              <a:t>&gt; </a:t>
            </a:r>
            <a:r>
              <a:rPr lang="fr-CH" sz="2800" dirty="0"/>
              <a:t>{</a:t>
            </a:r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b="1" dirty="0">
                <a:solidFill>
                  <a:srgbClr val="FF0000"/>
                </a:solidFill>
              </a:rPr>
              <a:t>E</a:t>
            </a:r>
            <a:r>
              <a:rPr lang="fr-CH" sz="2800" dirty="0"/>
              <a:t> ajouter(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fr-CH" sz="2800" dirty="0"/>
              <a:t> e);</a:t>
            </a:r>
          </a:p>
          <a:p>
            <a:pPr>
              <a:defRPr/>
            </a:pPr>
            <a:r>
              <a:rPr lang="fr-CH" sz="2800" dirty="0"/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278FC2-6440-4373-BA95-C66DFB541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143250"/>
            <a:ext cx="8670925" cy="3540125"/>
          </a:xfrm>
          <a:prstGeom prst="rect">
            <a:avLst/>
          </a:prstGeom>
          <a:solidFill>
            <a:srgbClr val="FEEB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fr-CH" sz="2800" dirty="0"/>
              <a:t>public class </a:t>
            </a:r>
            <a:r>
              <a:rPr lang="fr-CH" sz="2800" dirty="0" err="1"/>
              <a:t>JpaDao</a:t>
            </a:r>
            <a:r>
              <a:rPr lang="fr-CH" sz="2800" b="1" dirty="0">
                <a:solidFill>
                  <a:srgbClr val="FF0000"/>
                </a:solidFill>
              </a:rPr>
              <a:t>&lt;E&gt; </a:t>
            </a:r>
            <a:r>
              <a:rPr lang="fr-CH" sz="2800" dirty="0" err="1"/>
              <a:t>implements</a:t>
            </a:r>
            <a:r>
              <a:rPr lang="fr-CH" sz="2800" dirty="0"/>
              <a:t> </a:t>
            </a:r>
            <a:r>
              <a:rPr lang="fr-CH" sz="2800" dirty="0" err="1"/>
              <a:t>JpaDaoItf</a:t>
            </a:r>
            <a:r>
              <a:rPr lang="fr-CH" sz="2800" dirty="0">
                <a:solidFill>
                  <a:srgbClr val="FF0000"/>
                </a:solidFill>
              </a:rPr>
              <a:t>&lt;</a:t>
            </a:r>
            <a:r>
              <a:rPr lang="fr-CH" sz="2800" b="1" dirty="0">
                <a:solidFill>
                  <a:srgbClr val="FF0000"/>
                </a:solidFill>
              </a:rPr>
              <a:t>E</a:t>
            </a:r>
            <a:r>
              <a:rPr lang="fr-CH" sz="2800" dirty="0">
                <a:solidFill>
                  <a:srgbClr val="FF0000"/>
                </a:solidFill>
              </a:rPr>
              <a:t>&gt; </a:t>
            </a:r>
            <a:r>
              <a:rPr lang="fr-CH" sz="2800" dirty="0"/>
              <a:t>{</a:t>
            </a:r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fr-CH" sz="2800" dirty="0"/>
              <a:t> ajouter(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fr-CH" sz="2800" dirty="0"/>
              <a:t> e){</a:t>
            </a:r>
          </a:p>
          <a:p>
            <a:pPr>
              <a:defRPr/>
            </a:pPr>
            <a:r>
              <a:rPr lang="fr-CH" sz="2800" dirty="0"/>
              <a:t>      ….</a:t>
            </a:r>
          </a:p>
          <a:p>
            <a:pPr>
              <a:defRPr/>
            </a:pPr>
            <a:r>
              <a:rPr lang="fr-CH" sz="2800" dirty="0"/>
              <a:t>      </a:t>
            </a:r>
            <a:r>
              <a:rPr lang="fr-CH" sz="2800" dirty="0" err="1"/>
              <a:t>em.persist</a:t>
            </a:r>
            <a:r>
              <a:rPr lang="fr-CH" sz="2800" dirty="0"/>
              <a:t>(e);</a:t>
            </a:r>
          </a:p>
          <a:p>
            <a:pPr>
              <a:defRPr/>
            </a:pPr>
            <a:r>
              <a:rPr lang="fr-CH" sz="2800" dirty="0"/>
              <a:t>      ….</a:t>
            </a:r>
          </a:p>
          <a:p>
            <a:pPr>
              <a:defRPr/>
            </a:pPr>
            <a:r>
              <a:rPr lang="fr-CH" sz="2800" dirty="0"/>
              <a:t>      return e;</a:t>
            </a:r>
          </a:p>
          <a:p>
            <a:pPr>
              <a:defRPr/>
            </a:pPr>
            <a:r>
              <a:rPr lang="fr-CH" sz="2800" dirty="0"/>
              <a:t>   }</a:t>
            </a:r>
          </a:p>
          <a:p>
            <a:pPr>
              <a:defRPr/>
            </a:pPr>
            <a:r>
              <a:rPr lang="fr-CH" sz="2800" dirty="0"/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A5A6ABB-A198-41E7-9FD9-FF502F05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157788"/>
            <a:ext cx="3887788" cy="1384300"/>
          </a:xfrm>
          <a:prstGeom prst="rect">
            <a:avLst/>
          </a:prstGeom>
          <a:solidFill>
            <a:srgbClr val="C3D4F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JpaDao</a:t>
            </a:r>
            <a:r>
              <a:rPr lang="fr-CH" altLang="fr-FR" sz="2800">
                <a:solidFill>
                  <a:srgbClr val="FF0000"/>
                </a:solidFill>
              </a:rPr>
              <a:t>&lt;Personne&gt; </a:t>
            </a:r>
            <a:r>
              <a:rPr lang="fr-CH" altLang="fr-FR" sz="2800">
                <a:solidFill>
                  <a:schemeClr val="bg2"/>
                </a:solidFill>
              </a:rPr>
              <a:t>j;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j=new JpaDao&lt;&gt;(….);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j.ajouter(p);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E929E4D-9094-4DBF-AD18-111BD437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85750"/>
            <a:ext cx="7793037" cy="1143000"/>
          </a:xfrm>
        </p:spPr>
        <p:txBody>
          <a:bodyPr/>
          <a:lstStyle/>
          <a:p>
            <a:pPr eaLnBrk="1" hangingPunct="1"/>
            <a:r>
              <a:rPr lang="fr-CH" altLang="fr-FR"/>
              <a:t>A ne pas faire  </a:t>
            </a:r>
            <a:r>
              <a:rPr lang="fr-CH" altLang="fr-FR">
                <a:solidFill>
                  <a:srgbClr val="FF0000"/>
                </a:solidFill>
              </a:rPr>
              <a:t>(rouge)</a:t>
            </a:r>
            <a:endParaRPr lang="fr-FR" altLang="fr-FR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C3F0C1B-932A-4957-ACA8-7E75E32D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49425"/>
            <a:ext cx="8715375" cy="5108575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defRPr/>
            </a:pPr>
            <a:r>
              <a:rPr lang="fr-CH" sz="2800" dirty="0"/>
              <a:t>class Point</a:t>
            </a:r>
            <a:r>
              <a:rPr lang="fr-CH" sz="2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fr-CH" sz="2800" dirty="0"/>
              <a:t>{</a:t>
            </a:r>
          </a:p>
          <a:p>
            <a:pPr>
              <a:defRPr/>
            </a:pPr>
            <a:r>
              <a:rPr lang="fr-CH" sz="2800" dirty="0"/>
              <a:t>   </a:t>
            </a:r>
            <a:r>
              <a:rPr lang="fr-CH" sz="2800" dirty="0" err="1"/>
              <a:t>private</a:t>
            </a:r>
            <a:r>
              <a:rPr lang="fr-CH" sz="2800" dirty="0"/>
              <a:t>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x, y, z;</a:t>
            </a:r>
          </a:p>
          <a:p>
            <a:pPr>
              <a:defRPr/>
            </a:pPr>
            <a:r>
              <a:rPr lang="fr-CH" sz="2800" dirty="0"/>
              <a:t>   </a:t>
            </a:r>
            <a:r>
              <a:rPr lang="fr-CH" sz="2800" dirty="0" err="1"/>
              <a:t>private</a:t>
            </a:r>
            <a:r>
              <a:rPr lang="fr-CH" sz="2800" dirty="0"/>
              <a:t>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[] tab;</a:t>
            </a:r>
          </a:p>
          <a:p>
            <a:pPr>
              <a:defRPr/>
            </a:pPr>
            <a:r>
              <a:rPr lang="fr-CH" sz="2800" dirty="0"/>
              <a:t>   </a:t>
            </a:r>
          </a:p>
          <a:p>
            <a:pPr>
              <a:defRPr/>
            </a:pPr>
            <a:r>
              <a:rPr lang="fr-CH" sz="2800" dirty="0"/>
              <a:t>   public Point(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x,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 </a:t>
            </a:r>
            <a:r>
              <a:rPr lang="fr-CH" sz="2800" dirty="0"/>
              <a:t>y){</a:t>
            </a:r>
          </a:p>
          <a:p>
            <a:pPr>
              <a:defRPr/>
            </a:pPr>
            <a:r>
              <a:rPr lang="fr-CH" sz="2800" dirty="0"/>
              <a:t>       </a:t>
            </a:r>
            <a:r>
              <a:rPr lang="fr-CH" sz="2800" dirty="0" err="1"/>
              <a:t>this.x</a:t>
            </a:r>
            <a:r>
              <a:rPr lang="fr-CH" sz="2800" dirty="0"/>
              <a:t>=x;     </a:t>
            </a:r>
            <a:r>
              <a:rPr lang="fr-CH" sz="2800" dirty="0" err="1"/>
              <a:t>this.y</a:t>
            </a:r>
            <a:r>
              <a:rPr lang="fr-CH" sz="2800" dirty="0"/>
              <a:t>=y;    </a:t>
            </a:r>
            <a:r>
              <a:rPr lang="fr-CH" sz="2800" dirty="0" err="1"/>
              <a:t>this.z</a:t>
            </a:r>
            <a:r>
              <a:rPr lang="fr-CH" sz="2800" dirty="0"/>
              <a:t>=x+y;</a:t>
            </a:r>
          </a:p>
          <a:p>
            <a:pPr>
              <a:defRPr/>
            </a:pPr>
            <a:r>
              <a:rPr lang="fr-CH" sz="2800" dirty="0"/>
              <a:t>       </a:t>
            </a:r>
            <a:r>
              <a:rPr lang="fr-CH" sz="2800" dirty="0">
                <a:solidFill>
                  <a:srgbClr val="FF0000"/>
                </a:solidFill>
              </a:rPr>
              <a:t>z=0;   z= new T;       // erreur</a:t>
            </a:r>
          </a:p>
          <a:p>
            <a:pPr>
              <a:defRPr/>
            </a:pPr>
            <a:r>
              <a:rPr lang="fr-CH" sz="2800" dirty="0">
                <a:solidFill>
                  <a:srgbClr val="FF0000"/>
                </a:solidFill>
              </a:rPr>
              <a:t>       tab = new T [100];    // erreur</a:t>
            </a:r>
          </a:p>
          <a:p>
            <a:pPr>
              <a:defRPr/>
            </a:pPr>
            <a:endParaRPr lang="fr-CH" dirty="0"/>
          </a:p>
          <a:p>
            <a:pPr>
              <a:defRPr/>
            </a:pPr>
            <a:r>
              <a:rPr lang="fr-CH" sz="2800" dirty="0"/>
              <a:t>   }</a:t>
            </a:r>
          </a:p>
          <a:p>
            <a:pPr>
              <a:defRPr/>
            </a:pPr>
            <a:r>
              <a:rPr lang="fr-CH" sz="2800" dirty="0"/>
              <a:t>}</a:t>
            </a:r>
          </a:p>
          <a:p>
            <a:pPr>
              <a:defRPr/>
            </a:pPr>
            <a:r>
              <a:rPr lang="fr-CH" sz="2600" dirty="0">
                <a:solidFill>
                  <a:srgbClr val="FF0000"/>
                </a:solidFill>
              </a:rPr>
              <a:t>Point &lt;</a:t>
            </a:r>
            <a:r>
              <a:rPr lang="fr-CH" sz="2600" dirty="0" err="1">
                <a:solidFill>
                  <a:srgbClr val="FF0000"/>
                </a:solidFill>
              </a:rPr>
              <a:t>Integer</a:t>
            </a:r>
            <a:r>
              <a:rPr lang="fr-CH" sz="2600" dirty="0">
                <a:solidFill>
                  <a:srgbClr val="FF0000"/>
                </a:solidFill>
              </a:rPr>
              <a:t>&gt; [] p = new Point &lt;</a:t>
            </a:r>
            <a:r>
              <a:rPr lang="fr-CH" sz="2600" dirty="0" err="1">
                <a:solidFill>
                  <a:srgbClr val="FF0000"/>
                </a:solidFill>
              </a:rPr>
              <a:t>Integer</a:t>
            </a:r>
            <a:r>
              <a:rPr lang="fr-CH" sz="2600" dirty="0">
                <a:solidFill>
                  <a:srgbClr val="FF0000"/>
                </a:solidFill>
              </a:rPr>
              <a:t>&gt; [5]; //erreur</a:t>
            </a:r>
            <a:endParaRPr lang="fr-CH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914F7C3-515F-4193-AD78-3D5A52585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Vos questions …</a:t>
            </a:r>
            <a:endParaRPr lang="fr-FR" altLang="fr-FR"/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AE97DD5A-47DB-4370-83A8-E4CFA3C3A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3235325"/>
            <a:ext cx="7524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8000">
                <a:solidFill>
                  <a:schemeClr val="folHlink"/>
                </a:solidFill>
              </a:rPr>
              <a:t>Vos questions …</a:t>
            </a:r>
            <a:endParaRPr lang="fr-FR" altLang="fr-FR" sz="8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7DAD1F-2DA7-431D-8F66-A65171C87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Connaissez-vous … ?</a:t>
            </a:r>
            <a:endParaRPr lang="fr-FR" altLang="fr-FR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E9773B9E-0ACC-4A24-9E33-BA5D5472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827213"/>
            <a:ext cx="5021262" cy="1385887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ArrayList ar = new ArrayList();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FF0000"/>
                </a:solidFill>
              </a:rPr>
              <a:t>ar.add("Premier");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00B050"/>
                </a:solidFill>
              </a:rPr>
              <a:t>String s = (String)ar.get(0);</a:t>
            </a:r>
            <a:endParaRPr lang="fr-FR" altLang="fr-FR" sz="2800">
              <a:solidFill>
                <a:srgbClr val="00B050"/>
              </a:solidFill>
            </a:endParaRP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220081A2-2FDC-4A9B-A100-02278EC79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614738"/>
            <a:ext cx="6783387" cy="1384300"/>
          </a:xfrm>
          <a:prstGeom prst="rect">
            <a:avLst/>
          </a:prstGeom>
          <a:solidFill>
            <a:srgbClr val="C3D4F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List </a:t>
            </a:r>
            <a:r>
              <a:rPr lang="fr-CH" altLang="fr-FR" sz="2800" b="1">
                <a:solidFill>
                  <a:schemeClr val="bg2"/>
                </a:solidFill>
              </a:rPr>
              <a:t>&lt;String&gt; </a:t>
            </a:r>
            <a:r>
              <a:rPr lang="fr-CH" altLang="fr-FR" sz="2800">
                <a:solidFill>
                  <a:schemeClr val="bg2"/>
                </a:solidFill>
              </a:rPr>
              <a:t>ar</a:t>
            </a:r>
            <a:r>
              <a:rPr lang="fr-CH" altLang="fr-FR" sz="2800" b="1">
                <a:solidFill>
                  <a:schemeClr val="bg2"/>
                </a:solidFill>
              </a:rPr>
              <a:t> </a:t>
            </a:r>
            <a:r>
              <a:rPr lang="fr-CH" altLang="fr-FR" sz="2800">
                <a:solidFill>
                  <a:schemeClr val="bg2"/>
                </a:solidFill>
              </a:rPr>
              <a:t>= new ArrayList</a:t>
            </a:r>
            <a:r>
              <a:rPr lang="fr-CH" altLang="fr-FR" sz="2800" b="1">
                <a:solidFill>
                  <a:schemeClr val="bg2"/>
                </a:solidFill>
              </a:rPr>
              <a:t>&lt;&gt;</a:t>
            </a:r>
            <a:r>
              <a:rPr lang="fr-CH" altLang="fr-FR" sz="2800">
                <a:solidFill>
                  <a:schemeClr val="bg2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FF0000"/>
                </a:solidFill>
              </a:rPr>
              <a:t>ar.add("Premier");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00B050"/>
                </a:solidFill>
              </a:rPr>
              <a:t>String s = ar.get(0);</a:t>
            </a:r>
            <a:endParaRPr lang="fr-FR" altLang="fr-FR" sz="2800">
              <a:solidFill>
                <a:srgbClr val="00B050"/>
              </a:solidFill>
            </a:endParaRP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117C0E63-3285-463F-979D-591D6EAD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5410200"/>
            <a:ext cx="3976687" cy="954088"/>
          </a:xfrm>
          <a:prstGeom prst="rect">
            <a:avLst/>
          </a:prstGeom>
          <a:solidFill>
            <a:srgbClr val="FEEB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for (String s : ar)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   System.out.println(s);</a:t>
            </a:r>
          </a:p>
        </p:txBody>
      </p:sp>
      <p:sp>
        <p:nvSpPr>
          <p:cNvPr id="7" name="Virage 6">
            <a:extLst>
              <a:ext uri="{FF2B5EF4-FFF2-40B4-BE49-F238E27FC236}">
                <a16:creationId xmlns:a16="http://schemas.microsoft.com/office/drawing/2014/main" id="{301F4730-891C-40DB-981C-5603C2E915BA}"/>
              </a:ext>
            </a:extLst>
          </p:cNvPr>
          <p:cNvSpPr/>
          <p:nvPr/>
        </p:nvSpPr>
        <p:spPr bwMode="auto">
          <a:xfrm rot="10800000" flipH="1">
            <a:off x="1500188" y="5072063"/>
            <a:ext cx="1357312" cy="1143000"/>
          </a:xfrm>
          <a:prstGeom prst="bentArrow">
            <a:avLst>
              <a:gd name="adj1" fmla="val 25000"/>
              <a:gd name="adj2" fmla="val 23055"/>
              <a:gd name="adj3" fmla="val 25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>
              <a:defRPr/>
            </a:pPr>
            <a:endParaRPr lang="fr-CH"/>
          </a:p>
        </p:txBody>
      </p:sp>
      <p:grpSp>
        <p:nvGrpSpPr>
          <p:cNvPr id="2" name="Groupe 11">
            <a:extLst>
              <a:ext uri="{FF2B5EF4-FFF2-40B4-BE49-F238E27FC236}">
                <a16:creationId xmlns:a16="http://schemas.microsoft.com/office/drawing/2014/main" id="{5E97DB5B-6FBC-488E-ABE6-D6082E0B10FB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2520950"/>
            <a:ext cx="1336675" cy="2693988"/>
            <a:chOff x="5378450" y="2520157"/>
            <a:chExt cx="1336690" cy="2694793"/>
          </a:xfrm>
        </p:grpSpPr>
        <p:cxnSp>
          <p:nvCxnSpPr>
            <p:cNvPr id="4104" name="Connecteur en arc 8">
              <a:extLst>
                <a:ext uri="{FF2B5EF4-FFF2-40B4-BE49-F238E27FC236}">
                  <a16:creationId xmlns:a16="http://schemas.microsoft.com/office/drawing/2014/main" id="{A2AE6A82-8D01-490E-8CC3-B04954E82418}"/>
                </a:ext>
              </a:extLst>
            </p:cNvPr>
            <p:cNvCxnSpPr>
              <a:cxnSpLocks noChangeShapeType="1"/>
              <a:stCxn id="4099" idx="3"/>
            </p:cNvCxnSpPr>
            <p:nvPr/>
          </p:nvCxnSpPr>
          <p:spPr bwMode="auto">
            <a:xfrm>
              <a:off x="5378450" y="2520157"/>
              <a:ext cx="1336690" cy="2694793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Interdiction 10">
              <a:extLst>
                <a:ext uri="{FF2B5EF4-FFF2-40B4-BE49-F238E27FC236}">
                  <a16:creationId xmlns:a16="http://schemas.microsoft.com/office/drawing/2014/main" id="{98EC49F9-BDBB-414A-AC02-9035183FCF89}"/>
                </a:ext>
              </a:extLst>
            </p:cNvPr>
            <p:cNvSpPr/>
            <p:nvPr/>
          </p:nvSpPr>
          <p:spPr bwMode="auto">
            <a:xfrm>
              <a:off x="5857880" y="2856808"/>
              <a:ext cx="557219" cy="557380"/>
            </a:xfrm>
            <a:prstGeom prst="noSmoking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/>
            <a:lstStyle/>
            <a:p>
              <a:pPr>
                <a:defRPr/>
              </a:pPr>
              <a:endParaRPr lang="fr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178389-FED5-485B-AE28-7260D5989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Définition</a:t>
            </a:r>
            <a:endParaRPr lang="fr-FR" altLang="fr-FR"/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2AD814FA-28A6-4D4E-AD60-9DE201957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640763" cy="3371850"/>
          </a:xfrm>
          <a:noFill/>
        </p:spPr>
        <p:txBody>
          <a:bodyPr/>
          <a:lstStyle/>
          <a:p>
            <a:pPr eaLnBrk="1" hangingPunct="1"/>
            <a:r>
              <a:rPr lang="fr-CH" altLang="fr-FR">
                <a:solidFill>
                  <a:schemeClr val="bg2"/>
                </a:solidFill>
              </a:rPr>
              <a:t>On parle de </a:t>
            </a:r>
            <a:r>
              <a:rPr lang="fr-CH" altLang="fr-FR" b="1">
                <a:solidFill>
                  <a:schemeClr val="bg2"/>
                </a:solidFill>
              </a:rPr>
              <a:t>programmation générique </a:t>
            </a:r>
            <a:r>
              <a:rPr lang="fr-CH" altLang="fr-FR">
                <a:solidFill>
                  <a:schemeClr val="bg2"/>
                </a:solidFill>
              </a:rPr>
              <a:t>lorsqu’un langage permet d’écrire un code source unique utilisable avec des objets ou des variables de types quelconques.</a:t>
            </a:r>
            <a:endParaRPr lang="fr-FR" altLang="fr-FR" sz="2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F47191-8F37-4B52-ADA8-9D46B002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85750"/>
            <a:ext cx="7793037" cy="1143000"/>
          </a:xfrm>
        </p:spPr>
        <p:txBody>
          <a:bodyPr/>
          <a:lstStyle/>
          <a:p>
            <a:pPr eaLnBrk="1" hangingPunct="1"/>
            <a:r>
              <a:rPr lang="fr-CH" altLang="fr-FR"/>
              <a:t>Exemple I</a:t>
            </a:r>
            <a:endParaRPr lang="fr-FR" altLang="fr-FR"/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62CD8963-4893-47E0-93E9-4034457B7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916113"/>
            <a:ext cx="5649912" cy="2678112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ArrayList ar = new ArrayList();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FF0000"/>
                </a:solidFill>
              </a:rPr>
              <a:t>ar.add("Premier");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FF0000"/>
                </a:solidFill>
              </a:rPr>
              <a:t>ar.add(new Personne());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FF0000"/>
                </a:solidFill>
              </a:rPr>
              <a:t>ar.add(new JButton());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00B050"/>
                </a:solidFill>
              </a:rPr>
              <a:t>String un = (String)ar.get(0);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00B050"/>
                </a:solidFill>
              </a:rPr>
              <a:t>Personne p = (Personne)ar.get(1);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736817-D691-4DD6-8316-54958696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652963"/>
            <a:ext cx="8640762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CH" sz="3200" kern="0" dirty="0">
                <a:latin typeface="+mn-lt"/>
              </a:rPr>
              <a:t>C’est de la </a:t>
            </a:r>
            <a:r>
              <a:rPr lang="fr-CH" sz="3200" b="1" kern="0" dirty="0">
                <a:latin typeface="+mn-lt"/>
              </a:rPr>
              <a:t>programmation générique </a:t>
            </a:r>
            <a:r>
              <a:rPr lang="fr-CH" sz="3200" kern="0" dirty="0">
                <a:latin typeface="+mn-lt"/>
              </a:rPr>
              <a:t>implémentée depuis Java 1.x. Le mélange d’objets complique le traitement.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451C44-7672-4A73-8999-24967F5F5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85750"/>
            <a:ext cx="7793037" cy="1143000"/>
          </a:xfrm>
        </p:spPr>
        <p:txBody>
          <a:bodyPr/>
          <a:lstStyle/>
          <a:p>
            <a:pPr eaLnBrk="1" hangingPunct="1"/>
            <a:r>
              <a:rPr lang="fr-CH" altLang="fr-FR"/>
              <a:t>Exemple II</a:t>
            </a:r>
            <a:endParaRPr lang="fr-FR" altLang="fr-FR"/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id="{AC5690C5-C560-4067-924C-A77A6C20B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03425"/>
            <a:ext cx="7505700" cy="2246313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ArrayList</a:t>
            </a:r>
            <a:r>
              <a:rPr lang="fr-CH" altLang="fr-FR" sz="2800" b="1">
                <a:solidFill>
                  <a:schemeClr val="bg2"/>
                </a:solidFill>
              </a:rPr>
              <a:t>&lt;String&gt; </a:t>
            </a:r>
            <a:r>
              <a:rPr lang="fr-CH" altLang="fr-FR" sz="2800">
                <a:solidFill>
                  <a:schemeClr val="bg2"/>
                </a:solidFill>
              </a:rPr>
              <a:t>ar</a:t>
            </a:r>
            <a:r>
              <a:rPr lang="fr-CH" altLang="fr-FR" sz="2800" b="1">
                <a:solidFill>
                  <a:schemeClr val="bg2"/>
                </a:solidFill>
              </a:rPr>
              <a:t> </a:t>
            </a:r>
            <a:r>
              <a:rPr lang="fr-CH" altLang="fr-FR" sz="2800">
                <a:solidFill>
                  <a:schemeClr val="bg2"/>
                </a:solidFill>
              </a:rPr>
              <a:t>= new ArrayList</a:t>
            </a:r>
            <a:r>
              <a:rPr lang="fr-CH" altLang="fr-FR" sz="2800" b="1">
                <a:solidFill>
                  <a:schemeClr val="bg2"/>
                </a:solidFill>
              </a:rPr>
              <a:t>&lt;&gt;</a:t>
            </a:r>
            <a:r>
              <a:rPr lang="fr-CH" altLang="fr-FR" sz="2800">
                <a:solidFill>
                  <a:schemeClr val="bg2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FF0000"/>
                </a:solidFill>
              </a:rPr>
              <a:t>ar.add("Premier");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FF0000"/>
                </a:solidFill>
              </a:rPr>
              <a:t>ar.add("Second");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CH" altLang="fr-FR" sz="2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00B050"/>
                </a:solidFill>
              </a:rPr>
              <a:t>String s = ar.get(0);    s = ar.get(1);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E07D85-5E00-45F7-8741-5CA645172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429125"/>
            <a:ext cx="8640762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CH" sz="3200" kern="0" dirty="0">
                <a:latin typeface="+mn-lt"/>
              </a:rPr>
              <a:t>C’est de la </a:t>
            </a:r>
            <a:r>
              <a:rPr lang="fr-CH" sz="3200" b="1" kern="0" dirty="0">
                <a:latin typeface="+mn-lt"/>
              </a:rPr>
              <a:t>programmation générique </a:t>
            </a:r>
            <a:r>
              <a:rPr lang="fr-CH" sz="3200" kern="0" dirty="0">
                <a:latin typeface="+mn-lt"/>
              </a:rPr>
              <a:t>implémentée depuis Java 5. L’uniformité du type des objets facilite le traitement.</a:t>
            </a:r>
          </a:p>
        </p:txBody>
      </p:sp>
      <p:sp>
        <p:nvSpPr>
          <p:cNvPr id="7173" name="Rectangle à coins arrondis 2">
            <a:extLst>
              <a:ext uri="{FF2B5EF4-FFF2-40B4-BE49-F238E27FC236}">
                <a16:creationId xmlns:a16="http://schemas.microsoft.com/office/drawing/2014/main" id="{993B70FA-F3D8-462C-A7C4-6692B20F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960688"/>
            <a:ext cx="2160588" cy="396875"/>
          </a:xfrm>
          <a:prstGeom prst="wedgeRoundRectCallout">
            <a:avLst>
              <a:gd name="adj1" fmla="val 8472"/>
              <a:gd name="adj2" fmla="val -178532"/>
              <a:gd name="adj3" fmla="val 16667"/>
            </a:avLst>
          </a:prstGeom>
          <a:solidFill>
            <a:srgbClr val="FEEBA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CH" altLang="fr-FR"/>
              <a:t>Opérateur diamant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07F1FD-1FED-42EA-BB75-C0B735F48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85750"/>
            <a:ext cx="7793037" cy="1143000"/>
          </a:xfrm>
        </p:spPr>
        <p:txBody>
          <a:bodyPr/>
          <a:lstStyle/>
          <a:p>
            <a:pPr eaLnBrk="1" hangingPunct="1"/>
            <a:r>
              <a:rPr lang="fr-CH" altLang="fr-FR"/>
              <a:t>Amélioration/simplification</a:t>
            </a:r>
            <a:endParaRPr lang="fr-FR" altLang="fr-FR"/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B63F6CAC-C2FE-4446-A7A5-B3FE8D39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073525"/>
            <a:ext cx="2938463" cy="1816100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fr-CH" sz="2800" dirty="0" err="1"/>
              <a:t>int</a:t>
            </a:r>
            <a:r>
              <a:rPr lang="fr-CH" sz="2800" dirty="0"/>
              <a:t> i=25;</a:t>
            </a:r>
          </a:p>
          <a:p>
            <a:pPr>
              <a:defRPr/>
            </a:pPr>
            <a:r>
              <a:rPr lang="fr-CH" sz="2800" dirty="0" err="1">
                <a:solidFill>
                  <a:schemeClr val="accent1">
                    <a:lumMod val="50000"/>
                  </a:schemeClr>
                </a:solidFill>
              </a:rPr>
              <a:t>Integer</a:t>
            </a:r>
            <a:r>
              <a:rPr lang="fr-CH" sz="28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fr-CH" sz="2800" dirty="0"/>
              <a:t>= 100;</a:t>
            </a:r>
          </a:p>
          <a:p>
            <a:pPr>
              <a:defRPr/>
            </a:pPr>
            <a:endParaRPr lang="fr-CH" sz="2800" dirty="0"/>
          </a:p>
          <a:p>
            <a:pPr>
              <a:defRPr/>
            </a:pPr>
            <a:r>
              <a:rPr lang="fr-CH" sz="2800" dirty="0" err="1"/>
              <a:t>int</a:t>
            </a:r>
            <a:r>
              <a:rPr lang="fr-CH" sz="2800" dirty="0"/>
              <a:t> j = </a:t>
            </a:r>
            <a:r>
              <a:rPr lang="fr-CH" sz="2800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fr-CH" sz="2800" dirty="0"/>
              <a:t>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E8CF82-A24A-4299-958E-C2123DC9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71625"/>
            <a:ext cx="86407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CH" sz="3200" kern="0" dirty="0">
                <a:latin typeface="+mn-lt"/>
              </a:rPr>
              <a:t>Depuis Java 5, l’utilisation des classes </a:t>
            </a:r>
            <a:r>
              <a:rPr lang="fr-CH" sz="3200" kern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enveloppe/</a:t>
            </a:r>
            <a:r>
              <a:rPr lang="fr-CH" sz="3200" kern="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wrapper</a:t>
            </a:r>
            <a:r>
              <a:rPr lang="fr-CH" sz="3200" kern="0" dirty="0">
                <a:latin typeface="+mn-lt"/>
              </a:rPr>
              <a:t> de types primitifs a été améliorée et simplifiée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79294EF-A2B0-4378-B132-2DCEF1277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3571875"/>
            <a:ext cx="3992562" cy="2678113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double d = 5.625;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0070C0"/>
                </a:solidFill>
              </a:rPr>
              <a:t>Double dd </a:t>
            </a:r>
            <a:r>
              <a:rPr lang="fr-CH" altLang="fr-FR" sz="2800">
                <a:solidFill>
                  <a:schemeClr val="bg2"/>
                </a:solidFill>
              </a:rPr>
              <a:t>= -2.55;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CH" altLang="fr-FR" sz="28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double d1 = </a:t>
            </a:r>
            <a:r>
              <a:rPr lang="fr-CH" altLang="fr-FR" sz="2800">
                <a:solidFill>
                  <a:srgbClr val="0070C0"/>
                </a:solidFill>
              </a:rPr>
              <a:t>dd</a:t>
            </a:r>
            <a:r>
              <a:rPr lang="fr-CH" altLang="fr-FR" sz="2800">
                <a:solidFill>
                  <a:schemeClr val="bg2"/>
                </a:solidFill>
              </a:rPr>
              <a:t> + 10.1;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rgbClr val="0070C0"/>
                </a:solidFill>
              </a:rPr>
              <a:t>Double d2 </a:t>
            </a:r>
            <a:r>
              <a:rPr lang="fr-CH" altLang="fr-FR" sz="2800">
                <a:solidFill>
                  <a:schemeClr val="bg2"/>
                </a:solidFill>
              </a:rPr>
              <a:t>= </a:t>
            </a:r>
            <a:r>
              <a:rPr lang="fr-CH" altLang="fr-FR" sz="2800">
                <a:solidFill>
                  <a:srgbClr val="0070C0"/>
                </a:solidFill>
              </a:rPr>
              <a:t>dd</a:t>
            </a:r>
            <a:r>
              <a:rPr lang="fr-CH" altLang="fr-FR" sz="2800">
                <a:solidFill>
                  <a:schemeClr val="bg2"/>
                </a:solidFill>
              </a:rPr>
              <a:t> + 10.1;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CH" altLang="fr-FR" sz="2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45CC9F6-CAB5-4C5B-8898-7931262D6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8143875" cy="1143000"/>
          </a:xfrm>
        </p:spPr>
        <p:txBody>
          <a:bodyPr/>
          <a:lstStyle/>
          <a:p>
            <a:pPr eaLnBrk="1" hangingPunct="1"/>
            <a:r>
              <a:rPr lang="fr-CH" altLang="fr-FR"/>
              <a:t>Création d’une cl. générique I</a:t>
            </a:r>
            <a:endParaRPr lang="fr-FR" altLang="fr-FR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53AD95F-2639-4306-ABE2-87B67388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643063"/>
            <a:ext cx="4202112" cy="4832350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fr-CH" sz="2800" dirty="0"/>
              <a:t>class Point</a:t>
            </a:r>
            <a:r>
              <a:rPr lang="fr-CH" sz="2800" dirty="0">
                <a:solidFill>
                  <a:srgbClr val="FF0000"/>
                </a:solidFill>
              </a:rPr>
              <a:t>&lt;</a:t>
            </a:r>
            <a:r>
              <a:rPr lang="fr-CH" sz="2800" b="1" dirty="0">
                <a:solidFill>
                  <a:srgbClr val="FF0000"/>
                </a:solidFill>
              </a:rPr>
              <a:t>T</a:t>
            </a:r>
            <a:r>
              <a:rPr lang="fr-CH" sz="2800" dirty="0">
                <a:solidFill>
                  <a:srgbClr val="FF0000"/>
                </a:solidFill>
              </a:rPr>
              <a:t>&gt; </a:t>
            </a:r>
            <a:r>
              <a:rPr lang="fr-CH" sz="2800" dirty="0"/>
              <a:t>{</a:t>
            </a:r>
          </a:p>
          <a:p>
            <a:pPr>
              <a:defRPr/>
            </a:pPr>
            <a:r>
              <a:rPr lang="fr-CH" sz="2800" dirty="0"/>
              <a:t>   </a:t>
            </a:r>
            <a:r>
              <a:rPr lang="fr-CH" sz="2800" dirty="0" err="1"/>
              <a:t>private</a:t>
            </a:r>
            <a:r>
              <a:rPr lang="fr-CH" sz="2800" dirty="0"/>
              <a:t>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x, y;</a:t>
            </a:r>
          </a:p>
          <a:p>
            <a:pPr>
              <a:defRPr/>
            </a:pPr>
            <a:r>
              <a:rPr lang="fr-CH" sz="2800" dirty="0"/>
              <a:t>   public Point(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x,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y){</a:t>
            </a:r>
          </a:p>
          <a:p>
            <a:pPr>
              <a:defRPr/>
            </a:pPr>
            <a:r>
              <a:rPr lang="fr-CH" sz="2800" dirty="0"/>
              <a:t>       </a:t>
            </a:r>
            <a:r>
              <a:rPr lang="fr-CH" sz="2800" dirty="0" err="1"/>
              <a:t>this.x</a:t>
            </a:r>
            <a:r>
              <a:rPr lang="fr-CH" sz="2800" dirty="0"/>
              <a:t>=x; </a:t>
            </a:r>
            <a:r>
              <a:rPr lang="fr-CH" sz="2800" dirty="0" err="1"/>
              <a:t>this.y</a:t>
            </a:r>
            <a:r>
              <a:rPr lang="fr-CH" sz="2800" dirty="0"/>
              <a:t>=y; }</a:t>
            </a:r>
          </a:p>
          <a:p>
            <a:pPr>
              <a:defRPr/>
            </a:pPr>
            <a:endParaRPr lang="fr-CH" sz="2800" dirty="0"/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</a:t>
            </a:r>
            <a:r>
              <a:rPr lang="fr-CH" sz="2800" dirty="0" err="1"/>
              <a:t>getX</a:t>
            </a:r>
            <a:r>
              <a:rPr lang="fr-CH" sz="2800" dirty="0"/>
              <a:t>(){</a:t>
            </a:r>
          </a:p>
          <a:p>
            <a:pPr>
              <a:defRPr/>
            </a:pPr>
            <a:r>
              <a:rPr lang="fr-CH" sz="2800" dirty="0"/>
              <a:t>      return x; }</a:t>
            </a:r>
          </a:p>
          <a:p>
            <a:pPr>
              <a:defRPr/>
            </a:pPr>
            <a:endParaRPr lang="fr-CH" sz="2800" dirty="0"/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dirty="0" err="1"/>
              <a:t>void</a:t>
            </a:r>
            <a:r>
              <a:rPr lang="fr-CH" sz="2800" dirty="0"/>
              <a:t> </a:t>
            </a:r>
            <a:r>
              <a:rPr lang="fr-CH" sz="2800" dirty="0" err="1"/>
              <a:t>setX</a:t>
            </a:r>
            <a:r>
              <a:rPr lang="fr-CH" sz="2800" dirty="0"/>
              <a:t>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x){</a:t>
            </a:r>
          </a:p>
          <a:p>
            <a:pPr>
              <a:defRPr/>
            </a:pPr>
            <a:r>
              <a:rPr lang="fr-CH" sz="2800" dirty="0"/>
              <a:t>      </a:t>
            </a:r>
            <a:r>
              <a:rPr lang="fr-CH" sz="2800" dirty="0" err="1"/>
              <a:t>this.x</a:t>
            </a:r>
            <a:r>
              <a:rPr lang="fr-CH" sz="2800" dirty="0"/>
              <a:t>=x;  }</a:t>
            </a:r>
          </a:p>
          <a:p>
            <a:pPr>
              <a:defRPr/>
            </a:pPr>
            <a:r>
              <a:rPr lang="fr-CH" sz="2800" dirty="0"/>
              <a:t>}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7E7DB87B-6F82-47DC-9DDD-CE0A15946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714500"/>
            <a:ext cx="3203575" cy="954088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Point </a:t>
            </a:r>
            <a:r>
              <a:rPr lang="fr-CH" altLang="fr-FR" sz="2800">
                <a:solidFill>
                  <a:srgbClr val="FF0000"/>
                </a:solidFill>
              </a:rPr>
              <a:t>&lt;Integer&gt; </a:t>
            </a:r>
            <a:r>
              <a:rPr lang="fr-CH" altLang="fr-FR" sz="2800">
                <a:solidFill>
                  <a:schemeClr val="bg2"/>
                </a:solidFill>
              </a:rPr>
              <a:t>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p=new Point(5, 7);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3591855F-B9C4-4991-A156-5C1587905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2786063"/>
            <a:ext cx="3984625" cy="954087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Point </a:t>
            </a:r>
            <a:r>
              <a:rPr lang="fr-CH" altLang="fr-FR" sz="2800">
                <a:solidFill>
                  <a:srgbClr val="FF0000"/>
                </a:solidFill>
              </a:rPr>
              <a:t>&lt;Double&gt; </a:t>
            </a:r>
            <a:r>
              <a:rPr lang="fr-CH" altLang="fr-FR" sz="2800">
                <a:solidFill>
                  <a:schemeClr val="bg2"/>
                </a:solidFill>
              </a:rPr>
              <a:t>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p=new Point(5.75, 7.2);</a:t>
            </a:r>
          </a:p>
        </p:txBody>
      </p:sp>
      <p:grpSp>
        <p:nvGrpSpPr>
          <p:cNvPr id="2" name="Groupe 9">
            <a:extLst>
              <a:ext uri="{FF2B5EF4-FFF2-40B4-BE49-F238E27FC236}">
                <a16:creationId xmlns:a16="http://schemas.microsoft.com/office/drawing/2014/main" id="{49C4319B-B4AE-4EBC-8719-A356BC2D6DB8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4929188"/>
            <a:ext cx="3214688" cy="1571625"/>
            <a:chOff x="5000625" y="4929188"/>
            <a:chExt cx="3214085" cy="1571625"/>
          </a:xfrm>
        </p:grpSpPr>
        <p:sp>
          <p:nvSpPr>
            <p:cNvPr id="9224" name="Text Box 4">
              <a:extLst>
                <a:ext uri="{FF2B5EF4-FFF2-40B4-BE49-F238E27FC236}">
                  <a16:creationId xmlns:a16="http://schemas.microsoft.com/office/drawing/2014/main" id="{6B24A0E5-07C2-4430-94A3-D403CE887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25" y="5214918"/>
              <a:ext cx="3214085" cy="954107"/>
            </a:xfrm>
            <a:prstGeom prst="rect">
              <a:avLst/>
            </a:prstGeom>
            <a:solidFill>
              <a:srgbClr val="FEE8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CH" altLang="fr-FR" sz="2800">
                  <a:solidFill>
                    <a:schemeClr val="bg2"/>
                  </a:solidFill>
                </a:rPr>
                <a:t>Point </a:t>
              </a:r>
              <a:r>
                <a:rPr lang="fr-CH" altLang="fr-FR" sz="2800">
                  <a:solidFill>
                    <a:srgbClr val="FF0000"/>
                  </a:solidFill>
                </a:rPr>
                <a:t>&lt;int&gt; </a:t>
              </a:r>
              <a:r>
                <a:rPr lang="fr-CH" altLang="fr-FR" sz="2800">
                  <a:solidFill>
                    <a:schemeClr val="bg2"/>
                  </a:solidFill>
                </a:rPr>
                <a:t>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CH" altLang="fr-FR" sz="2800">
                  <a:solidFill>
                    <a:schemeClr val="bg2"/>
                  </a:solidFill>
                </a:rPr>
                <a:t>p=new Point(5, 7);</a:t>
              </a:r>
            </a:p>
          </p:txBody>
        </p:sp>
        <p:cxnSp>
          <p:nvCxnSpPr>
            <p:cNvPr id="9225" name="Connecteur droit 10">
              <a:extLst>
                <a:ext uri="{FF2B5EF4-FFF2-40B4-BE49-F238E27FC236}">
                  <a16:creationId xmlns:a16="http://schemas.microsoft.com/office/drawing/2014/main" id="{736297F5-476A-40C8-96C4-F80B5B28D0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4938" y="4929188"/>
              <a:ext cx="2714625" cy="15001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Connecteur droit 11">
              <a:extLst>
                <a:ext uri="{FF2B5EF4-FFF2-40B4-BE49-F238E27FC236}">
                  <a16:creationId xmlns:a16="http://schemas.microsoft.com/office/drawing/2014/main" id="{6BD67D34-87F2-46B9-85BB-369FA4445E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5143500" y="5000625"/>
              <a:ext cx="2857500" cy="15001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1" name="Text Box 4">
            <a:extLst>
              <a:ext uri="{FF2B5EF4-FFF2-40B4-BE49-F238E27FC236}">
                <a16:creationId xmlns:a16="http://schemas.microsoft.com/office/drawing/2014/main" id="{6292CDA1-4346-4E6C-BEAC-7A44B8EDE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857625"/>
            <a:ext cx="3790950" cy="954088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Point </a:t>
            </a:r>
            <a:r>
              <a:rPr lang="fr-CH" altLang="fr-FR" sz="2800">
                <a:solidFill>
                  <a:srgbClr val="FF0000"/>
                </a:solidFill>
              </a:rPr>
              <a:t>&lt;String&gt; </a:t>
            </a:r>
            <a:r>
              <a:rPr lang="fr-CH" altLang="fr-FR" sz="2800">
                <a:solidFill>
                  <a:schemeClr val="bg2"/>
                </a:solidFill>
              </a:rPr>
              <a:t>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p=new Point("5", "7");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2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6002C95-C3D8-4990-AFF1-728C1BFD6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438" y="285750"/>
            <a:ext cx="8143875" cy="1143000"/>
          </a:xfrm>
        </p:spPr>
        <p:txBody>
          <a:bodyPr/>
          <a:lstStyle/>
          <a:p>
            <a:pPr eaLnBrk="1" hangingPunct="1"/>
            <a:r>
              <a:rPr lang="fr-CH" altLang="fr-FR"/>
              <a:t>Création d’une cl. générique II</a:t>
            </a:r>
            <a:endParaRPr lang="fr-FR" altLang="fr-FR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FCD0DA4-CB20-47E6-911E-6AC25EEB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643063"/>
            <a:ext cx="4202112" cy="4832350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fr-CH" sz="2800" dirty="0"/>
              <a:t>class Point</a:t>
            </a:r>
            <a:r>
              <a:rPr lang="fr-CH" sz="2800" dirty="0">
                <a:solidFill>
                  <a:srgbClr val="FF0000"/>
                </a:solidFill>
              </a:rPr>
              <a:t>&lt;</a:t>
            </a:r>
            <a:r>
              <a:rPr lang="fr-CH" sz="2800" b="1" dirty="0">
                <a:solidFill>
                  <a:srgbClr val="FF0000"/>
                </a:solidFill>
              </a:rPr>
              <a:t>T</a:t>
            </a:r>
            <a:r>
              <a:rPr lang="fr-CH" sz="2800" dirty="0">
                <a:solidFill>
                  <a:srgbClr val="FF0000"/>
                </a:solidFill>
              </a:rPr>
              <a:t>, </a:t>
            </a:r>
            <a:r>
              <a:rPr lang="fr-CH" sz="2800" b="1" dirty="0">
                <a:solidFill>
                  <a:srgbClr val="FF0000"/>
                </a:solidFill>
              </a:rPr>
              <a:t>U</a:t>
            </a:r>
            <a:r>
              <a:rPr lang="fr-CH" sz="2800" dirty="0">
                <a:solidFill>
                  <a:srgbClr val="FF0000"/>
                </a:solidFill>
              </a:rPr>
              <a:t>&gt; </a:t>
            </a:r>
            <a:r>
              <a:rPr lang="fr-CH" sz="2800" dirty="0"/>
              <a:t>{</a:t>
            </a:r>
          </a:p>
          <a:p>
            <a:pPr>
              <a:defRPr/>
            </a:pPr>
            <a:r>
              <a:rPr lang="fr-CH" sz="2800" dirty="0"/>
              <a:t>   </a:t>
            </a:r>
            <a:r>
              <a:rPr lang="fr-CH" sz="2800" dirty="0" err="1"/>
              <a:t>private</a:t>
            </a:r>
            <a:r>
              <a:rPr lang="fr-CH" sz="2800" dirty="0"/>
              <a:t>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x;</a:t>
            </a:r>
          </a:p>
          <a:p>
            <a:pPr>
              <a:defRPr/>
            </a:pPr>
            <a:r>
              <a:rPr lang="fr-CH" sz="2800" dirty="0"/>
              <a:t>   </a:t>
            </a:r>
            <a:r>
              <a:rPr lang="fr-CH" sz="2800" dirty="0" err="1"/>
              <a:t>private</a:t>
            </a:r>
            <a:r>
              <a:rPr lang="fr-CH" sz="2800" dirty="0"/>
              <a:t>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fr-CH" sz="2800" dirty="0"/>
              <a:t> y;</a:t>
            </a:r>
          </a:p>
          <a:p>
            <a:pPr>
              <a:defRPr/>
            </a:pPr>
            <a:r>
              <a:rPr lang="fr-CH" sz="2800" dirty="0"/>
              <a:t>   public Point(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x,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fr-CH" sz="2800" dirty="0"/>
              <a:t> y){</a:t>
            </a:r>
          </a:p>
          <a:p>
            <a:pPr>
              <a:defRPr/>
            </a:pPr>
            <a:r>
              <a:rPr lang="fr-CH" sz="2800" dirty="0"/>
              <a:t>       </a:t>
            </a:r>
            <a:r>
              <a:rPr lang="fr-CH" sz="2800" dirty="0" err="1"/>
              <a:t>this.x</a:t>
            </a:r>
            <a:r>
              <a:rPr lang="fr-CH" sz="2800" dirty="0"/>
              <a:t>=x; </a:t>
            </a:r>
            <a:r>
              <a:rPr lang="fr-CH" sz="2800" dirty="0" err="1"/>
              <a:t>this.y</a:t>
            </a:r>
            <a:r>
              <a:rPr lang="fr-CH" sz="2800" dirty="0"/>
              <a:t>=y; }</a:t>
            </a:r>
          </a:p>
          <a:p>
            <a:pPr>
              <a:defRPr/>
            </a:pPr>
            <a:endParaRPr lang="fr-CH" sz="2800" dirty="0"/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</a:t>
            </a:r>
            <a:r>
              <a:rPr lang="fr-CH" sz="2800" dirty="0" err="1"/>
              <a:t>getX</a:t>
            </a:r>
            <a:r>
              <a:rPr lang="fr-CH" sz="2800" dirty="0"/>
              <a:t>(){</a:t>
            </a:r>
          </a:p>
          <a:p>
            <a:pPr>
              <a:defRPr/>
            </a:pPr>
            <a:r>
              <a:rPr lang="fr-CH" sz="2800" dirty="0"/>
              <a:t>      return x; }</a:t>
            </a:r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fr-CH" sz="2800" dirty="0"/>
              <a:t> </a:t>
            </a:r>
            <a:r>
              <a:rPr lang="fr-CH" sz="2800" dirty="0" err="1"/>
              <a:t>getY</a:t>
            </a:r>
            <a:r>
              <a:rPr lang="fr-CH" sz="2800" dirty="0"/>
              <a:t>(){</a:t>
            </a:r>
          </a:p>
          <a:p>
            <a:pPr>
              <a:defRPr/>
            </a:pPr>
            <a:r>
              <a:rPr lang="fr-CH" sz="2800" dirty="0"/>
              <a:t>      return y; }</a:t>
            </a:r>
          </a:p>
          <a:p>
            <a:pPr>
              <a:defRPr/>
            </a:pPr>
            <a:r>
              <a:rPr lang="fr-CH" sz="2800" dirty="0"/>
              <a:t>}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61D4E8EA-3BF6-40F7-ADCF-25FBFCCC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2357438"/>
            <a:ext cx="4486275" cy="954087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Point </a:t>
            </a:r>
            <a:r>
              <a:rPr lang="fr-CH" altLang="fr-FR" sz="2800">
                <a:solidFill>
                  <a:srgbClr val="FF0000"/>
                </a:solidFill>
              </a:rPr>
              <a:t>&lt;Integer, Double&gt; </a:t>
            </a:r>
            <a:r>
              <a:rPr lang="fr-CH" altLang="fr-FR" sz="2800">
                <a:solidFill>
                  <a:schemeClr val="bg2"/>
                </a:solidFill>
              </a:rPr>
              <a:t>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p=new Point(5, 10.55);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CF9952-FDF7-4C01-A148-1BBFE42F8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85750"/>
            <a:ext cx="7793037" cy="1143000"/>
          </a:xfrm>
        </p:spPr>
        <p:txBody>
          <a:bodyPr/>
          <a:lstStyle/>
          <a:p>
            <a:pPr eaLnBrk="1" hangingPunct="1"/>
            <a:r>
              <a:rPr lang="fr-CH" altLang="fr-FR"/>
              <a:t>Création dune cl. générique III</a:t>
            </a:r>
            <a:endParaRPr lang="fr-FR" altLang="fr-FR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1F41468-E574-43F9-B096-B3C59BD7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643063"/>
            <a:ext cx="5578475" cy="4832350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fr-CH" sz="2800" dirty="0"/>
              <a:t>class Point</a:t>
            </a:r>
            <a:r>
              <a:rPr lang="fr-CH" sz="2800" dirty="0">
                <a:solidFill>
                  <a:srgbClr val="FF0000"/>
                </a:solidFill>
              </a:rPr>
              <a:t>&lt;</a:t>
            </a:r>
            <a:r>
              <a:rPr lang="fr-CH" sz="2800" b="1" dirty="0">
                <a:solidFill>
                  <a:srgbClr val="FF0000"/>
                </a:solidFill>
              </a:rPr>
              <a:t>T</a:t>
            </a:r>
            <a:r>
              <a:rPr lang="fr-CH" sz="2800" dirty="0">
                <a:solidFill>
                  <a:srgbClr val="FF0000"/>
                </a:solidFill>
              </a:rPr>
              <a:t> </a:t>
            </a:r>
            <a:r>
              <a:rPr lang="fr-CH" sz="2800" dirty="0" err="1">
                <a:solidFill>
                  <a:srgbClr val="FF0000"/>
                </a:solidFill>
              </a:rPr>
              <a:t>extends</a:t>
            </a:r>
            <a:r>
              <a:rPr lang="fr-CH" sz="2800" dirty="0">
                <a:solidFill>
                  <a:srgbClr val="FF0000"/>
                </a:solidFill>
              </a:rPr>
              <a:t> </a:t>
            </a:r>
            <a:r>
              <a:rPr lang="fr-CH" sz="2800" dirty="0" err="1">
                <a:solidFill>
                  <a:srgbClr val="FF0000"/>
                </a:solidFill>
              </a:rPr>
              <a:t>Number</a:t>
            </a:r>
            <a:r>
              <a:rPr lang="fr-CH" sz="2800" dirty="0">
                <a:solidFill>
                  <a:srgbClr val="FF0000"/>
                </a:solidFill>
              </a:rPr>
              <a:t>&gt; </a:t>
            </a:r>
            <a:r>
              <a:rPr lang="fr-CH" sz="2800" dirty="0"/>
              <a:t>{</a:t>
            </a:r>
          </a:p>
          <a:p>
            <a:pPr>
              <a:defRPr/>
            </a:pPr>
            <a:r>
              <a:rPr lang="fr-CH" sz="2800" dirty="0"/>
              <a:t>   </a:t>
            </a:r>
            <a:r>
              <a:rPr lang="fr-CH" sz="2800" dirty="0" err="1"/>
              <a:t>private</a:t>
            </a:r>
            <a:r>
              <a:rPr lang="fr-CH" sz="2800" dirty="0"/>
              <a:t>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x, y;</a:t>
            </a:r>
          </a:p>
          <a:p>
            <a:pPr>
              <a:defRPr/>
            </a:pPr>
            <a:r>
              <a:rPr lang="fr-CH" sz="2800" dirty="0"/>
              <a:t>   public Point(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x,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y){</a:t>
            </a:r>
          </a:p>
          <a:p>
            <a:pPr>
              <a:defRPr/>
            </a:pPr>
            <a:r>
              <a:rPr lang="fr-CH" sz="2800" dirty="0"/>
              <a:t>       </a:t>
            </a:r>
            <a:r>
              <a:rPr lang="fr-CH" sz="2800" dirty="0" err="1"/>
              <a:t>this.x</a:t>
            </a:r>
            <a:r>
              <a:rPr lang="fr-CH" sz="2800" dirty="0"/>
              <a:t>=x; </a:t>
            </a:r>
            <a:r>
              <a:rPr lang="fr-CH" sz="2800" dirty="0" err="1"/>
              <a:t>this.y</a:t>
            </a:r>
            <a:r>
              <a:rPr lang="fr-CH" sz="2800" dirty="0"/>
              <a:t>=y; }</a:t>
            </a:r>
          </a:p>
          <a:p>
            <a:pPr>
              <a:defRPr/>
            </a:pPr>
            <a:endParaRPr lang="fr-CH" sz="2800" dirty="0"/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</a:t>
            </a:r>
            <a:r>
              <a:rPr lang="fr-CH" sz="2800" dirty="0" err="1"/>
              <a:t>getX</a:t>
            </a:r>
            <a:r>
              <a:rPr lang="fr-CH" sz="2800" dirty="0"/>
              <a:t>(){</a:t>
            </a:r>
          </a:p>
          <a:p>
            <a:pPr>
              <a:defRPr/>
            </a:pPr>
            <a:r>
              <a:rPr lang="fr-CH" sz="2800" dirty="0"/>
              <a:t>      return x; }</a:t>
            </a:r>
          </a:p>
          <a:p>
            <a:pPr>
              <a:defRPr/>
            </a:pPr>
            <a:endParaRPr lang="fr-CH" sz="2800" dirty="0"/>
          </a:p>
          <a:p>
            <a:pPr>
              <a:defRPr/>
            </a:pPr>
            <a:r>
              <a:rPr lang="fr-CH" sz="2800" dirty="0"/>
              <a:t>   public </a:t>
            </a:r>
            <a:r>
              <a:rPr lang="fr-CH" sz="2800" dirty="0" err="1"/>
              <a:t>void</a:t>
            </a:r>
            <a:r>
              <a:rPr lang="fr-CH" sz="2800" dirty="0"/>
              <a:t> </a:t>
            </a:r>
            <a:r>
              <a:rPr lang="fr-CH" sz="2800" dirty="0" err="1"/>
              <a:t>setX</a:t>
            </a:r>
            <a:r>
              <a:rPr lang="fr-CH" sz="2800" dirty="0"/>
              <a:t>(</a:t>
            </a:r>
            <a:r>
              <a:rPr lang="fr-CH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fr-CH" sz="2800" dirty="0"/>
              <a:t> x){</a:t>
            </a:r>
          </a:p>
          <a:p>
            <a:pPr>
              <a:defRPr/>
            </a:pPr>
            <a:r>
              <a:rPr lang="fr-CH" sz="2800" dirty="0"/>
              <a:t>      </a:t>
            </a:r>
            <a:r>
              <a:rPr lang="fr-CH" sz="2800" dirty="0" err="1"/>
              <a:t>this.x</a:t>
            </a:r>
            <a:r>
              <a:rPr lang="fr-CH" sz="2800" dirty="0"/>
              <a:t>=x;  }</a:t>
            </a:r>
          </a:p>
          <a:p>
            <a:pPr>
              <a:defRPr/>
            </a:pPr>
            <a:r>
              <a:rPr lang="fr-CH" sz="2800" dirty="0"/>
              <a:t>}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831F779E-E509-43BA-B95E-2F2DBDFB1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357438"/>
            <a:ext cx="3203575" cy="954087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Point </a:t>
            </a:r>
            <a:r>
              <a:rPr lang="fr-CH" altLang="fr-FR" sz="2800">
                <a:solidFill>
                  <a:srgbClr val="FF0000"/>
                </a:solidFill>
              </a:rPr>
              <a:t>&lt;Integer&gt; </a:t>
            </a:r>
            <a:r>
              <a:rPr lang="fr-CH" altLang="fr-FR" sz="2800">
                <a:solidFill>
                  <a:schemeClr val="bg2"/>
                </a:solidFill>
              </a:rPr>
              <a:t>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p=new Point(5, 7);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684A7DE8-C619-4B6B-942A-CDE088B11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714750"/>
            <a:ext cx="3984625" cy="954088"/>
          </a:xfrm>
          <a:prstGeom prst="rect">
            <a:avLst/>
          </a:prstGeom>
          <a:solidFill>
            <a:srgbClr val="FEE8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Point </a:t>
            </a:r>
            <a:r>
              <a:rPr lang="fr-CH" altLang="fr-FR" sz="2800">
                <a:solidFill>
                  <a:srgbClr val="FF0000"/>
                </a:solidFill>
              </a:rPr>
              <a:t>&lt;Double&gt; </a:t>
            </a:r>
            <a:r>
              <a:rPr lang="fr-CH" altLang="fr-FR" sz="2800">
                <a:solidFill>
                  <a:schemeClr val="bg2"/>
                </a:solidFill>
              </a:rPr>
              <a:t>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CH" altLang="fr-FR" sz="2800">
                <a:solidFill>
                  <a:schemeClr val="bg2"/>
                </a:solidFill>
              </a:rPr>
              <a:t>p=new Point(5.75, 7.2);</a:t>
            </a:r>
          </a:p>
        </p:txBody>
      </p:sp>
      <p:grpSp>
        <p:nvGrpSpPr>
          <p:cNvPr id="2" name="Groupe 8">
            <a:extLst>
              <a:ext uri="{FF2B5EF4-FFF2-40B4-BE49-F238E27FC236}">
                <a16:creationId xmlns:a16="http://schemas.microsoft.com/office/drawing/2014/main" id="{A24AF5F8-4A3B-47B5-B268-2D16BC83C5B1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4929188"/>
            <a:ext cx="3790950" cy="1571625"/>
            <a:chOff x="5000625" y="4929188"/>
            <a:chExt cx="3791166" cy="1571625"/>
          </a:xfrm>
        </p:grpSpPr>
        <p:sp>
          <p:nvSpPr>
            <p:cNvPr id="11271" name="Text Box 4">
              <a:extLst>
                <a:ext uri="{FF2B5EF4-FFF2-40B4-BE49-F238E27FC236}">
                  <a16:creationId xmlns:a16="http://schemas.microsoft.com/office/drawing/2014/main" id="{75022793-2C8F-44D4-9D34-D7327017E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25" y="5214918"/>
              <a:ext cx="3791166" cy="954107"/>
            </a:xfrm>
            <a:prstGeom prst="rect">
              <a:avLst/>
            </a:prstGeom>
            <a:solidFill>
              <a:srgbClr val="FEE8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CH" altLang="fr-FR" sz="2800">
                  <a:solidFill>
                    <a:schemeClr val="bg2"/>
                  </a:solidFill>
                </a:rPr>
                <a:t>Point </a:t>
              </a:r>
              <a:r>
                <a:rPr lang="fr-CH" altLang="fr-FR" sz="2800">
                  <a:solidFill>
                    <a:srgbClr val="FF0000"/>
                  </a:solidFill>
                </a:rPr>
                <a:t>&lt;String&gt; </a:t>
              </a:r>
              <a:r>
                <a:rPr lang="fr-CH" altLang="fr-FR" sz="2800">
                  <a:solidFill>
                    <a:schemeClr val="bg2"/>
                  </a:solidFill>
                </a:rPr>
                <a:t>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CH" altLang="fr-FR" sz="2800">
                  <a:solidFill>
                    <a:schemeClr val="bg2"/>
                  </a:solidFill>
                </a:rPr>
                <a:t>p=new Point("5", "7");</a:t>
              </a:r>
            </a:p>
          </p:txBody>
        </p:sp>
        <p:cxnSp>
          <p:nvCxnSpPr>
            <p:cNvPr id="11272" name="Connecteur droit 10">
              <a:extLst>
                <a:ext uri="{FF2B5EF4-FFF2-40B4-BE49-F238E27FC236}">
                  <a16:creationId xmlns:a16="http://schemas.microsoft.com/office/drawing/2014/main" id="{86D7F7F8-FF68-4CEE-AF99-FAC7074FC8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4938" y="4929188"/>
              <a:ext cx="2714625" cy="15001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3" name="Connecteur droit 11">
              <a:extLst>
                <a:ext uri="{FF2B5EF4-FFF2-40B4-BE49-F238E27FC236}">
                  <a16:creationId xmlns:a16="http://schemas.microsoft.com/office/drawing/2014/main" id="{D9C0D75C-E83D-461A-B02D-6D80499879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5143500" y="5000625"/>
              <a:ext cx="2857500" cy="15001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808</Words>
  <Application>Microsoft Office PowerPoint</Application>
  <PresentationFormat>Affichage à l'écran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Tahoma</vt:lpstr>
      <vt:lpstr>Arial</vt:lpstr>
      <vt:lpstr>Wingdings</vt:lpstr>
      <vt:lpstr>Calibri</vt:lpstr>
      <vt:lpstr>1_Blends</vt:lpstr>
      <vt:lpstr>Programmation générique</vt:lpstr>
      <vt:lpstr>Connaissez-vous … ?</vt:lpstr>
      <vt:lpstr>Définition</vt:lpstr>
      <vt:lpstr>Exemple I</vt:lpstr>
      <vt:lpstr>Exemple II</vt:lpstr>
      <vt:lpstr>Amélioration/simplification</vt:lpstr>
      <vt:lpstr>Création d’une cl. générique I</vt:lpstr>
      <vt:lpstr>Création d’une cl. générique II</vt:lpstr>
      <vt:lpstr>Création dune cl. générique III</vt:lpstr>
      <vt:lpstr>Création d’une cl. générique IV</vt:lpstr>
      <vt:lpstr>A ne pas faire  (rouge)</vt:lpstr>
      <vt:lpstr>Vos questions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</dc:creator>
  <cp:lastModifiedBy>Pierre-Alain Mettraux</cp:lastModifiedBy>
  <cp:revision>302</cp:revision>
  <dcterms:created xsi:type="dcterms:W3CDTF">1601-01-01T00:00:00Z</dcterms:created>
  <dcterms:modified xsi:type="dcterms:W3CDTF">2018-09-09T09:10:51Z</dcterms:modified>
</cp:coreProperties>
</file>