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91" r:id="rId16"/>
    <p:sldId id="294" r:id="rId17"/>
    <p:sldId id="292" r:id="rId18"/>
    <p:sldId id="293" r:id="rId19"/>
    <p:sldId id="273" r:id="rId20"/>
    <p:sldId id="295" r:id="rId21"/>
    <p:sldId id="277" r:id="rId22"/>
    <p:sldId id="264" r:id="rId23"/>
    <p:sldId id="278" r:id="rId24"/>
    <p:sldId id="279" r:id="rId25"/>
    <p:sldId id="282" r:id="rId26"/>
    <p:sldId id="280" r:id="rId27"/>
    <p:sldId id="296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FF66"/>
    <a:srgbClr val="FF66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>
      <p:cViewPr>
        <p:scale>
          <a:sx n="100" d="100"/>
          <a:sy n="100" d="100"/>
        </p:scale>
        <p:origin x="-420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4004-B8B5-430E-A6A1-F83CDF558C8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4004-B8B5-430E-A6A1-F83CDF558C83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52B-B444-47DE-BA8F-40E29DA95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19.xml"/><Relationship Id="rId12" Type="http://schemas.openxmlformats.org/officeDocument/2006/relationships/slide" Target="slide25.xml"/><Relationship Id="rId2" Type="http://schemas.openxmlformats.org/officeDocument/2006/relationships/slide" Target="slide3.xml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24.xml"/><Relationship Id="rId5" Type="http://schemas.openxmlformats.org/officeDocument/2006/relationships/slide" Target="slide13.xml"/><Relationship Id="rId15" Type="http://schemas.openxmlformats.org/officeDocument/2006/relationships/slide" Target="slide35.xml"/><Relationship Id="rId10" Type="http://schemas.openxmlformats.org/officeDocument/2006/relationships/slide" Target="slide29.xml"/><Relationship Id="rId4" Type="http://schemas.openxmlformats.org/officeDocument/2006/relationships/slide" Target="slide9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roject.com/" TargetMode="External"/><Relationship Id="rId2" Type="http://schemas.openxmlformats.org/officeDocument/2006/relationships/hyperlink" Target="http://alchemyap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Autofit/>
          </a:bodyPr>
          <a:lstStyle/>
          <a:p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Perancangan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Dashboard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Berbasis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PESTLE Analysis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dengan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Sumber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dirty="0" err="1" smtClean="0">
                <a:solidFill>
                  <a:schemeClr val="bg1"/>
                </a:solidFill>
                <a:latin typeface="Dense" pitchFamily="50" charset="0"/>
              </a:rPr>
              <a:t>Halaman</a:t>
            </a:r>
            <a:r>
              <a:rPr lang="en-US" sz="62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200" i="1" dirty="0" smtClean="0">
                <a:solidFill>
                  <a:schemeClr val="bg1"/>
                </a:solidFill>
                <a:latin typeface="Dense" pitchFamily="50" charset="0"/>
              </a:rPr>
              <a:t>Web</a:t>
            </a:r>
            <a:endParaRPr lang="en-US" sz="62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chemeClr val="bg1"/>
                </a:solidFill>
                <a:latin typeface="Dense" pitchFamily="50" charset="0"/>
              </a:rPr>
              <a:t>Seminar </a:t>
            </a:r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Kemajuan</a:t>
            </a:r>
            <a:r>
              <a:rPr lang="en-US" sz="5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Tugas</a:t>
            </a:r>
            <a:r>
              <a:rPr lang="en-US" sz="5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5000" dirty="0" err="1" smtClean="0">
                <a:solidFill>
                  <a:schemeClr val="bg1"/>
                </a:solidFill>
                <a:latin typeface="Dense" pitchFamily="50" charset="0"/>
              </a:rPr>
              <a:t>Akhir</a:t>
            </a:r>
            <a:endParaRPr lang="en-US" sz="5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0500" y="1447800"/>
            <a:ext cx="1143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230" y="4648200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Muhammad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Fatoni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| 18211042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5638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Dosen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Pembimbing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Dr. Ir.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Arry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Akhmad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Arman, MT.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57150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Dosen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Penguji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endPara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Dicky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Prima Satya, ST., MT.</a:t>
            </a:r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924800" cy="3962400"/>
          </a:xfrm>
        </p:spPr>
        <p:txBody>
          <a:bodyPr>
            <a:no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proses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pembentukan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struktur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sebuh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komputer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diekstraksi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2013: 2)</a:t>
            </a:r>
            <a:endParaRPr lang="en-US" sz="25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13716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2286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4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924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text analysis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berikut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Languange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Keyword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Entity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Sentiment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categorization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Author extraction</a:t>
            </a:r>
            <a:endParaRPr lang="en-US" sz="2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lvl="1" indent="0" algn="r">
              <a:buNone/>
            </a:pP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2013, 3-6)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3505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2590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8953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609600" y="914400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924800" cy="4191000"/>
          </a:xfrm>
        </p:spPr>
        <p:txBody>
          <a:bodyPr>
            <a:no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visual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penting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dibutuhkan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mencapai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tujuan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tertentu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;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digabung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disusun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sedemikian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ditampilkan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dapat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dilihat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sekali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pandang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(Few, 2013: 26).</a:t>
            </a:r>
          </a:p>
          <a:p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ukuran-ukuran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ditampilkan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dashboard.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sebagai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berikut</a:t>
            </a:r>
            <a:r>
              <a:rPr lang="en-US" sz="21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Sumber</a:t>
            </a:r>
            <a:r>
              <a:rPr lang="en-US" sz="17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Granularitas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Kalkulasi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Variasi</a:t>
            </a:r>
            <a:endParaRPr lang="en-US" sz="17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lvl="1" indent="0" algn="r">
              <a:buNone/>
            </a:pPr>
            <a:r>
              <a:rPr lang="en-US" sz="17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(Malik, 2005: 17-24)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5867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8458200" y="35052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914400"/>
            <a:ext cx="0" cy="2590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3810000"/>
            <a:ext cx="0" cy="3200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853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Metodologi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95600" y="914400"/>
            <a:ext cx="571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8580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10600" y="-6858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838200" y="9144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828800"/>
            <a:ext cx="5348287" cy="420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096000"/>
            <a:ext cx="54617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Kerangka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kerja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DSRM (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Vaishnavi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17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17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2013: 7)</a:t>
            </a:r>
            <a:endParaRPr lang="en-US" sz="17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29400" y="1371600"/>
            <a:ext cx="16764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Identifikasi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Masalah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2438400"/>
            <a:ext cx="16764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Perancangan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Solusi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9400" y="3581400"/>
            <a:ext cx="16764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9400" y="4648200"/>
            <a:ext cx="16764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5715000"/>
            <a:ext cx="16764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Pembuatan</a:t>
            </a:r>
            <a:r>
              <a:rPr lang="en-US" sz="1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Laporan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3" idx="2"/>
            <a:endCxn id="14" idx="0"/>
          </p:cNvCxnSpPr>
          <p:nvPr/>
        </p:nvCxnSpPr>
        <p:spPr>
          <a:xfrm>
            <a:off x="7467600" y="2133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7467600" y="3200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>
            <a:off x="7467600" y="4343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>
            <a:off x="74676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5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0386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Laporan</a:t>
            </a:r>
            <a:r>
              <a:rPr lang="en-US" sz="6000" dirty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Kemajuan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6200" y="914400"/>
            <a:ext cx="563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8486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3505200"/>
            <a:ext cx="16764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Penentuan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3505200"/>
            <a:ext cx="16764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Pemrosesan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Data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3505200"/>
            <a:ext cx="16764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Penyajian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3200400"/>
            <a:ext cx="71628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4400" y="4953000"/>
            <a:ext cx="70866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8200" y="1676400"/>
            <a:ext cx="16764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</a:t>
            </a:r>
          </a:p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Analysis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81400" y="5257800"/>
            <a:ext cx="16764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Text</a:t>
            </a:r>
          </a:p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Analysis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6800" y="5181600"/>
            <a:ext cx="1371600" cy="1371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4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endParaRPr lang="en-US" sz="14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Internet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2" name="Straight Arrow Connector 21"/>
          <p:cNvCxnSpPr>
            <a:stCxn id="19" idx="2"/>
            <a:endCxn id="9" idx="0"/>
          </p:cNvCxnSpPr>
          <p:nvPr/>
        </p:nvCxnSpPr>
        <p:spPr>
          <a:xfrm>
            <a:off x="1676400" y="2895600"/>
            <a:ext cx="0" cy="609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>
            <a:off x="2514600" y="4114800"/>
            <a:ext cx="10668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2" idx="1"/>
          </p:cNvCxnSpPr>
          <p:nvPr/>
        </p:nvCxnSpPr>
        <p:spPr>
          <a:xfrm>
            <a:off x="5257800" y="4114800"/>
            <a:ext cx="10668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10" idx="2"/>
          </p:cNvCxnSpPr>
          <p:nvPr/>
        </p:nvCxnSpPr>
        <p:spPr>
          <a:xfrm flipV="1">
            <a:off x="4419600" y="4724400"/>
            <a:ext cx="0" cy="533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6"/>
            <a:endCxn id="20" idx="1"/>
          </p:cNvCxnSpPr>
          <p:nvPr/>
        </p:nvCxnSpPr>
        <p:spPr>
          <a:xfrm>
            <a:off x="2438400" y="5867400"/>
            <a:ext cx="11430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81400" y="1676400"/>
            <a:ext cx="16764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Konfigurasi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Pengguna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4" name="Straight Arrow Connector 33"/>
          <p:cNvCxnSpPr>
            <a:stCxn id="33" idx="2"/>
            <a:endCxn id="10" idx="0"/>
          </p:cNvCxnSpPr>
          <p:nvPr/>
        </p:nvCxnSpPr>
        <p:spPr>
          <a:xfrm>
            <a:off x="4419600" y="2895600"/>
            <a:ext cx="0" cy="609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88911" y="1676400"/>
            <a:ext cx="20120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r"/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Solusi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Global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073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76599" y="1371600"/>
            <a:ext cx="55626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0386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Laporan</a:t>
            </a:r>
            <a:r>
              <a:rPr lang="en-US" sz="6000" dirty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Kemajuan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6200" y="914400"/>
            <a:ext cx="563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0866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81000" y="1676400"/>
            <a:ext cx="8382000" cy="5334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2000" y="2971800"/>
            <a:ext cx="2438400" cy="13716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/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European fiscal policy has been to set high fuel taxes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52800" y="2971800"/>
            <a:ext cx="2438400" cy="1371600"/>
          </a:xfrm>
          <a:prstGeom prst="rect">
            <a:avLst/>
          </a:prstGeom>
          <a:solidFill>
            <a:srgbClr val="FFFF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/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Low affluence in BRIC countries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43600" y="2971800"/>
            <a:ext cx="2438400" cy="13716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/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US: continuing desire for ‘large car’ ownership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5105400"/>
            <a:ext cx="2438400" cy="13716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/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Japanese car industry has focused primarily on small fuel efficient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52800" y="5105400"/>
            <a:ext cx="2438400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/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 policy has been to set standards for fuel efficiency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43600" y="5105400"/>
            <a:ext cx="2438400" cy="1371600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/>
            <a:r>
              <a:rPr lang="en-US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Pllution</a:t>
            </a:r>
            <a:r>
              <a:rPr lang="en-US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from operation and production of cars</a:t>
            </a:r>
            <a:endParaRPr lang="en-US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60246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Politic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79559" y="25908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Economy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46544" y="25908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Social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2000" y="473606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Technology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52800" y="47244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Legal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75913" y="472440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Environment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1828800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 PT JAYA MOBIL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88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0386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Laporan</a:t>
            </a:r>
            <a:r>
              <a:rPr lang="en-US" sz="6000" dirty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Kemajuan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6200" y="914400"/>
            <a:ext cx="563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246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31351"/>
            <a:ext cx="4953000" cy="249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981200"/>
            <a:ext cx="29017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politic</a:t>
            </a:r>
            <a:endParaRPr lang="en-US" sz="25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6400" y="1905000"/>
            <a:ext cx="32766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Kata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kunci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500" i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Government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Government 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Civil war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Conflict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Government leadership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Corruption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st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98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0386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Laporan</a:t>
            </a:r>
            <a:r>
              <a:rPr lang="en-US" sz="6000" dirty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Kemajuan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6200" y="914400"/>
            <a:ext cx="563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4724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65960" y="-429768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D:\AKADEMIK\Semester 6\Tugas Akhir\BENGKEL\TA Baru\Pemrosesan 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87" y="2362200"/>
            <a:ext cx="6498626" cy="991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5999" y="1808946"/>
            <a:ext cx="55626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Algoritma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Pemrosesan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503756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D:\AKADEMIK\Semester 6\Tugas Akhir\BENGKEL\TA Baru\Pemrosesan 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87" y="-4352926"/>
            <a:ext cx="6498626" cy="991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3962400"/>
            <a:ext cx="51816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10200"/>
            <a:ext cx="4038600" cy="11430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Laporan</a:t>
            </a:r>
            <a:r>
              <a:rPr lang="en-US" sz="6000" dirty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Kemajuan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86200" y="6096000"/>
            <a:ext cx="563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hlinkClick r:id="rId3" action="ppaction://hlinksldjump"/>
          </p:cNvPr>
          <p:cNvSpPr/>
          <p:nvPr/>
        </p:nvSpPr>
        <p:spPr>
          <a:xfrm>
            <a:off x="4191000" y="59436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86384" y="6477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Langkah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/>
            </a:r>
            <a:b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</a:b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Selanjutnya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86384" y="1981200"/>
            <a:ext cx="0" cy="5105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86384" y="-625366"/>
            <a:ext cx="0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2098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2027237"/>
            <a:ext cx="7620000" cy="4373563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Pengembangan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Purwa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Google Search API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mengumpulkan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halaman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AlchemyAPI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text analysis</a:t>
            </a:r>
          </a:p>
          <a:p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Memakai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WorldBank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jenis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numerik</a:t>
            </a:r>
            <a:endParaRPr lang="en-US" sz="2500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5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Outline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46237"/>
            <a:ext cx="7010400" cy="2697163"/>
          </a:xfrm>
        </p:spPr>
        <p:txBody>
          <a:bodyPr>
            <a:normAutofit/>
          </a:bodyPr>
          <a:lstStyle/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Latar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Belakang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Tujuan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dan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Batasan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Masalah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Teori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Dasar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 action="ppaction://hlinksldjump"/>
              </a:rPr>
              <a:t>Metodologi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Laporan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Kemajuan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371600"/>
            <a:ext cx="1143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3000" y="1371600"/>
            <a:ext cx="0" cy="5638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hlinkClick r:id="rId7" action="ppaction://hlinksldjump"/>
          </p:cNvPr>
          <p:cNvSpPr/>
          <p:nvPr/>
        </p:nvSpPr>
        <p:spPr>
          <a:xfrm>
            <a:off x="990600" y="60960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7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124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Langkah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/>
            </a:r>
            <a:b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</a:b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Selanjutnya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86384" y="1981200"/>
            <a:ext cx="0" cy="5105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86384" y="-625366"/>
            <a:ext cx="0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630936" y="29718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1143000" y="2027237"/>
            <a:ext cx="7620000" cy="4525963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endParaRPr lang="en-US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fungsionalitas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memeriksa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kesesuaian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keluaran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pemrosesan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dengan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didefinisikan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sebelumnya</a:t>
            </a: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Pengujian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keberterimaan</a:t>
            </a:r>
            <a:r>
              <a:rPr lang="en-US" sz="2500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pengguna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memeriksa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kepuasan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pengguna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manajerial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)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terhadap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dashboard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25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4419600" y="5410200"/>
            <a:ext cx="304800" cy="304800"/>
          </a:xfrm>
          <a:prstGeom prst="ellipse">
            <a:avLst/>
          </a:prstGeom>
          <a:solidFill>
            <a:srgbClr val="FF669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rt 1"/>
          <p:cNvSpPr/>
          <p:nvPr/>
        </p:nvSpPr>
        <p:spPr>
          <a:xfrm>
            <a:off x="2324100" y="1447800"/>
            <a:ext cx="4495800" cy="3962400"/>
          </a:xfrm>
          <a:prstGeom prst="hear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86385" y="-609600"/>
            <a:ext cx="3785616" cy="6019800"/>
          </a:xfrm>
          <a:custGeom>
            <a:avLst/>
            <a:gdLst>
              <a:gd name="connsiteX0" fmla="*/ 1011 w 3374831"/>
              <a:gd name="connsiteY0" fmla="*/ 0 h 6069724"/>
              <a:gd name="connsiteX1" fmla="*/ 552804 w 3374831"/>
              <a:gd name="connsiteY1" fmla="*/ 3673366 h 6069724"/>
              <a:gd name="connsiteX2" fmla="*/ 3374831 w 3374831"/>
              <a:gd name="connsiteY2" fmla="*/ 6069724 h 6069724"/>
              <a:gd name="connsiteX3" fmla="*/ 3374831 w 3374831"/>
              <a:gd name="connsiteY3" fmla="*/ 6069724 h 606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831" h="6069724">
                <a:moveTo>
                  <a:pt x="1011" y="0"/>
                </a:moveTo>
                <a:cubicBezTo>
                  <a:pt x="-4244" y="1330873"/>
                  <a:pt x="-9499" y="2661746"/>
                  <a:pt x="552804" y="3673366"/>
                </a:cubicBezTo>
                <a:cubicBezTo>
                  <a:pt x="1115107" y="4684986"/>
                  <a:pt x="3374831" y="6069724"/>
                  <a:pt x="3374831" y="6069724"/>
                </a:cubicBezTo>
                <a:lnTo>
                  <a:pt x="3374831" y="6069724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bg1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7227" y="2514600"/>
            <a:ext cx="27895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  <a:latin typeface="Thirsty Script Extrabold Demo" pitchFamily="66" charset="0"/>
              </a:rPr>
              <a:t>Terima</a:t>
            </a:r>
            <a:endParaRPr lang="en-US" sz="6000" dirty="0" smtClean="0">
              <a:solidFill>
                <a:schemeClr val="bg1"/>
              </a:solidFill>
              <a:latin typeface="Thirsty Script Extrabold Demo" pitchFamily="66" charset="0"/>
            </a:endParaRPr>
          </a:p>
          <a:p>
            <a:pPr algn="ctr"/>
            <a:r>
              <a:rPr lang="en-US" sz="6000" dirty="0" err="1">
                <a:solidFill>
                  <a:schemeClr val="bg1"/>
                </a:solidFill>
                <a:latin typeface="Thirsty Script Extrabold Demo" pitchFamily="66" charset="0"/>
              </a:rPr>
              <a:t>K</a:t>
            </a:r>
            <a:r>
              <a:rPr lang="en-US" sz="6000" dirty="0" err="1" smtClean="0">
                <a:solidFill>
                  <a:schemeClr val="bg1"/>
                </a:solidFill>
                <a:latin typeface="Thirsty Script Extrabold Demo" pitchFamily="66" charset="0"/>
              </a:rPr>
              <a:t>asih</a:t>
            </a:r>
            <a:endParaRPr lang="en-US" sz="6000" dirty="0">
              <a:solidFill>
                <a:schemeClr val="bg1"/>
              </a:solidFill>
              <a:latin typeface="Thirsty Script Extrabold Demo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53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Indeks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Latar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2" action="ppaction://hlinksldjump"/>
              </a:rPr>
              <a:t>Belakang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Tujuan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dan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Batasan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 action="ppaction://hlinksldjump"/>
              </a:rPr>
              <a:t>Masalah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Teori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 action="ppaction://hlinksldjump"/>
              </a:rPr>
              <a:t>Dasar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 action="ppaction://hlinksldjump"/>
              </a:rPr>
              <a:t>Metodologi</a:t>
            </a:r>
            <a:endParaRPr lang="en-US" sz="2500" dirty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Laporan</a:t>
            </a:r>
            <a:r>
              <a:rPr lang="en-US" sz="25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 action="ppaction://hlinksldjump"/>
              </a:rPr>
              <a:t>Kemajuan</a:t>
            </a:r>
            <a:endParaRPr lang="en-US" sz="2500" dirty="0" smtClean="0">
              <a:solidFill>
                <a:srgbClr val="00206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Langkah</a:t>
            </a:r>
            <a:r>
              <a:rPr lang="en-US" sz="2500" dirty="0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 </a:t>
            </a:r>
            <a:r>
              <a:rPr lang="en-US" sz="2500" dirty="0" err="1" smtClean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7" action="ppaction://hlinksldjump"/>
              </a:rPr>
              <a:t>Selanjutnya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26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47244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Peran</a:t>
            </a: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 </a:t>
            </a:r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tugas</a:t>
            </a: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 </a:t>
            </a:r>
            <a:r>
              <a:rPr lang="en-US" sz="2500" dirty="0" err="1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8" action="ppaction://hlinksldjump"/>
              </a:rPr>
              <a:t>akhir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  <a:hlinkClick r:id="rId9" action="ppaction://hlinksldjump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Lingkungan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9" action="ppaction://hlinksldjump"/>
              </a:rPr>
              <a:t>eksternal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0" action="ppaction://hlinksldjump"/>
              </a:rPr>
              <a:t>Komponen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0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1" action="ppaction://hlinksldjump"/>
              </a:rPr>
              <a:t>Hasil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1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2" action="ppaction://hlinksldjump"/>
              </a:rPr>
              <a:t>Penggunaan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2" action="ppaction://hlinksldjump"/>
              </a:rPr>
              <a:t> PESTLE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3" action="ppaction://hlinksldjump"/>
              </a:rPr>
              <a:t>AlchemyAPI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4" action="ppaction://hlinksldjump"/>
              </a:rPr>
              <a:t>Komponen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4" action="ppaction://hlinksldjump"/>
              </a:rPr>
              <a:t> text analysis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  <a:p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cs typeface="Raavi" panose="020B0502040204020203" pitchFamily="34" charset="0"/>
                <a:hlinkClick r:id="rId15" action="ppaction://hlinksldjump"/>
              </a:rPr>
              <a:t>LexisNexis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  <a:cs typeface="Raavi" panose="020B0502040204020203" pitchFamily="34" charset="0"/>
            </a:endParaRPr>
          </a:p>
        </p:txBody>
      </p:sp>
      <p:sp>
        <p:nvSpPr>
          <p:cNvPr id="14" name="Oval 13">
            <a:hlinkClick r:id="rId16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06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Lingkungan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Eksternal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Organisasi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kumpulan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kontrol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mempengaruhi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kegiatan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(FME, 2013: 6)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baik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langsung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maupun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langsung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terhadap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(Kelly, 2013: 12)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kumpulan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perubahan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baik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sedang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maupun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diprediksi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2)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449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575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Hasil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647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00225"/>
            <a:ext cx="82486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68175" y="62484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(Collins, 2010: 6)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80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Penggunaan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Mingidentifikasi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faktor-faktor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luar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isu-isu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didapat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nilai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derajat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kepentingan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diidentifikasi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nilai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derajat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kemungkinan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diidentifikasi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implikasi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jika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tersebut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terjadi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r">
              <a:buNone/>
            </a:pP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10)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18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606" y="1359207"/>
            <a:ext cx="8716967" cy="1708476"/>
          </a:xfrm>
          <a:custGeom>
            <a:avLst/>
            <a:gdLst>
              <a:gd name="connsiteX0" fmla="*/ 0 w 8686800"/>
              <a:gd name="connsiteY0" fmla="*/ 838200 h 1676400"/>
              <a:gd name="connsiteX1" fmla="*/ 4343400 w 8686800"/>
              <a:gd name="connsiteY1" fmla="*/ 0 h 1676400"/>
              <a:gd name="connsiteX2" fmla="*/ 8686800 w 8686800"/>
              <a:gd name="connsiteY2" fmla="*/ 838200 h 1676400"/>
              <a:gd name="connsiteX3" fmla="*/ 4343400 w 8686800"/>
              <a:gd name="connsiteY3" fmla="*/ 1676400 h 1676400"/>
              <a:gd name="connsiteX4" fmla="*/ 0 w 8686800"/>
              <a:gd name="connsiteY4" fmla="*/ 838200 h 1676400"/>
              <a:gd name="connsiteX0" fmla="*/ 3 w 8686803"/>
              <a:gd name="connsiteY0" fmla="*/ 838200 h 1695450"/>
              <a:gd name="connsiteX1" fmla="*/ 4343403 w 8686803"/>
              <a:gd name="connsiteY1" fmla="*/ 0 h 1695450"/>
              <a:gd name="connsiteX2" fmla="*/ 8686803 w 8686803"/>
              <a:gd name="connsiteY2" fmla="*/ 838200 h 1695450"/>
              <a:gd name="connsiteX3" fmla="*/ 4362453 w 8686803"/>
              <a:gd name="connsiteY3" fmla="*/ 1695450 h 1695450"/>
              <a:gd name="connsiteX4" fmla="*/ 3 w 8686803"/>
              <a:gd name="connsiteY4" fmla="*/ 838200 h 1695450"/>
              <a:gd name="connsiteX0" fmla="*/ 3 w 8686803"/>
              <a:gd name="connsiteY0" fmla="*/ 838200 h 1738250"/>
              <a:gd name="connsiteX1" fmla="*/ 4343403 w 8686803"/>
              <a:gd name="connsiteY1" fmla="*/ 0 h 1738250"/>
              <a:gd name="connsiteX2" fmla="*/ 8686803 w 8686803"/>
              <a:gd name="connsiteY2" fmla="*/ 838200 h 1738250"/>
              <a:gd name="connsiteX3" fmla="*/ 4362453 w 8686803"/>
              <a:gd name="connsiteY3" fmla="*/ 1695450 h 1738250"/>
              <a:gd name="connsiteX4" fmla="*/ 3 w 8686803"/>
              <a:gd name="connsiteY4" fmla="*/ 838200 h 1738250"/>
              <a:gd name="connsiteX0" fmla="*/ 12993 w 8716967"/>
              <a:gd name="connsiteY0" fmla="*/ 838200 h 1696083"/>
              <a:gd name="connsiteX1" fmla="*/ 4356393 w 8716967"/>
              <a:gd name="connsiteY1" fmla="*/ 0 h 1696083"/>
              <a:gd name="connsiteX2" fmla="*/ 8699793 w 8716967"/>
              <a:gd name="connsiteY2" fmla="*/ 838200 h 1696083"/>
              <a:gd name="connsiteX3" fmla="*/ 4375443 w 8716967"/>
              <a:gd name="connsiteY3" fmla="*/ 1695450 h 1696083"/>
              <a:gd name="connsiteX4" fmla="*/ 12993 w 8716967"/>
              <a:gd name="connsiteY4" fmla="*/ 838200 h 1696083"/>
              <a:gd name="connsiteX0" fmla="*/ 12993 w 8716967"/>
              <a:gd name="connsiteY0" fmla="*/ 896574 h 1754457"/>
              <a:gd name="connsiteX1" fmla="*/ 4356393 w 8716967"/>
              <a:gd name="connsiteY1" fmla="*/ 58374 h 1754457"/>
              <a:gd name="connsiteX2" fmla="*/ 8699793 w 8716967"/>
              <a:gd name="connsiteY2" fmla="*/ 896574 h 1754457"/>
              <a:gd name="connsiteX3" fmla="*/ 4375443 w 8716967"/>
              <a:gd name="connsiteY3" fmla="*/ 1753824 h 1754457"/>
              <a:gd name="connsiteX4" fmla="*/ 12993 w 8716967"/>
              <a:gd name="connsiteY4" fmla="*/ 896574 h 1754457"/>
              <a:gd name="connsiteX0" fmla="*/ 12993 w 8716967"/>
              <a:gd name="connsiteY0" fmla="*/ 850593 h 1708476"/>
              <a:gd name="connsiteX1" fmla="*/ 4356393 w 8716967"/>
              <a:gd name="connsiteY1" fmla="*/ 12393 h 1708476"/>
              <a:gd name="connsiteX2" fmla="*/ 8699793 w 8716967"/>
              <a:gd name="connsiteY2" fmla="*/ 850593 h 1708476"/>
              <a:gd name="connsiteX3" fmla="*/ 4375443 w 8716967"/>
              <a:gd name="connsiteY3" fmla="*/ 1707843 h 1708476"/>
              <a:gd name="connsiteX4" fmla="*/ 12993 w 8716967"/>
              <a:gd name="connsiteY4" fmla="*/ 850593 h 17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67" h="1708476">
                <a:moveTo>
                  <a:pt x="12993" y="850593"/>
                </a:moveTo>
                <a:cubicBezTo>
                  <a:pt x="9818" y="568018"/>
                  <a:pt x="319299" y="107643"/>
                  <a:pt x="4356393" y="12393"/>
                </a:cubicBezTo>
                <a:cubicBezTo>
                  <a:pt x="8393487" y="-82857"/>
                  <a:pt x="8699793" y="387668"/>
                  <a:pt x="8699793" y="850593"/>
                </a:cubicBezTo>
                <a:cubicBezTo>
                  <a:pt x="8699793" y="1313518"/>
                  <a:pt x="9231687" y="1726893"/>
                  <a:pt x="4375443" y="1707843"/>
                </a:cubicBezTo>
                <a:cubicBezTo>
                  <a:pt x="-480801" y="1688793"/>
                  <a:pt x="16168" y="1133168"/>
                  <a:pt x="12993" y="85059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977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Peran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Produk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Tugas</a:t>
            </a:r>
            <a:r>
              <a:rPr lang="en-US" sz="6000" dirty="0" smtClean="0">
                <a:latin typeface="Dense" pitchFamily="50" charset="0"/>
              </a:rPr>
              <a:t> </a:t>
            </a:r>
            <a:r>
              <a:rPr lang="en-US" sz="6000" dirty="0" err="1" smtClean="0">
                <a:latin typeface="Dense" pitchFamily="50" charset="0"/>
              </a:rPr>
              <a:t>Akhir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867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2590800"/>
            <a:ext cx="26670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Dashboard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berbasis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2590800"/>
            <a:ext cx="26670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</a:p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Konvensional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7" idx="1"/>
          </p:cNvCxnSpPr>
          <p:nvPr/>
        </p:nvCxnSpPr>
        <p:spPr>
          <a:xfrm>
            <a:off x="3429000" y="3352800"/>
            <a:ext cx="2286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0" y="2831068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799" y="4343400"/>
            <a:ext cx="374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Menunjukkan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l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ingkungan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</a:rPr>
              <a:t>s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ecara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global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tapi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aktual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real-time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266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Pionir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memahami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bahasa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gambar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diberikan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memungkinkan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mengubah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banyak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data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tidak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terstruktur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sebuah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bagi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bisnis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anda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http://alchemyapi.com/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).</a:t>
            </a:r>
          </a:p>
          <a:p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AlchemyAPI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selain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sentimen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juga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mampu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mengekstraksi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abstraksi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sebuah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dokumen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atau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artikel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http://codeproject.com/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en-US" sz="25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43000" y="914400"/>
            <a:ext cx="579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4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3781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5088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Text Analysis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0" y="1600200"/>
            <a:ext cx="4876800" cy="452596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Languange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english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The world’s most…,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Keyword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Apple, faster, thinner, 4-inch screen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Concept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smart phone, App Store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Entity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iPhone, Apple, AT&amp;T (ref: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Dbpedia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Freebase URLs)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Sentiment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keseluruhan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positif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tingkat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keyword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serta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entitas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The iPhone  takes to the big screen,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dsb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Category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sz="18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computer_internet</a:t>
            </a:r>
            <a:endParaRPr lang="en-US" sz="18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800" dirty="0" smtClean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Author</a:t>
            </a:r>
            <a:r>
              <a:rPr lang="en-US" sz="1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Walter S. Mossberg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601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4950"/>
            <a:ext cx="34385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80261" y="639782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2013: 3-6)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671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P</a:t>
            </a:r>
            <a:r>
              <a:rPr lang="en-US" sz="9000" spc="5000" dirty="0" smtClean="0">
                <a:latin typeface="Dense" pitchFamily="50" charset="0"/>
              </a:rPr>
              <a:t>ESTLE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77" y="1981200"/>
            <a:ext cx="5382846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93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269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erupakan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salah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satu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faktor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mempengaruhi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keberjalanan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2)</a:t>
            </a: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Seiring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perkembangan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menjadi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lebih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dinamis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kompleks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(Dai,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23622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3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E</a:t>
            </a:r>
            <a:r>
              <a:rPr lang="en-US" sz="9000" spc="5000" dirty="0" smtClean="0">
                <a:latin typeface="Dense" pitchFamily="50" charset="0"/>
              </a:rPr>
              <a:t>STLE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2" y="1981200"/>
            <a:ext cx="5615857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90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S</a:t>
            </a:r>
            <a:r>
              <a:rPr lang="en-US" sz="9000" spc="5000" dirty="0" smtClean="0">
                <a:latin typeface="Dense" pitchFamily="50" charset="0"/>
              </a:rPr>
              <a:t>TLE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981200"/>
            <a:ext cx="5410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400800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22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T</a:t>
            </a:r>
            <a:r>
              <a:rPr lang="en-US" sz="9000" spc="5000" dirty="0" smtClean="0">
                <a:latin typeface="Dense" pitchFamily="50" charset="0"/>
              </a:rPr>
              <a:t>LE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02" y="1624013"/>
            <a:ext cx="4988196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973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PEST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L</a:t>
            </a:r>
            <a:r>
              <a:rPr lang="en-US" sz="9000" spc="5000" dirty="0" smtClean="0">
                <a:latin typeface="Dense" pitchFamily="50" charset="0"/>
              </a:rPr>
              <a:t>E</a:t>
            </a:r>
            <a:endParaRPr lang="en-US" sz="9000" spc="5000" dirty="0">
              <a:latin typeface="Dense" pitchFamily="50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03" y="2057400"/>
            <a:ext cx="508199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58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err="1" smtClean="0">
                <a:latin typeface="Dense" pitchFamily="50" charset="0"/>
              </a:rPr>
              <a:t>Komponen</a:t>
            </a:r>
            <a:r>
              <a:rPr lang="en-US" sz="6000" dirty="0" smtClean="0">
                <a:latin typeface="Dense" pitchFamily="50" charset="0"/>
              </a:rPr>
              <a:t> PESTLE Analysis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7420" y="4999672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spc="5000" dirty="0" smtClean="0">
                <a:latin typeface="Dense" pitchFamily="50" charset="0"/>
              </a:rPr>
              <a:t>PESTL</a:t>
            </a:r>
            <a:r>
              <a:rPr lang="en-US" sz="9000" spc="5000" dirty="0" smtClean="0">
                <a:solidFill>
                  <a:schemeClr val="tx2"/>
                </a:solidFill>
                <a:latin typeface="Dense" pitchFamily="50" charset="0"/>
              </a:rPr>
              <a:t>E</a:t>
            </a:r>
            <a:endParaRPr lang="en-US" sz="9000" spc="5000" dirty="0">
              <a:solidFill>
                <a:schemeClr val="tx2"/>
              </a:solidFill>
              <a:latin typeface="Dense" pitchFamily="50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55" y="1852613"/>
            <a:ext cx="547349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19347" y="6397823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(FME, 2013: 12-21)</a:t>
            </a: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2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>
                <a:latin typeface="Dense" pitchFamily="50" charset="0"/>
              </a:rPr>
              <a:t>LexisNexis</a:t>
            </a:r>
            <a:endParaRPr lang="en-US" sz="6000" dirty="0">
              <a:latin typeface="Dense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209800" y="914400"/>
            <a:ext cx="845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10600" y="914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</p:cNvPr>
          <p:cNvSpPr/>
          <p:nvPr/>
        </p:nvSpPr>
        <p:spPr>
          <a:xfrm>
            <a:off x="533400" y="762000"/>
            <a:ext cx="3048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89207"/>
            <a:ext cx="8305800" cy="38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034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PESTLE analysis</a:t>
            </a: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Kakas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populer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2013: 22)</a:t>
            </a: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global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cocok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secara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menyerluruh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(Lao,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2009: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amun</a:t>
            </a: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Masih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konvensional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yaitu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diskusi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melibatkan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ahli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setiap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komponennya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Cadle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2010: 5)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2438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37338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708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307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web</a:t>
            </a:r>
          </a:p>
          <a:p>
            <a:pPr marL="0" indent="0">
              <a:buNone/>
            </a:pPr>
            <a:endParaRPr lang="en-US" sz="3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Sistem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terbesar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dunia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mempunyai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karakteristik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volume data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besar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dinamis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heterogen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semi-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struktural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Banyak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berguna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bagi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seperti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konsumen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keadaan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finansial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suatu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daerah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berita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kompetitor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dsb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(Pu,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dkk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., 2009: 1)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3581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4953000"/>
            <a:ext cx="304800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524000" y="4724400"/>
            <a:ext cx="73152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Bagaimana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jika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informasi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web</a:t>
            </a:r>
          </a:p>
          <a:p>
            <a:r>
              <a:rPr lang="en-US" sz="6000" dirty="0" err="1">
                <a:solidFill>
                  <a:schemeClr val="bg1"/>
                </a:solidFill>
                <a:latin typeface="Dense" pitchFamily="50" charset="0"/>
              </a:rPr>
              <a:t>d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ijadikan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sebagai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input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untuk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PESTLE?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450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Latar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Belakang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70037"/>
            <a:ext cx="70104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How?</a:t>
            </a:r>
          </a:p>
          <a:p>
            <a:pPr marL="0" indent="0">
              <a:buNone/>
            </a:pPr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visual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informasi-informasi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penting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dibutuhkan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tujuan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tertentu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;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disatukan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disusun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sedemikian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rupa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dilihat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dalams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sekali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pandang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. (Few, 2013: 26).</a:t>
            </a:r>
          </a:p>
          <a:p>
            <a:r>
              <a:rPr lang="en-US" sz="2800" i="1" dirty="0"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 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merupakan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memungkinkan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pembentukan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struktur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teks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bisa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diolah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oleh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komputer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dihasilkan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bermanfaat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Turian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, 2013: 3</a:t>
            </a:r>
            <a:r>
              <a:rPr lang="en-US" sz="20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  <a:endParaRPr lang="en-US" sz="2000" i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1371600"/>
            <a:ext cx="0" cy="472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-685800"/>
            <a:ext cx="0" cy="1066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hlinkClick r:id="rId2" action="ppaction://hlinksldjump"/>
          </p:cNvPr>
          <p:cNvSpPr/>
          <p:nvPr/>
        </p:nvSpPr>
        <p:spPr>
          <a:xfrm>
            <a:off x="990600" y="6096000"/>
            <a:ext cx="304800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81400" y="914400"/>
            <a:ext cx="5715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113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Tujuan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Menentukan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ukuran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)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ditampilkan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dalam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berdasarkan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konsep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PESTLE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Membuat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pengambilan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pemrosesan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data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halaman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sehingga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sesuai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dengan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Membuat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rancangan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tampilan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dashboard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berdasarkan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metrik</a:t>
            </a:r>
            <a:endParaRPr lang="en-US" sz="25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1200" y="914400"/>
            <a:ext cx="53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2057400" y="914400"/>
            <a:ext cx="2438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-76200"/>
            <a:ext cx="0" cy="838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4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819400" y="914400"/>
            <a:ext cx="655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latin typeface="Dense" pitchFamily="50" charset="0"/>
              </a:rPr>
              <a:t>Batasan</a:t>
            </a:r>
            <a:endParaRPr lang="en-US" sz="6000" dirty="0"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Metode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analisis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eksternal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Kakas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mengumpulkan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halaman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r>
              <a:rPr lang="en-US" sz="2500" dirty="0">
                <a:latin typeface="Roboto Light" panose="02000000000000000000" pitchFamily="2" charset="0"/>
                <a:ea typeface="Roboto Light" panose="02000000000000000000" pitchFamily="2" charset="0"/>
              </a:rPr>
              <a:t> 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Google Search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Teknologi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esktraksi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informasi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adalah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text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Halaman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web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diekstraksi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menggunakan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bahasa</a:t>
            </a:r>
            <a:r>
              <a:rPr lang="en-US" sz="25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inggris</a:t>
            </a:r>
            <a:endParaRPr lang="en-US" sz="25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9144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7000" y="990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2514600" y="762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67000" y="4800600"/>
            <a:ext cx="0" cy="2667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6531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828800" y="914400"/>
            <a:ext cx="2133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Teori</a:t>
            </a:r>
            <a:r>
              <a:rPr lang="en-US" sz="6000" dirty="0" smtClean="0">
                <a:solidFill>
                  <a:schemeClr val="bg1"/>
                </a:solidFill>
                <a:latin typeface="Dense" pitchFamily="50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Dense" pitchFamily="50" charset="0"/>
              </a:rPr>
              <a:t>Dasar</a:t>
            </a:r>
            <a:endParaRPr lang="en-US" sz="6000" dirty="0">
              <a:solidFill>
                <a:schemeClr val="bg1"/>
              </a:solidFill>
              <a:latin typeface="Dense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7848600" cy="3962400"/>
          </a:xfrm>
        </p:spPr>
        <p:txBody>
          <a:bodyPr>
            <a:no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untuk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menganalisis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lingkungan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makro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berdasarkan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6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komponen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yaitu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olitic, economy, social, technology, legal,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i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environment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(Kelly, 2013: 22)</a:t>
            </a:r>
            <a:endParaRPr lang="en-US" sz="2500" i="1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Diutamakan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mengidentifikasi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isu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yang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berdampak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pada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dibandingkan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mencari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solusinya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(FME, 2013: 10)</a:t>
            </a:r>
          </a:p>
          <a:p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Teknik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digunakan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ketika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organisasi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ingin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beroperasi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wilayah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baru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atau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mengeluarkan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produk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layanan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baru</a:t>
            </a:r>
            <a:r>
              <a:rPr lang="en-US" sz="25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(FME, 2013: 8)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914400"/>
            <a:ext cx="441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7086600" y="762000"/>
            <a:ext cx="304800" cy="304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038600" y="1371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PESTLE Analysis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99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1159</Words>
  <Application>Microsoft Office PowerPoint</Application>
  <PresentationFormat>On-screen Show (4:3)</PresentationFormat>
  <Paragraphs>219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Perancangan Dashboard  Berbasis PESTLE Analysis dengan Sumber Halaman Web</vt:lpstr>
      <vt:lpstr>Outline</vt:lpstr>
      <vt:lpstr>Latar Belakang</vt:lpstr>
      <vt:lpstr>Latar Belakang</vt:lpstr>
      <vt:lpstr>Latar Belakang</vt:lpstr>
      <vt:lpstr>Latar Belakang</vt:lpstr>
      <vt:lpstr>Tujuan</vt:lpstr>
      <vt:lpstr>Batasan</vt:lpstr>
      <vt:lpstr>Teori Dasar</vt:lpstr>
      <vt:lpstr>Teori Dasar</vt:lpstr>
      <vt:lpstr>Teori Dasar</vt:lpstr>
      <vt:lpstr>Teori Dasar</vt:lpstr>
      <vt:lpstr>Metodologi</vt:lpstr>
      <vt:lpstr>Laporan Kemajuan</vt:lpstr>
      <vt:lpstr>Laporan Kemajuan</vt:lpstr>
      <vt:lpstr>Laporan Kemajuan</vt:lpstr>
      <vt:lpstr>Laporan Kemajuan</vt:lpstr>
      <vt:lpstr>Laporan Kemajuan</vt:lpstr>
      <vt:lpstr>Langkah Selanjutnya</vt:lpstr>
      <vt:lpstr>Langkah Selanjutnya</vt:lpstr>
      <vt:lpstr>PowerPoint Presentation</vt:lpstr>
      <vt:lpstr>Indeks</vt:lpstr>
      <vt:lpstr>Lingkungan Eksternal Organisasi</vt:lpstr>
      <vt:lpstr>Hasil PESTLE Analysis</vt:lpstr>
      <vt:lpstr>Penggunaan PESTLE Analysis</vt:lpstr>
      <vt:lpstr>Peran Produk Tugas Akhir</vt:lpstr>
      <vt:lpstr>PowerPoint Presentation</vt:lpstr>
      <vt:lpstr>Komponen Text Analysis</vt:lpstr>
      <vt:lpstr>Komponen PESTLE Analysis</vt:lpstr>
      <vt:lpstr>Komponen PESTLE Analysis</vt:lpstr>
      <vt:lpstr>Komponen PESTLE Analysis</vt:lpstr>
      <vt:lpstr>Komponen PESTLE Analysis</vt:lpstr>
      <vt:lpstr>Komponen PESTLE Analysis</vt:lpstr>
      <vt:lpstr>Komponen PESTLE Analysis</vt:lpstr>
      <vt:lpstr>LexisNexis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 fatoni</dc:creator>
  <cp:lastModifiedBy>em fatoni</cp:lastModifiedBy>
  <cp:revision>395</cp:revision>
  <dcterms:created xsi:type="dcterms:W3CDTF">2015-04-04T05:39:12Z</dcterms:created>
  <dcterms:modified xsi:type="dcterms:W3CDTF">2015-05-05T11:09:40Z</dcterms:modified>
</cp:coreProperties>
</file>