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122525" cy="21386800"/>
  <p:notesSz cx="6858000" cy="9144000"/>
  <p:defaultTextStyle>
    <a:defPPr>
      <a:defRPr lang="en-US"/>
    </a:defPPr>
    <a:lvl1pPr marL="0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102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204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305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407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509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8611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1713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4814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52" y="5652"/>
      </p:cViewPr>
      <p:guideLst>
        <p:guide orient="horz" pos="6736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190" y="6643771"/>
            <a:ext cx="12854146" cy="45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379" y="12119186"/>
            <a:ext cx="10585768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ADF2-BD14-493F-A7DE-B51AB6C8836E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B1B-6360-4149-90B3-1A307AA3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0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ADF2-BD14-493F-A7DE-B51AB6C8836E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B1B-6360-4149-90B3-1A307AA3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2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63831" y="856465"/>
            <a:ext cx="3402568" cy="182480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6126" y="856465"/>
            <a:ext cx="9955662" cy="182480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ADF2-BD14-493F-A7DE-B51AB6C8836E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B1B-6360-4149-90B3-1A307AA3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3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ADF2-BD14-493F-A7DE-B51AB6C8836E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B1B-6360-4149-90B3-1A307AA3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575" y="13743001"/>
            <a:ext cx="12854146" cy="4247656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575" y="9064640"/>
            <a:ext cx="12854146" cy="4678361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0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20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3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4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5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861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171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481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ADF2-BD14-493F-A7DE-B51AB6C8836E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B1B-6360-4149-90B3-1A307AA3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126" y="4990255"/>
            <a:ext cx="6679115" cy="14114299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284" y="4990255"/>
            <a:ext cx="6679115" cy="14114299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ADF2-BD14-493F-A7DE-B51AB6C8836E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B1B-6360-4149-90B3-1A307AA3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126" y="4787278"/>
            <a:ext cx="6681741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126" y="6782388"/>
            <a:ext cx="6681741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2034" y="4787278"/>
            <a:ext cx="6684366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2034" y="6782388"/>
            <a:ext cx="6684366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ADF2-BD14-493F-A7DE-B51AB6C8836E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B1B-6360-4149-90B3-1A307AA3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8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ADF2-BD14-493F-A7DE-B51AB6C8836E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B1B-6360-4149-90B3-1A307AA3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ADF2-BD14-493F-A7DE-B51AB6C8836E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B1B-6360-4149-90B3-1A307AA3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1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27" y="851512"/>
            <a:ext cx="4975207" cy="362387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2487" y="851513"/>
            <a:ext cx="8453912" cy="1825304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27" y="4475387"/>
            <a:ext cx="4975207" cy="14629167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ADF2-BD14-493F-A7DE-B51AB6C8836E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B1B-6360-4149-90B3-1A307AA3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9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121" y="14970760"/>
            <a:ext cx="9073515" cy="1767383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4121" y="1910950"/>
            <a:ext cx="9073515" cy="12832080"/>
          </a:xfrm>
        </p:spPr>
        <p:txBody>
          <a:bodyPr/>
          <a:lstStyle>
            <a:lvl1pPr marL="0" indent="0">
              <a:buNone/>
              <a:defRPr sz="7300"/>
            </a:lvl1pPr>
            <a:lvl2pPr marL="1043102" indent="0">
              <a:buNone/>
              <a:defRPr sz="6400"/>
            </a:lvl2pPr>
            <a:lvl3pPr marL="2086204" indent="0">
              <a:buNone/>
              <a:defRPr sz="5500"/>
            </a:lvl3pPr>
            <a:lvl4pPr marL="3129305" indent="0">
              <a:buNone/>
              <a:defRPr sz="4600"/>
            </a:lvl4pPr>
            <a:lvl5pPr marL="4172407" indent="0">
              <a:buNone/>
              <a:defRPr sz="4600"/>
            </a:lvl5pPr>
            <a:lvl6pPr marL="5215509" indent="0">
              <a:buNone/>
              <a:defRPr sz="4600"/>
            </a:lvl6pPr>
            <a:lvl7pPr marL="6258611" indent="0">
              <a:buNone/>
              <a:defRPr sz="4600"/>
            </a:lvl7pPr>
            <a:lvl8pPr marL="7301713" indent="0">
              <a:buNone/>
              <a:defRPr sz="4600"/>
            </a:lvl8pPr>
            <a:lvl9pPr marL="8344814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4121" y="16738143"/>
            <a:ext cx="9073515" cy="2509977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ADF2-BD14-493F-A7DE-B51AB6C8836E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2B1B-6360-4149-90B3-1A307AA3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126" y="856464"/>
            <a:ext cx="13610273" cy="3564467"/>
          </a:xfrm>
          <a:prstGeom prst="rect">
            <a:avLst/>
          </a:prstGeom>
        </p:spPr>
        <p:txBody>
          <a:bodyPr vert="horz" lIns="208620" tIns="104310" rIns="208620" bIns="1043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126" y="4990255"/>
            <a:ext cx="13610273" cy="14114299"/>
          </a:xfrm>
          <a:prstGeom prst="rect">
            <a:avLst/>
          </a:prstGeom>
        </p:spPr>
        <p:txBody>
          <a:bodyPr vert="horz" lIns="208620" tIns="104310" rIns="208620" bIns="1043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126" y="19822397"/>
            <a:ext cx="3528589" cy="1138649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7ADF2-BD14-493F-A7DE-B51AB6C8836E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6863" y="19822397"/>
            <a:ext cx="4788800" cy="1138649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10" y="19822397"/>
            <a:ext cx="3528589" cy="1138649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32B1B-6360-4149-90B3-1A307AA36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9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6204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26" indent="-782326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5040" indent="-651939" algn="l" defTabSz="2086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755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0856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3958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7060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162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264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6365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02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204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305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407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509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611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713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814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22262" y="16256000"/>
            <a:ext cx="6477000" cy="480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2262" y="8483600"/>
            <a:ext cx="14478000" cy="800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2262" y="330200"/>
            <a:ext cx="14478000" cy="3733800"/>
          </a:xfrm>
          <a:prstGeom prst="rect">
            <a:avLst/>
          </a:prstGeom>
          <a:solidFill>
            <a:srgbClr val="004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lh5.googleusercontent.com/-4-ioYGuc1hE/AAAAAAAAAAI/AAAAAAAAABU/zXsBrWUVVaY/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" y="634999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79862" y="728583"/>
            <a:ext cx="1043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Perancangan</a:t>
            </a:r>
            <a:r>
              <a:rPr lang="en-US" sz="40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40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Dashboard</a:t>
            </a:r>
            <a:r>
              <a:rPr lang="en-US" sz="40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Berbasis</a:t>
            </a:r>
            <a:r>
              <a:rPr lang="en-US" sz="40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40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PESTLE Analysis</a:t>
            </a:r>
            <a:r>
              <a:rPr lang="en-US" sz="40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dengan</a:t>
            </a:r>
            <a:r>
              <a:rPr lang="en-US" sz="40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Sumber</a:t>
            </a:r>
            <a:r>
              <a:rPr lang="en-US" sz="4000" dirty="0" smtClean="0">
                <a:solidFill>
                  <a:schemeClr val="bg1"/>
                </a:solidFill>
                <a:cs typeface="Arial" panose="020B0604020202020204" pitchFamily="34" charset="0"/>
              </a:rPr>
              <a:t> Data </a:t>
            </a:r>
            <a:r>
              <a:rPr lang="en-US" sz="40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Situs</a:t>
            </a:r>
            <a:r>
              <a:rPr lang="en-US" sz="40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Berita</a:t>
            </a:r>
            <a:r>
              <a:rPr lang="en-US" sz="40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40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Online</a:t>
            </a:r>
            <a:endParaRPr lang="en-US" sz="4000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9862" y="2616200"/>
            <a:ext cx="3644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Muhammad </a:t>
            </a:r>
            <a:r>
              <a:rPr lang="en-US" sz="3000" dirty="0" err="1" smtClean="0">
                <a:solidFill>
                  <a:schemeClr val="bg1"/>
                </a:solidFill>
              </a:rPr>
              <a:t>Fatoni</a:t>
            </a:r>
            <a:endParaRPr lang="en-US" sz="3000" dirty="0" smtClean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e</a:t>
            </a:r>
            <a:r>
              <a:rPr lang="en-US" sz="3000" dirty="0" smtClean="0">
                <a:solidFill>
                  <a:schemeClr val="bg1"/>
                </a:solidFill>
              </a:rPr>
              <a:t>m.fatoni@gmail.com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79716" y="2616200"/>
            <a:ext cx="5168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ea typeface="Roboto" panose="02000000000000000000" pitchFamily="2" charset="0"/>
              </a:rPr>
              <a:t>Dr. Ir. </a:t>
            </a:r>
            <a:r>
              <a:rPr lang="en-US" sz="3000" dirty="0" err="1">
                <a:solidFill>
                  <a:schemeClr val="bg1"/>
                </a:solidFill>
                <a:ea typeface="Roboto" panose="02000000000000000000" pitchFamily="2" charset="0"/>
              </a:rPr>
              <a:t>Arry</a:t>
            </a:r>
            <a:r>
              <a:rPr lang="en-US" sz="3000" dirty="0">
                <a:solidFill>
                  <a:schemeClr val="bg1"/>
                </a:solidFill>
                <a:ea typeface="Roboto" panose="02000000000000000000" pitchFamily="2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Roboto" panose="02000000000000000000" pitchFamily="2" charset="0"/>
              </a:rPr>
              <a:t>Akhmad</a:t>
            </a:r>
            <a:r>
              <a:rPr lang="en-US" sz="3000" dirty="0">
                <a:solidFill>
                  <a:schemeClr val="bg1"/>
                </a:solidFill>
                <a:ea typeface="Roboto" panose="02000000000000000000" pitchFamily="2" charset="0"/>
              </a:rPr>
              <a:t> Arman, MT</a:t>
            </a:r>
            <a:r>
              <a:rPr lang="en-US" sz="3000" dirty="0" smtClean="0">
                <a:solidFill>
                  <a:schemeClr val="bg1"/>
                </a:solidFill>
                <a:ea typeface="Roboto" panose="02000000000000000000" pitchFamily="2" charset="0"/>
              </a:rPr>
              <a:t>.</a:t>
            </a:r>
            <a:endParaRPr lang="en-US" sz="3000" dirty="0" smtClean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a</a:t>
            </a:r>
            <a:r>
              <a:rPr lang="en-US" sz="3000" dirty="0" smtClean="0">
                <a:solidFill>
                  <a:schemeClr val="bg1"/>
                </a:solidFill>
              </a:rPr>
              <a:t>rry.arman@yahoo.com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462" y="4673600"/>
            <a:ext cx="400400" cy="400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22262" y="4292600"/>
            <a:ext cx="7239000" cy="3886200"/>
            <a:chOff x="322262" y="4445000"/>
            <a:chExt cx="7010400" cy="3886200"/>
          </a:xfrm>
          <a:solidFill>
            <a:schemeClr val="accent1">
              <a:lumMod val="5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322262" y="4445000"/>
              <a:ext cx="7010400" cy="3886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9975" y="4573826"/>
              <a:ext cx="3987887" cy="86177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sz="5000" dirty="0" err="1" smtClean="0">
                  <a:solidFill>
                    <a:schemeClr val="bg1"/>
                  </a:solidFill>
                </a:rPr>
                <a:t>Latar</a:t>
              </a:r>
              <a:r>
                <a:rPr lang="en-US" sz="5000" dirty="0" smtClean="0">
                  <a:solidFill>
                    <a:schemeClr val="bg1"/>
                  </a:solidFill>
                </a:rPr>
                <a:t> </a:t>
              </a:r>
              <a:r>
                <a:rPr lang="en-US" sz="5000" dirty="0" err="1" smtClean="0">
                  <a:solidFill>
                    <a:schemeClr val="bg1"/>
                  </a:solidFill>
                </a:rPr>
                <a:t>Belakang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062" y="5511800"/>
              <a:ext cx="6400800" cy="25853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Lingkungan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eksternal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saat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ini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semakin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kompleks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dan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dinamis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seiring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perkembangan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teknologi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informasi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sehingga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organisasi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harus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semakin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cepat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dalam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beradaptasi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. Salah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satu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teknik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yang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digunakan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adalah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i="1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PESTLE Analysis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yang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saat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ini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kurang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efisien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penggunaannya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. Di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sisi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lain,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i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nformasi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di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situs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berita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i="1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online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banyak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yang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menggambarkan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keadaan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lingkungan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eksternal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dan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bisa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dimanfaatkan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untuk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sumber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data. Hal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ini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selanjutnya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digabungkan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dengan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teknologi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i="1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dashboard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bisa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meningkatkan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efisiensi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penggunaan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i="1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PESTLE Analysis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.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789862" y="4292600"/>
            <a:ext cx="7010400" cy="3886200"/>
            <a:chOff x="322262" y="4445000"/>
            <a:chExt cx="7010400" cy="3886200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322262" y="4445000"/>
              <a:ext cx="7010400" cy="3886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98808" y="4573826"/>
              <a:ext cx="1929054" cy="86177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sz="5000" dirty="0" err="1" smtClean="0">
                  <a:solidFill>
                    <a:schemeClr val="bg1"/>
                  </a:solidFill>
                </a:rPr>
                <a:t>Tujuan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7062" y="5511800"/>
              <a:ext cx="6400800" cy="230832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lvl="0" indent="-342900" algn="just">
                <a:buFont typeface="Wingdings" panose="05000000000000000000" pitchFamily="2" charset="2"/>
                <a:buChar char="§"/>
              </a:pP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Menentukan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metode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pengambilan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data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untuk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diolah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menjadi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i="1" dirty="0">
                  <a:solidFill>
                    <a:schemeClr val="bg1"/>
                  </a:solidFill>
                  <a:ea typeface="Roboto Light" panose="02000000000000000000" pitchFamily="2" charset="0"/>
                </a:rPr>
                <a:t>dashboard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berbasis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i="1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PESTLE </a:t>
              </a:r>
              <a:r>
                <a:rPr lang="en-US" sz="1800" i="1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Anlysis</a:t>
              </a:r>
              <a:endParaRPr lang="en-US" sz="1800" dirty="0">
                <a:solidFill>
                  <a:schemeClr val="bg1"/>
                </a:solidFill>
                <a:ea typeface="Roboto Light" panose="02000000000000000000" pitchFamily="2" charset="0"/>
              </a:endParaRPr>
            </a:p>
            <a:p>
              <a:pPr marL="342900" lvl="0" indent="-342900" algn="just">
                <a:buFont typeface="Wingdings" panose="05000000000000000000" pitchFamily="2" charset="2"/>
                <a:buChar char="§"/>
              </a:pP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Menentukan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metode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pengolahan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data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sehingga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menjadi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informasi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keadaan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lingkungan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eksternal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i="1" dirty="0">
                  <a:solidFill>
                    <a:schemeClr val="bg1"/>
                  </a:solidFill>
                  <a:ea typeface="Roboto Light" panose="02000000000000000000" pitchFamily="2" charset="0"/>
                </a:rPr>
                <a:t>dashboard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berbasis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i="1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PESTLE Analysis</a:t>
              </a:r>
              <a:endParaRPr lang="en-US" sz="1800" dirty="0">
                <a:solidFill>
                  <a:schemeClr val="bg1"/>
                </a:solidFill>
                <a:ea typeface="Roboto Light" panose="02000000000000000000" pitchFamily="2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§"/>
              </a:pP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Melakukan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penilaian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kecukupan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sumber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data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situs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berita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i="1" dirty="0">
                  <a:solidFill>
                    <a:schemeClr val="bg1"/>
                  </a:solidFill>
                  <a:ea typeface="Roboto Light" panose="02000000000000000000" pitchFamily="2" charset="0"/>
                </a:rPr>
                <a:t>online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untuk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menjadi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a typeface="Roboto Light" panose="02000000000000000000" pitchFamily="2" charset="0"/>
                </a:rPr>
                <a:t>masukan</a:t>
              </a:r>
              <a:r>
                <a:rPr lang="en-US" sz="1800" dirty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i="1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dashboard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berbasis</a:t>
              </a:r>
              <a:r>
                <a:rPr lang="en-US" sz="1800" dirty="0" smtClean="0">
                  <a:solidFill>
                    <a:schemeClr val="bg1"/>
                  </a:solidFill>
                  <a:ea typeface="Roboto Light" panose="02000000000000000000" pitchFamily="2" charset="0"/>
                </a:rPr>
                <a:t> </a:t>
              </a:r>
              <a:r>
                <a:rPr lang="en-US" sz="1800" i="1" dirty="0">
                  <a:solidFill>
                    <a:schemeClr val="bg1"/>
                  </a:solidFill>
                  <a:ea typeface="Roboto Light" panose="02000000000000000000" pitchFamily="2" charset="0"/>
                </a:rPr>
                <a:t>PESTLE Analysis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475662" y="8612426"/>
            <a:ext cx="6008761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5000" dirty="0" err="1" smtClean="0">
                <a:solidFill>
                  <a:schemeClr val="bg1"/>
                </a:solidFill>
              </a:rPr>
              <a:t>Rancangan</a:t>
            </a:r>
            <a:r>
              <a:rPr lang="en-US" sz="5000" dirty="0" smtClean="0">
                <a:solidFill>
                  <a:schemeClr val="bg1"/>
                </a:solidFill>
              </a:rPr>
              <a:t> </a:t>
            </a:r>
            <a:r>
              <a:rPr lang="en-US" sz="5000" i="1" dirty="0" smtClean="0">
                <a:solidFill>
                  <a:schemeClr val="bg1"/>
                </a:solidFill>
              </a:rPr>
              <a:t>Dashboard</a:t>
            </a:r>
            <a:endParaRPr lang="en-US" sz="5000" dirty="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94735" y="8979600"/>
            <a:ext cx="5913298" cy="4533200"/>
            <a:chOff x="594735" y="9284400"/>
            <a:chExt cx="5913298" cy="4533200"/>
          </a:xfrm>
        </p:grpSpPr>
        <p:pic>
          <p:nvPicPr>
            <p:cNvPr id="26" name="Picture 25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735" y="9626600"/>
              <a:ext cx="5913298" cy="4191000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0" name="Pentagon 29"/>
            <p:cNvSpPr/>
            <p:nvPr/>
          </p:nvSpPr>
          <p:spPr>
            <a:xfrm flipH="1">
              <a:off x="3903662" y="9284400"/>
              <a:ext cx="2362200" cy="457200"/>
            </a:xfrm>
            <a:prstGeom prst="homePlat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Arsitektur</a:t>
              </a:r>
              <a:r>
                <a:rPr lang="en-US" sz="1600" dirty="0" smtClean="0"/>
                <a:t> </a:t>
              </a:r>
              <a:r>
                <a:rPr lang="en-US" sz="1600" i="1" dirty="0" smtClean="0"/>
                <a:t>Dashboard</a:t>
              </a:r>
              <a:endParaRPr lang="en-US" sz="1600" i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7062" y="13893800"/>
            <a:ext cx="5861779" cy="2419399"/>
            <a:chOff x="627062" y="14065200"/>
            <a:chExt cx="5861779" cy="2419399"/>
          </a:xfrm>
        </p:grpSpPr>
        <p:pic>
          <p:nvPicPr>
            <p:cNvPr id="27" name="Picture 26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062" y="14427200"/>
              <a:ext cx="5861779" cy="2057399"/>
            </a:xfrm>
            <a:prstGeom prst="rect">
              <a:avLst/>
            </a:prstGeom>
          </p:spPr>
        </p:pic>
        <p:sp>
          <p:nvSpPr>
            <p:cNvPr id="35" name="Pentagon 34"/>
            <p:cNvSpPr/>
            <p:nvPr/>
          </p:nvSpPr>
          <p:spPr>
            <a:xfrm flipH="1">
              <a:off x="3903662" y="14065200"/>
              <a:ext cx="2362200" cy="457200"/>
            </a:xfrm>
            <a:prstGeom prst="homePlat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Komponen</a:t>
              </a:r>
              <a:r>
                <a:rPr lang="en-US" sz="1600" dirty="0" smtClean="0"/>
                <a:t> </a:t>
              </a:r>
              <a:r>
                <a:rPr lang="en-US" sz="1600" i="1" dirty="0" smtClean="0"/>
                <a:t>Collector</a:t>
              </a:r>
              <a:endParaRPr lang="en-US" sz="1600" i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7062" y="16637000"/>
            <a:ext cx="5867400" cy="4059200"/>
            <a:chOff x="627062" y="16713200"/>
            <a:chExt cx="5867400" cy="4059200"/>
          </a:xfrm>
        </p:grpSpPr>
        <p:pic>
          <p:nvPicPr>
            <p:cNvPr id="28" name="Picture 27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062" y="17008120"/>
              <a:ext cx="5867400" cy="3764280"/>
            </a:xfrm>
            <a:prstGeom prst="rect">
              <a:avLst/>
            </a:prstGeom>
          </p:spPr>
        </p:pic>
        <p:sp>
          <p:nvSpPr>
            <p:cNvPr id="36" name="Pentagon 35"/>
            <p:cNvSpPr/>
            <p:nvPr/>
          </p:nvSpPr>
          <p:spPr>
            <a:xfrm flipH="1">
              <a:off x="3903662" y="16713200"/>
              <a:ext cx="2362200" cy="457200"/>
            </a:xfrm>
            <a:prstGeom prst="homePlat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Komponen</a:t>
              </a:r>
              <a:r>
                <a:rPr lang="en-US" sz="1600" dirty="0" smtClean="0"/>
                <a:t> </a:t>
              </a:r>
              <a:r>
                <a:rPr lang="en-US" sz="1600" i="1" dirty="0" smtClean="0"/>
                <a:t>Processor</a:t>
              </a:r>
              <a:endParaRPr lang="en-US" sz="1600" i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99262" y="9626600"/>
            <a:ext cx="7608098" cy="6435143"/>
            <a:chOff x="6799262" y="9973257"/>
            <a:chExt cx="7608098" cy="643514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9262" y="9973257"/>
              <a:ext cx="7608098" cy="6282743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7" name="Pentagon 36"/>
            <p:cNvSpPr/>
            <p:nvPr/>
          </p:nvSpPr>
          <p:spPr>
            <a:xfrm flipH="1">
              <a:off x="11828462" y="15951200"/>
              <a:ext cx="2362200" cy="457200"/>
            </a:xfrm>
            <a:prstGeom prst="homePlat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Tampilan</a:t>
              </a:r>
              <a:r>
                <a:rPr lang="en-US" sz="1600" dirty="0" smtClean="0"/>
                <a:t> </a:t>
              </a:r>
              <a:r>
                <a:rPr lang="en-US" sz="1600" i="1" dirty="0" smtClean="0"/>
                <a:t>Dashboard</a:t>
              </a:r>
              <a:endParaRPr lang="en-US" sz="1600" i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027862" y="16713200"/>
            <a:ext cx="7772400" cy="4343400"/>
            <a:chOff x="322262" y="4445000"/>
            <a:chExt cx="7772400" cy="43434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322262" y="4445000"/>
              <a:ext cx="7772400" cy="434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12783" y="4573826"/>
              <a:ext cx="3201133" cy="86177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sz="5000" dirty="0" err="1" smtClean="0"/>
                <a:t>Kesimpulan</a:t>
              </a:r>
              <a:endParaRPr lang="en-US" sz="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7062" y="5621278"/>
              <a:ext cx="7162800" cy="286232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800" dirty="0" err="1"/>
                <a:t>Metode</a:t>
              </a:r>
              <a:r>
                <a:rPr lang="en-US" sz="1800" dirty="0"/>
                <a:t> </a:t>
              </a:r>
              <a:r>
                <a:rPr lang="en-US" sz="1800" dirty="0" err="1"/>
                <a:t>pengumpulan</a:t>
              </a:r>
              <a:r>
                <a:rPr lang="en-US" sz="1800" dirty="0"/>
                <a:t> data </a:t>
              </a:r>
              <a:r>
                <a:rPr lang="en-US" sz="1800" dirty="0" err="1"/>
                <a:t>menggunakan</a:t>
              </a:r>
              <a:r>
                <a:rPr lang="en-US" sz="1800" dirty="0"/>
                <a:t> </a:t>
              </a:r>
              <a:r>
                <a:rPr lang="en-US" sz="1800" dirty="0" err="1"/>
                <a:t>gabungan</a:t>
              </a:r>
              <a:r>
                <a:rPr lang="en-US" sz="1800" dirty="0"/>
                <a:t> </a:t>
              </a:r>
              <a:r>
                <a:rPr lang="en-US" sz="1800" dirty="0" err="1"/>
                <a:t>antara</a:t>
              </a:r>
              <a:r>
                <a:rPr lang="en-US" sz="1800" dirty="0"/>
                <a:t> </a:t>
              </a:r>
              <a:r>
                <a:rPr lang="en-US" sz="1800" dirty="0" err="1"/>
                <a:t>sebuah</a:t>
              </a:r>
              <a:r>
                <a:rPr lang="en-US" sz="1800" dirty="0"/>
                <a:t> </a:t>
              </a:r>
              <a:r>
                <a:rPr lang="en-US" sz="1800" i="1" dirty="0"/>
                <a:t>crawler</a:t>
              </a:r>
              <a:r>
                <a:rPr lang="en-US" sz="1800" dirty="0"/>
                <a:t> </a:t>
              </a:r>
              <a:r>
                <a:rPr lang="en-US" sz="1800" dirty="0" err="1"/>
                <a:t>dan</a:t>
              </a:r>
              <a:r>
                <a:rPr lang="en-US" sz="1800" dirty="0"/>
                <a:t> kata </a:t>
              </a:r>
              <a:r>
                <a:rPr lang="en-US" sz="1800" dirty="0" err="1"/>
                <a:t>kunci</a:t>
              </a:r>
              <a:r>
                <a:rPr lang="en-US" sz="1800" dirty="0"/>
                <a:t> </a:t>
              </a:r>
              <a:r>
                <a:rPr lang="en-US" sz="1800" dirty="0" err="1"/>
                <a:t>pencarian</a:t>
              </a:r>
              <a:r>
                <a:rPr lang="en-US" sz="1800" dirty="0"/>
                <a:t> </a:t>
              </a:r>
              <a:r>
                <a:rPr lang="en-US" sz="1800" dirty="0" err="1"/>
                <a:t>berita</a:t>
              </a:r>
              <a:r>
                <a:rPr lang="en-US" sz="1800" dirty="0"/>
                <a:t>. </a:t>
              </a:r>
              <a:r>
                <a:rPr lang="en-US" sz="1800" dirty="0" err="1" smtClean="0"/>
                <a:t>Metode</a:t>
              </a:r>
              <a:r>
                <a:rPr lang="en-US" sz="1800" dirty="0" smtClean="0"/>
                <a:t> </a:t>
              </a:r>
              <a:r>
                <a:rPr lang="en-US" sz="1800" dirty="0" err="1"/>
                <a:t>ini</a:t>
              </a:r>
              <a:r>
                <a:rPr lang="en-US" sz="1800" dirty="0"/>
                <a:t> </a:t>
              </a:r>
              <a:r>
                <a:rPr lang="en-US" sz="1800" dirty="0" err="1"/>
                <a:t>mampu</a:t>
              </a:r>
              <a:r>
                <a:rPr lang="en-US" sz="1800" dirty="0"/>
                <a:t> </a:t>
              </a:r>
              <a:r>
                <a:rPr lang="en-US" sz="1800" dirty="0" err="1"/>
                <a:t>menghasilkan</a:t>
              </a:r>
              <a:r>
                <a:rPr lang="en-US" sz="1800" dirty="0"/>
                <a:t> data yang </a:t>
              </a:r>
              <a:r>
                <a:rPr lang="en-US" sz="1800" dirty="0" err="1"/>
                <a:t>sesuai</a:t>
              </a:r>
              <a:r>
                <a:rPr lang="en-US" sz="1800" dirty="0"/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800" dirty="0" err="1"/>
                <a:t>Metode</a:t>
              </a:r>
              <a:r>
                <a:rPr lang="en-US" sz="1800" dirty="0"/>
                <a:t> </a:t>
              </a:r>
              <a:r>
                <a:rPr lang="en-US" sz="1800" dirty="0" err="1"/>
                <a:t>pengolahan</a:t>
              </a:r>
              <a:r>
                <a:rPr lang="en-US" sz="1800" dirty="0"/>
                <a:t> data </a:t>
              </a:r>
              <a:r>
                <a:rPr lang="en-US" sz="1800" dirty="0" err="1"/>
                <a:t>menggunakan</a:t>
              </a:r>
              <a:r>
                <a:rPr lang="en-US" sz="1800" dirty="0"/>
                <a:t> </a:t>
              </a:r>
              <a:r>
                <a:rPr lang="en-US" sz="1800" dirty="0" err="1"/>
                <a:t>komponen</a:t>
              </a:r>
              <a:r>
                <a:rPr lang="en-US" sz="1800" dirty="0"/>
                <a:t> yang </a:t>
              </a:r>
              <a:r>
                <a:rPr lang="en-US" sz="1800" dirty="0" err="1"/>
                <a:t>termasuk</a:t>
              </a:r>
              <a:r>
                <a:rPr lang="en-US" sz="1800" dirty="0"/>
                <a:t> </a:t>
              </a:r>
              <a:r>
                <a:rPr lang="en-US" sz="1800" dirty="0" err="1"/>
                <a:t>ke</a:t>
              </a:r>
              <a:r>
                <a:rPr lang="en-US" sz="1800" dirty="0"/>
                <a:t> </a:t>
              </a:r>
              <a:r>
                <a:rPr lang="en-US" sz="1800" dirty="0" err="1"/>
                <a:t>dalam</a:t>
              </a:r>
              <a:r>
                <a:rPr lang="en-US" sz="1800" dirty="0"/>
                <a:t> </a:t>
              </a:r>
              <a:r>
                <a:rPr lang="en-US" sz="1800" dirty="0" err="1"/>
                <a:t>analisis</a:t>
              </a:r>
              <a:r>
                <a:rPr lang="en-US" sz="1800" dirty="0"/>
                <a:t> </a:t>
              </a:r>
              <a:r>
                <a:rPr lang="en-US" sz="1800" dirty="0" err="1"/>
                <a:t>teks</a:t>
              </a:r>
              <a:r>
                <a:rPr lang="en-US" sz="1800" dirty="0"/>
                <a:t> </a:t>
              </a:r>
              <a:r>
                <a:rPr lang="en-US" sz="1800" dirty="0" err="1"/>
                <a:t>yaitu</a:t>
              </a:r>
              <a:r>
                <a:rPr lang="en-US" sz="1800" dirty="0"/>
                <a:t> </a:t>
              </a:r>
              <a:r>
                <a:rPr lang="en-US" sz="1800" i="1" dirty="0"/>
                <a:t>content extractor</a:t>
              </a:r>
              <a:r>
                <a:rPr lang="en-US" sz="1800" dirty="0"/>
                <a:t>, </a:t>
              </a:r>
              <a:r>
                <a:rPr lang="en-US" sz="1800" i="1" dirty="0"/>
                <a:t>sentiment analyzer</a:t>
              </a:r>
              <a:r>
                <a:rPr lang="en-US" sz="1800" dirty="0"/>
                <a:t>, </a:t>
              </a:r>
              <a:r>
                <a:rPr lang="en-US" sz="1800" dirty="0" err="1"/>
                <a:t>dan</a:t>
              </a:r>
              <a:r>
                <a:rPr lang="en-US" sz="1800" dirty="0"/>
                <a:t> </a:t>
              </a:r>
              <a:r>
                <a:rPr lang="en-US" sz="1800" i="1" dirty="0" smtClean="0"/>
                <a:t>text analyzer. </a:t>
              </a:r>
              <a:r>
                <a:rPr lang="en-US" sz="1800" dirty="0" err="1"/>
                <a:t>Berdasarkan</a:t>
              </a:r>
              <a:r>
                <a:rPr lang="en-US" sz="1800" dirty="0"/>
                <a:t> </a:t>
              </a:r>
              <a:r>
                <a:rPr lang="en-US" sz="1800" dirty="0" err="1" smtClean="0"/>
                <a:t>Metode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ini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mampu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menghasilkan</a:t>
              </a:r>
              <a:r>
                <a:rPr lang="en-US" sz="1800" dirty="0" smtClean="0"/>
                <a:t> </a:t>
              </a:r>
              <a:r>
                <a:rPr lang="en-US" sz="1800" dirty="0" err="1"/>
                <a:t>informasi</a:t>
              </a:r>
              <a:r>
                <a:rPr lang="en-US" sz="1800" dirty="0"/>
                <a:t> yang </a:t>
              </a:r>
              <a:r>
                <a:rPr lang="en-US" sz="1800" dirty="0" err="1"/>
                <a:t>sesuai</a:t>
              </a:r>
              <a:r>
                <a:rPr lang="en-US" sz="1800" dirty="0"/>
                <a:t> </a:t>
              </a:r>
              <a:r>
                <a:rPr lang="en-US" sz="1800" dirty="0" err="1"/>
                <a:t>dengan</a:t>
              </a:r>
              <a:r>
                <a:rPr lang="en-US" sz="1800" dirty="0"/>
                <a:t> KPI </a:t>
              </a:r>
              <a:r>
                <a:rPr lang="en-US" sz="1800" i="1" dirty="0"/>
                <a:t>dashboard</a:t>
              </a:r>
              <a:r>
                <a:rPr lang="en-US" sz="1800" dirty="0"/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800" dirty="0" err="1" smtClean="0"/>
                <a:t>Semua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faktor</a:t>
              </a:r>
              <a:r>
                <a:rPr lang="en-US" sz="1800" dirty="0" smtClean="0"/>
                <a:t> di </a:t>
              </a:r>
              <a:r>
                <a:rPr lang="en-US" sz="1800" dirty="0" err="1" smtClean="0"/>
                <a:t>dalam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teknik</a:t>
              </a:r>
              <a:r>
                <a:rPr lang="en-US" sz="1800" dirty="0" smtClean="0"/>
                <a:t> </a:t>
              </a:r>
              <a:r>
                <a:rPr lang="en-US" sz="1800" i="1" dirty="0" smtClean="0"/>
                <a:t>PESTLE Analysis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terpenuhi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dari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sumber</a:t>
              </a:r>
              <a:r>
                <a:rPr lang="en-US" sz="1800" dirty="0" smtClean="0"/>
                <a:t> data </a:t>
              </a:r>
              <a:r>
                <a:rPr lang="en-US" sz="1800" dirty="0" err="1" smtClean="0"/>
                <a:t>situs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berita</a:t>
              </a:r>
              <a:r>
                <a:rPr lang="en-US" sz="1800" dirty="0" smtClean="0"/>
                <a:t> </a:t>
              </a:r>
              <a:r>
                <a:rPr lang="en-US" sz="1800" i="1" dirty="0" smtClean="0"/>
                <a:t>online</a:t>
              </a:r>
              <a:r>
                <a:rPr lang="en-US" sz="1800" dirty="0" smtClean="0"/>
                <a:t>. </a:t>
              </a:r>
              <a:r>
                <a:rPr lang="en-US" sz="1800" dirty="0" err="1" smtClean="0"/>
                <a:t>Informasi</a:t>
              </a:r>
              <a:r>
                <a:rPr lang="en-US" sz="1800" dirty="0" smtClean="0"/>
                <a:t> yang </a:t>
              </a:r>
              <a:r>
                <a:rPr lang="en-US" sz="1800" dirty="0" err="1" smtClean="0"/>
                <a:t>dihasilkan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tidak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terlalu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dalam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namun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faktual</a:t>
              </a:r>
              <a:r>
                <a:rPr lang="en-US" sz="1800" dirty="0" smtClean="0"/>
                <a:t>.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61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230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 fatoni</dc:creator>
  <cp:lastModifiedBy>em fatoni</cp:lastModifiedBy>
  <cp:revision>55</cp:revision>
  <dcterms:created xsi:type="dcterms:W3CDTF">2015-09-22T22:43:03Z</dcterms:created>
  <dcterms:modified xsi:type="dcterms:W3CDTF">2015-09-23T00:42:13Z</dcterms:modified>
</cp:coreProperties>
</file>