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91" r:id="rId16"/>
    <p:sldId id="298" r:id="rId17"/>
    <p:sldId id="299" r:id="rId18"/>
    <p:sldId id="300" r:id="rId19"/>
    <p:sldId id="301" r:id="rId20"/>
    <p:sldId id="302" r:id="rId21"/>
    <p:sldId id="273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77" r:id="rId30"/>
    <p:sldId id="264" r:id="rId31"/>
    <p:sldId id="278" r:id="rId32"/>
    <p:sldId id="279" r:id="rId33"/>
    <p:sldId id="282" r:id="rId34"/>
    <p:sldId id="280" r:id="rId35"/>
    <p:sldId id="296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66"/>
    <a:srgbClr val="FF66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0925" autoAdjust="0"/>
  </p:normalViewPr>
  <p:slideViewPr>
    <p:cSldViewPr>
      <p:cViewPr>
        <p:scale>
          <a:sx n="98" d="100"/>
          <a:sy n="98" d="100"/>
        </p:scale>
        <p:origin x="-456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4004-B8B5-430E-A6A1-F83CDF558C8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5.xml"/><Relationship Id="rId3" Type="http://schemas.openxmlformats.org/officeDocument/2006/relationships/slide" Target="slide7.xml"/><Relationship Id="rId7" Type="http://schemas.openxmlformats.org/officeDocument/2006/relationships/slide" Target="slide21.xml"/><Relationship Id="rId12" Type="http://schemas.openxmlformats.org/officeDocument/2006/relationships/slide" Target="slide33.xml"/><Relationship Id="rId2" Type="http://schemas.openxmlformats.org/officeDocument/2006/relationships/slide" Target="slide3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9.xml"/><Relationship Id="rId9" Type="http://schemas.openxmlformats.org/officeDocument/2006/relationships/slide" Target="slide31.xml"/><Relationship Id="rId14" Type="http://schemas.openxmlformats.org/officeDocument/2006/relationships/slide" Target="slide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roject.com/" TargetMode="External"/><Relationship Id="rId2" Type="http://schemas.openxmlformats.org/officeDocument/2006/relationships/hyperlink" Target="http://alchemya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Autofit/>
          </a:bodyPr>
          <a:lstStyle/>
          <a:p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Perancangan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Dashboard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b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Berbasis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PESTLE Analysis</a:t>
            </a:r>
            <a:r>
              <a:rPr lang="en-US" sz="6200" dirty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200" dirty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dengan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Sumber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Data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Situs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Berita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Online</a:t>
            </a:r>
            <a:endParaRPr lang="en-US" sz="62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Sidang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Tugas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Akhir</a:t>
            </a:r>
            <a:endParaRPr lang="en-US" sz="5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0500" y="14478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230" y="4648200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Fatoni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| 18211042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Pembimbing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Dr. Ir.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Akhmad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Arman,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5486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Penguji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Harlili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S., MSc.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Dr. tech.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Wikan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Sunindyo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ST. MSc.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924800" cy="3962400"/>
          </a:xfrm>
        </p:spPr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sebuh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diekstraksi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2013: 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1371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2286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4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categorization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 extraction</a:t>
            </a:r>
            <a:endParaRPr lang="en-US" sz="2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2013, 3-6)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895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mencapai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digabung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(Few, 2013: 26).</a:t>
            </a:r>
          </a:p>
          <a:p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ukuran-ukuran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dashboard.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Granularitas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Kalkulasi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Variasi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(Malik, 2005: 17-24)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3810000"/>
            <a:ext cx="0" cy="3200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85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Metodologi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914400"/>
            <a:ext cx="571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858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-6858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838200" y="914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28800"/>
            <a:ext cx="5348287" cy="42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096000"/>
            <a:ext cx="54617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Kerangka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kerja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DSRM (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Vaishnavi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7)</a:t>
            </a: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400" y="13716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Identifikasi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Masalah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4384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Perancangan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35814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7150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Pembuatan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Laporan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3" idx="2"/>
            <a:endCxn id="14" idx="0"/>
          </p:cNvCxnSpPr>
          <p:nvPr/>
        </p:nvCxnSpPr>
        <p:spPr>
          <a:xfrm>
            <a:off x="74676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4676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74676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7467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914400"/>
            <a:ext cx="495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466" y="1276290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Arsitektur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50" y="1905000"/>
            <a:ext cx="66659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073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Kebutuhan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738"/>
              </p:ext>
            </p:extLst>
          </p:nvPr>
        </p:nvGraphicFramePr>
        <p:xfrm>
          <a:off x="381000" y="1981200"/>
          <a:ext cx="8229600" cy="459971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415281"/>
                <a:gridCol w="6814319"/>
              </a:tblGrid>
              <a:tr h="34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Dashboard Requirements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mengumpulkan alamat halaman situs web yang berhubungan dengan kata kunci yang didefinisikan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mengekstrak teks utama dari masing-masing halaman situs web yang telah dikumpulkan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mengekstrak kata kunci dari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membuat rangkuman dari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menganalisis nilai sentimen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menampilkan hasil proses pengolahan data ke dalam bentuk grafik, kata kunci, dan kotak rangkuman berita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F-007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menyediakan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fitur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konfigurasi</a:t>
                      </a:r>
                      <a:r>
                        <a:rPr lang="en-US" sz="2000" dirty="0">
                          <a:effectLst/>
                        </a:rPr>
                        <a:t> kata </a:t>
                      </a:r>
                      <a:r>
                        <a:rPr lang="en-US" sz="2000" dirty="0" err="1">
                          <a:effectLst/>
                        </a:rPr>
                        <a:t>kunci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8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620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Key Performance Indicators (KPI)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71568"/>
              </p:ext>
            </p:extLst>
          </p:nvPr>
        </p:nvGraphicFramePr>
        <p:xfrm>
          <a:off x="381000" y="1981200"/>
          <a:ext cx="8382000" cy="44958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601457"/>
                <a:gridCol w="2024870"/>
                <a:gridCol w="1732510"/>
                <a:gridCol w="2037668"/>
                <a:gridCol w="1985495"/>
              </a:tblGrid>
              <a:tr h="4495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KPI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Geografi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Waktu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Politic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Economy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Nilai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sentimen</a:t>
                      </a:r>
                      <a:r>
                        <a:rPr lang="en-US" sz="2000" dirty="0">
                          <a:effectLst/>
                        </a:rPr>
                        <a:t>, Kata </a:t>
                      </a:r>
                      <a:r>
                        <a:rPr lang="en-US" sz="2000" dirty="0" err="1">
                          <a:effectLst/>
                        </a:rPr>
                        <a:t>kunci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Social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Technology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Legal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Environment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Bulan</a:t>
                      </a: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Tahun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73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1628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Pengumpulan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199"/>
            <a:ext cx="8382000" cy="29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01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7818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Pengolahan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" y="1981200"/>
            <a:ext cx="717022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477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Level 1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7" y="1981200"/>
            <a:ext cx="8304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9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Outline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46237"/>
            <a:ext cx="7010400" cy="4525963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r>
              <a:rPr lang="en-US" sz="21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1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Simpulan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Saran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3716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1371600"/>
            <a:ext cx="0" cy="5638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hlinkClick r:id="rId6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477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Level 2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2" y="1981200"/>
            <a:ext cx="8912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9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209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7244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Google Custom Search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crawler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5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514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3949"/>
              </p:ext>
            </p:extLst>
          </p:nvPr>
        </p:nvGraphicFramePr>
        <p:xfrm>
          <a:off x="1447800" y="2362200"/>
          <a:ext cx="7162800" cy="42672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Aspek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Diuji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Skenario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Pengujian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Parameter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dapat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mengumpulkan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alamat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situs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web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berhubungan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kata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kunci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didefinisikan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Pada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pengujian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crawler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dimasukkan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lalu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tombol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Cari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terdapat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kumpulan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Gagal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dihasilkan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kumpulan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dapat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mengekstrak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dari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masing-masing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situs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web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telah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dikumpulkan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Pada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pengujian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content extractor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dimasukkan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sebuah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lalu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tombol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Ekstrak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terdapat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ekstraksi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berupa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Gagal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dihasilkan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12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36898"/>
              </p:ext>
            </p:extLst>
          </p:nvPr>
        </p:nvGraphicFramePr>
        <p:xfrm>
          <a:off x="1447800" y="2362200"/>
          <a:ext cx="7162800" cy="39624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20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Kata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Membandingkan kata kunci dengan isi berita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sekunder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turunan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7665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3352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8456"/>
              </p:ext>
            </p:extLst>
          </p:nvPr>
        </p:nvGraphicFramePr>
        <p:xfrm>
          <a:off x="1447800" y="2362200"/>
          <a:ext cx="7162800" cy="384048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Membandingkan rangkuman berita dengan isi berita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kesimpulan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inti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bahasan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salah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bahasan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8478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4191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60375"/>
              </p:ext>
            </p:extLst>
          </p:nvPr>
        </p:nvGraphicFramePr>
        <p:xfrm>
          <a:off x="1447800" y="2362200"/>
          <a:ext cx="7162800" cy="423672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terkumpul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faktor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Masing-masing berita yang terkumpul dibandingkan kesesuaiannya dengan deskripsi faktor di buku PESTLE Analysis - Strategy Skill karya Team FME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Hitung nilai rata-ratanya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- 100: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termasuk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sepesifikasi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di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buku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- 50: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termasuk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spesifikasi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namun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masih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lingkup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48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Hasil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4572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Seluruh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berhasil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kata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kunci</a:t>
            </a:r>
            <a:r>
              <a:rPr lang="en-US" sz="23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memiliki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rata-rata: 91,67</a:t>
            </a: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rangkuman</a:t>
            </a:r>
            <a:r>
              <a:rPr lang="en-US" sz="23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memiliki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rata-rata: 93,33</a:t>
            </a: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Politic: 70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Economy: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Social: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Technology: 80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Legal: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Environment: 70</a:t>
            </a: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46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Kesimpulan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19812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pengumpulan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gabungan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crawler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kata </a:t>
            </a:r>
            <a:r>
              <a:rPr lang="en-US" sz="2400" dirty="0" err="1">
                <a:solidFill>
                  <a:schemeClr val="bg1"/>
                </a:solidFill>
              </a:rPr>
              <a:t>kunci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pencarian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berita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Berdasarkan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hasil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pengujian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mampu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menghasilkan</a:t>
            </a:r>
            <a:r>
              <a:rPr lang="en-US" sz="2400" dirty="0">
                <a:solidFill>
                  <a:schemeClr val="bg1"/>
                </a:solidFill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pengolahan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komponen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termasuk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analisis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yaitu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content extractor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sentiment analyzer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keyword </a:t>
            </a:r>
            <a:r>
              <a:rPr lang="en-US" sz="2400" i="1" dirty="0" smtClean="0">
                <a:solidFill>
                  <a:schemeClr val="bg1"/>
                </a:solidFill>
              </a:rPr>
              <a:t>extractor. </a:t>
            </a:r>
            <a:r>
              <a:rPr lang="en-US" sz="2400" dirty="0" err="1">
                <a:solidFill>
                  <a:schemeClr val="bg1"/>
                </a:solidFill>
              </a:rPr>
              <a:t>Berdasarkan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pengujian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menghasilkan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KPI </a:t>
            </a:r>
            <a:r>
              <a:rPr lang="en-US" sz="2400" i="1" dirty="0">
                <a:solidFill>
                  <a:schemeClr val="bg1"/>
                </a:solidFill>
              </a:rPr>
              <a:t>dashboard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faktor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teknik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PESTLE Analysis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terpenuhi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sumber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berita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online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58952" y="-48768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4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Saran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819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Pengukuran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keadaan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lingkungan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eksternal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organisasi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dikombinasikan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berupa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numerik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Oleh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dikembangkan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pengumpulan</a:t>
            </a:r>
            <a:r>
              <a:rPr lang="en-US" sz="2400" dirty="0">
                <a:solidFill>
                  <a:schemeClr val="bg1"/>
                </a:solidFill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penyedia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 dirty="0" err="1">
                <a:solidFill>
                  <a:schemeClr val="bg1"/>
                </a:solidFill>
              </a:rPr>
              <a:t>statistik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Memperbaiki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pengolahan</a:t>
            </a:r>
            <a:r>
              <a:rPr lang="en-US" sz="2400" dirty="0">
                <a:solidFill>
                  <a:schemeClr val="bg1"/>
                </a:solidFill>
              </a:rPr>
              <a:t> data agar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efektif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memeriksa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ketepatan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konteks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dibandingkan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kata </a:t>
            </a:r>
            <a:r>
              <a:rPr lang="en-US" sz="2400" dirty="0" err="1">
                <a:solidFill>
                  <a:schemeClr val="bg1"/>
                </a:solidFill>
              </a:rPr>
              <a:t>kunci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menggambarkan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merangkum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berita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Menggunakan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sumber</a:t>
            </a:r>
            <a:r>
              <a:rPr lang="en-US" sz="2400" dirty="0">
                <a:solidFill>
                  <a:schemeClr val="bg1"/>
                </a:solidFill>
              </a:rPr>
              <a:t> lain </a:t>
            </a:r>
            <a:r>
              <a:rPr lang="en-US" sz="2400" dirty="0" err="1">
                <a:solidFill>
                  <a:schemeClr val="bg1"/>
                </a:solidFill>
              </a:rPr>
              <a:t>selain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berita-berita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</a:rPr>
              <a:t>online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yaitu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situs-situs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penyedia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statistik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negara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58952" y="-48768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185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4419600" y="5410200"/>
            <a:ext cx="304800" cy="304800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rt 1"/>
          <p:cNvSpPr/>
          <p:nvPr/>
        </p:nvSpPr>
        <p:spPr>
          <a:xfrm>
            <a:off x="2324100" y="1447800"/>
            <a:ext cx="4495800" cy="3962400"/>
          </a:xfrm>
          <a:prstGeom prst="hear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62000" y="-609600"/>
            <a:ext cx="3810001" cy="6019800"/>
          </a:xfrm>
          <a:custGeom>
            <a:avLst/>
            <a:gdLst>
              <a:gd name="connsiteX0" fmla="*/ 1011 w 3374831"/>
              <a:gd name="connsiteY0" fmla="*/ 0 h 6069724"/>
              <a:gd name="connsiteX1" fmla="*/ 552804 w 3374831"/>
              <a:gd name="connsiteY1" fmla="*/ 3673366 h 6069724"/>
              <a:gd name="connsiteX2" fmla="*/ 3374831 w 3374831"/>
              <a:gd name="connsiteY2" fmla="*/ 6069724 h 6069724"/>
              <a:gd name="connsiteX3" fmla="*/ 3374831 w 3374831"/>
              <a:gd name="connsiteY3" fmla="*/ 6069724 h 606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831" h="6069724">
                <a:moveTo>
                  <a:pt x="1011" y="0"/>
                </a:moveTo>
                <a:cubicBezTo>
                  <a:pt x="-4244" y="1330873"/>
                  <a:pt x="-9499" y="2661746"/>
                  <a:pt x="552804" y="3673366"/>
                </a:cubicBezTo>
                <a:cubicBezTo>
                  <a:pt x="1115107" y="4684986"/>
                  <a:pt x="3374831" y="6069724"/>
                  <a:pt x="3374831" y="6069724"/>
                </a:cubicBezTo>
                <a:lnTo>
                  <a:pt x="3374831" y="6069724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bg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7227" y="2514600"/>
            <a:ext cx="2789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Terima</a:t>
            </a:r>
            <a:endParaRPr lang="en-US" sz="6000" dirty="0" smtClean="0">
              <a:solidFill>
                <a:schemeClr val="bg1"/>
              </a:solidFill>
              <a:latin typeface="Thirsty Script Extrabold Demo" pitchFamily="66" charset="0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Thirsty Script Extrabold Demo" pitchFamily="66" charset="0"/>
              </a:rPr>
              <a:t>K</a:t>
            </a:r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asih</a:t>
            </a:r>
            <a:endParaRPr lang="en-US" sz="6000" dirty="0">
              <a:solidFill>
                <a:schemeClr val="bg1"/>
              </a:solidFill>
              <a:latin typeface="Thirsty Script Extrabold Demo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5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salah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keberjalanan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Seiring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perkembangan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lebih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kompleks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(Dai,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23622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Indeks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Laporan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Kemajuan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Langkah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Selanjutnya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Peran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tugas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akhir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  <a:hlinkClick r:id="rId9" action="ppaction://hlinksldjump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Lingkungan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eksternal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Hasil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Penggunaan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3" action="ppaction://hlinksldjump"/>
              </a:rPr>
              <a:t>AlchemyAPI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 text analysis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5" action="ppaction://hlinksldjump"/>
              </a:rPr>
              <a:t>LexisNexis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sp>
        <p:nvSpPr>
          <p:cNvPr id="14" name="Oval 13">
            <a:hlinkClick r:id="rId16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06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Lingkungan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Eksternal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Organisasi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kontrol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kegiatan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(FME, 2013: 6)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(Kelly, 2013: 12)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perubahan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sedang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diprediksi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449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7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Hasil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0225"/>
            <a:ext cx="82486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8175" y="62484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(Collins, 2010: 6)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80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Penggunaan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Mingidentifikasi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faktor-faktor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isu-isu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didapat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kepentingan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kemungkinan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implikasi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jika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tersebut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10)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606" y="1359207"/>
            <a:ext cx="8716967" cy="1708476"/>
          </a:xfrm>
          <a:custGeom>
            <a:avLst/>
            <a:gdLst>
              <a:gd name="connsiteX0" fmla="*/ 0 w 8686800"/>
              <a:gd name="connsiteY0" fmla="*/ 838200 h 1676400"/>
              <a:gd name="connsiteX1" fmla="*/ 4343400 w 8686800"/>
              <a:gd name="connsiteY1" fmla="*/ 0 h 1676400"/>
              <a:gd name="connsiteX2" fmla="*/ 8686800 w 8686800"/>
              <a:gd name="connsiteY2" fmla="*/ 838200 h 1676400"/>
              <a:gd name="connsiteX3" fmla="*/ 4343400 w 8686800"/>
              <a:gd name="connsiteY3" fmla="*/ 1676400 h 1676400"/>
              <a:gd name="connsiteX4" fmla="*/ 0 w 8686800"/>
              <a:gd name="connsiteY4" fmla="*/ 838200 h 1676400"/>
              <a:gd name="connsiteX0" fmla="*/ 3 w 8686803"/>
              <a:gd name="connsiteY0" fmla="*/ 838200 h 1695450"/>
              <a:gd name="connsiteX1" fmla="*/ 4343403 w 8686803"/>
              <a:gd name="connsiteY1" fmla="*/ 0 h 1695450"/>
              <a:gd name="connsiteX2" fmla="*/ 8686803 w 8686803"/>
              <a:gd name="connsiteY2" fmla="*/ 838200 h 1695450"/>
              <a:gd name="connsiteX3" fmla="*/ 4362453 w 8686803"/>
              <a:gd name="connsiteY3" fmla="*/ 1695450 h 1695450"/>
              <a:gd name="connsiteX4" fmla="*/ 3 w 8686803"/>
              <a:gd name="connsiteY4" fmla="*/ 838200 h 1695450"/>
              <a:gd name="connsiteX0" fmla="*/ 3 w 8686803"/>
              <a:gd name="connsiteY0" fmla="*/ 838200 h 1738250"/>
              <a:gd name="connsiteX1" fmla="*/ 4343403 w 8686803"/>
              <a:gd name="connsiteY1" fmla="*/ 0 h 1738250"/>
              <a:gd name="connsiteX2" fmla="*/ 8686803 w 8686803"/>
              <a:gd name="connsiteY2" fmla="*/ 838200 h 1738250"/>
              <a:gd name="connsiteX3" fmla="*/ 4362453 w 8686803"/>
              <a:gd name="connsiteY3" fmla="*/ 1695450 h 1738250"/>
              <a:gd name="connsiteX4" fmla="*/ 3 w 8686803"/>
              <a:gd name="connsiteY4" fmla="*/ 838200 h 1738250"/>
              <a:gd name="connsiteX0" fmla="*/ 12993 w 8716967"/>
              <a:gd name="connsiteY0" fmla="*/ 838200 h 1696083"/>
              <a:gd name="connsiteX1" fmla="*/ 4356393 w 8716967"/>
              <a:gd name="connsiteY1" fmla="*/ 0 h 1696083"/>
              <a:gd name="connsiteX2" fmla="*/ 8699793 w 8716967"/>
              <a:gd name="connsiteY2" fmla="*/ 838200 h 1696083"/>
              <a:gd name="connsiteX3" fmla="*/ 4375443 w 8716967"/>
              <a:gd name="connsiteY3" fmla="*/ 1695450 h 1696083"/>
              <a:gd name="connsiteX4" fmla="*/ 12993 w 8716967"/>
              <a:gd name="connsiteY4" fmla="*/ 838200 h 1696083"/>
              <a:gd name="connsiteX0" fmla="*/ 12993 w 8716967"/>
              <a:gd name="connsiteY0" fmla="*/ 896574 h 1754457"/>
              <a:gd name="connsiteX1" fmla="*/ 4356393 w 8716967"/>
              <a:gd name="connsiteY1" fmla="*/ 58374 h 1754457"/>
              <a:gd name="connsiteX2" fmla="*/ 8699793 w 8716967"/>
              <a:gd name="connsiteY2" fmla="*/ 896574 h 1754457"/>
              <a:gd name="connsiteX3" fmla="*/ 4375443 w 8716967"/>
              <a:gd name="connsiteY3" fmla="*/ 1753824 h 1754457"/>
              <a:gd name="connsiteX4" fmla="*/ 12993 w 8716967"/>
              <a:gd name="connsiteY4" fmla="*/ 896574 h 1754457"/>
              <a:gd name="connsiteX0" fmla="*/ 12993 w 8716967"/>
              <a:gd name="connsiteY0" fmla="*/ 850593 h 1708476"/>
              <a:gd name="connsiteX1" fmla="*/ 4356393 w 8716967"/>
              <a:gd name="connsiteY1" fmla="*/ 12393 h 1708476"/>
              <a:gd name="connsiteX2" fmla="*/ 8699793 w 8716967"/>
              <a:gd name="connsiteY2" fmla="*/ 850593 h 1708476"/>
              <a:gd name="connsiteX3" fmla="*/ 4375443 w 8716967"/>
              <a:gd name="connsiteY3" fmla="*/ 1707843 h 1708476"/>
              <a:gd name="connsiteX4" fmla="*/ 12993 w 8716967"/>
              <a:gd name="connsiteY4" fmla="*/ 850593 h 1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67" h="1708476">
                <a:moveTo>
                  <a:pt x="12993" y="850593"/>
                </a:moveTo>
                <a:cubicBezTo>
                  <a:pt x="9818" y="568018"/>
                  <a:pt x="319299" y="107643"/>
                  <a:pt x="4356393" y="12393"/>
                </a:cubicBezTo>
                <a:cubicBezTo>
                  <a:pt x="8393487" y="-82857"/>
                  <a:pt x="8699793" y="387668"/>
                  <a:pt x="8699793" y="850593"/>
                </a:cubicBezTo>
                <a:cubicBezTo>
                  <a:pt x="8699793" y="1313518"/>
                  <a:pt x="9231687" y="1726893"/>
                  <a:pt x="4375443" y="1707843"/>
                </a:cubicBezTo>
                <a:cubicBezTo>
                  <a:pt x="-480801" y="1688793"/>
                  <a:pt x="16168" y="1133168"/>
                  <a:pt x="12993" y="85059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77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Peran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Produk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Tugas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Akhir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86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3429000" y="3352800"/>
            <a:ext cx="2286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0" y="283106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799" y="4343400"/>
            <a:ext cx="374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Menunjukkan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ecara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global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tapi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aktual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26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Pionir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memahami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bahasa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gambar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mengubah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terstruktur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bisnis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http://alchemyapi.com/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).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selain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sentimen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juga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mampu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mengekstraksi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abstraksi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dokumen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artikel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http://codeproject.com/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43000" y="914400"/>
            <a:ext cx="579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3781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08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Text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english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world’s most…,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faster, thinner, 4-inch screen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smart phone, App Store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AT&amp;T (ref: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Dbpedia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Freebase URLs)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keseluruhan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positif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tingkat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keyword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serta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entitas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iPhone  takes to the big screen,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Category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computer_internet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Walter S. Mossberg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01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3438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0261" y="639782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2013: 3-6)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67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P</a:t>
            </a:r>
            <a:r>
              <a:rPr lang="en-US" sz="9000" spc="5000" dirty="0" smtClean="0">
                <a:latin typeface="Dense" pitchFamily="50" charset="0"/>
              </a:rPr>
              <a:t>ESTLE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77" y="1981200"/>
            <a:ext cx="5382846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3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r>
              <a:rPr lang="en-US" sz="9000" spc="5000" dirty="0" smtClean="0">
                <a:latin typeface="Dense" pitchFamily="50" charset="0"/>
              </a:rPr>
              <a:t>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2" y="1981200"/>
            <a:ext cx="561585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0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S</a:t>
            </a:r>
            <a:r>
              <a:rPr lang="en-US" sz="9000" spc="5000" dirty="0" smtClean="0">
                <a:latin typeface="Dense" pitchFamily="50" charset="0"/>
              </a:rPr>
              <a:t>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81200"/>
            <a:ext cx="5410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40080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22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PESTLE analysis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Kakas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populer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22)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global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cocok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menyerluruh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(Lao,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amun</a:t>
            </a: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Masih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diskusi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melibatkan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ahli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komponennya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2438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37338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08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T</a:t>
            </a:r>
            <a:r>
              <a:rPr lang="en-US" sz="9000" spc="5000" dirty="0" smtClean="0">
                <a:latin typeface="Dense" pitchFamily="50" charset="0"/>
              </a:rPr>
              <a:t>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02" y="1624013"/>
            <a:ext cx="4988196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7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L</a:t>
            </a:r>
            <a:r>
              <a:rPr lang="en-US" sz="9000" spc="5000" dirty="0" smtClean="0">
                <a:latin typeface="Dense" pitchFamily="50" charset="0"/>
              </a:rPr>
              <a:t>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03" y="2057400"/>
            <a:ext cx="508199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58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PESTL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endParaRPr lang="en-US" sz="9000" spc="5000" dirty="0">
              <a:solidFill>
                <a:schemeClr val="tx2"/>
              </a:solidFill>
              <a:latin typeface="Dense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5" y="1852613"/>
            <a:ext cx="547349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2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latin typeface="Dense" pitchFamily="50" charset="0"/>
              </a:rPr>
              <a:t>LexisNexis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845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89207"/>
            <a:ext cx="8305800" cy="38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3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307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Sistem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dunia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karakteristik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volume data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heterogen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semi-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struktural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seperti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konsumen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finansial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suatu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daerah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kompetitor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(Pu,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358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49530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524000" y="4495800"/>
            <a:ext cx="7315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Bagaimana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jika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informasi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web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dijadikan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sebagai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input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untuk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PESTLE?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450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How?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informasi-informasi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disatukan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(Few, 2013: 26)</a:t>
            </a:r>
          </a:p>
          <a:p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oleh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dihasilkan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bermanfaat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2013: 3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000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472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11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Tujuan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pengambilan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pengolahan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Melakukan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penilaian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kecukupan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online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914400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057400" y="914400"/>
            <a:ext cx="2438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-76200"/>
            <a:ext cx="0" cy="838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4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819400" y="914400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Batasan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lvl="0"/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hanya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bukan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utama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tugas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akhir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 yang </a:t>
            </a:r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situs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online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9144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990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7000" y="5410200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653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828800" y="914400"/>
            <a:ext cx="2133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848600" cy="3962400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menganalisis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makro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6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olitic, economy, social, technology, legal,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environment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(Kelly, 2013: 22)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Diutamakan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dibandingkan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solusinya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10)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ketika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ingin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beroperasi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wilayah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mengeluarkan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8)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441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086600" y="762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1655</Words>
  <Application>Microsoft Office PowerPoint</Application>
  <PresentationFormat>On-screen Show (4:3)</PresentationFormat>
  <Paragraphs>316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Perancangan Dashboard  Berbasis PESTLE Analysis dengan Sumber Data Situs Berita Online</vt:lpstr>
      <vt:lpstr>Outline</vt:lpstr>
      <vt:lpstr>Latar Belakang</vt:lpstr>
      <vt:lpstr>Latar Belakang</vt:lpstr>
      <vt:lpstr>Latar Belakang</vt:lpstr>
      <vt:lpstr>Latar Belakang</vt:lpstr>
      <vt:lpstr>Tujuan</vt:lpstr>
      <vt:lpstr>Batasan</vt:lpstr>
      <vt:lpstr>Teori Dasar</vt:lpstr>
      <vt:lpstr>Teori Dasar</vt:lpstr>
      <vt:lpstr>Teori Dasar</vt:lpstr>
      <vt:lpstr>Teori Dasar</vt:lpstr>
      <vt:lpstr>Metodologi</vt:lpstr>
      <vt:lpstr>Rancangan Dashboard</vt:lpstr>
      <vt:lpstr>Rancangan Dashboard</vt:lpstr>
      <vt:lpstr>Rancangan Dashboard</vt:lpstr>
      <vt:lpstr>Rancangan Dashboard</vt:lpstr>
      <vt:lpstr>Rancangan Dashboard</vt:lpstr>
      <vt:lpstr>Rancangan Dashboard</vt:lpstr>
      <vt:lpstr>Rancangan Dashboard</vt:lpstr>
      <vt:lpstr>Pengujian</vt:lpstr>
      <vt:lpstr>Pengujian</vt:lpstr>
      <vt:lpstr>Pengujian</vt:lpstr>
      <vt:lpstr>Pengujian</vt:lpstr>
      <vt:lpstr>Pengujian</vt:lpstr>
      <vt:lpstr>Hasil Pengujian</vt:lpstr>
      <vt:lpstr>Kesimpulan</vt:lpstr>
      <vt:lpstr>Saran</vt:lpstr>
      <vt:lpstr>PowerPoint Presentation</vt:lpstr>
      <vt:lpstr>Indeks</vt:lpstr>
      <vt:lpstr>Lingkungan Eksternal Organisasi</vt:lpstr>
      <vt:lpstr>Hasil PESTLE Analysis</vt:lpstr>
      <vt:lpstr>Penggunaan PESTLE Analysis</vt:lpstr>
      <vt:lpstr>Peran Produk Tugas Akhir</vt:lpstr>
      <vt:lpstr>PowerPoint Presentation</vt:lpstr>
      <vt:lpstr>Komponen Text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LexisNexis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fatoni</dc:creator>
  <cp:lastModifiedBy>em fatoni</cp:lastModifiedBy>
  <cp:revision>489</cp:revision>
  <dcterms:created xsi:type="dcterms:W3CDTF">2015-04-04T05:39:12Z</dcterms:created>
  <dcterms:modified xsi:type="dcterms:W3CDTF">2015-07-09T16:37:03Z</dcterms:modified>
</cp:coreProperties>
</file>