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F37"/>
    <a:srgbClr val="C72EF4"/>
    <a:srgbClr val="46AF75"/>
    <a:srgbClr val="46AFF4"/>
    <a:srgbClr val="462EF4"/>
    <a:srgbClr val="C62FF5"/>
    <a:srgbClr val="C559F5"/>
    <a:srgbClr val="7BF9A5"/>
    <a:srgbClr val="A765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DC-B968-4612-8610-DED427061D5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1139-9EA0-4232-96E0-98BEFB5EA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94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DC-B968-4612-8610-DED427061D5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1139-9EA0-4232-96E0-98BEFB5EA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DC-B968-4612-8610-DED427061D5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1139-9EA0-4232-96E0-98BEFB5EA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3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DC-B968-4612-8610-DED427061D5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1139-9EA0-4232-96E0-98BEFB5EA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6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DC-B968-4612-8610-DED427061D5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1139-9EA0-4232-96E0-98BEFB5EA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2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DC-B968-4612-8610-DED427061D5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1139-9EA0-4232-96E0-98BEFB5EA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10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DC-B968-4612-8610-DED427061D5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1139-9EA0-4232-96E0-98BEFB5EA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28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DC-B968-4612-8610-DED427061D5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1139-9EA0-4232-96E0-98BEFB5EA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95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DC-B968-4612-8610-DED427061D5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1139-9EA0-4232-96E0-98BEFB5EA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3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DC-B968-4612-8610-DED427061D5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1139-9EA0-4232-96E0-98BEFB5EA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DC-B968-4612-8610-DED427061D5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1139-9EA0-4232-96E0-98BEFB5EA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4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A7DC-B968-4612-8610-DED427061D5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1139-9EA0-4232-96E0-98BEFB5EA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00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2397" y="87071"/>
            <a:ext cx="770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What is </a:t>
            </a:r>
            <a:r>
              <a:rPr lang="en-US" sz="2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steganography, </a:t>
            </a:r>
            <a:r>
              <a:rPr 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and how can I use it to conceal a message in a digital </a:t>
            </a:r>
            <a:r>
              <a:rPr lang="en-US" sz="2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image </a:t>
            </a:r>
            <a:r>
              <a:rPr 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and then retrieve it?</a:t>
            </a:r>
            <a:endParaRPr lang="en-GB" sz="2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8674" y="0"/>
            <a:ext cx="426720" cy="6858000"/>
            <a:chOff x="968828" y="1201782"/>
            <a:chExt cx="426720" cy="4123510"/>
          </a:xfrm>
        </p:grpSpPr>
        <p:sp>
          <p:nvSpPr>
            <p:cNvPr id="16" name="Rectangle 15"/>
            <p:cNvSpPr/>
            <p:nvPr/>
          </p:nvSpPr>
          <p:spPr>
            <a:xfrm>
              <a:off x="968828" y="1201783"/>
              <a:ext cx="426720" cy="4123509"/>
            </a:xfrm>
            <a:prstGeom prst="rect">
              <a:avLst/>
            </a:prstGeom>
            <a:solidFill>
              <a:srgbClr val="36EA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68828" y="1201782"/>
              <a:ext cx="324394" cy="4123510"/>
            </a:xfrm>
            <a:prstGeom prst="rect">
              <a:avLst/>
            </a:prstGeom>
            <a:solidFill>
              <a:srgbClr val="1B7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2" name="Picture 8" descr="Audio Steganography : The art of hiding secrets within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7102" r="4712" b="6250"/>
          <a:stretch/>
        </p:blipFill>
        <p:spPr bwMode="auto">
          <a:xfrm>
            <a:off x="1680966" y="1070523"/>
            <a:ext cx="2592235" cy="254497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850" r="1041" b="1680"/>
          <a:stretch/>
        </p:blipFill>
        <p:spPr>
          <a:xfrm>
            <a:off x="1024839" y="3837186"/>
            <a:ext cx="3861983" cy="28353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371103" y="1119804"/>
            <a:ext cx="32777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Lucida Bright" panose="02040602050505020304" pitchFamily="18" charset="0"/>
              </a:rPr>
              <a:t>Definition</a:t>
            </a:r>
          </a:p>
          <a:p>
            <a:endParaRPr lang="en-US" sz="2000" dirty="0" smtClean="0">
              <a:latin typeface="Lucida Bright" panose="02040602050505020304" pitchFamily="18" charset="0"/>
            </a:endParaRPr>
          </a:p>
          <a:p>
            <a:endParaRPr lang="en-US" sz="2000" dirty="0" smtClean="0">
              <a:latin typeface="Lucida Bright" panose="02040602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Lucida Bright" panose="02040602050505020304" pitchFamily="18" charset="0"/>
              </a:rPr>
              <a:t>History</a:t>
            </a:r>
          </a:p>
          <a:p>
            <a:endParaRPr lang="en-US" sz="2000" dirty="0" smtClean="0">
              <a:latin typeface="Lucida Bright" panose="02040602050505020304" pitchFamily="18" charset="0"/>
            </a:endParaRPr>
          </a:p>
          <a:p>
            <a:endParaRPr lang="en-US" sz="2000" dirty="0" smtClean="0">
              <a:latin typeface="Lucida Bright" panose="02040602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Lucida Bright" panose="02040602050505020304" pitchFamily="18" charset="0"/>
              </a:rPr>
              <a:t>Modern Applications</a:t>
            </a:r>
          </a:p>
          <a:p>
            <a:endParaRPr lang="en-US" sz="2000" dirty="0" smtClean="0">
              <a:latin typeface="Lucida Bright" panose="02040602050505020304" pitchFamily="18" charset="0"/>
            </a:endParaRPr>
          </a:p>
          <a:p>
            <a:endParaRPr lang="en-US" sz="2000" dirty="0" smtClean="0">
              <a:latin typeface="Lucida Bright" panose="02040602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Lucida Bright" panose="02040602050505020304" pitchFamily="18" charset="0"/>
              </a:rPr>
              <a:t>Digital Images</a:t>
            </a:r>
            <a:endParaRPr lang="en-GB" sz="2000" dirty="0">
              <a:latin typeface="Lucida Bright" panose="020406020505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39" y="5576851"/>
            <a:ext cx="3277057" cy="8478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92337" y="4887251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Lucida Bright" panose="02040602050505020304" pitchFamily="18" charset="0"/>
              </a:rPr>
              <a:t>+ Python program</a:t>
            </a:r>
            <a:endParaRPr lang="en-GB" sz="2000" i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20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674" y="0"/>
            <a:ext cx="426720" cy="6858000"/>
            <a:chOff x="968828" y="1201782"/>
            <a:chExt cx="426720" cy="4123510"/>
          </a:xfrm>
        </p:grpSpPr>
        <p:sp>
          <p:nvSpPr>
            <p:cNvPr id="5" name="Rectangle 4"/>
            <p:cNvSpPr/>
            <p:nvPr/>
          </p:nvSpPr>
          <p:spPr>
            <a:xfrm>
              <a:off x="968828" y="1201783"/>
              <a:ext cx="426720" cy="4123509"/>
            </a:xfrm>
            <a:prstGeom prst="rect">
              <a:avLst/>
            </a:prstGeom>
            <a:solidFill>
              <a:srgbClr val="36EA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68828" y="1201782"/>
              <a:ext cx="324394" cy="4123510"/>
            </a:xfrm>
            <a:prstGeom prst="rect">
              <a:avLst/>
            </a:prstGeom>
            <a:solidFill>
              <a:srgbClr val="1B7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37564" y="5350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ucida Bright" panose="02040602050505020304" pitchFamily="18" charset="0"/>
              </a:rPr>
              <a:t>The Research Process</a:t>
            </a:r>
            <a:endParaRPr lang="en-GB" sz="2400" b="1" dirty="0">
              <a:latin typeface="Lucida Bright" panose="02040602050505020304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785508" y="685800"/>
            <a:ext cx="6453617" cy="5963422"/>
            <a:chOff x="1728358" y="723900"/>
            <a:chExt cx="6453617" cy="5963422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4686300" y="723900"/>
              <a:ext cx="9525" cy="58483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376706" y="885825"/>
              <a:ext cx="1924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Bright" panose="02040602050505020304" pitchFamily="18" charset="0"/>
                </a:rPr>
                <a:t>Create a plan</a:t>
              </a:r>
              <a:endParaRPr lang="en-GB" dirty="0">
                <a:latin typeface="Lucida Bright" panose="020406020505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19275" y="1897932"/>
              <a:ext cx="2231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Bright" panose="02040602050505020304" pitchFamily="18" charset="0"/>
                </a:rPr>
                <a:t>Begin the research by collecting facts</a:t>
              </a:r>
              <a:endParaRPr lang="en-GB" dirty="0">
                <a:latin typeface="Lucida Bright" panose="020406020505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67181" y="3324909"/>
              <a:ext cx="2580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Bright" panose="02040602050505020304" pitchFamily="18" charset="0"/>
                </a:rPr>
                <a:t>Combine the facts into paragraphs</a:t>
              </a:r>
              <a:endParaRPr lang="en-GB" dirty="0">
                <a:latin typeface="Lucida Bright" panose="020406020505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28358" y="4423559"/>
              <a:ext cx="24166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Bright" panose="02040602050505020304" pitchFamily="18" charset="0"/>
                </a:rPr>
                <a:t>Write the first draft of the Secondary Research section</a:t>
              </a:r>
              <a:endParaRPr lang="en-GB" dirty="0">
                <a:latin typeface="Lucida Bright" panose="020406020505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76706" y="5763992"/>
              <a:ext cx="28052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Bright" panose="02040602050505020304" pitchFamily="18" charset="0"/>
                </a:rPr>
                <a:t>Address gaps in the draft by finding more sources</a:t>
              </a:r>
              <a:endParaRPr lang="en-GB" dirty="0">
                <a:latin typeface="Lucida Bright" panose="02040602050505020304" pitchFamily="18" charset="0"/>
              </a:endParaRPr>
            </a:p>
          </p:txBody>
        </p:sp>
        <p:cxnSp>
          <p:nvCxnSpPr>
            <p:cNvPr id="61" name="Straight Connector 60"/>
            <p:cNvCxnSpPr>
              <a:stCxn id="55" idx="1"/>
            </p:cNvCxnSpPr>
            <p:nvPr/>
          </p:nvCxnSpPr>
          <p:spPr>
            <a:xfrm flipH="1">
              <a:off x="4686300" y="1070491"/>
              <a:ext cx="6904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686300" y="6229886"/>
              <a:ext cx="6904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686300" y="3648075"/>
              <a:ext cx="6904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05419" y="2294424"/>
              <a:ext cx="6904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995894" y="4885224"/>
              <a:ext cx="6904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12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674" y="0"/>
            <a:ext cx="426720" cy="6858000"/>
            <a:chOff x="968828" y="1201782"/>
            <a:chExt cx="426720" cy="4123510"/>
          </a:xfrm>
        </p:grpSpPr>
        <p:sp>
          <p:nvSpPr>
            <p:cNvPr id="5" name="Rectangle 4"/>
            <p:cNvSpPr/>
            <p:nvPr/>
          </p:nvSpPr>
          <p:spPr>
            <a:xfrm>
              <a:off x="968828" y="1201783"/>
              <a:ext cx="426720" cy="4123509"/>
            </a:xfrm>
            <a:prstGeom prst="rect">
              <a:avLst/>
            </a:prstGeom>
            <a:solidFill>
              <a:srgbClr val="36EA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68828" y="1201782"/>
              <a:ext cx="324394" cy="4123510"/>
            </a:xfrm>
            <a:prstGeom prst="rect">
              <a:avLst/>
            </a:prstGeom>
            <a:solidFill>
              <a:srgbClr val="1B7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66775" y="85725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ucida Bright" panose="02040602050505020304" pitchFamily="18" charset="0"/>
              </a:rPr>
              <a:t>Some of my findings</a:t>
            </a:r>
            <a:endParaRPr lang="en-GB" sz="2400" b="1" dirty="0">
              <a:latin typeface="Lucida Bright" panose="020406020505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775" y="670351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Lucida Bright" panose="02040602050505020304" pitchFamily="18" charset="0"/>
              </a:rPr>
              <a:t>Messages discovered hidden in beer barrels provided evidence towards the conviction of Mary Queen of Scots. </a:t>
            </a:r>
            <a:endParaRPr lang="en-GB" dirty="0">
              <a:latin typeface="Lucida Bright" panose="02040602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775" y="1487521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Lucida Bright" panose="02040602050505020304" pitchFamily="18" charset="0"/>
              </a:rPr>
              <a:t>Nowadays steganography is mostly used by cybercriminals to hide malicious software. </a:t>
            </a:r>
            <a:endParaRPr lang="en-GB" dirty="0">
              <a:latin typeface="Lucida Bright" panose="02040602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775" y="2304691"/>
            <a:ext cx="789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Lucida Bright" panose="02040602050505020304" pitchFamily="18" charset="0"/>
              </a:rPr>
              <a:t>Steganography has a large potential in watermarking to protect against illegal distribution. </a:t>
            </a:r>
            <a:endParaRPr lang="en-GB" dirty="0">
              <a:latin typeface="Lucida Bright" panose="02040602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6775" y="3121861"/>
            <a:ext cx="763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Lucida Bright" panose="02040602050505020304" pitchFamily="18" charset="0"/>
              </a:rPr>
              <a:t>LSB modification can be countered using a technique called steganalysis:</a:t>
            </a:r>
            <a:endParaRPr lang="en-GB" dirty="0">
              <a:latin typeface="Lucida Bright" panose="020406020505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3609" y="3939031"/>
            <a:ext cx="2694516" cy="2681638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59" y="3939031"/>
            <a:ext cx="2694516" cy="26816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60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674" y="0"/>
            <a:ext cx="426720" cy="6858000"/>
            <a:chOff x="968828" y="1201782"/>
            <a:chExt cx="426720" cy="4123510"/>
          </a:xfrm>
        </p:grpSpPr>
        <p:sp>
          <p:nvSpPr>
            <p:cNvPr id="5" name="Rectangle 4"/>
            <p:cNvSpPr/>
            <p:nvPr/>
          </p:nvSpPr>
          <p:spPr>
            <a:xfrm>
              <a:off x="968828" y="1201783"/>
              <a:ext cx="426720" cy="4123509"/>
            </a:xfrm>
            <a:prstGeom prst="rect">
              <a:avLst/>
            </a:prstGeom>
            <a:solidFill>
              <a:srgbClr val="36EA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68828" y="1201782"/>
              <a:ext cx="324394" cy="4123510"/>
            </a:xfrm>
            <a:prstGeom prst="rect">
              <a:avLst/>
            </a:prstGeom>
            <a:solidFill>
              <a:srgbClr val="1B7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9625" y="66675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ucida Bright" panose="02040602050505020304" pitchFamily="18" charset="0"/>
              </a:rPr>
              <a:t>The Artefact</a:t>
            </a:r>
            <a:endParaRPr lang="en-GB" sz="2400" b="1" dirty="0">
              <a:latin typeface="Lucida Bright" panose="020406020505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7517" r="49497" b="57574"/>
          <a:stretch/>
        </p:blipFill>
        <p:spPr bwMode="auto">
          <a:xfrm>
            <a:off x="1025974" y="4736328"/>
            <a:ext cx="7831191" cy="18499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N:\Year 12 - 13\EPQ\Artefact\Solution\car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554" y="742298"/>
            <a:ext cx="4983502" cy="365297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99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674" y="0"/>
            <a:ext cx="426720" cy="6858000"/>
            <a:chOff x="968828" y="1201782"/>
            <a:chExt cx="426720" cy="4123510"/>
          </a:xfrm>
        </p:grpSpPr>
        <p:sp>
          <p:nvSpPr>
            <p:cNvPr id="5" name="Rectangle 4"/>
            <p:cNvSpPr/>
            <p:nvPr/>
          </p:nvSpPr>
          <p:spPr>
            <a:xfrm>
              <a:off x="968828" y="1201783"/>
              <a:ext cx="426720" cy="4123509"/>
            </a:xfrm>
            <a:prstGeom prst="rect">
              <a:avLst/>
            </a:prstGeom>
            <a:solidFill>
              <a:srgbClr val="36EA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68828" y="1201782"/>
              <a:ext cx="324394" cy="4123510"/>
            </a:xfrm>
            <a:prstGeom prst="rect">
              <a:avLst/>
            </a:prstGeom>
            <a:solidFill>
              <a:srgbClr val="1B7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08216" y="3704138"/>
            <a:ext cx="6648995" cy="2968214"/>
            <a:chOff x="1560443" y="184561"/>
            <a:chExt cx="6648995" cy="2968214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247"/>
            <a:stretch/>
          </p:blipFill>
          <p:spPr>
            <a:xfrm>
              <a:off x="1560443" y="184561"/>
              <a:ext cx="6648995" cy="296821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6699278" y="1118884"/>
              <a:ext cx="593277" cy="123107"/>
            </a:xfrm>
            <a:prstGeom prst="rect">
              <a:avLst/>
            </a:prstGeom>
            <a:solidFill>
              <a:srgbClr val="F9CF37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9528" y="1127254"/>
              <a:ext cx="93190" cy="114738"/>
            </a:xfrm>
            <a:prstGeom prst="rect">
              <a:avLst/>
            </a:prstGeom>
            <a:solidFill>
              <a:srgbClr val="F9CF37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50920" y="2279417"/>
              <a:ext cx="458439" cy="114738"/>
            </a:xfrm>
            <a:prstGeom prst="rect">
              <a:avLst/>
            </a:prstGeom>
            <a:solidFill>
              <a:srgbClr val="F9CF37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4" descr="N:\Year 12 - 13\EPQ\Artefact\Solution\testing stuff separately\pink pixels 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54" y="142822"/>
            <a:ext cx="6373883" cy="32861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5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674" y="0"/>
            <a:ext cx="426720" cy="6858000"/>
            <a:chOff x="968828" y="1201782"/>
            <a:chExt cx="426720" cy="4123510"/>
          </a:xfrm>
        </p:grpSpPr>
        <p:sp>
          <p:nvSpPr>
            <p:cNvPr id="5" name="Rectangle 4"/>
            <p:cNvSpPr/>
            <p:nvPr/>
          </p:nvSpPr>
          <p:spPr>
            <a:xfrm>
              <a:off x="968828" y="1201783"/>
              <a:ext cx="426720" cy="4123509"/>
            </a:xfrm>
            <a:prstGeom prst="rect">
              <a:avLst/>
            </a:prstGeom>
            <a:solidFill>
              <a:srgbClr val="36EA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68828" y="1201782"/>
              <a:ext cx="324394" cy="4123510"/>
            </a:xfrm>
            <a:prstGeom prst="rect">
              <a:avLst/>
            </a:prstGeom>
            <a:solidFill>
              <a:srgbClr val="1B7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9625" y="66675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Lucida Bright" panose="02040602050505020304" pitchFamily="18" charset="0"/>
              </a:rPr>
              <a:t>Evaluation</a:t>
            </a:r>
            <a:endParaRPr lang="en-GB" sz="2400" b="1" dirty="0">
              <a:latin typeface="Lucida Bright" panose="02040602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2178" y="824653"/>
            <a:ext cx="2872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i="1" dirty="0" smtClean="0">
                <a:latin typeface="Lucida Bright" pitchFamily="18" charset="0"/>
              </a:rPr>
              <a:t>What I have gained:</a:t>
            </a:r>
            <a:endParaRPr lang="en-GB" sz="2200" i="1" dirty="0">
              <a:latin typeface="Lucida Brigh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4205" y="1499882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 smtClean="0">
                <a:latin typeface="Lucida Bright" pitchFamily="18" charset="0"/>
              </a:rPr>
              <a:t>Time management skills</a:t>
            </a:r>
            <a:endParaRPr lang="en-GB" dirty="0">
              <a:latin typeface="Lucida Bright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497" y="2313198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 smtClean="0">
                <a:latin typeface="Lucida Bright" pitchFamily="18" charset="0"/>
              </a:rPr>
              <a:t>Keeping concise but thorough notes</a:t>
            </a:r>
            <a:endParaRPr lang="en-GB" dirty="0">
              <a:latin typeface="Lucida Bright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3497" y="3154821"/>
            <a:ext cx="655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 smtClean="0">
                <a:latin typeface="Lucida Bright" pitchFamily="18" charset="0"/>
              </a:rPr>
              <a:t>Practical insight into the application of steganography</a:t>
            </a:r>
            <a:endParaRPr lang="en-GB" dirty="0">
              <a:latin typeface="Lucida Bright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791" y="4022784"/>
            <a:ext cx="3108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i="1" dirty="0" smtClean="0">
                <a:latin typeface="Lucida Bright" pitchFamily="18" charset="0"/>
              </a:rPr>
              <a:t>What I would change:</a:t>
            </a:r>
            <a:endParaRPr lang="en-GB" sz="2200" i="1" dirty="0">
              <a:latin typeface="Lucida Bright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91" y="4698031"/>
            <a:ext cx="659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 smtClean="0">
                <a:latin typeface="Lucida Bright" pitchFamily="18" charset="0"/>
              </a:rPr>
              <a:t>Look for more reliable sources from reputable authors</a:t>
            </a:r>
            <a:endParaRPr lang="en-GB" dirty="0">
              <a:latin typeface="Lucida Brigh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3409" y="5557953"/>
            <a:ext cx="658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 smtClean="0">
                <a:latin typeface="Lucida Bright" pitchFamily="18" charset="0"/>
              </a:rPr>
              <a:t>Explore some already-existing steganography software</a:t>
            </a:r>
            <a:endParaRPr lang="en-GB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6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</TotalTime>
  <Words>165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Forrest</dc:creator>
  <cp:lastModifiedBy>015Forrest</cp:lastModifiedBy>
  <cp:revision>58</cp:revision>
  <dcterms:created xsi:type="dcterms:W3CDTF">2021-03-02T09:35:25Z</dcterms:created>
  <dcterms:modified xsi:type="dcterms:W3CDTF">2021-03-12T09:58:23Z</dcterms:modified>
</cp:coreProperties>
</file>