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50"/>
  </p:notesMasterIdLst>
  <p:handoutMasterIdLst>
    <p:handoutMasterId r:id="rId51"/>
  </p:handoutMasterIdLst>
  <p:sldIdLst>
    <p:sldId id="494" r:id="rId5"/>
    <p:sldId id="499" r:id="rId6"/>
    <p:sldId id="509" r:id="rId7"/>
    <p:sldId id="510" r:id="rId8"/>
    <p:sldId id="498" r:id="rId9"/>
    <p:sldId id="500" r:id="rId10"/>
    <p:sldId id="502" r:id="rId11"/>
    <p:sldId id="501" r:id="rId12"/>
    <p:sldId id="503" r:id="rId13"/>
    <p:sldId id="504" r:id="rId14"/>
    <p:sldId id="505" r:id="rId15"/>
    <p:sldId id="506" r:id="rId16"/>
    <p:sldId id="511" r:id="rId17"/>
    <p:sldId id="512" r:id="rId18"/>
    <p:sldId id="476" r:id="rId19"/>
    <p:sldId id="514" r:id="rId20"/>
    <p:sldId id="513" r:id="rId21"/>
    <p:sldId id="479" r:id="rId22"/>
    <p:sldId id="484" r:id="rId23"/>
    <p:sldId id="490" r:id="rId24"/>
    <p:sldId id="515" r:id="rId25"/>
    <p:sldId id="517" r:id="rId26"/>
    <p:sldId id="519" r:id="rId27"/>
    <p:sldId id="520" r:id="rId28"/>
    <p:sldId id="521" r:id="rId29"/>
    <p:sldId id="522" r:id="rId30"/>
    <p:sldId id="523" r:id="rId31"/>
    <p:sldId id="518" r:id="rId32"/>
    <p:sldId id="524" r:id="rId33"/>
    <p:sldId id="525" r:id="rId34"/>
    <p:sldId id="486" r:id="rId35"/>
    <p:sldId id="487" r:id="rId36"/>
    <p:sldId id="475" r:id="rId37"/>
    <p:sldId id="474" r:id="rId38"/>
    <p:sldId id="526" r:id="rId39"/>
    <p:sldId id="485" r:id="rId40"/>
    <p:sldId id="488" r:id="rId41"/>
    <p:sldId id="489" r:id="rId42"/>
    <p:sldId id="527" r:id="rId43"/>
    <p:sldId id="493" r:id="rId44"/>
    <p:sldId id="528" r:id="rId45"/>
    <p:sldId id="496" r:id="rId46"/>
    <p:sldId id="470" r:id="rId47"/>
    <p:sldId id="471" r:id="rId48"/>
    <p:sldId id="473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E991898-80C6-43A8-AE9C-EF990B0ADE32}">
          <p14:sldIdLst>
            <p14:sldId id="494"/>
            <p14:sldId id="499"/>
            <p14:sldId id="509"/>
            <p14:sldId id="510"/>
            <p14:sldId id="498"/>
            <p14:sldId id="500"/>
            <p14:sldId id="502"/>
            <p14:sldId id="501"/>
            <p14:sldId id="503"/>
            <p14:sldId id="504"/>
            <p14:sldId id="505"/>
            <p14:sldId id="506"/>
          </p14:sldIdLst>
        </p14:section>
        <p14:section name="Node" id="{4F400768-377E-4DB6-AFC6-FDBF565C511E}">
          <p14:sldIdLst>
            <p14:sldId id="511"/>
            <p14:sldId id="512"/>
            <p14:sldId id="476"/>
            <p14:sldId id="514"/>
            <p14:sldId id="513"/>
            <p14:sldId id="479"/>
            <p14:sldId id="484"/>
            <p14:sldId id="490"/>
          </p14:sldIdLst>
        </p14:section>
        <p14:section name="Express" id="{56F5FED9-771E-4600-83EB-8DE0507CE497}">
          <p14:sldIdLst>
            <p14:sldId id="515"/>
            <p14:sldId id="517"/>
            <p14:sldId id="519"/>
            <p14:sldId id="520"/>
            <p14:sldId id="521"/>
            <p14:sldId id="522"/>
            <p14:sldId id="523"/>
            <p14:sldId id="518"/>
          </p14:sldIdLst>
        </p14:section>
        <p14:section name="MongoDb" id="{9387BE86-33FD-478C-B74F-07F35E6F116B}">
          <p14:sldIdLst>
            <p14:sldId id="524"/>
            <p14:sldId id="525"/>
            <p14:sldId id="486"/>
            <p14:sldId id="487"/>
            <p14:sldId id="475"/>
            <p14:sldId id="474"/>
            <p14:sldId id="526"/>
            <p14:sldId id="485"/>
            <p14:sldId id="488"/>
            <p14:sldId id="489"/>
          </p14:sldIdLst>
        </p14:section>
        <p14:section name="Angular" id="{C3E94D62-5A7E-40C9-9A52-1B65B3CF06EF}">
          <p14:sldIdLst>
            <p14:sldId id="527"/>
            <p14:sldId id="493"/>
            <p14:sldId id="528"/>
            <p14:sldId id="496"/>
          </p14:sldIdLst>
        </p14:section>
        <p14:section name="Wrap up" id="{48C4374F-74A7-456F-B06F-458C1F6CD9B4}">
          <p14:sldIdLst>
            <p14:sldId id="470"/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5C8"/>
    <a:srgbClr val="2F22AE"/>
    <a:srgbClr val="EF8B19"/>
    <a:srgbClr val="933D8D"/>
    <a:srgbClr val="6E97C8"/>
    <a:srgbClr val="6893C6"/>
    <a:srgbClr val="22AFE7"/>
    <a:srgbClr val="00508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2" autoAdjust="0"/>
    <p:restoredTop sz="71073" autoAdjust="0"/>
  </p:normalViewPr>
  <p:slideViewPr>
    <p:cSldViewPr>
      <p:cViewPr varScale="1">
        <p:scale>
          <a:sx n="68" d="100"/>
          <a:sy n="68" d="100"/>
        </p:scale>
        <p:origin x="121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copy</a:t>
            </a:r>
            <a:r>
              <a:rPr lang="en-US" baseline="0" dirty="0" smtClean="0"/>
              <a:t> to clipboard</a:t>
            </a:r>
          </a:p>
          <a:p>
            <a:r>
              <a:rPr lang="en-US" baseline="0" dirty="0" smtClean="0"/>
              <a:t>2) open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window</a:t>
            </a:r>
          </a:p>
          <a:p>
            <a:r>
              <a:rPr lang="en-US" baseline="0" dirty="0" smtClean="0"/>
              <a:t>3) &gt; </a:t>
            </a:r>
            <a:r>
              <a:rPr lang="en-US" b="1" baseline="0" dirty="0" smtClean="0"/>
              <a:t>copy con nodeserver.js</a:t>
            </a:r>
          </a:p>
          <a:p>
            <a:r>
              <a:rPr lang="en-US" baseline="0" dirty="0" smtClean="0"/>
              <a:t>3) paste from clipboard</a:t>
            </a:r>
          </a:p>
          <a:p>
            <a:r>
              <a:rPr lang="en-US" baseline="0" dirty="0" smtClean="0"/>
              <a:t>4) ^z to end “copy from console”</a:t>
            </a:r>
          </a:p>
          <a:p>
            <a:r>
              <a:rPr lang="en-US" baseline="0" dirty="0" smtClean="0"/>
              <a:t>5) &gt; </a:t>
            </a:r>
            <a:r>
              <a:rPr lang="en-US" b="1" baseline="0" dirty="0" smtClean="0"/>
              <a:t>node </a:t>
            </a:r>
            <a:r>
              <a:rPr lang="en-US" b="1" baseline="0" dirty="0" err="1" smtClean="0"/>
              <a:t>nodeserver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(or </a:t>
            </a:r>
            <a:r>
              <a:rPr lang="en-US" b="1" baseline="0" dirty="0" smtClean="0"/>
              <a:t>node-debug </a:t>
            </a:r>
            <a:r>
              <a:rPr lang="en-US" b="1" baseline="0" dirty="0" err="1" smtClean="0"/>
              <a:t>nodeserver</a:t>
            </a:r>
            <a:r>
              <a:rPr lang="en-US" b="0" baseline="0" dirty="0" smtClean="0"/>
              <a:t> with node-inspector installed</a:t>
            </a:r>
            <a:endParaRPr lang="en-US" b="1" baseline="0" dirty="0" smtClean="0"/>
          </a:p>
          <a:p>
            <a:r>
              <a:rPr lang="en-US" dirty="0" smtClean="0"/>
              <a:t>6)</a:t>
            </a:r>
            <a:r>
              <a:rPr lang="en-US" baseline="0" dirty="0" smtClean="0"/>
              <a:t> Open browser to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http://localhost:1337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7) when done, kill it with ^c</a:t>
            </a:r>
            <a:r>
              <a:rPr lang="en-US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then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 nodeserver.js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see</a:t>
            </a:r>
            <a:r>
              <a:rPr lang="en-US" baseline="0" dirty="0" smtClean="0"/>
              <a:t> it, p</a:t>
            </a:r>
            <a:r>
              <a:rPr lang="en-US" dirty="0" smtClean="0"/>
              <a:t>aste the following in express-gen’s  .bin/www and run with “node-debug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bin.www</a:t>
            </a:r>
            <a:r>
              <a:rPr lang="en-US" baseline="0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loggingMiddleware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console.log('request path: ' +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req.path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next();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('hello ' + 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req.params.x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'world'));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(err,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res.status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err.status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500)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.send(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'** no unicorns here **');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require('express'), 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app     = express();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loggingMiddleware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('/',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('/bad', function(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next(new Error("bad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bad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bad")); </a:t>
            </a: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('/:x', 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errorMiddleware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(3000);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5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257" y="952500"/>
            <a:ext cx="9144000" cy="4953000"/>
          </a:xfrm>
          <a:prstGeom prst="rect">
            <a:avLst/>
          </a:prstGeom>
          <a:solidFill>
            <a:srgbClr val="6893C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29" y="1638300"/>
            <a:ext cx="9136743" cy="3581400"/>
          </a:xfrm>
        </p:spPr>
        <p:txBody>
          <a:bodyPr anchor="ctr"/>
          <a:lstStyle>
            <a:lvl1pPr marL="0" indent="0" algn="ctr">
              <a:buNone/>
              <a:defRPr sz="6600" b="0">
                <a:solidFill>
                  <a:schemeClr val="bg1"/>
                </a:solidFill>
                <a:latin typeface="Tekton Pro"/>
                <a:cs typeface="Segoe UI" pitchFamily="34" charset="0"/>
              </a:defRPr>
            </a:lvl1pPr>
          </a:lstStyle>
          <a:p>
            <a:r>
              <a:rPr lang="en-US" dirty="0" smtClean="0"/>
              <a:t>Click to edit banner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8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uiExpan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0" y="313395"/>
            <a:ext cx="9144001" cy="75340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43440" tIns="89650" rIns="143440" bIns="89650" rtlCol="0" anchor="ctr">
            <a:normAutofit fontScale="97500"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1" kern="1200" cap="none" spc="-76" baseline="0">
                <a:ln w="3175">
                  <a:noFill/>
                </a:ln>
                <a:solidFill>
                  <a:schemeClr val="lt1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97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41" r:id="rId5"/>
    <p:sldLayoutId id="2147483736" r:id="rId6"/>
    <p:sldLayoutId id="2147483742" r:id="rId7"/>
    <p:sldLayoutId id="2147483738" r:id="rId8"/>
    <p:sldLayoutId id="214748374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3200" b="1" dirty="0" smtClean="0">
          <a:solidFill>
            <a:schemeClr val="bg1"/>
          </a:solidFill>
          <a:latin typeface="Segoe UI" panose="020B0502040204020203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2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-13873163" rtl="0" eaLnBrk="1" fontAlgn="base" hangingPunct="1">
        <a:spcBef>
          <a:spcPts val="12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-13873163" rtl="0" eaLnBrk="1" fontAlgn="base" hangingPunct="1">
        <a:spcBef>
          <a:spcPts val="12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rep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org/" TargetMode="External"/><Relationship Id="rId2" Type="http://schemas.openxmlformats.org/officeDocument/2006/relationships/hyperlink" Target="http://nodejs.org/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generator/blob/master/README.md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-inspector/node-inspector/blob/master/README.md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nodejs.org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reezejs.com/" TargetMode="External"/><Relationship Id="rId5" Type="http://schemas.openxmlformats.org/officeDocument/2006/relationships/hyperlink" Target="http://angularjs.org/" TargetMode="External"/><Relationship Id="rId4" Type="http://schemas.openxmlformats.org/officeDocument/2006/relationships/hyperlink" Target="http://expressjs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e mean people born that wa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r="6995"/>
          <a:stretch/>
        </p:blipFill>
        <p:spPr bwMode="auto">
          <a:xfrm>
            <a:off x="0" y="-21771"/>
            <a:ext cx="9144000" cy="69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52400" y="990600"/>
            <a:ext cx="7924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  <a:latin typeface="Tekton Pro" pitchFamily="34" charset="0"/>
              </a:rPr>
              <a:t>Get </a:t>
            </a:r>
            <a:r>
              <a:rPr lang="en-US" sz="6600" dirty="0">
                <a:latin typeface="Tekton Pro" pitchFamily="34" charset="0"/>
              </a:rPr>
              <a:t>MEAN</a:t>
            </a:r>
            <a:r>
              <a:rPr lang="en-US" sz="6600" dirty="0">
                <a:solidFill>
                  <a:srgbClr val="0070C0"/>
                </a:solidFill>
                <a:latin typeface="Tekton Pro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277386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>
                <a:solidFill>
                  <a:schemeClr val="tx1"/>
                </a:solidFill>
                <a:latin typeface="Tekton Pro" pitchFamily="34" charset="0"/>
              </a:rPr>
              <a:t>MEAN</a:t>
            </a:r>
            <a:r>
              <a:rPr lang="en-US" dirty="0">
                <a:latin typeface="Tekton Pro" pitchFamily="34" charset="0"/>
              </a:rPr>
              <a:t> has 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favorable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79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has favorable economics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524000" y="1600200"/>
            <a:ext cx="7391400" cy="46482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Quick time-to-market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Free open source 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>
                <a:solidFill>
                  <a:schemeClr val="accent1"/>
                </a:solidFill>
              </a:rPr>
              <a:t>C</a:t>
            </a:r>
            <a:r>
              <a:rPr lang="en-US" sz="2800" kern="0" dirty="0" smtClean="0">
                <a:solidFill>
                  <a:schemeClr val="accent1"/>
                </a:solidFill>
              </a:rPr>
              <a:t>ompetitive support costs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Scales out on commodity h/w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Multi-vendor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Cross-platform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Cloud &amp; on-</a:t>
            </a:r>
            <a:r>
              <a:rPr lang="en-US" sz="2800" kern="0" dirty="0" err="1" smtClean="0">
                <a:solidFill>
                  <a:schemeClr val="accent1"/>
                </a:solidFill>
              </a:rPr>
              <a:t>prem</a:t>
            </a:r>
            <a:endParaRPr lang="en-US" sz="2800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8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01574"/>
              </p:ext>
            </p:extLst>
          </p:nvPr>
        </p:nvGraphicFramePr>
        <p:xfrm>
          <a:off x="838200" y="2133600"/>
          <a:ext cx="7924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  <a:gridCol w="5486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ode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runtime environment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xpress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web app framework</a:t>
                      </a:r>
                      <a:endParaRPr lang="en-US" sz="3200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3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ongoDb</a:t>
                      </a:r>
                      <a:endParaRPr kumimoji="0" 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ngular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client app framework</a:t>
                      </a:r>
                      <a:endParaRPr lang="en-US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12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Node</a:t>
            </a:r>
            <a:r>
              <a:rPr lang="en-US" dirty="0" smtClean="0"/>
              <a:t> is a</a:t>
            </a:r>
          </a:p>
          <a:p>
            <a:r>
              <a:rPr lang="en-US" dirty="0" smtClean="0"/>
              <a:t>JavaScript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5997"/>
            <a:ext cx="6738959" cy="22860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REPL</a:t>
            </a:r>
            <a:endParaRPr lang="en-US" dirty="0"/>
          </a:p>
        </p:txBody>
      </p:sp>
      <p:sp>
        <p:nvSpPr>
          <p:cNvPr id="6" name="Rectangle 5">
            <a:hlinkClick r:id="rId3"/>
          </p:cNvPr>
          <p:cNvSpPr/>
          <p:nvPr/>
        </p:nvSpPr>
        <p:spPr bwMode="auto">
          <a:xfrm>
            <a:off x="4648200" y="495300"/>
            <a:ext cx="1066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3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dirty="0" smtClean="0"/>
              <a:t>Node modularity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7696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Build modules with modules</a:t>
            </a:r>
            <a:endParaRPr lang="en-US" sz="28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7200"/>
              </a:spcBef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Core modules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Console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b="0" dirty="0" smtClean="0">
                <a:solidFill>
                  <a:srgbClr val="0070C0"/>
                </a:solidFill>
              </a:rPr>
              <a:t>Crypto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File System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b="0" dirty="0" smtClean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b="0" dirty="0" smtClean="0">
                <a:solidFill>
                  <a:srgbClr val="0070C0"/>
                </a:solidFill>
              </a:rPr>
              <a:t>Process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Timers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Utils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b="0" dirty="0" smtClean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npm</a:t>
            </a:r>
            <a:r>
              <a:rPr lang="en-US" sz="2800" b="0" dirty="0" smtClean="0">
                <a:solidFill>
                  <a:srgbClr val="0070C0"/>
                </a:solidFill>
              </a:rPr>
              <a:t> package manager for external modules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 bwMode="auto">
          <a:xfrm>
            <a:off x="1066800" y="2959952"/>
            <a:ext cx="2133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>
            <a:hlinkClick r:id="rId3"/>
          </p:cNvPr>
          <p:cNvSpPr/>
          <p:nvPr/>
        </p:nvSpPr>
        <p:spPr bwMode="auto">
          <a:xfrm>
            <a:off x="990600" y="5812632"/>
            <a:ext cx="838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225" y="2021740"/>
            <a:ext cx="4572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= require('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exports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2694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dirty="0" smtClean="0"/>
              <a:t>Node for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70C0"/>
                </a:solidFill>
              </a:rPr>
              <a:t>Core </a:t>
            </a:r>
            <a:r>
              <a:rPr lang="en-US" sz="2800" b="0" dirty="0" smtClean="0">
                <a:solidFill>
                  <a:srgbClr val="0070C0"/>
                </a:solidFill>
              </a:rPr>
              <a:t>server modules</a:t>
            </a:r>
            <a:endParaRPr lang="en-US" sz="2800" b="0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Http &amp; Https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Net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(TCP)</a:t>
            </a:r>
            <a:endParaRPr lang="en-US" sz="1600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Path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URL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Zlib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Just the basics</a:t>
            </a:r>
            <a:endParaRPr lang="en-US" sz="2800" b="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 bwMode="auto">
          <a:xfrm>
            <a:off x="1066800" y="1752600"/>
            <a:ext cx="2133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37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dirty="0" smtClean="0"/>
              <a:t>Node notables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70C0"/>
                </a:solidFill>
              </a:rPr>
              <a:t>Written </a:t>
            </a:r>
            <a:r>
              <a:rPr lang="en-US" sz="2800" i="1" dirty="0">
                <a:solidFill>
                  <a:srgbClr val="0070C0"/>
                </a:solidFill>
              </a:rPr>
              <a:t>for</a:t>
            </a:r>
            <a:r>
              <a:rPr lang="en-US" sz="2800" b="0" dirty="0">
                <a:solidFill>
                  <a:srgbClr val="0070C0"/>
                </a:solidFill>
              </a:rPr>
              <a:t> JavaScript, not </a:t>
            </a:r>
            <a:r>
              <a:rPr lang="en-US" sz="2800" b="0" i="1" dirty="0">
                <a:solidFill>
                  <a:srgbClr val="0070C0"/>
                </a:solidFill>
              </a:rPr>
              <a:t>in</a:t>
            </a:r>
            <a:r>
              <a:rPr lang="en-US" sz="2800" b="0" dirty="0">
                <a:solidFill>
                  <a:srgbClr val="0070C0"/>
                </a:solidFill>
              </a:rPr>
              <a:t> Javascript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70C0"/>
                </a:solidFill>
              </a:rPr>
              <a:t>ECMAScript </a:t>
            </a:r>
            <a:r>
              <a:rPr lang="en-US" sz="2800" b="0" dirty="0" smtClean="0">
                <a:solidFill>
                  <a:srgbClr val="0070C0"/>
                </a:solidFill>
              </a:rPr>
              <a:t>5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(ES6 soon)</a:t>
            </a:r>
            <a:endParaRPr lang="en-US" sz="2800" b="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No DOM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(no browser, no shims)</a:t>
            </a:r>
            <a:endParaRPr lang="en-US" sz="2800" b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Single event loop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(no threads, no concurrency issues)</a:t>
            </a:r>
          </a:p>
        </p:txBody>
      </p:sp>
    </p:spTree>
    <p:extLst>
      <p:ext uri="{BB962C8B-B14F-4D97-AF65-F5344CB8AC3E}">
        <p14:creationId xmlns:p14="http://schemas.microsoft.com/office/powerpoint/2010/main" val="1437888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 bwMode="auto">
          <a:xfrm>
            <a:off x="2541469" y="1524000"/>
            <a:ext cx="0" cy="4953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577196" y="3805146"/>
            <a:ext cx="0" cy="1524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057400" y="3805146"/>
            <a:ext cx="0" cy="1524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49106" y="3805146"/>
            <a:ext cx="0" cy="1524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106947" y="3805146"/>
            <a:ext cx="0" cy="1524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575649" y="3805146"/>
            <a:ext cx="0" cy="15240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Events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2336680" y="6019800"/>
            <a:ext cx="381000" cy="381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ekton Pro" pitchFamily="34" charset="0"/>
              </a:rPr>
              <a:t>R</a:t>
            </a:r>
            <a:endParaRPr lang="en-US" sz="2000" dirty="0">
              <a:solidFill>
                <a:schemeClr val="bg1"/>
              </a:solidFill>
              <a:latin typeface="Tekton Pro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36680" y="5531688"/>
            <a:ext cx="381000" cy="381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ekton Pro" pitchFamily="34" charset="0"/>
              </a:rPr>
              <a:t>R</a:t>
            </a:r>
            <a:endParaRPr lang="en-US" sz="2000" dirty="0">
              <a:solidFill>
                <a:schemeClr val="bg1"/>
              </a:solidFill>
              <a:latin typeface="Tekton Pro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71600" y="4391742"/>
            <a:ext cx="2383768" cy="386032"/>
            <a:chOff x="1525438" y="4288766"/>
            <a:chExt cx="2383768" cy="386032"/>
          </a:xfrm>
        </p:grpSpPr>
        <p:sp>
          <p:nvSpPr>
            <p:cNvPr id="6" name="Oval 5"/>
            <p:cNvSpPr/>
            <p:nvPr/>
          </p:nvSpPr>
          <p:spPr bwMode="auto">
            <a:xfrm>
              <a:off x="1525438" y="4293798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023614" y="4288766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41532" y="4288766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528206" y="4288766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21790" y="4288766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 flipH="1">
            <a:off x="1577196" y="5334000"/>
            <a:ext cx="2008189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577195" y="3805146"/>
            <a:ext cx="2008189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 bwMode="auto">
          <a:xfrm>
            <a:off x="1257359" y="3805146"/>
            <a:ext cx="2260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</a:t>
            </a:r>
            <a:r>
              <a:rPr lang="en-US" sz="1800" baseline="-25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0</a:t>
            </a:r>
            <a:endParaRPr lang="en-US" sz="1800" baseline="-25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809779" y="3805146"/>
            <a:ext cx="2260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</a:t>
            </a:r>
            <a:r>
              <a:rPr lang="en-US" sz="1800" baseline="-25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1</a:t>
            </a:r>
            <a:endParaRPr lang="en-US" sz="1800" baseline="-25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90870" y="3805146"/>
            <a:ext cx="2260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</a:t>
            </a:r>
            <a:r>
              <a:rPr lang="en-US" sz="1800" baseline="-25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2</a:t>
            </a:r>
            <a:endParaRPr lang="en-US" sz="1800" baseline="-25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2839556" y="3805146"/>
            <a:ext cx="2260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</a:t>
            </a:r>
            <a:r>
              <a:rPr lang="en-US" sz="1800" baseline="-25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3</a:t>
            </a:r>
            <a:endParaRPr lang="en-US" sz="1800" baseline="-25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91841" y="3805146"/>
            <a:ext cx="2260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</a:t>
            </a:r>
            <a:r>
              <a:rPr lang="en-US" sz="1800" baseline="-250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4</a:t>
            </a:r>
            <a:endParaRPr lang="en-US" sz="1800" baseline="-250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8303" y="4272645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Thread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Pool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pic>
        <p:nvPicPr>
          <p:cNvPr id="1026" name="Picture 2" descr="http://www.faithwithoutborders.com/wp-data/uploads/2012/07/Wait-Traffic-Sig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89" y="2948727"/>
            <a:ext cx="699234" cy="6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336680" y="1295400"/>
            <a:ext cx="381000" cy="381000"/>
          </a:xfrm>
          <a:prstGeom prst="ellipse">
            <a:avLst/>
          </a:prstGeom>
          <a:solidFill>
            <a:srgbClr val="22AFE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36680" y="1828800"/>
            <a:ext cx="381000" cy="381000"/>
          </a:xfrm>
          <a:prstGeom prst="ellipse">
            <a:avLst/>
          </a:prstGeom>
          <a:solidFill>
            <a:srgbClr val="22AFE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36680" y="2335602"/>
            <a:ext cx="381000" cy="381000"/>
          </a:xfrm>
          <a:prstGeom prst="ellipse">
            <a:avLst/>
          </a:prstGeom>
          <a:solidFill>
            <a:srgbClr val="22AFE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</a:t>
            </a:r>
            <a:endParaRPr lang="en-US" sz="2000" dirty="0">
              <a:latin typeface="Tekton Pro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68401" y="1143000"/>
            <a:ext cx="3407931" cy="5181600"/>
            <a:chOff x="5568401" y="1143000"/>
            <a:chExt cx="3407931" cy="5181600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5758901" y="1371600"/>
              <a:ext cx="0" cy="4953000"/>
            </a:xfrm>
            <a:prstGeom prst="line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>
              <a:off x="5568401" y="5927172"/>
              <a:ext cx="381000" cy="3810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Tekton Pro" pitchFamily="34" charset="0"/>
                </a:rPr>
                <a:t>R</a:t>
              </a:r>
              <a:endParaRPr lang="en-US" sz="2000" dirty="0">
                <a:solidFill>
                  <a:schemeClr val="bg1"/>
                </a:solidFill>
                <a:latin typeface="Tekton Pro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568401" y="5477248"/>
              <a:ext cx="381000" cy="3810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Tekton Pro" pitchFamily="34" charset="0"/>
                </a:rPr>
                <a:t>R</a:t>
              </a:r>
              <a:endParaRPr lang="en-US" sz="2000" dirty="0">
                <a:solidFill>
                  <a:schemeClr val="bg1"/>
                </a:solidFill>
                <a:latin typeface="Tekton Pro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568401" y="4095635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10733" y="4082145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828651" y="4082145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315325" y="4082145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308909" y="4082145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5568401" y="1143000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568401" y="1676400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568401" y="2155143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6942927" y="3491505"/>
              <a:ext cx="1447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2060"/>
                  </a:solidFill>
                  <a:latin typeface="Tekton Pro" pitchFamily="34" charset="0"/>
                </a:rPr>
                <a:t>Zz</a:t>
              </a:r>
              <a:r>
                <a:rPr lang="en-US" sz="2000" dirty="0" err="1" smtClean="0">
                  <a:solidFill>
                    <a:srgbClr val="002060"/>
                  </a:solidFill>
                  <a:latin typeface="Tekton Pro" pitchFamily="34" charset="0"/>
                </a:rPr>
                <a:t>z</a:t>
              </a:r>
              <a:r>
                <a:rPr lang="en-US" dirty="0" err="1" smtClean="0">
                  <a:solidFill>
                    <a:srgbClr val="002060"/>
                  </a:solidFill>
                  <a:latin typeface="Tekton Pro" pitchFamily="34" charset="0"/>
                </a:rPr>
                <a:t>z</a:t>
              </a:r>
              <a:r>
                <a:rPr lang="en-US" sz="1600" dirty="0" err="1" smtClean="0">
                  <a:solidFill>
                    <a:srgbClr val="002060"/>
                  </a:solidFill>
                  <a:latin typeface="Tekton Pro" pitchFamily="34" charset="0"/>
                </a:rPr>
                <a:t>z</a:t>
              </a:r>
              <a:r>
                <a:rPr lang="en-US" sz="1400" dirty="0" err="1" smtClean="0">
                  <a:solidFill>
                    <a:srgbClr val="002060"/>
                  </a:solidFill>
                  <a:latin typeface="Tekton Pro" pitchFamily="34" charset="0"/>
                </a:rPr>
                <a:t>zzzz</a:t>
              </a:r>
              <a:endParaRPr lang="en-US" sz="24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115297" y="4191000"/>
              <a:ext cx="590303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19050" cap="flat" cmpd="sng" algn="ctr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6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6115297" y="4386979"/>
              <a:ext cx="590303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19050" cap="flat" cmpd="sng" algn="ctr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6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Oval 73"/>
            <p:cNvSpPr/>
            <p:nvPr/>
          </p:nvSpPr>
          <p:spPr bwMode="auto">
            <a:xfrm>
              <a:off x="5568401" y="2593002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568401" y="3028740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568401" y="3495655"/>
              <a:ext cx="381000" cy="381000"/>
            </a:xfrm>
            <a:prstGeom prst="ellipse">
              <a:avLst/>
            </a:prstGeom>
            <a:solidFill>
              <a:srgbClr val="22AFE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R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568401" y="5050777"/>
              <a:ext cx="381000" cy="3810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Tekton Pro" pitchFamily="34" charset="0"/>
                </a:rPr>
                <a:t>R</a:t>
              </a:r>
              <a:endParaRPr lang="en-US" sz="2000" dirty="0">
                <a:solidFill>
                  <a:schemeClr val="bg1"/>
                </a:solidFill>
                <a:latin typeface="Tekton Pro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5568401" y="4615039"/>
              <a:ext cx="381000" cy="3810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Tekton Pro" pitchFamily="34" charset="0"/>
                </a:rPr>
                <a:t>R</a:t>
              </a:r>
              <a:endParaRPr lang="en-US" sz="2000" dirty="0">
                <a:solidFill>
                  <a:schemeClr val="bg1"/>
                </a:solidFill>
                <a:latin typeface="Tekton Pro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848306" y="4615039"/>
              <a:ext cx="212802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While some other </a:t>
              </a:r>
              <a:r>
                <a:rPr lang="en-US" sz="1600" dirty="0" err="1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async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 process works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880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node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639431"/>
            <a:ext cx="6858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http = require('http');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http.createServer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(function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console.log("Got a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 from '"+req.url+'';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let's respond");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(200, {'Content-Type': 'text/plain'});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('Hello World\n');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.listen(1337, '127.0.0.1');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console.log('Server running at http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://localhost:1337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/');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862" y="1143000"/>
            <a:ext cx="2254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nodeserver.js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launch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29749"/>
            <a:ext cx="4633764" cy="10656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8655" y="5105400"/>
            <a:ext cx="1295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browse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463354"/>
            <a:ext cx="6858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nodeserver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::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w/o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ode-debug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nodeserver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w/ debugger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6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kern="1200" dirty="0">
                <a:solidFill>
                  <a:prstClr val="black"/>
                </a:solidFill>
                <a:latin typeface="Tekton Pro" pitchFamily="34" charset="0"/>
                <a:cs typeface="+mn-cs"/>
              </a:rPr>
              <a:t>MEAN</a:t>
            </a: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 is a </a:t>
            </a:r>
            <a:b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</a:b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JavaScript tech stack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1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Design Considerations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47800" y="1981200"/>
            <a:ext cx="7010400" cy="42672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en-US" sz="2800" kern="0" dirty="0" err="1" smtClean="0">
                <a:solidFill>
                  <a:schemeClr val="accent1"/>
                </a:solidFill>
              </a:rPr>
              <a:t>Async</a:t>
            </a:r>
            <a:r>
              <a:rPr lang="en-US" sz="2800" kern="0" dirty="0" smtClean="0">
                <a:solidFill>
                  <a:schemeClr val="accent1"/>
                </a:solidFill>
              </a:rPr>
              <a:t> paradigm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Don’t linger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Server management is your responsibility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Ideal workload: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accent1"/>
                </a:solidFill>
              </a:rPr>
              <a:t>I/O bound</a:t>
            </a:r>
          </a:p>
          <a:p>
            <a:pPr>
              <a:spcBef>
                <a:spcPts val="8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Low </a:t>
            </a:r>
            <a:r>
              <a:rPr lang="en-US" sz="2400" dirty="0">
                <a:solidFill>
                  <a:schemeClr val="accent1"/>
                </a:solidFill>
              </a:rPr>
              <a:t>computation</a:t>
            </a:r>
          </a:p>
          <a:p>
            <a:pPr>
              <a:spcBef>
                <a:spcPts val="8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Dispatch </a:t>
            </a:r>
            <a:r>
              <a:rPr lang="en-US" sz="2400" dirty="0">
                <a:solidFill>
                  <a:schemeClr val="accent1"/>
                </a:solidFill>
              </a:rPr>
              <a:t>to external services for heavy lifting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endParaRPr lang="en-US" sz="2800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31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Express </a:t>
            </a:r>
            <a:r>
              <a:rPr lang="en-US" dirty="0" smtClean="0"/>
              <a:t>is a node</a:t>
            </a:r>
          </a:p>
          <a:p>
            <a:r>
              <a:rPr lang="en-US" dirty="0" smtClean="0"/>
              <a:t>web app framework</a:t>
            </a:r>
          </a:p>
        </p:txBody>
      </p:sp>
    </p:spTree>
    <p:extLst>
      <p:ext uri="{BB962C8B-B14F-4D97-AF65-F5344CB8AC3E}">
        <p14:creationId xmlns:p14="http://schemas.microsoft.com/office/powerpoint/2010/main" val="2287799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dirty="0"/>
              <a:t>What’s a </a:t>
            </a:r>
            <a:r>
              <a:rPr lang="en-US" dirty="0" smtClean="0">
                <a:solidFill>
                  <a:schemeClr val="tx1"/>
                </a:solidFill>
              </a:rPr>
              <a:t>node web </a:t>
            </a:r>
            <a:r>
              <a:rPr lang="en-US" dirty="0">
                <a:solidFill>
                  <a:schemeClr val="tx1"/>
                </a:solidFill>
              </a:rPr>
              <a:t>app framework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145384"/>
            <a:ext cx="7696200" cy="5103016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a node module</a:t>
            </a:r>
            <a:endParaRPr lang="en-US" sz="2800" b="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070C0"/>
                </a:solidFill>
              </a:rPr>
              <a:t>enriches node’s native HTTP/HTTPS</a:t>
            </a:r>
            <a:endParaRPr lang="en-US" sz="2800" b="0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extend request/response object with convenience members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serve selected static files to clients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route parameterized </a:t>
            </a:r>
            <a:r>
              <a:rPr lang="en-US" dirty="0" err="1">
                <a:solidFill>
                  <a:srgbClr val="0070C0"/>
                </a:solidFill>
              </a:rPr>
              <a:t>api</a:t>
            </a:r>
            <a:r>
              <a:rPr lang="en-US" dirty="0">
                <a:solidFill>
                  <a:srgbClr val="0070C0"/>
                </a:solidFill>
              </a:rPr>
              <a:t> requests to dynamic handlers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build dynamic html pages with a view engine (several)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redirect requests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handle </a:t>
            </a:r>
            <a:r>
              <a:rPr lang="en-US" dirty="0">
                <a:solidFill>
                  <a:srgbClr val="0070C0"/>
                </a:solidFill>
              </a:rPr>
              <a:t>errors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manage cookies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log activity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authentication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CORS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… </a:t>
            </a:r>
            <a:r>
              <a:rPr lang="en-US" sz="1600" i="1" dirty="0" smtClean="0">
                <a:solidFill>
                  <a:srgbClr val="0070C0"/>
                </a:solidFill>
              </a:rPr>
              <a:t>much more</a:t>
            </a:r>
            <a:r>
              <a:rPr lang="en-US" dirty="0" smtClean="0">
                <a:solidFill>
                  <a:srgbClr val="0070C0"/>
                </a:solidFill>
              </a:rPr>
              <a:t> …</a:t>
            </a:r>
          </a:p>
          <a:p>
            <a:pPr marL="400050" lvl="1" indent="0">
              <a:spcBef>
                <a:spcPts val="400"/>
              </a:spcBef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019800"/>
            <a:ext cx="9144000" cy="662647"/>
            <a:chOff x="0" y="5562601"/>
            <a:chExt cx="9144000" cy="700023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562601"/>
              <a:ext cx="9144000" cy="636705"/>
            </a:xfrm>
            <a:prstGeom prst="rect">
              <a:avLst/>
            </a:prstGeom>
            <a:solidFill>
              <a:srgbClr val="EF8B1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0" y="5638073"/>
              <a:ext cx="9144000" cy="624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Express does not do all this itself</a:t>
              </a:r>
              <a:endPara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ekton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03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Express</a:t>
            </a:r>
            <a:r>
              <a:rPr lang="en-US" dirty="0" smtClean="0"/>
              <a:t> is a </a:t>
            </a:r>
            <a:br>
              <a:rPr lang="en-US" dirty="0" smtClean="0"/>
            </a:br>
            <a:r>
              <a:rPr lang="en-US" dirty="0" smtClean="0"/>
              <a:t>stack </a:t>
            </a:r>
            <a:r>
              <a:rPr lang="en-US" dirty="0"/>
              <a:t>of </a:t>
            </a:r>
            <a:r>
              <a:rPr lang="en-US" dirty="0" smtClean="0"/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77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is a function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295400"/>
            <a:ext cx="7162800" cy="1725571"/>
            <a:chOff x="228600" y="1243519"/>
            <a:chExt cx="7162800" cy="1725571"/>
          </a:xfrm>
        </p:grpSpPr>
        <p:sp>
          <p:nvSpPr>
            <p:cNvPr id="8" name="Rectangle 7"/>
            <p:cNvSpPr/>
            <p:nvPr/>
          </p:nvSpPr>
          <p:spPr>
            <a:xfrm>
              <a:off x="304800" y="1768761"/>
              <a:ext cx="70866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loggingMiddleware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req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res, next) 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console.log('request path: ' +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req.path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next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continue with next middleware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1243519"/>
              <a:ext cx="55803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takes </a:t>
              </a: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request, response, </a:t>
              </a:r>
              <a:r>
                <a:rPr lang="en-US" sz="2800" kern="0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do-next</a:t>
              </a:r>
              <a:endParaRPr lang="en-US" sz="2800" kern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" y="3199712"/>
            <a:ext cx="7162800" cy="1424169"/>
            <a:chOff x="228600" y="3147831"/>
            <a:chExt cx="7162800" cy="1424169"/>
          </a:xfrm>
        </p:grpSpPr>
        <p:sp>
          <p:nvSpPr>
            <p:cNvPr id="9" name="Rectangle 8"/>
            <p:cNvSpPr/>
            <p:nvPr/>
          </p:nvSpPr>
          <p:spPr>
            <a:xfrm>
              <a:off x="304800" y="3648670"/>
              <a:ext cx="7086600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helloMiddleware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res)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res.send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('hello ' + 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req.params.x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|| 'world'));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" y="3147831"/>
              <a:ext cx="51812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respond to client </a:t>
              </a:r>
              <a:r>
                <a:rPr lang="en-US" sz="2800" kern="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(end of the line)</a:t>
              </a:r>
              <a:endParaRPr lang="en-US" sz="2800" kern="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" y="4795152"/>
            <a:ext cx="7162800" cy="1657529"/>
            <a:chOff x="228600" y="4743271"/>
            <a:chExt cx="7162800" cy="1657529"/>
          </a:xfrm>
        </p:grpSpPr>
        <p:sp>
          <p:nvSpPr>
            <p:cNvPr id="4" name="Rectangle 3"/>
            <p:cNvSpPr/>
            <p:nvPr/>
          </p:nvSpPr>
          <p:spPr>
            <a:xfrm>
              <a:off x="304800" y="5200471"/>
              <a:ext cx="70866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errorMiddleware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(err,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req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res, next) 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res.status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err.status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|| 500)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.send(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err.message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|| '** 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 sad **');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4743271"/>
              <a:ext cx="20906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handle error</a:t>
              </a:r>
              <a:endParaRPr lang="en-US" sz="2800" kern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86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middleware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447800"/>
            <a:ext cx="7086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app     = express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2286000"/>
            <a:ext cx="708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logMiddleware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950" y="4446669"/>
            <a:ext cx="708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('/:x',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helloMiddleware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2950" y="3386535"/>
            <a:ext cx="7086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('/bad', function(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next(new Error("bad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bad"));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4968717"/>
            <a:ext cx="708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errorMiddleware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" y="5401183"/>
            <a:ext cx="708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(3000);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2844463"/>
            <a:ext cx="708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helloMiddleware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5157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Generator</a:t>
            </a:r>
          </a:p>
          <a:p>
            <a:r>
              <a:rPr lang="en-US" dirty="0" smtClean="0"/>
              <a:t>to scaffold an 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10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w/ express-generator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" y="1295400"/>
            <a:ext cx="7162800" cy="894574"/>
            <a:chOff x="228600" y="1243519"/>
            <a:chExt cx="7162800" cy="894574"/>
          </a:xfrm>
        </p:grpSpPr>
        <p:sp>
          <p:nvSpPr>
            <p:cNvPr id="8" name="Rectangle 7"/>
            <p:cNvSpPr/>
            <p:nvPr/>
          </p:nvSpPr>
          <p:spPr>
            <a:xfrm>
              <a:off x="304800" y="1768761"/>
              <a:ext cx="70866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npm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install –g express-generator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1243519"/>
              <a:ext cx="56444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Install the generator globally </a:t>
              </a:r>
              <a:r>
                <a:rPr lang="en-US" sz="2000" kern="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(one time)</a:t>
              </a: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1700" y="3581400"/>
            <a:ext cx="7162800" cy="870171"/>
            <a:chOff x="228600" y="3147831"/>
            <a:chExt cx="7162800" cy="870171"/>
          </a:xfrm>
        </p:grpSpPr>
        <p:sp>
          <p:nvSpPr>
            <p:cNvPr id="9" name="Rectangle 8"/>
            <p:cNvSpPr/>
            <p:nvPr/>
          </p:nvSpPr>
          <p:spPr>
            <a:xfrm>
              <a:off x="304800" y="3648670"/>
              <a:ext cx="70866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npm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install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" y="3147831"/>
              <a:ext cx="38876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Install app dependencies</a:t>
              </a:r>
              <a:endParaRPr lang="en-US" sz="2800" kern="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5350" y="4693524"/>
            <a:ext cx="7162800" cy="826532"/>
            <a:chOff x="228600" y="4743271"/>
            <a:chExt cx="7162800" cy="826532"/>
          </a:xfrm>
        </p:grpSpPr>
        <p:sp>
          <p:nvSpPr>
            <p:cNvPr id="4" name="Rectangle 3"/>
            <p:cNvSpPr/>
            <p:nvPr/>
          </p:nvSpPr>
          <p:spPr>
            <a:xfrm>
              <a:off x="304800" y="5200471"/>
              <a:ext cx="70866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npm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4743271"/>
              <a:ext cx="22637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Launch server</a:t>
              </a:r>
              <a:endParaRPr lang="en-US" sz="2800" kern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4400" y="2434623"/>
            <a:ext cx="7162800" cy="1107996"/>
            <a:chOff x="228600" y="1243519"/>
            <a:chExt cx="7162800" cy="1107996"/>
          </a:xfrm>
        </p:grpSpPr>
        <p:sp>
          <p:nvSpPr>
            <p:cNvPr id="19" name="Rectangle 18"/>
            <p:cNvSpPr/>
            <p:nvPr/>
          </p:nvSpPr>
          <p:spPr>
            <a:xfrm>
              <a:off x="304800" y="1768761"/>
              <a:ext cx="70866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express %TEMP%/foo --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hogan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&amp;&amp; cd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%TEMP%/foo 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1243519"/>
              <a:ext cx="4908716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Scaffold the app </a:t>
              </a:r>
              <a:r>
                <a:rPr lang="en-US" sz="2000" kern="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2000" kern="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hogan</a:t>
              </a:r>
              <a:r>
                <a:rPr lang="en-US" sz="2000" kern="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view engine)</a:t>
              </a:r>
              <a:endParaRPr lang="en-US" sz="2000" kern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lvl="0" defTabSz="-13873163" eaLnBrk="1" hangingPunct="1">
                <a:spcBef>
                  <a:spcPts val="1200"/>
                </a:spcBef>
              </a:pPr>
              <a:endParaRPr lang="en-US" sz="2800" kern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Rectangle 20">
            <a:hlinkClick r:id="rId2"/>
          </p:cNvPr>
          <p:cNvSpPr/>
          <p:nvPr/>
        </p:nvSpPr>
        <p:spPr bwMode="auto">
          <a:xfrm>
            <a:off x="4191000" y="519738"/>
            <a:ext cx="3581400" cy="479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95350" y="5656537"/>
            <a:ext cx="7200900" cy="837186"/>
            <a:chOff x="228600" y="4743271"/>
            <a:chExt cx="7200900" cy="837186"/>
          </a:xfrm>
        </p:grpSpPr>
        <p:sp>
          <p:nvSpPr>
            <p:cNvPr id="23" name="Rectangle 22"/>
            <p:cNvSpPr/>
            <p:nvPr/>
          </p:nvSpPr>
          <p:spPr>
            <a:xfrm>
              <a:off x="342900" y="5211125"/>
              <a:ext cx="70866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http://localhost:3000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" y="4743271"/>
              <a:ext cx="12650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-13873163" eaLnBrk="1" hangingPunct="1">
                <a:spcBef>
                  <a:spcPts val="1200"/>
                </a:spcBef>
              </a:pPr>
              <a:r>
                <a:rPr lang="en-US" sz="2800" kern="0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Browse</a:t>
              </a:r>
              <a:endParaRPr lang="en-US" sz="2800" kern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68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w/ node-inspector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1460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Instead of 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say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node-debug ./bin/www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Launches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parallel debugging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browser with </a:t>
            </a:r>
            <a:r>
              <a:rPr lang="en-US" sz="2000" dirty="0" smtClean="0">
                <a:solidFill>
                  <a:srgbClr val="0000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node-inspector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77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 err="1" smtClean="0">
                <a:solidFill>
                  <a:schemeClr val="tx1"/>
                </a:solidFill>
              </a:rPr>
              <a:t>MongoDb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/>
              <a:t>is</a:t>
            </a:r>
          </a:p>
          <a:p>
            <a:r>
              <a:rPr lang="en-US" sz="5400" dirty="0" smtClean="0"/>
              <a:t>NoSQL Document database</a:t>
            </a:r>
          </a:p>
        </p:txBody>
      </p:sp>
    </p:spTree>
    <p:extLst>
      <p:ext uri="{BB962C8B-B14F-4D97-AF65-F5344CB8AC3E}">
        <p14:creationId xmlns:p14="http://schemas.microsoft.com/office/powerpoint/2010/main" val="94212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 (SPA)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44600" y="1489120"/>
            <a:ext cx="6934200" cy="35052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HTML/JavaScript client application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Hosted </a:t>
            </a:r>
            <a:r>
              <a:rPr lang="en-US" sz="2800" kern="0" dirty="0">
                <a:solidFill>
                  <a:schemeClr val="accent1"/>
                </a:solidFill>
              </a:rPr>
              <a:t>in </a:t>
            </a:r>
            <a:r>
              <a:rPr lang="en-US" sz="2800" kern="0" dirty="0" smtClean="0">
                <a:solidFill>
                  <a:schemeClr val="accent1"/>
                </a:solidFill>
              </a:rPr>
              <a:t>a single web page </a:t>
            </a:r>
            <a:r>
              <a:rPr lang="en-US" sz="2800" kern="0" dirty="0" smtClean="0">
                <a:solidFill>
                  <a:schemeClr val="bg1">
                    <a:lumMod val="65000"/>
                  </a:schemeClr>
                </a:solidFill>
              </a:rPr>
              <a:t>(frame)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Executes autonomously in the browser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2200" kern="0" dirty="0" smtClean="0">
                <a:solidFill>
                  <a:srgbClr val="6E97C8"/>
                </a:solidFill>
              </a:rPr>
              <a:t>local application state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2200" kern="0" dirty="0" smtClean="0">
                <a:solidFill>
                  <a:srgbClr val="6E97C8"/>
                </a:solidFill>
              </a:rPr>
              <a:t>local view composition 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2200" kern="0" dirty="0" smtClean="0">
                <a:solidFill>
                  <a:srgbClr val="6E97C8"/>
                </a:solidFill>
              </a:rPr>
              <a:t>local view navigation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2200" kern="0" dirty="0" smtClean="0">
                <a:solidFill>
                  <a:srgbClr val="6E97C8"/>
                </a:solidFill>
              </a:rPr>
              <a:t>offline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105401"/>
            <a:ext cx="9144000" cy="1676400"/>
            <a:chOff x="0" y="5562600"/>
            <a:chExt cx="9144000" cy="155638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5562600"/>
              <a:ext cx="9144000" cy="1556385"/>
            </a:xfrm>
            <a:prstGeom prst="rect">
              <a:avLst/>
            </a:prstGeom>
            <a:solidFill>
              <a:srgbClr val="EF8B1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1219200" y="5631398"/>
              <a:ext cx="7543800" cy="138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Web </a:t>
              </a:r>
              <a:r>
                <a:rPr lang="en-US" sz="2800" b="1" i="1" dirty="0" smtClean="0">
                  <a:solidFill>
                    <a:schemeClr val="bg1"/>
                  </a:solidFill>
                  <a:latin typeface="Tekton Pro" pitchFamily="34" charset="0"/>
                </a:rPr>
                <a:t>app</a:t>
              </a: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 … not web </a:t>
              </a:r>
              <a:r>
                <a:rPr lang="en-US" sz="2800" b="1" i="1" dirty="0" smtClean="0">
                  <a:solidFill>
                    <a:schemeClr val="bg1"/>
                  </a:solidFill>
                  <a:latin typeface="Tekton Pro" pitchFamily="34" charset="0"/>
                </a:rPr>
                <a:t>site</a:t>
              </a:r>
            </a:p>
            <a:p>
              <a:pPr>
                <a:spcAft>
                  <a:spcPts val="4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Maximize responsive user experience</a:t>
              </a:r>
            </a:p>
            <a:p>
              <a:pPr>
                <a:spcAft>
                  <a:spcPts val="4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Minimize server interaction </a:t>
              </a:r>
              <a:r>
                <a:rPr lang="en-US" sz="2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ekton Pro" pitchFamily="34" charset="0"/>
                </a:rPr>
                <a:t>(mostly data)</a:t>
              </a:r>
              <a:endPara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ekton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897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Document</a:t>
            </a:r>
            <a:r>
              <a:rPr lang="en-US" sz="5400" dirty="0" smtClean="0"/>
              <a:t> is</a:t>
            </a:r>
          </a:p>
          <a:p>
            <a:r>
              <a:rPr lang="en-US" sz="5400" dirty="0"/>
              <a:t>a</a:t>
            </a:r>
            <a:r>
              <a:rPr lang="en-US" sz="5400" dirty="0" smtClean="0"/>
              <a:t> JSON object</a:t>
            </a:r>
          </a:p>
        </p:txBody>
      </p:sp>
    </p:spTree>
    <p:extLst>
      <p:ext uri="{BB962C8B-B14F-4D97-AF65-F5344CB8AC3E}">
        <p14:creationId xmlns:p14="http://schemas.microsoft.com/office/powerpoint/2010/main" val="2097452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05020"/>
            <a:ext cx="4699296" cy="2695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2438400" y="672673"/>
            <a:ext cx="7010400" cy="45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002060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{</a:t>
            </a:r>
            <a:r>
              <a:rPr lang="en-US" sz="19900" dirty="0" smtClean="0">
                <a:solidFill>
                  <a:srgbClr val="002060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      </a:t>
            </a:r>
            <a:r>
              <a:rPr lang="en-US" sz="28700" dirty="0" smtClean="0">
                <a:solidFill>
                  <a:srgbClr val="002060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}</a:t>
            </a:r>
            <a:endParaRPr lang="en-US" sz="34400" dirty="0">
              <a:solidFill>
                <a:srgbClr val="002060"/>
              </a:solidFill>
              <a:latin typeface="Segoe UI Light" panose="020B0502040204020203" pitchFamily="34" charset="0"/>
              <a:ea typeface="Arial Unicode MS" panose="020B060402020202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2133600"/>
            <a:ext cx="2667000" cy="400110"/>
            <a:chOff x="990600" y="4743390"/>
            <a:chExt cx="2667000" cy="400110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990600" y="4743390"/>
              <a:ext cx="1752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Document ID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2667000" y="4926415"/>
              <a:ext cx="990600" cy="26585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" name="Rectangle 7"/>
          <p:cNvSpPr/>
          <p:nvPr/>
        </p:nvSpPr>
        <p:spPr bwMode="auto">
          <a:xfrm>
            <a:off x="3429000" y="3413155"/>
            <a:ext cx="4343400" cy="12192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0" y="3790890"/>
            <a:ext cx="2667000" cy="400110"/>
            <a:chOff x="762000" y="3790890"/>
            <a:chExt cx="2667000" cy="400110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762000" y="3790890"/>
              <a:ext cx="1752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ekton Pro" pitchFamily="34" charset="0"/>
                </a:rPr>
                <a:t>nested object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438400" y="4038600"/>
              <a:ext cx="990600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408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54" y="1981200"/>
            <a:ext cx="3618446" cy="2440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081" y="3105090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ekton Pro" pitchFamily="34" charset="0"/>
              </a:rPr>
              <a:t>arrays of primitive type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05200" y="2869091"/>
            <a:ext cx="3581400" cy="278924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4210050"/>
            <a:ext cx="3581400" cy="238125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857500" y="1524000"/>
            <a:ext cx="58293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 }</a:t>
            </a:r>
            <a:endParaRPr lang="en-US" sz="115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57500" y="2895600"/>
            <a:ext cx="58293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 }</a:t>
            </a:r>
            <a:endParaRPr lang="en-US" sz="115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97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67000" y="18288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Order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76600" y="3120751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OrderItems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5813" y="4343400"/>
            <a:ext cx="21336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OrderItemOptions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Document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>
            <a:off x="3733800" y="2590800"/>
            <a:ext cx="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4" idx="2"/>
          </p:cNvCxnSpPr>
          <p:nvPr/>
        </p:nvCxnSpPr>
        <p:spPr bwMode="auto">
          <a:xfrm>
            <a:off x="4343400" y="3882751"/>
            <a:ext cx="0" cy="3844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3733800" y="2663551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ekton Pro" pitchFamily="34" charset="0"/>
              </a:rPr>
              <a:t>1..n</a:t>
            </a:r>
            <a:endParaRPr lang="en-US" sz="16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43400" y="39286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ekton Pro" pitchFamily="34" charset="0"/>
              </a:rPr>
              <a:t>1..n</a:t>
            </a:r>
            <a:endParaRPr lang="en-US" sz="1600" dirty="0">
              <a:solidFill>
                <a:srgbClr val="002060"/>
              </a:solidFill>
              <a:latin typeface="Tekton Pro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9050" y="5486400"/>
            <a:ext cx="9156700" cy="1066796"/>
            <a:chOff x="-12700" y="5562605"/>
            <a:chExt cx="9156700" cy="89138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-12700" y="5562605"/>
              <a:ext cx="9144000" cy="891388"/>
            </a:xfrm>
            <a:prstGeom prst="rect">
              <a:avLst/>
            </a:prstGeom>
            <a:solidFill>
              <a:srgbClr val="EF8B1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0" y="5656766"/>
              <a:ext cx="9144000" cy="797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A rich domain aggregate in one document</a:t>
              </a:r>
              <a:b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</a:br>
              <a:r>
                <a:rPr lang="en-US" sz="2800" dirty="0" smtClean="0">
                  <a:solidFill>
                    <a:schemeClr val="bg1"/>
                  </a:solidFill>
                  <a:latin typeface="Tekton Pro" pitchFamily="34" charset="0"/>
                </a:rPr>
                <a:t>no ORM</a:t>
              </a:r>
              <a:endPara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ekton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741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:\Users\Ward\AppData\Local\Temp\SNAGHTMLb825c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679432" cy="64263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6858" y="1010070"/>
            <a:ext cx="371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De-normalized customer name </a:t>
            </a:r>
            <a:br>
              <a:rPr lang="en-US" dirty="0" smtClean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&amp;</a:t>
            </a:r>
            <a:r>
              <a:rPr lang="en-US" dirty="0">
                <a:solidFill>
                  <a:srgbClr val="002060"/>
                </a:solidFill>
                <a:latin typeface="Tekton Pro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status name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2590800"/>
            <a:ext cx="3276600" cy="20574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749979"/>
            <a:ext cx="2895600" cy="888821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10237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array of </a:t>
            </a:r>
            <a:r>
              <a:rPr lang="en-US" dirty="0" err="1">
                <a:solidFill>
                  <a:srgbClr val="002060"/>
                </a:solidFill>
                <a:latin typeface="Tekton Pro" pitchFamily="34" charset="0"/>
              </a:rPr>
              <a:t>O</a:t>
            </a:r>
            <a:r>
              <a:rPr lang="en-US" dirty="0" err="1" smtClean="0">
                <a:solidFill>
                  <a:srgbClr val="002060"/>
                </a:solidFill>
                <a:latin typeface="Tekton Pro" pitchFamily="34" charset="0"/>
              </a:rPr>
              <a:t>rderItem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00972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array of </a:t>
            </a:r>
            <a:r>
              <a:rPr lang="en-US" dirty="0" err="1" smtClean="0">
                <a:solidFill>
                  <a:srgbClr val="002060"/>
                </a:solidFill>
                <a:latin typeface="Tekton Pro" pitchFamily="34" charset="0"/>
              </a:rPr>
              <a:t>OrderItemOption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9200" y="1057061"/>
            <a:ext cx="3276600" cy="238339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8916" y="1397180"/>
            <a:ext cx="3276600" cy="242018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3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get or save an entire</a:t>
            </a:r>
            <a:endParaRPr lang="en-US" sz="5400" dirty="0"/>
          </a:p>
          <a:p>
            <a:r>
              <a:rPr lang="en-US" sz="7200" b="1" dirty="0" smtClean="0">
                <a:solidFill>
                  <a:schemeClr val="tx1"/>
                </a:solidFill>
              </a:rPr>
              <a:t>aggregate</a:t>
            </a:r>
            <a:endParaRPr lang="en-US" sz="5400" b="1" dirty="0" smtClean="0"/>
          </a:p>
          <a:p>
            <a:r>
              <a:rPr lang="en-US" sz="5400" dirty="0" smtClean="0"/>
              <a:t>in one shot</a:t>
            </a:r>
          </a:p>
        </p:txBody>
      </p:sp>
    </p:spTree>
    <p:extLst>
      <p:ext uri="{BB962C8B-B14F-4D97-AF65-F5344CB8AC3E}">
        <p14:creationId xmlns:p14="http://schemas.microsoft.com/office/powerpoint/2010/main" val="3736715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67273"/>
            <a:ext cx="8610600" cy="3581400"/>
          </a:xfrm>
        </p:spPr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db.Customer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collection('Customer');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db.Customer.find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()...;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all customers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db.Customer.find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'Derek'});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object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3793" y="3657600"/>
            <a:ext cx="8534400" cy="629073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46304" tIns="91440" rIns="146304" bIns="91440" rtlCol="0" anchor="ctr" anchorCtr="0">
            <a:normAutofit fontScale="90000" lnSpcReduction="10000"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1" kern="1200" cap="none" spc="-76" baseline="0">
                <a:ln w="3175">
                  <a:noFill/>
                </a:ln>
                <a:solidFill>
                  <a:schemeClr val="lt1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err="1">
                <a:solidFill>
                  <a:schemeClr val="bg1"/>
                </a:solidFill>
                <a:latin typeface="+mj-lt"/>
              </a:rPr>
              <a:t>a</a:t>
            </a:r>
            <a:r>
              <a:rPr lang="en-US" b="0" dirty="0" err="1" smtClean="0">
                <a:solidFill>
                  <a:schemeClr val="bg1"/>
                </a:solidFill>
                <a:latin typeface="+mj-lt"/>
              </a:rPr>
              <a:t>sync</a:t>
            </a:r>
            <a:r>
              <a:rPr lang="en-US" b="0" dirty="0" smtClean="0">
                <a:solidFill>
                  <a:schemeClr val="bg1"/>
                </a:solidFill>
                <a:latin typeface="+mj-lt"/>
              </a:rPr>
              <a:t> methods with callbacks </a:t>
            </a:r>
            <a:endParaRPr 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8984" y="4572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db.Customer.find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(function(err, data){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(err) { ...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andle it ...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else   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do something with data ... 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13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Notables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057400" y="1371600"/>
            <a:ext cx="7010400" cy="47244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Query properties at depth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Can index properties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Document saves are atomic</a:t>
            </a:r>
            <a:br>
              <a:rPr lang="en-US" sz="2800" kern="0" dirty="0" smtClean="0">
                <a:solidFill>
                  <a:schemeClr val="accent1"/>
                </a:solidFill>
              </a:rPr>
            </a:br>
            <a:endParaRPr lang="en-US" sz="2800" kern="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No transactions</a:t>
            </a:r>
            <a:endParaRPr lang="en-US" sz="28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No relationships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Fast and scalable for intended workflow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Problematic for ad hoc queries and changes</a:t>
            </a:r>
            <a:endParaRPr lang="en-US" sz="28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1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Design Considerations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47800" y="1524000"/>
            <a:ext cx="7010400" cy="47244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Design upfront for client workflow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De-normalize selectively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Simulate relationships in memory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Design for eventual consistency</a:t>
            </a:r>
            <a:endParaRPr lang="en-US" sz="28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4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r>
              <a:rPr lang="en-US" sz="7200" b="1" dirty="0" smtClean="0">
                <a:solidFill>
                  <a:schemeClr val="tx1"/>
                </a:solidFill>
              </a:rPr>
              <a:t>  </a:t>
            </a:r>
            <a:r>
              <a:rPr lang="en-US" sz="7200" b="1" dirty="0" err="1" smtClean="0">
                <a:solidFill>
                  <a:schemeClr val="tx1"/>
                </a:solidFill>
              </a:rPr>
              <a:t>ngular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sz="5400" dirty="0" smtClean="0"/>
              <a:t>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client app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3373"/>
            <a:ext cx="1066800" cy="1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 b="1" kern="1200" dirty="0">
                <a:solidFill>
                  <a:prstClr val="black"/>
                </a:solidFill>
                <a:latin typeface="Tekton Pro" pitchFamily="34" charset="0"/>
                <a:cs typeface="+mn-cs"/>
              </a:rPr>
              <a:t>MEAN</a:t>
            </a: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 is a </a:t>
            </a:r>
            <a:b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</a:b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JavaScript tech stack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15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447800" y="1752600"/>
            <a:ext cx="7010400" cy="42672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 smtClean="0">
                <a:solidFill>
                  <a:schemeClr val="accent1"/>
                </a:solidFill>
              </a:rPr>
              <a:t>Templating</a:t>
            </a:r>
            <a:r>
              <a:rPr lang="en-US" sz="2800" kern="0" dirty="0" smtClean="0">
                <a:solidFill>
                  <a:schemeClr val="accent1"/>
                </a:solidFill>
              </a:rPr>
              <a:t> and Data Binding</a:t>
            </a:r>
          </a:p>
          <a:p>
            <a:pPr marL="0" indent="0"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Model-View-</a:t>
            </a:r>
            <a:r>
              <a:rPr lang="en-US" sz="2800" kern="0" dirty="0" err="1" smtClean="0">
                <a:solidFill>
                  <a:schemeClr val="accent1"/>
                </a:solidFill>
              </a:rPr>
              <a:t>ViewModel</a:t>
            </a:r>
            <a:r>
              <a:rPr lang="en-US" sz="2800" kern="0" dirty="0" smtClean="0">
                <a:solidFill>
                  <a:schemeClr val="accent1"/>
                </a:solidFill>
              </a:rPr>
              <a:t> (MVVM)</a:t>
            </a:r>
            <a:endParaRPr lang="en-US" sz="2800" kern="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Modularity / Dependency Injection</a:t>
            </a:r>
          </a:p>
          <a:p>
            <a:pPr marL="0" indent="0"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View Routing</a:t>
            </a:r>
          </a:p>
          <a:p>
            <a:pPr marL="0" indent="0"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15484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Modularity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04"/>
          <a:stretch/>
        </p:blipFill>
        <p:spPr>
          <a:xfrm>
            <a:off x="3429000" y="1905000"/>
            <a:ext cx="2883703" cy="37906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00200" y="2743200"/>
            <a:ext cx="2514600" cy="1676400"/>
            <a:chOff x="2209800" y="2819400"/>
            <a:chExt cx="2514600" cy="1676400"/>
          </a:xfrm>
        </p:grpSpPr>
        <p:grpSp>
          <p:nvGrpSpPr>
            <p:cNvPr id="11" name="Group 10"/>
            <p:cNvGrpSpPr/>
            <p:nvPr/>
          </p:nvGrpSpPr>
          <p:grpSpPr>
            <a:xfrm>
              <a:off x="3276600" y="2819400"/>
              <a:ext cx="1447800" cy="1676400"/>
              <a:chOff x="3276600" y="2819400"/>
              <a:chExt cx="1447800" cy="1676400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3276600" y="2819400"/>
                <a:ext cx="1447800" cy="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3276600" y="4267200"/>
                <a:ext cx="1447800" cy="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3276600" y="4495800"/>
                <a:ext cx="1447800" cy="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3276600" y="2819400"/>
                <a:ext cx="0" cy="1676400"/>
              </a:xfrm>
              <a:prstGeom prst="line">
                <a:avLst/>
              </a:prstGeom>
              <a:gradFill rotWithShape="1">
                <a:gsLst>
                  <a:gs pos="0">
                    <a:srgbClr val="A4D289"/>
                  </a:gs>
                  <a:gs pos="100000">
                    <a:schemeClr val="bg1"/>
                  </a:gs>
                </a:gsLst>
                <a:lin ang="5400000" scaled="1"/>
              </a:gra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TextBox 11"/>
            <p:cNvSpPr txBox="1"/>
            <p:nvPr/>
          </p:nvSpPr>
          <p:spPr bwMode="auto">
            <a:xfrm>
              <a:off x="2209800" y="3294359"/>
              <a:ext cx="1600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accent2"/>
                  </a:solidFill>
                  <a:latin typeface="Tekton Pro" pitchFamily="34" charset="0"/>
                </a:rPr>
                <a:t>App</a:t>
              </a:r>
              <a:br>
                <a:rPr lang="en-US" sz="1800" dirty="0" smtClean="0">
                  <a:solidFill>
                    <a:schemeClr val="accent2"/>
                  </a:solidFill>
                  <a:latin typeface="Tekton Pro" pitchFamily="34" charset="0"/>
                </a:rPr>
              </a:br>
              <a:r>
                <a:rPr lang="en-US" sz="1800" dirty="0" smtClean="0">
                  <a:solidFill>
                    <a:schemeClr val="accent2"/>
                  </a:solidFill>
                  <a:latin typeface="Tekton Pro" pitchFamily="34" charset="0"/>
                </a:rPr>
                <a:t>Modules</a:t>
              </a:r>
              <a:endParaRPr lang="en-US" sz="1800" dirty="0">
                <a:solidFill>
                  <a:schemeClr val="accent2"/>
                </a:solidFill>
                <a:latin typeface="Tekton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78004" y="2101334"/>
            <a:ext cx="2479596" cy="369332"/>
            <a:chOff x="1787604" y="2177534"/>
            <a:chExt cx="2479596" cy="369332"/>
          </a:xfrm>
        </p:grpSpPr>
        <p:sp>
          <p:nvSpPr>
            <p:cNvPr id="14" name="Rectangle 13"/>
            <p:cNvSpPr/>
            <p:nvPr/>
          </p:nvSpPr>
          <p:spPr>
            <a:xfrm>
              <a:off x="1787604" y="217753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0" dirty="0" smtClean="0">
                  <a:solidFill>
                    <a:schemeClr val="accent1"/>
                  </a:solidFill>
                </a:rPr>
                <a:t>The SPA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895600" y="2362200"/>
              <a:ext cx="1371600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5867400" y="2803086"/>
            <a:ext cx="2692782" cy="369332"/>
            <a:chOff x="1318508" y="2177534"/>
            <a:chExt cx="2692782" cy="369332"/>
          </a:xfrm>
        </p:grpSpPr>
        <p:sp>
          <p:nvSpPr>
            <p:cNvPr id="19" name="Rectangle 18"/>
            <p:cNvSpPr/>
            <p:nvPr/>
          </p:nvSpPr>
          <p:spPr>
            <a:xfrm>
              <a:off x="1787604" y="2177534"/>
              <a:ext cx="222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0" dirty="0" smtClean="0">
                  <a:solidFill>
                    <a:srgbClr val="8935C8"/>
                  </a:solidFill>
                </a:rPr>
                <a:t>main customer view</a:t>
              </a:r>
              <a:endParaRPr lang="en-US" dirty="0">
                <a:solidFill>
                  <a:srgbClr val="8935C8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 bwMode="auto">
            <a:xfrm flipH="1">
              <a:off x="1318508" y="2362200"/>
              <a:ext cx="469096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28575" cap="flat" cmpd="sng" algn="ctr">
              <a:solidFill>
                <a:srgbClr val="8935C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83989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Ward\AppData\Local\Temp\SNAGHTML110d64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6781800" cy="460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76200" y="3066732"/>
            <a:ext cx="2514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Views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  <a:p>
            <a:r>
              <a:rPr lang="en-US" dirty="0" smtClean="0">
                <a:solidFill>
                  <a:srgbClr val="8935C8"/>
                </a:solidFill>
                <a:latin typeface="Tekton Pro" pitchFamily="34" charset="0"/>
              </a:rPr>
              <a:t>customer.html</a:t>
            </a:r>
          </a:p>
          <a:p>
            <a:r>
              <a:rPr lang="en-US" sz="1800" dirty="0" smtClean="0">
                <a:solidFill>
                  <a:srgbClr val="EF8B19"/>
                </a:solidFill>
                <a:latin typeface="Tekton Pro" pitchFamily="34" charset="0"/>
              </a:rPr>
              <a:t>customerList.html</a:t>
            </a:r>
          </a:p>
          <a:p>
            <a:r>
              <a:rPr lang="en-US" dirty="0" smtClean="0">
                <a:solidFill>
                  <a:srgbClr val="00B050"/>
                </a:solidFill>
                <a:latin typeface="Tekton Pro" pitchFamily="34" charset="0"/>
              </a:rPr>
              <a:t>customerDetail.html</a:t>
            </a:r>
          </a:p>
          <a:p>
            <a:endParaRPr lang="en-US" sz="1800" dirty="0" smtClean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ViewModel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  <a:p>
            <a:r>
              <a:rPr lang="en-US" dirty="0" smtClean="0">
                <a:latin typeface="Tekton Pro" pitchFamily="34" charset="0"/>
              </a:rPr>
              <a:t>customer.js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View 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2743200"/>
            <a:ext cx="6553200" cy="3352800"/>
          </a:xfrm>
          <a:prstGeom prst="rect">
            <a:avLst/>
          </a:prstGeom>
          <a:noFill/>
          <a:ln w="28575" algn="ctr">
            <a:solidFill>
              <a:srgbClr val="933D8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2895600"/>
            <a:ext cx="1371600" cy="3200400"/>
          </a:xfrm>
          <a:prstGeom prst="rect">
            <a:avLst/>
          </a:prstGeom>
          <a:noFill/>
          <a:ln w="28575" algn="ctr">
            <a:solidFill>
              <a:srgbClr val="EF8B1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38600" y="2895600"/>
            <a:ext cx="4800600" cy="312420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9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90800" y="1981200"/>
            <a:ext cx="5867400" cy="42672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en-US" sz="2800" kern="0" dirty="0">
                <a:solidFill>
                  <a:schemeClr val="accent1"/>
                </a:solidFill>
              </a:rPr>
              <a:t>You’re in charge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It’s fast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It’s fun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It’s seriously enterprise</a:t>
            </a:r>
          </a:p>
        </p:txBody>
      </p:sp>
    </p:spTree>
    <p:extLst>
      <p:ext uri="{BB962C8B-B14F-4D97-AF65-F5344CB8AC3E}">
        <p14:creationId xmlns:p14="http://schemas.microsoft.com/office/powerpoint/2010/main" val="397377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03938" y="4343399"/>
            <a:ext cx="372453" cy="345311"/>
          </a:xfrm>
          <a:prstGeom prst="roundRect">
            <a:avLst/>
          </a:prstGeom>
          <a:solidFill>
            <a:srgbClr val="46ADE8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Franklin Gothic Demi Cond" panose="020B0706030402020204" pitchFamily="34" charset="0"/>
              </a:rPr>
              <a:t>B</a:t>
            </a:r>
            <a:endParaRPr lang="en-US" sz="2400" b="1" dirty="0">
              <a:latin typeface="Franklin Gothic Demi Cond" panose="020B07060304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60" y="3777323"/>
            <a:ext cx="410498" cy="436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800" y="2209800"/>
            <a:ext cx="548640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/>
              <a:t>node: </a:t>
            </a:r>
            <a:r>
              <a:rPr lang="en-US" dirty="0">
                <a:hlinkClick r:id="rId3"/>
              </a:rPr>
              <a:t>http://nodejs.org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/>
              <a:t>express: </a:t>
            </a:r>
            <a:r>
              <a:rPr lang="en-US" dirty="0">
                <a:hlinkClick r:id="rId4"/>
              </a:rPr>
              <a:t>http://expressjs.com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spcAft>
                <a:spcPts val="2000"/>
              </a:spcAft>
              <a:buNone/>
            </a:pPr>
            <a:r>
              <a:rPr lang="en-US" dirty="0" smtClean="0"/>
              <a:t>angular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http://angularjs.org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spcAft>
                <a:spcPts val="2000"/>
              </a:spcAft>
            </a:pPr>
            <a:r>
              <a:rPr lang="en-US" dirty="0" smtClean="0"/>
              <a:t>breeze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http://breezejs.com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301" y="2197916"/>
            <a:ext cx="361953" cy="4000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84189" y="2792013"/>
            <a:ext cx="687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4" name="Picture 4" descr="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54" y="3309941"/>
            <a:ext cx="796745" cy="2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9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105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Technology 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25681"/>
              </p:ext>
            </p:extLst>
          </p:nvPr>
        </p:nvGraphicFramePr>
        <p:xfrm>
          <a:off x="838200" y="2133600"/>
          <a:ext cx="7924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  <a:gridCol w="5486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3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ongoDb</a:t>
                      </a:r>
                      <a:endParaRPr kumimoji="0" 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xpress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web app framework</a:t>
                      </a:r>
                      <a:endParaRPr lang="en-US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ngular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client app framework</a:t>
                      </a:r>
                      <a:endParaRPr lang="en-US" dirty="0"/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ode</a:t>
                      </a: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runtime environment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B="1371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4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MEAN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developer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87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is developer friendly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981200" y="1981200"/>
            <a:ext cx="65532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One language (JavaScript)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Easy to get started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Easy to understand</a:t>
            </a:r>
            <a:endParaRPr lang="en-US" sz="2800" kern="0" dirty="0">
              <a:solidFill>
                <a:schemeClr val="accent1"/>
              </a:solidFill>
            </a:endParaRP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Easy to change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Open source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Vibrant community</a:t>
            </a:r>
          </a:p>
        </p:txBody>
      </p:sp>
    </p:spTree>
    <p:extLst>
      <p:ext uri="{BB962C8B-B14F-4D97-AF65-F5344CB8AC3E}">
        <p14:creationId xmlns:p14="http://schemas.microsoft.com/office/powerpoint/2010/main" val="768663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hangingPunct="0">
              <a:spcBef>
                <a:spcPct val="0"/>
              </a:spcBef>
            </a:pPr>
            <a:r>
              <a:rPr lang="en-US" sz="7200" b="1" kern="1200" dirty="0">
                <a:solidFill>
                  <a:prstClr val="black"/>
                </a:solidFill>
                <a:latin typeface="Tekton Pro" pitchFamily="34" charset="0"/>
                <a:cs typeface="+mn-cs"/>
              </a:rPr>
              <a:t>MEAN</a:t>
            </a: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 is  </a:t>
            </a:r>
            <a:b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</a:br>
            <a:r>
              <a:rPr lang="en-US" kern="1200" dirty="0">
                <a:solidFill>
                  <a:prstClr val="white"/>
                </a:solidFill>
                <a:latin typeface="Tekton Pro" pitchFamily="34" charset="0"/>
                <a:cs typeface="+mn-cs"/>
              </a:rPr>
              <a:t>for production </a:t>
            </a:r>
            <a:r>
              <a:rPr lang="en-US" kern="1200" dirty="0" smtClean="0">
                <a:solidFill>
                  <a:prstClr val="white"/>
                </a:solidFill>
                <a:latin typeface="Tekton Pro" pitchFamily="34" charset="0"/>
                <a:cs typeface="+mn-cs"/>
              </a:rPr>
              <a:t>apps</a:t>
            </a:r>
            <a:endParaRPr lang="en-US" kern="1200" dirty="0">
              <a:solidFill>
                <a:prstClr val="white"/>
              </a:solidFill>
              <a:latin typeface="Tekton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517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is for production apps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676400" y="1981200"/>
            <a:ext cx="6553200" cy="40386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-13873163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Deploy what you build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Many large commercial deployments</a:t>
            </a:r>
          </a:p>
          <a:p>
            <a:pPr marL="0" indent="0">
              <a:spcBef>
                <a:spcPts val="2000"/>
              </a:spcBef>
              <a:buFont typeface="Wingdings" pitchFamily="2" charset="2"/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Many large backers</a:t>
            </a:r>
          </a:p>
        </p:txBody>
      </p:sp>
    </p:spTree>
    <p:extLst>
      <p:ext uri="{BB962C8B-B14F-4D97-AF65-F5344CB8AC3E}">
        <p14:creationId xmlns:p14="http://schemas.microsoft.com/office/powerpoint/2010/main" val="3543584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V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DEVintersection2013F</Template>
  <TotalTime>10568</TotalTime>
  <Words>958</Words>
  <Application>Microsoft Office PowerPoint</Application>
  <PresentationFormat>On-screen Show (4:3)</PresentationFormat>
  <Paragraphs>321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 Unicode MS</vt:lpstr>
      <vt:lpstr>Arial</vt:lpstr>
      <vt:lpstr>Calibri</vt:lpstr>
      <vt:lpstr>Calibri Light</vt:lpstr>
      <vt:lpstr>Cambria</vt:lpstr>
      <vt:lpstr>Consolas</vt:lpstr>
      <vt:lpstr>Franklin Gothic Demi Cond</vt:lpstr>
      <vt:lpstr>Myriad Pro</vt:lpstr>
      <vt:lpstr>Segoe UI</vt:lpstr>
      <vt:lpstr>Segoe UI Light</vt:lpstr>
      <vt:lpstr>Segoe UI Semilight</vt:lpstr>
      <vt:lpstr>Tekton Pro</vt:lpstr>
      <vt:lpstr>Verdana</vt:lpstr>
      <vt:lpstr>Wingdings</vt:lpstr>
      <vt:lpstr>DEVintersection</vt:lpstr>
      <vt:lpstr>PowerPoint Presentation</vt:lpstr>
      <vt:lpstr>PowerPoint Presentation</vt:lpstr>
      <vt:lpstr>Single Page App (SPA)</vt:lpstr>
      <vt:lpstr>PowerPoint Presentation</vt:lpstr>
      <vt:lpstr>MEAN Technology Stack</vt:lpstr>
      <vt:lpstr>PowerPoint Presentation</vt:lpstr>
      <vt:lpstr>MEAN is developer friendly</vt:lpstr>
      <vt:lpstr>PowerPoint Presentation</vt:lpstr>
      <vt:lpstr>MEAN is for production apps</vt:lpstr>
      <vt:lpstr>PowerPoint Presentation</vt:lpstr>
      <vt:lpstr>MEAN has favorable economics</vt:lpstr>
      <vt:lpstr>Agenda</vt:lpstr>
      <vt:lpstr>PowerPoint Presentation</vt:lpstr>
      <vt:lpstr>Node REPL</vt:lpstr>
      <vt:lpstr>Node modularity</vt:lpstr>
      <vt:lpstr>Node for server</vt:lpstr>
      <vt:lpstr>Node notables</vt:lpstr>
      <vt:lpstr>Threads vs. Events</vt:lpstr>
      <vt:lpstr>Build a node server</vt:lpstr>
      <vt:lpstr>Node Design Considerations</vt:lpstr>
      <vt:lpstr>PowerPoint Presentation</vt:lpstr>
      <vt:lpstr>What’s a node web app framework?</vt:lpstr>
      <vt:lpstr>PowerPoint Presentation</vt:lpstr>
      <vt:lpstr>middleware is a function</vt:lpstr>
      <vt:lpstr>stack of middleware</vt:lpstr>
      <vt:lpstr>PowerPoint Presentation</vt:lpstr>
      <vt:lpstr>Quick start w/ express-generator</vt:lpstr>
      <vt:lpstr>Debug w/ node-inspector</vt:lpstr>
      <vt:lpstr>PowerPoint Presentation</vt:lpstr>
      <vt:lpstr>PowerPoint Presentation</vt:lpstr>
      <vt:lpstr>PowerPoint Presentation</vt:lpstr>
      <vt:lpstr>PowerPoint Presentation</vt:lpstr>
      <vt:lpstr>Aggregate Document</vt:lpstr>
      <vt:lpstr>PowerPoint Presentation</vt:lpstr>
      <vt:lpstr>PowerPoint Presentation</vt:lpstr>
      <vt:lpstr>MongoDb Queries</vt:lpstr>
      <vt:lpstr>MongoDb Notables</vt:lpstr>
      <vt:lpstr>Mongo Design Considerations</vt:lpstr>
      <vt:lpstr>PowerPoint Presentation</vt:lpstr>
      <vt:lpstr>Angular</vt:lpstr>
      <vt:lpstr>Angular Modularity</vt:lpstr>
      <vt:lpstr>Angular View Composition</vt:lpstr>
      <vt:lpstr>Take Aways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Session DEV213  Session Name</dc:title>
  <dc:subject>From raw Ajax to ASP.NET</dc:subject>
  <dc:creator>Ward Bell</dc:creator>
  <cp:lastModifiedBy>Ward Bell</cp:lastModifiedBy>
  <cp:revision>151</cp:revision>
  <cp:lastPrinted>2012-12-21T20:05:00Z</cp:lastPrinted>
  <dcterms:created xsi:type="dcterms:W3CDTF">2013-10-21T22:26:03Z</dcterms:created>
  <dcterms:modified xsi:type="dcterms:W3CDTF">2014-10-22T01:07:21Z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