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2"/>
  </p:notesMasterIdLst>
  <p:handoutMasterIdLst>
    <p:handoutMasterId r:id="rId13"/>
  </p:handoutMasterIdLst>
  <p:sldIdLst>
    <p:sldId id="446" r:id="rId5"/>
    <p:sldId id="445" r:id="rId6"/>
    <p:sldId id="455" r:id="rId7"/>
    <p:sldId id="456" r:id="rId8"/>
    <p:sldId id="457" r:id="rId9"/>
    <p:sldId id="458" r:id="rId10"/>
    <p:sldId id="4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2" y="114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3/20/2022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3/20/2022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3/20/2022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3/20/2022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3/20/2022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3/20/2022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321260510_Machine_learning_for_sensor-based_manufacturing_processes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5034"/>
            <a:ext cx="6581554" cy="1371600"/>
          </a:xfrm>
        </p:spPr>
        <p:txBody>
          <a:bodyPr anchor="t" anchorCtr="0">
            <a:normAutofit fontScale="90000"/>
          </a:bodyPr>
          <a:lstStyle/>
          <a:p>
            <a:r>
              <a:rPr lang="en-US" dirty="0"/>
              <a:t>SECOM Dataset</a:t>
            </a:r>
            <a:br>
              <a:rPr lang="en-US" dirty="0"/>
            </a:br>
            <a:r>
              <a:rPr lang="en-US" dirty="0"/>
              <a:t>Analysis - </a:t>
            </a:r>
            <a:r>
              <a:rPr lang="en-US" dirty="0" err="1"/>
              <a:t>MohAMMAD</a:t>
            </a:r>
            <a:r>
              <a:rPr lang="en-US" dirty="0"/>
              <a:t> GHUFRAN</a:t>
            </a: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4EF4-8D58-4BFD-9454-26C0FB62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7467601" cy="1009291"/>
          </a:xfrm>
        </p:spPr>
        <p:txBody>
          <a:bodyPr>
            <a:normAutofit/>
          </a:bodyPr>
          <a:lstStyle/>
          <a:p>
            <a:r>
              <a:rPr lang="en-US" dirty="0"/>
              <a:t>Virtual Metering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8AA20-608C-4737-B926-56858E7E7E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1009291"/>
            <a:ext cx="11277600" cy="5451894"/>
          </a:xfrm>
        </p:spPr>
        <p:txBody>
          <a:bodyPr tIns="0" bIns="0">
            <a:noAutofit/>
          </a:bodyPr>
          <a:lstStyle/>
          <a:p>
            <a:pPr marL="0" indent="0">
              <a:buNone/>
            </a:pPr>
            <a:r>
              <a:rPr lang="en-US" sz="2400" dirty="0"/>
              <a:t>Sensors F071, F239, F306, and F357 have been identified as expensive</a:t>
            </a:r>
          </a:p>
          <a:p>
            <a:r>
              <a:rPr lang="en-US" dirty="0"/>
              <a:t>After analysis, it is found that all of these sensors can be replaced by other sensors </a:t>
            </a:r>
          </a:p>
          <a:p>
            <a:r>
              <a:rPr lang="en-US" dirty="0"/>
              <a:t>All of them are highly correlated with other sensors, meaning little information is lost by removing them</a:t>
            </a:r>
          </a:p>
          <a:p>
            <a:pPr marL="0" indent="0">
              <a:buNone/>
            </a:pPr>
            <a:r>
              <a:rPr lang="en-US" sz="1800" dirty="0"/>
              <a:t>Examples of high correlations with other sensors are shown below: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plot shows a linear relationship between these sensors on the X axis and a highly correlated one on the Y axis. </a:t>
            </a:r>
          </a:p>
          <a:p>
            <a:pPr marL="0" indent="0">
              <a:buNone/>
            </a:pPr>
            <a:r>
              <a:rPr lang="en-US" dirty="0"/>
              <a:t>Outliers are observed </a:t>
            </a:r>
            <a:r>
              <a:rPr lang="en-US" dirty="0" err="1"/>
              <a:t>w.r.t.</a:t>
            </a:r>
            <a:r>
              <a:rPr lang="en-US" dirty="0"/>
              <a:t> F067, which should be investigated, which lowers the fit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45E95EC9-E203-4291-839E-3AFE6026D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32" y="2706596"/>
            <a:ext cx="9795203" cy="254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3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4EF4-8D58-4BFD-9454-26C0FB62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7467601" cy="1009291"/>
          </a:xfrm>
        </p:spPr>
        <p:txBody>
          <a:bodyPr>
            <a:normAutofit/>
          </a:bodyPr>
          <a:lstStyle/>
          <a:p>
            <a:r>
              <a:rPr lang="en-US" dirty="0"/>
              <a:t>Virtual Metering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8AA20-608C-4737-B926-56858E7E7E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1009291"/>
            <a:ext cx="11277600" cy="5451894"/>
          </a:xfrm>
        </p:spPr>
        <p:txBody>
          <a:bodyPr tIns="0" bIns="0">
            <a:noAutofit/>
          </a:bodyPr>
          <a:lstStyle/>
          <a:p>
            <a:pPr marL="0" indent="0">
              <a:buNone/>
            </a:pPr>
            <a:r>
              <a:rPr lang="en-US" sz="2400" dirty="0"/>
              <a:t>Further analysis is done with another approach. </a:t>
            </a:r>
          </a:p>
          <a:p>
            <a:r>
              <a:rPr lang="en-US" dirty="0"/>
              <a:t>A model is trained to predict a sensor’s value by using other sensors</a:t>
            </a:r>
          </a:p>
          <a:p>
            <a:r>
              <a:rPr lang="en-US" dirty="0"/>
              <a:t>An example for F071 is shown here: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sensor is highly correlated with sensors F067, F047 and F051</a:t>
            </a:r>
          </a:p>
          <a:p>
            <a:pPr marL="0" indent="0">
              <a:buNone/>
            </a:pPr>
            <a:r>
              <a:rPr lang="en-US" dirty="0"/>
              <a:t>First 4 sensors are positively correlated while the 5</a:t>
            </a:r>
            <a:r>
              <a:rPr lang="en-US" baseline="30000" dirty="0"/>
              <a:t>th</a:t>
            </a:r>
            <a:r>
              <a:rPr lang="en-US" dirty="0"/>
              <a:t> one is negatively correlated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02E936EA-4066-4423-8229-1FE2F9D06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26927"/>
            <a:ext cx="4515077" cy="3190900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A6615671-00E3-4D7F-837F-860047650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08" y="2226927"/>
            <a:ext cx="4698991" cy="31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743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4EF4-8D58-4BFD-9454-26C0FB62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7467601" cy="1009291"/>
          </a:xfrm>
        </p:spPr>
        <p:txBody>
          <a:bodyPr>
            <a:normAutofit/>
          </a:bodyPr>
          <a:lstStyle/>
          <a:p>
            <a:r>
              <a:rPr lang="en-US" dirty="0"/>
              <a:t>Virtual Metering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8AA20-608C-4737-B926-56858E7E7E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1009291"/>
            <a:ext cx="11277600" cy="5451894"/>
          </a:xfrm>
        </p:spPr>
        <p:txBody>
          <a:bodyPr tIns="0" bIns="0">
            <a:noAutofit/>
          </a:bodyPr>
          <a:lstStyle/>
          <a:p>
            <a:pPr marL="0" indent="0">
              <a:buNone/>
            </a:pPr>
            <a:r>
              <a:rPr lang="en-US" sz="2400" dirty="0"/>
              <a:t>Further analysis is done with another approach. </a:t>
            </a:r>
          </a:p>
          <a:p>
            <a:r>
              <a:rPr lang="en-US" dirty="0"/>
              <a:t>We can also see, in more detail, interactions between these sensors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Each figure shows sensor F067 on the X-axis, and the color is represented by sensors F47 and F51</a:t>
            </a:r>
          </a:p>
          <a:p>
            <a:pPr marL="0" indent="0">
              <a:buNone/>
            </a:pPr>
            <a:r>
              <a:rPr lang="en-US" dirty="0"/>
              <a:t>Both show direct correlations. Overall, feature F071 is well explained :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896F2C52-E81B-4905-B40B-FDA34E523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22" y="2018582"/>
            <a:ext cx="4217664" cy="2721619"/>
          </a:xfrm>
          <a:prstGeom prst="rect">
            <a:avLst/>
          </a:prstGeom>
        </p:spPr>
      </p:pic>
      <p:pic>
        <p:nvPicPr>
          <p:cNvPr id="9" name="Picture 8" descr="Chart&#10;&#10;Description automatically generated with medium confidence">
            <a:extLst>
              <a:ext uri="{FF2B5EF4-FFF2-40B4-BE49-F238E27FC236}">
                <a16:creationId xmlns:a16="http://schemas.microsoft.com/office/drawing/2014/main" id="{ED5317E0-CB74-489B-A535-A5CF8FD11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576" y="2018581"/>
            <a:ext cx="4217666" cy="2721620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A5FA4D1-7881-483F-844A-8EF851DEB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840275"/>
              </p:ext>
            </p:extLst>
          </p:nvPr>
        </p:nvGraphicFramePr>
        <p:xfrm>
          <a:off x="1868098" y="5652897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490689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127223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039916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21224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022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0.215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308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219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910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4EF4-8D58-4BFD-9454-26C0FB62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7467601" cy="1009291"/>
          </a:xfrm>
        </p:spPr>
        <p:txBody>
          <a:bodyPr>
            <a:normAutofit/>
          </a:bodyPr>
          <a:lstStyle/>
          <a:p>
            <a:r>
              <a:rPr lang="en-US" dirty="0"/>
              <a:t>Quality Control Assistance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8AA20-608C-4737-B926-56858E7E7E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1009291"/>
            <a:ext cx="11277600" cy="5451894"/>
          </a:xfrm>
        </p:spPr>
        <p:txBody>
          <a:bodyPr tIns="0" bIns="0">
            <a:noAutofit/>
          </a:bodyPr>
          <a:lstStyle/>
          <a:p>
            <a:pPr marL="0" indent="0">
              <a:buNone/>
            </a:pPr>
            <a:r>
              <a:rPr lang="en-US" sz="2400" dirty="0"/>
              <a:t>In order to reduce manual control, several approaches can be thought of : </a:t>
            </a:r>
          </a:p>
          <a:p>
            <a:r>
              <a:rPr lang="en-US" dirty="0"/>
              <a:t>Ideal situation: train a model such that it replaces manual controls (implies comparable performance)</a:t>
            </a:r>
          </a:p>
          <a:p>
            <a:r>
              <a:rPr lang="en-US" dirty="0"/>
              <a:t>Verify all the products classified as faulty</a:t>
            </a:r>
          </a:p>
          <a:p>
            <a:r>
              <a:rPr lang="en-US" sz="1800" dirty="0"/>
              <a:t>A hybrid appr</a:t>
            </a:r>
            <a:r>
              <a:rPr lang="en-US" dirty="0"/>
              <a:t>oach 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All faulty plus a percentage of normal products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Simply reduce manual controls, accepting costs incurred due to bad predictions</a:t>
            </a:r>
          </a:p>
          <a:p>
            <a:r>
              <a:rPr lang="en-US" dirty="0"/>
              <a:t>Current performance of the trained models is well below the performance of manual control</a:t>
            </a:r>
          </a:p>
          <a:p>
            <a:pPr lvl="1"/>
            <a:r>
              <a:rPr lang="en-US" dirty="0"/>
              <a:t>This implies replacing it will certainly incur additional costs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663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4EF4-8D58-4BFD-9454-26C0FB62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7467601" cy="1009291"/>
          </a:xfrm>
        </p:spPr>
        <p:txBody>
          <a:bodyPr>
            <a:normAutofit/>
          </a:bodyPr>
          <a:lstStyle/>
          <a:p>
            <a:r>
              <a:rPr lang="en-US" dirty="0"/>
              <a:t>Quality Control Assistance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8AA20-608C-4737-B926-56858E7E7E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1009291"/>
            <a:ext cx="11277600" cy="5451894"/>
          </a:xfrm>
        </p:spPr>
        <p:txBody>
          <a:bodyPr tIns="0" bIns="0">
            <a:noAutofit/>
          </a:bodyPr>
          <a:lstStyle/>
          <a:p>
            <a:pPr marL="0" indent="0">
              <a:buNone/>
            </a:pPr>
            <a:r>
              <a:rPr lang="en-US" sz="2400" dirty="0"/>
              <a:t>Proposed solution </a:t>
            </a:r>
          </a:p>
          <a:p>
            <a:r>
              <a:rPr lang="en-US" dirty="0"/>
              <a:t>A model should be trained, and predictions collected in parallel to manual controls </a:t>
            </a:r>
          </a:p>
          <a:p>
            <a:r>
              <a:rPr lang="en-US" dirty="0"/>
              <a:t>Identify the similarities / differences between the two results </a:t>
            </a:r>
          </a:p>
          <a:p>
            <a:r>
              <a:rPr lang="en-US" dirty="0"/>
              <a:t>This can help us choose under which conditions, manual controls can be replaced</a:t>
            </a:r>
          </a:p>
          <a:p>
            <a:r>
              <a:rPr lang="en-US" dirty="0"/>
              <a:t>With the known TPR and FPR, it is impossible to know the extent of quality of fit between manual and automatic predictions</a:t>
            </a:r>
          </a:p>
          <a:p>
            <a:r>
              <a:rPr lang="en-US" dirty="0"/>
              <a:t>A model which provides probabilities could be a good approach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In this case, cases on the decision boundaries can be controlled manually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Datasets with automatic predictions and corresponding manual results will be needed 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857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4EF4-8D58-4BFD-9454-26C0FB62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7467601" cy="1009291"/>
          </a:xfrm>
        </p:spPr>
        <p:txBody>
          <a:bodyPr>
            <a:normAutofit/>
          </a:bodyPr>
          <a:lstStyle/>
          <a:p>
            <a:r>
              <a:rPr lang="en-US" dirty="0"/>
              <a:t>Concluding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8AA20-608C-4737-B926-56858E7E7E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1009291"/>
            <a:ext cx="11277600" cy="5451894"/>
          </a:xfrm>
        </p:spPr>
        <p:txBody>
          <a:bodyPr tIns="0" bIns="0">
            <a:noAutofit/>
          </a:bodyPr>
          <a:lstStyle/>
          <a:p>
            <a:r>
              <a:rPr lang="en-US" dirty="0"/>
              <a:t>There are a lot of things that can be done, I have mentioned some ideas in the notebook provided</a:t>
            </a:r>
          </a:p>
          <a:p>
            <a:r>
              <a:rPr lang="en-US" dirty="0"/>
              <a:t>I’m not sure if I’ve correctly understood what was expected in question 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If my understanding is correct, I think more information is needed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The dataset is quite hard to model, for instance, </a:t>
            </a:r>
            <a:r>
              <a:rPr lang="en-US" dirty="0">
                <a:hlinkClick r:id="rId2"/>
              </a:rPr>
              <a:t>this paper</a:t>
            </a:r>
            <a:r>
              <a:rPr lang="en-US" dirty="0"/>
              <a:t> shows better results than mine, but they are still far below the manual results cited </a:t>
            </a:r>
          </a:p>
          <a:p>
            <a:r>
              <a:rPr lang="en-US" dirty="0"/>
              <a:t>Globally, I’ve spent more than a day working on this in small chunks of time, mostly trying to find a </a:t>
            </a:r>
            <a:r>
              <a:rPr lang="en-US"/>
              <a:t>good model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387237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{68B12D6E-4060-4DAB-BAA4-2BBA787A5DA0}tf78479028_win32</Template>
  <TotalTime>73</TotalTime>
  <Words>527</Words>
  <Application>Microsoft Office PowerPoint</Application>
  <PresentationFormat>Widescreen</PresentationFormat>
  <Paragraphs>79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Balancing Act</vt:lpstr>
      <vt:lpstr>Wellspring</vt:lpstr>
      <vt:lpstr>Star of the show</vt:lpstr>
      <vt:lpstr>Amusements</vt:lpstr>
      <vt:lpstr>SECOM Dataset Analysis - MohAMMAD GHUFRAN</vt:lpstr>
      <vt:lpstr>Virtual Metering</vt:lpstr>
      <vt:lpstr>Virtual Metering</vt:lpstr>
      <vt:lpstr>Virtual Metering</vt:lpstr>
      <vt:lpstr>Quality Control Assistance</vt:lpstr>
      <vt:lpstr>Quality Control Assistance</vt:lpstr>
      <vt:lpstr>Concluding remarks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SECOM Dataset Analysis - MohAMMAD GHUFRAN</dc:title>
  <dc:creator>GHUFRAN Mohammad</dc:creator>
  <cp:lastModifiedBy>GHUFRAN Mohammad</cp:lastModifiedBy>
  <cp:revision>7</cp:revision>
  <dcterms:created xsi:type="dcterms:W3CDTF">2022-03-21T02:39:47Z</dcterms:created>
  <dcterms:modified xsi:type="dcterms:W3CDTF">2022-03-21T03:52:54Z</dcterms:modified>
</cp:coreProperties>
</file>