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jpeg" ContentType="image/jpeg"/>
  <Default Extension="emf" ContentType="image/x-e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4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42.xml" ContentType="application/vnd.openxmlformats-officedocument.presentationml.slide+xml"/>
  <Override PartName="/ppt/slides/slide30.xml" ContentType="application/vnd.openxmlformats-officedocument.presentationml.slide+xml"/>
  <Override PartName="/ppt/slides/slide41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51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55"/>
  </p:notesMasterIdLst>
  <p:handoutMasterIdLst>
    <p:handoutMasterId r:id="rId56"/>
  </p:handoutMasterIdLst>
  <p:sldIdLst>
    <p:sldId id="256" r:id="rId2"/>
    <p:sldId id="358" r:id="rId3"/>
    <p:sldId id="371" r:id="rId4"/>
    <p:sldId id="335" r:id="rId5"/>
    <p:sldId id="353" r:id="rId6"/>
    <p:sldId id="355" r:id="rId7"/>
    <p:sldId id="359" r:id="rId8"/>
    <p:sldId id="394" r:id="rId9"/>
    <p:sldId id="388" r:id="rId10"/>
    <p:sldId id="389" r:id="rId11"/>
    <p:sldId id="390" r:id="rId12"/>
    <p:sldId id="391" r:id="rId13"/>
    <p:sldId id="392" r:id="rId14"/>
    <p:sldId id="393" r:id="rId15"/>
    <p:sldId id="337" r:id="rId16"/>
    <p:sldId id="338" r:id="rId17"/>
    <p:sldId id="339" r:id="rId18"/>
    <p:sldId id="372" r:id="rId19"/>
    <p:sldId id="340" r:id="rId20"/>
    <p:sldId id="352" r:id="rId21"/>
    <p:sldId id="341" r:id="rId22"/>
    <p:sldId id="343" r:id="rId23"/>
    <p:sldId id="344" r:id="rId24"/>
    <p:sldId id="345" r:id="rId25"/>
    <p:sldId id="383" r:id="rId26"/>
    <p:sldId id="385" r:id="rId27"/>
    <p:sldId id="373" r:id="rId28"/>
    <p:sldId id="360" r:id="rId29"/>
    <p:sldId id="361" r:id="rId30"/>
    <p:sldId id="362" r:id="rId31"/>
    <p:sldId id="363" r:id="rId32"/>
    <p:sldId id="364" r:id="rId33"/>
    <p:sldId id="374" r:id="rId34"/>
    <p:sldId id="366" r:id="rId35"/>
    <p:sldId id="365" r:id="rId36"/>
    <p:sldId id="356" r:id="rId37"/>
    <p:sldId id="367" r:id="rId38"/>
    <p:sldId id="368" r:id="rId39"/>
    <p:sldId id="369" r:id="rId40"/>
    <p:sldId id="370" r:id="rId41"/>
    <p:sldId id="375" r:id="rId42"/>
    <p:sldId id="382" r:id="rId43"/>
    <p:sldId id="378" r:id="rId44"/>
    <p:sldId id="381" r:id="rId45"/>
    <p:sldId id="379" r:id="rId46"/>
    <p:sldId id="354" r:id="rId47"/>
    <p:sldId id="357" r:id="rId48"/>
    <p:sldId id="396" r:id="rId49"/>
    <p:sldId id="387" r:id="rId50"/>
    <p:sldId id="386" r:id="rId51"/>
    <p:sldId id="395" r:id="rId52"/>
    <p:sldId id="397" r:id="rId53"/>
    <p:sldId id="351" r:id="rId54"/>
  </p:sldIdLst>
  <p:sldSz cx="9144000" cy="6858000" type="screen4x3"/>
  <p:notesSz cx="7099300" cy="9385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66" autoAdjust="0"/>
    <p:restoredTop sz="90929"/>
  </p:normalViewPr>
  <p:slideViewPr>
    <p:cSldViewPr>
      <p:cViewPr varScale="1">
        <p:scale>
          <a:sx n="79" d="100"/>
          <a:sy n="79" d="100"/>
        </p:scale>
        <p:origin x="-1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3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83FF47F-A013-497E-8F86-7DAF1A72B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6A87CAE-DBFB-4483-81C2-B0A498E4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76E85-53F8-4FED-8152-330E9F73DAFA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73C01-90B2-4B05-A434-5DB5FA0B273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EEC5F-622C-4075-A8D1-84401A8AE73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AC39-C3BB-4897-B531-98083C2B70B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46870-E946-4150-AAB8-81343939BAC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8F19C-0E63-4D99-935D-079FC6D0880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AC39-C3BB-4897-B531-98083C2B70B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695B6-7DBF-4456-9006-453BFB17B72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A9DA0-5F3A-48D4-AF78-BEDB46EB0B7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4E366-5F8E-4F63-B170-1DD9098D0DF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AC39-C3BB-4897-B531-98083C2B70B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AC39-C3BB-4897-B531-98083C2B70B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D3B65-DC2A-43AA-9BB8-E18B3FDCB1AC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AC39-C3BB-4897-B531-98083C2B70B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539AA-15CC-4B3F-8A05-27790E4B04A5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4A702-895B-4461-9110-A1FD086500A2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AC39-C3BB-4897-B531-98083C2B70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AC39-C3BB-4897-B531-98083C2B70B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4A702-895B-4461-9110-A1FD086500A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4A702-895B-4461-9110-A1FD086500A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AC39-C3BB-4897-B531-98083C2B70B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7EAEC-5577-4F80-8363-2F99E2373F4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7BD48-D370-476D-AF55-2F0F85702A6D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7BC5951-1908-462E-AA64-4F6469D69BC0}" type="slidenum">
              <a:rPr lang="en-US"/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7360-548C-4051-9F2D-D87C42BC1F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9B203-665E-4285-A4DB-0EC5FB7482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0C8E6-6819-4288-8E3E-268FC6437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06A66-D7DC-485B-A387-D2D9F3C552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59123-1CED-404C-B00B-28EEA4731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C608014-8A97-4A01-AB9E-7C5EE36C8F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513FF-4733-452C-9CD0-27A8ECC156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B37F2-12E0-4A39-B7CB-608CB2C57D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E48A8-AEC2-468A-AB24-7B9F186FB6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193C2-8283-4A52-A1F3-95A1358E0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444D97-6F30-41E9-829A-BC8E2A682B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Rectangle 28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45" name="Group 4"/>
          <p:cNvGrpSpPr>
            <a:grpSpLocks noChangeAspect="1"/>
          </p:cNvGrpSpPr>
          <p:nvPr userDrawn="1"/>
        </p:nvGrpSpPr>
        <p:grpSpPr bwMode="auto">
          <a:xfrm>
            <a:off x="2286000" y="6096000"/>
            <a:ext cx="781050" cy="581025"/>
            <a:chOff x="0" y="0"/>
            <a:chExt cx="1230" cy="915"/>
          </a:xfrm>
        </p:grpSpPr>
        <p:sp>
          <p:nvSpPr>
            <p:cNvPr id="24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1230" cy="915"/>
            </a:xfrm>
            <a:prstGeom prst="rect">
              <a:avLst/>
            </a:prstGeom>
            <a:noFill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Freeform 26"/>
            <p:cNvSpPr>
              <a:spLocks/>
            </p:cNvSpPr>
            <p:nvPr userDrawn="1"/>
          </p:nvSpPr>
          <p:spPr bwMode="auto">
            <a:xfrm>
              <a:off x="3" y="3"/>
              <a:ext cx="1222" cy="842"/>
            </a:xfrm>
            <a:custGeom>
              <a:avLst/>
              <a:gdLst/>
              <a:ahLst/>
              <a:cxnLst>
                <a:cxn ang="0">
                  <a:pos x="1042" y="667"/>
                </a:cxn>
                <a:cxn ang="0">
                  <a:pos x="1073" y="621"/>
                </a:cxn>
                <a:cxn ang="0">
                  <a:pos x="1095" y="571"/>
                </a:cxn>
                <a:cxn ang="0">
                  <a:pos x="1110" y="516"/>
                </a:cxn>
                <a:cxn ang="0">
                  <a:pos x="1119" y="461"/>
                </a:cxn>
                <a:cxn ang="0">
                  <a:pos x="1122" y="400"/>
                </a:cxn>
                <a:cxn ang="0">
                  <a:pos x="1115" y="336"/>
                </a:cxn>
                <a:cxn ang="0">
                  <a:pos x="1097" y="277"/>
                </a:cxn>
                <a:cxn ang="0">
                  <a:pos x="1071" y="220"/>
                </a:cxn>
                <a:cxn ang="0">
                  <a:pos x="1040" y="169"/>
                </a:cxn>
                <a:cxn ang="0">
                  <a:pos x="1000" y="123"/>
                </a:cxn>
                <a:cxn ang="0">
                  <a:pos x="953" y="84"/>
                </a:cxn>
                <a:cxn ang="0">
                  <a:pos x="902" y="51"/>
                </a:cxn>
                <a:cxn ang="0">
                  <a:pos x="847" y="24"/>
                </a:cxn>
                <a:cxn ang="0">
                  <a:pos x="787" y="7"/>
                </a:cxn>
                <a:cxn ang="0">
                  <a:pos x="725" y="0"/>
                </a:cxn>
                <a:cxn ang="0">
                  <a:pos x="743" y="27"/>
                </a:cxn>
                <a:cxn ang="0">
                  <a:pos x="856" y="55"/>
                </a:cxn>
                <a:cxn ang="0">
                  <a:pos x="953" y="114"/>
                </a:cxn>
                <a:cxn ang="0">
                  <a:pos x="1031" y="200"/>
                </a:cxn>
                <a:cxn ang="0">
                  <a:pos x="1079" y="303"/>
                </a:cxn>
                <a:cxn ang="0">
                  <a:pos x="1097" y="422"/>
                </a:cxn>
                <a:cxn ang="0">
                  <a:pos x="1082" y="536"/>
                </a:cxn>
                <a:cxn ang="0">
                  <a:pos x="1035" y="634"/>
                </a:cxn>
                <a:cxn ang="0">
                  <a:pos x="966" y="718"/>
                </a:cxn>
                <a:cxn ang="0">
                  <a:pos x="876" y="779"/>
                </a:cxn>
                <a:cxn ang="0">
                  <a:pos x="771" y="812"/>
                </a:cxn>
                <a:cxn ang="0">
                  <a:pos x="680" y="819"/>
                </a:cxn>
                <a:cxn ang="0">
                  <a:pos x="598" y="806"/>
                </a:cxn>
                <a:cxn ang="0">
                  <a:pos x="523" y="775"/>
                </a:cxn>
                <a:cxn ang="0">
                  <a:pos x="454" y="731"/>
                </a:cxn>
                <a:cxn ang="0">
                  <a:pos x="397" y="672"/>
                </a:cxn>
                <a:cxn ang="0">
                  <a:pos x="350" y="602"/>
                </a:cxn>
                <a:cxn ang="0">
                  <a:pos x="324" y="602"/>
                </a:cxn>
                <a:cxn ang="0">
                  <a:pos x="346" y="643"/>
                </a:cxn>
                <a:cxn ang="0">
                  <a:pos x="375" y="685"/>
                </a:cxn>
                <a:cxn ang="0">
                  <a:pos x="118" y="722"/>
                </a:cxn>
                <a:cxn ang="0">
                  <a:pos x="403" y="724"/>
                </a:cxn>
                <a:cxn ang="0">
                  <a:pos x="423" y="738"/>
                </a:cxn>
                <a:cxn ang="0">
                  <a:pos x="443" y="753"/>
                </a:cxn>
                <a:cxn ang="0">
                  <a:pos x="479" y="779"/>
                </a:cxn>
                <a:cxn ang="0">
                  <a:pos x="516" y="799"/>
                </a:cxn>
                <a:cxn ang="0">
                  <a:pos x="556" y="819"/>
                </a:cxn>
                <a:cxn ang="0">
                  <a:pos x="598" y="830"/>
                </a:cxn>
                <a:cxn ang="0">
                  <a:pos x="643" y="838"/>
                </a:cxn>
                <a:cxn ang="0">
                  <a:pos x="687" y="843"/>
                </a:cxn>
                <a:cxn ang="0">
                  <a:pos x="712" y="843"/>
                </a:cxn>
                <a:cxn ang="0">
                  <a:pos x="723" y="843"/>
                </a:cxn>
                <a:cxn ang="0">
                  <a:pos x="734" y="843"/>
                </a:cxn>
                <a:cxn ang="0">
                  <a:pos x="847" y="817"/>
                </a:cxn>
                <a:cxn ang="0">
                  <a:pos x="880" y="803"/>
                </a:cxn>
                <a:cxn ang="0">
                  <a:pos x="911" y="788"/>
                </a:cxn>
                <a:cxn ang="0">
                  <a:pos x="940" y="768"/>
                </a:cxn>
                <a:cxn ang="0">
                  <a:pos x="966" y="749"/>
                </a:cxn>
                <a:cxn ang="0">
                  <a:pos x="993" y="727"/>
                </a:cxn>
                <a:cxn ang="0">
                  <a:pos x="1223" y="722"/>
                </a:cxn>
                <a:cxn ang="0">
                  <a:pos x="1020" y="696"/>
                </a:cxn>
              </a:cxnLst>
              <a:rect l="0" t="0" r="r" b="b"/>
              <a:pathLst>
                <a:path w="1223" h="843">
                  <a:moveTo>
                    <a:pt x="1020" y="696"/>
                  </a:moveTo>
                  <a:lnTo>
                    <a:pt x="1031" y="683"/>
                  </a:lnTo>
                  <a:lnTo>
                    <a:pt x="1042" y="667"/>
                  </a:lnTo>
                  <a:lnTo>
                    <a:pt x="1053" y="652"/>
                  </a:lnTo>
                  <a:lnTo>
                    <a:pt x="1064" y="637"/>
                  </a:lnTo>
                  <a:lnTo>
                    <a:pt x="1073" y="621"/>
                  </a:lnTo>
                  <a:lnTo>
                    <a:pt x="1079" y="604"/>
                  </a:lnTo>
                  <a:lnTo>
                    <a:pt x="1088" y="588"/>
                  </a:lnTo>
                  <a:lnTo>
                    <a:pt x="1095" y="571"/>
                  </a:lnTo>
                  <a:lnTo>
                    <a:pt x="1102" y="553"/>
                  </a:lnTo>
                  <a:lnTo>
                    <a:pt x="1106" y="536"/>
                  </a:lnTo>
                  <a:lnTo>
                    <a:pt x="1110" y="516"/>
                  </a:lnTo>
                  <a:lnTo>
                    <a:pt x="1115" y="498"/>
                  </a:lnTo>
                  <a:lnTo>
                    <a:pt x="1119" y="479"/>
                  </a:lnTo>
                  <a:lnTo>
                    <a:pt x="1119" y="461"/>
                  </a:lnTo>
                  <a:lnTo>
                    <a:pt x="1122" y="441"/>
                  </a:lnTo>
                  <a:lnTo>
                    <a:pt x="1122" y="422"/>
                  </a:lnTo>
                  <a:lnTo>
                    <a:pt x="1122" y="400"/>
                  </a:lnTo>
                  <a:lnTo>
                    <a:pt x="1119" y="380"/>
                  </a:lnTo>
                  <a:lnTo>
                    <a:pt x="1117" y="358"/>
                  </a:lnTo>
                  <a:lnTo>
                    <a:pt x="1115" y="336"/>
                  </a:lnTo>
                  <a:lnTo>
                    <a:pt x="1108" y="316"/>
                  </a:lnTo>
                  <a:lnTo>
                    <a:pt x="1104" y="297"/>
                  </a:lnTo>
                  <a:lnTo>
                    <a:pt x="1097" y="277"/>
                  </a:lnTo>
                  <a:lnTo>
                    <a:pt x="1088" y="257"/>
                  </a:lnTo>
                  <a:lnTo>
                    <a:pt x="1082" y="239"/>
                  </a:lnTo>
                  <a:lnTo>
                    <a:pt x="1071" y="220"/>
                  </a:lnTo>
                  <a:lnTo>
                    <a:pt x="1062" y="202"/>
                  </a:lnTo>
                  <a:lnTo>
                    <a:pt x="1051" y="187"/>
                  </a:lnTo>
                  <a:lnTo>
                    <a:pt x="1040" y="169"/>
                  </a:lnTo>
                  <a:lnTo>
                    <a:pt x="1026" y="154"/>
                  </a:lnTo>
                  <a:lnTo>
                    <a:pt x="1013" y="139"/>
                  </a:lnTo>
                  <a:lnTo>
                    <a:pt x="1000" y="123"/>
                  </a:lnTo>
                  <a:lnTo>
                    <a:pt x="984" y="110"/>
                  </a:lnTo>
                  <a:lnTo>
                    <a:pt x="969" y="95"/>
                  </a:lnTo>
                  <a:lnTo>
                    <a:pt x="953" y="84"/>
                  </a:lnTo>
                  <a:lnTo>
                    <a:pt x="938" y="73"/>
                  </a:lnTo>
                  <a:lnTo>
                    <a:pt x="920" y="60"/>
                  </a:lnTo>
                  <a:lnTo>
                    <a:pt x="902" y="51"/>
                  </a:lnTo>
                  <a:lnTo>
                    <a:pt x="884" y="42"/>
                  </a:lnTo>
                  <a:lnTo>
                    <a:pt x="867" y="33"/>
                  </a:lnTo>
                  <a:lnTo>
                    <a:pt x="847" y="24"/>
                  </a:lnTo>
                  <a:lnTo>
                    <a:pt x="827" y="18"/>
                  </a:lnTo>
                  <a:lnTo>
                    <a:pt x="807" y="13"/>
                  </a:lnTo>
                  <a:lnTo>
                    <a:pt x="787" y="7"/>
                  </a:lnTo>
                  <a:lnTo>
                    <a:pt x="767" y="5"/>
                  </a:lnTo>
                  <a:lnTo>
                    <a:pt x="745" y="0"/>
                  </a:lnTo>
                  <a:lnTo>
                    <a:pt x="725" y="0"/>
                  </a:lnTo>
                  <a:lnTo>
                    <a:pt x="703" y="0"/>
                  </a:lnTo>
                  <a:lnTo>
                    <a:pt x="703" y="24"/>
                  </a:lnTo>
                  <a:lnTo>
                    <a:pt x="743" y="27"/>
                  </a:lnTo>
                  <a:lnTo>
                    <a:pt x="782" y="33"/>
                  </a:lnTo>
                  <a:lnTo>
                    <a:pt x="820" y="42"/>
                  </a:lnTo>
                  <a:lnTo>
                    <a:pt x="856" y="55"/>
                  </a:lnTo>
                  <a:lnTo>
                    <a:pt x="891" y="73"/>
                  </a:lnTo>
                  <a:lnTo>
                    <a:pt x="924" y="92"/>
                  </a:lnTo>
                  <a:lnTo>
                    <a:pt x="953" y="114"/>
                  </a:lnTo>
                  <a:lnTo>
                    <a:pt x="982" y="141"/>
                  </a:lnTo>
                  <a:lnTo>
                    <a:pt x="1006" y="169"/>
                  </a:lnTo>
                  <a:lnTo>
                    <a:pt x="1031" y="200"/>
                  </a:lnTo>
                  <a:lnTo>
                    <a:pt x="1051" y="233"/>
                  </a:lnTo>
                  <a:lnTo>
                    <a:pt x="1066" y="268"/>
                  </a:lnTo>
                  <a:lnTo>
                    <a:pt x="1079" y="303"/>
                  </a:lnTo>
                  <a:lnTo>
                    <a:pt x="1088" y="343"/>
                  </a:lnTo>
                  <a:lnTo>
                    <a:pt x="1095" y="382"/>
                  </a:lnTo>
                  <a:lnTo>
                    <a:pt x="1097" y="422"/>
                  </a:lnTo>
                  <a:lnTo>
                    <a:pt x="1095" y="461"/>
                  </a:lnTo>
                  <a:lnTo>
                    <a:pt x="1091" y="498"/>
                  </a:lnTo>
                  <a:lnTo>
                    <a:pt x="1082" y="536"/>
                  </a:lnTo>
                  <a:lnTo>
                    <a:pt x="1068" y="569"/>
                  </a:lnTo>
                  <a:lnTo>
                    <a:pt x="1055" y="602"/>
                  </a:lnTo>
                  <a:lnTo>
                    <a:pt x="1035" y="634"/>
                  </a:lnTo>
                  <a:lnTo>
                    <a:pt x="1015" y="665"/>
                  </a:lnTo>
                  <a:lnTo>
                    <a:pt x="991" y="691"/>
                  </a:lnTo>
                  <a:lnTo>
                    <a:pt x="966" y="718"/>
                  </a:lnTo>
                  <a:lnTo>
                    <a:pt x="938" y="740"/>
                  </a:lnTo>
                  <a:lnTo>
                    <a:pt x="907" y="762"/>
                  </a:lnTo>
                  <a:lnTo>
                    <a:pt x="876" y="779"/>
                  </a:lnTo>
                  <a:lnTo>
                    <a:pt x="842" y="792"/>
                  </a:lnTo>
                  <a:lnTo>
                    <a:pt x="807" y="806"/>
                  </a:lnTo>
                  <a:lnTo>
                    <a:pt x="771" y="812"/>
                  </a:lnTo>
                  <a:lnTo>
                    <a:pt x="734" y="817"/>
                  </a:lnTo>
                  <a:lnTo>
                    <a:pt x="680" y="817"/>
                  </a:lnTo>
                  <a:lnTo>
                    <a:pt x="680" y="819"/>
                  </a:lnTo>
                  <a:lnTo>
                    <a:pt x="654" y="814"/>
                  </a:lnTo>
                  <a:lnTo>
                    <a:pt x="625" y="810"/>
                  </a:lnTo>
                  <a:lnTo>
                    <a:pt x="598" y="806"/>
                  </a:lnTo>
                  <a:lnTo>
                    <a:pt x="572" y="797"/>
                  </a:lnTo>
                  <a:lnTo>
                    <a:pt x="548" y="786"/>
                  </a:lnTo>
                  <a:lnTo>
                    <a:pt x="523" y="775"/>
                  </a:lnTo>
                  <a:lnTo>
                    <a:pt x="499" y="762"/>
                  </a:lnTo>
                  <a:lnTo>
                    <a:pt x="477" y="746"/>
                  </a:lnTo>
                  <a:lnTo>
                    <a:pt x="454" y="731"/>
                  </a:lnTo>
                  <a:lnTo>
                    <a:pt x="434" y="711"/>
                  </a:lnTo>
                  <a:lnTo>
                    <a:pt x="415" y="694"/>
                  </a:lnTo>
                  <a:lnTo>
                    <a:pt x="397" y="672"/>
                  </a:lnTo>
                  <a:lnTo>
                    <a:pt x="379" y="650"/>
                  </a:lnTo>
                  <a:lnTo>
                    <a:pt x="364" y="626"/>
                  </a:lnTo>
                  <a:lnTo>
                    <a:pt x="350" y="602"/>
                  </a:lnTo>
                  <a:lnTo>
                    <a:pt x="339" y="575"/>
                  </a:lnTo>
                  <a:lnTo>
                    <a:pt x="315" y="586"/>
                  </a:lnTo>
                  <a:lnTo>
                    <a:pt x="324" y="602"/>
                  </a:lnTo>
                  <a:lnTo>
                    <a:pt x="330" y="615"/>
                  </a:lnTo>
                  <a:lnTo>
                    <a:pt x="337" y="630"/>
                  </a:lnTo>
                  <a:lnTo>
                    <a:pt x="346" y="643"/>
                  </a:lnTo>
                  <a:lnTo>
                    <a:pt x="355" y="659"/>
                  </a:lnTo>
                  <a:lnTo>
                    <a:pt x="366" y="672"/>
                  </a:lnTo>
                  <a:lnTo>
                    <a:pt x="375" y="685"/>
                  </a:lnTo>
                  <a:lnTo>
                    <a:pt x="384" y="696"/>
                  </a:lnTo>
                  <a:lnTo>
                    <a:pt x="118" y="696"/>
                  </a:lnTo>
                  <a:lnTo>
                    <a:pt x="118" y="722"/>
                  </a:lnTo>
                  <a:lnTo>
                    <a:pt x="399" y="722"/>
                  </a:lnTo>
                  <a:lnTo>
                    <a:pt x="401" y="722"/>
                  </a:lnTo>
                  <a:lnTo>
                    <a:pt x="403" y="724"/>
                  </a:lnTo>
                  <a:lnTo>
                    <a:pt x="410" y="729"/>
                  </a:lnTo>
                  <a:lnTo>
                    <a:pt x="417" y="733"/>
                  </a:lnTo>
                  <a:lnTo>
                    <a:pt x="423" y="738"/>
                  </a:lnTo>
                  <a:lnTo>
                    <a:pt x="430" y="744"/>
                  </a:lnTo>
                  <a:lnTo>
                    <a:pt x="437" y="749"/>
                  </a:lnTo>
                  <a:lnTo>
                    <a:pt x="443" y="753"/>
                  </a:lnTo>
                  <a:lnTo>
                    <a:pt x="0" y="753"/>
                  </a:lnTo>
                  <a:lnTo>
                    <a:pt x="0" y="779"/>
                  </a:lnTo>
                  <a:lnTo>
                    <a:pt x="479" y="779"/>
                  </a:lnTo>
                  <a:lnTo>
                    <a:pt x="492" y="786"/>
                  </a:lnTo>
                  <a:lnTo>
                    <a:pt x="503" y="795"/>
                  </a:lnTo>
                  <a:lnTo>
                    <a:pt x="516" y="799"/>
                  </a:lnTo>
                  <a:lnTo>
                    <a:pt x="530" y="806"/>
                  </a:lnTo>
                  <a:lnTo>
                    <a:pt x="543" y="812"/>
                  </a:lnTo>
                  <a:lnTo>
                    <a:pt x="556" y="819"/>
                  </a:lnTo>
                  <a:lnTo>
                    <a:pt x="572" y="823"/>
                  </a:lnTo>
                  <a:lnTo>
                    <a:pt x="585" y="828"/>
                  </a:lnTo>
                  <a:lnTo>
                    <a:pt x="598" y="830"/>
                  </a:lnTo>
                  <a:lnTo>
                    <a:pt x="614" y="834"/>
                  </a:lnTo>
                  <a:lnTo>
                    <a:pt x="627" y="836"/>
                  </a:lnTo>
                  <a:lnTo>
                    <a:pt x="643" y="838"/>
                  </a:lnTo>
                  <a:lnTo>
                    <a:pt x="658" y="841"/>
                  </a:lnTo>
                  <a:lnTo>
                    <a:pt x="672" y="843"/>
                  </a:lnTo>
                  <a:lnTo>
                    <a:pt x="687" y="843"/>
                  </a:lnTo>
                  <a:lnTo>
                    <a:pt x="703" y="843"/>
                  </a:lnTo>
                  <a:lnTo>
                    <a:pt x="707" y="843"/>
                  </a:lnTo>
                  <a:lnTo>
                    <a:pt x="712" y="843"/>
                  </a:lnTo>
                  <a:lnTo>
                    <a:pt x="714" y="843"/>
                  </a:lnTo>
                  <a:lnTo>
                    <a:pt x="718" y="843"/>
                  </a:lnTo>
                  <a:lnTo>
                    <a:pt x="723" y="843"/>
                  </a:lnTo>
                  <a:lnTo>
                    <a:pt x="727" y="843"/>
                  </a:lnTo>
                  <a:lnTo>
                    <a:pt x="729" y="843"/>
                  </a:lnTo>
                  <a:lnTo>
                    <a:pt x="734" y="843"/>
                  </a:lnTo>
                  <a:lnTo>
                    <a:pt x="1097" y="843"/>
                  </a:lnTo>
                  <a:lnTo>
                    <a:pt x="1097" y="817"/>
                  </a:lnTo>
                  <a:lnTo>
                    <a:pt x="847" y="817"/>
                  </a:lnTo>
                  <a:lnTo>
                    <a:pt x="858" y="812"/>
                  </a:lnTo>
                  <a:lnTo>
                    <a:pt x="869" y="808"/>
                  </a:lnTo>
                  <a:lnTo>
                    <a:pt x="880" y="803"/>
                  </a:lnTo>
                  <a:lnTo>
                    <a:pt x="889" y="799"/>
                  </a:lnTo>
                  <a:lnTo>
                    <a:pt x="900" y="795"/>
                  </a:lnTo>
                  <a:lnTo>
                    <a:pt x="911" y="788"/>
                  </a:lnTo>
                  <a:lnTo>
                    <a:pt x="920" y="781"/>
                  </a:lnTo>
                  <a:lnTo>
                    <a:pt x="929" y="775"/>
                  </a:lnTo>
                  <a:lnTo>
                    <a:pt x="940" y="768"/>
                  </a:lnTo>
                  <a:lnTo>
                    <a:pt x="949" y="764"/>
                  </a:lnTo>
                  <a:lnTo>
                    <a:pt x="958" y="755"/>
                  </a:lnTo>
                  <a:lnTo>
                    <a:pt x="966" y="749"/>
                  </a:lnTo>
                  <a:lnTo>
                    <a:pt x="975" y="742"/>
                  </a:lnTo>
                  <a:lnTo>
                    <a:pt x="984" y="733"/>
                  </a:lnTo>
                  <a:lnTo>
                    <a:pt x="993" y="727"/>
                  </a:lnTo>
                  <a:lnTo>
                    <a:pt x="1000" y="718"/>
                  </a:lnTo>
                  <a:lnTo>
                    <a:pt x="1000" y="722"/>
                  </a:lnTo>
                  <a:lnTo>
                    <a:pt x="1223" y="722"/>
                  </a:lnTo>
                  <a:lnTo>
                    <a:pt x="1223" y="696"/>
                  </a:lnTo>
                  <a:lnTo>
                    <a:pt x="1020" y="6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400" y="888"/>
              <a:ext cx="490" cy="22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88" y="24"/>
                </a:cxn>
                <a:cxn ang="0">
                  <a:pos x="488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488" h="24">
                  <a:moveTo>
                    <a:pt x="0" y="24"/>
                  </a:moveTo>
                  <a:lnTo>
                    <a:pt x="488" y="24"/>
                  </a:lnTo>
                  <a:lnTo>
                    <a:pt x="488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>
              <a:off x="880" y="453"/>
              <a:ext cx="143" cy="202"/>
            </a:xfrm>
            <a:custGeom>
              <a:avLst/>
              <a:gdLst/>
              <a:ahLst/>
              <a:cxnLst>
                <a:cxn ang="0">
                  <a:pos x="128" y="66"/>
                </a:cxn>
                <a:cxn ang="0">
                  <a:pos x="124" y="77"/>
                </a:cxn>
                <a:cxn ang="0">
                  <a:pos x="119" y="90"/>
                </a:cxn>
                <a:cxn ang="0">
                  <a:pos x="113" y="101"/>
                </a:cxn>
                <a:cxn ang="0">
                  <a:pos x="108" y="112"/>
                </a:cxn>
                <a:cxn ang="0">
                  <a:pos x="102" y="125"/>
                </a:cxn>
                <a:cxn ang="0">
                  <a:pos x="95" y="136"/>
                </a:cxn>
                <a:cxn ang="0">
                  <a:pos x="88" y="145"/>
                </a:cxn>
                <a:cxn ang="0">
                  <a:pos x="82" y="156"/>
                </a:cxn>
                <a:cxn ang="0">
                  <a:pos x="77" y="160"/>
                </a:cxn>
                <a:cxn ang="0">
                  <a:pos x="71" y="165"/>
                </a:cxn>
                <a:cxn ang="0">
                  <a:pos x="66" y="169"/>
                </a:cxn>
                <a:cxn ang="0">
                  <a:pos x="60" y="173"/>
                </a:cxn>
                <a:cxn ang="0">
                  <a:pos x="53" y="178"/>
                </a:cxn>
                <a:cxn ang="0">
                  <a:pos x="46" y="182"/>
                </a:cxn>
                <a:cxn ang="0">
                  <a:pos x="40" y="184"/>
                </a:cxn>
                <a:cxn ang="0">
                  <a:pos x="33" y="189"/>
                </a:cxn>
                <a:cxn ang="0">
                  <a:pos x="29" y="191"/>
                </a:cxn>
                <a:cxn ang="0">
                  <a:pos x="24" y="193"/>
                </a:cxn>
                <a:cxn ang="0">
                  <a:pos x="20" y="193"/>
                </a:cxn>
                <a:cxn ang="0">
                  <a:pos x="15" y="195"/>
                </a:cxn>
                <a:cxn ang="0">
                  <a:pos x="13" y="198"/>
                </a:cxn>
                <a:cxn ang="0">
                  <a:pos x="9" y="200"/>
                </a:cxn>
                <a:cxn ang="0">
                  <a:pos x="4" y="200"/>
                </a:cxn>
                <a:cxn ang="0">
                  <a:pos x="0" y="202"/>
                </a:cxn>
                <a:cxn ang="0">
                  <a:pos x="4" y="193"/>
                </a:cxn>
                <a:cxn ang="0">
                  <a:pos x="9" y="187"/>
                </a:cxn>
                <a:cxn ang="0">
                  <a:pos x="15" y="180"/>
                </a:cxn>
                <a:cxn ang="0">
                  <a:pos x="20" y="173"/>
                </a:cxn>
                <a:cxn ang="0">
                  <a:pos x="24" y="165"/>
                </a:cxn>
                <a:cxn ang="0">
                  <a:pos x="29" y="158"/>
                </a:cxn>
                <a:cxn ang="0">
                  <a:pos x="33" y="149"/>
                </a:cxn>
                <a:cxn ang="0">
                  <a:pos x="35" y="141"/>
                </a:cxn>
                <a:cxn ang="0">
                  <a:pos x="42" y="127"/>
                </a:cxn>
                <a:cxn ang="0">
                  <a:pos x="49" y="114"/>
                </a:cxn>
                <a:cxn ang="0">
                  <a:pos x="53" y="101"/>
                </a:cxn>
                <a:cxn ang="0">
                  <a:pos x="57" y="86"/>
                </a:cxn>
                <a:cxn ang="0">
                  <a:pos x="62" y="73"/>
                </a:cxn>
                <a:cxn ang="0">
                  <a:pos x="66" y="59"/>
                </a:cxn>
                <a:cxn ang="0">
                  <a:pos x="71" y="44"/>
                </a:cxn>
                <a:cxn ang="0">
                  <a:pos x="73" y="31"/>
                </a:cxn>
                <a:cxn ang="0">
                  <a:pos x="80" y="29"/>
                </a:cxn>
                <a:cxn ang="0">
                  <a:pos x="84" y="29"/>
                </a:cxn>
                <a:cxn ang="0">
                  <a:pos x="88" y="26"/>
                </a:cxn>
                <a:cxn ang="0">
                  <a:pos x="93" y="24"/>
                </a:cxn>
                <a:cxn ang="0">
                  <a:pos x="99" y="24"/>
                </a:cxn>
                <a:cxn ang="0">
                  <a:pos x="104" y="22"/>
                </a:cxn>
                <a:cxn ang="0">
                  <a:pos x="108" y="20"/>
                </a:cxn>
                <a:cxn ang="0">
                  <a:pos x="113" y="18"/>
                </a:cxn>
                <a:cxn ang="0">
                  <a:pos x="117" y="15"/>
                </a:cxn>
                <a:cxn ang="0">
                  <a:pos x="122" y="13"/>
                </a:cxn>
                <a:cxn ang="0">
                  <a:pos x="124" y="13"/>
                </a:cxn>
                <a:cxn ang="0">
                  <a:pos x="128" y="9"/>
                </a:cxn>
                <a:cxn ang="0">
                  <a:pos x="131" y="7"/>
                </a:cxn>
                <a:cxn ang="0">
                  <a:pos x="135" y="5"/>
                </a:cxn>
                <a:cxn ang="0">
                  <a:pos x="137" y="2"/>
                </a:cxn>
                <a:cxn ang="0">
                  <a:pos x="142" y="0"/>
                </a:cxn>
                <a:cxn ang="0">
                  <a:pos x="139" y="18"/>
                </a:cxn>
                <a:cxn ang="0">
                  <a:pos x="137" y="33"/>
                </a:cxn>
                <a:cxn ang="0">
                  <a:pos x="133" y="48"/>
                </a:cxn>
                <a:cxn ang="0">
                  <a:pos x="128" y="66"/>
                </a:cxn>
                <a:cxn ang="0">
                  <a:pos x="128" y="66"/>
                </a:cxn>
              </a:cxnLst>
              <a:rect l="0" t="0" r="r" b="b"/>
              <a:pathLst>
                <a:path w="142" h="202">
                  <a:moveTo>
                    <a:pt x="128" y="66"/>
                  </a:moveTo>
                  <a:lnTo>
                    <a:pt x="124" y="77"/>
                  </a:lnTo>
                  <a:lnTo>
                    <a:pt x="119" y="90"/>
                  </a:lnTo>
                  <a:lnTo>
                    <a:pt x="113" y="101"/>
                  </a:lnTo>
                  <a:lnTo>
                    <a:pt x="108" y="112"/>
                  </a:lnTo>
                  <a:lnTo>
                    <a:pt x="102" y="125"/>
                  </a:lnTo>
                  <a:lnTo>
                    <a:pt x="95" y="136"/>
                  </a:lnTo>
                  <a:lnTo>
                    <a:pt x="88" y="145"/>
                  </a:lnTo>
                  <a:lnTo>
                    <a:pt x="82" y="156"/>
                  </a:lnTo>
                  <a:lnTo>
                    <a:pt x="77" y="160"/>
                  </a:lnTo>
                  <a:lnTo>
                    <a:pt x="71" y="165"/>
                  </a:lnTo>
                  <a:lnTo>
                    <a:pt x="66" y="169"/>
                  </a:lnTo>
                  <a:lnTo>
                    <a:pt x="60" y="173"/>
                  </a:lnTo>
                  <a:lnTo>
                    <a:pt x="53" y="178"/>
                  </a:lnTo>
                  <a:lnTo>
                    <a:pt x="46" y="182"/>
                  </a:lnTo>
                  <a:lnTo>
                    <a:pt x="40" y="184"/>
                  </a:lnTo>
                  <a:lnTo>
                    <a:pt x="33" y="189"/>
                  </a:lnTo>
                  <a:lnTo>
                    <a:pt x="29" y="191"/>
                  </a:lnTo>
                  <a:lnTo>
                    <a:pt x="24" y="193"/>
                  </a:lnTo>
                  <a:lnTo>
                    <a:pt x="20" y="193"/>
                  </a:lnTo>
                  <a:lnTo>
                    <a:pt x="15" y="195"/>
                  </a:lnTo>
                  <a:lnTo>
                    <a:pt x="13" y="198"/>
                  </a:lnTo>
                  <a:lnTo>
                    <a:pt x="9" y="200"/>
                  </a:lnTo>
                  <a:lnTo>
                    <a:pt x="4" y="200"/>
                  </a:lnTo>
                  <a:lnTo>
                    <a:pt x="0" y="202"/>
                  </a:lnTo>
                  <a:lnTo>
                    <a:pt x="4" y="193"/>
                  </a:lnTo>
                  <a:lnTo>
                    <a:pt x="9" y="187"/>
                  </a:lnTo>
                  <a:lnTo>
                    <a:pt x="15" y="180"/>
                  </a:lnTo>
                  <a:lnTo>
                    <a:pt x="20" y="173"/>
                  </a:lnTo>
                  <a:lnTo>
                    <a:pt x="24" y="165"/>
                  </a:lnTo>
                  <a:lnTo>
                    <a:pt x="29" y="158"/>
                  </a:lnTo>
                  <a:lnTo>
                    <a:pt x="33" y="149"/>
                  </a:lnTo>
                  <a:lnTo>
                    <a:pt x="35" y="141"/>
                  </a:lnTo>
                  <a:lnTo>
                    <a:pt x="42" y="127"/>
                  </a:lnTo>
                  <a:lnTo>
                    <a:pt x="49" y="114"/>
                  </a:lnTo>
                  <a:lnTo>
                    <a:pt x="53" y="101"/>
                  </a:lnTo>
                  <a:lnTo>
                    <a:pt x="57" y="86"/>
                  </a:lnTo>
                  <a:lnTo>
                    <a:pt x="62" y="73"/>
                  </a:lnTo>
                  <a:lnTo>
                    <a:pt x="66" y="59"/>
                  </a:lnTo>
                  <a:lnTo>
                    <a:pt x="71" y="44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4" y="29"/>
                  </a:lnTo>
                  <a:lnTo>
                    <a:pt x="88" y="26"/>
                  </a:lnTo>
                  <a:lnTo>
                    <a:pt x="93" y="24"/>
                  </a:lnTo>
                  <a:lnTo>
                    <a:pt x="99" y="24"/>
                  </a:lnTo>
                  <a:lnTo>
                    <a:pt x="104" y="22"/>
                  </a:lnTo>
                  <a:lnTo>
                    <a:pt x="108" y="20"/>
                  </a:lnTo>
                  <a:lnTo>
                    <a:pt x="113" y="18"/>
                  </a:lnTo>
                  <a:lnTo>
                    <a:pt x="117" y="15"/>
                  </a:lnTo>
                  <a:lnTo>
                    <a:pt x="122" y="13"/>
                  </a:lnTo>
                  <a:lnTo>
                    <a:pt x="124" y="13"/>
                  </a:lnTo>
                  <a:lnTo>
                    <a:pt x="128" y="9"/>
                  </a:lnTo>
                  <a:lnTo>
                    <a:pt x="131" y="7"/>
                  </a:lnTo>
                  <a:lnTo>
                    <a:pt x="135" y="5"/>
                  </a:lnTo>
                  <a:lnTo>
                    <a:pt x="137" y="2"/>
                  </a:lnTo>
                  <a:lnTo>
                    <a:pt x="142" y="0"/>
                  </a:lnTo>
                  <a:lnTo>
                    <a:pt x="139" y="18"/>
                  </a:lnTo>
                  <a:lnTo>
                    <a:pt x="137" y="33"/>
                  </a:lnTo>
                  <a:lnTo>
                    <a:pt x="133" y="48"/>
                  </a:lnTo>
                  <a:lnTo>
                    <a:pt x="128" y="66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85" y="690"/>
              <a:ext cx="123" cy="48"/>
            </a:xfrm>
            <a:custGeom>
              <a:avLst/>
              <a:gdLst/>
              <a:ahLst/>
              <a:cxnLst>
                <a:cxn ang="0">
                  <a:pos x="62" y="46"/>
                </a:cxn>
                <a:cxn ang="0">
                  <a:pos x="53" y="48"/>
                </a:cxn>
                <a:cxn ang="0">
                  <a:pos x="46" y="48"/>
                </a:cxn>
                <a:cxn ang="0">
                  <a:pos x="40" y="48"/>
                </a:cxn>
                <a:cxn ang="0">
                  <a:pos x="31" y="48"/>
                </a:cxn>
                <a:cxn ang="0">
                  <a:pos x="24" y="48"/>
                </a:cxn>
                <a:cxn ang="0">
                  <a:pos x="15" y="48"/>
                </a:cxn>
                <a:cxn ang="0">
                  <a:pos x="9" y="48"/>
                </a:cxn>
                <a:cxn ang="0">
                  <a:pos x="0" y="48"/>
                </a:cxn>
                <a:cxn ang="0">
                  <a:pos x="4" y="42"/>
                </a:cxn>
                <a:cxn ang="0">
                  <a:pos x="9" y="37"/>
                </a:cxn>
                <a:cxn ang="0">
                  <a:pos x="13" y="31"/>
                </a:cxn>
                <a:cxn ang="0">
                  <a:pos x="17" y="24"/>
                </a:cxn>
                <a:cxn ang="0">
                  <a:pos x="22" y="20"/>
                </a:cxn>
                <a:cxn ang="0">
                  <a:pos x="26" y="13"/>
                </a:cxn>
                <a:cxn ang="0">
                  <a:pos x="29" y="7"/>
                </a:cxn>
                <a:cxn ang="0">
                  <a:pos x="33" y="0"/>
                </a:cxn>
                <a:cxn ang="0">
                  <a:pos x="46" y="2"/>
                </a:cxn>
                <a:cxn ang="0">
                  <a:pos x="57" y="4"/>
                </a:cxn>
                <a:cxn ang="0">
                  <a:pos x="68" y="4"/>
                </a:cxn>
                <a:cxn ang="0">
                  <a:pos x="80" y="4"/>
                </a:cxn>
                <a:cxn ang="0">
                  <a:pos x="88" y="4"/>
                </a:cxn>
                <a:cxn ang="0">
                  <a:pos x="99" y="4"/>
                </a:cxn>
                <a:cxn ang="0">
                  <a:pos x="113" y="4"/>
                </a:cxn>
                <a:cxn ang="0">
                  <a:pos x="122" y="4"/>
                </a:cxn>
                <a:cxn ang="0">
                  <a:pos x="115" y="11"/>
                </a:cxn>
                <a:cxn ang="0">
                  <a:pos x="108" y="15"/>
                </a:cxn>
                <a:cxn ang="0">
                  <a:pos x="99" y="22"/>
                </a:cxn>
                <a:cxn ang="0">
                  <a:pos x="93" y="26"/>
                </a:cxn>
                <a:cxn ang="0">
                  <a:pos x="84" y="33"/>
                </a:cxn>
                <a:cxn ang="0">
                  <a:pos x="77" y="37"/>
                </a:cxn>
                <a:cxn ang="0">
                  <a:pos x="68" y="42"/>
                </a:cxn>
                <a:cxn ang="0">
                  <a:pos x="62" y="46"/>
                </a:cxn>
                <a:cxn ang="0">
                  <a:pos x="62" y="46"/>
                </a:cxn>
              </a:cxnLst>
              <a:rect l="0" t="0" r="r" b="b"/>
              <a:pathLst>
                <a:path w="122" h="48">
                  <a:moveTo>
                    <a:pt x="62" y="46"/>
                  </a:moveTo>
                  <a:lnTo>
                    <a:pt x="53" y="48"/>
                  </a:lnTo>
                  <a:lnTo>
                    <a:pt x="46" y="48"/>
                  </a:lnTo>
                  <a:lnTo>
                    <a:pt x="40" y="48"/>
                  </a:lnTo>
                  <a:lnTo>
                    <a:pt x="31" y="48"/>
                  </a:lnTo>
                  <a:lnTo>
                    <a:pt x="24" y="48"/>
                  </a:lnTo>
                  <a:lnTo>
                    <a:pt x="15" y="48"/>
                  </a:lnTo>
                  <a:lnTo>
                    <a:pt x="9" y="48"/>
                  </a:lnTo>
                  <a:lnTo>
                    <a:pt x="0" y="48"/>
                  </a:lnTo>
                  <a:lnTo>
                    <a:pt x="4" y="42"/>
                  </a:lnTo>
                  <a:lnTo>
                    <a:pt x="9" y="37"/>
                  </a:lnTo>
                  <a:lnTo>
                    <a:pt x="13" y="31"/>
                  </a:lnTo>
                  <a:lnTo>
                    <a:pt x="17" y="24"/>
                  </a:lnTo>
                  <a:lnTo>
                    <a:pt x="22" y="20"/>
                  </a:lnTo>
                  <a:lnTo>
                    <a:pt x="26" y="13"/>
                  </a:lnTo>
                  <a:lnTo>
                    <a:pt x="29" y="7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57" y="4"/>
                  </a:lnTo>
                  <a:lnTo>
                    <a:pt x="68" y="4"/>
                  </a:lnTo>
                  <a:lnTo>
                    <a:pt x="80" y="4"/>
                  </a:lnTo>
                  <a:lnTo>
                    <a:pt x="88" y="4"/>
                  </a:lnTo>
                  <a:lnTo>
                    <a:pt x="99" y="4"/>
                  </a:lnTo>
                  <a:lnTo>
                    <a:pt x="113" y="4"/>
                  </a:lnTo>
                  <a:lnTo>
                    <a:pt x="122" y="4"/>
                  </a:lnTo>
                  <a:lnTo>
                    <a:pt x="115" y="11"/>
                  </a:lnTo>
                  <a:lnTo>
                    <a:pt x="108" y="15"/>
                  </a:lnTo>
                  <a:lnTo>
                    <a:pt x="99" y="22"/>
                  </a:lnTo>
                  <a:lnTo>
                    <a:pt x="93" y="26"/>
                  </a:lnTo>
                  <a:lnTo>
                    <a:pt x="84" y="33"/>
                  </a:lnTo>
                  <a:lnTo>
                    <a:pt x="77" y="37"/>
                  </a:lnTo>
                  <a:lnTo>
                    <a:pt x="68" y="42"/>
                  </a:lnTo>
                  <a:lnTo>
                    <a:pt x="62" y="46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auto">
            <a:xfrm>
              <a:off x="733" y="483"/>
              <a:ext cx="192" cy="185"/>
            </a:xfrm>
            <a:custGeom>
              <a:avLst/>
              <a:gdLst/>
              <a:ahLst/>
              <a:cxnLst>
                <a:cxn ang="0">
                  <a:pos x="5" y="173"/>
                </a:cxn>
                <a:cxn ang="0">
                  <a:pos x="14" y="158"/>
                </a:cxn>
                <a:cxn ang="0">
                  <a:pos x="23" y="140"/>
                </a:cxn>
                <a:cxn ang="0">
                  <a:pos x="32" y="123"/>
                </a:cxn>
                <a:cxn ang="0">
                  <a:pos x="40" y="101"/>
                </a:cxn>
                <a:cxn ang="0">
                  <a:pos x="51" y="72"/>
                </a:cxn>
                <a:cxn ang="0">
                  <a:pos x="63" y="44"/>
                </a:cxn>
                <a:cxn ang="0">
                  <a:pos x="74" y="13"/>
                </a:cxn>
                <a:cxn ang="0">
                  <a:pos x="85" y="2"/>
                </a:cxn>
                <a:cxn ang="0">
                  <a:pos x="100" y="2"/>
                </a:cxn>
                <a:cxn ang="0">
                  <a:pos x="116" y="4"/>
                </a:cxn>
                <a:cxn ang="0">
                  <a:pos x="131" y="6"/>
                </a:cxn>
                <a:cxn ang="0">
                  <a:pos x="145" y="6"/>
                </a:cxn>
                <a:cxn ang="0">
                  <a:pos x="160" y="6"/>
                </a:cxn>
                <a:cxn ang="0">
                  <a:pos x="173" y="6"/>
                </a:cxn>
                <a:cxn ang="0">
                  <a:pos x="187" y="4"/>
                </a:cxn>
                <a:cxn ang="0">
                  <a:pos x="189" y="17"/>
                </a:cxn>
                <a:cxn ang="0">
                  <a:pos x="182" y="39"/>
                </a:cxn>
                <a:cxn ang="0">
                  <a:pos x="176" y="63"/>
                </a:cxn>
                <a:cxn ang="0">
                  <a:pos x="164" y="88"/>
                </a:cxn>
                <a:cxn ang="0">
                  <a:pos x="153" y="110"/>
                </a:cxn>
                <a:cxn ang="0">
                  <a:pos x="142" y="131"/>
                </a:cxn>
                <a:cxn ang="0">
                  <a:pos x="127" y="153"/>
                </a:cxn>
                <a:cxn ang="0">
                  <a:pos x="114" y="171"/>
                </a:cxn>
                <a:cxn ang="0">
                  <a:pos x="98" y="182"/>
                </a:cxn>
                <a:cxn ang="0">
                  <a:pos x="87" y="184"/>
                </a:cxn>
                <a:cxn ang="0">
                  <a:pos x="74" y="184"/>
                </a:cxn>
                <a:cxn ang="0">
                  <a:pos x="60" y="184"/>
                </a:cxn>
                <a:cxn ang="0">
                  <a:pos x="47" y="184"/>
                </a:cxn>
                <a:cxn ang="0">
                  <a:pos x="34" y="184"/>
                </a:cxn>
                <a:cxn ang="0">
                  <a:pos x="20" y="184"/>
                </a:cxn>
                <a:cxn ang="0">
                  <a:pos x="7" y="182"/>
                </a:cxn>
                <a:cxn ang="0">
                  <a:pos x="0" y="182"/>
                </a:cxn>
              </a:cxnLst>
              <a:rect l="0" t="0" r="r" b="b"/>
              <a:pathLst>
                <a:path w="193" h="184">
                  <a:moveTo>
                    <a:pt x="0" y="182"/>
                  </a:moveTo>
                  <a:lnTo>
                    <a:pt x="5" y="173"/>
                  </a:lnTo>
                  <a:lnTo>
                    <a:pt x="9" y="167"/>
                  </a:lnTo>
                  <a:lnTo>
                    <a:pt x="14" y="158"/>
                  </a:lnTo>
                  <a:lnTo>
                    <a:pt x="18" y="149"/>
                  </a:lnTo>
                  <a:lnTo>
                    <a:pt x="23" y="140"/>
                  </a:lnTo>
                  <a:lnTo>
                    <a:pt x="27" y="131"/>
                  </a:lnTo>
                  <a:lnTo>
                    <a:pt x="32" y="123"/>
                  </a:lnTo>
                  <a:lnTo>
                    <a:pt x="36" y="114"/>
                  </a:lnTo>
                  <a:lnTo>
                    <a:pt x="40" y="101"/>
                  </a:lnTo>
                  <a:lnTo>
                    <a:pt x="47" y="85"/>
                  </a:lnTo>
                  <a:lnTo>
                    <a:pt x="51" y="72"/>
                  </a:lnTo>
                  <a:lnTo>
                    <a:pt x="58" y="57"/>
                  </a:lnTo>
                  <a:lnTo>
                    <a:pt x="63" y="44"/>
                  </a:lnTo>
                  <a:lnTo>
                    <a:pt x="69" y="28"/>
                  </a:lnTo>
                  <a:lnTo>
                    <a:pt x="74" y="13"/>
                  </a:lnTo>
                  <a:lnTo>
                    <a:pt x="78" y="0"/>
                  </a:lnTo>
                  <a:lnTo>
                    <a:pt x="85" y="2"/>
                  </a:lnTo>
                  <a:lnTo>
                    <a:pt x="94" y="2"/>
                  </a:lnTo>
                  <a:lnTo>
                    <a:pt x="100" y="2"/>
                  </a:lnTo>
                  <a:lnTo>
                    <a:pt x="109" y="4"/>
                  </a:lnTo>
                  <a:lnTo>
                    <a:pt x="116" y="4"/>
                  </a:lnTo>
                  <a:lnTo>
                    <a:pt x="122" y="6"/>
                  </a:lnTo>
                  <a:lnTo>
                    <a:pt x="131" y="6"/>
                  </a:lnTo>
                  <a:lnTo>
                    <a:pt x="138" y="6"/>
                  </a:lnTo>
                  <a:lnTo>
                    <a:pt x="145" y="6"/>
                  </a:lnTo>
                  <a:lnTo>
                    <a:pt x="153" y="6"/>
                  </a:lnTo>
                  <a:lnTo>
                    <a:pt x="160" y="6"/>
                  </a:lnTo>
                  <a:lnTo>
                    <a:pt x="167" y="6"/>
                  </a:lnTo>
                  <a:lnTo>
                    <a:pt x="173" y="6"/>
                  </a:lnTo>
                  <a:lnTo>
                    <a:pt x="180" y="6"/>
                  </a:lnTo>
                  <a:lnTo>
                    <a:pt x="187" y="4"/>
                  </a:lnTo>
                  <a:lnTo>
                    <a:pt x="193" y="4"/>
                  </a:lnTo>
                  <a:lnTo>
                    <a:pt x="189" y="17"/>
                  </a:lnTo>
                  <a:lnTo>
                    <a:pt x="187" y="28"/>
                  </a:lnTo>
                  <a:lnTo>
                    <a:pt x="182" y="39"/>
                  </a:lnTo>
                  <a:lnTo>
                    <a:pt x="180" y="52"/>
                  </a:lnTo>
                  <a:lnTo>
                    <a:pt x="176" y="63"/>
                  </a:lnTo>
                  <a:lnTo>
                    <a:pt x="171" y="74"/>
                  </a:lnTo>
                  <a:lnTo>
                    <a:pt x="164" y="88"/>
                  </a:lnTo>
                  <a:lnTo>
                    <a:pt x="160" y="99"/>
                  </a:lnTo>
                  <a:lnTo>
                    <a:pt x="153" y="110"/>
                  </a:lnTo>
                  <a:lnTo>
                    <a:pt x="147" y="121"/>
                  </a:lnTo>
                  <a:lnTo>
                    <a:pt x="142" y="131"/>
                  </a:lnTo>
                  <a:lnTo>
                    <a:pt x="133" y="142"/>
                  </a:lnTo>
                  <a:lnTo>
                    <a:pt x="127" y="153"/>
                  </a:lnTo>
                  <a:lnTo>
                    <a:pt x="120" y="162"/>
                  </a:lnTo>
                  <a:lnTo>
                    <a:pt x="114" y="171"/>
                  </a:lnTo>
                  <a:lnTo>
                    <a:pt x="105" y="180"/>
                  </a:lnTo>
                  <a:lnTo>
                    <a:pt x="98" y="182"/>
                  </a:lnTo>
                  <a:lnTo>
                    <a:pt x="91" y="182"/>
                  </a:lnTo>
                  <a:lnTo>
                    <a:pt x="87" y="184"/>
                  </a:lnTo>
                  <a:lnTo>
                    <a:pt x="80" y="184"/>
                  </a:lnTo>
                  <a:lnTo>
                    <a:pt x="74" y="184"/>
                  </a:lnTo>
                  <a:lnTo>
                    <a:pt x="67" y="184"/>
                  </a:lnTo>
                  <a:lnTo>
                    <a:pt x="60" y="184"/>
                  </a:lnTo>
                  <a:lnTo>
                    <a:pt x="54" y="184"/>
                  </a:lnTo>
                  <a:lnTo>
                    <a:pt x="47" y="184"/>
                  </a:lnTo>
                  <a:lnTo>
                    <a:pt x="40" y="184"/>
                  </a:lnTo>
                  <a:lnTo>
                    <a:pt x="34" y="184"/>
                  </a:lnTo>
                  <a:lnTo>
                    <a:pt x="27" y="184"/>
                  </a:lnTo>
                  <a:lnTo>
                    <a:pt x="20" y="184"/>
                  </a:lnTo>
                  <a:lnTo>
                    <a:pt x="14" y="184"/>
                  </a:lnTo>
                  <a:lnTo>
                    <a:pt x="7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453" y="330"/>
              <a:ext cx="142" cy="268"/>
            </a:xfrm>
            <a:custGeom>
              <a:avLst/>
              <a:gdLst/>
              <a:ahLst/>
              <a:cxnLst>
                <a:cxn ang="0">
                  <a:pos x="11" y="81"/>
                </a:cxn>
                <a:cxn ang="0">
                  <a:pos x="16" y="70"/>
                </a:cxn>
                <a:cxn ang="0">
                  <a:pos x="20" y="62"/>
                </a:cxn>
                <a:cxn ang="0">
                  <a:pos x="22" y="51"/>
                </a:cxn>
                <a:cxn ang="0">
                  <a:pos x="27" y="40"/>
                </a:cxn>
                <a:cxn ang="0">
                  <a:pos x="33" y="29"/>
                </a:cxn>
                <a:cxn ang="0">
                  <a:pos x="38" y="20"/>
                </a:cxn>
                <a:cxn ang="0">
                  <a:pos x="42" y="9"/>
                </a:cxn>
                <a:cxn ang="0">
                  <a:pos x="49" y="0"/>
                </a:cxn>
                <a:cxn ang="0">
                  <a:pos x="58" y="9"/>
                </a:cxn>
                <a:cxn ang="0">
                  <a:pos x="69" y="20"/>
                </a:cxn>
                <a:cxn ang="0">
                  <a:pos x="80" y="29"/>
                </a:cxn>
                <a:cxn ang="0">
                  <a:pos x="91" y="40"/>
                </a:cxn>
                <a:cxn ang="0">
                  <a:pos x="104" y="49"/>
                </a:cxn>
                <a:cxn ang="0">
                  <a:pos x="115" y="57"/>
                </a:cxn>
                <a:cxn ang="0">
                  <a:pos x="129" y="66"/>
                </a:cxn>
                <a:cxn ang="0">
                  <a:pos x="144" y="75"/>
                </a:cxn>
                <a:cxn ang="0">
                  <a:pos x="137" y="90"/>
                </a:cxn>
                <a:cxn ang="0">
                  <a:pos x="133" y="103"/>
                </a:cxn>
                <a:cxn ang="0">
                  <a:pos x="129" y="117"/>
                </a:cxn>
                <a:cxn ang="0">
                  <a:pos x="124" y="132"/>
                </a:cxn>
                <a:cxn ang="0">
                  <a:pos x="120" y="145"/>
                </a:cxn>
                <a:cxn ang="0">
                  <a:pos x="117" y="160"/>
                </a:cxn>
                <a:cxn ang="0">
                  <a:pos x="113" y="176"/>
                </a:cxn>
                <a:cxn ang="0">
                  <a:pos x="109" y="191"/>
                </a:cxn>
                <a:cxn ang="0">
                  <a:pos x="106" y="211"/>
                </a:cxn>
                <a:cxn ang="0">
                  <a:pos x="102" y="228"/>
                </a:cxn>
                <a:cxn ang="0">
                  <a:pos x="100" y="248"/>
                </a:cxn>
                <a:cxn ang="0">
                  <a:pos x="98" y="268"/>
                </a:cxn>
                <a:cxn ang="0">
                  <a:pos x="82" y="257"/>
                </a:cxn>
                <a:cxn ang="0">
                  <a:pos x="69" y="248"/>
                </a:cxn>
                <a:cxn ang="0">
                  <a:pos x="55" y="237"/>
                </a:cxn>
                <a:cxn ang="0">
                  <a:pos x="44" y="226"/>
                </a:cxn>
                <a:cxn ang="0">
                  <a:pos x="33" y="215"/>
                </a:cxn>
                <a:cxn ang="0">
                  <a:pos x="22" y="202"/>
                </a:cxn>
                <a:cxn ang="0">
                  <a:pos x="11" y="191"/>
                </a:cxn>
                <a:cxn ang="0">
                  <a:pos x="0" y="180"/>
                </a:cxn>
                <a:cxn ang="0">
                  <a:pos x="0" y="154"/>
                </a:cxn>
                <a:cxn ang="0">
                  <a:pos x="2" y="130"/>
                </a:cxn>
                <a:cxn ang="0">
                  <a:pos x="7" y="106"/>
                </a:cxn>
                <a:cxn ang="0">
                  <a:pos x="11" y="81"/>
                </a:cxn>
                <a:cxn ang="0">
                  <a:pos x="11" y="81"/>
                </a:cxn>
              </a:cxnLst>
              <a:rect l="0" t="0" r="r" b="b"/>
              <a:pathLst>
                <a:path w="144" h="268">
                  <a:moveTo>
                    <a:pt x="11" y="81"/>
                  </a:moveTo>
                  <a:lnTo>
                    <a:pt x="16" y="70"/>
                  </a:lnTo>
                  <a:lnTo>
                    <a:pt x="20" y="62"/>
                  </a:lnTo>
                  <a:lnTo>
                    <a:pt x="22" y="51"/>
                  </a:lnTo>
                  <a:lnTo>
                    <a:pt x="27" y="40"/>
                  </a:lnTo>
                  <a:lnTo>
                    <a:pt x="33" y="29"/>
                  </a:lnTo>
                  <a:lnTo>
                    <a:pt x="38" y="20"/>
                  </a:lnTo>
                  <a:lnTo>
                    <a:pt x="42" y="9"/>
                  </a:lnTo>
                  <a:lnTo>
                    <a:pt x="49" y="0"/>
                  </a:lnTo>
                  <a:lnTo>
                    <a:pt x="58" y="9"/>
                  </a:lnTo>
                  <a:lnTo>
                    <a:pt x="69" y="20"/>
                  </a:lnTo>
                  <a:lnTo>
                    <a:pt x="80" y="29"/>
                  </a:lnTo>
                  <a:lnTo>
                    <a:pt x="91" y="40"/>
                  </a:lnTo>
                  <a:lnTo>
                    <a:pt x="104" y="49"/>
                  </a:lnTo>
                  <a:lnTo>
                    <a:pt x="115" y="57"/>
                  </a:lnTo>
                  <a:lnTo>
                    <a:pt x="129" y="66"/>
                  </a:lnTo>
                  <a:lnTo>
                    <a:pt x="144" y="75"/>
                  </a:lnTo>
                  <a:lnTo>
                    <a:pt x="137" y="90"/>
                  </a:lnTo>
                  <a:lnTo>
                    <a:pt x="133" y="103"/>
                  </a:lnTo>
                  <a:lnTo>
                    <a:pt x="129" y="117"/>
                  </a:lnTo>
                  <a:lnTo>
                    <a:pt x="124" y="132"/>
                  </a:lnTo>
                  <a:lnTo>
                    <a:pt x="120" y="145"/>
                  </a:lnTo>
                  <a:lnTo>
                    <a:pt x="117" y="160"/>
                  </a:lnTo>
                  <a:lnTo>
                    <a:pt x="113" y="176"/>
                  </a:lnTo>
                  <a:lnTo>
                    <a:pt x="109" y="191"/>
                  </a:lnTo>
                  <a:lnTo>
                    <a:pt x="106" y="211"/>
                  </a:lnTo>
                  <a:lnTo>
                    <a:pt x="102" y="228"/>
                  </a:lnTo>
                  <a:lnTo>
                    <a:pt x="100" y="248"/>
                  </a:lnTo>
                  <a:lnTo>
                    <a:pt x="98" y="268"/>
                  </a:lnTo>
                  <a:lnTo>
                    <a:pt x="82" y="257"/>
                  </a:lnTo>
                  <a:lnTo>
                    <a:pt x="69" y="248"/>
                  </a:lnTo>
                  <a:lnTo>
                    <a:pt x="55" y="237"/>
                  </a:lnTo>
                  <a:lnTo>
                    <a:pt x="44" y="226"/>
                  </a:lnTo>
                  <a:lnTo>
                    <a:pt x="33" y="215"/>
                  </a:lnTo>
                  <a:lnTo>
                    <a:pt x="22" y="202"/>
                  </a:lnTo>
                  <a:lnTo>
                    <a:pt x="11" y="191"/>
                  </a:lnTo>
                  <a:lnTo>
                    <a:pt x="0" y="180"/>
                  </a:lnTo>
                  <a:lnTo>
                    <a:pt x="0" y="154"/>
                  </a:lnTo>
                  <a:lnTo>
                    <a:pt x="2" y="130"/>
                  </a:lnTo>
                  <a:lnTo>
                    <a:pt x="7" y="106"/>
                  </a:lnTo>
                  <a:lnTo>
                    <a:pt x="11" y="81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8" y="105"/>
              <a:ext cx="67" cy="2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16" y="0"/>
                </a:cxn>
                <a:cxn ang="0">
                  <a:pos x="27" y="0"/>
                </a:cxn>
                <a:cxn ang="0">
                  <a:pos x="33" y="0"/>
                </a:cxn>
                <a:cxn ang="0">
                  <a:pos x="42" y="0"/>
                </a:cxn>
                <a:cxn ang="0">
                  <a:pos x="51" y="3"/>
                </a:cxn>
                <a:cxn ang="0">
                  <a:pos x="60" y="5"/>
                </a:cxn>
                <a:cxn ang="0">
                  <a:pos x="67" y="5"/>
                </a:cxn>
                <a:cxn ang="0">
                  <a:pos x="60" y="7"/>
                </a:cxn>
                <a:cxn ang="0">
                  <a:pos x="53" y="7"/>
                </a:cxn>
                <a:cxn ang="0">
                  <a:pos x="47" y="9"/>
                </a:cxn>
                <a:cxn ang="0">
                  <a:pos x="40" y="11"/>
                </a:cxn>
                <a:cxn ang="0">
                  <a:pos x="31" y="14"/>
                </a:cxn>
                <a:cxn ang="0">
                  <a:pos x="24" y="16"/>
                </a:cxn>
                <a:cxn ang="0">
                  <a:pos x="18" y="18"/>
                </a:cxn>
                <a:cxn ang="0">
                  <a:pos x="11" y="20"/>
                </a:cxn>
                <a:cxn ang="0">
                  <a:pos x="7" y="18"/>
                </a:cxn>
                <a:cxn ang="0">
                  <a:pos x="4" y="14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7" h="20">
                  <a:moveTo>
                    <a:pt x="0" y="7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2" y="0"/>
                  </a:lnTo>
                  <a:lnTo>
                    <a:pt x="51" y="3"/>
                  </a:lnTo>
                  <a:lnTo>
                    <a:pt x="60" y="5"/>
                  </a:lnTo>
                  <a:lnTo>
                    <a:pt x="67" y="5"/>
                  </a:lnTo>
                  <a:lnTo>
                    <a:pt x="60" y="7"/>
                  </a:lnTo>
                  <a:lnTo>
                    <a:pt x="53" y="7"/>
                  </a:lnTo>
                  <a:lnTo>
                    <a:pt x="47" y="9"/>
                  </a:lnTo>
                  <a:lnTo>
                    <a:pt x="40" y="11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8" y="18"/>
                  </a:lnTo>
                  <a:lnTo>
                    <a:pt x="11" y="20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2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73" y="135"/>
              <a:ext cx="62" cy="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60" y="13"/>
                </a:cxn>
                <a:cxn ang="0">
                  <a:pos x="60" y="28"/>
                </a:cxn>
                <a:cxn ang="0">
                  <a:pos x="60" y="46"/>
                </a:cxn>
                <a:cxn ang="0">
                  <a:pos x="62" y="64"/>
                </a:cxn>
                <a:cxn ang="0">
                  <a:pos x="58" y="61"/>
                </a:cxn>
                <a:cxn ang="0">
                  <a:pos x="54" y="61"/>
                </a:cxn>
                <a:cxn ang="0">
                  <a:pos x="51" y="59"/>
                </a:cxn>
                <a:cxn ang="0">
                  <a:pos x="47" y="57"/>
                </a:cxn>
                <a:cxn ang="0">
                  <a:pos x="42" y="57"/>
                </a:cxn>
                <a:cxn ang="0">
                  <a:pos x="40" y="55"/>
                </a:cxn>
                <a:cxn ang="0">
                  <a:pos x="36" y="55"/>
                </a:cxn>
                <a:cxn ang="0">
                  <a:pos x="34" y="53"/>
                </a:cxn>
                <a:cxn ang="0">
                  <a:pos x="29" y="50"/>
                </a:cxn>
                <a:cxn ang="0">
                  <a:pos x="25" y="48"/>
                </a:cxn>
                <a:cxn ang="0">
                  <a:pos x="20" y="46"/>
                </a:cxn>
                <a:cxn ang="0">
                  <a:pos x="16" y="46"/>
                </a:cxn>
                <a:cxn ang="0">
                  <a:pos x="14" y="44"/>
                </a:cxn>
                <a:cxn ang="0">
                  <a:pos x="9" y="42"/>
                </a:cxn>
                <a:cxn ang="0">
                  <a:pos x="5" y="39"/>
                </a:cxn>
                <a:cxn ang="0">
                  <a:pos x="0" y="37"/>
                </a:cxn>
                <a:cxn ang="0">
                  <a:pos x="7" y="33"/>
                </a:cxn>
                <a:cxn ang="0">
                  <a:pos x="16" y="26"/>
                </a:cxn>
                <a:cxn ang="0">
                  <a:pos x="23" y="22"/>
                </a:cxn>
                <a:cxn ang="0">
                  <a:pos x="29" y="15"/>
                </a:cxn>
                <a:cxn ang="0">
                  <a:pos x="36" y="11"/>
                </a:cxn>
                <a:cxn ang="0">
                  <a:pos x="42" y="7"/>
                </a:cxn>
                <a:cxn ang="0">
                  <a:pos x="51" y="4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2" h="64">
                  <a:moveTo>
                    <a:pt x="58" y="0"/>
                  </a:moveTo>
                  <a:lnTo>
                    <a:pt x="60" y="13"/>
                  </a:lnTo>
                  <a:lnTo>
                    <a:pt x="60" y="28"/>
                  </a:lnTo>
                  <a:lnTo>
                    <a:pt x="60" y="46"/>
                  </a:lnTo>
                  <a:lnTo>
                    <a:pt x="62" y="64"/>
                  </a:lnTo>
                  <a:lnTo>
                    <a:pt x="58" y="61"/>
                  </a:lnTo>
                  <a:lnTo>
                    <a:pt x="54" y="61"/>
                  </a:lnTo>
                  <a:lnTo>
                    <a:pt x="51" y="59"/>
                  </a:lnTo>
                  <a:lnTo>
                    <a:pt x="47" y="57"/>
                  </a:lnTo>
                  <a:lnTo>
                    <a:pt x="42" y="57"/>
                  </a:lnTo>
                  <a:lnTo>
                    <a:pt x="40" y="55"/>
                  </a:lnTo>
                  <a:lnTo>
                    <a:pt x="36" y="55"/>
                  </a:lnTo>
                  <a:lnTo>
                    <a:pt x="34" y="53"/>
                  </a:lnTo>
                  <a:lnTo>
                    <a:pt x="29" y="50"/>
                  </a:lnTo>
                  <a:lnTo>
                    <a:pt x="25" y="48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4" y="44"/>
                  </a:lnTo>
                  <a:lnTo>
                    <a:pt x="9" y="42"/>
                  </a:lnTo>
                  <a:lnTo>
                    <a:pt x="5" y="39"/>
                  </a:lnTo>
                  <a:lnTo>
                    <a:pt x="0" y="37"/>
                  </a:lnTo>
                  <a:lnTo>
                    <a:pt x="7" y="33"/>
                  </a:lnTo>
                  <a:lnTo>
                    <a:pt x="16" y="26"/>
                  </a:lnTo>
                  <a:lnTo>
                    <a:pt x="23" y="22"/>
                  </a:lnTo>
                  <a:lnTo>
                    <a:pt x="29" y="15"/>
                  </a:lnTo>
                  <a:lnTo>
                    <a:pt x="36" y="11"/>
                  </a:lnTo>
                  <a:lnTo>
                    <a:pt x="42" y="7"/>
                  </a:lnTo>
                  <a:lnTo>
                    <a:pt x="51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 userDrawn="1"/>
          </p:nvSpPr>
          <p:spPr bwMode="auto">
            <a:xfrm>
              <a:off x="628" y="190"/>
              <a:ext cx="207" cy="265"/>
            </a:xfrm>
            <a:custGeom>
              <a:avLst/>
              <a:gdLst/>
              <a:ahLst/>
              <a:cxnLst>
                <a:cxn ang="0">
                  <a:pos x="169" y="20"/>
                </a:cxn>
                <a:cxn ang="0">
                  <a:pos x="175" y="22"/>
                </a:cxn>
                <a:cxn ang="0">
                  <a:pos x="180" y="24"/>
                </a:cxn>
                <a:cxn ang="0">
                  <a:pos x="184" y="24"/>
                </a:cxn>
                <a:cxn ang="0">
                  <a:pos x="188" y="26"/>
                </a:cxn>
                <a:cxn ang="0">
                  <a:pos x="193" y="29"/>
                </a:cxn>
                <a:cxn ang="0">
                  <a:pos x="197" y="29"/>
                </a:cxn>
                <a:cxn ang="0">
                  <a:pos x="204" y="31"/>
                </a:cxn>
                <a:cxn ang="0">
                  <a:pos x="208" y="33"/>
                </a:cxn>
                <a:cxn ang="0">
                  <a:pos x="206" y="57"/>
                </a:cxn>
                <a:cxn ang="0">
                  <a:pos x="204" y="83"/>
                </a:cxn>
                <a:cxn ang="0">
                  <a:pos x="200" y="112"/>
                </a:cxn>
                <a:cxn ang="0">
                  <a:pos x="195" y="138"/>
                </a:cxn>
                <a:cxn ang="0">
                  <a:pos x="188" y="169"/>
                </a:cxn>
                <a:cxn ang="0">
                  <a:pos x="182" y="200"/>
                </a:cxn>
                <a:cxn ang="0">
                  <a:pos x="175" y="230"/>
                </a:cxn>
                <a:cxn ang="0">
                  <a:pos x="166" y="263"/>
                </a:cxn>
                <a:cxn ang="0">
                  <a:pos x="155" y="261"/>
                </a:cxn>
                <a:cxn ang="0">
                  <a:pos x="144" y="257"/>
                </a:cxn>
                <a:cxn ang="0">
                  <a:pos x="133" y="255"/>
                </a:cxn>
                <a:cxn ang="0">
                  <a:pos x="122" y="252"/>
                </a:cxn>
                <a:cxn ang="0">
                  <a:pos x="113" y="248"/>
                </a:cxn>
                <a:cxn ang="0">
                  <a:pos x="102" y="246"/>
                </a:cxn>
                <a:cxn ang="0">
                  <a:pos x="91" y="241"/>
                </a:cxn>
                <a:cxn ang="0">
                  <a:pos x="80" y="237"/>
                </a:cxn>
                <a:cxn ang="0">
                  <a:pos x="69" y="235"/>
                </a:cxn>
                <a:cxn ang="0">
                  <a:pos x="60" y="230"/>
                </a:cxn>
                <a:cxn ang="0">
                  <a:pos x="49" y="226"/>
                </a:cxn>
                <a:cxn ang="0">
                  <a:pos x="40" y="222"/>
                </a:cxn>
                <a:cxn ang="0">
                  <a:pos x="29" y="217"/>
                </a:cxn>
                <a:cxn ang="0">
                  <a:pos x="20" y="211"/>
                </a:cxn>
                <a:cxn ang="0">
                  <a:pos x="9" y="206"/>
                </a:cxn>
                <a:cxn ang="0">
                  <a:pos x="0" y="202"/>
                </a:cxn>
                <a:cxn ang="0">
                  <a:pos x="7" y="187"/>
                </a:cxn>
                <a:cxn ang="0">
                  <a:pos x="13" y="171"/>
                </a:cxn>
                <a:cxn ang="0">
                  <a:pos x="22" y="156"/>
                </a:cxn>
                <a:cxn ang="0">
                  <a:pos x="29" y="140"/>
                </a:cxn>
                <a:cxn ang="0">
                  <a:pos x="36" y="127"/>
                </a:cxn>
                <a:cxn ang="0">
                  <a:pos x="42" y="112"/>
                </a:cxn>
                <a:cxn ang="0">
                  <a:pos x="51" y="99"/>
                </a:cxn>
                <a:cxn ang="0">
                  <a:pos x="60" y="86"/>
                </a:cxn>
                <a:cxn ang="0">
                  <a:pos x="67" y="72"/>
                </a:cxn>
                <a:cxn ang="0">
                  <a:pos x="75" y="61"/>
                </a:cxn>
                <a:cxn ang="0">
                  <a:pos x="84" y="50"/>
                </a:cxn>
                <a:cxn ang="0">
                  <a:pos x="91" y="40"/>
                </a:cxn>
                <a:cxn ang="0">
                  <a:pos x="100" y="29"/>
                </a:cxn>
                <a:cxn ang="0">
                  <a:pos x="109" y="18"/>
                </a:cxn>
                <a:cxn ang="0">
                  <a:pos x="118" y="9"/>
                </a:cxn>
                <a:cxn ang="0">
                  <a:pos x="126" y="0"/>
                </a:cxn>
                <a:cxn ang="0">
                  <a:pos x="131" y="2"/>
                </a:cxn>
                <a:cxn ang="0">
                  <a:pos x="138" y="4"/>
                </a:cxn>
                <a:cxn ang="0">
                  <a:pos x="142" y="7"/>
                </a:cxn>
                <a:cxn ang="0">
                  <a:pos x="146" y="9"/>
                </a:cxn>
                <a:cxn ang="0">
                  <a:pos x="153" y="13"/>
                </a:cxn>
                <a:cxn ang="0">
                  <a:pos x="157" y="13"/>
                </a:cxn>
                <a:cxn ang="0">
                  <a:pos x="164" y="18"/>
                </a:cxn>
                <a:cxn ang="0">
                  <a:pos x="169" y="20"/>
                </a:cxn>
                <a:cxn ang="0">
                  <a:pos x="169" y="20"/>
                </a:cxn>
              </a:cxnLst>
              <a:rect l="0" t="0" r="r" b="b"/>
              <a:pathLst>
                <a:path w="208" h="263">
                  <a:moveTo>
                    <a:pt x="169" y="20"/>
                  </a:moveTo>
                  <a:lnTo>
                    <a:pt x="175" y="22"/>
                  </a:lnTo>
                  <a:lnTo>
                    <a:pt x="180" y="24"/>
                  </a:lnTo>
                  <a:lnTo>
                    <a:pt x="184" y="24"/>
                  </a:lnTo>
                  <a:lnTo>
                    <a:pt x="188" y="26"/>
                  </a:lnTo>
                  <a:lnTo>
                    <a:pt x="193" y="29"/>
                  </a:lnTo>
                  <a:lnTo>
                    <a:pt x="197" y="29"/>
                  </a:lnTo>
                  <a:lnTo>
                    <a:pt x="204" y="31"/>
                  </a:lnTo>
                  <a:lnTo>
                    <a:pt x="208" y="33"/>
                  </a:lnTo>
                  <a:lnTo>
                    <a:pt x="206" y="57"/>
                  </a:lnTo>
                  <a:lnTo>
                    <a:pt x="204" y="83"/>
                  </a:lnTo>
                  <a:lnTo>
                    <a:pt x="200" y="112"/>
                  </a:lnTo>
                  <a:lnTo>
                    <a:pt x="195" y="138"/>
                  </a:lnTo>
                  <a:lnTo>
                    <a:pt x="188" y="169"/>
                  </a:lnTo>
                  <a:lnTo>
                    <a:pt x="182" y="200"/>
                  </a:lnTo>
                  <a:lnTo>
                    <a:pt x="175" y="230"/>
                  </a:lnTo>
                  <a:lnTo>
                    <a:pt x="166" y="263"/>
                  </a:lnTo>
                  <a:lnTo>
                    <a:pt x="155" y="261"/>
                  </a:lnTo>
                  <a:lnTo>
                    <a:pt x="144" y="257"/>
                  </a:lnTo>
                  <a:lnTo>
                    <a:pt x="133" y="255"/>
                  </a:lnTo>
                  <a:lnTo>
                    <a:pt x="122" y="252"/>
                  </a:lnTo>
                  <a:lnTo>
                    <a:pt x="113" y="248"/>
                  </a:lnTo>
                  <a:lnTo>
                    <a:pt x="102" y="246"/>
                  </a:lnTo>
                  <a:lnTo>
                    <a:pt x="91" y="241"/>
                  </a:lnTo>
                  <a:lnTo>
                    <a:pt x="80" y="237"/>
                  </a:lnTo>
                  <a:lnTo>
                    <a:pt x="69" y="235"/>
                  </a:lnTo>
                  <a:lnTo>
                    <a:pt x="60" y="230"/>
                  </a:lnTo>
                  <a:lnTo>
                    <a:pt x="49" y="226"/>
                  </a:lnTo>
                  <a:lnTo>
                    <a:pt x="40" y="222"/>
                  </a:lnTo>
                  <a:lnTo>
                    <a:pt x="29" y="217"/>
                  </a:lnTo>
                  <a:lnTo>
                    <a:pt x="20" y="211"/>
                  </a:lnTo>
                  <a:lnTo>
                    <a:pt x="9" y="206"/>
                  </a:lnTo>
                  <a:lnTo>
                    <a:pt x="0" y="202"/>
                  </a:lnTo>
                  <a:lnTo>
                    <a:pt x="7" y="187"/>
                  </a:lnTo>
                  <a:lnTo>
                    <a:pt x="13" y="171"/>
                  </a:lnTo>
                  <a:lnTo>
                    <a:pt x="22" y="156"/>
                  </a:lnTo>
                  <a:lnTo>
                    <a:pt x="29" y="140"/>
                  </a:lnTo>
                  <a:lnTo>
                    <a:pt x="36" y="127"/>
                  </a:lnTo>
                  <a:lnTo>
                    <a:pt x="42" y="112"/>
                  </a:lnTo>
                  <a:lnTo>
                    <a:pt x="51" y="99"/>
                  </a:lnTo>
                  <a:lnTo>
                    <a:pt x="60" y="86"/>
                  </a:lnTo>
                  <a:lnTo>
                    <a:pt x="67" y="72"/>
                  </a:lnTo>
                  <a:lnTo>
                    <a:pt x="75" y="61"/>
                  </a:lnTo>
                  <a:lnTo>
                    <a:pt x="84" y="50"/>
                  </a:lnTo>
                  <a:lnTo>
                    <a:pt x="91" y="40"/>
                  </a:lnTo>
                  <a:lnTo>
                    <a:pt x="100" y="29"/>
                  </a:lnTo>
                  <a:lnTo>
                    <a:pt x="109" y="18"/>
                  </a:lnTo>
                  <a:lnTo>
                    <a:pt x="118" y="9"/>
                  </a:lnTo>
                  <a:lnTo>
                    <a:pt x="126" y="0"/>
                  </a:lnTo>
                  <a:lnTo>
                    <a:pt x="131" y="2"/>
                  </a:lnTo>
                  <a:lnTo>
                    <a:pt x="138" y="4"/>
                  </a:lnTo>
                  <a:lnTo>
                    <a:pt x="142" y="7"/>
                  </a:lnTo>
                  <a:lnTo>
                    <a:pt x="146" y="9"/>
                  </a:lnTo>
                  <a:lnTo>
                    <a:pt x="153" y="13"/>
                  </a:lnTo>
                  <a:lnTo>
                    <a:pt x="157" y="13"/>
                  </a:lnTo>
                  <a:lnTo>
                    <a:pt x="164" y="18"/>
                  </a:lnTo>
                  <a:lnTo>
                    <a:pt x="169" y="20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" name="Freeform 17"/>
            <p:cNvSpPr>
              <a:spLocks/>
            </p:cNvSpPr>
            <p:nvPr userDrawn="1"/>
          </p:nvSpPr>
          <p:spPr bwMode="auto">
            <a:xfrm>
              <a:off x="818" y="230"/>
              <a:ext cx="117" cy="23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8" y="0"/>
                </a:cxn>
                <a:cxn ang="0">
                  <a:pos x="53" y="2"/>
                </a:cxn>
                <a:cxn ang="0">
                  <a:pos x="57" y="4"/>
                </a:cxn>
                <a:cxn ang="0">
                  <a:pos x="64" y="4"/>
                </a:cxn>
                <a:cxn ang="0">
                  <a:pos x="68" y="4"/>
                </a:cxn>
                <a:cxn ang="0">
                  <a:pos x="73" y="6"/>
                </a:cxn>
                <a:cxn ang="0">
                  <a:pos x="79" y="6"/>
                </a:cxn>
                <a:cxn ang="0">
                  <a:pos x="84" y="6"/>
                </a:cxn>
                <a:cxn ang="0">
                  <a:pos x="95" y="30"/>
                </a:cxn>
                <a:cxn ang="0">
                  <a:pos x="104" y="57"/>
                </a:cxn>
                <a:cxn ang="0">
                  <a:pos x="111" y="85"/>
                </a:cxn>
                <a:cxn ang="0">
                  <a:pos x="115" y="114"/>
                </a:cxn>
                <a:cxn ang="0">
                  <a:pos x="117" y="142"/>
                </a:cxn>
                <a:cxn ang="0">
                  <a:pos x="117" y="171"/>
                </a:cxn>
                <a:cxn ang="0">
                  <a:pos x="117" y="201"/>
                </a:cxn>
                <a:cxn ang="0">
                  <a:pos x="113" y="230"/>
                </a:cxn>
                <a:cxn ang="0">
                  <a:pos x="106" y="230"/>
                </a:cxn>
                <a:cxn ang="0">
                  <a:pos x="99" y="232"/>
                </a:cxn>
                <a:cxn ang="0">
                  <a:pos x="95" y="232"/>
                </a:cxn>
                <a:cxn ang="0">
                  <a:pos x="86" y="232"/>
                </a:cxn>
                <a:cxn ang="0">
                  <a:pos x="82" y="232"/>
                </a:cxn>
                <a:cxn ang="0">
                  <a:pos x="73" y="232"/>
                </a:cxn>
                <a:cxn ang="0">
                  <a:pos x="66" y="234"/>
                </a:cxn>
                <a:cxn ang="0">
                  <a:pos x="60" y="232"/>
                </a:cxn>
                <a:cxn ang="0">
                  <a:pos x="53" y="232"/>
                </a:cxn>
                <a:cxn ang="0">
                  <a:pos x="44" y="232"/>
                </a:cxn>
                <a:cxn ang="0">
                  <a:pos x="37" y="232"/>
                </a:cxn>
                <a:cxn ang="0">
                  <a:pos x="31" y="232"/>
                </a:cxn>
                <a:cxn ang="0">
                  <a:pos x="24" y="230"/>
                </a:cxn>
                <a:cxn ang="0">
                  <a:pos x="15" y="230"/>
                </a:cxn>
                <a:cxn ang="0">
                  <a:pos x="9" y="228"/>
                </a:cxn>
                <a:cxn ang="0">
                  <a:pos x="0" y="228"/>
                </a:cxn>
                <a:cxn ang="0">
                  <a:pos x="9" y="197"/>
                </a:cxn>
                <a:cxn ang="0">
                  <a:pos x="17" y="166"/>
                </a:cxn>
                <a:cxn ang="0">
                  <a:pos x="24" y="136"/>
                </a:cxn>
                <a:cxn ang="0">
                  <a:pos x="31" y="105"/>
                </a:cxn>
                <a:cxn ang="0">
                  <a:pos x="35" y="79"/>
                </a:cxn>
                <a:cxn ang="0">
                  <a:pos x="37" y="50"/>
                </a:cxn>
                <a:cxn ang="0">
                  <a:pos x="40" y="24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117" h="234">
                  <a:moveTo>
                    <a:pt x="42" y="0"/>
                  </a:moveTo>
                  <a:lnTo>
                    <a:pt x="48" y="0"/>
                  </a:lnTo>
                  <a:lnTo>
                    <a:pt x="53" y="2"/>
                  </a:lnTo>
                  <a:lnTo>
                    <a:pt x="57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3" y="6"/>
                  </a:lnTo>
                  <a:lnTo>
                    <a:pt x="79" y="6"/>
                  </a:lnTo>
                  <a:lnTo>
                    <a:pt x="84" y="6"/>
                  </a:lnTo>
                  <a:lnTo>
                    <a:pt x="95" y="30"/>
                  </a:lnTo>
                  <a:lnTo>
                    <a:pt x="104" y="57"/>
                  </a:lnTo>
                  <a:lnTo>
                    <a:pt x="111" y="85"/>
                  </a:lnTo>
                  <a:lnTo>
                    <a:pt x="115" y="114"/>
                  </a:lnTo>
                  <a:lnTo>
                    <a:pt x="117" y="142"/>
                  </a:lnTo>
                  <a:lnTo>
                    <a:pt x="117" y="171"/>
                  </a:lnTo>
                  <a:lnTo>
                    <a:pt x="117" y="201"/>
                  </a:lnTo>
                  <a:lnTo>
                    <a:pt x="113" y="230"/>
                  </a:lnTo>
                  <a:lnTo>
                    <a:pt x="106" y="230"/>
                  </a:lnTo>
                  <a:lnTo>
                    <a:pt x="99" y="232"/>
                  </a:lnTo>
                  <a:lnTo>
                    <a:pt x="95" y="232"/>
                  </a:lnTo>
                  <a:lnTo>
                    <a:pt x="86" y="232"/>
                  </a:lnTo>
                  <a:lnTo>
                    <a:pt x="82" y="232"/>
                  </a:lnTo>
                  <a:lnTo>
                    <a:pt x="73" y="232"/>
                  </a:lnTo>
                  <a:lnTo>
                    <a:pt x="66" y="234"/>
                  </a:lnTo>
                  <a:lnTo>
                    <a:pt x="60" y="232"/>
                  </a:lnTo>
                  <a:lnTo>
                    <a:pt x="53" y="232"/>
                  </a:lnTo>
                  <a:lnTo>
                    <a:pt x="44" y="232"/>
                  </a:lnTo>
                  <a:lnTo>
                    <a:pt x="37" y="232"/>
                  </a:lnTo>
                  <a:lnTo>
                    <a:pt x="31" y="232"/>
                  </a:lnTo>
                  <a:lnTo>
                    <a:pt x="24" y="230"/>
                  </a:lnTo>
                  <a:lnTo>
                    <a:pt x="15" y="230"/>
                  </a:lnTo>
                  <a:lnTo>
                    <a:pt x="9" y="228"/>
                  </a:lnTo>
                  <a:lnTo>
                    <a:pt x="0" y="228"/>
                  </a:lnTo>
                  <a:lnTo>
                    <a:pt x="9" y="197"/>
                  </a:lnTo>
                  <a:lnTo>
                    <a:pt x="17" y="166"/>
                  </a:lnTo>
                  <a:lnTo>
                    <a:pt x="24" y="136"/>
                  </a:lnTo>
                  <a:lnTo>
                    <a:pt x="31" y="105"/>
                  </a:lnTo>
                  <a:lnTo>
                    <a:pt x="35" y="79"/>
                  </a:lnTo>
                  <a:lnTo>
                    <a:pt x="37" y="50"/>
                  </a:lnTo>
                  <a:lnTo>
                    <a:pt x="40" y="2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855" y="153"/>
              <a:ext cx="30" cy="57"/>
            </a:xfrm>
            <a:custGeom>
              <a:avLst/>
              <a:gdLst/>
              <a:ahLst/>
              <a:cxnLst>
                <a:cxn ang="0">
                  <a:pos x="5" y="52"/>
                </a:cxn>
                <a:cxn ang="0">
                  <a:pos x="5" y="41"/>
                </a:cxn>
                <a:cxn ang="0">
                  <a:pos x="3" y="26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9" y="13"/>
                </a:cxn>
                <a:cxn ang="0">
                  <a:pos x="14" y="19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5" y="43"/>
                </a:cxn>
                <a:cxn ang="0">
                  <a:pos x="29" y="52"/>
                </a:cxn>
                <a:cxn ang="0">
                  <a:pos x="31" y="57"/>
                </a:cxn>
                <a:cxn ang="0">
                  <a:pos x="29" y="57"/>
                </a:cxn>
                <a:cxn ang="0">
                  <a:pos x="25" y="57"/>
                </a:cxn>
                <a:cxn ang="0">
                  <a:pos x="23" y="57"/>
                </a:cxn>
                <a:cxn ang="0">
                  <a:pos x="18" y="54"/>
                </a:cxn>
                <a:cxn ang="0">
                  <a:pos x="16" y="54"/>
                </a:cxn>
                <a:cxn ang="0">
                  <a:pos x="11" y="54"/>
                </a:cxn>
                <a:cxn ang="0">
                  <a:pos x="9" y="52"/>
                </a:cxn>
                <a:cxn ang="0">
                  <a:pos x="5" y="52"/>
                </a:cxn>
                <a:cxn ang="0">
                  <a:pos x="5" y="52"/>
                </a:cxn>
              </a:cxnLst>
              <a:rect l="0" t="0" r="r" b="b"/>
              <a:pathLst>
                <a:path w="31" h="57">
                  <a:moveTo>
                    <a:pt x="5" y="52"/>
                  </a:moveTo>
                  <a:lnTo>
                    <a:pt x="5" y="41"/>
                  </a:lnTo>
                  <a:lnTo>
                    <a:pt x="3" y="26"/>
                  </a:lnTo>
                  <a:lnTo>
                    <a:pt x="3" y="10"/>
                  </a:lnTo>
                  <a:lnTo>
                    <a:pt x="0" y="0"/>
                  </a:lnTo>
                  <a:lnTo>
                    <a:pt x="5" y="6"/>
                  </a:lnTo>
                  <a:lnTo>
                    <a:pt x="9" y="13"/>
                  </a:lnTo>
                  <a:lnTo>
                    <a:pt x="14" y="19"/>
                  </a:lnTo>
                  <a:lnTo>
                    <a:pt x="16" y="28"/>
                  </a:lnTo>
                  <a:lnTo>
                    <a:pt x="20" y="37"/>
                  </a:lnTo>
                  <a:lnTo>
                    <a:pt x="25" y="43"/>
                  </a:lnTo>
                  <a:lnTo>
                    <a:pt x="29" y="52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11" y="54"/>
                  </a:lnTo>
                  <a:lnTo>
                    <a:pt x="9" y="52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" name="Freeform 15"/>
            <p:cNvSpPr>
              <a:spLocks/>
            </p:cNvSpPr>
            <p:nvPr userDrawn="1"/>
          </p:nvSpPr>
          <p:spPr bwMode="auto">
            <a:xfrm>
              <a:off x="883" y="158"/>
              <a:ext cx="57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4"/>
                </a:cxn>
                <a:cxn ang="0">
                  <a:pos x="15" y="11"/>
                </a:cxn>
                <a:cxn ang="0">
                  <a:pos x="22" y="15"/>
                </a:cxn>
                <a:cxn ang="0">
                  <a:pos x="31" y="22"/>
                </a:cxn>
                <a:cxn ang="0">
                  <a:pos x="38" y="29"/>
                </a:cxn>
                <a:cxn ang="0">
                  <a:pos x="44" y="35"/>
                </a:cxn>
                <a:cxn ang="0">
                  <a:pos x="51" y="42"/>
                </a:cxn>
                <a:cxn ang="0">
                  <a:pos x="58" y="51"/>
                </a:cxn>
                <a:cxn ang="0">
                  <a:pos x="55" y="51"/>
                </a:cxn>
                <a:cxn ang="0">
                  <a:pos x="53" y="51"/>
                </a:cxn>
                <a:cxn ang="0">
                  <a:pos x="51" y="53"/>
                </a:cxn>
                <a:cxn ang="0">
                  <a:pos x="49" y="53"/>
                </a:cxn>
                <a:cxn ang="0">
                  <a:pos x="44" y="53"/>
                </a:cxn>
                <a:cxn ang="0">
                  <a:pos x="42" y="53"/>
                </a:cxn>
                <a:cxn ang="0">
                  <a:pos x="40" y="53"/>
                </a:cxn>
                <a:cxn ang="0">
                  <a:pos x="35" y="53"/>
                </a:cxn>
                <a:cxn ang="0">
                  <a:pos x="31" y="46"/>
                </a:cxn>
                <a:cxn ang="0">
                  <a:pos x="27" y="40"/>
                </a:cxn>
                <a:cxn ang="0">
                  <a:pos x="22" y="33"/>
                </a:cxn>
                <a:cxn ang="0">
                  <a:pos x="18" y="26"/>
                </a:cxn>
                <a:cxn ang="0">
                  <a:pos x="13" y="20"/>
                </a:cxn>
                <a:cxn ang="0">
                  <a:pos x="9" y="11"/>
                </a:cxn>
                <a:cxn ang="0">
                  <a:pos x="4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lnTo>
                    <a:pt x="7" y="4"/>
                  </a:lnTo>
                  <a:lnTo>
                    <a:pt x="15" y="11"/>
                  </a:lnTo>
                  <a:lnTo>
                    <a:pt x="22" y="15"/>
                  </a:lnTo>
                  <a:lnTo>
                    <a:pt x="31" y="22"/>
                  </a:lnTo>
                  <a:lnTo>
                    <a:pt x="38" y="29"/>
                  </a:lnTo>
                  <a:lnTo>
                    <a:pt x="44" y="35"/>
                  </a:lnTo>
                  <a:lnTo>
                    <a:pt x="51" y="42"/>
                  </a:lnTo>
                  <a:lnTo>
                    <a:pt x="58" y="51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51" y="53"/>
                  </a:lnTo>
                  <a:lnTo>
                    <a:pt x="49" y="53"/>
                  </a:lnTo>
                  <a:lnTo>
                    <a:pt x="44" y="53"/>
                  </a:lnTo>
                  <a:lnTo>
                    <a:pt x="42" y="53"/>
                  </a:lnTo>
                  <a:lnTo>
                    <a:pt x="40" y="53"/>
                  </a:lnTo>
                  <a:lnTo>
                    <a:pt x="35" y="53"/>
                  </a:lnTo>
                  <a:lnTo>
                    <a:pt x="31" y="46"/>
                  </a:lnTo>
                  <a:lnTo>
                    <a:pt x="27" y="40"/>
                  </a:lnTo>
                  <a:lnTo>
                    <a:pt x="22" y="33"/>
                  </a:lnTo>
                  <a:lnTo>
                    <a:pt x="18" y="26"/>
                  </a:lnTo>
                  <a:lnTo>
                    <a:pt x="13" y="20"/>
                  </a:lnTo>
                  <a:lnTo>
                    <a:pt x="9" y="11"/>
                  </a:lnTo>
                  <a:lnTo>
                    <a:pt x="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0" name="Freeform 14"/>
            <p:cNvSpPr>
              <a:spLocks/>
            </p:cNvSpPr>
            <p:nvPr userDrawn="1"/>
          </p:nvSpPr>
          <p:spPr bwMode="auto">
            <a:xfrm>
              <a:off x="730" y="128"/>
              <a:ext cx="70" cy="3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5" y="5"/>
                </a:cxn>
                <a:cxn ang="0">
                  <a:pos x="58" y="7"/>
                </a:cxn>
                <a:cxn ang="0">
                  <a:pos x="51" y="11"/>
                </a:cxn>
                <a:cxn ang="0">
                  <a:pos x="45" y="16"/>
                </a:cxn>
                <a:cxn ang="0">
                  <a:pos x="38" y="20"/>
                </a:cxn>
                <a:cxn ang="0">
                  <a:pos x="31" y="25"/>
                </a:cxn>
                <a:cxn ang="0">
                  <a:pos x="25" y="27"/>
                </a:cxn>
                <a:cxn ang="0">
                  <a:pos x="20" y="31"/>
                </a:cxn>
                <a:cxn ang="0">
                  <a:pos x="18" y="29"/>
                </a:cxn>
                <a:cxn ang="0">
                  <a:pos x="16" y="29"/>
                </a:cxn>
                <a:cxn ang="0">
                  <a:pos x="11" y="27"/>
                </a:cxn>
                <a:cxn ang="0">
                  <a:pos x="9" y="25"/>
                </a:cxn>
                <a:cxn ang="0">
                  <a:pos x="7" y="22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0" y="18"/>
                </a:cxn>
                <a:cxn ang="0">
                  <a:pos x="7" y="16"/>
                </a:cxn>
                <a:cxn ang="0">
                  <a:pos x="16" y="14"/>
                </a:cxn>
                <a:cxn ang="0">
                  <a:pos x="25" y="11"/>
                </a:cxn>
                <a:cxn ang="0">
                  <a:pos x="34" y="9"/>
                </a:cxn>
                <a:cxn ang="0">
                  <a:pos x="45" y="5"/>
                </a:cxn>
                <a:cxn ang="0">
                  <a:pos x="53" y="3"/>
                </a:cxn>
                <a:cxn ang="0">
                  <a:pos x="62" y="3"/>
                </a:cxn>
                <a:cxn ang="0">
                  <a:pos x="69" y="0"/>
                </a:cxn>
                <a:cxn ang="0">
                  <a:pos x="69" y="0"/>
                </a:cxn>
              </a:cxnLst>
              <a:rect l="0" t="0" r="r" b="b"/>
              <a:pathLst>
                <a:path w="69" h="31">
                  <a:moveTo>
                    <a:pt x="69" y="0"/>
                  </a:moveTo>
                  <a:lnTo>
                    <a:pt x="65" y="5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5" y="16"/>
                  </a:lnTo>
                  <a:lnTo>
                    <a:pt x="38" y="20"/>
                  </a:lnTo>
                  <a:lnTo>
                    <a:pt x="31" y="25"/>
                  </a:lnTo>
                  <a:lnTo>
                    <a:pt x="25" y="27"/>
                  </a:lnTo>
                  <a:lnTo>
                    <a:pt x="20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1" y="27"/>
                  </a:lnTo>
                  <a:lnTo>
                    <a:pt x="9" y="25"/>
                  </a:lnTo>
                  <a:lnTo>
                    <a:pt x="7" y="22"/>
                  </a:lnTo>
                  <a:lnTo>
                    <a:pt x="5" y="20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7" y="16"/>
                  </a:lnTo>
                  <a:lnTo>
                    <a:pt x="16" y="14"/>
                  </a:lnTo>
                  <a:lnTo>
                    <a:pt x="25" y="11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3" y="3"/>
                  </a:lnTo>
                  <a:lnTo>
                    <a:pt x="62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515" y="155"/>
              <a:ext cx="215" cy="225"/>
            </a:xfrm>
            <a:custGeom>
              <a:avLst/>
              <a:gdLst/>
              <a:ahLst/>
              <a:cxnLst>
                <a:cxn ang="0">
                  <a:pos x="215" y="22"/>
                </a:cxn>
                <a:cxn ang="0">
                  <a:pos x="206" y="31"/>
                </a:cxn>
                <a:cxn ang="0">
                  <a:pos x="198" y="39"/>
                </a:cxn>
                <a:cxn ang="0">
                  <a:pos x="189" y="50"/>
                </a:cxn>
                <a:cxn ang="0">
                  <a:pos x="180" y="61"/>
                </a:cxn>
                <a:cxn ang="0">
                  <a:pos x="171" y="72"/>
                </a:cxn>
                <a:cxn ang="0">
                  <a:pos x="164" y="85"/>
                </a:cxn>
                <a:cxn ang="0">
                  <a:pos x="155" y="96"/>
                </a:cxn>
                <a:cxn ang="0">
                  <a:pos x="147" y="110"/>
                </a:cxn>
                <a:cxn ang="0">
                  <a:pos x="140" y="123"/>
                </a:cxn>
                <a:cxn ang="0">
                  <a:pos x="131" y="136"/>
                </a:cxn>
                <a:cxn ang="0">
                  <a:pos x="124" y="149"/>
                </a:cxn>
                <a:cxn ang="0">
                  <a:pos x="116" y="162"/>
                </a:cxn>
                <a:cxn ang="0">
                  <a:pos x="109" y="178"/>
                </a:cxn>
                <a:cxn ang="0">
                  <a:pos x="102" y="193"/>
                </a:cxn>
                <a:cxn ang="0">
                  <a:pos x="96" y="208"/>
                </a:cxn>
                <a:cxn ang="0">
                  <a:pos x="89" y="224"/>
                </a:cxn>
                <a:cxn ang="0">
                  <a:pos x="76" y="215"/>
                </a:cxn>
                <a:cxn ang="0">
                  <a:pos x="62" y="206"/>
                </a:cxn>
                <a:cxn ang="0">
                  <a:pos x="51" y="197"/>
                </a:cxn>
                <a:cxn ang="0">
                  <a:pos x="38" y="189"/>
                </a:cxn>
                <a:cxn ang="0">
                  <a:pos x="27" y="178"/>
                </a:cxn>
                <a:cxn ang="0">
                  <a:pos x="18" y="169"/>
                </a:cxn>
                <a:cxn ang="0">
                  <a:pos x="9" y="160"/>
                </a:cxn>
                <a:cxn ang="0">
                  <a:pos x="0" y="149"/>
                </a:cxn>
                <a:cxn ang="0">
                  <a:pos x="9" y="138"/>
                </a:cxn>
                <a:cxn ang="0">
                  <a:pos x="18" y="125"/>
                </a:cxn>
                <a:cxn ang="0">
                  <a:pos x="27" y="114"/>
                </a:cxn>
                <a:cxn ang="0">
                  <a:pos x="38" y="101"/>
                </a:cxn>
                <a:cxn ang="0">
                  <a:pos x="49" y="90"/>
                </a:cxn>
                <a:cxn ang="0">
                  <a:pos x="60" y="81"/>
                </a:cxn>
                <a:cxn ang="0">
                  <a:pos x="71" y="70"/>
                </a:cxn>
                <a:cxn ang="0">
                  <a:pos x="82" y="59"/>
                </a:cxn>
                <a:cxn ang="0">
                  <a:pos x="96" y="50"/>
                </a:cxn>
                <a:cxn ang="0">
                  <a:pos x="107" y="42"/>
                </a:cxn>
                <a:cxn ang="0">
                  <a:pos x="120" y="33"/>
                </a:cxn>
                <a:cxn ang="0">
                  <a:pos x="133" y="26"/>
                </a:cxn>
                <a:cxn ang="0">
                  <a:pos x="147" y="17"/>
                </a:cxn>
                <a:cxn ang="0">
                  <a:pos x="160" y="11"/>
                </a:cxn>
                <a:cxn ang="0">
                  <a:pos x="173" y="4"/>
                </a:cxn>
                <a:cxn ang="0">
                  <a:pos x="186" y="0"/>
                </a:cxn>
                <a:cxn ang="0">
                  <a:pos x="189" y="2"/>
                </a:cxn>
                <a:cxn ang="0">
                  <a:pos x="193" y="4"/>
                </a:cxn>
                <a:cxn ang="0">
                  <a:pos x="198" y="6"/>
                </a:cxn>
                <a:cxn ang="0">
                  <a:pos x="200" y="11"/>
                </a:cxn>
                <a:cxn ang="0">
                  <a:pos x="204" y="13"/>
                </a:cxn>
                <a:cxn ang="0">
                  <a:pos x="209" y="15"/>
                </a:cxn>
                <a:cxn ang="0">
                  <a:pos x="211" y="17"/>
                </a:cxn>
                <a:cxn ang="0">
                  <a:pos x="215" y="22"/>
                </a:cxn>
                <a:cxn ang="0">
                  <a:pos x="215" y="22"/>
                </a:cxn>
              </a:cxnLst>
              <a:rect l="0" t="0" r="r" b="b"/>
              <a:pathLst>
                <a:path w="215" h="224">
                  <a:moveTo>
                    <a:pt x="215" y="22"/>
                  </a:moveTo>
                  <a:lnTo>
                    <a:pt x="206" y="31"/>
                  </a:lnTo>
                  <a:lnTo>
                    <a:pt x="198" y="39"/>
                  </a:lnTo>
                  <a:lnTo>
                    <a:pt x="189" y="50"/>
                  </a:lnTo>
                  <a:lnTo>
                    <a:pt x="180" y="61"/>
                  </a:lnTo>
                  <a:lnTo>
                    <a:pt x="171" y="72"/>
                  </a:lnTo>
                  <a:lnTo>
                    <a:pt x="164" y="85"/>
                  </a:lnTo>
                  <a:lnTo>
                    <a:pt x="155" y="96"/>
                  </a:lnTo>
                  <a:lnTo>
                    <a:pt x="147" y="110"/>
                  </a:lnTo>
                  <a:lnTo>
                    <a:pt x="140" y="123"/>
                  </a:lnTo>
                  <a:lnTo>
                    <a:pt x="131" y="136"/>
                  </a:lnTo>
                  <a:lnTo>
                    <a:pt x="124" y="149"/>
                  </a:lnTo>
                  <a:lnTo>
                    <a:pt x="116" y="162"/>
                  </a:lnTo>
                  <a:lnTo>
                    <a:pt x="109" y="178"/>
                  </a:lnTo>
                  <a:lnTo>
                    <a:pt x="102" y="193"/>
                  </a:lnTo>
                  <a:lnTo>
                    <a:pt x="96" y="208"/>
                  </a:lnTo>
                  <a:lnTo>
                    <a:pt x="89" y="224"/>
                  </a:lnTo>
                  <a:lnTo>
                    <a:pt x="76" y="215"/>
                  </a:lnTo>
                  <a:lnTo>
                    <a:pt x="62" y="206"/>
                  </a:lnTo>
                  <a:lnTo>
                    <a:pt x="51" y="197"/>
                  </a:lnTo>
                  <a:lnTo>
                    <a:pt x="38" y="189"/>
                  </a:lnTo>
                  <a:lnTo>
                    <a:pt x="27" y="178"/>
                  </a:lnTo>
                  <a:lnTo>
                    <a:pt x="18" y="169"/>
                  </a:lnTo>
                  <a:lnTo>
                    <a:pt x="9" y="160"/>
                  </a:lnTo>
                  <a:lnTo>
                    <a:pt x="0" y="149"/>
                  </a:lnTo>
                  <a:lnTo>
                    <a:pt x="9" y="138"/>
                  </a:lnTo>
                  <a:lnTo>
                    <a:pt x="18" y="125"/>
                  </a:lnTo>
                  <a:lnTo>
                    <a:pt x="27" y="114"/>
                  </a:lnTo>
                  <a:lnTo>
                    <a:pt x="38" y="101"/>
                  </a:lnTo>
                  <a:lnTo>
                    <a:pt x="49" y="90"/>
                  </a:lnTo>
                  <a:lnTo>
                    <a:pt x="60" y="81"/>
                  </a:lnTo>
                  <a:lnTo>
                    <a:pt x="71" y="70"/>
                  </a:lnTo>
                  <a:lnTo>
                    <a:pt x="82" y="59"/>
                  </a:lnTo>
                  <a:lnTo>
                    <a:pt x="96" y="50"/>
                  </a:lnTo>
                  <a:lnTo>
                    <a:pt x="107" y="42"/>
                  </a:lnTo>
                  <a:lnTo>
                    <a:pt x="120" y="33"/>
                  </a:lnTo>
                  <a:lnTo>
                    <a:pt x="133" y="26"/>
                  </a:lnTo>
                  <a:lnTo>
                    <a:pt x="147" y="17"/>
                  </a:lnTo>
                  <a:lnTo>
                    <a:pt x="160" y="11"/>
                  </a:lnTo>
                  <a:lnTo>
                    <a:pt x="173" y="4"/>
                  </a:lnTo>
                  <a:lnTo>
                    <a:pt x="186" y="0"/>
                  </a:lnTo>
                  <a:lnTo>
                    <a:pt x="189" y="2"/>
                  </a:lnTo>
                  <a:lnTo>
                    <a:pt x="193" y="4"/>
                  </a:lnTo>
                  <a:lnTo>
                    <a:pt x="198" y="6"/>
                  </a:lnTo>
                  <a:lnTo>
                    <a:pt x="200" y="11"/>
                  </a:lnTo>
                  <a:lnTo>
                    <a:pt x="204" y="13"/>
                  </a:lnTo>
                  <a:lnTo>
                    <a:pt x="209" y="15"/>
                  </a:lnTo>
                  <a:lnTo>
                    <a:pt x="211" y="17"/>
                  </a:lnTo>
                  <a:lnTo>
                    <a:pt x="215" y="22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575" y="418"/>
              <a:ext cx="210" cy="242"/>
            </a:xfrm>
            <a:custGeom>
              <a:avLst/>
              <a:gdLst/>
              <a:ahLst/>
              <a:cxnLst>
                <a:cxn ang="0">
                  <a:pos x="13" y="108"/>
                </a:cxn>
                <a:cxn ang="0">
                  <a:pos x="15" y="94"/>
                </a:cxn>
                <a:cxn ang="0">
                  <a:pos x="20" y="79"/>
                </a:cxn>
                <a:cxn ang="0">
                  <a:pos x="24" y="66"/>
                </a:cxn>
                <a:cxn ang="0">
                  <a:pos x="26" y="53"/>
                </a:cxn>
                <a:cxn ang="0">
                  <a:pos x="31" y="40"/>
                </a:cxn>
                <a:cxn ang="0">
                  <a:pos x="35" y="26"/>
                </a:cxn>
                <a:cxn ang="0">
                  <a:pos x="40" y="13"/>
                </a:cxn>
                <a:cxn ang="0">
                  <a:pos x="44" y="0"/>
                </a:cxn>
                <a:cxn ang="0">
                  <a:pos x="53" y="4"/>
                </a:cxn>
                <a:cxn ang="0">
                  <a:pos x="64" y="11"/>
                </a:cxn>
                <a:cxn ang="0">
                  <a:pos x="73" y="15"/>
                </a:cxn>
                <a:cxn ang="0">
                  <a:pos x="82" y="20"/>
                </a:cxn>
                <a:cxn ang="0">
                  <a:pos x="93" y="24"/>
                </a:cxn>
                <a:cxn ang="0">
                  <a:pos x="104" y="29"/>
                </a:cxn>
                <a:cxn ang="0">
                  <a:pos x="113" y="33"/>
                </a:cxn>
                <a:cxn ang="0">
                  <a:pos x="124" y="37"/>
                </a:cxn>
                <a:cxn ang="0">
                  <a:pos x="135" y="40"/>
                </a:cxn>
                <a:cxn ang="0">
                  <a:pos x="146" y="44"/>
                </a:cxn>
                <a:cxn ang="0">
                  <a:pos x="157" y="48"/>
                </a:cxn>
                <a:cxn ang="0">
                  <a:pos x="168" y="50"/>
                </a:cxn>
                <a:cxn ang="0">
                  <a:pos x="177" y="53"/>
                </a:cxn>
                <a:cxn ang="0">
                  <a:pos x="188" y="57"/>
                </a:cxn>
                <a:cxn ang="0">
                  <a:pos x="199" y="59"/>
                </a:cxn>
                <a:cxn ang="0">
                  <a:pos x="210" y="61"/>
                </a:cxn>
                <a:cxn ang="0">
                  <a:pos x="206" y="75"/>
                </a:cxn>
                <a:cxn ang="0">
                  <a:pos x="202" y="88"/>
                </a:cxn>
                <a:cxn ang="0">
                  <a:pos x="197" y="103"/>
                </a:cxn>
                <a:cxn ang="0">
                  <a:pos x="193" y="116"/>
                </a:cxn>
                <a:cxn ang="0">
                  <a:pos x="186" y="129"/>
                </a:cxn>
                <a:cxn ang="0">
                  <a:pos x="182" y="143"/>
                </a:cxn>
                <a:cxn ang="0">
                  <a:pos x="177" y="158"/>
                </a:cxn>
                <a:cxn ang="0">
                  <a:pos x="171" y="171"/>
                </a:cxn>
                <a:cxn ang="0">
                  <a:pos x="166" y="180"/>
                </a:cxn>
                <a:cxn ang="0">
                  <a:pos x="162" y="191"/>
                </a:cxn>
                <a:cxn ang="0">
                  <a:pos x="157" y="200"/>
                </a:cxn>
                <a:cxn ang="0">
                  <a:pos x="153" y="208"/>
                </a:cxn>
                <a:cxn ang="0">
                  <a:pos x="148" y="217"/>
                </a:cxn>
                <a:cxn ang="0">
                  <a:pos x="142" y="226"/>
                </a:cxn>
                <a:cxn ang="0">
                  <a:pos x="137" y="235"/>
                </a:cxn>
                <a:cxn ang="0">
                  <a:pos x="133" y="244"/>
                </a:cxn>
                <a:cxn ang="0">
                  <a:pos x="124" y="241"/>
                </a:cxn>
                <a:cxn ang="0">
                  <a:pos x="115" y="239"/>
                </a:cxn>
                <a:cxn ang="0">
                  <a:pos x="106" y="237"/>
                </a:cxn>
                <a:cxn ang="0">
                  <a:pos x="97" y="235"/>
                </a:cxn>
                <a:cxn ang="0">
                  <a:pos x="89" y="233"/>
                </a:cxn>
                <a:cxn ang="0">
                  <a:pos x="80" y="230"/>
                </a:cxn>
                <a:cxn ang="0">
                  <a:pos x="71" y="226"/>
                </a:cxn>
                <a:cxn ang="0">
                  <a:pos x="62" y="224"/>
                </a:cxn>
                <a:cxn ang="0">
                  <a:pos x="53" y="219"/>
                </a:cxn>
                <a:cxn ang="0">
                  <a:pos x="44" y="217"/>
                </a:cxn>
                <a:cxn ang="0">
                  <a:pos x="38" y="213"/>
                </a:cxn>
                <a:cxn ang="0">
                  <a:pos x="29" y="208"/>
                </a:cxn>
                <a:cxn ang="0">
                  <a:pos x="22" y="206"/>
                </a:cxn>
                <a:cxn ang="0">
                  <a:pos x="13" y="202"/>
                </a:cxn>
                <a:cxn ang="0">
                  <a:pos x="7" y="197"/>
                </a:cxn>
                <a:cxn ang="0">
                  <a:pos x="0" y="193"/>
                </a:cxn>
                <a:cxn ang="0">
                  <a:pos x="2" y="173"/>
                </a:cxn>
                <a:cxn ang="0">
                  <a:pos x="4" y="151"/>
                </a:cxn>
                <a:cxn ang="0">
                  <a:pos x="9" y="129"/>
                </a:cxn>
                <a:cxn ang="0">
                  <a:pos x="13" y="108"/>
                </a:cxn>
                <a:cxn ang="0">
                  <a:pos x="13" y="108"/>
                </a:cxn>
              </a:cxnLst>
              <a:rect l="0" t="0" r="r" b="b"/>
              <a:pathLst>
                <a:path w="210" h="244">
                  <a:moveTo>
                    <a:pt x="13" y="108"/>
                  </a:moveTo>
                  <a:lnTo>
                    <a:pt x="15" y="94"/>
                  </a:lnTo>
                  <a:lnTo>
                    <a:pt x="20" y="79"/>
                  </a:lnTo>
                  <a:lnTo>
                    <a:pt x="24" y="66"/>
                  </a:lnTo>
                  <a:lnTo>
                    <a:pt x="26" y="53"/>
                  </a:lnTo>
                  <a:lnTo>
                    <a:pt x="31" y="40"/>
                  </a:lnTo>
                  <a:lnTo>
                    <a:pt x="35" y="26"/>
                  </a:lnTo>
                  <a:lnTo>
                    <a:pt x="40" y="13"/>
                  </a:lnTo>
                  <a:lnTo>
                    <a:pt x="44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15"/>
                  </a:lnTo>
                  <a:lnTo>
                    <a:pt x="82" y="20"/>
                  </a:lnTo>
                  <a:lnTo>
                    <a:pt x="93" y="24"/>
                  </a:lnTo>
                  <a:lnTo>
                    <a:pt x="104" y="29"/>
                  </a:lnTo>
                  <a:lnTo>
                    <a:pt x="113" y="33"/>
                  </a:lnTo>
                  <a:lnTo>
                    <a:pt x="124" y="37"/>
                  </a:lnTo>
                  <a:lnTo>
                    <a:pt x="135" y="40"/>
                  </a:lnTo>
                  <a:lnTo>
                    <a:pt x="146" y="44"/>
                  </a:lnTo>
                  <a:lnTo>
                    <a:pt x="157" y="48"/>
                  </a:lnTo>
                  <a:lnTo>
                    <a:pt x="168" y="50"/>
                  </a:lnTo>
                  <a:lnTo>
                    <a:pt x="177" y="53"/>
                  </a:lnTo>
                  <a:lnTo>
                    <a:pt x="188" y="57"/>
                  </a:lnTo>
                  <a:lnTo>
                    <a:pt x="199" y="59"/>
                  </a:lnTo>
                  <a:lnTo>
                    <a:pt x="210" y="61"/>
                  </a:lnTo>
                  <a:lnTo>
                    <a:pt x="206" y="75"/>
                  </a:lnTo>
                  <a:lnTo>
                    <a:pt x="202" y="88"/>
                  </a:lnTo>
                  <a:lnTo>
                    <a:pt x="197" y="103"/>
                  </a:lnTo>
                  <a:lnTo>
                    <a:pt x="193" y="116"/>
                  </a:lnTo>
                  <a:lnTo>
                    <a:pt x="186" y="129"/>
                  </a:lnTo>
                  <a:lnTo>
                    <a:pt x="182" y="143"/>
                  </a:lnTo>
                  <a:lnTo>
                    <a:pt x="177" y="158"/>
                  </a:lnTo>
                  <a:lnTo>
                    <a:pt x="171" y="171"/>
                  </a:lnTo>
                  <a:lnTo>
                    <a:pt x="166" y="180"/>
                  </a:lnTo>
                  <a:lnTo>
                    <a:pt x="162" y="191"/>
                  </a:lnTo>
                  <a:lnTo>
                    <a:pt x="157" y="200"/>
                  </a:lnTo>
                  <a:lnTo>
                    <a:pt x="153" y="208"/>
                  </a:lnTo>
                  <a:lnTo>
                    <a:pt x="148" y="217"/>
                  </a:lnTo>
                  <a:lnTo>
                    <a:pt x="142" y="226"/>
                  </a:lnTo>
                  <a:lnTo>
                    <a:pt x="137" y="235"/>
                  </a:lnTo>
                  <a:lnTo>
                    <a:pt x="133" y="244"/>
                  </a:lnTo>
                  <a:lnTo>
                    <a:pt x="124" y="241"/>
                  </a:lnTo>
                  <a:lnTo>
                    <a:pt x="115" y="239"/>
                  </a:lnTo>
                  <a:lnTo>
                    <a:pt x="106" y="237"/>
                  </a:lnTo>
                  <a:lnTo>
                    <a:pt x="97" y="235"/>
                  </a:lnTo>
                  <a:lnTo>
                    <a:pt x="89" y="233"/>
                  </a:lnTo>
                  <a:lnTo>
                    <a:pt x="80" y="230"/>
                  </a:lnTo>
                  <a:lnTo>
                    <a:pt x="71" y="226"/>
                  </a:lnTo>
                  <a:lnTo>
                    <a:pt x="62" y="224"/>
                  </a:lnTo>
                  <a:lnTo>
                    <a:pt x="53" y="219"/>
                  </a:lnTo>
                  <a:lnTo>
                    <a:pt x="44" y="217"/>
                  </a:lnTo>
                  <a:lnTo>
                    <a:pt x="38" y="213"/>
                  </a:lnTo>
                  <a:lnTo>
                    <a:pt x="29" y="208"/>
                  </a:lnTo>
                  <a:lnTo>
                    <a:pt x="22" y="206"/>
                  </a:lnTo>
                  <a:lnTo>
                    <a:pt x="13" y="202"/>
                  </a:lnTo>
                  <a:lnTo>
                    <a:pt x="7" y="197"/>
                  </a:lnTo>
                  <a:lnTo>
                    <a:pt x="0" y="193"/>
                  </a:lnTo>
                  <a:lnTo>
                    <a:pt x="2" y="173"/>
                  </a:lnTo>
                  <a:lnTo>
                    <a:pt x="4" y="151"/>
                  </a:lnTo>
                  <a:lnTo>
                    <a:pt x="9" y="129"/>
                  </a:lnTo>
                  <a:lnTo>
                    <a:pt x="13" y="108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930" y="225"/>
              <a:ext cx="93" cy="230"/>
            </a:xfrm>
            <a:custGeom>
              <a:avLst/>
              <a:gdLst/>
              <a:ahLst/>
              <a:cxnLst>
                <a:cxn ang="0">
                  <a:pos x="93" y="184"/>
                </a:cxn>
                <a:cxn ang="0">
                  <a:pos x="90" y="191"/>
                </a:cxn>
                <a:cxn ang="0">
                  <a:pos x="86" y="195"/>
                </a:cxn>
                <a:cxn ang="0">
                  <a:pos x="82" y="200"/>
                </a:cxn>
                <a:cxn ang="0">
                  <a:pos x="77" y="204"/>
                </a:cxn>
                <a:cxn ang="0">
                  <a:pos x="73" y="209"/>
                </a:cxn>
                <a:cxn ang="0">
                  <a:pos x="66" y="213"/>
                </a:cxn>
                <a:cxn ang="0">
                  <a:pos x="59" y="217"/>
                </a:cxn>
                <a:cxn ang="0">
                  <a:pos x="53" y="220"/>
                </a:cxn>
                <a:cxn ang="0">
                  <a:pos x="50" y="222"/>
                </a:cxn>
                <a:cxn ang="0">
                  <a:pos x="48" y="222"/>
                </a:cxn>
                <a:cxn ang="0">
                  <a:pos x="44" y="224"/>
                </a:cxn>
                <a:cxn ang="0">
                  <a:pos x="42" y="226"/>
                </a:cxn>
                <a:cxn ang="0">
                  <a:pos x="37" y="226"/>
                </a:cxn>
                <a:cxn ang="0">
                  <a:pos x="35" y="228"/>
                </a:cxn>
                <a:cxn ang="0">
                  <a:pos x="31" y="228"/>
                </a:cxn>
                <a:cxn ang="0">
                  <a:pos x="28" y="228"/>
                </a:cxn>
                <a:cxn ang="0">
                  <a:pos x="31" y="200"/>
                </a:cxn>
                <a:cxn ang="0">
                  <a:pos x="33" y="171"/>
                </a:cxn>
                <a:cxn ang="0">
                  <a:pos x="31" y="143"/>
                </a:cxn>
                <a:cxn ang="0">
                  <a:pos x="28" y="114"/>
                </a:cxn>
                <a:cxn ang="0">
                  <a:pos x="24" y="88"/>
                </a:cxn>
                <a:cxn ang="0">
                  <a:pos x="17" y="62"/>
                </a:cxn>
                <a:cxn ang="0">
                  <a:pos x="11" y="35"/>
                </a:cxn>
                <a:cxn ang="0">
                  <a:pos x="0" y="11"/>
                </a:cxn>
                <a:cxn ang="0">
                  <a:pos x="4" y="11"/>
                </a:cxn>
                <a:cxn ang="0">
                  <a:pos x="8" y="9"/>
                </a:cxn>
                <a:cxn ang="0">
                  <a:pos x="13" y="9"/>
                </a:cxn>
                <a:cxn ang="0">
                  <a:pos x="15" y="7"/>
                </a:cxn>
                <a:cxn ang="0">
                  <a:pos x="17" y="5"/>
                </a:cxn>
                <a:cxn ang="0">
                  <a:pos x="22" y="5"/>
                </a:cxn>
                <a:cxn ang="0">
                  <a:pos x="24" y="2"/>
                </a:cxn>
                <a:cxn ang="0">
                  <a:pos x="26" y="0"/>
                </a:cxn>
                <a:cxn ang="0">
                  <a:pos x="42" y="22"/>
                </a:cxn>
                <a:cxn ang="0">
                  <a:pos x="53" y="42"/>
                </a:cxn>
                <a:cxn ang="0">
                  <a:pos x="66" y="64"/>
                </a:cxn>
                <a:cxn ang="0">
                  <a:pos x="75" y="88"/>
                </a:cxn>
                <a:cxn ang="0">
                  <a:pos x="82" y="112"/>
                </a:cxn>
                <a:cxn ang="0">
                  <a:pos x="88" y="134"/>
                </a:cxn>
                <a:cxn ang="0">
                  <a:pos x="90" y="160"/>
                </a:cxn>
                <a:cxn ang="0">
                  <a:pos x="93" y="184"/>
                </a:cxn>
                <a:cxn ang="0">
                  <a:pos x="93" y="184"/>
                </a:cxn>
              </a:cxnLst>
              <a:rect l="0" t="0" r="r" b="b"/>
              <a:pathLst>
                <a:path w="93" h="228">
                  <a:moveTo>
                    <a:pt x="93" y="184"/>
                  </a:moveTo>
                  <a:lnTo>
                    <a:pt x="90" y="191"/>
                  </a:lnTo>
                  <a:lnTo>
                    <a:pt x="86" y="195"/>
                  </a:lnTo>
                  <a:lnTo>
                    <a:pt x="82" y="200"/>
                  </a:lnTo>
                  <a:lnTo>
                    <a:pt x="77" y="204"/>
                  </a:lnTo>
                  <a:lnTo>
                    <a:pt x="73" y="209"/>
                  </a:lnTo>
                  <a:lnTo>
                    <a:pt x="66" y="213"/>
                  </a:lnTo>
                  <a:lnTo>
                    <a:pt x="59" y="217"/>
                  </a:lnTo>
                  <a:lnTo>
                    <a:pt x="53" y="220"/>
                  </a:lnTo>
                  <a:lnTo>
                    <a:pt x="50" y="222"/>
                  </a:lnTo>
                  <a:lnTo>
                    <a:pt x="48" y="222"/>
                  </a:lnTo>
                  <a:lnTo>
                    <a:pt x="44" y="224"/>
                  </a:lnTo>
                  <a:lnTo>
                    <a:pt x="42" y="226"/>
                  </a:lnTo>
                  <a:lnTo>
                    <a:pt x="37" y="226"/>
                  </a:lnTo>
                  <a:lnTo>
                    <a:pt x="35" y="228"/>
                  </a:lnTo>
                  <a:lnTo>
                    <a:pt x="31" y="228"/>
                  </a:lnTo>
                  <a:lnTo>
                    <a:pt x="28" y="228"/>
                  </a:lnTo>
                  <a:lnTo>
                    <a:pt x="31" y="200"/>
                  </a:lnTo>
                  <a:lnTo>
                    <a:pt x="33" y="171"/>
                  </a:lnTo>
                  <a:lnTo>
                    <a:pt x="31" y="143"/>
                  </a:lnTo>
                  <a:lnTo>
                    <a:pt x="28" y="114"/>
                  </a:lnTo>
                  <a:lnTo>
                    <a:pt x="24" y="88"/>
                  </a:lnTo>
                  <a:lnTo>
                    <a:pt x="17" y="62"/>
                  </a:lnTo>
                  <a:lnTo>
                    <a:pt x="11" y="35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8" y="9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5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42" y="22"/>
                  </a:lnTo>
                  <a:lnTo>
                    <a:pt x="53" y="42"/>
                  </a:lnTo>
                  <a:lnTo>
                    <a:pt x="66" y="64"/>
                  </a:lnTo>
                  <a:lnTo>
                    <a:pt x="75" y="88"/>
                  </a:lnTo>
                  <a:lnTo>
                    <a:pt x="82" y="112"/>
                  </a:lnTo>
                  <a:lnTo>
                    <a:pt x="88" y="134"/>
                  </a:lnTo>
                  <a:lnTo>
                    <a:pt x="90" y="160"/>
                  </a:lnTo>
                  <a:lnTo>
                    <a:pt x="93" y="184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4" name="Freeform 10"/>
            <p:cNvSpPr>
              <a:spLocks/>
            </p:cNvSpPr>
            <p:nvPr userDrawn="1"/>
          </p:nvSpPr>
          <p:spPr bwMode="auto">
            <a:xfrm>
              <a:off x="475" y="108"/>
              <a:ext cx="208" cy="177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195" y="2"/>
                </a:cxn>
                <a:cxn ang="0">
                  <a:pos x="198" y="6"/>
                </a:cxn>
                <a:cxn ang="0">
                  <a:pos x="198" y="8"/>
                </a:cxn>
                <a:cxn ang="0">
                  <a:pos x="200" y="13"/>
                </a:cxn>
                <a:cxn ang="0">
                  <a:pos x="200" y="17"/>
                </a:cxn>
                <a:cxn ang="0">
                  <a:pos x="202" y="19"/>
                </a:cxn>
                <a:cxn ang="0">
                  <a:pos x="204" y="24"/>
                </a:cxn>
                <a:cxn ang="0">
                  <a:pos x="206" y="28"/>
                </a:cxn>
                <a:cxn ang="0">
                  <a:pos x="193" y="33"/>
                </a:cxn>
                <a:cxn ang="0">
                  <a:pos x="180" y="39"/>
                </a:cxn>
                <a:cxn ang="0">
                  <a:pos x="169" y="48"/>
                </a:cxn>
                <a:cxn ang="0">
                  <a:pos x="156" y="54"/>
                </a:cxn>
                <a:cxn ang="0">
                  <a:pos x="142" y="63"/>
                </a:cxn>
                <a:cxn ang="0">
                  <a:pos x="131" y="72"/>
                </a:cxn>
                <a:cxn ang="0">
                  <a:pos x="118" y="79"/>
                </a:cxn>
                <a:cxn ang="0">
                  <a:pos x="107" y="90"/>
                </a:cxn>
                <a:cxn ang="0">
                  <a:pos x="96" y="98"/>
                </a:cxn>
                <a:cxn ang="0">
                  <a:pos x="82" y="109"/>
                </a:cxn>
                <a:cxn ang="0">
                  <a:pos x="71" y="118"/>
                </a:cxn>
                <a:cxn ang="0">
                  <a:pos x="62" y="129"/>
                </a:cxn>
                <a:cxn ang="0">
                  <a:pos x="51" y="140"/>
                </a:cxn>
                <a:cxn ang="0">
                  <a:pos x="40" y="153"/>
                </a:cxn>
                <a:cxn ang="0">
                  <a:pos x="31" y="164"/>
                </a:cxn>
                <a:cxn ang="0">
                  <a:pos x="23" y="177"/>
                </a:cxn>
                <a:cxn ang="0">
                  <a:pos x="16" y="166"/>
                </a:cxn>
                <a:cxn ang="0">
                  <a:pos x="11" y="155"/>
                </a:cxn>
                <a:cxn ang="0">
                  <a:pos x="7" y="147"/>
                </a:cxn>
                <a:cxn ang="0">
                  <a:pos x="3" y="136"/>
                </a:cxn>
                <a:cxn ang="0">
                  <a:pos x="0" y="127"/>
                </a:cxn>
                <a:cxn ang="0">
                  <a:pos x="0" y="116"/>
                </a:cxn>
                <a:cxn ang="0">
                  <a:pos x="0" y="107"/>
                </a:cxn>
                <a:cxn ang="0">
                  <a:pos x="3" y="98"/>
                </a:cxn>
                <a:cxn ang="0">
                  <a:pos x="11" y="87"/>
                </a:cxn>
                <a:cxn ang="0">
                  <a:pos x="20" y="79"/>
                </a:cxn>
                <a:cxn ang="0">
                  <a:pos x="31" y="70"/>
                </a:cxn>
                <a:cxn ang="0">
                  <a:pos x="42" y="61"/>
                </a:cxn>
                <a:cxn ang="0">
                  <a:pos x="54" y="52"/>
                </a:cxn>
                <a:cxn ang="0">
                  <a:pos x="67" y="46"/>
                </a:cxn>
                <a:cxn ang="0">
                  <a:pos x="78" y="39"/>
                </a:cxn>
                <a:cxn ang="0">
                  <a:pos x="91" y="30"/>
                </a:cxn>
                <a:cxn ang="0">
                  <a:pos x="102" y="26"/>
                </a:cxn>
                <a:cxn ang="0">
                  <a:pos x="116" y="19"/>
                </a:cxn>
                <a:cxn ang="0">
                  <a:pos x="129" y="15"/>
                </a:cxn>
                <a:cxn ang="0">
                  <a:pos x="142" y="11"/>
                </a:cxn>
                <a:cxn ang="0">
                  <a:pos x="156" y="6"/>
                </a:cxn>
                <a:cxn ang="0">
                  <a:pos x="169" y="4"/>
                </a:cxn>
                <a:cxn ang="0">
                  <a:pos x="182" y="2"/>
                </a:cxn>
                <a:cxn ang="0">
                  <a:pos x="195" y="0"/>
                </a:cxn>
                <a:cxn ang="0">
                  <a:pos x="195" y="0"/>
                </a:cxn>
              </a:cxnLst>
              <a:rect l="0" t="0" r="r" b="b"/>
              <a:pathLst>
                <a:path w="206" h="177">
                  <a:moveTo>
                    <a:pt x="195" y="0"/>
                  </a:moveTo>
                  <a:lnTo>
                    <a:pt x="195" y="2"/>
                  </a:lnTo>
                  <a:lnTo>
                    <a:pt x="198" y="6"/>
                  </a:lnTo>
                  <a:lnTo>
                    <a:pt x="198" y="8"/>
                  </a:lnTo>
                  <a:lnTo>
                    <a:pt x="200" y="13"/>
                  </a:lnTo>
                  <a:lnTo>
                    <a:pt x="200" y="17"/>
                  </a:lnTo>
                  <a:lnTo>
                    <a:pt x="202" y="19"/>
                  </a:lnTo>
                  <a:lnTo>
                    <a:pt x="204" y="24"/>
                  </a:lnTo>
                  <a:lnTo>
                    <a:pt x="206" y="28"/>
                  </a:lnTo>
                  <a:lnTo>
                    <a:pt x="193" y="33"/>
                  </a:lnTo>
                  <a:lnTo>
                    <a:pt x="180" y="39"/>
                  </a:lnTo>
                  <a:lnTo>
                    <a:pt x="169" y="48"/>
                  </a:lnTo>
                  <a:lnTo>
                    <a:pt x="156" y="54"/>
                  </a:lnTo>
                  <a:lnTo>
                    <a:pt x="142" y="63"/>
                  </a:lnTo>
                  <a:lnTo>
                    <a:pt x="131" y="72"/>
                  </a:lnTo>
                  <a:lnTo>
                    <a:pt x="118" y="79"/>
                  </a:lnTo>
                  <a:lnTo>
                    <a:pt x="107" y="90"/>
                  </a:lnTo>
                  <a:lnTo>
                    <a:pt x="96" y="98"/>
                  </a:lnTo>
                  <a:lnTo>
                    <a:pt x="82" y="109"/>
                  </a:lnTo>
                  <a:lnTo>
                    <a:pt x="71" y="118"/>
                  </a:lnTo>
                  <a:lnTo>
                    <a:pt x="62" y="129"/>
                  </a:lnTo>
                  <a:lnTo>
                    <a:pt x="51" y="140"/>
                  </a:lnTo>
                  <a:lnTo>
                    <a:pt x="40" y="153"/>
                  </a:lnTo>
                  <a:lnTo>
                    <a:pt x="31" y="164"/>
                  </a:lnTo>
                  <a:lnTo>
                    <a:pt x="23" y="177"/>
                  </a:lnTo>
                  <a:lnTo>
                    <a:pt x="16" y="166"/>
                  </a:lnTo>
                  <a:lnTo>
                    <a:pt x="11" y="155"/>
                  </a:lnTo>
                  <a:lnTo>
                    <a:pt x="7" y="147"/>
                  </a:lnTo>
                  <a:lnTo>
                    <a:pt x="3" y="136"/>
                  </a:lnTo>
                  <a:lnTo>
                    <a:pt x="0" y="127"/>
                  </a:lnTo>
                  <a:lnTo>
                    <a:pt x="0" y="116"/>
                  </a:lnTo>
                  <a:lnTo>
                    <a:pt x="0" y="107"/>
                  </a:lnTo>
                  <a:lnTo>
                    <a:pt x="3" y="98"/>
                  </a:lnTo>
                  <a:lnTo>
                    <a:pt x="11" y="87"/>
                  </a:lnTo>
                  <a:lnTo>
                    <a:pt x="20" y="79"/>
                  </a:lnTo>
                  <a:lnTo>
                    <a:pt x="31" y="70"/>
                  </a:lnTo>
                  <a:lnTo>
                    <a:pt x="42" y="61"/>
                  </a:lnTo>
                  <a:lnTo>
                    <a:pt x="54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91" y="30"/>
                  </a:lnTo>
                  <a:lnTo>
                    <a:pt x="102" y="26"/>
                  </a:lnTo>
                  <a:lnTo>
                    <a:pt x="116" y="19"/>
                  </a:lnTo>
                  <a:lnTo>
                    <a:pt x="129" y="15"/>
                  </a:lnTo>
                  <a:lnTo>
                    <a:pt x="142" y="11"/>
                  </a:lnTo>
                  <a:lnTo>
                    <a:pt x="156" y="6"/>
                  </a:lnTo>
                  <a:lnTo>
                    <a:pt x="169" y="4"/>
                  </a:lnTo>
                  <a:lnTo>
                    <a:pt x="182" y="2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 userDrawn="1"/>
          </p:nvSpPr>
          <p:spPr bwMode="auto">
            <a:xfrm>
              <a:off x="398" y="240"/>
              <a:ext cx="85" cy="23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7" y="7"/>
                </a:cxn>
                <a:cxn ang="0">
                  <a:pos x="59" y="18"/>
                </a:cxn>
                <a:cxn ang="0">
                  <a:pos x="62" y="24"/>
                </a:cxn>
                <a:cxn ang="0">
                  <a:pos x="66" y="33"/>
                </a:cxn>
                <a:cxn ang="0">
                  <a:pos x="71" y="42"/>
                </a:cxn>
                <a:cxn ang="0">
                  <a:pos x="75" y="51"/>
                </a:cxn>
                <a:cxn ang="0">
                  <a:pos x="79" y="60"/>
                </a:cxn>
                <a:cxn ang="0">
                  <a:pos x="86" y="68"/>
                </a:cxn>
                <a:cxn ang="0">
                  <a:pos x="79" y="79"/>
                </a:cxn>
                <a:cxn ang="0">
                  <a:pos x="73" y="92"/>
                </a:cxn>
                <a:cxn ang="0">
                  <a:pos x="66" y="103"/>
                </a:cxn>
                <a:cxn ang="0">
                  <a:pos x="62" y="117"/>
                </a:cxn>
                <a:cxn ang="0">
                  <a:pos x="55" y="128"/>
                </a:cxn>
                <a:cxn ang="0">
                  <a:pos x="51" y="141"/>
                </a:cxn>
                <a:cxn ang="0">
                  <a:pos x="46" y="152"/>
                </a:cxn>
                <a:cxn ang="0">
                  <a:pos x="42" y="165"/>
                </a:cxn>
                <a:cxn ang="0">
                  <a:pos x="37" y="180"/>
                </a:cxn>
                <a:cxn ang="0">
                  <a:pos x="35" y="198"/>
                </a:cxn>
                <a:cxn ang="0">
                  <a:pos x="33" y="215"/>
                </a:cxn>
                <a:cxn ang="0">
                  <a:pos x="31" y="233"/>
                </a:cxn>
                <a:cxn ang="0">
                  <a:pos x="26" y="222"/>
                </a:cxn>
                <a:cxn ang="0">
                  <a:pos x="20" y="211"/>
                </a:cxn>
                <a:cxn ang="0">
                  <a:pos x="15" y="200"/>
                </a:cxn>
                <a:cxn ang="0">
                  <a:pos x="11" y="189"/>
                </a:cxn>
                <a:cxn ang="0">
                  <a:pos x="6" y="176"/>
                </a:cxn>
                <a:cxn ang="0">
                  <a:pos x="4" y="165"/>
                </a:cxn>
                <a:cxn ang="0">
                  <a:pos x="2" y="154"/>
                </a:cxn>
                <a:cxn ang="0">
                  <a:pos x="0" y="143"/>
                </a:cxn>
                <a:cxn ang="0">
                  <a:pos x="2" y="128"/>
                </a:cxn>
                <a:cxn ang="0">
                  <a:pos x="4" y="114"/>
                </a:cxn>
                <a:cxn ang="0">
                  <a:pos x="8" y="101"/>
                </a:cxn>
                <a:cxn ang="0">
                  <a:pos x="11" y="86"/>
                </a:cxn>
                <a:cxn ang="0">
                  <a:pos x="15" y="75"/>
                </a:cxn>
                <a:cxn ang="0">
                  <a:pos x="20" y="64"/>
                </a:cxn>
                <a:cxn ang="0">
                  <a:pos x="24" y="53"/>
                </a:cxn>
                <a:cxn ang="0">
                  <a:pos x="31" y="42"/>
                </a:cxn>
                <a:cxn ang="0">
                  <a:pos x="35" y="31"/>
                </a:cxn>
                <a:cxn ang="0">
                  <a:pos x="42" y="20"/>
                </a:cxn>
                <a:cxn ang="0">
                  <a:pos x="48" y="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86" h="233">
                  <a:moveTo>
                    <a:pt x="55" y="0"/>
                  </a:moveTo>
                  <a:lnTo>
                    <a:pt x="57" y="7"/>
                  </a:lnTo>
                  <a:lnTo>
                    <a:pt x="59" y="18"/>
                  </a:lnTo>
                  <a:lnTo>
                    <a:pt x="62" y="24"/>
                  </a:lnTo>
                  <a:lnTo>
                    <a:pt x="66" y="33"/>
                  </a:lnTo>
                  <a:lnTo>
                    <a:pt x="71" y="42"/>
                  </a:lnTo>
                  <a:lnTo>
                    <a:pt x="75" y="51"/>
                  </a:lnTo>
                  <a:lnTo>
                    <a:pt x="79" y="60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3" y="92"/>
                  </a:lnTo>
                  <a:lnTo>
                    <a:pt x="66" y="103"/>
                  </a:lnTo>
                  <a:lnTo>
                    <a:pt x="62" y="117"/>
                  </a:lnTo>
                  <a:lnTo>
                    <a:pt x="55" y="128"/>
                  </a:lnTo>
                  <a:lnTo>
                    <a:pt x="51" y="141"/>
                  </a:lnTo>
                  <a:lnTo>
                    <a:pt x="46" y="152"/>
                  </a:lnTo>
                  <a:lnTo>
                    <a:pt x="42" y="165"/>
                  </a:lnTo>
                  <a:lnTo>
                    <a:pt x="37" y="180"/>
                  </a:lnTo>
                  <a:lnTo>
                    <a:pt x="35" y="198"/>
                  </a:lnTo>
                  <a:lnTo>
                    <a:pt x="33" y="215"/>
                  </a:lnTo>
                  <a:lnTo>
                    <a:pt x="31" y="233"/>
                  </a:lnTo>
                  <a:lnTo>
                    <a:pt x="26" y="222"/>
                  </a:lnTo>
                  <a:lnTo>
                    <a:pt x="20" y="211"/>
                  </a:lnTo>
                  <a:lnTo>
                    <a:pt x="15" y="200"/>
                  </a:lnTo>
                  <a:lnTo>
                    <a:pt x="11" y="189"/>
                  </a:lnTo>
                  <a:lnTo>
                    <a:pt x="6" y="176"/>
                  </a:lnTo>
                  <a:lnTo>
                    <a:pt x="4" y="165"/>
                  </a:lnTo>
                  <a:lnTo>
                    <a:pt x="2" y="154"/>
                  </a:lnTo>
                  <a:lnTo>
                    <a:pt x="0" y="143"/>
                  </a:lnTo>
                  <a:lnTo>
                    <a:pt x="2" y="128"/>
                  </a:lnTo>
                  <a:lnTo>
                    <a:pt x="4" y="114"/>
                  </a:lnTo>
                  <a:lnTo>
                    <a:pt x="8" y="101"/>
                  </a:lnTo>
                  <a:lnTo>
                    <a:pt x="11" y="86"/>
                  </a:lnTo>
                  <a:lnTo>
                    <a:pt x="15" y="75"/>
                  </a:lnTo>
                  <a:lnTo>
                    <a:pt x="20" y="64"/>
                  </a:lnTo>
                  <a:lnTo>
                    <a:pt x="24" y="53"/>
                  </a:lnTo>
                  <a:lnTo>
                    <a:pt x="31" y="42"/>
                  </a:lnTo>
                  <a:lnTo>
                    <a:pt x="35" y="31"/>
                  </a:lnTo>
                  <a:lnTo>
                    <a:pt x="42" y="20"/>
                  </a:lnTo>
                  <a:lnTo>
                    <a:pt x="48" y="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398" y="468"/>
              <a:ext cx="35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7"/>
                </a:cxn>
                <a:cxn ang="0">
                  <a:pos x="6" y="14"/>
                </a:cxn>
                <a:cxn ang="0">
                  <a:pos x="11" y="18"/>
                </a:cxn>
                <a:cxn ang="0">
                  <a:pos x="13" y="25"/>
                </a:cxn>
                <a:cxn ang="0">
                  <a:pos x="17" y="31"/>
                </a:cxn>
                <a:cxn ang="0">
                  <a:pos x="22" y="38"/>
                </a:cxn>
                <a:cxn ang="0">
                  <a:pos x="26" y="44"/>
                </a:cxn>
                <a:cxn ang="0">
                  <a:pos x="31" y="49"/>
                </a:cxn>
                <a:cxn ang="0">
                  <a:pos x="31" y="64"/>
                </a:cxn>
                <a:cxn ang="0">
                  <a:pos x="31" y="77"/>
                </a:cxn>
                <a:cxn ang="0">
                  <a:pos x="33" y="93"/>
                </a:cxn>
                <a:cxn ang="0">
                  <a:pos x="35" y="106"/>
                </a:cxn>
                <a:cxn ang="0">
                  <a:pos x="28" y="93"/>
                </a:cxn>
                <a:cxn ang="0">
                  <a:pos x="22" y="79"/>
                </a:cxn>
                <a:cxn ang="0">
                  <a:pos x="17" y="66"/>
                </a:cxn>
                <a:cxn ang="0">
                  <a:pos x="13" y="55"/>
                </a:cxn>
                <a:cxn ang="0">
                  <a:pos x="8" y="40"/>
                </a:cxn>
                <a:cxn ang="0">
                  <a:pos x="4" y="27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106">
                  <a:moveTo>
                    <a:pt x="0" y="0"/>
                  </a:moveTo>
                  <a:lnTo>
                    <a:pt x="2" y="7"/>
                  </a:lnTo>
                  <a:lnTo>
                    <a:pt x="6" y="14"/>
                  </a:lnTo>
                  <a:lnTo>
                    <a:pt x="11" y="18"/>
                  </a:lnTo>
                  <a:lnTo>
                    <a:pt x="13" y="25"/>
                  </a:lnTo>
                  <a:lnTo>
                    <a:pt x="17" y="31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1" y="49"/>
                  </a:lnTo>
                  <a:lnTo>
                    <a:pt x="31" y="64"/>
                  </a:lnTo>
                  <a:lnTo>
                    <a:pt x="31" y="77"/>
                  </a:lnTo>
                  <a:lnTo>
                    <a:pt x="33" y="93"/>
                  </a:lnTo>
                  <a:lnTo>
                    <a:pt x="35" y="106"/>
                  </a:lnTo>
                  <a:lnTo>
                    <a:pt x="28" y="93"/>
                  </a:lnTo>
                  <a:lnTo>
                    <a:pt x="22" y="79"/>
                  </a:lnTo>
                  <a:lnTo>
                    <a:pt x="17" y="66"/>
                  </a:lnTo>
                  <a:lnTo>
                    <a:pt x="13" y="55"/>
                  </a:lnTo>
                  <a:lnTo>
                    <a:pt x="8" y="40"/>
                  </a:lnTo>
                  <a:lnTo>
                    <a:pt x="4" y="27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Freeform 7"/>
            <p:cNvSpPr>
              <a:spLocks/>
            </p:cNvSpPr>
            <p:nvPr userDrawn="1"/>
          </p:nvSpPr>
          <p:spPr bwMode="auto">
            <a:xfrm>
              <a:off x="455" y="550"/>
              <a:ext cx="90" cy="143"/>
            </a:xfrm>
            <a:custGeom>
              <a:avLst/>
              <a:gdLst/>
              <a:ahLst/>
              <a:cxnLst>
                <a:cxn ang="0">
                  <a:pos x="11" y="72"/>
                </a:cxn>
                <a:cxn ang="0">
                  <a:pos x="9" y="57"/>
                </a:cxn>
                <a:cxn ang="0">
                  <a:pos x="7" y="39"/>
                </a:cxn>
                <a:cxn ang="0">
                  <a:pos x="2" y="22"/>
                </a:cxn>
                <a:cxn ang="0">
                  <a:pos x="0" y="0"/>
                </a:cxn>
                <a:cxn ang="0">
                  <a:pos x="11" y="11"/>
                </a:cxn>
                <a:cxn ang="0">
                  <a:pos x="20" y="20"/>
                </a:cxn>
                <a:cxn ang="0">
                  <a:pos x="31" y="31"/>
                </a:cxn>
                <a:cxn ang="0">
                  <a:pos x="42" y="39"/>
                </a:cxn>
                <a:cxn ang="0">
                  <a:pos x="56" y="48"/>
                </a:cxn>
                <a:cxn ang="0">
                  <a:pos x="67" y="57"/>
                </a:cxn>
                <a:cxn ang="0">
                  <a:pos x="80" y="66"/>
                </a:cxn>
                <a:cxn ang="0">
                  <a:pos x="91" y="74"/>
                </a:cxn>
                <a:cxn ang="0">
                  <a:pos x="91" y="92"/>
                </a:cxn>
                <a:cxn ang="0">
                  <a:pos x="91" y="107"/>
                </a:cxn>
                <a:cxn ang="0">
                  <a:pos x="91" y="125"/>
                </a:cxn>
                <a:cxn ang="0">
                  <a:pos x="91" y="142"/>
                </a:cxn>
                <a:cxn ang="0">
                  <a:pos x="80" y="134"/>
                </a:cxn>
                <a:cxn ang="0">
                  <a:pos x="69" y="125"/>
                </a:cxn>
                <a:cxn ang="0">
                  <a:pos x="58" y="118"/>
                </a:cxn>
                <a:cxn ang="0">
                  <a:pos x="47" y="110"/>
                </a:cxn>
                <a:cxn ang="0">
                  <a:pos x="38" y="101"/>
                </a:cxn>
                <a:cxn ang="0">
                  <a:pos x="29" y="92"/>
                </a:cxn>
                <a:cxn ang="0">
                  <a:pos x="20" y="81"/>
                </a:cxn>
                <a:cxn ang="0">
                  <a:pos x="11" y="72"/>
                </a:cxn>
                <a:cxn ang="0">
                  <a:pos x="11" y="72"/>
                </a:cxn>
              </a:cxnLst>
              <a:rect l="0" t="0" r="r" b="b"/>
              <a:pathLst>
                <a:path w="91" h="142">
                  <a:moveTo>
                    <a:pt x="11" y="72"/>
                  </a:moveTo>
                  <a:lnTo>
                    <a:pt x="9" y="57"/>
                  </a:lnTo>
                  <a:lnTo>
                    <a:pt x="7" y="3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1" y="11"/>
                  </a:lnTo>
                  <a:lnTo>
                    <a:pt x="20" y="20"/>
                  </a:lnTo>
                  <a:lnTo>
                    <a:pt x="31" y="31"/>
                  </a:lnTo>
                  <a:lnTo>
                    <a:pt x="42" y="39"/>
                  </a:lnTo>
                  <a:lnTo>
                    <a:pt x="56" y="48"/>
                  </a:lnTo>
                  <a:lnTo>
                    <a:pt x="67" y="57"/>
                  </a:lnTo>
                  <a:lnTo>
                    <a:pt x="80" y="66"/>
                  </a:lnTo>
                  <a:lnTo>
                    <a:pt x="91" y="74"/>
                  </a:lnTo>
                  <a:lnTo>
                    <a:pt x="91" y="92"/>
                  </a:lnTo>
                  <a:lnTo>
                    <a:pt x="91" y="107"/>
                  </a:lnTo>
                  <a:lnTo>
                    <a:pt x="91" y="125"/>
                  </a:lnTo>
                  <a:lnTo>
                    <a:pt x="91" y="142"/>
                  </a:lnTo>
                  <a:lnTo>
                    <a:pt x="80" y="134"/>
                  </a:lnTo>
                  <a:lnTo>
                    <a:pt x="69" y="125"/>
                  </a:lnTo>
                  <a:lnTo>
                    <a:pt x="58" y="118"/>
                  </a:lnTo>
                  <a:lnTo>
                    <a:pt x="47" y="110"/>
                  </a:lnTo>
                  <a:lnTo>
                    <a:pt x="38" y="101"/>
                  </a:lnTo>
                  <a:lnTo>
                    <a:pt x="29" y="92"/>
                  </a:lnTo>
                  <a:lnTo>
                    <a:pt x="20" y="81"/>
                  </a:lnTo>
                  <a:lnTo>
                    <a:pt x="11" y="72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573" y="640"/>
              <a:ext cx="117" cy="93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0" y="50"/>
                </a:cxn>
                <a:cxn ang="0">
                  <a:pos x="0" y="33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3" y="4"/>
                </a:cxn>
                <a:cxn ang="0">
                  <a:pos x="20" y="9"/>
                </a:cxn>
                <a:cxn ang="0">
                  <a:pos x="26" y="11"/>
                </a:cxn>
                <a:cxn ang="0">
                  <a:pos x="33" y="15"/>
                </a:cxn>
                <a:cxn ang="0">
                  <a:pos x="40" y="17"/>
                </a:cxn>
                <a:cxn ang="0">
                  <a:pos x="46" y="20"/>
                </a:cxn>
                <a:cxn ang="0">
                  <a:pos x="55" y="24"/>
                </a:cxn>
                <a:cxn ang="0">
                  <a:pos x="62" y="26"/>
                </a:cxn>
                <a:cxn ang="0">
                  <a:pos x="71" y="31"/>
                </a:cxn>
                <a:cxn ang="0">
                  <a:pos x="77" y="33"/>
                </a:cxn>
                <a:cxn ang="0">
                  <a:pos x="86" y="35"/>
                </a:cxn>
                <a:cxn ang="0">
                  <a:pos x="95" y="37"/>
                </a:cxn>
                <a:cxn ang="0">
                  <a:pos x="104" y="39"/>
                </a:cxn>
                <a:cxn ang="0">
                  <a:pos x="110" y="42"/>
                </a:cxn>
                <a:cxn ang="0">
                  <a:pos x="119" y="44"/>
                </a:cxn>
                <a:cxn ang="0">
                  <a:pos x="115" y="50"/>
                </a:cxn>
                <a:cxn ang="0">
                  <a:pos x="110" y="57"/>
                </a:cxn>
                <a:cxn ang="0">
                  <a:pos x="106" y="63"/>
                </a:cxn>
                <a:cxn ang="0">
                  <a:pos x="102" y="68"/>
                </a:cxn>
                <a:cxn ang="0">
                  <a:pos x="97" y="74"/>
                </a:cxn>
                <a:cxn ang="0">
                  <a:pos x="93" y="81"/>
                </a:cxn>
                <a:cxn ang="0">
                  <a:pos x="88" y="88"/>
                </a:cxn>
                <a:cxn ang="0">
                  <a:pos x="84" y="92"/>
                </a:cxn>
                <a:cxn ang="0">
                  <a:pos x="77" y="92"/>
                </a:cxn>
                <a:cxn ang="0">
                  <a:pos x="73" y="90"/>
                </a:cxn>
                <a:cxn ang="0">
                  <a:pos x="68" y="90"/>
                </a:cxn>
                <a:cxn ang="0">
                  <a:pos x="62" y="88"/>
                </a:cxn>
                <a:cxn ang="0">
                  <a:pos x="57" y="88"/>
                </a:cxn>
                <a:cxn ang="0">
                  <a:pos x="51" y="85"/>
                </a:cxn>
                <a:cxn ang="0">
                  <a:pos x="46" y="83"/>
                </a:cxn>
                <a:cxn ang="0">
                  <a:pos x="40" y="83"/>
                </a:cxn>
                <a:cxn ang="0">
                  <a:pos x="35" y="81"/>
                </a:cxn>
                <a:cxn ang="0">
                  <a:pos x="31" y="79"/>
                </a:cxn>
                <a:cxn ang="0">
                  <a:pos x="24" y="77"/>
                </a:cxn>
                <a:cxn ang="0">
                  <a:pos x="20" y="74"/>
                </a:cxn>
                <a:cxn ang="0">
                  <a:pos x="15" y="72"/>
                </a:cxn>
                <a:cxn ang="0">
                  <a:pos x="9" y="70"/>
                </a:cxn>
                <a:cxn ang="0">
                  <a:pos x="4" y="68"/>
                </a:cxn>
                <a:cxn ang="0">
                  <a:pos x="0" y="66"/>
                </a:cxn>
                <a:cxn ang="0">
                  <a:pos x="0" y="66"/>
                </a:cxn>
              </a:cxnLst>
              <a:rect l="0" t="0" r="r" b="b"/>
              <a:pathLst>
                <a:path w="119" h="92">
                  <a:moveTo>
                    <a:pt x="0" y="66"/>
                  </a:moveTo>
                  <a:lnTo>
                    <a:pt x="0" y="50"/>
                  </a:lnTo>
                  <a:lnTo>
                    <a:pt x="0" y="3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" y="2"/>
                  </a:lnTo>
                  <a:lnTo>
                    <a:pt x="13" y="4"/>
                  </a:lnTo>
                  <a:lnTo>
                    <a:pt x="20" y="9"/>
                  </a:lnTo>
                  <a:lnTo>
                    <a:pt x="26" y="11"/>
                  </a:lnTo>
                  <a:lnTo>
                    <a:pt x="33" y="15"/>
                  </a:lnTo>
                  <a:lnTo>
                    <a:pt x="40" y="17"/>
                  </a:lnTo>
                  <a:lnTo>
                    <a:pt x="46" y="20"/>
                  </a:lnTo>
                  <a:lnTo>
                    <a:pt x="55" y="24"/>
                  </a:lnTo>
                  <a:lnTo>
                    <a:pt x="62" y="26"/>
                  </a:lnTo>
                  <a:lnTo>
                    <a:pt x="71" y="31"/>
                  </a:lnTo>
                  <a:lnTo>
                    <a:pt x="77" y="33"/>
                  </a:lnTo>
                  <a:lnTo>
                    <a:pt x="86" y="35"/>
                  </a:lnTo>
                  <a:lnTo>
                    <a:pt x="95" y="37"/>
                  </a:lnTo>
                  <a:lnTo>
                    <a:pt x="104" y="39"/>
                  </a:lnTo>
                  <a:lnTo>
                    <a:pt x="110" y="42"/>
                  </a:lnTo>
                  <a:lnTo>
                    <a:pt x="119" y="44"/>
                  </a:lnTo>
                  <a:lnTo>
                    <a:pt x="115" y="50"/>
                  </a:lnTo>
                  <a:lnTo>
                    <a:pt x="110" y="57"/>
                  </a:lnTo>
                  <a:lnTo>
                    <a:pt x="106" y="63"/>
                  </a:lnTo>
                  <a:lnTo>
                    <a:pt x="102" y="68"/>
                  </a:lnTo>
                  <a:lnTo>
                    <a:pt x="97" y="74"/>
                  </a:lnTo>
                  <a:lnTo>
                    <a:pt x="93" y="81"/>
                  </a:lnTo>
                  <a:lnTo>
                    <a:pt x="88" y="88"/>
                  </a:lnTo>
                  <a:lnTo>
                    <a:pt x="84" y="92"/>
                  </a:lnTo>
                  <a:lnTo>
                    <a:pt x="77" y="92"/>
                  </a:lnTo>
                  <a:lnTo>
                    <a:pt x="73" y="90"/>
                  </a:lnTo>
                  <a:lnTo>
                    <a:pt x="68" y="90"/>
                  </a:lnTo>
                  <a:lnTo>
                    <a:pt x="62" y="88"/>
                  </a:lnTo>
                  <a:lnTo>
                    <a:pt x="57" y="88"/>
                  </a:lnTo>
                  <a:lnTo>
                    <a:pt x="51" y="85"/>
                  </a:lnTo>
                  <a:lnTo>
                    <a:pt x="46" y="83"/>
                  </a:lnTo>
                  <a:lnTo>
                    <a:pt x="40" y="83"/>
                  </a:lnTo>
                  <a:lnTo>
                    <a:pt x="35" y="81"/>
                  </a:lnTo>
                  <a:lnTo>
                    <a:pt x="31" y="79"/>
                  </a:lnTo>
                  <a:lnTo>
                    <a:pt x="24" y="77"/>
                  </a:lnTo>
                  <a:lnTo>
                    <a:pt x="20" y="74"/>
                  </a:lnTo>
                  <a:lnTo>
                    <a:pt x="15" y="72"/>
                  </a:lnTo>
                  <a:lnTo>
                    <a:pt x="9" y="70"/>
                  </a:lnTo>
                  <a:lnTo>
                    <a:pt x="4" y="68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FF">
                <a:alpha val="67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" name="Freeform 5"/>
            <p:cNvSpPr>
              <a:spLocks/>
            </p:cNvSpPr>
            <p:nvPr userDrawn="1"/>
          </p:nvSpPr>
          <p:spPr bwMode="auto">
            <a:xfrm>
              <a:off x="800" y="675"/>
              <a:ext cx="95" cy="5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" y="46"/>
                </a:cxn>
                <a:cxn ang="0">
                  <a:pos x="11" y="42"/>
                </a:cxn>
                <a:cxn ang="0">
                  <a:pos x="20" y="37"/>
                </a:cxn>
                <a:cxn ang="0">
                  <a:pos x="27" y="31"/>
                </a:cxn>
                <a:cxn ang="0">
                  <a:pos x="33" y="26"/>
                </a:cxn>
                <a:cxn ang="0">
                  <a:pos x="40" y="22"/>
                </a:cxn>
                <a:cxn ang="0">
                  <a:pos x="47" y="17"/>
                </a:cxn>
                <a:cxn ang="0">
                  <a:pos x="51" y="11"/>
                </a:cxn>
                <a:cxn ang="0">
                  <a:pos x="58" y="11"/>
                </a:cxn>
                <a:cxn ang="0">
                  <a:pos x="62" y="9"/>
                </a:cxn>
                <a:cxn ang="0">
                  <a:pos x="69" y="9"/>
                </a:cxn>
                <a:cxn ang="0">
                  <a:pos x="73" y="7"/>
                </a:cxn>
                <a:cxn ang="0">
                  <a:pos x="80" y="4"/>
                </a:cxn>
                <a:cxn ang="0">
                  <a:pos x="84" y="4"/>
                </a:cxn>
                <a:cxn ang="0">
                  <a:pos x="91" y="2"/>
                </a:cxn>
                <a:cxn ang="0">
                  <a:pos x="95" y="0"/>
                </a:cxn>
                <a:cxn ang="0">
                  <a:pos x="86" y="7"/>
                </a:cxn>
                <a:cxn ang="0">
                  <a:pos x="75" y="13"/>
                </a:cxn>
                <a:cxn ang="0">
                  <a:pos x="62" y="20"/>
                </a:cxn>
                <a:cxn ang="0">
                  <a:pos x="49" y="26"/>
                </a:cxn>
                <a:cxn ang="0">
                  <a:pos x="35" y="33"/>
                </a:cxn>
                <a:cxn ang="0">
                  <a:pos x="24" y="39"/>
                </a:cxn>
                <a:cxn ang="0">
                  <a:pos x="11" y="44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5" h="48">
                  <a:moveTo>
                    <a:pt x="0" y="48"/>
                  </a:moveTo>
                  <a:lnTo>
                    <a:pt x="7" y="46"/>
                  </a:lnTo>
                  <a:lnTo>
                    <a:pt x="11" y="42"/>
                  </a:lnTo>
                  <a:lnTo>
                    <a:pt x="20" y="37"/>
                  </a:lnTo>
                  <a:lnTo>
                    <a:pt x="27" y="31"/>
                  </a:lnTo>
                  <a:lnTo>
                    <a:pt x="33" y="26"/>
                  </a:lnTo>
                  <a:lnTo>
                    <a:pt x="40" y="22"/>
                  </a:lnTo>
                  <a:lnTo>
                    <a:pt x="47" y="17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2" y="9"/>
                  </a:lnTo>
                  <a:lnTo>
                    <a:pt x="69" y="9"/>
                  </a:lnTo>
                  <a:lnTo>
                    <a:pt x="73" y="7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86" y="7"/>
                  </a:lnTo>
                  <a:lnTo>
                    <a:pt x="75" y="13"/>
                  </a:lnTo>
                  <a:lnTo>
                    <a:pt x="62" y="20"/>
                  </a:lnTo>
                  <a:lnTo>
                    <a:pt x="49" y="26"/>
                  </a:lnTo>
                  <a:lnTo>
                    <a:pt x="35" y="33"/>
                  </a:lnTo>
                  <a:lnTo>
                    <a:pt x="24" y="39"/>
                  </a:lnTo>
                  <a:lnTo>
                    <a:pt x="11" y="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0" name="Rectangle 29"/>
          <p:cNvSpPr>
            <a:spLocks noChangeArrowheads="1"/>
          </p:cNvSpPr>
          <p:nvPr userDrawn="1"/>
        </p:nvSpPr>
        <p:spPr bwMode="auto">
          <a:xfrm>
            <a:off x="0" y="1038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800">
                <a:latin typeface="Arial" pitchFamily="34" charset="0"/>
                <a:cs typeface="Arial" pitchFamily="34" charset="0"/>
              </a:rPr>
              <a:t> 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3429000" y="6096000"/>
            <a:ext cx="2286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Center for Public Program Evaluation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gao.gov/index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gao.gov/govaud/yb2003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eval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GeorgefGrob@C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fhfaoig.gov/Reports/AuditsAndEvaluations" TargetMode="External"/><Relationship Id="rId3" Type="http://schemas.openxmlformats.org/officeDocument/2006/relationships/hyperlink" Target="http://www.oig.doc.gov/Pages/Audits-Evaluations.aspx" TargetMode="External"/><Relationship Id="rId7" Type="http://schemas.openxmlformats.org/officeDocument/2006/relationships/hyperlink" Target="http://www.hudoig.gov/reports-publications/inspections-evaluations" TargetMode="External"/><Relationship Id="rId2" Type="http://schemas.openxmlformats.org/officeDocument/2006/relationships/hyperlink" Target="https://oig.hhs.gov/reports-and-publications/oei/subject_index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va.gov/oig/apps/info/OversightReports.aspx" TargetMode="External"/><Relationship Id="rId11" Type="http://schemas.openxmlformats.org/officeDocument/2006/relationships/hyperlink" Target="http://www.gao.gov/browse/date/week" TargetMode="External"/><Relationship Id="rId5" Type="http://schemas.openxmlformats.org/officeDocument/2006/relationships/hyperlink" Target="http://oig.state.gov/lbry/isprpts/index.htm" TargetMode="External"/><Relationship Id="rId10" Type="http://schemas.openxmlformats.org/officeDocument/2006/relationships/hyperlink" Target="http://nolaoig.org/main/inside.php?page=reports_and_public_letters" TargetMode="External"/><Relationship Id="rId4" Type="http://schemas.openxmlformats.org/officeDocument/2006/relationships/hyperlink" Target="http://oig.state.gov/lbry/audrpts/index.htm" TargetMode="External"/><Relationship Id="rId9" Type="http://schemas.openxmlformats.org/officeDocument/2006/relationships/hyperlink" Target="http://chicagoinspectorgeneral.org/publications-press/public-report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73152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Inspection, Evaluation, and Performance Auditing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81600" y="4419600"/>
            <a:ext cx="3657600" cy="1752600"/>
          </a:xfrm>
        </p:spPr>
        <p:txBody>
          <a:bodyPr/>
          <a:lstStyle/>
          <a:p>
            <a:pPr marL="63500" algn="r" eaLnBrk="1" hangingPunct="1"/>
            <a:r>
              <a:rPr lang="en-US" sz="1400" dirty="0" smtClean="0"/>
              <a:t>Presented By</a:t>
            </a:r>
          </a:p>
          <a:p>
            <a:pPr marL="63500" algn="r" eaLnBrk="1" hangingPunct="1"/>
            <a:r>
              <a:rPr lang="en-US" sz="2000" dirty="0" smtClean="0"/>
              <a:t>George F. Grob</a:t>
            </a:r>
          </a:p>
          <a:p>
            <a:pPr marL="63500" algn="r" eaLnBrk="1" hangingPunct="1"/>
            <a:r>
              <a:rPr lang="en-US" sz="1200" dirty="0" smtClean="0"/>
              <a:t>Center for Public Program Evaluation</a:t>
            </a:r>
          </a:p>
          <a:p>
            <a:pPr marL="63500" algn="r" eaLnBrk="1" hangingPunct="1"/>
            <a:r>
              <a:rPr lang="en-US" sz="1200" dirty="0" smtClean="0"/>
              <a:t>To the Association of Inspectors General</a:t>
            </a:r>
          </a:p>
          <a:p>
            <a:pPr marL="63500" algn="r" eaLnBrk="1" hangingPunct="1"/>
            <a:r>
              <a:rPr lang="en-US" sz="1200" dirty="0" smtClean="0"/>
              <a:t>New Orleans</a:t>
            </a:r>
          </a:p>
          <a:p>
            <a:pPr marL="63500" algn="r" eaLnBrk="1" hangingPunct="1"/>
            <a:r>
              <a:rPr lang="en-US" sz="1200" dirty="0" smtClean="0"/>
              <a:t>November 2013</a:t>
            </a:r>
          </a:p>
        </p:txBody>
      </p:sp>
      <p:sp>
        <p:nvSpPr>
          <p:cNvPr id="13316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Arial" charset="0"/>
                <a:cs typeface="Times New Roman" pitchFamily="18" charset="0"/>
              </a:rPr>
              <a:t>  </a:t>
            </a:r>
            <a:endParaRPr lang="en-US" sz="1800" dirty="0">
              <a:latin typeface="Arial" charset="0"/>
              <a:cs typeface="Times New Roman" pitchFamily="18" charset="0"/>
            </a:endParaRPr>
          </a:p>
        </p:txBody>
      </p:sp>
      <p:grpSp>
        <p:nvGrpSpPr>
          <p:cNvPr id="13317" name="Group 1"/>
          <p:cNvGrpSpPr>
            <a:grpSpLocks noChangeAspect="1"/>
          </p:cNvGrpSpPr>
          <p:nvPr/>
        </p:nvGrpSpPr>
        <p:grpSpPr bwMode="auto">
          <a:xfrm>
            <a:off x="4876800" y="4953000"/>
            <a:ext cx="685800" cy="509588"/>
            <a:chOff x="0" y="0"/>
            <a:chExt cx="1230" cy="915"/>
          </a:xfrm>
        </p:grpSpPr>
        <p:sp>
          <p:nvSpPr>
            <p:cNvPr id="13319" name="AutoShape 24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230" cy="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0" name="Freeform 23"/>
            <p:cNvSpPr>
              <a:spLocks/>
            </p:cNvSpPr>
            <p:nvPr/>
          </p:nvSpPr>
          <p:spPr bwMode="auto">
            <a:xfrm>
              <a:off x="2" y="2"/>
              <a:ext cx="1223" cy="843"/>
            </a:xfrm>
            <a:custGeom>
              <a:avLst/>
              <a:gdLst>
                <a:gd name="T0" fmla="*/ 1042 w 1223"/>
                <a:gd name="T1" fmla="*/ 667 h 843"/>
                <a:gd name="T2" fmla="*/ 1073 w 1223"/>
                <a:gd name="T3" fmla="*/ 621 h 843"/>
                <a:gd name="T4" fmla="*/ 1095 w 1223"/>
                <a:gd name="T5" fmla="*/ 571 h 843"/>
                <a:gd name="T6" fmla="*/ 1110 w 1223"/>
                <a:gd name="T7" fmla="*/ 516 h 843"/>
                <a:gd name="T8" fmla="*/ 1119 w 1223"/>
                <a:gd name="T9" fmla="*/ 461 h 843"/>
                <a:gd name="T10" fmla="*/ 1122 w 1223"/>
                <a:gd name="T11" fmla="*/ 400 h 843"/>
                <a:gd name="T12" fmla="*/ 1115 w 1223"/>
                <a:gd name="T13" fmla="*/ 336 h 843"/>
                <a:gd name="T14" fmla="*/ 1097 w 1223"/>
                <a:gd name="T15" fmla="*/ 277 h 843"/>
                <a:gd name="T16" fmla="*/ 1071 w 1223"/>
                <a:gd name="T17" fmla="*/ 220 h 843"/>
                <a:gd name="T18" fmla="*/ 1040 w 1223"/>
                <a:gd name="T19" fmla="*/ 169 h 843"/>
                <a:gd name="T20" fmla="*/ 1000 w 1223"/>
                <a:gd name="T21" fmla="*/ 123 h 843"/>
                <a:gd name="T22" fmla="*/ 953 w 1223"/>
                <a:gd name="T23" fmla="*/ 84 h 843"/>
                <a:gd name="T24" fmla="*/ 902 w 1223"/>
                <a:gd name="T25" fmla="*/ 51 h 843"/>
                <a:gd name="T26" fmla="*/ 847 w 1223"/>
                <a:gd name="T27" fmla="*/ 24 h 843"/>
                <a:gd name="T28" fmla="*/ 787 w 1223"/>
                <a:gd name="T29" fmla="*/ 7 h 843"/>
                <a:gd name="T30" fmla="*/ 725 w 1223"/>
                <a:gd name="T31" fmla="*/ 0 h 843"/>
                <a:gd name="T32" fmla="*/ 743 w 1223"/>
                <a:gd name="T33" fmla="*/ 27 h 843"/>
                <a:gd name="T34" fmla="*/ 856 w 1223"/>
                <a:gd name="T35" fmla="*/ 55 h 843"/>
                <a:gd name="T36" fmla="*/ 953 w 1223"/>
                <a:gd name="T37" fmla="*/ 114 h 843"/>
                <a:gd name="T38" fmla="*/ 1031 w 1223"/>
                <a:gd name="T39" fmla="*/ 200 h 843"/>
                <a:gd name="T40" fmla="*/ 1079 w 1223"/>
                <a:gd name="T41" fmla="*/ 303 h 843"/>
                <a:gd name="T42" fmla="*/ 1097 w 1223"/>
                <a:gd name="T43" fmla="*/ 422 h 843"/>
                <a:gd name="T44" fmla="*/ 1082 w 1223"/>
                <a:gd name="T45" fmla="*/ 536 h 843"/>
                <a:gd name="T46" fmla="*/ 1035 w 1223"/>
                <a:gd name="T47" fmla="*/ 634 h 843"/>
                <a:gd name="T48" fmla="*/ 966 w 1223"/>
                <a:gd name="T49" fmla="*/ 718 h 843"/>
                <a:gd name="T50" fmla="*/ 876 w 1223"/>
                <a:gd name="T51" fmla="*/ 779 h 843"/>
                <a:gd name="T52" fmla="*/ 771 w 1223"/>
                <a:gd name="T53" fmla="*/ 812 h 843"/>
                <a:gd name="T54" fmla="*/ 680 w 1223"/>
                <a:gd name="T55" fmla="*/ 819 h 843"/>
                <a:gd name="T56" fmla="*/ 598 w 1223"/>
                <a:gd name="T57" fmla="*/ 806 h 843"/>
                <a:gd name="T58" fmla="*/ 523 w 1223"/>
                <a:gd name="T59" fmla="*/ 775 h 843"/>
                <a:gd name="T60" fmla="*/ 454 w 1223"/>
                <a:gd name="T61" fmla="*/ 731 h 843"/>
                <a:gd name="T62" fmla="*/ 397 w 1223"/>
                <a:gd name="T63" fmla="*/ 672 h 843"/>
                <a:gd name="T64" fmla="*/ 350 w 1223"/>
                <a:gd name="T65" fmla="*/ 602 h 843"/>
                <a:gd name="T66" fmla="*/ 324 w 1223"/>
                <a:gd name="T67" fmla="*/ 602 h 843"/>
                <a:gd name="T68" fmla="*/ 346 w 1223"/>
                <a:gd name="T69" fmla="*/ 643 h 843"/>
                <a:gd name="T70" fmla="*/ 375 w 1223"/>
                <a:gd name="T71" fmla="*/ 685 h 843"/>
                <a:gd name="T72" fmla="*/ 118 w 1223"/>
                <a:gd name="T73" fmla="*/ 722 h 843"/>
                <a:gd name="T74" fmla="*/ 403 w 1223"/>
                <a:gd name="T75" fmla="*/ 724 h 843"/>
                <a:gd name="T76" fmla="*/ 423 w 1223"/>
                <a:gd name="T77" fmla="*/ 738 h 843"/>
                <a:gd name="T78" fmla="*/ 443 w 1223"/>
                <a:gd name="T79" fmla="*/ 753 h 843"/>
                <a:gd name="T80" fmla="*/ 479 w 1223"/>
                <a:gd name="T81" fmla="*/ 779 h 843"/>
                <a:gd name="T82" fmla="*/ 516 w 1223"/>
                <a:gd name="T83" fmla="*/ 799 h 843"/>
                <a:gd name="T84" fmla="*/ 556 w 1223"/>
                <a:gd name="T85" fmla="*/ 819 h 843"/>
                <a:gd name="T86" fmla="*/ 598 w 1223"/>
                <a:gd name="T87" fmla="*/ 830 h 843"/>
                <a:gd name="T88" fmla="*/ 643 w 1223"/>
                <a:gd name="T89" fmla="*/ 838 h 843"/>
                <a:gd name="T90" fmla="*/ 687 w 1223"/>
                <a:gd name="T91" fmla="*/ 843 h 843"/>
                <a:gd name="T92" fmla="*/ 712 w 1223"/>
                <a:gd name="T93" fmla="*/ 843 h 843"/>
                <a:gd name="T94" fmla="*/ 723 w 1223"/>
                <a:gd name="T95" fmla="*/ 843 h 843"/>
                <a:gd name="T96" fmla="*/ 734 w 1223"/>
                <a:gd name="T97" fmla="*/ 843 h 843"/>
                <a:gd name="T98" fmla="*/ 847 w 1223"/>
                <a:gd name="T99" fmla="*/ 817 h 843"/>
                <a:gd name="T100" fmla="*/ 880 w 1223"/>
                <a:gd name="T101" fmla="*/ 803 h 843"/>
                <a:gd name="T102" fmla="*/ 911 w 1223"/>
                <a:gd name="T103" fmla="*/ 788 h 843"/>
                <a:gd name="T104" fmla="*/ 940 w 1223"/>
                <a:gd name="T105" fmla="*/ 768 h 843"/>
                <a:gd name="T106" fmla="*/ 966 w 1223"/>
                <a:gd name="T107" fmla="*/ 749 h 843"/>
                <a:gd name="T108" fmla="*/ 993 w 1223"/>
                <a:gd name="T109" fmla="*/ 727 h 843"/>
                <a:gd name="T110" fmla="*/ 1223 w 1223"/>
                <a:gd name="T111" fmla="*/ 722 h 843"/>
                <a:gd name="T112" fmla="*/ 1020 w 1223"/>
                <a:gd name="T113" fmla="*/ 696 h 8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3"/>
                <a:gd name="T172" fmla="*/ 0 h 843"/>
                <a:gd name="T173" fmla="*/ 1223 w 1223"/>
                <a:gd name="T174" fmla="*/ 843 h 8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3" h="843">
                  <a:moveTo>
                    <a:pt x="1020" y="696"/>
                  </a:moveTo>
                  <a:lnTo>
                    <a:pt x="1031" y="683"/>
                  </a:lnTo>
                  <a:lnTo>
                    <a:pt x="1042" y="667"/>
                  </a:lnTo>
                  <a:lnTo>
                    <a:pt x="1053" y="652"/>
                  </a:lnTo>
                  <a:lnTo>
                    <a:pt x="1064" y="637"/>
                  </a:lnTo>
                  <a:lnTo>
                    <a:pt x="1073" y="621"/>
                  </a:lnTo>
                  <a:lnTo>
                    <a:pt x="1079" y="604"/>
                  </a:lnTo>
                  <a:lnTo>
                    <a:pt x="1088" y="588"/>
                  </a:lnTo>
                  <a:lnTo>
                    <a:pt x="1095" y="571"/>
                  </a:lnTo>
                  <a:lnTo>
                    <a:pt x="1102" y="553"/>
                  </a:lnTo>
                  <a:lnTo>
                    <a:pt x="1106" y="536"/>
                  </a:lnTo>
                  <a:lnTo>
                    <a:pt x="1110" y="516"/>
                  </a:lnTo>
                  <a:lnTo>
                    <a:pt x="1115" y="498"/>
                  </a:lnTo>
                  <a:lnTo>
                    <a:pt x="1119" y="479"/>
                  </a:lnTo>
                  <a:lnTo>
                    <a:pt x="1119" y="461"/>
                  </a:lnTo>
                  <a:lnTo>
                    <a:pt x="1122" y="441"/>
                  </a:lnTo>
                  <a:lnTo>
                    <a:pt x="1122" y="422"/>
                  </a:lnTo>
                  <a:lnTo>
                    <a:pt x="1122" y="400"/>
                  </a:lnTo>
                  <a:lnTo>
                    <a:pt x="1119" y="380"/>
                  </a:lnTo>
                  <a:lnTo>
                    <a:pt x="1117" y="358"/>
                  </a:lnTo>
                  <a:lnTo>
                    <a:pt x="1115" y="336"/>
                  </a:lnTo>
                  <a:lnTo>
                    <a:pt x="1108" y="316"/>
                  </a:lnTo>
                  <a:lnTo>
                    <a:pt x="1104" y="297"/>
                  </a:lnTo>
                  <a:lnTo>
                    <a:pt x="1097" y="277"/>
                  </a:lnTo>
                  <a:lnTo>
                    <a:pt x="1088" y="257"/>
                  </a:lnTo>
                  <a:lnTo>
                    <a:pt x="1082" y="239"/>
                  </a:lnTo>
                  <a:lnTo>
                    <a:pt x="1071" y="220"/>
                  </a:lnTo>
                  <a:lnTo>
                    <a:pt x="1062" y="202"/>
                  </a:lnTo>
                  <a:lnTo>
                    <a:pt x="1051" y="187"/>
                  </a:lnTo>
                  <a:lnTo>
                    <a:pt x="1040" y="169"/>
                  </a:lnTo>
                  <a:lnTo>
                    <a:pt x="1026" y="154"/>
                  </a:lnTo>
                  <a:lnTo>
                    <a:pt x="1013" y="139"/>
                  </a:lnTo>
                  <a:lnTo>
                    <a:pt x="1000" y="123"/>
                  </a:lnTo>
                  <a:lnTo>
                    <a:pt x="984" y="110"/>
                  </a:lnTo>
                  <a:lnTo>
                    <a:pt x="969" y="95"/>
                  </a:lnTo>
                  <a:lnTo>
                    <a:pt x="953" y="84"/>
                  </a:lnTo>
                  <a:lnTo>
                    <a:pt x="938" y="73"/>
                  </a:lnTo>
                  <a:lnTo>
                    <a:pt x="920" y="60"/>
                  </a:lnTo>
                  <a:lnTo>
                    <a:pt x="902" y="51"/>
                  </a:lnTo>
                  <a:lnTo>
                    <a:pt x="884" y="42"/>
                  </a:lnTo>
                  <a:lnTo>
                    <a:pt x="867" y="33"/>
                  </a:lnTo>
                  <a:lnTo>
                    <a:pt x="847" y="24"/>
                  </a:lnTo>
                  <a:lnTo>
                    <a:pt x="827" y="18"/>
                  </a:lnTo>
                  <a:lnTo>
                    <a:pt x="807" y="13"/>
                  </a:lnTo>
                  <a:lnTo>
                    <a:pt x="787" y="7"/>
                  </a:lnTo>
                  <a:lnTo>
                    <a:pt x="767" y="5"/>
                  </a:lnTo>
                  <a:lnTo>
                    <a:pt x="745" y="0"/>
                  </a:lnTo>
                  <a:lnTo>
                    <a:pt x="725" y="0"/>
                  </a:lnTo>
                  <a:lnTo>
                    <a:pt x="703" y="0"/>
                  </a:lnTo>
                  <a:lnTo>
                    <a:pt x="703" y="24"/>
                  </a:lnTo>
                  <a:lnTo>
                    <a:pt x="743" y="27"/>
                  </a:lnTo>
                  <a:lnTo>
                    <a:pt x="782" y="33"/>
                  </a:lnTo>
                  <a:lnTo>
                    <a:pt x="820" y="42"/>
                  </a:lnTo>
                  <a:lnTo>
                    <a:pt x="856" y="55"/>
                  </a:lnTo>
                  <a:lnTo>
                    <a:pt x="891" y="73"/>
                  </a:lnTo>
                  <a:lnTo>
                    <a:pt x="924" y="92"/>
                  </a:lnTo>
                  <a:lnTo>
                    <a:pt x="953" y="114"/>
                  </a:lnTo>
                  <a:lnTo>
                    <a:pt x="982" y="141"/>
                  </a:lnTo>
                  <a:lnTo>
                    <a:pt x="1006" y="169"/>
                  </a:lnTo>
                  <a:lnTo>
                    <a:pt x="1031" y="200"/>
                  </a:lnTo>
                  <a:lnTo>
                    <a:pt x="1051" y="233"/>
                  </a:lnTo>
                  <a:lnTo>
                    <a:pt x="1066" y="268"/>
                  </a:lnTo>
                  <a:lnTo>
                    <a:pt x="1079" y="303"/>
                  </a:lnTo>
                  <a:lnTo>
                    <a:pt x="1088" y="343"/>
                  </a:lnTo>
                  <a:lnTo>
                    <a:pt x="1095" y="382"/>
                  </a:lnTo>
                  <a:lnTo>
                    <a:pt x="1097" y="422"/>
                  </a:lnTo>
                  <a:lnTo>
                    <a:pt x="1095" y="461"/>
                  </a:lnTo>
                  <a:lnTo>
                    <a:pt x="1091" y="498"/>
                  </a:lnTo>
                  <a:lnTo>
                    <a:pt x="1082" y="536"/>
                  </a:lnTo>
                  <a:lnTo>
                    <a:pt x="1068" y="569"/>
                  </a:lnTo>
                  <a:lnTo>
                    <a:pt x="1055" y="602"/>
                  </a:lnTo>
                  <a:lnTo>
                    <a:pt x="1035" y="634"/>
                  </a:lnTo>
                  <a:lnTo>
                    <a:pt x="1015" y="665"/>
                  </a:lnTo>
                  <a:lnTo>
                    <a:pt x="991" y="691"/>
                  </a:lnTo>
                  <a:lnTo>
                    <a:pt x="966" y="718"/>
                  </a:lnTo>
                  <a:lnTo>
                    <a:pt x="938" y="740"/>
                  </a:lnTo>
                  <a:lnTo>
                    <a:pt x="907" y="762"/>
                  </a:lnTo>
                  <a:lnTo>
                    <a:pt x="876" y="779"/>
                  </a:lnTo>
                  <a:lnTo>
                    <a:pt x="842" y="792"/>
                  </a:lnTo>
                  <a:lnTo>
                    <a:pt x="807" y="806"/>
                  </a:lnTo>
                  <a:lnTo>
                    <a:pt x="771" y="812"/>
                  </a:lnTo>
                  <a:lnTo>
                    <a:pt x="734" y="817"/>
                  </a:lnTo>
                  <a:lnTo>
                    <a:pt x="680" y="817"/>
                  </a:lnTo>
                  <a:lnTo>
                    <a:pt x="680" y="819"/>
                  </a:lnTo>
                  <a:lnTo>
                    <a:pt x="654" y="814"/>
                  </a:lnTo>
                  <a:lnTo>
                    <a:pt x="625" y="810"/>
                  </a:lnTo>
                  <a:lnTo>
                    <a:pt x="598" y="806"/>
                  </a:lnTo>
                  <a:lnTo>
                    <a:pt x="572" y="797"/>
                  </a:lnTo>
                  <a:lnTo>
                    <a:pt x="548" y="786"/>
                  </a:lnTo>
                  <a:lnTo>
                    <a:pt x="523" y="775"/>
                  </a:lnTo>
                  <a:lnTo>
                    <a:pt x="499" y="762"/>
                  </a:lnTo>
                  <a:lnTo>
                    <a:pt x="477" y="746"/>
                  </a:lnTo>
                  <a:lnTo>
                    <a:pt x="454" y="731"/>
                  </a:lnTo>
                  <a:lnTo>
                    <a:pt x="434" y="711"/>
                  </a:lnTo>
                  <a:lnTo>
                    <a:pt x="415" y="694"/>
                  </a:lnTo>
                  <a:lnTo>
                    <a:pt x="397" y="672"/>
                  </a:lnTo>
                  <a:lnTo>
                    <a:pt x="379" y="650"/>
                  </a:lnTo>
                  <a:lnTo>
                    <a:pt x="364" y="626"/>
                  </a:lnTo>
                  <a:lnTo>
                    <a:pt x="350" y="602"/>
                  </a:lnTo>
                  <a:lnTo>
                    <a:pt x="339" y="575"/>
                  </a:lnTo>
                  <a:lnTo>
                    <a:pt x="315" y="586"/>
                  </a:lnTo>
                  <a:lnTo>
                    <a:pt x="324" y="602"/>
                  </a:lnTo>
                  <a:lnTo>
                    <a:pt x="330" y="615"/>
                  </a:lnTo>
                  <a:lnTo>
                    <a:pt x="337" y="630"/>
                  </a:lnTo>
                  <a:lnTo>
                    <a:pt x="346" y="643"/>
                  </a:lnTo>
                  <a:lnTo>
                    <a:pt x="355" y="659"/>
                  </a:lnTo>
                  <a:lnTo>
                    <a:pt x="366" y="672"/>
                  </a:lnTo>
                  <a:lnTo>
                    <a:pt x="375" y="685"/>
                  </a:lnTo>
                  <a:lnTo>
                    <a:pt x="384" y="696"/>
                  </a:lnTo>
                  <a:lnTo>
                    <a:pt x="118" y="696"/>
                  </a:lnTo>
                  <a:lnTo>
                    <a:pt x="118" y="722"/>
                  </a:lnTo>
                  <a:lnTo>
                    <a:pt x="399" y="722"/>
                  </a:lnTo>
                  <a:lnTo>
                    <a:pt x="401" y="722"/>
                  </a:lnTo>
                  <a:lnTo>
                    <a:pt x="403" y="724"/>
                  </a:lnTo>
                  <a:lnTo>
                    <a:pt x="410" y="729"/>
                  </a:lnTo>
                  <a:lnTo>
                    <a:pt x="417" y="733"/>
                  </a:lnTo>
                  <a:lnTo>
                    <a:pt x="423" y="738"/>
                  </a:lnTo>
                  <a:lnTo>
                    <a:pt x="430" y="744"/>
                  </a:lnTo>
                  <a:lnTo>
                    <a:pt x="437" y="749"/>
                  </a:lnTo>
                  <a:lnTo>
                    <a:pt x="443" y="753"/>
                  </a:lnTo>
                  <a:lnTo>
                    <a:pt x="0" y="753"/>
                  </a:lnTo>
                  <a:lnTo>
                    <a:pt x="0" y="779"/>
                  </a:lnTo>
                  <a:lnTo>
                    <a:pt x="479" y="779"/>
                  </a:lnTo>
                  <a:lnTo>
                    <a:pt x="492" y="786"/>
                  </a:lnTo>
                  <a:lnTo>
                    <a:pt x="503" y="795"/>
                  </a:lnTo>
                  <a:lnTo>
                    <a:pt x="516" y="799"/>
                  </a:lnTo>
                  <a:lnTo>
                    <a:pt x="530" y="806"/>
                  </a:lnTo>
                  <a:lnTo>
                    <a:pt x="543" y="812"/>
                  </a:lnTo>
                  <a:lnTo>
                    <a:pt x="556" y="819"/>
                  </a:lnTo>
                  <a:lnTo>
                    <a:pt x="572" y="823"/>
                  </a:lnTo>
                  <a:lnTo>
                    <a:pt x="585" y="828"/>
                  </a:lnTo>
                  <a:lnTo>
                    <a:pt x="598" y="830"/>
                  </a:lnTo>
                  <a:lnTo>
                    <a:pt x="614" y="834"/>
                  </a:lnTo>
                  <a:lnTo>
                    <a:pt x="627" y="836"/>
                  </a:lnTo>
                  <a:lnTo>
                    <a:pt x="643" y="838"/>
                  </a:lnTo>
                  <a:lnTo>
                    <a:pt x="658" y="841"/>
                  </a:lnTo>
                  <a:lnTo>
                    <a:pt x="672" y="843"/>
                  </a:lnTo>
                  <a:lnTo>
                    <a:pt x="687" y="843"/>
                  </a:lnTo>
                  <a:lnTo>
                    <a:pt x="703" y="843"/>
                  </a:lnTo>
                  <a:lnTo>
                    <a:pt x="707" y="843"/>
                  </a:lnTo>
                  <a:lnTo>
                    <a:pt x="712" y="843"/>
                  </a:lnTo>
                  <a:lnTo>
                    <a:pt x="714" y="843"/>
                  </a:lnTo>
                  <a:lnTo>
                    <a:pt x="718" y="843"/>
                  </a:lnTo>
                  <a:lnTo>
                    <a:pt x="723" y="843"/>
                  </a:lnTo>
                  <a:lnTo>
                    <a:pt x="727" y="843"/>
                  </a:lnTo>
                  <a:lnTo>
                    <a:pt x="729" y="843"/>
                  </a:lnTo>
                  <a:lnTo>
                    <a:pt x="734" y="843"/>
                  </a:lnTo>
                  <a:lnTo>
                    <a:pt x="1097" y="843"/>
                  </a:lnTo>
                  <a:lnTo>
                    <a:pt x="1097" y="817"/>
                  </a:lnTo>
                  <a:lnTo>
                    <a:pt x="847" y="817"/>
                  </a:lnTo>
                  <a:lnTo>
                    <a:pt x="858" y="812"/>
                  </a:lnTo>
                  <a:lnTo>
                    <a:pt x="869" y="808"/>
                  </a:lnTo>
                  <a:lnTo>
                    <a:pt x="880" y="803"/>
                  </a:lnTo>
                  <a:lnTo>
                    <a:pt x="889" y="799"/>
                  </a:lnTo>
                  <a:lnTo>
                    <a:pt x="900" y="795"/>
                  </a:lnTo>
                  <a:lnTo>
                    <a:pt x="911" y="788"/>
                  </a:lnTo>
                  <a:lnTo>
                    <a:pt x="920" y="781"/>
                  </a:lnTo>
                  <a:lnTo>
                    <a:pt x="929" y="775"/>
                  </a:lnTo>
                  <a:lnTo>
                    <a:pt x="940" y="768"/>
                  </a:lnTo>
                  <a:lnTo>
                    <a:pt x="949" y="764"/>
                  </a:lnTo>
                  <a:lnTo>
                    <a:pt x="958" y="755"/>
                  </a:lnTo>
                  <a:lnTo>
                    <a:pt x="966" y="749"/>
                  </a:lnTo>
                  <a:lnTo>
                    <a:pt x="975" y="742"/>
                  </a:lnTo>
                  <a:lnTo>
                    <a:pt x="984" y="733"/>
                  </a:lnTo>
                  <a:lnTo>
                    <a:pt x="993" y="727"/>
                  </a:lnTo>
                  <a:lnTo>
                    <a:pt x="1000" y="718"/>
                  </a:lnTo>
                  <a:lnTo>
                    <a:pt x="1000" y="722"/>
                  </a:lnTo>
                  <a:lnTo>
                    <a:pt x="1223" y="722"/>
                  </a:lnTo>
                  <a:lnTo>
                    <a:pt x="1223" y="696"/>
                  </a:lnTo>
                  <a:lnTo>
                    <a:pt x="1020" y="6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1" name="Freeform 22"/>
            <p:cNvSpPr>
              <a:spLocks/>
            </p:cNvSpPr>
            <p:nvPr/>
          </p:nvSpPr>
          <p:spPr bwMode="auto">
            <a:xfrm>
              <a:off x="401" y="887"/>
              <a:ext cx="488" cy="24"/>
            </a:xfrm>
            <a:custGeom>
              <a:avLst/>
              <a:gdLst>
                <a:gd name="T0" fmla="*/ 0 w 488"/>
                <a:gd name="T1" fmla="*/ 24 h 24"/>
                <a:gd name="T2" fmla="*/ 488 w 488"/>
                <a:gd name="T3" fmla="*/ 24 h 24"/>
                <a:gd name="T4" fmla="*/ 488 w 488"/>
                <a:gd name="T5" fmla="*/ 0 h 24"/>
                <a:gd name="T6" fmla="*/ 0 w 488"/>
                <a:gd name="T7" fmla="*/ 0 h 24"/>
                <a:gd name="T8" fmla="*/ 0 w 488"/>
                <a:gd name="T9" fmla="*/ 24 h 24"/>
                <a:gd name="T10" fmla="*/ 0 w 488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8"/>
                <a:gd name="T19" fmla="*/ 0 h 24"/>
                <a:gd name="T20" fmla="*/ 488 w 48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8" h="24">
                  <a:moveTo>
                    <a:pt x="0" y="24"/>
                  </a:moveTo>
                  <a:lnTo>
                    <a:pt x="488" y="24"/>
                  </a:lnTo>
                  <a:lnTo>
                    <a:pt x="488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2" name="Freeform 21"/>
            <p:cNvSpPr>
              <a:spLocks/>
            </p:cNvSpPr>
            <p:nvPr/>
          </p:nvSpPr>
          <p:spPr bwMode="auto">
            <a:xfrm>
              <a:off x="880" y="452"/>
              <a:ext cx="142" cy="202"/>
            </a:xfrm>
            <a:custGeom>
              <a:avLst/>
              <a:gdLst>
                <a:gd name="T0" fmla="*/ 128 w 142"/>
                <a:gd name="T1" fmla="*/ 66 h 202"/>
                <a:gd name="T2" fmla="*/ 124 w 142"/>
                <a:gd name="T3" fmla="*/ 77 h 202"/>
                <a:gd name="T4" fmla="*/ 119 w 142"/>
                <a:gd name="T5" fmla="*/ 90 h 202"/>
                <a:gd name="T6" fmla="*/ 113 w 142"/>
                <a:gd name="T7" fmla="*/ 101 h 202"/>
                <a:gd name="T8" fmla="*/ 108 w 142"/>
                <a:gd name="T9" fmla="*/ 112 h 202"/>
                <a:gd name="T10" fmla="*/ 102 w 142"/>
                <a:gd name="T11" fmla="*/ 125 h 202"/>
                <a:gd name="T12" fmla="*/ 95 w 142"/>
                <a:gd name="T13" fmla="*/ 136 h 202"/>
                <a:gd name="T14" fmla="*/ 88 w 142"/>
                <a:gd name="T15" fmla="*/ 145 h 202"/>
                <a:gd name="T16" fmla="*/ 82 w 142"/>
                <a:gd name="T17" fmla="*/ 156 h 202"/>
                <a:gd name="T18" fmla="*/ 77 w 142"/>
                <a:gd name="T19" fmla="*/ 160 h 202"/>
                <a:gd name="T20" fmla="*/ 71 w 142"/>
                <a:gd name="T21" fmla="*/ 165 h 202"/>
                <a:gd name="T22" fmla="*/ 66 w 142"/>
                <a:gd name="T23" fmla="*/ 169 h 202"/>
                <a:gd name="T24" fmla="*/ 60 w 142"/>
                <a:gd name="T25" fmla="*/ 173 h 202"/>
                <a:gd name="T26" fmla="*/ 53 w 142"/>
                <a:gd name="T27" fmla="*/ 178 h 202"/>
                <a:gd name="T28" fmla="*/ 46 w 142"/>
                <a:gd name="T29" fmla="*/ 182 h 202"/>
                <a:gd name="T30" fmla="*/ 40 w 142"/>
                <a:gd name="T31" fmla="*/ 184 h 202"/>
                <a:gd name="T32" fmla="*/ 33 w 142"/>
                <a:gd name="T33" fmla="*/ 189 h 202"/>
                <a:gd name="T34" fmla="*/ 29 w 142"/>
                <a:gd name="T35" fmla="*/ 191 h 202"/>
                <a:gd name="T36" fmla="*/ 24 w 142"/>
                <a:gd name="T37" fmla="*/ 193 h 202"/>
                <a:gd name="T38" fmla="*/ 20 w 142"/>
                <a:gd name="T39" fmla="*/ 193 h 202"/>
                <a:gd name="T40" fmla="*/ 15 w 142"/>
                <a:gd name="T41" fmla="*/ 195 h 202"/>
                <a:gd name="T42" fmla="*/ 13 w 142"/>
                <a:gd name="T43" fmla="*/ 198 h 202"/>
                <a:gd name="T44" fmla="*/ 9 w 142"/>
                <a:gd name="T45" fmla="*/ 200 h 202"/>
                <a:gd name="T46" fmla="*/ 4 w 142"/>
                <a:gd name="T47" fmla="*/ 200 h 202"/>
                <a:gd name="T48" fmla="*/ 0 w 142"/>
                <a:gd name="T49" fmla="*/ 202 h 202"/>
                <a:gd name="T50" fmla="*/ 4 w 142"/>
                <a:gd name="T51" fmla="*/ 193 h 202"/>
                <a:gd name="T52" fmla="*/ 9 w 142"/>
                <a:gd name="T53" fmla="*/ 187 h 202"/>
                <a:gd name="T54" fmla="*/ 15 w 142"/>
                <a:gd name="T55" fmla="*/ 180 h 202"/>
                <a:gd name="T56" fmla="*/ 20 w 142"/>
                <a:gd name="T57" fmla="*/ 173 h 202"/>
                <a:gd name="T58" fmla="*/ 24 w 142"/>
                <a:gd name="T59" fmla="*/ 165 h 202"/>
                <a:gd name="T60" fmla="*/ 29 w 142"/>
                <a:gd name="T61" fmla="*/ 158 h 202"/>
                <a:gd name="T62" fmla="*/ 33 w 142"/>
                <a:gd name="T63" fmla="*/ 149 h 202"/>
                <a:gd name="T64" fmla="*/ 35 w 142"/>
                <a:gd name="T65" fmla="*/ 141 h 202"/>
                <a:gd name="T66" fmla="*/ 42 w 142"/>
                <a:gd name="T67" fmla="*/ 127 h 202"/>
                <a:gd name="T68" fmla="*/ 49 w 142"/>
                <a:gd name="T69" fmla="*/ 114 h 202"/>
                <a:gd name="T70" fmla="*/ 53 w 142"/>
                <a:gd name="T71" fmla="*/ 101 h 202"/>
                <a:gd name="T72" fmla="*/ 57 w 142"/>
                <a:gd name="T73" fmla="*/ 86 h 202"/>
                <a:gd name="T74" fmla="*/ 62 w 142"/>
                <a:gd name="T75" fmla="*/ 73 h 202"/>
                <a:gd name="T76" fmla="*/ 66 w 142"/>
                <a:gd name="T77" fmla="*/ 59 h 202"/>
                <a:gd name="T78" fmla="*/ 71 w 142"/>
                <a:gd name="T79" fmla="*/ 44 h 202"/>
                <a:gd name="T80" fmla="*/ 73 w 142"/>
                <a:gd name="T81" fmla="*/ 31 h 202"/>
                <a:gd name="T82" fmla="*/ 80 w 142"/>
                <a:gd name="T83" fmla="*/ 29 h 202"/>
                <a:gd name="T84" fmla="*/ 84 w 142"/>
                <a:gd name="T85" fmla="*/ 29 h 202"/>
                <a:gd name="T86" fmla="*/ 88 w 142"/>
                <a:gd name="T87" fmla="*/ 26 h 202"/>
                <a:gd name="T88" fmla="*/ 93 w 142"/>
                <a:gd name="T89" fmla="*/ 24 h 202"/>
                <a:gd name="T90" fmla="*/ 99 w 142"/>
                <a:gd name="T91" fmla="*/ 24 h 202"/>
                <a:gd name="T92" fmla="*/ 104 w 142"/>
                <a:gd name="T93" fmla="*/ 22 h 202"/>
                <a:gd name="T94" fmla="*/ 108 w 142"/>
                <a:gd name="T95" fmla="*/ 20 h 202"/>
                <a:gd name="T96" fmla="*/ 113 w 142"/>
                <a:gd name="T97" fmla="*/ 18 h 202"/>
                <a:gd name="T98" fmla="*/ 117 w 142"/>
                <a:gd name="T99" fmla="*/ 15 h 202"/>
                <a:gd name="T100" fmla="*/ 122 w 142"/>
                <a:gd name="T101" fmla="*/ 13 h 202"/>
                <a:gd name="T102" fmla="*/ 124 w 142"/>
                <a:gd name="T103" fmla="*/ 13 h 202"/>
                <a:gd name="T104" fmla="*/ 128 w 142"/>
                <a:gd name="T105" fmla="*/ 9 h 202"/>
                <a:gd name="T106" fmla="*/ 131 w 142"/>
                <a:gd name="T107" fmla="*/ 7 h 202"/>
                <a:gd name="T108" fmla="*/ 135 w 142"/>
                <a:gd name="T109" fmla="*/ 5 h 202"/>
                <a:gd name="T110" fmla="*/ 137 w 142"/>
                <a:gd name="T111" fmla="*/ 2 h 202"/>
                <a:gd name="T112" fmla="*/ 142 w 142"/>
                <a:gd name="T113" fmla="*/ 0 h 202"/>
                <a:gd name="T114" fmla="*/ 139 w 142"/>
                <a:gd name="T115" fmla="*/ 18 h 202"/>
                <a:gd name="T116" fmla="*/ 137 w 142"/>
                <a:gd name="T117" fmla="*/ 33 h 202"/>
                <a:gd name="T118" fmla="*/ 133 w 142"/>
                <a:gd name="T119" fmla="*/ 48 h 202"/>
                <a:gd name="T120" fmla="*/ 128 w 142"/>
                <a:gd name="T121" fmla="*/ 66 h 202"/>
                <a:gd name="T122" fmla="*/ 128 w 142"/>
                <a:gd name="T123" fmla="*/ 66 h 2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"/>
                <a:gd name="T187" fmla="*/ 0 h 202"/>
                <a:gd name="T188" fmla="*/ 142 w 142"/>
                <a:gd name="T189" fmla="*/ 202 h 2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" h="202">
                  <a:moveTo>
                    <a:pt x="128" y="66"/>
                  </a:moveTo>
                  <a:lnTo>
                    <a:pt x="124" y="77"/>
                  </a:lnTo>
                  <a:lnTo>
                    <a:pt x="119" y="90"/>
                  </a:lnTo>
                  <a:lnTo>
                    <a:pt x="113" y="101"/>
                  </a:lnTo>
                  <a:lnTo>
                    <a:pt x="108" y="112"/>
                  </a:lnTo>
                  <a:lnTo>
                    <a:pt x="102" y="125"/>
                  </a:lnTo>
                  <a:lnTo>
                    <a:pt x="95" y="136"/>
                  </a:lnTo>
                  <a:lnTo>
                    <a:pt x="88" y="145"/>
                  </a:lnTo>
                  <a:lnTo>
                    <a:pt x="82" y="156"/>
                  </a:lnTo>
                  <a:lnTo>
                    <a:pt x="77" y="160"/>
                  </a:lnTo>
                  <a:lnTo>
                    <a:pt x="71" y="165"/>
                  </a:lnTo>
                  <a:lnTo>
                    <a:pt x="66" y="169"/>
                  </a:lnTo>
                  <a:lnTo>
                    <a:pt x="60" y="173"/>
                  </a:lnTo>
                  <a:lnTo>
                    <a:pt x="53" y="178"/>
                  </a:lnTo>
                  <a:lnTo>
                    <a:pt x="46" y="182"/>
                  </a:lnTo>
                  <a:lnTo>
                    <a:pt x="40" y="184"/>
                  </a:lnTo>
                  <a:lnTo>
                    <a:pt x="33" y="189"/>
                  </a:lnTo>
                  <a:lnTo>
                    <a:pt x="29" y="191"/>
                  </a:lnTo>
                  <a:lnTo>
                    <a:pt x="24" y="193"/>
                  </a:lnTo>
                  <a:lnTo>
                    <a:pt x="20" y="193"/>
                  </a:lnTo>
                  <a:lnTo>
                    <a:pt x="15" y="195"/>
                  </a:lnTo>
                  <a:lnTo>
                    <a:pt x="13" y="198"/>
                  </a:lnTo>
                  <a:lnTo>
                    <a:pt x="9" y="200"/>
                  </a:lnTo>
                  <a:lnTo>
                    <a:pt x="4" y="200"/>
                  </a:lnTo>
                  <a:lnTo>
                    <a:pt x="0" y="202"/>
                  </a:lnTo>
                  <a:lnTo>
                    <a:pt x="4" y="193"/>
                  </a:lnTo>
                  <a:lnTo>
                    <a:pt x="9" y="187"/>
                  </a:lnTo>
                  <a:lnTo>
                    <a:pt x="15" y="180"/>
                  </a:lnTo>
                  <a:lnTo>
                    <a:pt x="20" y="173"/>
                  </a:lnTo>
                  <a:lnTo>
                    <a:pt x="24" y="165"/>
                  </a:lnTo>
                  <a:lnTo>
                    <a:pt x="29" y="158"/>
                  </a:lnTo>
                  <a:lnTo>
                    <a:pt x="33" y="149"/>
                  </a:lnTo>
                  <a:lnTo>
                    <a:pt x="35" y="141"/>
                  </a:lnTo>
                  <a:lnTo>
                    <a:pt x="42" y="127"/>
                  </a:lnTo>
                  <a:lnTo>
                    <a:pt x="49" y="114"/>
                  </a:lnTo>
                  <a:lnTo>
                    <a:pt x="53" y="101"/>
                  </a:lnTo>
                  <a:lnTo>
                    <a:pt x="57" y="86"/>
                  </a:lnTo>
                  <a:lnTo>
                    <a:pt x="62" y="73"/>
                  </a:lnTo>
                  <a:lnTo>
                    <a:pt x="66" y="59"/>
                  </a:lnTo>
                  <a:lnTo>
                    <a:pt x="71" y="44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4" y="29"/>
                  </a:lnTo>
                  <a:lnTo>
                    <a:pt x="88" y="26"/>
                  </a:lnTo>
                  <a:lnTo>
                    <a:pt x="93" y="24"/>
                  </a:lnTo>
                  <a:lnTo>
                    <a:pt x="99" y="24"/>
                  </a:lnTo>
                  <a:lnTo>
                    <a:pt x="104" y="22"/>
                  </a:lnTo>
                  <a:lnTo>
                    <a:pt x="108" y="20"/>
                  </a:lnTo>
                  <a:lnTo>
                    <a:pt x="113" y="18"/>
                  </a:lnTo>
                  <a:lnTo>
                    <a:pt x="117" y="15"/>
                  </a:lnTo>
                  <a:lnTo>
                    <a:pt x="122" y="13"/>
                  </a:lnTo>
                  <a:lnTo>
                    <a:pt x="124" y="13"/>
                  </a:lnTo>
                  <a:lnTo>
                    <a:pt x="128" y="9"/>
                  </a:lnTo>
                  <a:lnTo>
                    <a:pt x="131" y="7"/>
                  </a:lnTo>
                  <a:lnTo>
                    <a:pt x="135" y="5"/>
                  </a:lnTo>
                  <a:lnTo>
                    <a:pt x="137" y="2"/>
                  </a:lnTo>
                  <a:lnTo>
                    <a:pt x="142" y="0"/>
                  </a:lnTo>
                  <a:lnTo>
                    <a:pt x="139" y="18"/>
                  </a:lnTo>
                  <a:lnTo>
                    <a:pt x="137" y="33"/>
                  </a:lnTo>
                  <a:lnTo>
                    <a:pt x="133" y="48"/>
                  </a:lnTo>
                  <a:lnTo>
                    <a:pt x="128" y="66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3" name="Freeform 20"/>
            <p:cNvSpPr>
              <a:spLocks/>
            </p:cNvSpPr>
            <p:nvPr/>
          </p:nvSpPr>
          <p:spPr bwMode="auto">
            <a:xfrm>
              <a:off x="685" y="689"/>
              <a:ext cx="122" cy="48"/>
            </a:xfrm>
            <a:custGeom>
              <a:avLst/>
              <a:gdLst>
                <a:gd name="T0" fmla="*/ 62 w 122"/>
                <a:gd name="T1" fmla="*/ 46 h 48"/>
                <a:gd name="T2" fmla="*/ 53 w 122"/>
                <a:gd name="T3" fmla="*/ 48 h 48"/>
                <a:gd name="T4" fmla="*/ 46 w 122"/>
                <a:gd name="T5" fmla="*/ 48 h 48"/>
                <a:gd name="T6" fmla="*/ 40 w 122"/>
                <a:gd name="T7" fmla="*/ 48 h 48"/>
                <a:gd name="T8" fmla="*/ 31 w 122"/>
                <a:gd name="T9" fmla="*/ 48 h 48"/>
                <a:gd name="T10" fmla="*/ 24 w 122"/>
                <a:gd name="T11" fmla="*/ 48 h 48"/>
                <a:gd name="T12" fmla="*/ 15 w 122"/>
                <a:gd name="T13" fmla="*/ 48 h 48"/>
                <a:gd name="T14" fmla="*/ 9 w 122"/>
                <a:gd name="T15" fmla="*/ 48 h 48"/>
                <a:gd name="T16" fmla="*/ 0 w 122"/>
                <a:gd name="T17" fmla="*/ 48 h 48"/>
                <a:gd name="T18" fmla="*/ 4 w 122"/>
                <a:gd name="T19" fmla="*/ 42 h 48"/>
                <a:gd name="T20" fmla="*/ 9 w 122"/>
                <a:gd name="T21" fmla="*/ 37 h 48"/>
                <a:gd name="T22" fmla="*/ 13 w 122"/>
                <a:gd name="T23" fmla="*/ 31 h 48"/>
                <a:gd name="T24" fmla="*/ 17 w 122"/>
                <a:gd name="T25" fmla="*/ 24 h 48"/>
                <a:gd name="T26" fmla="*/ 22 w 122"/>
                <a:gd name="T27" fmla="*/ 20 h 48"/>
                <a:gd name="T28" fmla="*/ 26 w 122"/>
                <a:gd name="T29" fmla="*/ 13 h 48"/>
                <a:gd name="T30" fmla="*/ 29 w 122"/>
                <a:gd name="T31" fmla="*/ 7 h 48"/>
                <a:gd name="T32" fmla="*/ 33 w 122"/>
                <a:gd name="T33" fmla="*/ 0 h 48"/>
                <a:gd name="T34" fmla="*/ 46 w 122"/>
                <a:gd name="T35" fmla="*/ 2 h 48"/>
                <a:gd name="T36" fmla="*/ 57 w 122"/>
                <a:gd name="T37" fmla="*/ 4 h 48"/>
                <a:gd name="T38" fmla="*/ 68 w 122"/>
                <a:gd name="T39" fmla="*/ 4 h 48"/>
                <a:gd name="T40" fmla="*/ 80 w 122"/>
                <a:gd name="T41" fmla="*/ 4 h 48"/>
                <a:gd name="T42" fmla="*/ 88 w 122"/>
                <a:gd name="T43" fmla="*/ 4 h 48"/>
                <a:gd name="T44" fmla="*/ 99 w 122"/>
                <a:gd name="T45" fmla="*/ 4 h 48"/>
                <a:gd name="T46" fmla="*/ 113 w 122"/>
                <a:gd name="T47" fmla="*/ 4 h 48"/>
                <a:gd name="T48" fmla="*/ 122 w 122"/>
                <a:gd name="T49" fmla="*/ 4 h 48"/>
                <a:gd name="T50" fmla="*/ 115 w 122"/>
                <a:gd name="T51" fmla="*/ 11 h 48"/>
                <a:gd name="T52" fmla="*/ 108 w 122"/>
                <a:gd name="T53" fmla="*/ 15 h 48"/>
                <a:gd name="T54" fmla="*/ 99 w 122"/>
                <a:gd name="T55" fmla="*/ 22 h 48"/>
                <a:gd name="T56" fmla="*/ 93 w 122"/>
                <a:gd name="T57" fmla="*/ 26 h 48"/>
                <a:gd name="T58" fmla="*/ 84 w 122"/>
                <a:gd name="T59" fmla="*/ 33 h 48"/>
                <a:gd name="T60" fmla="*/ 77 w 122"/>
                <a:gd name="T61" fmla="*/ 37 h 48"/>
                <a:gd name="T62" fmla="*/ 68 w 122"/>
                <a:gd name="T63" fmla="*/ 42 h 48"/>
                <a:gd name="T64" fmla="*/ 62 w 122"/>
                <a:gd name="T65" fmla="*/ 46 h 48"/>
                <a:gd name="T66" fmla="*/ 62 w 122"/>
                <a:gd name="T67" fmla="*/ 46 h 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2"/>
                <a:gd name="T103" fmla="*/ 0 h 48"/>
                <a:gd name="T104" fmla="*/ 122 w 122"/>
                <a:gd name="T105" fmla="*/ 48 h 4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2" h="48">
                  <a:moveTo>
                    <a:pt x="62" y="46"/>
                  </a:moveTo>
                  <a:lnTo>
                    <a:pt x="53" y="48"/>
                  </a:lnTo>
                  <a:lnTo>
                    <a:pt x="46" y="48"/>
                  </a:lnTo>
                  <a:lnTo>
                    <a:pt x="40" y="48"/>
                  </a:lnTo>
                  <a:lnTo>
                    <a:pt x="31" y="48"/>
                  </a:lnTo>
                  <a:lnTo>
                    <a:pt x="24" y="48"/>
                  </a:lnTo>
                  <a:lnTo>
                    <a:pt x="15" y="48"/>
                  </a:lnTo>
                  <a:lnTo>
                    <a:pt x="9" y="48"/>
                  </a:lnTo>
                  <a:lnTo>
                    <a:pt x="0" y="48"/>
                  </a:lnTo>
                  <a:lnTo>
                    <a:pt x="4" y="42"/>
                  </a:lnTo>
                  <a:lnTo>
                    <a:pt x="9" y="37"/>
                  </a:lnTo>
                  <a:lnTo>
                    <a:pt x="13" y="31"/>
                  </a:lnTo>
                  <a:lnTo>
                    <a:pt x="17" y="24"/>
                  </a:lnTo>
                  <a:lnTo>
                    <a:pt x="22" y="20"/>
                  </a:lnTo>
                  <a:lnTo>
                    <a:pt x="26" y="13"/>
                  </a:lnTo>
                  <a:lnTo>
                    <a:pt x="29" y="7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57" y="4"/>
                  </a:lnTo>
                  <a:lnTo>
                    <a:pt x="68" y="4"/>
                  </a:lnTo>
                  <a:lnTo>
                    <a:pt x="80" y="4"/>
                  </a:lnTo>
                  <a:lnTo>
                    <a:pt x="88" y="4"/>
                  </a:lnTo>
                  <a:lnTo>
                    <a:pt x="99" y="4"/>
                  </a:lnTo>
                  <a:lnTo>
                    <a:pt x="113" y="4"/>
                  </a:lnTo>
                  <a:lnTo>
                    <a:pt x="122" y="4"/>
                  </a:lnTo>
                  <a:lnTo>
                    <a:pt x="115" y="11"/>
                  </a:lnTo>
                  <a:lnTo>
                    <a:pt x="108" y="15"/>
                  </a:lnTo>
                  <a:lnTo>
                    <a:pt x="99" y="22"/>
                  </a:lnTo>
                  <a:lnTo>
                    <a:pt x="93" y="26"/>
                  </a:lnTo>
                  <a:lnTo>
                    <a:pt x="84" y="33"/>
                  </a:lnTo>
                  <a:lnTo>
                    <a:pt x="77" y="37"/>
                  </a:lnTo>
                  <a:lnTo>
                    <a:pt x="68" y="42"/>
                  </a:lnTo>
                  <a:lnTo>
                    <a:pt x="62" y="46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4" name="Freeform 19"/>
            <p:cNvSpPr>
              <a:spLocks/>
            </p:cNvSpPr>
            <p:nvPr/>
          </p:nvSpPr>
          <p:spPr bwMode="auto">
            <a:xfrm>
              <a:off x="733" y="483"/>
              <a:ext cx="193" cy="184"/>
            </a:xfrm>
            <a:custGeom>
              <a:avLst/>
              <a:gdLst>
                <a:gd name="T0" fmla="*/ 5 w 193"/>
                <a:gd name="T1" fmla="*/ 173 h 184"/>
                <a:gd name="T2" fmla="*/ 14 w 193"/>
                <a:gd name="T3" fmla="*/ 158 h 184"/>
                <a:gd name="T4" fmla="*/ 23 w 193"/>
                <a:gd name="T5" fmla="*/ 140 h 184"/>
                <a:gd name="T6" fmla="*/ 32 w 193"/>
                <a:gd name="T7" fmla="*/ 123 h 184"/>
                <a:gd name="T8" fmla="*/ 40 w 193"/>
                <a:gd name="T9" fmla="*/ 101 h 184"/>
                <a:gd name="T10" fmla="*/ 51 w 193"/>
                <a:gd name="T11" fmla="*/ 72 h 184"/>
                <a:gd name="T12" fmla="*/ 63 w 193"/>
                <a:gd name="T13" fmla="*/ 44 h 184"/>
                <a:gd name="T14" fmla="*/ 74 w 193"/>
                <a:gd name="T15" fmla="*/ 13 h 184"/>
                <a:gd name="T16" fmla="*/ 85 w 193"/>
                <a:gd name="T17" fmla="*/ 2 h 184"/>
                <a:gd name="T18" fmla="*/ 100 w 193"/>
                <a:gd name="T19" fmla="*/ 2 h 184"/>
                <a:gd name="T20" fmla="*/ 116 w 193"/>
                <a:gd name="T21" fmla="*/ 4 h 184"/>
                <a:gd name="T22" fmla="*/ 131 w 193"/>
                <a:gd name="T23" fmla="*/ 6 h 184"/>
                <a:gd name="T24" fmla="*/ 145 w 193"/>
                <a:gd name="T25" fmla="*/ 6 h 184"/>
                <a:gd name="T26" fmla="*/ 160 w 193"/>
                <a:gd name="T27" fmla="*/ 6 h 184"/>
                <a:gd name="T28" fmla="*/ 173 w 193"/>
                <a:gd name="T29" fmla="*/ 6 h 184"/>
                <a:gd name="T30" fmla="*/ 187 w 193"/>
                <a:gd name="T31" fmla="*/ 4 h 184"/>
                <a:gd name="T32" fmla="*/ 189 w 193"/>
                <a:gd name="T33" fmla="*/ 17 h 184"/>
                <a:gd name="T34" fmla="*/ 182 w 193"/>
                <a:gd name="T35" fmla="*/ 39 h 184"/>
                <a:gd name="T36" fmla="*/ 176 w 193"/>
                <a:gd name="T37" fmla="*/ 63 h 184"/>
                <a:gd name="T38" fmla="*/ 164 w 193"/>
                <a:gd name="T39" fmla="*/ 88 h 184"/>
                <a:gd name="T40" fmla="*/ 153 w 193"/>
                <a:gd name="T41" fmla="*/ 110 h 184"/>
                <a:gd name="T42" fmla="*/ 142 w 193"/>
                <a:gd name="T43" fmla="*/ 131 h 184"/>
                <a:gd name="T44" fmla="*/ 127 w 193"/>
                <a:gd name="T45" fmla="*/ 153 h 184"/>
                <a:gd name="T46" fmla="*/ 114 w 193"/>
                <a:gd name="T47" fmla="*/ 171 h 184"/>
                <a:gd name="T48" fmla="*/ 98 w 193"/>
                <a:gd name="T49" fmla="*/ 182 h 184"/>
                <a:gd name="T50" fmla="*/ 87 w 193"/>
                <a:gd name="T51" fmla="*/ 184 h 184"/>
                <a:gd name="T52" fmla="*/ 74 w 193"/>
                <a:gd name="T53" fmla="*/ 184 h 184"/>
                <a:gd name="T54" fmla="*/ 60 w 193"/>
                <a:gd name="T55" fmla="*/ 184 h 184"/>
                <a:gd name="T56" fmla="*/ 47 w 193"/>
                <a:gd name="T57" fmla="*/ 184 h 184"/>
                <a:gd name="T58" fmla="*/ 34 w 193"/>
                <a:gd name="T59" fmla="*/ 184 h 184"/>
                <a:gd name="T60" fmla="*/ 20 w 193"/>
                <a:gd name="T61" fmla="*/ 184 h 184"/>
                <a:gd name="T62" fmla="*/ 7 w 193"/>
                <a:gd name="T63" fmla="*/ 182 h 184"/>
                <a:gd name="T64" fmla="*/ 0 w 193"/>
                <a:gd name="T65" fmla="*/ 182 h 1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84"/>
                <a:gd name="T101" fmla="*/ 193 w 193"/>
                <a:gd name="T102" fmla="*/ 184 h 1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84">
                  <a:moveTo>
                    <a:pt x="0" y="182"/>
                  </a:moveTo>
                  <a:lnTo>
                    <a:pt x="5" y="173"/>
                  </a:lnTo>
                  <a:lnTo>
                    <a:pt x="9" y="167"/>
                  </a:lnTo>
                  <a:lnTo>
                    <a:pt x="14" y="158"/>
                  </a:lnTo>
                  <a:lnTo>
                    <a:pt x="18" y="149"/>
                  </a:lnTo>
                  <a:lnTo>
                    <a:pt x="23" y="140"/>
                  </a:lnTo>
                  <a:lnTo>
                    <a:pt x="27" y="131"/>
                  </a:lnTo>
                  <a:lnTo>
                    <a:pt x="32" y="123"/>
                  </a:lnTo>
                  <a:lnTo>
                    <a:pt x="36" y="114"/>
                  </a:lnTo>
                  <a:lnTo>
                    <a:pt x="40" y="101"/>
                  </a:lnTo>
                  <a:lnTo>
                    <a:pt x="47" y="85"/>
                  </a:lnTo>
                  <a:lnTo>
                    <a:pt x="51" y="72"/>
                  </a:lnTo>
                  <a:lnTo>
                    <a:pt x="58" y="57"/>
                  </a:lnTo>
                  <a:lnTo>
                    <a:pt x="63" y="44"/>
                  </a:lnTo>
                  <a:lnTo>
                    <a:pt x="69" y="28"/>
                  </a:lnTo>
                  <a:lnTo>
                    <a:pt x="74" y="13"/>
                  </a:lnTo>
                  <a:lnTo>
                    <a:pt x="78" y="0"/>
                  </a:lnTo>
                  <a:lnTo>
                    <a:pt x="85" y="2"/>
                  </a:lnTo>
                  <a:lnTo>
                    <a:pt x="94" y="2"/>
                  </a:lnTo>
                  <a:lnTo>
                    <a:pt x="100" y="2"/>
                  </a:lnTo>
                  <a:lnTo>
                    <a:pt x="109" y="4"/>
                  </a:lnTo>
                  <a:lnTo>
                    <a:pt x="116" y="4"/>
                  </a:lnTo>
                  <a:lnTo>
                    <a:pt x="122" y="6"/>
                  </a:lnTo>
                  <a:lnTo>
                    <a:pt x="131" y="6"/>
                  </a:lnTo>
                  <a:lnTo>
                    <a:pt x="138" y="6"/>
                  </a:lnTo>
                  <a:lnTo>
                    <a:pt x="145" y="6"/>
                  </a:lnTo>
                  <a:lnTo>
                    <a:pt x="153" y="6"/>
                  </a:lnTo>
                  <a:lnTo>
                    <a:pt x="160" y="6"/>
                  </a:lnTo>
                  <a:lnTo>
                    <a:pt x="167" y="6"/>
                  </a:lnTo>
                  <a:lnTo>
                    <a:pt x="173" y="6"/>
                  </a:lnTo>
                  <a:lnTo>
                    <a:pt x="180" y="6"/>
                  </a:lnTo>
                  <a:lnTo>
                    <a:pt x="187" y="4"/>
                  </a:lnTo>
                  <a:lnTo>
                    <a:pt x="193" y="4"/>
                  </a:lnTo>
                  <a:lnTo>
                    <a:pt x="189" y="17"/>
                  </a:lnTo>
                  <a:lnTo>
                    <a:pt x="187" y="28"/>
                  </a:lnTo>
                  <a:lnTo>
                    <a:pt x="182" y="39"/>
                  </a:lnTo>
                  <a:lnTo>
                    <a:pt x="180" y="52"/>
                  </a:lnTo>
                  <a:lnTo>
                    <a:pt x="176" y="63"/>
                  </a:lnTo>
                  <a:lnTo>
                    <a:pt x="171" y="74"/>
                  </a:lnTo>
                  <a:lnTo>
                    <a:pt x="164" y="88"/>
                  </a:lnTo>
                  <a:lnTo>
                    <a:pt x="160" y="99"/>
                  </a:lnTo>
                  <a:lnTo>
                    <a:pt x="153" y="110"/>
                  </a:lnTo>
                  <a:lnTo>
                    <a:pt x="147" y="121"/>
                  </a:lnTo>
                  <a:lnTo>
                    <a:pt x="142" y="131"/>
                  </a:lnTo>
                  <a:lnTo>
                    <a:pt x="133" y="142"/>
                  </a:lnTo>
                  <a:lnTo>
                    <a:pt x="127" y="153"/>
                  </a:lnTo>
                  <a:lnTo>
                    <a:pt x="120" y="162"/>
                  </a:lnTo>
                  <a:lnTo>
                    <a:pt x="114" y="171"/>
                  </a:lnTo>
                  <a:lnTo>
                    <a:pt x="105" y="180"/>
                  </a:lnTo>
                  <a:lnTo>
                    <a:pt x="98" y="182"/>
                  </a:lnTo>
                  <a:lnTo>
                    <a:pt x="91" y="182"/>
                  </a:lnTo>
                  <a:lnTo>
                    <a:pt x="87" y="184"/>
                  </a:lnTo>
                  <a:lnTo>
                    <a:pt x="80" y="184"/>
                  </a:lnTo>
                  <a:lnTo>
                    <a:pt x="74" y="184"/>
                  </a:lnTo>
                  <a:lnTo>
                    <a:pt x="67" y="184"/>
                  </a:lnTo>
                  <a:lnTo>
                    <a:pt x="60" y="184"/>
                  </a:lnTo>
                  <a:lnTo>
                    <a:pt x="54" y="184"/>
                  </a:lnTo>
                  <a:lnTo>
                    <a:pt x="47" y="184"/>
                  </a:lnTo>
                  <a:lnTo>
                    <a:pt x="40" y="184"/>
                  </a:lnTo>
                  <a:lnTo>
                    <a:pt x="34" y="184"/>
                  </a:lnTo>
                  <a:lnTo>
                    <a:pt x="27" y="184"/>
                  </a:lnTo>
                  <a:lnTo>
                    <a:pt x="20" y="184"/>
                  </a:lnTo>
                  <a:lnTo>
                    <a:pt x="14" y="184"/>
                  </a:lnTo>
                  <a:lnTo>
                    <a:pt x="7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5" name="Freeform 18"/>
            <p:cNvSpPr>
              <a:spLocks/>
            </p:cNvSpPr>
            <p:nvPr/>
          </p:nvSpPr>
          <p:spPr bwMode="auto">
            <a:xfrm>
              <a:off x="452" y="329"/>
              <a:ext cx="144" cy="268"/>
            </a:xfrm>
            <a:custGeom>
              <a:avLst/>
              <a:gdLst>
                <a:gd name="T0" fmla="*/ 11 w 144"/>
                <a:gd name="T1" fmla="*/ 81 h 268"/>
                <a:gd name="T2" fmla="*/ 16 w 144"/>
                <a:gd name="T3" fmla="*/ 70 h 268"/>
                <a:gd name="T4" fmla="*/ 20 w 144"/>
                <a:gd name="T5" fmla="*/ 62 h 268"/>
                <a:gd name="T6" fmla="*/ 22 w 144"/>
                <a:gd name="T7" fmla="*/ 51 h 268"/>
                <a:gd name="T8" fmla="*/ 27 w 144"/>
                <a:gd name="T9" fmla="*/ 40 h 268"/>
                <a:gd name="T10" fmla="*/ 33 w 144"/>
                <a:gd name="T11" fmla="*/ 29 h 268"/>
                <a:gd name="T12" fmla="*/ 38 w 144"/>
                <a:gd name="T13" fmla="*/ 20 h 268"/>
                <a:gd name="T14" fmla="*/ 42 w 144"/>
                <a:gd name="T15" fmla="*/ 9 h 268"/>
                <a:gd name="T16" fmla="*/ 49 w 144"/>
                <a:gd name="T17" fmla="*/ 0 h 268"/>
                <a:gd name="T18" fmla="*/ 58 w 144"/>
                <a:gd name="T19" fmla="*/ 9 h 268"/>
                <a:gd name="T20" fmla="*/ 69 w 144"/>
                <a:gd name="T21" fmla="*/ 20 h 268"/>
                <a:gd name="T22" fmla="*/ 80 w 144"/>
                <a:gd name="T23" fmla="*/ 29 h 268"/>
                <a:gd name="T24" fmla="*/ 91 w 144"/>
                <a:gd name="T25" fmla="*/ 40 h 268"/>
                <a:gd name="T26" fmla="*/ 104 w 144"/>
                <a:gd name="T27" fmla="*/ 49 h 268"/>
                <a:gd name="T28" fmla="*/ 115 w 144"/>
                <a:gd name="T29" fmla="*/ 57 h 268"/>
                <a:gd name="T30" fmla="*/ 129 w 144"/>
                <a:gd name="T31" fmla="*/ 66 h 268"/>
                <a:gd name="T32" fmla="*/ 144 w 144"/>
                <a:gd name="T33" fmla="*/ 75 h 268"/>
                <a:gd name="T34" fmla="*/ 137 w 144"/>
                <a:gd name="T35" fmla="*/ 90 h 268"/>
                <a:gd name="T36" fmla="*/ 133 w 144"/>
                <a:gd name="T37" fmla="*/ 103 h 268"/>
                <a:gd name="T38" fmla="*/ 129 w 144"/>
                <a:gd name="T39" fmla="*/ 117 h 268"/>
                <a:gd name="T40" fmla="*/ 124 w 144"/>
                <a:gd name="T41" fmla="*/ 132 h 268"/>
                <a:gd name="T42" fmla="*/ 120 w 144"/>
                <a:gd name="T43" fmla="*/ 145 h 268"/>
                <a:gd name="T44" fmla="*/ 117 w 144"/>
                <a:gd name="T45" fmla="*/ 160 h 268"/>
                <a:gd name="T46" fmla="*/ 113 w 144"/>
                <a:gd name="T47" fmla="*/ 176 h 268"/>
                <a:gd name="T48" fmla="*/ 109 w 144"/>
                <a:gd name="T49" fmla="*/ 191 h 268"/>
                <a:gd name="T50" fmla="*/ 106 w 144"/>
                <a:gd name="T51" fmla="*/ 211 h 268"/>
                <a:gd name="T52" fmla="*/ 102 w 144"/>
                <a:gd name="T53" fmla="*/ 228 h 268"/>
                <a:gd name="T54" fmla="*/ 100 w 144"/>
                <a:gd name="T55" fmla="*/ 248 h 268"/>
                <a:gd name="T56" fmla="*/ 98 w 144"/>
                <a:gd name="T57" fmla="*/ 268 h 268"/>
                <a:gd name="T58" fmla="*/ 82 w 144"/>
                <a:gd name="T59" fmla="*/ 257 h 268"/>
                <a:gd name="T60" fmla="*/ 69 w 144"/>
                <a:gd name="T61" fmla="*/ 248 h 268"/>
                <a:gd name="T62" fmla="*/ 55 w 144"/>
                <a:gd name="T63" fmla="*/ 237 h 268"/>
                <a:gd name="T64" fmla="*/ 44 w 144"/>
                <a:gd name="T65" fmla="*/ 226 h 268"/>
                <a:gd name="T66" fmla="*/ 33 w 144"/>
                <a:gd name="T67" fmla="*/ 215 h 268"/>
                <a:gd name="T68" fmla="*/ 22 w 144"/>
                <a:gd name="T69" fmla="*/ 202 h 268"/>
                <a:gd name="T70" fmla="*/ 11 w 144"/>
                <a:gd name="T71" fmla="*/ 191 h 268"/>
                <a:gd name="T72" fmla="*/ 0 w 144"/>
                <a:gd name="T73" fmla="*/ 180 h 268"/>
                <a:gd name="T74" fmla="*/ 0 w 144"/>
                <a:gd name="T75" fmla="*/ 154 h 268"/>
                <a:gd name="T76" fmla="*/ 2 w 144"/>
                <a:gd name="T77" fmla="*/ 130 h 268"/>
                <a:gd name="T78" fmla="*/ 7 w 144"/>
                <a:gd name="T79" fmla="*/ 106 h 268"/>
                <a:gd name="T80" fmla="*/ 11 w 144"/>
                <a:gd name="T81" fmla="*/ 81 h 268"/>
                <a:gd name="T82" fmla="*/ 11 w 144"/>
                <a:gd name="T83" fmla="*/ 81 h 2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4"/>
                <a:gd name="T127" fmla="*/ 0 h 268"/>
                <a:gd name="T128" fmla="*/ 144 w 144"/>
                <a:gd name="T129" fmla="*/ 268 h 2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4" h="268">
                  <a:moveTo>
                    <a:pt x="11" y="81"/>
                  </a:moveTo>
                  <a:lnTo>
                    <a:pt x="16" y="70"/>
                  </a:lnTo>
                  <a:lnTo>
                    <a:pt x="20" y="62"/>
                  </a:lnTo>
                  <a:lnTo>
                    <a:pt x="22" y="51"/>
                  </a:lnTo>
                  <a:lnTo>
                    <a:pt x="27" y="40"/>
                  </a:lnTo>
                  <a:lnTo>
                    <a:pt x="33" y="29"/>
                  </a:lnTo>
                  <a:lnTo>
                    <a:pt x="38" y="20"/>
                  </a:lnTo>
                  <a:lnTo>
                    <a:pt x="42" y="9"/>
                  </a:lnTo>
                  <a:lnTo>
                    <a:pt x="49" y="0"/>
                  </a:lnTo>
                  <a:lnTo>
                    <a:pt x="58" y="9"/>
                  </a:lnTo>
                  <a:lnTo>
                    <a:pt x="69" y="20"/>
                  </a:lnTo>
                  <a:lnTo>
                    <a:pt x="80" y="29"/>
                  </a:lnTo>
                  <a:lnTo>
                    <a:pt x="91" y="40"/>
                  </a:lnTo>
                  <a:lnTo>
                    <a:pt x="104" y="49"/>
                  </a:lnTo>
                  <a:lnTo>
                    <a:pt x="115" y="57"/>
                  </a:lnTo>
                  <a:lnTo>
                    <a:pt x="129" y="66"/>
                  </a:lnTo>
                  <a:lnTo>
                    <a:pt x="144" y="75"/>
                  </a:lnTo>
                  <a:lnTo>
                    <a:pt x="137" y="90"/>
                  </a:lnTo>
                  <a:lnTo>
                    <a:pt x="133" y="103"/>
                  </a:lnTo>
                  <a:lnTo>
                    <a:pt x="129" y="117"/>
                  </a:lnTo>
                  <a:lnTo>
                    <a:pt x="124" y="132"/>
                  </a:lnTo>
                  <a:lnTo>
                    <a:pt x="120" y="145"/>
                  </a:lnTo>
                  <a:lnTo>
                    <a:pt x="117" y="160"/>
                  </a:lnTo>
                  <a:lnTo>
                    <a:pt x="113" y="176"/>
                  </a:lnTo>
                  <a:lnTo>
                    <a:pt x="109" y="191"/>
                  </a:lnTo>
                  <a:lnTo>
                    <a:pt x="106" y="211"/>
                  </a:lnTo>
                  <a:lnTo>
                    <a:pt x="102" y="228"/>
                  </a:lnTo>
                  <a:lnTo>
                    <a:pt x="100" y="248"/>
                  </a:lnTo>
                  <a:lnTo>
                    <a:pt x="98" y="268"/>
                  </a:lnTo>
                  <a:lnTo>
                    <a:pt x="82" y="257"/>
                  </a:lnTo>
                  <a:lnTo>
                    <a:pt x="69" y="248"/>
                  </a:lnTo>
                  <a:lnTo>
                    <a:pt x="55" y="237"/>
                  </a:lnTo>
                  <a:lnTo>
                    <a:pt x="44" y="226"/>
                  </a:lnTo>
                  <a:lnTo>
                    <a:pt x="33" y="215"/>
                  </a:lnTo>
                  <a:lnTo>
                    <a:pt x="22" y="202"/>
                  </a:lnTo>
                  <a:lnTo>
                    <a:pt x="11" y="191"/>
                  </a:lnTo>
                  <a:lnTo>
                    <a:pt x="0" y="180"/>
                  </a:lnTo>
                  <a:lnTo>
                    <a:pt x="0" y="154"/>
                  </a:lnTo>
                  <a:lnTo>
                    <a:pt x="2" y="130"/>
                  </a:lnTo>
                  <a:lnTo>
                    <a:pt x="7" y="106"/>
                  </a:lnTo>
                  <a:lnTo>
                    <a:pt x="11" y="81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6" name="Freeform 17"/>
            <p:cNvSpPr>
              <a:spLocks/>
            </p:cNvSpPr>
            <p:nvPr/>
          </p:nvSpPr>
          <p:spPr bwMode="auto">
            <a:xfrm>
              <a:off x="698" y="105"/>
              <a:ext cx="67" cy="20"/>
            </a:xfrm>
            <a:custGeom>
              <a:avLst/>
              <a:gdLst>
                <a:gd name="T0" fmla="*/ 0 w 67"/>
                <a:gd name="T1" fmla="*/ 7 h 20"/>
                <a:gd name="T2" fmla="*/ 0 w 67"/>
                <a:gd name="T3" fmla="*/ 5 h 20"/>
                <a:gd name="T4" fmla="*/ 0 w 67"/>
                <a:gd name="T5" fmla="*/ 3 h 20"/>
                <a:gd name="T6" fmla="*/ 0 w 67"/>
                <a:gd name="T7" fmla="*/ 0 h 20"/>
                <a:gd name="T8" fmla="*/ 0 w 67"/>
                <a:gd name="T9" fmla="*/ 0 h 20"/>
                <a:gd name="T10" fmla="*/ 9 w 67"/>
                <a:gd name="T11" fmla="*/ 0 h 20"/>
                <a:gd name="T12" fmla="*/ 16 w 67"/>
                <a:gd name="T13" fmla="*/ 0 h 20"/>
                <a:gd name="T14" fmla="*/ 27 w 67"/>
                <a:gd name="T15" fmla="*/ 0 h 20"/>
                <a:gd name="T16" fmla="*/ 33 w 67"/>
                <a:gd name="T17" fmla="*/ 0 h 20"/>
                <a:gd name="T18" fmla="*/ 42 w 67"/>
                <a:gd name="T19" fmla="*/ 0 h 20"/>
                <a:gd name="T20" fmla="*/ 51 w 67"/>
                <a:gd name="T21" fmla="*/ 3 h 20"/>
                <a:gd name="T22" fmla="*/ 60 w 67"/>
                <a:gd name="T23" fmla="*/ 5 h 20"/>
                <a:gd name="T24" fmla="*/ 67 w 67"/>
                <a:gd name="T25" fmla="*/ 5 h 20"/>
                <a:gd name="T26" fmla="*/ 60 w 67"/>
                <a:gd name="T27" fmla="*/ 7 h 20"/>
                <a:gd name="T28" fmla="*/ 53 w 67"/>
                <a:gd name="T29" fmla="*/ 7 h 20"/>
                <a:gd name="T30" fmla="*/ 47 w 67"/>
                <a:gd name="T31" fmla="*/ 9 h 20"/>
                <a:gd name="T32" fmla="*/ 40 w 67"/>
                <a:gd name="T33" fmla="*/ 11 h 20"/>
                <a:gd name="T34" fmla="*/ 31 w 67"/>
                <a:gd name="T35" fmla="*/ 14 h 20"/>
                <a:gd name="T36" fmla="*/ 24 w 67"/>
                <a:gd name="T37" fmla="*/ 16 h 20"/>
                <a:gd name="T38" fmla="*/ 18 w 67"/>
                <a:gd name="T39" fmla="*/ 18 h 20"/>
                <a:gd name="T40" fmla="*/ 11 w 67"/>
                <a:gd name="T41" fmla="*/ 20 h 20"/>
                <a:gd name="T42" fmla="*/ 7 w 67"/>
                <a:gd name="T43" fmla="*/ 18 h 20"/>
                <a:gd name="T44" fmla="*/ 4 w 67"/>
                <a:gd name="T45" fmla="*/ 14 h 20"/>
                <a:gd name="T46" fmla="*/ 2 w 67"/>
                <a:gd name="T47" fmla="*/ 9 h 20"/>
                <a:gd name="T48" fmla="*/ 0 w 67"/>
                <a:gd name="T49" fmla="*/ 7 h 20"/>
                <a:gd name="T50" fmla="*/ 0 w 67"/>
                <a:gd name="T51" fmla="*/ 7 h 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7"/>
                <a:gd name="T79" fmla="*/ 0 h 20"/>
                <a:gd name="T80" fmla="*/ 67 w 67"/>
                <a:gd name="T81" fmla="*/ 20 h 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7" h="20">
                  <a:moveTo>
                    <a:pt x="0" y="7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2" y="0"/>
                  </a:lnTo>
                  <a:lnTo>
                    <a:pt x="51" y="3"/>
                  </a:lnTo>
                  <a:lnTo>
                    <a:pt x="60" y="5"/>
                  </a:lnTo>
                  <a:lnTo>
                    <a:pt x="67" y="5"/>
                  </a:lnTo>
                  <a:lnTo>
                    <a:pt x="60" y="7"/>
                  </a:lnTo>
                  <a:lnTo>
                    <a:pt x="53" y="7"/>
                  </a:lnTo>
                  <a:lnTo>
                    <a:pt x="47" y="9"/>
                  </a:lnTo>
                  <a:lnTo>
                    <a:pt x="40" y="11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8" y="18"/>
                  </a:lnTo>
                  <a:lnTo>
                    <a:pt x="11" y="20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2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7" name="Freeform 16"/>
            <p:cNvSpPr>
              <a:spLocks/>
            </p:cNvSpPr>
            <p:nvPr/>
          </p:nvSpPr>
          <p:spPr bwMode="auto">
            <a:xfrm>
              <a:off x="773" y="134"/>
              <a:ext cx="62" cy="64"/>
            </a:xfrm>
            <a:custGeom>
              <a:avLst/>
              <a:gdLst>
                <a:gd name="T0" fmla="*/ 58 w 62"/>
                <a:gd name="T1" fmla="*/ 0 h 64"/>
                <a:gd name="T2" fmla="*/ 60 w 62"/>
                <a:gd name="T3" fmla="*/ 13 h 64"/>
                <a:gd name="T4" fmla="*/ 60 w 62"/>
                <a:gd name="T5" fmla="*/ 28 h 64"/>
                <a:gd name="T6" fmla="*/ 60 w 62"/>
                <a:gd name="T7" fmla="*/ 46 h 64"/>
                <a:gd name="T8" fmla="*/ 62 w 62"/>
                <a:gd name="T9" fmla="*/ 64 h 64"/>
                <a:gd name="T10" fmla="*/ 58 w 62"/>
                <a:gd name="T11" fmla="*/ 61 h 64"/>
                <a:gd name="T12" fmla="*/ 54 w 62"/>
                <a:gd name="T13" fmla="*/ 61 h 64"/>
                <a:gd name="T14" fmla="*/ 51 w 62"/>
                <a:gd name="T15" fmla="*/ 59 h 64"/>
                <a:gd name="T16" fmla="*/ 47 w 62"/>
                <a:gd name="T17" fmla="*/ 57 h 64"/>
                <a:gd name="T18" fmla="*/ 42 w 62"/>
                <a:gd name="T19" fmla="*/ 57 h 64"/>
                <a:gd name="T20" fmla="*/ 40 w 62"/>
                <a:gd name="T21" fmla="*/ 55 h 64"/>
                <a:gd name="T22" fmla="*/ 36 w 62"/>
                <a:gd name="T23" fmla="*/ 55 h 64"/>
                <a:gd name="T24" fmla="*/ 34 w 62"/>
                <a:gd name="T25" fmla="*/ 53 h 64"/>
                <a:gd name="T26" fmla="*/ 29 w 62"/>
                <a:gd name="T27" fmla="*/ 50 h 64"/>
                <a:gd name="T28" fmla="*/ 25 w 62"/>
                <a:gd name="T29" fmla="*/ 48 h 64"/>
                <a:gd name="T30" fmla="*/ 20 w 62"/>
                <a:gd name="T31" fmla="*/ 46 h 64"/>
                <a:gd name="T32" fmla="*/ 16 w 62"/>
                <a:gd name="T33" fmla="*/ 46 h 64"/>
                <a:gd name="T34" fmla="*/ 14 w 62"/>
                <a:gd name="T35" fmla="*/ 44 h 64"/>
                <a:gd name="T36" fmla="*/ 9 w 62"/>
                <a:gd name="T37" fmla="*/ 42 h 64"/>
                <a:gd name="T38" fmla="*/ 5 w 62"/>
                <a:gd name="T39" fmla="*/ 39 h 64"/>
                <a:gd name="T40" fmla="*/ 0 w 62"/>
                <a:gd name="T41" fmla="*/ 37 h 64"/>
                <a:gd name="T42" fmla="*/ 7 w 62"/>
                <a:gd name="T43" fmla="*/ 33 h 64"/>
                <a:gd name="T44" fmla="*/ 16 w 62"/>
                <a:gd name="T45" fmla="*/ 26 h 64"/>
                <a:gd name="T46" fmla="*/ 23 w 62"/>
                <a:gd name="T47" fmla="*/ 22 h 64"/>
                <a:gd name="T48" fmla="*/ 29 w 62"/>
                <a:gd name="T49" fmla="*/ 15 h 64"/>
                <a:gd name="T50" fmla="*/ 36 w 62"/>
                <a:gd name="T51" fmla="*/ 11 h 64"/>
                <a:gd name="T52" fmla="*/ 42 w 62"/>
                <a:gd name="T53" fmla="*/ 7 h 64"/>
                <a:gd name="T54" fmla="*/ 51 w 62"/>
                <a:gd name="T55" fmla="*/ 4 h 64"/>
                <a:gd name="T56" fmla="*/ 58 w 62"/>
                <a:gd name="T57" fmla="*/ 0 h 64"/>
                <a:gd name="T58" fmla="*/ 58 w 62"/>
                <a:gd name="T59" fmla="*/ 0 h 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2"/>
                <a:gd name="T91" fmla="*/ 0 h 64"/>
                <a:gd name="T92" fmla="*/ 62 w 62"/>
                <a:gd name="T93" fmla="*/ 64 h 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2" h="64">
                  <a:moveTo>
                    <a:pt x="58" y="0"/>
                  </a:moveTo>
                  <a:lnTo>
                    <a:pt x="60" y="13"/>
                  </a:lnTo>
                  <a:lnTo>
                    <a:pt x="60" y="28"/>
                  </a:lnTo>
                  <a:lnTo>
                    <a:pt x="60" y="46"/>
                  </a:lnTo>
                  <a:lnTo>
                    <a:pt x="62" y="64"/>
                  </a:lnTo>
                  <a:lnTo>
                    <a:pt x="58" y="61"/>
                  </a:lnTo>
                  <a:lnTo>
                    <a:pt x="54" y="61"/>
                  </a:lnTo>
                  <a:lnTo>
                    <a:pt x="51" y="59"/>
                  </a:lnTo>
                  <a:lnTo>
                    <a:pt x="47" y="57"/>
                  </a:lnTo>
                  <a:lnTo>
                    <a:pt x="42" y="57"/>
                  </a:lnTo>
                  <a:lnTo>
                    <a:pt x="40" y="55"/>
                  </a:lnTo>
                  <a:lnTo>
                    <a:pt x="36" y="55"/>
                  </a:lnTo>
                  <a:lnTo>
                    <a:pt x="34" y="53"/>
                  </a:lnTo>
                  <a:lnTo>
                    <a:pt x="29" y="50"/>
                  </a:lnTo>
                  <a:lnTo>
                    <a:pt x="25" y="48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4" y="44"/>
                  </a:lnTo>
                  <a:lnTo>
                    <a:pt x="9" y="42"/>
                  </a:lnTo>
                  <a:lnTo>
                    <a:pt x="5" y="39"/>
                  </a:lnTo>
                  <a:lnTo>
                    <a:pt x="0" y="37"/>
                  </a:lnTo>
                  <a:lnTo>
                    <a:pt x="7" y="33"/>
                  </a:lnTo>
                  <a:lnTo>
                    <a:pt x="16" y="26"/>
                  </a:lnTo>
                  <a:lnTo>
                    <a:pt x="23" y="22"/>
                  </a:lnTo>
                  <a:lnTo>
                    <a:pt x="29" y="15"/>
                  </a:lnTo>
                  <a:lnTo>
                    <a:pt x="36" y="11"/>
                  </a:lnTo>
                  <a:lnTo>
                    <a:pt x="42" y="7"/>
                  </a:lnTo>
                  <a:lnTo>
                    <a:pt x="51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8" name="Freeform 15"/>
            <p:cNvSpPr>
              <a:spLocks/>
            </p:cNvSpPr>
            <p:nvPr/>
          </p:nvSpPr>
          <p:spPr bwMode="auto">
            <a:xfrm>
              <a:off x="627" y="191"/>
              <a:ext cx="208" cy="263"/>
            </a:xfrm>
            <a:custGeom>
              <a:avLst/>
              <a:gdLst>
                <a:gd name="T0" fmla="*/ 169 w 208"/>
                <a:gd name="T1" fmla="*/ 20 h 263"/>
                <a:gd name="T2" fmla="*/ 175 w 208"/>
                <a:gd name="T3" fmla="*/ 22 h 263"/>
                <a:gd name="T4" fmla="*/ 180 w 208"/>
                <a:gd name="T5" fmla="*/ 24 h 263"/>
                <a:gd name="T6" fmla="*/ 184 w 208"/>
                <a:gd name="T7" fmla="*/ 24 h 263"/>
                <a:gd name="T8" fmla="*/ 188 w 208"/>
                <a:gd name="T9" fmla="*/ 26 h 263"/>
                <a:gd name="T10" fmla="*/ 193 w 208"/>
                <a:gd name="T11" fmla="*/ 29 h 263"/>
                <a:gd name="T12" fmla="*/ 197 w 208"/>
                <a:gd name="T13" fmla="*/ 29 h 263"/>
                <a:gd name="T14" fmla="*/ 204 w 208"/>
                <a:gd name="T15" fmla="*/ 31 h 263"/>
                <a:gd name="T16" fmla="*/ 208 w 208"/>
                <a:gd name="T17" fmla="*/ 33 h 263"/>
                <a:gd name="T18" fmla="*/ 206 w 208"/>
                <a:gd name="T19" fmla="*/ 57 h 263"/>
                <a:gd name="T20" fmla="*/ 204 w 208"/>
                <a:gd name="T21" fmla="*/ 83 h 263"/>
                <a:gd name="T22" fmla="*/ 200 w 208"/>
                <a:gd name="T23" fmla="*/ 112 h 263"/>
                <a:gd name="T24" fmla="*/ 195 w 208"/>
                <a:gd name="T25" fmla="*/ 138 h 263"/>
                <a:gd name="T26" fmla="*/ 188 w 208"/>
                <a:gd name="T27" fmla="*/ 169 h 263"/>
                <a:gd name="T28" fmla="*/ 182 w 208"/>
                <a:gd name="T29" fmla="*/ 200 h 263"/>
                <a:gd name="T30" fmla="*/ 175 w 208"/>
                <a:gd name="T31" fmla="*/ 230 h 263"/>
                <a:gd name="T32" fmla="*/ 166 w 208"/>
                <a:gd name="T33" fmla="*/ 263 h 263"/>
                <a:gd name="T34" fmla="*/ 155 w 208"/>
                <a:gd name="T35" fmla="*/ 261 h 263"/>
                <a:gd name="T36" fmla="*/ 144 w 208"/>
                <a:gd name="T37" fmla="*/ 257 h 263"/>
                <a:gd name="T38" fmla="*/ 133 w 208"/>
                <a:gd name="T39" fmla="*/ 255 h 263"/>
                <a:gd name="T40" fmla="*/ 122 w 208"/>
                <a:gd name="T41" fmla="*/ 252 h 263"/>
                <a:gd name="T42" fmla="*/ 113 w 208"/>
                <a:gd name="T43" fmla="*/ 248 h 263"/>
                <a:gd name="T44" fmla="*/ 102 w 208"/>
                <a:gd name="T45" fmla="*/ 246 h 263"/>
                <a:gd name="T46" fmla="*/ 91 w 208"/>
                <a:gd name="T47" fmla="*/ 241 h 263"/>
                <a:gd name="T48" fmla="*/ 80 w 208"/>
                <a:gd name="T49" fmla="*/ 237 h 263"/>
                <a:gd name="T50" fmla="*/ 69 w 208"/>
                <a:gd name="T51" fmla="*/ 235 h 263"/>
                <a:gd name="T52" fmla="*/ 60 w 208"/>
                <a:gd name="T53" fmla="*/ 230 h 263"/>
                <a:gd name="T54" fmla="*/ 49 w 208"/>
                <a:gd name="T55" fmla="*/ 226 h 263"/>
                <a:gd name="T56" fmla="*/ 40 w 208"/>
                <a:gd name="T57" fmla="*/ 222 h 263"/>
                <a:gd name="T58" fmla="*/ 29 w 208"/>
                <a:gd name="T59" fmla="*/ 217 h 263"/>
                <a:gd name="T60" fmla="*/ 20 w 208"/>
                <a:gd name="T61" fmla="*/ 211 h 263"/>
                <a:gd name="T62" fmla="*/ 9 w 208"/>
                <a:gd name="T63" fmla="*/ 206 h 263"/>
                <a:gd name="T64" fmla="*/ 0 w 208"/>
                <a:gd name="T65" fmla="*/ 202 h 263"/>
                <a:gd name="T66" fmla="*/ 7 w 208"/>
                <a:gd name="T67" fmla="*/ 187 h 263"/>
                <a:gd name="T68" fmla="*/ 13 w 208"/>
                <a:gd name="T69" fmla="*/ 171 h 263"/>
                <a:gd name="T70" fmla="*/ 22 w 208"/>
                <a:gd name="T71" fmla="*/ 156 h 263"/>
                <a:gd name="T72" fmla="*/ 29 w 208"/>
                <a:gd name="T73" fmla="*/ 140 h 263"/>
                <a:gd name="T74" fmla="*/ 36 w 208"/>
                <a:gd name="T75" fmla="*/ 127 h 263"/>
                <a:gd name="T76" fmla="*/ 42 w 208"/>
                <a:gd name="T77" fmla="*/ 112 h 263"/>
                <a:gd name="T78" fmla="*/ 51 w 208"/>
                <a:gd name="T79" fmla="*/ 99 h 263"/>
                <a:gd name="T80" fmla="*/ 60 w 208"/>
                <a:gd name="T81" fmla="*/ 86 h 263"/>
                <a:gd name="T82" fmla="*/ 67 w 208"/>
                <a:gd name="T83" fmla="*/ 72 h 263"/>
                <a:gd name="T84" fmla="*/ 75 w 208"/>
                <a:gd name="T85" fmla="*/ 61 h 263"/>
                <a:gd name="T86" fmla="*/ 84 w 208"/>
                <a:gd name="T87" fmla="*/ 50 h 263"/>
                <a:gd name="T88" fmla="*/ 91 w 208"/>
                <a:gd name="T89" fmla="*/ 40 h 263"/>
                <a:gd name="T90" fmla="*/ 100 w 208"/>
                <a:gd name="T91" fmla="*/ 29 h 263"/>
                <a:gd name="T92" fmla="*/ 109 w 208"/>
                <a:gd name="T93" fmla="*/ 18 h 263"/>
                <a:gd name="T94" fmla="*/ 118 w 208"/>
                <a:gd name="T95" fmla="*/ 9 h 263"/>
                <a:gd name="T96" fmla="*/ 126 w 208"/>
                <a:gd name="T97" fmla="*/ 0 h 263"/>
                <a:gd name="T98" fmla="*/ 131 w 208"/>
                <a:gd name="T99" fmla="*/ 2 h 263"/>
                <a:gd name="T100" fmla="*/ 138 w 208"/>
                <a:gd name="T101" fmla="*/ 4 h 263"/>
                <a:gd name="T102" fmla="*/ 142 w 208"/>
                <a:gd name="T103" fmla="*/ 7 h 263"/>
                <a:gd name="T104" fmla="*/ 146 w 208"/>
                <a:gd name="T105" fmla="*/ 9 h 263"/>
                <a:gd name="T106" fmla="*/ 153 w 208"/>
                <a:gd name="T107" fmla="*/ 13 h 263"/>
                <a:gd name="T108" fmla="*/ 157 w 208"/>
                <a:gd name="T109" fmla="*/ 13 h 263"/>
                <a:gd name="T110" fmla="*/ 164 w 208"/>
                <a:gd name="T111" fmla="*/ 18 h 263"/>
                <a:gd name="T112" fmla="*/ 169 w 208"/>
                <a:gd name="T113" fmla="*/ 20 h 263"/>
                <a:gd name="T114" fmla="*/ 169 w 208"/>
                <a:gd name="T115" fmla="*/ 20 h 26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8"/>
                <a:gd name="T175" fmla="*/ 0 h 263"/>
                <a:gd name="T176" fmla="*/ 208 w 208"/>
                <a:gd name="T177" fmla="*/ 263 h 26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8" h="263">
                  <a:moveTo>
                    <a:pt x="169" y="20"/>
                  </a:moveTo>
                  <a:lnTo>
                    <a:pt x="175" y="22"/>
                  </a:lnTo>
                  <a:lnTo>
                    <a:pt x="180" y="24"/>
                  </a:lnTo>
                  <a:lnTo>
                    <a:pt x="184" y="24"/>
                  </a:lnTo>
                  <a:lnTo>
                    <a:pt x="188" y="26"/>
                  </a:lnTo>
                  <a:lnTo>
                    <a:pt x="193" y="29"/>
                  </a:lnTo>
                  <a:lnTo>
                    <a:pt x="197" y="29"/>
                  </a:lnTo>
                  <a:lnTo>
                    <a:pt x="204" y="31"/>
                  </a:lnTo>
                  <a:lnTo>
                    <a:pt x="208" y="33"/>
                  </a:lnTo>
                  <a:lnTo>
                    <a:pt x="206" y="57"/>
                  </a:lnTo>
                  <a:lnTo>
                    <a:pt x="204" y="83"/>
                  </a:lnTo>
                  <a:lnTo>
                    <a:pt x="200" y="112"/>
                  </a:lnTo>
                  <a:lnTo>
                    <a:pt x="195" y="138"/>
                  </a:lnTo>
                  <a:lnTo>
                    <a:pt x="188" y="169"/>
                  </a:lnTo>
                  <a:lnTo>
                    <a:pt x="182" y="200"/>
                  </a:lnTo>
                  <a:lnTo>
                    <a:pt x="175" y="230"/>
                  </a:lnTo>
                  <a:lnTo>
                    <a:pt x="166" y="263"/>
                  </a:lnTo>
                  <a:lnTo>
                    <a:pt x="155" y="261"/>
                  </a:lnTo>
                  <a:lnTo>
                    <a:pt x="144" y="257"/>
                  </a:lnTo>
                  <a:lnTo>
                    <a:pt x="133" y="255"/>
                  </a:lnTo>
                  <a:lnTo>
                    <a:pt x="122" y="252"/>
                  </a:lnTo>
                  <a:lnTo>
                    <a:pt x="113" y="248"/>
                  </a:lnTo>
                  <a:lnTo>
                    <a:pt x="102" y="246"/>
                  </a:lnTo>
                  <a:lnTo>
                    <a:pt x="91" y="241"/>
                  </a:lnTo>
                  <a:lnTo>
                    <a:pt x="80" y="237"/>
                  </a:lnTo>
                  <a:lnTo>
                    <a:pt x="69" y="235"/>
                  </a:lnTo>
                  <a:lnTo>
                    <a:pt x="60" y="230"/>
                  </a:lnTo>
                  <a:lnTo>
                    <a:pt x="49" y="226"/>
                  </a:lnTo>
                  <a:lnTo>
                    <a:pt x="40" y="222"/>
                  </a:lnTo>
                  <a:lnTo>
                    <a:pt x="29" y="217"/>
                  </a:lnTo>
                  <a:lnTo>
                    <a:pt x="20" y="211"/>
                  </a:lnTo>
                  <a:lnTo>
                    <a:pt x="9" y="206"/>
                  </a:lnTo>
                  <a:lnTo>
                    <a:pt x="0" y="202"/>
                  </a:lnTo>
                  <a:lnTo>
                    <a:pt x="7" y="187"/>
                  </a:lnTo>
                  <a:lnTo>
                    <a:pt x="13" y="171"/>
                  </a:lnTo>
                  <a:lnTo>
                    <a:pt x="22" y="156"/>
                  </a:lnTo>
                  <a:lnTo>
                    <a:pt x="29" y="140"/>
                  </a:lnTo>
                  <a:lnTo>
                    <a:pt x="36" y="127"/>
                  </a:lnTo>
                  <a:lnTo>
                    <a:pt x="42" y="112"/>
                  </a:lnTo>
                  <a:lnTo>
                    <a:pt x="51" y="99"/>
                  </a:lnTo>
                  <a:lnTo>
                    <a:pt x="60" y="86"/>
                  </a:lnTo>
                  <a:lnTo>
                    <a:pt x="67" y="72"/>
                  </a:lnTo>
                  <a:lnTo>
                    <a:pt x="75" y="61"/>
                  </a:lnTo>
                  <a:lnTo>
                    <a:pt x="84" y="50"/>
                  </a:lnTo>
                  <a:lnTo>
                    <a:pt x="91" y="40"/>
                  </a:lnTo>
                  <a:lnTo>
                    <a:pt x="100" y="29"/>
                  </a:lnTo>
                  <a:lnTo>
                    <a:pt x="109" y="18"/>
                  </a:lnTo>
                  <a:lnTo>
                    <a:pt x="118" y="9"/>
                  </a:lnTo>
                  <a:lnTo>
                    <a:pt x="126" y="0"/>
                  </a:lnTo>
                  <a:lnTo>
                    <a:pt x="131" y="2"/>
                  </a:lnTo>
                  <a:lnTo>
                    <a:pt x="138" y="4"/>
                  </a:lnTo>
                  <a:lnTo>
                    <a:pt x="142" y="7"/>
                  </a:lnTo>
                  <a:lnTo>
                    <a:pt x="146" y="9"/>
                  </a:lnTo>
                  <a:lnTo>
                    <a:pt x="153" y="13"/>
                  </a:lnTo>
                  <a:lnTo>
                    <a:pt x="157" y="13"/>
                  </a:lnTo>
                  <a:lnTo>
                    <a:pt x="164" y="18"/>
                  </a:lnTo>
                  <a:lnTo>
                    <a:pt x="169" y="20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9" name="Freeform 14"/>
            <p:cNvSpPr>
              <a:spLocks/>
            </p:cNvSpPr>
            <p:nvPr/>
          </p:nvSpPr>
          <p:spPr bwMode="auto">
            <a:xfrm>
              <a:off x="818" y="231"/>
              <a:ext cx="117" cy="234"/>
            </a:xfrm>
            <a:custGeom>
              <a:avLst/>
              <a:gdLst>
                <a:gd name="T0" fmla="*/ 42 w 117"/>
                <a:gd name="T1" fmla="*/ 0 h 234"/>
                <a:gd name="T2" fmla="*/ 48 w 117"/>
                <a:gd name="T3" fmla="*/ 0 h 234"/>
                <a:gd name="T4" fmla="*/ 53 w 117"/>
                <a:gd name="T5" fmla="*/ 2 h 234"/>
                <a:gd name="T6" fmla="*/ 57 w 117"/>
                <a:gd name="T7" fmla="*/ 4 h 234"/>
                <a:gd name="T8" fmla="*/ 64 w 117"/>
                <a:gd name="T9" fmla="*/ 4 h 234"/>
                <a:gd name="T10" fmla="*/ 68 w 117"/>
                <a:gd name="T11" fmla="*/ 4 h 234"/>
                <a:gd name="T12" fmla="*/ 73 w 117"/>
                <a:gd name="T13" fmla="*/ 6 h 234"/>
                <a:gd name="T14" fmla="*/ 79 w 117"/>
                <a:gd name="T15" fmla="*/ 6 h 234"/>
                <a:gd name="T16" fmla="*/ 84 w 117"/>
                <a:gd name="T17" fmla="*/ 6 h 234"/>
                <a:gd name="T18" fmla="*/ 95 w 117"/>
                <a:gd name="T19" fmla="*/ 30 h 234"/>
                <a:gd name="T20" fmla="*/ 104 w 117"/>
                <a:gd name="T21" fmla="*/ 57 h 234"/>
                <a:gd name="T22" fmla="*/ 111 w 117"/>
                <a:gd name="T23" fmla="*/ 85 h 234"/>
                <a:gd name="T24" fmla="*/ 115 w 117"/>
                <a:gd name="T25" fmla="*/ 114 h 234"/>
                <a:gd name="T26" fmla="*/ 117 w 117"/>
                <a:gd name="T27" fmla="*/ 142 h 234"/>
                <a:gd name="T28" fmla="*/ 117 w 117"/>
                <a:gd name="T29" fmla="*/ 171 h 234"/>
                <a:gd name="T30" fmla="*/ 117 w 117"/>
                <a:gd name="T31" fmla="*/ 201 h 234"/>
                <a:gd name="T32" fmla="*/ 113 w 117"/>
                <a:gd name="T33" fmla="*/ 230 h 234"/>
                <a:gd name="T34" fmla="*/ 106 w 117"/>
                <a:gd name="T35" fmla="*/ 230 h 234"/>
                <a:gd name="T36" fmla="*/ 99 w 117"/>
                <a:gd name="T37" fmla="*/ 232 h 234"/>
                <a:gd name="T38" fmla="*/ 95 w 117"/>
                <a:gd name="T39" fmla="*/ 232 h 234"/>
                <a:gd name="T40" fmla="*/ 86 w 117"/>
                <a:gd name="T41" fmla="*/ 232 h 234"/>
                <a:gd name="T42" fmla="*/ 82 w 117"/>
                <a:gd name="T43" fmla="*/ 232 h 234"/>
                <a:gd name="T44" fmla="*/ 73 w 117"/>
                <a:gd name="T45" fmla="*/ 232 h 234"/>
                <a:gd name="T46" fmla="*/ 66 w 117"/>
                <a:gd name="T47" fmla="*/ 234 h 234"/>
                <a:gd name="T48" fmla="*/ 60 w 117"/>
                <a:gd name="T49" fmla="*/ 232 h 234"/>
                <a:gd name="T50" fmla="*/ 53 w 117"/>
                <a:gd name="T51" fmla="*/ 232 h 234"/>
                <a:gd name="T52" fmla="*/ 44 w 117"/>
                <a:gd name="T53" fmla="*/ 232 h 234"/>
                <a:gd name="T54" fmla="*/ 37 w 117"/>
                <a:gd name="T55" fmla="*/ 232 h 234"/>
                <a:gd name="T56" fmla="*/ 31 w 117"/>
                <a:gd name="T57" fmla="*/ 232 h 234"/>
                <a:gd name="T58" fmla="*/ 24 w 117"/>
                <a:gd name="T59" fmla="*/ 230 h 234"/>
                <a:gd name="T60" fmla="*/ 15 w 117"/>
                <a:gd name="T61" fmla="*/ 230 h 234"/>
                <a:gd name="T62" fmla="*/ 9 w 117"/>
                <a:gd name="T63" fmla="*/ 228 h 234"/>
                <a:gd name="T64" fmla="*/ 0 w 117"/>
                <a:gd name="T65" fmla="*/ 228 h 234"/>
                <a:gd name="T66" fmla="*/ 9 w 117"/>
                <a:gd name="T67" fmla="*/ 197 h 234"/>
                <a:gd name="T68" fmla="*/ 17 w 117"/>
                <a:gd name="T69" fmla="*/ 166 h 234"/>
                <a:gd name="T70" fmla="*/ 24 w 117"/>
                <a:gd name="T71" fmla="*/ 136 h 234"/>
                <a:gd name="T72" fmla="*/ 31 w 117"/>
                <a:gd name="T73" fmla="*/ 105 h 234"/>
                <a:gd name="T74" fmla="*/ 35 w 117"/>
                <a:gd name="T75" fmla="*/ 79 h 234"/>
                <a:gd name="T76" fmla="*/ 37 w 117"/>
                <a:gd name="T77" fmla="*/ 50 h 234"/>
                <a:gd name="T78" fmla="*/ 40 w 117"/>
                <a:gd name="T79" fmla="*/ 24 h 234"/>
                <a:gd name="T80" fmla="*/ 42 w 117"/>
                <a:gd name="T81" fmla="*/ 0 h 234"/>
                <a:gd name="T82" fmla="*/ 42 w 117"/>
                <a:gd name="T83" fmla="*/ 0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7"/>
                <a:gd name="T127" fmla="*/ 0 h 234"/>
                <a:gd name="T128" fmla="*/ 117 w 117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7" h="234">
                  <a:moveTo>
                    <a:pt x="42" y="0"/>
                  </a:moveTo>
                  <a:lnTo>
                    <a:pt x="48" y="0"/>
                  </a:lnTo>
                  <a:lnTo>
                    <a:pt x="53" y="2"/>
                  </a:lnTo>
                  <a:lnTo>
                    <a:pt x="57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3" y="6"/>
                  </a:lnTo>
                  <a:lnTo>
                    <a:pt x="79" y="6"/>
                  </a:lnTo>
                  <a:lnTo>
                    <a:pt x="84" y="6"/>
                  </a:lnTo>
                  <a:lnTo>
                    <a:pt x="95" y="30"/>
                  </a:lnTo>
                  <a:lnTo>
                    <a:pt x="104" y="57"/>
                  </a:lnTo>
                  <a:lnTo>
                    <a:pt x="111" y="85"/>
                  </a:lnTo>
                  <a:lnTo>
                    <a:pt x="115" y="114"/>
                  </a:lnTo>
                  <a:lnTo>
                    <a:pt x="117" y="142"/>
                  </a:lnTo>
                  <a:lnTo>
                    <a:pt x="117" y="171"/>
                  </a:lnTo>
                  <a:lnTo>
                    <a:pt x="117" y="201"/>
                  </a:lnTo>
                  <a:lnTo>
                    <a:pt x="113" y="230"/>
                  </a:lnTo>
                  <a:lnTo>
                    <a:pt x="106" y="230"/>
                  </a:lnTo>
                  <a:lnTo>
                    <a:pt x="99" y="232"/>
                  </a:lnTo>
                  <a:lnTo>
                    <a:pt x="95" y="232"/>
                  </a:lnTo>
                  <a:lnTo>
                    <a:pt x="86" y="232"/>
                  </a:lnTo>
                  <a:lnTo>
                    <a:pt x="82" y="232"/>
                  </a:lnTo>
                  <a:lnTo>
                    <a:pt x="73" y="232"/>
                  </a:lnTo>
                  <a:lnTo>
                    <a:pt x="66" y="234"/>
                  </a:lnTo>
                  <a:lnTo>
                    <a:pt x="60" y="232"/>
                  </a:lnTo>
                  <a:lnTo>
                    <a:pt x="53" y="232"/>
                  </a:lnTo>
                  <a:lnTo>
                    <a:pt x="44" y="232"/>
                  </a:lnTo>
                  <a:lnTo>
                    <a:pt x="37" y="232"/>
                  </a:lnTo>
                  <a:lnTo>
                    <a:pt x="31" y="232"/>
                  </a:lnTo>
                  <a:lnTo>
                    <a:pt x="24" y="230"/>
                  </a:lnTo>
                  <a:lnTo>
                    <a:pt x="15" y="230"/>
                  </a:lnTo>
                  <a:lnTo>
                    <a:pt x="9" y="228"/>
                  </a:lnTo>
                  <a:lnTo>
                    <a:pt x="0" y="228"/>
                  </a:lnTo>
                  <a:lnTo>
                    <a:pt x="9" y="197"/>
                  </a:lnTo>
                  <a:lnTo>
                    <a:pt x="17" y="166"/>
                  </a:lnTo>
                  <a:lnTo>
                    <a:pt x="24" y="136"/>
                  </a:lnTo>
                  <a:lnTo>
                    <a:pt x="31" y="105"/>
                  </a:lnTo>
                  <a:lnTo>
                    <a:pt x="35" y="79"/>
                  </a:lnTo>
                  <a:lnTo>
                    <a:pt x="37" y="50"/>
                  </a:lnTo>
                  <a:lnTo>
                    <a:pt x="40" y="2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0" name="Freeform 13"/>
            <p:cNvSpPr>
              <a:spLocks/>
            </p:cNvSpPr>
            <p:nvPr/>
          </p:nvSpPr>
          <p:spPr bwMode="auto">
            <a:xfrm>
              <a:off x="855" y="152"/>
              <a:ext cx="31" cy="57"/>
            </a:xfrm>
            <a:custGeom>
              <a:avLst/>
              <a:gdLst>
                <a:gd name="T0" fmla="*/ 5 w 31"/>
                <a:gd name="T1" fmla="*/ 52 h 57"/>
                <a:gd name="T2" fmla="*/ 5 w 31"/>
                <a:gd name="T3" fmla="*/ 41 h 57"/>
                <a:gd name="T4" fmla="*/ 3 w 31"/>
                <a:gd name="T5" fmla="*/ 26 h 57"/>
                <a:gd name="T6" fmla="*/ 3 w 31"/>
                <a:gd name="T7" fmla="*/ 10 h 57"/>
                <a:gd name="T8" fmla="*/ 0 w 31"/>
                <a:gd name="T9" fmla="*/ 0 h 57"/>
                <a:gd name="T10" fmla="*/ 5 w 31"/>
                <a:gd name="T11" fmla="*/ 6 h 57"/>
                <a:gd name="T12" fmla="*/ 9 w 31"/>
                <a:gd name="T13" fmla="*/ 13 h 57"/>
                <a:gd name="T14" fmla="*/ 14 w 31"/>
                <a:gd name="T15" fmla="*/ 19 h 57"/>
                <a:gd name="T16" fmla="*/ 16 w 31"/>
                <a:gd name="T17" fmla="*/ 28 h 57"/>
                <a:gd name="T18" fmla="*/ 20 w 31"/>
                <a:gd name="T19" fmla="*/ 37 h 57"/>
                <a:gd name="T20" fmla="*/ 25 w 31"/>
                <a:gd name="T21" fmla="*/ 43 h 57"/>
                <a:gd name="T22" fmla="*/ 29 w 31"/>
                <a:gd name="T23" fmla="*/ 52 h 57"/>
                <a:gd name="T24" fmla="*/ 31 w 31"/>
                <a:gd name="T25" fmla="*/ 57 h 57"/>
                <a:gd name="T26" fmla="*/ 29 w 31"/>
                <a:gd name="T27" fmla="*/ 57 h 57"/>
                <a:gd name="T28" fmla="*/ 25 w 31"/>
                <a:gd name="T29" fmla="*/ 57 h 57"/>
                <a:gd name="T30" fmla="*/ 23 w 31"/>
                <a:gd name="T31" fmla="*/ 57 h 57"/>
                <a:gd name="T32" fmla="*/ 18 w 31"/>
                <a:gd name="T33" fmla="*/ 54 h 57"/>
                <a:gd name="T34" fmla="*/ 16 w 31"/>
                <a:gd name="T35" fmla="*/ 54 h 57"/>
                <a:gd name="T36" fmla="*/ 11 w 31"/>
                <a:gd name="T37" fmla="*/ 54 h 57"/>
                <a:gd name="T38" fmla="*/ 9 w 31"/>
                <a:gd name="T39" fmla="*/ 52 h 57"/>
                <a:gd name="T40" fmla="*/ 5 w 31"/>
                <a:gd name="T41" fmla="*/ 52 h 57"/>
                <a:gd name="T42" fmla="*/ 5 w 31"/>
                <a:gd name="T43" fmla="*/ 52 h 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1"/>
                <a:gd name="T67" fmla="*/ 0 h 57"/>
                <a:gd name="T68" fmla="*/ 31 w 31"/>
                <a:gd name="T69" fmla="*/ 57 h 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1" h="57">
                  <a:moveTo>
                    <a:pt x="5" y="52"/>
                  </a:moveTo>
                  <a:lnTo>
                    <a:pt x="5" y="41"/>
                  </a:lnTo>
                  <a:lnTo>
                    <a:pt x="3" y="26"/>
                  </a:lnTo>
                  <a:lnTo>
                    <a:pt x="3" y="10"/>
                  </a:lnTo>
                  <a:lnTo>
                    <a:pt x="0" y="0"/>
                  </a:lnTo>
                  <a:lnTo>
                    <a:pt x="5" y="6"/>
                  </a:lnTo>
                  <a:lnTo>
                    <a:pt x="9" y="13"/>
                  </a:lnTo>
                  <a:lnTo>
                    <a:pt x="14" y="19"/>
                  </a:lnTo>
                  <a:lnTo>
                    <a:pt x="16" y="28"/>
                  </a:lnTo>
                  <a:lnTo>
                    <a:pt x="20" y="37"/>
                  </a:lnTo>
                  <a:lnTo>
                    <a:pt x="25" y="43"/>
                  </a:lnTo>
                  <a:lnTo>
                    <a:pt x="29" y="52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11" y="54"/>
                  </a:lnTo>
                  <a:lnTo>
                    <a:pt x="9" y="52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1" name="Freeform 12"/>
            <p:cNvSpPr>
              <a:spLocks/>
            </p:cNvSpPr>
            <p:nvPr/>
          </p:nvSpPr>
          <p:spPr bwMode="auto">
            <a:xfrm>
              <a:off x="882" y="158"/>
              <a:ext cx="58" cy="53"/>
            </a:xfrm>
            <a:custGeom>
              <a:avLst/>
              <a:gdLst>
                <a:gd name="T0" fmla="*/ 0 w 58"/>
                <a:gd name="T1" fmla="*/ 0 h 53"/>
                <a:gd name="T2" fmla="*/ 7 w 58"/>
                <a:gd name="T3" fmla="*/ 4 h 53"/>
                <a:gd name="T4" fmla="*/ 15 w 58"/>
                <a:gd name="T5" fmla="*/ 11 h 53"/>
                <a:gd name="T6" fmla="*/ 22 w 58"/>
                <a:gd name="T7" fmla="*/ 15 h 53"/>
                <a:gd name="T8" fmla="*/ 31 w 58"/>
                <a:gd name="T9" fmla="*/ 22 h 53"/>
                <a:gd name="T10" fmla="*/ 38 w 58"/>
                <a:gd name="T11" fmla="*/ 29 h 53"/>
                <a:gd name="T12" fmla="*/ 44 w 58"/>
                <a:gd name="T13" fmla="*/ 35 h 53"/>
                <a:gd name="T14" fmla="*/ 51 w 58"/>
                <a:gd name="T15" fmla="*/ 42 h 53"/>
                <a:gd name="T16" fmla="*/ 58 w 58"/>
                <a:gd name="T17" fmla="*/ 51 h 53"/>
                <a:gd name="T18" fmla="*/ 55 w 58"/>
                <a:gd name="T19" fmla="*/ 51 h 53"/>
                <a:gd name="T20" fmla="*/ 53 w 58"/>
                <a:gd name="T21" fmla="*/ 51 h 53"/>
                <a:gd name="T22" fmla="*/ 51 w 58"/>
                <a:gd name="T23" fmla="*/ 53 h 53"/>
                <a:gd name="T24" fmla="*/ 49 w 58"/>
                <a:gd name="T25" fmla="*/ 53 h 53"/>
                <a:gd name="T26" fmla="*/ 44 w 58"/>
                <a:gd name="T27" fmla="*/ 53 h 53"/>
                <a:gd name="T28" fmla="*/ 42 w 58"/>
                <a:gd name="T29" fmla="*/ 53 h 53"/>
                <a:gd name="T30" fmla="*/ 40 w 58"/>
                <a:gd name="T31" fmla="*/ 53 h 53"/>
                <a:gd name="T32" fmla="*/ 35 w 58"/>
                <a:gd name="T33" fmla="*/ 53 h 53"/>
                <a:gd name="T34" fmla="*/ 31 w 58"/>
                <a:gd name="T35" fmla="*/ 46 h 53"/>
                <a:gd name="T36" fmla="*/ 27 w 58"/>
                <a:gd name="T37" fmla="*/ 40 h 53"/>
                <a:gd name="T38" fmla="*/ 22 w 58"/>
                <a:gd name="T39" fmla="*/ 33 h 53"/>
                <a:gd name="T40" fmla="*/ 18 w 58"/>
                <a:gd name="T41" fmla="*/ 26 h 53"/>
                <a:gd name="T42" fmla="*/ 13 w 58"/>
                <a:gd name="T43" fmla="*/ 20 h 53"/>
                <a:gd name="T44" fmla="*/ 9 w 58"/>
                <a:gd name="T45" fmla="*/ 11 h 53"/>
                <a:gd name="T46" fmla="*/ 4 w 58"/>
                <a:gd name="T47" fmla="*/ 7 h 53"/>
                <a:gd name="T48" fmla="*/ 0 w 58"/>
                <a:gd name="T49" fmla="*/ 0 h 53"/>
                <a:gd name="T50" fmla="*/ 0 w 58"/>
                <a:gd name="T51" fmla="*/ 0 h 5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8"/>
                <a:gd name="T79" fmla="*/ 0 h 53"/>
                <a:gd name="T80" fmla="*/ 58 w 58"/>
                <a:gd name="T81" fmla="*/ 53 h 5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8" h="53">
                  <a:moveTo>
                    <a:pt x="0" y="0"/>
                  </a:moveTo>
                  <a:lnTo>
                    <a:pt x="7" y="4"/>
                  </a:lnTo>
                  <a:lnTo>
                    <a:pt x="15" y="11"/>
                  </a:lnTo>
                  <a:lnTo>
                    <a:pt x="22" y="15"/>
                  </a:lnTo>
                  <a:lnTo>
                    <a:pt x="31" y="22"/>
                  </a:lnTo>
                  <a:lnTo>
                    <a:pt x="38" y="29"/>
                  </a:lnTo>
                  <a:lnTo>
                    <a:pt x="44" y="35"/>
                  </a:lnTo>
                  <a:lnTo>
                    <a:pt x="51" y="42"/>
                  </a:lnTo>
                  <a:lnTo>
                    <a:pt x="58" y="51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51" y="53"/>
                  </a:lnTo>
                  <a:lnTo>
                    <a:pt x="49" y="53"/>
                  </a:lnTo>
                  <a:lnTo>
                    <a:pt x="44" y="53"/>
                  </a:lnTo>
                  <a:lnTo>
                    <a:pt x="42" y="53"/>
                  </a:lnTo>
                  <a:lnTo>
                    <a:pt x="40" y="53"/>
                  </a:lnTo>
                  <a:lnTo>
                    <a:pt x="35" y="53"/>
                  </a:lnTo>
                  <a:lnTo>
                    <a:pt x="31" y="46"/>
                  </a:lnTo>
                  <a:lnTo>
                    <a:pt x="27" y="40"/>
                  </a:lnTo>
                  <a:lnTo>
                    <a:pt x="22" y="33"/>
                  </a:lnTo>
                  <a:lnTo>
                    <a:pt x="18" y="26"/>
                  </a:lnTo>
                  <a:lnTo>
                    <a:pt x="13" y="20"/>
                  </a:lnTo>
                  <a:lnTo>
                    <a:pt x="9" y="11"/>
                  </a:lnTo>
                  <a:lnTo>
                    <a:pt x="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2" name="Freeform 11"/>
            <p:cNvSpPr>
              <a:spLocks/>
            </p:cNvSpPr>
            <p:nvPr/>
          </p:nvSpPr>
          <p:spPr bwMode="auto">
            <a:xfrm>
              <a:off x="731" y="127"/>
              <a:ext cx="69" cy="31"/>
            </a:xfrm>
            <a:custGeom>
              <a:avLst/>
              <a:gdLst>
                <a:gd name="T0" fmla="*/ 69 w 69"/>
                <a:gd name="T1" fmla="*/ 0 h 31"/>
                <a:gd name="T2" fmla="*/ 65 w 69"/>
                <a:gd name="T3" fmla="*/ 5 h 31"/>
                <a:gd name="T4" fmla="*/ 58 w 69"/>
                <a:gd name="T5" fmla="*/ 7 h 31"/>
                <a:gd name="T6" fmla="*/ 51 w 69"/>
                <a:gd name="T7" fmla="*/ 11 h 31"/>
                <a:gd name="T8" fmla="*/ 45 w 69"/>
                <a:gd name="T9" fmla="*/ 16 h 31"/>
                <a:gd name="T10" fmla="*/ 38 w 69"/>
                <a:gd name="T11" fmla="*/ 20 h 31"/>
                <a:gd name="T12" fmla="*/ 31 w 69"/>
                <a:gd name="T13" fmla="*/ 25 h 31"/>
                <a:gd name="T14" fmla="*/ 25 w 69"/>
                <a:gd name="T15" fmla="*/ 27 h 31"/>
                <a:gd name="T16" fmla="*/ 20 w 69"/>
                <a:gd name="T17" fmla="*/ 31 h 31"/>
                <a:gd name="T18" fmla="*/ 18 w 69"/>
                <a:gd name="T19" fmla="*/ 29 h 31"/>
                <a:gd name="T20" fmla="*/ 16 w 69"/>
                <a:gd name="T21" fmla="*/ 29 h 31"/>
                <a:gd name="T22" fmla="*/ 11 w 69"/>
                <a:gd name="T23" fmla="*/ 27 h 31"/>
                <a:gd name="T24" fmla="*/ 9 w 69"/>
                <a:gd name="T25" fmla="*/ 25 h 31"/>
                <a:gd name="T26" fmla="*/ 7 w 69"/>
                <a:gd name="T27" fmla="*/ 22 h 31"/>
                <a:gd name="T28" fmla="*/ 5 w 69"/>
                <a:gd name="T29" fmla="*/ 20 h 31"/>
                <a:gd name="T30" fmla="*/ 2 w 69"/>
                <a:gd name="T31" fmla="*/ 20 h 31"/>
                <a:gd name="T32" fmla="*/ 0 w 69"/>
                <a:gd name="T33" fmla="*/ 18 h 31"/>
                <a:gd name="T34" fmla="*/ 7 w 69"/>
                <a:gd name="T35" fmla="*/ 16 h 31"/>
                <a:gd name="T36" fmla="*/ 16 w 69"/>
                <a:gd name="T37" fmla="*/ 14 h 31"/>
                <a:gd name="T38" fmla="*/ 25 w 69"/>
                <a:gd name="T39" fmla="*/ 11 h 31"/>
                <a:gd name="T40" fmla="*/ 34 w 69"/>
                <a:gd name="T41" fmla="*/ 9 h 31"/>
                <a:gd name="T42" fmla="*/ 45 w 69"/>
                <a:gd name="T43" fmla="*/ 5 h 31"/>
                <a:gd name="T44" fmla="*/ 53 w 69"/>
                <a:gd name="T45" fmla="*/ 3 h 31"/>
                <a:gd name="T46" fmla="*/ 62 w 69"/>
                <a:gd name="T47" fmla="*/ 3 h 31"/>
                <a:gd name="T48" fmla="*/ 69 w 69"/>
                <a:gd name="T49" fmla="*/ 0 h 31"/>
                <a:gd name="T50" fmla="*/ 69 w 69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31"/>
                <a:gd name="T80" fmla="*/ 69 w 69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31">
                  <a:moveTo>
                    <a:pt x="69" y="0"/>
                  </a:moveTo>
                  <a:lnTo>
                    <a:pt x="65" y="5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5" y="16"/>
                  </a:lnTo>
                  <a:lnTo>
                    <a:pt x="38" y="20"/>
                  </a:lnTo>
                  <a:lnTo>
                    <a:pt x="31" y="25"/>
                  </a:lnTo>
                  <a:lnTo>
                    <a:pt x="25" y="27"/>
                  </a:lnTo>
                  <a:lnTo>
                    <a:pt x="20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1" y="27"/>
                  </a:lnTo>
                  <a:lnTo>
                    <a:pt x="9" y="25"/>
                  </a:lnTo>
                  <a:lnTo>
                    <a:pt x="7" y="22"/>
                  </a:lnTo>
                  <a:lnTo>
                    <a:pt x="5" y="20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7" y="16"/>
                  </a:lnTo>
                  <a:lnTo>
                    <a:pt x="16" y="14"/>
                  </a:lnTo>
                  <a:lnTo>
                    <a:pt x="25" y="11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3" y="3"/>
                  </a:lnTo>
                  <a:lnTo>
                    <a:pt x="62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3" name="Freeform 10"/>
            <p:cNvSpPr>
              <a:spLocks/>
            </p:cNvSpPr>
            <p:nvPr/>
          </p:nvSpPr>
          <p:spPr bwMode="auto">
            <a:xfrm>
              <a:off x="516" y="156"/>
              <a:ext cx="215" cy="224"/>
            </a:xfrm>
            <a:custGeom>
              <a:avLst/>
              <a:gdLst>
                <a:gd name="T0" fmla="*/ 215 w 215"/>
                <a:gd name="T1" fmla="*/ 22 h 224"/>
                <a:gd name="T2" fmla="*/ 206 w 215"/>
                <a:gd name="T3" fmla="*/ 31 h 224"/>
                <a:gd name="T4" fmla="*/ 198 w 215"/>
                <a:gd name="T5" fmla="*/ 39 h 224"/>
                <a:gd name="T6" fmla="*/ 189 w 215"/>
                <a:gd name="T7" fmla="*/ 50 h 224"/>
                <a:gd name="T8" fmla="*/ 180 w 215"/>
                <a:gd name="T9" fmla="*/ 61 h 224"/>
                <a:gd name="T10" fmla="*/ 171 w 215"/>
                <a:gd name="T11" fmla="*/ 72 h 224"/>
                <a:gd name="T12" fmla="*/ 164 w 215"/>
                <a:gd name="T13" fmla="*/ 85 h 224"/>
                <a:gd name="T14" fmla="*/ 155 w 215"/>
                <a:gd name="T15" fmla="*/ 96 h 224"/>
                <a:gd name="T16" fmla="*/ 147 w 215"/>
                <a:gd name="T17" fmla="*/ 110 h 224"/>
                <a:gd name="T18" fmla="*/ 140 w 215"/>
                <a:gd name="T19" fmla="*/ 123 h 224"/>
                <a:gd name="T20" fmla="*/ 131 w 215"/>
                <a:gd name="T21" fmla="*/ 136 h 224"/>
                <a:gd name="T22" fmla="*/ 124 w 215"/>
                <a:gd name="T23" fmla="*/ 149 h 224"/>
                <a:gd name="T24" fmla="*/ 116 w 215"/>
                <a:gd name="T25" fmla="*/ 162 h 224"/>
                <a:gd name="T26" fmla="*/ 109 w 215"/>
                <a:gd name="T27" fmla="*/ 178 h 224"/>
                <a:gd name="T28" fmla="*/ 102 w 215"/>
                <a:gd name="T29" fmla="*/ 193 h 224"/>
                <a:gd name="T30" fmla="*/ 96 w 215"/>
                <a:gd name="T31" fmla="*/ 208 h 224"/>
                <a:gd name="T32" fmla="*/ 89 w 215"/>
                <a:gd name="T33" fmla="*/ 224 h 224"/>
                <a:gd name="T34" fmla="*/ 76 w 215"/>
                <a:gd name="T35" fmla="*/ 215 h 224"/>
                <a:gd name="T36" fmla="*/ 62 w 215"/>
                <a:gd name="T37" fmla="*/ 206 h 224"/>
                <a:gd name="T38" fmla="*/ 51 w 215"/>
                <a:gd name="T39" fmla="*/ 197 h 224"/>
                <a:gd name="T40" fmla="*/ 38 w 215"/>
                <a:gd name="T41" fmla="*/ 189 h 224"/>
                <a:gd name="T42" fmla="*/ 27 w 215"/>
                <a:gd name="T43" fmla="*/ 178 h 224"/>
                <a:gd name="T44" fmla="*/ 18 w 215"/>
                <a:gd name="T45" fmla="*/ 169 h 224"/>
                <a:gd name="T46" fmla="*/ 9 w 215"/>
                <a:gd name="T47" fmla="*/ 160 h 224"/>
                <a:gd name="T48" fmla="*/ 0 w 215"/>
                <a:gd name="T49" fmla="*/ 149 h 224"/>
                <a:gd name="T50" fmla="*/ 9 w 215"/>
                <a:gd name="T51" fmla="*/ 138 h 224"/>
                <a:gd name="T52" fmla="*/ 18 w 215"/>
                <a:gd name="T53" fmla="*/ 125 h 224"/>
                <a:gd name="T54" fmla="*/ 27 w 215"/>
                <a:gd name="T55" fmla="*/ 114 h 224"/>
                <a:gd name="T56" fmla="*/ 38 w 215"/>
                <a:gd name="T57" fmla="*/ 101 h 224"/>
                <a:gd name="T58" fmla="*/ 49 w 215"/>
                <a:gd name="T59" fmla="*/ 90 h 224"/>
                <a:gd name="T60" fmla="*/ 60 w 215"/>
                <a:gd name="T61" fmla="*/ 81 h 224"/>
                <a:gd name="T62" fmla="*/ 71 w 215"/>
                <a:gd name="T63" fmla="*/ 70 h 224"/>
                <a:gd name="T64" fmla="*/ 82 w 215"/>
                <a:gd name="T65" fmla="*/ 59 h 224"/>
                <a:gd name="T66" fmla="*/ 96 w 215"/>
                <a:gd name="T67" fmla="*/ 50 h 224"/>
                <a:gd name="T68" fmla="*/ 107 w 215"/>
                <a:gd name="T69" fmla="*/ 42 h 224"/>
                <a:gd name="T70" fmla="*/ 120 w 215"/>
                <a:gd name="T71" fmla="*/ 33 h 224"/>
                <a:gd name="T72" fmla="*/ 133 w 215"/>
                <a:gd name="T73" fmla="*/ 26 h 224"/>
                <a:gd name="T74" fmla="*/ 147 w 215"/>
                <a:gd name="T75" fmla="*/ 17 h 224"/>
                <a:gd name="T76" fmla="*/ 160 w 215"/>
                <a:gd name="T77" fmla="*/ 11 h 224"/>
                <a:gd name="T78" fmla="*/ 173 w 215"/>
                <a:gd name="T79" fmla="*/ 4 h 224"/>
                <a:gd name="T80" fmla="*/ 186 w 215"/>
                <a:gd name="T81" fmla="*/ 0 h 224"/>
                <a:gd name="T82" fmla="*/ 189 w 215"/>
                <a:gd name="T83" fmla="*/ 2 h 224"/>
                <a:gd name="T84" fmla="*/ 193 w 215"/>
                <a:gd name="T85" fmla="*/ 4 h 224"/>
                <a:gd name="T86" fmla="*/ 198 w 215"/>
                <a:gd name="T87" fmla="*/ 6 h 224"/>
                <a:gd name="T88" fmla="*/ 200 w 215"/>
                <a:gd name="T89" fmla="*/ 11 h 224"/>
                <a:gd name="T90" fmla="*/ 204 w 215"/>
                <a:gd name="T91" fmla="*/ 13 h 224"/>
                <a:gd name="T92" fmla="*/ 209 w 215"/>
                <a:gd name="T93" fmla="*/ 15 h 224"/>
                <a:gd name="T94" fmla="*/ 211 w 215"/>
                <a:gd name="T95" fmla="*/ 17 h 224"/>
                <a:gd name="T96" fmla="*/ 215 w 215"/>
                <a:gd name="T97" fmla="*/ 22 h 224"/>
                <a:gd name="T98" fmla="*/ 215 w 215"/>
                <a:gd name="T99" fmla="*/ 22 h 22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15"/>
                <a:gd name="T151" fmla="*/ 0 h 224"/>
                <a:gd name="T152" fmla="*/ 215 w 215"/>
                <a:gd name="T153" fmla="*/ 224 h 22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15" h="224">
                  <a:moveTo>
                    <a:pt x="215" y="22"/>
                  </a:moveTo>
                  <a:lnTo>
                    <a:pt x="206" y="31"/>
                  </a:lnTo>
                  <a:lnTo>
                    <a:pt x="198" y="39"/>
                  </a:lnTo>
                  <a:lnTo>
                    <a:pt x="189" y="50"/>
                  </a:lnTo>
                  <a:lnTo>
                    <a:pt x="180" y="61"/>
                  </a:lnTo>
                  <a:lnTo>
                    <a:pt x="171" y="72"/>
                  </a:lnTo>
                  <a:lnTo>
                    <a:pt x="164" y="85"/>
                  </a:lnTo>
                  <a:lnTo>
                    <a:pt x="155" y="96"/>
                  </a:lnTo>
                  <a:lnTo>
                    <a:pt x="147" y="110"/>
                  </a:lnTo>
                  <a:lnTo>
                    <a:pt x="140" y="123"/>
                  </a:lnTo>
                  <a:lnTo>
                    <a:pt x="131" y="136"/>
                  </a:lnTo>
                  <a:lnTo>
                    <a:pt x="124" y="149"/>
                  </a:lnTo>
                  <a:lnTo>
                    <a:pt x="116" y="162"/>
                  </a:lnTo>
                  <a:lnTo>
                    <a:pt x="109" y="178"/>
                  </a:lnTo>
                  <a:lnTo>
                    <a:pt x="102" y="193"/>
                  </a:lnTo>
                  <a:lnTo>
                    <a:pt x="96" y="208"/>
                  </a:lnTo>
                  <a:lnTo>
                    <a:pt x="89" y="224"/>
                  </a:lnTo>
                  <a:lnTo>
                    <a:pt x="76" y="215"/>
                  </a:lnTo>
                  <a:lnTo>
                    <a:pt x="62" y="206"/>
                  </a:lnTo>
                  <a:lnTo>
                    <a:pt x="51" y="197"/>
                  </a:lnTo>
                  <a:lnTo>
                    <a:pt x="38" y="189"/>
                  </a:lnTo>
                  <a:lnTo>
                    <a:pt x="27" y="178"/>
                  </a:lnTo>
                  <a:lnTo>
                    <a:pt x="18" y="169"/>
                  </a:lnTo>
                  <a:lnTo>
                    <a:pt x="9" y="160"/>
                  </a:lnTo>
                  <a:lnTo>
                    <a:pt x="0" y="149"/>
                  </a:lnTo>
                  <a:lnTo>
                    <a:pt x="9" y="138"/>
                  </a:lnTo>
                  <a:lnTo>
                    <a:pt x="18" y="125"/>
                  </a:lnTo>
                  <a:lnTo>
                    <a:pt x="27" y="114"/>
                  </a:lnTo>
                  <a:lnTo>
                    <a:pt x="38" y="101"/>
                  </a:lnTo>
                  <a:lnTo>
                    <a:pt x="49" y="90"/>
                  </a:lnTo>
                  <a:lnTo>
                    <a:pt x="60" y="81"/>
                  </a:lnTo>
                  <a:lnTo>
                    <a:pt x="71" y="70"/>
                  </a:lnTo>
                  <a:lnTo>
                    <a:pt x="82" y="59"/>
                  </a:lnTo>
                  <a:lnTo>
                    <a:pt x="96" y="50"/>
                  </a:lnTo>
                  <a:lnTo>
                    <a:pt x="107" y="42"/>
                  </a:lnTo>
                  <a:lnTo>
                    <a:pt x="120" y="33"/>
                  </a:lnTo>
                  <a:lnTo>
                    <a:pt x="133" y="26"/>
                  </a:lnTo>
                  <a:lnTo>
                    <a:pt x="147" y="17"/>
                  </a:lnTo>
                  <a:lnTo>
                    <a:pt x="160" y="11"/>
                  </a:lnTo>
                  <a:lnTo>
                    <a:pt x="173" y="4"/>
                  </a:lnTo>
                  <a:lnTo>
                    <a:pt x="186" y="0"/>
                  </a:lnTo>
                  <a:lnTo>
                    <a:pt x="189" y="2"/>
                  </a:lnTo>
                  <a:lnTo>
                    <a:pt x="193" y="4"/>
                  </a:lnTo>
                  <a:lnTo>
                    <a:pt x="198" y="6"/>
                  </a:lnTo>
                  <a:lnTo>
                    <a:pt x="200" y="11"/>
                  </a:lnTo>
                  <a:lnTo>
                    <a:pt x="204" y="13"/>
                  </a:lnTo>
                  <a:lnTo>
                    <a:pt x="209" y="15"/>
                  </a:lnTo>
                  <a:lnTo>
                    <a:pt x="211" y="17"/>
                  </a:lnTo>
                  <a:lnTo>
                    <a:pt x="215" y="22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4" name="Freeform 9"/>
            <p:cNvSpPr>
              <a:spLocks/>
            </p:cNvSpPr>
            <p:nvPr/>
          </p:nvSpPr>
          <p:spPr bwMode="auto">
            <a:xfrm>
              <a:off x="574" y="417"/>
              <a:ext cx="210" cy="244"/>
            </a:xfrm>
            <a:custGeom>
              <a:avLst/>
              <a:gdLst>
                <a:gd name="T0" fmla="*/ 13 w 210"/>
                <a:gd name="T1" fmla="*/ 108 h 244"/>
                <a:gd name="T2" fmla="*/ 15 w 210"/>
                <a:gd name="T3" fmla="*/ 94 h 244"/>
                <a:gd name="T4" fmla="*/ 20 w 210"/>
                <a:gd name="T5" fmla="*/ 79 h 244"/>
                <a:gd name="T6" fmla="*/ 24 w 210"/>
                <a:gd name="T7" fmla="*/ 66 h 244"/>
                <a:gd name="T8" fmla="*/ 26 w 210"/>
                <a:gd name="T9" fmla="*/ 53 h 244"/>
                <a:gd name="T10" fmla="*/ 31 w 210"/>
                <a:gd name="T11" fmla="*/ 40 h 244"/>
                <a:gd name="T12" fmla="*/ 35 w 210"/>
                <a:gd name="T13" fmla="*/ 26 h 244"/>
                <a:gd name="T14" fmla="*/ 40 w 210"/>
                <a:gd name="T15" fmla="*/ 13 h 244"/>
                <a:gd name="T16" fmla="*/ 44 w 210"/>
                <a:gd name="T17" fmla="*/ 0 h 244"/>
                <a:gd name="T18" fmla="*/ 53 w 210"/>
                <a:gd name="T19" fmla="*/ 4 h 244"/>
                <a:gd name="T20" fmla="*/ 64 w 210"/>
                <a:gd name="T21" fmla="*/ 11 h 244"/>
                <a:gd name="T22" fmla="*/ 73 w 210"/>
                <a:gd name="T23" fmla="*/ 15 h 244"/>
                <a:gd name="T24" fmla="*/ 82 w 210"/>
                <a:gd name="T25" fmla="*/ 20 h 244"/>
                <a:gd name="T26" fmla="*/ 93 w 210"/>
                <a:gd name="T27" fmla="*/ 24 h 244"/>
                <a:gd name="T28" fmla="*/ 104 w 210"/>
                <a:gd name="T29" fmla="*/ 29 h 244"/>
                <a:gd name="T30" fmla="*/ 113 w 210"/>
                <a:gd name="T31" fmla="*/ 33 h 244"/>
                <a:gd name="T32" fmla="*/ 124 w 210"/>
                <a:gd name="T33" fmla="*/ 37 h 244"/>
                <a:gd name="T34" fmla="*/ 135 w 210"/>
                <a:gd name="T35" fmla="*/ 40 h 244"/>
                <a:gd name="T36" fmla="*/ 146 w 210"/>
                <a:gd name="T37" fmla="*/ 44 h 244"/>
                <a:gd name="T38" fmla="*/ 157 w 210"/>
                <a:gd name="T39" fmla="*/ 48 h 244"/>
                <a:gd name="T40" fmla="*/ 168 w 210"/>
                <a:gd name="T41" fmla="*/ 50 h 244"/>
                <a:gd name="T42" fmla="*/ 177 w 210"/>
                <a:gd name="T43" fmla="*/ 53 h 244"/>
                <a:gd name="T44" fmla="*/ 188 w 210"/>
                <a:gd name="T45" fmla="*/ 57 h 244"/>
                <a:gd name="T46" fmla="*/ 199 w 210"/>
                <a:gd name="T47" fmla="*/ 59 h 244"/>
                <a:gd name="T48" fmla="*/ 210 w 210"/>
                <a:gd name="T49" fmla="*/ 61 h 244"/>
                <a:gd name="T50" fmla="*/ 206 w 210"/>
                <a:gd name="T51" fmla="*/ 75 h 244"/>
                <a:gd name="T52" fmla="*/ 202 w 210"/>
                <a:gd name="T53" fmla="*/ 88 h 244"/>
                <a:gd name="T54" fmla="*/ 197 w 210"/>
                <a:gd name="T55" fmla="*/ 103 h 244"/>
                <a:gd name="T56" fmla="*/ 193 w 210"/>
                <a:gd name="T57" fmla="*/ 116 h 244"/>
                <a:gd name="T58" fmla="*/ 186 w 210"/>
                <a:gd name="T59" fmla="*/ 129 h 244"/>
                <a:gd name="T60" fmla="*/ 182 w 210"/>
                <a:gd name="T61" fmla="*/ 143 h 244"/>
                <a:gd name="T62" fmla="*/ 177 w 210"/>
                <a:gd name="T63" fmla="*/ 158 h 244"/>
                <a:gd name="T64" fmla="*/ 171 w 210"/>
                <a:gd name="T65" fmla="*/ 171 h 244"/>
                <a:gd name="T66" fmla="*/ 166 w 210"/>
                <a:gd name="T67" fmla="*/ 180 h 244"/>
                <a:gd name="T68" fmla="*/ 162 w 210"/>
                <a:gd name="T69" fmla="*/ 191 h 244"/>
                <a:gd name="T70" fmla="*/ 157 w 210"/>
                <a:gd name="T71" fmla="*/ 200 h 244"/>
                <a:gd name="T72" fmla="*/ 153 w 210"/>
                <a:gd name="T73" fmla="*/ 208 h 244"/>
                <a:gd name="T74" fmla="*/ 148 w 210"/>
                <a:gd name="T75" fmla="*/ 217 h 244"/>
                <a:gd name="T76" fmla="*/ 142 w 210"/>
                <a:gd name="T77" fmla="*/ 226 h 244"/>
                <a:gd name="T78" fmla="*/ 137 w 210"/>
                <a:gd name="T79" fmla="*/ 235 h 244"/>
                <a:gd name="T80" fmla="*/ 133 w 210"/>
                <a:gd name="T81" fmla="*/ 244 h 244"/>
                <a:gd name="T82" fmla="*/ 124 w 210"/>
                <a:gd name="T83" fmla="*/ 241 h 244"/>
                <a:gd name="T84" fmla="*/ 115 w 210"/>
                <a:gd name="T85" fmla="*/ 239 h 244"/>
                <a:gd name="T86" fmla="*/ 106 w 210"/>
                <a:gd name="T87" fmla="*/ 237 h 244"/>
                <a:gd name="T88" fmla="*/ 97 w 210"/>
                <a:gd name="T89" fmla="*/ 235 h 244"/>
                <a:gd name="T90" fmla="*/ 89 w 210"/>
                <a:gd name="T91" fmla="*/ 233 h 244"/>
                <a:gd name="T92" fmla="*/ 80 w 210"/>
                <a:gd name="T93" fmla="*/ 230 h 244"/>
                <a:gd name="T94" fmla="*/ 71 w 210"/>
                <a:gd name="T95" fmla="*/ 226 h 244"/>
                <a:gd name="T96" fmla="*/ 62 w 210"/>
                <a:gd name="T97" fmla="*/ 224 h 244"/>
                <a:gd name="T98" fmla="*/ 53 w 210"/>
                <a:gd name="T99" fmla="*/ 219 h 244"/>
                <a:gd name="T100" fmla="*/ 44 w 210"/>
                <a:gd name="T101" fmla="*/ 217 h 244"/>
                <a:gd name="T102" fmla="*/ 38 w 210"/>
                <a:gd name="T103" fmla="*/ 213 h 244"/>
                <a:gd name="T104" fmla="*/ 29 w 210"/>
                <a:gd name="T105" fmla="*/ 208 h 244"/>
                <a:gd name="T106" fmla="*/ 22 w 210"/>
                <a:gd name="T107" fmla="*/ 206 h 244"/>
                <a:gd name="T108" fmla="*/ 13 w 210"/>
                <a:gd name="T109" fmla="*/ 202 h 244"/>
                <a:gd name="T110" fmla="*/ 7 w 210"/>
                <a:gd name="T111" fmla="*/ 197 h 244"/>
                <a:gd name="T112" fmla="*/ 0 w 210"/>
                <a:gd name="T113" fmla="*/ 193 h 244"/>
                <a:gd name="T114" fmla="*/ 2 w 210"/>
                <a:gd name="T115" fmla="*/ 173 h 244"/>
                <a:gd name="T116" fmla="*/ 4 w 210"/>
                <a:gd name="T117" fmla="*/ 151 h 244"/>
                <a:gd name="T118" fmla="*/ 9 w 210"/>
                <a:gd name="T119" fmla="*/ 129 h 244"/>
                <a:gd name="T120" fmla="*/ 13 w 210"/>
                <a:gd name="T121" fmla="*/ 108 h 244"/>
                <a:gd name="T122" fmla="*/ 13 w 210"/>
                <a:gd name="T123" fmla="*/ 108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0"/>
                <a:gd name="T187" fmla="*/ 0 h 244"/>
                <a:gd name="T188" fmla="*/ 210 w 210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0" h="244">
                  <a:moveTo>
                    <a:pt x="13" y="108"/>
                  </a:moveTo>
                  <a:lnTo>
                    <a:pt x="15" y="94"/>
                  </a:lnTo>
                  <a:lnTo>
                    <a:pt x="20" y="79"/>
                  </a:lnTo>
                  <a:lnTo>
                    <a:pt x="24" y="66"/>
                  </a:lnTo>
                  <a:lnTo>
                    <a:pt x="26" y="53"/>
                  </a:lnTo>
                  <a:lnTo>
                    <a:pt x="31" y="40"/>
                  </a:lnTo>
                  <a:lnTo>
                    <a:pt x="35" y="26"/>
                  </a:lnTo>
                  <a:lnTo>
                    <a:pt x="40" y="13"/>
                  </a:lnTo>
                  <a:lnTo>
                    <a:pt x="44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15"/>
                  </a:lnTo>
                  <a:lnTo>
                    <a:pt x="82" y="20"/>
                  </a:lnTo>
                  <a:lnTo>
                    <a:pt x="93" y="24"/>
                  </a:lnTo>
                  <a:lnTo>
                    <a:pt x="104" y="29"/>
                  </a:lnTo>
                  <a:lnTo>
                    <a:pt x="113" y="33"/>
                  </a:lnTo>
                  <a:lnTo>
                    <a:pt x="124" y="37"/>
                  </a:lnTo>
                  <a:lnTo>
                    <a:pt x="135" y="40"/>
                  </a:lnTo>
                  <a:lnTo>
                    <a:pt x="146" y="44"/>
                  </a:lnTo>
                  <a:lnTo>
                    <a:pt x="157" y="48"/>
                  </a:lnTo>
                  <a:lnTo>
                    <a:pt x="168" y="50"/>
                  </a:lnTo>
                  <a:lnTo>
                    <a:pt x="177" y="53"/>
                  </a:lnTo>
                  <a:lnTo>
                    <a:pt x="188" y="57"/>
                  </a:lnTo>
                  <a:lnTo>
                    <a:pt x="199" y="59"/>
                  </a:lnTo>
                  <a:lnTo>
                    <a:pt x="210" y="61"/>
                  </a:lnTo>
                  <a:lnTo>
                    <a:pt x="206" y="75"/>
                  </a:lnTo>
                  <a:lnTo>
                    <a:pt x="202" y="88"/>
                  </a:lnTo>
                  <a:lnTo>
                    <a:pt x="197" y="103"/>
                  </a:lnTo>
                  <a:lnTo>
                    <a:pt x="193" y="116"/>
                  </a:lnTo>
                  <a:lnTo>
                    <a:pt x="186" y="129"/>
                  </a:lnTo>
                  <a:lnTo>
                    <a:pt x="182" y="143"/>
                  </a:lnTo>
                  <a:lnTo>
                    <a:pt x="177" y="158"/>
                  </a:lnTo>
                  <a:lnTo>
                    <a:pt x="171" y="171"/>
                  </a:lnTo>
                  <a:lnTo>
                    <a:pt x="166" y="180"/>
                  </a:lnTo>
                  <a:lnTo>
                    <a:pt x="162" y="191"/>
                  </a:lnTo>
                  <a:lnTo>
                    <a:pt x="157" y="200"/>
                  </a:lnTo>
                  <a:lnTo>
                    <a:pt x="153" y="208"/>
                  </a:lnTo>
                  <a:lnTo>
                    <a:pt x="148" y="217"/>
                  </a:lnTo>
                  <a:lnTo>
                    <a:pt x="142" y="226"/>
                  </a:lnTo>
                  <a:lnTo>
                    <a:pt x="137" y="235"/>
                  </a:lnTo>
                  <a:lnTo>
                    <a:pt x="133" y="244"/>
                  </a:lnTo>
                  <a:lnTo>
                    <a:pt x="124" y="241"/>
                  </a:lnTo>
                  <a:lnTo>
                    <a:pt x="115" y="239"/>
                  </a:lnTo>
                  <a:lnTo>
                    <a:pt x="106" y="237"/>
                  </a:lnTo>
                  <a:lnTo>
                    <a:pt x="97" y="235"/>
                  </a:lnTo>
                  <a:lnTo>
                    <a:pt x="89" y="233"/>
                  </a:lnTo>
                  <a:lnTo>
                    <a:pt x="80" y="230"/>
                  </a:lnTo>
                  <a:lnTo>
                    <a:pt x="71" y="226"/>
                  </a:lnTo>
                  <a:lnTo>
                    <a:pt x="62" y="224"/>
                  </a:lnTo>
                  <a:lnTo>
                    <a:pt x="53" y="219"/>
                  </a:lnTo>
                  <a:lnTo>
                    <a:pt x="44" y="217"/>
                  </a:lnTo>
                  <a:lnTo>
                    <a:pt x="38" y="213"/>
                  </a:lnTo>
                  <a:lnTo>
                    <a:pt x="29" y="208"/>
                  </a:lnTo>
                  <a:lnTo>
                    <a:pt x="22" y="206"/>
                  </a:lnTo>
                  <a:lnTo>
                    <a:pt x="13" y="202"/>
                  </a:lnTo>
                  <a:lnTo>
                    <a:pt x="7" y="197"/>
                  </a:lnTo>
                  <a:lnTo>
                    <a:pt x="0" y="193"/>
                  </a:lnTo>
                  <a:lnTo>
                    <a:pt x="2" y="173"/>
                  </a:lnTo>
                  <a:lnTo>
                    <a:pt x="4" y="151"/>
                  </a:lnTo>
                  <a:lnTo>
                    <a:pt x="9" y="129"/>
                  </a:lnTo>
                  <a:lnTo>
                    <a:pt x="13" y="108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5" name="Freeform 8"/>
            <p:cNvSpPr>
              <a:spLocks/>
            </p:cNvSpPr>
            <p:nvPr/>
          </p:nvSpPr>
          <p:spPr bwMode="auto">
            <a:xfrm>
              <a:off x="929" y="226"/>
              <a:ext cx="93" cy="228"/>
            </a:xfrm>
            <a:custGeom>
              <a:avLst/>
              <a:gdLst>
                <a:gd name="T0" fmla="*/ 93 w 93"/>
                <a:gd name="T1" fmla="*/ 184 h 228"/>
                <a:gd name="T2" fmla="*/ 90 w 93"/>
                <a:gd name="T3" fmla="*/ 191 h 228"/>
                <a:gd name="T4" fmla="*/ 86 w 93"/>
                <a:gd name="T5" fmla="*/ 195 h 228"/>
                <a:gd name="T6" fmla="*/ 82 w 93"/>
                <a:gd name="T7" fmla="*/ 200 h 228"/>
                <a:gd name="T8" fmla="*/ 77 w 93"/>
                <a:gd name="T9" fmla="*/ 204 h 228"/>
                <a:gd name="T10" fmla="*/ 73 w 93"/>
                <a:gd name="T11" fmla="*/ 209 h 228"/>
                <a:gd name="T12" fmla="*/ 66 w 93"/>
                <a:gd name="T13" fmla="*/ 213 h 228"/>
                <a:gd name="T14" fmla="*/ 59 w 93"/>
                <a:gd name="T15" fmla="*/ 217 h 228"/>
                <a:gd name="T16" fmla="*/ 53 w 93"/>
                <a:gd name="T17" fmla="*/ 220 h 228"/>
                <a:gd name="T18" fmla="*/ 50 w 93"/>
                <a:gd name="T19" fmla="*/ 222 h 228"/>
                <a:gd name="T20" fmla="*/ 48 w 93"/>
                <a:gd name="T21" fmla="*/ 222 h 228"/>
                <a:gd name="T22" fmla="*/ 44 w 93"/>
                <a:gd name="T23" fmla="*/ 224 h 228"/>
                <a:gd name="T24" fmla="*/ 42 w 93"/>
                <a:gd name="T25" fmla="*/ 226 h 228"/>
                <a:gd name="T26" fmla="*/ 37 w 93"/>
                <a:gd name="T27" fmla="*/ 226 h 228"/>
                <a:gd name="T28" fmla="*/ 35 w 93"/>
                <a:gd name="T29" fmla="*/ 228 h 228"/>
                <a:gd name="T30" fmla="*/ 31 w 93"/>
                <a:gd name="T31" fmla="*/ 228 h 228"/>
                <a:gd name="T32" fmla="*/ 28 w 93"/>
                <a:gd name="T33" fmla="*/ 228 h 228"/>
                <a:gd name="T34" fmla="*/ 31 w 93"/>
                <a:gd name="T35" fmla="*/ 200 h 228"/>
                <a:gd name="T36" fmla="*/ 33 w 93"/>
                <a:gd name="T37" fmla="*/ 171 h 228"/>
                <a:gd name="T38" fmla="*/ 31 w 93"/>
                <a:gd name="T39" fmla="*/ 143 h 228"/>
                <a:gd name="T40" fmla="*/ 28 w 93"/>
                <a:gd name="T41" fmla="*/ 114 h 228"/>
                <a:gd name="T42" fmla="*/ 24 w 93"/>
                <a:gd name="T43" fmla="*/ 88 h 228"/>
                <a:gd name="T44" fmla="*/ 17 w 93"/>
                <a:gd name="T45" fmla="*/ 62 h 228"/>
                <a:gd name="T46" fmla="*/ 11 w 93"/>
                <a:gd name="T47" fmla="*/ 35 h 228"/>
                <a:gd name="T48" fmla="*/ 0 w 93"/>
                <a:gd name="T49" fmla="*/ 11 h 228"/>
                <a:gd name="T50" fmla="*/ 4 w 93"/>
                <a:gd name="T51" fmla="*/ 11 h 228"/>
                <a:gd name="T52" fmla="*/ 8 w 93"/>
                <a:gd name="T53" fmla="*/ 9 h 228"/>
                <a:gd name="T54" fmla="*/ 13 w 93"/>
                <a:gd name="T55" fmla="*/ 9 h 228"/>
                <a:gd name="T56" fmla="*/ 15 w 93"/>
                <a:gd name="T57" fmla="*/ 7 h 228"/>
                <a:gd name="T58" fmla="*/ 17 w 93"/>
                <a:gd name="T59" fmla="*/ 5 h 228"/>
                <a:gd name="T60" fmla="*/ 22 w 93"/>
                <a:gd name="T61" fmla="*/ 5 h 228"/>
                <a:gd name="T62" fmla="*/ 24 w 93"/>
                <a:gd name="T63" fmla="*/ 2 h 228"/>
                <a:gd name="T64" fmla="*/ 26 w 93"/>
                <a:gd name="T65" fmla="*/ 0 h 228"/>
                <a:gd name="T66" fmla="*/ 42 w 93"/>
                <a:gd name="T67" fmla="*/ 22 h 228"/>
                <a:gd name="T68" fmla="*/ 53 w 93"/>
                <a:gd name="T69" fmla="*/ 42 h 228"/>
                <a:gd name="T70" fmla="*/ 66 w 93"/>
                <a:gd name="T71" fmla="*/ 64 h 228"/>
                <a:gd name="T72" fmla="*/ 75 w 93"/>
                <a:gd name="T73" fmla="*/ 88 h 228"/>
                <a:gd name="T74" fmla="*/ 82 w 93"/>
                <a:gd name="T75" fmla="*/ 112 h 228"/>
                <a:gd name="T76" fmla="*/ 88 w 93"/>
                <a:gd name="T77" fmla="*/ 134 h 228"/>
                <a:gd name="T78" fmla="*/ 90 w 93"/>
                <a:gd name="T79" fmla="*/ 160 h 228"/>
                <a:gd name="T80" fmla="*/ 93 w 93"/>
                <a:gd name="T81" fmla="*/ 184 h 228"/>
                <a:gd name="T82" fmla="*/ 93 w 93"/>
                <a:gd name="T83" fmla="*/ 184 h 2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3"/>
                <a:gd name="T127" fmla="*/ 0 h 228"/>
                <a:gd name="T128" fmla="*/ 93 w 93"/>
                <a:gd name="T129" fmla="*/ 228 h 22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3" h="228">
                  <a:moveTo>
                    <a:pt x="93" y="184"/>
                  </a:moveTo>
                  <a:lnTo>
                    <a:pt x="90" y="191"/>
                  </a:lnTo>
                  <a:lnTo>
                    <a:pt x="86" y="195"/>
                  </a:lnTo>
                  <a:lnTo>
                    <a:pt x="82" y="200"/>
                  </a:lnTo>
                  <a:lnTo>
                    <a:pt x="77" y="204"/>
                  </a:lnTo>
                  <a:lnTo>
                    <a:pt x="73" y="209"/>
                  </a:lnTo>
                  <a:lnTo>
                    <a:pt x="66" y="213"/>
                  </a:lnTo>
                  <a:lnTo>
                    <a:pt x="59" y="217"/>
                  </a:lnTo>
                  <a:lnTo>
                    <a:pt x="53" y="220"/>
                  </a:lnTo>
                  <a:lnTo>
                    <a:pt x="50" y="222"/>
                  </a:lnTo>
                  <a:lnTo>
                    <a:pt x="48" y="222"/>
                  </a:lnTo>
                  <a:lnTo>
                    <a:pt x="44" y="224"/>
                  </a:lnTo>
                  <a:lnTo>
                    <a:pt x="42" y="226"/>
                  </a:lnTo>
                  <a:lnTo>
                    <a:pt x="37" y="226"/>
                  </a:lnTo>
                  <a:lnTo>
                    <a:pt x="35" y="228"/>
                  </a:lnTo>
                  <a:lnTo>
                    <a:pt x="31" y="228"/>
                  </a:lnTo>
                  <a:lnTo>
                    <a:pt x="28" y="228"/>
                  </a:lnTo>
                  <a:lnTo>
                    <a:pt x="31" y="200"/>
                  </a:lnTo>
                  <a:lnTo>
                    <a:pt x="33" y="171"/>
                  </a:lnTo>
                  <a:lnTo>
                    <a:pt x="31" y="143"/>
                  </a:lnTo>
                  <a:lnTo>
                    <a:pt x="28" y="114"/>
                  </a:lnTo>
                  <a:lnTo>
                    <a:pt x="24" y="88"/>
                  </a:lnTo>
                  <a:lnTo>
                    <a:pt x="17" y="62"/>
                  </a:lnTo>
                  <a:lnTo>
                    <a:pt x="11" y="35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8" y="9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5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42" y="22"/>
                  </a:lnTo>
                  <a:lnTo>
                    <a:pt x="53" y="42"/>
                  </a:lnTo>
                  <a:lnTo>
                    <a:pt x="66" y="64"/>
                  </a:lnTo>
                  <a:lnTo>
                    <a:pt x="75" y="88"/>
                  </a:lnTo>
                  <a:lnTo>
                    <a:pt x="82" y="112"/>
                  </a:lnTo>
                  <a:lnTo>
                    <a:pt x="88" y="134"/>
                  </a:lnTo>
                  <a:lnTo>
                    <a:pt x="90" y="160"/>
                  </a:lnTo>
                  <a:lnTo>
                    <a:pt x="93" y="184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6" name="Freeform 7"/>
            <p:cNvSpPr>
              <a:spLocks/>
            </p:cNvSpPr>
            <p:nvPr/>
          </p:nvSpPr>
          <p:spPr bwMode="auto">
            <a:xfrm>
              <a:off x="476" y="108"/>
              <a:ext cx="206" cy="177"/>
            </a:xfrm>
            <a:custGeom>
              <a:avLst/>
              <a:gdLst>
                <a:gd name="T0" fmla="*/ 195 w 206"/>
                <a:gd name="T1" fmla="*/ 0 h 177"/>
                <a:gd name="T2" fmla="*/ 195 w 206"/>
                <a:gd name="T3" fmla="*/ 2 h 177"/>
                <a:gd name="T4" fmla="*/ 198 w 206"/>
                <a:gd name="T5" fmla="*/ 6 h 177"/>
                <a:gd name="T6" fmla="*/ 198 w 206"/>
                <a:gd name="T7" fmla="*/ 8 h 177"/>
                <a:gd name="T8" fmla="*/ 200 w 206"/>
                <a:gd name="T9" fmla="*/ 13 h 177"/>
                <a:gd name="T10" fmla="*/ 200 w 206"/>
                <a:gd name="T11" fmla="*/ 17 h 177"/>
                <a:gd name="T12" fmla="*/ 202 w 206"/>
                <a:gd name="T13" fmla="*/ 19 h 177"/>
                <a:gd name="T14" fmla="*/ 204 w 206"/>
                <a:gd name="T15" fmla="*/ 24 h 177"/>
                <a:gd name="T16" fmla="*/ 206 w 206"/>
                <a:gd name="T17" fmla="*/ 28 h 177"/>
                <a:gd name="T18" fmla="*/ 193 w 206"/>
                <a:gd name="T19" fmla="*/ 33 h 177"/>
                <a:gd name="T20" fmla="*/ 180 w 206"/>
                <a:gd name="T21" fmla="*/ 39 h 177"/>
                <a:gd name="T22" fmla="*/ 169 w 206"/>
                <a:gd name="T23" fmla="*/ 48 h 177"/>
                <a:gd name="T24" fmla="*/ 156 w 206"/>
                <a:gd name="T25" fmla="*/ 54 h 177"/>
                <a:gd name="T26" fmla="*/ 142 w 206"/>
                <a:gd name="T27" fmla="*/ 63 h 177"/>
                <a:gd name="T28" fmla="*/ 131 w 206"/>
                <a:gd name="T29" fmla="*/ 72 h 177"/>
                <a:gd name="T30" fmla="*/ 118 w 206"/>
                <a:gd name="T31" fmla="*/ 79 h 177"/>
                <a:gd name="T32" fmla="*/ 107 w 206"/>
                <a:gd name="T33" fmla="*/ 90 h 177"/>
                <a:gd name="T34" fmla="*/ 96 w 206"/>
                <a:gd name="T35" fmla="*/ 98 h 177"/>
                <a:gd name="T36" fmla="*/ 82 w 206"/>
                <a:gd name="T37" fmla="*/ 109 h 177"/>
                <a:gd name="T38" fmla="*/ 71 w 206"/>
                <a:gd name="T39" fmla="*/ 118 h 177"/>
                <a:gd name="T40" fmla="*/ 62 w 206"/>
                <a:gd name="T41" fmla="*/ 129 h 177"/>
                <a:gd name="T42" fmla="*/ 51 w 206"/>
                <a:gd name="T43" fmla="*/ 140 h 177"/>
                <a:gd name="T44" fmla="*/ 40 w 206"/>
                <a:gd name="T45" fmla="*/ 153 h 177"/>
                <a:gd name="T46" fmla="*/ 31 w 206"/>
                <a:gd name="T47" fmla="*/ 164 h 177"/>
                <a:gd name="T48" fmla="*/ 23 w 206"/>
                <a:gd name="T49" fmla="*/ 177 h 177"/>
                <a:gd name="T50" fmla="*/ 16 w 206"/>
                <a:gd name="T51" fmla="*/ 166 h 177"/>
                <a:gd name="T52" fmla="*/ 11 w 206"/>
                <a:gd name="T53" fmla="*/ 155 h 177"/>
                <a:gd name="T54" fmla="*/ 7 w 206"/>
                <a:gd name="T55" fmla="*/ 147 h 177"/>
                <a:gd name="T56" fmla="*/ 3 w 206"/>
                <a:gd name="T57" fmla="*/ 136 h 177"/>
                <a:gd name="T58" fmla="*/ 0 w 206"/>
                <a:gd name="T59" fmla="*/ 127 h 177"/>
                <a:gd name="T60" fmla="*/ 0 w 206"/>
                <a:gd name="T61" fmla="*/ 116 h 177"/>
                <a:gd name="T62" fmla="*/ 0 w 206"/>
                <a:gd name="T63" fmla="*/ 107 h 177"/>
                <a:gd name="T64" fmla="*/ 3 w 206"/>
                <a:gd name="T65" fmla="*/ 98 h 177"/>
                <a:gd name="T66" fmla="*/ 11 w 206"/>
                <a:gd name="T67" fmla="*/ 87 h 177"/>
                <a:gd name="T68" fmla="*/ 20 w 206"/>
                <a:gd name="T69" fmla="*/ 79 h 177"/>
                <a:gd name="T70" fmla="*/ 31 w 206"/>
                <a:gd name="T71" fmla="*/ 70 h 177"/>
                <a:gd name="T72" fmla="*/ 42 w 206"/>
                <a:gd name="T73" fmla="*/ 61 h 177"/>
                <a:gd name="T74" fmla="*/ 54 w 206"/>
                <a:gd name="T75" fmla="*/ 52 h 177"/>
                <a:gd name="T76" fmla="*/ 67 w 206"/>
                <a:gd name="T77" fmla="*/ 46 h 177"/>
                <a:gd name="T78" fmla="*/ 78 w 206"/>
                <a:gd name="T79" fmla="*/ 39 h 177"/>
                <a:gd name="T80" fmla="*/ 91 w 206"/>
                <a:gd name="T81" fmla="*/ 30 h 177"/>
                <a:gd name="T82" fmla="*/ 102 w 206"/>
                <a:gd name="T83" fmla="*/ 26 h 177"/>
                <a:gd name="T84" fmla="*/ 116 w 206"/>
                <a:gd name="T85" fmla="*/ 19 h 177"/>
                <a:gd name="T86" fmla="*/ 129 w 206"/>
                <a:gd name="T87" fmla="*/ 15 h 177"/>
                <a:gd name="T88" fmla="*/ 142 w 206"/>
                <a:gd name="T89" fmla="*/ 11 h 177"/>
                <a:gd name="T90" fmla="*/ 156 w 206"/>
                <a:gd name="T91" fmla="*/ 6 h 177"/>
                <a:gd name="T92" fmla="*/ 169 w 206"/>
                <a:gd name="T93" fmla="*/ 4 h 177"/>
                <a:gd name="T94" fmla="*/ 182 w 206"/>
                <a:gd name="T95" fmla="*/ 2 h 177"/>
                <a:gd name="T96" fmla="*/ 195 w 206"/>
                <a:gd name="T97" fmla="*/ 0 h 177"/>
                <a:gd name="T98" fmla="*/ 195 w 206"/>
                <a:gd name="T99" fmla="*/ 0 h 1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06"/>
                <a:gd name="T151" fmla="*/ 0 h 177"/>
                <a:gd name="T152" fmla="*/ 206 w 206"/>
                <a:gd name="T153" fmla="*/ 177 h 1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06" h="177">
                  <a:moveTo>
                    <a:pt x="195" y="0"/>
                  </a:moveTo>
                  <a:lnTo>
                    <a:pt x="195" y="2"/>
                  </a:lnTo>
                  <a:lnTo>
                    <a:pt x="198" y="6"/>
                  </a:lnTo>
                  <a:lnTo>
                    <a:pt x="198" y="8"/>
                  </a:lnTo>
                  <a:lnTo>
                    <a:pt x="200" y="13"/>
                  </a:lnTo>
                  <a:lnTo>
                    <a:pt x="200" y="17"/>
                  </a:lnTo>
                  <a:lnTo>
                    <a:pt x="202" y="19"/>
                  </a:lnTo>
                  <a:lnTo>
                    <a:pt x="204" y="24"/>
                  </a:lnTo>
                  <a:lnTo>
                    <a:pt x="206" y="28"/>
                  </a:lnTo>
                  <a:lnTo>
                    <a:pt x="193" y="33"/>
                  </a:lnTo>
                  <a:lnTo>
                    <a:pt x="180" y="39"/>
                  </a:lnTo>
                  <a:lnTo>
                    <a:pt x="169" y="48"/>
                  </a:lnTo>
                  <a:lnTo>
                    <a:pt x="156" y="54"/>
                  </a:lnTo>
                  <a:lnTo>
                    <a:pt x="142" y="63"/>
                  </a:lnTo>
                  <a:lnTo>
                    <a:pt x="131" y="72"/>
                  </a:lnTo>
                  <a:lnTo>
                    <a:pt x="118" y="79"/>
                  </a:lnTo>
                  <a:lnTo>
                    <a:pt x="107" y="90"/>
                  </a:lnTo>
                  <a:lnTo>
                    <a:pt x="96" y="98"/>
                  </a:lnTo>
                  <a:lnTo>
                    <a:pt x="82" y="109"/>
                  </a:lnTo>
                  <a:lnTo>
                    <a:pt x="71" y="118"/>
                  </a:lnTo>
                  <a:lnTo>
                    <a:pt x="62" y="129"/>
                  </a:lnTo>
                  <a:lnTo>
                    <a:pt x="51" y="140"/>
                  </a:lnTo>
                  <a:lnTo>
                    <a:pt x="40" y="153"/>
                  </a:lnTo>
                  <a:lnTo>
                    <a:pt x="31" y="164"/>
                  </a:lnTo>
                  <a:lnTo>
                    <a:pt x="23" y="177"/>
                  </a:lnTo>
                  <a:lnTo>
                    <a:pt x="16" y="166"/>
                  </a:lnTo>
                  <a:lnTo>
                    <a:pt x="11" y="155"/>
                  </a:lnTo>
                  <a:lnTo>
                    <a:pt x="7" y="147"/>
                  </a:lnTo>
                  <a:lnTo>
                    <a:pt x="3" y="136"/>
                  </a:lnTo>
                  <a:lnTo>
                    <a:pt x="0" y="127"/>
                  </a:lnTo>
                  <a:lnTo>
                    <a:pt x="0" y="116"/>
                  </a:lnTo>
                  <a:lnTo>
                    <a:pt x="0" y="107"/>
                  </a:lnTo>
                  <a:lnTo>
                    <a:pt x="3" y="98"/>
                  </a:lnTo>
                  <a:lnTo>
                    <a:pt x="11" y="87"/>
                  </a:lnTo>
                  <a:lnTo>
                    <a:pt x="20" y="79"/>
                  </a:lnTo>
                  <a:lnTo>
                    <a:pt x="31" y="70"/>
                  </a:lnTo>
                  <a:lnTo>
                    <a:pt x="42" y="61"/>
                  </a:lnTo>
                  <a:lnTo>
                    <a:pt x="54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91" y="30"/>
                  </a:lnTo>
                  <a:lnTo>
                    <a:pt x="102" y="26"/>
                  </a:lnTo>
                  <a:lnTo>
                    <a:pt x="116" y="19"/>
                  </a:lnTo>
                  <a:lnTo>
                    <a:pt x="129" y="15"/>
                  </a:lnTo>
                  <a:lnTo>
                    <a:pt x="142" y="11"/>
                  </a:lnTo>
                  <a:lnTo>
                    <a:pt x="156" y="6"/>
                  </a:lnTo>
                  <a:lnTo>
                    <a:pt x="169" y="4"/>
                  </a:lnTo>
                  <a:lnTo>
                    <a:pt x="182" y="2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Freeform 6"/>
            <p:cNvSpPr>
              <a:spLocks/>
            </p:cNvSpPr>
            <p:nvPr/>
          </p:nvSpPr>
          <p:spPr bwMode="auto">
            <a:xfrm>
              <a:off x="397" y="239"/>
              <a:ext cx="86" cy="233"/>
            </a:xfrm>
            <a:custGeom>
              <a:avLst/>
              <a:gdLst>
                <a:gd name="T0" fmla="*/ 55 w 86"/>
                <a:gd name="T1" fmla="*/ 0 h 233"/>
                <a:gd name="T2" fmla="*/ 57 w 86"/>
                <a:gd name="T3" fmla="*/ 7 h 233"/>
                <a:gd name="T4" fmla="*/ 59 w 86"/>
                <a:gd name="T5" fmla="*/ 18 h 233"/>
                <a:gd name="T6" fmla="*/ 62 w 86"/>
                <a:gd name="T7" fmla="*/ 24 h 233"/>
                <a:gd name="T8" fmla="*/ 66 w 86"/>
                <a:gd name="T9" fmla="*/ 33 h 233"/>
                <a:gd name="T10" fmla="*/ 71 w 86"/>
                <a:gd name="T11" fmla="*/ 42 h 233"/>
                <a:gd name="T12" fmla="*/ 75 w 86"/>
                <a:gd name="T13" fmla="*/ 51 h 233"/>
                <a:gd name="T14" fmla="*/ 79 w 86"/>
                <a:gd name="T15" fmla="*/ 60 h 233"/>
                <a:gd name="T16" fmla="*/ 86 w 86"/>
                <a:gd name="T17" fmla="*/ 68 h 233"/>
                <a:gd name="T18" fmla="*/ 79 w 86"/>
                <a:gd name="T19" fmla="*/ 79 h 233"/>
                <a:gd name="T20" fmla="*/ 73 w 86"/>
                <a:gd name="T21" fmla="*/ 92 h 233"/>
                <a:gd name="T22" fmla="*/ 66 w 86"/>
                <a:gd name="T23" fmla="*/ 103 h 233"/>
                <a:gd name="T24" fmla="*/ 62 w 86"/>
                <a:gd name="T25" fmla="*/ 117 h 233"/>
                <a:gd name="T26" fmla="*/ 55 w 86"/>
                <a:gd name="T27" fmla="*/ 128 h 233"/>
                <a:gd name="T28" fmla="*/ 51 w 86"/>
                <a:gd name="T29" fmla="*/ 141 h 233"/>
                <a:gd name="T30" fmla="*/ 46 w 86"/>
                <a:gd name="T31" fmla="*/ 152 h 233"/>
                <a:gd name="T32" fmla="*/ 42 w 86"/>
                <a:gd name="T33" fmla="*/ 165 h 233"/>
                <a:gd name="T34" fmla="*/ 37 w 86"/>
                <a:gd name="T35" fmla="*/ 180 h 233"/>
                <a:gd name="T36" fmla="*/ 35 w 86"/>
                <a:gd name="T37" fmla="*/ 198 h 233"/>
                <a:gd name="T38" fmla="*/ 33 w 86"/>
                <a:gd name="T39" fmla="*/ 215 h 233"/>
                <a:gd name="T40" fmla="*/ 31 w 86"/>
                <a:gd name="T41" fmla="*/ 233 h 233"/>
                <a:gd name="T42" fmla="*/ 26 w 86"/>
                <a:gd name="T43" fmla="*/ 222 h 233"/>
                <a:gd name="T44" fmla="*/ 20 w 86"/>
                <a:gd name="T45" fmla="*/ 211 h 233"/>
                <a:gd name="T46" fmla="*/ 15 w 86"/>
                <a:gd name="T47" fmla="*/ 200 h 233"/>
                <a:gd name="T48" fmla="*/ 11 w 86"/>
                <a:gd name="T49" fmla="*/ 189 h 233"/>
                <a:gd name="T50" fmla="*/ 6 w 86"/>
                <a:gd name="T51" fmla="*/ 176 h 233"/>
                <a:gd name="T52" fmla="*/ 4 w 86"/>
                <a:gd name="T53" fmla="*/ 165 h 233"/>
                <a:gd name="T54" fmla="*/ 2 w 86"/>
                <a:gd name="T55" fmla="*/ 154 h 233"/>
                <a:gd name="T56" fmla="*/ 0 w 86"/>
                <a:gd name="T57" fmla="*/ 143 h 233"/>
                <a:gd name="T58" fmla="*/ 2 w 86"/>
                <a:gd name="T59" fmla="*/ 128 h 233"/>
                <a:gd name="T60" fmla="*/ 4 w 86"/>
                <a:gd name="T61" fmla="*/ 114 h 233"/>
                <a:gd name="T62" fmla="*/ 8 w 86"/>
                <a:gd name="T63" fmla="*/ 101 h 233"/>
                <a:gd name="T64" fmla="*/ 11 w 86"/>
                <a:gd name="T65" fmla="*/ 86 h 233"/>
                <a:gd name="T66" fmla="*/ 15 w 86"/>
                <a:gd name="T67" fmla="*/ 75 h 233"/>
                <a:gd name="T68" fmla="*/ 20 w 86"/>
                <a:gd name="T69" fmla="*/ 64 h 233"/>
                <a:gd name="T70" fmla="*/ 24 w 86"/>
                <a:gd name="T71" fmla="*/ 53 h 233"/>
                <a:gd name="T72" fmla="*/ 31 w 86"/>
                <a:gd name="T73" fmla="*/ 42 h 233"/>
                <a:gd name="T74" fmla="*/ 35 w 86"/>
                <a:gd name="T75" fmla="*/ 31 h 233"/>
                <a:gd name="T76" fmla="*/ 42 w 86"/>
                <a:gd name="T77" fmla="*/ 20 h 233"/>
                <a:gd name="T78" fmla="*/ 48 w 86"/>
                <a:gd name="T79" fmla="*/ 9 h 233"/>
                <a:gd name="T80" fmla="*/ 55 w 86"/>
                <a:gd name="T81" fmla="*/ 0 h 233"/>
                <a:gd name="T82" fmla="*/ 55 w 86"/>
                <a:gd name="T83" fmla="*/ 0 h 2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"/>
                <a:gd name="T127" fmla="*/ 0 h 233"/>
                <a:gd name="T128" fmla="*/ 86 w 86"/>
                <a:gd name="T129" fmla="*/ 233 h 2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" h="233">
                  <a:moveTo>
                    <a:pt x="55" y="0"/>
                  </a:moveTo>
                  <a:lnTo>
                    <a:pt x="57" y="7"/>
                  </a:lnTo>
                  <a:lnTo>
                    <a:pt x="59" y="18"/>
                  </a:lnTo>
                  <a:lnTo>
                    <a:pt x="62" y="24"/>
                  </a:lnTo>
                  <a:lnTo>
                    <a:pt x="66" y="33"/>
                  </a:lnTo>
                  <a:lnTo>
                    <a:pt x="71" y="42"/>
                  </a:lnTo>
                  <a:lnTo>
                    <a:pt x="75" y="51"/>
                  </a:lnTo>
                  <a:lnTo>
                    <a:pt x="79" y="60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3" y="92"/>
                  </a:lnTo>
                  <a:lnTo>
                    <a:pt x="66" y="103"/>
                  </a:lnTo>
                  <a:lnTo>
                    <a:pt x="62" y="117"/>
                  </a:lnTo>
                  <a:lnTo>
                    <a:pt x="55" y="128"/>
                  </a:lnTo>
                  <a:lnTo>
                    <a:pt x="51" y="141"/>
                  </a:lnTo>
                  <a:lnTo>
                    <a:pt x="46" y="152"/>
                  </a:lnTo>
                  <a:lnTo>
                    <a:pt x="42" y="165"/>
                  </a:lnTo>
                  <a:lnTo>
                    <a:pt x="37" y="180"/>
                  </a:lnTo>
                  <a:lnTo>
                    <a:pt x="35" y="198"/>
                  </a:lnTo>
                  <a:lnTo>
                    <a:pt x="33" y="215"/>
                  </a:lnTo>
                  <a:lnTo>
                    <a:pt x="31" y="233"/>
                  </a:lnTo>
                  <a:lnTo>
                    <a:pt x="26" y="222"/>
                  </a:lnTo>
                  <a:lnTo>
                    <a:pt x="20" y="211"/>
                  </a:lnTo>
                  <a:lnTo>
                    <a:pt x="15" y="200"/>
                  </a:lnTo>
                  <a:lnTo>
                    <a:pt x="11" y="189"/>
                  </a:lnTo>
                  <a:lnTo>
                    <a:pt x="6" y="176"/>
                  </a:lnTo>
                  <a:lnTo>
                    <a:pt x="4" y="165"/>
                  </a:lnTo>
                  <a:lnTo>
                    <a:pt x="2" y="154"/>
                  </a:lnTo>
                  <a:lnTo>
                    <a:pt x="0" y="143"/>
                  </a:lnTo>
                  <a:lnTo>
                    <a:pt x="2" y="128"/>
                  </a:lnTo>
                  <a:lnTo>
                    <a:pt x="4" y="114"/>
                  </a:lnTo>
                  <a:lnTo>
                    <a:pt x="8" y="101"/>
                  </a:lnTo>
                  <a:lnTo>
                    <a:pt x="11" y="86"/>
                  </a:lnTo>
                  <a:lnTo>
                    <a:pt x="15" y="75"/>
                  </a:lnTo>
                  <a:lnTo>
                    <a:pt x="20" y="64"/>
                  </a:lnTo>
                  <a:lnTo>
                    <a:pt x="24" y="53"/>
                  </a:lnTo>
                  <a:lnTo>
                    <a:pt x="31" y="42"/>
                  </a:lnTo>
                  <a:lnTo>
                    <a:pt x="35" y="31"/>
                  </a:lnTo>
                  <a:lnTo>
                    <a:pt x="42" y="20"/>
                  </a:lnTo>
                  <a:lnTo>
                    <a:pt x="48" y="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8" name="Freeform 5"/>
            <p:cNvSpPr>
              <a:spLocks/>
            </p:cNvSpPr>
            <p:nvPr/>
          </p:nvSpPr>
          <p:spPr bwMode="auto">
            <a:xfrm>
              <a:off x="397" y="467"/>
              <a:ext cx="35" cy="106"/>
            </a:xfrm>
            <a:custGeom>
              <a:avLst/>
              <a:gdLst>
                <a:gd name="T0" fmla="*/ 0 w 35"/>
                <a:gd name="T1" fmla="*/ 0 h 106"/>
                <a:gd name="T2" fmla="*/ 2 w 35"/>
                <a:gd name="T3" fmla="*/ 7 h 106"/>
                <a:gd name="T4" fmla="*/ 6 w 35"/>
                <a:gd name="T5" fmla="*/ 14 h 106"/>
                <a:gd name="T6" fmla="*/ 11 w 35"/>
                <a:gd name="T7" fmla="*/ 18 h 106"/>
                <a:gd name="T8" fmla="*/ 13 w 35"/>
                <a:gd name="T9" fmla="*/ 25 h 106"/>
                <a:gd name="T10" fmla="*/ 17 w 35"/>
                <a:gd name="T11" fmla="*/ 31 h 106"/>
                <a:gd name="T12" fmla="*/ 22 w 35"/>
                <a:gd name="T13" fmla="*/ 38 h 106"/>
                <a:gd name="T14" fmla="*/ 26 w 35"/>
                <a:gd name="T15" fmla="*/ 44 h 106"/>
                <a:gd name="T16" fmla="*/ 31 w 35"/>
                <a:gd name="T17" fmla="*/ 49 h 106"/>
                <a:gd name="T18" fmla="*/ 31 w 35"/>
                <a:gd name="T19" fmla="*/ 64 h 106"/>
                <a:gd name="T20" fmla="*/ 31 w 35"/>
                <a:gd name="T21" fmla="*/ 77 h 106"/>
                <a:gd name="T22" fmla="*/ 33 w 35"/>
                <a:gd name="T23" fmla="*/ 93 h 106"/>
                <a:gd name="T24" fmla="*/ 35 w 35"/>
                <a:gd name="T25" fmla="*/ 106 h 106"/>
                <a:gd name="T26" fmla="*/ 28 w 35"/>
                <a:gd name="T27" fmla="*/ 93 h 106"/>
                <a:gd name="T28" fmla="*/ 22 w 35"/>
                <a:gd name="T29" fmla="*/ 79 h 106"/>
                <a:gd name="T30" fmla="*/ 17 w 35"/>
                <a:gd name="T31" fmla="*/ 66 h 106"/>
                <a:gd name="T32" fmla="*/ 13 w 35"/>
                <a:gd name="T33" fmla="*/ 55 h 106"/>
                <a:gd name="T34" fmla="*/ 8 w 35"/>
                <a:gd name="T35" fmla="*/ 40 h 106"/>
                <a:gd name="T36" fmla="*/ 4 w 35"/>
                <a:gd name="T37" fmla="*/ 27 h 106"/>
                <a:gd name="T38" fmla="*/ 2 w 35"/>
                <a:gd name="T39" fmla="*/ 14 h 106"/>
                <a:gd name="T40" fmla="*/ 0 w 35"/>
                <a:gd name="T41" fmla="*/ 0 h 106"/>
                <a:gd name="T42" fmla="*/ 0 w 35"/>
                <a:gd name="T43" fmla="*/ 0 h 10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106"/>
                <a:gd name="T68" fmla="*/ 35 w 35"/>
                <a:gd name="T69" fmla="*/ 106 h 10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106">
                  <a:moveTo>
                    <a:pt x="0" y="0"/>
                  </a:moveTo>
                  <a:lnTo>
                    <a:pt x="2" y="7"/>
                  </a:lnTo>
                  <a:lnTo>
                    <a:pt x="6" y="14"/>
                  </a:lnTo>
                  <a:lnTo>
                    <a:pt x="11" y="18"/>
                  </a:lnTo>
                  <a:lnTo>
                    <a:pt x="13" y="25"/>
                  </a:lnTo>
                  <a:lnTo>
                    <a:pt x="17" y="31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1" y="49"/>
                  </a:lnTo>
                  <a:lnTo>
                    <a:pt x="31" y="64"/>
                  </a:lnTo>
                  <a:lnTo>
                    <a:pt x="31" y="77"/>
                  </a:lnTo>
                  <a:lnTo>
                    <a:pt x="33" y="93"/>
                  </a:lnTo>
                  <a:lnTo>
                    <a:pt x="35" y="106"/>
                  </a:lnTo>
                  <a:lnTo>
                    <a:pt x="28" y="93"/>
                  </a:lnTo>
                  <a:lnTo>
                    <a:pt x="22" y="79"/>
                  </a:lnTo>
                  <a:lnTo>
                    <a:pt x="17" y="66"/>
                  </a:lnTo>
                  <a:lnTo>
                    <a:pt x="13" y="55"/>
                  </a:lnTo>
                  <a:lnTo>
                    <a:pt x="8" y="40"/>
                  </a:lnTo>
                  <a:lnTo>
                    <a:pt x="4" y="27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9" name="Freeform 4"/>
            <p:cNvSpPr>
              <a:spLocks/>
            </p:cNvSpPr>
            <p:nvPr/>
          </p:nvSpPr>
          <p:spPr bwMode="auto">
            <a:xfrm>
              <a:off x="454" y="551"/>
              <a:ext cx="91" cy="142"/>
            </a:xfrm>
            <a:custGeom>
              <a:avLst/>
              <a:gdLst>
                <a:gd name="T0" fmla="*/ 11 w 91"/>
                <a:gd name="T1" fmla="*/ 72 h 142"/>
                <a:gd name="T2" fmla="*/ 9 w 91"/>
                <a:gd name="T3" fmla="*/ 57 h 142"/>
                <a:gd name="T4" fmla="*/ 7 w 91"/>
                <a:gd name="T5" fmla="*/ 39 h 142"/>
                <a:gd name="T6" fmla="*/ 2 w 91"/>
                <a:gd name="T7" fmla="*/ 22 h 142"/>
                <a:gd name="T8" fmla="*/ 0 w 91"/>
                <a:gd name="T9" fmla="*/ 0 h 142"/>
                <a:gd name="T10" fmla="*/ 11 w 91"/>
                <a:gd name="T11" fmla="*/ 11 h 142"/>
                <a:gd name="T12" fmla="*/ 20 w 91"/>
                <a:gd name="T13" fmla="*/ 20 h 142"/>
                <a:gd name="T14" fmla="*/ 31 w 91"/>
                <a:gd name="T15" fmla="*/ 31 h 142"/>
                <a:gd name="T16" fmla="*/ 42 w 91"/>
                <a:gd name="T17" fmla="*/ 39 h 142"/>
                <a:gd name="T18" fmla="*/ 56 w 91"/>
                <a:gd name="T19" fmla="*/ 48 h 142"/>
                <a:gd name="T20" fmla="*/ 67 w 91"/>
                <a:gd name="T21" fmla="*/ 57 h 142"/>
                <a:gd name="T22" fmla="*/ 80 w 91"/>
                <a:gd name="T23" fmla="*/ 66 h 142"/>
                <a:gd name="T24" fmla="*/ 91 w 91"/>
                <a:gd name="T25" fmla="*/ 74 h 142"/>
                <a:gd name="T26" fmla="*/ 91 w 91"/>
                <a:gd name="T27" fmla="*/ 92 h 142"/>
                <a:gd name="T28" fmla="*/ 91 w 91"/>
                <a:gd name="T29" fmla="*/ 107 h 142"/>
                <a:gd name="T30" fmla="*/ 91 w 91"/>
                <a:gd name="T31" fmla="*/ 125 h 142"/>
                <a:gd name="T32" fmla="*/ 91 w 91"/>
                <a:gd name="T33" fmla="*/ 142 h 142"/>
                <a:gd name="T34" fmla="*/ 80 w 91"/>
                <a:gd name="T35" fmla="*/ 134 h 142"/>
                <a:gd name="T36" fmla="*/ 69 w 91"/>
                <a:gd name="T37" fmla="*/ 125 h 142"/>
                <a:gd name="T38" fmla="*/ 58 w 91"/>
                <a:gd name="T39" fmla="*/ 118 h 142"/>
                <a:gd name="T40" fmla="*/ 47 w 91"/>
                <a:gd name="T41" fmla="*/ 110 h 142"/>
                <a:gd name="T42" fmla="*/ 38 w 91"/>
                <a:gd name="T43" fmla="*/ 101 h 142"/>
                <a:gd name="T44" fmla="*/ 29 w 91"/>
                <a:gd name="T45" fmla="*/ 92 h 142"/>
                <a:gd name="T46" fmla="*/ 20 w 91"/>
                <a:gd name="T47" fmla="*/ 81 h 142"/>
                <a:gd name="T48" fmla="*/ 11 w 91"/>
                <a:gd name="T49" fmla="*/ 72 h 142"/>
                <a:gd name="T50" fmla="*/ 11 w 91"/>
                <a:gd name="T51" fmla="*/ 72 h 1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1"/>
                <a:gd name="T79" fmla="*/ 0 h 142"/>
                <a:gd name="T80" fmla="*/ 91 w 91"/>
                <a:gd name="T81" fmla="*/ 142 h 14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1" h="142">
                  <a:moveTo>
                    <a:pt x="11" y="72"/>
                  </a:moveTo>
                  <a:lnTo>
                    <a:pt x="9" y="57"/>
                  </a:lnTo>
                  <a:lnTo>
                    <a:pt x="7" y="3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1" y="11"/>
                  </a:lnTo>
                  <a:lnTo>
                    <a:pt x="20" y="20"/>
                  </a:lnTo>
                  <a:lnTo>
                    <a:pt x="31" y="31"/>
                  </a:lnTo>
                  <a:lnTo>
                    <a:pt x="42" y="39"/>
                  </a:lnTo>
                  <a:lnTo>
                    <a:pt x="56" y="48"/>
                  </a:lnTo>
                  <a:lnTo>
                    <a:pt x="67" y="57"/>
                  </a:lnTo>
                  <a:lnTo>
                    <a:pt x="80" y="66"/>
                  </a:lnTo>
                  <a:lnTo>
                    <a:pt x="91" y="74"/>
                  </a:lnTo>
                  <a:lnTo>
                    <a:pt x="91" y="92"/>
                  </a:lnTo>
                  <a:lnTo>
                    <a:pt x="91" y="107"/>
                  </a:lnTo>
                  <a:lnTo>
                    <a:pt x="91" y="125"/>
                  </a:lnTo>
                  <a:lnTo>
                    <a:pt x="91" y="142"/>
                  </a:lnTo>
                  <a:lnTo>
                    <a:pt x="80" y="134"/>
                  </a:lnTo>
                  <a:lnTo>
                    <a:pt x="69" y="125"/>
                  </a:lnTo>
                  <a:lnTo>
                    <a:pt x="58" y="118"/>
                  </a:lnTo>
                  <a:lnTo>
                    <a:pt x="47" y="110"/>
                  </a:lnTo>
                  <a:lnTo>
                    <a:pt x="38" y="101"/>
                  </a:lnTo>
                  <a:lnTo>
                    <a:pt x="29" y="92"/>
                  </a:lnTo>
                  <a:lnTo>
                    <a:pt x="20" y="81"/>
                  </a:lnTo>
                  <a:lnTo>
                    <a:pt x="11" y="72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0" name="Freeform 3"/>
            <p:cNvSpPr>
              <a:spLocks/>
            </p:cNvSpPr>
            <p:nvPr/>
          </p:nvSpPr>
          <p:spPr bwMode="auto">
            <a:xfrm>
              <a:off x="572" y="641"/>
              <a:ext cx="119" cy="92"/>
            </a:xfrm>
            <a:custGeom>
              <a:avLst/>
              <a:gdLst>
                <a:gd name="T0" fmla="*/ 0 w 119"/>
                <a:gd name="T1" fmla="*/ 66 h 92"/>
                <a:gd name="T2" fmla="*/ 0 w 119"/>
                <a:gd name="T3" fmla="*/ 50 h 92"/>
                <a:gd name="T4" fmla="*/ 0 w 119"/>
                <a:gd name="T5" fmla="*/ 33 h 92"/>
                <a:gd name="T6" fmla="*/ 0 w 119"/>
                <a:gd name="T7" fmla="*/ 15 h 92"/>
                <a:gd name="T8" fmla="*/ 0 w 119"/>
                <a:gd name="T9" fmla="*/ 0 h 92"/>
                <a:gd name="T10" fmla="*/ 6 w 119"/>
                <a:gd name="T11" fmla="*/ 2 h 92"/>
                <a:gd name="T12" fmla="*/ 13 w 119"/>
                <a:gd name="T13" fmla="*/ 4 h 92"/>
                <a:gd name="T14" fmla="*/ 20 w 119"/>
                <a:gd name="T15" fmla="*/ 9 h 92"/>
                <a:gd name="T16" fmla="*/ 26 w 119"/>
                <a:gd name="T17" fmla="*/ 11 h 92"/>
                <a:gd name="T18" fmla="*/ 33 w 119"/>
                <a:gd name="T19" fmla="*/ 15 h 92"/>
                <a:gd name="T20" fmla="*/ 40 w 119"/>
                <a:gd name="T21" fmla="*/ 17 h 92"/>
                <a:gd name="T22" fmla="*/ 46 w 119"/>
                <a:gd name="T23" fmla="*/ 20 h 92"/>
                <a:gd name="T24" fmla="*/ 55 w 119"/>
                <a:gd name="T25" fmla="*/ 24 h 92"/>
                <a:gd name="T26" fmla="*/ 62 w 119"/>
                <a:gd name="T27" fmla="*/ 26 h 92"/>
                <a:gd name="T28" fmla="*/ 71 w 119"/>
                <a:gd name="T29" fmla="*/ 31 h 92"/>
                <a:gd name="T30" fmla="*/ 77 w 119"/>
                <a:gd name="T31" fmla="*/ 33 h 92"/>
                <a:gd name="T32" fmla="*/ 86 w 119"/>
                <a:gd name="T33" fmla="*/ 35 h 92"/>
                <a:gd name="T34" fmla="*/ 95 w 119"/>
                <a:gd name="T35" fmla="*/ 37 h 92"/>
                <a:gd name="T36" fmla="*/ 104 w 119"/>
                <a:gd name="T37" fmla="*/ 39 h 92"/>
                <a:gd name="T38" fmla="*/ 110 w 119"/>
                <a:gd name="T39" fmla="*/ 42 h 92"/>
                <a:gd name="T40" fmla="*/ 119 w 119"/>
                <a:gd name="T41" fmla="*/ 44 h 92"/>
                <a:gd name="T42" fmla="*/ 115 w 119"/>
                <a:gd name="T43" fmla="*/ 50 h 92"/>
                <a:gd name="T44" fmla="*/ 110 w 119"/>
                <a:gd name="T45" fmla="*/ 57 h 92"/>
                <a:gd name="T46" fmla="*/ 106 w 119"/>
                <a:gd name="T47" fmla="*/ 63 h 92"/>
                <a:gd name="T48" fmla="*/ 102 w 119"/>
                <a:gd name="T49" fmla="*/ 68 h 92"/>
                <a:gd name="T50" fmla="*/ 97 w 119"/>
                <a:gd name="T51" fmla="*/ 74 h 92"/>
                <a:gd name="T52" fmla="*/ 93 w 119"/>
                <a:gd name="T53" fmla="*/ 81 h 92"/>
                <a:gd name="T54" fmla="*/ 88 w 119"/>
                <a:gd name="T55" fmla="*/ 88 h 92"/>
                <a:gd name="T56" fmla="*/ 84 w 119"/>
                <a:gd name="T57" fmla="*/ 92 h 92"/>
                <a:gd name="T58" fmla="*/ 77 w 119"/>
                <a:gd name="T59" fmla="*/ 92 h 92"/>
                <a:gd name="T60" fmla="*/ 73 w 119"/>
                <a:gd name="T61" fmla="*/ 90 h 92"/>
                <a:gd name="T62" fmla="*/ 68 w 119"/>
                <a:gd name="T63" fmla="*/ 90 h 92"/>
                <a:gd name="T64" fmla="*/ 62 w 119"/>
                <a:gd name="T65" fmla="*/ 88 h 92"/>
                <a:gd name="T66" fmla="*/ 57 w 119"/>
                <a:gd name="T67" fmla="*/ 88 h 92"/>
                <a:gd name="T68" fmla="*/ 51 w 119"/>
                <a:gd name="T69" fmla="*/ 85 h 92"/>
                <a:gd name="T70" fmla="*/ 46 w 119"/>
                <a:gd name="T71" fmla="*/ 83 h 92"/>
                <a:gd name="T72" fmla="*/ 40 w 119"/>
                <a:gd name="T73" fmla="*/ 83 h 92"/>
                <a:gd name="T74" fmla="*/ 35 w 119"/>
                <a:gd name="T75" fmla="*/ 81 h 92"/>
                <a:gd name="T76" fmla="*/ 31 w 119"/>
                <a:gd name="T77" fmla="*/ 79 h 92"/>
                <a:gd name="T78" fmla="*/ 24 w 119"/>
                <a:gd name="T79" fmla="*/ 77 h 92"/>
                <a:gd name="T80" fmla="*/ 20 w 119"/>
                <a:gd name="T81" fmla="*/ 74 h 92"/>
                <a:gd name="T82" fmla="*/ 15 w 119"/>
                <a:gd name="T83" fmla="*/ 72 h 92"/>
                <a:gd name="T84" fmla="*/ 9 w 119"/>
                <a:gd name="T85" fmla="*/ 70 h 92"/>
                <a:gd name="T86" fmla="*/ 4 w 119"/>
                <a:gd name="T87" fmla="*/ 68 h 92"/>
                <a:gd name="T88" fmla="*/ 0 w 119"/>
                <a:gd name="T89" fmla="*/ 66 h 92"/>
                <a:gd name="T90" fmla="*/ 0 w 119"/>
                <a:gd name="T91" fmla="*/ 66 h 9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9"/>
                <a:gd name="T139" fmla="*/ 0 h 92"/>
                <a:gd name="T140" fmla="*/ 119 w 119"/>
                <a:gd name="T141" fmla="*/ 92 h 9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9" h="92">
                  <a:moveTo>
                    <a:pt x="0" y="66"/>
                  </a:moveTo>
                  <a:lnTo>
                    <a:pt x="0" y="50"/>
                  </a:lnTo>
                  <a:lnTo>
                    <a:pt x="0" y="3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" y="2"/>
                  </a:lnTo>
                  <a:lnTo>
                    <a:pt x="13" y="4"/>
                  </a:lnTo>
                  <a:lnTo>
                    <a:pt x="20" y="9"/>
                  </a:lnTo>
                  <a:lnTo>
                    <a:pt x="26" y="11"/>
                  </a:lnTo>
                  <a:lnTo>
                    <a:pt x="33" y="15"/>
                  </a:lnTo>
                  <a:lnTo>
                    <a:pt x="40" y="17"/>
                  </a:lnTo>
                  <a:lnTo>
                    <a:pt x="46" y="20"/>
                  </a:lnTo>
                  <a:lnTo>
                    <a:pt x="55" y="24"/>
                  </a:lnTo>
                  <a:lnTo>
                    <a:pt x="62" y="26"/>
                  </a:lnTo>
                  <a:lnTo>
                    <a:pt x="71" y="31"/>
                  </a:lnTo>
                  <a:lnTo>
                    <a:pt x="77" y="33"/>
                  </a:lnTo>
                  <a:lnTo>
                    <a:pt x="86" y="35"/>
                  </a:lnTo>
                  <a:lnTo>
                    <a:pt x="95" y="37"/>
                  </a:lnTo>
                  <a:lnTo>
                    <a:pt x="104" y="39"/>
                  </a:lnTo>
                  <a:lnTo>
                    <a:pt x="110" y="42"/>
                  </a:lnTo>
                  <a:lnTo>
                    <a:pt x="119" y="44"/>
                  </a:lnTo>
                  <a:lnTo>
                    <a:pt x="115" y="50"/>
                  </a:lnTo>
                  <a:lnTo>
                    <a:pt x="110" y="57"/>
                  </a:lnTo>
                  <a:lnTo>
                    <a:pt x="106" y="63"/>
                  </a:lnTo>
                  <a:lnTo>
                    <a:pt x="102" y="68"/>
                  </a:lnTo>
                  <a:lnTo>
                    <a:pt x="97" y="74"/>
                  </a:lnTo>
                  <a:lnTo>
                    <a:pt x="93" y="81"/>
                  </a:lnTo>
                  <a:lnTo>
                    <a:pt x="88" y="88"/>
                  </a:lnTo>
                  <a:lnTo>
                    <a:pt x="84" y="92"/>
                  </a:lnTo>
                  <a:lnTo>
                    <a:pt x="77" y="92"/>
                  </a:lnTo>
                  <a:lnTo>
                    <a:pt x="73" y="90"/>
                  </a:lnTo>
                  <a:lnTo>
                    <a:pt x="68" y="90"/>
                  </a:lnTo>
                  <a:lnTo>
                    <a:pt x="62" y="88"/>
                  </a:lnTo>
                  <a:lnTo>
                    <a:pt x="57" y="88"/>
                  </a:lnTo>
                  <a:lnTo>
                    <a:pt x="51" y="85"/>
                  </a:lnTo>
                  <a:lnTo>
                    <a:pt x="46" y="83"/>
                  </a:lnTo>
                  <a:lnTo>
                    <a:pt x="40" y="83"/>
                  </a:lnTo>
                  <a:lnTo>
                    <a:pt x="35" y="81"/>
                  </a:lnTo>
                  <a:lnTo>
                    <a:pt x="31" y="79"/>
                  </a:lnTo>
                  <a:lnTo>
                    <a:pt x="24" y="77"/>
                  </a:lnTo>
                  <a:lnTo>
                    <a:pt x="20" y="74"/>
                  </a:lnTo>
                  <a:lnTo>
                    <a:pt x="15" y="72"/>
                  </a:lnTo>
                  <a:lnTo>
                    <a:pt x="9" y="70"/>
                  </a:lnTo>
                  <a:lnTo>
                    <a:pt x="4" y="68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FF">
                <a:alpha val="6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1" name="Freeform 2"/>
            <p:cNvSpPr>
              <a:spLocks/>
            </p:cNvSpPr>
            <p:nvPr/>
          </p:nvSpPr>
          <p:spPr bwMode="auto">
            <a:xfrm>
              <a:off x="800" y="676"/>
              <a:ext cx="95" cy="48"/>
            </a:xfrm>
            <a:custGeom>
              <a:avLst/>
              <a:gdLst>
                <a:gd name="T0" fmla="*/ 0 w 95"/>
                <a:gd name="T1" fmla="*/ 48 h 48"/>
                <a:gd name="T2" fmla="*/ 7 w 95"/>
                <a:gd name="T3" fmla="*/ 46 h 48"/>
                <a:gd name="T4" fmla="*/ 11 w 95"/>
                <a:gd name="T5" fmla="*/ 42 h 48"/>
                <a:gd name="T6" fmla="*/ 20 w 95"/>
                <a:gd name="T7" fmla="*/ 37 h 48"/>
                <a:gd name="T8" fmla="*/ 27 w 95"/>
                <a:gd name="T9" fmla="*/ 31 h 48"/>
                <a:gd name="T10" fmla="*/ 33 w 95"/>
                <a:gd name="T11" fmla="*/ 26 h 48"/>
                <a:gd name="T12" fmla="*/ 40 w 95"/>
                <a:gd name="T13" fmla="*/ 22 h 48"/>
                <a:gd name="T14" fmla="*/ 47 w 95"/>
                <a:gd name="T15" fmla="*/ 17 h 48"/>
                <a:gd name="T16" fmla="*/ 51 w 95"/>
                <a:gd name="T17" fmla="*/ 11 h 48"/>
                <a:gd name="T18" fmla="*/ 58 w 95"/>
                <a:gd name="T19" fmla="*/ 11 h 48"/>
                <a:gd name="T20" fmla="*/ 62 w 95"/>
                <a:gd name="T21" fmla="*/ 9 h 48"/>
                <a:gd name="T22" fmla="*/ 69 w 95"/>
                <a:gd name="T23" fmla="*/ 9 h 48"/>
                <a:gd name="T24" fmla="*/ 73 w 95"/>
                <a:gd name="T25" fmla="*/ 7 h 48"/>
                <a:gd name="T26" fmla="*/ 80 w 95"/>
                <a:gd name="T27" fmla="*/ 4 h 48"/>
                <a:gd name="T28" fmla="*/ 84 w 95"/>
                <a:gd name="T29" fmla="*/ 4 h 48"/>
                <a:gd name="T30" fmla="*/ 91 w 95"/>
                <a:gd name="T31" fmla="*/ 2 h 48"/>
                <a:gd name="T32" fmla="*/ 95 w 95"/>
                <a:gd name="T33" fmla="*/ 0 h 48"/>
                <a:gd name="T34" fmla="*/ 86 w 95"/>
                <a:gd name="T35" fmla="*/ 7 h 48"/>
                <a:gd name="T36" fmla="*/ 75 w 95"/>
                <a:gd name="T37" fmla="*/ 13 h 48"/>
                <a:gd name="T38" fmla="*/ 62 w 95"/>
                <a:gd name="T39" fmla="*/ 20 h 48"/>
                <a:gd name="T40" fmla="*/ 49 w 95"/>
                <a:gd name="T41" fmla="*/ 26 h 48"/>
                <a:gd name="T42" fmla="*/ 35 w 95"/>
                <a:gd name="T43" fmla="*/ 33 h 48"/>
                <a:gd name="T44" fmla="*/ 24 w 95"/>
                <a:gd name="T45" fmla="*/ 39 h 48"/>
                <a:gd name="T46" fmla="*/ 11 w 95"/>
                <a:gd name="T47" fmla="*/ 44 h 48"/>
                <a:gd name="T48" fmla="*/ 0 w 95"/>
                <a:gd name="T49" fmla="*/ 48 h 48"/>
                <a:gd name="T50" fmla="*/ 0 w 95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5"/>
                <a:gd name="T79" fmla="*/ 0 h 48"/>
                <a:gd name="T80" fmla="*/ 95 w 95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5" h="48">
                  <a:moveTo>
                    <a:pt x="0" y="48"/>
                  </a:moveTo>
                  <a:lnTo>
                    <a:pt x="7" y="46"/>
                  </a:lnTo>
                  <a:lnTo>
                    <a:pt x="11" y="42"/>
                  </a:lnTo>
                  <a:lnTo>
                    <a:pt x="20" y="37"/>
                  </a:lnTo>
                  <a:lnTo>
                    <a:pt x="27" y="31"/>
                  </a:lnTo>
                  <a:lnTo>
                    <a:pt x="33" y="26"/>
                  </a:lnTo>
                  <a:lnTo>
                    <a:pt x="40" y="22"/>
                  </a:lnTo>
                  <a:lnTo>
                    <a:pt x="47" y="17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2" y="9"/>
                  </a:lnTo>
                  <a:lnTo>
                    <a:pt x="69" y="9"/>
                  </a:lnTo>
                  <a:lnTo>
                    <a:pt x="73" y="7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86" y="7"/>
                  </a:lnTo>
                  <a:lnTo>
                    <a:pt x="75" y="13"/>
                  </a:lnTo>
                  <a:lnTo>
                    <a:pt x="62" y="20"/>
                  </a:lnTo>
                  <a:lnTo>
                    <a:pt x="49" y="26"/>
                  </a:lnTo>
                  <a:lnTo>
                    <a:pt x="35" y="33"/>
                  </a:lnTo>
                  <a:lnTo>
                    <a:pt x="24" y="39"/>
                  </a:lnTo>
                  <a:lnTo>
                    <a:pt x="11" y="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8" name="Picture 30" descr="C:\Users\George\Pictures\White Ho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4191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Association of Inspectors General</a:t>
            </a:r>
            <a:br>
              <a:rPr lang="en-US" sz="3200" dirty="0" smtClean="0"/>
            </a:br>
            <a:r>
              <a:rPr lang="en-US" sz="1800" dirty="0" smtClean="0"/>
              <a:t>QUALITY STANDARDS FOR INSPECTIONS, EVALUATIONS, AND REVIEWS </a:t>
            </a:r>
            <a:endParaRPr lang="en-US" sz="1800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533400" y="1905000"/>
            <a:ext cx="3886200" cy="4267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General Standards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Staff Qualifications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Independence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Due Professional Care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4648200" y="1981200"/>
            <a:ext cx="4041775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Qualitative Standards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 Control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Planning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Collection and Analysis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Evidence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Timeliness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Fraud and Other Illegal Acts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Reporting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Confidentiality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Follow-Up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2171700" cy="216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295400" y="54864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http://inspectorsgeneral.org/files/2012/06/IGStandards_revised_july2012.pdf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382000" cy="106984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CIGIE Standards for Inspection and Evaluation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041775" cy="2514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Timeliness</a:t>
            </a:r>
          </a:p>
          <a:p>
            <a:pPr eaLnBrk="1" hangingPunct="1"/>
            <a:r>
              <a:rPr lang="en-US" dirty="0" smtClean="0"/>
              <a:t>Fraud, Illegal Acts, Abuse</a:t>
            </a:r>
          </a:p>
          <a:p>
            <a:pPr eaLnBrk="1" hangingPunct="1"/>
            <a:r>
              <a:rPr lang="en-US" dirty="0" smtClean="0"/>
              <a:t>Reporting</a:t>
            </a:r>
          </a:p>
          <a:p>
            <a:pPr eaLnBrk="1" hangingPunct="1"/>
            <a:r>
              <a:rPr lang="en-US" dirty="0" smtClean="0"/>
              <a:t>Follow-Up</a:t>
            </a:r>
          </a:p>
          <a:p>
            <a:pPr eaLnBrk="1" hangingPunct="1"/>
            <a:r>
              <a:rPr lang="en-US" dirty="0" smtClean="0"/>
              <a:t>Performance Measurement</a:t>
            </a:r>
          </a:p>
          <a:p>
            <a:pPr eaLnBrk="1" hangingPunct="1"/>
            <a:r>
              <a:rPr lang="en-US" dirty="0" smtClean="0"/>
              <a:t>Working Relationships and Communications</a:t>
            </a:r>
          </a:p>
        </p:txBody>
      </p:sp>
      <p:pic>
        <p:nvPicPr>
          <p:cNvPr id="11" name="Picture 8" descr="Council of the Inspectors General on Integrity &amp; Efficienc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495800"/>
            <a:ext cx="4953000" cy="1041867"/>
          </a:xfrm>
          <a:prstGeom prst="rect">
            <a:avLst/>
          </a:prstGeom>
          <a:noFill/>
        </p:spPr>
      </p:pic>
      <p:sp>
        <p:nvSpPr>
          <p:cNvPr id="13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040188" cy="2590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Competency</a:t>
            </a:r>
          </a:p>
          <a:p>
            <a:pPr eaLnBrk="1" hangingPunct="1"/>
            <a:r>
              <a:rPr lang="en-US" dirty="0" smtClean="0"/>
              <a:t>Independence</a:t>
            </a:r>
          </a:p>
          <a:p>
            <a:pPr eaLnBrk="1" hangingPunct="1"/>
            <a:r>
              <a:rPr lang="en-US" dirty="0" smtClean="0"/>
              <a:t>Quality control</a:t>
            </a:r>
          </a:p>
          <a:p>
            <a:pPr eaLnBrk="1" hangingPunct="1"/>
            <a:r>
              <a:rPr lang="en-US" dirty="0" smtClean="0"/>
              <a:t>Planning</a:t>
            </a:r>
          </a:p>
          <a:p>
            <a:pPr eaLnBrk="1" hangingPunct="1"/>
            <a:r>
              <a:rPr lang="en-US" dirty="0" smtClean="0"/>
              <a:t>Data Collection and Analysis</a:t>
            </a:r>
          </a:p>
          <a:p>
            <a:pPr eaLnBrk="1" hangingPunct="1"/>
            <a:r>
              <a:rPr lang="en-US" dirty="0" smtClean="0"/>
              <a:t>Evidence</a:t>
            </a:r>
          </a:p>
          <a:p>
            <a:pPr eaLnBrk="1" hangingPunct="1"/>
            <a:r>
              <a:rPr lang="en-US" dirty="0" smtClean="0"/>
              <a:t>Records 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7000" y="55626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http://www.ignet.gov/pande/standards1.html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10698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GAO Standards for  Performance Audits</a:t>
            </a:r>
            <a:endParaRPr lang="en-US" sz="3200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1676400"/>
            <a:ext cx="4038600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Chapter 3:  General Standards</a:t>
            </a:r>
          </a:p>
          <a:p>
            <a:pPr lvl="1" eaLnBrk="1" hangingPunct="1"/>
            <a:r>
              <a:rPr lang="en-US" sz="1800" dirty="0" smtClean="0"/>
              <a:t>Independence</a:t>
            </a:r>
          </a:p>
          <a:p>
            <a:pPr lvl="1" eaLnBrk="1" hangingPunct="1"/>
            <a:r>
              <a:rPr lang="en-US" sz="1800" dirty="0" smtClean="0"/>
              <a:t>Professional Judgment</a:t>
            </a:r>
          </a:p>
          <a:p>
            <a:pPr lvl="1" eaLnBrk="1" hangingPunct="1"/>
            <a:r>
              <a:rPr lang="en-US" sz="1800" dirty="0" smtClean="0"/>
              <a:t>Competence</a:t>
            </a:r>
          </a:p>
          <a:p>
            <a:pPr lvl="1" eaLnBrk="1" hangingPunct="1"/>
            <a:r>
              <a:rPr lang="en-US" sz="1800" dirty="0" smtClean="0"/>
              <a:t>Quality Control</a:t>
            </a:r>
          </a:p>
          <a:p>
            <a:pPr eaLnBrk="1" hangingPunct="1"/>
            <a:r>
              <a:rPr lang="en-US" dirty="0" smtClean="0"/>
              <a:t>Chapter 7:  Field Work</a:t>
            </a:r>
          </a:p>
          <a:p>
            <a:pPr lvl="1" eaLnBrk="1" hangingPunct="1"/>
            <a:r>
              <a:rPr lang="en-US" sz="1800" dirty="0" smtClean="0"/>
              <a:t>Planning</a:t>
            </a:r>
          </a:p>
          <a:p>
            <a:pPr lvl="1" eaLnBrk="1" hangingPunct="1"/>
            <a:r>
              <a:rPr lang="en-US" sz="1800" dirty="0" smtClean="0"/>
              <a:t>Supervision</a:t>
            </a:r>
          </a:p>
          <a:p>
            <a:pPr lvl="1" eaLnBrk="1" hangingPunct="1"/>
            <a:r>
              <a:rPr lang="en-US" sz="1800" dirty="0" smtClean="0"/>
              <a:t>Evidence</a:t>
            </a:r>
          </a:p>
          <a:p>
            <a:pPr lvl="1" eaLnBrk="1" hangingPunct="1"/>
            <a:r>
              <a:rPr lang="en-US" sz="1800" dirty="0" smtClean="0"/>
              <a:t>Documentation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4"/>
          </p:nvPr>
        </p:nvSpPr>
        <p:spPr>
          <a:xfrm>
            <a:off x="4495800" y="1905000"/>
            <a:ext cx="3429000" cy="2514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Chapter 8:  Reporting</a:t>
            </a:r>
          </a:p>
          <a:p>
            <a:pPr lvl="1" eaLnBrk="1" hangingPunct="1"/>
            <a:r>
              <a:rPr lang="en-US" dirty="0" smtClean="0"/>
              <a:t>Form</a:t>
            </a:r>
          </a:p>
          <a:p>
            <a:pPr lvl="1" eaLnBrk="1" hangingPunct="1"/>
            <a:r>
              <a:rPr lang="en-US" dirty="0" smtClean="0"/>
              <a:t>Contents</a:t>
            </a:r>
          </a:p>
          <a:p>
            <a:pPr lvl="1" eaLnBrk="1" hangingPunct="1"/>
            <a:r>
              <a:rPr lang="en-US" dirty="0" smtClean="0"/>
              <a:t>Quality Elements</a:t>
            </a:r>
          </a:p>
          <a:p>
            <a:pPr lvl="1" eaLnBrk="1" hangingPunct="1"/>
            <a:r>
              <a:rPr lang="en-US" dirty="0" smtClean="0"/>
              <a:t>Report Issuance and Distribution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47800" y="5105400"/>
            <a:ext cx="556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550" name="Picture 6" descr="U.S. Government Accountability Offic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13" y="-13382625"/>
            <a:ext cx="4619625" cy="466725"/>
          </a:xfrm>
          <a:prstGeom prst="rect">
            <a:avLst/>
          </a:prstGeom>
          <a:noFill/>
        </p:spPr>
      </p:pic>
      <p:pic>
        <p:nvPicPr>
          <p:cNvPr id="108552" name="Picture 8" descr="U.S. Government Accountability Offic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13" y="-13382625"/>
            <a:ext cx="4619625" cy="466725"/>
          </a:xfrm>
          <a:prstGeom prst="rect">
            <a:avLst/>
          </a:prstGeom>
          <a:noFill/>
        </p:spPr>
      </p:pic>
      <p:pic>
        <p:nvPicPr>
          <p:cNvPr id="108554" name="Picture 10" descr="U.S. Government Accountability Off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257800"/>
            <a:ext cx="3886200" cy="39671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33800" y="4572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u="sng" dirty="0" smtClean="0">
                <a:solidFill>
                  <a:schemeClr val="accent1"/>
                </a:solidFill>
                <a:hlinkClick r:id="rId4"/>
              </a:rPr>
              <a:t>http://www.gao.gov/govaud/yb2003.pdf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6934200" cy="2286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Systematic Inquiry</a:t>
            </a:r>
          </a:p>
          <a:p>
            <a:pPr eaLnBrk="1" hangingPunct="1"/>
            <a:r>
              <a:rPr lang="en-US" sz="2400" dirty="0" smtClean="0"/>
              <a:t>Competence</a:t>
            </a:r>
          </a:p>
          <a:p>
            <a:pPr eaLnBrk="1" hangingPunct="1"/>
            <a:r>
              <a:rPr lang="en-US" sz="2400" dirty="0" smtClean="0"/>
              <a:t>Integrity/Honesty</a:t>
            </a:r>
          </a:p>
          <a:p>
            <a:pPr eaLnBrk="1" hangingPunct="1"/>
            <a:r>
              <a:rPr lang="en-US" sz="2400" dirty="0" smtClean="0"/>
              <a:t>Respect for People</a:t>
            </a:r>
          </a:p>
          <a:p>
            <a:pPr eaLnBrk="1" hangingPunct="1"/>
            <a:r>
              <a:rPr lang="en-US" sz="2400" dirty="0" smtClean="0"/>
              <a:t>Responsibilities for General &amp; Public Welfare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59E71-5478-4AEC-8654-D9AFB8F3D32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AEA Guiding Principles for Evaluators</a:t>
            </a:r>
          </a:p>
        </p:txBody>
      </p:sp>
      <p:pic>
        <p:nvPicPr>
          <p:cNvPr id="51204" name="Picture 8" descr="ae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953000"/>
            <a:ext cx="5334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62200" y="4419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http://www.eval.org/p/cm/ld/fid=51</a:t>
            </a:r>
            <a:endParaRPr lang="en-US"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914400"/>
          </a:xfrm>
        </p:spPr>
        <p:txBody>
          <a:bodyPr/>
          <a:lstStyle/>
          <a:p>
            <a:r>
              <a:rPr lang="en-US" dirty="0" smtClean="0"/>
              <a:t>Standards for the Professional Practice of Internal Auditing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4F91C-2529-41F5-ACD3-03BF785FD4D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Institute of Internal Auditors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4495800"/>
            <a:ext cx="632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https://na.theiia.org/standards-guidance/mandatory-guidance/Pages/Standards.aspx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281940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Discusses evaluation of risk and controls, and requires audit results to be based on analysis and evaluation.</a:t>
            </a:r>
          </a:p>
          <a:p>
            <a:endParaRPr lang="en-US" sz="800" dirty="0" smtClean="0"/>
          </a:p>
          <a:p>
            <a:r>
              <a:rPr lang="en-US" sz="2000" dirty="0" smtClean="0"/>
              <a:t>No “Evaluation” standard as such</a:t>
            </a:r>
          </a:p>
          <a:p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819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OIGs may have </a:t>
            </a:r>
            <a:r>
              <a:rPr lang="en-US" sz="1800" dirty="0" smtClean="0">
                <a:solidFill>
                  <a:srgbClr val="FF0000"/>
                </a:solidFill>
              </a:rPr>
              <a:t>responsibilities that go beyond audits and investigations</a:t>
            </a:r>
            <a:r>
              <a:rPr lang="en-US" sz="1800" dirty="0" smtClean="0"/>
              <a:t>. </a:t>
            </a:r>
          </a:p>
          <a:p>
            <a:endParaRPr lang="en-US" sz="800" dirty="0" smtClean="0"/>
          </a:p>
          <a:p>
            <a:r>
              <a:rPr lang="en-US" sz="1800" dirty="0" smtClean="0"/>
              <a:t>This additional work includes </a:t>
            </a:r>
            <a:r>
              <a:rPr lang="en-US" sz="1800" dirty="0" smtClean="0">
                <a:solidFill>
                  <a:srgbClr val="00B050"/>
                </a:solidFill>
              </a:rPr>
              <a:t>inspecting, evaluating, reviewing, studying, and/or analyzing </a:t>
            </a:r>
            <a:r>
              <a:rPr lang="en-US" sz="1800" dirty="0" smtClean="0"/>
              <a:t>government operations and programs for the </a:t>
            </a:r>
            <a:r>
              <a:rPr lang="en-US" sz="1800" dirty="0" smtClean="0">
                <a:solidFill>
                  <a:srgbClr val="FF0000"/>
                </a:solidFill>
              </a:rPr>
              <a:t>purposes of providing information for decision-making</a:t>
            </a:r>
            <a:r>
              <a:rPr lang="en-US" sz="1800" dirty="0" smtClean="0"/>
              <a:t>, and of </a:t>
            </a:r>
            <a:r>
              <a:rPr lang="en-US" sz="1800" dirty="0" smtClean="0">
                <a:solidFill>
                  <a:srgbClr val="FF0000"/>
                </a:solidFill>
              </a:rPr>
              <a:t>making recommendations to improve programs, policies, or procedures</a:t>
            </a:r>
            <a:r>
              <a:rPr lang="en-US" sz="1800" dirty="0" smtClean="0"/>
              <a:t>. </a:t>
            </a:r>
          </a:p>
          <a:p>
            <a:endParaRPr lang="en-US" sz="800" dirty="0" smtClean="0"/>
          </a:p>
          <a:p>
            <a:r>
              <a:rPr lang="en-US" sz="1800" dirty="0" smtClean="0"/>
              <a:t>The objectives of these processes include: providing a </a:t>
            </a:r>
            <a:r>
              <a:rPr lang="en-US" sz="1800" dirty="0" smtClean="0">
                <a:solidFill>
                  <a:srgbClr val="FF0000"/>
                </a:solidFill>
              </a:rPr>
              <a:t>source of factual and analytical information</a:t>
            </a:r>
            <a:r>
              <a:rPr lang="en-US" sz="1800" dirty="0" smtClean="0"/>
              <a:t>, monitoring compliance, measuring performance, and assessing the efficiency and effectiveness of operations. 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Inspections, Evaluations, and Reviews—AIG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55626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+mn-lt"/>
                <a:cs typeface="+mn-cs"/>
              </a:rPr>
              <a:t>Source: Association of Inspectors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438400"/>
            <a:ext cx="7467600" cy="24384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000" dirty="0" smtClean="0"/>
              <a:t>Systematic and independent assessments of the </a:t>
            </a:r>
            <a:r>
              <a:rPr lang="en-US" sz="2000" dirty="0" smtClean="0">
                <a:solidFill>
                  <a:srgbClr val="FF0000"/>
                </a:solidFill>
              </a:rPr>
              <a:t>design</a:t>
            </a:r>
            <a:r>
              <a:rPr lang="en-US" sz="2000" dirty="0" smtClean="0"/>
              <a:t>, implementation, and/or results of an Agency’s operations, programs, </a:t>
            </a:r>
            <a:r>
              <a:rPr lang="en-US" sz="2000" dirty="0" smtClean="0">
                <a:solidFill>
                  <a:srgbClr val="FF0000"/>
                </a:solidFill>
              </a:rPr>
              <a:t>or policies</a:t>
            </a:r>
            <a:r>
              <a:rPr lang="en-US" sz="2000" dirty="0" smtClean="0"/>
              <a:t>. </a:t>
            </a:r>
          </a:p>
          <a:p>
            <a:pPr>
              <a:buNone/>
            </a:pPr>
            <a:endParaRPr lang="en-US" sz="800" dirty="0" smtClean="0"/>
          </a:p>
          <a:p>
            <a:pPr indent="0">
              <a:buNone/>
            </a:pPr>
            <a:r>
              <a:rPr lang="en-US" sz="2000" dirty="0" smtClean="0"/>
              <a:t>They can be used to </a:t>
            </a:r>
            <a:r>
              <a:rPr lang="en-US" sz="2000" dirty="0" smtClean="0">
                <a:solidFill>
                  <a:srgbClr val="FF0000"/>
                </a:solidFill>
              </a:rPr>
              <a:t>determine efficiency, effectiveness, impact</a:t>
            </a:r>
            <a:r>
              <a:rPr lang="en-US" sz="2000" dirty="0" smtClean="0"/>
              <a:t>, and/or </a:t>
            </a:r>
            <a:r>
              <a:rPr lang="en-US" sz="2000" dirty="0" smtClean="0">
                <a:solidFill>
                  <a:srgbClr val="FF0000"/>
                </a:solidFill>
              </a:rPr>
              <a:t>sustainability</a:t>
            </a:r>
            <a:r>
              <a:rPr lang="en-US" sz="2000" dirty="0" smtClean="0"/>
              <a:t> of agency operations, programs, or polices.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Inspections and Evaluations—Federal IG Definition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00200" y="5105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+mn-lt"/>
                <a:cs typeface="+mn-cs"/>
              </a:rPr>
              <a:t>Source: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  <a:cs typeface="+mn-cs"/>
              </a:rPr>
              <a:t>Council of the Inspectors General 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+mn-lt"/>
                <a:cs typeface="+mn-cs"/>
              </a:rPr>
              <a:t>on Integrity and Efficiency</a:t>
            </a:r>
            <a:endParaRPr lang="en-US" sz="1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971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They provide information that is timely, credible, and useful for agency managers, </a:t>
            </a:r>
            <a:r>
              <a:rPr lang="en-US" sz="2000" dirty="0" smtClean="0">
                <a:solidFill>
                  <a:srgbClr val="FF0000"/>
                </a:solidFill>
              </a:rPr>
              <a:t>policymakers</a:t>
            </a:r>
            <a:r>
              <a:rPr lang="en-US" sz="2000" dirty="0" smtClean="0"/>
              <a:t>, and others</a:t>
            </a:r>
            <a:r>
              <a:rPr lang="en-US" sz="2400" dirty="0" smtClean="0"/>
              <a:t>.</a:t>
            </a:r>
          </a:p>
          <a:p>
            <a:endParaRPr lang="en-US" sz="800" dirty="0" smtClean="0"/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providing factual and analytical information</a:t>
            </a:r>
            <a:r>
              <a:rPr lang="en-US" sz="1800" dirty="0" smtClean="0"/>
              <a:t>; </a:t>
            </a:r>
          </a:p>
          <a:p>
            <a:pPr lvl="1"/>
            <a:r>
              <a:rPr lang="en-US" sz="1800" dirty="0" smtClean="0"/>
              <a:t>measuring performance; </a:t>
            </a:r>
          </a:p>
          <a:p>
            <a:pPr lvl="1"/>
            <a:r>
              <a:rPr lang="en-US" sz="1800" dirty="0" smtClean="0"/>
              <a:t>determining compliance with applicable law, regulation, and/or policy 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identifying savings and funds put to better use</a:t>
            </a:r>
            <a:r>
              <a:rPr lang="en-US" sz="1800" dirty="0" smtClean="0"/>
              <a:t>; 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sharing best practices or promising approaches</a:t>
            </a:r>
            <a:r>
              <a:rPr lang="en-US" sz="1800" dirty="0" smtClean="0"/>
              <a:t>; </a:t>
            </a:r>
          </a:p>
          <a:p>
            <a:pPr lvl="1"/>
            <a:r>
              <a:rPr lang="en-US" sz="1800" dirty="0" smtClean="0"/>
              <a:t>assessing allegations of fraud, waste, abuse, and mismanagement. 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sz="3600" dirty="0" smtClean="0"/>
              <a:t>Inspections and Evaluations—Federal IG Definition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1600200" y="5334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+mn-lt"/>
                <a:cs typeface="+mn-cs"/>
              </a:rPr>
              <a:t>Source: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  <a:cs typeface="+mn-cs"/>
              </a:rPr>
              <a:t>Council of the Inspectors General 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+mn-lt"/>
                <a:cs typeface="+mn-cs"/>
              </a:rPr>
              <a:t>on Integrity and Efficiency</a:t>
            </a:r>
            <a:endParaRPr lang="en-US" sz="1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D149-662C-44EB-A2E4-346803F8DB6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6858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smtClean="0">
                <a:solidFill>
                  <a:schemeClr val="tx2"/>
                </a:solidFill>
                <a:latin typeface="Arial" charset="0"/>
              </a:rPr>
              <a:t>The Proving Professions</a:t>
            </a:r>
            <a:endParaRPr lang="en-US" sz="48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Auditors and Evaluators</a:t>
            </a:r>
            <a:endParaRPr lang="en-US" dirty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800600" y="2286000"/>
            <a:ext cx="2743200" cy="2362200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Evaluation</a:t>
            </a:r>
            <a:endParaRPr lang="en-US" dirty="0">
              <a:latin typeface="Arial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371600" y="2286000"/>
            <a:ext cx="2743200" cy="2362200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Audit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2209800"/>
            <a:ext cx="228600" cy="266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Essentials of Evaluations and Inspections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5257800" cy="3124200"/>
          </a:xfrm>
        </p:spPr>
        <p:txBody>
          <a:bodyPr/>
          <a:lstStyle/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Comparison to Audits</a:t>
            </a:r>
          </a:p>
          <a:p>
            <a:r>
              <a:rPr lang="en-US" sz="2000" dirty="0" smtClean="0"/>
              <a:t>Other Related Professional Disciplines</a:t>
            </a:r>
          </a:p>
          <a:p>
            <a:r>
              <a:rPr lang="en-US" sz="2000" dirty="0" smtClean="0"/>
              <a:t>Evaluation Types and Approaches</a:t>
            </a:r>
          </a:p>
          <a:p>
            <a:r>
              <a:rPr lang="en-US" sz="2000" dirty="0" smtClean="0"/>
              <a:t>Analytic Frameworks</a:t>
            </a:r>
          </a:p>
          <a:p>
            <a:r>
              <a:rPr lang="en-US" sz="2000" dirty="0" smtClean="0"/>
              <a:t>Possible Organizational Locations</a:t>
            </a:r>
          </a:p>
          <a:p>
            <a:r>
              <a:rPr lang="en-US" sz="2000" dirty="0" smtClean="0"/>
              <a:t>Managing an Evaluation Office</a:t>
            </a:r>
          </a:p>
          <a:p>
            <a:r>
              <a:rPr lang="en-US" sz="2000" dirty="0" smtClean="0"/>
              <a:t>Quality Standards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7346" name="Picture 2" descr="C:\Users\George\AppData\Local\Microsoft\Windows\Temporary Internet Files\Content.IE5\5YGK5FOJ\MM900282788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743200"/>
            <a:ext cx="2233613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Auditors and Evaluators</a:t>
            </a:r>
            <a:endParaRPr lang="en-US" dirty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81400" y="2590800"/>
            <a:ext cx="2743200" cy="2362200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     Evaluation</a:t>
            </a:r>
            <a:endParaRPr lang="en-US" dirty="0">
              <a:latin typeface="Arial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362200" y="2590800"/>
            <a:ext cx="2743200" cy="2362200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Audit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Auditors and Evaluators</a:t>
            </a:r>
            <a:endParaRPr lang="en-US" dirty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05200" y="1600200"/>
            <a:ext cx="2743200" cy="2362200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     Evaluation</a:t>
            </a:r>
            <a:endParaRPr lang="en-US" dirty="0">
              <a:latin typeface="Arial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362200" y="1600200"/>
            <a:ext cx="2743200" cy="2362200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Audit      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3048000" y="3733800"/>
            <a:ext cx="2514600" cy="2057400"/>
          </a:xfrm>
          <a:prstGeom prst="triangle">
            <a:avLst/>
          </a:prstGeom>
          <a:solidFill>
            <a:srgbClr val="2DA2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 Audit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1200" dirty="0" smtClean="0"/>
              <a:t>Performance Evaluation</a:t>
            </a:r>
          </a:p>
          <a:p>
            <a:pPr algn="ctr"/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62000" y="3810000"/>
            <a:ext cx="1981200" cy="1981200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Financial Audits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Attestation Audits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Non-Audit 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43600" y="3810000"/>
            <a:ext cx="1981200" cy="1981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Issue Analysis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Inspections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Reviews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 Multitude of Analysis Types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Other Professional Disciplines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Evaluators/Inspectors Come From Many Professions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57200" y="2133600"/>
            <a:ext cx="3657600" cy="297530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dirty="0" smtClean="0"/>
              <a:t>Evaluation</a:t>
            </a:r>
          </a:p>
          <a:p>
            <a:pPr>
              <a:defRPr/>
            </a:pPr>
            <a:r>
              <a:rPr lang="en-US" sz="2400" dirty="0" smtClean="0"/>
              <a:t>Inspection</a:t>
            </a:r>
          </a:p>
          <a:p>
            <a:pPr>
              <a:defRPr/>
            </a:pPr>
            <a:r>
              <a:rPr lang="en-US" sz="2400" dirty="0" smtClean="0"/>
              <a:t>Audit</a:t>
            </a:r>
          </a:p>
          <a:p>
            <a:pPr>
              <a:defRPr/>
            </a:pPr>
            <a:r>
              <a:rPr lang="en-US" sz="2400" dirty="0" smtClean="0"/>
              <a:t>Social Science</a:t>
            </a:r>
          </a:p>
          <a:p>
            <a:pPr>
              <a:defRPr/>
            </a:pPr>
            <a:r>
              <a:rPr lang="en-US" sz="2400" dirty="0" smtClean="0"/>
              <a:t>Economics</a:t>
            </a:r>
          </a:p>
          <a:p>
            <a:pPr>
              <a:defRPr/>
            </a:pPr>
            <a:r>
              <a:rPr lang="en-US" sz="2400" dirty="0" smtClean="0"/>
              <a:t>Operations Research Analysis</a:t>
            </a:r>
            <a:endParaRPr lang="en-US" sz="2400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648200" y="2133600"/>
            <a:ext cx="4041775" cy="3048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dirty="0" smtClean="0"/>
              <a:t>Policy Analysis</a:t>
            </a:r>
          </a:p>
          <a:p>
            <a:pPr>
              <a:defRPr/>
            </a:pPr>
            <a:r>
              <a:rPr lang="en-US" sz="2400" dirty="0" smtClean="0"/>
              <a:t>Public Administration</a:t>
            </a:r>
          </a:p>
          <a:p>
            <a:pPr>
              <a:defRPr/>
            </a:pPr>
            <a:r>
              <a:rPr lang="en-US" sz="2400" dirty="0" smtClean="0"/>
              <a:t>Program Specialties</a:t>
            </a:r>
          </a:p>
          <a:p>
            <a:pPr lvl="1">
              <a:defRPr/>
            </a:pPr>
            <a:r>
              <a:rPr lang="en-US" sz="2000" dirty="0" smtClean="0"/>
              <a:t>Health Care</a:t>
            </a:r>
          </a:p>
          <a:p>
            <a:pPr lvl="1">
              <a:defRPr/>
            </a:pPr>
            <a:r>
              <a:rPr lang="en-US" sz="2000" dirty="0" smtClean="0"/>
              <a:t>Housing</a:t>
            </a:r>
          </a:p>
          <a:p>
            <a:pPr lvl="1">
              <a:defRPr/>
            </a:pPr>
            <a:r>
              <a:rPr lang="en-US" sz="2000" dirty="0" smtClean="0"/>
              <a:t>Defense</a:t>
            </a:r>
          </a:p>
          <a:p>
            <a:pPr lvl="1">
              <a:defRPr/>
            </a:pPr>
            <a:r>
              <a:rPr lang="en-US" sz="2000" dirty="0" smtClean="0"/>
              <a:t>Trade</a:t>
            </a:r>
          </a:p>
          <a:p>
            <a:pPr lvl="1">
              <a:defRPr/>
            </a:pPr>
            <a:r>
              <a:rPr lang="en-US" sz="2000" dirty="0" smtClean="0"/>
              <a:t>International Assistance</a:t>
            </a:r>
            <a:endParaRPr lang="en-US" sz="2000" dirty="0"/>
          </a:p>
        </p:txBody>
      </p:sp>
      <p:pic>
        <p:nvPicPr>
          <p:cNvPr id="55298" name="Picture 2" descr="C:\Users\George\AppData\Local\Microsoft\Windows\Temporary Internet Files\Content.IE5\XGF2UZUQ\MC90005768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438400"/>
            <a:ext cx="1557600" cy="999067"/>
          </a:xfrm>
          <a:prstGeom prst="rect">
            <a:avLst/>
          </a:prstGeom>
          <a:noFill/>
        </p:spPr>
      </p:pic>
      <p:pic>
        <p:nvPicPr>
          <p:cNvPr id="55299" name="Picture 3" descr="C:\Users\George\AppData\Local\Microsoft\Windows\Temporary Internet Files\Content.IE5\5YGK5FOJ\MC90021750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191000"/>
            <a:ext cx="971175" cy="1132942"/>
          </a:xfrm>
          <a:prstGeom prst="rect">
            <a:avLst/>
          </a:prstGeom>
          <a:noFill/>
        </p:spPr>
      </p:pic>
      <p:pic>
        <p:nvPicPr>
          <p:cNvPr id="55300" name="Picture 4" descr="C:\Users\George\AppData\Local\Microsoft\Windows\Temporary Internet Files\Content.IE5\L0MC83ZX\MC90024282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733800"/>
            <a:ext cx="823874" cy="915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D84DF-6D7F-4623-A693-F60D94B612D5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57200" y="685800"/>
            <a:ext cx="1828800" cy="16764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Arial" charset="0"/>
              </a:rPr>
              <a:t>Legal</a:t>
            </a:r>
          </a:p>
          <a:p>
            <a:pPr algn="ctr"/>
            <a:r>
              <a:rPr lang="en-US" sz="2000" dirty="0" smtClean="0">
                <a:latin typeface="Arial" charset="0"/>
              </a:rPr>
              <a:t>Analysis</a:t>
            </a:r>
            <a:endParaRPr lang="en-US" sz="2000" dirty="0">
              <a:latin typeface="Arial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81000" y="2438400"/>
            <a:ext cx="1828800" cy="175260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Inspections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81000" y="4267200"/>
            <a:ext cx="1905000" cy="1752600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Economics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3352800" y="2514600"/>
            <a:ext cx="1828800" cy="1752600"/>
          </a:xfrm>
          <a:prstGeom prst="ellipse">
            <a:avLst/>
          </a:prstGeom>
          <a:solidFill>
            <a:srgbClr val="99CC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Evaluation</a:t>
            </a:r>
          </a:p>
        </p:txBody>
      </p:sp>
      <p:sp>
        <p:nvSpPr>
          <p:cNvPr id="13320" name="Oval 14"/>
          <p:cNvSpPr>
            <a:spLocks noChangeArrowheads="1"/>
          </p:cNvSpPr>
          <p:nvPr/>
        </p:nvSpPr>
        <p:spPr bwMode="auto">
          <a:xfrm>
            <a:off x="3352800" y="4343400"/>
            <a:ext cx="1828800" cy="16764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Operations</a:t>
            </a:r>
          </a:p>
          <a:p>
            <a:pPr algn="ctr"/>
            <a:r>
              <a:rPr lang="en-US" sz="2000" dirty="0">
                <a:latin typeface="Arial" charset="0"/>
              </a:rPr>
              <a:t>Research</a:t>
            </a:r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6172200" y="685800"/>
            <a:ext cx="2057400" cy="16764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Applied</a:t>
            </a:r>
          </a:p>
          <a:p>
            <a:pPr algn="ctr"/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Social</a:t>
            </a:r>
          </a:p>
          <a:p>
            <a:pPr algn="ctr"/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Research</a:t>
            </a:r>
          </a:p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172200" y="4343400"/>
            <a:ext cx="1905000" cy="1676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Psychology</a:t>
            </a:r>
          </a:p>
        </p:txBody>
      </p:sp>
      <p:sp>
        <p:nvSpPr>
          <p:cNvPr id="13323" name="Oval 6"/>
          <p:cNvSpPr>
            <a:spLocks noChangeArrowheads="1"/>
          </p:cNvSpPr>
          <p:nvPr/>
        </p:nvSpPr>
        <p:spPr bwMode="auto">
          <a:xfrm>
            <a:off x="6248400" y="2438400"/>
            <a:ext cx="1905000" cy="17526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Statistics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3276600" y="762000"/>
            <a:ext cx="2057400" cy="1676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Public </a:t>
            </a:r>
          </a:p>
          <a:p>
            <a:pPr algn="ctr">
              <a:defRPr/>
            </a:pPr>
            <a:r>
              <a:rPr lang="en-US" sz="2000" dirty="0">
                <a:latin typeface="Arial" charset="0"/>
              </a:rPr>
              <a:t>Administration</a:t>
            </a:r>
          </a:p>
          <a:p>
            <a:pPr algn="ctr">
              <a:defRPr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D84DF-6D7F-4623-A693-F60D94B612D5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2133600" y="1066800"/>
            <a:ext cx="1981200" cy="18288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Arial" charset="0"/>
              </a:rPr>
              <a:t>Legal</a:t>
            </a:r>
          </a:p>
          <a:p>
            <a:pPr algn="ctr"/>
            <a:r>
              <a:rPr lang="en-US" sz="2000" dirty="0" smtClean="0">
                <a:latin typeface="Arial" charset="0"/>
              </a:rPr>
              <a:t>Analysis</a:t>
            </a:r>
            <a:endParaRPr lang="en-US" sz="2000" dirty="0">
              <a:latin typeface="Arial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447800" y="2286000"/>
            <a:ext cx="1981200" cy="182880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Inspections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3429000"/>
            <a:ext cx="2057400" cy="1905000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Economics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3352800" y="2209800"/>
            <a:ext cx="1981200" cy="1905000"/>
          </a:xfrm>
          <a:prstGeom prst="ellipse">
            <a:avLst/>
          </a:prstGeom>
          <a:solidFill>
            <a:srgbClr val="99CC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Evaluation</a:t>
            </a:r>
          </a:p>
        </p:txBody>
      </p:sp>
      <p:sp>
        <p:nvSpPr>
          <p:cNvPr id="13320" name="Oval 14"/>
          <p:cNvSpPr>
            <a:spLocks noChangeArrowheads="1"/>
          </p:cNvSpPr>
          <p:nvPr/>
        </p:nvSpPr>
        <p:spPr bwMode="auto">
          <a:xfrm>
            <a:off x="3352800" y="3657600"/>
            <a:ext cx="2057400" cy="1905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Operations</a:t>
            </a:r>
          </a:p>
          <a:p>
            <a:pPr algn="ctr"/>
            <a:r>
              <a:rPr lang="en-US" sz="2000" dirty="0">
                <a:latin typeface="Arial" charset="0"/>
              </a:rPr>
              <a:t>Research</a:t>
            </a:r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800600" y="1143000"/>
            <a:ext cx="2133600" cy="18288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Applied</a:t>
            </a:r>
          </a:p>
          <a:p>
            <a:pPr algn="ctr"/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Social</a:t>
            </a:r>
          </a:p>
          <a:p>
            <a:pPr algn="ctr"/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Research</a:t>
            </a:r>
          </a:p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800600" y="3352800"/>
            <a:ext cx="2209800" cy="1828800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Psychology</a:t>
            </a:r>
          </a:p>
        </p:txBody>
      </p:sp>
      <p:sp>
        <p:nvSpPr>
          <p:cNvPr id="13323" name="Oval 6"/>
          <p:cNvSpPr>
            <a:spLocks noChangeArrowheads="1"/>
          </p:cNvSpPr>
          <p:nvPr/>
        </p:nvSpPr>
        <p:spPr bwMode="auto">
          <a:xfrm>
            <a:off x="5257800" y="2286000"/>
            <a:ext cx="2057400" cy="19050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Statistics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3276600" y="838200"/>
            <a:ext cx="2133600" cy="1905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Public </a:t>
            </a:r>
          </a:p>
          <a:p>
            <a:pPr algn="ctr">
              <a:defRPr/>
            </a:pPr>
            <a:r>
              <a:rPr lang="en-US" sz="2000" dirty="0">
                <a:latin typeface="Arial" charset="0"/>
              </a:rPr>
              <a:t>Administration</a:t>
            </a:r>
          </a:p>
          <a:p>
            <a:pPr algn="ctr">
              <a:defRPr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Investigators?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B37F2-12E0-4A39-B7CB-608CB2C57D4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676400" y="2590800"/>
            <a:ext cx="1981200" cy="1905000"/>
          </a:xfrm>
          <a:prstGeom prst="ellipse">
            <a:avLst/>
          </a:prstGeom>
          <a:solidFill>
            <a:srgbClr val="99CC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Arial" charset="0"/>
              </a:rPr>
              <a:t>Evaluators</a:t>
            </a:r>
            <a:endParaRPr lang="en-US" sz="2000" dirty="0">
              <a:latin typeface="Arial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029200" y="2590800"/>
            <a:ext cx="2057400" cy="19050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Arial" charset="0"/>
              </a:rPr>
              <a:t>Investigators</a:t>
            </a:r>
            <a:endParaRPr lang="en-US" sz="2000" dirty="0">
              <a:latin typeface="Arial" charset="0"/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429000" y="2971800"/>
            <a:ext cx="1828800" cy="1143000"/>
          </a:xfrm>
          <a:prstGeom prst="leftRightArrow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2209800"/>
            <a:ext cx="228600" cy="266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Useful Interplay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2590800"/>
            <a:ext cx="5029200" cy="609600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Investigators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876800"/>
            <a:ext cx="50292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1828800" y="3276600"/>
            <a:ext cx="1600200" cy="1447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Fraud leads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>
            <a:off x="3733800" y="3276600"/>
            <a:ext cx="16002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Fraud trends</a:t>
            </a:r>
            <a:endParaRPr lang="en-US" sz="1400" dirty="0"/>
          </a:p>
        </p:txBody>
      </p:sp>
      <p:sp>
        <p:nvSpPr>
          <p:cNvPr id="11" name="Up-Down Arrow 10"/>
          <p:cNvSpPr/>
          <p:nvPr/>
        </p:nvSpPr>
        <p:spPr>
          <a:xfrm>
            <a:off x="5867400" y="3276600"/>
            <a:ext cx="1371600" cy="1524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Tech</a:t>
            </a:r>
          </a:p>
          <a:p>
            <a:pPr algn="ctr"/>
            <a:r>
              <a:rPr lang="en-US" sz="1400" dirty="0" smtClean="0"/>
              <a:t> assist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D149-662C-44EB-A2E4-346803F8DB6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6858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smtClean="0">
                <a:solidFill>
                  <a:schemeClr val="tx2"/>
                </a:solidFill>
                <a:latin typeface="Arial" charset="0"/>
              </a:rPr>
              <a:t>Evaluation Types and Approaches </a:t>
            </a:r>
            <a:endParaRPr lang="en-US" sz="48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Types and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010400" cy="2779712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There are many legitimate and useful forms of evaluations</a:t>
            </a:r>
          </a:p>
          <a:p>
            <a:endParaRPr lang="en-US" sz="8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Each has its purpose.  The methodological approach must be adapted to it</a:t>
            </a:r>
          </a:p>
          <a:p>
            <a:endParaRPr lang="en-US" sz="8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Generally accepted professional guidelines are available to guide the work.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Center for Public Program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C5970-2CF1-4CE7-BB05-19318C6B6E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cxnSp>
        <p:nvCxnSpPr>
          <p:cNvPr id="36868" name="Straight Arrow Connector 4"/>
          <p:cNvCxnSpPr>
            <a:cxnSpLocks noChangeShapeType="1"/>
          </p:cNvCxnSpPr>
          <p:nvPr/>
        </p:nvCxnSpPr>
        <p:spPr bwMode="auto">
          <a:xfrm>
            <a:off x="914400" y="2590800"/>
            <a:ext cx="7543800" cy="0"/>
          </a:xfrm>
          <a:prstGeom prst="straightConnector1">
            <a:avLst/>
          </a:prstGeom>
          <a:noFill/>
          <a:ln w="889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1066800" y="1143000"/>
            <a:ext cx="7391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/>
              <a:t>As A Program Matures</a:t>
            </a:r>
          </a:p>
          <a:p>
            <a:pPr algn="ctr"/>
            <a:r>
              <a:rPr lang="en-US" sz="3200" dirty="0"/>
              <a:t>The </a:t>
            </a:r>
            <a:r>
              <a:rPr lang="en-US" sz="3200" dirty="0" smtClean="0"/>
              <a:t>Evaluation </a:t>
            </a:r>
            <a:r>
              <a:rPr lang="en-US" sz="3200" dirty="0"/>
              <a:t>Questions Change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14400" y="2895600"/>
            <a:ext cx="17526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How is the </a:t>
            </a:r>
          </a:p>
          <a:p>
            <a:r>
              <a:rPr lang="en-US" sz="1600" dirty="0"/>
              <a:t>implementation going?</a:t>
            </a:r>
          </a:p>
          <a:p>
            <a:r>
              <a:rPr lang="en-US" sz="1600" dirty="0"/>
              <a:t>Any Issues?</a:t>
            </a:r>
          </a:p>
          <a:p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667000" y="2895600"/>
            <a:ext cx="1676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Are </a:t>
            </a:r>
            <a:r>
              <a:rPr lang="en-US" sz="1600" dirty="0" smtClean="0"/>
              <a:t>service providers </a:t>
            </a:r>
            <a:r>
              <a:rPr lang="en-US" sz="1600" dirty="0"/>
              <a:t>in compliance with program rules?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295400" y="4191000"/>
            <a:ext cx="251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Are some </a:t>
            </a:r>
            <a:r>
              <a:rPr lang="en-US" sz="1600" dirty="0" smtClean="0"/>
              <a:t>service providers </a:t>
            </a:r>
            <a:r>
              <a:rPr lang="en-US" sz="1600" dirty="0"/>
              <a:t>doing better than others?</a:t>
            </a:r>
          </a:p>
          <a:p>
            <a:r>
              <a:rPr lang="en-US" sz="1600" dirty="0"/>
              <a:t>How so?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24400" y="2895600"/>
            <a:ext cx="1600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Are the required services being delivered?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57800" y="41910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Are </a:t>
            </a:r>
            <a:r>
              <a:rPr lang="en-US" sz="1600" dirty="0" smtClean="0"/>
              <a:t>impacted citizens or businesses  </a:t>
            </a:r>
            <a:r>
              <a:rPr lang="en-US" sz="1600" dirty="0"/>
              <a:t>satisfied with </a:t>
            </a:r>
            <a:r>
              <a:rPr lang="en-US" sz="1600" dirty="0" smtClean="0"/>
              <a:t>program results?</a:t>
            </a:r>
            <a:endParaRPr lang="en-US" sz="16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66800" y="53340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How do the services stack up to goals and standards?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705600" y="2895600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/>
              <a:t>Have conditions improved as intended?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D149-662C-44EB-A2E4-346803F8DB6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6858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smtClean="0">
                <a:solidFill>
                  <a:schemeClr val="tx2"/>
                </a:solidFill>
                <a:latin typeface="Arial" charset="0"/>
              </a:rPr>
              <a:t>What Is an Evaluation</a:t>
            </a:r>
            <a:endParaRPr lang="en-US" sz="48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Center for Public Program Evaluation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575E3-7E3D-4D0C-BD66-ECF506F3AAF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914400" y="990600"/>
            <a:ext cx="7391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/>
              <a:t>And So Do the Analytic Approaches and Methods Used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62200" y="2514600"/>
            <a:ext cx="48006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Some </a:t>
            </a:r>
            <a:r>
              <a:rPr lang="en-US" sz="2000" dirty="0"/>
              <a:t>inspections and evaluations need to be done </a:t>
            </a:r>
            <a:r>
              <a:rPr lang="en-US" sz="2000" dirty="0" smtClean="0"/>
              <a:t>fast</a:t>
            </a:r>
            <a:endParaRPr lang="en-US" sz="2000" dirty="0"/>
          </a:p>
          <a:p>
            <a:endParaRPr lang="en-US" sz="800" dirty="0"/>
          </a:p>
          <a:p>
            <a:r>
              <a:rPr lang="en-US" sz="2000" dirty="0"/>
              <a:t>Others need more time</a:t>
            </a:r>
          </a:p>
          <a:p>
            <a:r>
              <a:rPr lang="en-US" sz="800" dirty="0" smtClean="0"/>
              <a:t> </a:t>
            </a:r>
            <a:endParaRPr lang="en-US" sz="800" dirty="0"/>
          </a:p>
          <a:p>
            <a:r>
              <a:rPr lang="en-US" sz="2000" dirty="0"/>
              <a:t>Some require more resources than </a:t>
            </a:r>
            <a:r>
              <a:rPr lang="en-US" sz="2000" dirty="0" smtClean="0"/>
              <a:t>others</a:t>
            </a:r>
          </a:p>
          <a:p>
            <a:endParaRPr lang="en-US" sz="800" dirty="0" smtClean="0"/>
          </a:p>
          <a:p>
            <a:r>
              <a:rPr lang="en-US" sz="2000" dirty="0" smtClean="0"/>
              <a:t>All must be done professionally</a:t>
            </a:r>
            <a:endParaRPr 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0" y="4724400"/>
            <a:ext cx="624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Following are some evaluation and inspections types commonly used today.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041DF-3F38-40E0-BD8D-97142CE5DBF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Inspection/Evaluation Types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9800"/>
            <a:ext cx="4800600" cy="3200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Compliance Review</a:t>
            </a:r>
          </a:p>
          <a:p>
            <a:pPr eaLnBrk="1" hangingPunct="1">
              <a:defRPr/>
            </a:pPr>
            <a:r>
              <a:rPr lang="en-US" sz="2400" dirty="0" smtClean="0"/>
              <a:t>Performance Review</a:t>
            </a:r>
          </a:p>
          <a:p>
            <a:pPr eaLnBrk="1" hangingPunct="1">
              <a:defRPr/>
            </a:pPr>
            <a:r>
              <a:rPr lang="en-US" sz="2400" dirty="0" smtClean="0"/>
              <a:t>Landscape Survey</a:t>
            </a:r>
          </a:p>
          <a:p>
            <a:pPr eaLnBrk="1" hangingPunct="1">
              <a:defRPr/>
            </a:pPr>
            <a:r>
              <a:rPr lang="en-US" sz="2400" dirty="0" smtClean="0"/>
              <a:t>Early </a:t>
            </a:r>
            <a:r>
              <a:rPr lang="en-US" sz="2400" smtClean="0"/>
              <a:t>Implementation Reviews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Impact Assessment</a:t>
            </a:r>
          </a:p>
          <a:p>
            <a:pPr eaLnBrk="1" hangingPunct="1">
              <a:defRPr/>
            </a:pPr>
            <a:r>
              <a:rPr lang="en-US" sz="2400" dirty="0" smtClean="0"/>
              <a:t>Report Card</a:t>
            </a:r>
          </a:p>
          <a:p>
            <a:pPr eaLnBrk="1" hangingPunct="1">
              <a:defRPr/>
            </a:pPr>
            <a:r>
              <a:rPr lang="en-US" sz="2400" dirty="0" smtClean="0"/>
              <a:t>Process Review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  <p:pic>
        <p:nvPicPr>
          <p:cNvPr id="8" name="Picture 2" descr="C:\Users\George\AppData\Local\Microsoft\Windows\Temporary Internet Files\Content.IE5\L3G8TFO2\MC90038346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819400"/>
            <a:ext cx="1828800" cy="161940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145BD-3916-4B0B-A76C-1AE1E18E2A85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More Inspection/Evaluation Types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48006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“Just the Facts” Review</a:t>
            </a:r>
          </a:p>
          <a:p>
            <a:pPr eaLnBrk="1" hangingPunct="1">
              <a:defRPr/>
            </a:pPr>
            <a:r>
              <a:rPr lang="en-US" sz="2400" dirty="0" smtClean="0"/>
              <a:t>Report from “On the Ground”</a:t>
            </a:r>
          </a:p>
          <a:p>
            <a:pPr eaLnBrk="1" hangingPunct="1">
              <a:defRPr/>
            </a:pPr>
            <a:r>
              <a:rPr lang="en-US" sz="2400" dirty="0" smtClean="0"/>
              <a:t>“Try it out” Reviews</a:t>
            </a:r>
          </a:p>
          <a:p>
            <a:pPr eaLnBrk="1" hangingPunct="1">
              <a:defRPr/>
            </a:pPr>
            <a:r>
              <a:rPr lang="en-US" sz="2400" dirty="0" smtClean="0"/>
              <a:t>Client Satisfaction Surveys</a:t>
            </a:r>
          </a:p>
          <a:p>
            <a:pPr eaLnBrk="1" hangingPunct="1">
              <a:defRPr/>
            </a:pPr>
            <a:r>
              <a:rPr lang="en-US" sz="2400" dirty="0" smtClean="0"/>
              <a:t>Before and After Assessment</a:t>
            </a:r>
          </a:p>
          <a:p>
            <a:pPr eaLnBrk="1" hangingPunct="1">
              <a:defRPr/>
            </a:pPr>
            <a:r>
              <a:rPr lang="en-US" sz="2400" dirty="0" smtClean="0"/>
              <a:t>Control System Survey</a:t>
            </a:r>
          </a:p>
          <a:p>
            <a:pPr eaLnBrk="1" hangingPunct="1">
              <a:defRPr/>
            </a:pPr>
            <a:r>
              <a:rPr lang="en-US" sz="2400" dirty="0" smtClean="0"/>
              <a:t>Program Logic Model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3600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  <p:pic>
        <p:nvPicPr>
          <p:cNvPr id="7" name="Picture 3" descr="C:\Users\George\AppData\Local\Microsoft\Windows\Temporary Internet Files\Content.IE5\WUSUJ8V1\MM900283803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048000"/>
            <a:ext cx="2057400" cy="20271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D149-662C-44EB-A2E4-346803F8DB67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smtClean="0">
                <a:solidFill>
                  <a:schemeClr val="tx2"/>
                </a:solidFill>
                <a:latin typeface="Arial" charset="0"/>
              </a:rPr>
              <a:t>Analytic Frameworks</a:t>
            </a:r>
            <a:endParaRPr lang="en-US" sz="48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D1F6-920C-44D3-9506-8F328C36EDE8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Standard IG Analytic Model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4800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FINDINGS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sz="2400" dirty="0" smtClean="0"/>
              <a:t> </a:t>
            </a:r>
            <a:r>
              <a:rPr lang="en-US" sz="2800" dirty="0" smtClean="0"/>
              <a:t>--  </a:t>
            </a:r>
            <a:r>
              <a:rPr lang="en-US" sz="2400" dirty="0" smtClean="0"/>
              <a:t>Criteria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--   Condition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--   Effect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--   Cause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RECOMMENDATIONS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pic>
        <p:nvPicPr>
          <p:cNvPr id="55302" name="Picture 4" descr="j02739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133600"/>
            <a:ext cx="25146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What the Federal IG Blue Book Says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Center for Public Program Evaluation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4EF9F-2F8B-4DDF-B8BC-6584249C652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2362200"/>
            <a:ext cx="7315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“Findings often have been regarded as containing the elements of criteria, condition, effect, and, when problems are found, cause.  However, the elements needed for a finding depend entirely on the objectives of the inspection.  Thus, a </a:t>
            </a:r>
            <a:r>
              <a:rPr lang="en-US" sz="2000" dirty="0" smtClean="0"/>
              <a:t>finding </a:t>
            </a:r>
            <a:r>
              <a:rPr lang="en-US" sz="2000" dirty="0"/>
              <a:t>or set of findings is complete to the extent that the inspection objectives are satisfied and the report clearly relates those objectives to the applicable elements of a finding.”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382000" cy="1069848"/>
          </a:xfrm>
        </p:spPr>
        <p:txBody>
          <a:bodyPr/>
          <a:lstStyle/>
          <a:p>
            <a:pPr algn="ctr"/>
            <a:r>
              <a:rPr lang="en-US" dirty="0" smtClean="0"/>
              <a:t>Two Analytic Frameworks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4041648" cy="457200"/>
          </a:xfrm>
        </p:spPr>
        <p:txBody>
          <a:bodyPr/>
          <a:lstStyle/>
          <a:p>
            <a:pPr algn="ctr"/>
            <a:r>
              <a:rPr lang="en-US" dirty="0" smtClean="0"/>
              <a:t>Performance Audit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724400" y="1981200"/>
            <a:ext cx="4041775" cy="457200"/>
          </a:xfrm>
        </p:spPr>
        <p:txBody>
          <a:bodyPr/>
          <a:lstStyle/>
          <a:p>
            <a:pPr algn="ctr"/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19200" y="2438400"/>
            <a:ext cx="2590800" cy="3886200"/>
          </a:xfrm>
        </p:spPr>
        <p:txBody>
          <a:bodyPr/>
          <a:lstStyle/>
          <a:p>
            <a:r>
              <a:rPr lang="en-US" sz="1800" dirty="0" smtClean="0"/>
              <a:t>Findings</a:t>
            </a:r>
          </a:p>
          <a:p>
            <a:pPr lvl="1"/>
            <a:r>
              <a:rPr lang="en-US" sz="1600" dirty="0" smtClean="0"/>
              <a:t>Criteria</a:t>
            </a:r>
          </a:p>
          <a:p>
            <a:pPr lvl="1"/>
            <a:r>
              <a:rPr lang="en-US" sz="1600" dirty="0" smtClean="0"/>
              <a:t>Condition</a:t>
            </a:r>
          </a:p>
          <a:p>
            <a:pPr lvl="1"/>
            <a:r>
              <a:rPr lang="en-US" sz="1600" dirty="0" smtClean="0"/>
              <a:t>Effect</a:t>
            </a:r>
          </a:p>
          <a:p>
            <a:pPr lvl="1"/>
            <a:r>
              <a:rPr lang="en-US" sz="1600" dirty="0" smtClean="0"/>
              <a:t>Cause</a:t>
            </a:r>
          </a:p>
          <a:p>
            <a:r>
              <a:rPr lang="en-US" sz="1800" dirty="0" smtClean="0"/>
              <a:t>Evidence</a:t>
            </a:r>
          </a:p>
          <a:p>
            <a:pPr lvl="1"/>
            <a:r>
              <a:rPr lang="en-US" sz="1600" dirty="0" smtClean="0"/>
              <a:t>Physical</a:t>
            </a:r>
          </a:p>
          <a:p>
            <a:pPr lvl="1"/>
            <a:r>
              <a:rPr lang="en-US" sz="1600" dirty="0" smtClean="0"/>
              <a:t>Documentary</a:t>
            </a:r>
          </a:p>
          <a:p>
            <a:pPr lvl="1"/>
            <a:r>
              <a:rPr lang="en-US" sz="1600" dirty="0" smtClean="0"/>
              <a:t>Testimonial</a:t>
            </a:r>
          </a:p>
          <a:p>
            <a:pPr lvl="1"/>
            <a:r>
              <a:rPr lang="en-US" sz="1600" dirty="0" smtClean="0"/>
              <a:t>Analytic</a:t>
            </a:r>
          </a:p>
          <a:p>
            <a:r>
              <a:rPr lang="en-US" sz="1800" dirty="0" smtClean="0"/>
              <a:t>Recommendations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410200" y="2438400"/>
            <a:ext cx="2743200" cy="3200400"/>
          </a:xfrm>
        </p:spPr>
        <p:txBody>
          <a:bodyPr/>
          <a:lstStyle/>
          <a:p>
            <a:r>
              <a:rPr lang="en-US" sz="1800" dirty="0" smtClean="0"/>
              <a:t>Objective</a:t>
            </a:r>
          </a:p>
          <a:p>
            <a:endParaRPr lang="en-US" sz="100" dirty="0" smtClean="0"/>
          </a:p>
          <a:p>
            <a:r>
              <a:rPr lang="en-US" sz="1800" dirty="0" smtClean="0"/>
              <a:t>Questions to Be Answered</a:t>
            </a:r>
          </a:p>
          <a:p>
            <a:endParaRPr lang="en-US" sz="100" dirty="0" smtClean="0"/>
          </a:p>
          <a:p>
            <a:r>
              <a:rPr lang="en-US" sz="1800" dirty="0" smtClean="0"/>
              <a:t>Analytic Approach</a:t>
            </a:r>
          </a:p>
          <a:p>
            <a:pPr lvl="1"/>
            <a:r>
              <a:rPr lang="en-US" sz="1600" dirty="0" smtClean="0"/>
              <a:t>Mixed Methods</a:t>
            </a:r>
          </a:p>
          <a:p>
            <a:pPr lvl="1"/>
            <a:r>
              <a:rPr lang="en-US" sz="1600" dirty="0" smtClean="0"/>
              <a:t>Qualitative</a:t>
            </a:r>
          </a:p>
          <a:p>
            <a:pPr lvl="1"/>
            <a:r>
              <a:rPr lang="en-US" sz="1600" dirty="0" smtClean="0"/>
              <a:t>Quantitative</a:t>
            </a:r>
          </a:p>
          <a:p>
            <a:pPr lvl="1"/>
            <a:endParaRPr lang="en-US" sz="100" dirty="0" smtClean="0"/>
          </a:p>
          <a:p>
            <a:r>
              <a:rPr lang="en-US" sz="1800" dirty="0" smtClean="0"/>
              <a:t>Findings</a:t>
            </a:r>
            <a:endParaRPr lang="en-US" sz="100" dirty="0" smtClean="0"/>
          </a:p>
          <a:p>
            <a:endParaRPr lang="en-US" sz="100" dirty="0" smtClean="0"/>
          </a:p>
          <a:p>
            <a:r>
              <a:rPr lang="en-US" sz="1800" dirty="0" smtClean="0"/>
              <a:t>Recommendations</a:t>
            </a:r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D149-662C-44EB-A2E4-346803F8DB67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6858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smtClean="0">
                <a:solidFill>
                  <a:schemeClr val="tx2"/>
                </a:solidFill>
                <a:latin typeface="Arial" charset="0"/>
              </a:rPr>
              <a:t>METHODOLOGIES</a:t>
            </a:r>
            <a:endParaRPr lang="en-US" sz="48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C1464-2496-4DDF-8BEF-E4CF1C250052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Fundamentals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60960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The Correct Methods to Use Are the Ones Most Compatible With the Purpose of the Study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00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Always Use More Than One Method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At least one quantitative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At least one qualitative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</p:txBody>
      </p:sp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895600"/>
            <a:ext cx="4191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89D3D-1137-4CA1-867C-01359993BB18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Quantitative and Qualitative Methods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Quantitative methods involve things you can count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Even if they are subjective answers to a closed ended questionnaire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Qualitative methods are applied to the interpretation of statements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Especially from interviews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But also from observations and in documents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Reviews are far more compelling if both methods are used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Otherwise people will say: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	</a:t>
            </a:r>
            <a:r>
              <a:rPr lang="en-US" sz="1600" dirty="0" smtClean="0"/>
              <a:t>“Numbers always lie”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/>
              <a:t>	                     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/>
              <a:t>	   	“They always say that”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Evaluation involves assessing the strengths and weaknesses of programs, policies, personnel, products, and organizations to improve their effectiveness.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Evaluation—What Is That?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1148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American Evaluation Association</a:t>
            </a:r>
            <a:endParaRPr lang="en-US" sz="2000" dirty="0"/>
          </a:p>
        </p:txBody>
      </p:sp>
      <p:pic>
        <p:nvPicPr>
          <p:cNvPr id="1028" name="Picture 4" descr="C:\Users\George\AppData\Local\Microsoft\Windows\Temporary Internet Files\Content.IE5\5YGK5FOJ\MC9000300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733800"/>
            <a:ext cx="2286000" cy="25526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235F4-E144-47CC-BDE6-3FB97C13652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Most Common Methods Used by Evaluators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667000"/>
            <a:ext cx="48768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Background Search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On-Site Inspections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Review of Administrative Files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Sampling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Data Collection Instruments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Surveys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Focus Groups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D149-662C-44EB-A2E4-346803F8DB67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6858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smtClean="0">
                <a:solidFill>
                  <a:schemeClr val="tx2"/>
                </a:solidFill>
                <a:latin typeface="Arial" charset="0"/>
              </a:rPr>
              <a:t>Some Exercises</a:t>
            </a:r>
            <a:endParaRPr lang="en-US" sz="48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Be the Evaluator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14600"/>
            <a:ext cx="5791200" cy="2474912"/>
          </a:xfrm>
        </p:spPr>
        <p:txBody>
          <a:bodyPr/>
          <a:lstStyle/>
          <a:p>
            <a:r>
              <a:rPr lang="en-US" sz="2000" dirty="0" smtClean="0"/>
              <a:t>Early implementation of emergency response systems after 9-11</a:t>
            </a:r>
          </a:p>
          <a:p>
            <a:endParaRPr lang="en-US" sz="800" dirty="0" smtClean="0"/>
          </a:p>
          <a:p>
            <a:r>
              <a:rPr lang="en-US" sz="2000" dirty="0" smtClean="0"/>
              <a:t>Frequency of and criteria for home visits to foster care families</a:t>
            </a:r>
          </a:p>
          <a:p>
            <a:endParaRPr lang="en-US" sz="800" dirty="0" smtClean="0"/>
          </a:p>
          <a:p>
            <a:r>
              <a:rPr lang="en-US" sz="2000" dirty="0" smtClean="0"/>
              <a:t>Pharmacies with extreme outlier filling of prescriptions for dangerous, addictive drugs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B37F2-12E0-4A39-B7CB-608CB2C57D4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051" name="Picture 3" descr="C:\Users\George\AppData\Local\Microsoft\Windows\Temporary Internet Files\Content.IE5\L3G8TFO2\MC9002312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429000"/>
            <a:ext cx="2187313" cy="15277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Quick Start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2286000"/>
            <a:ext cx="7391400" cy="3505200"/>
          </a:xfrm>
        </p:spPr>
        <p:txBody>
          <a:bodyPr/>
          <a:lstStyle/>
          <a:p>
            <a:pPr marL="623887" indent="-514350">
              <a:buNone/>
              <a:defRPr/>
            </a:pPr>
            <a:r>
              <a:rPr lang="en-US" sz="2000" dirty="0" smtClean="0"/>
              <a:t>1.  State the purpose</a:t>
            </a:r>
          </a:p>
          <a:p>
            <a:pPr marL="422275" indent="-514350">
              <a:buNone/>
              <a:defRPr/>
            </a:pPr>
            <a:r>
              <a:rPr lang="en-US" sz="2000" dirty="0" smtClean="0"/>
              <a:t> 2.  Ask two or three key questions</a:t>
            </a:r>
          </a:p>
          <a:p>
            <a:pPr indent="-457200">
              <a:buNone/>
              <a:defRPr/>
            </a:pPr>
            <a:r>
              <a:rPr lang="en-US" sz="2000" dirty="0" smtClean="0"/>
              <a:t> 3.  Choose the methods for each question</a:t>
            </a:r>
          </a:p>
          <a:p>
            <a:pPr marL="1181100" lvl="2" indent="-514350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Quantitative</a:t>
            </a:r>
          </a:p>
          <a:p>
            <a:pPr marL="1181100" lvl="2" indent="-514350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Qualitative</a:t>
            </a:r>
          </a:p>
          <a:p>
            <a:pPr marL="623887" indent="-514350">
              <a:buNone/>
              <a:defRPr/>
            </a:pPr>
            <a:r>
              <a:rPr lang="en-US" sz="2000" dirty="0" smtClean="0"/>
              <a:t>4.  Conduct the Field Work</a:t>
            </a:r>
          </a:p>
          <a:p>
            <a:pPr>
              <a:buNone/>
              <a:defRPr/>
            </a:pPr>
            <a:r>
              <a:rPr lang="en-US" sz="2000" dirty="0" smtClean="0"/>
              <a:t>5.  Analyze the data</a:t>
            </a:r>
          </a:p>
          <a:p>
            <a:pPr marL="566737" indent="-457200">
              <a:buNone/>
              <a:defRPr/>
            </a:pPr>
            <a:r>
              <a:rPr lang="en-US" sz="2000" dirty="0" smtClean="0"/>
              <a:t>6.  Construct Findings and Recommendations</a:t>
            </a:r>
          </a:p>
          <a:p>
            <a:pPr marL="566737" indent="-457200">
              <a:buNone/>
              <a:defRPr/>
            </a:pPr>
            <a:r>
              <a:rPr lang="en-US" sz="2000" dirty="0" smtClean="0"/>
              <a:t>7.  Draft the report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Center for Public Program Evaluation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2F57C-74A0-4EDA-8F02-AF878C2B058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6" name="Picture 2" descr="C:\Users\George\AppData\Local\Microsoft\Windows\Temporary Internet Files\Content.IE5\2KDW01GJ\MC9002403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048000"/>
            <a:ext cx="2569171" cy="1524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6172200" cy="2779712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1.  Would your approach work as either an audit or evaluation? </a:t>
            </a:r>
          </a:p>
          <a:p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2.  Who will use the findings and recommendations?</a:t>
            </a:r>
          </a:p>
          <a:p>
            <a:endParaRPr lang="en-US" sz="800" dirty="0" smtClean="0"/>
          </a:p>
          <a:p>
            <a:pPr marL="566737" indent="-457200">
              <a:buNone/>
            </a:pPr>
            <a:r>
              <a:rPr lang="en-US" sz="2000" dirty="0" smtClean="0"/>
              <a:t>3.  How will you know that the recommendations have been acted upon?</a:t>
            </a:r>
          </a:p>
          <a:p>
            <a:pPr marL="566737" indent="-457200">
              <a:buNone/>
            </a:pPr>
            <a:endParaRPr lang="en-US" sz="800" dirty="0" smtClean="0"/>
          </a:p>
          <a:p>
            <a:pPr marL="566737" indent="-457200">
              <a:buNone/>
            </a:pPr>
            <a:r>
              <a:rPr lang="en-US" sz="2000" dirty="0" smtClean="0"/>
              <a:t>4.  What can you expect will be the result?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028" name="Picture 4" descr="C:\Users\George\AppData\Local\Microsoft\Windows\Temporary Internet Files\Content.IE5\2KDW01GJ\MC900250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05200"/>
            <a:ext cx="2190939" cy="2209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D149-662C-44EB-A2E4-346803F8DB67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731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smtClean="0">
                <a:solidFill>
                  <a:schemeClr val="tx2"/>
                </a:solidFill>
                <a:latin typeface="Arial" charset="0"/>
              </a:rPr>
              <a:t>Organizing and Managing the Evaluation Function </a:t>
            </a:r>
            <a:endParaRPr lang="en-US" sz="48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Possible Organizational Location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B37F2-12E0-4A39-B7CB-608CB2C57D4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2362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800" dirty="0" smtClean="0"/>
              <a:t>Inspector General</a:t>
            </a:r>
            <a:endParaRPr lang="en-US" sz="1800" dirty="0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5486400" y="25908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2514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2819400"/>
            <a:ext cx="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429000"/>
            <a:ext cx="403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34290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77000" y="34290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19600" y="34290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76400" y="3733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Audit</a:t>
            </a:r>
            <a:endParaRPr lang="en-US" sz="1600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3657600" y="37338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Investigation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867400" y="37338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Evaluation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1676400" y="4495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3657600" y="44958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05000" y="4495800"/>
            <a:ext cx="1143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86200" y="4495800"/>
            <a:ext cx="1143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Managing an Evaluation Office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008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209800"/>
            <a:ext cx="3733800" cy="2667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 Planning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Procedures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Control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Assurance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Professional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2362200"/>
            <a:ext cx="2057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generally similar to audit practices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52578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Take Them Seriously 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069848"/>
          </a:xfrm>
        </p:spPr>
        <p:txBody>
          <a:bodyPr/>
          <a:lstStyle/>
          <a:p>
            <a:r>
              <a:rPr lang="en-US" dirty="0" smtClean="0"/>
              <a:t>Training Priorities for Evaluators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648" cy="457200"/>
          </a:xfrm>
        </p:spPr>
        <p:txBody>
          <a:bodyPr/>
          <a:lstStyle/>
          <a:p>
            <a:r>
              <a:rPr lang="en-US" dirty="0" smtClean="0"/>
              <a:t>Highest Priority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724400" y="1828800"/>
            <a:ext cx="4041775" cy="457200"/>
          </a:xfrm>
        </p:spPr>
        <p:txBody>
          <a:bodyPr/>
          <a:lstStyle/>
          <a:p>
            <a:r>
              <a:rPr lang="en-US" dirty="0" smtClean="0"/>
              <a:t>Other Worthwhile Skills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2590800"/>
            <a:ext cx="4041648" cy="3311281"/>
          </a:xfrm>
        </p:spPr>
        <p:txBody>
          <a:bodyPr/>
          <a:lstStyle/>
          <a:p>
            <a:r>
              <a:rPr lang="en-US" dirty="0" smtClean="0"/>
              <a:t>General Evaluation Concepts</a:t>
            </a:r>
          </a:p>
          <a:p>
            <a:r>
              <a:rPr lang="en-US" dirty="0" smtClean="0"/>
              <a:t>Writing to the Point</a:t>
            </a:r>
          </a:p>
          <a:p>
            <a:endParaRPr lang="en-US" dirty="0" smtClean="0"/>
          </a:p>
          <a:p>
            <a:r>
              <a:rPr lang="en-US" dirty="0" smtClean="0"/>
              <a:t>Survey Design</a:t>
            </a:r>
          </a:p>
          <a:p>
            <a:r>
              <a:rPr lang="en-US" dirty="0" smtClean="0"/>
              <a:t>Interviewing</a:t>
            </a:r>
          </a:p>
          <a:p>
            <a:r>
              <a:rPr lang="en-US" dirty="0" smtClean="0"/>
              <a:t>Descriptive Statistics</a:t>
            </a:r>
          </a:p>
          <a:p>
            <a:r>
              <a:rPr lang="en-US" dirty="0" smtClean="0"/>
              <a:t>Sampling</a:t>
            </a:r>
          </a:p>
          <a:p>
            <a:r>
              <a:rPr lang="en-US" dirty="0" smtClean="0"/>
              <a:t>Spread Sheets</a:t>
            </a:r>
          </a:p>
          <a:p>
            <a:r>
              <a:rPr lang="en-US" dirty="0" smtClean="0"/>
              <a:t>Graphs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400" y="2590801"/>
            <a:ext cx="4041775" cy="2209799"/>
          </a:xfrm>
        </p:spPr>
        <p:txBody>
          <a:bodyPr/>
          <a:lstStyle/>
          <a:p>
            <a:r>
              <a:rPr lang="en-US" dirty="0" smtClean="0"/>
              <a:t>Focus Groups</a:t>
            </a:r>
          </a:p>
          <a:p>
            <a:r>
              <a:rPr lang="en-US" dirty="0" smtClean="0"/>
              <a:t>Data Base Development</a:t>
            </a:r>
          </a:p>
          <a:p>
            <a:r>
              <a:rPr lang="en-US" dirty="0" smtClean="0"/>
              <a:t>Randomized Control Trials</a:t>
            </a:r>
          </a:p>
          <a:p>
            <a:endParaRPr lang="en-US" dirty="0" smtClean="0"/>
          </a:p>
          <a:p>
            <a:r>
              <a:rPr lang="en-US" dirty="0" smtClean="0"/>
              <a:t>Team Leadership</a:t>
            </a:r>
          </a:p>
          <a:p>
            <a:r>
              <a:rPr lang="en-US" dirty="0" smtClean="0"/>
              <a:t>Programmatic Knowledge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C:\Users\GeorgeGrob\AppData\Local\Microsoft\Windows\Temporary Internet Files\Content.IE5\Y0FR1BOX\MC9000886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038600"/>
            <a:ext cx="1296397" cy="1463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Audit and Evaluation</a:t>
            </a:r>
          </a:p>
          <a:p>
            <a:r>
              <a:rPr lang="en-US" dirty="0" smtClean="0"/>
              <a:t>Focus on risk and return on investment</a:t>
            </a:r>
          </a:p>
          <a:p>
            <a:r>
              <a:rPr lang="en-US" dirty="0" smtClean="0"/>
              <a:t>Use a Tactical  Approach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To systematically fill gaps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To develop staff capacity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To keep up the attention on important areas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1026" name="Picture 2" descr="C:\Users\GeorgeGrob\AppData\Local\Microsoft\Windows\Temporary Internet Files\Content.IE5\Y0FR1BOX\MC9000552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429000"/>
            <a:ext cx="1905000" cy="19721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Examples of Government Sponsored Evaluations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5943600" cy="3429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Early implementation of emergency response systems after 9-11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1800" dirty="0" smtClean="0"/>
              <a:t>Effects of programmatic earmarks for international HIV/AIDS relief programs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1800" dirty="0" smtClean="0"/>
              <a:t>Case study of Freddie Mac’s loss of $1.2 billion from Lehman Brothers bankruptcy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1800" dirty="0" smtClean="0"/>
              <a:t>Frequency of and criteria for home visits to foster care families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1800" dirty="0" smtClean="0"/>
              <a:t>Performance standards for homeless youth centers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E03C462-4306-4549-AD06-3DA1F5BDADE8}" type="slidenum">
              <a:rPr lang="en-US" smtClean="0"/>
              <a:pPr/>
              <a:t>5</a:t>
            </a:fld>
            <a:endParaRPr lang="en-US" dirty="0" smtClean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209800"/>
            <a:ext cx="18637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501F1-380F-483C-B702-F96BF835168D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33124" name="Line 2"/>
          <p:cNvSpPr>
            <a:spLocks noChangeShapeType="1"/>
          </p:cNvSpPr>
          <p:nvPr/>
        </p:nvSpPr>
        <p:spPr bwMode="auto">
          <a:xfrm>
            <a:off x="609600" y="838200"/>
            <a:ext cx="155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25" name="Line 3"/>
          <p:cNvSpPr>
            <a:spLocks noChangeShapeType="1"/>
          </p:cNvSpPr>
          <p:nvPr/>
        </p:nvSpPr>
        <p:spPr bwMode="auto">
          <a:xfrm>
            <a:off x="1249363" y="990600"/>
            <a:ext cx="1249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26" name="Line 4"/>
          <p:cNvSpPr>
            <a:spLocks noChangeShapeType="1"/>
          </p:cNvSpPr>
          <p:nvPr/>
        </p:nvSpPr>
        <p:spPr bwMode="auto">
          <a:xfrm>
            <a:off x="1325563" y="1143000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27" name="Line 5"/>
          <p:cNvSpPr>
            <a:spLocks noChangeShapeType="1"/>
          </p:cNvSpPr>
          <p:nvPr/>
        </p:nvSpPr>
        <p:spPr bwMode="auto">
          <a:xfrm>
            <a:off x="2011363" y="1295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28" name="Line 6"/>
          <p:cNvSpPr>
            <a:spLocks noChangeShapeType="1"/>
          </p:cNvSpPr>
          <p:nvPr/>
        </p:nvSpPr>
        <p:spPr bwMode="auto">
          <a:xfrm>
            <a:off x="2239963" y="1447800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29" name="Line 7"/>
          <p:cNvSpPr>
            <a:spLocks noChangeShapeType="1"/>
          </p:cNvSpPr>
          <p:nvPr/>
        </p:nvSpPr>
        <p:spPr bwMode="auto">
          <a:xfrm>
            <a:off x="3306763" y="1600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0" name="Line 8"/>
          <p:cNvSpPr>
            <a:spLocks noChangeShapeType="1"/>
          </p:cNvSpPr>
          <p:nvPr/>
        </p:nvSpPr>
        <p:spPr bwMode="auto">
          <a:xfrm>
            <a:off x="2438400" y="2362200"/>
            <a:ext cx="155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1" name="Line 9"/>
          <p:cNvSpPr>
            <a:spLocks noChangeShapeType="1"/>
          </p:cNvSpPr>
          <p:nvPr/>
        </p:nvSpPr>
        <p:spPr bwMode="auto">
          <a:xfrm>
            <a:off x="3078163" y="2514600"/>
            <a:ext cx="1249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2" name="Line 10"/>
          <p:cNvSpPr>
            <a:spLocks noChangeShapeType="1"/>
          </p:cNvSpPr>
          <p:nvPr/>
        </p:nvSpPr>
        <p:spPr bwMode="auto">
          <a:xfrm>
            <a:off x="3154363" y="2667000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3" name="Line 11"/>
          <p:cNvSpPr>
            <a:spLocks noChangeShapeType="1"/>
          </p:cNvSpPr>
          <p:nvPr/>
        </p:nvSpPr>
        <p:spPr bwMode="auto">
          <a:xfrm>
            <a:off x="4038600" y="2819400"/>
            <a:ext cx="155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4" name="Line 12"/>
          <p:cNvSpPr>
            <a:spLocks noChangeShapeType="1"/>
          </p:cNvSpPr>
          <p:nvPr/>
        </p:nvSpPr>
        <p:spPr bwMode="auto">
          <a:xfrm>
            <a:off x="4876800" y="2971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5" name="Line 13"/>
          <p:cNvSpPr>
            <a:spLocks noChangeShapeType="1"/>
          </p:cNvSpPr>
          <p:nvPr/>
        </p:nvSpPr>
        <p:spPr bwMode="auto">
          <a:xfrm>
            <a:off x="2438400" y="3657600"/>
            <a:ext cx="155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6" name="Line 14"/>
          <p:cNvSpPr>
            <a:spLocks noChangeShapeType="1"/>
          </p:cNvSpPr>
          <p:nvPr/>
        </p:nvSpPr>
        <p:spPr bwMode="auto">
          <a:xfrm>
            <a:off x="3078163" y="3810000"/>
            <a:ext cx="1249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7" name="Line 15"/>
          <p:cNvSpPr>
            <a:spLocks noChangeShapeType="1"/>
          </p:cNvSpPr>
          <p:nvPr/>
        </p:nvSpPr>
        <p:spPr bwMode="auto">
          <a:xfrm>
            <a:off x="3154363" y="3962400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8" name="Line 16"/>
          <p:cNvSpPr>
            <a:spLocks noChangeShapeType="1"/>
          </p:cNvSpPr>
          <p:nvPr/>
        </p:nvSpPr>
        <p:spPr bwMode="auto">
          <a:xfrm>
            <a:off x="4267200" y="4114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9" name="Line 17"/>
          <p:cNvSpPr>
            <a:spLocks noChangeShapeType="1"/>
          </p:cNvSpPr>
          <p:nvPr/>
        </p:nvSpPr>
        <p:spPr bwMode="auto">
          <a:xfrm>
            <a:off x="4068763" y="4267200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0" name="Line 18"/>
          <p:cNvSpPr>
            <a:spLocks noChangeShapeType="1"/>
          </p:cNvSpPr>
          <p:nvPr/>
        </p:nvSpPr>
        <p:spPr bwMode="auto">
          <a:xfrm>
            <a:off x="5105400" y="4876800"/>
            <a:ext cx="155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1" name="Line 19"/>
          <p:cNvSpPr>
            <a:spLocks noChangeShapeType="1"/>
          </p:cNvSpPr>
          <p:nvPr/>
        </p:nvSpPr>
        <p:spPr bwMode="auto">
          <a:xfrm>
            <a:off x="6172200" y="5181600"/>
            <a:ext cx="155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2" name="Line 20"/>
          <p:cNvSpPr>
            <a:spLocks noChangeShapeType="1"/>
          </p:cNvSpPr>
          <p:nvPr/>
        </p:nvSpPr>
        <p:spPr bwMode="auto">
          <a:xfrm>
            <a:off x="6477000" y="5029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3" name="Line 21"/>
          <p:cNvSpPr>
            <a:spLocks noChangeShapeType="1"/>
          </p:cNvSpPr>
          <p:nvPr/>
        </p:nvSpPr>
        <p:spPr bwMode="auto">
          <a:xfrm>
            <a:off x="6705600" y="5334000"/>
            <a:ext cx="155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4" name="Line 22"/>
          <p:cNvSpPr>
            <a:spLocks noChangeShapeType="1"/>
          </p:cNvSpPr>
          <p:nvPr/>
        </p:nvSpPr>
        <p:spPr bwMode="auto">
          <a:xfrm>
            <a:off x="7772400" y="5486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5" name="Text Box 23"/>
          <p:cNvSpPr txBox="1">
            <a:spLocks noChangeArrowheads="1"/>
          </p:cNvSpPr>
          <p:nvPr/>
        </p:nvSpPr>
        <p:spPr bwMode="auto">
          <a:xfrm>
            <a:off x="685800" y="1327150"/>
            <a:ext cx="1066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Program</a:t>
            </a:r>
            <a:r>
              <a:rPr lang="en-US" sz="1400"/>
              <a:t> Area A</a:t>
            </a:r>
          </a:p>
        </p:txBody>
      </p:sp>
      <p:sp>
        <p:nvSpPr>
          <p:cNvPr id="133146" name="Text Box 24"/>
          <p:cNvSpPr txBox="1">
            <a:spLocks noChangeArrowheads="1"/>
          </p:cNvSpPr>
          <p:nvPr/>
        </p:nvSpPr>
        <p:spPr bwMode="auto">
          <a:xfrm>
            <a:off x="1295400" y="2514600"/>
            <a:ext cx="1311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Program Area B</a:t>
            </a:r>
            <a:endParaRPr lang="en-US" sz="1200"/>
          </a:p>
        </p:txBody>
      </p:sp>
      <p:sp>
        <p:nvSpPr>
          <p:cNvPr id="133147" name="Text Box 25"/>
          <p:cNvSpPr txBox="1">
            <a:spLocks noChangeArrowheads="1"/>
          </p:cNvSpPr>
          <p:nvPr/>
        </p:nvSpPr>
        <p:spPr bwMode="auto">
          <a:xfrm>
            <a:off x="1905000" y="3886200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Program Area C</a:t>
            </a:r>
            <a:endParaRPr lang="en-US" sz="1200"/>
          </a:p>
        </p:txBody>
      </p:sp>
      <p:sp>
        <p:nvSpPr>
          <p:cNvPr id="133148" name="Text Box 26"/>
          <p:cNvSpPr txBox="1">
            <a:spLocks noChangeArrowheads="1"/>
          </p:cNvSpPr>
          <p:nvPr/>
        </p:nvSpPr>
        <p:spPr bwMode="auto">
          <a:xfrm>
            <a:off x="5105400" y="5105400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Program Area D</a:t>
            </a:r>
            <a:endParaRPr lang="en-US" sz="1200"/>
          </a:p>
        </p:txBody>
      </p:sp>
      <p:sp>
        <p:nvSpPr>
          <p:cNvPr id="143389" name="Text Box 27"/>
          <p:cNvSpPr txBox="1">
            <a:spLocks noChangeArrowheads="1"/>
          </p:cNvSpPr>
          <p:nvPr/>
        </p:nvSpPr>
        <p:spPr bwMode="auto">
          <a:xfrm>
            <a:off x="5791200" y="990600"/>
            <a:ext cx="28352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/>
              <a:t>A strategic plan might consist of several families of program studies, some in the early stages, some further along, even in final stages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685800"/>
            <a:ext cx="8382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514600"/>
            <a:ext cx="60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429000"/>
            <a:ext cx="6746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029200"/>
            <a:ext cx="1066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  <p:bldP spid="133125" grpId="0" animBg="1"/>
      <p:bldP spid="133126" grpId="0" animBg="1"/>
      <p:bldP spid="133127" grpId="0" animBg="1"/>
      <p:bldP spid="133128" grpId="0" animBg="1"/>
      <p:bldP spid="133129" grpId="0" animBg="1"/>
      <p:bldP spid="133130" grpId="0" animBg="1"/>
      <p:bldP spid="133131" grpId="0" animBg="1"/>
      <p:bldP spid="133132" grpId="0" animBg="1"/>
      <p:bldP spid="133133" grpId="0" animBg="1"/>
      <p:bldP spid="133134" grpId="0" animBg="1"/>
      <p:bldP spid="133135" grpId="0" animBg="1"/>
      <p:bldP spid="133136" grpId="0" animBg="1"/>
      <p:bldP spid="133137" grpId="0" animBg="1"/>
      <p:bldP spid="133138" grpId="0" animBg="1"/>
      <p:bldP spid="133139" grpId="0" animBg="1"/>
      <p:bldP spid="133140" grpId="0" animBg="1"/>
      <p:bldP spid="133141" grpId="0" animBg="1"/>
      <p:bldP spid="133142" grpId="0" animBg="1"/>
      <p:bldP spid="133143" grpId="0" animBg="1"/>
      <p:bldP spid="133144" grpId="0" animBg="1"/>
      <p:bldP spid="133145" grpId="0"/>
      <p:bldP spid="133146" grpId="0"/>
      <p:bldP spid="133147" grpId="0"/>
      <p:bldP spid="13314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D84DF-6D7F-4623-A693-F60D94B612D5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2133600" y="1066800"/>
            <a:ext cx="1981200" cy="18288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Arial" charset="0"/>
              </a:rPr>
              <a:t>Legal</a:t>
            </a:r>
          </a:p>
          <a:p>
            <a:pPr algn="ctr"/>
            <a:r>
              <a:rPr lang="en-US" sz="2000" dirty="0" smtClean="0">
                <a:latin typeface="Arial" charset="0"/>
              </a:rPr>
              <a:t>Analysis</a:t>
            </a:r>
            <a:endParaRPr lang="en-US" sz="2000" dirty="0">
              <a:latin typeface="Arial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447800" y="2286000"/>
            <a:ext cx="1981200" cy="182880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Inspections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3429000"/>
            <a:ext cx="2057400" cy="1905000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Economics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3352800" y="2209800"/>
            <a:ext cx="1981200" cy="1905000"/>
          </a:xfrm>
          <a:prstGeom prst="ellipse">
            <a:avLst/>
          </a:prstGeom>
          <a:solidFill>
            <a:srgbClr val="99CC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Arial" charset="0"/>
              </a:rPr>
              <a:t>Evaluation</a:t>
            </a:r>
          </a:p>
          <a:p>
            <a:pPr algn="ctr"/>
            <a:r>
              <a:rPr lang="en-US" sz="2000" dirty="0" smtClean="0">
                <a:latin typeface="Arial" charset="0"/>
              </a:rPr>
              <a:t>And</a:t>
            </a:r>
          </a:p>
          <a:p>
            <a:pPr algn="ctr"/>
            <a:r>
              <a:rPr lang="en-US" sz="2000" dirty="0" smtClean="0">
                <a:latin typeface="Arial" charset="0"/>
              </a:rPr>
              <a:t>Audit</a:t>
            </a:r>
            <a:endParaRPr lang="en-US" sz="2000" dirty="0">
              <a:latin typeface="Arial" charset="0"/>
            </a:endParaRPr>
          </a:p>
        </p:txBody>
      </p:sp>
      <p:sp>
        <p:nvSpPr>
          <p:cNvPr id="13320" name="Oval 14"/>
          <p:cNvSpPr>
            <a:spLocks noChangeArrowheads="1"/>
          </p:cNvSpPr>
          <p:nvPr/>
        </p:nvSpPr>
        <p:spPr bwMode="auto">
          <a:xfrm>
            <a:off x="3352800" y="3657600"/>
            <a:ext cx="2057400" cy="1905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Operations</a:t>
            </a:r>
          </a:p>
          <a:p>
            <a:pPr algn="ctr"/>
            <a:r>
              <a:rPr lang="en-US" sz="2000" dirty="0">
                <a:latin typeface="Arial" charset="0"/>
              </a:rPr>
              <a:t>Research</a:t>
            </a:r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800600" y="1143000"/>
            <a:ext cx="2133600" cy="18288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Applied</a:t>
            </a:r>
          </a:p>
          <a:p>
            <a:pPr algn="ctr"/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Social</a:t>
            </a:r>
          </a:p>
          <a:p>
            <a:pPr algn="ctr"/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Research</a:t>
            </a:r>
          </a:p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800600" y="3352800"/>
            <a:ext cx="2209800" cy="1828800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Psychology</a:t>
            </a:r>
          </a:p>
        </p:txBody>
      </p:sp>
      <p:sp>
        <p:nvSpPr>
          <p:cNvPr id="13323" name="Oval 6"/>
          <p:cNvSpPr>
            <a:spLocks noChangeArrowheads="1"/>
          </p:cNvSpPr>
          <p:nvPr/>
        </p:nvSpPr>
        <p:spPr bwMode="auto">
          <a:xfrm>
            <a:off x="5257800" y="2286000"/>
            <a:ext cx="2057400" cy="19050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charset="0"/>
              </a:rPr>
              <a:t>Statistics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3276600" y="838200"/>
            <a:ext cx="2133600" cy="1905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Public </a:t>
            </a:r>
          </a:p>
          <a:p>
            <a:pPr algn="ctr">
              <a:defRPr/>
            </a:pPr>
            <a:r>
              <a:rPr lang="en-US" sz="2000" dirty="0">
                <a:latin typeface="Arial" charset="0"/>
              </a:rPr>
              <a:t>Administration</a:t>
            </a:r>
          </a:p>
          <a:p>
            <a:pPr algn="ctr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19812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Listen to What They Have to Say</a:t>
            </a:r>
            <a:endParaRPr lang="en-US" sz="7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B37F2-12E0-4A39-B7CB-608CB2C57D4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2209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Good Luck!</a:t>
            </a:r>
            <a:endParaRPr lang="en-US" sz="7200" dirty="0"/>
          </a:p>
        </p:txBody>
      </p:sp>
      <p:pic>
        <p:nvPicPr>
          <p:cNvPr id="2050" name="Picture 2" descr="C:\Users\GeorgeGrob\AppData\Local\Microsoft\Windows\Temporary Internet Files\Content.IE5\S9MMTO42\MC90001911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733800"/>
            <a:ext cx="1266444" cy="1736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                </a:t>
            </a:r>
          </a:p>
          <a:p>
            <a:pPr algn="ctr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George F. Grob</a:t>
            </a:r>
          </a:p>
          <a:p>
            <a:pPr algn="ctr">
              <a:buFontTx/>
              <a:buNone/>
            </a:pPr>
            <a:endParaRPr lang="en-US" sz="1600" dirty="0" smtClean="0"/>
          </a:p>
          <a:p>
            <a:pPr algn="ctr">
              <a:buFontTx/>
              <a:buNone/>
            </a:pPr>
            <a:r>
              <a:rPr lang="en-US" sz="1600" dirty="0" smtClean="0"/>
              <a:t>Center for Public Program Evaluation</a:t>
            </a:r>
          </a:p>
          <a:p>
            <a:pPr algn="ctr">
              <a:buFontTx/>
              <a:buNone/>
            </a:pPr>
            <a:r>
              <a:rPr lang="en-US" sz="1600" dirty="0" smtClean="0"/>
              <a:t>540-454-2888</a:t>
            </a:r>
          </a:p>
          <a:p>
            <a:pPr algn="ctr">
              <a:buFontTx/>
              <a:buNone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1"/>
                </a:solidFill>
                <a:hlinkClick r:id="rId2"/>
              </a:rPr>
              <a:t>GeorgefGrob@CS.com</a:t>
            </a:r>
            <a:r>
              <a:rPr lang="en-US" sz="16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8B537-E301-4C90-A98D-7F157E745F8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6477000" cy="4324350"/>
          </a:xfrm>
        </p:spPr>
        <p:txBody>
          <a:bodyPr/>
          <a:lstStyle/>
          <a:p>
            <a:r>
              <a:rPr lang="en-US" sz="1800" dirty="0" smtClean="0"/>
              <a:t>Unlicensed fire sprinkler contractors performing inspections in Chicago</a:t>
            </a:r>
          </a:p>
          <a:p>
            <a:endParaRPr lang="en-US" sz="800" dirty="0" smtClean="0"/>
          </a:p>
          <a:p>
            <a:r>
              <a:rPr lang="en-US" sz="1800" dirty="0" smtClean="0"/>
              <a:t>Potential use of a fiscal intermediary by the Chicago department of public health</a:t>
            </a:r>
          </a:p>
          <a:p>
            <a:endParaRPr lang="en-US" sz="800" dirty="0" smtClean="0"/>
          </a:p>
          <a:p>
            <a:r>
              <a:rPr lang="en-US" sz="1800" dirty="0" smtClean="0"/>
              <a:t>Assessment of New Orleans' System of City Courts and Performance Review of New Orleans Traffic Court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1800" dirty="0" smtClean="0"/>
              <a:t>Evaluation of the City of New Orleans Delinquent Property Tax Collection Program</a:t>
            </a:r>
          </a:p>
          <a:p>
            <a:endParaRPr lang="en-US" sz="800" dirty="0" smtClean="0"/>
          </a:p>
          <a:p>
            <a:r>
              <a:rPr lang="en-US" sz="1800" dirty="0" smtClean="0"/>
              <a:t>Promising approaches for State and local government enforcement of prohibition on sale of cigarettes to youth</a:t>
            </a:r>
          </a:p>
          <a:p>
            <a:endParaRPr lang="en-US" sz="800" dirty="0" smtClean="0"/>
          </a:p>
          <a:p>
            <a:r>
              <a:rPr lang="en-US" sz="1800" dirty="0" smtClean="0"/>
              <a:t>Pharmacies with extreme outlier filling of prescriptions for dangerous, addictive drugs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6322" name="Picture 2" descr="C:\Users\George\AppData\Local\Microsoft\Windows\Temporary Internet Files\Content.IE5\XGF2UZUQ\MC9002404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514600"/>
            <a:ext cx="1696212" cy="1816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of OIG Evaluation Reports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Federal Agencies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>
          <a:xfrm>
            <a:off x="4724400" y="3886200"/>
            <a:ext cx="4041775" cy="457200"/>
          </a:xfrm>
        </p:spPr>
        <p:txBody>
          <a:bodyPr/>
          <a:lstStyle/>
          <a:p>
            <a:r>
              <a:rPr lang="en-US" dirty="0" smtClean="0"/>
              <a:t>City Government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235081"/>
          </a:xfrm>
        </p:spPr>
        <p:txBody>
          <a:bodyPr/>
          <a:lstStyle/>
          <a:p>
            <a:r>
              <a:rPr lang="en-US" sz="1200" dirty="0" smtClean="0"/>
              <a:t>Department of Health and Human Services</a:t>
            </a:r>
          </a:p>
          <a:p>
            <a:pPr lvl="1">
              <a:buNone/>
            </a:pPr>
            <a:r>
              <a:rPr lang="en-US" sz="1200" u="sng" dirty="0" smtClean="0">
                <a:hlinkClick r:id="rId2"/>
              </a:rPr>
              <a:t>OIG Office of Evaluation and Inspections</a:t>
            </a:r>
            <a:endParaRPr lang="en-US" sz="1200" dirty="0" smtClean="0"/>
          </a:p>
          <a:p>
            <a:r>
              <a:rPr lang="en-US" sz="1200" dirty="0" smtClean="0"/>
              <a:t>Department of Commerce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u="sng" dirty="0" smtClean="0">
                <a:hlinkClick r:id="rId3"/>
              </a:rPr>
              <a:t>OIG Audits and Evaluations</a:t>
            </a:r>
            <a:endParaRPr lang="en-US" sz="1200" dirty="0" smtClean="0"/>
          </a:p>
          <a:p>
            <a:r>
              <a:rPr lang="en-US" sz="1200" dirty="0" smtClean="0"/>
              <a:t>Department of State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u="sng" dirty="0" smtClean="0">
                <a:hlinkClick r:id="rId4"/>
              </a:rPr>
              <a:t>OIG Audits and Program Evaluations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u="sng" dirty="0" smtClean="0">
                <a:hlinkClick r:id="rId5"/>
              </a:rPr>
              <a:t>OIG Inspections</a:t>
            </a:r>
            <a:endParaRPr lang="en-US" sz="1200" dirty="0" smtClean="0"/>
          </a:p>
          <a:p>
            <a:r>
              <a:rPr lang="en-US" sz="1200" dirty="0" smtClean="0"/>
              <a:t>Department of Veterans Affairs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u="sng" dirty="0" smtClean="0">
                <a:hlinkClick r:id="rId6"/>
              </a:rPr>
              <a:t>OIG Office of Audits and Evaluations Oversight Reports</a:t>
            </a:r>
            <a:endParaRPr lang="en-US" sz="1200" dirty="0" smtClean="0"/>
          </a:p>
          <a:p>
            <a:r>
              <a:rPr lang="en-US" sz="1200" dirty="0" smtClean="0"/>
              <a:t>Department of Housing and Urban Development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u="sng" dirty="0" smtClean="0">
                <a:hlinkClick r:id="rId7"/>
              </a:rPr>
              <a:t>OIG Evaluations and Inspections</a:t>
            </a:r>
            <a:endParaRPr lang="en-US" sz="1200" dirty="0" smtClean="0"/>
          </a:p>
          <a:p>
            <a:r>
              <a:rPr lang="en-US" sz="1200" dirty="0" smtClean="0"/>
              <a:t>Federal Housing Finance Agency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u="sng" dirty="0" smtClean="0">
                <a:hlinkClick r:id="rId8"/>
              </a:rPr>
              <a:t>OIG Audits and Evaluations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724400" y="4343400"/>
            <a:ext cx="4041775" cy="1101481"/>
          </a:xfrm>
        </p:spPr>
        <p:txBody>
          <a:bodyPr/>
          <a:lstStyle/>
          <a:p>
            <a:r>
              <a:rPr lang="en-US" sz="1200" dirty="0" smtClean="0"/>
              <a:t>City of Chicago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u="sng" dirty="0" smtClean="0">
                <a:hlinkClick r:id="rId9"/>
              </a:rPr>
              <a:t>Audits, Reviews, Advisories</a:t>
            </a:r>
            <a:endParaRPr lang="en-US" sz="1200" dirty="0" smtClean="0"/>
          </a:p>
          <a:p>
            <a:r>
              <a:rPr lang="en-US" sz="1200" dirty="0" smtClean="0"/>
              <a:t>City of New Orleans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u="sng" dirty="0" smtClean="0">
                <a:hlinkClick r:id="rId10"/>
              </a:rPr>
              <a:t>Audits, Inspections, and Evaluations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F0C8E6-6819-4288-8E3E-268FC6437AA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 Placeholder 10"/>
          <p:cNvSpPr txBox="1">
            <a:spLocks/>
          </p:cNvSpPr>
          <p:nvPr/>
        </p:nvSpPr>
        <p:spPr bwMode="auto">
          <a:xfrm>
            <a:off x="4724400" y="2286000"/>
            <a:ext cx="4041775" cy="457200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4572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U.S.</a:t>
            </a:r>
            <a:r>
              <a:rPr kumimoji="0" lang="en-US" sz="19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Congress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 bwMode="auto">
          <a:xfrm>
            <a:off x="4724400" y="2743201"/>
            <a:ext cx="40417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760" indent="-256032">
              <a:buFont typeface="Arial" pitchFamily="34" charset="0"/>
              <a:buChar char="•"/>
            </a:pPr>
            <a:r>
              <a:rPr lang="en-US" sz="1200" dirty="0" smtClean="0"/>
              <a:t>Government Accountability Office (GAO) 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u="sng" dirty="0" smtClean="0">
                <a:hlinkClick r:id="rId11"/>
              </a:rPr>
              <a:t>Reports and Testimonies</a:t>
            </a:r>
            <a:endParaRPr lang="en-US" sz="1200" dirty="0" smtClean="0"/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0"/>
              </a:rPr>
              <a:t>Audits, Inspections, and Evaluations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Center for Public Program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D149-662C-44EB-A2E4-346803F8DB6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smtClean="0">
                <a:solidFill>
                  <a:schemeClr val="tx2"/>
                </a:solidFill>
                <a:latin typeface="Arial" charset="0"/>
              </a:rPr>
              <a:t>Evaluation Standards</a:t>
            </a:r>
            <a:endParaRPr lang="en-US" sz="48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6553200" cy="3008312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Association of Inspectors General</a:t>
            </a:r>
          </a:p>
          <a:p>
            <a:pPr>
              <a:buNone/>
            </a:pPr>
            <a:endParaRPr lang="en-US" sz="8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Council of the Inspectors General on Integrity and Efficiency</a:t>
            </a:r>
          </a:p>
          <a:p>
            <a:endParaRPr lang="en-US" sz="8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Government Accountability Office</a:t>
            </a:r>
            <a:endParaRPr lang="en-US" sz="800" b="1" dirty="0" smtClean="0">
              <a:solidFill>
                <a:srgbClr val="0070C0"/>
              </a:solidFill>
            </a:endParaRPr>
          </a:p>
          <a:p>
            <a:endParaRPr lang="en-US" sz="8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Institute for Internal Auditors</a:t>
            </a:r>
          </a:p>
          <a:p>
            <a:endParaRPr lang="en-US" sz="8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American Evaluation Association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FAE54-7C2B-4059-BE3B-3785D78E6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Government and Professional Standards for Evaluations and Inspections</a:t>
            </a:r>
            <a:endParaRPr 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886200"/>
            <a:ext cx="2057400" cy="20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EB2F18618B648BABB8CF33CB53283" ma:contentTypeVersion="0" ma:contentTypeDescription="Create a new document." ma:contentTypeScope="" ma:versionID="6f8c8132e7e9d3aaa21fb04bac625c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5E8BA-D0BA-474C-B04D-E21993E830A4}"/>
</file>

<file path=customXml/itemProps2.xml><?xml version="1.0" encoding="utf-8"?>
<ds:datastoreItem xmlns:ds="http://schemas.openxmlformats.org/officeDocument/2006/customXml" ds:itemID="{9562E450-5162-4F88-B4A1-61D4BA2B83A8}"/>
</file>

<file path=customXml/itemProps3.xml><?xml version="1.0" encoding="utf-8"?>
<ds:datastoreItem xmlns:ds="http://schemas.openxmlformats.org/officeDocument/2006/customXml" ds:itemID="{91FAE8A7-BCCB-4549-B901-554339AEABFA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2025</TotalTime>
  <Words>1774</Words>
  <Application>Microsoft Office PowerPoint</Application>
  <PresentationFormat>On-screen Show (4:3)</PresentationFormat>
  <Paragraphs>575</Paragraphs>
  <Slides>53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Urban</vt:lpstr>
      <vt:lpstr> Inspection, Evaluation, and Performance Auditing</vt:lpstr>
      <vt:lpstr>Essentials of Evaluations and Inspections</vt:lpstr>
      <vt:lpstr>Slide 3</vt:lpstr>
      <vt:lpstr>Evaluation—What Is That?</vt:lpstr>
      <vt:lpstr>Examples of Government Sponsored Evaluations</vt:lpstr>
      <vt:lpstr>More Examples</vt:lpstr>
      <vt:lpstr>Websites of OIG Evaluation Reports</vt:lpstr>
      <vt:lpstr>Slide 8</vt:lpstr>
      <vt:lpstr>Government and Professional Standards for Evaluations and Inspections</vt:lpstr>
      <vt:lpstr>Association of Inspectors General QUALITY STANDARDS FOR INSPECTIONS, EVALUATIONS, AND REVIEWS </vt:lpstr>
      <vt:lpstr>CIGIE Standards for Inspection and Evaluation</vt:lpstr>
      <vt:lpstr>GAO Standards for  Performance Audits</vt:lpstr>
      <vt:lpstr>AEA Guiding Principles for Evaluators</vt:lpstr>
      <vt:lpstr>Institute of Internal Auditors</vt:lpstr>
      <vt:lpstr>Inspections, Evaluations, and Reviews—AIG Definition</vt:lpstr>
      <vt:lpstr>Inspections and Evaluations—Federal IG Definition</vt:lpstr>
      <vt:lpstr>Inspections and Evaluations—Federal IG Definition</vt:lpstr>
      <vt:lpstr>Slide 18</vt:lpstr>
      <vt:lpstr>Auditors and Evaluators</vt:lpstr>
      <vt:lpstr>Auditors and Evaluators</vt:lpstr>
      <vt:lpstr>Auditors and Evaluators</vt:lpstr>
      <vt:lpstr>Other Professional Disciplines</vt:lpstr>
      <vt:lpstr>Slide 23</vt:lpstr>
      <vt:lpstr>Slide 24</vt:lpstr>
      <vt:lpstr>What About Investigators?</vt:lpstr>
      <vt:lpstr>Useful Interplay</vt:lpstr>
      <vt:lpstr>Slide 27</vt:lpstr>
      <vt:lpstr>Evaluation Types and Approaches</vt:lpstr>
      <vt:lpstr>Slide 29</vt:lpstr>
      <vt:lpstr>Slide 30</vt:lpstr>
      <vt:lpstr>Inspection/Evaluation Types</vt:lpstr>
      <vt:lpstr>More Inspection/Evaluation Types</vt:lpstr>
      <vt:lpstr>Slide 33</vt:lpstr>
      <vt:lpstr>The Standard IG Analytic Model</vt:lpstr>
      <vt:lpstr>What the Federal IG Blue Book Says</vt:lpstr>
      <vt:lpstr>Two Analytic Frameworks</vt:lpstr>
      <vt:lpstr>Slide 37</vt:lpstr>
      <vt:lpstr>The Fundamentals</vt:lpstr>
      <vt:lpstr>Quantitative and Qualitative Methods</vt:lpstr>
      <vt:lpstr>The Most Common Methods Used by Evaluators</vt:lpstr>
      <vt:lpstr>Slide 41</vt:lpstr>
      <vt:lpstr>You Be the Evaluator</vt:lpstr>
      <vt:lpstr>The Quick Start</vt:lpstr>
      <vt:lpstr>Discussion</vt:lpstr>
      <vt:lpstr>Slide 45</vt:lpstr>
      <vt:lpstr>Possible Organizational Location</vt:lpstr>
      <vt:lpstr>Managing an Evaluation Office</vt:lpstr>
      <vt:lpstr>Training Priorities for Evaluators</vt:lpstr>
      <vt:lpstr>Work Planning</vt:lpstr>
      <vt:lpstr>Slide 50</vt:lpstr>
      <vt:lpstr>Slide 51</vt:lpstr>
      <vt:lpstr>Slide 52</vt:lpstr>
      <vt:lpstr>Slide 53</vt:lpstr>
    </vt:vector>
  </TitlesOfParts>
  <Company>Office of the Inspector General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Evaluators Meet the Policy Makers</dc:title>
  <dc:creator>ggrob</dc:creator>
  <cp:lastModifiedBy>GeorgeGrob</cp:lastModifiedBy>
  <cp:revision>207</cp:revision>
  <dcterms:created xsi:type="dcterms:W3CDTF">2002-11-21T19:39:37Z</dcterms:created>
  <dcterms:modified xsi:type="dcterms:W3CDTF">2013-11-05T13:26:15Z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0x010100811EB2F18618B648BABB8CF33CB53283</vt:lpwstr>
  </property>
</Properties>
</file>