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export/?q=az" TargetMode="External"/><Relationship Id="rId7" Type="http://schemas.openxmlformats.org/officeDocument/2006/relationships/image" Target="../media/image4.png"/><Relationship Id="rId2" Type="http://schemas.openxmlformats.org/officeDocument/2006/relationships/hyperlink" Target="https://developer.foursquare.com/docs/api-reference/venues/explor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zipatlas.com/us/az/phoenix/zip-code-comparison/median-household-incom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0A38-9A40-4D23-93D7-A806003798D5}"/>
              </a:ext>
            </a:extLst>
          </p:cNvPr>
          <p:cNvSpPr>
            <a:spLocks noGrp="1"/>
          </p:cNvSpPr>
          <p:nvPr>
            <p:ph type="ctrTitle"/>
          </p:nvPr>
        </p:nvSpPr>
        <p:spPr/>
        <p:txBody>
          <a:bodyPr/>
          <a:lstStyle/>
          <a:p>
            <a:r>
              <a:rPr lang="en-US" dirty="0"/>
              <a:t>Applied Data Science Capstone</a:t>
            </a:r>
          </a:p>
        </p:txBody>
      </p:sp>
      <p:sp>
        <p:nvSpPr>
          <p:cNvPr id="3" name="Subtitle 2">
            <a:extLst>
              <a:ext uri="{FF2B5EF4-FFF2-40B4-BE49-F238E27FC236}">
                <a16:creationId xmlns:a16="http://schemas.microsoft.com/office/drawing/2014/main" id="{40FB7AD1-436D-4DEA-8D4C-00AA1B52A87F}"/>
              </a:ext>
            </a:extLst>
          </p:cNvPr>
          <p:cNvSpPr>
            <a:spLocks noGrp="1"/>
          </p:cNvSpPr>
          <p:nvPr>
            <p:ph type="subTitle" idx="1"/>
          </p:nvPr>
        </p:nvSpPr>
        <p:spPr/>
        <p:txBody>
          <a:bodyPr/>
          <a:lstStyle/>
          <a:p>
            <a:r>
              <a:rPr lang="en-US" dirty="0"/>
              <a:t>Elyse Hallstrom</a:t>
            </a:r>
          </a:p>
          <a:p>
            <a:r>
              <a:rPr lang="en-US" dirty="0"/>
              <a:t>Phoenix Restaurant location selection</a:t>
            </a:r>
          </a:p>
        </p:txBody>
      </p:sp>
    </p:spTree>
    <p:extLst>
      <p:ext uri="{BB962C8B-B14F-4D97-AF65-F5344CB8AC3E}">
        <p14:creationId xmlns:p14="http://schemas.microsoft.com/office/powerpoint/2010/main" val="153839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E5AC-2F1C-4D4E-885D-BE9C0A05AC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3FC333-B428-40FA-91AF-305CC8B0A286}"/>
              </a:ext>
            </a:extLst>
          </p:cNvPr>
          <p:cNvSpPr>
            <a:spLocks noGrp="1"/>
          </p:cNvSpPr>
          <p:nvPr>
            <p:ph idx="1"/>
          </p:nvPr>
        </p:nvSpPr>
        <p:spPr/>
        <p:txBody>
          <a:bodyPr/>
          <a:lstStyle/>
          <a:p>
            <a:r>
              <a:rPr lang="en-US" dirty="0"/>
              <a:t>Conclusion section where you conclude the report.</a:t>
            </a:r>
          </a:p>
        </p:txBody>
      </p:sp>
    </p:spTree>
    <p:extLst>
      <p:ext uri="{BB962C8B-B14F-4D97-AF65-F5344CB8AC3E}">
        <p14:creationId xmlns:p14="http://schemas.microsoft.com/office/powerpoint/2010/main" val="614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1C70-A312-4B93-B286-B8E0FF20DF6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9D17349-01A3-49BF-8F2C-604DE8A50BF4}"/>
              </a:ext>
            </a:extLst>
          </p:cNvPr>
          <p:cNvSpPr>
            <a:spLocks noGrp="1"/>
          </p:cNvSpPr>
          <p:nvPr>
            <p:ph idx="1"/>
          </p:nvPr>
        </p:nvSpPr>
        <p:spPr/>
        <p:txBody>
          <a:bodyPr/>
          <a:lstStyle/>
          <a:p>
            <a:r>
              <a:rPr lang="en-US" dirty="0"/>
              <a:t>Our client wants to know where to open a new Gastropub in Phoenix, AZ so that they have the best chances of being successful.</a:t>
            </a:r>
          </a:p>
        </p:txBody>
      </p:sp>
    </p:spTree>
    <p:extLst>
      <p:ext uri="{BB962C8B-B14F-4D97-AF65-F5344CB8AC3E}">
        <p14:creationId xmlns:p14="http://schemas.microsoft.com/office/powerpoint/2010/main" val="188521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C0C5-913C-4FCE-A47E-FA4F2169D88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404A9A8-3823-4CEA-9F14-79DFEC4535B6}"/>
              </a:ext>
            </a:extLst>
          </p:cNvPr>
          <p:cNvSpPr>
            <a:spLocks noGrp="1"/>
          </p:cNvSpPr>
          <p:nvPr>
            <p:ph idx="1"/>
          </p:nvPr>
        </p:nvSpPr>
        <p:spPr/>
        <p:txBody>
          <a:bodyPr>
            <a:normAutofit/>
          </a:bodyPr>
          <a:lstStyle/>
          <a:p>
            <a:r>
              <a:rPr lang="en-US" dirty="0"/>
              <a:t>Our client is a well-known restauranteur in the US, but has no restaurants in Phoenix, AZ yet.</a:t>
            </a:r>
          </a:p>
          <a:p>
            <a:r>
              <a:rPr lang="en-US" dirty="0"/>
              <a:t>They would like to open a new Gastropub.</a:t>
            </a:r>
          </a:p>
          <a:p>
            <a:r>
              <a:rPr lang="en-US" dirty="0"/>
              <a:t>They need to know where would be the best place to lease restaurant space.</a:t>
            </a:r>
          </a:p>
          <a:p>
            <a:r>
              <a:rPr lang="en-US" dirty="0"/>
              <a:t>Their Gastropub will be on the pricier end of the spectrum, so they’d like to target people with higher incomes that can afford to eat there.</a:t>
            </a:r>
          </a:p>
          <a:p>
            <a:r>
              <a:rPr lang="en-US" dirty="0"/>
              <a:t>They also would like to be in an area where Gastropubs are popular so there is a proven track record of demand for that type of restaurant. </a:t>
            </a:r>
          </a:p>
        </p:txBody>
      </p:sp>
    </p:spTree>
    <p:extLst>
      <p:ext uri="{BB962C8B-B14F-4D97-AF65-F5344CB8AC3E}">
        <p14:creationId xmlns:p14="http://schemas.microsoft.com/office/powerpoint/2010/main" val="349655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4C95-6CDB-4AAE-A9F8-F9B558A3CB1F}"/>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5F4577E8-559E-4B81-B63B-ABE21FD2020D}"/>
              </a:ext>
            </a:extLst>
          </p:cNvPr>
          <p:cNvSpPr>
            <a:spLocks noGrp="1"/>
          </p:cNvSpPr>
          <p:nvPr>
            <p:ph idx="1"/>
          </p:nvPr>
        </p:nvSpPr>
        <p:spPr/>
        <p:txBody>
          <a:bodyPr/>
          <a:lstStyle/>
          <a:p>
            <a:r>
              <a:rPr lang="en-US" dirty="0"/>
              <a:t>This methodology is of interest to any type of business that is looking to know where to open a location based on income level in that zip code.</a:t>
            </a:r>
          </a:p>
        </p:txBody>
      </p:sp>
    </p:spTree>
    <p:extLst>
      <p:ext uri="{BB962C8B-B14F-4D97-AF65-F5344CB8AC3E}">
        <p14:creationId xmlns:p14="http://schemas.microsoft.com/office/powerpoint/2010/main" val="39291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838D-69DB-4B50-B292-90ED48120176}"/>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910AAD5C-875A-4C8C-A6B4-51D160A52FD1}"/>
              </a:ext>
            </a:extLst>
          </p:cNvPr>
          <p:cNvSpPr>
            <a:spLocks noGrp="1"/>
          </p:cNvSpPr>
          <p:nvPr>
            <p:ph idx="1"/>
          </p:nvPr>
        </p:nvSpPr>
        <p:spPr>
          <a:xfrm>
            <a:off x="152063" y="2256075"/>
            <a:ext cx="8825659" cy="3416300"/>
          </a:xfrm>
        </p:spPr>
        <p:txBody>
          <a:bodyPr/>
          <a:lstStyle/>
          <a:p>
            <a:r>
              <a:rPr lang="en-US" dirty="0"/>
              <a:t>For the location data, we will use the </a:t>
            </a:r>
            <a:r>
              <a:rPr lang="en-US" dirty="0">
                <a:hlinkClick r:id="rId2"/>
              </a:rPr>
              <a:t>Foursquare API</a:t>
            </a:r>
            <a:r>
              <a:rPr lang="en-US" dirty="0"/>
              <a:t> explore to find the types of venues in each zip code.</a:t>
            </a:r>
          </a:p>
          <a:p>
            <a:r>
              <a:rPr lang="en-US" dirty="0"/>
              <a:t>We will use zip code data from </a:t>
            </a:r>
            <a:r>
              <a:rPr lang="en-US" dirty="0">
                <a:hlinkClick r:id="rId3"/>
              </a:rPr>
              <a:t>Open </a:t>
            </a:r>
            <a:r>
              <a:rPr lang="en-US" dirty="0" err="1">
                <a:hlinkClick r:id="rId3"/>
              </a:rPr>
              <a:t>Datasoft</a:t>
            </a:r>
            <a:r>
              <a:rPr lang="en-US" dirty="0"/>
              <a:t> to get the longitude, latitude, and city for each zip code.</a:t>
            </a:r>
          </a:p>
          <a:p>
            <a:endParaRPr lang="en-US" dirty="0"/>
          </a:p>
          <a:p>
            <a:endParaRPr lang="en-US" dirty="0"/>
          </a:p>
          <a:p>
            <a:endParaRPr lang="en-US" dirty="0"/>
          </a:p>
          <a:p>
            <a:r>
              <a:rPr lang="en-US" dirty="0"/>
              <a:t>We will get the average household income by zip code from </a:t>
            </a:r>
            <a:r>
              <a:rPr lang="en-US" dirty="0">
                <a:hlinkClick r:id="rId4"/>
              </a:rPr>
              <a:t>Zip Atlas</a:t>
            </a:r>
            <a:r>
              <a:rPr lang="en-US" dirty="0"/>
              <a:t>. </a:t>
            </a:r>
          </a:p>
          <a:p>
            <a:endParaRPr lang="en-US" dirty="0"/>
          </a:p>
        </p:txBody>
      </p:sp>
      <p:pic>
        <p:nvPicPr>
          <p:cNvPr id="4" name="Picture 3">
            <a:extLst>
              <a:ext uri="{FF2B5EF4-FFF2-40B4-BE49-F238E27FC236}">
                <a16:creationId xmlns:a16="http://schemas.microsoft.com/office/drawing/2014/main" id="{989F0855-CC06-43AD-A2DA-32B7B637D0A9}"/>
              </a:ext>
            </a:extLst>
          </p:cNvPr>
          <p:cNvPicPr>
            <a:picLocks noChangeAspect="1"/>
          </p:cNvPicPr>
          <p:nvPr/>
        </p:nvPicPr>
        <p:blipFill>
          <a:blip r:embed="rId5"/>
          <a:stretch>
            <a:fillRect/>
          </a:stretch>
        </p:blipFill>
        <p:spPr>
          <a:xfrm>
            <a:off x="1074628" y="5129315"/>
            <a:ext cx="6980525" cy="1013548"/>
          </a:xfrm>
          <a:prstGeom prst="rect">
            <a:avLst/>
          </a:prstGeom>
        </p:spPr>
      </p:pic>
      <p:pic>
        <p:nvPicPr>
          <p:cNvPr id="5" name="Picture 4">
            <a:extLst>
              <a:ext uri="{FF2B5EF4-FFF2-40B4-BE49-F238E27FC236}">
                <a16:creationId xmlns:a16="http://schemas.microsoft.com/office/drawing/2014/main" id="{AB6F9ADB-4ADC-450E-B833-732AB5C6E5BA}"/>
              </a:ext>
            </a:extLst>
          </p:cNvPr>
          <p:cNvPicPr>
            <a:picLocks noChangeAspect="1"/>
          </p:cNvPicPr>
          <p:nvPr/>
        </p:nvPicPr>
        <p:blipFill>
          <a:blip r:embed="rId6"/>
          <a:stretch>
            <a:fillRect/>
          </a:stretch>
        </p:blipFill>
        <p:spPr>
          <a:xfrm>
            <a:off x="529752" y="3542577"/>
            <a:ext cx="8070279" cy="1188823"/>
          </a:xfrm>
          <a:prstGeom prst="rect">
            <a:avLst/>
          </a:prstGeom>
        </p:spPr>
      </p:pic>
      <p:pic>
        <p:nvPicPr>
          <p:cNvPr id="6" name="Picture 5">
            <a:extLst>
              <a:ext uri="{FF2B5EF4-FFF2-40B4-BE49-F238E27FC236}">
                <a16:creationId xmlns:a16="http://schemas.microsoft.com/office/drawing/2014/main" id="{927EE742-7BBF-45DC-99EB-CBF75DAB1FD9}"/>
              </a:ext>
            </a:extLst>
          </p:cNvPr>
          <p:cNvPicPr>
            <a:picLocks noChangeAspect="1"/>
          </p:cNvPicPr>
          <p:nvPr/>
        </p:nvPicPr>
        <p:blipFill>
          <a:blip r:embed="rId7"/>
          <a:stretch>
            <a:fillRect/>
          </a:stretch>
        </p:blipFill>
        <p:spPr>
          <a:xfrm>
            <a:off x="9248930" y="2044118"/>
            <a:ext cx="2943070" cy="3840214"/>
          </a:xfrm>
          <a:prstGeom prst="rect">
            <a:avLst/>
          </a:prstGeom>
        </p:spPr>
      </p:pic>
      <p:cxnSp>
        <p:nvCxnSpPr>
          <p:cNvPr id="8" name="Straight Arrow Connector 7">
            <a:extLst>
              <a:ext uri="{FF2B5EF4-FFF2-40B4-BE49-F238E27FC236}">
                <a16:creationId xmlns:a16="http://schemas.microsoft.com/office/drawing/2014/main" id="{2790B81F-61B2-4EC1-87EC-D2F8ACE7F1D2}"/>
              </a:ext>
            </a:extLst>
          </p:cNvPr>
          <p:cNvCxnSpPr>
            <a:cxnSpLocks/>
          </p:cNvCxnSpPr>
          <p:nvPr/>
        </p:nvCxnSpPr>
        <p:spPr>
          <a:xfrm>
            <a:off x="7718323" y="2601602"/>
            <a:ext cx="1341701" cy="182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5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0621-B34E-4FD9-AC71-D77BC9FA37C2}"/>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BC9EAD30-B5FE-4D00-A1EC-3FF2D6E41CC2}"/>
              </a:ext>
            </a:extLst>
          </p:cNvPr>
          <p:cNvSpPr>
            <a:spLocks noGrp="1"/>
          </p:cNvSpPr>
          <p:nvPr>
            <p:ph idx="1"/>
          </p:nvPr>
        </p:nvSpPr>
        <p:spPr/>
        <p:txBody>
          <a:bodyPr/>
          <a:lstStyle/>
          <a:p>
            <a:r>
              <a:rPr lang="en-US" dirty="0"/>
              <a:t>Methodology section which represents the main component of the report where you discuss and describe any exploratory data analysis that you did, any inferential statistical testing that you performed, if any, and what machine learnings were used and why.</a:t>
            </a:r>
          </a:p>
        </p:txBody>
      </p:sp>
    </p:spTree>
    <p:extLst>
      <p:ext uri="{BB962C8B-B14F-4D97-AF65-F5344CB8AC3E}">
        <p14:creationId xmlns:p14="http://schemas.microsoft.com/office/powerpoint/2010/main" val="22518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26DB-6ACB-4684-A087-C7F30B58EEF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C50A1E-B02B-4878-83F1-D315BEDDF754}"/>
              </a:ext>
            </a:extLst>
          </p:cNvPr>
          <p:cNvSpPr>
            <a:spLocks noGrp="1"/>
          </p:cNvSpPr>
          <p:nvPr>
            <p:ph idx="1"/>
          </p:nvPr>
        </p:nvSpPr>
        <p:spPr/>
        <p:txBody>
          <a:bodyPr/>
          <a:lstStyle/>
          <a:p>
            <a:r>
              <a:rPr lang="en-US" dirty="0"/>
              <a:t>Methodology section which represents the main component of the report where you discuss and describe any exploratory data analysis that you did, any inferential statistical testing that you performed, if any, and what machine learnings were used and why.</a:t>
            </a:r>
          </a:p>
        </p:txBody>
      </p:sp>
    </p:spTree>
    <p:extLst>
      <p:ext uri="{BB962C8B-B14F-4D97-AF65-F5344CB8AC3E}">
        <p14:creationId xmlns:p14="http://schemas.microsoft.com/office/powerpoint/2010/main" val="373190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932A-0D34-44F9-B2E2-E7000A491AB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28DC6-0D10-4F1E-A818-03A5B6371469}"/>
              </a:ext>
            </a:extLst>
          </p:cNvPr>
          <p:cNvSpPr>
            <a:spLocks noGrp="1"/>
          </p:cNvSpPr>
          <p:nvPr>
            <p:ph idx="1"/>
          </p:nvPr>
        </p:nvSpPr>
        <p:spPr/>
        <p:txBody>
          <a:bodyPr/>
          <a:lstStyle/>
          <a:p>
            <a:r>
              <a:rPr lang="en-US" dirty="0"/>
              <a:t>Results section where you discuss the results.</a:t>
            </a:r>
          </a:p>
        </p:txBody>
      </p:sp>
    </p:spTree>
    <p:extLst>
      <p:ext uri="{BB962C8B-B14F-4D97-AF65-F5344CB8AC3E}">
        <p14:creationId xmlns:p14="http://schemas.microsoft.com/office/powerpoint/2010/main" val="307719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1D5-5149-40C8-8C85-38D79EFC42E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D8F6D5B-788D-4966-92AF-65177A7C6899}"/>
              </a:ext>
            </a:extLst>
          </p:cNvPr>
          <p:cNvSpPr>
            <a:spLocks noGrp="1"/>
          </p:cNvSpPr>
          <p:nvPr>
            <p:ph idx="1"/>
          </p:nvPr>
        </p:nvSpPr>
        <p:spPr/>
        <p:txBody>
          <a:bodyPr/>
          <a:lstStyle/>
          <a:p>
            <a:r>
              <a:rPr lang="en-US" dirty="0"/>
              <a:t>Discussion section where you discuss any observations you noted and any recommendations you can make based on the results.</a:t>
            </a:r>
          </a:p>
        </p:txBody>
      </p:sp>
    </p:spTree>
    <p:extLst>
      <p:ext uri="{BB962C8B-B14F-4D97-AF65-F5344CB8AC3E}">
        <p14:creationId xmlns:p14="http://schemas.microsoft.com/office/powerpoint/2010/main" val="573001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358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Applied Data Science Capstone</vt:lpstr>
      <vt:lpstr>Problem</vt:lpstr>
      <vt:lpstr>Background</vt:lpstr>
      <vt:lpstr>Audience</vt:lpstr>
      <vt:lpstr>The Data</vt:lpstr>
      <vt:lpstr>Data Exploration</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Hallstrom, Elyse M</dc:creator>
  <cp:keywords>CTPClassification=CTP_NT</cp:keywords>
  <cp:lastModifiedBy>Hallstrom, Elyse M</cp:lastModifiedBy>
  <cp:revision>10</cp:revision>
  <dcterms:created xsi:type="dcterms:W3CDTF">2020-05-07T16:17:06Z</dcterms:created>
  <dcterms:modified xsi:type="dcterms:W3CDTF">2020-05-07T16:49:01Z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d87d6ec8-c569-4649-80bd-49d5d421bd44</vt:lpwstr>
  </property>
  <property fmtid="{D5CDD505-2E9C-101B-9397-08002B2CF9AE}" pid="3" name="CTP_TimeStamp">
    <vt:lpwstr>2020-05-07 16:49:01Z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