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1"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opendatasoft.com/explore/dataset/us-zip-code-latitude-and-longitude/export/?q=az" TargetMode="External"/><Relationship Id="rId7" Type="http://schemas.openxmlformats.org/officeDocument/2006/relationships/image" Target="../media/image4.png"/><Relationship Id="rId2" Type="http://schemas.openxmlformats.org/officeDocument/2006/relationships/hyperlink" Target="https://developer.foursquare.com/docs/api-reference/venues/explore/"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zipatlas.com/us/az/phoenix/zip-code-comparison/median-household-income.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0A38-9A40-4D23-93D7-A806003798D5}"/>
              </a:ext>
            </a:extLst>
          </p:cNvPr>
          <p:cNvSpPr>
            <a:spLocks noGrp="1"/>
          </p:cNvSpPr>
          <p:nvPr>
            <p:ph type="ctrTitle"/>
          </p:nvPr>
        </p:nvSpPr>
        <p:spPr/>
        <p:txBody>
          <a:bodyPr/>
          <a:lstStyle/>
          <a:p>
            <a:r>
              <a:rPr lang="en-US" dirty="0"/>
              <a:t>Applied Data Science Capstone</a:t>
            </a:r>
          </a:p>
        </p:txBody>
      </p:sp>
      <p:sp>
        <p:nvSpPr>
          <p:cNvPr id="3" name="Subtitle 2">
            <a:extLst>
              <a:ext uri="{FF2B5EF4-FFF2-40B4-BE49-F238E27FC236}">
                <a16:creationId xmlns:a16="http://schemas.microsoft.com/office/drawing/2014/main" id="{40FB7AD1-436D-4DEA-8D4C-00AA1B52A87F}"/>
              </a:ext>
            </a:extLst>
          </p:cNvPr>
          <p:cNvSpPr>
            <a:spLocks noGrp="1"/>
          </p:cNvSpPr>
          <p:nvPr>
            <p:ph type="subTitle" idx="1"/>
          </p:nvPr>
        </p:nvSpPr>
        <p:spPr/>
        <p:txBody>
          <a:bodyPr/>
          <a:lstStyle/>
          <a:p>
            <a:r>
              <a:rPr lang="en-US" dirty="0"/>
              <a:t>Elyse Hallstrom</a:t>
            </a:r>
          </a:p>
          <a:p>
            <a:r>
              <a:rPr lang="en-US" dirty="0"/>
              <a:t>Phoenix Restaurant location selection</a:t>
            </a:r>
          </a:p>
        </p:txBody>
      </p:sp>
    </p:spTree>
    <p:extLst>
      <p:ext uri="{BB962C8B-B14F-4D97-AF65-F5344CB8AC3E}">
        <p14:creationId xmlns:p14="http://schemas.microsoft.com/office/powerpoint/2010/main" val="153839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E5AC-2F1C-4D4E-885D-BE9C0A05AC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F3FC333-B428-40FA-91AF-305CC8B0A286}"/>
              </a:ext>
            </a:extLst>
          </p:cNvPr>
          <p:cNvSpPr>
            <a:spLocks noGrp="1"/>
          </p:cNvSpPr>
          <p:nvPr>
            <p:ph idx="1"/>
          </p:nvPr>
        </p:nvSpPr>
        <p:spPr/>
        <p:txBody>
          <a:bodyPr/>
          <a:lstStyle/>
          <a:p>
            <a:r>
              <a:rPr lang="en-US" dirty="0"/>
              <a:t>Based on the request to determine where to build a new American Restaurant, we would recommend to our client to investigate zip codes 85021 and 85045. </a:t>
            </a:r>
          </a:p>
        </p:txBody>
      </p:sp>
    </p:spTree>
    <p:extLst>
      <p:ext uri="{BB962C8B-B14F-4D97-AF65-F5344CB8AC3E}">
        <p14:creationId xmlns:p14="http://schemas.microsoft.com/office/powerpoint/2010/main" val="6147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1C70-A312-4B93-B286-B8E0FF20DF60}"/>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9D17349-01A3-49BF-8F2C-604DE8A50BF4}"/>
              </a:ext>
            </a:extLst>
          </p:cNvPr>
          <p:cNvSpPr>
            <a:spLocks noGrp="1"/>
          </p:cNvSpPr>
          <p:nvPr>
            <p:ph idx="1"/>
          </p:nvPr>
        </p:nvSpPr>
        <p:spPr/>
        <p:txBody>
          <a:bodyPr/>
          <a:lstStyle/>
          <a:p>
            <a:r>
              <a:rPr lang="en-US" dirty="0"/>
              <a:t>Our client wants to know where to open a new American Restaurant in Phoenix, AZ so that they have the best chances of being successful.</a:t>
            </a:r>
          </a:p>
        </p:txBody>
      </p:sp>
    </p:spTree>
    <p:extLst>
      <p:ext uri="{BB962C8B-B14F-4D97-AF65-F5344CB8AC3E}">
        <p14:creationId xmlns:p14="http://schemas.microsoft.com/office/powerpoint/2010/main" val="188521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C0C5-913C-4FCE-A47E-FA4F2169D88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404A9A8-3823-4CEA-9F14-79DFEC4535B6}"/>
              </a:ext>
            </a:extLst>
          </p:cNvPr>
          <p:cNvSpPr>
            <a:spLocks noGrp="1"/>
          </p:cNvSpPr>
          <p:nvPr>
            <p:ph idx="1"/>
          </p:nvPr>
        </p:nvSpPr>
        <p:spPr/>
        <p:txBody>
          <a:bodyPr>
            <a:normAutofit lnSpcReduction="10000"/>
          </a:bodyPr>
          <a:lstStyle/>
          <a:p>
            <a:r>
              <a:rPr lang="en-US" dirty="0"/>
              <a:t>Our client is a well-known restauranteur in the US, but has no restaurants in Phoenix, AZ yet.</a:t>
            </a:r>
          </a:p>
          <a:p>
            <a:r>
              <a:rPr lang="en-US" dirty="0"/>
              <a:t>They would like to open a new American Restaurant.</a:t>
            </a:r>
          </a:p>
          <a:p>
            <a:r>
              <a:rPr lang="en-US" dirty="0"/>
              <a:t>They need to know where would be the best place to lease restaurant space.</a:t>
            </a:r>
          </a:p>
          <a:p>
            <a:r>
              <a:rPr lang="en-US" dirty="0"/>
              <a:t>Their American Restaurant will be on the pricier end of the spectrum, so they’d like to target people with higher incomes that can afford to eat there.</a:t>
            </a:r>
          </a:p>
          <a:p>
            <a:r>
              <a:rPr lang="en-US" dirty="0"/>
              <a:t>They also would like to be in an area where American Restaurants are popular so there is a proven track record of demand for that type of restaurant. </a:t>
            </a:r>
          </a:p>
        </p:txBody>
      </p:sp>
    </p:spTree>
    <p:extLst>
      <p:ext uri="{BB962C8B-B14F-4D97-AF65-F5344CB8AC3E}">
        <p14:creationId xmlns:p14="http://schemas.microsoft.com/office/powerpoint/2010/main" val="349655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4C95-6CDB-4AAE-A9F8-F9B558A3CB1F}"/>
              </a:ext>
            </a:extLst>
          </p:cNvPr>
          <p:cNvSpPr>
            <a:spLocks noGrp="1"/>
          </p:cNvSpPr>
          <p:nvPr>
            <p:ph type="title"/>
          </p:nvPr>
        </p:nvSpPr>
        <p:spPr/>
        <p:txBody>
          <a:bodyPr/>
          <a:lstStyle/>
          <a:p>
            <a:r>
              <a:rPr lang="en-US" dirty="0"/>
              <a:t>Audience</a:t>
            </a:r>
          </a:p>
        </p:txBody>
      </p:sp>
      <p:sp>
        <p:nvSpPr>
          <p:cNvPr id="3" name="Content Placeholder 2">
            <a:extLst>
              <a:ext uri="{FF2B5EF4-FFF2-40B4-BE49-F238E27FC236}">
                <a16:creationId xmlns:a16="http://schemas.microsoft.com/office/drawing/2014/main" id="{5F4577E8-559E-4B81-B63B-ABE21FD2020D}"/>
              </a:ext>
            </a:extLst>
          </p:cNvPr>
          <p:cNvSpPr>
            <a:spLocks noGrp="1"/>
          </p:cNvSpPr>
          <p:nvPr>
            <p:ph idx="1"/>
          </p:nvPr>
        </p:nvSpPr>
        <p:spPr/>
        <p:txBody>
          <a:bodyPr/>
          <a:lstStyle/>
          <a:p>
            <a:r>
              <a:rPr lang="en-US" dirty="0"/>
              <a:t>This methodology is of interest to any type of business that is looking to know where to open a location based on income level in that zip code.</a:t>
            </a:r>
          </a:p>
        </p:txBody>
      </p:sp>
    </p:spTree>
    <p:extLst>
      <p:ext uri="{BB962C8B-B14F-4D97-AF65-F5344CB8AC3E}">
        <p14:creationId xmlns:p14="http://schemas.microsoft.com/office/powerpoint/2010/main" val="392917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838D-69DB-4B50-B292-90ED48120176}"/>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910AAD5C-875A-4C8C-A6B4-51D160A52FD1}"/>
              </a:ext>
            </a:extLst>
          </p:cNvPr>
          <p:cNvSpPr>
            <a:spLocks noGrp="1"/>
          </p:cNvSpPr>
          <p:nvPr>
            <p:ph idx="1"/>
          </p:nvPr>
        </p:nvSpPr>
        <p:spPr>
          <a:xfrm>
            <a:off x="152063" y="2256075"/>
            <a:ext cx="8825659" cy="3416300"/>
          </a:xfrm>
        </p:spPr>
        <p:txBody>
          <a:bodyPr/>
          <a:lstStyle/>
          <a:p>
            <a:r>
              <a:rPr lang="en-US" dirty="0"/>
              <a:t>For the location data, we will use the </a:t>
            </a:r>
            <a:r>
              <a:rPr lang="en-US" dirty="0">
                <a:hlinkClick r:id="rId2"/>
              </a:rPr>
              <a:t>Foursquare API</a:t>
            </a:r>
            <a:r>
              <a:rPr lang="en-US" dirty="0"/>
              <a:t> explore to find the types of venues in each zip code.</a:t>
            </a:r>
          </a:p>
          <a:p>
            <a:r>
              <a:rPr lang="en-US" dirty="0"/>
              <a:t>We will use zip code data from </a:t>
            </a:r>
            <a:r>
              <a:rPr lang="en-US" dirty="0">
                <a:hlinkClick r:id="rId3"/>
              </a:rPr>
              <a:t>Open </a:t>
            </a:r>
            <a:r>
              <a:rPr lang="en-US" dirty="0" err="1">
                <a:hlinkClick r:id="rId3"/>
              </a:rPr>
              <a:t>Datasoft</a:t>
            </a:r>
            <a:r>
              <a:rPr lang="en-US" dirty="0"/>
              <a:t> to get the longitude, latitude, and city for each zip code.</a:t>
            </a:r>
          </a:p>
          <a:p>
            <a:endParaRPr lang="en-US" dirty="0"/>
          </a:p>
          <a:p>
            <a:endParaRPr lang="en-US" dirty="0"/>
          </a:p>
          <a:p>
            <a:endParaRPr lang="en-US" dirty="0"/>
          </a:p>
          <a:p>
            <a:r>
              <a:rPr lang="en-US" dirty="0"/>
              <a:t>We will get the average household income by zip code from </a:t>
            </a:r>
            <a:r>
              <a:rPr lang="en-US" dirty="0">
                <a:hlinkClick r:id="rId4"/>
              </a:rPr>
              <a:t>Zip Atlas</a:t>
            </a:r>
            <a:r>
              <a:rPr lang="en-US" dirty="0"/>
              <a:t>. </a:t>
            </a:r>
          </a:p>
          <a:p>
            <a:endParaRPr lang="en-US" dirty="0"/>
          </a:p>
        </p:txBody>
      </p:sp>
      <p:pic>
        <p:nvPicPr>
          <p:cNvPr id="4" name="Picture 3">
            <a:extLst>
              <a:ext uri="{FF2B5EF4-FFF2-40B4-BE49-F238E27FC236}">
                <a16:creationId xmlns:a16="http://schemas.microsoft.com/office/drawing/2014/main" id="{989F0855-CC06-43AD-A2DA-32B7B637D0A9}"/>
              </a:ext>
            </a:extLst>
          </p:cNvPr>
          <p:cNvPicPr>
            <a:picLocks noChangeAspect="1"/>
          </p:cNvPicPr>
          <p:nvPr/>
        </p:nvPicPr>
        <p:blipFill>
          <a:blip r:embed="rId5"/>
          <a:stretch>
            <a:fillRect/>
          </a:stretch>
        </p:blipFill>
        <p:spPr>
          <a:xfrm>
            <a:off x="1074628" y="5129315"/>
            <a:ext cx="6980525" cy="1013548"/>
          </a:xfrm>
          <a:prstGeom prst="rect">
            <a:avLst/>
          </a:prstGeom>
        </p:spPr>
      </p:pic>
      <p:pic>
        <p:nvPicPr>
          <p:cNvPr id="5" name="Picture 4">
            <a:extLst>
              <a:ext uri="{FF2B5EF4-FFF2-40B4-BE49-F238E27FC236}">
                <a16:creationId xmlns:a16="http://schemas.microsoft.com/office/drawing/2014/main" id="{AB6F9ADB-4ADC-450E-B833-732AB5C6E5BA}"/>
              </a:ext>
            </a:extLst>
          </p:cNvPr>
          <p:cNvPicPr>
            <a:picLocks noChangeAspect="1"/>
          </p:cNvPicPr>
          <p:nvPr/>
        </p:nvPicPr>
        <p:blipFill>
          <a:blip r:embed="rId6"/>
          <a:stretch>
            <a:fillRect/>
          </a:stretch>
        </p:blipFill>
        <p:spPr>
          <a:xfrm>
            <a:off x="529752" y="3542577"/>
            <a:ext cx="8070279" cy="1188823"/>
          </a:xfrm>
          <a:prstGeom prst="rect">
            <a:avLst/>
          </a:prstGeom>
        </p:spPr>
      </p:pic>
      <p:pic>
        <p:nvPicPr>
          <p:cNvPr id="6" name="Picture 5">
            <a:extLst>
              <a:ext uri="{FF2B5EF4-FFF2-40B4-BE49-F238E27FC236}">
                <a16:creationId xmlns:a16="http://schemas.microsoft.com/office/drawing/2014/main" id="{927EE742-7BBF-45DC-99EB-CBF75DAB1FD9}"/>
              </a:ext>
            </a:extLst>
          </p:cNvPr>
          <p:cNvPicPr>
            <a:picLocks noChangeAspect="1"/>
          </p:cNvPicPr>
          <p:nvPr/>
        </p:nvPicPr>
        <p:blipFill>
          <a:blip r:embed="rId7"/>
          <a:stretch>
            <a:fillRect/>
          </a:stretch>
        </p:blipFill>
        <p:spPr>
          <a:xfrm>
            <a:off x="9248930" y="2044118"/>
            <a:ext cx="2943070" cy="3840214"/>
          </a:xfrm>
          <a:prstGeom prst="rect">
            <a:avLst/>
          </a:prstGeom>
        </p:spPr>
      </p:pic>
      <p:cxnSp>
        <p:nvCxnSpPr>
          <p:cNvPr id="8" name="Straight Arrow Connector 7">
            <a:extLst>
              <a:ext uri="{FF2B5EF4-FFF2-40B4-BE49-F238E27FC236}">
                <a16:creationId xmlns:a16="http://schemas.microsoft.com/office/drawing/2014/main" id="{2790B81F-61B2-4EC1-87EC-D2F8ACE7F1D2}"/>
              </a:ext>
            </a:extLst>
          </p:cNvPr>
          <p:cNvCxnSpPr>
            <a:cxnSpLocks/>
          </p:cNvCxnSpPr>
          <p:nvPr/>
        </p:nvCxnSpPr>
        <p:spPr>
          <a:xfrm>
            <a:off x="7718323" y="2601602"/>
            <a:ext cx="1341701" cy="182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5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0621-B34E-4FD9-AC71-D77BC9FA37C2}"/>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BC9EAD30-B5FE-4D00-A1EC-3FF2D6E41CC2}"/>
              </a:ext>
            </a:extLst>
          </p:cNvPr>
          <p:cNvSpPr>
            <a:spLocks noGrp="1"/>
          </p:cNvSpPr>
          <p:nvPr>
            <p:ph idx="1"/>
          </p:nvPr>
        </p:nvSpPr>
        <p:spPr/>
        <p:txBody>
          <a:bodyPr/>
          <a:lstStyle/>
          <a:p>
            <a:r>
              <a:rPr lang="en-US" dirty="0"/>
              <a:t>Reviewed most popular venues in Phoenix</a:t>
            </a:r>
          </a:p>
          <a:p>
            <a:endParaRPr lang="en-US" dirty="0"/>
          </a:p>
          <a:p>
            <a:endParaRPr lang="en-US" dirty="0"/>
          </a:p>
          <a:p>
            <a:endParaRPr lang="en-US" dirty="0"/>
          </a:p>
          <a:p>
            <a:endParaRPr lang="en-US" dirty="0"/>
          </a:p>
          <a:p>
            <a:endParaRPr lang="en-US" dirty="0"/>
          </a:p>
          <a:p>
            <a:r>
              <a:rPr lang="en-US" dirty="0"/>
              <a:t>Top zip codes with highest average American Restaurants</a:t>
            </a:r>
          </a:p>
          <a:p>
            <a:endParaRPr lang="en-US" dirty="0"/>
          </a:p>
        </p:txBody>
      </p:sp>
      <p:pic>
        <p:nvPicPr>
          <p:cNvPr id="4" name="Picture 3">
            <a:extLst>
              <a:ext uri="{FF2B5EF4-FFF2-40B4-BE49-F238E27FC236}">
                <a16:creationId xmlns:a16="http://schemas.microsoft.com/office/drawing/2014/main" id="{1FA2FEBE-8ED7-4250-A67F-72100818255B}"/>
              </a:ext>
            </a:extLst>
          </p:cNvPr>
          <p:cNvPicPr/>
          <p:nvPr/>
        </p:nvPicPr>
        <p:blipFill>
          <a:blip r:embed="rId2"/>
          <a:stretch>
            <a:fillRect/>
          </a:stretch>
        </p:blipFill>
        <p:spPr>
          <a:xfrm>
            <a:off x="3124200" y="2982090"/>
            <a:ext cx="5943600" cy="1490980"/>
          </a:xfrm>
          <a:prstGeom prst="rect">
            <a:avLst/>
          </a:prstGeom>
        </p:spPr>
      </p:pic>
      <p:pic>
        <p:nvPicPr>
          <p:cNvPr id="5" name="Picture 4">
            <a:extLst>
              <a:ext uri="{FF2B5EF4-FFF2-40B4-BE49-F238E27FC236}">
                <a16:creationId xmlns:a16="http://schemas.microsoft.com/office/drawing/2014/main" id="{38665B95-6611-48B2-9B71-F13B1BAD1041}"/>
              </a:ext>
            </a:extLst>
          </p:cNvPr>
          <p:cNvPicPr/>
          <p:nvPr/>
        </p:nvPicPr>
        <p:blipFill>
          <a:blip r:embed="rId3"/>
          <a:stretch>
            <a:fillRect/>
          </a:stretch>
        </p:blipFill>
        <p:spPr>
          <a:xfrm>
            <a:off x="8278569" y="4516276"/>
            <a:ext cx="2057400" cy="2171700"/>
          </a:xfrm>
          <a:prstGeom prst="rect">
            <a:avLst/>
          </a:prstGeom>
        </p:spPr>
      </p:pic>
    </p:spTree>
    <p:extLst>
      <p:ext uri="{BB962C8B-B14F-4D97-AF65-F5344CB8AC3E}">
        <p14:creationId xmlns:p14="http://schemas.microsoft.com/office/powerpoint/2010/main" val="22518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26DB-6ACB-4684-A087-C7F30B58EEF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DC50A1E-B02B-4878-83F1-D315BEDDF754}"/>
              </a:ext>
            </a:extLst>
          </p:cNvPr>
          <p:cNvSpPr>
            <a:spLocks noGrp="1"/>
          </p:cNvSpPr>
          <p:nvPr>
            <p:ph idx="1"/>
          </p:nvPr>
        </p:nvSpPr>
        <p:spPr/>
        <p:txBody>
          <a:bodyPr/>
          <a:lstStyle/>
          <a:p>
            <a:r>
              <a:rPr lang="en-US" dirty="0"/>
              <a:t>Merged dataset together to have average household income, average venue density, and zip code data in one </a:t>
            </a:r>
            <a:r>
              <a:rPr lang="en-US" dirty="0" err="1"/>
              <a:t>dataframe</a:t>
            </a:r>
            <a:endParaRPr lang="en-US" dirty="0"/>
          </a:p>
          <a:p>
            <a:r>
              <a:rPr lang="en-US" dirty="0"/>
              <a:t>R-squared coefficient between average American Restaurants and Average household income</a:t>
            </a:r>
          </a:p>
          <a:p>
            <a:endParaRPr lang="en-US" dirty="0"/>
          </a:p>
        </p:txBody>
      </p:sp>
      <p:pic>
        <p:nvPicPr>
          <p:cNvPr id="4" name="Picture 3">
            <a:extLst>
              <a:ext uri="{FF2B5EF4-FFF2-40B4-BE49-F238E27FC236}">
                <a16:creationId xmlns:a16="http://schemas.microsoft.com/office/drawing/2014/main" id="{10F5C64D-54E6-4DD4-A69A-43C748C8AC9A}"/>
              </a:ext>
            </a:extLst>
          </p:cNvPr>
          <p:cNvPicPr/>
          <p:nvPr/>
        </p:nvPicPr>
        <p:blipFill>
          <a:blip r:embed="rId2"/>
          <a:stretch>
            <a:fillRect/>
          </a:stretch>
        </p:blipFill>
        <p:spPr>
          <a:xfrm>
            <a:off x="2851978" y="4037826"/>
            <a:ext cx="5943600" cy="842010"/>
          </a:xfrm>
          <a:prstGeom prst="rect">
            <a:avLst/>
          </a:prstGeom>
        </p:spPr>
      </p:pic>
    </p:spTree>
    <p:extLst>
      <p:ext uri="{BB962C8B-B14F-4D97-AF65-F5344CB8AC3E}">
        <p14:creationId xmlns:p14="http://schemas.microsoft.com/office/powerpoint/2010/main" val="373190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932A-0D34-44F9-B2E2-E7000A491AB6}"/>
              </a:ext>
            </a:extLst>
          </p:cNvPr>
          <p:cNvSpPr>
            <a:spLocks noGrp="1"/>
          </p:cNvSpPr>
          <p:nvPr>
            <p:ph type="title"/>
          </p:nvPr>
        </p:nvSpPr>
        <p:spPr/>
        <p:txBody>
          <a:bodyPr/>
          <a:lstStyle/>
          <a:p>
            <a:r>
              <a:rPr lang="en-US" dirty="0"/>
              <a:t>Results – Two Options for Location</a:t>
            </a:r>
          </a:p>
        </p:txBody>
      </p:sp>
      <p:sp>
        <p:nvSpPr>
          <p:cNvPr id="3" name="Content Placeholder 2">
            <a:extLst>
              <a:ext uri="{FF2B5EF4-FFF2-40B4-BE49-F238E27FC236}">
                <a16:creationId xmlns:a16="http://schemas.microsoft.com/office/drawing/2014/main" id="{7C228DC6-0D10-4F1E-A818-03A5B6371469}"/>
              </a:ext>
            </a:extLst>
          </p:cNvPr>
          <p:cNvSpPr>
            <a:spLocks noGrp="1"/>
          </p:cNvSpPr>
          <p:nvPr>
            <p:ph idx="1"/>
          </p:nvPr>
        </p:nvSpPr>
        <p:spPr>
          <a:xfrm>
            <a:off x="375527" y="2484529"/>
            <a:ext cx="8825659" cy="3416300"/>
          </a:xfrm>
        </p:spPr>
        <p:txBody>
          <a:bodyPr/>
          <a:lstStyle/>
          <a:p>
            <a:r>
              <a:rPr lang="en-US" dirty="0"/>
              <a:t>Most affluent zip code has no restaurants at all.</a:t>
            </a:r>
          </a:p>
          <a:p>
            <a:pPr lvl="1"/>
            <a:r>
              <a:rPr lang="en-US" dirty="0"/>
              <a:t>Unclear if this is because there are no restaurant spaces or they have been unsuccessful</a:t>
            </a:r>
          </a:p>
          <a:p>
            <a:pPr lvl="2"/>
            <a:r>
              <a:rPr lang="en-US" dirty="0"/>
              <a:t>Need to do further research on historical restaurants to see if any have been opened here before and why they closed</a:t>
            </a:r>
          </a:p>
          <a:p>
            <a:r>
              <a:rPr lang="en-US" dirty="0"/>
              <a:t>Highest average American Restaurant zip code only has American Restaurants.</a:t>
            </a:r>
          </a:p>
          <a:p>
            <a:pPr lvl="1"/>
            <a:r>
              <a:rPr lang="en-US" dirty="0"/>
              <a:t>Looks like there is a park in that zip code and only American Restaurants</a:t>
            </a:r>
          </a:p>
          <a:p>
            <a:pPr lvl="1"/>
            <a:endParaRPr lang="en-US" dirty="0"/>
          </a:p>
        </p:txBody>
      </p:sp>
      <p:pic>
        <p:nvPicPr>
          <p:cNvPr id="4" name="Picture 3">
            <a:extLst>
              <a:ext uri="{FF2B5EF4-FFF2-40B4-BE49-F238E27FC236}">
                <a16:creationId xmlns:a16="http://schemas.microsoft.com/office/drawing/2014/main" id="{042287B7-93D2-4257-9F02-44498ABDB38C}"/>
              </a:ext>
            </a:extLst>
          </p:cNvPr>
          <p:cNvPicPr/>
          <p:nvPr/>
        </p:nvPicPr>
        <p:blipFill>
          <a:blip r:embed="rId2"/>
          <a:stretch>
            <a:fillRect/>
          </a:stretch>
        </p:blipFill>
        <p:spPr>
          <a:xfrm>
            <a:off x="8992541" y="2501026"/>
            <a:ext cx="2926080" cy="1424940"/>
          </a:xfrm>
          <a:prstGeom prst="rect">
            <a:avLst/>
          </a:prstGeom>
        </p:spPr>
      </p:pic>
      <p:sp>
        <p:nvSpPr>
          <p:cNvPr id="5" name="TextBox 4">
            <a:extLst>
              <a:ext uri="{FF2B5EF4-FFF2-40B4-BE49-F238E27FC236}">
                <a16:creationId xmlns:a16="http://schemas.microsoft.com/office/drawing/2014/main" id="{A244620C-89D8-479C-BB83-A698B087EDAE}"/>
              </a:ext>
            </a:extLst>
          </p:cNvPr>
          <p:cNvSpPr txBox="1"/>
          <p:nvPr/>
        </p:nvSpPr>
        <p:spPr>
          <a:xfrm>
            <a:off x="9017654" y="4061874"/>
            <a:ext cx="3084499" cy="261610"/>
          </a:xfrm>
          <a:prstGeom prst="rect">
            <a:avLst/>
          </a:prstGeom>
          <a:noFill/>
        </p:spPr>
        <p:txBody>
          <a:bodyPr wrap="none" rtlCol="0">
            <a:spAutoFit/>
          </a:bodyPr>
          <a:lstStyle/>
          <a:p>
            <a:r>
              <a:rPr lang="en-US" sz="1100" dirty="0"/>
              <a:t>Most affluent zip with most popular venues</a:t>
            </a:r>
          </a:p>
        </p:txBody>
      </p:sp>
      <p:pic>
        <p:nvPicPr>
          <p:cNvPr id="6" name="Picture 5">
            <a:extLst>
              <a:ext uri="{FF2B5EF4-FFF2-40B4-BE49-F238E27FC236}">
                <a16:creationId xmlns:a16="http://schemas.microsoft.com/office/drawing/2014/main" id="{023B5838-F456-4AA3-86D9-409F34062EB2}"/>
              </a:ext>
            </a:extLst>
          </p:cNvPr>
          <p:cNvPicPr/>
          <p:nvPr/>
        </p:nvPicPr>
        <p:blipFill>
          <a:blip r:embed="rId3"/>
          <a:stretch>
            <a:fillRect/>
          </a:stretch>
        </p:blipFill>
        <p:spPr>
          <a:xfrm>
            <a:off x="9017654" y="4354990"/>
            <a:ext cx="2811780" cy="1264920"/>
          </a:xfrm>
          <a:prstGeom prst="rect">
            <a:avLst/>
          </a:prstGeom>
        </p:spPr>
      </p:pic>
      <p:sp>
        <p:nvSpPr>
          <p:cNvPr id="7" name="TextBox 6">
            <a:extLst>
              <a:ext uri="{FF2B5EF4-FFF2-40B4-BE49-F238E27FC236}">
                <a16:creationId xmlns:a16="http://schemas.microsoft.com/office/drawing/2014/main" id="{932CCE0E-A4E9-46F0-AA39-DE3AEE6EC59D}"/>
              </a:ext>
            </a:extLst>
          </p:cNvPr>
          <p:cNvSpPr txBox="1"/>
          <p:nvPr/>
        </p:nvSpPr>
        <p:spPr>
          <a:xfrm>
            <a:off x="9017653" y="5624533"/>
            <a:ext cx="2270173" cy="261610"/>
          </a:xfrm>
          <a:prstGeom prst="rect">
            <a:avLst/>
          </a:prstGeom>
          <a:noFill/>
        </p:spPr>
        <p:txBody>
          <a:bodyPr wrap="none" rtlCol="0">
            <a:spAutoFit/>
          </a:bodyPr>
          <a:lstStyle/>
          <a:p>
            <a:r>
              <a:rPr lang="en-US" sz="1100" dirty="0"/>
              <a:t>Most American Restaurants zip</a:t>
            </a:r>
          </a:p>
        </p:txBody>
      </p:sp>
    </p:spTree>
    <p:extLst>
      <p:ext uri="{BB962C8B-B14F-4D97-AF65-F5344CB8AC3E}">
        <p14:creationId xmlns:p14="http://schemas.microsoft.com/office/powerpoint/2010/main" val="307719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91D5-5149-40C8-8C85-38D79EFC42E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5D8F6D5B-788D-4966-92AF-65177A7C6899}"/>
              </a:ext>
            </a:extLst>
          </p:cNvPr>
          <p:cNvSpPr>
            <a:spLocks noGrp="1"/>
          </p:cNvSpPr>
          <p:nvPr>
            <p:ph idx="1"/>
          </p:nvPr>
        </p:nvSpPr>
        <p:spPr/>
        <p:txBody>
          <a:bodyPr/>
          <a:lstStyle/>
          <a:p>
            <a:r>
              <a:rPr lang="en-US" dirty="0"/>
              <a:t>If we were able to find a dataset that grouped zip codes into neighborhoods, that might give us a more robust dataset to work from.</a:t>
            </a:r>
          </a:p>
          <a:p>
            <a:r>
              <a:rPr lang="en-US" dirty="0"/>
              <a:t>Would like to, in the future, look at the historical restaurant data in these two zip codes to help inform our decision on what kinds of restaurants have been most successful (longest lifespan)</a:t>
            </a:r>
          </a:p>
        </p:txBody>
      </p:sp>
    </p:spTree>
    <p:extLst>
      <p:ext uri="{BB962C8B-B14F-4D97-AF65-F5344CB8AC3E}">
        <p14:creationId xmlns:p14="http://schemas.microsoft.com/office/powerpoint/2010/main" val="573001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228</TotalTime>
  <Words>463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Applied Data Science Capstone</vt:lpstr>
      <vt:lpstr>Problem</vt:lpstr>
      <vt:lpstr>Background</vt:lpstr>
      <vt:lpstr>Audience</vt:lpstr>
      <vt:lpstr>The Data</vt:lpstr>
      <vt:lpstr>Data Exploration</vt:lpstr>
      <vt:lpstr>Methodology</vt:lpstr>
      <vt:lpstr>Results – Two Options for Location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Hallstrom, Elyse M</dc:creator>
  <cp:keywords>CTPClassification=CTP_NT</cp:keywords>
  <cp:lastModifiedBy>Hallstrom, Elyse M</cp:lastModifiedBy>
  <cp:revision>12</cp:revision>
  <dcterms:created xsi:type="dcterms:W3CDTF">2020-05-07T16:17:06Z</dcterms:created>
  <dcterms:modified xsi:type="dcterms:W3CDTF">2020-05-08T18:21:50Z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d87d6ec8-c569-4649-80bd-49d5d421bd44</vt:lpwstr>
  </property>
  <property fmtid="{D5CDD505-2E9C-101B-9397-08002B2CF9AE}" pid="3" name="CTP_TimeStamp">
    <vt:lpwstr>2020-05-08 18:21:50Z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