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60" r:id="rId4"/>
    <p:sldId id="261" r:id="rId5"/>
    <p:sldId id="264" r:id="rId6"/>
    <p:sldId id="257" r:id="rId7"/>
    <p:sldId id="265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70726-F1AF-4434-9AB1-A5581CE1C407}" v="895" dt="2025-04-28T03:36:33.567"/>
    <p1510:client id="{57595A34-0DFE-492A-8989-F37532520705}" v="726" dt="2025-04-28T03:45:37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53" d="100"/>
          <a:sy n="53" d="100"/>
        </p:scale>
        <p:origin x="2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0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2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5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5D03E-A636-40E6-AB6B-C00E6E89B84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1706-31B2-4817-B2EE-FA4C96D8B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3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6FCD-014E-EDF1-CA99-4E1355C15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BAIS:3250 Project Check 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D6C11-B67D-E195-502E-20154F54A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Eleanor Scott, Emily Hamling, Maddie Blair</a:t>
            </a:r>
          </a:p>
        </p:txBody>
      </p:sp>
    </p:spTree>
    <p:extLst>
      <p:ext uri="{BB962C8B-B14F-4D97-AF65-F5344CB8AC3E}">
        <p14:creationId xmlns:p14="http://schemas.microsoft.com/office/powerpoint/2010/main" val="2478045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0AE5F-C62F-D6DD-E0A6-92362BC9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41BA81-0233-7F57-6498-ED26F38AD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3C8352-E2E5-DDB7-7DA9-3D62E8B10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64A11-8CA8-36E1-9D68-92F83554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/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C7CC-00AA-8BCA-4797-1DB31DE6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/>
              <a:t>Bivariate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Hypothesis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Answer final 2 research questions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Compare findings to original hypotheses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Complete final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Update project introduction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Create final data dictionary and cite data sources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Write final analysis of research questions and their results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/>
              <a:t>Finalize project with a conclusion including a reflection of our project and suggestions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21269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411F-4ADD-8B0F-A9DE-3EFC6A4F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B7D5-4517-CFC3-16A3-0B8D4F57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Research Question 1: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musical features are most common in Billboard Top 10 songs? 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Hypothesis: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High-energy, high-danceability songs are more likely to reach the top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Research Question 2: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 specific audio features (like danceability, energy, or tempo) significantly differ between songs that peak in the Top 10 versus those that chart lower (Top 11–100)?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Hypothesis: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Songs that reach the Top 10 on the Billboard Hot 100 will have higher average danceability, energy, and popularity scores than songs ranked 11 through 100.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Research Question 3: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 high “valence” (positive mood) songs tend to chart higher than sad or aggressive songs?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Hypothesis: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Happy-sounding songs are more commercially successful.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6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FCBD-52E8-1A83-2287-F26424B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57BB-4040-29FA-5207-9DD94474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  <a:p>
            <a:pPr lvl="1"/>
            <a:r>
              <a:rPr lang="en-US" dirty="0"/>
              <a:t>Billboard Hot 100: Web-scraped</a:t>
            </a:r>
          </a:p>
          <a:p>
            <a:pPr lvl="1"/>
            <a:r>
              <a:rPr lang="en-US" dirty="0"/>
              <a:t>Spotify Audio Features: Kaggle dataset</a:t>
            </a:r>
          </a:p>
          <a:p>
            <a:pPr lvl="1"/>
            <a:r>
              <a:rPr lang="en-US" dirty="0"/>
              <a:t>Cleaning Steps:</a:t>
            </a:r>
          </a:p>
          <a:p>
            <a:pPr lvl="2"/>
            <a:r>
              <a:rPr lang="en-US" dirty="0"/>
              <a:t>Dropped full duplicates</a:t>
            </a:r>
          </a:p>
          <a:p>
            <a:pPr lvl="2"/>
            <a:r>
              <a:rPr lang="en-US" dirty="0"/>
              <a:t>Standardized column names</a:t>
            </a:r>
          </a:p>
          <a:p>
            <a:pPr lvl="2"/>
            <a:r>
              <a:rPr lang="en-US" dirty="0"/>
              <a:t>Combined song titles and artists</a:t>
            </a:r>
          </a:p>
          <a:p>
            <a:pPr lvl="2"/>
            <a:r>
              <a:rPr lang="en-US" dirty="0"/>
              <a:t>Removed duplicate songs</a:t>
            </a:r>
          </a:p>
          <a:p>
            <a:pPr lvl="2"/>
            <a:r>
              <a:rPr lang="en-US" dirty="0"/>
              <a:t>Final cleaned dataset: 273 unique songs</a:t>
            </a:r>
          </a:p>
        </p:txBody>
      </p:sp>
    </p:spTree>
    <p:extLst>
      <p:ext uri="{BB962C8B-B14F-4D97-AF65-F5344CB8AC3E}">
        <p14:creationId xmlns:p14="http://schemas.microsoft.com/office/powerpoint/2010/main" val="338013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F4F40-5C4F-A189-2C10-6CDA24A0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3700"/>
              <a:t>Univariate Analysis – Common Features in Top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04D8-388D-EF9F-BA75-C1E94BDC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1900" dirty="0"/>
              <a:t>Method:</a:t>
            </a:r>
          </a:p>
          <a:p>
            <a:pPr lvl="1"/>
            <a:r>
              <a:rPr lang="en-US" sz="1900" dirty="0"/>
              <a:t>Selected key Spotify features</a:t>
            </a:r>
          </a:p>
          <a:p>
            <a:pPr lvl="1"/>
            <a:r>
              <a:rPr lang="en-US" sz="1900" dirty="0"/>
              <a:t>Min-Max scaled features to [0–1]</a:t>
            </a:r>
          </a:p>
          <a:p>
            <a:pPr lvl="1"/>
            <a:r>
              <a:rPr lang="en-US" sz="1900" dirty="0"/>
              <a:t>Averaged scaled values</a:t>
            </a:r>
          </a:p>
          <a:p>
            <a:r>
              <a:rPr lang="en-US" sz="1900" dirty="0"/>
              <a:t>Key Findings: Top 10 songs tend to have higher energy, danceability, loudness and valence compared to other features.</a:t>
            </a:r>
          </a:p>
          <a:p>
            <a:pPr lvl="1"/>
            <a:r>
              <a:rPr lang="en-US" sz="1500" dirty="0"/>
              <a:t>We were surprised by loudness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4E744-56C1-DDF3-4519-E37A6D87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2" r="1686" b="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975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DFF53-90DA-80CD-3734-D0FEFDD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Example of Just Danceability To Accurately Compare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3DAD1-918A-B0EA-59C5-409484B70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 r="-1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3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B58DC-67B1-6A1E-ACB5-B28F2979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2500"/>
              <a:t>Machine Learning Research Question: </a:t>
            </a:r>
            <a:r>
              <a:rPr lang="en-US" sz="2500" i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:Do high “valence” (positive mood) songs tend to chart higher than sad or aggressive songs?</a:t>
            </a:r>
            <a:endParaRPr lang="en-US" sz="250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77DD772-773D-2E04-1E75-A93A87F8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A151E-FC7C-C69C-EB3A-DF00AD86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pPr>
              <a:tabLst>
                <a:tab pos="341313" algn="l"/>
              </a:tabLst>
            </a:pPr>
            <a:r>
              <a:rPr lang="en-US" sz="1600" dirty="0"/>
              <a:t>Feature Used: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Valence (positivity of a song)</a:t>
            </a:r>
          </a:p>
          <a:p>
            <a:pPr>
              <a:tabLst>
                <a:tab pos="341313" algn="l"/>
              </a:tabLst>
            </a:pPr>
            <a:r>
              <a:rPr lang="en-US" sz="1600" dirty="0"/>
              <a:t>Target Variable: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Spotify Daily Rank</a:t>
            </a:r>
          </a:p>
          <a:p>
            <a:pPr>
              <a:tabLst>
                <a:tab pos="341313" algn="l"/>
              </a:tabLst>
            </a:pPr>
            <a:r>
              <a:rPr lang="en-US" sz="1600" dirty="0"/>
              <a:t>Model Type: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Simple Linear Regression</a:t>
            </a:r>
          </a:p>
          <a:p>
            <a:pPr>
              <a:tabLst>
                <a:tab pos="341313" algn="l"/>
              </a:tabLst>
            </a:pPr>
            <a:r>
              <a:rPr lang="en-US" sz="1600" dirty="0"/>
              <a:t>Results: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Mean Squared Error (MSE): 229.18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R-squared (Test Set): -0.15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Coefficient: -5.24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Intercept: 41.34</a:t>
            </a:r>
          </a:p>
          <a:p>
            <a:pPr>
              <a:tabLst>
                <a:tab pos="341313" algn="l"/>
              </a:tabLst>
            </a:pPr>
            <a:r>
              <a:rPr lang="en-US" sz="1600" dirty="0"/>
              <a:t>Interpretation:</a:t>
            </a:r>
          </a:p>
          <a:p>
            <a:pPr lvl="1">
              <a:tabLst>
                <a:tab pos="341313" algn="l"/>
              </a:tabLst>
            </a:pPr>
            <a:r>
              <a:rPr lang="en-US" sz="1600" dirty="0"/>
              <a:t>Happier songs tend to have slightly better Spotify ranks, but valence alone is a weak predictor of success.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6A106-228E-AB4D-9A0B-CE6011415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2011696"/>
            <a:ext cx="4270031" cy="28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EE42F-7F95-3C7F-6200-B76F8C3E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ABBDF-D29B-EB79-CBCB-1DA00A293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We wanted to make it more difficult using multiple audio features with target variable of daily rank (like before)</a:t>
            </a:r>
          </a:p>
          <a:p>
            <a:r>
              <a:rPr lang="en-US" sz="1700" dirty="0"/>
              <a:t>Results: </a:t>
            </a:r>
          </a:p>
          <a:p>
            <a:pPr lvl="1"/>
            <a:r>
              <a:rPr lang="en-US" sz="1700" dirty="0"/>
              <a:t>Mean Squared Error (MSE): 229.18  </a:t>
            </a:r>
          </a:p>
          <a:p>
            <a:pPr lvl="1"/>
            <a:r>
              <a:rPr lang="en-US" sz="1700" dirty="0"/>
              <a:t>R-squared (R²): -0.24 – means our model is bad at predicting as clearly shown in visual</a:t>
            </a:r>
          </a:p>
          <a:p>
            <a:pPr lvl="1"/>
            <a:r>
              <a:rPr lang="en-US" sz="1700" dirty="0"/>
              <a:t>Key Findings:  Predicting daily rank from audio features is challenging.  Liveness, tempo, and danceability had the largest positive effects on rank. Valence and loudness were negatively correlated with better ranks. </a:t>
            </a:r>
          </a:p>
          <a:p>
            <a:r>
              <a:rPr lang="en-US" sz="1700" dirty="0"/>
              <a:t>Visualization: Scatterplot of Actual vs Predicted Daily Ranks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CB7F1D-77CA-5432-04F1-5032BF98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89" y="720634"/>
            <a:ext cx="6495733" cy="519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FF5D45-A89F-C452-C080-4EE1301B6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902173"/>
              </p:ext>
            </p:extLst>
          </p:nvPr>
        </p:nvGraphicFramePr>
        <p:xfrm>
          <a:off x="418322" y="518212"/>
          <a:ext cx="8686799" cy="5821575"/>
        </p:xfrm>
        <a:graphic>
          <a:graphicData uri="http://schemas.openxmlformats.org/drawingml/2006/table">
            <a:tbl>
              <a:tblPr firstRow="1" firstCol="1" bandRow="1"/>
              <a:tblGrid>
                <a:gridCol w="2693138">
                  <a:extLst>
                    <a:ext uri="{9D8B030D-6E8A-4147-A177-3AD203B41FA5}">
                      <a16:colId xmlns:a16="http://schemas.microsoft.com/office/drawing/2014/main" val="2517862387"/>
                    </a:ext>
                  </a:extLst>
                </a:gridCol>
                <a:gridCol w="2882909">
                  <a:extLst>
                    <a:ext uri="{9D8B030D-6E8A-4147-A177-3AD203B41FA5}">
                      <a16:colId xmlns:a16="http://schemas.microsoft.com/office/drawing/2014/main" val="1872831226"/>
                    </a:ext>
                  </a:extLst>
                </a:gridCol>
                <a:gridCol w="3110752">
                  <a:extLst>
                    <a:ext uri="{9D8B030D-6E8A-4147-A177-3AD203B41FA5}">
                      <a16:colId xmlns:a16="http://schemas.microsoft.com/office/drawing/2014/main" val="2408012090"/>
                    </a:ext>
                  </a:extLst>
                </a:gridCol>
              </a:tblGrid>
              <a:tr h="21942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Field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63270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Song Title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337640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artist_combined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artist (combined from Spotify dataset and Billboard)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03034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album_name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Name of album the track is found on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399864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spotify_id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Alpha Numeric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Unique Spotify ID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064837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danceability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Suitability for dancing (0.0–1.0)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621629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Intensity and activity level (0.0–1.0)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36733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valence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Musical positiveness (0.0–1.0)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179553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tempo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Beats per minute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510550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speechiness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Presence of spoken word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645201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instrumentalness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Likelihood of being instrumental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547087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acousticness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Confidence the track is acoustic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0727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liveness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Probability that the track was recorded live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983276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peak_position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Highest Billboard rank</a:t>
                      </a:r>
                      <a:endParaRPr lang="en-US" sz="8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27904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weeks_on_chart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Weeks on Billboard chart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756006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daily_rank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Rank of track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518246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daily_movement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Movement of track per day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737331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weekly_movement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Movement of track in a certain week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317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Country the song was released in (if known)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225204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snapshot_date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Date the track information was taken from Spotify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051393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album_release_date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Date the album the track is in was released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03550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time_signature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Indicates beats per measure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80720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primary_artist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Primary artist on the track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589205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Key the track is in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245614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loudness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Volume of track in decibels 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330412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Track scale, depicted by a 0 or 1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504478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Popularity of track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481407"/>
                  </a:ext>
                </a:extLst>
              </a:tr>
              <a:tr h="209775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is_explicit</a:t>
                      </a:r>
                      <a:endParaRPr lang="en-US" sz="8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Whether the track is explicit</a:t>
                      </a:r>
                    </a:p>
                  </a:txBody>
                  <a:tcPr marL="56106" marR="56106" marT="77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6522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B8A613B-0ED6-3713-B585-B25A000F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9239" y="2188056"/>
            <a:ext cx="2458338" cy="248188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Updated</a:t>
            </a:r>
            <a:br>
              <a:rPr lang="en-US"/>
            </a:br>
            <a:r>
              <a:rPr lang="en-US"/>
              <a:t>Data</a:t>
            </a:r>
            <a:br>
              <a:rPr lang="en-US"/>
            </a:br>
            <a:r>
              <a:rPr lang="en-US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2040597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A2178-FB24-3349-BD39-6FEF23F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044" y="2090114"/>
            <a:ext cx="3382890" cy="248188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Challenges Encountered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93856-A56E-9C67-C8C4-89C295D91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Merging Billboard and Spotify data:</a:t>
            </a:r>
          </a:p>
          <a:p>
            <a:pPr lvl="1"/>
            <a:r>
              <a:rPr lang="en-US" sz="1600" dirty="0"/>
              <a:t>Song titles and artist names were not always consistent across platforms (differences in spelling, punctuation, or featuring artists).</a:t>
            </a:r>
          </a:p>
          <a:p>
            <a:pPr lvl="1"/>
            <a:r>
              <a:rPr lang="en-US" sz="1600" dirty="0"/>
              <a:t>Solution: We cleaned and standardized text fields (lowercase, stripped spaces) and combined different columns to create unified title and </a:t>
            </a:r>
            <a:r>
              <a:rPr lang="en-US" sz="1600" dirty="0" err="1"/>
              <a:t>artist_combined</a:t>
            </a:r>
            <a:r>
              <a:rPr lang="en-US" sz="1600" dirty="0"/>
              <a:t> fields.</a:t>
            </a:r>
          </a:p>
          <a:p>
            <a:r>
              <a:rPr lang="en-US" sz="1600" dirty="0"/>
              <a:t>Duplicate Entries and Multiple Observations:</a:t>
            </a:r>
          </a:p>
          <a:p>
            <a:pPr lvl="1"/>
            <a:r>
              <a:rPr lang="en-US" sz="1600" dirty="0"/>
              <a:t>Some songs had multiple rows (due to daily Spotify snapshots).</a:t>
            </a:r>
          </a:p>
          <a:p>
            <a:pPr lvl="1"/>
            <a:r>
              <a:rPr lang="en-US" sz="1600" dirty="0"/>
              <a:t>Solution: We grouped by song title and artist and averaged audio features while taking the best (lowest) Billboard rank.</a:t>
            </a:r>
          </a:p>
          <a:p>
            <a:r>
              <a:rPr lang="en-US" sz="1600" dirty="0"/>
              <a:t>Machine Learning Results:</a:t>
            </a:r>
          </a:p>
          <a:p>
            <a:pPr lvl="1"/>
            <a:r>
              <a:rPr lang="en-US" sz="1600" dirty="0"/>
              <a:t>Using only one audio feature (valence) to predict daily Spotify rank resulted in a negative R² score, indicating poor predictive strength.</a:t>
            </a:r>
          </a:p>
          <a:p>
            <a:pPr lvl="1"/>
            <a:r>
              <a:rPr lang="en-US" sz="1600" dirty="0"/>
              <a:t>Future Improvement: Consider using multiple features together for better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04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873</Words>
  <Application>Microsoft Office PowerPoint</Application>
  <PresentationFormat>Widescreen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Office 2013 - 2022 Theme</vt:lpstr>
      <vt:lpstr>BAIS:3250 Project Check In</vt:lpstr>
      <vt:lpstr>Questions</vt:lpstr>
      <vt:lpstr>Data Sources and Dataset Overview</vt:lpstr>
      <vt:lpstr>Univariate Analysis – Common Features in Top 10</vt:lpstr>
      <vt:lpstr>Example of Just Danceability To Accurately Compare</vt:lpstr>
      <vt:lpstr>Machine Learning Research Question: :Do high “valence” (positive mood) songs tend to chart higher than sad or aggressive songs?</vt:lpstr>
      <vt:lpstr>Machine Learning</vt:lpstr>
      <vt:lpstr>Updated Data Dictionary</vt:lpstr>
      <vt:lpstr>Challenges Encountered</vt:lpstr>
      <vt:lpstr>Road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Eleanor Scott</dc:creator>
  <cp:lastModifiedBy>Hamling, Emily L</cp:lastModifiedBy>
  <cp:revision>2</cp:revision>
  <dcterms:created xsi:type="dcterms:W3CDTF">2025-04-27T18:56:10Z</dcterms:created>
  <dcterms:modified xsi:type="dcterms:W3CDTF">2025-04-28T03:45:37Z</dcterms:modified>
</cp:coreProperties>
</file>