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0ede301ed_4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0ede301e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60e0ee2f80_1_1185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60e0ee2f80_1_1185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0e0ee2f80_1_1082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60e0ee2f80_1_1082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0e0ee2f80_1_1204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60e0ee2f80_1_1204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0e0ee2f80_1_1212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60e0ee2f80_1_1212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0ede301ed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0ede301e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3ff6833e_2_3154:notes"/>
          <p:cNvSpPr txBox="1"/>
          <p:nvPr>
            <p:ph idx="1" type="body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53ff6833e_2_3154:notes"/>
          <p:cNvSpPr/>
          <p:nvPr>
            <p:ph idx="2" type="sldImg"/>
          </p:nvPr>
        </p:nvSpPr>
        <p:spPr>
          <a:xfrm>
            <a:off x="378387" y="685783"/>
            <a:ext cx="6101896" cy="34289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0e0ee2f80_1_1121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60e0ee2f80_1_1121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0e0ee2f80_1_1134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60e0ee2f80_1_1134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0e0ee2f80_1_1142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60e0ee2f80_1_1142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53ff6833e_2_3266:notes"/>
          <p:cNvSpPr txBox="1"/>
          <p:nvPr>
            <p:ph idx="1" type="body"/>
          </p:nvPr>
        </p:nvSpPr>
        <p:spPr>
          <a:xfrm>
            <a:off x="685785" y="4343383"/>
            <a:ext cx="5486392" cy="4114767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53ff6833e_2_3266:notes"/>
          <p:cNvSpPr/>
          <p:nvPr>
            <p:ph idx="2" type="sldImg"/>
          </p:nvPr>
        </p:nvSpPr>
        <p:spPr>
          <a:xfrm>
            <a:off x="378387" y="685783"/>
            <a:ext cx="6101896" cy="3428984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0e0ee2f80_1_1169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60e0ee2f80_1_1169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0e0ee2f80_1_1150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60e0ee2f80_1_1150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0e0ee2f80_1_1177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60e0ee2f80_1_1177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03107" y="127124"/>
            <a:ext cx="8737783" cy="298229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indent="0"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indent="0"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indent="0"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indent="0"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indent="0"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indent="0"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indent="0"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92676" y="2063364"/>
            <a:ext cx="7758645" cy="2825620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 u="none" cap="none" strike="noStrik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08960" y="4783454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783454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46894" y="4780387"/>
            <a:ext cx="419413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700" lvl="0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0" y="0"/>
            <a:ext cx="9140221" cy="5136892"/>
          </a:xfrm>
          <a:custGeom>
            <a:rect b="b" l="l" r="r" t="t"/>
            <a:pathLst>
              <a:path extrusionOk="0" h="120000" w="120000">
                <a:moveTo>
                  <a:pt x="0" y="119989"/>
                </a:moveTo>
                <a:lnTo>
                  <a:pt x="119995" y="119989"/>
                </a:lnTo>
                <a:lnTo>
                  <a:pt x="119995" y="0"/>
                </a:lnTo>
                <a:lnTo>
                  <a:pt x="0" y="0"/>
                </a:lnTo>
                <a:lnTo>
                  <a:pt x="0" y="119989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203107" y="127124"/>
            <a:ext cx="8737783" cy="298229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indent="0"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indent="0"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indent="0"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indent="0"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indent="0"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indent="0"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indent="0"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3108960" y="4783454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4783454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46894" y="4780387"/>
            <a:ext cx="419413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700" lvl="0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08960" y="4783454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83454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546894" y="4780387"/>
            <a:ext cx="419413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700" lvl="0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03107" y="127124"/>
            <a:ext cx="8737783" cy="298229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indent="0"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indent="0"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indent="0"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indent="0"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indent="0"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indent="0"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indent="0"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183004"/>
            <a:ext cx="3977639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 u="none" cap="none" strike="noStrik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709159" y="1183004"/>
            <a:ext cx="3977639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 u="none" cap="none" strike="noStrik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108960" y="4783454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4783454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546894" y="4780387"/>
            <a:ext cx="419413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700" lvl="0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ctrTitle"/>
          </p:nvPr>
        </p:nvSpPr>
        <p:spPr>
          <a:xfrm>
            <a:off x="685799" y="1594484"/>
            <a:ext cx="7772400" cy="108013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indent="0"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indent="0"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indent="0"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indent="0"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indent="0"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indent="0"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indent="0"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1371600" y="2880360"/>
            <a:ext cx="6400800" cy="12858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 u="none" cap="none" strike="noStrik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8255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0" lvl="2" marL="16637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0" lvl="3" marL="2489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0" lvl="4" marL="3327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0" lvl="5" marL="41529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0" lvl="6" marL="49911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0" lvl="7" marL="5816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0" lvl="8" marL="665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08960" y="4783454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85" name="Google Shape;85;p18"/>
          <p:cNvSpPr txBox="1"/>
          <p:nvPr>
            <p:ph idx="10" type="dt"/>
          </p:nvPr>
        </p:nvSpPr>
        <p:spPr>
          <a:xfrm>
            <a:off x="457200" y="4783454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546894" y="4780387"/>
            <a:ext cx="419413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700" lvl="0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99" name="Google Shape;99;p22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547174"/>
            <a:ext cx="9140221" cy="4589512"/>
          </a:xfrm>
          <a:custGeom>
            <a:rect b="b" l="l" r="r" t="t"/>
            <a:pathLst>
              <a:path extrusionOk="0" h="120000" w="120000">
                <a:moveTo>
                  <a:pt x="0" y="119993"/>
                </a:moveTo>
                <a:lnTo>
                  <a:pt x="119995" y="119993"/>
                </a:lnTo>
                <a:lnTo>
                  <a:pt x="119995" y="0"/>
                </a:lnTo>
                <a:lnTo>
                  <a:pt x="0" y="0"/>
                </a:lnTo>
                <a:lnTo>
                  <a:pt x="0" y="119993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0221" cy="547382"/>
          </a:xfrm>
          <a:custGeom>
            <a:rect b="b" l="l" r="r" t="t"/>
            <a:pathLst>
              <a:path extrusionOk="0" h="120000" w="120000">
                <a:moveTo>
                  <a:pt x="0" y="119958"/>
                </a:moveTo>
                <a:lnTo>
                  <a:pt x="119995" y="119958"/>
                </a:lnTo>
                <a:lnTo>
                  <a:pt x="119995" y="0"/>
                </a:lnTo>
                <a:lnTo>
                  <a:pt x="0" y="0"/>
                </a:lnTo>
                <a:lnTo>
                  <a:pt x="0" y="119958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03107" y="127124"/>
            <a:ext cx="8737783" cy="298229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indent="0"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indent="0"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indent="0"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indent="0"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indent="0"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indent="0"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indent="0"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92676" y="2063364"/>
            <a:ext cx="7758645" cy="2825620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800" u="none" cap="none" strike="noStrik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108960" y="4783454"/>
            <a:ext cx="292608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457200" y="4783454"/>
            <a:ext cx="2103120" cy="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166175" lIns="166175" spcFirstLastPara="1" rIns="166175" wrap="square" tIns="1661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46894" y="4780387"/>
            <a:ext cx="419413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12700" lvl="0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2700" lvl="1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12700" lvl="2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2700" lvl="3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2700" lvl="4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2700" lvl="5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2700" lvl="6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2700" lvl="7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2700" lvl="8" marL="241300" marR="0" rtl="0" algn="l">
              <a:lnSpc>
                <a:spcPct val="111333"/>
              </a:lnSpc>
              <a:spcBef>
                <a:spcPts val="0"/>
              </a:spcBef>
              <a:buNone/>
              <a:defRPr b="0" i="0" sz="1400" u="none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12700" lvl="0" marL="2413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25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571425"/>
            <a:ext cx="3227399" cy="221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6"/>
          <p:cNvSpPr txBox="1"/>
          <p:nvPr/>
        </p:nvSpPr>
        <p:spPr>
          <a:xfrm>
            <a:off x="683550" y="234938"/>
            <a:ext cx="77769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11" name="Google Shape;111;p26"/>
          <p:cNvSpPr/>
          <p:nvPr/>
        </p:nvSpPr>
        <p:spPr>
          <a:xfrm>
            <a:off x="766750" y="2572500"/>
            <a:ext cx="3227400" cy="2212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6" name="Google Shape;196;p35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97" name="Google Shape;197;p35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(4) linear relationships</a:t>
            </a:r>
            <a:endParaRPr/>
          </a:p>
        </p:txBody>
      </p:sp>
      <p:sp>
        <p:nvSpPr>
          <p:cNvPr id="198" name="Google Shape;198;p35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5"/>
          <p:cNvSpPr txBox="1"/>
          <p:nvPr/>
        </p:nvSpPr>
        <p:spPr>
          <a:xfrm>
            <a:off x="688848" y="740720"/>
            <a:ext cx="76743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Scatterplot of residuals vs. each (numerical) explanatory variable.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5"/>
          <p:cNvSpPr txBox="1"/>
          <p:nvPr/>
        </p:nvSpPr>
        <p:spPr>
          <a:xfrm>
            <a:off x="734850" y="3766677"/>
            <a:ext cx="7674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Does this condition appear to be satisfied?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Note: We use residuals instead of the predictors on the y-axis so that we can still check for linearity without worrying about other possible violations like collinearity between the predictors.</a:t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1248175"/>
            <a:ext cx="5423125" cy="23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07" name="Google Shape;207;p36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08" name="Google Shape;208;p36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Several options for improving a model</a:t>
            </a: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/>
          <p:nvPr/>
        </p:nvSpPr>
        <p:spPr>
          <a:xfrm>
            <a:off x="688850" y="897576"/>
            <a:ext cx="7674300" cy="28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Transforming variables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Seeking out additional variables to fill model gaps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Using more advanced methods that would account for challenges around inconsistent variability or nonlinear relationships between predictors and the outcome</a:t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16" name="Google Shape;216;p37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17" name="Google Shape;217;p37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Transformations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7"/>
          <p:cNvSpPr txBox="1"/>
          <p:nvPr/>
        </p:nvSpPr>
        <p:spPr>
          <a:xfrm>
            <a:off x="688850" y="911604"/>
            <a:ext cx="7674300" cy="3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If the concern with the model is non-linear relationships between the explanatory variable(s) and the response variable, transforming the response variable can be helpful.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 transformation (log y)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Square root transformation (sqrt(y))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Inverse transformation (1/y)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Truncation (cap the max value possible)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It is also possible to apply transformations to the explanatory variable(s), however such transformations tend to make the model coefficients even harder to interpret.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5" name="Google Shape;225;p38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226" name="Google Shape;226;p38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can be wrong, but useful</a:t>
            </a:r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688850" y="939654"/>
            <a:ext cx="7674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All models are wrong, but some are useful.</a:t>
            </a:r>
            <a:endParaRPr i="1" sz="1800"/>
          </a:p>
          <a:p>
            <a:pPr indent="43180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- George Box</a:t>
            </a:r>
            <a:endParaRPr i="1"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/>
              <a:t>No model is perfect, but even imperfect models can be useful, as long as we are clear and report the model’s shortcomings.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If conditions are grossly violated, we should not report the model results, but instead consider a new model, even if it means learning more statistical methods or hiring someone who can help.</a:t>
            </a:r>
            <a:endParaRPr sz="1800"/>
          </a:p>
          <a:p>
            <a:pPr indent="0" lvl="0" marL="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/>
        </p:nvSpPr>
        <p:spPr>
          <a:xfrm>
            <a:off x="683550" y="0"/>
            <a:ext cx="7776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1673075" y="2378250"/>
            <a:ext cx="63771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5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Checking model conditions using</a:t>
            </a:r>
            <a:r>
              <a:rPr lang="en" sz="2500">
                <a:solidFill>
                  <a:srgbClr val="000000"/>
                </a:solidFill>
              </a:rPr>
              <a:t> </a:t>
            </a:r>
            <a:r>
              <a:rPr b="1" i="0" lang="en" sz="2500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graphs</a:t>
            </a:r>
            <a:endParaRPr b="1" i="0" sz="2500" u="none" cap="none" strike="noStrike">
              <a:solidFill>
                <a:srgbClr val="F9F9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7"/>
          <p:cNvSpPr/>
          <p:nvPr/>
        </p:nvSpPr>
        <p:spPr>
          <a:xfrm>
            <a:off x="1703276" y="2976637"/>
            <a:ext cx="5744598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74" y="0"/>
                </a:lnTo>
              </a:path>
            </a:pathLst>
          </a:custGeom>
          <a:noFill/>
          <a:ln cap="flat" cmpd="sng" w="9525">
            <a:solidFill>
              <a:srgbClr val="D5C5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18" name="Google Shape;118;p27"/>
          <p:cNvSpPr/>
          <p:nvPr/>
        </p:nvSpPr>
        <p:spPr>
          <a:xfrm>
            <a:off x="1698258" y="2976637"/>
            <a:ext cx="5753415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flat" cmpd="sng" w="10100">
            <a:solidFill>
              <a:srgbClr val="D5C5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19" name="Google Shape;119;p27"/>
          <p:cNvSpPr/>
          <p:nvPr/>
        </p:nvSpPr>
        <p:spPr>
          <a:xfrm>
            <a:off x="1703276" y="2976637"/>
            <a:ext cx="2506413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7" y="0"/>
                </a:lnTo>
              </a:path>
            </a:pathLst>
          </a:custGeom>
          <a:noFill/>
          <a:ln cap="flat" cmpd="sng" w="9525">
            <a:solidFill>
              <a:srgbClr val="EB8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20" name="Google Shape;120;p27"/>
          <p:cNvSpPr/>
          <p:nvPr/>
        </p:nvSpPr>
        <p:spPr>
          <a:xfrm>
            <a:off x="1698258" y="2976637"/>
            <a:ext cx="2516489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986" y="0"/>
                </a:lnTo>
              </a:path>
            </a:pathLst>
          </a:custGeom>
          <a:noFill/>
          <a:ln cap="flat" cmpd="sng" w="10100">
            <a:solidFill>
              <a:srgbClr val="EB80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26" name="Google Shape;126;p28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27" name="Google Shape;127;p28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conditions</a:t>
            </a:r>
            <a:endParaRPr/>
          </a:p>
        </p:txBody>
      </p:sp>
      <p:sp>
        <p:nvSpPr>
          <p:cNvPr id="128" name="Google Shape;128;p28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 txBox="1"/>
          <p:nvPr/>
        </p:nvSpPr>
        <p:spPr>
          <a:xfrm>
            <a:off x="688850" y="1654900"/>
            <a:ext cx="7674300" cy="27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The model depends on the following conditions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residuals are nearly normal (less important for larger data sets)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residuals have constant variability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residuals are independent</a:t>
            </a:r>
            <a:endParaRPr sz="1800"/>
          </a:p>
          <a:p>
            <a:pPr indent="-342900" lvl="0" marL="4572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each variable is linearly related to the outcome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We often use graphical methods to check the validity of these conditions, which we will go through in detail in the following slides.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78" y="845263"/>
            <a:ext cx="4542076" cy="6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36" name="Google Shape;136;p29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37" name="Google Shape;137;p29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 nearly normal residuals</a:t>
            </a:r>
            <a:endParaRPr/>
          </a:p>
        </p:txBody>
      </p:sp>
      <p:sp>
        <p:nvSpPr>
          <p:cNvPr id="138" name="Google Shape;138;p29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688850" y="740723"/>
            <a:ext cx="7674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Histogram of the residuals.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550" y="1164050"/>
            <a:ext cx="3832149" cy="31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734850" y="4325948"/>
            <a:ext cx="7674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Does this condition appear to be satisfied?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7" name="Google Shape;147;p30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48" name="Google Shape;148;p30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(2) constant variability in residuals</a:t>
            </a:r>
            <a:endParaRPr/>
          </a:p>
        </p:txBody>
      </p:sp>
      <p:sp>
        <p:nvSpPr>
          <p:cNvPr id="149" name="Google Shape;149;p30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688850" y="740725"/>
            <a:ext cx="8104500" cy="5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Scatterplot of residuals and/or absolute value of residuals vs. fitted (predicted).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734850" y="4325948"/>
            <a:ext cx="7674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Does this condition appear to be satisfied?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851" y="1151100"/>
            <a:ext cx="7150875" cy="30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title"/>
          </p:nvPr>
        </p:nvSpPr>
        <p:spPr>
          <a:xfrm>
            <a:off x="203107" y="127124"/>
            <a:ext cx="8737783" cy="298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Checking constant variance - recap</a:t>
            </a:r>
            <a:endParaRPr sz="2500"/>
          </a:p>
        </p:txBody>
      </p:sp>
      <p:sp>
        <p:nvSpPr>
          <p:cNvPr id="158" name="Google Shape;158;p31"/>
          <p:cNvSpPr/>
          <p:nvPr/>
        </p:nvSpPr>
        <p:spPr>
          <a:xfrm>
            <a:off x="613275" y="3081568"/>
            <a:ext cx="7913463" cy="122689"/>
          </a:xfrm>
          <a:custGeom>
            <a:rect b="b" l="l" r="r" t="t"/>
            <a:pathLst>
              <a:path extrusionOk="0" h="120000" w="120000">
                <a:moveTo>
                  <a:pt x="118470" y="0"/>
                </a:moveTo>
                <a:lnTo>
                  <a:pt x="1527" y="0"/>
                </a:lnTo>
                <a:lnTo>
                  <a:pt x="934" y="5826"/>
                </a:lnTo>
                <a:lnTo>
                  <a:pt x="448" y="21691"/>
                </a:lnTo>
                <a:lnTo>
                  <a:pt x="120" y="45172"/>
                </a:lnTo>
                <a:lnTo>
                  <a:pt x="0" y="73846"/>
                </a:lnTo>
                <a:lnTo>
                  <a:pt x="0" y="119758"/>
                </a:lnTo>
                <a:lnTo>
                  <a:pt x="119998" y="119758"/>
                </a:lnTo>
                <a:lnTo>
                  <a:pt x="119998" y="73846"/>
                </a:lnTo>
                <a:lnTo>
                  <a:pt x="119877" y="45172"/>
                </a:lnTo>
                <a:lnTo>
                  <a:pt x="119549" y="21691"/>
                </a:lnTo>
                <a:lnTo>
                  <a:pt x="119063" y="5826"/>
                </a:lnTo>
                <a:lnTo>
                  <a:pt x="11847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59" name="Google Shape;159;p31"/>
          <p:cNvSpPr/>
          <p:nvPr/>
        </p:nvSpPr>
        <p:spPr>
          <a:xfrm>
            <a:off x="613275" y="3147595"/>
            <a:ext cx="7913463" cy="289735"/>
          </a:xfrm>
          <a:custGeom>
            <a:rect b="b" l="l" r="r" t="t"/>
            <a:pathLst>
              <a:path extrusionOk="0" h="120000" w="120000">
                <a:moveTo>
                  <a:pt x="119998" y="0"/>
                </a:moveTo>
                <a:lnTo>
                  <a:pt x="0" y="0"/>
                </a:lnTo>
                <a:lnTo>
                  <a:pt x="0" y="88581"/>
                </a:lnTo>
                <a:lnTo>
                  <a:pt x="120" y="100723"/>
                </a:lnTo>
                <a:lnTo>
                  <a:pt x="448" y="110666"/>
                </a:lnTo>
                <a:lnTo>
                  <a:pt x="934" y="117384"/>
                </a:lnTo>
                <a:lnTo>
                  <a:pt x="1527" y="119852"/>
                </a:lnTo>
                <a:lnTo>
                  <a:pt x="118470" y="119852"/>
                </a:lnTo>
                <a:lnTo>
                  <a:pt x="119063" y="117384"/>
                </a:lnTo>
                <a:lnTo>
                  <a:pt x="119549" y="110666"/>
                </a:lnTo>
                <a:lnTo>
                  <a:pt x="119877" y="100723"/>
                </a:lnTo>
                <a:lnTo>
                  <a:pt x="119998" y="88581"/>
                </a:lnTo>
                <a:lnTo>
                  <a:pt x="119998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0" name="Google Shape;160;p31"/>
          <p:cNvSpPr txBox="1"/>
          <p:nvPr/>
        </p:nvSpPr>
        <p:spPr>
          <a:xfrm>
            <a:off x="688848" y="853783"/>
            <a:ext cx="7614962" cy="2538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270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When we did simple linear regression (one explanatory  variable) we checked the constant variance condition using a  plot of </a:t>
            </a:r>
            <a:r>
              <a:rPr i="1" lang="en" sz="1800">
                <a:solidFill>
                  <a:srgbClr val="0DA5FF"/>
                </a:solidFill>
                <a:latin typeface="Arial"/>
                <a:ea typeface="Arial"/>
                <a:cs typeface="Arial"/>
                <a:sym typeface="Arial"/>
              </a:rPr>
              <a:t>residuals vs. x</a:t>
            </a: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298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373A"/>
              </a:solidFill>
            </a:endParaRPr>
          </a:p>
          <a:p>
            <a:pPr indent="0" lvl="0" marL="0" marR="50800" rtl="0" algn="l">
              <a:lnSpc>
                <a:spcPct val="1298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With multiple linear regression (2+ explanatory variables) we  checked the constant variance condition using a plot of  </a:t>
            </a:r>
            <a:r>
              <a:rPr i="1" lang="en" sz="1800">
                <a:solidFill>
                  <a:srgbClr val="0DA5FF"/>
                </a:solidFill>
                <a:latin typeface="Arial"/>
                <a:ea typeface="Arial"/>
                <a:cs typeface="Arial"/>
                <a:sym typeface="Arial"/>
              </a:rPr>
              <a:t>residuals vs. fitted</a:t>
            </a: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Why are we using different plots?</a:t>
            </a:r>
            <a:endParaRPr i="1" sz="1800">
              <a:solidFill>
                <a:srgbClr val="22373A"/>
              </a:solidFill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8678108" y="4780387"/>
            <a:ext cx="263236" cy="1812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9F9F9"/>
                </a:solidFill>
                <a:latin typeface="Arial"/>
                <a:ea typeface="Arial"/>
                <a:cs typeface="Arial"/>
                <a:sym typeface="Arial"/>
              </a:rPr>
              <a:t>Checking constant variance - recap</a:t>
            </a:r>
            <a:endParaRPr sz="2500"/>
          </a:p>
        </p:txBody>
      </p:sp>
      <p:sp>
        <p:nvSpPr>
          <p:cNvPr id="167" name="Google Shape;167;p32"/>
          <p:cNvSpPr/>
          <p:nvPr/>
        </p:nvSpPr>
        <p:spPr>
          <a:xfrm>
            <a:off x="613275" y="3081568"/>
            <a:ext cx="7913400" cy="122700"/>
          </a:xfrm>
          <a:custGeom>
            <a:rect b="b" l="l" r="r" t="t"/>
            <a:pathLst>
              <a:path extrusionOk="0" h="120000" w="120000">
                <a:moveTo>
                  <a:pt x="118470" y="0"/>
                </a:moveTo>
                <a:lnTo>
                  <a:pt x="1527" y="0"/>
                </a:lnTo>
                <a:lnTo>
                  <a:pt x="934" y="5826"/>
                </a:lnTo>
                <a:lnTo>
                  <a:pt x="448" y="21691"/>
                </a:lnTo>
                <a:lnTo>
                  <a:pt x="120" y="45172"/>
                </a:lnTo>
                <a:lnTo>
                  <a:pt x="0" y="73846"/>
                </a:lnTo>
                <a:lnTo>
                  <a:pt x="0" y="119758"/>
                </a:lnTo>
                <a:lnTo>
                  <a:pt x="119998" y="119758"/>
                </a:lnTo>
                <a:lnTo>
                  <a:pt x="119998" y="73846"/>
                </a:lnTo>
                <a:lnTo>
                  <a:pt x="119877" y="45172"/>
                </a:lnTo>
                <a:lnTo>
                  <a:pt x="119549" y="21691"/>
                </a:lnTo>
                <a:lnTo>
                  <a:pt x="119063" y="5826"/>
                </a:lnTo>
                <a:lnTo>
                  <a:pt x="118470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8" name="Google Shape;168;p32"/>
          <p:cNvSpPr/>
          <p:nvPr/>
        </p:nvSpPr>
        <p:spPr>
          <a:xfrm>
            <a:off x="613275" y="3147595"/>
            <a:ext cx="7913400" cy="289800"/>
          </a:xfrm>
          <a:custGeom>
            <a:rect b="b" l="l" r="r" t="t"/>
            <a:pathLst>
              <a:path extrusionOk="0" h="120000" w="120000">
                <a:moveTo>
                  <a:pt x="119998" y="0"/>
                </a:moveTo>
                <a:lnTo>
                  <a:pt x="0" y="0"/>
                </a:lnTo>
                <a:lnTo>
                  <a:pt x="0" y="88581"/>
                </a:lnTo>
                <a:lnTo>
                  <a:pt x="120" y="100723"/>
                </a:lnTo>
                <a:lnTo>
                  <a:pt x="448" y="110666"/>
                </a:lnTo>
                <a:lnTo>
                  <a:pt x="934" y="117384"/>
                </a:lnTo>
                <a:lnTo>
                  <a:pt x="1527" y="119852"/>
                </a:lnTo>
                <a:lnTo>
                  <a:pt x="118470" y="119852"/>
                </a:lnTo>
                <a:lnTo>
                  <a:pt x="119063" y="117384"/>
                </a:lnTo>
                <a:lnTo>
                  <a:pt x="119549" y="110666"/>
                </a:lnTo>
                <a:lnTo>
                  <a:pt x="119877" y="100723"/>
                </a:lnTo>
                <a:lnTo>
                  <a:pt x="119998" y="88581"/>
                </a:lnTo>
                <a:lnTo>
                  <a:pt x="119998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69" name="Google Shape;169;p32"/>
          <p:cNvSpPr txBox="1"/>
          <p:nvPr/>
        </p:nvSpPr>
        <p:spPr>
          <a:xfrm>
            <a:off x="688848" y="853783"/>
            <a:ext cx="76149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270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When we did simple linear regression (one explanatory  variable) we checked the constant variance condition using a  plot of </a:t>
            </a:r>
            <a:r>
              <a:rPr i="1" lang="en" sz="1800">
                <a:solidFill>
                  <a:srgbClr val="0DA5FF"/>
                </a:solidFill>
                <a:latin typeface="Arial"/>
                <a:ea typeface="Arial"/>
                <a:cs typeface="Arial"/>
                <a:sym typeface="Arial"/>
              </a:rPr>
              <a:t>residuals vs. x</a:t>
            </a: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0" rtl="0" algn="l">
              <a:lnSpc>
                <a:spcPct val="1298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373A"/>
              </a:solidFill>
            </a:endParaRPr>
          </a:p>
          <a:p>
            <a:pPr indent="0" lvl="0" marL="0" marR="50800" rtl="0" algn="l">
              <a:lnSpc>
                <a:spcPct val="1298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With multiple linear regression (2+ explanatory variables) we  checked the constant variance condition using a plot of  </a:t>
            </a:r>
            <a:r>
              <a:rPr i="1" lang="en" sz="1800">
                <a:solidFill>
                  <a:srgbClr val="0DA5FF"/>
                </a:solidFill>
                <a:latin typeface="Arial"/>
                <a:ea typeface="Arial"/>
                <a:cs typeface="Arial"/>
                <a:sym typeface="Arial"/>
              </a:rPr>
              <a:t>residuals vs. fitted</a:t>
            </a:r>
            <a:r>
              <a:rPr lang="en" sz="18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84B7"/>
                </a:solidFill>
                <a:latin typeface="Arial"/>
                <a:ea typeface="Arial"/>
                <a:cs typeface="Arial"/>
                <a:sym typeface="Arial"/>
              </a:rPr>
              <a:t>Why are we using different plots?</a:t>
            </a:r>
            <a:endParaRPr sz="1800">
              <a:solidFill>
                <a:srgbClr val="3884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84B7"/>
              </a:solidFill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22373A"/>
                </a:solidFill>
              </a:rPr>
              <a:t>In multiple linear regression there are many explanatory variables, so a plot of residuals vs. one of them wouldn’t give us the complete picture.</a:t>
            </a:r>
            <a:endParaRPr i="1" sz="1800">
              <a:solidFill>
                <a:srgbClr val="22373A"/>
              </a:solidFill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8678108" y="4780387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6" name="Google Shape;176;p33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77" name="Google Shape;177;p33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(3) independent residuals</a:t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688850" y="740723"/>
            <a:ext cx="7674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Scatterplot of residuals vs. order of data collection.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675" y="1199924"/>
            <a:ext cx="6647626" cy="29556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 txBox="1"/>
          <p:nvPr/>
        </p:nvSpPr>
        <p:spPr>
          <a:xfrm>
            <a:off x="734850" y="4325948"/>
            <a:ext cx="76743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Does this condition appear to be satisfied?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/>
          <p:nvPr/>
        </p:nvSpPr>
        <p:spPr>
          <a:xfrm>
            <a:off x="0" y="571202"/>
            <a:ext cx="9140100" cy="4566000"/>
          </a:xfrm>
          <a:custGeom>
            <a:rect b="b" l="l" r="r" t="t"/>
            <a:pathLst>
              <a:path extrusionOk="0" h="120000" w="120000">
                <a:moveTo>
                  <a:pt x="0" y="119982"/>
                </a:moveTo>
                <a:lnTo>
                  <a:pt x="119995" y="119982"/>
                </a:lnTo>
                <a:lnTo>
                  <a:pt x="119995" y="0"/>
                </a:lnTo>
                <a:lnTo>
                  <a:pt x="0" y="0"/>
                </a:lnTo>
                <a:lnTo>
                  <a:pt x="0" y="119982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7" name="Google Shape;187;p34"/>
          <p:cNvSpPr/>
          <p:nvPr/>
        </p:nvSpPr>
        <p:spPr>
          <a:xfrm>
            <a:off x="0" y="0"/>
            <a:ext cx="9140100" cy="571800"/>
          </a:xfrm>
          <a:custGeom>
            <a:rect b="b" l="l" r="r" t="t"/>
            <a:pathLst>
              <a:path extrusionOk="0" h="120000" w="120000">
                <a:moveTo>
                  <a:pt x="0" y="119853"/>
                </a:moveTo>
                <a:lnTo>
                  <a:pt x="119995" y="119853"/>
                </a:lnTo>
                <a:lnTo>
                  <a:pt x="119995" y="0"/>
                </a:lnTo>
                <a:lnTo>
                  <a:pt x="0" y="0"/>
                </a:lnTo>
                <a:lnTo>
                  <a:pt x="0" y="119853"/>
                </a:lnTo>
                <a:close/>
              </a:path>
            </a:pathLst>
          </a:custGeom>
          <a:solidFill>
            <a:srgbClr val="22373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88" name="Google Shape;188;p34"/>
          <p:cNvSpPr txBox="1"/>
          <p:nvPr>
            <p:ph type="title"/>
          </p:nvPr>
        </p:nvSpPr>
        <p:spPr>
          <a:xfrm>
            <a:off x="203107" y="127124"/>
            <a:ext cx="87378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on the condition of independent residuals</a:t>
            </a:r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8678108" y="4783312"/>
            <a:ext cx="263100" cy="1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11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2373A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4"/>
          <p:cNvSpPr txBox="1"/>
          <p:nvPr/>
        </p:nvSpPr>
        <p:spPr>
          <a:xfrm>
            <a:off x="688848" y="740720"/>
            <a:ext cx="76743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Checking for independent residuals allows us to indirectly check for independent observations.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If observations and residuals are independent, we would not expect to see an increasing or decreasing trend in the scatterplot of residuals vs. order of data collection.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This condition is often violated when we have time series data. Such data require more advanced time series regression techniques for proper analysis.</a:t>
            </a:r>
            <a:endParaRPr sz="1800"/>
          </a:p>
          <a:p>
            <a:pPr indent="0" lvl="0" marL="25400" marR="12700" rtl="0" algn="l">
              <a:lnSpc>
                <a:spcPct val="129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