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610b5718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610b57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f8e8ec046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f8e8ec04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f8e8ec046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f8e8ec046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f8e8ec046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8e8ec046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5f8e8ec046_1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5f8e8ec046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f8e8ec046_1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f8e8ec04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f8e8ec046_1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f8e8ec046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f8e8ec046_1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8e8ec046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5f8e8ec046_1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f8e8ec04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8e8ec046_1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8e8ec046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f8e8ec046_1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f8e8ec046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5f8e8ec046_1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f8e8ec046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f8e8ec046_1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f8e8ec046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f8e8ec046_1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f8e8ec046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f9aa7888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9aa788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5f8e8ec046_1_16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f8e8ec046_1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5098249_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5098249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098249_0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098249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5098249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5098249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79a56ac44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79a56ac4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a5098249_0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a5098249_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9b066a1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066a1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79a56ac4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79a56ac4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9a56ac4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9a56ac4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a5098249_0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a5098249_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9a56ac4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9a56ac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5098249_0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5098249_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79a56ac4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79a56a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f8e8ec046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f8e8ec04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b066a1b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b066a1b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b066a1b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b066a1b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f8e8ec046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f8e8ec04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f8e8ec046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f8e8ec04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pewresearch.org/pubs/2191/young-adults-workers-labor-market-pay-careers-advancement-recession" TargetMode="External"/><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4636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4"/>
          <p:cNvSpPr txBox="1"/>
          <p:nvPr>
            <p:ph idx="1" type="body"/>
          </p:nvPr>
        </p:nvSpPr>
        <p:spPr>
          <a:xfrm flipH="1">
            <a:off x="457200" y="1352525"/>
            <a:ext cx="7822200" cy="12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Suppose that you don’t have access to the populaion of all Ameri- can adults, which is a quite likely scenario. In order to estimate the proportion of American adults who support solar power expansion, you might sample from the population and use your sample propor- tion as the best guess for the unknown population proportion.</a:t>
            </a:r>
            <a:endParaRPr sz="1900">
              <a:solidFill>
                <a:schemeClr val="accent1"/>
              </a:solidFill>
            </a:endParaRPr>
          </a:p>
        </p:txBody>
      </p:sp>
      <p:sp>
        <p:nvSpPr>
          <p:cNvPr id="102" name="Google Shape;102;p24"/>
          <p:cNvSpPr txBox="1"/>
          <p:nvPr>
            <p:ph idx="1" type="body"/>
          </p:nvPr>
        </p:nvSpPr>
        <p:spPr>
          <a:xfrm flipH="1">
            <a:off x="457200" y="3406475"/>
            <a:ext cx="7822200" cy="24318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Char char="●"/>
            </a:pPr>
            <a:r>
              <a:rPr lang="en" sz="1900">
                <a:solidFill>
                  <a:schemeClr val="dk2"/>
                </a:solidFill>
              </a:rPr>
              <a:t>Sample, with replacement, 1000 American adults from the population, and record whether they support solar power or not expansion.</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Find the sample proportion.</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Plot the distribution of the sample proportions obtained by members of the lass.</a:t>
            </a:r>
            <a:endParaRPr sz="19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idx="1" type="body"/>
          </p:nvPr>
        </p:nvSpPr>
        <p:spPr>
          <a:xfrm flipH="1">
            <a:off x="457350" y="599200"/>
            <a:ext cx="8190600" cy="523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 1. Create a set of 250 million entries, where 88% of</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 them are "support" and 12% are "not".</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pop_size &lt;- 250000000</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possible_entries &lt;- c(rep("support", 0.88 * pop_size),</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                      rep("not", 0.12 * pop_size))</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 2. Sample 1000 entries without replacement.</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sampled_entries &lt;- sample(possible_entries, size = 1000)</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 3. Compute p-hat: count the number that are "support",</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solidFill>
                  <a:schemeClr val="dk2"/>
                </a:solidFill>
                <a:latin typeface="Courier New"/>
                <a:ea typeface="Courier New"/>
                <a:cs typeface="Courier New"/>
                <a:sym typeface="Courier New"/>
              </a:rPr>
              <a:t># then divide by # the sample size.</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solidFill>
                  <a:schemeClr val="dk2"/>
                </a:solidFill>
                <a:latin typeface="Courier New"/>
                <a:ea typeface="Courier New"/>
                <a:cs typeface="Courier New"/>
                <a:sym typeface="Courier New"/>
              </a:rPr>
              <a:t>sum(sampled sampled_entries == "support") / 1000</a:t>
            </a:r>
            <a:endParaRPr b="1" sz="1800">
              <a:solidFill>
                <a:schemeClr val="dk2"/>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idx="1" type="body"/>
          </p:nvPr>
        </p:nvSpPr>
        <p:spPr>
          <a:xfrm flipH="1">
            <a:off x="457200" y="1143000"/>
            <a:ext cx="7822200" cy="184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Suppose you were to repeat this process many times and plot the results. What you just constructed is called a sampling distribution.</a:t>
            </a:r>
            <a:endParaRPr sz="1900"/>
          </a:p>
        </p:txBody>
      </p:sp>
      <p:sp>
        <p:nvSpPr>
          <p:cNvPr id="113" name="Google Shape;113;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distribution</a:t>
            </a:r>
            <a:endParaRPr>
              <a:solidFill>
                <a:schemeClr val="accent1"/>
              </a:solidFill>
            </a:endParaRPr>
          </a:p>
        </p:txBody>
      </p:sp>
      <p:pic>
        <p:nvPicPr>
          <p:cNvPr id="114" name="Google Shape;114;p26"/>
          <p:cNvPicPr preferRelativeResize="0"/>
          <p:nvPr/>
        </p:nvPicPr>
        <p:blipFill>
          <a:blip r:embed="rId3">
            <a:alphaModFix/>
          </a:blip>
          <a:stretch>
            <a:fillRect/>
          </a:stretch>
        </p:blipFill>
        <p:spPr>
          <a:xfrm>
            <a:off x="1328350" y="2288550"/>
            <a:ext cx="5699227" cy="3563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idx="1" type="body"/>
          </p:nvPr>
        </p:nvSpPr>
        <p:spPr>
          <a:xfrm flipH="1">
            <a:off x="457125" y="1143000"/>
            <a:ext cx="7847400" cy="85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What is the shape and center of this distribution?</a:t>
            </a:r>
            <a:endParaRPr sz="1900"/>
          </a:p>
        </p:txBody>
      </p:sp>
      <p:sp>
        <p:nvSpPr>
          <p:cNvPr id="120" name="Google Shape;120;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distribution</a:t>
            </a:r>
            <a:endParaRPr>
              <a:solidFill>
                <a:schemeClr val="accent1"/>
              </a:solidFill>
            </a:endParaRPr>
          </a:p>
        </p:txBody>
      </p:sp>
      <p:pic>
        <p:nvPicPr>
          <p:cNvPr id="121" name="Google Shape;121;p27"/>
          <p:cNvPicPr preferRelativeResize="0"/>
          <p:nvPr/>
        </p:nvPicPr>
        <p:blipFill>
          <a:blip r:embed="rId3">
            <a:alphaModFix/>
          </a:blip>
          <a:stretch>
            <a:fillRect/>
          </a:stretch>
        </p:blipFill>
        <p:spPr>
          <a:xfrm>
            <a:off x="3878000" y="2163675"/>
            <a:ext cx="4655500" cy="2911074"/>
          </a:xfrm>
          <a:prstGeom prst="rect">
            <a:avLst/>
          </a:prstGeom>
          <a:noFill/>
          <a:ln>
            <a:noFill/>
          </a:ln>
        </p:spPr>
      </p:pic>
      <p:sp>
        <p:nvSpPr>
          <p:cNvPr id="122" name="Google Shape;122;p27"/>
          <p:cNvSpPr txBox="1"/>
          <p:nvPr>
            <p:ph idx="1" type="body"/>
          </p:nvPr>
        </p:nvSpPr>
        <p:spPr>
          <a:xfrm flipH="1">
            <a:off x="457100" y="1998000"/>
            <a:ext cx="3268500" cy="398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t>The distribution looks symmetric and somewhat bell-shaped.</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idx="1" type="body"/>
          </p:nvPr>
        </p:nvSpPr>
        <p:spPr>
          <a:xfrm flipH="1">
            <a:off x="457125" y="1143000"/>
            <a:ext cx="7847400" cy="85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Based on this distribution, what do you think is the true population proportion?</a:t>
            </a:r>
            <a:endParaRPr sz="1900"/>
          </a:p>
        </p:txBody>
      </p:sp>
      <p:sp>
        <p:nvSpPr>
          <p:cNvPr id="128" name="Google Shape;128;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distribution</a:t>
            </a:r>
            <a:endParaRPr>
              <a:solidFill>
                <a:schemeClr val="accent1"/>
              </a:solidFill>
            </a:endParaRPr>
          </a:p>
        </p:txBody>
      </p:sp>
      <p:pic>
        <p:nvPicPr>
          <p:cNvPr id="129" name="Google Shape;129;p28"/>
          <p:cNvPicPr preferRelativeResize="0"/>
          <p:nvPr/>
        </p:nvPicPr>
        <p:blipFill>
          <a:blip r:embed="rId3">
            <a:alphaModFix/>
          </a:blip>
          <a:stretch>
            <a:fillRect/>
          </a:stretch>
        </p:blipFill>
        <p:spPr>
          <a:xfrm>
            <a:off x="3878000" y="2163675"/>
            <a:ext cx="4655500" cy="2911074"/>
          </a:xfrm>
          <a:prstGeom prst="rect">
            <a:avLst/>
          </a:prstGeom>
          <a:noFill/>
          <a:ln>
            <a:noFill/>
          </a:ln>
        </p:spPr>
      </p:pic>
      <p:sp>
        <p:nvSpPr>
          <p:cNvPr id="130" name="Google Shape;130;p28"/>
          <p:cNvSpPr txBox="1"/>
          <p:nvPr>
            <p:ph idx="1" type="body"/>
          </p:nvPr>
        </p:nvSpPr>
        <p:spPr>
          <a:xfrm flipH="1">
            <a:off x="457100" y="1998000"/>
            <a:ext cx="3268500" cy="398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t>The center of the distribution: about 0.88.</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9"/>
          <p:cNvSpPr txBox="1"/>
          <p:nvPr>
            <p:ph idx="1" type="body"/>
          </p:nvPr>
        </p:nvSpPr>
        <p:spPr>
          <a:xfrm flipH="1">
            <a:off x="457125" y="1442150"/>
            <a:ext cx="7847400" cy="3923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In real-world applications, we never actually observe the sampling distribution, yet it is useful to always think of a point estimate as coming from such a hypothetical distribution.</a:t>
            </a:r>
            <a:br>
              <a:rPr lang="en" sz="1900"/>
            </a:br>
            <a:endParaRPr sz="1900"/>
          </a:p>
          <a:p>
            <a:pPr indent="-349250" lvl="0" marL="457200" rtl="0" algn="l">
              <a:lnSpc>
                <a:spcPct val="115000"/>
              </a:lnSpc>
              <a:spcBef>
                <a:spcPts val="0"/>
              </a:spcBef>
              <a:spcAft>
                <a:spcPts val="0"/>
              </a:spcAft>
              <a:buSzPts val="1900"/>
              <a:buChar char="●"/>
            </a:pPr>
            <a:r>
              <a:rPr lang="en" sz="1900"/>
              <a:t>Understanding the sampling distribution will help us characterize and make sense of the point estimates that we do observe.</a:t>
            </a:r>
            <a:endParaRPr sz="1900"/>
          </a:p>
          <a:p>
            <a:pPr indent="0" lvl="0" marL="0" rtl="0" algn="l">
              <a:lnSpc>
                <a:spcPct val="115000"/>
              </a:lnSpc>
              <a:spcBef>
                <a:spcPts val="0"/>
              </a:spcBef>
              <a:spcAft>
                <a:spcPts val="0"/>
              </a:spcAft>
              <a:buNone/>
            </a:pPr>
            <a:r>
              <a:t/>
            </a:r>
            <a:endParaRPr sz="1900"/>
          </a:p>
        </p:txBody>
      </p:sp>
      <p:sp>
        <p:nvSpPr>
          <p:cNvPr id="136" name="Google Shape;136;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Sampling distributions are never observed</a:t>
            </a:r>
            <a:endParaRPr sz="3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0"/>
          <p:cNvSpPr txBox="1"/>
          <p:nvPr>
            <p:ph idx="1" type="body"/>
          </p:nvPr>
        </p:nvSpPr>
        <p:spPr>
          <a:xfrm flipH="1">
            <a:off x="457125" y="1442150"/>
            <a:ext cx="7847400" cy="3923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Sample proportions will be nearly normally distributed with mean equal to the population proportion, </a:t>
            </a:r>
            <a:r>
              <a:rPr i="1" lang="en" sz="1900"/>
              <a:t>p</a:t>
            </a:r>
            <a:r>
              <a:rPr lang="en" sz="1900"/>
              <a:t>, and standard error equal to</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It wasn’t a coincidence that the sampling distribution we saw earlier was symmetric, and centered at the true population population.</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We won’t go through a detailed proof of why</a:t>
            </a:r>
            <a:endParaRPr sz="1900"/>
          </a:p>
          <a:p>
            <a:pPr indent="0" lvl="0" marL="0" rtl="0" algn="l">
              <a:lnSpc>
                <a:spcPct val="115000"/>
              </a:lnSpc>
              <a:spcBef>
                <a:spcPts val="0"/>
              </a:spcBef>
              <a:spcAft>
                <a:spcPts val="0"/>
              </a:spcAft>
              <a:buClr>
                <a:schemeClr val="dk1"/>
              </a:buClr>
              <a:buSzPts val="1100"/>
              <a:buFont typeface="Arial"/>
              <a:buNone/>
            </a:pPr>
            <a:r>
              <a:t/>
            </a:r>
            <a:endParaRPr sz="600"/>
          </a:p>
          <a:p>
            <a:pPr indent="0" lvl="0" marL="0" rtl="0" algn="l">
              <a:lnSpc>
                <a:spcPct val="115000"/>
              </a:lnSpc>
              <a:spcBef>
                <a:spcPts val="0"/>
              </a:spcBef>
              <a:spcAft>
                <a:spcPts val="0"/>
              </a:spcAft>
              <a:buClr>
                <a:schemeClr val="dk1"/>
              </a:buClr>
              <a:buSzPts val="1100"/>
              <a:buFont typeface="Arial"/>
              <a:buNone/>
            </a:pPr>
            <a:r>
              <a:rPr lang="en" sz="1900"/>
              <a:t>but note that as n increases SE decreases.</a:t>
            </a:r>
            <a:endParaRPr sz="1900"/>
          </a:p>
          <a:p>
            <a:pPr indent="-349250" lvl="0" marL="457200" rtl="0" algn="l">
              <a:lnSpc>
                <a:spcPct val="115000"/>
              </a:lnSpc>
              <a:spcBef>
                <a:spcPts val="0"/>
              </a:spcBef>
              <a:spcAft>
                <a:spcPts val="0"/>
              </a:spcAft>
              <a:buSzPts val="1900"/>
              <a:buChar char="●"/>
            </a:pPr>
            <a:r>
              <a:rPr lang="en" sz="1900"/>
              <a:t>As n increases samples will yield more consistent </a:t>
            </a:r>
            <a:r>
              <a:rPr i="1" lang="en" sz="1900"/>
              <a:t>p̂</a:t>
            </a:r>
            <a:r>
              <a:rPr lang="en" sz="1900"/>
              <a:t>s,</a:t>
            </a:r>
            <a:br>
              <a:rPr lang="en" sz="1900"/>
            </a:br>
            <a:r>
              <a:rPr lang="en" sz="1900"/>
              <a:t>i.e. variability among </a:t>
            </a:r>
            <a:r>
              <a:rPr i="1" lang="en" sz="1900"/>
              <a:t>p̂</a:t>
            </a:r>
            <a:r>
              <a:rPr lang="en" sz="1900"/>
              <a:t>s will be lower.</a:t>
            </a:r>
            <a:endParaRPr sz="1900"/>
          </a:p>
        </p:txBody>
      </p:sp>
      <p:sp>
        <p:nvSpPr>
          <p:cNvPr id="142" name="Google Shape;142;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Central Limit Theorem</a:t>
            </a:r>
            <a:endParaRPr sz="3000">
              <a:solidFill>
                <a:schemeClr val="accent1"/>
              </a:solidFill>
            </a:endParaRPr>
          </a:p>
        </p:txBody>
      </p:sp>
      <p:pic>
        <p:nvPicPr>
          <p:cNvPr id="143" name="Google Shape;143;p30"/>
          <p:cNvPicPr preferRelativeResize="0"/>
          <p:nvPr/>
        </p:nvPicPr>
        <p:blipFill>
          <a:blip r:embed="rId3">
            <a:alphaModFix/>
          </a:blip>
          <a:stretch>
            <a:fillRect/>
          </a:stretch>
        </p:blipFill>
        <p:spPr>
          <a:xfrm>
            <a:off x="6884925" y="1848400"/>
            <a:ext cx="992900" cy="659275"/>
          </a:xfrm>
          <a:prstGeom prst="rect">
            <a:avLst/>
          </a:prstGeom>
          <a:noFill/>
          <a:ln>
            <a:noFill/>
          </a:ln>
        </p:spPr>
      </p:pic>
      <p:pic>
        <p:nvPicPr>
          <p:cNvPr id="144" name="Google Shape;144;p30"/>
          <p:cNvPicPr preferRelativeResize="0"/>
          <p:nvPr/>
        </p:nvPicPr>
        <p:blipFill>
          <a:blip r:embed="rId4">
            <a:alphaModFix/>
          </a:blip>
          <a:stretch>
            <a:fillRect/>
          </a:stretch>
        </p:blipFill>
        <p:spPr>
          <a:xfrm>
            <a:off x="1936804" y="2507678"/>
            <a:ext cx="4888032" cy="1143000"/>
          </a:xfrm>
          <a:prstGeom prst="rect">
            <a:avLst/>
          </a:prstGeom>
          <a:noFill/>
          <a:ln>
            <a:noFill/>
          </a:ln>
        </p:spPr>
      </p:pic>
      <p:pic>
        <p:nvPicPr>
          <p:cNvPr id="145" name="Google Shape;145;p30"/>
          <p:cNvPicPr preferRelativeResize="0"/>
          <p:nvPr/>
        </p:nvPicPr>
        <p:blipFill>
          <a:blip r:embed="rId5">
            <a:alphaModFix/>
          </a:blip>
          <a:stretch>
            <a:fillRect/>
          </a:stretch>
        </p:blipFill>
        <p:spPr>
          <a:xfrm>
            <a:off x="5297325" y="4783025"/>
            <a:ext cx="1444250" cy="5139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flipH="1">
            <a:off x="457125" y="1442150"/>
            <a:ext cx="7847400" cy="62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Certain conditions must be met for the CLT to apply:</a:t>
            </a:r>
            <a:endParaRPr sz="1900"/>
          </a:p>
        </p:txBody>
      </p:sp>
      <p:sp>
        <p:nvSpPr>
          <p:cNvPr id="151" name="Google Shape;151;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CLT - conditions</a:t>
            </a:r>
            <a:endParaRPr sz="3000">
              <a:solidFill>
                <a:schemeClr val="accent1"/>
              </a:solidFill>
            </a:endParaRPr>
          </a:p>
        </p:txBody>
      </p:sp>
      <p:sp>
        <p:nvSpPr>
          <p:cNvPr id="152" name="Google Shape;152;p31"/>
          <p:cNvSpPr txBox="1"/>
          <p:nvPr>
            <p:ph idx="1" type="body"/>
          </p:nvPr>
        </p:nvSpPr>
        <p:spPr>
          <a:xfrm flipH="1">
            <a:off x="457125" y="4152275"/>
            <a:ext cx="7847400" cy="1282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t>Sample size</a:t>
            </a:r>
            <a:endParaRPr b="1" sz="1900"/>
          </a:p>
          <a:p>
            <a:pPr indent="0" lvl="0" marL="0" rtl="0" algn="l">
              <a:lnSpc>
                <a:spcPct val="115000"/>
              </a:lnSpc>
              <a:spcBef>
                <a:spcPts val="0"/>
              </a:spcBef>
              <a:spcAft>
                <a:spcPts val="0"/>
              </a:spcAft>
              <a:buNone/>
            </a:pPr>
            <a:r>
              <a:rPr lang="en" sz="1900"/>
              <a:t>There should be at least 10 expected successes and 10 expected failures in the observed sample.</a:t>
            </a:r>
            <a:endParaRPr sz="1900"/>
          </a:p>
          <a:p>
            <a:pPr indent="0" lvl="0" marL="0" rtl="0" algn="l">
              <a:lnSpc>
                <a:spcPct val="115000"/>
              </a:lnSpc>
              <a:spcBef>
                <a:spcPts val="0"/>
              </a:spcBef>
              <a:spcAft>
                <a:spcPts val="0"/>
              </a:spcAft>
              <a:buNone/>
            </a:pPr>
            <a:r>
              <a:rPr lang="en" sz="1900"/>
              <a:t>This is difficult to verify if you don’t know the population proportion (or can’t assume a value for it). In those cases we look for the number of observed successes and failures to be at least 10.</a:t>
            </a:r>
            <a:endParaRPr sz="1900"/>
          </a:p>
        </p:txBody>
      </p:sp>
      <p:sp>
        <p:nvSpPr>
          <p:cNvPr id="153" name="Google Shape;153;p31"/>
          <p:cNvSpPr txBox="1"/>
          <p:nvPr>
            <p:ph idx="1" type="body"/>
          </p:nvPr>
        </p:nvSpPr>
        <p:spPr>
          <a:xfrm flipH="1">
            <a:off x="457125" y="2070925"/>
            <a:ext cx="7847400" cy="208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900"/>
              <a:t>Independence</a:t>
            </a:r>
            <a:endParaRPr b="1" sz="1900"/>
          </a:p>
          <a:p>
            <a:pPr indent="0" lvl="0" marL="0" rtl="0" algn="l">
              <a:lnSpc>
                <a:spcPct val="115000"/>
              </a:lnSpc>
              <a:spcBef>
                <a:spcPts val="0"/>
              </a:spcBef>
              <a:spcAft>
                <a:spcPts val="0"/>
              </a:spcAft>
              <a:buNone/>
            </a:pPr>
            <a:r>
              <a:rPr lang="en" sz="1900"/>
              <a:t>Sampled observations must be independent. This is difficult to verify, but is more likely if</a:t>
            </a:r>
            <a:endParaRPr sz="1900"/>
          </a:p>
          <a:p>
            <a:pPr indent="-349250" lvl="0" marL="457200" rtl="0" algn="l">
              <a:lnSpc>
                <a:spcPct val="115000"/>
              </a:lnSpc>
              <a:spcBef>
                <a:spcPts val="0"/>
              </a:spcBef>
              <a:spcAft>
                <a:spcPts val="0"/>
              </a:spcAft>
              <a:buSzPts val="1900"/>
              <a:buChar char="●"/>
            </a:pPr>
            <a:r>
              <a:rPr lang="en" sz="1900"/>
              <a:t>random sampling/assignment is used, and</a:t>
            </a:r>
            <a:endParaRPr sz="1900"/>
          </a:p>
          <a:p>
            <a:pPr indent="-349250" lvl="0" marL="457200" rtl="0" algn="l">
              <a:lnSpc>
                <a:spcPct val="115000"/>
              </a:lnSpc>
              <a:spcBef>
                <a:spcPts val="0"/>
              </a:spcBef>
              <a:spcAft>
                <a:spcPts val="0"/>
              </a:spcAft>
              <a:buSzPts val="1900"/>
              <a:buChar char="●"/>
            </a:pPr>
            <a:r>
              <a:rPr lang="en" sz="1900"/>
              <a:t>if sampling without replacement, </a:t>
            </a:r>
            <a:r>
              <a:rPr i="1" lang="en" sz="1900"/>
              <a:t>n</a:t>
            </a:r>
            <a:r>
              <a:rPr lang="en" sz="1900"/>
              <a:t> &lt; 10% of the population.</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When </a:t>
            </a:r>
            <a:r>
              <a:rPr i="1" lang="en" sz="3000">
                <a:solidFill>
                  <a:schemeClr val="accent1"/>
                </a:solidFill>
              </a:rPr>
              <a:t>p</a:t>
            </a:r>
            <a:r>
              <a:rPr lang="en" sz="3000">
                <a:solidFill>
                  <a:schemeClr val="accent1"/>
                </a:solidFill>
              </a:rPr>
              <a:t> is unknown</a:t>
            </a:r>
            <a:endParaRPr sz="3000">
              <a:solidFill>
                <a:schemeClr val="accent1"/>
              </a:solidFill>
            </a:endParaRPr>
          </a:p>
        </p:txBody>
      </p:sp>
      <p:sp>
        <p:nvSpPr>
          <p:cNvPr id="159" name="Google Shape;159;p32"/>
          <p:cNvSpPr txBox="1"/>
          <p:nvPr>
            <p:ph idx="1" type="body"/>
          </p:nvPr>
        </p:nvSpPr>
        <p:spPr>
          <a:xfrm flipH="1">
            <a:off x="457125" y="1442150"/>
            <a:ext cx="7847400" cy="4625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The CLT states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with the condition that </a:t>
            </a:r>
            <a:r>
              <a:rPr i="1" lang="en" sz="1900"/>
              <a:t>np</a:t>
            </a:r>
            <a:r>
              <a:rPr lang="en" sz="1900"/>
              <a:t> and </a:t>
            </a:r>
            <a:r>
              <a:rPr i="1" lang="en" sz="1900"/>
              <a:t>n(1 − p)</a:t>
            </a:r>
            <a:r>
              <a:rPr lang="en" sz="1900"/>
              <a:t> are at least 10.</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However, we often don’t know the value of </a:t>
            </a:r>
            <a:r>
              <a:rPr i="1" lang="en" sz="1900"/>
              <a:t>p</a:t>
            </a:r>
            <a:r>
              <a:rPr lang="en" sz="1900"/>
              <a:t>, the population proportion.</a:t>
            </a:r>
            <a:endParaRPr sz="1900"/>
          </a:p>
          <a:p>
            <a:pPr indent="0" lvl="0" marL="0" rtl="0" algn="l">
              <a:lnSpc>
                <a:spcPct val="115000"/>
              </a:lnSpc>
              <a:spcBef>
                <a:spcPts val="0"/>
              </a:spcBef>
              <a:spcAft>
                <a:spcPts val="0"/>
              </a:spcAft>
              <a:buClr>
                <a:schemeClr val="dk1"/>
              </a:buClr>
              <a:buSzPts val="1100"/>
              <a:buFont typeface="Arial"/>
              <a:buNone/>
            </a:pPr>
            <a:r>
              <a:rPr lang="en" sz="1900"/>
              <a:t>In these cases we substitute </a:t>
            </a:r>
            <a:r>
              <a:rPr i="1" lang="en" sz="1900"/>
              <a:t>p̂</a:t>
            </a:r>
            <a:r>
              <a:rPr lang="en" sz="1900"/>
              <a:t> for </a:t>
            </a:r>
            <a:r>
              <a:rPr i="1" lang="en" sz="1900"/>
              <a:t>p</a:t>
            </a:r>
            <a:r>
              <a:rPr lang="en" sz="1900"/>
              <a:t>.</a:t>
            </a:r>
            <a:endParaRPr sz="1900"/>
          </a:p>
          <a:p>
            <a:pPr indent="0" lvl="0" marL="0" rtl="0" algn="l">
              <a:lnSpc>
                <a:spcPct val="115000"/>
              </a:lnSpc>
              <a:spcBef>
                <a:spcPts val="0"/>
              </a:spcBef>
              <a:spcAft>
                <a:spcPts val="0"/>
              </a:spcAft>
              <a:buNone/>
            </a:pPr>
            <a:r>
              <a:t/>
            </a:r>
            <a:endParaRPr sz="1900"/>
          </a:p>
        </p:txBody>
      </p:sp>
      <p:pic>
        <p:nvPicPr>
          <p:cNvPr id="160" name="Google Shape;160;p32"/>
          <p:cNvPicPr preferRelativeResize="0"/>
          <p:nvPr/>
        </p:nvPicPr>
        <p:blipFill rotWithShape="1">
          <a:blip r:embed="rId3">
            <a:alphaModFix/>
          </a:blip>
          <a:srcRect b="0" l="48664" r="5269" t="0"/>
          <a:stretch/>
        </p:blipFill>
        <p:spPr>
          <a:xfrm>
            <a:off x="2976325" y="1657550"/>
            <a:ext cx="2091750" cy="106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When </a:t>
            </a:r>
            <a:r>
              <a:rPr i="1" lang="en" sz="3000">
                <a:solidFill>
                  <a:schemeClr val="accent1"/>
                </a:solidFill>
              </a:rPr>
              <a:t>np</a:t>
            </a:r>
            <a:r>
              <a:rPr lang="en" sz="3000">
                <a:solidFill>
                  <a:schemeClr val="accent1"/>
                </a:solidFill>
              </a:rPr>
              <a:t> or </a:t>
            </a:r>
            <a:r>
              <a:rPr i="1" lang="en" sz="3000">
                <a:solidFill>
                  <a:schemeClr val="accent1"/>
                </a:solidFill>
              </a:rPr>
              <a:t>n(1 - p)</a:t>
            </a:r>
            <a:r>
              <a:rPr lang="en" sz="3000">
                <a:solidFill>
                  <a:schemeClr val="accent1"/>
                </a:solidFill>
              </a:rPr>
              <a:t> is small</a:t>
            </a:r>
            <a:endParaRPr sz="3000">
              <a:solidFill>
                <a:schemeClr val="accent1"/>
              </a:solidFill>
            </a:endParaRPr>
          </a:p>
        </p:txBody>
      </p:sp>
      <p:sp>
        <p:nvSpPr>
          <p:cNvPr id="166" name="Google Shape;166;p33"/>
          <p:cNvSpPr txBox="1"/>
          <p:nvPr>
            <p:ph idx="1" type="body"/>
          </p:nvPr>
        </p:nvSpPr>
        <p:spPr>
          <a:xfrm flipH="1">
            <a:off x="457125" y="1442150"/>
            <a:ext cx="7847400" cy="310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Suppose we have a population where the true population proportion is </a:t>
            </a:r>
            <a:r>
              <a:rPr i="1" lang="en" sz="1900"/>
              <a:t>p</a:t>
            </a:r>
            <a:r>
              <a:rPr lang="en" sz="1900"/>
              <a:t> = 0.05, and we take random samples of size </a:t>
            </a:r>
            <a:r>
              <a:rPr i="1" lang="en" sz="1900"/>
              <a:t>n</a:t>
            </a:r>
            <a:r>
              <a:rPr lang="en" sz="1900"/>
              <a:t> = 50 from this population. We calculate the sample proportion in each sample and plot these proportions. Would you expect this distribution to be nearly normal? Why, or why not?</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No, the success-failure condition is not met (50 x 0.05 = 2.5), so we would not expect the sampling distribution to be nearly normal.</a:t>
            </a:r>
            <a:endParaRPr sz="1900"/>
          </a:p>
        </p:txBody>
      </p:sp>
      <p:pic>
        <p:nvPicPr>
          <p:cNvPr id="167" name="Google Shape;167;p33"/>
          <p:cNvPicPr preferRelativeResize="0"/>
          <p:nvPr/>
        </p:nvPicPr>
        <p:blipFill>
          <a:blip r:embed="rId3">
            <a:alphaModFix/>
          </a:blip>
          <a:stretch>
            <a:fillRect/>
          </a:stretch>
        </p:blipFill>
        <p:spPr>
          <a:xfrm>
            <a:off x="1149100" y="4282925"/>
            <a:ext cx="4152354" cy="2575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Point</a:t>
            </a:r>
            <a:r>
              <a:rPr lang="en">
                <a:solidFill>
                  <a:schemeClr val="accent1"/>
                </a:solidFill>
              </a:rPr>
              <a:t> Estimates</a:t>
            </a:r>
            <a:endParaRPr>
              <a:solidFill>
                <a:schemeClr val="accent1"/>
              </a:solidFill>
            </a:endParaRPr>
          </a:p>
          <a:p>
            <a:pPr indent="0" lvl="0" marL="0" rtl="0" algn="l">
              <a:spcBef>
                <a:spcPts val="0"/>
              </a:spcBef>
              <a:spcAft>
                <a:spcPts val="0"/>
              </a:spcAft>
              <a:buNone/>
            </a:pPr>
            <a:r>
              <a:rPr lang="en">
                <a:solidFill>
                  <a:schemeClr val="accent1"/>
                </a:solidFill>
              </a:rPr>
              <a:t>and Sampling Variability</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What happens when </a:t>
            </a:r>
            <a:r>
              <a:rPr i="1" lang="en" sz="3000">
                <a:solidFill>
                  <a:schemeClr val="accent1"/>
                </a:solidFill>
              </a:rPr>
              <a:t>np</a:t>
            </a:r>
            <a:r>
              <a:rPr lang="en" sz="3000">
                <a:solidFill>
                  <a:schemeClr val="accent1"/>
                </a:solidFill>
              </a:rPr>
              <a:t> and/or </a:t>
            </a:r>
            <a:r>
              <a:rPr i="1" lang="en" sz="3000">
                <a:solidFill>
                  <a:schemeClr val="accent1"/>
                </a:solidFill>
              </a:rPr>
              <a:t>n(1 − p)</a:t>
            </a:r>
            <a:r>
              <a:rPr lang="en" sz="3000">
                <a:solidFill>
                  <a:schemeClr val="accent1"/>
                </a:solidFill>
              </a:rPr>
              <a:t> &lt; 10</a:t>
            </a:r>
            <a:endParaRPr sz="3000">
              <a:solidFill>
                <a:schemeClr val="accent1"/>
              </a:solidFill>
            </a:endParaRPr>
          </a:p>
        </p:txBody>
      </p:sp>
      <p:pic>
        <p:nvPicPr>
          <p:cNvPr id="173" name="Google Shape;173;p34"/>
          <p:cNvPicPr preferRelativeResize="0"/>
          <p:nvPr/>
        </p:nvPicPr>
        <p:blipFill>
          <a:blip r:embed="rId3">
            <a:alphaModFix/>
          </a:blip>
          <a:stretch>
            <a:fillRect/>
          </a:stretch>
        </p:blipFill>
        <p:spPr>
          <a:xfrm>
            <a:off x="758725" y="1142988"/>
            <a:ext cx="7626556" cy="541020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5"/>
          <p:cNvSpPr txBox="1"/>
          <p:nvPr>
            <p:ph idx="1" type="body"/>
          </p:nvPr>
        </p:nvSpPr>
        <p:spPr>
          <a:xfrm flipH="1">
            <a:off x="457125" y="1442150"/>
            <a:ext cx="7847400" cy="31056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When either </a:t>
            </a:r>
            <a:r>
              <a:rPr i="1" lang="en" sz="1900"/>
              <a:t>np</a:t>
            </a:r>
            <a:r>
              <a:rPr lang="en" sz="1900"/>
              <a:t> or </a:t>
            </a:r>
            <a:r>
              <a:rPr i="1" lang="en" sz="1900"/>
              <a:t>n(1 − p)</a:t>
            </a:r>
            <a:r>
              <a:rPr lang="en" sz="1900"/>
              <a:t> is small, the distribution is more discrete.</a:t>
            </a:r>
            <a:endParaRPr sz="1900"/>
          </a:p>
          <a:p>
            <a:pPr indent="-349250" lvl="0" marL="457200" rtl="0" algn="l">
              <a:lnSpc>
                <a:spcPct val="115000"/>
              </a:lnSpc>
              <a:spcBef>
                <a:spcPts val="1000"/>
              </a:spcBef>
              <a:spcAft>
                <a:spcPts val="0"/>
              </a:spcAft>
              <a:buSzPts val="1900"/>
              <a:buChar char="●"/>
            </a:pPr>
            <a:r>
              <a:rPr lang="en" sz="1900"/>
              <a:t>When </a:t>
            </a:r>
            <a:r>
              <a:rPr i="1" lang="en" sz="1900"/>
              <a:t>np</a:t>
            </a:r>
            <a:r>
              <a:rPr lang="en" sz="1900"/>
              <a:t> or </a:t>
            </a:r>
            <a:r>
              <a:rPr i="1" lang="en" sz="1900"/>
              <a:t>n(1 − p)</a:t>
            </a:r>
            <a:r>
              <a:rPr lang="en" sz="1900"/>
              <a:t> &lt; 10, the distribution is more skewed.</a:t>
            </a:r>
            <a:endParaRPr sz="1900"/>
          </a:p>
          <a:p>
            <a:pPr indent="-349250" lvl="0" marL="457200" rtl="0" algn="l">
              <a:lnSpc>
                <a:spcPct val="115000"/>
              </a:lnSpc>
              <a:spcBef>
                <a:spcPts val="1000"/>
              </a:spcBef>
              <a:spcAft>
                <a:spcPts val="0"/>
              </a:spcAft>
              <a:buSzPts val="1900"/>
              <a:buChar char="●"/>
            </a:pPr>
            <a:r>
              <a:rPr lang="en" sz="1900"/>
              <a:t>The larger both </a:t>
            </a:r>
            <a:r>
              <a:rPr i="1" lang="en" sz="1900"/>
              <a:t>np</a:t>
            </a:r>
            <a:r>
              <a:rPr lang="en" sz="1900"/>
              <a:t> and </a:t>
            </a:r>
            <a:r>
              <a:rPr i="1" lang="en" sz="1900"/>
              <a:t>n(1 − p)</a:t>
            </a:r>
            <a:r>
              <a:rPr lang="en" sz="1900"/>
              <a:t>, the more normal the</a:t>
            </a:r>
            <a:endParaRPr sz="1900"/>
          </a:p>
          <a:p>
            <a:pPr indent="-349250" lvl="0" marL="457200" rtl="0" algn="l">
              <a:lnSpc>
                <a:spcPct val="115000"/>
              </a:lnSpc>
              <a:spcBef>
                <a:spcPts val="1000"/>
              </a:spcBef>
              <a:spcAft>
                <a:spcPts val="0"/>
              </a:spcAft>
              <a:buSzPts val="1900"/>
              <a:buChar char="●"/>
            </a:pPr>
            <a:r>
              <a:rPr lang="en" sz="1900"/>
              <a:t>distribution.</a:t>
            </a:r>
            <a:endParaRPr sz="1900"/>
          </a:p>
          <a:p>
            <a:pPr indent="-349250" lvl="0" marL="457200" rtl="0" algn="l">
              <a:lnSpc>
                <a:spcPct val="115000"/>
              </a:lnSpc>
              <a:spcBef>
                <a:spcPts val="1000"/>
              </a:spcBef>
              <a:spcAft>
                <a:spcPts val="1000"/>
              </a:spcAft>
              <a:buSzPts val="1900"/>
              <a:buChar char="●"/>
            </a:pPr>
            <a:r>
              <a:rPr lang="en" sz="1900"/>
              <a:t>When </a:t>
            </a:r>
            <a:r>
              <a:rPr i="1" lang="en" sz="1900"/>
              <a:t>np</a:t>
            </a:r>
            <a:r>
              <a:rPr lang="en" sz="1900"/>
              <a:t> and </a:t>
            </a:r>
            <a:r>
              <a:rPr i="1" lang="en" sz="1900"/>
              <a:t>n(1 − p)</a:t>
            </a:r>
            <a:r>
              <a:rPr lang="en" sz="1900"/>
              <a:t> are both very large, the discreteness of the distribution is hardly evident, and the distribution looks much more like a normal distribution.</a:t>
            </a:r>
            <a:endParaRPr sz="1900"/>
          </a:p>
        </p:txBody>
      </p:sp>
      <p:sp>
        <p:nvSpPr>
          <p:cNvPr id="179" name="Google Shape;179;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When the conditions are not met...</a:t>
            </a:r>
            <a:endParaRPr sz="30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flipH="1">
            <a:off x="457125" y="1442150"/>
            <a:ext cx="7847400" cy="310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The strategy of using a sample statistic to estimate a parameter is quite common, and it’s a strategy that we can apply to other statistics besides a proportion.</a:t>
            </a:r>
            <a:endParaRPr sz="1900"/>
          </a:p>
          <a:p>
            <a:pPr indent="-349250" lvl="0" marL="457200" rtl="0" algn="l">
              <a:lnSpc>
                <a:spcPct val="115000"/>
              </a:lnSpc>
              <a:spcBef>
                <a:spcPts val="1000"/>
              </a:spcBef>
              <a:spcAft>
                <a:spcPts val="0"/>
              </a:spcAft>
              <a:buSzPts val="1900"/>
              <a:buChar char="●"/>
            </a:pPr>
            <a:r>
              <a:rPr lang="en" sz="1900"/>
              <a:t>Take a random sample of students at a college and ask them how many extracurricular activities they are involved in to estimate the average number of extra curricular activities all students in this college are interested in.</a:t>
            </a:r>
            <a:endParaRPr sz="1900"/>
          </a:p>
          <a:p>
            <a:pPr indent="0" lvl="0" marL="0" rtl="0" algn="l">
              <a:lnSpc>
                <a:spcPct val="115000"/>
              </a:lnSpc>
              <a:spcBef>
                <a:spcPts val="1000"/>
              </a:spcBef>
              <a:spcAft>
                <a:spcPts val="0"/>
              </a:spcAft>
              <a:buNone/>
            </a:pPr>
            <a:r>
              <a:t/>
            </a:r>
            <a:endParaRPr sz="1900"/>
          </a:p>
          <a:p>
            <a:pPr indent="0" lvl="0" marL="0" rtl="0" algn="l">
              <a:lnSpc>
                <a:spcPct val="115000"/>
              </a:lnSpc>
              <a:spcBef>
                <a:spcPts val="1000"/>
              </a:spcBef>
              <a:spcAft>
                <a:spcPts val="1000"/>
              </a:spcAft>
              <a:buNone/>
            </a:pPr>
            <a:r>
              <a:rPr lang="en" sz="1900"/>
              <a:t>The principles and general ideas are from this chapter apply to other parameters as well, even if the details change a little.</a:t>
            </a:r>
            <a:endParaRPr sz="1900"/>
          </a:p>
        </p:txBody>
      </p:sp>
      <p:sp>
        <p:nvSpPr>
          <p:cNvPr id="185" name="Google Shape;185;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Extending the framework for other statistics</a:t>
            </a:r>
            <a:endParaRPr sz="30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a:off x="457200" y="2947948"/>
            <a:ext cx="8229600" cy="962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800"/>
              <a:t>Extra Slides from the</a:t>
            </a:r>
            <a:br>
              <a:rPr b="1" lang="en" sz="2800"/>
            </a:br>
            <a:r>
              <a:rPr b="1" lang="en" sz="2800"/>
              <a:t>OS3 section on point estimates</a:t>
            </a:r>
            <a:endParaRPr b="1" sz="2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9"/>
          <p:cNvSpPr txBox="1"/>
          <p:nvPr>
            <p:ph idx="1" type="body"/>
          </p:nvPr>
        </p:nvSpPr>
        <p:spPr>
          <a:xfrm flipH="1">
            <a:off x="457200" y="1143000"/>
            <a:ext cx="7822200" cy="1846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The following histogram shows the distribution of number of drinks it takes a group of college students to get drunk. We will assume that this is our population of interest. If we randomly select observations from this data set, which values are most likely to be selected, which are least likely?</a:t>
            </a:r>
            <a:endParaRPr sz="1900"/>
          </a:p>
        </p:txBody>
      </p:sp>
      <p:sp>
        <p:nvSpPr>
          <p:cNvPr id="201" name="Google Shape;201;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02" name="Google Shape;202;p39"/>
          <p:cNvPicPr preferRelativeResize="0"/>
          <p:nvPr/>
        </p:nvPicPr>
        <p:blipFill>
          <a:blip r:embed="rId3">
            <a:alphaModFix/>
          </a:blip>
          <a:stretch>
            <a:fillRect/>
          </a:stretch>
        </p:blipFill>
        <p:spPr>
          <a:xfrm>
            <a:off x="1877521" y="2796496"/>
            <a:ext cx="3937124" cy="3477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 type="body"/>
          </p:nvPr>
        </p:nvSpPr>
        <p:spPr>
          <a:xfrm flipH="1">
            <a:off x="457200" y="175850"/>
            <a:ext cx="7822200" cy="270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accent1"/>
                </a:solidFill>
              </a:rPr>
              <a:t>Suppose that you don't have access to the population data. In order to estimate the average number of drinks it takes these college students to get drunk, you might sample from the population and use your sample mean as the best guess for the unknown population mean.</a:t>
            </a:r>
            <a:endParaRPr sz="1900">
              <a:solidFill>
                <a:schemeClr val="accent1"/>
              </a:solidFill>
            </a:endParaRPr>
          </a:p>
          <a:p>
            <a:pPr indent="-349250" lvl="0" marL="457200" rtl="0" algn="l">
              <a:lnSpc>
                <a:spcPct val="115000"/>
              </a:lnSpc>
              <a:spcBef>
                <a:spcPts val="0"/>
              </a:spcBef>
              <a:spcAft>
                <a:spcPts val="0"/>
              </a:spcAft>
              <a:buSzPts val="1900"/>
              <a:buChar char="●"/>
            </a:pPr>
            <a:r>
              <a:rPr lang="en" sz="1900"/>
              <a:t>Sample, with replacement, ten students from the population, and record the number of drinks it takes them to get drunk.</a:t>
            </a:r>
            <a:endParaRPr sz="1900"/>
          </a:p>
          <a:p>
            <a:pPr indent="-349250" lvl="0" marL="457200" rtl="0" algn="l">
              <a:lnSpc>
                <a:spcPct val="115000"/>
              </a:lnSpc>
              <a:spcBef>
                <a:spcPts val="0"/>
              </a:spcBef>
              <a:spcAft>
                <a:spcPts val="0"/>
              </a:spcAft>
              <a:buSzPts val="1900"/>
              <a:buChar char="●"/>
            </a:pPr>
            <a:r>
              <a:rPr lang="en" sz="1900"/>
              <a:t>Find the sample mean.</a:t>
            </a:r>
            <a:endParaRPr sz="1900"/>
          </a:p>
          <a:p>
            <a:pPr indent="-349250" lvl="0" marL="457200" rtl="0" algn="l">
              <a:lnSpc>
                <a:spcPct val="115000"/>
              </a:lnSpc>
              <a:spcBef>
                <a:spcPts val="0"/>
              </a:spcBef>
              <a:spcAft>
                <a:spcPts val="0"/>
              </a:spcAft>
              <a:buSzPts val="1900"/>
              <a:buChar char="●"/>
            </a:pPr>
            <a:r>
              <a:rPr lang="en" sz="1900"/>
              <a:t>Plot the distribution of the sample averages  obtained by members of the class.</a:t>
            </a:r>
            <a:endParaRPr sz="1900"/>
          </a:p>
        </p:txBody>
      </p:sp>
      <p:pic>
        <p:nvPicPr>
          <p:cNvPr id="208" name="Google Shape;208;p40"/>
          <p:cNvPicPr preferRelativeResize="0"/>
          <p:nvPr/>
        </p:nvPicPr>
        <p:blipFill>
          <a:blip r:embed="rId3">
            <a:alphaModFix/>
          </a:blip>
          <a:stretch>
            <a:fillRect/>
          </a:stretch>
        </p:blipFill>
        <p:spPr>
          <a:xfrm>
            <a:off x="457200" y="3335975"/>
            <a:ext cx="7822200" cy="3252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1"/>
          <p:cNvSpPr txBox="1"/>
          <p:nvPr>
            <p:ph idx="1" type="body"/>
          </p:nvPr>
        </p:nvSpPr>
        <p:spPr>
          <a:xfrm flipH="1">
            <a:off x="457200" y="1143000"/>
            <a:ext cx="7822200" cy="62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List of random numbers: 59, 121,  88,  46,  58,  72,  82,  81,  5, 10</a:t>
            </a:r>
            <a:endParaRPr sz="1900"/>
          </a:p>
        </p:txBody>
      </p:sp>
      <p:sp>
        <p:nvSpPr>
          <p:cNvPr id="214" name="Google Shape;214;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a:t>
            </a:r>
            <a:endParaRPr>
              <a:solidFill>
                <a:schemeClr val="accent1"/>
              </a:solidFill>
            </a:endParaRPr>
          </a:p>
        </p:txBody>
      </p:sp>
      <p:pic>
        <p:nvPicPr>
          <p:cNvPr id="215" name="Google Shape;215;p41"/>
          <p:cNvPicPr preferRelativeResize="0"/>
          <p:nvPr/>
        </p:nvPicPr>
        <p:blipFill>
          <a:blip r:embed="rId3">
            <a:alphaModFix/>
          </a:blip>
          <a:stretch>
            <a:fillRect/>
          </a:stretch>
        </p:blipFill>
        <p:spPr>
          <a:xfrm>
            <a:off x="457200" y="1770299"/>
            <a:ext cx="7822200" cy="32745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idx="1" type="body"/>
          </p:nvPr>
        </p:nvSpPr>
        <p:spPr>
          <a:xfrm flipH="1">
            <a:off x="457200" y="1143000"/>
            <a:ext cx="7822200" cy="62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List of random numbers: 59, 121,  88,  46,  58,  72,  82,  81,  5, 10</a:t>
            </a:r>
            <a:endParaRPr sz="1900"/>
          </a:p>
        </p:txBody>
      </p:sp>
      <p:sp>
        <p:nvSpPr>
          <p:cNvPr id="221" name="Google Shape;221;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Example</a:t>
            </a:r>
            <a:endParaRPr>
              <a:solidFill>
                <a:schemeClr val="accent1"/>
              </a:solidFill>
            </a:endParaRPr>
          </a:p>
        </p:txBody>
      </p:sp>
      <p:pic>
        <p:nvPicPr>
          <p:cNvPr id="222" name="Google Shape;222;p42"/>
          <p:cNvPicPr preferRelativeResize="0"/>
          <p:nvPr/>
        </p:nvPicPr>
        <p:blipFill>
          <a:blip r:embed="rId3">
            <a:alphaModFix/>
          </a:blip>
          <a:stretch>
            <a:fillRect/>
          </a:stretch>
        </p:blipFill>
        <p:spPr>
          <a:xfrm>
            <a:off x="457200" y="1770299"/>
            <a:ext cx="7822200" cy="3274563"/>
          </a:xfrm>
          <a:prstGeom prst="rect">
            <a:avLst/>
          </a:prstGeom>
          <a:noFill/>
          <a:ln>
            <a:noFill/>
          </a:ln>
        </p:spPr>
      </p:pic>
      <p:sp>
        <p:nvSpPr>
          <p:cNvPr id="223" name="Google Shape;223;p42"/>
          <p:cNvSpPr txBox="1"/>
          <p:nvPr>
            <p:ph idx="1" type="body"/>
          </p:nvPr>
        </p:nvSpPr>
        <p:spPr>
          <a:xfrm flipH="1">
            <a:off x="457200" y="5222625"/>
            <a:ext cx="7822200" cy="627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Sample mean: (8+6+10+4+5+3+5+6+6+6) / 10 = 5.9</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idx="1" type="body"/>
          </p:nvPr>
        </p:nvSpPr>
        <p:spPr>
          <a:xfrm flipH="1">
            <a:off x="457200" y="1295400"/>
            <a:ext cx="7822200" cy="24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What you just constructed is called a </a:t>
            </a:r>
            <a:r>
              <a:rPr i="1" lang="en" sz="2200">
                <a:solidFill>
                  <a:schemeClr val="accent1"/>
                </a:solidFill>
              </a:rPr>
              <a:t>sampling distribution</a:t>
            </a:r>
            <a:r>
              <a:rPr lang="en" sz="2200"/>
              <a: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
        <p:nvSpPr>
          <p:cNvPr id="229" name="Google Shape;229;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distribution</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We are often interested in </a:t>
            </a:r>
            <a:r>
              <a:rPr i="1" lang="en" sz="1900">
                <a:solidFill>
                  <a:schemeClr val="accent1"/>
                </a:solidFill>
              </a:rPr>
              <a:t>population parameters</a:t>
            </a:r>
            <a:r>
              <a:rPr lang="en" sz="1900"/>
              <a:t>.</a:t>
            </a:r>
            <a:endParaRPr sz="1900"/>
          </a:p>
          <a:p>
            <a:pPr indent="-349250" lvl="0" marL="457200" rtl="0" algn="l">
              <a:lnSpc>
                <a:spcPct val="115000"/>
              </a:lnSpc>
              <a:spcBef>
                <a:spcPts val="0"/>
              </a:spcBef>
              <a:spcAft>
                <a:spcPts val="0"/>
              </a:spcAft>
              <a:buSzPts val="1900"/>
              <a:buChar char="●"/>
            </a:pPr>
            <a:r>
              <a:rPr lang="en" sz="1900"/>
              <a:t>Since complete populations are difficult (or impossible) to collect data on, we use </a:t>
            </a:r>
            <a:r>
              <a:rPr i="1" lang="en" sz="1900">
                <a:solidFill>
                  <a:schemeClr val="accent1"/>
                </a:solidFill>
              </a:rPr>
              <a:t>sample statistics</a:t>
            </a:r>
            <a:r>
              <a:rPr lang="en" sz="1900"/>
              <a:t> as </a:t>
            </a:r>
            <a:r>
              <a:rPr i="1" lang="en" sz="1900">
                <a:solidFill>
                  <a:schemeClr val="accent1"/>
                </a:solidFill>
              </a:rPr>
              <a:t>point estimates</a:t>
            </a:r>
            <a:r>
              <a:rPr lang="en" sz="1900"/>
              <a:t> for the unknown population parameters of interest.</a:t>
            </a:r>
            <a:endParaRPr sz="1900"/>
          </a:p>
          <a:p>
            <a:pPr indent="-349250" lvl="0" marL="457200" rtl="0" algn="l">
              <a:lnSpc>
                <a:spcPct val="115000"/>
              </a:lnSpc>
              <a:spcBef>
                <a:spcPts val="0"/>
              </a:spcBef>
              <a:spcAft>
                <a:spcPts val="0"/>
              </a:spcAft>
              <a:buSzPts val="1900"/>
              <a:buChar char="●"/>
            </a:pPr>
            <a:r>
              <a:rPr lang="en" sz="1900"/>
              <a:t>Sample statistics vary from sample to sample.</a:t>
            </a:r>
            <a:endParaRPr sz="1900"/>
          </a:p>
          <a:p>
            <a:pPr indent="-349250" lvl="0" marL="457200" rtl="0" algn="l">
              <a:lnSpc>
                <a:spcPct val="115000"/>
              </a:lnSpc>
              <a:spcBef>
                <a:spcPts val="0"/>
              </a:spcBef>
              <a:spcAft>
                <a:spcPts val="0"/>
              </a:spcAft>
              <a:buSzPts val="1900"/>
              <a:buChar char="●"/>
            </a:pPr>
            <a:r>
              <a:rPr lang="en" sz="1900"/>
              <a:t>Quantifying how sample statistics vary provides a way to estimate the </a:t>
            </a:r>
            <a:r>
              <a:rPr i="1" lang="en" sz="1900">
                <a:solidFill>
                  <a:schemeClr val="accent1"/>
                </a:solidFill>
              </a:rPr>
              <a:t>margin of error</a:t>
            </a:r>
            <a:r>
              <a:rPr lang="en" sz="1900"/>
              <a:t> associated with our point estimate.</a:t>
            </a:r>
            <a:endParaRPr sz="1900"/>
          </a:p>
          <a:p>
            <a:pPr indent="-349250" lvl="0" marL="457200" rtl="0" algn="l">
              <a:lnSpc>
                <a:spcPct val="115000"/>
              </a:lnSpc>
              <a:spcBef>
                <a:spcPts val="0"/>
              </a:spcBef>
              <a:spcAft>
                <a:spcPts val="0"/>
              </a:spcAft>
              <a:buSzPts val="1900"/>
              <a:buChar char="●"/>
            </a:pPr>
            <a:r>
              <a:rPr lang="en" sz="1900"/>
              <a:t>But before we get to quantifying the variability among samples, let's try to understand how and why point estimates vary from sample to sample.</a:t>
            </a:r>
            <a:endParaRPr sz="1900"/>
          </a:p>
        </p:txBody>
      </p:sp>
      <p:sp>
        <p:nvSpPr>
          <p:cNvPr id="58" name="Google Shape;58;p17"/>
          <p:cNvSpPr txBox="1"/>
          <p:nvPr>
            <p:ph idx="1" type="body"/>
          </p:nvPr>
        </p:nvSpPr>
        <p:spPr>
          <a:xfrm flipH="1">
            <a:off x="457075" y="4724275"/>
            <a:ext cx="7822200" cy="12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Suppose we randomly sample 1,000 adults from each state in the US. Would you expect the sample means of their heights to be the same, somewhat different, or very different?</a:t>
            </a:r>
            <a:endParaRPr sz="1900">
              <a:solidFill>
                <a:schemeClr val="accent1"/>
              </a:solidFill>
            </a:endParaRPr>
          </a:p>
        </p:txBody>
      </p:sp>
      <p:sp>
        <p:nvSpPr>
          <p:cNvPr id="59" name="Google Shape;59;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Parameter estimation</a:t>
            </a:r>
            <a:endParaRPr>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idx="1" type="body"/>
          </p:nvPr>
        </p:nvSpPr>
        <p:spPr>
          <a:xfrm flipH="1">
            <a:off x="457200" y="1295400"/>
            <a:ext cx="7822200" cy="24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What you just constructed is called a </a:t>
            </a:r>
            <a:r>
              <a:rPr i="1" lang="en" sz="2200">
                <a:solidFill>
                  <a:schemeClr val="accent1"/>
                </a:solidFill>
              </a:rPr>
              <a:t>sampling distribution</a:t>
            </a:r>
            <a:r>
              <a:rPr lang="en" sz="2200"/>
              <a: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What is the shape and center of this distribution? Based on this distribution, what do you think is the true population average?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
        <p:nvSpPr>
          <p:cNvPr id="235" name="Google Shape;235;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distribution</a:t>
            </a:r>
            <a:endParaRPr>
              <a:solidFill>
                <a:schemeClr val="accen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flipH="1">
            <a:off x="457200" y="1295400"/>
            <a:ext cx="7822200" cy="24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What you just constructed is called a </a:t>
            </a:r>
            <a:r>
              <a:rPr i="1" lang="en" sz="2200">
                <a:solidFill>
                  <a:schemeClr val="accent1"/>
                </a:solidFill>
              </a:rPr>
              <a:t>sampling distribution</a:t>
            </a:r>
            <a:r>
              <a:rPr lang="en" sz="2200"/>
              <a: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What is the shape and center of this distribution? Based on this distribution, what do you think is the true population average?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solidFill>
                  <a:srgbClr val="FF9900"/>
                </a:solidFill>
              </a:rPr>
              <a:t>Approximately 5.39, the true population mean.</a:t>
            </a:r>
            <a:endParaRPr i="1" sz="2200">
              <a:solidFill>
                <a:srgbClr val="FF9900"/>
              </a:solidFill>
            </a:endParaRPr>
          </a:p>
        </p:txBody>
      </p:sp>
      <p:sp>
        <p:nvSpPr>
          <p:cNvPr id="241" name="Google Shape;241;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Sampling distribution</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6"/>
          <p:cNvSpPr txBox="1"/>
          <p:nvPr>
            <p:ph idx="1" type="body"/>
          </p:nvPr>
        </p:nvSpPr>
        <p:spPr>
          <a:xfrm flipH="1">
            <a:off x="457200" y="3559600"/>
            <a:ext cx="7822200" cy="920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lang="en" sz="1900"/>
              <a:t>It wasn't a coincidence that the sampling distribution we saw earlier was symmetric, and centered at the true population mean.</a:t>
            </a:r>
            <a:endParaRPr sz="1900"/>
          </a:p>
          <a:p>
            <a:pPr indent="-349250" lvl="0" marL="457200" rtl="0" algn="l">
              <a:lnSpc>
                <a:spcPct val="115000"/>
              </a:lnSpc>
              <a:spcBef>
                <a:spcPts val="0"/>
              </a:spcBef>
              <a:spcAft>
                <a:spcPts val="0"/>
              </a:spcAft>
              <a:buSzPts val="1900"/>
              <a:buChar char="●"/>
            </a:pPr>
            <a:r>
              <a:rPr lang="en" sz="1900"/>
              <a:t>We won't go through a detailed proof of why </a:t>
            </a:r>
            <a:r>
              <a:rPr i="1" lang="en" sz="1900"/>
              <a:t>SE = σ / √n</a:t>
            </a:r>
            <a:r>
              <a:rPr lang="en" sz="1900"/>
              <a:t>, but note that as </a:t>
            </a:r>
            <a:r>
              <a:rPr i="1" lang="en" sz="1900"/>
              <a:t>n</a:t>
            </a:r>
            <a:r>
              <a:rPr lang="en" sz="1900"/>
              <a:t> increases </a:t>
            </a:r>
            <a:r>
              <a:rPr i="1" lang="en" sz="1900"/>
              <a:t>SE</a:t>
            </a:r>
            <a:r>
              <a:rPr lang="en" sz="1900"/>
              <a:t> decreases. </a:t>
            </a:r>
            <a:endParaRPr sz="1900"/>
          </a:p>
          <a:p>
            <a:pPr indent="-349250" lvl="1" marL="914400" rtl="0" algn="l">
              <a:lnSpc>
                <a:spcPct val="115000"/>
              </a:lnSpc>
              <a:spcBef>
                <a:spcPts val="0"/>
              </a:spcBef>
              <a:spcAft>
                <a:spcPts val="0"/>
              </a:spcAft>
              <a:buSzPts val="1900"/>
              <a:buChar char="○"/>
            </a:pPr>
            <a:r>
              <a:rPr lang="en" sz="1900"/>
              <a:t>As the sample size increases we would expect samples to yield more consistent sample means, hence the variability among the sample means would be lower.</a:t>
            </a:r>
            <a:endParaRPr sz="1900"/>
          </a:p>
        </p:txBody>
      </p:sp>
      <p:sp>
        <p:nvSpPr>
          <p:cNvPr id="247" name="Google Shape;247;p46"/>
          <p:cNvSpPr txBox="1"/>
          <p:nvPr>
            <p:ph idx="1" type="body"/>
          </p:nvPr>
        </p:nvSpPr>
        <p:spPr>
          <a:xfrm flipH="1">
            <a:off x="457200" y="1295400"/>
            <a:ext cx="7822200" cy="92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The distribution of the sample mean is well approximated by a normal model:</a:t>
            </a:r>
            <a:endParaRPr sz="1900"/>
          </a:p>
        </p:txBody>
      </p:sp>
      <p:sp>
        <p:nvSpPr>
          <p:cNvPr id="248" name="Google Shape;248;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Central Limit Theorem</a:t>
            </a:r>
            <a:endParaRPr>
              <a:solidFill>
                <a:schemeClr val="accent1"/>
              </a:solidFill>
            </a:endParaRPr>
          </a:p>
        </p:txBody>
      </p:sp>
      <p:sp>
        <p:nvSpPr>
          <p:cNvPr id="249" name="Google Shape;249;p46"/>
          <p:cNvSpPr txBox="1"/>
          <p:nvPr>
            <p:ph idx="1" type="body"/>
          </p:nvPr>
        </p:nvSpPr>
        <p:spPr>
          <a:xfrm flipH="1">
            <a:off x="457200" y="2721575"/>
            <a:ext cx="7822200" cy="92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where </a:t>
            </a:r>
            <a:r>
              <a:rPr i="1" lang="en" sz="1900"/>
              <a:t>SE</a:t>
            </a:r>
            <a:r>
              <a:rPr lang="en" sz="1900"/>
              <a:t> is represents </a:t>
            </a:r>
            <a:r>
              <a:rPr i="1" lang="en" sz="1900">
                <a:solidFill>
                  <a:schemeClr val="accent1"/>
                </a:solidFill>
              </a:rPr>
              <a:t>standard error</a:t>
            </a:r>
            <a:r>
              <a:rPr lang="en" sz="1900"/>
              <a:t>, which is defined as the standard deviation of the sampling distribution. If </a:t>
            </a:r>
            <a:r>
              <a:rPr i="1" lang="en" sz="1900"/>
              <a:t>σ</a:t>
            </a:r>
            <a:r>
              <a:rPr lang="en" sz="1900"/>
              <a:t> is unknown, use </a:t>
            </a:r>
            <a:r>
              <a:rPr i="1" lang="en" sz="1900"/>
              <a:t>s</a:t>
            </a:r>
            <a:r>
              <a:rPr lang="en" sz="1900"/>
              <a:t>.</a:t>
            </a:r>
            <a:endParaRPr sz="1900"/>
          </a:p>
        </p:txBody>
      </p:sp>
      <p:pic>
        <p:nvPicPr>
          <p:cNvPr id="250" name="Google Shape;250;p46"/>
          <p:cNvPicPr preferRelativeResize="0"/>
          <p:nvPr/>
        </p:nvPicPr>
        <p:blipFill>
          <a:blip r:embed="rId3">
            <a:alphaModFix/>
          </a:blip>
          <a:stretch>
            <a:fillRect/>
          </a:stretch>
        </p:blipFill>
        <p:spPr>
          <a:xfrm>
            <a:off x="1983773" y="1801473"/>
            <a:ext cx="3870504" cy="920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CLT - conditions</a:t>
            </a:r>
            <a:endParaRPr>
              <a:solidFill>
                <a:schemeClr val="accent1"/>
              </a:solidFill>
            </a:endParaRPr>
          </a:p>
        </p:txBody>
      </p:sp>
      <p:sp>
        <p:nvSpPr>
          <p:cNvPr id="256" name="Google Shape;256;p47"/>
          <p:cNvSpPr txBox="1"/>
          <p:nvPr>
            <p:ph idx="1" type="body"/>
          </p:nvPr>
        </p:nvSpPr>
        <p:spPr>
          <a:xfrm flipH="1">
            <a:off x="457200" y="1295400"/>
            <a:ext cx="7822200" cy="220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Certain conditions must be met for the CLT to apply:</a:t>
            </a:r>
            <a:endParaRPr sz="19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i="1" lang="en" sz="1900">
                <a:solidFill>
                  <a:schemeClr val="accent1"/>
                </a:solidFill>
              </a:rPr>
              <a:t>Independence</a:t>
            </a:r>
            <a:r>
              <a:rPr lang="en" sz="1900">
                <a:solidFill>
                  <a:schemeClr val="accent1"/>
                </a:solidFill>
              </a:rPr>
              <a:t>:</a:t>
            </a:r>
            <a:r>
              <a:rPr lang="en" sz="1900"/>
              <a:t> Sampled observations must be independent. This is difficult to verify, but is more likely if</a:t>
            </a:r>
            <a:endParaRPr sz="1900"/>
          </a:p>
          <a:p>
            <a:pPr indent="-349250" lvl="0" marL="457200" rtl="0" algn="l">
              <a:lnSpc>
                <a:spcPct val="115000"/>
              </a:lnSpc>
              <a:spcBef>
                <a:spcPts val="0"/>
              </a:spcBef>
              <a:spcAft>
                <a:spcPts val="0"/>
              </a:spcAft>
              <a:buSzPts val="1900"/>
              <a:buChar char="●"/>
            </a:pPr>
            <a:r>
              <a:rPr lang="en" sz="1900"/>
              <a:t>random sampling / assignment is used, and</a:t>
            </a:r>
            <a:endParaRPr sz="1900"/>
          </a:p>
          <a:p>
            <a:pPr indent="-349250" lvl="0" marL="457200" rtl="0" algn="l">
              <a:lnSpc>
                <a:spcPct val="115000"/>
              </a:lnSpc>
              <a:spcBef>
                <a:spcPts val="0"/>
              </a:spcBef>
              <a:spcAft>
                <a:spcPts val="0"/>
              </a:spcAft>
              <a:buSzPts val="1900"/>
              <a:buChar char="●"/>
            </a:pPr>
            <a:r>
              <a:rPr lang="en" sz="1900"/>
              <a:t>if sampling without replacement, n &lt; 10% of the population.</a:t>
            </a:r>
            <a:endParaRPr sz="1900"/>
          </a:p>
          <a:p>
            <a:pPr indent="0" lvl="0" marL="0" rtl="0" algn="l">
              <a:lnSpc>
                <a:spcPct val="115000"/>
              </a:lnSpc>
              <a:spcBef>
                <a:spcPts val="0"/>
              </a:spcBef>
              <a:spcAft>
                <a:spcPts val="0"/>
              </a:spcAft>
              <a:buNone/>
            </a:pPr>
            <a:r>
              <a:t/>
            </a: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idx="1" type="body"/>
          </p:nvPr>
        </p:nvSpPr>
        <p:spPr>
          <a:xfrm flipH="1">
            <a:off x="457200" y="3325150"/>
            <a:ext cx="7822200" cy="92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sz="1900">
                <a:solidFill>
                  <a:schemeClr val="accent1"/>
                </a:solidFill>
              </a:rPr>
              <a:t>Sample size / skew</a:t>
            </a:r>
            <a:r>
              <a:rPr lang="en" sz="1900">
                <a:solidFill>
                  <a:schemeClr val="accent1"/>
                </a:solidFill>
              </a:rPr>
              <a:t>:</a:t>
            </a:r>
            <a:r>
              <a:rPr lang="en" sz="1900"/>
              <a:t> Either the population distribution is normal, or if the population distribution is skewed, the sample size is large.</a:t>
            </a:r>
            <a:endParaRPr sz="1900"/>
          </a:p>
          <a:p>
            <a:pPr indent="-349250" lvl="0" marL="457200" rtl="0" algn="l">
              <a:lnSpc>
                <a:spcPct val="115000"/>
              </a:lnSpc>
              <a:spcBef>
                <a:spcPts val="0"/>
              </a:spcBef>
              <a:spcAft>
                <a:spcPts val="0"/>
              </a:spcAft>
              <a:buSzPts val="1900"/>
              <a:buChar char="●"/>
            </a:pPr>
            <a:r>
              <a:rPr lang="en" sz="1900"/>
              <a:t>the more skewed the population distribution, the larger sample size we need for the CLT to apply</a:t>
            </a:r>
            <a:endParaRPr sz="1900"/>
          </a:p>
          <a:p>
            <a:pPr indent="-349250" lvl="0" marL="457200" rtl="0" algn="l">
              <a:lnSpc>
                <a:spcPct val="115000"/>
              </a:lnSpc>
              <a:spcBef>
                <a:spcPts val="0"/>
              </a:spcBef>
              <a:spcAft>
                <a:spcPts val="0"/>
              </a:spcAft>
              <a:buSzPts val="1900"/>
              <a:buChar char="●"/>
            </a:pPr>
            <a:r>
              <a:rPr lang="en" sz="1900"/>
              <a:t>for moderately skewed distributions n &gt; 30 is a widely used rule of thumb</a:t>
            </a:r>
            <a:endParaRPr sz="1900"/>
          </a:p>
          <a:p>
            <a:pPr indent="0" lvl="0" marL="0" rtl="0" algn="l">
              <a:lnSpc>
                <a:spcPct val="115000"/>
              </a:lnSpc>
              <a:spcBef>
                <a:spcPts val="0"/>
              </a:spcBef>
              <a:spcAft>
                <a:spcPts val="0"/>
              </a:spcAft>
              <a:buNone/>
            </a:pPr>
            <a:r>
              <a:rPr lang="en" sz="1900"/>
              <a:t>This is also difficult to verify for the population, but we can check it using the sample data, and assume that the sample mirrors the population.</a:t>
            </a:r>
            <a:endParaRPr sz="1900"/>
          </a:p>
        </p:txBody>
      </p:sp>
      <p:sp>
        <p:nvSpPr>
          <p:cNvPr id="262" name="Google Shape;262;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CLT - conditions</a:t>
            </a:r>
            <a:endParaRPr>
              <a:solidFill>
                <a:schemeClr val="accent1"/>
              </a:solidFill>
            </a:endParaRPr>
          </a:p>
        </p:txBody>
      </p:sp>
      <p:sp>
        <p:nvSpPr>
          <p:cNvPr id="263" name="Google Shape;263;p48"/>
          <p:cNvSpPr txBox="1"/>
          <p:nvPr>
            <p:ph idx="1" type="body"/>
          </p:nvPr>
        </p:nvSpPr>
        <p:spPr>
          <a:xfrm flipH="1">
            <a:off x="457200" y="1295400"/>
            <a:ext cx="7822200" cy="220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Certain conditions must be met for the CLT to apply:</a:t>
            </a:r>
            <a:endParaRPr sz="19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i="1" lang="en" sz="1900">
                <a:solidFill>
                  <a:schemeClr val="accent1"/>
                </a:solidFill>
              </a:rPr>
              <a:t>Independence</a:t>
            </a:r>
            <a:r>
              <a:rPr lang="en" sz="1900">
                <a:solidFill>
                  <a:schemeClr val="accent1"/>
                </a:solidFill>
              </a:rPr>
              <a:t>:</a:t>
            </a:r>
            <a:r>
              <a:rPr lang="en" sz="1900"/>
              <a:t> Sampled observations must be independent. This is difficult to verify, but is more likely if</a:t>
            </a:r>
            <a:endParaRPr sz="1900"/>
          </a:p>
          <a:p>
            <a:pPr indent="-349250" lvl="0" marL="457200" rtl="0" algn="l">
              <a:lnSpc>
                <a:spcPct val="115000"/>
              </a:lnSpc>
              <a:spcBef>
                <a:spcPts val="0"/>
              </a:spcBef>
              <a:spcAft>
                <a:spcPts val="0"/>
              </a:spcAft>
              <a:buSzPts val="1900"/>
              <a:buChar char="●"/>
            </a:pPr>
            <a:r>
              <a:rPr lang="en" sz="1900"/>
              <a:t>random sampling / assignment is used, and</a:t>
            </a:r>
            <a:endParaRPr sz="1900"/>
          </a:p>
          <a:p>
            <a:pPr indent="-349250" lvl="0" marL="457200" rtl="0" algn="l">
              <a:lnSpc>
                <a:spcPct val="115000"/>
              </a:lnSpc>
              <a:spcBef>
                <a:spcPts val="0"/>
              </a:spcBef>
              <a:spcAft>
                <a:spcPts val="0"/>
              </a:spcAft>
              <a:buSzPts val="1900"/>
              <a:buChar char="●"/>
            </a:pPr>
            <a:r>
              <a:rPr lang="en" sz="1900"/>
              <a:t>if sampling without replacement, n &lt; 10% of the population.</a:t>
            </a:r>
            <a:endParaRPr sz="1900"/>
          </a:p>
          <a:p>
            <a:pPr indent="0" lvl="0" marL="0" rtl="0" algn="l">
              <a:lnSpc>
                <a:spcPct val="115000"/>
              </a:lnSpc>
              <a:spcBef>
                <a:spcPts val="0"/>
              </a:spcBef>
              <a:spcAft>
                <a:spcPts val="0"/>
              </a:spcAft>
              <a:buNone/>
            </a:pPr>
            <a:r>
              <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8"/>
          <p:cNvSpPr txBox="1"/>
          <p:nvPr>
            <p:ph idx="1" type="body"/>
          </p:nvPr>
        </p:nvSpPr>
        <p:spPr>
          <a:xfrm flipH="1">
            <a:off x="457200" y="1352525"/>
            <a:ext cx="7822200" cy="12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Suppose we randomly sample 1,000 adults from each state in the US. Would you expect the sample means of their heights to be the same, somewhat different, or very different?</a:t>
            </a:r>
            <a:endParaRPr sz="19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9"/>
          <p:cNvSpPr txBox="1"/>
          <p:nvPr>
            <p:ph idx="1" type="body"/>
          </p:nvPr>
        </p:nvSpPr>
        <p:spPr>
          <a:xfrm flipH="1">
            <a:off x="457200" y="1352525"/>
            <a:ext cx="7822200" cy="12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Suppose we randomly sample 1,000 adults from each state in the US. Would you expect the sample means of their heights to be the same, somewhat different, or very different?</a:t>
            </a:r>
            <a:endParaRPr sz="1900">
              <a:solidFill>
                <a:schemeClr val="accent1"/>
              </a:solidFill>
            </a:endParaRPr>
          </a:p>
        </p:txBody>
      </p:sp>
      <p:sp>
        <p:nvSpPr>
          <p:cNvPr id="70" name="Google Shape;70;p19"/>
          <p:cNvSpPr txBox="1"/>
          <p:nvPr>
            <p:ph idx="1" type="body"/>
          </p:nvPr>
        </p:nvSpPr>
        <p:spPr>
          <a:xfrm flipH="1">
            <a:off x="457200" y="2560025"/>
            <a:ext cx="7822200" cy="58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9900"/>
                </a:solidFill>
              </a:rPr>
              <a:t>Not the same, but only somewhat different.</a:t>
            </a:r>
            <a:endParaRPr sz="19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0"/>
          <p:cNvSpPr txBox="1"/>
          <p:nvPr>
            <p:ph idx="1" type="body"/>
          </p:nvPr>
        </p:nvSpPr>
        <p:spPr>
          <a:xfrm flipH="1">
            <a:off x="457200" y="6189775"/>
            <a:ext cx="8229600" cy="41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u="sng">
                <a:solidFill>
                  <a:schemeClr val="hlink"/>
                </a:solidFill>
                <a:hlinkClick r:id="rId3"/>
              </a:rPr>
              <a:t>http://pewresearch.org/pubs/2191/young-adults-workers-labor-market-pay-careers-advancement-recession</a:t>
            </a:r>
            <a:endParaRPr sz="1300">
              <a:solidFill>
                <a:srgbClr val="000000"/>
              </a:solidFill>
            </a:endParaRPr>
          </a:p>
        </p:txBody>
      </p:sp>
      <p:pic>
        <p:nvPicPr>
          <p:cNvPr id="76" name="Google Shape;76;p20"/>
          <p:cNvPicPr preferRelativeResize="0"/>
          <p:nvPr/>
        </p:nvPicPr>
        <p:blipFill>
          <a:blip r:embed="rId4">
            <a:alphaModFix/>
          </a:blip>
          <a:stretch>
            <a:fillRect/>
          </a:stretch>
        </p:blipFill>
        <p:spPr>
          <a:xfrm>
            <a:off x="550975" y="569275"/>
            <a:ext cx="7010400" cy="990600"/>
          </a:xfrm>
          <a:prstGeom prst="rect">
            <a:avLst/>
          </a:prstGeom>
          <a:noFill/>
          <a:ln>
            <a:noFill/>
          </a:ln>
        </p:spPr>
      </p:pic>
      <p:pic>
        <p:nvPicPr>
          <p:cNvPr id="77" name="Google Shape;77;p20"/>
          <p:cNvPicPr preferRelativeResize="0"/>
          <p:nvPr/>
        </p:nvPicPr>
        <p:blipFill>
          <a:blip r:embed="rId5">
            <a:alphaModFix/>
          </a:blip>
          <a:stretch>
            <a:fillRect/>
          </a:stretch>
        </p:blipFill>
        <p:spPr>
          <a:xfrm>
            <a:off x="550975" y="1817763"/>
            <a:ext cx="6915150" cy="1114425"/>
          </a:xfrm>
          <a:prstGeom prst="rect">
            <a:avLst/>
          </a:prstGeom>
          <a:noFill/>
          <a:ln>
            <a:noFill/>
          </a:ln>
        </p:spPr>
      </p:pic>
      <p:pic>
        <p:nvPicPr>
          <p:cNvPr id="78" name="Google Shape;78;p20"/>
          <p:cNvPicPr preferRelativeResize="0"/>
          <p:nvPr/>
        </p:nvPicPr>
        <p:blipFill>
          <a:blip r:embed="rId6">
            <a:alphaModFix/>
          </a:blip>
          <a:stretch>
            <a:fillRect/>
          </a:stretch>
        </p:blipFill>
        <p:spPr>
          <a:xfrm>
            <a:off x="550963" y="2932200"/>
            <a:ext cx="6886575" cy="264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1"/>
          <p:cNvSpPr txBox="1"/>
          <p:nvPr>
            <p:ph idx="1" type="body"/>
          </p:nvPr>
        </p:nvSpPr>
        <p:spPr>
          <a:xfrm flipH="1">
            <a:off x="457200" y="4021025"/>
            <a:ext cx="8229600" cy="221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rgbClr val="000000"/>
                </a:solidFill>
              </a:rPr>
              <a:t>41% ± 2.9%: We are 95% confident that 38.1% to 43.9% of the public believe young adults, rather than middle-aged or older adults, are having the toughest time in today's economy.</a:t>
            </a:r>
            <a:endParaRPr sz="1900">
              <a:solidFill>
                <a:srgbClr val="000000"/>
              </a:solidFill>
            </a:endParaRPr>
          </a:p>
          <a:p>
            <a:pPr indent="0" lvl="0" marL="0" rtl="0" algn="l">
              <a:lnSpc>
                <a:spcPct val="115000"/>
              </a:lnSpc>
              <a:spcBef>
                <a:spcPts val="1000"/>
              </a:spcBef>
              <a:spcAft>
                <a:spcPts val="0"/>
              </a:spcAft>
              <a:buNone/>
            </a:pPr>
            <a:r>
              <a:rPr lang="en" sz="1900">
                <a:solidFill>
                  <a:srgbClr val="000000"/>
                </a:solidFill>
              </a:rPr>
              <a:t>49% ± 4.4%: We are 95% confident that 44.6% to 53.4% of 18-34 years olds have taken a job they didn't want just to pay the bills.</a:t>
            </a:r>
            <a:endParaRPr sz="1900">
              <a:solidFill>
                <a:srgbClr val="000000"/>
              </a:solidFill>
            </a:endParaRPr>
          </a:p>
        </p:txBody>
      </p:sp>
      <p:sp>
        <p:nvSpPr>
          <p:cNvPr id="84" name="Google Shape;84;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Margin of error</a:t>
            </a:r>
            <a:endParaRPr>
              <a:solidFill>
                <a:schemeClr val="accent1"/>
              </a:solidFill>
            </a:endParaRPr>
          </a:p>
        </p:txBody>
      </p:sp>
      <p:pic>
        <p:nvPicPr>
          <p:cNvPr id="85" name="Google Shape;85;p21"/>
          <p:cNvPicPr preferRelativeResize="0"/>
          <p:nvPr/>
        </p:nvPicPr>
        <p:blipFill>
          <a:blip r:embed="rId3">
            <a:alphaModFix/>
          </a:blip>
          <a:stretch>
            <a:fillRect/>
          </a:stretch>
        </p:blipFill>
        <p:spPr>
          <a:xfrm>
            <a:off x="515813" y="1386613"/>
            <a:ext cx="6943725" cy="2390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2"/>
          <p:cNvSpPr txBox="1"/>
          <p:nvPr>
            <p:ph idx="1" type="body"/>
          </p:nvPr>
        </p:nvSpPr>
        <p:spPr>
          <a:xfrm flipH="1">
            <a:off x="457200" y="1352525"/>
            <a:ext cx="7822200" cy="12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Suppose the proportion of American adults who support the expansion of solar energy is p = 0.88, which is our parameter of interest. Is a randomly selected American adult more or less likely to support the expansion of solar energy?</a:t>
            </a:r>
            <a:endParaRPr sz="19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3"/>
          <p:cNvSpPr txBox="1"/>
          <p:nvPr>
            <p:ph idx="1" type="body"/>
          </p:nvPr>
        </p:nvSpPr>
        <p:spPr>
          <a:xfrm flipH="1">
            <a:off x="457200" y="1352525"/>
            <a:ext cx="7822200" cy="120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Suppose the proportion of American adults who support the expansion of solar energy is p = 0.88, which is our parameter of interest. Is a randomly selected American adult more or less likely to support the expansion of solar energy?</a:t>
            </a:r>
            <a:endParaRPr sz="1900">
              <a:solidFill>
                <a:schemeClr val="accent1"/>
              </a:solidFill>
            </a:endParaRPr>
          </a:p>
        </p:txBody>
      </p:sp>
      <p:sp>
        <p:nvSpPr>
          <p:cNvPr id="96" name="Google Shape;96;p23"/>
          <p:cNvSpPr txBox="1"/>
          <p:nvPr>
            <p:ph idx="1" type="body"/>
          </p:nvPr>
        </p:nvSpPr>
        <p:spPr>
          <a:xfrm flipH="1">
            <a:off x="457200" y="3135900"/>
            <a:ext cx="7822200" cy="58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FF9900"/>
                </a:solidFill>
              </a:rPr>
              <a:t>More likely.</a:t>
            </a:r>
            <a:endParaRPr sz="19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