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79ac18b5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79ac18b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5f8f548b73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8f548b7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5f8f548b73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f8f548b73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f8f548b73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f8f548b7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5f8f548b73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f8f548b7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5f9f32732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f9f3273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5f8f548b73_0_12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f8f548b7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9b066a1b_0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9b066a1b_0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79a594b6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79a594b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79a594b6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79a594b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79a594b63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79a594b6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9b066a1b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9b066a1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9a594b63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9a594b6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5098262_0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a5098262_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9a594b63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9a594b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a5098262_0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a5098262_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79a594b63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79a594b6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79a594b63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79a594b6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a5098262_0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a5098262_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a5098262_0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a5098262_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79a594b63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79a594b6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79a594b63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79a594b6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9b066a1b_0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9b066a1b_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79a594b63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79a594b6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a5098249_0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a5098249_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5098262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5098262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79a594b63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79a594b6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5f8f548b7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f8f548b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5f8f548b73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5f8f548b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5f8f548b73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f8f548b7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f8f548b73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f8f548b7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5f8f548b73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5f8f548b7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5f8f548b73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f8f548b7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hyperlink" Target="http://web.as.uky.edu/statistics/users/earo227/misc/garfield_weather.gif"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www.flickr.com/photos/fischerfotos/7439791462" TargetMode="External"/><Relationship Id="rId4" Type="http://schemas.openxmlformats.org/officeDocument/2006/relationships/hyperlink" Target="http://www.flickr.com/photos/clearlydived/7029109617" TargetMode="External"/><Relationship Id="rId5" Type="http://schemas.openxmlformats.org/officeDocument/2006/relationships/image" Target="../media/image3.jpg"/><Relationship Id="rId6"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hyperlink" Target="http://web.as.uky.edu/statistics/users/earo227/misc/garfield_weather.gif" TargetMode="Externa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15"/>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46" name="Google Shape;46;p15"/>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47" name="Google Shape;47;p15"/>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4"/>
          <p:cNvSpPr txBox="1"/>
          <p:nvPr>
            <p:ph idx="1" type="body"/>
          </p:nvPr>
        </p:nvSpPr>
        <p:spPr>
          <a:xfrm flipH="1">
            <a:off x="457075" y="1384100"/>
            <a:ext cx="7822200" cy="46725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solidFill>
                  <a:schemeClr val="dk2"/>
                </a:solidFill>
              </a:rPr>
              <a:t>point estimate ± z</a:t>
            </a:r>
            <a:r>
              <a:rPr baseline="30000" lang="en" sz="1900">
                <a:solidFill>
                  <a:schemeClr val="dk2"/>
                </a:solidFill>
              </a:rPr>
              <a:t>★</a:t>
            </a:r>
            <a:r>
              <a:rPr lang="en" sz="1900">
                <a:solidFill>
                  <a:schemeClr val="dk2"/>
                </a:solidFill>
              </a:rPr>
              <a:t> × SE</a:t>
            </a:r>
            <a:endParaRPr sz="1900">
              <a:solidFill>
                <a:schemeClr val="dk2"/>
              </a:solidFill>
            </a:endParaRPr>
          </a:p>
          <a:p>
            <a:pPr indent="-349250" lvl="0" marL="457200" rtl="0" algn="l">
              <a:lnSpc>
                <a:spcPct val="115000"/>
              </a:lnSpc>
              <a:spcBef>
                <a:spcPts val="1000"/>
              </a:spcBef>
              <a:spcAft>
                <a:spcPts val="0"/>
              </a:spcAft>
              <a:buClr>
                <a:schemeClr val="dk2"/>
              </a:buClr>
              <a:buSzPts val="1900"/>
              <a:buChar char="●"/>
            </a:pPr>
            <a:r>
              <a:rPr lang="en" sz="1900">
                <a:solidFill>
                  <a:schemeClr val="dk2"/>
                </a:solidFill>
              </a:rPr>
              <a:t>In a confidence interval, z</a:t>
            </a:r>
            <a:r>
              <a:rPr baseline="30000" lang="en" sz="1900">
                <a:solidFill>
                  <a:schemeClr val="dk2"/>
                </a:solidFill>
              </a:rPr>
              <a:t>★</a:t>
            </a:r>
            <a:r>
              <a:rPr lang="en" sz="1900">
                <a:solidFill>
                  <a:schemeClr val="dk2"/>
                </a:solidFill>
              </a:rPr>
              <a:t> × SE is called the </a:t>
            </a:r>
            <a:r>
              <a:rPr b="1" lang="en" sz="1900">
                <a:solidFill>
                  <a:schemeClr val="dk2"/>
                </a:solidFill>
              </a:rPr>
              <a:t>margin of error</a:t>
            </a:r>
            <a:r>
              <a:rPr lang="en" sz="1900">
                <a:solidFill>
                  <a:schemeClr val="dk2"/>
                </a:solidFill>
              </a:rPr>
              <a:t>, and for a given sample, the margin of error changes as the confidence level changes.</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In order to change the confidence level we need to adjust z</a:t>
            </a:r>
            <a:r>
              <a:rPr baseline="30000" lang="en" sz="1900">
                <a:solidFill>
                  <a:schemeClr val="dk2"/>
                </a:solidFill>
              </a:rPr>
              <a:t>★</a:t>
            </a:r>
            <a:r>
              <a:rPr lang="en" sz="1900">
                <a:solidFill>
                  <a:schemeClr val="dk2"/>
                </a:solidFill>
              </a:rPr>
              <a:t> in the above formula.</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Commonly used confidence levels in practice are 90%, 95%, 98%, and 99%.</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For a 95% confidence interval, z</a:t>
            </a:r>
            <a:r>
              <a:rPr baseline="30000" lang="en" sz="1900">
                <a:solidFill>
                  <a:schemeClr val="dk2"/>
                </a:solidFill>
              </a:rPr>
              <a:t>★</a:t>
            </a:r>
            <a:r>
              <a:rPr lang="en" sz="1900">
                <a:solidFill>
                  <a:schemeClr val="dk2"/>
                </a:solidFill>
              </a:rPr>
              <a:t> = 1.96.</a:t>
            </a:r>
            <a:endParaRPr sz="1900">
              <a:solidFill>
                <a:schemeClr val="dk2"/>
              </a:solidFill>
            </a:endParaRPr>
          </a:p>
          <a:p>
            <a:pPr indent="-349250" lvl="0" marL="457200" rtl="0" algn="l">
              <a:lnSpc>
                <a:spcPct val="115000"/>
              </a:lnSpc>
              <a:spcBef>
                <a:spcPts val="0"/>
              </a:spcBef>
              <a:spcAft>
                <a:spcPts val="0"/>
              </a:spcAft>
              <a:buClr>
                <a:schemeClr val="dk2"/>
              </a:buClr>
              <a:buSzPts val="1900"/>
              <a:buChar char="●"/>
            </a:pPr>
            <a:r>
              <a:rPr lang="en" sz="1900">
                <a:solidFill>
                  <a:schemeClr val="dk2"/>
                </a:solidFill>
              </a:rPr>
              <a:t>However, using the standard normal (z) distribution, it is possible to find the appropriate z</a:t>
            </a:r>
            <a:r>
              <a:rPr baseline="30000" lang="en" sz="1900">
                <a:solidFill>
                  <a:schemeClr val="dk2"/>
                </a:solidFill>
              </a:rPr>
              <a:t>★</a:t>
            </a:r>
            <a:r>
              <a:rPr lang="en" sz="1900">
                <a:solidFill>
                  <a:schemeClr val="dk2"/>
                </a:solidFill>
              </a:rPr>
              <a:t> for any confidence level.</a:t>
            </a:r>
            <a:endParaRPr sz="1900">
              <a:solidFill>
                <a:schemeClr val="dk2"/>
              </a:solidFill>
            </a:endParaRPr>
          </a:p>
        </p:txBody>
      </p:sp>
      <p:sp>
        <p:nvSpPr>
          <p:cNvPr id="113" name="Google Shape;113;p24"/>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Changing the confidence level</a:t>
            </a:r>
            <a:endParaRPr sz="3000">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5"/>
          <p:cNvSpPr txBox="1"/>
          <p:nvPr>
            <p:ph idx="1" type="body"/>
          </p:nvPr>
        </p:nvSpPr>
        <p:spPr>
          <a:xfrm flipH="1">
            <a:off x="457200" y="971525"/>
            <a:ext cx="7822200" cy="372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 Which of the below Z scores is the appropriate z⋆ when calculating a 98% confidence interval?</a:t>
            </a:r>
            <a:endParaRPr sz="1900">
              <a:solidFill>
                <a:schemeClr val="accent1"/>
              </a:solidFill>
            </a:endParaRPr>
          </a:p>
          <a:p>
            <a:pPr indent="0" lvl="0" marL="0" rtl="0" algn="l">
              <a:lnSpc>
                <a:spcPct val="115000"/>
              </a:lnSpc>
              <a:spcBef>
                <a:spcPts val="0"/>
              </a:spcBef>
              <a:spcAft>
                <a:spcPts val="0"/>
              </a:spcAft>
              <a:buNone/>
            </a:pPr>
            <a:r>
              <a:t/>
            </a:r>
            <a:endParaRPr sz="1900">
              <a:solidFill>
                <a:schemeClr val="dk2"/>
              </a:solidFill>
            </a:endParaRPr>
          </a:p>
          <a:p>
            <a:pPr indent="0" lvl="0" marL="0" rtl="0" algn="l">
              <a:lnSpc>
                <a:spcPct val="115000"/>
              </a:lnSpc>
              <a:spcBef>
                <a:spcPts val="0"/>
              </a:spcBef>
              <a:spcAft>
                <a:spcPts val="0"/>
              </a:spcAft>
              <a:buNone/>
            </a:pPr>
            <a:r>
              <a:rPr lang="en" sz="1900">
                <a:solidFill>
                  <a:schemeClr val="dk2"/>
                </a:solidFill>
              </a:rPr>
              <a:t>(a) Z = 2.05			(d) Z = −2.33</a:t>
            </a:r>
            <a:endParaRPr sz="1900">
              <a:solidFill>
                <a:schemeClr val="dk2"/>
              </a:solidFill>
            </a:endParaRPr>
          </a:p>
          <a:p>
            <a:pPr indent="0" lvl="0" marL="0" rtl="0" algn="l">
              <a:lnSpc>
                <a:spcPct val="115000"/>
              </a:lnSpc>
              <a:spcBef>
                <a:spcPts val="0"/>
              </a:spcBef>
              <a:spcAft>
                <a:spcPts val="0"/>
              </a:spcAft>
              <a:buNone/>
            </a:pPr>
            <a:r>
              <a:rPr lang="en" sz="1900">
                <a:solidFill>
                  <a:schemeClr val="dk2"/>
                </a:solidFill>
              </a:rPr>
              <a:t>(b) Z = 1.96			(e) Z = −1.65</a:t>
            </a:r>
            <a:endParaRPr sz="1900">
              <a:solidFill>
                <a:schemeClr val="dk2"/>
              </a:solidFill>
            </a:endParaRPr>
          </a:p>
          <a:p>
            <a:pPr indent="0" lvl="0" marL="0" rtl="0" algn="l">
              <a:lnSpc>
                <a:spcPct val="115000"/>
              </a:lnSpc>
              <a:spcBef>
                <a:spcPts val="0"/>
              </a:spcBef>
              <a:spcAft>
                <a:spcPts val="0"/>
              </a:spcAft>
              <a:buNone/>
            </a:pPr>
            <a:r>
              <a:rPr lang="en" sz="1900">
                <a:solidFill>
                  <a:schemeClr val="dk2"/>
                </a:solidFill>
              </a:rPr>
              <a:t>(c) Z = 2.33</a:t>
            </a:r>
            <a:endParaRPr sz="1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idx="1" type="body"/>
          </p:nvPr>
        </p:nvSpPr>
        <p:spPr>
          <a:xfrm flipH="1">
            <a:off x="457200" y="971525"/>
            <a:ext cx="7822200" cy="372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 Which of the below Z scores is the appropriate z⋆ when calculating a 98% confidence interval?</a:t>
            </a:r>
            <a:endParaRPr sz="1900">
              <a:solidFill>
                <a:schemeClr val="accent1"/>
              </a:solidFill>
            </a:endParaRPr>
          </a:p>
          <a:p>
            <a:pPr indent="0" lvl="0" marL="0" rtl="0" algn="l">
              <a:lnSpc>
                <a:spcPct val="115000"/>
              </a:lnSpc>
              <a:spcBef>
                <a:spcPts val="0"/>
              </a:spcBef>
              <a:spcAft>
                <a:spcPts val="0"/>
              </a:spcAft>
              <a:buNone/>
            </a:pPr>
            <a:r>
              <a:t/>
            </a:r>
            <a:endParaRPr sz="1900">
              <a:solidFill>
                <a:schemeClr val="dk2"/>
              </a:solidFill>
            </a:endParaRPr>
          </a:p>
          <a:p>
            <a:pPr indent="0" lvl="0" marL="0" rtl="0" algn="l">
              <a:lnSpc>
                <a:spcPct val="115000"/>
              </a:lnSpc>
              <a:spcBef>
                <a:spcPts val="0"/>
              </a:spcBef>
              <a:spcAft>
                <a:spcPts val="0"/>
              </a:spcAft>
              <a:buNone/>
            </a:pPr>
            <a:r>
              <a:rPr lang="en" sz="1900">
                <a:solidFill>
                  <a:schemeClr val="dk2"/>
                </a:solidFill>
              </a:rPr>
              <a:t>(a) Z = 2.05			(d) Z = −2.33</a:t>
            </a:r>
            <a:endParaRPr sz="1900">
              <a:solidFill>
                <a:schemeClr val="dk2"/>
              </a:solidFill>
            </a:endParaRPr>
          </a:p>
          <a:p>
            <a:pPr indent="0" lvl="0" marL="0" rtl="0" algn="l">
              <a:lnSpc>
                <a:spcPct val="115000"/>
              </a:lnSpc>
              <a:spcBef>
                <a:spcPts val="0"/>
              </a:spcBef>
              <a:spcAft>
                <a:spcPts val="0"/>
              </a:spcAft>
              <a:buNone/>
            </a:pPr>
            <a:r>
              <a:rPr lang="en" sz="1900">
                <a:solidFill>
                  <a:schemeClr val="dk2"/>
                </a:solidFill>
              </a:rPr>
              <a:t>(b) Z = 1.96			(e) Z = −1.65</a:t>
            </a:r>
            <a:endParaRPr sz="1900">
              <a:solidFill>
                <a:schemeClr val="dk2"/>
              </a:solidFill>
            </a:endParaRPr>
          </a:p>
          <a:p>
            <a:pPr indent="0" lvl="0" marL="0" rtl="0" algn="l">
              <a:lnSpc>
                <a:spcPct val="115000"/>
              </a:lnSpc>
              <a:spcBef>
                <a:spcPts val="0"/>
              </a:spcBef>
              <a:spcAft>
                <a:spcPts val="0"/>
              </a:spcAft>
              <a:buNone/>
            </a:pPr>
            <a:r>
              <a:rPr i="1" lang="en" sz="1900">
                <a:solidFill>
                  <a:srgbClr val="E69138"/>
                </a:solidFill>
              </a:rPr>
              <a:t>(c) Z = 2.33</a:t>
            </a:r>
            <a:endParaRPr i="1" sz="1900">
              <a:solidFill>
                <a:srgbClr val="E69138"/>
              </a:solidFill>
            </a:endParaRPr>
          </a:p>
        </p:txBody>
      </p:sp>
      <p:pic>
        <p:nvPicPr>
          <p:cNvPr id="124" name="Google Shape;124;p26"/>
          <p:cNvPicPr preferRelativeResize="0"/>
          <p:nvPr/>
        </p:nvPicPr>
        <p:blipFill>
          <a:blip r:embed="rId3">
            <a:alphaModFix/>
          </a:blip>
          <a:stretch>
            <a:fillRect/>
          </a:stretch>
        </p:blipFill>
        <p:spPr>
          <a:xfrm>
            <a:off x="1328575" y="3164750"/>
            <a:ext cx="5993202" cy="3276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idx="1" type="body"/>
          </p:nvPr>
        </p:nvSpPr>
        <p:spPr>
          <a:xfrm flipH="1">
            <a:off x="457075" y="1384100"/>
            <a:ext cx="7822200" cy="345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dk2"/>
                </a:solidFill>
              </a:rPr>
              <a:t>Confidence intervals are ...</a:t>
            </a:r>
            <a:endParaRPr sz="1900">
              <a:solidFill>
                <a:schemeClr val="dk2"/>
              </a:solidFill>
            </a:endParaRPr>
          </a:p>
          <a:p>
            <a:pPr indent="-349250" lvl="0" marL="457200" rtl="0" algn="l">
              <a:lnSpc>
                <a:spcPct val="115000"/>
              </a:lnSpc>
              <a:spcBef>
                <a:spcPts val="1000"/>
              </a:spcBef>
              <a:spcAft>
                <a:spcPts val="0"/>
              </a:spcAft>
              <a:buClr>
                <a:schemeClr val="dk2"/>
              </a:buClr>
              <a:buSzPts val="1900"/>
              <a:buChar char="●"/>
            </a:pPr>
            <a:r>
              <a:rPr lang="en" sz="1900">
                <a:solidFill>
                  <a:schemeClr val="dk2"/>
                </a:solidFill>
              </a:rPr>
              <a:t>always about the population</a:t>
            </a:r>
            <a:endParaRPr sz="1900">
              <a:solidFill>
                <a:schemeClr val="dk2"/>
              </a:solidFill>
            </a:endParaRPr>
          </a:p>
          <a:p>
            <a:pPr indent="-349250" lvl="0" marL="457200" rtl="0" algn="l">
              <a:lnSpc>
                <a:spcPct val="115000"/>
              </a:lnSpc>
              <a:spcBef>
                <a:spcPts val="1000"/>
              </a:spcBef>
              <a:spcAft>
                <a:spcPts val="0"/>
              </a:spcAft>
              <a:buClr>
                <a:schemeClr val="dk2"/>
              </a:buClr>
              <a:buSzPts val="1900"/>
              <a:buChar char="●"/>
            </a:pPr>
            <a:r>
              <a:rPr lang="en" sz="1900">
                <a:solidFill>
                  <a:schemeClr val="dk2"/>
                </a:solidFill>
              </a:rPr>
              <a:t>are not probability statements</a:t>
            </a:r>
            <a:endParaRPr sz="1900">
              <a:solidFill>
                <a:schemeClr val="dk2"/>
              </a:solidFill>
            </a:endParaRPr>
          </a:p>
          <a:p>
            <a:pPr indent="-349250" lvl="0" marL="457200" rtl="0" algn="l">
              <a:lnSpc>
                <a:spcPct val="115000"/>
              </a:lnSpc>
              <a:spcBef>
                <a:spcPts val="1000"/>
              </a:spcBef>
              <a:spcAft>
                <a:spcPts val="0"/>
              </a:spcAft>
              <a:buClr>
                <a:schemeClr val="dk2"/>
              </a:buClr>
              <a:buSzPts val="1900"/>
              <a:buChar char="●"/>
            </a:pPr>
            <a:r>
              <a:rPr lang="en" sz="1900">
                <a:solidFill>
                  <a:schemeClr val="dk2"/>
                </a:solidFill>
              </a:rPr>
              <a:t>only about population parameters, not individual observations</a:t>
            </a:r>
            <a:endParaRPr sz="1900">
              <a:solidFill>
                <a:schemeClr val="dk2"/>
              </a:solidFill>
            </a:endParaRPr>
          </a:p>
          <a:p>
            <a:pPr indent="-349250" lvl="0" marL="457200" rtl="0" algn="l">
              <a:lnSpc>
                <a:spcPct val="115000"/>
              </a:lnSpc>
              <a:spcBef>
                <a:spcPts val="1000"/>
              </a:spcBef>
              <a:spcAft>
                <a:spcPts val="1000"/>
              </a:spcAft>
              <a:buClr>
                <a:schemeClr val="dk2"/>
              </a:buClr>
              <a:buSzPts val="1900"/>
              <a:buChar char="●"/>
            </a:pPr>
            <a:r>
              <a:rPr lang="en" sz="1900">
                <a:solidFill>
                  <a:schemeClr val="dk2"/>
                </a:solidFill>
              </a:rPr>
              <a:t>only reliable if the sample statistic they’re based on is an unbiased estimator of the population parameter</a:t>
            </a:r>
            <a:endParaRPr sz="1900">
              <a:solidFill>
                <a:schemeClr val="dk2"/>
              </a:solidFill>
            </a:endParaRPr>
          </a:p>
        </p:txBody>
      </p:sp>
      <p:sp>
        <p:nvSpPr>
          <p:cNvPr id="130" name="Google Shape;130;p27"/>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Interpreting confidence intervals</a:t>
            </a:r>
            <a:endParaRPr sz="300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a:off x="457200" y="2947948"/>
            <a:ext cx="8229600" cy="962100"/>
          </a:xfrm>
          <a:prstGeom prst="rect">
            <a:avLst/>
          </a:prstGeom>
        </p:spPr>
        <p:txBody>
          <a:bodyPr anchorCtr="0" anchor="ctr" bIns="91425" lIns="91425" spcFirstLastPara="1" rIns="91425" wrap="square" tIns="91425">
            <a:noAutofit/>
          </a:bodyPr>
          <a:lstStyle/>
          <a:p>
            <a:pPr indent="0" lvl="0" marL="0" rtl="0" algn="l">
              <a:spcBef>
                <a:spcPts val="360"/>
              </a:spcBef>
              <a:spcAft>
                <a:spcPts val="0"/>
              </a:spcAft>
              <a:buNone/>
            </a:pPr>
            <a:r>
              <a:rPr b="1" lang="en" sz="2800"/>
              <a:t>Extra Slides from the</a:t>
            </a:r>
            <a:br>
              <a:rPr b="1" lang="en" sz="2800"/>
            </a:br>
            <a:r>
              <a:rPr b="1" lang="en" sz="2800"/>
              <a:t>OS3 section on confidence intervals</a:t>
            </a:r>
            <a:endParaRPr b="1" sz="2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A random sample of 50 college students were asked how many exclusive relationships they have been in so far. This sample yielded a mean of 3.2 and a standard deviation of 1.74. Estimate the true average number of exclusive relationships using this sample.</a:t>
            </a:r>
            <a:endParaRPr sz="1900">
              <a:solidFill>
                <a:schemeClr val="accent1"/>
              </a:solidFill>
            </a:endParaRPr>
          </a:p>
          <a:p>
            <a:pPr indent="0" lvl="0" marL="0" rtl="0" algn="l">
              <a:lnSpc>
                <a:spcPct val="115000"/>
              </a:lnSpc>
              <a:spcBef>
                <a:spcPts val="1000"/>
              </a:spcBef>
              <a:spcAft>
                <a:spcPts val="1000"/>
              </a:spcAft>
              <a:buNone/>
            </a:pPr>
            <a:r>
              <a:rPr lang="en" sz="1900"/>
              <a:t>		</a:t>
            </a:r>
            <a:endParaRPr sz="1900"/>
          </a:p>
        </p:txBody>
      </p:sp>
      <p:sp>
        <p:nvSpPr>
          <p:cNvPr id="146" name="Google Shape;146;p30"/>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Average number of exclusive relationships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animEffect filter="fade" transition="in">
                                      <p:cBhvr>
                                        <p:cTn dur="1000"/>
                                        <p:tgtEl>
                                          <p:spTgt spid="1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animEffect filter="fade" transition="in">
                                      <p:cBhvr>
                                        <p:cTn dur="1000"/>
                                        <p:tgtEl>
                                          <p:spTgt spid="14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A random sample of 50 college students were asked how many exclusive relationships they have been in so far. This sample yielded a mean of 3.2 and a standard deviation of 1.74. Estimate the true average number of exclusive relationships using this sample.</a:t>
            </a:r>
            <a:endParaRPr sz="1900">
              <a:solidFill>
                <a:schemeClr val="accent1"/>
              </a:solidFill>
            </a:endParaRPr>
          </a:p>
          <a:p>
            <a:pPr indent="0" lvl="0" marL="0" rtl="0" algn="l">
              <a:lnSpc>
                <a:spcPct val="115000"/>
              </a:lnSpc>
              <a:spcBef>
                <a:spcPts val="1000"/>
              </a:spcBef>
              <a:spcAft>
                <a:spcPts val="0"/>
              </a:spcAft>
              <a:buNone/>
            </a:pPr>
            <a:r>
              <a:rPr lang="en" sz="1900"/>
              <a:t>				          x̄ = 3.2		s = 1.74</a:t>
            </a:r>
            <a:endParaRPr sz="1900"/>
          </a:p>
          <a:p>
            <a:pPr indent="0" lvl="0" marL="0" rtl="0" algn="l">
              <a:lnSpc>
                <a:spcPct val="115000"/>
              </a:lnSpc>
              <a:spcBef>
                <a:spcPts val="1000"/>
              </a:spcBef>
              <a:spcAft>
                <a:spcPts val="1000"/>
              </a:spcAft>
              <a:buNone/>
            </a:pPr>
            <a:r>
              <a:t/>
            </a:r>
            <a:endParaRPr sz="1900"/>
          </a:p>
        </p:txBody>
      </p:sp>
      <p:sp>
        <p:nvSpPr>
          <p:cNvPr id="152" name="Google Shape;152;p31"/>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Average number of exclusive relationships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10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10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1000"/>
                                        <p:tgtEl>
                                          <p:spTgt spid="15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A random sample of 50 college students were asked how many exclusive relationships they have been in so far. This sample yielded a mean of 3.2 and a standard deviation of 1.74. Estimate the true average number of exclusive relationships using this sample.</a:t>
            </a:r>
            <a:endParaRPr sz="1900">
              <a:solidFill>
                <a:schemeClr val="accent1"/>
              </a:solidFill>
            </a:endParaRPr>
          </a:p>
          <a:p>
            <a:pPr indent="0" lvl="0" marL="0" rtl="0" algn="l">
              <a:lnSpc>
                <a:spcPct val="115000"/>
              </a:lnSpc>
              <a:spcBef>
                <a:spcPts val="1000"/>
              </a:spcBef>
              <a:spcAft>
                <a:spcPts val="0"/>
              </a:spcAft>
              <a:buNone/>
            </a:pPr>
            <a:r>
              <a:rPr lang="en" sz="1900"/>
              <a:t>			              	x̄ = 3.2		s = 1.74</a:t>
            </a:r>
            <a:endParaRPr sz="1900"/>
          </a:p>
          <a:p>
            <a:pPr indent="0" lvl="0" marL="0" rtl="0" algn="l">
              <a:lnSpc>
                <a:spcPct val="115000"/>
              </a:lnSpc>
              <a:spcBef>
                <a:spcPts val="1000"/>
              </a:spcBef>
              <a:spcAft>
                <a:spcPts val="0"/>
              </a:spcAft>
              <a:buNone/>
            </a:pPr>
            <a:r>
              <a:rPr lang="en" sz="1900"/>
              <a:t>The approximate 95% confidence interval is defined as</a:t>
            </a:r>
            <a:endParaRPr sz="1900"/>
          </a:p>
          <a:p>
            <a:pPr indent="0" lvl="0" marL="0" rtl="0" algn="l">
              <a:lnSpc>
                <a:spcPct val="115000"/>
              </a:lnSpc>
              <a:spcBef>
                <a:spcPts val="1000"/>
              </a:spcBef>
              <a:spcAft>
                <a:spcPts val="0"/>
              </a:spcAft>
              <a:buNone/>
            </a:pPr>
            <a:r>
              <a:rPr lang="en" sz="1900"/>
              <a:t>				           point estimate ± 2 x SE</a:t>
            </a:r>
            <a:endParaRPr sz="1900"/>
          </a:p>
          <a:p>
            <a:pPr indent="0" lvl="0" marL="0" rtl="0" algn="l">
              <a:lnSpc>
                <a:spcPct val="115000"/>
              </a:lnSpc>
              <a:spcBef>
                <a:spcPts val="1000"/>
              </a:spcBef>
              <a:spcAft>
                <a:spcPts val="1000"/>
              </a:spcAft>
              <a:buNone/>
            </a:pPr>
            <a:r>
              <a:rPr lang="en" sz="1900"/>
              <a:t>			</a:t>
            </a:r>
            <a:endParaRPr sz="1900"/>
          </a:p>
        </p:txBody>
      </p:sp>
      <p:sp>
        <p:nvSpPr>
          <p:cNvPr id="158" name="Google Shape;158;p32"/>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Average number of exclusive relationships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10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10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10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1000"/>
                                        <p:tgtEl>
                                          <p:spTgt spid="1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4" st="4"/>
                                            </p:txEl>
                                          </p:spTgt>
                                        </p:tgtEl>
                                        <p:attrNameLst>
                                          <p:attrName>style.visibility</p:attrName>
                                        </p:attrNameLst>
                                      </p:cBhvr>
                                      <p:to>
                                        <p:strVal val="visible"/>
                                      </p:to>
                                    </p:set>
                                    <p:animEffect filter="fade" transition="in">
                                      <p:cBhvr>
                                        <p:cTn dur="1000"/>
                                        <p:tgtEl>
                                          <p:spTgt spid="1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3"/>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A random sample of 50 college students were asked how many exclusive relationships they have been in so far. This sample yielded a mean of 3.2 and a standard deviation of 1.74. Estimate the true average number of exclusive relationships using this sample.</a:t>
            </a:r>
            <a:endParaRPr sz="1900">
              <a:solidFill>
                <a:schemeClr val="accent1"/>
              </a:solidFill>
            </a:endParaRPr>
          </a:p>
          <a:p>
            <a:pPr indent="0" lvl="0" marL="0" rtl="0" algn="l">
              <a:lnSpc>
                <a:spcPct val="115000"/>
              </a:lnSpc>
              <a:spcBef>
                <a:spcPts val="1000"/>
              </a:spcBef>
              <a:spcAft>
                <a:spcPts val="0"/>
              </a:spcAft>
              <a:buNone/>
            </a:pPr>
            <a:r>
              <a:rPr lang="en" sz="1900"/>
              <a:t>			              	x̄ = 3.2		s = 1.74</a:t>
            </a:r>
            <a:endParaRPr sz="1900"/>
          </a:p>
          <a:p>
            <a:pPr indent="0" lvl="0" marL="0" rtl="0" algn="l">
              <a:lnSpc>
                <a:spcPct val="115000"/>
              </a:lnSpc>
              <a:spcBef>
                <a:spcPts val="1000"/>
              </a:spcBef>
              <a:spcAft>
                <a:spcPts val="0"/>
              </a:spcAft>
              <a:buNone/>
            </a:pPr>
            <a:r>
              <a:rPr lang="en" sz="1900"/>
              <a:t>The approximate 95% confidence interval is defined as</a:t>
            </a:r>
            <a:endParaRPr sz="1900"/>
          </a:p>
          <a:p>
            <a:pPr indent="0" lvl="0" marL="0" rtl="0" algn="l">
              <a:lnSpc>
                <a:spcPct val="115000"/>
              </a:lnSpc>
              <a:spcBef>
                <a:spcPts val="1000"/>
              </a:spcBef>
              <a:spcAft>
                <a:spcPts val="0"/>
              </a:spcAft>
              <a:buNone/>
            </a:pPr>
            <a:r>
              <a:rPr lang="en" sz="1900"/>
              <a:t>				            point estimate ± 2 x SE</a:t>
            </a:r>
            <a:endParaRPr sz="1900"/>
          </a:p>
          <a:p>
            <a:pPr indent="0" lvl="0" marL="0" rtl="0" algn="l">
              <a:lnSpc>
                <a:spcPct val="115000"/>
              </a:lnSpc>
              <a:spcBef>
                <a:spcPts val="1000"/>
              </a:spcBef>
              <a:spcAft>
                <a:spcPts val="1000"/>
              </a:spcAft>
              <a:buNone/>
            </a:pPr>
            <a:r>
              <a:rPr lang="en" sz="1900"/>
              <a:t>			</a:t>
            </a:r>
            <a:endParaRPr sz="1900"/>
          </a:p>
        </p:txBody>
      </p:sp>
      <p:sp>
        <p:nvSpPr>
          <p:cNvPr id="164" name="Google Shape;164;p33"/>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Average number of exclusive relationships</a:t>
            </a:r>
            <a:endParaRPr>
              <a:solidFill>
                <a:schemeClr val="accent1"/>
              </a:solidFill>
            </a:endParaRPr>
          </a:p>
        </p:txBody>
      </p:sp>
      <p:pic>
        <p:nvPicPr>
          <p:cNvPr id="165" name="Google Shape;165;p33"/>
          <p:cNvPicPr preferRelativeResize="0"/>
          <p:nvPr/>
        </p:nvPicPr>
        <p:blipFill>
          <a:blip r:embed="rId3">
            <a:alphaModFix/>
          </a:blip>
          <a:stretch>
            <a:fillRect/>
          </a:stretch>
        </p:blipFill>
        <p:spPr>
          <a:xfrm>
            <a:off x="3206925" y="4273500"/>
            <a:ext cx="2486225" cy="64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10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animEffect filter="fade" transition="in">
                                      <p:cBhvr>
                                        <p:cTn dur="1000"/>
                                        <p:tgtEl>
                                          <p:spTgt spid="1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animEffect filter="fade" transition="in">
                                      <p:cBhvr>
                                        <p:cTn dur="1000"/>
                                        <p:tgtEl>
                                          <p:spTgt spid="1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animEffect filter="fade" transition="in">
                                      <p:cBhvr>
                                        <p:cTn dur="1000"/>
                                        <p:tgtEl>
                                          <p:spTgt spid="1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4" st="4"/>
                                            </p:txEl>
                                          </p:spTgt>
                                        </p:tgtEl>
                                        <p:attrNameLst>
                                          <p:attrName>style.visibility</p:attrName>
                                        </p:attrNameLst>
                                      </p:cBhvr>
                                      <p:to>
                                        <p:strVal val="visible"/>
                                      </p:to>
                                    </p:set>
                                    <p:animEffect filter="fade" transition="in">
                                      <p:cBhvr>
                                        <p:cTn dur="1000"/>
                                        <p:tgtEl>
                                          <p:spTgt spid="16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6"/>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Confidence Intervals</a:t>
            </a:r>
            <a:endParaRPr>
              <a:solidFill>
                <a:schemeClr val="accent1"/>
              </a:solidFill>
            </a:endParaRPr>
          </a:p>
          <a:p>
            <a:pPr indent="0" lvl="0" marL="0" rtl="0" algn="l">
              <a:spcBef>
                <a:spcPts val="0"/>
              </a:spcBef>
              <a:spcAft>
                <a:spcPts val="0"/>
              </a:spcAft>
              <a:buNone/>
            </a:pPr>
            <a:r>
              <a:rPr lang="en">
                <a:solidFill>
                  <a:schemeClr val="accent1"/>
                </a:solidFill>
              </a:rPr>
              <a:t>for a Proportion</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accent1"/>
                </a:solidFill>
              </a:rPr>
              <a:t>A random sample of 50 college students were asked how many exclusive relationships they have been in so far. This sample yielded a mean of 3.2 and a standard deviation of 1.74. Estimate the true average number of exclusive relationships using this sample.</a:t>
            </a:r>
            <a:endParaRPr sz="1900">
              <a:solidFill>
                <a:schemeClr val="accent1"/>
              </a:solidFill>
            </a:endParaRPr>
          </a:p>
          <a:p>
            <a:pPr indent="0" lvl="0" marL="0" rtl="0" algn="l">
              <a:lnSpc>
                <a:spcPct val="115000"/>
              </a:lnSpc>
              <a:spcBef>
                <a:spcPts val="1000"/>
              </a:spcBef>
              <a:spcAft>
                <a:spcPts val="0"/>
              </a:spcAft>
              <a:buNone/>
            </a:pPr>
            <a:r>
              <a:rPr lang="en" sz="1900"/>
              <a:t>			              	x̄ = 3.2		s = 1.74</a:t>
            </a:r>
            <a:endParaRPr sz="1900"/>
          </a:p>
          <a:p>
            <a:pPr indent="0" lvl="0" marL="0" rtl="0" algn="l">
              <a:lnSpc>
                <a:spcPct val="115000"/>
              </a:lnSpc>
              <a:spcBef>
                <a:spcPts val="1000"/>
              </a:spcBef>
              <a:spcAft>
                <a:spcPts val="0"/>
              </a:spcAft>
              <a:buNone/>
            </a:pPr>
            <a:r>
              <a:rPr lang="en" sz="1900"/>
              <a:t>The approximate 95% confidence interval is defined as</a:t>
            </a:r>
            <a:endParaRPr sz="1900"/>
          </a:p>
          <a:p>
            <a:pPr indent="0" lvl="0" marL="0" rtl="0" algn="l">
              <a:lnSpc>
                <a:spcPct val="115000"/>
              </a:lnSpc>
              <a:spcBef>
                <a:spcPts val="1000"/>
              </a:spcBef>
              <a:spcAft>
                <a:spcPts val="0"/>
              </a:spcAft>
              <a:buNone/>
            </a:pPr>
            <a:r>
              <a:rPr lang="en" sz="1900"/>
              <a:t>				            point estimate ± 2 x SE</a:t>
            </a:r>
            <a:endParaRPr sz="1900"/>
          </a:p>
          <a:p>
            <a:pPr indent="0" lvl="0" marL="0" rtl="0" algn="l">
              <a:lnSpc>
                <a:spcPct val="115000"/>
              </a:lnSpc>
              <a:spcBef>
                <a:spcPts val="1000"/>
              </a:spcBef>
              <a:spcAft>
                <a:spcPts val="0"/>
              </a:spcAft>
              <a:buNone/>
            </a:pPr>
            <a:r>
              <a:rPr lang="en" sz="1900"/>
              <a:t>			</a:t>
            </a:r>
            <a:endParaRPr sz="1900"/>
          </a:p>
          <a:p>
            <a:pPr indent="0" lvl="0" marL="0" rtl="0" algn="l">
              <a:lnSpc>
                <a:spcPct val="115000"/>
              </a:lnSpc>
              <a:spcBef>
                <a:spcPts val="1000"/>
              </a:spcBef>
              <a:spcAft>
                <a:spcPts val="0"/>
              </a:spcAft>
              <a:buNone/>
            </a:pPr>
            <a:r>
              <a:t/>
            </a:r>
            <a:endParaRPr sz="1900"/>
          </a:p>
          <a:p>
            <a:pPr indent="0" lvl="0" marL="0" rtl="0" algn="l">
              <a:lnSpc>
                <a:spcPct val="115000"/>
              </a:lnSpc>
              <a:spcBef>
                <a:spcPts val="1000"/>
              </a:spcBef>
              <a:spcAft>
                <a:spcPts val="0"/>
              </a:spcAft>
              <a:buNone/>
            </a:pPr>
            <a:r>
              <a:rPr lang="en" sz="1900"/>
              <a:t>			            x̄ ± 2 x SE	→	3.2 ± 2 x 0.25</a:t>
            </a:r>
            <a:endParaRPr sz="1900"/>
          </a:p>
          <a:p>
            <a:pPr indent="0" lvl="0" marL="0" rtl="0" algn="l">
              <a:lnSpc>
                <a:spcPct val="115000"/>
              </a:lnSpc>
              <a:spcBef>
                <a:spcPts val="1000"/>
              </a:spcBef>
              <a:spcAft>
                <a:spcPts val="0"/>
              </a:spcAft>
              <a:buNone/>
            </a:pPr>
            <a:r>
              <a:rPr lang="en" sz="1900"/>
              <a:t>						              →	(3.2 - 0.5, 3.2 + 0.5)</a:t>
            </a:r>
            <a:endParaRPr sz="1900"/>
          </a:p>
          <a:p>
            <a:pPr indent="0" lvl="0" marL="0" rtl="0" algn="l">
              <a:lnSpc>
                <a:spcPct val="115000"/>
              </a:lnSpc>
              <a:spcBef>
                <a:spcPts val="1000"/>
              </a:spcBef>
              <a:spcAft>
                <a:spcPts val="1000"/>
              </a:spcAft>
              <a:buNone/>
            </a:pPr>
            <a:r>
              <a:rPr lang="en" sz="1900"/>
              <a:t>						              →	(2.7, 3.7)</a:t>
            </a:r>
            <a:endParaRPr sz="1900"/>
          </a:p>
        </p:txBody>
      </p:sp>
      <p:sp>
        <p:nvSpPr>
          <p:cNvPr id="171" name="Google Shape;171;p34"/>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Average number of exclusive relationships</a:t>
            </a:r>
            <a:endParaRPr>
              <a:solidFill>
                <a:schemeClr val="accent1"/>
              </a:solidFill>
            </a:endParaRPr>
          </a:p>
        </p:txBody>
      </p:sp>
      <p:pic>
        <p:nvPicPr>
          <p:cNvPr id="172" name="Google Shape;172;p34"/>
          <p:cNvPicPr preferRelativeResize="0"/>
          <p:nvPr/>
        </p:nvPicPr>
        <p:blipFill>
          <a:blip r:embed="rId3">
            <a:alphaModFix/>
          </a:blip>
          <a:stretch>
            <a:fillRect/>
          </a:stretch>
        </p:blipFill>
        <p:spPr>
          <a:xfrm>
            <a:off x="3206925" y="4349700"/>
            <a:ext cx="2479550" cy="638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0" st="0"/>
                                            </p:txEl>
                                          </p:spTgt>
                                        </p:tgtEl>
                                        <p:attrNameLst>
                                          <p:attrName>style.visibility</p:attrName>
                                        </p:attrNameLst>
                                      </p:cBhvr>
                                      <p:to>
                                        <p:strVal val="visible"/>
                                      </p:to>
                                    </p:set>
                                    <p:animEffect filter="fade" transition="in">
                                      <p:cBhvr>
                                        <p:cTn dur="1000"/>
                                        <p:tgtEl>
                                          <p:spTgt spid="1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1" st="1"/>
                                            </p:txEl>
                                          </p:spTgt>
                                        </p:tgtEl>
                                        <p:attrNameLst>
                                          <p:attrName>style.visibility</p:attrName>
                                        </p:attrNameLst>
                                      </p:cBhvr>
                                      <p:to>
                                        <p:strVal val="visible"/>
                                      </p:to>
                                    </p:set>
                                    <p:animEffect filter="fade" transition="in">
                                      <p:cBhvr>
                                        <p:cTn dur="1000"/>
                                        <p:tgtEl>
                                          <p:spTgt spid="1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2" st="2"/>
                                            </p:txEl>
                                          </p:spTgt>
                                        </p:tgtEl>
                                        <p:attrNameLst>
                                          <p:attrName>style.visibility</p:attrName>
                                        </p:attrNameLst>
                                      </p:cBhvr>
                                      <p:to>
                                        <p:strVal val="visible"/>
                                      </p:to>
                                    </p:set>
                                    <p:animEffect filter="fade" transition="in">
                                      <p:cBhvr>
                                        <p:cTn dur="1000"/>
                                        <p:tgtEl>
                                          <p:spTgt spid="1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3" st="3"/>
                                            </p:txEl>
                                          </p:spTgt>
                                        </p:tgtEl>
                                        <p:attrNameLst>
                                          <p:attrName>style.visibility</p:attrName>
                                        </p:attrNameLst>
                                      </p:cBhvr>
                                      <p:to>
                                        <p:strVal val="visible"/>
                                      </p:to>
                                    </p:set>
                                    <p:animEffect filter="fade" transition="in">
                                      <p:cBhvr>
                                        <p:cTn dur="1000"/>
                                        <p:tgtEl>
                                          <p:spTgt spid="1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4" st="4"/>
                                            </p:txEl>
                                          </p:spTgt>
                                        </p:tgtEl>
                                        <p:attrNameLst>
                                          <p:attrName>style.visibility</p:attrName>
                                        </p:attrNameLst>
                                      </p:cBhvr>
                                      <p:to>
                                        <p:strVal val="visible"/>
                                      </p:to>
                                    </p:set>
                                    <p:animEffect filter="fade" transition="in">
                                      <p:cBhvr>
                                        <p:cTn dur="1000"/>
                                        <p:tgtEl>
                                          <p:spTgt spid="1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5" st="5"/>
                                            </p:txEl>
                                          </p:spTgt>
                                        </p:tgtEl>
                                        <p:attrNameLst>
                                          <p:attrName>style.visibility</p:attrName>
                                        </p:attrNameLst>
                                      </p:cBhvr>
                                      <p:to>
                                        <p:strVal val="visible"/>
                                      </p:to>
                                    </p:set>
                                    <p:animEffect filter="fade" transition="in">
                                      <p:cBhvr>
                                        <p:cTn dur="1000"/>
                                        <p:tgtEl>
                                          <p:spTgt spid="1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6" st="6"/>
                                            </p:txEl>
                                          </p:spTgt>
                                        </p:tgtEl>
                                        <p:attrNameLst>
                                          <p:attrName>style.visibility</p:attrName>
                                        </p:attrNameLst>
                                      </p:cBhvr>
                                      <p:to>
                                        <p:strVal val="visible"/>
                                      </p:to>
                                    </p:set>
                                    <p:animEffect filter="fade" transition="in">
                                      <p:cBhvr>
                                        <p:cTn dur="1000"/>
                                        <p:tgtEl>
                                          <p:spTgt spid="1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7" st="7"/>
                                            </p:txEl>
                                          </p:spTgt>
                                        </p:tgtEl>
                                        <p:attrNameLst>
                                          <p:attrName>style.visibility</p:attrName>
                                        </p:attrNameLst>
                                      </p:cBhvr>
                                      <p:to>
                                        <p:strVal val="visible"/>
                                      </p:to>
                                    </p:set>
                                    <p:animEffect filter="fade" transition="in">
                                      <p:cBhvr>
                                        <p:cTn dur="1000"/>
                                        <p:tgtEl>
                                          <p:spTgt spid="17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xEl>
                                              <p:pRg end="8" st="8"/>
                                            </p:txEl>
                                          </p:spTgt>
                                        </p:tgtEl>
                                        <p:attrNameLst>
                                          <p:attrName>style.visibility</p:attrName>
                                        </p:attrNameLst>
                                      </p:cBhvr>
                                      <p:to>
                                        <p:strVal val="visible"/>
                                      </p:to>
                                    </p:set>
                                    <p:animEffect filter="fade" transition="in">
                                      <p:cBhvr>
                                        <p:cTn dur="1000"/>
                                        <p:tgtEl>
                                          <p:spTgt spid="17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5"/>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Which of the following is the correct interpretation of this confidence interval?</a:t>
            </a:r>
            <a:endParaRPr sz="2000">
              <a:solidFill>
                <a:schemeClr val="accent1"/>
              </a:solidFill>
            </a:endParaRPr>
          </a:p>
          <a:p>
            <a:pPr indent="0" lvl="0" marL="0" rtl="0" algn="l">
              <a:lnSpc>
                <a:spcPct val="115000"/>
              </a:lnSpc>
              <a:spcBef>
                <a:spcPts val="1000"/>
              </a:spcBef>
              <a:spcAft>
                <a:spcPts val="0"/>
              </a:spcAft>
              <a:buClr>
                <a:schemeClr val="dk1"/>
              </a:buClr>
              <a:buSzPts val="1100"/>
              <a:buFont typeface="Arial"/>
              <a:buNone/>
            </a:pPr>
            <a:r>
              <a:rPr lang="en" sz="2000"/>
              <a:t>We are 95% confident that</a:t>
            </a:r>
            <a:endParaRPr sz="2000"/>
          </a:p>
          <a:p>
            <a:pPr indent="0" lvl="0" marL="457200" rtl="0" algn="l">
              <a:lnSpc>
                <a:spcPct val="115000"/>
              </a:lnSpc>
              <a:spcBef>
                <a:spcPts val="1000"/>
              </a:spcBef>
              <a:spcAft>
                <a:spcPts val="0"/>
              </a:spcAft>
              <a:buNone/>
            </a:pPr>
            <a:r>
              <a:rPr lang="en" sz="2000"/>
              <a:t>(a) the average number of exclusive relationships college students in this sample have been in is between 2.7 and 3.7.</a:t>
            </a:r>
            <a:endParaRPr sz="2000"/>
          </a:p>
          <a:p>
            <a:pPr indent="0" lvl="0" marL="457200" rtl="0" algn="l">
              <a:lnSpc>
                <a:spcPct val="115000"/>
              </a:lnSpc>
              <a:spcBef>
                <a:spcPts val="1000"/>
              </a:spcBef>
              <a:spcAft>
                <a:spcPts val="0"/>
              </a:spcAft>
              <a:buNone/>
            </a:pPr>
            <a:r>
              <a:rPr lang="en" sz="2000"/>
              <a:t>(b) college students on average have been in between 2.7 and 3.7 exclusive relationships.</a:t>
            </a:r>
            <a:endParaRPr sz="2000"/>
          </a:p>
          <a:p>
            <a:pPr indent="0" lvl="0" marL="457200" rtl="0" algn="l">
              <a:lnSpc>
                <a:spcPct val="115000"/>
              </a:lnSpc>
              <a:spcBef>
                <a:spcPts val="1000"/>
              </a:spcBef>
              <a:spcAft>
                <a:spcPts val="0"/>
              </a:spcAft>
              <a:buNone/>
            </a:pPr>
            <a:r>
              <a:rPr lang="en" sz="2000"/>
              <a:t>(c) a randomly chosen college student has been in 2.7 to 3.7 exclusive relationships.</a:t>
            </a:r>
            <a:endParaRPr sz="2000"/>
          </a:p>
          <a:p>
            <a:pPr indent="0" lvl="0" marL="457200" rtl="0" algn="l">
              <a:lnSpc>
                <a:spcPct val="115000"/>
              </a:lnSpc>
              <a:spcBef>
                <a:spcPts val="1000"/>
              </a:spcBef>
              <a:spcAft>
                <a:spcPts val="1000"/>
              </a:spcAft>
              <a:buNone/>
            </a:pPr>
            <a:r>
              <a:rPr lang="en" sz="2000"/>
              <a:t>(d) 95% of college students have been in 2.7 to 3.7 exclusive    relationships.</a:t>
            </a:r>
            <a:endParaRPr sz="2000"/>
          </a:p>
        </p:txBody>
      </p:sp>
      <p:sp>
        <p:nvSpPr>
          <p:cNvPr id="178" name="Google Shape;178;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6"/>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Which of the following is the correct interpretation of this confidence interval?</a:t>
            </a:r>
            <a:endParaRPr sz="2000">
              <a:solidFill>
                <a:schemeClr val="accent1"/>
              </a:solidFill>
            </a:endParaRPr>
          </a:p>
          <a:p>
            <a:pPr indent="0" lvl="0" marL="0" rtl="0" algn="l">
              <a:lnSpc>
                <a:spcPct val="115000"/>
              </a:lnSpc>
              <a:spcBef>
                <a:spcPts val="1000"/>
              </a:spcBef>
              <a:spcAft>
                <a:spcPts val="0"/>
              </a:spcAft>
              <a:buClr>
                <a:schemeClr val="dk1"/>
              </a:buClr>
              <a:buSzPts val="1100"/>
              <a:buFont typeface="Arial"/>
              <a:buNone/>
            </a:pPr>
            <a:r>
              <a:rPr lang="en" sz="2000"/>
              <a:t>We are 95% confident that</a:t>
            </a:r>
            <a:endParaRPr sz="2000"/>
          </a:p>
          <a:p>
            <a:pPr indent="0" lvl="0" marL="457200" rtl="0" algn="l">
              <a:lnSpc>
                <a:spcPct val="115000"/>
              </a:lnSpc>
              <a:spcBef>
                <a:spcPts val="1000"/>
              </a:spcBef>
              <a:spcAft>
                <a:spcPts val="0"/>
              </a:spcAft>
              <a:buNone/>
            </a:pPr>
            <a:r>
              <a:rPr lang="en" sz="2000"/>
              <a:t>(a) the average number of exclusive relationships college students in this sample have been in is between 2.7 and 3.7.</a:t>
            </a:r>
            <a:endParaRPr sz="2000"/>
          </a:p>
          <a:p>
            <a:pPr indent="0" lvl="0" marL="457200" rtl="0" algn="l">
              <a:lnSpc>
                <a:spcPct val="115000"/>
              </a:lnSpc>
              <a:spcBef>
                <a:spcPts val="1000"/>
              </a:spcBef>
              <a:spcAft>
                <a:spcPts val="0"/>
              </a:spcAft>
              <a:buNone/>
            </a:pPr>
            <a:r>
              <a:rPr lang="en" sz="2000">
                <a:solidFill>
                  <a:srgbClr val="FF9900"/>
                </a:solidFill>
              </a:rPr>
              <a:t>(b) college students on average have been in between 2.7 and 3.7 exclusive relationships.</a:t>
            </a:r>
            <a:endParaRPr sz="2000">
              <a:solidFill>
                <a:srgbClr val="FF9900"/>
              </a:solidFill>
            </a:endParaRPr>
          </a:p>
          <a:p>
            <a:pPr indent="0" lvl="0" marL="457200" rtl="0" algn="l">
              <a:lnSpc>
                <a:spcPct val="115000"/>
              </a:lnSpc>
              <a:spcBef>
                <a:spcPts val="1000"/>
              </a:spcBef>
              <a:spcAft>
                <a:spcPts val="0"/>
              </a:spcAft>
              <a:buNone/>
            </a:pPr>
            <a:r>
              <a:rPr lang="en" sz="2000"/>
              <a:t>(c) a randomly chosen college student has been in 2.7 to 3.7 exclusive relationships.</a:t>
            </a:r>
            <a:endParaRPr sz="2000"/>
          </a:p>
          <a:p>
            <a:pPr indent="0" lvl="0" marL="457200" rtl="0" algn="l">
              <a:lnSpc>
                <a:spcPct val="115000"/>
              </a:lnSpc>
              <a:spcBef>
                <a:spcPts val="1000"/>
              </a:spcBef>
              <a:spcAft>
                <a:spcPts val="1000"/>
              </a:spcAft>
              <a:buNone/>
            </a:pPr>
            <a:r>
              <a:rPr lang="en" sz="2000"/>
              <a:t>(d) 95% of college students have been in 2.7 to 3.7 exclusive    relationships.</a:t>
            </a:r>
            <a:endParaRPr sz="2000"/>
          </a:p>
        </p:txBody>
      </p:sp>
      <p:sp>
        <p:nvSpPr>
          <p:cNvPr id="184" name="Google Shape;184;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7"/>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t>Confidence interval, a general formula</a:t>
            </a:r>
            <a:endParaRPr sz="2000"/>
          </a:p>
          <a:p>
            <a:pPr indent="457200" lvl="0" marL="1371600" rtl="0" algn="l">
              <a:lnSpc>
                <a:spcPct val="115000"/>
              </a:lnSpc>
              <a:spcBef>
                <a:spcPts val="1000"/>
              </a:spcBef>
              <a:spcAft>
                <a:spcPts val="0"/>
              </a:spcAft>
              <a:buClr>
                <a:schemeClr val="dk1"/>
              </a:buClr>
              <a:buSzPts val="1100"/>
              <a:buFont typeface="Arial"/>
              <a:buNone/>
            </a:pPr>
            <a:r>
              <a:rPr i="1" lang="en" sz="2000"/>
              <a:t>      point estimate ± z* x SE</a:t>
            </a:r>
            <a:endParaRPr i="1" sz="2000"/>
          </a:p>
          <a:p>
            <a:pPr indent="0" lvl="0" marL="0" rtl="0" algn="l">
              <a:lnSpc>
                <a:spcPct val="115000"/>
              </a:lnSpc>
              <a:spcBef>
                <a:spcPts val="1000"/>
              </a:spcBef>
              <a:spcAft>
                <a:spcPts val="1000"/>
              </a:spcAft>
              <a:buNone/>
            </a:pPr>
            <a:r>
              <a:t/>
            </a:r>
            <a:endParaRPr sz="2000"/>
          </a:p>
        </p:txBody>
      </p:sp>
      <p:sp>
        <p:nvSpPr>
          <p:cNvPr id="190" name="Google Shape;190;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more accurate interval</a:t>
            </a:r>
            <a:endParaRPr>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8"/>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t>Confidence interval, a general formula</a:t>
            </a:r>
            <a:endParaRPr sz="2000"/>
          </a:p>
          <a:p>
            <a:pPr indent="457200" lvl="0" marL="1371600" rtl="0" algn="l">
              <a:lnSpc>
                <a:spcPct val="115000"/>
              </a:lnSpc>
              <a:spcBef>
                <a:spcPts val="1000"/>
              </a:spcBef>
              <a:spcAft>
                <a:spcPts val="0"/>
              </a:spcAft>
              <a:buClr>
                <a:schemeClr val="dk1"/>
              </a:buClr>
              <a:buSzPts val="1100"/>
              <a:buFont typeface="Arial"/>
              <a:buNone/>
            </a:pPr>
            <a:r>
              <a:rPr i="1" lang="en" sz="2000"/>
              <a:t>      point estimate ± z* x SE</a:t>
            </a:r>
            <a:endParaRPr i="1" sz="2000"/>
          </a:p>
          <a:p>
            <a:pPr indent="0" lvl="0" marL="0" rtl="0" algn="l">
              <a:lnSpc>
                <a:spcPct val="115000"/>
              </a:lnSpc>
              <a:spcBef>
                <a:spcPts val="1000"/>
              </a:spcBef>
              <a:spcAft>
                <a:spcPts val="0"/>
              </a:spcAft>
              <a:buClr>
                <a:schemeClr val="dk1"/>
              </a:buClr>
              <a:buSzPts val="1100"/>
              <a:buFont typeface="Arial"/>
              <a:buNone/>
            </a:pPr>
            <a:r>
              <a:rPr lang="en" sz="2000"/>
              <a:t>Conditions when the point estimate = </a:t>
            </a:r>
            <a:r>
              <a:rPr i="1" lang="en" sz="2000"/>
              <a:t>x̄</a:t>
            </a:r>
            <a:endParaRPr i="1" sz="2000"/>
          </a:p>
          <a:p>
            <a:pPr indent="-355600" lvl="0" marL="457200" rtl="0" algn="l">
              <a:lnSpc>
                <a:spcPct val="115000"/>
              </a:lnSpc>
              <a:spcBef>
                <a:spcPts val="1000"/>
              </a:spcBef>
              <a:spcAft>
                <a:spcPts val="0"/>
              </a:spcAft>
              <a:buSzPts val="2000"/>
              <a:buAutoNum type="arabicPeriod"/>
            </a:pPr>
            <a:r>
              <a:rPr i="1" lang="en" sz="2000">
                <a:solidFill>
                  <a:schemeClr val="accent1"/>
                </a:solidFill>
              </a:rPr>
              <a:t>Independence</a:t>
            </a:r>
            <a:r>
              <a:rPr lang="en" sz="2000">
                <a:solidFill>
                  <a:srgbClr val="000000"/>
                </a:solidFill>
              </a:rPr>
              <a:t>:</a:t>
            </a:r>
            <a:r>
              <a:rPr lang="en" sz="2000"/>
              <a:t> Observations in the sample must be independent</a:t>
            </a:r>
            <a:endParaRPr sz="2000"/>
          </a:p>
          <a:p>
            <a:pPr indent="-355600" lvl="1" marL="914400" rtl="0" algn="l">
              <a:lnSpc>
                <a:spcPct val="115000"/>
              </a:lnSpc>
              <a:spcBef>
                <a:spcPts val="0"/>
              </a:spcBef>
              <a:spcAft>
                <a:spcPts val="0"/>
              </a:spcAft>
              <a:buSzPts val="2000"/>
              <a:buChar char="●"/>
            </a:pPr>
            <a:r>
              <a:rPr lang="en" sz="2000"/>
              <a:t> random sample/assignment</a:t>
            </a:r>
            <a:endParaRPr sz="2000"/>
          </a:p>
          <a:p>
            <a:pPr indent="-355600" lvl="1" marL="914400" rtl="0" algn="l">
              <a:lnSpc>
                <a:spcPct val="115000"/>
              </a:lnSpc>
              <a:spcBef>
                <a:spcPts val="0"/>
              </a:spcBef>
              <a:spcAft>
                <a:spcPts val="0"/>
              </a:spcAft>
              <a:buSzPts val="2000"/>
              <a:buChar char="●"/>
            </a:pPr>
            <a:r>
              <a:rPr lang="en" sz="2000"/>
              <a:t> if sampling without replacement, </a:t>
            </a:r>
            <a:r>
              <a:rPr i="1" lang="en" sz="2000"/>
              <a:t>n</a:t>
            </a:r>
            <a:r>
              <a:rPr lang="en" sz="2000"/>
              <a:t> &lt; 10% of population</a:t>
            </a:r>
            <a:endParaRPr sz="2000"/>
          </a:p>
          <a:p>
            <a:pPr indent="-355600" lvl="0" marL="457200" rtl="0" algn="l">
              <a:lnSpc>
                <a:spcPct val="115000"/>
              </a:lnSpc>
              <a:spcBef>
                <a:spcPts val="0"/>
              </a:spcBef>
              <a:spcAft>
                <a:spcPts val="0"/>
              </a:spcAft>
              <a:buSzPts val="2000"/>
              <a:buAutoNum type="arabicPeriod"/>
            </a:pPr>
            <a:r>
              <a:rPr i="1" lang="en" sz="2000">
                <a:solidFill>
                  <a:schemeClr val="accent1"/>
                </a:solidFill>
              </a:rPr>
              <a:t>Sample size / skew</a:t>
            </a:r>
            <a:r>
              <a:rPr lang="en" sz="2000">
                <a:solidFill>
                  <a:srgbClr val="000000"/>
                </a:solidFill>
              </a:rPr>
              <a:t>:</a:t>
            </a:r>
            <a:r>
              <a:rPr lang="en" sz="2000"/>
              <a:t> </a:t>
            </a:r>
            <a:r>
              <a:rPr i="1" lang="en" sz="2000"/>
              <a:t>n</a:t>
            </a:r>
            <a:r>
              <a:rPr lang="en" sz="2000"/>
              <a:t> ≥ 30 and population distribution should not be extremely skewed</a:t>
            </a:r>
            <a:endParaRPr sz="2000"/>
          </a:p>
        </p:txBody>
      </p:sp>
      <p:sp>
        <p:nvSpPr>
          <p:cNvPr id="196" name="Google Shape;196;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more accurate interval</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000"/>
              <a:t>Confidence interval, a general formula</a:t>
            </a:r>
            <a:endParaRPr sz="2000"/>
          </a:p>
          <a:p>
            <a:pPr indent="457200" lvl="0" marL="1371600" rtl="0" algn="l">
              <a:lnSpc>
                <a:spcPct val="115000"/>
              </a:lnSpc>
              <a:spcBef>
                <a:spcPts val="1000"/>
              </a:spcBef>
              <a:spcAft>
                <a:spcPts val="0"/>
              </a:spcAft>
              <a:buClr>
                <a:schemeClr val="dk1"/>
              </a:buClr>
              <a:buSzPts val="1100"/>
              <a:buFont typeface="Arial"/>
              <a:buNone/>
            </a:pPr>
            <a:r>
              <a:rPr i="1" lang="en" sz="2000"/>
              <a:t>      point estimate ± z* x SE</a:t>
            </a:r>
            <a:endParaRPr i="1" sz="2000"/>
          </a:p>
          <a:p>
            <a:pPr indent="0" lvl="0" marL="0" rtl="0" algn="l">
              <a:lnSpc>
                <a:spcPct val="115000"/>
              </a:lnSpc>
              <a:spcBef>
                <a:spcPts val="1000"/>
              </a:spcBef>
              <a:spcAft>
                <a:spcPts val="0"/>
              </a:spcAft>
              <a:buClr>
                <a:schemeClr val="dk1"/>
              </a:buClr>
              <a:buSzPts val="1100"/>
              <a:buFont typeface="Arial"/>
              <a:buNone/>
            </a:pPr>
            <a:r>
              <a:rPr lang="en" sz="2000"/>
              <a:t>Conditions when the point estimate = </a:t>
            </a:r>
            <a:r>
              <a:rPr i="1" lang="en" sz="2000"/>
              <a:t>x̄</a:t>
            </a:r>
            <a:endParaRPr i="1" sz="2000"/>
          </a:p>
          <a:p>
            <a:pPr indent="-355600" lvl="0" marL="457200" rtl="0" algn="l">
              <a:lnSpc>
                <a:spcPct val="115000"/>
              </a:lnSpc>
              <a:spcBef>
                <a:spcPts val="1000"/>
              </a:spcBef>
              <a:spcAft>
                <a:spcPts val="0"/>
              </a:spcAft>
              <a:buSzPts val="2000"/>
              <a:buAutoNum type="arabicPeriod"/>
            </a:pPr>
            <a:r>
              <a:rPr i="1" lang="en" sz="2000">
                <a:solidFill>
                  <a:schemeClr val="accent1"/>
                </a:solidFill>
              </a:rPr>
              <a:t>Independence</a:t>
            </a:r>
            <a:r>
              <a:rPr lang="en" sz="2000">
                <a:solidFill>
                  <a:srgbClr val="000000"/>
                </a:solidFill>
              </a:rPr>
              <a:t>:</a:t>
            </a:r>
            <a:r>
              <a:rPr lang="en" sz="2000"/>
              <a:t> Observations in the sample must be independent</a:t>
            </a:r>
            <a:endParaRPr sz="2000"/>
          </a:p>
          <a:p>
            <a:pPr indent="-355600" lvl="1" marL="914400" rtl="0" algn="l">
              <a:lnSpc>
                <a:spcPct val="115000"/>
              </a:lnSpc>
              <a:spcBef>
                <a:spcPts val="0"/>
              </a:spcBef>
              <a:spcAft>
                <a:spcPts val="0"/>
              </a:spcAft>
              <a:buSzPts val="2000"/>
              <a:buChar char="●"/>
            </a:pPr>
            <a:r>
              <a:rPr lang="en" sz="2000"/>
              <a:t> random sample/assignment</a:t>
            </a:r>
            <a:endParaRPr sz="2000"/>
          </a:p>
          <a:p>
            <a:pPr indent="-355600" lvl="1" marL="914400" rtl="0" algn="l">
              <a:lnSpc>
                <a:spcPct val="115000"/>
              </a:lnSpc>
              <a:spcBef>
                <a:spcPts val="0"/>
              </a:spcBef>
              <a:spcAft>
                <a:spcPts val="0"/>
              </a:spcAft>
              <a:buSzPts val="2000"/>
              <a:buChar char="●"/>
            </a:pPr>
            <a:r>
              <a:rPr lang="en" sz="2000"/>
              <a:t> if sampling without replacement, </a:t>
            </a:r>
            <a:r>
              <a:rPr i="1" lang="en" sz="2000"/>
              <a:t>n</a:t>
            </a:r>
            <a:r>
              <a:rPr lang="en" sz="2000"/>
              <a:t> &lt; 10% of population</a:t>
            </a:r>
            <a:endParaRPr sz="2000"/>
          </a:p>
          <a:p>
            <a:pPr indent="-355600" lvl="0" marL="457200" rtl="0" algn="l">
              <a:lnSpc>
                <a:spcPct val="115000"/>
              </a:lnSpc>
              <a:spcBef>
                <a:spcPts val="0"/>
              </a:spcBef>
              <a:spcAft>
                <a:spcPts val="0"/>
              </a:spcAft>
              <a:buSzPts val="2000"/>
              <a:buAutoNum type="arabicPeriod"/>
            </a:pPr>
            <a:r>
              <a:rPr i="1" lang="en" sz="2000">
                <a:solidFill>
                  <a:schemeClr val="accent1"/>
                </a:solidFill>
              </a:rPr>
              <a:t>Sample size / skew</a:t>
            </a:r>
            <a:r>
              <a:rPr lang="en" sz="2000">
                <a:solidFill>
                  <a:srgbClr val="000000"/>
                </a:solidFill>
              </a:rPr>
              <a:t>:</a:t>
            </a:r>
            <a:r>
              <a:rPr lang="en" sz="2000"/>
              <a:t> </a:t>
            </a:r>
            <a:r>
              <a:rPr i="1" lang="en" sz="2000"/>
              <a:t>n</a:t>
            </a:r>
            <a:r>
              <a:rPr lang="en" sz="2000"/>
              <a:t> ≥ 30 and population distribution should not be extremely skewed</a:t>
            </a:r>
            <a:endParaRPr sz="2000"/>
          </a:p>
        </p:txBody>
      </p:sp>
      <p:sp>
        <p:nvSpPr>
          <p:cNvPr id="202" name="Google Shape;202;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 more accurate interval</a:t>
            </a:r>
            <a:endParaRPr>
              <a:solidFill>
                <a:schemeClr val="accent1"/>
              </a:solidFill>
            </a:endParaRPr>
          </a:p>
        </p:txBody>
      </p:sp>
      <p:sp>
        <p:nvSpPr>
          <p:cNvPr id="203" name="Google Shape;203;p39"/>
          <p:cNvSpPr txBox="1"/>
          <p:nvPr>
            <p:ph idx="1" type="body"/>
          </p:nvPr>
        </p:nvSpPr>
        <p:spPr>
          <a:xfrm flipH="1">
            <a:off x="457075" y="5152175"/>
            <a:ext cx="7822200" cy="114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i="1" lang="en" sz="2000">
                <a:solidFill>
                  <a:srgbClr val="FF9900"/>
                </a:solidFill>
              </a:rPr>
              <a:t>Note:</a:t>
            </a:r>
            <a:r>
              <a:rPr lang="en" sz="2000"/>
              <a:t> We will discuss working with samples where </a:t>
            </a:r>
            <a:r>
              <a:rPr i="1" lang="en" sz="2000"/>
              <a:t>n</a:t>
            </a:r>
            <a:r>
              <a:rPr lang="en" sz="2000"/>
              <a:t> &lt; 30 in the next chapter.</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0"/>
          <p:cNvSpPr txBox="1"/>
          <p:nvPr>
            <p:ph idx="1" type="body"/>
          </p:nvPr>
        </p:nvSpPr>
        <p:spPr>
          <a:xfrm flipH="1">
            <a:off x="457081" y="3200400"/>
            <a:ext cx="3522900" cy="3094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The figure shows this process with 25 samples, where 24 of the resulting confidence intervals contain the true average number of exclusive relationships, and one does not.</a:t>
            </a:r>
            <a:endParaRPr sz="2000"/>
          </a:p>
          <a:p>
            <a:pPr indent="0" lvl="0" marL="0" rtl="0" algn="l">
              <a:lnSpc>
                <a:spcPct val="115000"/>
              </a:lnSpc>
              <a:spcBef>
                <a:spcPts val="1000"/>
              </a:spcBef>
              <a:spcAft>
                <a:spcPts val="1000"/>
              </a:spcAft>
              <a:buNone/>
            </a:pPr>
            <a:r>
              <a:t/>
            </a:r>
            <a:endParaRPr sz="2000"/>
          </a:p>
        </p:txBody>
      </p:sp>
      <p:sp>
        <p:nvSpPr>
          <p:cNvPr id="209" name="Google Shape;209;p40"/>
          <p:cNvSpPr txBox="1"/>
          <p:nvPr>
            <p:ph idx="1" type="body"/>
          </p:nvPr>
        </p:nvSpPr>
        <p:spPr>
          <a:xfrm flipH="1">
            <a:off x="457075" y="1305775"/>
            <a:ext cx="7822200" cy="34185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Suppose we took many samples and built a confidence interval from each sample using the equation </a:t>
            </a:r>
            <a:r>
              <a:rPr i="1" lang="en" sz="2000"/>
              <a:t>point estimate ± 2 x SE</a:t>
            </a:r>
            <a:r>
              <a:rPr lang="en" sz="2000"/>
              <a:t>.</a:t>
            </a:r>
            <a:endParaRPr sz="2000"/>
          </a:p>
          <a:p>
            <a:pPr indent="-355600" lvl="0" marL="457200" rtl="0" algn="l">
              <a:lnSpc>
                <a:spcPct val="115000"/>
              </a:lnSpc>
              <a:spcBef>
                <a:spcPts val="0"/>
              </a:spcBef>
              <a:spcAft>
                <a:spcPts val="0"/>
              </a:spcAft>
              <a:buSzPts val="2000"/>
              <a:buChar char="●"/>
            </a:pPr>
            <a:r>
              <a:rPr lang="en" sz="2000"/>
              <a:t>Then about 95% of those intervals would contain the true population mean (</a:t>
            </a:r>
            <a:r>
              <a:rPr i="1" lang="en" sz="2000"/>
              <a:t>µ</a:t>
            </a:r>
            <a:r>
              <a:rPr lang="en" sz="2000"/>
              <a:t>).</a:t>
            </a:r>
            <a:endParaRPr sz="2000"/>
          </a:p>
        </p:txBody>
      </p:sp>
      <p:sp>
        <p:nvSpPr>
          <p:cNvPr id="210" name="Google Shape;210;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What does 95% confident mean?</a:t>
            </a:r>
            <a:endParaRPr>
              <a:solidFill>
                <a:schemeClr val="accent1"/>
              </a:solidFill>
            </a:endParaRPr>
          </a:p>
        </p:txBody>
      </p:sp>
      <p:pic>
        <p:nvPicPr>
          <p:cNvPr id="211" name="Google Shape;211;p40"/>
          <p:cNvPicPr preferRelativeResize="0"/>
          <p:nvPr/>
        </p:nvPicPr>
        <p:blipFill>
          <a:blip r:embed="rId3">
            <a:alphaModFix/>
          </a:blip>
          <a:stretch>
            <a:fillRect/>
          </a:stretch>
        </p:blipFill>
        <p:spPr>
          <a:xfrm>
            <a:off x="3892050" y="3114875"/>
            <a:ext cx="4654075" cy="3265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1"/>
          <p:cNvSpPr txBox="1"/>
          <p:nvPr>
            <p:ph idx="1" type="body"/>
          </p:nvPr>
        </p:nvSpPr>
        <p:spPr>
          <a:xfrm flipH="1">
            <a:off x="457075" y="1305775"/>
            <a:ext cx="7822200" cy="160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If we want to be more certain that we capture the population parameter, i.e. increase our confidence level, should we use a wider interval or a smaller interval?</a:t>
            </a:r>
            <a:endParaRPr sz="2000">
              <a:solidFill>
                <a:schemeClr val="accent1"/>
              </a:solidFill>
            </a:endParaRPr>
          </a:p>
          <a:p>
            <a:pPr indent="0" lvl="0" marL="0" rtl="0" algn="l">
              <a:lnSpc>
                <a:spcPct val="115000"/>
              </a:lnSpc>
              <a:spcBef>
                <a:spcPts val="1000"/>
              </a:spcBef>
              <a:spcAft>
                <a:spcPts val="1000"/>
              </a:spcAft>
              <a:buNone/>
            </a:pPr>
            <a:r>
              <a:t/>
            </a:r>
            <a:endParaRPr sz="2000">
              <a:solidFill>
                <a:schemeClr val="accent1"/>
              </a:solidFill>
            </a:endParaRPr>
          </a:p>
        </p:txBody>
      </p:sp>
      <p:sp>
        <p:nvSpPr>
          <p:cNvPr id="217" name="Google Shape;217;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Width of an interval</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2"/>
          <p:cNvSpPr txBox="1"/>
          <p:nvPr>
            <p:ph idx="1" type="body"/>
          </p:nvPr>
        </p:nvSpPr>
        <p:spPr>
          <a:xfrm flipH="1">
            <a:off x="457075" y="1305775"/>
            <a:ext cx="7822200" cy="160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If we want to be more certain that we capture the population parameter, i.e. increase our confidence level, should we use a wider interval or a smaller interval?</a:t>
            </a:r>
            <a:endParaRPr sz="2000">
              <a:solidFill>
                <a:schemeClr val="accent1"/>
              </a:solidFill>
            </a:endParaRPr>
          </a:p>
          <a:p>
            <a:pPr indent="0" lvl="0" marL="0" rtl="0" algn="l">
              <a:lnSpc>
                <a:spcPct val="115000"/>
              </a:lnSpc>
              <a:spcBef>
                <a:spcPts val="1000"/>
              </a:spcBef>
              <a:spcAft>
                <a:spcPts val="1000"/>
              </a:spcAft>
              <a:buNone/>
            </a:pPr>
            <a:r>
              <a:rPr i="1" lang="en" sz="2000">
                <a:solidFill>
                  <a:srgbClr val="000000"/>
                </a:solidFill>
              </a:rPr>
              <a:t>A wider interval.</a:t>
            </a:r>
            <a:endParaRPr i="1" sz="2000">
              <a:solidFill>
                <a:srgbClr val="000000"/>
              </a:solidFill>
            </a:endParaRPr>
          </a:p>
        </p:txBody>
      </p:sp>
      <p:sp>
        <p:nvSpPr>
          <p:cNvPr id="223" name="Google Shape;223;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Width of an interval</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animEffect filter="fade" transition="in">
                                      <p:cBhvr>
                                        <p:cTn dur="1000"/>
                                        <p:tgtEl>
                                          <p:spTgt spid="22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3"/>
          <p:cNvSpPr txBox="1"/>
          <p:nvPr>
            <p:ph idx="1" type="body"/>
          </p:nvPr>
        </p:nvSpPr>
        <p:spPr>
          <a:xfrm flipH="1">
            <a:off x="457075" y="6330450"/>
            <a:ext cx="7822200" cy="71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300"/>
              <a:t>Image source: </a:t>
            </a:r>
            <a:r>
              <a:rPr lang="en" sz="1300" u="sng">
                <a:solidFill>
                  <a:schemeClr val="hlink"/>
                </a:solidFill>
                <a:hlinkClick r:id="rId3"/>
              </a:rPr>
              <a:t>http://web.as.uky.edu/statistics/users/earo227/misc/garfield_weather.gif</a:t>
            </a:r>
            <a:endParaRPr sz="1300"/>
          </a:p>
        </p:txBody>
      </p:sp>
      <p:sp>
        <p:nvSpPr>
          <p:cNvPr id="229" name="Google Shape;229;p43"/>
          <p:cNvSpPr txBox="1"/>
          <p:nvPr>
            <p:ph idx="1" type="body"/>
          </p:nvPr>
        </p:nvSpPr>
        <p:spPr>
          <a:xfrm flipH="1">
            <a:off x="457075" y="1305775"/>
            <a:ext cx="7822200" cy="160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If we want to be more certain that we capture the population parameter, i.e. increase our confidence level, should we use a wider interval or a smaller interval?</a:t>
            </a:r>
            <a:endParaRPr sz="2000">
              <a:solidFill>
                <a:schemeClr val="accent1"/>
              </a:solidFill>
            </a:endParaRPr>
          </a:p>
          <a:p>
            <a:pPr indent="0" lvl="0" marL="0" rtl="0" algn="l">
              <a:lnSpc>
                <a:spcPct val="115000"/>
              </a:lnSpc>
              <a:spcBef>
                <a:spcPts val="1000"/>
              </a:spcBef>
              <a:spcAft>
                <a:spcPts val="1000"/>
              </a:spcAft>
              <a:buNone/>
            </a:pPr>
            <a:r>
              <a:rPr i="1" lang="en" sz="2000">
                <a:solidFill>
                  <a:srgbClr val="000000"/>
                </a:solidFill>
              </a:rPr>
              <a:t>A wider interval.</a:t>
            </a:r>
            <a:endParaRPr i="1" sz="2000">
              <a:solidFill>
                <a:srgbClr val="000000"/>
              </a:solidFill>
            </a:endParaRPr>
          </a:p>
        </p:txBody>
      </p:sp>
      <p:sp>
        <p:nvSpPr>
          <p:cNvPr id="230" name="Google Shape;230;p43"/>
          <p:cNvSpPr txBox="1"/>
          <p:nvPr>
            <p:ph idx="1" type="body"/>
          </p:nvPr>
        </p:nvSpPr>
        <p:spPr>
          <a:xfrm flipH="1">
            <a:off x="457075" y="3069950"/>
            <a:ext cx="7822200" cy="71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000"/>
              <a:t>Can you see any drawbacks to using a wider interval?</a:t>
            </a:r>
            <a:endParaRPr sz="2000"/>
          </a:p>
        </p:txBody>
      </p:sp>
      <p:sp>
        <p:nvSpPr>
          <p:cNvPr id="231" name="Google Shape;231;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Width of an interval</a:t>
            </a:r>
            <a:endParaRPr>
              <a:solidFill>
                <a:schemeClr val="accent1"/>
              </a:solidFill>
            </a:endParaRPr>
          </a:p>
        </p:txBody>
      </p:sp>
      <p:pic>
        <p:nvPicPr>
          <p:cNvPr id="232" name="Google Shape;232;p43"/>
          <p:cNvPicPr preferRelativeResize="0"/>
          <p:nvPr/>
        </p:nvPicPr>
        <p:blipFill>
          <a:blip r:embed="rId4">
            <a:alphaModFix/>
          </a:blip>
          <a:stretch>
            <a:fillRect/>
          </a:stretch>
        </p:blipFill>
        <p:spPr>
          <a:xfrm>
            <a:off x="457075" y="3576749"/>
            <a:ext cx="7631576" cy="226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0" st="0"/>
                                            </p:txEl>
                                          </p:spTgt>
                                        </p:tgtEl>
                                        <p:attrNameLst>
                                          <p:attrName>style.visibility</p:attrName>
                                        </p:attrNameLst>
                                      </p:cBhvr>
                                      <p:to>
                                        <p:strVal val="visible"/>
                                      </p:to>
                                    </p:set>
                                    <p:animEffect filter="fade" transition="in">
                                      <p:cBhvr>
                                        <p:cTn dur="1000"/>
                                        <p:tgtEl>
                                          <p:spTgt spid="2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xEl>
                                              <p:pRg end="1" st="1"/>
                                            </p:txEl>
                                          </p:spTgt>
                                        </p:tgtEl>
                                        <p:attrNameLst>
                                          <p:attrName>style.visibility</p:attrName>
                                        </p:attrNameLst>
                                      </p:cBhvr>
                                      <p:to>
                                        <p:strVal val="visible"/>
                                      </p:to>
                                    </p:set>
                                    <p:animEffect filter="fade" transition="in">
                                      <p:cBhvr>
                                        <p:cTn dur="1000"/>
                                        <p:tgtEl>
                                          <p:spTgt spid="2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7"/>
          <p:cNvSpPr txBox="1"/>
          <p:nvPr>
            <p:ph idx="1" type="body"/>
          </p:nvPr>
        </p:nvSpPr>
        <p:spPr>
          <a:xfrm flipH="1">
            <a:off x="457200" y="5017475"/>
            <a:ext cx="8229600" cy="9963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000000"/>
              </a:buClr>
              <a:buSzPts val="2000"/>
              <a:buChar char="●"/>
            </a:pPr>
            <a:r>
              <a:rPr lang="en" sz="2000">
                <a:solidFill>
                  <a:srgbClr val="000000"/>
                </a:solidFill>
              </a:rPr>
              <a:t>If we report a point estimate, we probably won't hit the exact population parameter. If we report a range of plausible values we have a good shot at capturing the parameter.</a:t>
            </a:r>
            <a:endParaRPr sz="2000">
              <a:solidFill>
                <a:srgbClr val="000000"/>
              </a:solidFill>
            </a:endParaRPr>
          </a:p>
        </p:txBody>
      </p:sp>
      <p:sp>
        <p:nvSpPr>
          <p:cNvPr id="58" name="Google Shape;58;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Confidence intervals</a:t>
            </a:r>
            <a:endParaRPr>
              <a:solidFill>
                <a:schemeClr val="accent1"/>
              </a:solidFill>
            </a:endParaRPr>
          </a:p>
        </p:txBody>
      </p:sp>
      <p:sp>
        <p:nvSpPr>
          <p:cNvPr id="59" name="Google Shape;59;p17"/>
          <p:cNvSpPr txBox="1"/>
          <p:nvPr>
            <p:ph idx="1" type="body"/>
          </p:nvPr>
        </p:nvSpPr>
        <p:spPr>
          <a:xfrm flipH="1">
            <a:off x="457200" y="1143000"/>
            <a:ext cx="8229600" cy="1576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solidFill>
                  <a:srgbClr val="000000"/>
                </a:solidFill>
              </a:rPr>
              <a:t>A plausible range of values for the population parameter is called a </a:t>
            </a:r>
            <a:r>
              <a:rPr i="1" lang="en" sz="2000">
                <a:solidFill>
                  <a:schemeClr val="accent1"/>
                </a:solidFill>
              </a:rPr>
              <a:t>confidence interval</a:t>
            </a:r>
            <a:r>
              <a:rPr lang="en" sz="2000">
                <a:solidFill>
                  <a:srgbClr val="000000"/>
                </a:solidFill>
              </a:rPr>
              <a:t>.</a:t>
            </a:r>
            <a:endParaRPr sz="2000">
              <a:solidFill>
                <a:srgbClr val="000000"/>
              </a:solidFill>
            </a:endParaRPr>
          </a:p>
          <a:p>
            <a:pPr indent="-355600" lvl="0" marL="457200" rtl="0" algn="l">
              <a:lnSpc>
                <a:spcPct val="115000"/>
              </a:lnSpc>
              <a:spcBef>
                <a:spcPts val="0"/>
              </a:spcBef>
              <a:spcAft>
                <a:spcPts val="0"/>
              </a:spcAft>
              <a:buClr>
                <a:srgbClr val="000000"/>
              </a:buClr>
              <a:buSzPts val="2000"/>
              <a:buChar char="●"/>
            </a:pPr>
            <a:r>
              <a:rPr lang="en" sz="2000">
                <a:solidFill>
                  <a:srgbClr val="000000"/>
                </a:solidFill>
              </a:rPr>
              <a:t>Using only a sample statistic to estimate a parameter is like fishing in a murky lake with a spear, and using a confidence interval is like fishing with a net.</a:t>
            </a:r>
            <a:endParaRPr sz="2000">
              <a:solidFill>
                <a:srgbClr val="000000"/>
              </a:solidFill>
            </a:endParaRPr>
          </a:p>
        </p:txBody>
      </p:sp>
      <p:sp>
        <p:nvSpPr>
          <p:cNvPr id="60" name="Google Shape;60;p17"/>
          <p:cNvSpPr txBox="1"/>
          <p:nvPr>
            <p:ph idx="1" type="body"/>
          </p:nvPr>
        </p:nvSpPr>
        <p:spPr>
          <a:xfrm flipH="1">
            <a:off x="457200" y="6201500"/>
            <a:ext cx="8229600" cy="586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rgbClr val="000000"/>
                </a:solidFill>
              </a:rPr>
              <a:t>Photos by Mark Fischer (</a:t>
            </a:r>
            <a:r>
              <a:rPr lang="en" sz="1300" u="sng">
                <a:solidFill>
                  <a:schemeClr val="hlink"/>
                </a:solidFill>
                <a:hlinkClick r:id="rId3"/>
              </a:rPr>
              <a:t>http://www.flickr.com/photos/fischerfotos/7439791462</a:t>
            </a:r>
            <a:r>
              <a:rPr lang="en" sz="1300">
                <a:solidFill>
                  <a:srgbClr val="000000"/>
                </a:solidFill>
              </a:rPr>
              <a:t>)</a:t>
            </a:r>
            <a:endParaRPr sz="1300">
              <a:solidFill>
                <a:srgbClr val="000000"/>
              </a:solidFill>
            </a:endParaRPr>
          </a:p>
          <a:p>
            <a:pPr indent="0" lvl="0" marL="0" rtl="0" algn="l">
              <a:lnSpc>
                <a:spcPct val="115000"/>
              </a:lnSpc>
              <a:spcBef>
                <a:spcPts val="0"/>
              </a:spcBef>
              <a:spcAft>
                <a:spcPts val="0"/>
              </a:spcAft>
              <a:buNone/>
            </a:pPr>
            <a:r>
              <a:rPr lang="en" sz="1300">
                <a:solidFill>
                  <a:srgbClr val="000000"/>
                </a:solidFill>
              </a:rPr>
              <a:t>and Chris Penny (</a:t>
            </a:r>
            <a:r>
              <a:rPr lang="en" sz="1300" u="sng">
                <a:solidFill>
                  <a:schemeClr val="hlink"/>
                </a:solidFill>
                <a:hlinkClick r:id="rId4"/>
              </a:rPr>
              <a:t>http://www.flickr.com/photos/clearlydived/7029109617</a:t>
            </a:r>
            <a:r>
              <a:rPr lang="en" sz="1300">
                <a:solidFill>
                  <a:srgbClr val="000000"/>
                </a:solidFill>
              </a:rPr>
              <a:t>) on Flickr.</a:t>
            </a:r>
            <a:endParaRPr sz="1300">
              <a:solidFill>
                <a:srgbClr val="000000"/>
              </a:solidFill>
            </a:endParaRPr>
          </a:p>
        </p:txBody>
      </p:sp>
      <p:sp>
        <p:nvSpPr>
          <p:cNvPr id="61" name="Google Shape;61;p17"/>
          <p:cNvSpPr txBox="1"/>
          <p:nvPr>
            <p:ph idx="1" type="body"/>
          </p:nvPr>
        </p:nvSpPr>
        <p:spPr>
          <a:xfrm flipH="1">
            <a:off x="2238850" y="3200150"/>
            <a:ext cx="3833700" cy="162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rgbClr val="000000"/>
                </a:solidFill>
              </a:rPr>
              <a:t>We can throw a spear where we saw a fish but we will probably miss. If we toss a net in that area, we have a good chance of catching the fish.</a:t>
            </a:r>
            <a:endParaRPr sz="1900">
              <a:solidFill>
                <a:srgbClr val="000000"/>
              </a:solidFill>
            </a:endParaRPr>
          </a:p>
        </p:txBody>
      </p:sp>
      <p:pic>
        <p:nvPicPr>
          <p:cNvPr id="62" name="Google Shape;62;p17"/>
          <p:cNvPicPr preferRelativeResize="0"/>
          <p:nvPr/>
        </p:nvPicPr>
        <p:blipFill>
          <a:blip r:embed="rId5">
            <a:alphaModFix/>
          </a:blip>
          <a:stretch>
            <a:fillRect/>
          </a:stretch>
        </p:blipFill>
        <p:spPr>
          <a:xfrm>
            <a:off x="6495300" y="3401000"/>
            <a:ext cx="1428750" cy="1428750"/>
          </a:xfrm>
          <a:prstGeom prst="rect">
            <a:avLst/>
          </a:prstGeom>
          <a:noFill/>
          <a:ln>
            <a:noFill/>
          </a:ln>
        </p:spPr>
      </p:pic>
      <p:pic>
        <p:nvPicPr>
          <p:cNvPr id="63" name="Google Shape;63;p17"/>
          <p:cNvPicPr preferRelativeResize="0"/>
          <p:nvPr/>
        </p:nvPicPr>
        <p:blipFill>
          <a:blip r:embed="rId6">
            <a:alphaModFix/>
          </a:blip>
          <a:stretch>
            <a:fillRect/>
          </a:stretch>
        </p:blipFill>
        <p:spPr>
          <a:xfrm>
            <a:off x="574950" y="3353525"/>
            <a:ext cx="1428750" cy="1428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idx="1" type="body"/>
          </p:nvPr>
        </p:nvSpPr>
        <p:spPr>
          <a:xfrm flipH="1">
            <a:off x="457075" y="6330450"/>
            <a:ext cx="7822200" cy="71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300"/>
              <a:t>Image source: </a:t>
            </a:r>
            <a:r>
              <a:rPr lang="en" sz="1300" u="sng">
                <a:solidFill>
                  <a:schemeClr val="hlink"/>
                </a:solidFill>
                <a:hlinkClick r:id="rId3"/>
              </a:rPr>
              <a:t>http://web.as.uky.edu/statistics/users/earo227/misc/garfield_weather.gif</a:t>
            </a:r>
            <a:endParaRPr sz="1300"/>
          </a:p>
        </p:txBody>
      </p:sp>
      <p:sp>
        <p:nvSpPr>
          <p:cNvPr id="238" name="Google Shape;238;p44"/>
          <p:cNvSpPr txBox="1"/>
          <p:nvPr>
            <p:ph idx="1" type="body"/>
          </p:nvPr>
        </p:nvSpPr>
        <p:spPr>
          <a:xfrm flipH="1">
            <a:off x="457075" y="1305775"/>
            <a:ext cx="7822200" cy="160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If we want to be more certain that we capture the population parameter, i.e. increase our confidence level, should we use a wider interval or a smaller interval?</a:t>
            </a:r>
            <a:endParaRPr sz="2000">
              <a:solidFill>
                <a:schemeClr val="accent1"/>
              </a:solidFill>
            </a:endParaRPr>
          </a:p>
          <a:p>
            <a:pPr indent="0" lvl="0" marL="0" rtl="0" algn="l">
              <a:lnSpc>
                <a:spcPct val="115000"/>
              </a:lnSpc>
              <a:spcBef>
                <a:spcPts val="1000"/>
              </a:spcBef>
              <a:spcAft>
                <a:spcPts val="1000"/>
              </a:spcAft>
              <a:buNone/>
            </a:pPr>
            <a:r>
              <a:rPr i="1" lang="en" sz="2000">
                <a:solidFill>
                  <a:srgbClr val="000000"/>
                </a:solidFill>
              </a:rPr>
              <a:t>A wider interval.</a:t>
            </a:r>
            <a:endParaRPr i="1" sz="2000">
              <a:solidFill>
                <a:srgbClr val="000000"/>
              </a:solidFill>
            </a:endParaRPr>
          </a:p>
        </p:txBody>
      </p:sp>
      <p:sp>
        <p:nvSpPr>
          <p:cNvPr id="239" name="Google Shape;239;p44"/>
          <p:cNvSpPr txBox="1"/>
          <p:nvPr>
            <p:ph idx="1" type="body"/>
          </p:nvPr>
        </p:nvSpPr>
        <p:spPr>
          <a:xfrm flipH="1">
            <a:off x="457075" y="3069950"/>
            <a:ext cx="7822200" cy="71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000">
                <a:solidFill>
                  <a:schemeClr val="accent1"/>
                </a:solidFill>
              </a:rPr>
              <a:t>Can you see any drawbacks to using a wider interval?</a:t>
            </a:r>
            <a:endParaRPr sz="2000">
              <a:solidFill>
                <a:schemeClr val="accent1"/>
              </a:solidFill>
            </a:endParaRPr>
          </a:p>
        </p:txBody>
      </p:sp>
      <p:sp>
        <p:nvSpPr>
          <p:cNvPr id="240" name="Google Shape;240;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Width of an interval</a:t>
            </a:r>
            <a:endParaRPr>
              <a:solidFill>
                <a:schemeClr val="accent1"/>
              </a:solidFill>
            </a:endParaRPr>
          </a:p>
        </p:txBody>
      </p:sp>
      <p:pic>
        <p:nvPicPr>
          <p:cNvPr id="241" name="Google Shape;241;p44"/>
          <p:cNvPicPr preferRelativeResize="0"/>
          <p:nvPr/>
        </p:nvPicPr>
        <p:blipFill>
          <a:blip r:embed="rId4">
            <a:alphaModFix/>
          </a:blip>
          <a:stretch>
            <a:fillRect/>
          </a:stretch>
        </p:blipFill>
        <p:spPr>
          <a:xfrm>
            <a:off x="457075" y="3576749"/>
            <a:ext cx="7631576" cy="2265350"/>
          </a:xfrm>
          <a:prstGeom prst="rect">
            <a:avLst/>
          </a:prstGeom>
          <a:noFill/>
          <a:ln>
            <a:noFill/>
          </a:ln>
        </p:spPr>
      </p:pic>
      <p:sp>
        <p:nvSpPr>
          <p:cNvPr id="242" name="Google Shape;242;p44"/>
          <p:cNvSpPr txBox="1"/>
          <p:nvPr/>
        </p:nvSpPr>
        <p:spPr>
          <a:xfrm>
            <a:off x="506813" y="5765900"/>
            <a:ext cx="7532100" cy="7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2000">
                <a:solidFill>
                  <a:srgbClr val="FF9900"/>
                </a:solidFill>
              </a:rPr>
              <a:t>If the interval is too wide it may not be very informative. </a:t>
            </a:r>
            <a:endParaRPr i="1" sz="2000">
              <a:solidFill>
                <a:srgbClr val="FF99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animEffect filter="fade" transition="in">
                                      <p:cBhvr>
                                        <p:cTn dur="1000"/>
                                        <p:tgtEl>
                                          <p:spTgt spid="2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animEffect filter="fade" transition="in">
                                      <p:cBhvr>
                                        <p:cTn dur="1000"/>
                                        <p:tgtEl>
                                          <p:spTgt spid="2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idx="1" type="body"/>
          </p:nvPr>
        </p:nvSpPr>
        <p:spPr>
          <a:xfrm flipH="1">
            <a:off x="457200" y="1143000"/>
            <a:ext cx="7822200" cy="4062000"/>
          </a:xfrm>
          <a:prstGeom prst="rect">
            <a:avLst/>
          </a:prstGeom>
        </p:spPr>
        <p:txBody>
          <a:bodyPr anchorCtr="0" anchor="t" bIns="91425" lIns="91425" spcFirstLastPara="1" rIns="91425" wrap="square" tIns="91425">
            <a:noAutofit/>
          </a:bodyPr>
          <a:lstStyle/>
          <a:p>
            <a:pPr indent="457200" lvl="0" marL="1371600" rtl="0" algn="l">
              <a:lnSpc>
                <a:spcPct val="115000"/>
              </a:lnSpc>
              <a:spcBef>
                <a:spcPts val="0"/>
              </a:spcBef>
              <a:spcAft>
                <a:spcPts val="0"/>
              </a:spcAft>
              <a:buNone/>
            </a:pPr>
            <a:r>
              <a:rPr i="1" lang="en" sz="2200"/>
              <a:t>      point estimate ± z* x SE</a:t>
            </a:r>
            <a:endParaRPr sz="2200"/>
          </a:p>
          <a:p>
            <a:pPr indent="-368300" lvl="0" marL="457200" rtl="0" algn="l">
              <a:lnSpc>
                <a:spcPct val="115000"/>
              </a:lnSpc>
              <a:spcBef>
                <a:spcPts val="1000"/>
              </a:spcBef>
              <a:spcAft>
                <a:spcPts val="0"/>
              </a:spcAft>
              <a:buSzPts val="2200"/>
              <a:buChar char="●"/>
            </a:pPr>
            <a:r>
              <a:rPr lang="en" sz="2200"/>
              <a:t>In a confidence interval, </a:t>
            </a:r>
            <a:r>
              <a:rPr i="1" lang="en" sz="2200"/>
              <a:t>z* x SE</a:t>
            </a:r>
            <a:r>
              <a:rPr lang="en" sz="2200"/>
              <a:t> is called the </a:t>
            </a:r>
            <a:r>
              <a:rPr i="1" lang="en" sz="2200">
                <a:solidFill>
                  <a:schemeClr val="accent1"/>
                </a:solidFill>
              </a:rPr>
              <a:t>margin of error</a:t>
            </a:r>
            <a:r>
              <a:rPr lang="en" sz="2200"/>
              <a:t>, and for a given sample, the margin of error changes as the confidence level changes.</a:t>
            </a:r>
            <a:endParaRPr sz="2200"/>
          </a:p>
          <a:p>
            <a:pPr indent="-368300" lvl="0" marL="457200" rtl="0" algn="l">
              <a:lnSpc>
                <a:spcPct val="115000"/>
              </a:lnSpc>
              <a:spcBef>
                <a:spcPts val="0"/>
              </a:spcBef>
              <a:spcAft>
                <a:spcPts val="0"/>
              </a:spcAft>
              <a:buSzPts val="2200"/>
              <a:buChar char="●"/>
            </a:pPr>
            <a:r>
              <a:rPr lang="en" sz="2200"/>
              <a:t>In order to change the confidence level we need to adjust </a:t>
            </a:r>
            <a:r>
              <a:rPr i="1" lang="en" sz="2200"/>
              <a:t>z</a:t>
            </a:r>
            <a:r>
              <a:rPr lang="en" sz="2200"/>
              <a:t>* in the above formula.</a:t>
            </a:r>
            <a:endParaRPr sz="2200"/>
          </a:p>
          <a:p>
            <a:pPr indent="-368300" lvl="0" marL="457200" rtl="0" algn="l">
              <a:lnSpc>
                <a:spcPct val="115000"/>
              </a:lnSpc>
              <a:spcBef>
                <a:spcPts val="0"/>
              </a:spcBef>
              <a:spcAft>
                <a:spcPts val="0"/>
              </a:spcAft>
              <a:buSzPts val="2200"/>
              <a:buChar char="●"/>
            </a:pPr>
            <a:r>
              <a:rPr lang="en" sz="2200"/>
              <a:t>Commonly used confidence levels in practice are 90%, 95%, 98%, and 99%.</a:t>
            </a:r>
            <a:endParaRPr sz="2200"/>
          </a:p>
          <a:p>
            <a:pPr indent="-368300" lvl="0" marL="457200" rtl="0" algn="l">
              <a:lnSpc>
                <a:spcPct val="115000"/>
              </a:lnSpc>
              <a:spcBef>
                <a:spcPts val="0"/>
              </a:spcBef>
              <a:spcAft>
                <a:spcPts val="0"/>
              </a:spcAft>
              <a:buSzPts val="2200"/>
              <a:buChar char="●"/>
            </a:pPr>
            <a:r>
              <a:rPr lang="en" sz="2200"/>
              <a:t>For a 95% confidence interval, </a:t>
            </a:r>
            <a:r>
              <a:rPr i="1" lang="en" sz="2200"/>
              <a:t>z</a:t>
            </a:r>
            <a:r>
              <a:rPr lang="en" sz="2200"/>
              <a:t>* = 1.96.</a:t>
            </a:r>
            <a:endParaRPr sz="2200"/>
          </a:p>
          <a:p>
            <a:pPr indent="-368300" lvl="0" marL="457200" rtl="0" algn="l">
              <a:lnSpc>
                <a:spcPct val="115000"/>
              </a:lnSpc>
              <a:spcBef>
                <a:spcPts val="0"/>
              </a:spcBef>
              <a:spcAft>
                <a:spcPts val="0"/>
              </a:spcAft>
              <a:buSzPts val="2200"/>
              <a:buChar char="●"/>
            </a:pPr>
            <a:r>
              <a:rPr lang="en" sz="2200"/>
              <a:t>However, using the standard normal (</a:t>
            </a:r>
            <a:r>
              <a:rPr i="1" lang="en" sz="2200"/>
              <a:t>z</a:t>
            </a:r>
            <a:r>
              <a:rPr lang="en" sz="2200"/>
              <a:t>) distribution, it is possible to find the appropriate </a:t>
            </a:r>
            <a:r>
              <a:rPr i="1" lang="en" sz="2200"/>
              <a:t>z</a:t>
            </a:r>
            <a:r>
              <a:rPr lang="en" sz="2200"/>
              <a:t>* for any confidence level.</a:t>
            </a:r>
            <a:endParaRPr sz="2200"/>
          </a:p>
        </p:txBody>
      </p:sp>
      <p:sp>
        <p:nvSpPr>
          <p:cNvPr id="248" name="Google Shape;248;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Changing the confidence level</a:t>
            </a:r>
            <a:endParaRPr>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idx="1" type="body"/>
          </p:nvPr>
        </p:nvSpPr>
        <p:spPr>
          <a:xfrm flipH="1">
            <a:off x="457200" y="1143000"/>
            <a:ext cx="7822200" cy="395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Which of the below </a:t>
            </a:r>
            <a:r>
              <a:rPr i="1" lang="en" sz="2200"/>
              <a:t>Z</a:t>
            </a:r>
            <a:r>
              <a:rPr lang="en" sz="2200"/>
              <a:t> scores is the appropriate </a:t>
            </a:r>
            <a:r>
              <a:rPr i="1" lang="en" sz="2200"/>
              <a:t>z</a:t>
            </a:r>
            <a:r>
              <a:rPr lang="en" sz="2200"/>
              <a:t>* when calculating a 98% confidence interval?</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(a) </a:t>
            </a:r>
            <a:r>
              <a:rPr i="1" lang="en" sz="2200"/>
              <a:t>Z</a:t>
            </a:r>
            <a:r>
              <a:rPr lang="en" sz="2200"/>
              <a:t> = 2.05</a:t>
            </a:r>
            <a:endParaRPr sz="2200"/>
          </a:p>
          <a:p>
            <a:pPr indent="0" lvl="0" marL="0" rtl="0" algn="l">
              <a:lnSpc>
                <a:spcPct val="115000"/>
              </a:lnSpc>
              <a:spcBef>
                <a:spcPts val="1000"/>
              </a:spcBef>
              <a:spcAft>
                <a:spcPts val="0"/>
              </a:spcAft>
              <a:buNone/>
            </a:pPr>
            <a:r>
              <a:rPr lang="en" sz="2200"/>
              <a:t>(b) </a:t>
            </a:r>
            <a:r>
              <a:rPr i="1" lang="en" sz="2200"/>
              <a:t>Z</a:t>
            </a:r>
            <a:r>
              <a:rPr lang="en" sz="2200"/>
              <a:t> = 1.96</a:t>
            </a:r>
            <a:endParaRPr sz="2200"/>
          </a:p>
          <a:p>
            <a:pPr indent="0" lvl="0" marL="0" rtl="0" algn="l">
              <a:lnSpc>
                <a:spcPct val="115000"/>
              </a:lnSpc>
              <a:spcBef>
                <a:spcPts val="1000"/>
              </a:spcBef>
              <a:spcAft>
                <a:spcPts val="0"/>
              </a:spcAft>
              <a:buNone/>
            </a:pPr>
            <a:r>
              <a:rPr lang="en" sz="2200"/>
              <a:t>(c) </a:t>
            </a:r>
            <a:r>
              <a:rPr i="1" lang="en" sz="2200"/>
              <a:t>Z</a:t>
            </a:r>
            <a:r>
              <a:rPr lang="en" sz="2200"/>
              <a:t> = 2.33</a:t>
            </a:r>
            <a:endParaRPr sz="2200"/>
          </a:p>
          <a:p>
            <a:pPr indent="0" lvl="0" marL="0" rtl="0" algn="l">
              <a:lnSpc>
                <a:spcPct val="115000"/>
              </a:lnSpc>
              <a:spcBef>
                <a:spcPts val="1000"/>
              </a:spcBef>
              <a:spcAft>
                <a:spcPts val="0"/>
              </a:spcAft>
              <a:buNone/>
            </a:pPr>
            <a:r>
              <a:rPr lang="en" sz="2200"/>
              <a:t>(d) </a:t>
            </a:r>
            <a:r>
              <a:rPr i="1" lang="en" sz="2200"/>
              <a:t>Z</a:t>
            </a:r>
            <a:r>
              <a:rPr lang="en" sz="2200"/>
              <a:t> = -2.33</a:t>
            </a:r>
            <a:endParaRPr sz="2200"/>
          </a:p>
          <a:p>
            <a:pPr indent="0" lvl="0" marL="0" rtl="0" algn="l">
              <a:lnSpc>
                <a:spcPct val="115000"/>
              </a:lnSpc>
              <a:spcBef>
                <a:spcPts val="1000"/>
              </a:spcBef>
              <a:spcAft>
                <a:spcPts val="1000"/>
              </a:spcAft>
              <a:buNone/>
            </a:pPr>
            <a:r>
              <a:rPr lang="en" sz="2200"/>
              <a:t>(e) </a:t>
            </a:r>
            <a:r>
              <a:rPr i="1" lang="en" sz="2200"/>
              <a:t>Z</a:t>
            </a:r>
            <a:r>
              <a:rPr lang="en" sz="2200"/>
              <a:t> = -1.65</a:t>
            </a:r>
            <a:endParaRPr sz="2200"/>
          </a:p>
        </p:txBody>
      </p:sp>
      <p:sp>
        <p:nvSpPr>
          <p:cNvPr id="254" name="Google Shape;254;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idx="1" type="body"/>
          </p:nvPr>
        </p:nvSpPr>
        <p:spPr>
          <a:xfrm flipH="1">
            <a:off x="457200" y="1143000"/>
            <a:ext cx="7822200" cy="395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Which of the below </a:t>
            </a:r>
            <a:r>
              <a:rPr i="1" lang="en" sz="2200"/>
              <a:t>Z</a:t>
            </a:r>
            <a:r>
              <a:rPr lang="en" sz="2200"/>
              <a:t> scores is the appropriate </a:t>
            </a:r>
            <a:r>
              <a:rPr i="1" lang="en" sz="2200"/>
              <a:t>z</a:t>
            </a:r>
            <a:r>
              <a:rPr lang="en" sz="2200"/>
              <a:t>* when calculating a 98% confidence interval?</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(a) </a:t>
            </a:r>
            <a:r>
              <a:rPr i="1" lang="en" sz="2200"/>
              <a:t>Z</a:t>
            </a:r>
            <a:r>
              <a:rPr lang="en" sz="2200"/>
              <a:t> = 2.05</a:t>
            </a:r>
            <a:endParaRPr sz="2200"/>
          </a:p>
          <a:p>
            <a:pPr indent="0" lvl="0" marL="0" rtl="0" algn="l">
              <a:lnSpc>
                <a:spcPct val="115000"/>
              </a:lnSpc>
              <a:spcBef>
                <a:spcPts val="1000"/>
              </a:spcBef>
              <a:spcAft>
                <a:spcPts val="0"/>
              </a:spcAft>
              <a:buNone/>
            </a:pPr>
            <a:r>
              <a:rPr lang="en" sz="2200"/>
              <a:t>(b) </a:t>
            </a:r>
            <a:r>
              <a:rPr i="1" lang="en" sz="2200"/>
              <a:t>Z</a:t>
            </a:r>
            <a:r>
              <a:rPr lang="en" sz="2200"/>
              <a:t> = 1.96</a:t>
            </a:r>
            <a:endParaRPr sz="2200"/>
          </a:p>
          <a:p>
            <a:pPr indent="0" lvl="0" marL="0" rtl="0" algn="l">
              <a:lnSpc>
                <a:spcPct val="115000"/>
              </a:lnSpc>
              <a:spcBef>
                <a:spcPts val="1000"/>
              </a:spcBef>
              <a:spcAft>
                <a:spcPts val="0"/>
              </a:spcAft>
              <a:buNone/>
            </a:pPr>
            <a:r>
              <a:rPr lang="en" sz="2200">
                <a:solidFill>
                  <a:srgbClr val="FF9900"/>
                </a:solidFill>
              </a:rPr>
              <a:t>(c) </a:t>
            </a:r>
            <a:r>
              <a:rPr i="1" lang="en" sz="2200">
                <a:solidFill>
                  <a:srgbClr val="FF9900"/>
                </a:solidFill>
              </a:rPr>
              <a:t>Z</a:t>
            </a:r>
            <a:r>
              <a:rPr lang="en" sz="2200">
                <a:solidFill>
                  <a:srgbClr val="FF9900"/>
                </a:solidFill>
              </a:rPr>
              <a:t> = 2.33</a:t>
            </a:r>
            <a:endParaRPr sz="2200">
              <a:solidFill>
                <a:srgbClr val="FF9900"/>
              </a:solidFill>
            </a:endParaRPr>
          </a:p>
          <a:p>
            <a:pPr indent="0" lvl="0" marL="0" rtl="0" algn="l">
              <a:lnSpc>
                <a:spcPct val="115000"/>
              </a:lnSpc>
              <a:spcBef>
                <a:spcPts val="1000"/>
              </a:spcBef>
              <a:spcAft>
                <a:spcPts val="0"/>
              </a:spcAft>
              <a:buNone/>
            </a:pPr>
            <a:r>
              <a:rPr lang="en" sz="2200"/>
              <a:t>(d) </a:t>
            </a:r>
            <a:r>
              <a:rPr i="1" lang="en" sz="2200"/>
              <a:t>Z</a:t>
            </a:r>
            <a:r>
              <a:rPr lang="en" sz="2200"/>
              <a:t> = -2.33</a:t>
            </a:r>
            <a:endParaRPr sz="2200"/>
          </a:p>
          <a:p>
            <a:pPr indent="0" lvl="0" marL="0" rtl="0" algn="l">
              <a:lnSpc>
                <a:spcPct val="115000"/>
              </a:lnSpc>
              <a:spcBef>
                <a:spcPts val="1000"/>
              </a:spcBef>
              <a:spcAft>
                <a:spcPts val="1000"/>
              </a:spcAft>
              <a:buNone/>
            </a:pPr>
            <a:r>
              <a:rPr lang="en" sz="2200"/>
              <a:t>(e) </a:t>
            </a:r>
            <a:r>
              <a:rPr i="1" lang="en" sz="2200"/>
              <a:t>Z</a:t>
            </a:r>
            <a:r>
              <a:rPr lang="en" sz="2200"/>
              <a:t> = -1.65</a:t>
            </a:r>
            <a:endParaRPr sz="2200"/>
          </a:p>
        </p:txBody>
      </p:sp>
      <p:sp>
        <p:nvSpPr>
          <p:cNvPr id="260" name="Google Shape;260;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261" name="Google Shape;261;p47"/>
          <p:cNvPicPr preferRelativeResize="0"/>
          <p:nvPr/>
        </p:nvPicPr>
        <p:blipFill>
          <a:blip r:embed="rId3">
            <a:alphaModFix/>
          </a:blip>
          <a:stretch>
            <a:fillRect/>
          </a:stretch>
        </p:blipFill>
        <p:spPr>
          <a:xfrm>
            <a:off x="2441300" y="2260400"/>
            <a:ext cx="5838101" cy="2987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8"/>
          <p:cNvSpPr txBox="1"/>
          <p:nvPr>
            <p:ph idx="1" type="body"/>
          </p:nvPr>
        </p:nvSpPr>
        <p:spPr>
          <a:xfrm flipH="1">
            <a:off x="457075" y="1305775"/>
            <a:ext cx="7822200" cy="5027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900">
                <a:solidFill>
                  <a:schemeClr val="dk2"/>
                </a:solidFill>
              </a:rPr>
              <a:t>Most commercial websites (e.g. social media platforms, news out- lets, online retailers) collect a data about their users’ behaviors and use these data to deliver targeted content, recommendations, and ads. To understand whether Americans think their lives line up with how the algorithm-driven classification systems categorizes them, Pew Research asked a representative sample of 850 American Facebook users how accurately they feel the list of categories Facebook has listed for them on the page of their supposed interests actually represents them and their interests. 67% of the respondents said that the listed categories were accurate. Estimate the true proportion of American Facebook users who think the Facebook categorizes their interests accurately.</a:t>
            </a:r>
            <a:endParaRPr sz="1900">
              <a:solidFill>
                <a:schemeClr val="dk2"/>
              </a:solidFill>
            </a:endParaRPr>
          </a:p>
          <a:p>
            <a:pPr indent="0" lvl="0" marL="0" rtl="0" algn="l">
              <a:lnSpc>
                <a:spcPct val="115000"/>
              </a:lnSpc>
              <a:spcBef>
                <a:spcPts val="1000"/>
              </a:spcBef>
              <a:spcAft>
                <a:spcPts val="1000"/>
              </a:spcAft>
              <a:buNone/>
            </a:pPr>
            <a:r>
              <a:rPr lang="en" sz="1200">
                <a:solidFill>
                  <a:schemeClr val="dk2"/>
                </a:solidFill>
              </a:rPr>
              <a:t>https://www.pewinternet.org/2019/01/16/facebook-algorithms-and-personal-data/</a:t>
            </a:r>
            <a:endParaRPr sz="1900">
              <a:solidFill>
                <a:schemeClr val="dk2"/>
              </a:solidFill>
            </a:endParaRPr>
          </a:p>
        </p:txBody>
      </p:sp>
      <p:sp>
        <p:nvSpPr>
          <p:cNvPr id="69" name="Google Shape;69;p18"/>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Facebook’s categorization of user interests</a:t>
            </a:r>
            <a:endParaRPr sz="3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10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1000"/>
                                        <p:tgtEl>
                                          <p:spTgt spid="6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9"/>
          <p:cNvSpPr txBox="1"/>
          <p:nvPr>
            <p:ph idx="1" type="body"/>
          </p:nvPr>
        </p:nvSpPr>
        <p:spPr>
          <a:xfrm flipH="1">
            <a:off x="457075" y="2151525"/>
            <a:ext cx="7822200" cy="6513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1000"/>
              </a:spcAft>
              <a:buNone/>
            </a:pPr>
            <a:r>
              <a:rPr lang="en" sz="1900">
                <a:solidFill>
                  <a:schemeClr val="dk2"/>
                </a:solidFill>
              </a:rPr>
              <a:t>The approximate 95% confidence interval is defined as</a:t>
            </a:r>
            <a:endParaRPr sz="1900">
              <a:solidFill>
                <a:schemeClr val="dk2"/>
              </a:solidFill>
            </a:endParaRPr>
          </a:p>
        </p:txBody>
      </p:sp>
      <p:sp>
        <p:nvSpPr>
          <p:cNvPr id="75" name="Google Shape;75;p19"/>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Facebook’s categorization of user interests</a:t>
            </a:r>
            <a:endParaRPr sz="3000">
              <a:solidFill>
                <a:schemeClr val="accent1"/>
              </a:solidFill>
            </a:endParaRPr>
          </a:p>
        </p:txBody>
      </p:sp>
      <p:pic>
        <p:nvPicPr>
          <p:cNvPr id="76" name="Google Shape;76;p19"/>
          <p:cNvPicPr preferRelativeResize="0"/>
          <p:nvPr/>
        </p:nvPicPr>
        <p:blipFill rotWithShape="1">
          <a:blip r:embed="rId3">
            <a:alphaModFix/>
          </a:blip>
          <a:srcRect b="88531" l="0" r="0" t="0"/>
          <a:stretch/>
        </p:blipFill>
        <p:spPr>
          <a:xfrm>
            <a:off x="1540900" y="1490550"/>
            <a:ext cx="5654553" cy="565574"/>
          </a:xfrm>
          <a:prstGeom prst="rect">
            <a:avLst/>
          </a:prstGeom>
          <a:noFill/>
          <a:ln>
            <a:noFill/>
          </a:ln>
        </p:spPr>
      </p:pic>
      <p:pic>
        <p:nvPicPr>
          <p:cNvPr id="77" name="Google Shape;77;p19"/>
          <p:cNvPicPr preferRelativeResize="0"/>
          <p:nvPr/>
        </p:nvPicPr>
        <p:blipFill rotWithShape="1">
          <a:blip r:embed="rId3">
            <a:alphaModFix/>
          </a:blip>
          <a:srcRect b="63439" l="0" r="0" t="26219"/>
          <a:stretch/>
        </p:blipFill>
        <p:spPr>
          <a:xfrm>
            <a:off x="1540900" y="2802824"/>
            <a:ext cx="5654553" cy="509928"/>
          </a:xfrm>
          <a:prstGeom prst="rect">
            <a:avLst/>
          </a:prstGeom>
          <a:noFill/>
          <a:ln>
            <a:noFill/>
          </a:ln>
        </p:spPr>
      </p:pic>
      <p:pic>
        <p:nvPicPr>
          <p:cNvPr id="78" name="Google Shape;78;p19"/>
          <p:cNvPicPr preferRelativeResize="0"/>
          <p:nvPr/>
        </p:nvPicPr>
        <p:blipFill rotWithShape="1">
          <a:blip r:embed="rId3">
            <a:alphaModFix/>
          </a:blip>
          <a:srcRect b="37434" l="0" r="0" t="36557"/>
          <a:stretch/>
        </p:blipFill>
        <p:spPr>
          <a:xfrm>
            <a:off x="1540900" y="3312750"/>
            <a:ext cx="5654553" cy="1282601"/>
          </a:xfrm>
          <a:prstGeom prst="rect">
            <a:avLst/>
          </a:prstGeom>
          <a:noFill/>
          <a:ln>
            <a:noFill/>
          </a:ln>
        </p:spPr>
      </p:pic>
      <p:pic>
        <p:nvPicPr>
          <p:cNvPr id="79" name="Google Shape;79;p19"/>
          <p:cNvPicPr preferRelativeResize="0"/>
          <p:nvPr/>
        </p:nvPicPr>
        <p:blipFill rotWithShape="1">
          <a:blip r:embed="rId3">
            <a:alphaModFix/>
          </a:blip>
          <a:srcRect b="21608" l="0" r="0" t="62564"/>
          <a:stretch/>
        </p:blipFill>
        <p:spPr>
          <a:xfrm>
            <a:off x="1540900" y="4595349"/>
            <a:ext cx="5654553" cy="780502"/>
          </a:xfrm>
          <a:prstGeom prst="rect">
            <a:avLst/>
          </a:prstGeom>
          <a:noFill/>
          <a:ln>
            <a:noFill/>
          </a:ln>
        </p:spPr>
      </p:pic>
      <p:pic>
        <p:nvPicPr>
          <p:cNvPr id="80" name="Google Shape;80;p19"/>
          <p:cNvPicPr preferRelativeResize="0"/>
          <p:nvPr/>
        </p:nvPicPr>
        <p:blipFill rotWithShape="1">
          <a:blip r:embed="rId3">
            <a:alphaModFix/>
          </a:blip>
          <a:srcRect b="10342" l="0" r="0" t="79317"/>
          <a:stretch/>
        </p:blipFill>
        <p:spPr>
          <a:xfrm>
            <a:off x="1540900" y="5421626"/>
            <a:ext cx="5654553" cy="509928"/>
          </a:xfrm>
          <a:prstGeom prst="rect">
            <a:avLst/>
          </a:prstGeom>
          <a:noFill/>
          <a:ln>
            <a:noFill/>
          </a:ln>
        </p:spPr>
      </p:pic>
      <p:pic>
        <p:nvPicPr>
          <p:cNvPr id="81" name="Google Shape;81;p19"/>
          <p:cNvPicPr preferRelativeResize="0"/>
          <p:nvPr/>
        </p:nvPicPr>
        <p:blipFill rotWithShape="1">
          <a:blip r:embed="rId3">
            <a:alphaModFix/>
          </a:blip>
          <a:srcRect b="0" l="0" r="0" t="89659"/>
          <a:stretch/>
        </p:blipFill>
        <p:spPr>
          <a:xfrm>
            <a:off x="1540900" y="5931549"/>
            <a:ext cx="5654553" cy="5099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0"/>
          <p:cNvSpPr txBox="1"/>
          <p:nvPr>
            <p:ph idx="1" type="body"/>
          </p:nvPr>
        </p:nvSpPr>
        <p:spPr>
          <a:xfrm flipH="1">
            <a:off x="457075" y="1384100"/>
            <a:ext cx="7822200" cy="4339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2"/>
                </a:solidFill>
              </a:rPr>
              <a:t>Which of the following is the correct interpretation of this confidence interval? We are 95% confident that...</a:t>
            </a:r>
            <a:endParaRPr sz="1900">
              <a:solidFill>
                <a:schemeClr val="dk2"/>
              </a:solidFill>
            </a:endParaRPr>
          </a:p>
          <a:p>
            <a:pPr indent="-349250" lvl="0" marL="457200" rtl="0" algn="l">
              <a:lnSpc>
                <a:spcPct val="115000"/>
              </a:lnSpc>
              <a:spcBef>
                <a:spcPts val="1000"/>
              </a:spcBef>
              <a:spcAft>
                <a:spcPts val="0"/>
              </a:spcAft>
              <a:buClr>
                <a:schemeClr val="dk2"/>
              </a:buClr>
              <a:buSzPts val="1900"/>
              <a:buAutoNum type="alphaLcParenBoth"/>
            </a:pPr>
            <a:r>
              <a:rPr lang="en" sz="1900">
                <a:solidFill>
                  <a:schemeClr val="dk2"/>
                </a:solidFill>
              </a:rPr>
              <a:t>64% to 67% of American Facebook users in this sample think Facebook categorizes their interests accurately.</a:t>
            </a:r>
            <a:endParaRPr sz="1900">
              <a:solidFill>
                <a:schemeClr val="dk2"/>
              </a:solidFill>
            </a:endParaRPr>
          </a:p>
          <a:p>
            <a:pPr indent="-349250" lvl="0" marL="457200" rtl="0" algn="l">
              <a:lnSpc>
                <a:spcPct val="115000"/>
              </a:lnSpc>
              <a:spcBef>
                <a:spcPts val="0"/>
              </a:spcBef>
              <a:spcAft>
                <a:spcPts val="0"/>
              </a:spcAft>
              <a:buClr>
                <a:schemeClr val="dk2"/>
              </a:buClr>
              <a:buSzPts val="1900"/>
              <a:buAutoNum type="alphaLcParenBoth"/>
            </a:pPr>
            <a:r>
              <a:rPr lang="en" sz="1900">
                <a:solidFill>
                  <a:schemeClr val="dk2"/>
                </a:solidFill>
              </a:rPr>
              <a:t>64% to 67% of all American Facebook users think Facebook categorizes their interests accurately</a:t>
            </a:r>
            <a:endParaRPr sz="1900">
              <a:solidFill>
                <a:schemeClr val="dk2"/>
              </a:solidFill>
            </a:endParaRPr>
          </a:p>
          <a:p>
            <a:pPr indent="-349250" lvl="0" marL="457200" rtl="0" algn="l">
              <a:lnSpc>
                <a:spcPct val="115000"/>
              </a:lnSpc>
              <a:spcBef>
                <a:spcPts val="0"/>
              </a:spcBef>
              <a:spcAft>
                <a:spcPts val="0"/>
              </a:spcAft>
              <a:buClr>
                <a:schemeClr val="dk2"/>
              </a:buClr>
              <a:buSzPts val="1900"/>
              <a:buAutoNum type="alphaLcParenBoth"/>
            </a:pPr>
            <a:r>
              <a:rPr lang="en" sz="1900">
                <a:solidFill>
                  <a:schemeClr val="dk2"/>
                </a:solidFill>
              </a:rPr>
              <a:t>there is a 64% to 67% chance that a randomly chosen American Facebook user’s interests are categorized accurately.</a:t>
            </a:r>
            <a:endParaRPr sz="1900">
              <a:solidFill>
                <a:schemeClr val="dk2"/>
              </a:solidFill>
            </a:endParaRPr>
          </a:p>
          <a:p>
            <a:pPr indent="-349250" lvl="0" marL="457200" rtl="0" algn="l">
              <a:lnSpc>
                <a:spcPct val="115000"/>
              </a:lnSpc>
              <a:spcBef>
                <a:spcPts val="0"/>
              </a:spcBef>
              <a:spcAft>
                <a:spcPts val="0"/>
              </a:spcAft>
              <a:buClr>
                <a:schemeClr val="dk2"/>
              </a:buClr>
              <a:buSzPts val="1900"/>
              <a:buAutoNum type="alphaLcParenBoth"/>
            </a:pPr>
            <a:r>
              <a:rPr lang="en" sz="1900">
                <a:solidFill>
                  <a:schemeClr val="dk2"/>
                </a:solidFill>
              </a:rPr>
              <a:t>there is a 64% to 67% chance that 95% of American Facebook users’ interests are categorized accurately.</a:t>
            </a:r>
            <a:endParaRPr sz="1900">
              <a:solidFill>
                <a:schemeClr val="dk2"/>
              </a:solidFill>
            </a:endParaRPr>
          </a:p>
        </p:txBody>
      </p:sp>
      <p:sp>
        <p:nvSpPr>
          <p:cNvPr id="87" name="Google Shape;87;p20"/>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Facebook’s categorization of user interests</a:t>
            </a:r>
            <a:endParaRPr sz="30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1"/>
          <p:cNvSpPr txBox="1"/>
          <p:nvPr>
            <p:ph idx="1" type="body"/>
          </p:nvPr>
        </p:nvSpPr>
        <p:spPr>
          <a:xfrm flipH="1">
            <a:off x="457075" y="1384100"/>
            <a:ext cx="7822200" cy="4339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2"/>
                </a:solidFill>
              </a:rPr>
              <a:t>Which of the following is the correct interpretation of this confidence interval? We are 95% confident that...</a:t>
            </a:r>
            <a:endParaRPr sz="1900">
              <a:solidFill>
                <a:schemeClr val="dk2"/>
              </a:solidFill>
            </a:endParaRPr>
          </a:p>
          <a:p>
            <a:pPr indent="-349250" lvl="0" marL="457200" rtl="0" algn="l">
              <a:lnSpc>
                <a:spcPct val="115000"/>
              </a:lnSpc>
              <a:spcBef>
                <a:spcPts val="1000"/>
              </a:spcBef>
              <a:spcAft>
                <a:spcPts val="0"/>
              </a:spcAft>
              <a:buClr>
                <a:schemeClr val="dk2"/>
              </a:buClr>
              <a:buSzPts val="1900"/>
              <a:buAutoNum type="alphaLcParenBoth"/>
            </a:pPr>
            <a:r>
              <a:rPr lang="en" sz="1900">
                <a:solidFill>
                  <a:schemeClr val="dk2"/>
                </a:solidFill>
              </a:rPr>
              <a:t>64% to 67% of American Facebook users in this sample think Facebook categorizes their interests accurately.</a:t>
            </a:r>
            <a:endParaRPr sz="1900">
              <a:solidFill>
                <a:schemeClr val="dk2"/>
              </a:solidFill>
            </a:endParaRPr>
          </a:p>
          <a:p>
            <a:pPr indent="-349250" lvl="0" marL="457200" rtl="0" algn="l">
              <a:lnSpc>
                <a:spcPct val="115000"/>
              </a:lnSpc>
              <a:spcBef>
                <a:spcPts val="0"/>
              </a:spcBef>
              <a:spcAft>
                <a:spcPts val="0"/>
              </a:spcAft>
              <a:buClr>
                <a:srgbClr val="E69138"/>
              </a:buClr>
              <a:buSzPts val="1900"/>
              <a:buAutoNum type="alphaLcParenBoth"/>
            </a:pPr>
            <a:r>
              <a:rPr i="1" lang="en" sz="1900">
                <a:solidFill>
                  <a:srgbClr val="E69138"/>
                </a:solidFill>
              </a:rPr>
              <a:t>64% to 67% of all American Facebook users think Facebook categorizes their interests accurately</a:t>
            </a:r>
            <a:endParaRPr i="1" sz="1900">
              <a:solidFill>
                <a:srgbClr val="E69138"/>
              </a:solidFill>
            </a:endParaRPr>
          </a:p>
          <a:p>
            <a:pPr indent="-349250" lvl="0" marL="457200" rtl="0" algn="l">
              <a:lnSpc>
                <a:spcPct val="115000"/>
              </a:lnSpc>
              <a:spcBef>
                <a:spcPts val="0"/>
              </a:spcBef>
              <a:spcAft>
                <a:spcPts val="0"/>
              </a:spcAft>
              <a:buClr>
                <a:schemeClr val="dk2"/>
              </a:buClr>
              <a:buSzPts val="1900"/>
              <a:buAutoNum type="alphaLcParenBoth"/>
            </a:pPr>
            <a:r>
              <a:rPr lang="en" sz="1900">
                <a:solidFill>
                  <a:schemeClr val="dk2"/>
                </a:solidFill>
              </a:rPr>
              <a:t>there is a 64% to 67% chance that a randomly chosen American Facebook user’s interests are categorized accurately.</a:t>
            </a:r>
            <a:endParaRPr sz="1900">
              <a:solidFill>
                <a:schemeClr val="dk2"/>
              </a:solidFill>
            </a:endParaRPr>
          </a:p>
          <a:p>
            <a:pPr indent="-349250" lvl="0" marL="457200" rtl="0" algn="l">
              <a:lnSpc>
                <a:spcPct val="115000"/>
              </a:lnSpc>
              <a:spcBef>
                <a:spcPts val="0"/>
              </a:spcBef>
              <a:spcAft>
                <a:spcPts val="0"/>
              </a:spcAft>
              <a:buClr>
                <a:schemeClr val="dk2"/>
              </a:buClr>
              <a:buSzPts val="1900"/>
              <a:buAutoNum type="alphaLcParenBoth"/>
            </a:pPr>
            <a:r>
              <a:rPr lang="en" sz="1900">
                <a:solidFill>
                  <a:schemeClr val="dk2"/>
                </a:solidFill>
              </a:rPr>
              <a:t>there is a 64% to 67% chance that 95% of American Facebook users’ interests are categorized accurately.</a:t>
            </a:r>
            <a:endParaRPr sz="1900">
              <a:solidFill>
                <a:schemeClr val="dk2"/>
              </a:solidFill>
            </a:endParaRPr>
          </a:p>
        </p:txBody>
      </p:sp>
      <p:sp>
        <p:nvSpPr>
          <p:cNvPr id="93" name="Google Shape;93;p21"/>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Facebook’s categorization of user interests</a:t>
            </a:r>
            <a:endParaRPr sz="300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2"/>
          <p:cNvSpPr txBox="1"/>
          <p:nvPr>
            <p:ph idx="1" type="body"/>
          </p:nvPr>
        </p:nvSpPr>
        <p:spPr>
          <a:xfrm flipH="1">
            <a:off x="457075" y="1384100"/>
            <a:ext cx="7822200" cy="30594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2"/>
                </a:solidFill>
              </a:rPr>
              <a:t>Suppose we took many samples and built a confidence interval from each sample using the equation</a:t>
            </a:r>
            <a:endParaRPr sz="1900">
              <a:solidFill>
                <a:schemeClr val="dk2"/>
              </a:solidFill>
            </a:endParaRPr>
          </a:p>
          <a:p>
            <a:pPr indent="457200" lvl="0" marL="0" rtl="0" algn="l">
              <a:lnSpc>
                <a:spcPct val="115000"/>
              </a:lnSpc>
              <a:spcBef>
                <a:spcPts val="1000"/>
              </a:spcBef>
              <a:spcAft>
                <a:spcPts val="0"/>
              </a:spcAft>
              <a:buNone/>
            </a:pPr>
            <a:r>
              <a:rPr lang="en" sz="1900">
                <a:solidFill>
                  <a:schemeClr val="dk2"/>
                </a:solidFill>
              </a:rPr>
              <a:t>point estimate ± 1.96 × SE</a:t>
            </a:r>
            <a:endParaRPr sz="1900">
              <a:solidFill>
                <a:schemeClr val="dk2"/>
              </a:solidFill>
            </a:endParaRPr>
          </a:p>
          <a:p>
            <a:pPr indent="0" lvl="0" marL="0" rtl="0" algn="l">
              <a:lnSpc>
                <a:spcPct val="115000"/>
              </a:lnSpc>
              <a:spcBef>
                <a:spcPts val="1000"/>
              </a:spcBef>
              <a:spcAft>
                <a:spcPts val="1000"/>
              </a:spcAft>
              <a:buNone/>
            </a:pPr>
            <a:r>
              <a:rPr lang="en" sz="1900">
                <a:solidFill>
                  <a:schemeClr val="dk2"/>
                </a:solidFill>
              </a:rPr>
              <a:t>Then about 95% of those intervals would contain the true population proportion (</a:t>
            </a:r>
            <a:r>
              <a:rPr i="1" lang="en" sz="1900">
                <a:solidFill>
                  <a:schemeClr val="dk2"/>
                </a:solidFill>
              </a:rPr>
              <a:t>p</a:t>
            </a:r>
            <a:r>
              <a:rPr lang="en" sz="1900">
                <a:solidFill>
                  <a:schemeClr val="dk2"/>
                </a:solidFill>
              </a:rPr>
              <a:t>).</a:t>
            </a:r>
            <a:endParaRPr sz="1900">
              <a:solidFill>
                <a:schemeClr val="dk2"/>
              </a:solidFill>
            </a:endParaRPr>
          </a:p>
        </p:txBody>
      </p:sp>
      <p:sp>
        <p:nvSpPr>
          <p:cNvPr id="99" name="Google Shape;99;p22"/>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What does 95% confident mean?</a:t>
            </a:r>
            <a:endParaRPr sz="300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3"/>
          <p:cNvSpPr txBox="1"/>
          <p:nvPr>
            <p:ph idx="1" type="body"/>
          </p:nvPr>
        </p:nvSpPr>
        <p:spPr>
          <a:xfrm flipH="1">
            <a:off x="457075" y="1384100"/>
            <a:ext cx="7822200" cy="2632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2"/>
                </a:solidFill>
              </a:rPr>
              <a:t>If we want to be more certain that we capture the population parameter, i.e. increase our confidence level, should we use a wider interval or a smaller interval?</a:t>
            </a:r>
            <a:endParaRPr sz="1900">
              <a:solidFill>
                <a:schemeClr val="dk2"/>
              </a:solidFill>
            </a:endParaRPr>
          </a:p>
          <a:p>
            <a:pPr indent="0" lvl="0" marL="0" rtl="0" algn="l">
              <a:lnSpc>
                <a:spcPct val="115000"/>
              </a:lnSpc>
              <a:spcBef>
                <a:spcPts val="0"/>
              </a:spcBef>
              <a:spcAft>
                <a:spcPts val="0"/>
              </a:spcAft>
              <a:buNone/>
            </a:pPr>
            <a:r>
              <a:t/>
            </a:r>
            <a:endParaRPr sz="1900">
              <a:solidFill>
                <a:schemeClr val="dk2"/>
              </a:solidFill>
            </a:endParaRPr>
          </a:p>
          <a:p>
            <a:pPr indent="0" lvl="0" marL="0" rtl="0" algn="l">
              <a:lnSpc>
                <a:spcPct val="115000"/>
              </a:lnSpc>
              <a:spcBef>
                <a:spcPts val="0"/>
              </a:spcBef>
              <a:spcAft>
                <a:spcPts val="0"/>
              </a:spcAft>
              <a:buNone/>
            </a:pPr>
            <a:r>
              <a:rPr i="1" lang="en" sz="1900">
                <a:solidFill>
                  <a:srgbClr val="E69138"/>
                </a:solidFill>
              </a:rPr>
              <a:t>A wider interval.</a:t>
            </a:r>
            <a:endParaRPr i="1" sz="1900">
              <a:solidFill>
                <a:srgbClr val="E69138"/>
              </a:solidFill>
            </a:endParaRPr>
          </a:p>
          <a:p>
            <a:pPr indent="0" lvl="0" marL="0" rtl="0" algn="l">
              <a:lnSpc>
                <a:spcPct val="115000"/>
              </a:lnSpc>
              <a:spcBef>
                <a:spcPts val="0"/>
              </a:spcBef>
              <a:spcAft>
                <a:spcPts val="0"/>
              </a:spcAft>
              <a:buNone/>
            </a:pPr>
            <a:r>
              <a:t/>
            </a:r>
            <a:endParaRPr sz="1900">
              <a:solidFill>
                <a:schemeClr val="dk2"/>
              </a:solidFill>
            </a:endParaRPr>
          </a:p>
          <a:p>
            <a:pPr indent="0" lvl="0" marL="0" rtl="0" algn="l">
              <a:lnSpc>
                <a:spcPct val="115000"/>
              </a:lnSpc>
              <a:spcBef>
                <a:spcPts val="0"/>
              </a:spcBef>
              <a:spcAft>
                <a:spcPts val="0"/>
              </a:spcAft>
              <a:buNone/>
            </a:pPr>
            <a:r>
              <a:rPr lang="en" sz="1900">
                <a:solidFill>
                  <a:schemeClr val="dk2"/>
                </a:solidFill>
              </a:rPr>
              <a:t>Can you see any drawbacks to using a wider interval?</a:t>
            </a:r>
            <a:endParaRPr sz="1900">
              <a:solidFill>
                <a:schemeClr val="dk2"/>
              </a:solidFill>
            </a:endParaRPr>
          </a:p>
        </p:txBody>
      </p:sp>
      <p:sp>
        <p:nvSpPr>
          <p:cNvPr id="105" name="Google Shape;105;p23"/>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chemeClr val="accent1"/>
                </a:solidFill>
              </a:rPr>
              <a:t>Width of an interval</a:t>
            </a:r>
            <a:endParaRPr sz="3000">
              <a:solidFill>
                <a:schemeClr val="accent1"/>
              </a:solidFill>
            </a:endParaRPr>
          </a:p>
        </p:txBody>
      </p:sp>
      <p:pic>
        <p:nvPicPr>
          <p:cNvPr id="106" name="Google Shape;106;p23"/>
          <p:cNvPicPr preferRelativeResize="0"/>
          <p:nvPr/>
        </p:nvPicPr>
        <p:blipFill>
          <a:blip r:embed="rId3">
            <a:alphaModFix/>
          </a:blip>
          <a:stretch>
            <a:fillRect/>
          </a:stretch>
        </p:blipFill>
        <p:spPr>
          <a:xfrm>
            <a:off x="1218223" y="4016900"/>
            <a:ext cx="5879123" cy="1761676"/>
          </a:xfrm>
          <a:prstGeom prst="rect">
            <a:avLst/>
          </a:prstGeom>
          <a:noFill/>
          <a:ln>
            <a:noFill/>
          </a:ln>
        </p:spPr>
      </p:pic>
      <p:sp>
        <p:nvSpPr>
          <p:cNvPr id="107" name="Google Shape;107;p23"/>
          <p:cNvSpPr txBox="1"/>
          <p:nvPr>
            <p:ph idx="1" type="body"/>
          </p:nvPr>
        </p:nvSpPr>
        <p:spPr>
          <a:xfrm flipH="1">
            <a:off x="457075" y="5778575"/>
            <a:ext cx="7822200" cy="784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 sz="1900">
                <a:solidFill>
                  <a:srgbClr val="E69138"/>
                </a:solidFill>
              </a:rPr>
              <a:t>If the interval is too wide it may not be very informative.</a:t>
            </a:r>
            <a:endParaRPr i="1" sz="1900">
              <a:solidFill>
                <a:srgbClr val="E6913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animEffect filter="fade" transition="in">
                                      <p:cBhvr>
                                        <p:cTn dur="1"/>
                                        <p:tgtEl>
                                          <p:spTgt spid="1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animEffect filter="fade" transition="in">
                                      <p:cBhvr>
                                        <p:cTn dur="1"/>
                                        <p:tgtEl>
                                          <p:spTgt spid="1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animEffect filter="fade" transition="in">
                                      <p:cBhvr>
                                        <p:cTn dur="1"/>
                                        <p:tgtEl>
                                          <p:spTgt spid="10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animEffect filter="fade" transition="in">
                                      <p:cBhvr>
                                        <p:cTn dur="1"/>
                                        <p:tgtEl>
                                          <p:spTgt spid="10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animEffect filter="fade" transition="in">
                                      <p:cBhvr>
                                        <p:cTn dur="1"/>
                                        <p:tgtEl>
                                          <p:spTgt spid="10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