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slide" Target="slides/slide78.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79ac4aae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79ac4aa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9a6bd8b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9a6bd8b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9a6bd8b3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9a6bd8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79a6bd8b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79a6bd8b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f2800350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2800350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b0d60de8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b0d60de8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b0d60de8_0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b0d60de8_0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79a6bd8b3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79a6bd8b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9a6bd8b3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9a6bd8b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9a6bd8b3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9a6bd8b3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0d60de8_0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0d60de8_0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0d60de8_0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0d60de8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79a6bd8b3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79a6bd8b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f28003507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f280035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f28003507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f280035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5f28003507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f280035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5f28003507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f2800350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f28003507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f2800350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f28003507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f2800350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f28003507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f2800350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f28003507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f2800350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79a6bd8b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79a6bd8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f28003507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f2800350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5f28003507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f2800350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5f2800350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5f2800350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f28003507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f2800350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f28003507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f2800350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5f28003507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f28003507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5f28003507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5f2800350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f28003507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f2800350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f28003507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f2800350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5f28003507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f2800350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79a6bd8b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79a6bd8b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5f28003507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f2800350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5f9d1591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f9d159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5f28003507_0_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f2800350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b066a1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b066a1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79a6bd8b3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79a6bd8b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79a6bd8b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79a6bd8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79a6bd8b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79a6bd8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b0d60de8_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b0d60de8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79a6bd8b3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79a6bd8b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79a6bd8b3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79a6bd8b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9a6bd8b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9a6bd8b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79a6bd8b3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79a6bd8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79a6bd8b3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79a6bd8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b0d60de8_0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b0d60de8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b0d60de8_0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b0d60de8_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79a6bd8b3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79a6bd8b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79a6bd8b3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79a6bd8b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79a6bd8b3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79a6bd8b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79a6bd8b3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79a6bd8b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79a6bd8b3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79a6bd8b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79a6bd8b3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79a6bd8b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0d60de8_0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0d60de8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b0d60de8_0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b0d60de8_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79a6bd8b3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79a6bd8b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79a6bd8b3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79a6bd8b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b0d60de8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b0d60de8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79a6bd8b3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79a6bd8b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b0d60de8_0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b0d60de8_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79a6bd8b3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79a6bd8b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79a6bd8b3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79a6bd8b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79a6bd8b3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79a6bd8b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79a6bd8b3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79a6bd8b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9a6bd8b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9a6bd8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79a6bd8b3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79a6bd8b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b0d60de8_0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b0d60de8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79a6bd8b3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179a6bd8b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a5098262_0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a5098262_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79a6bd8b3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79a6bd8b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b0d60de8_0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b0d60de8_0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b0d60de8_0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b0d60de8_0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b0d60de8_0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b0d60de8_0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b0d60de8_0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b0d60de8_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b066a1b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b066a1b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9a6bd8b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9a6bd8b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hyperlink" Target="http://www.collegeboard.com/student/apply/the-application/151680.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8.png"/><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8.png"/><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8.png"/><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4.xml"/><Relationship Id="rId3" Type="http://schemas.openxmlformats.org/officeDocument/2006/relationships/image" Target="../media/image1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4"/>
          <p:cNvSpPr txBox="1"/>
          <p:nvPr>
            <p:ph idx="1" type="body"/>
          </p:nvPr>
        </p:nvSpPr>
        <p:spPr>
          <a:xfrm flipH="1">
            <a:off x="457200" y="1143000"/>
            <a:ext cx="8229600" cy="519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solidFill>
                  <a:srgbClr val="000000"/>
                </a:solidFill>
              </a:rPr>
              <a:t>We start with a </a:t>
            </a:r>
            <a:r>
              <a:rPr i="1" lang="en" sz="2000">
                <a:solidFill>
                  <a:schemeClr val="accent1"/>
                </a:solidFill>
              </a:rPr>
              <a:t>null hypothesis </a:t>
            </a:r>
            <a:r>
              <a:rPr lang="en" sz="2000">
                <a:solidFill>
                  <a:schemeClr val="accent1"/>
                </a:solidFill>
              </a:rPr>
              <a:t>(</a:t>
            </a:r>
            <a:r>
              <a:rPr i="1" lang="en" sz="2000">
                <a:solidFill>
                  <a:schemeClr val="accent1"/>
                </a:solidFill>
              </a:rPr>
              <a:t>H</a:t>
            </a:r>
            <a:r>
              <a:rPr baseline="-25000" i="1" lang="en" sz="2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We also have an </a:t>
            </a:r>
            <a:r>
              <a:rPr i="1" lang="en" sz="2000">
                <a:solidFill>
                  <a:schemeClr val="accent1"/>
                </a:solidFill>
              </a:rPr>
              <a:t>alternative hypothesis </a:t>
            </a:r>
            <a:r>
              <a:rPr lang="en" sz="2000">
                <a:solidFill>
                  <a:schemeClr val="accent1"/>
                </a:solidFill>
              </a:rPr>
              <a:t>(</a:t>
            </a:r>
            <a:r>
              <a:rPr i="1" lang="en" sz="2000">
                <a:solidFill>
                  <a:schemeClr val="accent1"/>
                </a:solidFill>
              </a:rPr>
              <a:t>H</a:t>
            </a:r>
            <a:r>
              <a:rPr baseline="-25000" i="1" lang="en" sz="2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indent="0" lvl="0" marL="0" rtl="0" algn="l">
              <a:lnSpc>
                <a:spcPct val="115000"/>
              </a:lnSpc>
              <a:spcBef>
                <a:spcPts val="1000"/>
              </a:spcBef>
              <a:spcAft>
                <a:spcPts val="0"/>
              </a:spcAft>
              <a:buNone/>
            </a:pPr>
            <a:r>
              <a:t/>
            </a:r>
            <a:endParaRPr sz="2000">
              <a:solidFill>
                <a:srgbClr val="000000"/>
              </a:solidFill>
            </a:endParaRPr>
          </a:p>
        </p:txBody>
      </p:sp>
      <p:sp>
        <p:nvSpPr>
          <p:cNvPr id="106" name="Google Shape;106;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idx="1" type="body"/>
          </p:nvPr>
        </p:nvSpPr>
        <p:spPr>
          <a:xfrm flipH="1">
            <a:off x="457200" y="1143000"/>
            <a:ext cx="8229600" cy="519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solidFill>
                  <a:srgbClr val="000000"/>
                </a:solidFill>
              </a:rPr>
              <a:t>We start with a </a:t>
            </a:r>
            <a:r>
              <a:rPr i="1" lang="en" sz="2000">
                <a:solidFill>
                  <a:schemeClr val="accent1"/>
                </a:solidFill>
              </a:rPr>
              <a:t>null hypothesis </a:t>
            </a:r>
            <a:r>
              <a:rPr lang="en" sz="2000">
                <a:solidFill>
                  <a:schemeClr val="accent1"/>
                </a:solidFill>
              </a:rPr>
              <a:t>(</a:t>
            </a:r>
            <a:r>
              <a:rPr i="1" lang="en" sz="2000">
                <a:solidFill>
                  <a:schemeClr val="accent1"/>
                </a:solidFill>
              </a:rPr>
              <a:t>H</a:t>
            </a:r>
            <a:r>
              <a:rPr baseline="-25000" i="1" lang="en" sz="2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We also have an </a:t>
            </a:r>
            <a:r>
              <a:rPr i="1" lang="en" sz="2000">
                <a:solidFill>
                  <a:schemeClr val="accent1"/>
                </a:solidFill>
              </a:rPr>
              <a:t>alternative hypothesis </a:t>
            </a:r>
            <a:r>
              <a:rPr lang="en" sz="2000">
                <a:solidFill>
                  <a:schemeClr val="accent1"/>
                </a:solidFill>
              </a:rPr>
              <a:t>(</a:t>
            </a:r>
            <a:r>
              <a:rPr i="1" lang="en" sz="2000">
                <a:solidFill>
                  <a:schemeClr val="accent1"/>
                </a:solidFill>
              </a:rPr>
              <a:t>H</a:t>
            </a:r>
            <a:r>
              <a:rPr baseline="-25000" i="1" lang="en" sz="2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a:solidFill>
                <a:srgbClr val="000000"/>
              </a:solidFill>
            </a:endParaRPr>
          </a:p>
          <a:p>
            <a:pPr indent="0" lvl="0" marL="0" rtl="0" algn="l">
              <a:lnSpc>
                <a:spcPct val="115000"/>
              </a:lnSpc>
              <a:spcBef>
                <a:spcPts val="1000"/>
              </a:spcBef>
              <a:spcAft>
                <a:spcPts val="0"/>
              </a:spcAft>
              <a:buNone/>
            </a:pPr>
            <a:r>
              <a:t/>
            </a:r>
            <a:endParaRPr sz="2000">
              <a:solidFill>
                <a:srgbClr val="000000"/>
              </a:solidFill>
            </a:endParaRPr>
          </a:p>
        </p:txBody>
      </p:sp>
      <p:sp>
        <p:nvSpPr>
          <p:cNvPr id="112" name="Google Shape;112;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idx="1" type="body"/>
          </p:nvPr>
        </p:nvSpPr>
        <p:spPr>
          <a:xfrm flipH="1">
            <a:off x="457200" y="1143000"/>
            <a:ext cx="8229600" cy="519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solidFill>
                  <a:srgbClr val="000000"/>
                </a:solidFill>
              </a:rPr>
              <a:t>We start with a </a:t>
            </a:r>
            <a:r>
              <a:rPr i="1" lang="en" sz="2000">
                <a:solidFill>
                  <a:schemeClr val="accent1"/>
                </a:solidFill>
              </a:rPr>
              <a:t>null hypothesis </a:t>
            </a:r>
            <a:r>
              <a:rPr lang="en" sz="2000">
                <a:solidFill>
                  <a:schemeClr val="accent1"/>
                </a:solidFill>
              </a:rPr>
              <a:t>(</a:t>
            </a:r>
            <a:r>
              <a:rPr i="1" lang="en" sz="2000">
                <a:solidFill>
                  <a:schemeClr val="accent1"/>
                </a:solidFill>
              </a:rPr>
              <a:t>H</a:t>
            </a:r>
            <a:r>
              <a:rPr baseline="-25000" i="1" lang="en" sz="2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We also have an </a:t>
            </a:r>
            <a:r>
              <a:rPr i="1" lang="en" sz="2000">
                <a:solidFill>
                  <a:schemeClr val="accent1"/>
                </a:solidFill>
              </a:rPr>
              <a:t>alternative hypothesis </a:t>
            </a:r>
            <a:r>
              <a:rPr lang="en" sz="2000">
                <a:solidFill>
                  <a:schemeClr val="accent1"/>
                </a:solidFill>
              </a:rPr>
              <a:t>(</a:t>
            </a:r>
            <a:r>
              <a:rPr i="1" lang="en" sz="2000">
                <a:solidFill>
                  <a:schemeClr val="accent1"/>
                </a:solidFill>
              </a:rPr>
              <a:t>H</a:t>
            </a:r>
            <a:r>
              <a:rPr baseline="-25000" i="1" lang="en" sz="2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conduct a hypothesis test under the assumption that the null hypothesis is true, either via simulation or traditional methods based on the central limit theorem (coming up next...).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000">
              <a:solidFill>
                <a:srgbClr val="000000"/>
              </a:solidFill>
            </a:endParaRPr>
          </a:p>
          <a:p>
            <a:pPr indent="0" lvl="0" marL="0" rtl="0" algn="l">
              <a:lnSpc>
                <a:spcPct val="115000"/>
              </a:lnSpc>
              <a:spcBef>
                <a:spcPts val="1000"/>
              </a:spcBef>
              <a:spcAft>
                <a:spcPts val="0"/>
              </a:spcAft>
              <a:buNone/>
            </a:pPr>
            <a:r>
              <a:t/>
            </a:r>
            <a:endParaRPr sz="2000">
              <a:solidFill>
                <a:srgbClr val="000000"/>
              </a:solidFill>
            </a:endParaRPr>
          </a:p>
          <a:p>
            <a:pPr indent="0" lvl="0" marL="0" rtl="0" algn="l">
              <a:lnSpc>
                <a:spcPct val="115000"/>
              </a:lnSpc>
              <a:spcBef>
                <a:spcPts val="0"/>
              </a:spcBef>
              <a:spcAft>
                <a:spcPts val="0"/>
              </a:spcAft>
              <a:buNone/>
            </a:pPr>
            <a:r>
              <a:rPr lang="en" sz="2000">
                <a:solidFill>
                  <a:srgbClr val="000000"/>
                </a:solidFill>
              </a:rPr>
              <a:t>We'll formally introduce the hypothesis testing framework using an example on testing a claim about a population mean.</a:t>
            </a:r>
            <a:endParaRPr sz="2000">
              <a:solidFill>
                <a:srgbClr val="000000"/>
              </a:solidFill>
            </a:endParaRPr>
          </a:p>
        </p:txBody>
      </p:sp>
      <p:sp>
        <p:nvSpPr>
          <p:cNvPr id="118" name="Google Shape;118;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idx="1" type="body"/>
          </p:nvPr>
        </p:nvSpPr>
        <p:spPr>
          <a:xfrm flipH="1">
            <a:off x="457200" y="1143000"/>
            <a:ext cx="8229600" cy="178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D85C6"/>
                </a:solidFill>
              </a:rPr>
              <a:t>Earlier we calculated a 95% confidence interval for the proporton of American Facebook users who think Facebook categorizes their interests accurately as 64% to 67%. Based on this confidence interval, do the data support the hypothesis that majority of American Facebook users think Facebook categorizes their interests accurately.</a:t>
            </a:r>
            <a:endParaRPr sz="1800">
              <a:solidFill>
                <a:srgbClr val="3D85C6"/>
              </a:solidFill>
            </a:endParaRPr>
          </a:p>
        </p:txBody>
      </p:sp>
      <p:sp>
        <p:nvSpPr>
          <p:cNvPr id="124" name="Google Shape;124;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accent1"/>
                </a:solidFill>
              </a:rPr>
              <a:t>Testing hypotheses using confidence intervals</a:t>
            </a:r>
            <a:endParaRPr sz="2800">
              <a:solidFill>
                <a:schemeClr val="accent1"/>
              </a:solidFill>
            </a:endParaRPr>
          </a:p>
        </p:txBody>
      </p:sp>
      <p:sp>
        <p:nvSpPr>
          <p:cNvPr id="125" name="Google Shape;125;p27"/>
          <p:cNvSpPr txBox="1"/>
          <p:nvPr>
            <p:ph idx="1" type="body"/>
          </p:nvPr>
        </p:nvSpPr>
        <p:spPr>
          <a:xfrm flipH="1">
            <a:off x="457200" y="2930400"/>
            <a:ext cx="8229600" cy="369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rPr>
              <a:t>The associated hypotheses are:</a:t>
            </a:r>
            <a:br>
              <a:rPr lang="en" sz="1800">
                <a:solidFill>
                  <a:srgbClr val="000000"/>
                </a:solidFill>
              </a:rPr>
            </a:br>
            <a:r>
              <a:rPr lang="en" sz="1800">
                <a:solidFill>
                  <a:srgbClr val="000000"/>
                </a:solidFill>
              </a:rPr>
              <a:t>	H</a:t>
            </a:r>
            <a:r>
              <a:rPr baseline="-25000" lang="en" sz="1800">
                <a:solidFill>
                  <a:srgbClr val="000000"/>
                </a:solidFill>
              </a:rPr>
              <a:t>0</a:t>
            </a:r>
            <a:r>
              <a:rPr lang="en" sz="1800">
                <a:solidFill>
                  <a:srgbClr val="000000"/>
                </a:solidFill>
              </a:rPr>
              <a:t>: </a:t>
            </a:r>
            <a:r>
              <a:rPr i="1" lang="en" sz="1800">
                <a:solidFill>
                  <a:srgbClr val="000000"/>
                </a:solidFill>
              </a:rPr>
              <a:t>p</a:t>
            </a:r>
            <a:r>
              <a:rPr lang="en" sz="1800">
                <a:solidFill>
                  <a:srgbClr val="000000"/>
                </a:solidFill>
              </a:rPr>
              <a:t> = 0.50: 50% of American Facebook users think Facebook</a:t>
            </a:r>
            <a:br>
              <a:rPr lang="en" sz="1800">
                <a:solidFill>
                  <a:srgbClr val="000000"/>
                </a:solidFill>
              </a:rPr>
            </a:br>
            <a:r>
              <a:rPr lang="en" sz="1800">
                <a:solidFill>
                  <a:srgbClr val="000000"/>
                </a:solidFill>
              </a:rPr>
              <a:t>		categorizes their interests accurately</a:t>
            </a:r>
            <a:br>
              <a:rPr lang="en" sz="1800">
                <a:solidFill>
                  <a:srgbClr val="000000"/>
                </a:solidFill>
              </a:rPr>
            </a:br>
            <a:r>
              <a:rPr lang="en" sz="1800">
                <a:solidFill>
                  <a:srgbClr val="000000"/>
                </a:solidFill>
              </a:rPr>
              <a:t>	H</a:t>
            </a:r>
            <a:r>
              <a:rPr baseline="-25000" lang="en" sz="1800">
                <a:solidFill>
                  <a:srgbClr val="000000"/>
                </a:solidFill>
              </a:rPr>
              <a:t>A</a:t>
            </a:r>
            <a:r>
              <a:rPr lang="en" sz="1800">
                <a:solidFill>
                  <a:srgbClr val="000000"/>
                </a:solidFill>
              </a:rPr>
              <a:t>: </a:t>
            </a:r>
            <a:r>
              <a:rPr i="1" lang="en" sz="1800">
                <a:solidFill>
                  <a:srgbClr val="000000"/>
                </a:solidFill>
              </a:rPr>
              <a:t>p</a:t>
            </a:r>
            <a:r>
              <a:rPr lang="en" sz="1800">
                <a:solidFill>
                  <a:srgbClr val="000000"/>
                </a:solidFill>
              </a:rPr>
              <a:t> &gt; 0.50: More than 50% of American Facebook users think</a:t>
            </a:r>
            <a:br>
              <a:rPr lang="en" sz="1800">
                <a:solidFill>
                  <a:srgbClr val="000000"/>
                </a:solidFill>
              </a:rPr>
            </a:br>
            <a:r>
              <a:rPr lang="en" sz="1800">
                <a:solidFill>
                  <a:srgbClr val="000000"/>
                </a:solidFill>
              </a:rPr>
              <a:t>		Facebook categorizes their interests accurately</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800">
                <a:solidFill>
                  <a:srgbClr val="000000"/>
                </a:solidFill>
              </a:rPr>
              <a:t>Null value is not included in the interval → reject the null hypothesis.</a:t>
            </a:r>
            <a:endParaRPr sz="1800">
              <a:solidFill>
                <a:srgbClr val="000000"/>
              </a:solidFill>
            </a:endParaRPr>
          </a:p>
          <a:p>
            <a:pPr indent="0" lvl="0" marL="0" rtl="0" algn="l">
              <a:lnSpc>
                <a:spcPct val="115000"/>
              </a:lnSpc>
              <a:spcBef>
                <a:spcPts val="0"/>
              </a:spcBef>
              <a:spcAft>
                <a:spcPts val="0"/>
              </a:spcAft>
              <a:buNone/>
            </a:pPr>
            <a:r>
              <a:t/>
            </a:r>
            <a:endParaRPr sz="1800">
              <a:solidFill>
                <a:srgbClr val="000000"/>
              </a:solidFill>
            </a:endParaRPr>
          </a:p>
          <a:p>
            <a:pPr indent="0" lvl="0" marL="0" rtl="0" algn="l">
              <a:lnSpc>
                <a:spcPct val="115000"/>
              </a:lnSpc>
              <a:spcBef>
                <a:spcPts val="0"/>
              </a:spcBef>
              <a:spcAft>
                <a:spcPts val="0"/>
              </a:spcAft>
              <a:buNone/>
            </a:pPr>
            <a:r>
              <a:rPr lang="en" sz="1800">
                <a:solidFill>
                  <a:srgbClr val="000000"/>
                </a:solidFill>
              </a:rPr>
              <a:t>This is a quick-and-dirty approach for hypothesis testing, but it doesn’t tell us the likelihood of certain outcomes under the null hypothesis (p-value)</a:t>
            </a:r>
            <a:endParaRPr sz="18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
                                        <p:tgtEl>
                                          <p:spTgt spid="12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Hypothesis tests are not flawless.</a:t>
            </a:r>
            <a:endParaRPr sz="2400"/>
          </a:p>
          <a:p>
            <a:pPr indent="-381000" lvl="0" marL="457200" rtl="0" algn="l">
              <a:lnSpc>
                <a:spcPct val="115000"/>
              </a:lnSpc>
              <a:spcBef>
                <a:spcPts val="0"/>
              </a:spcBef>
              <a:spcAft>
                <a:spcPts val="0"/>
              </a:spcAft>
              <a:buSzPts val="2400"/>
              <a:buChar char="●"/>
            </a:pPr>
            <a:r>
              <a:rPr lang="en" sz="2400"/>
              <a:t>In the court system innocent people are sometimes wrongly convicted, and the guilty sometimes walk free.</a:t>
            </a:r>
            <a:endParaRPr sz="2400"/>
          </a:p>
          <a:p>
            <a:pPr indent="-381000" lvl="0" marL="457200" rtl="0" algn="l">
              <a:lnSpc>
                <a:spcPct val="115000"/>
              </a:lnSpc>
              <a:spcBef>
                <a:spcPts val="0"/>
              </a:spcBef>
              <a:spcAft>
                <a:spcPts val="0"/>
              </a:spcAft>
              <a:buSzPts val="2400"/>
              <a:buChar char="●"/>
            </a:pPr>
            <a:r>
              <a:rPr lang="en" sz="2400"/>
              <a:t>Similarly, we can make a wrong decision in statistical hypothesis tests as well. </a:t>
            </a:r>
            <a:endParaRPr sz="2400"/>
          </a:p>
          <a:p>
            <a:pPr indent="-381000" lvl="0" marL="457200" rtl="0" algn="l">
              <a:lnSpc>
                <a:spcPct val="115000"/>
              </a:lnSpc>
              <a:spcBef>
                <a:spcPts val="0"/>
              </a:spcBef>
              <a:spcAft>
                <a:spcPts val="0"/>
              </a:spcAft>
              <a:buSzPts val="2400"/>
              <a:buChar char="●"/>
            </a:pPr>
            <a:r>
              <a:rPr lang="en" sz="2400"/>
              <a:t>The difference is that we have the tools necessary to quantify how often we make errors in statistics.</a:t>
            </a:r>
            <a:endParaRPr sz="2400"/>
          </a:p>
        </p:txBody>
      </p:sp>
      <p:sp>
        <p:nvSpPr>
          <p:cNvPr id="131" name="Google Shape;131;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37" name="Google Shape;137;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43" name="Google Shape;143;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pic>
        <p:nvPicPr>
          <p:cNvPr id="144" name="Google Shape;144;p30"/>
          <p:cNvPicPr preferRelativeResize="0"/>
          <p:nvPr/>
        </p:nvPicPr>
        <p:blipFill>
          <a:blip r:embed="rId3">
            <a:alphaModFix/>
          </a:blip>
          <a:stretch>
            <a:fillRect/>
          </a:stretch>
        </p:blipFill>
        <p:spPr>
          <a:xfrm>
            <a:off x="1016400" y="2519350"/>
            <a:ext cx="6109576" cy="174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0" name="Google Shape;150;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pic>
        <p:nvPicPr>
          <p:cNvPr id="151" name="Google Shape;151;p31"/>
          <p:cNvPicPr preferRelativeResize="0"/>
          <p:nvPr/>
        </p:nvPicPr>
        <p:blipFill>
          <a:blip r:embed="rId3">
            <a:alphaModFix/>
          </a:blip>
          <a:stretch>
            <a:fillRect/>
          </a:stretch>
        </p:blipFill>
        <p:spPr>
          <a:xfrm>
            <a:off x="1016400" y="2519350"/>
            <a:ext cx="6109576" cy="1744300"/>
          </a:xfrm>
          <a:prstGeom prst="rect">
            <a:avLst/>
          </a:prstGeom>
          <a:noFill/>
          <a:ln>
            <a:noFill/>
          </a:ln>
        </p:spPr>
      </p:pic>
      <p:pic>
        <p:nvPicPr>
          <p:cNvPr id="152" name="Google Shape;152;p31"/>
          <p:cNvPicPr preferRelativeResize="0"/>
          <p:nvPr/>
        </p:nvPicPr>
        <p:blipFill>
          <a:blip r:embed="rId4">
            <a:alphaModFix/>
          </a:blip>
          <a:stretch>
            <a:fillRect/>
          </a:stretch>
        </p:blipFill>
        <p:spPr>
          <a:xfrm>
            <a:off x="4007775" y="3345713"/>
            <a:ext cx="438150" cy="27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58" name="Google Shape;158;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pic>
        <p:nvPicPr>
          <p:cNvPr id="159" name="Google Shape;159;p32"/>
          <p:cNvPicPr preferRelativeResize="0"/>
          <p:nvPr/>
        </p:nvPicPr>
        <p:blipFill>
          <a:blip r:embed="rId3">
            <a:alphaModFix/>
          </a:blip>
          <a:stretch>
            <a:fillRect/>
          </a:stretch>
        </p:blipFill>
        <p:spPr>
          <a:xfrm>
            <a:off x="1016400" y="2519350"/>
            <a:ext cx="6109576" cy="1744300"/>
          </a:xfrm>
          <a:prstGeom prst="rect">
            <a:avLst/>
          </a:prstGeom>
          <a:noFill/>
          <a:ln>
            <a:noFill/>
          </a:ln>
        </p:spPr>
      </p:pic>
      <p:pic>
        <p:nvPicPr>
          <p:cNvPr id="160" name="Google Shape;160;p32"/>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61" name="Google Shape;161;p32"/>
          <p:cNvPicPr preferRelativeResize="0"/>
          <p:nvPr/>
        </p:nvPicPr>
        <p:blipFill>
          <a:blip r:embed="rId4">
            <a:alphaModFix/>
          </a:blip>
          <a:stretch>
            <a:fillRect/>
          </a:stretch>
        </p:blipFill>
        <p:spPr>
          <a:xfrm>
            <a:off x="5883700" y="3857313"/>
            <a:ext cx="438150" cy="27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idx="1" type="body"/>
          </p:nvPr>
        </p:nvSpPr>
        <p:spPr>
          <a:xfrm flipH="1">
            <a:off x="457200" y="4360975"/>
            <a:ext cx="8229600" cy="1278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 </a:t>
            </a:r>
            <a:r>
              <a:rPr i="1" lang="en" sz="2200">
                <a:solidFill>
                  <a:schemeClr val="accent1"/>
                </a:solidFill>
              </a:rPr>
              <a:t>Type 1 Error</a:t>
            </a:r>
            <a:r>
              <a:rPr lang="en" sz="2200"/>
              <a:t> is rejecting the null hypothesis when </a:t>
            </a:r>
            <a:r>
              <a:rPr i="1" lang="en" sz="2200"/>
              <a:t>H</a:t>
            </a:r>
            <a:r>
              <a:rPr baseline="-25000" i="1" lang="en" sz="2200"/>
              <a:t>0</a:t>
            </a:r>
            <a:r>
              <a:rPr lang="en" sz="2200"/>
              <a:t> is true.</a:t>
            </a:r>
            <a:endParaRPr sz="2200"/>
          </a:p>
        </p:txBody>
      </p:sp>
      <p:sp>
        <p:nvSpPr>
          <p:cNvPr id="167" name="Google Shape;167;p33"/>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68" name="Google Shape;168;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pic>
        <p:nvPicPr>
          <p:cNvPr id="169" name="Google Shape;169;p33"/>
          <p:cNvPicPr preferRelativeResize="0"/>
          <p:nvPr/>
        </p:nvPicPr>
        <p:blipFill>
          <a:blip r:embed="rId3">
            <a:alphaModFix/>
          </a:blip>
          <a:stretch>
            <a:fillRect/>
          </a:stretch>
        </p:blipFill>
        <p:spPr>
          <a:xfrm>
            <a:off x="1016400" y="2519350"/>
            <a:ext cx="6109575" cy="1744300"/>
          </a:xfrm>
          <a:prstGeom prst="rect">
            <a:avLst/>
          </a:prstGeom>
          <a:noFill/>
          <a:ln>
            <a:noFill/>
          </a:ln>
        </p:spPr>
      </p:pic>
      <p:pic>
        <p:nvPicPr>
          <p:cNvPr id="170" name="Google Shape;170;p33"/>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71" name="Google Shape;171;p33"/>
          <p:cNvPicPr preferRelativeResize="0"/>
          <p:nvPr/>
        </p:nvPicPr>
        <p:blipFill>
          <a:blip r:embed="rId4">
            <a:alphaModFix/>
          </a:blip>
          <a:stretch>
            <a:fillRect/>
          </a:stretch>
        </p:blipFill>
        <p:spPr>
          <a:xfrm>
            <a:off x="5883700" y="3857313"/>
            <a:ext cx="438150" cy="276225"/>
          </a:xfrm>
          <a:prstGeom prst="rect">
            <a:avLst/>
          </a:prstGeom>
          <a:noFill/>
          <a:ln>
            <a:noFill/>
          </a:ln>
        </p:spPr>
      </p:pic>
      <p:pic>
        <p:nvPicPr>
          <p:cNvPr id="172" name="Google Shape;172;p33"/>
          <p:cNvPicPr preferRelativeResize="0"/>
          <p:nvPr/>
        </p:nvPicPr>
        <p:blipFill>
          <a:blip r:embed="rId5">
            <a:alphaModFix/>
          </a:blip>
          <a:stretch>
            <a:fillRect/>
          </a:stretch>
        </p:blipFill>
        <p:spPr>
          <a:xfrm>
            <a:off x="5313325" y="3345713"/>
            <a:ext cx="1676400" cy="361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Hypothesis Testing for a Proportion</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1" type="body"/>
          </p:nvPr>
        </p:nvSpPr>
        <p:spPr>
          <a:xfrm flipH="1">
            <a:off x="457200" y="4360975"/>
            <a:ext cx="8229600" cy="1278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 </a:t>
            </a:r>
            <a:r>
              <a:rPr i="1" lang="en" sz="2200">
                <a:solidFill>
                  <a:schemeClr val="accent1"/>
                </a:solidFill>
              </a:rPr>
              <a:t>Type 1 Error</a:t>
            </a:r>
            <a:r>
              <a:rPr lang="en" sz="2200"/>
              <a:t> is rejecting the null hypothesis when</a:t>
            </a:r>
            <a:r>
              <a:rPr i="1" lang="en" sz="2200"/>
              <a:t> H</a:t>
            </a:r>
            <a:r>
              <a:rPr baseline="-25000" i="1" lang="en" sz="2200"/>
              <a:t>0</a:t>
            </a:r>
            <a:r>
              <a:rPr lang="en" sz="2200"/>
              <a:t> is true.</a:t>
            </a:r>
            <a:endParaRPr sz="2200"/>
          </a:p>
          <a:p>
            <a:pPr indent="-368300" lvl="0" marL="457200" rtl="0" algn="l">
              <a:lnSpc>
                <a:spcPct val="115000"/>
              </a:lnSpc>
              <a:spcBef>
                <a:spcPts val="0"/>
              </a:spcBef>
              <a:spcAft>
                <a:spcPts val="0"/>
              </a:spcAft>
              <a:buSzPts val="2200"/>
              <a:buChar char="●"/>
            </a:pPr>
            <a:r>
              <a:rPr lang="en" sz="2200"/>
              <a:t>A </a:t>
            </a:r>
            <a:r>
              <a:rPr i="1" lang="en" sz="2200">
                <a:solidFill>
                  <a:schemeClr val="accent1"/>
                </a:solidFill>
              </a:rPr>
              <a:t>Type 2 Error</a:t>
            </a:r>
            <a:r>
              <a:rPr lang="en" sz="2200"/>
              <a:t> is failing to reject the null hypothesis when</a:t>
            </a:r>
            <a:r>
              <a:rPr i="1" lang="en" sz="2200"/>
              <a:t> H</a:t>
            </a:r>
            <a:r>
              <a:rPr baseline="-25000" i="1" lang="en" sz="2200"/>
              <a:t>A</a:t>
            </a:r>
            <a:r>
              <a:rPr lang="en" sz="2200"/>
              <a:t> is true.</a:t>
            </a:r>
            <a:endParaRPr sz="2200"/>
          </a:p>
        </p:txBody>
      </p:sp>
      <p:sp>
        <p:nvSpPr>
          <p:cNvPr id="178" name="Google Shape;178;p34"/>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79" name="Google Shape;179;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1016400" y="2519350"/>
            <a:ext cx="6109575" cy="1744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82" name="Google Shape;182;p34"/>
          <p:cNvPicPr preferRelativeResize="0"/>
          <p:nvPr/>
        </p:nvPicPr>
        <p:blipFill>
          <a:blip r:embed="rId4">
            <a:alphaModFix/>
          </a:blip>
          <a:stretch>
            <a:fillRect/>
          </a:stretch>
        </p:blipFill>
        <p:spPr>
          <a:xfrm>
            <a:off x="5883700" y="3857313"/>
            <a:ext cx="438150" cy="276225"/>
          </a:xfrm>
          <a:prstGeom prst="rect">
            <a:avLst/>
          </a:prstGeom>
          <a:noFill/>
          <a:ln>
            <a:noFill/>
          </a:ln>
        </p:spPr>
      </p:pic>
      <p:pic>
        <p:nvPicPr>
          <p:cNvPr id="183" name="Google Shape;183;p34"/>
          <p:cNvPicPr preferRelativeResize="0"/>
          <p:nvPr/>
        </p:nvPicPr>
        <p:blipFill>
          <a:blip r:embed="rId5">
            <a:alphaModFix/>
          </a:blip>
          <a:stretch>
            <a:fillRect/>
          </a:stretch>
        </p:blipFill>
        <p:spPr>
          <a:xfrm>
            <a:off x="5313325" y="3345713"/>
            <a:ext cx="1676400" cy="361950"/>
          </a:xfrm>
          <a:prstGeom prst="rect">
            <a:avLst/>
          </a:prstGeom>
          <a:noFill/>
          <a:ln>
            <a:noFill/>
          </a:ln>
        </p:spPr>
      </p:pic>
      <p:pic>
        <p:nvPicPr>
          <p:cNvPr id="184" name="Google Shape;184;p34"/>
          <p:cNvPicPr preferRelativeResize="0"/>
          <p:nvPr/>
        </p:nvPicPr>
        <p:blipFill>
          <a:blip r:embed="rId6">
            <a:alphaModFix/>
          </a:blip>
          <a:stretch>
            <a:fillRect/>
          </a:stretch>
        </p:blipFill>
        <p:spPr>
          <a:xfrm>
            <a:off x="3509913" y="3800163"/>
            <a:ext cx="1628775" cy="333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idx="1" type="body"/>
          </p:nvPr>
        </p:nvSpPr>
        <p:spPr>
          <a:xfrm flipH="1">
            <a:off x="457200" y="5868600"/>
            <a:ext cx="8229600" cy="1047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t>We (almost) never know if </a:t>
            </a:r>
            <a:r>
              <a:rPr i="1" lang="en" sz="2200"/>
              <a:t>H</a:t>
            </a:r>
            <a:r>
              <a:rPr baseline="-25000" i="1" lang="en" sz="2200"/>
              <a:t>0</a:t>
            </a:r>
            <a:r>
              <a:rPr lang="en" sz="2200"/>
              <a:t> or</a:t>
            </a:r>
            <a:r>
              <a:rPr i="1" lang="en" sz="2200"/>
              <a:t> H</a:t>
            </a:r>
            <a:r>
              <a:rPr baseline="-25000" i="1" lang="en" sz="2200"/>
              <a:t>A</a:t>
            </a:r>
            <a:r>
              <a:rPr lang="en" sz="2200"/>
              <a:t> is true, but we need to consider all possibilities.</a:t>
            </a:r>
            <a:endParaRPr sz="2200"/>
          </a:p>
        </p:txBody>
      </p:sp>
      <p:sp>
        <p:nvSpPr>
          <p:cNvPr id="190" name="Google Shape;190;p35"/>
          <p:cNvSpPr txBox="1"/>
          <p:nvPr>
            <p:ph idx="1" type="body"/>
          </p:nvPr>
        </p:nvSpPr>
        <p:spPr>
          <a:xfrm flipH="1">
            <a:off x="457200" y="4360975"/>
            <a:ext cx="8229600" cy="1278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 </a:t>
            </a:r>
            <a:r>
              <a:rPr i="1" lang="en" sz="2200">
                <a:solidFill>
                  <a:schemeClr val="accent1"/>
                </a:solidFill>
              </a:rPr>
              <a:t>Type 1 Error</a:t>
            </a:r>
            <a:r>
              <a:rPr lang="en" sz="2200"/>
              <a:t> is rejecting the null hypothesis when </a:t>
            </a:r>
            <a:r>
              <a:rPr i="1" lang="en" sz="2200"/>
              <a:t>H</a:t>
            </a:r>
            <a:r>
              <a:rPr baseline="-25000" i="1" lang="en" sz="2200"/>
              <a:t>0</a:t>
            </a:r>
            <a:r>
              <a:rPr i="1" lang="en" sz="2200"/>
              <a:t> </a:t>
            </a:r>
            <a:r>
              <a:rPr lang="en" sz="2200"/>
              <a:t>is true.</a:t>
            </a:r>
            <a:endParaRPr sz="2200"/>
          </a:p>
          <a:p>
            <a:pPr indent="-368300" lvl="0" marL="457200" rtl="0" algn="l">
              <a:lnSpc>
                <a:spcPct val="115000"/>
              </a:lnSpc>
              <a:spcBef>
                <a:spcPts val="0"/>
              </a:spcBef>
              <a:spcAft>
                <a:spcPts val="0"/>
              </a:spcAft>
              <a:buSzPts val="2200"/>
              <a:buChar char="●"/>
            </a:pPr>
            <a:r>
              <a:rPr lang="en" sz="2200"/>
              <a:t>A </a:t>
            </a:r>
            <a:r>
              <a:rPr i="1" lang="en" sz="2200">
                <a:solidFill>
                  <a:schemeClr val="accent1"/>
                </a:solidFill>
              </a:rPr>
              <a:t>Type 2 Error</a:t>
            </a:r>
            <a:r>
              <a:rPr lang="en" sz="2200"/>
              <a:t> is failing to reject the null hypothesis when </a:t>
            </a:r>
            <a:r>
              <a:rPr i="1" lang="en" sz="2200"/>
              <a:t>H</a:t>
            </a:r>
            <a:r>
              <a:rPr baseline="-25000" i="1" lang="en" sz="2200"/>
              <a:t>A</a:t>
            </a:r>
            <a:r>
              <a:rPr lang="en" sz="2200"/>
              <a:t> is true.</a:t>
            </a:r>
            <a:endParaRPr sz="2200"/>
          </a:p>
        </p:txBody>
      </p:sp>
      <p:sp>
        <p:nvSpPr>
          <p:cNvPr id="191" name="Google Shape;191;p35"/>
          <p:cNvSpPr txBox="1"/>
          <p:nvPr>
            <p:ph idx="1" type="body"/>
          </p:nvPr>
        </p:nvSpPr>
        <p:spPr>
          <a:xfrm flipH="1">
            <a:off x="457075" y="1143000"/>
            <a:ext cx="8229600" cy="146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t>There are two competing hypotheses: the null and the alternative. In a hypothesis test, we make a decision about which might be true, but our choice might be incorrect.</a:t>
            </a:r>
            <a:endParaRPr sz="2400"/>
          </a:p>
        </p:txBody>
      </p:sp>
      <p:sp>
        <p:nvSpPr>
          <p:cNvPr id="192" name="Google Shape;192;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Decision errors (cont.)</a:t>
            </a:r>
            <a:endParaRPr>
              <a:solidFill>
                <a:schemeClr val="accent1"/>
              </a:solidFill>
            </a:endParaRPr>
          </a:p>
        </p:txBody>
      </p:sp>
      <p:pic>
        <p:nvPicPr>
          <p:cNvPr id="193" name="Google Shape;193;p35"/>
          <p:cNvPicPr preferRelativeResize="0"/>
          <p:nvPr/>
        </p:nvPicPr>
        <p:blipFill>
          <a:blip r:embed="rId3">
            <a:alphaModFix/>
          </a:blip>
          <a:stretch>
            <a:fillRect/>
          </a:stretch>
        </p:blipFill>
        <p:spPr>
          <a:xfrm>
            <a:off x="1016400" y="2519350"/>
            <a:ext cx="6109576" cy="1744300"/>
          </a:xfrm>
          <a:prstGeom prst="rect">
            <a:avLst/>
          </a:prstGeom>
          <a:noFill/>
          <a:ln>
            <a:noFill/>
          </a:ln>
        </p:spPr>
      </p:pic>
      <p:pic>
        <p:nvPicPr>
          <p:cNvPr id="194" name="Google Shape;194;p35"/>
          <p:cNvPicPr preferRelativeResize="0"/>
          <p:nvPr/>
        </p:nvPicPr>
        <p:blipFill>
          <a:blip r:embed="rId4">
            <a:alphaModFix/>
          </a:blip>
          <a:stretch>
            <a:fillRect/>
          </a:stretch>
        </p:blipFill>
        <p:spPr>
          <a:xfrm>
            <a:off x="4007775" y="3345713"/>
            <a:ext cx="438150" cy="276225"/>
          </a:xfrm>
          <a:prstGeom prst="rect">
            <a:avLst/>
          </a:prstGeom>
          <a:noFill/>
          <a:ln>
            <a:noFill/>
          </a:ln>
        </p:spPr>
      </p:pic>
      <p:pic>
        <p:nvPicPr>
          <p:cNvPr id="195" name="Google Shape;195;p35"/>
          <p:cNvPicPr preferRelativeResize="0"/>
          <p:nvPr/>
        </p:nvPicPr>
        <p:blipFill>
          <a:blip r:embed="rId4">
            <a:alphaModFix/>
          </a:blip>
          <a:stretch>
            <a:fillRect/>
          </a:stretch>
        </p:blipFill>
        <p:spPr>
          <a:xfrm>
            <a:off x="5883700" y="3857313"/>
            <a:ext cx="438150" cy="276225"/>
          </a:xfrm>
          <a:prstGeom prst="rect">
            <a:avLst/>
          </a:prstGeom>
          <a:noFill/>
          <a:ln>
            <a:noFill/>
          </a:ln>
        </p:spPr>
      </p:pic>
      <p:pic>
        <p:nvPicPr>
          <p:cNvPr id="196" name="Google Shape;196;p35"/>
          <p:cNvPicPr preferRelativeResize="0"/>
          <p:nvPr/>
        </p:nvPicPr>
        <p:blipFill>
          <a:blip r:embed="rId5">
            <a:alphaModFix/>
          </a:blip>
          <a:stretch>
            <a:fillRect/>
          </a:stretch>
        </p:blipFill>
        <p:spPr>
          <a:xfrm>
            <a:off x="5313325" y="3345713"/>
            <a:ext cx="1676400" cy="361950"/>
          </a:xfrm>
          <a:prstGeom prst="rect">
            <a:avLst/>
          </a:prstGeom>
          <a:noFill/>
          <a:ln>
            <a:noFill/>
          </a:ln>
        </p:spPr>
      </p:pic>
      <p:pic>
        <p:nvPicPr>
          <p:cNvPr id="197" name="Google Shape;197;p35"/>
          <p:cNvPicPr preferRelativeResize="0"/>
          <p:nvPr/>
        </p:nvPicPr>
        <p:blipFill>
          <a:blip r:embed="rId6">
            <a:alphaModFix/>
          </a:blip>
          <a:stretch>
            <a:fillRect/>
          </a:stretch>
        </p:blipFill>
        <p:spPr>
          <a:xfrm>
            <a:off x="3509913" y="3800163"/>
            <a:ext cx="1628775" cy="333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again think of a hypothesis test as a criminal trial then it makes sense to frame the verdict in terms of the null and alternative hypotheses:</a:t>
            </a:r>
            <a:endParaRPr sz="1800"/>
          </a:p>
          <a:p>
            <a:pPr indent="457200" lvl="0" marL="0" rtl="0" algn="ctr">
              <a:lnSpc>
                <a:spcPct val="115000"/>
              </a:lnSpc>
              <a:spcBef>
                <a:spcPts val="1000"/>
              </a:spcBef>
              <a:spcAft>
                <a:spcPts val="0"/>
              </a:spcAft>
              <a:buClr>
                <a:schemeClr val="dk1"/>
              </a:buClr>
              <a:buSzPts val="1100"/>
              <a:buFont typeface="Arial"/>
              <a:buNone/>
            </a:pPr>
            <a:r>
              <a:rPr lang="en" sz="1800"/>
              <a:t>    </a:t>
            </a:r>
            <a:r>
              <a:rPr i="1" lang="en" sz="1800"/>
              <a:t> H</a:t>
            </a:r>
            <a:r>
              <a:rPr baseline="-25000" i="1" lang="en" sz="1800"/>
              <a:t>0</a:t>
            </a:r>
            <a:r>
              <a:rPr lang="en" sz="1800"/>
              <a:t>: Defendant is innocent</a:t>
            </a:r>
            <a:endParaRPr sz="1800"/>
          </a:p>
          <a:p>
            <a:pPr indent="457200" lvl="0" marL="0" rtl="0" algn="ctr">
              <a:lnSpc>
                <a:spcPct val="115000"/>
              </a:lnSpc>
              <a:spcBef>
                <a:spcPts val="1000"/>
              </a:spcBef>
              <a:spcAft>
                <a:spcPts val="0"/>
              </a:spcAft>
              <a:buClr>
                <a:schemeClr val="dk1"/>
              </a:buClr>
              <a:buSzPts val="1100"/>
              <a:buFont typeface="Arial"/>
              <a:buNone/>
            </a:pPr>
            <a:r>
              <a:rPr i="1" lang="en" sz="1800"/>
              <a:t>H</a:t>
            </a:r>
            <a:r>
              <a:rPr baseline="-25000" i="1" lang="en" sz="1800"/>
              <a:t>A</a:t>
            </a:r>
            <a:r>
              <a:rPr lang="en" sz="1800"/>
              <a:t>: Defendant is guilty</a:t>
            </a:r>
            <a:endParaRPr sz="1800"/>
          </a:p>
          <a:p>
            <a:pPr indent="0" lvl="0" marL="0" rtl="0" algn="l">
              <a:lnSpc>
                <a:spcPct val="115000"/>
              </a:lnSpc>
              <a:spcBef>
                <a:spcPts val="1000"/>
              </a:spcBef>
              <a:spcAft>
                <a:spcPts val="0"/>
              </a:spcAft>
              <a:buClr>
                <a:schemeClr val="dk1"/>
              </a:buClr>
              <a:buSzPts val="1100"/>
              <a:buFont typeface="Arial"/>
              <a:buNone/>
            </a:pPr>
            <a:r>
              <a:rPr lang="en" sz="1800"/>
              <a:t>Which type of error is being committed in the following circumstances?</a:t>
            </a:r>
            <a:endParaRPr sz="1800"/>
          </a:p>
          <a:p>
            <a:pPr indent="-342900" lvl="0" marL="457200" rtl="0" algn="l">
              <a:lnSpc>
                <a:spcPct val="115000"/>
              </a:lnSpc>
              <a:spcBef>
                <a:spcPts val="1000"/>
              </a:spcBef>
              <a:spcAft>
                <a:spcPts val="0"/>
              </a:spcAft>
              <a:buSzPts val="1800"/>
              <a:buChar char="●"/>
            </a:pPr>
            <a:r>
              <a:rPr lang="en" sz="1800"/>
              <a:t>Declaring the defendant innocent when they are actually guilty</a:t>
            </a:r>
            <a:endParaRPr sz="1800"/>
          </a:p>
          <a:p>
            <a:pPr indent="457200" lvl="0" marL="0" rtl="0" algn="l">
              <a:lnSpc>
                <a:spcPct val="115000"/>
              </a:lnSpc>
              <a:spcBef>
                <a:spcPts val="1000"/>
              </a:spcBef>
              <a:spcAft>
                <a:spcPts val="0"/>
              </a:spcAft>
              <a:buClr>
                <a:schemeClr val="dk1"/>
              </a:buClr>
              <a:buSzPts val="1100"/>
              <a:buFont typeface="Arial"/>
              <a:buNone/>
            </a:pPr>
            <a:r>
              <a:t/>
            </a:r>
            <a:endParaRPr sz="1800"/>
          </a:p>
          <a:p>
            <a:pPr indent="-342900" lvl="0" marL="457200" rtl="0" algn="l">
              <a:lnSpc>
                <a:spcPct val="115000"/>
              </a:lnSpc>
              <a:spcBef>
                <a:spcPts val="1000"/>
              </a:spcBef>
              <a:spcAft>
                <a:spcPts val="0"/>
              </a:spcAft>
              <a:buSzPts val="1800"/>
              <a:buChar char="●"/>
            </a:pPr>
            <a:r>
              <a:rPr lang="en" sz="1800"/>
              <a:t>Declaring the defendant guilty when they are actually innocent</a:t>
            </a:r>
            <a:endParaRPr sz="1800"/>
          </a:p>
          <a:p>
            <a:pPr indent="457200" lvl="0" marL="0" rtl="0" algn="l">
              <a:lnSpc>
                <a:spcPct val="115000"/>
              </a:lnSpc>
              <a:spcBef>
                <a:spcPts val="1000"/>
              </a:spcBef>
              <a:spcAft>
                <a:spcPts val="1000"/>
              </a:spcAft>
              <a:buNone/>
            </a:pPr>
            <a:r>
              <a:t/>
            </a:r>
            <a:endParaRPr sz="1800"/>
          </a:p>
        </p:txBody>
      </p:sp>
      <p:sp>
        <p:nvSpPr>
          <p:cNvPr id="203" name="Google Shape;203;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Hypothesis Test as a trial</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again think of a hypothesis test as a criminal trial then it makes sense to frame the verdict in terms of the null and alternative hypotheses:</a:t>
            </a:r>
            <a:endParaRPr sz="1800"/>
          </a:p>
          <a:p>
            <a:pPr indent="457200" lvl="0" marL="0" rtl="0" algn="ctr">
              <a:lnSpc>
                <a:spcPct val="115000"/>
              </a:lnSpc>
              <a:spcBef>
                <a:spcPts val="1000"/>
              </a:spcBef>
              <a:spcAft>
                <a:spcPts val="0"/>
              </a:spcAft>
              <a:buClr>
                <a:schemeClr val="dk1"/>
              </a:buClr>
              <a:buSzPts val="1100"/>
              <a:buFont typeface="Arial"/>
              <a:buNone/>
            </a:pPr>
            <a:r>
              <a:rPr lang="en" sz="1800"/>
              <a:t>    </a:t>
            </a:r>
            <a:r>
              <a:rPr i="1" lang="en" sz="1800"/>
              <a:t> H</a:t>
            </a:r>
            <a:r>
              <a:rPr baseline="-25000" i="1" lang="en" sz="1800"/>
              <a:t>0</a:t>
            </a:r>
            <a:r>
              <a:rPr lang="en" sz="1800"/>
              <a:t>: Defendant is innocent</a:t>
            </a:r>
            <a:endParaRPr sz="1800"/>
          </a:p>
          <a:p>
            <a:pPr indent="457200" lvl="0" marL="0" rtl="0" algn="ctr">
              <a:lnSpc>
                <a:spcPct val="115000"/>
              </a:lnSpc>
              <a:spcBef>
                <a:spcPts val="1000"/>
              </a:spcBef>
              <a:spcAft>
                <a:spcPts val="0"/>
              </a:spcAft>
              <a:buClr>
                <a:schemeClr val="dk1"/>
              </a:buClr>
              <a:buSzPts val="1100"/>
              <a:buFont typeface="Arial"/>
              <a:buNone/>
            </a:pPr>
            <a:r>
              <a:rPr i="1" lang="en" sz="1800"/>
              <a:t>H</a:t>
            </a:r>
            <a:r>
              <a:rPr baseline="-25000" i="1" lang="en" sz="1800"/>
              <a:t>A</a:t>
            </a:r>
            <a:r>
              <a:rPr lang="en" sz="1800"/>
              <a:t>: Defendant is guilty</a:t>
            </a:r>
            <a:endParaRPr sz="1800"/>
          </a:p>
          <a:p>
            <a:pPr indent="0" lvl="0" marL="0" rtl="0" algn="l">
              <a:lnSpc>
                <a:spcPct val="115000"/>
              </a:lnSpc>
              <a:spcBef>
                <a:spcPts val="1000"/>
              </a:spcBef>
              <a:spcAft>
                <a:spcPts val="0"/>
              </a:spcAft>
              <a:buClr>
                <a:schemeClr val="dk1"/>
              </a:buClr>
              <a:buSzPts val="1100"/>
              <a:buFont typeface="Arial"/>
              <a:buNone/>
            </a:pPr>
            <a:r>
              <a:rPr lang="en" sz="1800"/>
              <a:t>Which type of error is being committed in the following circumstances?</a:t>
            </a:r>
            <a:endParaRPr sz="1800"/>
          </a:p>
          <a:p>
            <a:pPr indent="-342900" lvl="0" marL="457200" rtl="0" algn="l">
              <a:lnSpc>
                <a:spcPct val="115000"/>
              </a:lnSpc>
              <a:spcBef>
                <a:spcPts val="1000"/>
              </a:spcBef>
              <a:spcAft>
                <a:spcPts val="0"/>
              </a:spcAft>
              <a:buSzPts val="1800"/>
              <a:buChar char="●"/>
            </a:pPr>
            <a:r>
              <a:rPr lang="en" sz="1800"/>
              <a:t>Declaring the defendant innocent when they are actually guilty</a:t>
            </a:r>
            <a:endParaRPr sz="1800"/>
          </a:p>
          <a:p>
            <a:pPr indent="457200" lvl="0" marL="0" rtl="0" algn="ctr">
              <a:lnSpc>
                <a:spcPct val="115000"/>
              </a:lnSpc>
              <a:spcBef>
                <a:spcPts val="1000"/>
              </a:spcBef>
              <a:spcAft>
                <a:spcPts val="0"/>
              </a:spcAft>
              <a:buClr>
                <a:srgbClr val="000000"/>
              </a:buClr>
              <a:buSzPts val="1100"/>
              <a:buFont typeface="Arial"/>
              <a:buNone/>
            </a:pPr>
            <a:r>
              <a:rPr i="1" lang="en" sz="1800">
                <a:solidFill>
                  <a:schemeClr val="accent1"/>
                </a:solidFill>
              </a:rPr>
              <a:t>Type 2 error</a:t>
            </a:r>
            <a:endParaRPr sz="1800"/>
          </a:p>
          <a:p>
            <a:pPr indent="-342900" lvl="0" marL="457200" rtl="0" algn="l">
              <a:lnSpc>
                <a:spcPct val="115000"/>
              </a:lnSpc>
              <a:spcBef>
                <a:spcPts val="1000"/>
              </a:spcBef>
              <a:spcAft>
                <a:spcPts val="0"/>
              </a:spcAft>
              <a:buSzPts val="1800"/>
              <a:buChar char="●"/>
            </a:pPr>
            <a:r>
              <a:rPr lang="en" sz="1800"/>
              <a:t>Declaring the defendant guilty when they are actually innocent</a:t>
            </a:r>
            <a:endParaRPr sz="1800"/>
          </a:p>
          <a:p>
            <a:pPr indent="457200" lvl="0" marL="0" rtl="0" algn="l">
              <a:lnSpc>
                <a:spcPct val="115000"/>
              </a:lnSpc>
              <a:spcBef>
                <a:spcPts val="1000"/>
              </a:spcBef>
              <a:spcAft>
                <a:spcPts val="1000"/>
              </a:spcAft>
              <a:buNone/>
            </a:pPr>
            <a:r>
              <a:t/>
            </a:r>
            <a:endParaRPr sz="1800"/>
          </a:p>
        </p:txBody>
      </p:sp>
      <p:sp>
        <p:nvSpPr>
          <p:cNvPr id="209" name="Google Shape;209;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Hypothesis Test as a trial</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again think of a hypothesis test as a criminal trial then it makes sense to frame the verdict in terms of the null and alternative hypotheses:</a:t>
            </a:r>
            <a:endParaRPr sz="1800"/>
          </a:p>
          <a:p>
            <a:pPr indent="457200" lvl="0" marL="0" rtl="0" algn="ctr">
              <a:lnSpc>
                <a:spcPct val="115000"/>
              </a:lnSpc>
              <a:spcBef>
                <a:spcPts val="1000"/>
              </a:spcBef>
              <a:spcAft>
                <a:spcPts val="0"/>
              </a:spcAft>
              <a:buClr>
                <a:schemeClr val="dk1"/>
              </a:buClr>
              <a:buSzPts val="1100"/>
              <a:buFont typeface="Arial"/>
              <a:buNone/>
            </a:pPr>
            <a:r>
              <a:rPr lang="en" sz="1800"/>
              <a:t>    </a:t>
            </a:r>
            <a:r>
              <a:rPr i="1" lang="en" sz="1800"/>
              <a:t> H</a:t>
            </a:r>
            <a:r>
              <a:rPr baseline="-25000" i="1" lang="en" sz="1800"/>
              <a:t>0</a:t>
            </a:r>
            <a:r>
              <a:rPr lang="en" sz="1800"/>
              <a:t>: Defendant is innocent</a:t>
            </a:r>
            <a:endParaRPr sz="1800"/>
          </a:p>
          <a:p>
            <a:pPr indent="457200" lvl="0" marL="0" rtl="0" algn="ctr">
              <a:lnSpc>
                <a:spcPct val="115000"/>
              </a:lnSpc>
              <a:spcBef>
                <a:spcPts val="1000"/>
              </a:spcBef>
              <a:spcAft>
                <a:spcPts val="0"/>
              </a:spcAft>
              <a:buClr>
                <a:schemeClr val="dk1"/>
              </a:buClr>
              <a:buSzPts val="1100"/>
              <a:buFont typeface="Arial"/>
              <a:buNone/>
            </a:pPr>
            <a:r>
              <a:rPr i="1" lang="en" sz="1800"/>
              <a:t>H</a:t>
            </a:r>
            <a:r>
              <a:rPr baseline="-25000" i="1" lang="en" sz="1800"/>
              <a:t>A</a:t>
            </a:r>
            <a:r>
              <a:rPr lang="en" sz="1800"/>
              <a:t>: Defendant is guilty</a:t>
            </a:r>
            <a:endParaRPr sz="1800"/>
          </a:p>
          <a:p>
            <a:pPr indent="0" lvl="0" marL="0" rtl="0" algn="l">
              <a:lnSpc>
                <a:spcPct val="115000"/>
              </a:lnSpc>
              <a:spcBef>
                <a:spcPts val="1000"/>
              </a:spcBef>
              <a:spcAft>
                <a:spcPts val="0"/>
              </a:spcAft>
              <a:buClr>
                <a:schemeClr val="dk1"/>
              </a:buClr>
              <a:buSzPts val="1100"/>
              <a:buFont typeface="Arial"/>
              <a:buNone/>
            </a:pPr>
            <a:r>
              <a:rPr lang="en" sz="1800"/>
              <a:t>Which type of error is being committed in the following circumstances?</a:t>
            </a:r>
            <a:endParaRPr sz="1800"/>
          </a:p>
          <a:p>
            <a:pPr indent="-342900" lvl="0" marL="457200" rtl="0" algn="l">
              <a:lnSpc>
                <a:spcPct val="115000"/>
              </a:lnSpc>
              <a:spcBef>
                <a:spcPts val="1000"/>
              </a:spcBef>
              <a:spcAft>
                <a:spcPts val="0"/>
              </a:spcAft>
              <a:buSzPts val="1800"/>
              <a:buChar char="●"/>
            </a:pPr>
            <a:r>
              <a:rPr lang="en" sz="1800"/>
              <a:t>Declaring the defendant innocent when they are actually guilty</a:t>
            </a:r>
            <a:endParaRPr sz="1800"/>
          </a:p>
          <a:p>
            <a:pPr indent="457200" lvl="0" marL="0" rtl="0" algn="ctr">
              <a:lnSpc>
                <a:spcPct val="115000"/>
              </a:lnSpc>
              <a:spcBef>
                <a:spcPts val="1000"/>
              </a:spcBef>
              <a:spcAft>
                <a:spcPts val="0"/>
              </a:spcAft>
              <a:buClr>
                <a:srgbClr val="000000"/>
              </a:buClr>
              <a:buSzPts val="1100"/>
              <a:buFont typeface="Arial"/>
              <a:buNone/>
            </a:pPr>
            <a:r>
              <a:rPr i="1" lang="en" sz="1800">
                <a:solidFill>
                  <a:schemeClr val="accent1"/>
                </a:solidFill>
              </a:rPr>
              <a:t>Type 2 error</a:t>
            </a:r>
            <a:endParaRPr sz="1800"/>
          </a:p>
          <a:p>
            <a:pPr indent="-342900" lvl="0" marL="457200" rtl="0" algn="l">
              <a:lnSpc>
                <a:spcPct val="115000"/>
              </a:lnSpc>
              <a:spcBef>
                <a:spcPts val="1000"/>
              </a:spcBef>
              <a:spcAft>
                <a:spcPts val="0"/>
              </a:spcAft>
              <a:buSzPts val="1800"/>
              <a:buChar char="●"/>
            </a:pPr>
            <a:r>
              <a:rPr lang="en" sz="1800"/>
              <a:t>Declaring the defendant guilty when they are actually innocent</a:t>
            </a:r>
            <a:endParaRPr sz="1800"/>
          </a:p>
          <a:p>
            <a:pPr indent="457200" lvl="0" marL="0" rtl="0" algn="ctr">
              <a:lnSpc>
                <a:spcPct val="115000"/>
              </a:lnSpc>
              <a:spcBef>
                <a:spcPts val="1000"/>
              </a:spcBef>
              <a:spcAft>
                <a:spcPts val="0"/>
              </a:spcAft>
              <a:buNone/>
            </a:pPr>
            <a:r>
              <a:rPr i="1" lang="en" sz="1800">
                <a:solidFill>
                  <a:schemeClr val="accent1"/>
                </a:solidFill>
              </a:rPr>
              <a:t>Type 1 error</a:t>
            </a:r>
            <a:endParaRPr i="1" sz="1800">
              <a:solidFill>
                <a:schemeClr val="accent1"/>
              </a:solidFill>
            </a:endParaRPr>
          </a:p>
          <a:p>
            <a:pPr indent="457200" lvl="0" marL="0" rtl="0" algn="l">
              <a:lnSpc>
                <a:spcPct val="115000"/>
              </a:lnSpc>
              <a:spcBef>
                <a:spcPts val="1000"/>
              </a:spcBef>
              <a:spcAft>
                <a:spcPts val="1000"/>
              </a:spcAft>
              <a:buNone/>
            </a:pPr>
            <a:r>
              <a:t/>
            </a:r>
            <a:endParaRPr sz="1800"/>
          </a:p>
        </p:txBody>
      </p:sp>
      <p:sp>
        <p:nvSpPr>
          <p:cNvPr id="215" name="Google Shape;215;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Hypothesis Test as a trial</a:t>
            </a:r>
            <a:endParaRPr>
              <a:solidFill>
                <a:schemeClr val="accent1"/>
              </a:solidFill>
            </a:endParaRPr>
          </a:p>
        </p:txBody>
      </p:sp>
      <p:sp>
        <p:nvSpPr>
          <p:cNvPr id="216" name="Google Shape;216;p38"/>
          <p:cNvSpPr txBox="1"/>
          <p:nvPr>
            <p:ph idx="1" type="body"/>
          </p:nvPr>
        </p:nvSpPr>
        <p:spPr>
          <a:xfrm flipH="1">
            <a:off x="457075" y="5116100"/>
            <a:ext cx="8229600" cy="147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Which error do you think is the worse error to make?</a:t>
            </a:r>
            <a:endParaRPr sz="1900"/>
          </a:p>
          <a:p>
            <a:pPr indent="0" lvl="0" marL="0" rtl="0" algn="l">
              <a:lnSpc>
                <a:spcPct val="115000"/>
              </a:lnSpc>
              <a:spcBef>
                <a:spcPts val="1000"/>
              </a:spcBef>
              <a:spcAft>
                <a:spcPts val="0"/>
              </a:spcAft>
              <a:buNone/>
            </a:pPr>
            <a:r>
              <a:t/>
            </a:r>
            <a:endParaRPr sz="1900"/>
          </a:p>
          <a:p>
            <a:pPr indent="0" lvl="0" marL="0" rtl="0" algn="l">
              <a:lnSpc>
                <a:spcPct val="115000"/>
              </a:lnSpc>
              <a:spcBef>
                <a:spcPts val="0"/>
              </a:spcBef>
              <a:spcAft>
                <a:spcPts val="0"/>
              </a:spcAft>
              <a:buNone/>
            </a:pPr>
            <a:r>
              <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If we again think of a hypothesis test as a criminal trial then it makes sense to frame the verdict in terms of the null and alternative hypotheses:</a:t>
            </a:r>
            <a:endParaRPr sz="1800"/>
          </a:p>
          <a:p>
            <a:pPr indent="457200" lvl="0" marL="0" rtl="0" algn="ctr">
              <a:lnSpc>
                <a:spcPct val="115000"/>
              </a:lnSpc>
              <a:spcBef>
                <a:spcPts val="1000"/>
              </a:spcBef>
              <a:spcAft>
                <a:spcPts val="0"/>
              </a:spcAft>
              <a:buClr>
                <a:schemeClr val="dk1"/>
              </a:buClr>
              <a:buSzPts val="1100"/>
              <a:buFont typeface="Arial"/>
              <a:buNone/>
            </a:pPr>
            <a:r>
              <a:rPr lang="en" sz="1800"/>
              <a:t>    </a:t>
            </a:r>
            <a:r>
              <a:rPr i="1" lang="en" sz="1800"/>
              <a:t> H</a:t>
            </a:r>
            <a:r>
              <a:rPr baseline="-25000" i="1" lang="en" sz="1800"/>
              <a:t>0</a:t>
            </a:r>
            <a:r>
              <a:rPr lang="en" sz="1800"/>
              <a:t>: Defendant is innocent</a:t>
            </a:r>
            <a:endParaRPr sz="1800"/>
          </a:p>
          <a:p>
            <a:pPr indent="457200" lvl="0" marL="0" rtl="0" algn="ctr">
              <a:lnSpc>
                <a:spcPct val="115000"/>
              </a:lnSpc>
              <a:spcBef>
                <a:spcPts val="1000"/>
              </a:spcBef>
              <a:spcAft>
                <a:spcPts val="0"/>
              </a:spcAft>
              <a:buClr>
                <a:schemeClr val="dk1"/>
              </a:buClr>
              <a:buSzPts val="1100"/>
              <a:buFont typeface="Arial"/>
              <a:buNone/>
            </a:pPr>
            <a:r>
              <a:rPr i="1" lang="en" sz="1800"/>
              <a:t>H</a:t>
            </a:r>
            <a:r>
              <a:rPr baseline="-25000" i="1" lang="en" sz="1800"/>
              <a:t>A</a:t>
            </a:r>
            <a:r>
              <a:rPr lang="en" sz="1800"/>
              <a:t>: Defendant is guilty</a:t>
            </a:r>
            <a:endParaRPr sz="1800"/>
          </a:p>
          <a:p>
            <a:pPr indent="0" lvl="0" marL="0" rtl="0" algn="l">
              <a:lnSpc>
                <a:spcPct val="115000"/>
              </a:lnSpc>
              <a:spcBef>
                <a:spcPts val="1000"/>
              </a:spcBef>
              <a:spcAft>
                <a:spcPts val="0"/>
              </a:spcAft>
              <a:buClr>
                <a:schemeClr val="dk1"/>
              </a:buClr>
              <a:buSzPts val="1100"/>
              <a:buFont typeface="Arial"/>
              <a:buNone/>
            </a:pPr>
            <a:r>
              <a:rPr lang="en" sz="1800"/>
              <a:t>Which type of error is being committed in the following circumstances?</a:t>
            </a:r>
            <a:endParaRPr sz="1800"/>
          </a:p>
          <a:p>
            <a:pPr indent="-342900" lvl="0" marL="457200" rtl="0" algn="l">
              <a:lnSpc>
                <a:spcPct val="115000"/>
              </a:lnSpc>
              <a:spcBef>
                <a:spcPts val="1000"/>
              </a:spcBef>
              <a:spcAft>
                <a:spcPts val="0"/>
              </a:spcAft>
              <a:buSzPts val="1800"/>
              <a:buChar char="●"/>
            </a:pPr>
            <a:r>
              <a:rPr lang="en" sz="1800"/>
              <a:t>Declaring the defendant innocent when they are actually guilty</a:t>
            </a:r>
            <a:endParaRPr sz="1800"/>
          </a:p>
          <a:p>
            <a:pPr indent="457200" lvl="0" marL="0" rtl="0" algn="ctr">
              <a:lnSpc>
                <a:spcPct val="115000"/>
              </a:lnSpc>
              <a:spcBef>
                <a:spcPts val="1000"/>
              </a:spcBef>
              <a:spcAft>
                <a:spcPts val="0"/>
              </a:spcAft>
              <a:buClr>
                <a:srgbClr val="000000"/>
              </a:buClr>
              <a:buSzPts val="1100"/>
              <a:buFont typeface="Arial"/>
              <a:buNone/>
            </a:pPr>
            <a:r>
              <a:rPr i="1" lang="en" sz="1800">
                <a:solidFill>
                  <a:schemeClr val="accent1"/>
                </a:solidFill>
              </a:rPr>
              <a:t>Type 2 error</a:t>
            </a:r>
            <a:endParaRPr sz="1800"/>
          </a:p>
          <a:p>
            <a:pPr indent="-342900" lvl="0" marL="457200" rtl="0" algn="l">
              <a:lnSpc>
                <a:spcPct val="115000"/>
              </a:lnSpc>
              <a:spcBef>
                <a:spcPts val="1000"/>
              </a:spcBef>
              <a:spcAft>
                <a:spcPts val="0"/>
              </a:spcAft>
              <a:buSzPts val="1800"/>
              <a:buChar char="●"/>
            </a:pPr>
            <a:r>
              <a:rPr lang="en" sz="1800"/>
              <a:t>Declaring the defendant guilty when they are actually innocent</a:t>
            </a:r>
            <a:endParaRPr sz="1800"/>
          </a:p>
          <a:p>
            <a:pPr indent="457200" lvl="0" marL="0" rtl="0" algn="ctr">
              <a:lnSpc>
                <a:spcPct val="115000"/>
              </a:lnSpc>
              <a:spcBef>
                <a:spcPts val="1000"/>
              </a:spcBef>
              <a:spcAft>
                <a:spcPts val="0"/>
              </a:spcAft>
              <a:buNone/>
            </a:pPr>
            <a:r>
              <a:rPr i="1" lang="en" sz="1800">
                <a:solidFill>
                  <a:schemeClr val="accent1"/>
                </a:solidFill>
              </a:rPr>
              <a:t>Type 1 error</a:t>
            </a:r>
            <a:endParaRPr i="1" sz="1800">
              <a:solidFill>
                <a:schemeClr val="accent1"/>
              </a:solidFill>
            </a:endParaRPr>
          </a:p>
          <a:p>
            <a:pPr indent="457200" lvl="0" marL="0" rtl="0" algn="l">
              <a:lnSpc>
                <a:spcPct val="115000"/>
              </a:lnSpc>
              <a:spcBef>
                <a:spcPts val="1000"/>
              </a:spcBef>
              <a:spcAft>
                <a:spcPts val="1000"/>
              </a:spcAft>
              <a:buNone/>
            </a:pPr>
            <a:r>
              <a:t/>
            </a:r>
            <a:endParaRPr sz="1800"/>
          </a:p>
        </p:txBody>
      </p:sp>
      <p:sp>
        <p:nvSpPr>
          <p:cNvPr id="222" name="Google Shape;222;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Hypothesis Test as a trial</a:t>
            </a:r>
            <a:endParaRPr>
              <a:solidFill>
                <a:schemeClr val="accent1"/>
              </a:solidFill>
            </a:endParaRPr>
          </a:p>
        </p:txBody>
      </p:sp>
      <p:sp>
        <p:nvSpPr>
          <p:cNvPr id="223" name="Google Shape;223;p39"/>
          <p:cNvSpPr txBox="1"/>
          <p:nvPr>
            <p:ph idx="1" type="body"/>
          </p:nvPr>
        </p:nvSpPr>
        <p:spPr>
          <a:xfrm flipH="1">
            <a:off x="457075" y="5116100"/>
            <a:ext cx="8229600" cy="147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Which error do you think is the worse error to make?</a:t>
            </a:r>
            <a:endParaRPr sz="1900"/>
          </a:p>
          <a:p>
            <a:pPr indent="0" lvl="0" marL="0" rtl="0" algn="l">
              <a:lnSpc>
                <a:spcPct val="115000"/>
              </a:lnSpc>
              <a:spcBef>
                <a:spcPts val="1000"/>
              </a:spcBef>
              <a:spcAft>
                <a:spcPts val="0"/>
              </a:spcAft>
              <a:buNone/>
            </a:pPr>
            <a:r>
              <a:rPr i="1" lang="en" sz="1900"/>
              <a:t>“better that ten guilty persons escape than that one innocent suffer”</a:t>
            </a:r>
            <a:br>
              <a:rPr i="1" lang="en" sz="1900"/>
            </a:br>
            <a:r>
              <a:rPr lang="en" sz="1900"/>
              <a:t>- William Blackstone</a:t>
            </a:r>
            <a:endParaRPr sz="1900"/>
          </a:p>
          <a:p>
            <a:pPr indent="0" lvl="0" marL="0" rtl="0" algn="l">
              <a:lnSpc>
                <a:spcPct val="115000"/>
              </a:lnSpc>
              <a:spcBef>
                <a:spcPts val="0"/>
              </a:spcBef>
              <a:spcAft>
                <a:spcPts val="0"/>
              </a:spcAft>
              <a:buNone/>
            </a:pPr>
            <a:r>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As a general rule we reject H</a:t>
            </a:r>
            <a:r>
              <a:rPr baseline="-25000" lang="en" sz="2400"/>
              <a:t>0</a:t>
            </a:r>
            <a:r>
              <a:rPr lang="en" sz="2400"/>
              <a:t> when the p-value is less than 0.05, i.e. we use a </a:t>
            </a:r>
            <a:r>
              <a:rPr i="1" lang="en" sz="2400">
                <a:solidFill>
                  <a:schemeClr val="accent1"/>
                </a:solidFill>
              </a:rPr>
              <a:t>significance level</a:t>
            </a:r>
            <a:r>
              <a:rPr lang="en" sz="2400"/>
              <a:t> of 0.05, </a:t>
            </a:r>
            <a:r>
              <a:rPr i="1" lang="en" sz="2400">
                <a:solidFill>
                  <a:schemeClr val="accent1"/>
                </a:solidFill>
              </a:rPr>
              <a:t>α</a:t>
            </a:r>
            <a:r>
              <a:rPr lang="en" sz="2400">
                <a:solidFill>
                  <a:schemeClr val="accent1"/>
                </a:solidFill>
              </a:rPr>
              <a:t> = 0.05</a:t>
            </a:r>
            <a:r>
              <a:rPr lang="en" sz="2400"/>
              <a:t>.</a:t>
            </a:r>
            <a:endParaRPr sz="2400"/>
          </a:p>
          <a:p>
            <a:pPr indent="0" lvl="0" marL="0" rtl="0" algn="l">
              <a:lnSpc>
                <a:spcPct val="115000"/>
              </a:lnSpc>
              <a:spcBef>
                <a:spcPts val="1000"/>
              </a:spcBef>
              <a:spcAft>
                <a:spcPts val="1000"/>
              </a:spcAft>
              <a:buNone/>
            </a:pPr>
            <a:r>
              <a:t/>
            </a:r>
            <a:endParaRPr sz="2400"/>
          </a:p>
        </p:txBody>
      </p:sp>
      <p:sp>
        <p:nvSpPr>
          <p:cNvPr id="229" name="Google Shape;229;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 1 error rate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As a general rule we reject H</a:t>
            </a:r>
            <a:r>
              <a:rPr baseline="-25000" lang="en" sz="2400"/>
              <a:t>0</a:t>
            </a:r>
            <a:r>
              <a:rPr lang="en" sz="2400"/>
              <a:t> when the p-value is less than 0.05, i.e. we use a </a:t>
            </a:r>
            <a:r>
              <a:rPr i="1" lang="en" sz="2400">
                <a:solidFill>
                  <a:schemeClr val="accent1"/>
                </a:solidFill>
              </a:rPr>
              <a:t>significance level</a:t>
            </a:r>
            <a:r>
              <a:rPr lang="en" sz="2400"/>
              <a:t> of 0.05, </a:t>
            </a:r>
            <a:r>
              <a:rPr i="1" lang="en" sz="2400">
                <a:solidFill>
                  <a:schemeClr val="accent1"/>
                </a:solidFill>
              </a:rPr>
              <a:t>α</a:t>
            </a:r>
            <a:r>
              <a:rPr lang="en" sz="2400">
                <a:solidFill>
                  <a:schemeClr val="accent1"/>
                </a:solidFill>
              </a:rPr>
              <a:t> = 0.05</a:t>
            </a:r>
            <a:r>
              <a:rPr lang="en" sz="2400"/>
              <a:t>.</a:t>
            </a:r>
            <a:endParaRPr sz="2400"/>
          </a:p>
          <a:p>
            <a:pPr indent="-381000" lvl="0" marL="457200" rtl="0" algn="l">
              <a:lnSpc>
                <a:spcPct val="115000"/>
              </a:lnSpc>
              <a:spcBef>
                <a:spcPts val="0"/>
              </a:spcBef>
              <a:spcAft>
                <a:spcPts val="0"/>
              </a:spcAft>
              <a:buSzPts val="2400"/>
              <a:buChar char="●"/>
            </a:pPr>
            <a:r>
              <a:rPr lang="en" sz="2400"/>
              <a:t>This means that, for those cases where </a:t>
            </a:r>
            <a:r>
              <a:rPr i="1" lang="en" sz="2400"/>
              <a:t>H</a:t>
            </a:r>
            <a:r>
              <a:rPr baseline="-25000" i="1" lang="en" sz="2400"/>
              <a:t>0</a:t>
            </a:r>
            <a:r>
              <a:rPr lang="en" sz="2400"/>
              <a:t> is actually true, we do not want to incorrectly reject it more than 5% of those times. </a:t>
            </a:r>
            <a:endParaRPr sz="2400"/>
          </a:p>
          <a:p>
            <a:pPr indent="0" lvl="0" marL="0" rtl="0" algn="l">
              <a:lnSpc>
                <a:spcPct val="115000"/>
              </a:lnSpc>
              <a:spcBef>
                <a:spcPts val="1000"/>
              </a:spcBef>
              <a:spcAft>
                <a:spcPts val="1000"/>
              </a:spcAft>
              <a:buNone/>
            </a:pPr>
            <a:r>
              <a:t/>
            </a:r>
            <a:endParaRPr sz="2400"/>
          </a:p>
        </p:txBody>
      </p:sp>
      <p:sp>
        <p:nvSpPr>
          <p:cNvPr id="235" name="Google Shape;235;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 1 error rate</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As a general rule we reject H</a:t>
            </a:r>
            <a:r>
              <a:rPr baseline="-25000" lang="en" sz="2400"/>
              <a:t>0</a:t>
            </a:r>
            <a:r>
              <a:rPr lang="en" sz="2400"/>
              <a:t> when the p-value is less than 0.05, i.e. we use a </a:t>
            </a:r>
            <a:r>
              <a:rPr i="1" lang="en" sz="2400">
                <a:solidFill>
                  <a:schemeClr val="accent1"/>
                </a:solidFill>
              </a:rPr>
              <a:t>significance level</a:t>
            </a:r>
            <a:r>
              <a:rPr lang="en" sz="2400"/>
              <a:t> of 0.05, </a:t>
            </a:r>
            <a:r>
              <a:rPr i="1" lang="en" sz="2400">
                <a:solidFill>
                  <a:schemeClr val="accent1"/>
                </a:solidFill>
              </a:rPr>
              <a:t>α</a:t>
            </a:r>
            <a:r>
              <a:rPr lang="en" sz="2400">
                <a:solidFill>
                  <a:schemeClr val="accent1"/>
                </a:solidFill>
              </a:rPr>
              <a:t> = 0.05</a:t>
            </a:r>
            <a:r>
              <a:rPr lang="en" sz="2400"/>
              <a:t>.</a:t>
            </a:r>
            <a:endParaRPr sz="2400"/>
          </a:p>
          <a:p>
            <a:pPr indent="-381000" lvl="0" marL="457200" rtl="0" algn="l">
              <a:lnSpc>
                <a:spcPct val="115000"/>
              </a:lnSpc>
              <a:spcBef>
                <a:spcPts val="0"/>
              </a:spcBef>
              <a:spcAft>
                <a:spcPts val="0"/>
              </a:spcAft>
              <a:buSzPts val="2400"/>
              <a:buChar char="●"/>
            </a:pPr>
            <a:r>
              <a:rPr lang="en" sz="2400"/>
              <a:t>This means that, for those cases where </a:t>
            </a:r>
            <a:r>
              <a:rPr i="1" lang="en" sz="2400"/>
              <a:t>H</a:t>
            </a:r>
            <a:r>
              <a:rPr baseline="-25000" i="1" lang="en" sz="2400"/>
              <a:t>0</a:t>
            </a:r>
            <a:r>
              <a:rPr lang="en" sz="2400"/>
              <a:t> is actually true, we do not want to incorrectly reject it more than 5% of those times. </a:t>
            </a:r>
            <a:endParaRPr sz="2400"/>
          </a:p>
          <a:p>
            <a:pPr indent="-381000" lvl="0" marL="457200" rtl="0" algn="l">
              <a:lnSpc>
                <a:spcPct val="115000"/>
              </a:lnSpc>
              <a:spcBef>
                <a:spcPts val="0"/>
              </a:spcBef>
              <a:spcAft>
                <a:spcPts val="0"/>
              </a:spcAft>
              <a:buSzPts val="2400"/>
              <a:buChar char="●"/>
            </a:pPr>
            <a:r>
              <a:rPr lang="en" sz="2400"/>
              <a:t>In other words, when using a 5% significance level there is about 5% chance of making a Type 1 error if the null hypothesis is true.</a:t>
            </a:r>
            <a:br>
              <a:rPr lang="en" sz="2400"/>
            </a:br>
            <a:r>
              <a:rPr lang="en" sz="2400"/>
              <a:t>                    </a:t>
            </a:r>
            <a:r>
              <a:rPr i="1" lang="en" sz="2400">
                <a:solidFill>
                  <a:schemeClr val="accent1"/>
                </a:solidFill>
              </a:rPr>
              <a:t>P(Type 1 error | H</a:t>
            </a:r>
            <a:r>
              <a:rPr baseline="-25000" i="1" lang="en" sz="2400">
                <a:solidFill>
                  <a:schemeClr val="accent1"/>
                </a:solidFill>
              </a:rPr>
              <a:t>0</a:t>
            </a:r>
            <a:r>
              <a:rPr i="1" lang="en" sz="2400">
                <a:solidFill>
                  <a:schemeClr val="accent1"/>
                </a:solidFill>
              </a:rPr>
              <a:t> true) = α</a:t>
            </a:r>
            <a:endParaRPr i="1" sz="2400">
              <a:solidFill>
                <a:schemeClr val="accent1"/>
              </a:solidFill>
            </a:endParaRPr>
          </a:p>
          <a:p>
            <a:pPr indent="0" lvl="0" marL="0" rtl="0" algn="l">
              <a:lnSpc>
                <a:spcPct val="115000"/>
              </a:lnSpc>
              <a:spcBef>
                <a:spcPts val="1000"/>
              </a:spcBef>
              <a:spcAft>
                <a:spcPts val="1000"/>
              </a:spcAft>
              <a:buNone/>
            </a:pPr>
            <a:r>
              <a:t/>
            </a:r>
            <a:endParaRPr sz="2400"/>
          </a:p>
        </p:txBody>
      </p:sp>
      <p:sp>
        <p:nvSpPr>
          <p:cNvPr id="241" name="Google Shape;241;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 1 error rate</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As a general rule we reject H</a:t>
            </a:r>
            <a:r>
              <a:rPr baseline="-25000" lang="en" sz="2400"/>
              <a:t>0</a:t>
            </a:r>
            <a:r>
              <a:rPr lang="en" sz="2400"/>
              <a:t> when the p-value is less than 0.05, i.e. we use a </a:t>
            </a:r>
            <a:r>
              <a:rPr i="1" lang="en" sz="2400">
                <a:solidFill>
                  <a:schemeClr val="accent1"/>
                </a:solidFill>
              </a:rPr>
              <a:t>significance level</a:t>
            </a:r>
            <a:r>
              <a:rPr lang="en" sz="2400"/>
              <a:t> of 0.05, </a:t>
            </a:r>
            <a:r>
              <a:rPr i="1" lang="en" sz="2400">
                <a:solidFill>
                  <a:schemeClr val="accent1"/>
                </a:solidFill>
              </a:rPr>
              <a:t>α</a:t>
            </a:r>
            <a:r>
              <a:rPr lang="en" sz="2400">
                <a:solidFill>
                  <a:schemeClr val="accent1"/>
                </a:solidFill>
              </a:rPr>
              <a:t> = 0.05</a:t>
            </a:r>
            <a:r>
              <a:rPr lang="en" sz="2400"/>
              <a:t>.</a:t>
            </a:r>
            <a:endParaRPr sz="2400"/>
          </a:p>
          <a:p>
            <a:pPr indent="-381000" lvl="0" marL="457200" rtl="0" algn="l">
              <a:lnSpc>
                <a:spcPct val="115000"/>
              </a:lnSpc>
              <a:spcBef>
                <a:spcPts val="0"/>
              </a:spcBef>
              <a:spcAft>
                <a:spcPts val="0"/>
              </a:spcAft>
              <a:buSzPts val="2400"/>
              <a:buChar char="●"/>
            </a:pPr>
            <a:r>
              <a:rPr lang="en" sz="2400"/>
              <a:t>This means that, for those cases where </a:t>
            </a:r>
            <a:r>
              <a:rPr i="1" lang="en" sz="2400"/>
              <a:t>H</a:t>
            </a:r>
            <a:r>
              <a:rPr baseline="-25000" i="1" lang="en" sz="2400"/>
              <a:t>0</a:t>
            </a:r>
            <a:r>
              <a:rPr lang="en" sz="2400"/>
              <a:t> is actually true, we do not want to incorrectly reject it more than 5% of those times. </a:t>
            </a:r>
            <a:endParaRPr sz="2400"/>
          </a:p>
          <a:p>
            <a:pPr indent="-381000" lvl="0" marL="457200" rtl="0" algn="l">
              <a:lnSpc>
                <a:spcPct val="115000"/>
              </a:lnSpc>
              <a:spcBef>
                <a:spcPts val="0"/>
              </a:spcBef>
              <a:spcAft>
                <a:spcPts val="0"/>
              </a:spcAft>
              <a:buSzPts val="2400"/>
              <a:buChar char="●"/>
            </a:pPr>
            <a:r>
              <a:rPr lang="en" sz="2400"/>
              <a:t>In other words, when using a 5% significance level there is about 5% chance of making a Type 1 error if the null hypothesis is true.</a:t>
            </a:r>
            <a:br>
              <a:rPr lang="en" sz="2400"/>
            </a:br>
            <a:r>
              <a:rPr lang="en" sz="2400"/>
              <a:t>                    </a:t>
            </a:r>
            <a:r>
              <a:rPr i="1" lang="en" sz="2400">
                <a:solidFill>
                  <a:schemeClr val="accent1"/>
                </a:solidFill>
              </a:rPr>
              <a:t>P(Type 1 error | H</a:t>
            </a:r>
            <a:r>
              <a:rPr baseline="-25000" i="1" lang="en" sz="2400">
                <a:solidFill>
                  <a:schemeClr val="accent1"/>
                </a:solidFill>
              </a:rPr>
              <a:t>0</a:t>
            </a:r>
            <a:r>
              <a:rPr i="1" lang="en" sz="2400">
                <a:solidFill>
                  <a:schemeClr val="accent1"/>
                </a:solidFill>
              </a:rPr>
              <a:t> true) = α</a:t>
            </a:r>
            <a:endParaRPr i="1" sz="2400">
              <a:solidFill>
                <a:schemeClr val="accent1"/>
              </a:solidFill>
            </a:endParaRPr>
          </a:p>
          <a:p>
            <a:pPr indent="-381000" lvl="0" marL="457200" rtl="0" algn="l">
              <a:lnSpc>
                <a:spcPct val="115000"/>
              </a:lnSpc>
              <a:spcBef>
                <a:spcPts val="0"/>
              </a:spcBef>
              <a:spcAft>
                <a:spcPts val="0"/>
              </a:spcAft>
              <a:buSzPts val="2400"/>
              <a:buChar char="●"/>
            </a:pPr>
            <a:r>
              <a:rPr lang="en" sz="2400"/>
              <a:t>This is why we prefer small values of </a:t>
            </a:r>
            <a:r>
              <a:rPr i="1" lang="en" sz="2400"/>
              <a:t>α</a:t>
            </a:r>
            <a:r>
              <a:rPr lang="en" sz="2400"/>
              <a:t> -- increasing </a:t>
            </a:r>
            <a:r>
              <a:rPr i="1" lang="en" sz="2400"/>
              <a:t>α</a:t>
            </a:r>
            <a:r>
              <a:rPr lang="en" sz="2400"/>
              <a:t> increases the Type 1 error rate.</a:t>
            </a:r>
            <a:endParaRPr sz="2400"/>
          </a:p>
        </p:txBody>
      </p:sp>
      <p:sp>
        <p:nvSpPr>
          <p:cNvPr id="247" name="Google Shape;247;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 1 error rate</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Remember when...</a:t>
            </a:r>
            <a:endParaRPr>
              <a:solidFill>
                <a:schemeClr val="accent1"/>
              </a:solidFill>
            </a:endParaRPr>
          </a:p>
        </p:txBody>
      </p:sp>
      <p:pic>
        <p:nvPicPr>
          <p:cNvPr id="58" name="Google Shape;58;p17"/>
          <p:cNvPicPr preferRelativeResize="0"/>
          <p:nvPr/>
        </p:nvPicPr>
        <p:blipFill>
          <a:blip r:embed="rId3">
            <a:alphaModFix/>
          </a:blip>
          <a:stretch>
            <a:fillRect/>
          </a:stretch>
        </p:blipFill>
        <p:spPr>
          <a:xfrm>
            <a:off x="853225" y="1587325"/>
            <a:ext cx="7107300" cy="1753450"/>
          </a:xfrm>
          <a:prstGeom prst="rect">
            <a:avLst/>
          </a:prstGeom>
          <a:noFill/>
          <a:ln>
            <a:noFill/>
          </a:ln>
        </p:spPr>
      </p:pic>
      <p:sp>
        <p:nvSpPr>
          <p:cNvPr id="59" name="Google Shape;59;p17"/>
          <p:cNvSpPr txBox="1"/>
          <p:nvPr/>
        </p:nvSpPr>
        <p:spPr>
          <a:xfrm>
            <a:off x="488475" y="1025825"/>
            <a:ext cx="74955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Gender discrimination experiment: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idx="1" type="body"/>
          </p:nvPr>
        </p:nvSpPr>
        <p:spPr>
          <a:xfrm flipH="1">
            <a:off x="457075" y="1143000"/>
            <a:ext cx="8229600" cy="51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1000"/>
              </a:spcAft>
              <a:buNone/>
            </a:pPr>
            <a:r>
              <a:rPr lang="en" sz="1200"/>
              <a:t>https://www.pewinternet.org/2019/01/16/facebook-algorithms-and-personal-data/</a:t>
            </a:r>
            <a:endParaRPr sz="1200"/>
          </a:p>
        </p:txBody>
      </p:sp>
      <p:sp>
        <p:nvSpPr>
          <p:cNvPr id="253" name="Google Shape;253;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Facebook interest categories</a:t>
            </a:r>
            <a:endParaRPr>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idx="1" type="body"/>
          </p:nvPr>
        </p:nvSpPr>
        <p:spPr>
          <a:xfrm flipH="1">
            <a:off x="457075" y="1143000"/>
            <a:ext cx="8229600" cy="337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indent="0" lvl="0" marL="0" rtl="0" algn="l">
              <a:lnSpc>
                <a:spcPct val="115000"/>
              </a:lnSpc>
              <a:spcBef>
                <a:spcPts val="1000"/>
              </a:spcBef>
              <a:spcAft>
                <a:spcPts val="0"/>
              </a:spcAft>
              <a:buNone/>
            </a:pPr>
            <a:r>
              <a:t/>
            </a:r>
            <a:endParaRPr sz="1200"/>
          </a:p>
          <a:p>
            <a:pPr indent="0" lvl="0" marL="0" rtl="0" algn="l">
              <a:lnSpc>
                <a:spcPct val="115000"/>
              </a:lnSpc>
              <a:spcBef>
                <a:spcPts val="1000"/>
              </a:spcBef>
              <a:spcAft>
                <a:spcPts val="1000"/>
              </a:spcAft>
              <a:buNone/>
            </a:pPr>
            <a:r>
              <a:rPr b="1" lang="en" sz="1800"/>
              <a:t>Setting the hypotheses</a:t>
            </a:r>
            <a:br>
              <a:rPr lang="en" sz="1800"/>
            </a:br>
            <a:r>
              <a:rPr lang="en" sz="1800"/>
              <a:t>The </a:t>
            </a:r>
            <a:r>
              <a:rPr i="1" lang="en" sz="1800">
                <a:solidFill>
                  <a:srgbClr val="3D85C6"/>
                </a:solidFill>
              </a:rPr>
              <a:t>parameter of interest</a:t>
            </a:r>
            <a:r>
              <a:rPr lang="en" sz="1800"/>
              <a:t> is the proportion of </a:t>
            </a:r>
            <a:r>
              <a:rPr lang="en" sz="1800" u="sng"/>
              <a:t>all</a:t>
            </a:r>
            <a:r>
              <a:rPr lang="en" sz="1800"/>
              <a:t> American Facebook users who are comfortable with Facebook creating categories of interests for them.</a:t>
            </a:r>
            <a:endParaRPr sz="1800"/>
          </a:p>
        </p:txBody>
      </p:sp>
      <p:sp>
        <p:nvSpPr>
          <p:cNvPr id="259" name="Google Shape;259;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Facebook interest categories</a:t>
            </a:r>
            <a:endParaRPr>
              <a:solidFill>
                <a:schemeClr val="accent1"/>
              </a:solidFill>
            </a:endParaRPr>
          </a:p>
        </p:txBody>
      </p:sp>
      <p:sp>
        <p:nvSpPr>
          <p:cNvPr id="260" name="Google Shape;260;p45"/>
          <p:cNvSpPr txBox="1"/>
          <p:nvPr>
            <p:ph idx="1" type="body"/>
          </p:nvPr>
        </p:nvSpPr>
        <p:spPr>
          <a:xfrm flipH="1">
            <a:off x="457075" y="4515000"/>
            <a:ext cx="8229600" cy="186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There may be two explanations why our sample proportion is lower than 0.50 (minority).</a:t>
            </a:r>
            <a:endParaRPr sz="1800"/>
          </a:p>
          <a:p>
            <a:pPr indent="-342900" lvl="0" marL="457200" rtl="0" algn="l">
              <a:lnSpc>
                <a:spcPct val="115000"/>
              </a:lnSpc>
              <a:spcBef>
                <a:spcPts val="0"/>
              </a:spcBef>
              <a:spcAft>
                <a:spcPts val="0"/>
              </a:spcAft>
              <a:buSzPts val="1800"/>
              <a:buChar char="●"/>
            </a:pPr>
            <a:r>
              <a:rPr lang="en" sz="1800"/>
              <a:t>The true population proportion is different than 0.50.</a:t>
            </a:r>
            <a:endParaRPr sz="1800"/>
          </a:p>
          <a:p>
            <a:pPr indent="-342900" lvl="0" marL="457200" rtl="0" algn="l">
              <a:lnSpc>
                <a:spcPct val="115000"/>
              </a:lnSpc>
              <a:spcBef>
                <a:spcPts val="0"/>
              </a:spcBef>
              <a:spcAft>
                <a:spcPts val="0"/>
              </a:spcAft>
              <a:buSzPts val="1800"/>
              <a:buChar char="●"/>
            </a:pPr>
            <a:r>
              <a:rPr lang="en" sz="1800"/>
              <a:t>The true population mean is 0.50, and the difference between the true population proportion and the sample proportion is simply due to natural sampling variability.</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1" type="body"/>
          </p:nvPr>
        </p:nvSpPr>
        <p:spPr>
          <a:xfrm flipH="1">
            <a:off x="457075" y="4787100"/>
            <a:ext cx="8229600" cy="159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We test the claim that the proportion of American Facebook users who are comfortable with Facebook creating categories of interests for them is different than 50%.</a:t>
            </a:r>
            <a:endParaRPr sz="1800"/>
          </a:p>
          <a:p>
            <a:pPr indent="0" lvl="0" marL="0" rtl="0" algn="l">
              <a:lnSpc>
                <a:spcPct val="115000"/>
              </a:lnSpc>
              <a:spcBef>
                <a:spcPts val="1000"/>
              </a:spcBef>
              <a:spcAft>
                <a:spcPts val="0"/>
              </a:spcAft>
              <a:buNone/>
            </a:pPr>
            <a:r>
              <a:rPr lang="en" sz="1800"/>
              <a:t>	H</a:t>
            </a:r>
            <a:r>
              <a:rPr baseline="-25000" lang="en" sz="1800"/>
              <a:t>A</a:t>
            </a:r>
            <a:r>
              <a:rPr lang="en" sz="1800"/>
              <a:t>: </a:t>
            </a:r>
            <a:r>
              <a:rPr i="1" lang="en" sz="1800"/>
              <a:t>p</a:t>
            </a:r>
            <a:r>
              <a:rPr lang="en" sz="1800"/>
              <a:t> ≠ 0.50</a:t>
            </a:r>
            <a:endParaRPr sz="1800"/>
          </a:p>
        </p:txBody>
      </p:sp>
      <p:sp>
        <p:nvSpPr>
          <p:cNvPr id="266" name="Google Shape;266;p46"/>
          <p:cNvSpPr txBox="1"/>
          <p:nvPr>
            <p:ph idx="1" type="body"/>
          </p:nvPr>
        </p:nvSpPr>
        <p:spPr>
          <a:xfrm flipH="1">
            <a:off x="457075" y="1143000"/>
            <a:ext cx="8229600" cy="364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The same survey asked the 850 respondents how comfortable they are with Facebook creating a list of categories for them. 41% of the respondents said they are comfortable. Do these data provide convincing evidence that the proportion of American Facebook users are comfortable with Facebook creating a list of interest categories for them is different than 50%?</a:t>
            </a:r>
            <a:endParaRPr sz="1800"/>
          </a:p>
          <a:p>
            <a:pPr indent="0" lvl="0" marL="0" rtl="0" algn="l">
              <a:lnSpc>
                <a:spcPct val="115000"/>
              </a:lnSpc>
              <a:spcBef>
                <a:spcPts val="1000"/>
              </a:spcBef>
              <a:spcAft>
                <a:spcPts val="0"/>
              </a:spcAft>
              <a:buNone/>
            </a:pPr>
            <a:r>
              <a:t/>
            </a:r>
            <a:endParaRPr sz="1200"/>
          </a:p>
          <a:p>
            <a:pPr indent="0" lvl="0" marL="0" rtl="0" algn="l">
              <a:lnSpc>
                <a:spcPct val="115000"/>
              </a:lnSpc>
              <a:spcBef>
                <a:spcPts val="1000"/>
              </a:spcBef>
              <a:spcAft>
                <a:spcPts val="0"/>
              </a:spcAft>
              <a:buNone/>
            </a:pPr>
            <a:r>
              <a:rPr b="1" lang="en" sz="1800"/>
              <a:t>Setting the hypotheses</a:t>
            </a:r>
            <a:br>
              <a:rPr lang="en" sz="1800"/>
            </a:br>
            <a:r>
              <a:rPr lang="en" sz="1800"/>
              <a:t>We start with the assumption that 50% of American Facebook users are comfortable with Facebook creating categories of interests for them</a:t>
            </a:r>
            <a:endParaRPr sz="1800"/>
          </a:p>
          <a:p>
            <a:pPr indent="457200" lvl="0" marL="0" rtl="0" algn="l">
              <a:lnSpc>
                <a:spcPct val="115000"/>
              </a:lnSpc>
              <a:spcBef>
                <a:spcPts val="1000"/>
              </a:spcBef>
              <a:spcAft>
                <a:spcPts val="1000"/>
              </a:spcAft>
              <a:buNone/>
            </a:pPr>
            <a:r>
              <a:rPr lang="en" sz="1800"/>
              <a:t>H</a:t>
            </a:r>
            <a:r>
              <a:rPr baseline="-25000" lang="en" sz="1800"/>
              <a:t>0</a:t>
            </a:r>
            <a:r>
              <a:rPr lang="en" sz="1800"/>
              <a:t>: </a:t>
            </a:r>
            <a:r>
              <a:rPr i="1" lang="en" sz="1800"/>
              <a:t>p </a:t>
            </a:r>
            <a:r>
              <a:rPr lang="en" sz="1800"/>
              <a:t>= 0.50</a:t>
            </a:r>
            <a:endParaRPr sz="1800"/>
          </a:p>
        </p:txBody>
      </p:sp>
      <p:sp>
        <p:nvSpPr>
          <p:cNvPr id="267" name="Google Shape;267;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Facebook interest categories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Facebook interest categories - conditions</a:t>
            </a:r>
            <a:endParaRPr sz="3200">
              <a:solidFill>
                <a:schemeClr val="accent1"/>
              </a:solidFill>
            </a:endParaRPr>
          </a:p>
        </p:txBody>
      </p:sp>
      <p:sp>
        <p:nvSpPr>
          <p:cNvPr id="273" name="Google Shape;273;p47"/>
          <p:cNvSpPr txBox="1"/>
          <p:nvPr>
            <p:ph idx="1" type="body"/>
          </p:nvPr>
        </p:nvSpPr>
        <p:spPr>
          <a:xfrm flipH="1">
            <a:off x="457075" y="1143000"/>
            <a:ext cx="8229600" cy="525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Which of the following is not a condition that needs to be met to proceed with this hypothesis test?</a:t>
            </a:r>
            <a:endParaRPr sz="1800"/>
          </a:p>
          <a:p>
            <a:pPr indent="-342900" lvl="0" marL="457200" rtl="0" algn="l">
              <a:lnSpc>
                <a:spcPct val="115000"/>
              </a:lnSpc>
              <a:spcBef>
                <a:spcPts val="1000"/>
              </a:spcBef>
              <a:spcAft>
                <a:spcPts val="0"/>
              </a:spcAft>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lvl="0" marL="457200" rtl="0" algn="l">
              <a:lnSpc>
                <a:spcPct val="115000"/>
              </a:lnSpc>
              <a:spcBef>
                <a:spcPts val="1000"/>
              </a:spcBef>
              <a:spcAft>
                <a:spcPts val="0"/>
              </a:spcAft>
              <a:buSzPts val="1800"/>
              <a:buAutoNum type="alphaLcParenBoth"/>
            </a:pPr>
            <a:r>
              <a:rPr lang="en" sz="1800"/>
              <a:t>Sampling should have been done randomly.</a:t>
            </a:r>
            <a:endParaRPr sz="1800"/>
          </a:p>
          <a:p>
            <a:pPr indent="-342900" lvl="0" marL="457200" rtl="0" algn="l">
              <a:lnSpc>
                <a:spcPct val="115000"/>
              </a:lnSpc>
              <a:spcBef>
                <a:spcPts val="1000"/>
              </a:spcBef>
              <a:spcAft>
                <a:spcPts val="0"/>
              </a:spcAft>
              <a:buSzPts val="1800"/>
              <a:buAutoNum type="alphaLcParenBoth"/>
            </a:pPr>
            <a:r>
              <a:rPr lang="en" sz="1800"/>
              <a:t>The sample size should be less than 10% of the population of all American Facebook users.</a:t>
            </a:r>
            <a:endParaRPr sz="1800"/>
          </a:p>
          <a:p>
            <a:pPr indent="-342900" lvl="0" marL="457200" rtl="0" algn="l">
              <a:lnSpc>
                <a:spcPct val="115000"/>
              </a:lnSpc>
              <a:spcBef>
                <a:spcPts val="1000"/>
              </a:spcBef>
              <a:spcAft>
                <a:spcPts val="0"/>
              </a:spcAft>
              <a:buSzPts val="1800"/>
              <a:buAutoNum type="alphaLcParenBoth"/>
            </a:pPr>
            <a:r>
              <a:rPr lang="en" sz="1800"/>
              <a:t>There should be at least 30 respondents in the sample.</a:t>
            </a:r>
            <a:endParaRPr sz="1800"/>
          </a:p>
          <a:p>
            <a:pPr indent="-342900" lvl="0" marL="457200" rtl="0" algn="l">
              <a:lnSpc>
                <a:spcPct val="115000"/>
              </a:lnSpc>
              <a:spcBef>
                <a:spcPts val="1000"/>
              </a:spcBef>
              <a:spcAft>
                <a:spcPts val="1000"/>
              </a:spcAft>
              <a:buSzPts val="1800"/>
              <a:buAutoNum type="alphaLcParenBoth"/>
            </a:pPr>
            <a:r>
              <a:rPr lang="en" sz="1800"/>
              <a:t>There should be at least 10 expected successes and 10 expected failure.</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Facebook interest categories - conditions</a:t>
            </a:r>
            <a:endParaRPr sz="3200">
              <a:solidFill>
                <a:schemeClr val="accent1"/>
              </a:solidFill>
            </a:endParaRPr>
          </a:p>
        </p:txBody>
      </p:sp>
      <p:sp>
        <p:nvSpPr>
          <p:cNvPr id="279" name="Google Shape;279;p48"/>
          <p:cNvSpPr txBox="1"/>
          <p:nvPr>
            <p:ph idx="1" type="body"/>
          </p:nvPr>
        </p:nvSpPr>
        <p:spPr>
          <a:xfrm flipH="1">
            <a:off x="457075" y="1143000"/>
            <a:ext cx="8229600" cy="525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Which of the following is not a condition that needs to be met to proceed with this hypothesis test?</a:t>
            </a:r>
            <a:endParaRPr sz="1800"/>
          </a:p>
          <a:p>
            <a:pPr indent="-342900" lvl="0" marL="457200" rtl="0" algn="l">
              <a:lnSpc>
                <a:spcPct val="115000"/>
              </a:lnSpc>
              <a:spcBef>
                <a:spcPts val="1000"/>
              </a:spcBef>
              <a:spcAft>
                <a:spcPts val="0"/>
              </a:spcAft>
              <a:buSzPts val="1800"/>
              <a:buAutoNum type="alphaLcParenBoth"/>
            </a:pPr>
            <a:r>
              <a:rPr lang="en" sz="1800"/>
              <a:t>Respondents in the sample should be independent of each other with respect to whether or not they feel comfortable with their interests being categorized by Facebook.</a:t>
            </a:r>
            <a:endParaRPr sz="1800"/>
          </a:p>
          <a:p>
            <a:pPr indent="-342900" lvl="0" marL="457200" rtl="0" algn="l">
              <a:lnSpc>
                <a:spcPct val="115000"/>
              </a:lnSpc>
              <a:spcBef>
                <a:spcPts val="1000"/>
              </a:spcBef>
              <a:spcAft>
                <a:spcPts val="0"/>
              </a:spcAft>
              <a:buSzPts val="1800"/>
              <a:buAutoNum type="alphaLcParenBoth"/>
            </a:pPr>
            <a:r>
              <a:rPr lang="en" sz="1800"/>
              <a:t>Sampling should have been done randomly.</a:t>
            </a:r>
            <a:endParaRPr sz="1800"/>
          </a:p>
          <a:p>
            <a:pPr indent="-342900" lvl="0" marL="457200" rtl="0" algn="l">
              <a:lnSpc>
                <a:spcPct val="115000"/>
              </a:lnSpc>
              <a:spcBef>
                <a:spcPts val="1000"/>
              </a:spcBef>
              <a:spcAft>
                <a:spcPts val="0"/>
              </a:spcAft>
              <a:buSzPts val="1800"/>
              <a:buAutoNum type="alphaLcParenBoth"/>
            </a:pPr>
            <a:r>
              <a:rPr lang="en" sz="1800"/>
              <a:t>The sample size should be less than 10% of the population of all American Facebook users.</a:t>
            </a:r>
            <a:endParaRPr sz="1800"/>
          </a:p>
          <a:p>
            <a:pPr indent="-342900" lvl="0" marL="457200" rtl="0" algn="l">
              <a:lnSpc>
                <a:spcPct val="115000"/>
              </a:lnSpc>
              <a:spcBef>
                <a:spcPts val="1000"/>
              </a:spcBef>
              <a:spcAft>
                <a:spcPts val="0"/>
              </a:spcAft>
              <a:buClr>
                <a:srgbClr val="E69138"/>
              </a:buClr>
              <a:buSzPts val="1800"/>
              <a:buAutoNum type="alphaLcParenBoth"/>
            </a:pPr>
            <a:r>
              <a:rPr i="1" lang="en" sz="1800">
                <a:solidFill>
                  <a:srgbClr val="E69138"/>
                </a:solidFill>
              </a:rPr>
              <a:t>There should be at least 30 respondents in the sample.</a:t>
            </a:r>
            <a:endParaRPr i="1" sz="1800">
              <a:solidFill>
                <a:srgbClr val="E69138"/>
              </a:solidFill>
            </a:endParaRPr>
          </a:p>
          <a:p>
            <a:pPr indent="-342900" lvl="0" marL="457200" rtl="0" algn="l">
              <a:lnSpc>
                <a:spcPct val="115000"/>
              </a:lnSpc>
              <a:spcBef>
                <a:spcPts val="1000"/>
              </a:spcBef>
              <a:spcAft>
                <a:spcPts val="0"/>
              </a:spcAft>
              <a:buSzPts val="1800"/>
              <a:buAutoNum type="alphaLcParenBoth"/>
            </a:pPr>
            <a:r>
              <a:rPr lang="en" sz="1800"/>
              <a:t>There should be at least 10 expected successes and 10 expected failure.</a:t>
            </a:r>
            <a:endParaRPr sz="1800"/>
          </a:p>
          <a:p>
            <a:pPr indent="0" lvl="0" marL="0" rtl="0" algn="l">
              <a:lnSpc>
                <a:spcPct val="115000"/>
              </a:lnSpc>
              <a:spcBef>
                <a:spcPts val="1000"/>
              </a:spcBef>
              <a:spcAft>
                <a:spcPts val="100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idx="1" type="body"/>
          </p:nvPr>
        </p:nvSpPr>
        <p:spPr>
          <a:xfrm flipH="1">
            <a:off x="457075" y="1248800"/>
            <a:ext cx="8229600" cy="147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t>In order to evaluate if the observed sample mean is unusual for the hypothesized sampling distribution, we determine how many standard errors away from the null it is, which is also called the </a:t>
            </a:r>
            <a:r>
              <a:rPr i="1" lang="en" sz="2000">
                <a:solidFill>
                  <a:srgbClr val="3D85C6"/>
                </a:solidFill>
              </a:rPr>
              <a:t>test statistic</a:t>
            </a:r>
            <a:r>
              <a:rPr lang="en" sz="2000"/>
              <a:t>.</a:t>
            </a:r>
            <a:endParaRPr sz="2000"/>
          </a:p>
        </p:txBody>
      </p:sp>
      <p:sp>
        <p:nvSpPr>
          <p:cNvPr id="285" name="Google Shape;285;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pic>
        <p:nvPicPr>
          <p:cNvPr id="286" name="Google Shape;286;p49"/>
          <p:cNvPicPr preferRelativeResize="0"/>
          <p:nvPr/>
        </p:nvPicPr>
        <p:blipFill rotWithShape="1">
          <a:blip r:embed="rId3">
            <a:alphaModFix/>
          </a:blip>
          <a:srcRect b="47813" l="0" r="0" t="0"/>
          <a:stretch/>
        </p:blipFill>
        <p:spPr>
          <a:xfrm>
            <a:off x="2140075" y="2511675"/>
            <a:ext cx="4552701" cy="1033650"/>
          </a:xfrm>
          <a:prstGeom prst="rect">
            <a:avLst/>
          </a:prstGeom>
          <a:noFill/>
          <a:ln>
            <a:noFill/>
          </a:ln>
        </p:spPr>
      </p:pic>
      <p:pic>
        <p:nvPicPr>
          <p:cNvPr id="287" name="Google Shape;287;p49"/>
          <p:cNvPicPr preferRelativeResize="0"/>
          <p:nvPr/>
        </p:nvPicPr>
        <p:blipFill rotWithShape="1">
          <a:blip r:embed="rId3">
            <a:alphaModFix/>
          </a:blip>
          <a:srcRect b="0" l="0" r="0" t="52187"/>
          <a:stretch/>
        </p:blipFill>
        <p:spPr>
          <a:xfrm>
            <a:off x="2140075" y="3545325"/>
            <a:ext cx="4552701" cy="947025"/>
          </a:xfrm>
          <a:prstGeom prst="rect">
            <a:avLst/>
          </a:prstGeom>
          <a:noFill/>
          <a:ln>
            <a:noFill/>
          </a:ln>
        </p:spPr>
      </p:pic>
      <p:sp>
        <p:nvSpPr>
          <p:cNvPr id="288" name="Google Shape;288;p49"/>
          <p:cNvSpPr txBox="1"/>
          <p:nvPr>
            <p:ph idx="1" type="body"/>
          </p:nvPr>
        </p:nvSpPr>
        <p:spPr>
          <a:xfrm flipH="1">
            <a:off x="457200" y="4648450"/>
            <a:ext cx="8229600" cy="179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The sample proportion is 5.26 standard errors away from the hypothesized value. Is this considered unusually low? That is, is the result </a:t>
            </a:r>
            <a:r>
              <a:rPr i="1" lang="en" sz="2000"/>
              <a:t>statistically significant</a:t>
            </a:r>
            <a:r>
              <a:rPr lang="en" sz="2000"/>
              <a:t>?</a:t>
            </a:r>
            <a:endParaRPr sz="2000"/>
          </a:p>
          <a:p>
            <a:pPr indent="0" lvl="0" marL="0" rtl="0" algn="l">
              <a:lnSpc>
                <a:spcPct val="115000"/>
              </a:lnSpc>
              <a:spcBef>
                <a:spcPts val="1000"/>
              </a:spcBef>
              <a:spcAft>
                <a:spcPts val="1000"/>
              </a:spcAft>
              <a:buNone/>
            </a:pPr>
            <a:r>
              <a:rPr i="1" lang="en" sz="2000">
                <a:solidFill>
                  <a:srgbClr val="E69138"/>
                </a:solidFill>
              </a:rPr>
              <a:t>Yes, and we can quantify how unusual it is using a p-value.</a:t>
            </a:r>
            <a:endParaRPr i="1" sz="2000">
              <a:solidFill>
                <a:srgbClr val="E6913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1"/>
                                        <p:tgtEl>
                                          <p:spTgt spid="28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idx="1" type="body"/>
          </p:nvPr>
        </p:nvSpPr>
        <p:spPr>
          <a:xfrm flipH="1">
            <a:off x="457075" y="1248800"/>
            <a:ext cx="8229600" cy="493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We then use this test statistic to calculate the </a:t>
            </a:r>
            <a:r>
              <a:rPr i="1" lang="en" sz="2200">
                <a:solidFill>
                  <a:srgbClr val="3D85C6"/>
                </a:solidFill>
              </a:rPr>
              <a:t>p-value</a:t>
            </a:r>
            <a:r>
              <a:rPr lang="en" sz="2200"/>
              <a:t>, the probability of observing data at least as favorable to the alternative hypothesis as our current data set, if the null hypothesis were true.</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0" lvl="0" marL="0" rtl="0" algn="l">
              <a:lnSpc>
                <a:spcPct val="115000"/>
              </a:lnSpc>
              <a:spcBef>
                <a:spcPts val="0"/>
              </a:spcBef>
              <a:spcAft>
                <a:spcPts val="0"/>
              </a:spcAft>
              <a:buClr>
                <a:schemeClr val="dk1"/>
              </a:buClr>
              <a:buSzPts val="1100"/>
              <a:buFont typeface="Arial"/>
              <a:buNone/>
            </a:pPr>
            <a:r>
              <a:rPr lang="en" sz="2200"/>
              <a:t>If the p-value is </a:t>
            </a:r>
            <a:r>
              <a:rPr i="1" lang="en" sz="2200">
                <a:solidFill>
                  <a:srgbClr val="3D85C6"/>
                </a:solidFill>
              </a:rPr>
              <a:t>low</a:t>
            </a:r>
            <a:r>
              <a:rPr lang="en" sz="2200"/>
              <a:t> (lower than the significance level, α, which is usually 5%) we say that it would be very unlikely to observe the data if the null hypothesis were true, and hence </a:t>
            </a:r>
            <a:r>
              <a:rPr i="1" lang="en" sz="2200">
                <a:solidFill>
                  <a:srgbClr val="3D85C6"/>
                </a:solidFill>
              </a:rPr>
              <a:t>reject H</a:t>
            </a:r>
            <a:r>
              <a:rPr baseline="-25000" i="1" lang="en" sz="2200">
                <a:solidFill>
                  <a:srgbClr val="3D85C6"/>
                </a:solidFill>
              </a:rPr>
              <a:t>0</a:t>
            </a:r>
            <a:r>
              <a:rPr lang="en" sz="2200"/>
              <a: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If the p-value is </a:t>
            </a:r>
            <a:r>
              <a:rPr i="1" lang="en" sz="2200">
                <a:solidFill>
                  <a:srgbClr val="3D85C6"/>
                </a:solidFill>
              </a:rPr>
              <a:t>high</a:t>
            </a:r>
            <a:r>
              <a:rPr lang="en" sz="2200"/>
              <a:t> (higher than α) we say that it is likely to observe the data even if the null hypothesis were true, and hence </a:t>
            </a:r>
            <a:r>
              <a:rPr i="1" lang="en" sz="2200">
                <a:solidFill>
                  <a:srgbClr val="3D85C6"/>
                </a:solidFill>
              </a:rPr>
              <a:t>do not reject H</a:t>
            </a:r>
            <a:r>
              <a:rPr baseline="-25000" i="1" lang="en" sz="2200">
                <a:solidFill>
                  <a:srgbClr val="3D85C6"/>
                </a:solidFill>
              </a:rPr>
              <a:t>0</a:t>
            </a:r>
            <a:r>
              <a:rPr lang="en" sz="2200"/>
              <a:t>.</a:t>
            </a:r>
            <a:endParaRPr sz="2200"/>
          </a:p>
        </p:txBody>
      </p:sp>
      <p:sp>
        <p:nvSpPr>
          <p:cNvPr id="294" name="Google Shape;294;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p-values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
                                        <p:tgtEl>
                                          <p:spTgt spid="2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idx="1" type="body"/>
          </p:nvPr>
        </p:nvSpPr>
        <p:spPr>
          <a:xfrm flipH="1">
            <a:off x="457075" y="1143000"/>
            <a:ext cx="8229600" cy="1652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i="1" lang="en" sz="2200">
                <a:solidFill>
                  <a:srgbClr val="3D85C6"/>
                </a:solidFill>
              </a:rPr>
              <a:t>p-value</a:t>
            </a:r>
            <a:r>
              <a:rPr lang="en" sz="2200"/>
              <a:t>: probability of observing data at least as favorable to H</a:t>
            </a:r>
            <a:r>
              <a:rPr baseline="-25000" lang="en" sz="2200"/>
              <a:t>A</a:t>
            </a:r>
            <a:r>
              <a:rPr lang="en" sz="2200"/>
              <a:t> as our current data set (a sample proportion lower than 0.41), if in fact H</a:t>
            </a:r>
            <a:r>
              <a:rPr baseline="-25000" lang="en" sz="2200"/>
              <a:t>0</a:t>
            </a:r>
            <a:r>
              <a:rPr lang="en" sz="2200"/>
              <a:t> were true (the true population proportion was 0.50).</a:t>
            </a:r>
            <a:endParaRPr sz="2200"/>
          </a:p>
        </p:txBody>
      </p:sp>
      <p:sp>
        <p:nvSpPr>
          <p:cNvPr id="300" name="Google Shape;300;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Facebook interest categories - p-value</a:t>
            </a:r>
            <a:endParaRPr sz="3200">
              <a:solidFill>
                <a:schemeClr val="accent1"/>
              </a:solidFill>
            </a:endParaRPr>
          </a:p>
        </p:txBody>
      </p:sp>
      <p:pic>
        <p:nvPicPr>
          <p:cNvPr id="301" name="Google Shape;301;p51"/>
          <p:cNvPicPr preferRelativeResize="0"/>
          <p:nvPr/>
        </p:nvPicPr>
        <p:blipFill rotWithShape="1">
          <a:blip r:embed="rId3">
            <a:alphaModFix/>
          </a:blip>
          <a:srcRect b="0" l="0" r="76457" t="0"/>
          <a:stretch/>
        </p:blipFill>
        <p:spPr>
          <a:xfrm>
            <a:off x="818425" y="2856375"/>
            <a:ext cx="1595926" cy="469400"/>
          </a:xfrm>
          <a:prstGeom prst="rect">
            <a:avLst/>
          </a:prstGeom>
          <a:noFill/>
          <a:ln>
            <a:noFill/>
          </a:ln>
        </p:spPr>
      </p:pic>
      <p:pic>
        <p:nvPicPr>
          <p:cNvPr id="302" name="Google Shape;302;p51"/>
          <p:cNvPicPr preferRelativeResize="0"/>
          <p:nvPr/>
        </p:nvPicPr>
        <p:blipFill rotWithShape="1">
          <a:blip r:embed="rId3">
            <a:alphaModFix/>
          </a:blip>
          <a:srcRect b="0" l="23442" r="0" t="0"/>
          <a:stretch/>
        </p:blipFill>
        <p:spPr>
          <a:xfrm>
            <a:off x="2476800" y="2856375"/>
            <a:ext cx="5189626" cy="46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idx="1" type="body"/>
          </p:nvPr>
        </p:nvSpPr>
        <p:spPr>
          <a:xfrm flipH="1">
            <a:off x="457075" y="1371600"/>
            <a:ext cx="8229600" cy="410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t>p-value &lt; 0.0001</a:t>
            </a:r>
            <a:endParaRPr sz="1800"/>
          </a:p>
          <a:p>
            <a:pPr indent="-342900" lvl="0" marL="457200" rtl="0" algn="l">
              <a:lnSpc>
                <a:spcPct val="115000"/>
              </a:lnSpc>
              <a:spcBef>
                <a:spcPts val="1000"/>
              </a:spcBef>
              <a:spcAft>
                <a:spcPts val="0"/>
              </a:spcAft>
              <a:buSzPts val="1800"/>
              <a:buChar char="●"/>
            </a:pPr>
            <a:r>
              <a:rPr lang="en" sz="1800"/>
              <a:t>If 50% of all American Facebook users are comfortable with Facebook creating these interest categories, there is less than a 0.01% chance of observing a random sample of 850 American Facebook users where 41% or fewer or 59% of higher feel comfortable with it.</a:t>
            </a:r>
            <a:endParaRPr sz="1800"/>
          </a:p>
          <a:p>
            <a:pPr indent="-342900" lvl="0" marL="457200" rtl="0" algn="l">
              <a:lnSpc>
                <a:spcPct val="115000"/>
              </a:lnSpc>
              <a:spcBef>
                <a:spcPts val="0"/>
              </a:spcBef>
              <a:spcAft>
                <a:spcPts val="0"/>
              </a:spcAft>
              <a:buSzPts val="1800"/>
              <a:buChar char="●"/>
            </a:pPr>
            <a:r>
              <a:rPr lang="en" sz="1800"/>
              <a:t>This is a pretty low probability for us to think that the observed sample proportion, or something more extreme, is likely to happen simply by chance.</a:t>
            </a:r>
            <a:endParaRPr sz="1800"/>
          </a:p>
          <a:p>
            <a:pPr indent="0" lvl="0" marL="0" rtl="0" algn="l">
              <a:lnSpc>
                <a:spcPct val="115000"/>
              </a:lnSpc>
              <a:spcBef>
                <a:spcPts val="1000"/>
              </a:spcBef>
              <a:spcAft>
                <a:spcPts val="0"/>
              </a:spcAft>
              <a:buClr>
                <a:schemeClr val="dk1"/>
              </a:buClr>
              <a:buSzPts val="1100"/>
              <a:buFont typeface="Arial"/>
              <a:buNone/>
            </a:pPr>
            <a:r>
              <a:rPr lang="en" sz="1800"/>
              <a:t>Since p-value is </a:t>
            </a:r>
            <a:r>
              <a:rPr i="1" lang="en" sz="1800">
                <a:solidFill>
                  <a:srgbClr val="3D85C6"/>
                </a:solidFill>
              </a:rPr>
              <a:t>low</a:t>
            </a:r>
            <a:r>
              <a:rPr lang="en" sz="1800"/>
              <a:t> (lower than 5%) we </a:t>
            </a:r>
            <a:r>
              <a:rPr i="1" lang="en" sz="1800">
                <a:solidFill>
                  <a:srgbClr val="3D85C6"/>
                </a:solidFill>
              </a:rPr>
              <a:t>reject H</a:t>
            </a:r>
            <a:r>
              <a:rPr baseline="-25000" i="1" lang="en" sz="1800">
                <a:solidFill>
                  <a:srgbClr val="3D85C6"/>
                </a:solidFill>
              </a:rPr>
              <a:t>0</a:t>
            </a:r>
            <a:r>
              <a:rPr lang="en" sz="1800"/>
              <a:t>.</a:t>
            </a:r>
            <a:endParaRPr sz="1800"/>
          </a:p>
          <a:p>
            <a:pPr indent="0" lvl="0" marL="0" rtl="0" algn="l">
              <a:lnSpc>
                <a:spcPct val="115000"/>
              </a:lnSpc>
              <a:spcBef>
                <a:spcPts val="1000"/>
              </a:spcBef>
              <a:spcAft>
                <a:spcPts val="0"/>
              </a:spcAft>
              <a:buClr>
                <a:schemeClr val="dk1"/>
              </a:buClr>
              <a:buSzPts val="1100"/>
              <a:buFont typeface="Arial"/>
              <a:buNone/>
            </a:pPr>
            <a:r>
              <a:rPr lang="en" sz="1800"/>
              <a:t>The data provide convincing evidence that the proportion of American Facebook users who are comfortable with Facebook creating a list of interest categories for them is different than 50%.</a:t>
            </a:r>
            <a:endParaRPr sz="1800"/>
          </a:p>
          <a:p>
            <a:pPr indent="0" lvl="0" marL="0" rtl="0" algn="l">
              <a:lnSpc>
                <a:spcPct val="115000"/>
              </a:lnSpc>
              <a:spcBef>
                <a:spcPts val="1000"/>
              </a:spcBef>
              <a:spcAft>
                <a:spcPts val="1000"/>
              </a:spcAft>
              <a:buNone/>
            </a:pPr>
            <a:r>
              <a:rPr lang="en" sz="1800"/>
              <a:t>The difference between the null value of 0.50 and observed sample proportion of 0.41 is </a:t>
            </a:r>
            <a:r>
              <a:rPr i="1" lang="en" sz="1800">
                <a:solidFill>
                  <a:srgbClr val="3D85C6"/>
                </a:solidFill>
              </a:rPr>
              <a:t>not due to chance</a:t>
            </a:r>
            <a:r>
              <a:rPr lang="en" sz="1800"/>
              <a:t> or sampling variability.</a:t>
            </a:r>
            <a:endParaRPr sz="1800"/>
          </a:p>
        </p:txBody>
      </p:sp>
      <p:sp>
        <p:nvSpPr>
          <p:cNvPr id="308" name="Google Shape;308;p52"/>
          <p:cNvSpPr txBox="1"/>
          <p:nvPr>
            <p:ph type="title"/>
          </p:nvPr>
        </p:nvSpPr>
        <p:spPr>
          <a:xfrm>
            <a:off x="457200" y="2285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Facebook interest categories</a:t>
            </a:r>
            <a:endParaRPr sz="3200">
              <a:solidFill>
                <a:schemeClr val="accent1"/>
              </a:solidFill>
            </a:endParaRPr>
          </a:p>
          <a:p>
            <a:pPr indent="457200" lvl="0" marL="0" rtl="0" algn="l">
              <a:spcBef>
                <a:spcPts val="0"/>
              </a:spcBef>
              <a:spcAft>
                <a:spcPts val="0"/>
              </a:spcAft>
              <a:buNone/>
            </a:pPr>
            <a:r>
              <a:rPr lang="en" sz="3200">
                <a:solidFill>
                  <a:schemeClr val="accent1"/>
                </a:solidFill>
              </a:rPr>
              <a:t>- Making a decision</a:t>
            </a:r>
            <a:endParaRPr sz="32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1"/>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1"/>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1"/>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1"/>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1"/>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1"/>
                                        <p:tgtEl>
                                          <p:spTgt spid="3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idx="1" type="body"/>
          </p:nvPr>
        </p:nvSpPr>
        <p:spPr>
          <a:xfrm flipH="1">
            <a:off x="457075" y="1263250"/>
            <a:ext cx="8229600" cy="52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Choosing a significance level for a test is important in many contexts, and the traditional level is 0.05. However, it is often helpful to adjust the significance level based on the application.</a:t>
            </a:r>
            <a:endParaRPr sz="2000"/>
          </a:p>
          <a:p>
            <a:pPr indent="0" lvl="0" marL="0" rtl="0" algn="l">
              <a:lnSpc>
                <a:spcPct val="115000"/>
              </a:lnSpc>
              <a:spcBef>
                <a:spcPts val="1000"/>
              </a:spcBef>
              <a:spcAft>
                <a:spcPts val="0"/>
              </a:spcAft>
              <a:buNone/>
            </a:pPr>
            <a:r>
              <a:rPr lang="en" sz="2000"/>
              <a:t>We may select a level that is smaller or larger than 0.05 depending on the consequences of any conclusions reached from the test.</a:t>
            </a:r>
            <a:endParaRPr sz="2000"/>
          </a:p>
          <a:p>
            <a:pPr indent="0" lvl="0" marL="0" rtl="0" algn="l">
              <a:lnSpc>
                <a:spcPct val="115000"/>
              </a:lnSpc>
              <a:spcBef>
                <a:spcPts val="1000"/>
              </a:spcBef>
              <a:spcAft>
                <a:spcPts val="0"/>
              </a:spcAft>
              <a:buNone/>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baseline="-25000" lang="en" sz="2000"/>
              <a:t>A</a:t>
            </a:r>
            <a:r>
              <a:rPr lang="en" sz="2000"/>
              <a:t> before we would reject H</a:t>
            </a:r>
            <a:r>
              <a:rPr baseline="-25000" lang="en" sz="2000"/>
              <a:t>0</a:t>
            </a:r>
            <a:r>
              <a:rPr lang="en" sz="2000"/>
              <a:t>.</a:t>
            </a:r>
            <a:endParaRPr sz="2000"/>
          </a:p>
          <a:p>
            <a:pPr indent="0" lvl="0" marL="0" rtl="0" algn="l">
              <a:lnSpc>
                <a:spcPct val="115000"/>
              </a:lnSpc>
              <a:spcBef>
                <a:spcPts val="1000"/>
              </a:spcBef>
              <a:spcAft>
                <a:spcPts val="1000"/>
              </a:spcAft>
              <a:buNone/>
            </a:pPr>
            <a:r>
              <a:rPr lang="en" sz="2000"/>
              <a:t>If a Type 2 Error is relatively more dangerous or much more costly than a Type 1 Error, then we should choose a higher significance level (e.g. 0.10). Here we want to be cautious about failing to reject H</a:t>
            </a:r>
            <a:r>
              <a:rPr baseline="-25000" lang="en" sz="2000"/>
              <a:t>0</a:t>
            </a:r>
            <a:r>
              <a:rPr lang="en" sz="2000"/>
              <a:t> when the null is actually false.</a:t>
            </a:r>
            <a:endParaRPr sz="2000"/>
          </a:p>
        </p:txBody>
      </p:sp>
      <p:sp>
        <p:nvSpPr>
          <p:cNvPr id="314" name="Google Shape;314;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Choosing a significance level</a:t>
            </a:r>
            <a:endParaRPr sz="32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
                                        <p:tgtEl>
                                          <p:spTgt spid="3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8"/>
          <p:cNvSpPr txBox="1"/>
          <p:nvPr>
            <p:ph idx="1" type="body"/>
          </p:nvPr>
        </p:nvSpPr>
        <p:spPr>
          <a:xfrm flipH="1">
            <a:off x="457200" y="3327900"/>
            <a:ext cx="8229600" cy="3311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800"/>
              <a:t>p̂</a:t>
            </a:r>
            <a:r>
              <a:rPr baseline="-25000" lang="en" sz="1800"/>
              <a:t>males</a:t>
            </a:r>
            <a:r>
              <a:rPr lang="en" sz="1800"/>
              <a:t> = 21 / 24 = 0.88</a:t>
            </a:r>
            <a:endParaRPr sz="1800"/>
          </a:p>
          <a:p>
            <a:pPr indent="0" lvl="0" marL="0" rtl="0" algn="ctr">
              <a:lnSpc>
                <a:spcPct val="115000"/>
              </a:lnSpc>
              <a:spcBef>
                <a:spcPts val="0"/>
              </a:spcBef>
              <a:spcAft>
                <a:spcPts val="0"/>
              </a:spcAft>
              <a:buNone/>
            </a:pPr>
            <a:r>
              <a:rPr i="1" lang="en" sz="1800"/>
              <a:t>p̂</a:t>
            </a:r>
            <a:r>
              <a:rPr baseline="-25000" lang="en" sz="1800"/>
              <a:t>females</a:t>
            </a:r>
            <a:r>
              <a:rPr lang="en" sz="1800"/>
              <a:t> = 14 / 24 = 0.58</a:t>
            </a:r>
            <a:endParaRPr sz="1800"/>
          </a:p>
          <a:p>
            <a:pPr indent="0" lvl="0" marL="0" rtl="0" algn="l">
              <a:lnSpc>
                <a:spcPct val="115000"/>
              </a:lnSpc>
              <a:spcBef>
                <a:spcPts val="1000"/>
              </a:spcBef>
              <a:spcAft>
                <a:spcPts val="0"/>
              </a:spcAft>
              <a:buNone/>
            </a:pPr>
            <a:r>
              <a:t/>
            </a:r>
            <a:endParaRPr sz="1800">
              <a:solidFill>
                <a:srgbClr val="000000"/>
              </a:solidFill>
            </a:endParaRPr>
          </a:p>
        </p:txBody>
      </p:sp>
      <p:sp>
        <p:nvSpPr>
          <p:cNvPr id="65" name="Google Shape;65;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Remember when...</a:t>
            </a:r>
            <a:endParaRPr>
              <a:solidFill>
                <a:schemeClr val="accent1"/>
              </a:solidFill>
            </a:endParaRPr>
          </a:p>
        </p:txBody>
      </p:sp>
      <p:pic>
        <p:nvPicPr>
          <p:cNvPr id="66" name="Google Shape;66;p18"/>
          <p:cNvPicPr preferRelativeResize="0"/>
          <p:nvPr/>
        </p:nvPicPr>
        <p:blipFill>
          <a:blip r:embed="rId3">
            <a:alphaModFix/>
          </a:blip>
          <a:stretch>
            <a:fillRect/>
          </a:stretch>
        </p:blipFill>
        <p:spPr>
          <a:xfrm>
            <a:off x="853225" y="1587325"/>
            <a:ext cx="7107300" cy="1753450"/>
          </a:xfrm>
          <a:prstGeom prst="rect">
            <a:avLst/>
          </a:prstGeom>
          <a:noFill/>
          <a:ln>
            <a:noFill/>
          </a:ln>
        </p:spPr>
      </p:pic>
      <p:sp>
        <p:nvSpPr>
          <p:cNvPr id="67" name="Google Shape;67;p18"/>
          <p:cNvSpPr txBox="1"/>
          <p:nvPr/>
        </p:nvSpPr>
        <p:spPr>
          <a:xfrm>
            <a:off x="488475" y="1025825"/>
            <a:ext cx="74955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Gender discrimination experiment: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000"/>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000"/>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000"/>
                                        <p:tgtEl>
                                          <p:spTgt spid="6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idx="1" type="body"/>
          </p:nvPr>
        </p:nvSpPr>
        <p:spPr>
          <a:xfrm flipH="1">
            <a:off x="457075" y="1263250"/>
            <a:ext cx="8229600" cy="52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In two sided hypothesis tests we are interested in whether p is either above or below some null value </a:t>
            </a:r>
            <a:r>
              <a:rPr i="1" lang="en" sz="2000"/>
              <a:t>p</a:t>
            </a:r>
            <a:r>
              <a:rPr baseline="-25000" i="1" lang="en" sz="2000"/>
              <a:t>0</a:t>
            </a:r>
            <a:r>
              <a:rPr lang="en" sz="2000"/>
              <a:t>: H</a:t>
            </a:r>
            <a:r>
              <a:rPr baseline="-25000" lang="en" sz="2000"/>
              <a:t>A</a:t>
            </a:r>
            <a:r>
              <a:rPr lang="en" sz="2000"/>
              <a:t> : </a:t>
            </a:r>
            <a:r>
              <a:rPr i="1" lang="en" sz="2000"/>
              <a:t>p</a:t>
            </a:r>
            <a:r>
              <a:rPr lang="en" sz="2000"/>
              <a:t> ≠ </a:t>
            </a:r>
            <a:r>
              <a:rPr i="1" lang="en" sz="2000"/>
              <a:t>p</a:t>
            </a:r>
            <a:r>
              <a:rPr baseline="-25000" i="1" lang="en" sz="2000"/>
              <a:t>0</a:t>
            </a:r>
            <a:r>
              <a:rPr lang="en" sz="2000"/>
              <a:t>.</a:t>
            </a:r>
            <a:endParaRPr sz="2000"/>
          </a:p>
          <a:p>
            <a:pPr indent="0" lvl="0" marL="0" rtl="0" algn="l">
              <a:lnSpc>
                <a:spcPct val="115000"/>
              </a:lnSpc>
              <a:spcBef>
                <a:spcPts val="1000"/>
              </a:spcBef>
              <a:spcAft>
                <a:spcPts val="0"/>
              </a:spcAft>
              <a:buNone/>
            </a:pPr>
            <a:r>
              <a:rPr lang="en" sz="2000"/>
              <a:t>In one sided hypothesis tests we are interested in </a:t>
            </a:r>
            <a:r>
              <a:rPr i="1" lang="en" sz="2000"/>
              <a:t>p</a:t>
            </a:r>
            <a:r>
              <a:rPr lang="en" sz="2000"/>
              <a:t> differing from the null value </a:t>
            </a:r>
            <a:r>
              <a:rPr i="1" lang="en" sz="2000"/>
              <a:t>p</a:t>
            </a:r>
            <a:r>
              <a:rPr baseline="-25000" i="1" lang="en" sz="2000"/>
              <a:t>0</a:t>
            </a:r>
            <a:r>
              <a:rPr lang="en" sz="2000"/>
              <a:t> in one direction (and not the other):</a:t>
            </a:r>
            <a:endParaRPr sz="2000"/>
          </a:p>
          <a:p>
            <a:pPr indent="0" lvl="0" marL="0" rtl="0" algn="l">
              <a:lnSpc>
                <a:spcPct val="115000"/>
              </a:lnSpc>
              <a:spcBef>
                <a:spcPts val="1000"/>
              </a:spcBef>
              <a:spcAft>
                <a:spcPts val="0"/>
              </a:spcAft>
              <a:buNone/>
            </a:pPr>
            <a:r>
              <a:rPr lang="en" sz="2000"/>
              <a:t>If there is only value in detecting if population parameter is less than </a:t>
            </a:r>
            <a:r>
              <a:rPr i="1" lang="en" sz="2000"/>
              <a:t>p</a:t>
            </a:r>
            <a:r>
              <a:rPr baseline="-25000" i="1" lang="en" sz="2000"/>
              <a:t>0</a:t>
            </a:r>
            <a:r>
              <a:rPr lang="en" sz="2000"/>
              <a:t>, then H</a:t>
            </a:r>
            <a:r>
              <a:rPr baseline="-25000" lang="en" sz="2000"/>
              <a:t>A</a:t>
            </a:r>
            <a:r>
              <a:rPr lang="en" sz="2000"/>
              <a:t>: </a:t>
            </a:r>
            <a:r>
              <a:rPr i="1" lang="en" sz="2000"/>
              <a:t>p</a:t>
            </a:r>
            <a:r>
              <a:rPr lang="en" sz="2000"/>
              <a:t> &lt; </a:t>
            </a:r>
            <a:r>
              <a:rPr i="1" lang="en" sz="2000"/>
              <a:t>p</a:t>
            </a:r>
            <a:r>
              <a:rPr baseline="-25000" i="1" lang="en" sz="2000"/>
              <a:t>0</a:t>
            </a:r>
            <a:r>
              <a:rPr lang="en" sz="2000"/>
              <a:t>.</a:t>
            </a:r>
            <a:endParaRPr sz="2000"/>
          </a:p>
          <a:p>
            <a:pPr indent="0" lvl="0" marL="0" rtl="0" algn="l">
              <a:lnSpc>
                <a:spcPct val="115000"/>
              </a:lnSpc>
              <a:spcBef>
                <a:spcPts val="1000"/>
              </a:spcBef>
              <a:spcAft>
                <a:spcPts val="0"/>
              </a:spcAft>
              <a:buNone/>
            </a:pPr>
            <a:r>
              <a:rPr lang="en" sz="2000"/>
              <a:t>If there is only value in detecting if population parameter is greater than </a:t>
            </a:r>
            <a:r>
              <a:rPr i="1" lang="en" sz="2000"/>
              <a:t>p</a:t>
            </a:r>
            <a:r>
              <a:rPr baseline="-25000" i="1" lang="en" sz="2000"/>
              <a:t>0</a:t>
            </a:r>
            <a:r>
              <a:rPr lang="en" sz="2000"/>
              <a:t>, then H</a:t>
            </a:r>
            <a:r>
              <a:rPr baseline="-25000" lang="en" sz="2000"/>
              <a:t>A</a:t>
            </a:r>
            <a:r>
              <a:rPr lang="en" sz="2000"/>
              <a:t> : </a:t>
            </a:r>
            <a:r>
              <a:rPr i="1" lang="en" sz="2000"/>
              <a:t>p</a:t>
            </a:r>
            <a:r>
              <a:rPr lang="en" sz="2000"/>
              <a:t> &gt; </a:t>
            </a:r>
            <a:r>
              <a:rPr i="1" lang="en" sz="2000"/>
              <a:t>p</a:t>
            </a:r>
            <a:r>
              <a:rPr baseline="-25000" i="1" lang="en" sz="2000"/>
              <a:t>0</a:t>
            </a:r>
            <a:r>
              <a:rPr lang="en" sz="2000"/>
              <a:t>.</a:t>
            </a:r>
            <a:endParaRPr sz="2000"/>
          </a:p>
          <a:p>
            <a:pPr indent="0" lvl="0" marL="0" rtl="0" algn="l">
              <a:lnSpc>
                <a:spcPct val="115000"/>
              </a:lnSpc>
              <a:spcBef>
                <a:spcPts val="1000"/>
              </a:spcBef>
              <a:spcAft>
                <a:spcPts val="1000"/>
              </a:spcAft>
              <a:buNone/>
            </a:pPr>
            <a:r>
              <a:rPr lang="en" sz="2000"/>
              <a:t>Two-sided tests are often more appropriate as we often want to detect if the data goes clearly in the opposite direction of a hypothesis direction as well.</a:t>
            </a:r>
            <a:endParaRPr sz="2000"/>
          </a:p>
        </p:txBody>
      </p:sp>
      <p:sp>
        <p:nvSpPr>
          <p:cNvPr id="320" name="Google Shape;320;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One vs. two sided hypothesis tests</a:t>
            </a:r>
            <a:endParaRPr sz="32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1"/>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1"/>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1"/>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1"/>
                                        <p:tgtEl>
                                          <p:spTgt spid="3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animEffect filter="fade" transition="in">
                                      <p:cBhvr>
                                        <p:cTn dur="1"/>
                                        <p:tgtEl>
                                          <p:spTgt spid="3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idx="1" type="body"/>
          </p:nvPr>
        </p:nvSpPr>
        <p:spPr>
          <a:xfrm>
            <a:off x="457200" y="2947948"/>
            <a:ext cx="8229600" cy="962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800"/>
              <a:t>Extra Slides from the</a:t>
            </a:r>
            <a:br>
              <a:rPr b="1" lang="en" sz="2800"/>
            </a:br>
            <a:r>
              <a:rPr b="1" lang="en" sz="2800"/>
              <a:t>OS3 section on hypothesis testing</a:t>
            </a:r>
            <a:endParaRPr b="1"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Testing hypotheses using confidence intervals</a:t>
            </a:r>
            <a:endParaRPr>
              <a:solidFill>
                <a:schemeClr val="accent1"/>
              </a:solidFill>
            </a:endParaRPr>
          </a:p>
        </p:txBody>
      </p:sp>
      <p:sp>
        <p:nvSpPr>
          <p:cNvPr id="336" name="Google Shape;336;p57"/>
          <p:cNvSpPr txBox="1"/>
          <p:nvPr>
            <p:ph idx="1" type="body"/>
          </p:nvPr>
        </p:nvSpPr>
        <p:spPr>
          <a:xfrm flipH="1">
            <a:off x="457075" y="1305775"/>
            <a:ext cx="7822200" cy="187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idx="1" type="body"/>
          </p:nvPr>
        </p:nvSpPr>
        <p:spPr>
          <a:xfrm flipH="1">
            <a:off x="457075" y="3045300"/>
            <a:ext cx="7822200" cy="1778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The associated hypotheses are:</a:t>
            </a:r>
            <a:endParaRPr sz="1700"/>
          </a:p>
          <a:p>
            <a:pPr indent="0" lvl="0" marL="457200" rtl="0" algn="l">
              <a:lnSpc>
                <a:spcPct val="115000"/>
              </a:lnSpc>
              <a:spcBef>
                <a:spcPts val="0"/>
              </a:spcBef>
              <a:spcAft>
                <a:spcPts val="0"/>
              </a:spcAft>
              <a:buClr>
                <a:schemeClr val="dk1"/>
              </a:buClr>
              <a:buSzPts val="1100"/>
              <a:buFont typeface="Arial"/>
              <a:buNone/>
            </a:pPr>
            <a:r>
              <a:rPr i="1" lang="en" sz="1700">
                <a:solidFill>
                  <a:schemeClr val="accent1"/>
                </a:solidFill>
              </a:rPr>
              <a:t>H</a:t>
            </a:r>
            <a:r>
              <a:rPr baseline="-25000" i="1" lang="en" sz="1700">
                <a:solidFill>
                  <a:schemeClr val="accent1"/>
                </a:solidFill>
              </a:rPr>
              <a:t>0</a:t>
            </a:r>
            <a:r>
              <a:rPr i="1" lang="en" sz="1700">
                <a:solidFill>
                  <a:schemeClr val="accent1"/>
                </a:solidFill>
              </a:rPr>
              <a:t>: µ</a:t>
            </a:r>
            <a:r>
              <a:rPr lang="en" sz="1700">
                <a:solidFill>
                  <a:schemeClr val="accent1"/>
                </a:solidFill>
              </a:rPr>
              <a:t> = 3:</a:t>
            </a:r>
            <a:r>
              <a:rPr lang="en" sz="1700"/>
              <a:t> College students have been in 3 exclusive relationships, on average</a:t>
            </a:r>
            <a:endParaRPr sz="1700"/>
          </a:p>
          <a:p>
            <a:pPr indent="0" lvl="0" marL="457200" rtl="0" algn="l">
              <a:lnSpc>
                <a:spcPct val="115000"/>
              </a:lnSpc>
              <a:spcBef>
                <a:spcPts val="0"/>
              </a:spcBef>
              <a:spcAft>
                <a:spcPts val="0"/>
              </a:spcAft>
              <a:buNone/>
            </a:pPr>
            <a:r>
              <a:rPr i="1" lang="en" sz="1700">
                <a:solidFill>
                  <a:schemeClr val="accent1"/>
                </a:solidFill>
              </a:rPr>
              <a:t>H</a:t>
            </a:r>
            <a:r>
              <a:rPr baseline="-25000" i="1" lang="en" sz="1700">
                <a:solidFill>
                  <a:schemeClr val="accent1"/>
                </a:solidFill>
              </a:rPr>
              <a:t>A</a:t>
            </a:r>
            <a:r>
              <a:rPr i="1" lang="en" sz="1700">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42" name="Google Shape;342;p5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Testing hypotheses using confidence intervals</a:t>
            </a:r>
            <a:endParaRPr>
              <a:solidFill>
                <a:schemeClr val="accent1"/>
              </a:solidFill>
            </a:endParaRPr>
          </a:p>
        </p:txBody>
      </p:sp>
      <p:sp>
        <p:nvSpPr>
          <p:cNvPr id="343" name="Google Shape;343;p58"/>
          <p:cNvSpPr txBox="1"/>
          <p:nvPr>
            <p:ph idx="1" type="body"/>
          </p:nvPr>
        </p:nvSpPr>
        <p:spPr>
          <a:xfrm flipH="1">
            <a:off x="457075" y="1305775"/>
            <a:ext cx="7822200" cy="187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9"/>
          <p:cNvSpPr txBox="1"/>
          <p:nvPr>
            <p:ph idx="1" type="body"/>
          </p:nvPr>
        </p:nvSpPr>
        <p:spPr>
          <a:xfrm flipH="1">
            <a:off x="457075" y="3045300"/>
            <a:ext cx="7822200" cy="1778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The associated hypotheses are:</a:t>
            </a:r>
            <a:endParaRPr sz="1700"/>
          </a:p>
          <a:p>
            <a:pPr indent="0" lvl="0" marL="457200" rtl="0" algn="l">
              <a:lnSpc>
                <a:spcPct val="115000"/>
              </a:lnSpc>
              <a:spcBef>
                <a:spcPts val="0"/>
              </a:spcBef>
              <a:spcAft>
                <a:spcPts val="0"/>
              </a:spcAft>
              <a:buClr>
                <a:schemeClr val="dk1"/>
              </a:buClr>
              <a:buSzPts val="1100"/>
              <a:buFont typeface="Arial"/>
              <a:buNone/>
            </a:pPr>
            <a:r>
              <a:rPr i="1" lang="en" sz="1700">
                <a:solidFill>
                  <a:schemeClr val="accent1"/>
                </a:solidFill>
              </a:rPr>
              <a:t>H</a:t>
            </a:r>
            <a:r>
              <a:rPr baseline="-25000" i="1" lang="en" sz="1700">
                <a:solidFill>
                  <a:schemeClr val="accent1"/>
                </a:solidFill>
              </a:rPr>
              <a:t>0</a:t>
            </a:r>
            <a:r>
              <a:rPr i="1" lang="en" sz="1700">
                <a:solidFill>
                  <a:schemeClr val="accent1"/>
                </a:solidFill>
              </a:rPr>
              <a:t>: µ</a:t>
            </a:r>
            <a:r>
              <a:rPr lang="en" sz="1700">
                <a:solidFill>
                  <a:schemeClr val="accent1"/>
                </a:solidFill>
              </a:rPr>
              <a:t> = 3:</a:t>
            </a:r>
            <a:r>
              <a:rPr lang="en" sz="1700"/>
              <a:t> College students have been in 3 exclusive relationships, on average</a:t>
            </a:r>
            <a:endParaRPr sz="1700"/>
          </a:p>
          <a:p>
            <a:pPr indent="0" lvl="0" marL="457200" rtl="0" algn="l">
              <a:lnSpc>
                <a:spcPct val="115000"/>
              </a:lnSpc>
              <a:spcBef>
                <a:spcPts val="0"/>
              </a:spcBef>
              <a:spcAft>
                <a:spcPts val="0"/>
              </a:spcAft>
              <a:buNone/>
            </a:pPr>
            <a:r>
              <a:rPr i="1" lang="en" sz="1700">
                <a:solidFill>
                  <a:schemeClr val="accent1"/>
                </a:solidFill>
              </a:rPr>
              <a:t>H</a:t>
            </a:r>
            <a:r>
              <a:rPr baseline="-25000" i="1" lang="en" sz="1700">
                <a:solidFill>
                  <a:schemeClr val="accent1"/>
                </a:solidFill>
              </a:rPr>
              <a:t>A</a:t>
            </a:r>
            <a:r>
              <a:rPr i="1" lang="en" sz="1700">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49" name="Google Shape;349;p59"/>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Testing hypotheses using confidence intervals</a:t>
            </a:r>
            <a:endParaRPr>
              <a:solidFill>
                <a:schemeClr val="accent1"/>
              </a:solidFill>
            </a:endParaRPr>
          </a:p>
        </p:txBody>
      </p:sp>
      <p:sp>
        <p:nvSpPr>
          <p:cNvPr id="350" name="Google Shape;350;p59"/>
          <p:cNvSpPr txBox="1"/>
          <p:nvPr>
            <p:ph idx="1" type="body"/>
          </p:nvPr>
        </p:nvSpPr>
        <p:spPr>
          <a:xfrm flipH="1">
            <a:off x="457075" y="1305775"/>
            <a:ext cx="7822200" cy="187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
        <p:nvSpPr>
          <p:cNvPr id="351" name="Google Shape;351;p59"/>
          <p:cNvSpPr txBox="1"/>
          <p:nvPr>
            <p:ph idx="1" type="body"/>
          </p:nvPr>
        </p:nvSpPr>
        <p:spPr>
          <a:xfrm flipH="1">
            <a:off x="457075" y="4525450"/>
            <a:ext cx="7822200" cy="2217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Since the null value is included in the interval, we do not reject the null hypothesis in favor of the alternative.</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000"/>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000"/>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000"/>
                                        <p:tgtEl>
                                          <p:spTgt spid="3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idx="1" type="body"/>
          </p:nvPr>
        </p:nvSpPr>
        <p:spPr>
          <a:xfrm flipH="1">
            <a:off x="457075" y="3045300"/>
            <a:ext cx="7822200" cy="1778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The associated hypotheses are:</a:t>
            </a:r>
            <a:endParaRPr sz="1700"/>
          </a:p>
          <a:p>
            <a:pPr indent="0" lvl="0" marL="457200" rtl="0" algn="l">
              <a:lnSpc>
                <a:spcPct val="115000"/>
              </a:lnSpc>
              <a:spcBef>
                <a:spcPts val="0"/>
              </a:spcBef>
              <a:spcAft>
                <a:spcPts val="0"/>
              </a:spcAft>
              <a:buClr>
                <a:schemeClr val="dk1"/>
              </a:buClr>
              <a:buSzPts val="1100"/>
              <a:buFont typeface="Arial"/>
              <a:buNone/>
            </a:pPr>
            <a:r>
              <a:rPr i="1" lang="en" sz="1700">
                <a:solidFill>
                  <a:schemeClr val="accent1"/>
                </a:solidFill>
              </a:rPr>
              <a:t>H</a:t>
            </a:r>
            <a:r>
              <a:rPr baseline="-25000" i="1" lang="en" sz="1700">
                <a:solidFill>
                  <a:schemeClr val="accent1"/>
                </a:solidFill>
              </a:rPr>
              <a:t>0</a:t>
            </a:r>
            <a:r>
              <a:rPr i="1" lang="en" sz="1700">
                <a:solidFill>
                  <a:schemeClr val="accent1"/>
                </a:solidFill>
              </a:rPr>
              <a:t>: µ</a:t>
            </a:r>
            <a:r>
              <a:rPr lang="en" sz="1700">
                <a:solidFill>
                  <a:schemeClr val="accent1"/>
                </a:solidFill>
              </a:rPr>
              <a:t> = 3:</a:t>
            </a:r>
            <a:r>
              <a:rPr lang="en" sz="1700"/>
              <a:t> College students have been in 3 exclusive relationships, on average</a:t>
            </a:r>
            <a:endParaRPr sz="1700"/>
          </a:p>
          <a:p>
            <a:pPr indent="0" lvl="0" marL="457200" rtl="0" algn="l">
              <a:lnSpc>
                <a:spcPct val="115000"/>
              </a:lnSpc>
              <a:spcBef>
                <a:spcPts val="0"/>
              </a:spcBef>
              <a:spcAft>
                <a:spcPts val="0"/>
              </a:spcAft>
              <a:buNone/>
            </a:pPr>
            <a:r>
              <a:rPr i="1" lang="en" sz="1700">
                <a:solidFill>
                  <a:schemeClr val="accent1"/>
                </a:solidFill>
              </a:rPr>
              <a:t>H</a:t>
            </a:r>
            <a:r>
              <a:rPr baseline="-25000" i="1" lang="en" sz="1700">
                <a:solidFill>
                  <a:schemeClr val="accent1"/>
                </a:solidFill>
              </a:rPr>
              <a:t>A</a:t>
            </a:r>
            <a:r>
              <a:rPr i="1" lang="en" sz="1700">
                <a:solidFill>
                  <a:schemeClr val="accent1"/>
                </a:solidFill>
              </a:rPr>
              <a:t>: µ</a:t>
            </a:r>
            <a:r>
              <a:rPr lang="en" sz="1700">
                <a:solidFill>
                  <a:schemeClr val="accent1"/>
                </a:solidFill>
              </a:rPr>
              <a:t> &gt; 3:</a:t>
            </a:r>
            <a:r>
              <a:rPr lang="en" sz="1700"/>
              <a:t> College students have been in more than 3 exclusive relationships, on average</a:t>
            </a:r>
            <a:endParaRPr sz="1700"/>
          </a:p>
        </p:txBody>
      </p:sp>
      <p:sp>
        <p:nvSpPr>
          <p:cNvPr id="357" name="Google Shape;357;p60"/>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Testing hypotheses using confidence intervals</a:t>
            </a:r>
            <a:endParaRPr>
              <a:solidFill>
                <a:schemeClr val="accent1"/>
              </a:solidFill>
            </a:endParaRPr>
          </a:p>
        </p:txBody>
      </p:sp>
      <p:sp>
        <p:nvSpPr>
          <p:cNvPr id="358" name="Google Shape;358;p60"/>
          <p:cNvSpPr txBox="1"/>
          <p:nvPr>
            <p:ph idx="1" type="body"/>
          </p:nvPr>
        </p:nvSpPr>
        <p:spPr>
          <a:xfrm flipH="1">
            <a:off x="457075" y="1305775"/>
            <a:ext cx="7822200" cy="187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accent1"/>
                </a:solidFill>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endParaRPr sz="1900">
              <a:solidFill>
                <a:schemeClr val="accent1"/>
              </a:solidFill>
            </a:endParaRPr>
          </a:p>
        </p:txBody>
      </p:sp>
      <p:sp>
        <p:nvSpPr>
          <p:cNvPr id="359" name="Google Shape;359;p60"/>
          <p:cNvSpPr txBox="1"/>
          <p:nvPr>
            <p:ph idx="1" type="body"/>
          </p:nvPr>
        </p:nvSpPr>
        <p:spPr>
          <a:xfrm flipH="1">
            <a:off x="457075" y="4525450"/>
            <a:ext cx="7822200" cy="2217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Since the null value is included in the interval, we do not reject the null hypothesis in favor of the alternative.</a:t>
            </a:r>
            <a:endParaRPr sz="1900"/>
          </a:p>
          <a:p>
            <a:pPr indent="-349250" lvl="0" marL="457200" rtl="0" algn="l">
              <a:lnSpc>
                <a:spcPct val="115000"/>
              </a:lnSpc>
              <a:spcBef>
                <a:spcPts val="0"/>
              </a:spcBef>
              <a:spcAft>
                <a:spcPts val="0"/>
              </a:spcAft>
              <a:buSzPts val="1900"/>
              <a:buChar char="●"/>
            </a:pPr>
            <a:r>
              <a:rPr lang="en" sz="1900"/>
              <a:t>This is a quick-and-dirty approach for hypothesis testing. However it doesn't tell us the likelihood of certain outcomes under the null hypothesis, i.e. the p-value, based on which we can make a decision on the hypotheses.</a:t>
            </a:r>
            <a:endParaRPr sz="1900"/>
          </a:p>
          <a:p>
            <a:pPr indent="0" lvl="0" marL="0" rtl="0" algn="l">
              <a:lnSpc>
                <a:spcPct val="115000"/>
              </a:lnSpc>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1000"/>
                                        <p:tgtEl>
                                          <p:spTgt spid="3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Effect filter="fade" transition="in">
                                      <p:cBhvr>
                                        <p:cTn dur="1000"/>
                                        <p:tgtEl>
                                          <p:spTgt spid="3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Effect filter="fade" transition="in">
                                      <p:cBhvr>
                                        <p:cTn dur="1000"/>
                                        <p:tgtEl>
                                          <p:spTgt spid="3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idx="1" type="body"/>
          </p:nvPr>
        </p:nvSpPr>
        <p:spPr>
          <a:xfrm flipH="1">
            <a:off x="457075" y="1143000"/>
            <a:ext cx="8229600" cy="1875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400">
                <a:solidFill>
                  <a:schemeClr val="accent1"/>
                </a:solidFill>
              </a:rPr>
              <a:t>A similar survey asked how many colleges students applied to, and 206 students responded to this question. This sample yielded an average of 9.7 college applications with a standard deviation of 7. College Board website states that counselors recommend students apply to roughly 8 colleges.  Do these data provide convincing evidence that the average number of colleges all Duke students apply to is </a:t>
            </a:r>
            <a:r>
              <a:rPr lang="en" sz="2400" u="sng">
                <a:solidFill>
                  <a:schemeClr val="accent1"/>
                </a:solidFill>
              </a:rPr>
              <a:t>higher</a:t>
            </a:r>
            <a:r>
              <a:rPr lang="en" sz="2400">
                <a:solidFill>
                  <a:schemeClr val="accent1"/>
                </a:solidFill>
              </a:rPr>
              <a:t> than recommended?</a:t>
            </a:r>
            <a:endParaRPr sz="2400">
              <a:solidFill>
                <a:schemeClr val="accent1"/>
              </a:solidFill>
            </a:endParaRPr>
          </a:p>
        </p:txBody>
      </p:sp>
      <p:sp>
        <p:nvSpPr>
          <p:cNvPr id="365" name="Google Shape;365;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a:t>
            </a:r>
            <a:endParaRPr>
              <a:solidFill>
                <a:schemeClr val="accent1"/>
              </a:solidFill>
            </a:endParaRPr>
          </a:p>
        </p:txBody>
      </p:sp>
      <p:sp>
        <p:nvSpPr>
          <p:cNvPr id="366" name="Google Shape;366;p61"/>
          <p:cNvSpPr txBox="1"/>
          <p:nvPr>
            <p:ph idx="1" type="body"/>
          </p:nvPr>
        </p:nvSpPr>
        <p:spPr>
          <a:xfrm flipH="1">
            <a:off x="457075" y="6005325"/>
            <a:ext cx="7822200" cy="58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u="sng">
                <a:solidFill>
                  <a:schemeClr val="hlink"/>
                </a:solidFill>
                <a:hlinkClick r:id="rId3"/>
              </a:rPr>
              <a:t>http://www.collegeboard.com/student/apply/the-application/151680.html</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animEffect filter="fade" transition="in">
                                      <p:cBhvr>
                                        <p:cTn dur="1000"/>
                                        <p:tgtEl>
                                          <p:spTgt spid="36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2"/>
          <p:cNvSpPr txBox="1"/>
          <p:nvPr>
            <p:ph idx="1" type="body"/>
          </p:nvPr>
        </p:nvSpPr>
        <p:spPr>
          <a:xfrm flipH="1">
            <a:off x="457075" y="1143000"/>
            <a:ext cx="8229600" cy="1875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 </a:t>
            </a:r>
            <a:r>
              <a:rPr i="1" lang="en" sz="2400">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p:txBody>
      </p:sp>
      <p:sp>
        <p:nvSpPr>
          <p:cNvPr id="372" name="Google Shape;372;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Setting the hypotheses</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3"/>
          <p:cNvSpPr txBox="1"/>
          <p:nvPr>
            <p:ph idx="1" type="body"/>
          </p:nvPr>
        </p:nvSpPr>
        <p:spPr>
          <a:xfrm flipH="1">
            <a:off x="457075" y="762000"/>
            <a:ext cx="8229600" cy="1875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 </a:t>
            </a:r>
            <a:r>
              <a:rPr i="1" lang="en" sz="2400">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There may be two explanations why our sample mean is higher than the recommended 8 schools.</a:t>
            </a:r>
            <a:endParaRPr sz="2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 sz="2000">
                <a:solidFill>
                  <a:srgbClr val="000000"/>
                </a:solidFill>
              </a:rPr>
              <a:t>The true population mean is different.</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0" lvl="0" marL="0" rtl="0" algn="l">
              <a:lnSpc>
                <a:spcPct val="115000"/>
              </a:lnSpc>
              <a:spcBef>
                <a:spcPts val="1000"/>
              </a:spcBef>
              <a:spcAft>
                <a:spcPts val="1000"/>
              </a:spcAft>
              <a:buNone/>
            </a:pPr>
            <a:r>
              <a:t/>
            </a:r>
            <a:endParaRPr sz="2400">
              <a:solidFill>
                <a:srgbClr val="000000"/>
              </a:solidFill>
            </a:endParaRPr>
          </a:p>
        </p:txBody>
      </p:sp>
      <p:sp>
        <p:nvSpPr>
          <p:cNvPr id="378" name="Google Shape;378;p63"/>
          <p:cNvSpPr txBox="1"/>
          <p:nvPr>
            <p:ph type="title"/>
          </p:nvPr>
        </p:nvSpPr>
        <p:spPr>
          <a:xfrm>
            <a:off x="457200" y="-3048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Setting the hypotheses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9"/>
          <p:cNvSpPr txBox="1"/>
          <p:nvPr>
            <p:ph idx="1" type="body"/>
          </p:nvPr>
        </p:nvSpPr>
        <p:spPr>
          <a:xfrm flipH="1">
            <a:off x="457200" y="3327900"/>
            <a:ext cx="8229600" cy="3311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 sz="1800"/>
              <a:t>p̂</a:t>
            </a:r>
            <a:r>
              <a:rPr baseline="-25000" lang="en" sz="1800"/>
              <a:t>males</a:t>
            </a:r>
            <a:r>
              <a:rPr lang="en" sz="1800"/>
              <a:t> = 21 / 24 = 0.88</a:t>
            </a:r>
            <a:endParaRPr sz="1800"/>
          </a:p>
          <a:p>
            <a:pPr indent="0" lvl="0" marL="0" rtl="0" algn="ctr">
              <a:lnSpc>
                <a:spcPct val="115000"/>
              </a:lnSpc>
              <a:spcBef>
                <a:spcPts val="0"/>
              </a:spcBef>
              <a:spcAft>
                <a:spcPts val="0"/>
              </a:spcAft>
              <a:buNone/>
            </a:pPr>
            <a:r>
              <a:rPr i="1" lang="en" sz="1800"/>
              <a:t>p̂</a:t>
            </a:r>
            <a:r>
              <a:rPr baseline="-25000" lang="en" sz="1800"/>
              <a:t>females</a:t>
            </a:r>
            <a:r>
              <a:rPr lang="en" sz="1800"/>
              <a:t> = 14 / 24 = 0.58</a:t>
            </a:r>
            <a:endParaRPr sz="1800"/>
          </a:p>
          <a:p>
            <a:pPr indent="0" lvl="0" marL="0" rtl="0" algn="l">
              <a:lnSpc>
                <a:spcPct val="115000"/>
              </a:lnSpc>
              <a:spcBef>
                <a:spcPts val="1000"/>
              </a:spcBef>
              <a:spcAft>
                <a:spcPts val="0"/>
              </a:spcAft>
              <a:buNone/>
            </a:pPr>
            <a:r>
              <a:rPr lang="en" sz="1800"/>
              <a:t>Possible explanations:</a:t>
            </a:r>
            <a:endParaRPr sz="1800"/>
          </a:p>
          <a:p>
            <a:pPr indent="-342900" lvl="0" marL="457200" rtl="0" algn="l">
              <a:lnSpc>
                <a:spcPct val="115000"/>
              </a:lnSpc>
              <a:spcBef>
                <a:spcPts val="0"/>
              </a:spcBef>
              <a:spcAft>
                <a:spcPts val="0"/>
              </a:spcAft>
              <a:buSzPts val="1800"/>
              <a:buChar char="●"/>
            </a:pPr>
            <a:r>
              <a:rPr lang="en" sz="1800"/>
              <a:t>Promotion and gender are </a:t>
            </a:r>
            <a:r>
              <a:rPr i="1" lang="en" sz="1800">
                <a:solidFill>
                  <a:schemeClr val="accent1"/>
                </a:solidFill>
              </a:rPr>
              <a:t>independent</a:t>
            </a:r>
            <a:r>
              <a:rPr lang="en" sz="1800"/>
              <a:t>, no gender discrimination, observed difference in proportions is simply due to chance.</a:t>
            </a:r>
            <a:br>
              <a:rPr lang="en" sz="1800"/>
            </a:br>
            <a:r>
              <a:rPr lang="en" sz="1800"/>
              <a:t>→ </a:t>
            </a:r>
            <a:r>
              <a:rPr lang="en" sz="1800">
                <a:solidFill>
                  <a:srgbClr val="FF9900"/>
                </a:solidFill>
              </a:rPr>
              <a:t>null</a:t>
            </a:r>
            <a:r>
              <a:rPr lang="en" sz="1800"/>
              <a:t> (nothing is going on)</a:t>
            </a:r>
            <a:endParaRPr sz="1800"/>
          </a:p>
          <a:p>
            <a:pPr indent="-342900" lvl="0" marL="457200" rtl="0" algn="l">
              <a:lnSpc>
                <a:spcPct val="115000"/>
              </a:lnSpc>
              <a:spcBef>
                <a:spcPts val="0"/>
              </a:spcBef>
              <a:spcAft>
                <a:spcPts val="0"/>
              </a:spcAft>
              <a:buSzPts val="1800"/>
              <a:buChar char="●"/>
            </a:pPr>
            <a:r>
              <a:rPr lang="en" sz="1800"/>
              <a:t>Promotion and gender are </a:t>
            </a:r>
            <a:r>
              <a:rPr i="1" lang="en" sz="1800">
                <a:solidFill>
                  <a:schemeClr val="accent1"/>
                </a:solidFill>
              </a:rPr>
              <a:t>dependent</a:t>
            </a:r>
            <a:r>
              <a:rPr lang="en" sz="1800"/>
              <a:t>, there is gender discrimination, observed difference in proportions is not due to chance.</a:t>
            </a:r>
            <a:br>
              <a:rPr lang="en" sz="1800"/>
            </a:br>
            <a:r>
              <a:rPr lang="en" sz="1800"/>
              <a:t>→ </a:t>
            </a:r>
            <a:r>
              <a:rPr lang="en" sz="1800">
                <a:solidFill>
                  <a:srgbClr val="FF9900"/>
                </a:solidFill>
              </a:rPr>
              <a:t>alternative</a:t>
            </a:r>
            <a:r>
              <a:rPr lang="en" sz="1800"/>
              <a:t> (something is going on)</a:t>
            </a:r>
            <a:endParaRPr sz="1800">
              <a:solidFill>
                <a:srgbClr val="000000"/>
              </a:solidFill>
            </a:endParaRPr>
          </a:p>
        </p:txBody>
      </p:sp>
      <p:sp>
        <p:nvSpPr>
          <p:cNvPr id="73" name="Google Shape;73;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Remember when...</a:t>
            </a:r>
            <a:endParaRPr>
              <a:solidFill>
                <a:schemeClr val="accent1"/>
              </a:solidFill>
            </a:endParaRPr>
          </a:p>
        </p:txBody>
      </p:sp>
      <p:pic>
        <p:nvPicPr>
          <p:cNvPr id="74" name="Google Shape;74;p19"/>
          <p:cNvPicPr preferRelativeResize="0"/>
          <p:nvPr/>
        </p:nvPicPr>
        <p:blipFill>
          <a:blip r:embed="rId3">
            <a:alphaModFix/>
          </a:blip>
          <a:stretch>
            <a:fillRect/>
          </a:stretch>
        </p:blipFill>
        <p:spPr>
          <a:xfrm>
            <a:off x="853225" y="1587325"/>
            <a:ext cx="7107300" cy="1753450"/>
          </a:xfrm>
          <a:prstGeom prst="rect">
            <a:avLst/>
          </a:prstGeom>
          <a:noFill/>
          <a:ln>
            <a:noFill/>
          </a:ln>
        </p:spPr>
      </p:pic>
      <p:sp>
        <p:nvSpPr>
          <p:cNvPr id="75" name="Google Shape;75;p19"/>
          <p:cNvSpPr txBox="1"/>
          <p:nvPr/>
        </p:nvSpPr>
        <p:spPr>
          <a:xfrm>
            <a:off x="488475" y="1025825"/>
            <a:ext cx="74955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Gender discrimination experiment: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1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1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1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1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1000"/>
                                        <p:tgtEl>
                                          <p:spTgt spid="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4"/>
          <p:cNvSpPr txBox="1"/>
          <p:nvPr>
            <p:ph idx="1" type="body"/>
          </p:nvPr>
        </p:nvSpPr>
        <p:spPr>
          <a:xfrm flipH="1">
            <a:off x="457075" y="685800"/>
            <a:ext cx="8229600" cy="1875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 </a:t>
            </a:r>
            <a:r>
              <a:rPr i="1" lang="en" sz="2400">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There may be two explanations why our sample mean is higher than the recommended 8 schools.</a:t>
            </a:r>
            <a:endParaRPr sz="2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 sz="2000">
                <a:solidFill>
                  <a:srgbClr val="000000"/>
                </a:solidFill>
              </a:rPr>
              <a:t>The true population mean is different.</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We start with the assumption the average number of colleges Duke students apply to is 8 (as recommended) </a:t>
            </a:r>
            <a:endParaRPr sz="2400">
              <a:solidFill>
                <a:srgbClr val="000000"/>
              </a:solidFill>
            </a:endParaRPr>
          </a:p>
          <a:p>
            <a:pPr indent="0" lvl="0" marL="0" rtl="0" algn="ctr">
              <a:lnSpc>
                <a:spcPct val="115000"/>
              </a:lnSpc>
              <a:spcBef>
                <a:spcPts val="1000"/>
              </a:spcBef>
              <a:spcAft>
                <a:spcPts val="0"/>
              </a:spcAft>
              <a:buNone/>
            </a:pPr>
            <a:r>
              <a:rPr i="1" lang="en" sz="2400">
                <a:solidFill>
                  <a:schemeClr val="accent1"/>
                </a:solidFill>
              </a:rPr>
              <a:t>H</a:t>
            </a:r>
            <a:r>
              <a:rPr baseline="-25000" i="1" lang="en" sz="2400">
                <a:solidFill>
                  <a:schemeClr val="accent1"/>
                </a:solidFill>
              </a:rPr>
              <a:t>0</a:t>
            </a:r>
            <a:r>
              <a:rPr lang="en" sz="2400">
                <a:solidFill>
                  <a:srgbClr val="000000"/>
                </a:solidFill>
              </a:rPr>
              <a:t> : 𝝁 = 8</a:t>
            </a:r>
            <a:endParaRPr sz="2400">
              <a:solidFill>
                <a:srgbClr val="000000"/>
              </a:solidFill>
            </a:endParaRPr>
          </a:p>
          <a:p>
            <a:pPr indent="0" lvl="0" marL="0" rtl="0" algn="l">
              <a:lnSpc>
                <a:spcPct val="115000"/>
              </a:lnSpc>
              <a:spcBef>
                <a:spcPts val="1000"/>
              </a:spcBef>
              <a:spcAft>
                <a:spcPts val="1000"/>
              </a:spcAft>
              <a:buNone/>
            </a:pPr>
            <a:r>
              <a:t/>
            </a:r>
            <a:endParaRPr sz="2400">
              <a:solidFill>
                <a:srgbClr val="000000"/>
              </a:solidFill>
            </a:endParaRPr>
          </a:p>
        </p:txBody>
      </p:sp>
      <p:sp>
        <p:nvSpPr>
          <p:cNvPr id="384" name="Google Shape;384;p64"/>
          <p:cNvSpPr txBox="1"/>
          <p:nvPr>
            <p:ph type="title"/>
          </p:nvPr>
        </p:nvSpPr>
        <p:spPr>
          <a:xfrm>
            <a:off x="457200" y="-3048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Setting the hypotheses</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5"/>
          <p:cNvSpPr txBox="1"/>
          <p:nvPr>
            <p:ph idx="1" type="body"/>
          </p:nvPr>
        </p:nvSpPr>
        <p:spPr>
          <a:xfrm flipH="1">
            <a:off x="457075" y="609600"/>
            <a:ext cx="8229600" cy="1875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 </a:t>
            </a:r>
            <a:r>
              <a:rPr i="1" lang="en" sz="2400">
                <a:solidFill>
                  <a:schemeClr val="accent1"/>
                </a:solidFill>
              </a:rPr>
              <a:t>parameter of interest</a:t>
            </a:r>
            <a:r>
              <a:rPr lang="en" sz="2400">
                <a:solidFill>
                  <a:srgbClr val="000000"/>
                </a:solidFill>
              </a:rPr>
              <a:t> is the average number of schools applied to by </a:t>
            </a:r>
            <a:r>
              <a:rPr lang="en" sz="2400" u="sng">
                <a:solidFill>
                  <a:srgbClr val="000000"/>
                </a:solidFill>
              </a:rPr>
              <a:t>all</a:t>
            </a:r>
            <a:r>
              <a:rPr lang="en" sz="2400">
                <a:solidFill>
                  <a:srgbClr val="000000"/>
                </a:solidFill>
              </a:rPr>
              <a:t> Duke students.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There may be two explanations why our sample mean is higher than the recommended 8 schools.</a:t>
            </a:r>
            <a:endParaRPr sz="2400">
              <a:solidFill>
                <a:srgbClr val="000000"/>
              </a:solidFill>
            </a:endParaRPr>
          </a:p>
          <a:p>
            <a:pPr indent="-355600" lvl="1" marL="914400" rtl="0" algn="l">
              <a:lnSpc>
                <a:spcPct val="115000"/>
              </a:lnSpc>
              <a:spcBef>
                <a:spcPts val="0"/>
              </a:spcBef>
              <a:spcAft>
                <a:spcPts val="0"/>
              </a:spcAft>
              <a:buClr>
                <a:srgbClr val="000000"/>
              </a:buClr>
              <a:buSzPts val="2000"/>
              <a:buChar char="○"/>
            </a:pPr>
            <a:r>
              <a:rPr lang="en" sz="2000">
                <a:solidFill>
                  <a:srgbClr val="000000"/>
                </a:solidFill>
              </a:rPr>
              <a:t>The true population mean is different.</a:t>
            </a:r>
            <a:endParaRPr sz="2000">
              <a:solidFill>
                <a:srgbClr val="000000"/>
              </a:solidFill>
            </a:endParaRPr>
          </a:p>
          <a:p>
            <a:pPr indent="-355600" lvl="1" marL="914400" rtl="0" algn="l">
              <a:lnSpc>
                <a:spcPct val="115000"/>
              </a:lnSpc>
              <a:spcBef>
                <a:spcPts val="0"/>
              </a:spcBef>
              <a:spcAft>
                <a:spcPts val="0"/>
              </a:spcAft>
              <a:buClr>
                <a:srgbClr val="000000"/>
              </a:buClr>
              <a:buSzPts val="2000"/>
              <a:buChar char="○"/>
            </a:pPr>
            <a:r>
              <a:rPr lang="en" sz="2000">
                <a:solidFill>
                  <a:srgbClr val="000000"/>
                </a:solidFill>
              </a:rPr>
              <a:t>The true population mean is 8, and the difference between the true population mean and the sample mean is simply due to natural sampling variability</a:t>
            </a:r>
            <a:endParaRPr sz="20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We start with the assumption the average number of colleges Duke students apply to is 8 (as recommended) </a:t>
            </a:r>
            <a:endParaRPr sz="2400">
              <a:solidFill>
                <a:srgbClr val="000000"/>
              </a:solidFill>
            </a:endParaRPr>
          </a:p>
          <a:p>
            <a:pPr indent="0" lvl="0" marL="0" rtl="0" algn="ctr">
              <a:lnSpc>
                <a:spcPct val="115000"/>
              </a:lnSpc>
              <a:spcBef>
                <a:spcPts val="1000"/>
              </a:spcBef>
              <a:spcAft>
                <a:spcPts val="0"/>
              </a:spcAft>
              <a:buNone/>
            </a:pPr>
            <a:r>
              <a:rPr i="1" lang="en" sz="2400">
                <a:solidFill>
                  <a:schemeClr val="accent1"/>
                </a:solidFill>
              </a:rPr>
              <a:t>H</a:t>
            </a:r>
            <a:r>
              <a:rPr baseline="-25000" i="1" lang="en" sz="2400">
                <a:solidFill>
                  <a:schemeClr val="accent1"/>
                </a:solidFill>
              </a:rPr>
              <a:t>0</a:t>
            </a:r>
            <a:r>
              <a:rPr lang="en" sz="2400">
                <a:solidFill>
                  <a:srgbClr val="000000"/>
                </a:solidFill>
              </a:rPr>
              <a:t> : 𝝁 = 8</a:t>
            </a:r>
            <a:endParaRPr sz="2400">
              <a:solidFill>
                <a:srgbClr val="000000"/>
              </a:solidFill>
            </a:endParaRPr>
          </a:p>
          <a:p>
            <a:pPr indent="-381000" lvl="0" marL="457200" rtl="0" algn="l">
              <a:lnSpc>
                <a:spcPct val="115000"/>
              </a:lnSpc>
              <a:spcBef>
                <a:spcPts val="1000"/>
              </a:spcBef>
              <a:spcAft>
                <a:spcPts val="0"/>
              </a:spcAft>
              <a:buClr>
                <a:srgbClr val="000000"/>
              </a:buClr>
              <a:buSzPts val="2400"/>
              <a:buChar char="●"/>
            </a:pPr>
            <a:r>
              <a:rPr lang="en" sz="2400">
                <a:solidFill>
                  <a:srgbClr val="000000"/>
                </a:solidFill>
              </a:rPr>
              <a:t>We test the claim that the average number of colleges Duke students apply to is greater than 8</a:t>
            </a:r>
            <a:endParaRPr sz="2400">
              <a:solidFill>
                <a:srgbClr val="000000"/>
              </a:solidFill>
            </a:endParaRPr>
          </a:p>
          <a:p>
            <a:pPr indent="0" lvl="0" marL="0" rtl="0" algn="ctr">
              <a:lnSpc>
                <a:spcPct val="115000"/>
              </a:lnSpc>
              <a:spcBef>
                <a:spcPts val="1000"/>
              </a:spcBef>
              <a:spcAft>
                <a:spcPts val="0"/>
              </a:spcAft>
              <a:buNone/>
            </a:pPr>
            <a:r>
              <a:rPr i="1" lang="en" sz="2400">
                <a:solidFill>
                  <a:schemeClr val="accent1"/>
                </a:solidFill>
              </a:rPr>
              <a:t>H</a:t>
            </a:r>
            <a:r>
              <a:rPr baseline="-25000" i="1" lang="en" sz="2400">
                <a:solidFill>
                  <a:schemeClr val="accent1"/>
                </a:solidFill>
              </a:rPr>
              <a:t>A</a:t>
            </a:r>
            <a:r>
              <a:rPr lang="en" sz="2400"/>
              <a:t> : 𝝁 &gt; 8</a:t>
            </a:r>
            <a:endParaRPr sz="2400"/>
          </a:p>
          <a:p>
            <a:pPr indent="0" lvl="0" marL="0" rtl="0" algn="ctr">
              <a:lnSpc>
                <a:spcPct val="115000"/>
              </a:lnSpc>
              <a:spcBef>
                <a:spcPts val="1000"/>
              </a:spcBef>
              <a:spcAft>
                <a:spcPts val="1000"/>
              </a:spcAft>
              <a:buNone/>
            </a:pPr>
            <a:r>
              <a:t/>
            </a:r>
            <a:endParaRPr sz="2400">
              <a:solidFill>
                <a:srgbClr val="000000"/>
              </a:solidFill>
            </a:endParaRPr>
          </a:p>
        </p:txBody>
      </p:sp>
      <p:sp>
        <p:nvSpPr>
          <p:cNvPr id="390" name="Google Shape;390;p65"/>
          <p:cNvSpPr txBox="1"/>
          <p:nvPr>
            <p:ph type="title"/>
          </p:nvPr>
        </p:nvSpPr>
        <p:spPr>
          <a:xfrm>
            <a:off x="457200" y="-3810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Setting the hypotheses</a:t>
            </a:r>
            <a:endParaRPr>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ph idx="1" type="body"/>
          </p:nvPr>
        </p:nvSpPr>
        <p:spPr>
          <a:xfrm flipH="1">
            <a:off x="457137"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following is </a:t>
            </a:r>
            <a:r>
              <a:rPr i="1" lang="en" sz="2000"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lvl="0" marL="457200" rtl="0" algn="l">
              <a:lnSpc>
                <a:spcPct val="115000"/>
              </a:lnSpc>
              <a:spcBef>
                <a:spcPts val="1000"/>
              </a:spcBef>
              <a:spcAft>
                <a:spcPts val="0"/>
              </a:spcAft>
              <a:buSzPts val="2000"/>
              <a:buAutoNum type="alphaLcParenR"/>
            </a:pPr>
            <a:r>
              <a:rPr lang="en" sz="2000"/>
              <a:t>Students in the sample should be independent of each other with respect to how many colleges they applied to.</a:t>
            </a:r>
            <a:endParaRPr sz="2000"/>
          </a:p>
          <a:p>
            <a:pPr indent="-355600" lvl="0" marL="457200" rtl="0" algn="l">
              <a:lnSpc>
                <a:spcPct val="115000"/>
              </a:lnSpc>
              <a:spcBef>
                <a:spcPts val="0"/>
              </a:spcBef>
              <a:spcAft>
                <a:spcPts val="0"/>
              </a:spcAft>
              <a:buSzPts val="2000"/>
              <a:buAutoNum type="alphaLcParenR"/>
            </a:pPr>
            <a:r>
              <a:rPr lang="en" sz="2000"/>
              <a:t>Sampling should have been done randomly.</a:t>
            </a:r>
            <a:endParaRPr sz="2000"/>
          </a:p>
          <a:p>
            <a:pPr indent="-355600" lvl="0" marL="457200" rtl="0" algn="l">
              <a:lnSpc>
                <a:spcPct val="115000"/>
              </a:lnSpc>
              <a:spcBef>
                <a:spcPts val="0"/>
              </a:spcBef>
              <a:spcAft>
                <a:spcPts val="0"/>
              </a:spcAft>
              <a:buSzPts val="2000"/>
              <a:buAutoNum type="alphaLcParenR"/>
            </a:pPr>
            <a:r>
              <a:rPr lang="en" sz="2000"/>
              <a:t>The sample size should be less than 10% of the population of all Duke students.</a:t>
            </a:r>
            <a:endParaRPr sz="2000"/>
          </a:p>
          <a:p>
            <a:pPr indent="-355600" lvl="0" marL="457200" rtl="0" algn="l">
              <a:lnSpc>
                <a:spcPct val="115000"/>
              </a:lnSpc>
              <a:spcBef>
                <a:spcPts val="0"/>
              </a:spcBef>
              <a:spcAft>
                <a:spcPts val="0"/>
              </a:spcAft>
              <a:buSzPts val="2000"/>
              <a:buAutoNum type="alphaLcParenR"/>
            </a:pPr>
            <a:r>
              <a:rPr lang="en" sz="2000"/>
              <a:t>There should be at least 10 successes and 10 failures in the sample.</a:t>
            </a:r>
            <a:endParaRPr sz="2000"/>
          </a:p>
          <a:p>
            <a:pPr indent="-355600" lvl="0" marL="457200" rtl="0" algn="l">
              <a:lnSpc>
                <a:spcPct val="115000"/>
              </a:lnSpc>
              <a:spcBef>
                <a:spcPts val="0"/>
              </a:spcBef>
              <a:spcAft>
                <a:spcPts val="0"/>
              </a:spcAft>
              <a:buSzPts val="2000"/>
              <a:buAutoNum type="alphaLcParenR"/>
            </a:pPr>
            <a:r>
              <a:rPr lang="en" sz="2000"/>
              <a:t>The distribution of the number of colleges students apply to should not be extremely skewed.</a:t>
            </a:r>
            <a:endParaRPr sz="2000"/>
          </a:p>
        </p:txBody>
      </p:sp>
      <p:sp>
        <p:nvSpPr>
          <p:cNvPr id="396" name="Google Shape;396;p66"/>
          <p:cNvSpPr txBox="1"/>
          <p:nvPr>
            <p:ph type="title"/>
          </p:nvPr>
        </p:nvSpPr>
        <p:spPr>
          <a:xfrm>
            <a:off x="457263" y="974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conditions</a:t>
            </a:r>
            <a:endParaRPr>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7"/>
          <p:cNvSpPr txBox="1"/>
          <p:nvPr>
            <p:ph idx="1" type="body"/>
          </p:nvPr>
        </p:nvSpPr>
        <p:spPr>
          <a:xfrm flipH="1">
            <a:off x="457137"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following is </a:t>
            </a:r>
            <a:r>
              <a:rPr i="1" lang="en" sz="2000" u="sng">
                <a:solidFill>
                  <a:schemeClr val="accent1"/>
                </a:solidFill>
              </a:rPr>
              <a:t>not</a:t>
            </a:r>
            <a:r>
              <a:rPr lang="en" sz="2000">
                <a:solidFill>
                  <a:schemeClr val="accent1"/>
                </a:solidFill>
              </a:rPr>
              <a:t> a condition that needs to be met to proceed with this hypothesis test?</a:t>
            </a:r>
            <a:endParaRPr sz="2000">
              <a:solidFill>
                <a:schemeClr val="accent1"/>
              </a:solidFill>
            </a:endParaRPr>
          </a:p>
          <a:p>
            <a:pPr indent="-355600" lvl="0" marL="457200" rtl="0" algn="l">
              <a:lnSpc>
                <a:spcPct val="115000"/>
              </a:lnSpc>
              <a:spcBef>
                <a:spcPts val="1000"/>
              </a:spcBef>
              <a:spcAft>
                <a:spcPts val="0"/>
              </a:spcAft>
              <a:buSzPts val="2000"/>
              <a:buAutoNum type="alphaLcParenR"/>
            </a:pPr>
            <a:r>
              <a:rPr lang="en" sz="2000"/>
              <a:t>Students in the sample should be independent of each other with respect to how many colleges they applied to.</a:t>
            </a:r>
            <a:endParaRPr sz="2000"/>
          </a:p>
          <a:p>
            <a:pPr indent="-355600" lvl="0" marL="457200" rtl="0" algn="l">
              <a:lnSpc>
                <a:spcPct val="115000"/>
              </a:lnSpc>
              <a:spcBef>
                <a:spcPts val="0"/>
              </a:spcBef>
              <a:spcAft>
                <a:spcPts val="0"/>
              </a:spcAft>
              <a:buSzPts val="2000"/>
              <a:buAutoNum type="alphaLcParenR"/>
            </a:pPr>
            <a:r>
              <a:rPr lang="en" sz="2000"/>
              <a:t>Sampling should have been done randomly.</a:t>
            </a:r>
            <a:endParaRPr sz="2000"/>
          </a:p>
          <a:p>
            <a:pPr indent="-355600" lvl="0" marL="457200" rtl="0" algn="l">
              <a:lnSpc>
                <a:spcPct val="115000"/>
              </a:lnSpc>
              <a:spcBef>
                <a:spcPts val="0"/>
              </a:spcBef>
              <a:spcAft>
                <a:spcPts val="0"/>
              </a:spcAft>
              <a:buSzPts val="2000"/>
              <a:buAutoNum type="alphaLcParenR"/>
            </a:pPr>
            <a:r>
              <a:rPr lang="en" sz="2000"/>
              <a:t>The sample size should be less than 10% of the population of all Duke students.</a:t>
            </a:r>
            <a:endParaRPr sz="2000"/>
          </a:p>
          <a:p>
            <a:pPr indent="-355600" lvl="0" marL="457200" rtl="0" algn="l">
              <a:lnSpc>
                <a:spcPct val="115000"/>
              </a:lnSpc>
              <a:spcBef>
                <a:spcPts val="0"/>
              </a:spcBef>
              <a:spcAft>
                <a:spcPts val="0"/>
              </a:spcAft>
              <a:buClr>
                <a:srgbClr val="FF9900"/>
              </a:buClr>
              <a:buSzPts val="2000"/>
              <a:buAutoNum type="alphaLcParenR"/>
            </a:pPr>
            <a:r>
              <a:rPr i="1" lang="en" sz="2000">
                <a:solidFill>
                  <a:srgbClr val="FF9900"/>
                </a:solidFill>
              </a:rPr>
              <a:t>There should be at least 10 successes and 10 failures in the sample.</a:t>
            </a:r>
            <a:endParaRPr i="1" sz="2000">
              <a:solidFill>
                <a:srgbClr val="FF9900"/>
              </a:solidFill>
            </a:endParaRPr>
          </a:p>
          <a:p>
            <a:pPr indent="-355600" lvl="0" marL="457200" rtl="0" algn="l">
              <a:lnSpc>
                <a:spcPct val="115000"/>
              </a:lnSpc>
              <a:spcBef>
                <a:spcPts val="0"/>
              </a:spcBef>
              <a:spcAft>
                <a:spcPts val="0"/>
              </a:spcAft>
              <a:buSzPts val="2000"/>
              <a:buAutoNum type="alphaLcParenR"/>
            </a:pPr>
            <a:r>
              <a:rPr lang="en" sz="2000"/>
              <a:t>The distribution of the number of colleges students apply to should not be extremely skewed.</a:t>
            </a:r>
            <a:endParaRPr sz="2000"/>
          </a:p>
        </p:txBody>
      </p:sp>
      <p:sp>
        <p:nvSpPr>
          <p:cNvPr id="402" name="Google Shape;402;p67"/>
          <p:cNvSpPr txBox="1"/>
          <p:nvPr>
            <p:ph type="title"/>
          </p:nvPr>
        </p:nvSpPr>
        <p:spPr>
          <a:xfrm>
            <a:off x="457263" y="974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conditions</a:t>
            </a:r>
            <a:endParaRPr>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8"/>
          <p:cNvSpPr txBox="1"/>
          <p:nvPr>
            <p:ph idx="1" type="body"/>
          </p:nvPr>
        </p:nvSpPr>
        <p:spPr>
          <a:xfrm flipH="1">
            <a:off x="457138"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i="1" lang="en" sz="2000">
                <a:solidFill>
                  <a:schemeClr val="accent1"/>
                </a:solidFill>
              </a:rPr>
              <a:t>test statistic</a:t>
            </a:r>
            <a:r>
              <a:rPr lang="en" sz="2000">
                <a:solidFill>
                  <a:srgbClr val="000000"/>
                </a:solidFill>
              </a:rPr>
              <a:t>.</a:t>
            </a:r>
            <a:endParaRPr sz="2000">
              <a:solidFill>
                <a:srgbClr val="000000"/>
              </a:solidFill>
            </a:endParaRPr>
          </a:p>
          <a:p>
            <a:pPr indent="0" lvl="0" marL="0" rtl="0" algn="l">
              <a:lnSpc>
                <a:spcPct val="115000"/>
              </a:lnSpc>
              <a:spcBef>
                <a:spcPts val="1000"/>
              </a:spcBef>
              <a:spcAft>
                <a:spcPts val="1000"/>
              </a:spcAft>
              <a:buNone/>
            </a:pPr>
            <a:r>
              <a:t/>
            </a:r>
            <a:endParaRPr sz="2000"/>
          </a:p>
        </p:txBody>
      </p:sp>
      <p:sp>
        <p:nvSpPr>
          <p:cNvPr id="408" name="Google Shape;408;p68"/>
          <p:cNvSpPr txBox="1"/>
          <p:nvPr>
            <p:ph type="title"/>
          </p:nvPr>
        </p:nvSpPr>
        <p:spPr>
          <a:xfrm>
            <a:off x="457275" y="299645"/>
            <a:ext cx="8229600" cy="7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9"/>
          <p:cNvSpPr txBox="1"/>
          <p:nvPr>
            <p:ph idx="1" type="body"/>
          </p:nvPr>
        </p:nvSpPr>
        <p:spPr>
          <a:xfrm flipH="1">
            <a:off x="457138"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i="1" lang="en" sz="2000">
                <a:solidFill>
                  <a:schemeClr val="accent1"/>
                </a:solidFill>
              </a:rPr>
              <a:t>test statistic</a:t>
            </a:r>
            <a:r>
              <a:rPr lang="en" sz="2000">
                <a:solidFill>
                  <a:srgbClr val="000000"/>
                </a:solidFill>
              </a:rPr>
              <a:t>.</a:t>
            </a:r>
            <a:endParaRPr sz="2000">
              <a:solidFill>
                <a:srgbClr val="000000"/>
              </a:solidFill>
            </a:endParaRPr>
          </a:p>
          <a:p>
            <a:pPr indent="0" lvl="0" marL="0" rtl="0" algn="l">
              <a:lnSpc>
                <a:spcPct val="115000"/>
              </a:lnSpc>
              <a:spcBef>
                <a:spcPts val="1000"/>
              </a:spcBef>
              <a:spcAft>
                <a:spcPts val="1000"/>
              </a:spcAft>
              <a:buNone/>
            </a:pPr>
            <a:r>
              <a:t/>
            </a:r>
            <a:endParaRPr sz="2000"/>
          </a:p>
        </p:txBody>
      </p:sp>
      <p:sp>
        <p:nvSpPr>
          <p:cNvPr id="414" name="Google Shape;414;p69"/>
          <p:cNvSpPr txBox="1"/>
          <p:nvPr>
            <p:ph type="title"/>
          </p:nvPr>
        </p:nvSpPr>
        <p:spPr>
          <a:xfrm>
            <a:off x="457275" y="299645"/>
            <a:ext cx="8229600" cy="7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pic>
        <p:nvPicPr>
          <p:cNvPr id="415" name="Google Shape;415;p69"/>
          <p:cNvPicPr preferRelativeResize="0"/>
          <p:nvPr/>
        </p:nvPicPr>
        <p:blipFill>
          <a:blip r:embed="rId3">
            <a:alphaModFix/>
          </a:blip>
          <a:stretch>
            <a:fillRect/>
          </a:stretch>
        </p:blipFill>
        <p:spPr>
          <a:xfrm>
            <a:off x="562775" y="2499700"/>
            <a:ext cx="4603925" cy="2391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idx="1" type="body"/>
          </p:nvPr>
        </p:nvSpPr>
        <p:spPr>
          <a:xfrm flipH="1">
            <a:off x="457138"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i="1" lang="en" sz="2000">
                <a:solidFill>
                  <a:schemeClr val="accent1"/>
                </a:solidFill>
              </a:rPr>
              <a:t>test statistic</a:t>
            </a:r>
            <a:r>
              <a:rPr lang="en" sz="2000">
                <a:solidFill>
                  <a:srgbClr val="000000"/>
                </a:solidFill>
              </a:rPr>
              <a:t>.</a:t>
            </a:r>
            <a:endParaRPr sz="2000">
              <a:solidFill>
                <a:srgbClr val="000000"/>
              </a:solidFill>
            </a:endParaRPr>
          </a:p>
          <a:p>
            <a:pPr indent="0" lvl="0" marL="0" rtl="0" algn="l">
              <a:lnSpc>
                <a:spcPct val="115000"/>
              </a:lnSpc>
              <a:spcBef>
                <a:spcPts val="1000"/>
              </a:spcBef>
              <a:spcAft>
                <a:spcPts val="1000"/>
              </a:spcAft>
              <a:buNone/>
            </a:pPr>
            <a:r>
              <a:t/>
            </a:r>
            <a:endParaRPr sz="2000"/>
          </a:p>
        </p:txBody>
      </p:sp>
      <p:sp>
        <p:nvSpPr>
          <p:cNvPr id="421" name="Google Shape;421;p70"/>
          <p:cNvSpPr txBox="1"/>
          <p:nvPr>
            <p:ph type="title"/>
          </p:nvPr>
        </p:nvSpPr>
        <p:spPr>
          <a:xfrm>
            <a:off x="457275" y="299645"/>
            <a:ext cx="8229600" cy="7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pic>
        <p:nvPicPr>
          <p:cNvPr id="422" name="Google Shape;422;p70"/>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23" name="Google Shape;423;p70"/>
          <p:cNvPicPr preferRelativeResize="0"/>
          <p:nvPr/>
        </p:nvPicPr>
        <p:blipFill>
          <a:blip r:embed="rId4">
            <a:alphaModFix/>
          </a:blip>
          <a:stretch>
            <a:fillRect/>
          </a:stretch>
        </p:blipFill>
        <p:spPr>
          <a:xfrm>
            <a:off x="1127450" y="4992450"/>
            <a:ext cx="3353475" cy="8117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1"/>
          <p:cNvSpPr txBox="1"/>
          <p:nvPr>
            <p:ph idx="1" type="body"/>
          </p:nvPr>
        </p:nvSpPr>
        <p:spPr>
          <a:xfrm flipH="1">
            <a:off x="457138"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i="1" lang="en" sz="2000">
                <a:solidFill>
                  <a:schemeClr val="accent1"/>
                </a:solidFill>
              </a:rPr>
              <a:t>test statistic</a:t>
            </a:r>
            <a:r>
              <a:rPr lang="en" sz="2000">
                <a:solidFill>
                  <a:srgbClr val="000000"/>
                </a:solidFill>
              </a:rPr>
              <a:t>.</a:t>
            </a:r>
            <a:endParaRPr sz="2000">
              <a:solidFill>
                <a:srgbClr val="000000"/>
              </a:solidFill>
            </a:endParaRPr>
          </a:p>
          <a:p>
            <a:pPr indent="0" lvl="0" marL="0" rtl="0" algn="l">
              <a:lnSpc>
                <a:spcPct val="115000"/>
              </a:lnSpc>
              <a:spcBef>
                <a:spcPts val="1000"/>
              </a:spcBef>
              <a:spcAft>
                <a:spcPts val="1000"/>
              </a:spcAft>
              <a:buNone/>
            </a:pPr>
            <a:r>
              <a:t/>
            </a:r>
            <a:endParaRPr sz="2000"/>
          </a:p>
        </p:txBody>
      </p:sp>
      <p:sp>
        <p:nvSpPr>
          <p:cNvPr id="429" name="Google Shape;429;p71"/>
          <p:cNvSpPr txBox="1"/>
          <p:nvPr>
            <p:ph type="title"/>
          </p:nvPr>
        </p:nvSpPr>
        <p:spPr>
          <a:xfrm>
            <a:off x="457275" y="299645"/>
            <a:ext cx="8229600" cy="7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pic>
        <p:nvPicPr>
          <p:cNvPr id="430" name="Google Shape;430;p71"/>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31" name="Google Shape;431;p71"/>
          <p:cNvPicPr preferRelativeResize="0"/>
          <p:nvPr/>
        </p:nvPicPr>
        <p:blipFill>
          <a:blip r:embed="rId4">
            <a:alphaModFix/>
          </a:blip>
          <a:stretch>
            <a:fillRect/>
          </a:stretch>
        </p:blipFill>
        <p:spPr>
          <a:xfrm>
            <a:off x="1164950" y="5086700"/>
            <a:ext cx="3399575" cy="14860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2"/>
          <p:cNvSpPr txBox="1"/>
          <p:nvPr>
            <p:ph idx="1" type="body"/>
          </p:nvPr>
        </p:nvSpPr>
        <p:spPr>
          <a:xfrm flipH="1">
            <a:off x="457138"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i="1" lang="en" sz="2000">
                <a:solidFill>
                  <a:schemeClr val="accent1"/>
                </a:solidFill>
              </a:rPr>
              <a:t>test statistic</a:t>
            </a:r>
            <a:r>
              <a:rPr lang="en" sz="2000">
                <a:solidFill>
                  <a:srgbClr val="000000"/>
                </a:solidFill>
              </a:rPr>
              <a:t>.</a:t>
            </a:r>
            <a:endParaRPr sz="2000">
              <a:solidFill>
                <a:srgbClr val="000000"/>
              </a:solidFill>
            </a:endParaRPr>
          </a:p>
          <a:p>
            <a:pPr indent="0" lvl="0" marL="0" rtl="0" algn="l">
              <a:lnSpc>
                <a:spcPct val="115000"/>
              </a:lnSpc>
              <a:spcBef>
                <a:spcPts val="1000"/>
              </a:spcBef>
              <a:spcAft>
                <a:spcPts val="1000"/>
              </a:spcAft>
              <a:buNone/>
            </a:pPr>
            <a:r>
              <a:t/>
            </a:r>
            <a:endParaRPr sz="2000"/>
          </a:p>
        </p:txBody>
      </p:sp>
      <p:sp>
        <p:nvSpPr>
          <p:cNvPr id="437" name="Google Shape;437;p72"/>
          <p:cNvSpPr txBox="1"/>
          <p:nvPr>
            <p:ph type="title"/>
          </p:nvPr>
        </p:nvSpPr>
        <p:spPr>
          <a:xfrm>
            <a:off x="457275" y="299645"/>
            <a:ext cx="8229600" cy="7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pic>
        <p:nvPicPr>
          <p:cNvPr id="438" name="Google Shape;438;p72"/>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39" name="Google Shape;439;p72"/>
          <p:cNvPicPr preferRelativeResize="0"/>
          <p:nvPr/>
        </p:nvPicPr>
        <p:blipFill>
          <a:blip r:embed="rId4">
            <a:alphaModFix/>
          </a:blip>
          <a:stretch>
            <a:fillRect/>
          </a:stretch>
        </p:blipFill>
        <p:spPr>
          <a:xfrm>
            <a:off x="1164950" y="5086700"/>
            <a:ext cx="3399575" cy="1486075"/>
          </a:xfrm>
          <a:prstGeom prst="rect">
            <a:avLst/>
          </a:prstGeom>
          <a:noFill/>
          <a:ln>
            <a:noFill/>
          </a:ln>
        </p:spPr>
      </p:pic>
      <p:sp>
        <p:nvSpPr>
          <p:cNvPr id="440" name="Google Shape;440;p72"/>
          <p:cNvSpPr txBox="1"/>
          <p:nvPr/>
        </p:nvSpPr>
        <p:spPr>
          <a:xfrm>
            <a:off x="5355250" y="2878000"/>
            <a:ext cx="3597600" cy="27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The sample mean is 3.4 standard errors away from the hypothesized value. Is this considered unusually high? That is, is the result </a:t>
            </a:r>
            <a:r>
              <a:rPr i="1" lang="en" sz="2000">
                <a:solidFill>
                  <a:srgbClr val="FF9900"/>
                </a:solidFill>
              </a:rPr>
              <a:t>statistically significant</a:t>
            </a:r>
            <a:r>
              <a:rPr lang="en" sz="2000">
                <a:solidFill>
                  <a:schemeClr val="accent1"/>
                </a:solidFill>
              </a:rPr>
              <a:t>? </a:t>
            </a:r>
            <a:endParaRPr sz="2000">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idx="1" type="body"/>
          </p:nvPr>
        </p:nvSpPr>
        <p:spPr>
          <a:xfrm flipH="1">
            <a:off x="457138" y="12404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In order to evaluate if the observed sample mean is unusual for the hypothesized sampling distribution, we determine how many standard errors away from the null it is, which is also called the </a:t>
            </a:r>
            <a:r>
              <a:rPr i="1" lang="en" sz="2000">
                <a:solidFill>
                  <a:schemeClr val="accent1"/>
                </a:solidFill>
              </a:rPr>
              <a:t>test statistic</a:t>
            </a:r>
            <a:r>
              <a:rPr lang="en" sz="2000">
                <a:solidFill>
                  <a:srgbClr val="000000"/>
                </a:solidFill>
              </a:rPr>
              <a:t>.</a:t>
            </a:r>
            <a:endParaRPr sz="2000">
              <a:solidFill>
                <a:srgbClr val="000000"/>
              </a:solidFill>
            </a:endParaRPr>
          </a:p>
          <a:p>
            <a:pPr indent="0" lvl="0" marL="0" rtl="0" algn="l">
              <a:lnSpc>
                <a:spcPct val="115000"/>
              </a:lnSpc>
              <a:spcBef>
                <a:spcPts val="1000"/>
              </a:spcBef>
              <a:spcAft>
                <a:spcPts val="1000"/>
              </a:spcAft>
              <a:buNone/>
            </a:pPr>
            <a:r>
              <a:t/>
            </a:r>
            <a:endParaRPr sz="2000"/>
          </a:p>
        </p:txBody>
      </p:sp>
      <p:sp>
        <p:nvSpPr>
          <p:cNvPr id="446" name="Google Shape;446;p73"/>
          <p:cNvSpPr txBox="1"/>
          <p:nvPr>
            <p:ph type="title"/>
          </p:nvPr>
        </p:nvSpPr>
        <p:spPr>
          <a:xfrm>
            <a:off x="457275" y="299645"/>
            <a:ext cx="8229600" cy="7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Test Statistic</a:t>
            </a:r>
            <a:endParaRPr>
              <a:solidFill>
                <a:schemeClr val="accent1"/>
              </a:solidFill>
            </a:endParaRPr>
          </a:p>
        </p:txBody>
      </p:sp>
      <p:pic>
        <p:nvPicPr>
          <p:cNvPr id="447" name="Google Shape;447;p73"/>
          <p:cNvPicPr preferRelativeResize="0"/>
          <p:nvPr/>
        </p:nvPicPr>
        <p:blipFill>
          <a:blip r:embed="rId3">
            <a:alphaModFix/>
          </a:blip>
          <a:stretch>
            <a:fillRect/>
          </a:stretch>
        </p:blipFill>
        <p:spPr>
          <a:xfrm>
            <a:off x="562775" y="2499700"/>
            <a:ext cx="4603925" cy="2391075"/>
          </a:xfrm>
          <a:prstGeom prst="rect">
            <a:avLst/>
          </a:prstGeom>
          <a:noFill/>
          <a:ln>
            <a:noFill/>
          </a:ln>
        </p:spPr>
      </p:pic>
      <p:pic>
        <p:nvPicPr>
          <p:cNvPr id="448" name="Google Shape;448;p73"/>
          <p:cNvPicPr preferRelativeResize="0"/>
          <p:nvPr/>
        </p:nvPicPr>
        <p:blipFill>
          <a:blip r:embed="rId4">
            <a:alphaModFix/>
          </a:blip>
          <a:stretch>
            <a:fillRect/>
          </a:stretch>
        </p:blipFill>
        <p:spPr>
          <a:xfrm>
            <a:off x="1164950" y="5086700"/>
            <a:ext cx="3399575" cy="1486075"/>
          </a:xfrm>
          <a:prstGeom prst="rect">
            <a:avLst/>
          </a:prstGeom>
          <a:noFill/>
          <a:ln>
            <a:noFill/>
          </a:ln>
        </p:spPr>
      </p:pic>
      <p:sp>
        <p:nvSpPr>
          <p:cNvPr id="449" name="Google Shape;449;p73"/>
          <p:cNvSpPr txBox="1"/>
          <p:nvPr/>
        </p:nvSpPr>
        <p:spPr>
          <a:xfrm>
            <a:off x="5355250" y="2878000"/>
            <a:ext cx="35976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accent1"/>
                </a:solidFill>
              </a:rPr>
              <a:t>The sample mean is 3.4 standard errors away from the hypothesized value. Is this considered unusually high? That is, is the result </a:t>
            </a:r>
            <a:r>
              <a:rPr i="1" lang="en" sz="2000">
                <a:solidFill>
                  <a:srgbClr val="FF9900"/>
                </a:solidFill>
              </a:rPr>
              <a:t>statistically significant</a:t>
            </a:r>
            <a:r>
              <a:rPr lang="en" sz="2000">
                <a:solidFill>
                  <a:schemeClr val="accent1"/>
                </a:solidFill>
              </a:rPr>
              <a:t>? </a:t>
            </a:r>
            <a:endParaRPr sz="2000">
              <a:solidFill>
                <a:schemeClr val="accent1"/>
              </a:solidFill>
            </a:endParaRPr>
          </a:p>
          <a:p>
            <a:pPr indent="0" lvl="0" marL="0" rtl="0" algn="l">
              <a:spcBef>
                <a:spcPts val="0"/>
              </a:spcBef>
              <a:spcAft>
                <a:spcPts val="0"/>
              </a:spcAft>
              <a:buNone/>
            </a:pPr>
            <a:r>
              <a:t/>
            </a:r>
            <a:endParaRPr sz="2000">
              <a:solidFill>
                <a:schemeClr val="accent1"/>
              </a:solidFill>
            </a:endParaRPr>
          </a:p>
          <a:p>
            <a:pPr indent="0" lvl="0" marL="0" rtl="0" algn="l">
              <a:spcBef>
                <a:spcPts val="0"/>
              </a:spcBef>
              <a:spcAft>
                <a:spcPts val="0"/>
              </a:spcAft>
              <a:buNone/>
            </a:pPr>
            <a:r>
              <a:rPr i="1" lang="en" sz="2000"/>
              <a:t>Yes, and we can quantify how unusual it is using a p-value.</a:t>
            </a:r>
            <a:endParaRPr i="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a:t>
            </a:r>
            <a:endParaRPr>
              <a:solidFill>
                <a:schemeClr val="accent1"/>
              </a:solidFill>
            </a:endParaRPr>
          </a:p>
        </p:txBody>
      </p:sp>
      <p:pic>
        <p:nvPicPr>
          <p:cNvPr id="81" name="Google Shape;81;p20"/>
          <p:cNvPicPr preferRelativeResize="0"/>
          <p:nvPr/>
        </p:nvPicPr>
        <p:blipFill>
          <a:blip r:embed="rId3">
            <a:alphaModFix/>
          </a:blip>
          <a:stretch>
            <a:fillRect/>
          </a:stretch>
        </p:blipFill>
        <p:spPr>
          <a:xfrm>
            <a:off x="1768150" y="1013175"/>
            <a:ext cx="5461775" cy="32342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4"/>
          <p:cNvSpPr txBox="1"/>
          <p:nvPr>
            <p:ph idx="1" type="body"/>
          </p:nvPr>
        </p:nvSpPr>
        <p:spPr>
          <a:xfrm flipH="1">
            <a:off x="457075" y="1143000"/>
            <a:ext cx="8229600" cy="5093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We then use this test statistic to calculate the </a:t>
            </a:r>
            <a:r>
              <a:rPr i="1" lang="en" sz="2400">
                <a:solidFill>
                  <a:schemeClr val="accent1"/>
                </a:solidFill>
              </a:rPr>
              <a:t>p-value</a:t>
            </a:r>
            <a:r>
              <a:rPr lang="en" sz="2400"/>
              <a:t>, the probability of observing data at least as favorable to the alternative hypothesis as our current data set, if the null hypothesis were true.</a:t>
            </a:r>
            <a:endParaRPr sz="2400"/>
          </a:p>
          <a:p>
            <a:pPr indent="0" lvl="0" marL="0" rtl="0" algn="l">
              <a:lnSpc>
                <a:spcPct val="115000"/>
              </a:lnSpc>
              <a:spcBef>
                <a:spcPts val="1000"/>
              </a:spcBef>
              <a:spcAft>
                <a:spcPts val="1000"/>
              </a:spcAft>
              <a:buNone/>
            </a:pPr>
            <a:r>
              <a:t/>
            </a:r>
            <a:endParaRPr sz="2400"/>
          </a:p>
        </p:txBody>
      </p:sp>
      <p:sp>
        <p:nvSpPr>
          <p:cNvPr id="455" name="Google Shape;455;p7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p-values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Effect filter="fade" transition="in">
                                      <p:cBhvr>
                                        <p:cTn dur="1000"/>
                                        <p:tgtEl>
                                          <p:spTgt spid="4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Effect filter="fade" transition="in">
                                      <p:cBhvr>
                                        <p:cTn dur="1000"/>
                                        <p:tgtEl>
                                          <p:spTgt spid="45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5"/>
          <p:cNvSpPr txBox="1"/>
          <p:nvPr>
            <p:ph idx="1" type="body"/>
          </p:nvPr>
        </p:nvSpPr>
        <p:spPr>
          <a:xfrm flipH="1">
            <a:off x="457075" y="1143000"/>
            <a:ext cx="8229600" cy="5093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We then use this test statistic to calculate the </a:t>
            </a:r>
            <a:r>
              <a:rPr i="1" lang="en" sz="2400">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lvl="0" marL="457200" rtl="0" algn="l">
              <a:lnSpc>
                <a:spcPct val="115000"/>
              </a:lnSpc>
              <a:spcBef>
                <a:spcPts val="0"/>
              </a:spcBef>
              <a:spcAft>
                <a:spcPts val="0"/>
              </a:spcAft>
              <a:buSzPts val="2400"/>
              <a:buChar char="●"/>
            </a:pPr>
            <a:r>
              <a:rPr lang="en" sz="2400"/>
              <a:t>If the p-value is </a:t>
            </a:r>
            <a:r>
              <a:rPr i="1" lang="en" sz="2400">
                <a:solidFill>
                  <a:schemeClr val="accent1"/>
                </a:solidFill>
              </a:rPr>
              <a:t>low</a:t>
            </a:r>
            <a:r>
              <a:rPr i="1" lang="en" sz="2400"/>
              <a:t> </a:t>
            </a:r>
            <a:r>
              <a:rPr lang="en" sz="2400"/>
              <a:t>(lower than the significance level, α, which is usually 5%) we say that it would be very unlikely to observe the data if the null hypothesis were true, and hence </a:t>
            </a:r>
            <a:r>
              <a:rPr i="1" lang="en" sz="2400">
                <a:solidFill>
                  <a:schemeClr val="accent1"/>
                </a:solidFill>
              </a:rPr>
              <a:t>reject H</a:t>
            </a:r>
            <a:r>
              <a:rPr baseline="-25000" i="1" lang="en" sz="2400">
                <a:solidFill>
                  <a:schemeClr val="accent1"/>
                </a:solidFill>
              </a:rPr>
              <a:t>0</a:t>
            </a:r>
            <a:r>
              <a:rPr lang="en" sz="2400"/>
              <a:t>.</a:t>
            </a:r>
            <a:endParaRPr sz="2400"/>
          </a:p>
          <a:p>
            <a:pPr indent="0" lvl="0" marL="0" rtl="0" algn="l">
              <a:lnSpc>
                <a:spcPct val="115000"/>
              </a:lnSpc>
              <a:spcBef>
                <a:spcPts val="1000"/>
              </a:spcBef>
              <a:spcAft>
                <a:spcPts val="1000"/>
              </a:spcAft>
              <a:buNone/>
            </a:pPr>
            <a:r>
              <a:t/>
            </a:r>
            <a:endParaRPr sz="2400"/>
          </a:p>
        </p:txBody>
      </p:sp>
      <p:sp>
        <p:nvSpPr>
          <p:cNvPr id="461" name="Google Shape;461;p7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p-values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Effect filter="fade" transition="in">
                                      <p:cBhvr>
                                        <p:cTn dur="1000"/>
                                        <p:tgtEl>
                                          <p:spTgt spid="4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animEffect filter="fade" transition="in">
                                      <p:cBhvr>
                                        <p:cTn dur="1000"/>
                                        <p:tgtEl>
                                          <p:spTgt spid="4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animEffect filter="fade" transition="in">
                                      <p:cBhvr>
                                        <p:cTn dur="1000"/>
                                        <p:tgtEl>
                                          <p:spTgt spid="4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6"/>
          <p:cNvSpPr txBox="1"/>
          <p:nvPr>
            <p:ph idx="1" type="body"/>
          </p:nvPr>
        </p:nvSpPr>
        <p:spPr>
          <a:xfrm flipH="1">
            <a:off x="457075" y="1143000"/>
            <a:ext cx="8229600" cy="50937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We then use this test statistic to calculate the </a:t>
            </a:r>
            <a:r>
              <a:rPr i="1" lang="en" sz="2400">
                <a:solidFill>
                  <a:schemeClr val="accent1"/>
                </a:solidFill>
              </a:rPr>
              <a:t>p-value</a:t>
            </a:r>
            <a:r>
              <a:rPr lang="en" sz="2400"/>
              <a:t>, the probability of observing data at least as favorable to the alternative hypothesis as our current data set, if the null hypothesis were true.</a:t>
            </a:r>
            <a:endParaRPr sz="2400"/>
          </a:p>
          <a:p>
            <a:pPr indent="-381000" lvl="0" marL="457200" rtl="0" algn="l">
              <a:lnSpc>
                <a:spcPct val="115000"/>
              </a:lnSpc>
              <a:spcBef>
                <a:spcPts val="0"/>
              </a:spcBef>
              <a:spcAft>
                <a:spcPts val="0"/>
              </a:spcAft>
              <a:buSzPts val="2400"/>
              <a:buChar char="●"/>
            </a:pPr>
            <a:r>
              <a:rPr lang="en" sz="2400"/>
              <a:t>If the p-value is </a:t>
            </a:r>
            <a:r>
              <a:rPr i="1" lang="en" sz="2400">
                <a:solidFill>
                  <a:schemeClr val="accent1"/>
                </a:solidFill>
              </a:rPr>
              <a:t>low</a:t>
            </a:r>
            <a:r>
              <a:rPr i="1" lang="en" sz="2400"/>
              <a:t> </a:t>
            </a:r>
            <a:r>
              <a:rPr lang="en" sz="2400"/>
              <a:t>(lower than the significance level, α, which is usually 5%) we say that it would be very unlikely to observe the data if the null hypothesis were true, and hence </a:t>
            </a:r>
            <a:r>
              <a:rPr i="1" lang="en" sz="2400">
                <a:solidFill>
                  <a:schemeClr val="accent1"/>
                </a:solidFill>
              </a:rPr>
              <a:t>reject H</a:t>
            </a:r>
            <a:r>
              <a:rPr baseline="-25000" i="1" lang="en" sz="2400">
                <a:solidFill>
                  <a:schemeClr val="accent1"/>
                </a:solidFill>
              </a:rPr>
              <a:t>0</a:t>
            </a:r>
            <a:r>
              <a:rPr lang="en" sz="2400"/>
              <a:t>.</a:t>
            </a:r>
            <a:endParaRPr sz="2400"/>
          </a:p>
          <a:p>
            <a:pPr indent="-381000" lvl="0" marL="457200" rtl="0" algn="l">
              <a:lnSpc>
                <a:spcPct val="115000"/>
              </a:lnSpc>
              <a:spcBef>
                <a:spcPts val="0"/>
              </a:spcBef>
              <a:spcAft>
                <a:spcPts val="0"/>
              </a:spcAft>
              <a:buSzPts val="2400"/>
              <a:buChar char="●"/>
            </a:pPr>
            <a:r>
              <a:rPr lang="en" sz="2400"/>
              <a:t>If the p-value is </a:t>
            </a:r>
            <a:r>
              <a:rPr i="1" lang="en" sz="2400">
                <a:solidFill>
                  <a:schemeClr val="accent1"/>
                </a:solidFill>
              </a:rPr>
              <a:t>high</a:t>
            </a:r>
            <a:r>
              <a:rPr i="1" lang="en" sz="2400"/>
              <a:t> </a:t>
            </a:r>
            <a:r>
              <a:rPr lang="en" sz="2400"/>
              <a:t>(higher than α) we say that it is likely to observe the data even if the null hypothesis were true, and hence </a:t>
            </a:r>
            <a:r>
              <a:rPr i="1" lang="en" sz="2400">
                <a:solidFill>
                  <a:schemeClr val="accent1"/>
                </a:solidFill>
              </a:rPr>
              <a:t>do not reject H</a:t>
            </a:r>
            <a:r>
              <a:rPr baseline="-25000" i="1" lang="en" sz="2400">
                <a:solidFill>
                  <a:schemeClr val="accent1"/>
                </a:solidFill>
              </a:rPr>
              <a:t>0</a:t>
            </a:r>
            <a:r>
              <a:rPr lang="en" sz="2400"/>
              <a:t>.</a:t>
            </a:r>
            <a:endParaRPr sz="2400"/>
          </a:p>
        </p:txBody>
      </p:sp>
      <p:sp>
        <p:nvSpPr>
          <p:cNvPr id="467" name="Google Shape;467;p7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p-values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animEffect filter="fade" transition="in">
                                      <p:cBhvr>
                                        <p:cTn dur="1000"/>
                                        <p:tgtEl>
                                          <p:spTgt spid="4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animEffect filter="fade" transition="in">
                                      <p:cBhvr>
                                        <p:cTn dur="1000"/>
                                        <p:tgtEl>
                                          <p:spTgt spid="4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2" st="2"/>
                                            </p:txEl>
                                          </p:spTgt>
                                        </p:tgtEl>
                                        <p:attrNameLst>
                                          <p:attrName>style.visibility</p:attrName>
                                        </p:attrNameLst>
                                      </p:cBhvr>
                                      <p:to>
                                        <p:strVal val="visible"/>
                                      </p:to>
                                    </p:set>
                                    <p:animEffect filter="fade" transition="in">
                                      <p:cBhvr>
                                        <p:cTn dur="1000"/>
                                        <p:tgtEl>
                                          <p:spTgt spid="4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7"/>
          <p:cNvSpPr txBox="1"/>
          <p:nvPr>
            <p:ph idx="1" type="body"/>
          </p:nvPr>
        </p:nvSpPr>
        <p:spPr>
          <a:xfrm flipH="1">
            <a:off x="457150" y="1264825"/>
            <a:ext cx="8229600" cy="156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i="1" lang="en" sz="2200">
                <a:solidFill>
                  <a:schemeClr val="accent1"/>
                </a:solidFill>
              </a:rPr>
              <a:t>p-value:</a:t>
            </a:r>
            <a:r>
              <a:rPr lang="en" sz="2200"/>
              <a:t> probability of observing data at least as favorable to </a:t>
            </a:r>
            <a:r>
              <a:rPr i="1" lang="en" sz="2200"/>
              <a:t>H</a:t>
            </a:r>
            <a:r>
              <a:rPr baseline="-25000" i="1" lang="en" sz="2200"/>
              <a:t>A</a:t>
            </a:r>
            <a:r>
              <a:rPr lang="en" sz="2200"/>
              <a:t> as our current data set (a sample mean greater than 9.7), if in fact </a:t>
            </a:r>
            <a:r>
              <a:rPr i="1" lang="en" sz="2200"/>
              <a:t>H</a:t>
            </a:r>
            <a:r>
              <a:rPr baseline="-25000" i="1" lang="en" sz="2200"/>
              <a:t>0</a:t>
            </a:r>
            <a:r>
              <a:rPr lang="en" sz="2200"/>
              <a:t> were true (the true population mean was 8).</a:t>
            </a:r>
            <a:endParaRPr sz="2200"/>
          </a:p>
        </p:txBody>
      </p:sp>
      <p:sp>
        <p:nvSpPr>
          <p:cNvPr id="473" name="Google Shape;473;p77"/>
          <p:cNvSpPr txBox="1"/>
          <p:nvPr>
            <p:ph type="title"/>
          </p:nvPr>
        </p:nvSpPr>
        <p:spPr>
          <a:xfrm>
            <a:off x="457263" y="1218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p-value</a:t>
            </a:r>
            <a:endParaRPr>
              <a:solidFill>
                <a:schemeClr val="accent1"/>
              </a:solidFill>
            </a:endParaRPr>
          </a:p>
        </p:txBody>
      </p:sp>
      <p:pic>
        <p:nvPicPr>
          <p:cNvPr id="474" name="Google Shape;474;p77"/>
          <p:cNvPicPr preferRelativeResize="0"/>
          <p:nvPr/>
        </p:nvPicPr>
        <p:blipFill>
          <a:blip r:embed="rId3">
            <a:alphaModFix/>
          </a:blip>
          <a:stretch>
            <a:fillRect/>
          </a:stretch>
        </p:blipFill>
        <p:spPr>
          <a:xfrm>
            <a:off x="1745588" y="2893263"/>
            <a:ext cx="4962525" cy="24479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8"/>
          <p:cNvSpPr txBox="1"/>
          <p:nvPr>
            <p:ph idx="1" type="body"/>
          </p:nvPr>
        </p:nvSpPr>
        <p:spPr>
          <a:xfrm flipH="1">
            <a:off x="457275" y="5146300"/>
            <a:ext cx="8229600" cy="1561200"/>
          </a:xfrm>
          <a:prstGeom prst="rect">
            <a:avLst/>
          </a:prstGeom>
        </p:spPr>
        <p:txBody>
          <a:bodyPr anchorCtr="0" anchor="t" bIns="91425" lIns="91425" spcFirstLastPara="1" rIns="91425" wrap="square" tIns="91425">
            <a:noAutofit/>
          </a:bodyPr>
          <a:lstStyle/>
          <a:p>
            <a:pPr indent="457200" lvl="0" marL="914400" rtl="0" algn="l">
              <a:lnSpc>
                <a:spcPct val="115000"/>
              </a:lnSpc>
              <a:spcBef>
                <a:spcPts val="0"/>
              </a:spcBef>
              <a:spcAft>
                <a:spcPts val="0"/>
              </a:spcAft>
              <a:buNone/>
            </a:pPr>
            <a:r>
              <a:t/>
            </a:r>
            <a:endParaRPr sz="2200"/>
          </a:p>
          <a:p>
            <a:pPr indent="457200" lvl="0" marL="914400" rtl="0" algn="l">
              <a:lnSpc>
                <a:spcPct val="115000"/>
              </a:lnSpc>
              <a:spcBef>
                <a:spcPts val="1000"/>
              </a:spcBef>
              <a:spcAft>
                <a:spcPts val="1000"/>
              </a:spcAft>
              <a:buNone/>
            </a:pPr>
            <a:r>
              <a:rPr lang="en" sz="2200"/>
              <a:t>P(x̄ &gt; 9.7 | µ = 8) = P(Z &gt; 3.4) = 0.0003</a:t>
            </a:r>
            <a:endParaRPr sz="2200"/>
          </a:p>
        </p:txBody>
      </p:sp>
      <p:sp>
        <p:nvSpPr>
          <p:cNvPr id="480" name="Google Shape;480;p78"/>
          <p:cNvSpPr txBox="1"/>
          <p:nvPr>
            <p:ph idx="1" type="body"/>
          </p:nvPr>
        </p:nvSpPr>
        <p:spPr>
          <a:xfrm flipH="1">
            <a:off x="457150" y="1264825"/>
            <a:ext cx="8229600" cy="156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i="1" lang="en" sz="2200">
                <a:solidFill>
                  <a:schemeClr val="accent1"/>
                </a:solidFill>
              </a:rPr>
              <a:t>p-value:</a:t>
            </a:r>
            <a:r>
              <a:rPr lang="en" sz="2200"/>
              <a:t> probability of observing data at least as favorable to </a:t>
            </a:r>
            <a:r>
              <a:rPr i="1" lang="en" sz="2200"/>
              <a:t>H</a:t>
            </a:r>
            <a:r>
              <a:rPr baseline="-25000" i="1" lang="en" sz="2200"/>
              <a:t>A</a:t>
            </a:r>
            <a:r>
              <a:rPr lang="en" sz="2200"/>
              <a:t> as our current data set (a sample mean greater than 9.7), if in fact </a:t>
            </a:r>
            <a:r>
              <a:rPr i="1" lang="en" sz="2200"/>
              <a:t>H</a:t>
            </a:r>
            <a:r>
              <a:rPr baseline="-25000" i="1" lang="en" sz="2200"/>
              <a:t>0</a:t>
            </a:r>
            <a:r>
              <a:rPr lang="en" sz="2200"/>
              <a:t> were true (the true population mean was 8).</a:t>
            </a:r>
            <a:endParaRPr sz="2200"/>
          </a:p>
        </p:txBody>
      </p:sp>
      <p:sp>
        <p:nvSpPr>
          <p:cNvPr id="481" name="Google Shape;481;p78"/>
          <p:cNvSpPr txBox="1"/>
          <p:nvPr>
            <p:ph type="title"/>
          </p:nvPr>
        </p:nvSpPr>
        <p:spPr>
          <a:xfrm>
            <a:off x="457263" y="1218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p-value</a:t>
            </a:r>
            <a:endParaRPr>
              <a:solidFill>
                <a:schemeClr val="accent1"/>
              </a:solidFill>
            </a:endParaRPr>
          </a:p>
        </p:txBody>
      </p:sp>
      <p:pic>
        <p:nvPicPr>
          <p:cNvPr id="482" name="Google Shape;482;p78"/>
          <p:cNvPicPr preferRelativeResize="0"/>
          <p:nvPr/>
        </p:nvPicPr>
        <p:blipFill>
          <a:blip r:embed="rId3">
            <a:alphaModFix/>
          </a:blip>
          <a:stretch>
            <a:fillRect/>
          </a:stretch>
        </p:blipFill>
        <p:spPr>
          <a:xfrm>
            <a:off x="1745588" y="2893263"/>
            <a:ext cx="4962525" cy="24479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9"/>
          <p:cNvSpPr txBox="1"/>
          <p:nvPr>
            <p:ph idx="1" type="body"/>
          </p:nvPr>
        </p:nvSpPr>
        <p:spPr>
          <a:xfrm flipH="1">
            <a:off x="457137" y="1313525"/>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p-value = 0.0003</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None/>
            </a:pPr>
            <a:r>
              <a:t/>
            </a:r>
            <a:endParaRPr sz="2000"/>
          </a:p>
        </p:txBody>
      </p:sp>
      <p:sp>
        <p:nvSpPr>
          <p:cNvPr id="488" name="Google Shape;488;p79"/>
          <p:cNvSpPr txBox="1"/>
          <p:nvPr>
            <p:ph type="title"/>
          </p:nvPr>
        </p:nvSpPr>
        <p:spPr>
          <a:xfrm>
            <a:off x="457263" y="1705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0"/>
          <p:cNvSpPr txBox="1"/>
          <p:nvPr>
            <p:ph idx="1" type="body"/>
          </p:nvPr>
        </p:nvSpPr>
        <p:spPr>
          <a:xfrm flipH="1">
            <a:off x="457138" y="1313525"/>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p-value = 0.0003</a:t>
            </a:r>
            <a:endParaRPr sz="2000"/>
          </a:p>
          <a:p>
            <a:pPr indent="-349250" lvl="0" marL="914400" rtl="0" algn="l">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None/>
            </a:pPr>
            <a:r>
              <a:t/>
            </a:r>
            <a:endParaRPr sz="2000"/>
          </a:p>
        </p:txBody>
      </p:sp>
      <p:sp>
        <p:nvSpPr>
          <p:cNvPr id="494" name="Google Shape;494;p80"/>
          <p:cNvSpPr txBox="1"/>
          <p:nvPr>
            <p:ph type="title"/>
          </p:nvPr>
        </p:nvSpPr>
        <p:spPr>
          <a:xfrm>
            <a:off x="457263" y="1705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1"/>
          <p:cNvSpPr txBox="1"/>
          <p:nvPr>
            <p:ph idx="1" type="body"/>
          </p:nvPr>
        </p:nvSpPr>
        <p:spPr>
          <a:xfrm flipH="1">
            <a:off x="457138" y="1313525"/>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p-value = 0.0003</a:t>
            </a:r>
            <a:endParaRPr sz="2000"/>
          </a:p>
          <a:p>
            <a:pPr indent="-349250" lvl="0" marL="914400" rtl="0" algn="l">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indent="-349250" lvl="0" marL="914400" rtl="0" algn="l">
              <a:lnSpc>
                <a:spcPct val="115000"/>
              </a:lnSpc>
              <a:spcBef>
                <a:spcPts val="0"/>
              </a:spcBef>
              <a:spcAft>
                <a:spcPts val="0"/>
              </a:spcAft>
              <a:buSzPts val="1900"/>
              <a:buChar char="○"/>
            </a:pPr>
            <a:r>
              <a:rPr lang="en" sz="1900"/>
              <a:t>This is a pretty low probability for us to think that a sample mean of 9.7 or more schools is likely to happen simply by chance.</a:t>
            </a:r>
            <a:endParaRPr sz="19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None/>
            </a:pPr>
            <a:r>
              <a:t/>
            </a:r>
            <a:endParaRPr sz="2000"/>
          </a:p>
        </p:txBody>
      </p:sp>
      <p:sp>
        <p:nvSpPr>
          <p:cNvPr id="500" name="Google Shape;500;p81"/>
          <p:cNvSpPr txBox="1"/>
          <p:nvPr>
            <p:ph type="title"/>
          </p:nvPr>
        </p:nvSpPr>
        <p:spPr>
          <a:xfrm>
            <a:off x="457263" y="1705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2"/>
          <p:cNvSpPr txBox="1"/>
          <p:nvPr>
            <p:ph idx="1" type="body"/>
          </p:nvPr>
        </p:nvSpPr>
        <p:spPr>
          <a:xfrm flipH="1">
            <a:off x="457138" y="1313525"/>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p-value = 0.0003</a:t>
            </a:r>
            <a:endParaRPr sz="2000"/>
          </a:p>
          <a:p>
            <a:pPr indent="-349250" lvl="0" marL="914400" rtl="0" algn="l">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indent="-349250" lvl="0" marL="914400" rtl="0" algn="l">
              <a:lnSpc>
                <a:spcPct val="115000"/>
              </a:lnSpc>
              <a:spcBef>
                <a:spcPts val="0"/>
              </a:spcBef>
              <a:spcAft>
                <a:spcPts val="0"/>
              </a:spcAft>
              <a:buSzPts val="1900"/>
              <a:buChar char="○"/>
            </a:pPr>
            <a:r>
              <a:rPr lang="en" sz="1900"/>
              <a:t>This is a pretty low probability for us to think that a sample mean of 9.7 or more schools is likely to happen simply by chance.</a:t>
            </a:r>
            <a:endParaRPr sz="1900"/>
          </a:p>
          <a:p>
            <a:pPr indent="-355600" lvl="0" marL="457200" rtl="0" algn="l">
              <a:lnSpc>
                <a:spcPct val="115000"/>
              </a:lnSpc>
              <a:spcBef>
                <a:spcPts val="0"/>
              </a:spcBef>
              <a:spcAft>
                <a:spcPts val="0"/>
              </a:spcAft>
              <a:buSzPts val="2000"/>
              <a:buChar char="●"/>
            </a:pPr>
            <a:r>
              <a:rPr lang="en" sz="2000"/>
              <a:t>Since p-value is </a:t>
            </a:r>
            <a:r>
              <a:rPr i="1" lang="en" sz="2000">
                <a:solidFill>
                  <a:srgbClr val="FF9900"/>
                </a:solidFill>
              </a:rPr>
              <a:t>low</a:t>
            </a:r>
            <a:r>
              <a:rPr lang="en" sz="2000"/>
              <a:t> (lower than 5%) we </a:t>
            </a:r>
            <a:r>
              <a:rPr i="1" lang="en" sz="2000">
                <a:solidFill>
                  <a:srgbClr val="FF9900"/>
                </a:solidFill>
              </a:rPr>
              <a:t>reject H</a:t>
            </a:r>
            <a:r>
              <a:rPr baseline="-25000" i="1" lang="en" sz="2000">
                <a:solidFill>
                  <a:srgbClr val="FF9900"/>
                </a:solidFill>
              </a:rPr>
              <a:t>0</a:t>
            </a:r>
            <a:r>
              <a:rPr lang="en" sz="2000"/>
              <a:t>.</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None/>
            </a:pPr>
            <a:r>
              <a:t/>
            </a:r>
            <a:endParaRPr sz="2000"/>
          </a:p>
        </p:txBody>
      </p:sp>
      <p:sp>
        <p:nvSpPr>
          <p:cNvPr id="506" name="Google Shape;506;p82"/>
          <p:cNvSpPr txBox="1"/>
          <p:nvPr>
            <p:ph type="title"/>
          </p:nvPr>
        </p:nvSpPr>
        <p:spPr>
          <a:xfrm>
            <a:off x="457263" y="1705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3"/>
          <p:cNvSpPr txBox="1"/>
          <p:nvPr>
            <p:ph idx="1" type="body"/>
          </p:nvPr>
        </p:nvSpPr>
        <p:spPr>
          <a:xfrm flipH="1">
            <a:off x="457138" y="1313525"/>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p-value = 0.0003</a:t>
            </a:r>
            <a:endParaRPr sz="2000"/>
          </a:p>
          <a:p>
            <a:pPr indent="-349250" lvl="0" marL="914400" rtl="0" algn="l">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indent="-349250" lvl="0" marL="914400" rtl="0" algn="l">
              <a:lnSpc>
                <a:spcPct val="115000"/>
              </a:lnSpc>
              <a:spcBef>
                <a:spcPts val="0"/>
              </a:spcBef>
              <a:spcAft>
                <a:spcPts val="0"/>
              </a:spcAft>
              <a:buSzPts val="1900"/>
              <a:buChar char="○"/>
            </a:pPr>
            <a:r>
              <a:rPr lang="en" sz="1900"/>
              <a:t>This is a pretty low probability for us to think that a sample mean of 9.7 or more schools is likely to happen simply by chance.</a:t>
            </a:r>
            <a:endParaRPr sz="1900"/>
          </a:p>
          <a:p>
            <a:pPr indent="-355600" lvl="0" marL="457200" rtl="0" algn="l">
              <a:lnSpc>
                <a:spcPct val="115000"/>
              </a:lnSpc>
              <a:spcBef>
                <a:spcPts val="0"/>
              </a:spcBef>
              <a:spcAft>
                <a:spcPts val="0"/>
              </a:spcAft>
              <a:buSzPts val="2000"/>
              <a:buChar char="●"/>
            </a:pPr>
            <a:r>
              <a:rPr lang="en" sz="2000"/>
              <a:t>Since p-value is </a:t>
            </a:r>
            <a:r>
              <a:rPr i="1" lang="en" sz="2000">
                <a:solidFill>
                  <a:srgbClr val="FF9900"/>
                </a:solidFill>
              </a:rPr>
              <a:t>low</a:t>
            </a:r>
            <a:r>
              <a:rPr lang="en" sz="2000"/>
              <a:t> (lower than 5%) we </a:t>
            </a:r>
            <a:r>
              <a:rPr i="1" lang="en" sz="2000">
                <a:solidFill>
                  <a:srgbClr val="FF9900"/>
                </a:solidFill>
              </a:rPr>
              <a:t>reject H</a:t>
            </a:r>
            <a:r>
              <a:rPr baseline="-25000" i="1" lang="en" sz="2000">
                <a:solidFill>
                  <a:srgbClr val="FF9900"/>
                </a:solidFill>
              </a:rPr>
              <a:t>0</a:t>
            </a:r>
            <a:r>
              <a:rPr lang="en" sz="2000"/>
              <a:t>.</a:t>
            </a:r>
            <a:endParaRPr sz="2000"/>
          </a:p>
          <a:p>
            <a:pPr indent="-355600" lvl="0" marL="457200" rtl="0" algn="l">
              <a:lnSpc>
                <a:spcPct val="115000"/>
              </a:lnSpc>
              <a:spcBef>
                <a:spcPts val="0"/>
              </a:spcBef>
              <a:spcAft>
                <a:spcPts val="0"/>
              </a:spcAft>
              <a:buSzPts val="2000"/>
              <a:buChar char="●"/>
            </a:pPr>
            <a:r>
              <a:rPr lang="en" sz="2000"/>
              <a:t>The data provide convincing evidence that Duke students apply to more than 8 schools on average.</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1000"/>
              </a:spcBef>
              <a:spcAft>
                <a:spcPts val="1000"/>
              </a:spcAft>
              <a:buNone/>
            </a:pPr>
            <a:r>
              <a:t/>
            </a:r>
            <a:endParaRPr sz="2000"/>
          </a:p>
        </p:txBody>
      </p:sp>
      <p:sp>
        <p:nvSpPr>
          <p:cNvPr id="512" name="Google Shape;512;p83"/>
          <p:cNvSpPr txBox="1"/>
          <p:nvPr>
            <p:ph type="title"/>
          </p:nvPr>
        </p:nvSpPr>
        <p:spPr>
          <a:xfrm>
            <a:off x="457263" y="1705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1"/>
          <p:cNvSpPr txBox="1"/>
          <p:nvPr>
            <p:ph idx="1" type="body"/>
          </p:nvPr>
        </p:nvSpPr>
        <p:spPr>
          <a:xfrm flipH="1">
            <a:off x="457200" y="4299950"/>
            <a:ext cx="8229600" cy="203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000000"/>
                </a:solidFill>
              </a:rPr>
              <a:t>Since it was quite unlikely to obtain results like the actual data or something more extreme in the simulations (male promotions being 30% or more higher than female promotions), we decided to reject the null hypothesis in favor of the alternative.</a:t>
            </a:r>
            <a:endParaRPr sz="2000">
              <a:solidFill>
                <a:srgbClr val="000000"/>
              </a:solidFill>
            </a:endParaRPr>
          </a:p>
        </p:txBody>
      </p:sp>
      <p:sp>
        <p:nvSpPr>
          <p:cNvPr id="87" name="Google Shape;87;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a:t>
            </a:r>
            <a:endParaRPr>
              <a:solidFill>
                <a:schemeClr val="accent1"/>
              </a:solidFill>
            </a:endParaRPr>
          </a:p>
        </p:txBody>
      </p:sp>
      <p:pic>
        <p:nvPicPr>
          <p:cNvPr id="88" name="Google Shape;88;p21"/>
          <p:cNvPicPr preferRelativeResize="0"/>
          <p:nvPr/>
        </p:nvPicPr>
        <p:blipFill>
          <a:blip r:embed="rId3">
            <a:alphaModFix/>
          </a:blip>
          <a:stretch>
            <a:fillRect/>
          </a:stretch>
        </p:blipFill>
        <p:spPr>
          <a:xfrm>
            <a:off x="1768150" y="1013175"/>
            <a:ext cx="5461775" cy="3234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4"/>
          <p:cNvSpPr txBox="1"/>
          <p:nvPr>
            <p:ph idx="1" type="body"/>
          </p:nvPr>
        </p:nvSpPr>
        <p:spPr>
          <a:xfrm flipH="1">
            <a:off x="457138" y="1313525"/>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p-value = 0.0003</a:t>
            </a:r>
            <a:endParaRPr sz="2000"/>
          </a:p>
          <a:p>
            <a:pPr indent="-349250" lvl="0" marL="914400" rtl="0" algn="l">
              <a:lnSpc>
                <a:spcPct val="115000"/>
              </a:lnSpc>
              <a:spcBef>
                <a:spcPts val="0"/>
              </a:spcBef>
              <a:spcAft>
                <a:spcPts val="0"/>
              </a:spcAft>
              <a:buSzPts val="1900"/>
              <a:buChar char="○"/>
            </a:pPr>
            <a:r>
              <a:rPr lang="en" sz="1900"/>
              <a:t>If the true average of the number of colleges Duke students applied to is 8, there is only 0.03% chance of observing a random sample of 206 Duke students who on average apply to 9.7 or more schools.</a:t>
            </a:r>
            <a:endParaRPr sz="1900"/>
          </a:p>
          <a:p>
            <a:pPr indent="-349250" lvl="0" marL="914400" rtl="0" algn="l">
              <a:lnSpc>
                <a:spcPct val="115000"/>
              </a:lnSpc>
              <a:spcBef>
                <a:spcPts val="0"/>
              </a:spcBef>
              <a:spcAft>
                <a:spcPts val="0"/>
              </a:spcAft>
              <a:buSzPts val="1900"/>
              <a:buChar char="○"/>
            </a:pPr>
            <a:r>
              <a:rPr lang="en" sz="1900"/>
              <a:t>This is a pretty low probability for us to think that a sample mean of 9.7 or more schools is likely to happen simply by chance.</a:t>
            </a:r>
            <a:endParaRPr sz="1900"/>
          </a:p>
          <a:p>
            <a:pPr indent="-355600" lvl="0" marL="457200" rtl="0" algn="l">
              <a:lnSpc>
                <a:spcPct val="115000"/>
              </a:lnSpc>
              <a:spcBef>
                <a:spcPts val="0"/>
              </a:spcBef>
              <a:spcAft>
                <a:spcPts val="0"/>
              </a:spcAft>
              <a:buSzPts val="2000"/>
              <a:buChar char="●"/>
            </a:pPr>
            <a:r>
              <a:rPr lang="en" sz="2000"/>
              <a:t>Since p-value is </a:t>
            </a:r>
            <a:r>
              <a:rPr i="1" lang="en" sz="2000">
                <a:solidFill>
                  <a:srgbClr val="FF9900"/>
                </a:solidFill>
              </a:rPr>
              <a:t>low</a:t>
            </a:r>
            <a:r>
              <a:rPr lang="en" sz="2000"/>
              <a:t> (lower than 5%) we </a:t>
            </a:r>
            <a:r>
              <a:rPr i="1" lang="en" sz="2000">
                <a:solidFill>
                  <a:srgbClr val="FF9900"/>
                </a:solidFill>
              </a:rPr>
              <a:t>reject H</a:t>
            </a:r>
            <a:r>
              <a:rPr baseline="-25000" i="1" lang="en" sz="2000">
                <a:solidFill>
                  <a:srgbClr val="FF9900"/>
                </a:solidFill>
              </a:rPr>
              <a:t>0</a:t>
            </a:r>
            <a:r>
              <a:rPr lang="en" sz="2000"/>
              <a:t>.</a:t>
            </a:r>
            <a:endParaRPr sz="2000"/>
          </a:p>
          <a:p>
            <a:pPr indent="-355600" lvl="0" marL="457200" rtl="0" algn="l">
              <a:lnSpc>
                <a:spcPct val="115000"/>
              </a:lnSpc>
              <a:spcBef>
                <a:spcPts val="0"/>
              </a:spcBef>
              <a:spcAft>
                <a:spcPts val="0"/>
              </a:spcAft>
              <a:buSzPts val="2000"/>
              <a:buChar char="●"/>
            </a:pPr>
            <a:r>
              <a:rPr lang="en" sz="2000"/>
              <a:t>The data provide convincing evidence that Duke students apply to more than 8 schools on average.</a:t>
            </a:r>
            <a:endParaRPr sz="2000"/>
          </a:p>
          <a:p>
            <a:pPr indent="-355600" lvl="0" marL="457200" rtl="0" algn="l">
              <a:lnSpc>
                <a:spcPct val="115000"/>
              </a:lnSpc>
              <a:spcBef>
                <a:spcPts val="0"/>
              </a:spcBef>
              <a:spcAft>
                <a:spcPts val="0"/>
              </a:spcAft>
              <a:buSzPts val="2000"/>
              <a:buChar char="●"/>
            </a:pPr>
            <a:r>
              <a:rPr lang="en" sz="2000"/>
              <a:t>The difference between the null value of 8 schools and observed sample mean of 9.7 schools is </a:t>
            </a:r>
            <a:r>
              <a:rPr i="1" lang="en" sz="2000">
                <a:solidFill>
                  <a:srgbClr val="FF9900"/>
                </a:solidFill>
              </a:rPr>
              <a:t>not due to chance</a:t>
            </a:r>
            <a:r>
              <a:rPr lang="en" sz="2000"/>
              <a:t> or sampling variability.</a:t>
            </a:r>
            <a:endParaRPr sz="2000"/>
          </a:p>
          <a:p>
            <a:pPr indent="0" lvl="0" marL="0" rtl="0" algn="l">
              <a:lnSpc>
                <a:spcPct val="115000"/>
              </a:lnSpc>
              <a:spcBef>
                <a:spcPts val="1000"/>
              </a:spcBef>
              <a:spcAft>
                <a:spcPts val="1000"/>
              </a:spcAft>
              <a:buNone/>
            </a:pPr>
            <a:r>
              <a:t/>
            </a:r>
            <a:endParaRPr sz="2000"/>
          </a:p>
        </p:txBody>
      </p:sp>
      <p:sp>
        <p:nvSpPr>
          <p:cNvPr id="518" name="Google Shape;518;p84"/>
          <p:cNvSpPr txBox="1"/>
          <p:nvPr>
            <p:ph type="title"/>
          </p:nvPr>
        </p:nvSpPr>
        <p:spPr>
          <a:xfrm>
            <a:off x="457263" y="17051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college applications - Making a decision</a:t>
            </a:r>
            <a:endParaRPr>
              <a:solidFill>
                <a:schemeClr val="accen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5"/>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i="1" lang="en" sz="1800">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lvl="0" marL="457200" rtl="0" algn="l">
              <a:lnSpc>
                <a:spcPct val="115000"/>
              </a:lnSpc>
              <a:spcBef>
                <a:spcPts val="1000"/>
              </a:spcBef>
              <a:spcAft>
                <a:spcPts val="0"/>
              </a:spcAft>
              <a:buSzPts val="1800"/>
              <a:buAutoNum type="alphaLcParenR"/>
            </a:pPr>
            <a:r>
              <a:rPr lang="en" sz="1800"/>
              <a:t>Fail to reject </a:t>
            </a:r>
            <a:r>
              <a:rPr i="1" lang="en" sz="1800"/>
              <a:t>H</a:t>
            </a:r>
            <a:r>
              <a:rPr baseline="-25000" i="1" lang="en" sz="1800"/>
              <a:t>0</a:t>
            </a:r>
            <a:r>
              <a:rPr lang="en" sz="1800"/>
              <a:t>, the data provide convincing evidence that college students sleep less than 7 hours on average.</a:t>
            </a:r>
            <a:endParaRPr sz="1800"/>
          </a:p>
          <a:p>
            <a:pPr indent="-342900" lvl="0" marL="457200" rtl="0" algn="l">
              <a:lnSpc>
                <a:spcPct val="115000"/>
              </a:lnSpc>
              <a:spcBef>
                <a:spcPts val="0"/>
              </a:spcBef>
              <a:spcAft>
                <a:spcPts val="0"/>
              </a:spcAft>
              <a:buSzPts val="1800"/>
              <a:buAutoNum type="alphaLcParenR"/>
            </a:pPr>
            <a:r>
              <a:rPr lang="en" sz="1800"/>
              <a:t>Reject </a:t>
            </a:r>
            <a:r>
              <a:rPr i="1" lang="en" sz="1800"/>
              <a:t>H</a:t>
            </a:r>
            <a:r>
              <a:rPr baseline="-25000" i="1" lang="en" sz="1800"/>
              <a:t>0</a:t>
            </a:r>
            <a:r>
              <a:rPr lang="en" sz="1800"/>
              <a:t>, the data provide convincing evidence that college students sleep less than 7 hours on average.</a:t>
            </a:r>
            <a:endParaRPr sz="1800"/>
          </a:p>
          <a:p>
            <a:pPr indent="-342900" lvl="0" marL="457200" rtl="0" algn="l">
              <a:lnSpc>
                <a:spcPct val="115000"/>
              </a:lnSpc>
              <a:spcBef>
                <a:spcPts val="0"/>
              </a:spcBef>
              <a:spcAft>
                <a:spcPts val="0"/>
              </a:spcAft>
              <a:buSzPts val="1800"/>
              <a:buAutoNum type="alphaLcParenR"/>
            </a:pPr>
            <a:r>
              <a:rPr lang="en" sz="1800"/>
              <a:t>Reject </a:t>
            </a:r>
            <a:r>
              <a:rPr i="1" lang="en" sz="1800"/>
              <a:t>H</a:t>
            </a:r>
            <a:r>
              <a:rPr baseline="-25000" i="1" lang="en" sz="1800"/>
              <a:t>0</a:t>
            </a:r>
            <a:r>
              <a:rPr lang="en" sz="1800"/>
              <a:t>, the data prove that college students sleep more than 7 hours on average.</a:t>
            </a:r>
            <a:endParaRPr sz="1800"/>
          </a:p>
          <a:p>
            <a:pPr indent="-342900" lvl="0" marL="457200" rtl="0" algn="l">
              <a:lnSpc>
                <a:spcPct val="115000"/>
              </a:lnSpc>
              <a:spcBef>
                <a:spcPts val="0"/>
              </a:spcBef>
              <a:spcAft>
                <a:spcPts val="0"/>
              </a:spcAft>
              <a:buSzPts val="1800"/>
              <a:buAutoNum type="alphaLcParenR"/>
            </a:pPr>
            <a:r>
              <a:rPr lang="en" sz="1800"/>
              <a:t>Fail to reject </a:t>
            </a:r>
            <a:r>
              <a:rPr i="1" lang="en" sz="1800"/>
              <a:t>H</a:t>
            </a:r>
            <a:r>
              <a:rPr baseline="-25000" i="1" lang="en" sz="1800"/>
              <a:t>0</a:t>
            </a:r>
            <a:r>
              <a:rPr lang="en" sz="1800"/>
              <a:t>, the data do not provide convincing evidence that college students sleep less than 7 hours on average.</a:t>
            </a:r>
            <a:endParaRPr sz="1800"/>
          </a:p>
          <a:p>
            <a:pPr indent="-342900" lvl="0" marL="457200" rtl="0" algn="l">
              <a:lnSpc>
                <a:spcPct val="115000"/>
              </a:lnSpc>
              <a:spcBef>
                <a:spcPts val="0"/>
              </a:spcBef>
              <a:spcAft>
                <a:spcPts val="0"/>
              </a:spcAft>
              <a:buSzPts val="1800"/>
              <a:buAutoNum type="alphaLcParenR"/>
            </a:pPr>
            <a:r>
              <a:rPr lang="en" sz="1800"/>
              <a:t>Reject </a:t>
            </a:r>
            <a:r>
              <a:rPr i="1" lang="en" sz="1800"/>
              <a:t>H</a:t>
            </a:r>
            <a:r>
              <a:rPr baseline="-25000" i="1" lang="en" sz="1800"/>
              <a:t>0</a:t>
            </a:r>
            <a:r>
              <a:rPr lang="en" sz="1800"/>
              <a:t>, the data provide convincing evidence that college students in this sample sleep less than 7 hours on average.</a:t>
            </a:r>
            <a:endParaRPr sz="1800"/>
          </a:p>
        </p:txBody>
      </p:sp>
      <p:sp>
        <p:nvSpPr>
          <p:cNvPr id="524" name="Google Shape;524;p8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6"/>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accent1"/>
                </a:solidFill>
              </a:rPr>
              <a:t>A poll by the National Sleep Foundation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
            </a:r>
            <a:r>
              <a:rPr i="1" lang="en" sz="1800">
                <a:solidFill>
                  <a:schemeClr val="accent1"/>
                </a:solidFill>
              </a:rPr>
              <a:t>(bit of a leap of faith?)</a:t>
            </a:r>
            <a:r>
              <a:rPr lang="en" sz="1800">
                <a:solidFill>
                  <a:schemeClr val="accent1"/>
                </a:solidFill>
              </a:rPr>
              <a:t>, a hypothesis test was conducted to evaluate if college students on average sleep </a:t>
            </a:r>
            <a:r>
              <a:rPr lang="en" sz="1800" u="sng">
                <a:solidFill>
                  <a:schemeClr val="accent1"/>
                </a:solidFill>
              </a:rPr>
              <a:t>less than</a:t>
            </a:r>
            <a:r>
              <a:rPr lang="en" sz="1800">
                <a:solidFill>
                  <a:schemeClr val="accent1"/>
                </a:solidFill>
              </a:rPr>
              <a:t> 7 hours per night. The p-value for this hypothesis test is 0.0485. Which of the following is correct?</a:t>
            </a:r>
            <a:endParaRPr sz="1800">
              <a:solidFill>
                <a:schemeClr val="accent1"/>
              </a:solidFill>
            </a:endParaRPr>
          </a:p>
          <a:p>
            <a:pPr indent="-342900" lvl="0" marL="457200" rtl="0" algn="l">
              <a:lnSpc>
                <a:spcPct val="115000"/>
              </a:lnSpc>
              <a:spcBef>
                <a:spcPts val="1000"/>
              </a:spcBef>
              <a:spcAft>
                <a:spcPts val="0"/>
              </a:spcAft>
              <a:buSzPts val="1800"/>
              <a:buAutoNum type="alphaLcParenR"/>
            </a:pPr>
            <a:r>
              <a:rPr lang="en" sz="1800"/>
              <a:t>Fail to reject </a:t>
            </a:r>
            <a:r>
              <a:rPr i="1" lang="en" sz="1800"/>
              <a:t>H</a:t>
            </a:r>
            <a:r>
              <a:rPr baseline="-25000" i="1" lang="en" sz="1800"/>
              <a:t>0</a:t>
            </a:r>
            <a:r>
              <a:rPr lang="en" sz="1800"/>
              <a:t>, the data provide convincing evidence that college students sleep less than 7 hours on average.</a:t>
            </a:r>
            <a:endParaRPr sz="1800"/>
          </a:p>
          <a:p>
            <a:pPr indent="-342900" lvl="0" marL="457200" rtl="0" algn="l">
              <a:lnSpc>
                <a:spcPct val="115000"/>
              </a:lnSpc>
              <a:spcBef>
                <a:spcPts val="0"/>
              </a:spcBef>
              <a:spcAft>
                <a:spcPts val="0"/>
              </a:spcAft>
              <a:buClr>
                <a:srgbClr val="FF9900"/>
              </a:buClr>
              <a:buSzPts val="1800"/>
              <a:buAutoNum type="alphaLcParenR"/>
            </a:pPr>
            <a:r>
              <a:rPr i="1" lang="en" sz="1800">
                <a:solidFill>
                  <a:srgbClr val="FF9900"/>
                </a:solidFill>
              </a:rPr>
              <a:t>Reject H</a:t>
            </a:r>
            <a:r>
              <a:rPr baseline="-25000" i="1" lang="en" sz="1800">
                <a:solidFill>
                  <a:srgbClr val="FF9900"/>
                </a:solidFill>
              </a:rPr>
              <a:t>0</a:t>
            </a:r>
            <a:r>
              <a:rPr i="1" lang="en" sz="1800">
                <a:solidFill>
                  <a:srgbClr val="FF9900"/>
                </a:solidFill>
              </a:rPr>
              <a:t>, the data provide convincing evidence that college students sleep less than 7 hours on average.</a:t>
            </a:r>
            <a:endParaRPr i="1" sz="1800">
              <a:solidFill>
                <a:srgbClr val="FF9900"/>
              </a:solidFill>
            </a:endParaRPr>
          </a:p>
          <a:p>
            <a:pPr indent="-342900" lvl="0" marL="457200" rtl="0" algn="l">
              <a:lnSpc>
                <a:spcPct val="115000"/>
              </a:lnSpc>
              <a:spcBef>
                <a:spcPts val="0"/>
              </a:spcBef>
              <a:spcAft>
                <a:spcPts val="0"/>
              </a:spcAft>
              <a:buSzPts val="1800"/>
              <a:buAutoNum type="alphaLcParenR"/>
            </a:pPr>
            <a:r>
              <a:rPr lang="en" sz="1800"/>
              <a:t>Reject </a:t>
            </a:r>
            <a:r>
              <a:rPr i="1" lang="en" sz="1800"/>
              <a:t>H</a:t>
            </a:r>
            <a:r>
              <a:rPr baseline="-25000" i="1" lang="en" sz="1800"/>
              <a:t>0</a:t>
            </a:r>
            <a:r>
              <a:rPr lang="en" sz="1800"/>
              <a:t>, the data prove that college students sleep more than 7 hours on average.</a:t>
            </a:r>
            <a:endParaRPr sz="1800"/>
          </a:p>
          <a:p>
            <a:pPr indent="-342900" lvl="0" marL="457200" rtl="0" algn="l">
              <a:lnSpc>
                <a:spcPct val="115000"/>
              </a:lnSpc>
              <a:spcBef>
                <a:spcPts val="0"/>
              </a:spcBef>
              <a:spcAft>
                <a:spcPts val="0"/>
              </a:spcAft>
              <a:buSzPts val="1800"/>
              <a:buAutoNum type="alphaLcParenR"/>
            </a:pPr>
            <a:r>
              <a:rPr lang="en" sz="1800"/>
              <a:t>Fail to reject </a:t>
            </a:r>
            <a:r>
              <a:rPr i="1" lang="en" sz="1800"/>
              <a:t>H</a:t>
            </a:r>
            <a:r>
              <a:rPr baseline="-25000" i="1" lang="en" sz="1800"/>
              <a:t>0</a:t>
            </a:r>
            <a:r>
              <a:rPr lang="en" sz="1800"/>
              <a:t>, the data do not provide convincing evidence that college students sleep less than 7 hours on average.</a:t>
            </a:r>
            <a:endParaRPr sz="1800"/>
          </a:p>
          <a:p>
            <a:pPr indent="-342900" lvl="0" marL="457200" rtl="0" algn="l">
              <a:lnSpc>
                <a:spcPct val="115000"/>
              </a:lnSpc>
              <a:spcBef>
                <a:spcPts val="0"/>
              </a:spcBef>
              <a:spcAft>
                <a:spcPts val="0"/>
              </a:spcAft>
              <a:buSzPts val="1800"/>
              <a:buAutoNum type="alphaLcParenR"/>
            </a:pPr>
            <a:r>
              <a:rPr lang="en" sz="1800"/>
              <a:t>Reject </a:t>
            </a:r>
            <a:r>
              <a:rPr i="1" lang="en" sz="1800"/>
              <a:t>H</a:t>
            </a:r>
            <a:r>
              <a:rPr baseline="-25000" i="1" lang="en" sz="1800"/>
              <a:t>0</a:t>
            </a:r>
            <a:r>
              <a:rPr lang="en" sz="1800"/>
              <a:t>, the data provide convincing evidence that college students in this sample sleep less than 7 hours on average.</a:t>
            </a:r>
            <a:endParaRPr sz="1800"/>
          </a:p>
        </p:txBody>
      </p:sp>
      <p:sp>
        <p:nvSpPr>
          <p:cNvPr id="530" name="Google Shape;530;p8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7"/>
          <p:cNvSpPr txBox="1"/>
          <p:nvPr>
            <p:ph idx="1" type="body"/>
          </p:nvPr>
        </p:nvSpPr>
        <p:spPr>
          <a:xfrm flipH="1">
            <a:off x="530050" y="1257075"/>
            <a:ext cx="7822200" cy="178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If the research question was “Do the data provide convincing evidence that the average amount of sleep college students get per night is </a:t>
            </a:r>
            <a:r>
              <a:rPr i="1" lang="en" sz="1800" u="sng">
                <a:solidFill>
                  <a:srgbClr val="FF9900"/>
                </a:solidFill>
              </a:rPr>
              <a:t>different</a:t>
            </a:r>
            <a:r>
              <a:rPr lang="en" sz="1800">
                <a:solidFill>
                  <a:srgbClr val="FF9900"/>
                </a:solidFill>
              </a:rPr>
              <a:t> </a:t>
            </a:r>
            <a:r>
              <a:rPr lang="en" sz="1800"/>
              <a:t>than the national average?”, the alternative hypothesis would be different</a:t>
            </a:r>
            <a:endParaRPr sz="1800"/>
          </a:p>
          <a:p>
            <a:pPr indent="457200" lvl="0" marL="0" rtl="0" algn="ctr">
              <a:lnSpc>
                <a:spcPct val="115000"/>
              </a:lnSpc>
              <a:spcBef>
                <a:spcPts val="1000"/>
              </a:spcBef>
              <a:spcAft>
                <a:spcPts val="0"/>
              </a:spcAft>
              <a:buClr>
                <a:schemeClr val="dk1"/>
              </a:buClr>
              <a:buSzPts val="1100"/>
              <a:buFont typeface="Arial"/>
              <a:buNone/>
            </a:pPr>
            <a:r>
              <a:rPr lang="en" sz="1800"/>
              <a:t>H</a:t>
            </a:r>
            <a:r>
              <a:rPr baseline="-25000" lang="en" sz="1800"/>
              <a:t>0</a:t>
            </a:r>
            <a:r>
              <a:rPr lang="en" sz="1800"/>
              <a:t>: µ = 7</a:t>
            </a:r>
            <a:endParaRPr sz="1800"/>
          </a:p>
          <a:p>
            <a:pPr indent="457200" lvl="0" marL="0" rtl="0" algn="ctr">
              <a:lnSpc>
                <a:spcPct val="115000"/>
              </a:lnSpc>
              <a:spcBef>
                <a:spcPts val="1000"/>
              </a:spcBef>
              <a:spcAft>
                <a:spcPts val="1000"/>
              </a:spcAft>
              <a:buNone/>
            </a:pPr>
            <a:r>
              <a:rPr lang="en" sz="1800"/>
              <a:t>H</a:t>
            </a:r>
            <a:r>
              <a:rPr baseline="-25000" lang="en" sz="1800"/>
              <a:t>A</a:t>
            </a:r>
            <a:r>
              <a:rPr lang="en" sz="1800"/>
              <a:t>: µ </a:t>
            </a:r>
            <a:r>
              <a:rPr lang="en" sz="1800">
                <a:solidFill>
                  <a:srgbClr val="FF9900"/>
                </a:solidFill>
              </a:rPr>
              <a:t>≠</a:t>
            </a:r>
            <a:r>
              <a:rPr lang="en" sz="1800"/>
              <a:t> 7</a:t>
            </a:r>
            <a:endParaRPr sz="1800"/>
          </a:p>
        </p:txBody>
      </p:sp>
      <p:sp>
        <p:nvSpPr>
          <p:cNvPr id="536" name="Google Shape;536;p87"/>
          <p:cNvSpPr txBox="1"/>
          <p:nvPr>
            <p:ph type="title"/>
          </p:nvPr>
        </p:nvSpPr>
        <p:spPr>
          <a:xfrm>
            <a:off x="377300" y="2553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Two-sided hypothesis testing with p-values</a:t>
            </a:r>
            <a:endParaRPr>
              <a:solidFill>
                <a:schemeClr val="accen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8"/>
          <p:cNvSpPr txBox="1"/>
          <p:nvPr>
            <p:ph idx="1" type="body"/>
          </p:nvPr>
        </p:nvSpPr>
        <p:spPr>
          <a:xfrm flipH="1">
            <a:off x="533400" y="3418275"/>
            <a:ext cx="7822200" cy="1143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Hence the p-value would change as well:</a:t>
            </a:r>
            <a:endParaRPr sz="2000"/>
          </a:p>
        </p:txBody>
      </p:sp>
      <p:sp>
        <p:nvSpPr>
          <p:cNvPr id="542" name="Google Shape;542;p88"/>
          <p:cNvSpPr txBox="1"/>
          <p:nvPr>
            <p:ph idx="1" type="body"/>
          </p:nvPr>
        </p:nvSpPr>
        <p:spPr>
          <a:xfrm flipH="1">
            <a:off x="530050" y="1257075"/>
            <a:ext cx="7822200" cy="178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If the research question was “Do the data provide convincing evidence that the average amount of sleep college students get per night is </a:t>
            </a:r>
            <a:r>
              <a:rPr i="1" lang="en" sz="1800" u="sng">
                <a:solidFill>
                  <a:srgbClr val="FF9900"/>
                </a:solidFill>
              </a:rPr>
              <a:t>different</a:t>
            </a:r>
            <a:r>
              <a:rPr lang="en" sz="1800">
                <a:solidFill>
                  <a:srgbClr val="FF9900"/>
                </a:solidFill>
              </a:rPr>
              <a:t> </a:t>
            </a:r>
            <a:r>
              <a:rPr lang="en" sz="1800"/>
              <a:t>than the national average?”, the alternative hypothesis would be different</a:t>
            </a:r>
            <a:endParaRPr sz="1800"/>
          </a:p>
          <a:p>
            <a:pPr indent="457200" lvl="0" marL="0" rtl="0" algn="ctr">
              <a:lnSpc>
                <a:spcPct val="115000"/>
              </a:lnSpc>
              <a:spcBef>
                <a:spcPts val="1000"/>
              </a:spcBef>
              <a:spcAft>
                <a:spcPts val="0"/>
              </a:spcAft>
              <a:buClr>
                <a:schemeClr val="dk1"/>
              </a:buClr>
              <a:buSzPts val="1100"/>
              <a:buFont typeface="Arial"/>
              <a:buNone/>
            </a:pPr>
            <a:r>
              <a:rPr lang="en" sz="1800"/>
              <a:t>H</a:t>
            </a:r>
            <a:r>
              <a:rPr baseline="-25000" lang="en" sz="1800"/>
              <a:t>0</a:t>
            </a:r>
            <a:r>
              <a:rPr lang="en" sz="1800"/>
              <a:t>: µ = 7</a:t>
            </a:r>
            <a:endParaRPr sz="1800"/>
          </a:p>
          <a:p>
            <a:pPr indent="457200" lvl="0" marL="0" rtl="0" algn="ctr">
              <a:lnSpc>
                <a:spcPct val="115000"/>
              </a:lnSpc>
              <a:spcBef>
                <a:spcPts val="1000"/>
              </a:spcBef>
              <a:spcAft>
                <a:spcPts val="1000"/>
              </a:spcAft>
              <a:buNone/>
            </a:pPr>
            <a:r>
              <a:rPr lang="en" sz="1800"/>
              <a:t>H</a:t>
            </a:r>
            <a:r>
              <a:rPr baseline="-25000" lang="en" sz="1800"/>
              <a:t>A</a:t>
            </a:r>
            <a:r>
              <a:rPr lang="en" sz="1800"/>
              <a:t>: µ </a:t>
            </a:r>
            <a:r>
              <a:rPr lang="en" sz="1800">
                <a:solidFill>
                  <a:srgbClr val="FF9900"/>
                </a:solidFill>
              </a:rPr>
              <a:t>≠</a:t>
            </a:r>
            <a:r>
              <a:rPr lang="en" sz="1800"/>
              <a:t> 7</a:t>
            </a:r>
            <a:endParaRPr sz="1800"/>
          </a:p>
        </p:txBody>
      </p:sp>
      <p:sp>
        <p:nvSpPr>
          <p:cNvPr id="543" name="Google Shape;543;p88"/>
          <p:cNvSpPr txBox="1"/>
          <p:nvPr>
            <p:ph type="title"/>
          </p:nvPr>
        </p:nvSpPr>
        <p:spPr>
          <a:xfrm>
            <a:off x="377300" y="2553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Two-sided hypothesis testing with p-values</a:t>
            </a:r>
            <a:endParaRPr>
              <a:solidFill>
                <a:schemeClr val="accent1"/>
              </a:solidFill>
            </a:endParaRPr>
          </a:p>
        </p:txBody>
      </p:sp>
      <p:pic>
        <p:nvPicPr>
          <p:cNvPr id="544" name="Google Shape;544;p88"/>
          <p:cNvPicPr preferRelativeResize="0"/>
          <p:nvPr/>
        </p:nvPicPr>
        <p:blipFill>
          <a:blip r:embed="rId3">
            <a:alphaModFix/>
          </a:blip>
          <a:stretch>
            <a:fillRect/>
          </a:stretch>
        </p:blipFill>
        <p:spPr>
          <a:xfrm>
            <a:off x="377300" y="4107750"/>
            <a:ext cx="7822200" cy="270405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9"/>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Choosing a significance level for a test is important in many contexts, and the traditional level is 0.05. However, it is often helpful to adjust the significance level based on the application. </a:t>
            </a:r>
            <a:endParaRPr sz="2000"/>
          </a:p>
          <a:p>
            <a:pPr indent="-355600" lvl="0" marL="457200" rtl="0" algn="l">
              <a:lnSpc>
                <a:spcPct val="115000"/>
              </a:lnSpc>
              <a:spcBef>
                <a:spcPts val="0"/>
              </a:spcBef>
              <a:spcAft>
                <a:spcPts val="0"/>
              </a:spcAft>
              <a:buSzPts val="2000"/>
              <a:buChar char="●"/>
            </a:pPr>
            <a:r>
              <a:rPr lang="en" sz="2000"/>
              <a:t>We may select a level that is smaller or larger than 0.05 depending on the consequences of any conclusions reached from the test.</a:t>
            </a:r>
            <a:endParaRPr sz="2000"/>
          </a:p>
          <a:p>
            <a:pPr indent="-355600" lvl="0" marL="457200" rtl="0" algn="l">
              <a:lnSpc>
                <a:spcPct val="115000"/>
              </a:lnSpc>
              <a:spcBef>
                <a:spcPts val="0"/>
              </a:spcBef>
              <a:spcAft>
                <a:spcPts val="0"/>
              </a:spcAft>
              <a:buSzPts val="2000"/>
              <a:buChar char="●"/>
            </a:pPr>
            <a:r>
              <a:rPr lang="en" sz="2000"/>
              <a:t>If making a Type 1 Error is dangerous or especially costly, we should choose a small significance level (e.g. 0.01). Under this scenario we want to be very cautious about rejecting the null hypothesis, so we demand very strong evidence favoring H</a:t>
            </a:r>
            <a:r>
              <a:rPr baseline="-25000" lang="en" sz="2000"/>
              <a:t>A</a:t>
            </a:r>
            <a:r>
              <a:rPr lang="en" sz="2000"/>
              <a:t> before we would reject H</a:t>
            </a:r>
            <a:r>
              <a:rPr baseline="-25000" lang="en" sz="2000"/>
              <a:t>0</a:t>
            </a:r>
            <a:r>
              <a:rPr lang="en" sz="2000"/>
              <a:t>.</a:t>
            </a:r>
            <a:endParaRPr sz="2000"/>
          </a:p>
          <a:p>
            <a:pPr indent="-355600" lvl="0" marL="457200" rtl="0" algn="l">
              <a:lnSpc>
                <a:spcPct val="115000"/>
              </a:lnSpc>
              <a:spcBef>
                <a:spcPts val="0"/>
              </a:spcBef>
              <a:spcAft>
                <a:spcPts val="0"/>
              </a:spcAft>
              <a:buSzPts val="2000"/>
              <a:buChar char="●"/>
            </a:pPr>
            <a:r>
              <a:rPr lang="en" sz="2000"/>
              <a:t>If a Type 2 Error is relatively more dangerous or much more costly than a Type 1 Error, then we should choose a higher significance level (e.g. 0.10). Here we want to be cautious about failing to reject H</a:t>
            </a:r>
            <a:r>
              <a:rPr baseline="-25000" lang="en" sz="2000"/>
              <a:t>0</a:t>
            </a:r>
            <a:r>
              <a:rPr lang="en" sz="2000"/>
              <a:t> when the null is actually false.</a:t>
            </a:r>
            <a:endParaRPr sz="2000"/>
          </a:p>
        </p:txBody>
      </p:sp>
      <p:sp>
        <p:nvSpPr>
          <p:cNvPr id="550" name="Google Shape;550;p8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Choosing a significance level</a:t>
            </a:r>
            <a:endParaRPr>
              <a:solidFill>
                <a:schemeClr val="accen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0"/>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400"/>
          </a:p>
          <a:p>
            <a:pPr indent="0" lvl="0" marL="0" rtl="0" algn="l">
              <a:lnSpc>
                <a:spcPct val="115000"/>
              </a:lnSpc>
              <a:spcBef>
                <a:spcPts val="1000"/>
              </a:spcBef>
              <a:spcAft>
                <a:spcPts val="0"/>
              </a:spcAft>
              <a:buNone/>
            </a:pPr>
            <a:r>
              <a:t/>
            </a:r>
            <a:endParaRPr sz="2400"/>
          </a:p>
          <a:p>
            <a:pPr indent="0" lvl="0" marL="0" rtl="0" algn="l">
              <a:lnSpc>
                <a:spcPct val="115000"/>
              </a:lnSpc>
              <a:spcBef>
                <a:spcPts val="1000"/>
              </a:spcBef>
              <a:spcAft>
                <a:spcPts val="0"/>
              </a:spcAft>
              <a:buNone/>
            </a:pPr>
            <a:r>
              <a:t/>
            </a:r>
            <a:endParaRPr sz="2400"/>
          </a:p>
          <a:p>
            <a:pPr indent="0" lvl="0" marL="0" rtl="0" algn="l">
              <a:lnSpc>
                <a:spcPct val="115000"/>
              </a:lnSpc>
              <a:spcBef>
                <a:spcPts val="1000"/>
              </a:spcBef>
              <a:spcAft>
                <a:spcPts val="1000"/>
              </a:spcAft>
              <a:buNone/>
            </a:pPr>
            <a:r>
              <a:rPr i="1" lang="en" sz="2400"/>
              <a:t>the next two slides provide a brief summary of</a:t>
            </a:r>
            <a:br>
              <a:rPr i="1" lang="en" sz="2400"/>
            </a:br>
            <a:r>
              <a:rPr i="1" lang="en" sz="2400"/>
              <a:t>hypothesis testing...</a:t>
            </a:r>
            <a:endParaRPr i="1"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Recap: Hypothesis testing framework</a:t>
            </a:r>
            <a:endParaRPr sz="3500">
              <a:solidFill>
                <a:schemeClr val="accent1"/>
              </a:solidFill>
            </a:endParaRPr>
          </a:p>
        </p:txBody>
      </p:sp>
      <p:sp>
        <p:nvSpPr>
          <p:cNvPr id="561" name="Google Shape;561;p91"/>
          <p:cNvSpPr txBox="1"/>
          <p:nvPr>
            <p:ph idx="1" type="body"/>
          </p:nvPr>
        </p:nvSpPr>
        <p:spPr>
          <a:xfrm flipH="1">
            <a:off x="457075" y="1143000"/>
            <a:ext cx="8229600" cy="4326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eriod"/>
            </a:pPr>
            <a:r>
              <a:rPr lang="en" sz="2400"/>
              <a:t>Set the hypotheses.</a:t>
            </a:r>
            <a:endParaRPr sz="2400"/>
          </a:p>
          <a:p>
            <a:pPr indent="-381000" lvl="0" marL="457200" rtl="0" algn="l">
              <a:lnSpc>
                <a:spcPct val="115000"/>
              </a:lnSpc>
              <a:spcBef>
                <a:spcPts val="1000"/>
              </a:spcBef>
              <a:spcAft>
                <a:spcPts val="0"/>
              </a:spcAft>
              <a:buSzPts val="2400"/>
              <a:buAutoNum type="arabicPeriod"/>
            </a:pPr>
            <a:r>
              <a:rPr lang="en" sz="2400"/>
              <a:t>Check assumptions and conditions.</a:t>
            </a:r>
            <a:endParaRPr sz="2400"/>
          </a:p>
          <a:p>
            <a:pPr indent="-381000" lvl="0" marL="457200" rtl="0" algn="l">
              <a:lnSpc>
                <a:spcPct val="115000"/>
              </a:lnSpc>
              <a:spcBef>
                <a:spcPts val="1000"/>
              </a:spcBef>
              <a:spcAft>
                <a:spcPts val="0"/>
              </a:spcAft>
              <a:buSzPts val="2400"/>
              <a:buAutoNum type="arabicPeriod"/>
            </a:pPr>
            <a:r>
              <a:rPr lang="en" sz="2400"/>
              <a:t>Calculate a </a:t>
            </a:r>
            <a:r>
              <a:rPr i="1" lang="en" sz="2400">
                <a:solidFill>
                  <a:schemeClr val="accent1"/>
                </a:solidFill>
              </a:rPr>
              <a:t>test statistic</a:t>
            </a:r>
            <a:r>
              <a:rPr lang="en" sz="2400"/>
              <a:t> and a p-value.</a:t>
            </a:r>
            <a:endParaRPr sz="2400"/>
          </a:p>
          <a:p>
            <a:pPr indent="-381000" lvl="0" marL="457200" rtl="0" algn="l">
              <a:lnSpc>
                <a:spcPct val="115000"/>
              </a:lnSpc>
              <a:spcBef>
                <a:spcPts val="1000"/>
              </a:spcBef>
              <a:spcAft>
                <a:spcPts val="1000"/>
              </a:spcAft>
              <a:buSzPts val="2400"/>
              <a:buAutoNum type="arabicPeriod"/>
            </a:pPr>
            <a:r>
              <a:rPr lang="en" sz="2400"/>
              <a:t>Make a decision, and interpret it in context of the research question.</a:t>
            </a:r>
            <a:endParaRPr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2"/>
          <p:cNvSpPr txBox="1"/>
          <p:nvPr>
            <p:ph idx="1" type="body"/>
          </p:nvPr>
        </p:nvSpPr>
        <p:spPr>
          <a:xfrm flipH="1">
            <a:off x="457137" y="1252650"/>
            <a:ext cx="8229600" cy="432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1. Set the hypotheses</a:t>
            </a:r>
            <a:endParaRPr sz="1800"/>
          </a:p>
          <a:p>
            <a:pPr indent="-342900" lvl="0" marL="914400" rtl="0" algn="l">
              <a:lnSpc>
                <a:spcPct val="115000"/>
              </a:lnSpc>
              <a:spcBef>
                <a:spcPts val="1000"/>
              </a:spcBef>
              <a:spcAft>
                <a:spcPts val="0"/>
              </a:spcAft>
              <a:buSzPts val="1800"/>
              <a:buChar char="●"/>
            </a:pPr>
            <a:r>
              <a:rPr i="1" lang="en" sz="1800"/>
              <a:t>H</a:t>
            </a:r>
            <a:r>
              <a:rPr baseline="-25000" i="1" lang="en" sz="1800"/>
              <a:t>0</a:t>
            </a:r>
            <a:r>
              <a:rPr lang="en" sz="1800"/>
              <a:t>: </a:t>
            </a:r>
            <a:r>
              <a:rPr i="1" lang="en" sz="1800"/>
              <a:t>µ</a:t>
            </a:r>
            <a:r>
              <a:rPr lang="en" sz="1800"/>
              <a:t> = null value</a:t>
            </a:r>
            <a:endParaRPr sz="1800"/>
          </a:p>
          <a:p>
            <a:pPr indent="-342900" lvl="0" marL="914400" rtl="0" algn="l">
              <a:lnSpc>
                <a:spcPct val="115000"/>
              </a:lnSpc>
              <a:spcBef>
                <a:spcPts val="0"/>
              </a:spcBef>
              <a:spcAft>
                <a:spcPts val="0"/>
              </a:spcAft>
              <a:buSzPts val="1800"/>
              <a:buChar char="●"/>
            </a:pPr>
            <a:r>
              <a:rPr i="1" lang="en" sz="1800"/>
              <a:t>H</a:t>
            </a:r>
            <a:r>
              <a:rPr baseline="-25000" i="1" lang="en" sz="1800"/>
              <a:t>A</a:t>
            </a:r>
            <a:r>
              <a:rPr lang="en" sz="1800"/>
              <a:t>: </a:t>
            </a:r>
            <a:r>
              <a:rPr i="1" lang="en" sz="1800"/>
              <a:t>µ</a:t>
            </a:r>
            <a:r>
              <a:rPr lang="en" sz="1800"/>
              <a:t> &lt; or &gt; or ≠ null value     </a:t>
            </a:r>
            <a:endParaRPr sz="1800"/>
          </a:p>
          <a:p>
            <a:pPr indent="0" lvl="0" marL="0" rtl="0" algn="l">
              <a:lnSpc>
                <a:spcPct val="115000"/>
              </a:lnSpc>
              <a:spcBef>
                <a:spcPts val="1000"/>
              </a:spcBef>
              <a:spcAft>
                <a:spcPts val="0"/>
              </a:spcAft>
              <a:buNone/>
            </a:pPr>
            <a:r>
              <a:rPr lang="en" sz="1800"/>
              <a:t>2. Calculate the point estimate</a:t>
            </a:r>
            <a:endParaRPr sz="1800"/>
          </a:p>
          <a:p>
            <a:pPr indent="0" lvl="0" marL="0" rtl="0" algn="l">
              <a:lnSpc>
                <a:spcPct val="115000"/>
              </a:lnSpc>
              <a:spcBef>
                <a:spcPts val="1000"/>
              </a:spcBef>
              <a:spcAft>
                <a:spcPts val="0"/>
              </a:spcAft>
              <a:buNone/>
            </a:pPr>
            <a:r>
              <a:rPr lang="en" sz="1800"/>
              <a:t>3. Check assumptions and conditions</a:t>
            </a:r>
            <a:endParaRPr sz="1800"/>
          </a:p>
          <a:p>
            <a:pPr indent="-342900" lvl="0" marL="914400" rtl="0" algn="l">
              <a:lnSpc>
                <a:spcPct val="115000"/>
              </a:lnSpc>
              <a:spcBef>
                <a:spcPts val="1000"/>
              </a:spcBef>
              <a:spcAft>
                <a:spcPts val="0"/>
              </a:spcAft>
              <a:buSzPts val="1800"/>
              <a:buChar char="●"/>
            </a:pPr>
            <a:r>
              <a:rPr lang="en" sz="1800"/>
              <a:t>Independence: random sample/assignment, 10% condition when sampling without replacement</a:t>
            </a:r>
            <a:endParaRPr sz="1800"/>
          </a:p>
          <a:p>
            <a:pPr indent="-342900" lvl="0" marL="914400" rtl="0" algn="l">
              <a:lnSpc>
                <a:spcPct val="115000"/>
              </a:lnSpc>
              <a:spcBef>
                <a:spcPts val="0"/>
              </a:spcBef>
              <a:spcAft>
                <a:spcPts val="0"/>
              </a:spcAft>
              <a:buSzPts val="1800"/>
              <a:buChar char="●"/>
            </a:pPr>
            <a:r>
              <a:rPr lang="en" sz="1800"/>
              <a:t>Normality: nearly normal population or </a:t>
            </a:r>
            <a:r>
              <a:rPr i="1" lang="en" sz="1800"/>
              <a:t>n</a:t>
            </a:r>
            <a:r>
              <a:rPr lang="en" sz="1800"/>
              <a:t> ≥ 30, no extreme skew -- or use the </a:t>
            </a:r>
            <a:r>
              <a:rPr i="1" lang="en" sz="1800"/>
              <a:t>t</a:t>
            </a:r>
            <a:r>
              <a:rPr lang="en" sz="1800"/>
              <a:t> distribution (Ch 5)</a:t>
            </a:r>
            <a:endParaRPr sz="1800"/>
          </a:p>
          <a:p>
            <a:pPr indent="0" lvl="0" marL="0" rtl="0" algn="l">
              <a:lnSpc>
                <a:spcPct val="115000"/>
              </a:lnSpc>
              <a:spcBef>
                <a:spcPts val="1000"/>
              </a:spcBef>
              <a:spcAft>
                <a:spcPts val="0"/>
              </a:spcAft>
              <a:buNone/>
            </a:pPr>
            <a:r>
              <a:rPr lang="en" sz="1800"/>
              <a:t>4. Calculate a </a:t>
            </a:r>
            <a:r>
              <a:rPr i="1" lang="en" sz="1800">
                <a:solidFill>
                  <a:schemeClr val="accent1"/>
                </a:solidFill>
              </a:rPr>
              <a:t>test statistic</a:t>
            </a:r>
            <a:r>
              <a:rPr lang="en" sz="1800"/>
              <a:t> and a p-value (draw a picture!)</a:t>
            </a:r>
            <a:endParaRPr sz="1800"/>
          </a:p>
          <a:p>
            <a:pPr indent="0" lvl="0" marL="0" rtl="0" algn="l">
              <a:lnSpc>
                <a:spcPct val="115000"/>
              </a:lnSpc>
              <a:spcBef>
                <a:spcPts val="1000"/>
              </a:spcBef>
              <a:spcAft>
                <a:spcPts val="0"/>
              </a:spcAft>
              <a:buNone/>
            </a:pPr>
            <a:r>
              <a:t/>
            </a:r>
            <a:endParaRPr sz="1800"/>
          </a:p>
          <a:p>
            <a:pPr indent="0" lvl="0" marL="0" rtl="0" algn="l">
              <a:lnSpc>
                <a:spcPct val="115000"/>
              </a:lnSpc>
              <a:spcBef>
                <a:spcPts val="1000"/>
              </a:spcBef>
              <a:spcAft>
                <a:spcPts val="0"/>
              </a:spcAft>
              <a:buNone/>
            </a:pPr>
            <a:r>
              <a:rPr lang="en" sz="1800"/>
              <a:t>5. Make a decision, and interpret it in context</a:t>
            </a:r>
            <a:endParaRPr sz="1800"/>
          </a:p>
          <a:p>
            <a:pPr indent="-342900" lvl="0" marL="457200" rtl="0" algn="l">
              <a:lnSpc>
                <a:spcPct val="115000"/>
              </a:lnSpc>
              <a:spcBef>
                <a:spcPts val="1000"/>
              </a:spcBef>
              <a:spcAft>
                <a:spcPts val="0"/>
              </a:spcAft>
              <a:buSzPts val="1800"/>
              <a:buChar char="●"/>
            </a:pPr>
            <a:r>
              <a:rPr lang="en" sz="1800"/>
              <a:t>If p-value &lt; </a:t>
            </a:r>
            <a:r>
              <a:rPr i="1" lang="en" sz="1800"/>
              <a:t>α</a:t>
            </a:r>
            <a:r>
              <a:rPr lang="en" sz="1800"/>
              <a:t>, reject </a:t>
            </a:r>
            <a:r>
              <a:rPr i="1" lang="en" sz="1800"/>
              <a:t>H</a:t>
            </a:r>
            <a:r>
              <a:rPr baseline="-25000" i="1" lang="en" sz="1800"/>
              <a:t>0</a:t>
            </a:r>
            <a:r>
              <a:rPr lang="en" sz="1800"/>
              <a:t>, data provide evidence for </a:t>
            </a:r>
            <a:r>
              <a:rPr i="1" lang="en" sz="1800"/>
              <a:t>H</a:t>
            </a:r>
            <a:r>
              <a:rPr baseline="-25000" i="1" lang="en" sz="1800"/>
              <a:t>A</a:t>
            </a:r>
            <a:endParaRPr baseline="-25000" i="1" sz="1800"/>
          </a:p>
          <a:p>
            <a:pPr indent="-342900" lvl="0" marL="457200" rtl="0" algn="l">
              <a:lnSpc>
                <a:spcPct val="115000"/>
              </a:lnSpc>
              <a:spcBef>
                <a:spcPts val="0"/>
              </a:spcBef>
              <a:spcAft>
                <a:spcPts val="0"/>
              </a:spcAft>
              <a:buSzPts val="1800"/>
              <a:buChar char="●"/>
            </a:pPr>
            <a:r>
              <a:rPr lang="en" sz="1800"/>
              <a:t>If p-value &gt; </a:t>
            </a:r>
            <a:r>
              <a:rPr i="1" lang="en" sz="1800"/>
              <a:t>α</a:t>
            </a:r>
            <a:r>
              <a:rPr lang="en" sz="1800"/>
              <a:t>, do not reject </a:t>
            </a:r>
            <a:r>
              <a:rPr i="1" lang="en" sz="1800"/>
              <a:t>H</a:t>
            </a:r>
            <a:r>
              <a:rPr baseline="-25000" i="1" lang="en" sz="1800"/>
              <a:t>0</a:t>
            </a:r>
            <a:r>
              <a:rPr lang="en" sz="1800"/>
              <a:t>, data do not provide evidence for </a:t>
            </a:r>
            <a:r>
              <a:rPr i="1" lang="en" sz="1800"/>
              <a:t>H</a:t>
            </a:r>
            <a:r>
              <a:rPr baseline="-25000" i="1" lang="en" sz="1800"/>
              <a:t>A</a:t>
            </a:r>
            <a:endParaRPr baseline="-25000" i="1" sz="1800"/>
          </a:p>
        </p:txBody>
      </p:sp>
      <p:sp>
        <p:nvSpPr>
          <p:cNvPr id="567" name="Google Shape;567;p92"/>
          <p:cNvSpPr txBox="1"/>
          <p:nvPr>
            <p:ph type="title"/>
          </p:nvPr>
        </p:nvSpPr>
        <p:spPr>
          <a:xfrm>
            <a:off x="457263" y="109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Hypothesis testing for a population mean</a:t>
            </a:r>
            <a:endParaRPr>
              <a:solidFill>
                <a:schemeClr val="accent1"/>
              </a:solidFill>
            </a:endParaRPr>
          </a:p>
        </p:txBody>
      </p:sp>
      <p:pic>
        <p:nvPicPr>
          <p:cNvPr id="568" name="Google Shape;568;p92"/>
          <p:cNvPicPr preferRelativeResize="0"/>
          <p:nvPr/>
        </p:nvPicPr>
        <p:blipFill>
          <a:blip r:embed="rId3">
            <a:alphaModFix/>
          </a:blip>
          <a:stretch>
            <a:fillRect/>
          </a:stretch>
        </p:blipFill>
        <p:spPr>
          <a:xfrm>
            <a:off x="3194747" y="5128875"/>
            <a:ext cx="2769950" cy="60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2"/>
          <p:cNvSpPr txBox="1"/>
          <p:nvPr>
            <p:ph idx="1" type="body"/>
          </p:nvPr>
        </p:nvSpPr>
        <p:spPr>
          <a:xfrm flipH="1">
            <a:off x="457200" y="1143000"/>
            <a:ext cx="8229600" cy="519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solidFill>
                  <a:srgbClr val="000000"/>
                </a:solidFill>
              </a:rPr>
              <a:t>We start with a </a:t>
            </a:r>
            <a:r>
              <a:rPr i="1" lang="en" sz="2000">
                <a:solidFill>
                  <a:schemeClr val="accent1"/>
                </a:solidFill>
              </a:rPr>
              <a:t>null hypothesis </a:t>
            </a:r>
            <a:r>
              <a:rPr lang="en" sz="2000">
                <a:solidFill>
                  <a:schemeClr val="accent1"/>
                </a:solidFill>
              </a:rPr>
              <a:t>(</a:t>
            </a:r>
            <a:r>
              <a:rPr i="1" lang="en" sz="2000">
                <a:solidFill>
                  <a:schemeClr val="accent1"/>
                </a:solidFill>
              </a:rPr>
              <a:t>H</a:t>
            </a:r>
            <a:r>
              <a:rPr baseline="-25000" i="1" lang="en" sz="2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0" lvl="0" marL="0" rtl="0" algn="l">
              <a:lnSpc>
                <a:spcPct val="115000"/>
              </a:lnSpc>
              <a:spcBef>
                <a:spcPts val="1000"/>
              </a:spcBef>
              <a:spcAft>
                <a:spcPts val="0"/>
              </a:spcAft>
              <a:buNone/>
            </a:pPr>
            <a:r>
              <a:t/>
            </a:r>
            <a:endParaRPr sz="2000">
              <a:solidFill>
                <a:srgbClr val="000000"/>
              </a:solidFill>
            </a:endParaRPr>
          </a:p>
        </p:txBody>
      </p:sp>
      <p:sp>
        <p:nvSpPr>
          <p:cNvPr id="94" name="Google Shape;94;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3"/>
          <p:cNvSpPr txBox="1"/>
          <p:nvPr>
            <p:ph idx="1" type="body"/>
          </p:nvPr>
        </p:nvSpPr>
        <p:spPr>
          <a:xfrm flipH="1">
            <a:off x="457200" y="1143000"/>
            <a:ext cx="8229600" cy="519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solidFill>
                  <a:srgbClr val="000000"/>
                </a:solidFill>
              </a:rPr>
              <a:t>We start with a </a:t>
            </a:r>
            <a:r>
              <a:rPr i="1" lang="en" sz="2000">
                <a:solidFill>
                  <a:schemeClr val="accent1"/>
                </a:solidFill>
              </a:rPr>
              <a:t>null hypothesis </a:t>
            </a:r>
            <a:r>
              <a:rPr lang="en" sz="2000">
                <a:solidFill>
                  <a:schemeClr val="accent1"/>
                </a:solidFill>
              </a:rPr>
              <a:t>(</a:t>
            </a:r>
            <a:r>
              <a:rPr i="1" lang="en" sz="2000">
                <a:solidFill>
                  <a:schemeClr val="accent1"/>
                </a:solidFill>
              </a:rPr>
              <a:t>H</a:t>
            </a:r>
            <a:r>
              <a:rPr baseline="-25000" i="1" lang="en" sz="2000">
                <a:solidFill>
                  <a:schemeClr val="accent1"/>
                </a:solidFill>
              </a:rPr>
              <a:t>0</a:t>
            </a:r>
            <a:r>
              <a:rPr lang="en" sz="2000">
                <a:solidFill>
                  <a:schemeClr val="accent1"/>
                </a:solidFill>
              </a:rPr>
              <a:t>)</a:t>
            </a:r>
            <a:r>
              <a:rPr lang="en" sz="2000">
                <a:solidFill>
                  <a:srgbClr val="000000"/>
                </a:solidFill>
              </a:rPr>
              <a:t> that represents the status quo.</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We also have an </a:t>
            </a:r>
            <a:r>
              <a:rPr i="1" lang="en" sz="2000">
                <a:solidFill>
                  <a:schemeClr val="accent1"/>
                </a:solidFill>
              </a:rPr>
              <a:t>alternative hypothesis </a:t>
            </a:r>
            <a:r>
              <a:rPr lang="en" sz="2000">
                <a:solidFill>
                  <a:schemeClr val="accent1"/>
                </a:solidFill>
              </a:rPr>
              <a:t>(</a:t>
            </a:r>
            <a:r>
              <a:rPr i="1" lang="en" sz="2000">
                <a:solidFill>
                  <a:schemeClr val="accent1"/>
                </a:solidFill>
              </a:rPr>
              <a:t>H</a:t>
            </a:r>
            <a:r>
              <a:rPr baseline="-25000" i="1" lang="en" sz="2000">
                <a:solidFill>
                  <a:schemeClr val="accent1"/>
                </a:solidFill>
              </a:rPr>
              <a:t>A</a:t>
            </a:r>
            <a:r>
              <a:rPr lang="en" sz="2000">
                <a:solidFill>
                  <a:schemeClr val="accent1"/>
                </a:solidFill>
              </a:rPr>
              <a:t>)</a:t>
            </a:r>
            <a:r>
              <a:rPr lang="en" sz="2000">
                <a:solidFill>
                  <a:srgbClr val="000000"/>
                </a:solidFill>
              </a:rPr>
              <a:t> that represents our research question, i.e. what we're testing for.</a:t>
            </a:r>
            <a:endParaRPr sz="2000">
              <a:solidFill>
                <a:srgbClr val="000000"/>
              </a:solidFill>
            </a:endParaRPr>
          </a:p>
          <a:p>
            <a:pPr indent="0" lvl="0" marL="0" rtl="0" algn="l">
              <a:lnSpc>
                <a:spcPct val="115000"/>
              </a:lnSpc>
              <a:spcBef>
                <a:spcPts val="1000"/>
              </a:spcBef>
              <a:spcAft>
                <a:spcPts val="0"/>
              </a:spcAft>
              <a:buNone/>
            </a:pPr>
            <a:r>
              <a:t/>
            </a:r>
            <a:endParaRPr sz="2000">
              <a:solidFill>
                <a:srgbClr val="000000"/>
              </a:solidFill>
            </a:endParaRPr>
          </a:p>
        </p:txBody>
      </p:sp>
      <p:sp>
        <p:nvSpPr>
          <p:cNvPr id="100" name="Google Shape;100;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chemeClr val="accent1"/>
                </a:solidFill>
              </a:rPr>
              <a:t>Recap: hypothesis testing framework</a:t>
            </a:r>
            <a:endParaRPr sz="35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