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72e17bb7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72e17bb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b066a1b_0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b066a1b_0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b066a1b_0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b066a1b_0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b066a1b_0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b066a1b_0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b066a1b_0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b066a1b_0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b066a1b_0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b066a1b_0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b066a1b_0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b066a1b_0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b066a1b_0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b066a1b_0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72e17bb70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72e17bb7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72e17bb70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72e17bb7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72e17bb70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72e17bb7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5e85cae5a4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5e85cae5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5e85cae5a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e85cae5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5e85cae5a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e85cae5a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5e85cae5a4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5e85cae5a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5e85cae5a4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5e85cae5a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5e85cae5a4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5e85cae5a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e85cae5a4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e85cae5a4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e85cae5a4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e85cae5a4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5e85cae5a4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5e85cae5a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e85cae5a4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5e85cae5a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9b066a1b_0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9b066a1b_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5e85cae5a4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e85cae5a4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5e85cae5a4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5e85cae5a4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5e85cae5a4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5e85cae5a4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5e85cae5a4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5e85cae5a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5e85cae5a4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5e85cae5a4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5e85cae5a4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5e85cae5a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5e85cae5a4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e85cae5a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5e85cae5a4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5e85cae5a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e85cae5a4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e85cae5a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5e85cae5a4_0_2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e85cae5a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b066a1b_0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b066a1b_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5e85cae5a4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e85cae5a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9b135fca_0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9b135fca_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9b135fca_0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9b135fca_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72e17bb70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72e17bb7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9b135fca_0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9b135fca_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9b135fca_0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9b135fca_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9b135fca_01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9b135fca_0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9b135fca_0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9b135fca_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9b135fca_0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9b135fca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9b135fca_0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9b135fca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72e17bb70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72e17bb7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5e85cae5a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5e85cae5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5e85cae5a4_0_26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5e85cae5a4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9b066a1b_0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29b066a1b_0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9b066a1b_0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9b066a1b_0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9b135fca_0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9b135fca_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72e17bb70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72e17bb7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72e17bb70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72e17bb7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72e17bb70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72e17bb7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72e17bb70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72e17bb70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72e17bb70_0_1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72e17bb7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b066a1b_0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b066a1b_0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9b135fca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9b135fca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9b135fca_0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9b135fca_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72e17bb70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72e17bb70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72e17bb70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72e17bb7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72e17bb70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72e17bb7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72e17bb70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72e17bb7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2e17bb7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2e17bb7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b066a1b_0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b066a1b_0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b066a1b_0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b066a1b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17.png"/><Relationship Id="rId6"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 Id="rId3"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 Id="rId3"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 Id="rId3" Type="http://schemas.openxmlformats.org/officeDocument/2006/relationships/image" Target="../media/image3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 Id="rId3" Type="http://schemas.openxmlformats.org/officeDocument/2006/relationships/image" Target="../media/image2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 Id="rId3" Type="http://schemas.openxmlformats.org/officeDocument/2006/relationships/image" Target="../media/image2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 Id="rId3"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 Id="rId3" Type="http://schemas.openxmlformats.org/officeDocument/2006/relationships/image" Target="../media/image2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 Id="rId3" Type="http://schemas.openxmlformats.org/officeDocument/2006/relationships/image" Target="../media/image29.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 Id="rId3" Type="http://schemas.openxmlformats.org/officeDocument/2006/relationships/image" Target="../media/image29.png"/><Relationship Id="rId4" Type="http://schemas.openxmlformats.org/officeDocument/2006/relationships/image" Target="../media/image31.png"/><Relationship Id="rId5" Type="http://schemas.openxmlformats.org/officeDocument/2006/relationships/image" Target="../media/image34.png"/><Relationship Id="rId6" Type="http://schemas.openxmlformats.org/officeDocument/2006/relationships/image" Target="../media/image38.png"/><Relationship Id="rId7"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 Id="rId3" Type="http://schemas.openxmlformats.org/officeDocument/2006/relationships/image" Target="../media/image4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 Id="rId3" Type="http://schemas.openxmlformats.org/officeDocument/2006/relationships/image" Target="../media/image41.png"/><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3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37.png"/><Relationship Id="rId6" Type="http://schemas.openxmlformats.org/officeDocument/2006/relationships/image" Target="../media/image40.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 Id="rId3" Type="http://schemas.openxmlformats.org/officeDocument/2006/relationships/image" Target="../media/image41.png"/><Relationship Id="rId4" Type="http://schemas.openxmlformats.org/officeDocument/2006/relationships/image" Target="../media/image39.png"/><Relationship Id="rId5" Type="http://schemas.openxmlformats.org/officeDocument/2006/relationships/image" Target="../media/image37.png"/><Relationship Id="rId6" Type="http://schemas.openxmlformats.org/officeDocument/2006/relationships/image" Target="../media/image40.png"/><Relationship Id="rId7" Type="http://schemas.openxmlformats.org/officeDocument/2006/relationships/image" Target="../media/image3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4"/>
          <p:cNvSpPr txBox="1"/>
          <p:nvPr>
            <p:ph idx="1" type="body"/>
          </p:nvPr>
        </p:nvSpPr>
        <p:spPr>
          <a:xfrm flipH="1">
            <a:off x="457200" y="1305775"/>
            <a:ext cx="8229600" cy="204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Since we cannot just compare these two raw scores, we instead compare how many standard deviations beyond the mean each observation is.</a:t>
            </a:r>
            <a:endParaRPr sz="1900"/>
          </a:p>
          <a:p>
            <a:pPr indent="-349250" lvl="0" marL="457200" rtl="0" algn="l">
              <a:lnSpc>
                <a:spcPct val="115000"/>
              </a:lnSpc>
              <a:spcBef>
                <a:spcPts val="0"/>
              </a:spcBef>
              <a:spcAft>
                <a:spcPts val="0"/>
              </a:spcAft>
              <a:buSzPts val="1900"/>
              <a:buChar char="●"/>
            </a:pPr>
            <a:r>
              <a:rPr lang="en" sz="1900"/>
              <a:t>Pam's score is (1800 - 1500) / 300 = 1 standard deviation above the mean.</a:t>
            </a:r>
            <a:endParaRPr sz="1900"/>
          </a:p>
          <a:p>
            <a:pPr indent="-349250" lvl="0" marL="457200" rtl="0" algn="l">
              <a:lnSpc>
                <a:spcPct val="115000"/>
              </a:lnSpc>
              <a:spcBef>
                <a:spcPts val="0"/>
              </a:spcBef>
              <a:spcAft>
                <a:spcPts val="0"/>
              </a:spcAft>
              <a:buSzPts val="1900"/>
              <a:buChar char="●"/>
            </a:pPr>
            <a:r>
              <a:rPr lang="en" sz="1900"/>
              <a:t>Jim's score is (24 - 21) / 5 = 0.6 standard deviations above the mean.</a:t>
            </a:r>
            <a:endParaRPr sz="1900">
              <a:solidFill>
                <a:srgbClr val="000000"/>
              </a:solidFill>
            </a:endParaRPr>
          </a:p>
        </p:txBody>
      </p:sp>
      <p:sp>
        <p:nvSpPr>
          <p:cNvPr id="105" name="Google Shape;105;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Standardizing with Z scores</a:t>
            </a:r>
            <a:endParaRPr>
              <a:solidFill>
                <a:schemeClr val="accent1"/>
              </a:solidFill>
            </a:endParaRPr>
          </a:p>
        </p:txBody>
      </p:sp>
      <p:pic>
        <p:nvPicPr>
          <p:cNvPr id="106" name="Google Shape;106;p24"/>
          <p:cNvPicPr preferRelativeResize="0"/>
          <p:nvPr/>
        </p:nvPicPr>
        <p:blipFill>
          <a:blip r:embed="rId3">
            <a:alphaModFix/>
          </a:blip>
          <a:stretch>
            <a:fillRect/>
          </a:stretch>
        </p:blipFill>
        <p:spPr>
          <a:xfrm>
            <a:off x="1524452" y="3352977"/>
            <a:ext cx="6006775" cy="306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idx="1" type="body"/>
          </p:nvPr>
        </p:nvSpPr>
        <p:spPr>
          <a:xfrm flipH="1">
            <a:off x="457200" y="1305775"/>
            <a:ext cx="8229600" cy="476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300"/>
              <a:t>These are called </a:t>
            </a:r>
            <a:r>
              <a:rPr i="1" lang="en" sz="2300">
                <a:solidFill>
                  <a:schemeClr val="accent1"/>
                </a:solidFill>
              </a:rPr>
              <a:t>standardized</a:t>
            </a:r>
            <a:r>
              <a:rPr lang="en" sz="2300"/>
              <a:t> scores, or </a:t>
            </a:r>
            <a:r>
              <a:rPr i="1" lang="en" sz="2300">
                <a:solidFill>
                  <a:schemeClr val="accent1"/>
                </a:solidFill>
              </a:rPr>
              <a:t>Z scores</a:t>
            </a:r>
            <a:r>
              <a:rPr lang="en" sz="2300"/>
              <a:t>.</a:t>
            </a:r>
            <a:endParaRPr sz="2300"/>
          </a:p>
          <a:p>
            <a:pPr indent="-374650" lvl="0" marL="457200" rtl="0" algn="l">
              <a:lnSpc>
                <a:spcPct val="115000"/>
              </a:lnSpc>
              <a:spcBef>
                <a:spcPts val="0"/>
              </a:spcBef>
              <a:spcAft>
                <a:spcPts val="0"/>
              </a:spcAft>
              <a:buSzPts val="2300"/>
              <a:buChar char="●"/>
            </a:pPr>
            <a:r>
              <a:rPr lang="en" sz="2300"/>
              <a:t>Z score of an observation is the number of standard deviations it falls above or below the mean.</a:t>
            </a:r>
            <a:endParaRPr sz="2300"/>
          </a:p>
          <a:p>
            <a:pPr indent="0" lvl="0" marL="914400" rtl="0" algn="l">
              <a:lnSpc>
                <a:spcPct val="115000"/>
              </a:lnSpc>
              <a:spcBef>
                <a:spcPts val="1000"/>
              </a:spcBef>
              <a:spcAft>
                <a:spcPts val="0"/>
              </a:spcAft>
              <a:buNone/>
            </a:pPr>
            <a:r>
              <a:t/>
            </a:r>
            <a:endParaRPr sz="2300"/>
          </a:p>
          <a:p>
            <a:pPr indent="-374650" lvl="0" marL="457200" rtl="0" algn="l">
              <a:lnSpc>
                <a:spcPct val="115000"/>
              </a:lnSpc>
              <a:spcBef>
                <a:spcPts val="1000"/>
              </a:spcBef>
              <a:spcAft>
                <a:spcPts val="0"/>
              </a:spcAft>
              <a:buSzPts val="2300"/>
              <a:buChar char="●"/>
            </a:pPr>
            <a:r>
              <a:rPr lang="en" sz="2300"/>
              <a:t>Z scores are defined for distributions of any shape, but only when the distribution is normal can we use Z scores to calculate percentiles.</a:t>
            </a:r>
            <a:endParaRPr sz="2300"/>
          </a:p>
          <a:p>
            <a:pPr indent="-374650" lvl="0" marL="457200" rtl="0" algn="l">
              <a:lnSpc>
                <a:spcPct val="115000"/>
              </a:lnSpc>
              <a:spcBef>
                <a:spcPts val="0"/>
              </a:spcBef>
              <a:spcAft>
                <a:spcPts val="0"/>
              </a:spcAft>
              <a:buSzPts val="2300"/>
              <a:buChar char="●"/>
            </a:pPr>
            <a:r>
              <a:rPr lang="en" sz="2300"/>
              <a:t>Observations that are more than 2 SD away from the mean (|Z| &gt; 2) are usually considered unusual.</a:t>
            </a:r>
            <a:endParaRPr sz="2300"/>
          </a:p>
        </p:txBody>
      </p:sp>
      <p:sp>
        <p:nvSpPr>
          <p:cNvPr id="112" name="Google Shape;112;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Standardizing with Z scores (cont.)</a:t>
            </a:r>
            <a:endParaRPr>
              <a:solidFill>
                <a:schemeClr val="accent1"/>
              </a:solidFill>
            </a:endParaRPr>
          </a:p>
        </p:txBody>
      </p:sp>
      <p:pic>
        <p:nvPicPr>
          <p:cNvPr id="113" name="Google Shape;113;p25"/>
          <p:cNvPicPr preferRelativeResize="0"/>
          <p:nvPr/>
        </p:nvPicPr>
        <p:blipFill>
          <a:blip r:embed="rId3">
            <a:alphaModFix/>
          </a:blip>
          <a:stretch>
            <a:fillRect/>
          </a:stretch>
        </p:blipFill>
        <p:spPr>
          <a:xfrm>
            <a:off x="3315200" y="2534850"/>
            <a:ext cx="2513600" cy="70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Percentiles</a:t>
            </a:r>
            <a:endParaRPr>
              <a:solidFill>
                <a:schemeClr val="accent1"/>
              </a:solidFill>
            </a:endParaRPr>
          </a:p>
        </p:txBody>
      </p:sp>
      <p:sp>
        <p:nvSpPr>
          <p:cNvPr id="119" name="Google Shape;119;p26"/>
          <p:cNvSpPr txBox="1"/>
          <p:nvPr>
            <p:ph idx="1" type="body"/>
          </p:nvPr>
        </p:nvSpPr>
        <p:spPr>
          <a:xfrm flipH="1">
            <a:off x="457200" y="1305775"/>
            <a:ext cx="8229600" cy="4765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Percentile</a:t>
            </a:r>
            <a:r>
              <a:rPr i="1" lang="en" sz="2200"/>
              <a:t> </a:t>
            </a:r>
            <a:r>
              <a:rPr lang="en" sz="2200"/>
              <a:t>is the percentage of observations that fall below a given data point. </a:t>
            </a:r>
            <a:endParaRPr sz="2200"/>
          </a:p>
          <a:p>
            <a:pPr indent="-368300" lvl="0" marL="457200" rtl="0" algn="l">
              <a:lnSpc>
                <a:spcPct val="115000"/>
              </a:lnSpc>
              <a:spcBef>
                <a:spcPts val="0"/>
              </a:spcBef>
              <a:spcAft>
                <a:spcPts val="0"/>
              </a:spcAft>
              <a:buSzPts val="2200"/>
              <a:buChar char="●"/>
            </a:pPr>
            <a:r>
              <a:rPr lang="en" sz="2200"/>
              <a:t>Graphically, percentile is the area below the probability distribution curve to the left of that observation.</a:t>
            </a:r>
            <a:endParaRPr sz="2200"/>
          </a:p>
        </p:txBody>
      </p:sp>
      <p:pic>
        <p:nvPicPr>
          <p:cNvPr id="120" name="Google Shape;120;p26"/>
          <p:cNvPicPr preferRelativeResize="0"/>
          <p:nvPr/>
        </p:nvPicPr>
        <p:blipFill>
          <a:blip r:embed="rId3">
            <a:alphaModFix/>
          </a:blip>
          <a:stretch>
            <a:fillRect/>
          </a:stretch>
        </p:blipFill>
        <p:spPr>
          <a:xfrm>
            <a:off x="914400" y="3054738"/>
            <a:ext cx="6934200" cy="3190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idx="1" type="body"/>
          </p:nvPr>
        </p:nvSpPr>
        <p:spPr>
          <a:xfrm flipH="1">
            <a:off x="457200" y="1498950"/>
            <a:ext cx="8229600" cy="2585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There are many ways to compute percentiles/areas under the curve. R:</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1200"/>
          </a:p>
          <a:p>
            <a:pPr indent="0" lvl="0" marL="0" rtl="0" algn="l">
              <a:lnSpc>
                <a:spcPct val="115000"/>
              </a:lnSpc>
              <a:spcBef>
                <a:spcPts val="0"/>
              </a:spcBef>
              <a:spcAft>
                <a:spcPts val="0"/>
              </a:spcAft>
              <a:buNone/>
            </a:pPr>
            <a:r>
              <a:rPr lang="en" sz="2200"/>
              <a:t>Applet: www.socr.ucla.edu/htmls/SOCR_Distributions.html</a:t>
            </a:r>
            <a:endParaRPr sz="2200"/>
          </a:p>
        </p:txBody>
      </p:sp>
      <p:sp>
        <p:nvSpPr>
          <p:cNvPr id="126" name="Google Shape;126;p27"/>
          <p:cNvSpPr txBox="1"/>
          <p:nvPr>
            <p:ph type="title"/>
          </p:nvPr>
        </p:nvSpPr>
        <p:spPr>
          <a:xfrm>
            <a:off x="457200" y="1931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Calculating percentiles -</a:t>
            </a:r>
            <a:endParaRPr>
              <a:solidFill>
                <a:schemeClr val="accent1"/>
              </a:solidFill>
            </a:endParaRPr>
          </a:p>
          <a:p>
            <a:pPr indent="0" lvl="0" marL="0" rtl="0" algn="l">
              <a:spcBef>
                <a:spcPts val="0"/>
              </a:spcBef>
              <a:spcAft>
                <a:spcPts val="0"/>
              </a:spcAft>
              <a:buNone/>
            </a:pPr>
            <a:r>
              <a:rPr lang="en">
                <a:solidFill>
                  <a:schemeClr val="accent1"/>
                </a:solidFill>
              </a:rPr>
              <a:t>using computation</a:t>
            </a:r>
            <a:endParaRPr>
              <a:solidFill>
                <a:schemeClr val="accent1"/>
              </a:solidFill>
            </a:endParaRPr>
          </a:p>
        </p:txBody>
      </p:sp>
      <p:pic>
        <p:nvPicPr>
          <p:cNvPr id="127" name="Google Shape;127;p27"/>
          <p:cNvPicPr preferRelativeResize="0"/>
          <p:nvPr/>
        </p:nvPicPr>
        <p:blipFill>
          <a:blip r:embed="rId3">
            <a:alphaModFix/>
          </a:blip>
          <a:stretch>
            <a:fillRect/>
          </a:stretch>
        </p:blipFill>
        <p:spPr>
          <a:xfrm>
            <a:off x="567575" y="2448775"/>
            <a:ext cx="7615101" cy="685750"/>
          </a:xfrm>
          <a:prstGeom prst="rect">
            <a:avLst/>
          </a:prstGeom>
          <a:noFill/>
          <a:ln>
            <a:noFill/>
          </a:ln>
        </p:spPr>
      </p:pic>
      <p:pic>
        <p:nvPicPr>
          <p:cNvPr id="128" name="Google Shape;128;p27"/>
          <p:cNvPicPr preferRelativeResize="0"/>
          <p:nvPr/>
        </p:nvPicPr>
        <p:blipFill>
          <a:blip r:embed="rId4">
            <a:alphaModFix/>
          </a:blip>
          <a:stretch>
            <a:fillRect/>
          </a:stretch>
        </p:blipFill>
        <p:spPr>
          <a:xfrm>
            <a:off x="1253375" y="3840950"/>
            <a:ext cx="6155724" cy="2585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8"/>
          <p:cNvSpPr txBox="1"/>
          <p:nvPr>
            <p:ph type="title"/>
          </p:nvPr>
        </p:nvSpPr>
        <p:spPr>
          <a:xfrm>
            <a:off x="457200" y="2345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Calculating percentiles -</a:t>
            </a:r>
            <a:endParaRPr>
              <a:solidFill>
                <a:schemeClr val="accent1"/>
              </a:solidFill>
            </a:endParaRPr>
          </a:p>
          <a:p>
            <a:pPr indent="0" lvl="0" marL="0" rtl="0" algn="l">
              <a:spcBef>
                <a:spcPts val="0"/>
              </a:spcBef>
              <a:spcAft>
                <a:spcPts val="0"/>
              </a:spcAft>
              <a:buNone/>
            </a:pPr>
            <a:r>
              <a:rPr lang="en">
                <a:solidFill>
                  <a:schemeClr val="accent1"/>
                </a:solidFill>
              </a:rPr>
              <a:t>using tables</a:t>
            </a:r>
            <a:endParaRPr>
              <a:solidFill>
                <a:schemeClr val="accent1"/>
              </a:solidFill>
            </a:endParaRPr>
          </a:p>
        </p:txBody>
      </p:sp>
      <p:pic>
        <p:nvPicPr>
          <p:cNvPr id="134" name="Google Shape;134;p28"/>
          <p:cNvPicPr preferRelativeResize="0"/>
          <p:nvPr/>
        </p:nvPicPr>
        <p:blipFill>
          <a:blip r:embed="rId3">
            <a:alphaModFix/>
          </a:blip>
          <a:stretch>
            <a:fillRect/>
          </a:stretch>
        </p:blipFill>
        <p:spPr>
          <a:xfrm>
            <a:off x="457200" y="1515575"/>
            <a:ext cx="8157900" cy="4411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Six sigma</a:t>
            </a:r>
            <a:endParaRPr>
              <a:solidFill>
                <a:schemeClr val="accent1"/>
              </a:solidFill>
            </a:endParaRPr>
          </a:p>
        </p:txBody>
      </p:sp>
      <p:sp>
        <p:nvSpPr>
          <p:cNvPr id="140" name="Google Shape;140;p29"/>
          <p:cNvSpPr txBox="1"/>
          <p:nvPr>
            <p:ph idx="1" type="body"/>
          </p:nvPr>
        </p:nvSpPr>
        <p:spPr>
          <a:xfrm flipH="1">
            <a:off x="457200" y="1305775"/>
            <a:ext cx="8229600" cy="520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The term </a:t>
            </a:r>
            <a:r>
              <a:rPr i="1" lang="en" sz="2200">
                <a:solidFill>
                  <a:schemeClr val="accent1"/>
                </a:solidFill>
              </a:rPr>
              <a:t>six sigma process</a:t>
            </a:r>
            <a:r>
              <a:rPr lang="en" sz="2200"/>
              <a:t> comes from the notion that if one has six standard deviations between the process mean and the nearest specification limit, as shown in the graph, practically no items will fail to meet specifications.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600"/>
          </a:p>
          <a:p>
            <a:pPr indent="0" lvl="0" marL="0" rtl="0" algn="l">
              <a:lnSpc>
                <a:spcPct val="115000"/>
              </a:lnSpc>
              <a:spcBef>
                <a:spcPts val="0"/>
              </a:spcBef>
              <a:spcAft>
                <a:spcPts val="0"/>
              </a:spcAft>
              <a:buNone/>
            </a:pPr>
            <a:r>
              <a:t/>
            </a:r>
            <a:endParaRPr sz="2600"/>
          </a:p>
          <a:p>
            <a:pPr indent="0" lvl="0" marL="0" rtl="0" algn="l">
              <a:lnSpc>
                <a:spcPct val="115000"/>
              </a:lnSpc>
              <a:spcBef>
                <a:spcPts val="0"/>
              </a:spcBef>
              <a:spcAft>
                <a:spcPts val="0"/>
              </a:spcAft>
              <a:buNone/>
            </a:pPr>
            <a:r>
              <a:t/>
            </a:r>
            <a:endParaRPr sz="2600"/>
          </a:p>
          <a:p>
            <a:pPr indent="0" lvl="0" marL="0" rtl="0" algn="l">
              <a:lnSpc>
                <a:spcPct val="115000"/>
              </a:lnSpc>
              <a:spcBef>
                <a:spcPts val="0"/>
              </a:spcBef>
              <a:spcAft>
                <a:spcPts val="0"/>
              </a:spcAft>
              <a:buNone/>
            </a:pPr>
            <a:r>
              <a:rPr lang="en" sz="1600"/>
              <a:t>http://en.wikipedia.org/wiki/Six_Sigma</a:t>
            </a:r>
            <a:endParaRPr sz="1600"/>
          </a:p>
        </p:txBody>
      </p:sp>
      <p:pic>
        <p:nvPicPr>
          <p:cNvPr id="141" name="Google Shape;141;p29"/>
          <p:cNvPicPr preferRelativeResize="0"/>
          <p:nvPr/>
        </p:nvPicPr>
        <p:blipFill>
          <a:blip r:embed="rId3">
            <a:alphaModFix/>
          </a:blip>
          <a:stretch>
            <a:fillRect/>
          </a:stretch>
        </p:blipFill>
        <p:spPr>
          <a:xfrm>
            <a:off x="2640700" y="3134463"/>
            <a:ext cx="3905250" cy="256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Quality control</a:t>
            </a:r>
            <a:endParaRPr>
              <a:solidFill>
                <a:schemeClr val="accent1"/>
              </a:solidFill>
            </a:endParaRPr>
          </a:p>
        </p:txBody>
      </p:sp>
      <p:sp>
        <p:nvSpPr>
          <p:cNvPr id="147" name="Google Shape;147;p30"/>
          <p:cNvSpPr txBox="1"/>
          <p:nvPr>
            <p:ph idx="1" type="body"/>
          </p:nvPr>
        </p:nvSpPr>
        <p:spPr>
          <a:xfrm flipH="1">
            <a:off x="457200" y="1305775"/>
            <a:ext cx="8229600" cy="476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0" lvl="0" marL="0" rtl="0" algn="l">
              <a:lnSpc>
                <a:spcPct val="115000"/>
              </a:lnSpc>
              <a:spcBef>
                <a:spcPts val="0"/>
              </a:spcBef>
              <a:spcAft>
                <a:spcPts val="0"/>
              </a:spcAft>
              <a:buNone/>
            </a:pPr>
            <a:r>
              <a:t/>
            </a:r>
            <a:endParaRPr i="1"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Quality control</a:t>
            </a:r>
            <a:endParaRPr>
              <a:solidFill>
                <a:schemeClr val="accent1"/>
              </a:solidFill>
            </a:endParaRPr>
          </a:p>
        </p:txBody>
      </p:sp>
      <p:sp>
        <p:nvSpPr>
          <p:cNvPr id="153" name="Google Shape;153;p31"/>
          <p:cNvSpPr txBox="1"/>
          <p:nvPr>
            <p:ph idx="1" type="body"/>
          </p:nvPr>
        </p:nvSpPr>
        <p:spPr>
          <a:xfrm flipH="1">
            <a:off x="457200" y="1305775"/>
            <a:ext cx="8229600" cy="476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lvl="0" marL="457200" rtl="0" algn="l">
              <a:lnSpc>
                <a:spcPct val="115000"/>
              </a:lnSpc>
              <a:spcBef>
                <a:spcPts val="0"/>
              </a:spcBef>
              <a:spcAft>
                <a:spcPts val="0"/>
              </a:spcAft>
              <a:buSzPts val="1800"/>
              <a:buChar char="●"/>
            </a:pPr>
            <a:r>
              <a:rPr i="1" lang="en" sz="1800"/>
              <a:t>Let X = amount of ketchup in a bottle: X ~ N(µ = 36, σ = 0.11)</a:t>
            </a:r>
            <a:endParaRPr i="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Quality control</a:t>
            </a:r>
            <a:endParaRPr>
              <a:solidFill>
                <a:schemeClr val="accent1"/>
              </a:solidFill>
            </a:endParaRPr>
          </a:p>
        </p:txBody>
      </p:sp>
      <p:sp>
        <p:nvSpPr>
          <p:cNvPr id="159" name="Google Shape;159;p32"/>
          <p:cNvSpPr txBox="1"/>
          <p:nvPr>
            <p:ph idx="1" type="body"/>
          </p:nvPr>
        </p:nvSpPr>
        <p:spPr>
          <a:xfrm flipH="1">
            <a:off x="457200" y="1305775"/>
            <a:ext cx="8229600" cy="476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lvl="0" marL="457200" rtl="0" algn="l">
              <a:lnSpc>
                <a:spcPct val="115000"/>
              </a:lnSpc>
              <a:spcBef>
                <a:spcPts val="0"/>
              </a:spcBef>
              <a:spcAft>
                <a:spcPts val="0"/>
              </a:spcAft>
              <a:buSzPts val="1800"/>
              <a:buChar char="●"/>
            </a:pPr>
            <a:r>
              <a:rPr i="1" lang="en" sz="1800"/>
              <a:t>Let X = amount of ketchup in a bottle: X ~ N(µ = 36, σ = 0.11)</a:t>
            </a:r>
            <a:endParaRPr i="1" sz="1800"/>
          </a:p>
        </p:txBody>
      </p:sp>
      <p:pic>
        <p:nvPicPr>
          <p:cNvPr id="160" name="Google Shape;160;p32"/>
          <p:cNvPicPr preferRelativeResize="0"/>
          <p:nvPr/>
        </p:nvPicPr>
        <p:blipFill>
          <a:blip r:embed="rId3">
            <a:alphaModFix/>
          </a:blip>
          <a:stretch>
            <a:fillRect/>
          </a:stretch>
        </p:blipFill>
        <p:spPr>
          <a:xfrm>
            <a:off x="457198" y="3612100"/>
            <a:ext cx="4027141" cy="2528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Quality control</a:t>
            </a:r>
            <a:endParaRPr>
              <a:solidFill>
                <a:schemeClr val="accent1"/>
              </a:solidFill>
            </a:endParaRPr>
          </a:p>
        </p:txBody>
      </p:sp>
      <p:sp>
        <p:nvSpPr>
          <p:cNvPr id="166" name="Google Shape;166;p33"/>
          <p:cNvSpPr txBox="1"/>
          <p:nvPr>
            <p:ph idx="1" type="body"/>
          </p:nvPr>
        </p:nvSpPr>
        <p:spPr>
          <a:xfrm flipH="1">
            <a:off x="457200" y="1305775"/>
            <a:ext cx="8229600" cy="476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indent="-342900" lvl="0" marL="457200" rtl="0" algn="l">
              <a:lnSpc>
                <a:spcPct val="115000"/>
              </a:lnSpc>
              <a:spcBef>
                <a:spcPts val="0"/>
              </a:spcBef>
              <a:spcAft>
                <a:spcPts val="0"/>
              </a:spcAft>
              <a:buSzPts val="1800"/>
              <a:buChar char="●"/>
            </a:pPr>
            <a:r>
              <a:rPr i="1" lang="en" sz="1800"/>
              <a:t>Let X = amount of ketchup in a bottle: X ~ N(µ = 36, σ = 0.11)</a:t>
            </a:r>
            <a:endParaRPr i="1" sz="1800"/>
          </a:p>
        </p:txBody>
      </p:sp>
      <p:pic>
        <p:nvPicPr>
          <p:cNvPr id="167" name="Google Shape;167;p33"/>
          <p:cNvPicPr preferRelativeResize="0"/>
          <p:nvPr/>
        </p:nvPicPr>
        <p:blipFill>
          <a:blip r:embed="rId3">
            <a:alphaModFix/>
          </a:blip>
          <a:stretch>
            <a:fillRect/>
          </a:stretch>
        </p:blipFill>
        <p:spPr>
          <a:xfrm>
            <a:off x="457198" y="3612100"/>
            <a:ext cx="4027141" cy="2528475"/>
          </a:xfrm>
          <a:prstGeom prst="rect">
            <a:avLst/>
          </a:prstGeom>
          <a:noFill/>
          <a:ln>
            <a:noFill/>
          </a:ln>
        </p:spPr>
      </p:pic>
      <p:pic>
        <p:nvPicPr>
          <p:cNvPr id="168" name="Google Shape;168;p33"/>
          <p:cNvPicPr preferRelativeResize="0"/>
          <p:nvPr/>
        </p:nvPicPr>
        <p:blipFill>
          <a:blip r:embed="rId4">
            <a:alphaModFix/>
          </a:blip>
          <a:stretch>
            <a:fillRect/>
          </a:stretch>
        </p:blipFill>
        <p:spPr>
          <a:xfrm>
            <a:off x="4770823" y="4271425"/>
            <a:ext cx="3218675" cy="827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Normal distribution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400">
                <a:solidFill>
                  <a:schemeClr val="accent1"/>
                </a:solidFill>
              </a:rPr>
              <a:t>Finding the exact probability - using R</a:t>
            </a:r>
            <a:endParaRPr sz="3400">
              <a:solidFill>
                <a:schemeClr val="accent1"/>
              </a:solidFill>
            </a:endParaRPr>
          </a:p>
        </p:txBody>
      </p:sp>
      <p:sp>
        <p:nvSpPr>
          <p:cNvPr id="174" name="Google Shape;174;p34"/>
          <p:cNvSpPr txBox="1"/>
          <p:nvPr>
            <p:ph idx="1" type="body"/>
          </p:nvPr>
        </p:nvSpPr>
        <p:spPr>
          <a:xfrm flipH="1">
            <a:off x="457200" y="1305775"/>
            <a:ext cx="8229600" cy="9858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&gt; pnorm(-1.82, mean = 0, sd = 1)</a:t>
            </a:r>
            <a:endParaRPr b="1" sz="180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[1] 0.0344</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1800">
              <a:latin typeface="Courier New"/>
              <a:ea typeface="Courier New"/>
              <a:cs typeface="Courier New"/>
              <a:sym typeface="Courier New"/>
            </a:endParaRPr>
          </a:p>
        </p:txBody>
      </p:sp>
      <p:sp>
        <p:nvSpPr>
          <p:cNvPr id="175" name="Google Shape;175;p34"/>
          <p:cNvSpPr txBox="1"/>
          <p:nvPr>
            <p:ph idx="1" type="body"/>
          </p:nvPr>
        </p:nvSpPr>
        <p:spPr>
          <a:xfrm flipH="1">
            <a:off x="457200" y="2672575"/>
            <a:ext cx="8229600" cy="604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800"/>
              <a:t>OR</a:t>
            </a:r>
            <a:endParaRPr sz="1800"/>
          </a:p>
        </p:txBody>
      </p:sp>
      <p:sp>
        <p:nvSpPr>
          <p:cNvPr id="176" name="Google Shape;176;p34"/>
          <p:cNvSpPr txBox="1"/>
          <p:nvPr>
            <p:ph idx="1" type="body"/>
          </p:nvPr>
        </p:nvSpPr>
        <p:spPr>
          <a:xfrm flipH="1">
            <a:off x="457200" y="3658075"/>
            <a:ext cx="8229600" cy="9858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latin typeface="Courier New"/>
                <a:ea typeface="Courier New"/>
                <a:cs typeface="Courier New"/>
                <a:sym typeface="Courier New"/>
              </a:rPr>
              <a:t>&gt; pnorm(35.8, mean = 36, sd = 0.11)</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[1] 0.0345</a:t>
            </a:r>
            <a:endParaRPr b="1" sz="1800">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82" name="Google Shape;182;p35"/>
          <p:cNvSpPr txBox="1"/>
          <p:nvPr>
            <p:ph idx="1" type="body"/>
          </p:nvPr>
        </p:nvSpPr>
        <p:spPr>
          <a:xfrm flipH="1">
            <a:off x="457200" y="1305775"/>
            <a:ext cx="8229600" cy="18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rPr>
              <a:t>What percent of bottles pass the quality control inspection?</a:t>
            </a:r>
            <a:endParaRPr sz="2400">
              <a:solidFill>
                <a:schemeClr val="accent1"/>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1.82%			(c) 6.88%</a:t>
            </a:r>
            <a:r>
              <a:rPr i="1" lang="en" sz="2400">
                <a:solidFill>
                  <a:schemeClr val="dk2"/>
                </a:solidFill>
              </a:rPr>
              <a:t>			</a:t>
            </a:r>
            <a:r>
              <a:rPr lang="en" sz="2400">
                <a:solidFill>
                  <a:schemeClr val="dk2"/>
                </a:solidFill>
              </a:rPr>
              <a:t>(e) 96.56%</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3.44%			</a:t>
            </a:r>
            <a:r>
              <a:rPr i="1" lang="en" sz="2400">
                <a:solidFill>
                  <a:schemeClr val="dk2"/>
                </a:solidFill>
              </a:rPr>
              <a:t>(d) 93.12%</a:t>
            </a:r>
            <a:endParaRPr sz="2400">
              <a:solidFill>
                <a:schemeClr val="dk2"/>
              </a:solidFill>
            </a:endParaRPr>
          </a:p>
          <a:p>
            <a:pPr indent="0" lvl="0" marL="0" rtl="0" algn="l">
              <a:lnSpc>
                <a:spcPct val="115000"/>
              </a:lnSpc>
              <a:spcBef>
                <a:spcPts val="0"/>
              </a:spcBef>
              <a:spcAft>
                <a:spcPts val="0"/>
              </a:spcAft>
              <a:buNone/>
            </a:pPr>
            <a:r>
              <a:t/>
            </a:r>
            <a:endParaRPr sz="240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88" name="Google Shape;188;p36"/>
          <p:cNvSpPr txBox="1"/>
          <p:nvPr>
            <p:ph idx="1" type="body"/>
          </p:nvPr>
        </p:nvSpPr>
        <p:spPr>
          <a:xfrm flipH="1">
            <a:off x="457200" y="1305775"/>
            <a:ext cx="8229600" cy="18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rPr>
              <a:t>What percent of bottles pass the quality control inspection?</a:t>
            </a:r>
            <a:endParaRPr sz="2400">
              <a:solidFill>
                <a:schemeClr val="accent1"/>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1.82%			(c) 6.88%</a:t>
            </a:r>
            <a:r>
              <a:rPr i="1" lang="en" sz="2400">
                <a:solidFill>
                  <a:srgbClr val="E69138"/>
                </a:solidFill>
              </a:rPr>
              <a:t>			</a:t>
            </a:r>
            <a:r>
              <a:rPr lang="en" sz="2400">
                <a:solidFill>
                  <a:schemeClr val="dk2"/>
                </a:solidFill>
              </a:rPr>
              <a:t>(e) 96.56%</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3.44%			</a:t>
            </a:r>
            <a:r>
              <a:rPr i="1" lang="en" sz="2400">
                <a:solidFill>
                  <a:srgbClr val="E69138"/>
                </a:solidFill>
              </a:rPr>
              <a:t>(d) 93.12%</a:t>
            </a:r>
            <a:endParaRPr sz="2400">
              <a:solidFill>
                <a:schemeClr val="dk2"/>
              </a:solidFill>
            </a:endParaRPr>
          </a:p>
          <a:p>
            <a:pPr indent="0" lvl="0" marL="0" rtl="0" algn="l">
              <a:lnSpc>
                <a:spcPct val="115000"/>
              </a:lnSpc>
              <a:spcBef>
                <a:spcPts val="0"/>
              </a:spcBef>
              <a:spcAft>
                <a:spcPts val="0"/>
              </a:spcAft>
              <a:buNone/>
            </a:pPr>
            <a:r>
              <a:t/>
            </a:r>
            <a:endParaRPr sz="2400">
              <a:solidFill>
                <a:schemeClr val="accen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7"/>
          <p:cNvPicPr preferRelativeResize="0"/>
          <p:nvPr/>
        </p:nvPicPr>
        <p:blipFill>
          <a:blip r:embed="rId3">
            <a:alphaModFix/>
          </a:blip>
          <a:stretch>
            <a:fillRect/>
          </a:stretch>
        </p:blipFill>
        <p:spPr>
          <a:xfrm>
            <a:off x="457200" y="3195075"/>
            <a:ext cx="2602750" cy="1484590"/>
          </a:xfrm>
          <a:prstGeom prst="rect">
            <a:avLst/>
          </a:prstGeom>
          <a:noFill/>
          <a:ln>
            <a:noFill/>
          </a:ln>
        </p:spPr>
      </p:pic>
      <p:sp>
        <p:nvSpPr>
          <p:cNvPr id="194" name="Google Shape;194;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195" name="Google Shape;195;p37"/>
          <p:cNvSpPr txBox="1"/>
          <p:nvPr>
            <p:ph idx="1" type="body"/>
          </p:nvPr>
        </p:nvSpPr>
        <p:spPr>
          <a:xfrm flipH="1">
            <a:off x="457200" y="1305775"/>
            <a:ext cx="8229600" cy="18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rPr>
              <a:t>What percent of bottles pass the quality control inspection?</a:t>
            </a:r>
            <a:endParaRPr sz="2400">
              <a:solidFill>
                <a:schemeClr val="accent1"/>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1.82%			(c) 6.88%</a:t>
            </a:r>
            <a:r>
              <a:rPr i="1" lang="en" sz="2400">
                <a:solidFill>
                  <a:srgbClr val="E69138"/>
                </a:solidFill>
              </a:rPr>
              <a:t>			</a:t>
            </a:r>
            <a:r>
              <a:rPr lang="en" sz="2400">
                <a:solidFill>
                  <a:schemeClr val="dk2"/>
                </a:solidFill>
              </a:rPr>
              <a:t>(e) 96.56%</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3.44%			</a:t>
            </a:r>
            <a:r>
              <a:rPr i="1" lang="en" sz="2400">
                <a:solidFill>
                  <a:srgbClr val="E69138"/>
                </a:solidFill>
              </a:rPr>
              <a:t>(d) 93.12%</a:t>
            </a:r>
            <a:endParaRPr sz="2400">
              <a:solidFill>
                <a:schemeClr val="dk2"/>
              </a:solidFill>
            </a:endParaRPr>
          </a:p>
          <a:p>
            <a:pPr indent="0" lvl="0" marL="0" rtl="0" algn="l">
              <a:lnSpc>
                <a:spcPct val="115000"/>
              </a:lnSpc>
              <a:spcBef>
                <a:spcPts val="0"/>
              </a:spcBef>
              <a:spcAft>
                <a:spcPts val="0"/>
              </a:spcAft>
              <a:buNone/>
            </a:pPr>
            <a:r>
              <a:t/>
            </a:r>
            <a:endParaRPr sz="24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38"/>
          <p:cNvPicPr preferRelativeResize="0"/>
          <p:nvPr/>
        </p:nvPicPr>
        <p:blipFill>
          <a:blip r:embed="rId3">
            <a:alphaModFix/>
          </a:blip>
          <a:stretch>
            <a:fillRect/>
          </a:stretch>
        </p:blipFill>
        <p:spPr>
          <a:xfrm>
            <a:off x="457200" y="3195075"/>
            <a:ext cx="2602750" cy="1484590"/>
          </a:xfrm>
          <a:prstGeom prst="rect">
            <a:avLst/>
          </a:prstGeom>
          <a:noFill/>
          <a:ln>
            <a:noFill/>
          </a:ln>
        </p:spPr>
      </p:pic>
      <p:pic>
        <p:nvPicPr>
          <p:cNvPr id="201" name="Google Shape;201;p38"/>
          <p:cNvPicPr preferRelativeResize="0"/>
          <p:nvPr/>
        </p:nvPicPr>
        <p:blipFill>
          <a:blip r:embed="rId4">
            <a:alphaModFix/>
          </a:blip>
          <a:stretch>
            <a:fillRect/>
          </a:stretch>
        </p:blipFill>
        <p:spPr>
          <a:xfrm>
            <a:off x="3059950" y="3195075"/>
            <a:ext cx="2602751" cy="1548782"/>
          </a:xfrm>
          <a:prstGeom prst="rect">
            <a:avLst/>
          </a:prstGeom>
          <a:noFill/>
          <a:ln>
            <a:noFill/>
          </a:ln>
        </p:spPr>
      </p:pic>
      <p:sp>
        <p:nvSpPr>
          <p:cNvPr id="202" name="Google Shape;202;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203" name="Google Shape;203;p38"/>
          <p:cNvSpPr txBox="1"/>
          <p:nvPr>
            <p:ph idx="1" type="body"/>
          </p:nvPr>
        </p:nvSpPr>
        <p:spPr>
          <a:xfrm flipH="1">
            <a:off x="457200" y="1305775"/>
            <a:ext cx="8229600" cy="18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rPr>
              <a:t>What percent of bottles pass the quality control inspection?</a:t>
            </a:r>
            <a:endParaRPr sz="2400">
              <a:solidFill>
                <a:schemeClr val="accent1"/>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1.82%			(c) 6.88%</a:t>
            </a:r>
            <a:r>
              <a:rPr i="1" lang="en" sz="2400">
                <a:solidFill>
                  <a:srgbClr val="E69138"/>
                </a:solidFill>
              </a:rPr>
              <a:t>			</a:t>
            </a:r>
            <a:r>
              <a:rPr lang="en" sz="2400">
                <a:solidFill>
                  <a:schemeClr val="dk2"/>
                </a:solidFill>
              </a:rPr>
              <a:t>(e) 96.56%</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3.44%			</a:t>
            </a:r>
            <a:r>
              <a:rPr i="1" lang="en" sz="2400">
                <a:solidFill>
                  <a:srgbClr val="E69138"/>
                </a:solidFill>
              </a:rPr>
              <a:t>(d) 93.12%</a:t>
            </a:r>
            <a:endParaRPr sz="2400">
              <a:solidFill>
                <a:schemeClr val="dk2"/>
              </a:solidFill>
            </a:endParaRPr>
          </a:p>
          <a:p>
            <a:pPr indent="0" lvl="0" marL="0" rtl="0" algn="l">
              <a:lnSpc>
                <a:spcPct val="115000"/>
              </a:lnSpc>
              <a:spcBef>
                <a:spcPts val="0"/>
              </a:spcBef>
              <a:spcAft>
                <a:spcPts val="0"/>
              </a:spcAft>
              <a:buNone/>
            </a:pPr>
            <a:r>
              <a:t/>
            </a:r>
            <a:endParaRPr sz="2400">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idx="1" type="body"/>
          </p:nvPr>
        </p:nvSpPr>
        <p:spPr>
          <a:xfrm flipH="1">
            <a:off x="457200" y="1305775"/>
            <a:ext cx="8229600" cy="18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rPr>
              <a:t>What percent of bottles pass the quality control inspection?</a:t>
            </a:r>
            <a:endParaRPr sz="2400">
              <a:solidFill>
                <a:schemeClr val="accent1"/>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1.82%			(c) 6.88%</a:t>
            </a:r>
            <a:r>
              <a:rPr i="1" lang="en" sz="2400">
                <a:solidFill>
                  <a:srgbClr val="E69138"/>
                </a:solidFill>
              </a:rPr>
              <a:t>			</a:t>
            </a:r>
            <a:r>
              <a:rPr lang="en" sz="2400">
                <a:solidFill>
                  <a:schemeClr val="dk2"/>
                </a:solidFill>
              </a:rPr>
              <a:t>(e) 96.56%</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3.44%			</a:t>
            </a:r>
            <a:r>
              <a:rPr i="1" lang="en" sz="2400">
                <a:solidFill>
                  <a:srgbClr val="E69138"/>
                </a:solidFill>
              </a:rPr>
              <a:t>(d) 93.12%</a:t>
            </a:r>
            <a:endParaRPr sz="2400">
              <a:solidFill>
                <a:schemeClr val="dk2"/>
              </a:solidFill>
            </a:endParaRPr>
          </a:p>
          <a:p>
            <a:pPr indent="0" lvl="0" marL="0" rtl="0" algn="l">
              <a:lnSpc>
                <a:spcPct val="115000"/>
              </a:lnSpc>
              <a:spcBef>
                <a:spcPts val="0"/>
              </a:spcBef>
              <a:spcAft>
                <a:spcPts val="0"/>
              </a:spcAft>
              <a:buNone/>
            </a:pPr>
            <a:r>
              <a:t/>
            </a:r>
            <a:endParaRPr sz="2400">
              <a:solidFill>
                <a:schemeClr val="accent1"/>
              </a:solidFill>
            </a:endParaRPr>
          </a:p>
        </p:txBody>
      </p:sp>
      <p:pic>
        <p:nvPicPr>
          <p:cNvPr id="209" name="Google Shape;209;p39"/>
          <p:cNvPicPr preferRelativeResize="0"/>
          <p:nvPr/>
        </p:nvPicPr>
        <p:blipFill>
          <a:blip r:embed="rId3">
            <a:alphaModFix/>
          </a:blip>
          <a:stretch>
            <a:fillRect/>
          </a:stretch>
        </p:blipFill>
        <p:spPr>
          <a:xfrm>
            <a:off x="457200" y="3195075"/>
            <a:ext cx="2602750" cy="1484590"/>
          </a:xfrm>
          <a:prstGeom prst="rect">
            <a:avLst/>
          </a:prstGeom>
          <a:noFill/>
          <a:ln>
            <a:noFill/>
          </a:ln>
        </p:spPr>
      </p:pic>
      <p:pic>
        <p:nvPicPr>
          <p:cNvPr id="210" name="Google Shape;210;p39"/>
          <p:cNvPicPr preferRelativeResize="0"/>
          <p:nvPr/>
        </p:nvPicPr>
        <p:blipFill>
          <a:blip r:embed="rId4">
            <a:alphaModFix/>
          </a:blip>
          <a:stretch>
            <a:fillRect/>
          </a:stretch>
        </p:blipFill>
        <p:spPr>
          <a:xfrm>
            <a:off x="3059950" y="3195075"/>
            <a:ext cx="2602751" cy="1548782"/>
          </a:xfrm>
          <a:prstGeom prst="rect">
            <a:avLst/>
          </a:prstGeom>
          <a:noFill/>
          <a:ln>
            <a:noFill/>
          </a:ln>
        </p:spPr>
      </p:pic>
      <p:sp>
        <p:nvSpPr>
          <p:cNvPr id="211" name="Google Shape;211;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12" name="Google Shape;212;p39"/>
          <p:cNvPicPr preferRelativeResize="0"/>
          <p:nvPr/>
        </p:nvPicPr>
        <p:blipFill>
          <a:blip r:embed="rId5">
            <a:alphaModFix/>
          </a:blip>
          <a:stretch>
            <a:fillRect/>
          </a:stretch>
        </p:blipFill>
        <p:spPr>
          <a:xfrm>
            <a:off x="5775275" y="3175265"/>
            <a:ext cx="2911525" cy="154878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0"/>
          <p:cNvPicPr preferRelativeResize="0"/>
          <p:nvPr/>
        </p:nvPicPr>
        <p:blipFill>
          <a:blip r:embed="rId3">
            <a:alphaModFix/>
          </a:blip>
          <a:stretch>
            <a:fillRect/>
          </a:stretch>
        </p:blipFill>
        <p:spPr>
          <a:xfrm>
            <a:off x="457200" y="3195075"/>
            <a:ext cx="2602750" cy="1484590"/>
          </a:xfrm>
          <a:prstGeom prst="rect">
            <a:avLst/>
          </a:prstGeom>
          <a:noFill/>
          <a:ln>
            <a:noFill/>
          </a:ln>
        </p:spPr>
      </p:pic>
      <p:pic>
        <p:nvPicPr>
          <p:cNvPr id="218" name="Google Shape;218;p40"/>
          <p:cNvPicPr preferRelativeResize="0"/>
          <p:nvPr/>
        </p:nvPicPr>
        <p:blipFill>
          <a:blip r:embed="rId4">
            <a:alphaModFix/>
          </a:blip>
          <a:stretch>
            <a:fillRect/>
          </a:stretch>
        </p:blipFill>
        <p:spPr>
          <a:xfrm>
            <a:off x="2995707" y="4894274"/>
            <a:ext cx="2842119" cy="590850"/>
          </a:xfrm>
          <a:prstGeom prst="rect">
            <a:avLst/>
          </a:prstGeom>
          <a:noFill/>
          <a:ln>
            <a:noFill/>
          </a:ln>
        </p:spPr>
      </p:pic>
      <p:pic>
        <p:nvPicPr>
          <p:cNvPr id="219" name="Google Shape;219;p40"/>
          <p:cNvPicPr preferRelativeResize="0"/>
          <p:nvPr/>
        </p:nvPicPr>
        <p:blipFill>
          <a:blip r:embed="rId5">
            <a:alphaModFix/>
          </a:blip>
          <a:stretch>
            <a:fillRect/>
          </a:stretch>
        </p:blipFill>
        <p:spPr>
          <a:xfrm>
            <a:off x="3059950" y="3195075"/>
            <a:ext cx="2602751" cy="1548782"/>
          </a:xfrm>
          <a:prstGeom prst="rect">
            <a:avLst/>
          </a:prstGeom>
          <a:noFill/>
          <a:ln>
            <a:noFill/>
          </a:ln>
        </p:spPr>
      </p:pic>
      <p:sp>
        <p:nvSpPr>
          <p:cNvPr id="220" name="Google Shape;220;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21" name="Google Shape;221;p40"/>
          <p:cNvPicPr preferRelativeResize="0"/>
          <p:nvPr/>
        </p:nvPicPr>
        <p:blipFill>
          <a:blip r:embed="rId6">
            <a:alphaModFix/>
          </a:blip>
          <a:stretch>
            <a:fillRect/>
          </a:stretch>
        </p:blipFill>
        <p:spPr>
          <a:xfrm>
            <a:off x="5775275" y="3175265"/>
            <a:ext cx="2911525" cy="1548786"/>
          </a:xfrm>
          <a:prstGeom prst="rect">
            <a:avLst/>
          </a:prstGeom>
          <a:noFill/>
          <a:ln>
            <a:noFill/>
          </a:ln>
        </p:spPr>
      </p:pic>
      <p:sp>
        <p:nvSpPr>
          <p:cNvPr id="222" name="Google Shape;222;p40"/>
          <p:cNvSpPr txBox="1"/>
          <p:nvPr>
            <p:ph idx="1" type="body"/>
          </p:nvPr>
        </p:nvSpPr>
        <p:spPr>
          <a:xfrm flipH="1">
            <a:off x="457200" y="1305775"/>
            <a:ext cx="8229600" cy="18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rPr>
              <a:t>What percent of bottles pass the quality control inspection?</a:t>
            </a:r>
            <a:endParaRPr sz="2400">
              <a:solidFill>
                <a:schemeClr val="accent1"/>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1.82%			(c) 6.88%</a:t>
            </a:r>
            <a:r>
              <a:rPr i="1" lang="en" sz="2400">
                <a:solidFill>
                  <a:srgbClr val="E69138"/>
                </a:solidFill>
              </a:rPr>
              <a:t>			</a:t>
            </a:r>
            <a:r>
              <a:rPr lang="en" sz="2400">
                <a:solidFill>
                  <a:schemeClr val="dk2"/>
                </a:solidFill>
              </a:rPr>
              <a:t>(e) 96.56%</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3.44%			</a:t>
            </a:r>
            <a:r>
              <a:rPr i="1" lang="en" sz="2400">
                <a:solidFill>
                  <a:srgbClr val="E69138"/>
                </a:solidFill>
              </a:rPr>
              <a:t>(d) 93.12%</a:t>
            </a:r>
            <a:endParaRPr sz="2400">
              <a:solidFill>
                <a:schemeClr val="dk2"/>
              </a:solidFill>
            </a:endParaRPr>
          </a:p>
          <a:p>
            <a:pPr indent="0" lvl="0" marL="0" rtl="0" algn="l">
              <a:lnSpc>
                <a:spcPct val="115000"/>
              </a:lnSpc>
              <a:spcBef>
                <a:spcPts val="0"/>
              </a:spcBef>
              <a:spcAft>
                <a:spcPts val="0"/>
              </a:spcAft>
              <a:buNone/>
            </a:pPr>
            <a:r>
              <a:t/>
            </a:r>
            <a:endParaRPr sz="24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1"/>
          <p:cNvPicPr preferRelativeResize="0"/>
          <p:nvPr/>
        </p:nvPicPr>
        <p:blipFill>
          <a:blip r:embed="rId3">
            <a:alphaModFix/>
          </a:blip>
          <a:stretch>
            <a:fillRect/>
          </a:stretch>
        </p:blipFill>
        <p:spPr>
          <a:xfrm>
            <a:off x="1631224" y="5485125"/>
            <a:ext cx="4263277" cy="548529"/>
          </a:xfrm>
          <a:prstGeom prst="rect">
            <a:avLst/>
          </a:prstGeom>
          <a:noFill/>
          <a:ln>
            <a:noFill/>
          </a:ln>
        </p:spPr>
      </p:pic>
      <p:pic>
        <p:nvPicPr>
          <p:cNvPr id="228" name="Google Shape;228;p41"/>
          <p:cNvPicPr preferRelativeResize="0"/>
          <p:nvPr/>
        </p:nvPicPr>
        <p:blipFill>
          <a:blip r:embed="rId4">
            <a:alphaModFix/>
          </a:blip>
          <a:stretch>
            <a:fillRect/>
          </a:stretch>
        </p:blipFill>
        <p:spPr>
          <a:xfrm>
            <a:off x="457200" y="3195075"/>
            <a:ext cx="2602750" cy="1484590"/>
          </a:xfrm>
          <a:prstGeom prst="rect">
            <a:avLst/>
          </a:prstGeom>
          <a:noFill/>
          <a:ln>
            <a:noFill/>
          </a:ln>
        </p:spPr>
      </p:pic>
      <p:pic>
        <p:nvPicPr>
          <p:cNvPr id="229" name="Google Shape;229;p41"/>
          <p:cNvPicPr preferRelativeResize="0"/>
          <p:nvPr/>
        </p:nvPicPr>
        <p:blipFill>
          <a:blip r:embed="rId5">
            <a:alphaModFix/>
          </a:blip>
          <a:stretch>
            <a:fillRect/>
          </a:stretch>
        </p:blipFill>
        <p:spPr>
          <a:xfrm>
            <a:off x="2995707" y="4894274"/>
            <a:ext cx="2842119" cy="590850"/>
          </a:xfrm>
          <a:prstGeom prst="rect">
            <a:avLst/>
          </a:prstGeom>
          <a:noFill/>
          <a:ln>
            <a:noFill/>
          </a:ln>
        </p:spPr>
      </p:pic>
      <p:pic>
        <p:nvPicPr>
          <p:cNvPr id="230" name="Google Shape;230;p41"/>
          <p:cNvPicPr preferRelativeResize="0"/>
          <p:nvPr/>
        </p:nvPicPr>
        <p:blipFill>
          <a:blip r:embed="rId6">
            <a:alphaModFix/>
          </a:blip>
          <a:stretch>
            <a:fillRect/>
          </a:stretch>
        </p:blipFill>
        <p:spPr>
          <a:xfrm>
            <a:off x="3059950" y="3195075"/>
            <a:ext cx="2602751" cy="1548782"/>
          </a:xfrm>
          <a:prstGeom prst="rect">
            <a:avLst/>
          </a:prstGeom>
          <a:noFill/>
          <a:ln>
            <a:noFill/>
          </a:ln>
        </p:spPr>
      </p:pic>
      <p:sp>
        <p:nvSpPr>
          <p:cNvPr id="231" name="Google Shape;231;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32" name="Google Shape;232;p41"/>
          <p:cNvPicPr preferRelativeResize="0"/>
          <p:nvPr/>
        </p:nvPicPr>
        <p:blipFill>
          <a:blip r:embed="rId7">
            <a:alphaModFix/>
          </a:blip>
          <a:stretch>
            <a:fillRect/>
          </a:stretch>
        </p:blipFill>
        <p:spPr>
          <a:xfrm>
            <a:off x="5775275" y="3175265"/>
            <a:ext cx="2911525" cy="1548786"/>
          </a:xfrm>
          <a:prstGeom prst="rect">
            <a:avLst/>
          </a:prstGeom>
          <a:noFill/>
          <a:ln>
            <a:noFill/>
          </a:ln>
        </p:spPr>
      </p:pic>
      <p:sp>
        <p:nvSpPr>
          <p:cNvPr id="233" name="Google Shape;233;p41"/>
          <p:cNvSpPr txBox="1"/>
          <p:nvPr>
            <p:ph idx="1" type="body"/>
          </p:nvPr>
        </p:nvSpPr>
        <p:spPr>
          <a:xfrm flipH="1">
            <a:off x="457200" y="1305775"/>
            <a:ext cx="8229600" cy="18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rPr>
              <a:t>What percent of bottles pass the quality control inspection?</a:t>
            </a:r>
            <a:endParaRPr sz="2400">
              <a:solidFill>
                <a:schemeClr val="accent1"/>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1.82%			(c) 6.88%</a:t>
            </a:r>
            <a:r>
              <a:rPr i="1" lang="en" sz="2400">
                <a:solidFill>
                  <a:srgbClr val="E69138"/>
                </a:solidFill>
              </a:rPr>
              <a:t>			</a:t>
            </a:r>
            <a:r>
              <a:rPr lang="en" sz="2400">
                <a:solidFill>
                  <a:schemeClr val="dk2"/>
                </a:solidFill>
              </a:rPr>
              <a:t>(e) 96.56%</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3.44%			</a:t>
            </a:r>
            <a:r>
              <a:rPr i="1" lang="en" sz="2400">
                <a:solidFill>
                  <a:srgbClr val="E69138"/>
                </a:solidFill>
              </a:rPr>
              <a:t>(d) 93.12%</a:t>
            </a:r>
            <a:endParaRPr sz="2400">
              <a:solidFill>
                <a:schemeClr val="dk2"/>
              </a:solidFill>
            </a:endParaRPr>
          </a:p>
          <a:p>
            <a:pPr indent="0" lvl="0" marL="0" rtl="0" algn="l">
              <a:lnSpc>
                <a:spcPct val="115000"/>
              </a:lnSpc>
              <a:spcBef>
                <a:spcPts val="0"/>
              </a:spcBef>
              <a:spcAft>
                <a:spcPts val="0"/>
              </a:spcAft>
              <a:buNone/>
            </a:pPr>
            <a:r>
              <a:t/>
            </a:r>
            <a:endParaRPr sz="2400">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id="238" name="Google Shape;238;p42"/>
          <p:cNvPicPr preferRelativeResize="0"/>
          <p:nvPr/>
        </p:nvPicPr>
        <p:blipFill>
          <a:blip r:embed="rId3">
            <a:alphaModFix/>
          </a:blip>
          <a:stretch>
            <a:fillRect/>
          </a:stretch>
        </p:blipFill>
        <p:spPr>
          <a:xfrm>
            <a:off x="1631224" y="5485125"/>
            <a:ext cx="4263277" cy="548529"/>
          </a:xfrm>
          <a:prstGeom prst="rect">
            <a:avLst/>
          </a:prstGeom>
          <a:noFill/>
          <a:ln>
            <a:noFill/>
          </a:ln>
        </p:spPr>
      </p:pic>
      <p:pic>
        <p:nvPicPr>
          <p:cNvPr id="239" name="Google Shape;239;p42"/>
          <p:cNvPicPr preferRelativeResize="0"/>
          <p:nvPr/>
        </p:nvPicPr>
        <p:blipFill>
          <a:blip r:embed="rId4">
            <a:alphaModFix/>
          </a:blip>
          <a:stretch>
            <a:fillRect/>
          </a:stretch>
        </p:blipFill>
        <p:spPr>
          <a:xfrm>
            <a:off x="457200" y="3195075"/>
            <a:ext cx="2602750" cy="1484590"/>
          </a:xfrm>
          <a:prstGeom prst="rect">
            <a:avLst/>
          </a:prstGeom>
          <a:noFill/>
          <a:ln>
            <a:noFill/>
          </a:ln>
        </p:spPr>
      </p:pic>
      <p:pic>
        <p:nvPicPr>
          <p:cNvPr id="240" name="Google Shape;240;p42"/>
          <p:cNvPicPr preferRelativeResize="0"/>
          <p:nvPr/>
        </p:nvPicPr>
        <p:blipFill>
          <a:blip r:embed="rId5">
            <a:alphaModFix/>
          </a:blip>
          <a:stretch>
            <a:fillRect/>
          </a:stretch>
        </p:blipFill>
        <p:spPr>
          <a:xfrm>
            <a:off x="2995707" y="4894274"/>
            <a:ext cx="2842119" cy="590850"/>
          </a:xfrm>
          <a:prstGeom prst="rect">
            <a:avLst/>
          </a:prstGeom>
          <a:noFill/>
          <a:ln>
            <a:noFill/>
          </a:ln>
        </p:spPr>
      </p:pic>
      <p:pic>
        <p:nvPicPr>
          <p:cNvPr id="241" name="Google Shape;241;p42"/>
          <p:cNvPicPr preferRelativeResize="0"/>
          <p:nvPr/>
        </p:nvPicPr>
        <p:blipFill>
          <a:blip r:embed="rId6">
            <a:alphaModFix/>
          </a:blip>
          <a:stretch>
            <a:fillRect/>
          </a:stretch>
        </p:blipFill>
        <p:spPr>
          <a:xfrm>
            <a:off x="3059950" y="3195075"/>
            <a:ext cx="2602751" cy="1548782"/>
          </a:xfrm>
          <a:prstGeom prst="rect">
            <a:avLst/>
          </a:prstGeom>
          <a:noFill/>
          <a:ln>
            <a:noFill/>
          </a:ln>
        </p:spPr>
      </p:pic>
      <p:sp>
        <p:nvSpPr>
          <p:cNvPr id="242" name="Google Shape;242;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43" name="Google Shape;243;p42"/>
          <p:cNvPicPr preferRelativeResize="0"/>
          <p:nvPr/>
        </p:nvPicPr>
        <p:blipFill>
          <a:blip r:embed="rId7">
            <a:alphaModFix/>
          </a:blip>
          <a:stretch>
            <a:fillRect/>
          </a:stretch>
        </p:blipFill>
        <p:spPr>
          <a:xfrm>
            <a:off x="5775275" y="3175265"/>
            <a:ext cx="2911525" cy="1548786"/>
          </a:xfrm>
          <a:prstGeom prst="rect">
            <a:avLst/>
          </a:prstGeom>
          <a:noFill/>
          <a:ln>
            <a:noFill/>
          </a:ln>
        </p:spPr>
      </p:pic>
      <p:pic>
        <p:nvPicPr>
          <p:cNvPr id="244" name="Google Shape;244;p42"/>
          <p:cNvPicPr preferRelativeResize="0"/>
          <p:nvPr/>
        </p:nvPicPr>
        <p:blipFill>
          <a:blip r:embed="rId8">
            <a:alphaModFix/>
          </a:blip>
          <a:stretch>
            <a:fillRect/>
          </a:stretch>
        </p:blipFill>
        <p:spPr>
          <a:xfrm>
            <a:off x="152400" y="6148254"/>
            <a:ext cx="8839203" cy="320021"/>
          </a:xfrm>
          <a:prstGeom prst="rect">
            <a:avLst/>
          </a:prstGeom>
          <a:noFill/>
          <a:ln>
            <a:noFill/>
          </a:ln>
        </p:spPr>
      </p:pic>
      <p:sp>
        <p:nvSpPr>
          <p:cNvPr id="245" name="Google Shape;245;p42"/>
          <p:cNvSpPr txBox="1"/>
          <p:nvPr>
            <p:ph idx="1" type="body"/>
          </p:nvPr>
        </p:nvSpPr>
        <p:spPr>
          <a:xfrm flipH="1">
            <a:off x="457200" y="1305775"/>
            <a:ext cx="8229600" cy="1849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400">
                <a:solidFill>
                  <a:schemeClr val="accent1"/>
                </a:solidFill>
              </a:rPr>
              <a:t>What percent of bottles pass the quality control inspection?</a:t>
            </a:r>
            <a:endParaRPr sz="2400">
              <a:solidFill>
                <a:schemeClr val="accent1"/>
              </a:solidFill>
            </a:endParaRPr>
          </a:p>
          <a:p>
            <a:pPr indent="0" lvl="0" marL="0" rtl="0" algn="l">
              <a:lnSpc>
                <a:spcPct val="115000"/>
              </a:lnSpc>
              <a:spcBef>
                <a:spcPts val="0"/>
              </a:spcBef>
              <a:spcAft>
                <a:spcPts val="0"/>
              </a:spcAft>
              <a:buNone/>
            </a:pPr>
            <a:r>
              <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(a) 1.82%			(c) 6.88%</a:t>
            </a:r>
            <a:r>
              <a:rPr i="1" lang="en" sz="2400">
                <a:solidFill>
                  <a:srgbClr val="E69138"/>
                </a:solidFill>
              </a:rPr>
              <a:t>			</a:t>
            </a:r>
            <a:r>
              <a:rPr lang="en" sz="2400">
                <a:solidFill>
                  <a:schemeClr val="dk2"/>
                </a:solidFill>
              </a:rPr>
              <a:t>(e) 96.56%</a:t>
            </a:r>
            <a:endParaRPr sz="2400">
              <a:solidFill>
                <a:schemeClr val="dk2"/>
              </a:solidFill>
            </a:endParaRPr>
          </a:p>
          <a:p>
            <a:pPr indent="0" lvl="0" marL="0" rtl="0" algn="l">
              <a:lnSpc>
                <a:spcPct val="115000"/>
              </a:lnSpc>
              <a:spcBef>
                <a:spcPts val="0"/>
              </a:spcBef>
              <a:spcAft>
                <a:spcPts val="0"/>
              </a:spcAft>
              <a:buNone/>
            </a:pPr>
            <a:r>
              <a:rPr lang="en" sz="2400">
                <a:solidFill>
                  <a:schemeClr val="dk2"/>
                </a:solidFill>
              </a:rPr>
              <a:t>(b) 3.44%			</a:t>
            </a:r>
            <a:r>
              <a:rPr i="1" lang="en" sz="2400">
                <a:solidFill>
                  <a:srgbClr val="E69138"/>
                </a:solidFill>
              </a:rPr>
              <a:t>(d) 93.12%</a:t>
            </a:r>
            <a:endParaRPr sz="2400">
              <a:solidFill>
                <a:schemeClr val="dk2"/>
              </a:solidFill>
            </a:endParaRPr>
          </a:p>
          <a:p>
            <a:pPr indent="0" lvl="0" marL="0" rtl="0" algn="l">
              <a:lnSpc>
                <a:spcPct val="115000"/>
              </a:lnSpc>
              <a:spcBef>
                <a:spcPts val="0"/>
              </a:spcBef>
              <a:spcAft>
                <a:spcPts val="0"/>
              </a:spcAft>
              <a:buNone/>
            </a:pPr>
            <a:r>
              <a:t/>
            </a:r>
            <a:endParaRPr sz="240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251" name="Google Shape;251;p43"/>
          <p:cNvSpPr txBox="1"/>
          <p:nvPr>
            <p:ph idx="1" type="body"/>
          </p:nvPr>
        </p:nvSpPr>
        <p:spPr>
          <a:xfrm flipH="1">
            <a:off x="457200" y="1305775"/>
            <a:ext cx="8229600" cy="13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Body temperatures of healthy humans are distributed nearly normally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indent="0" lvl="0" marL="0" rtl="0" algn="l">
              <a:lnSpc>
                <a:spcPct val="115000"/>
              </a:lnSpc>
              <a:spcBef>
                <a:spcPts val="0"/>
              </a:spcBef>
              <a:spcAft>
                <a:spcPts val="0"/>
              </a:spcAft>
              <a:buNone/>
            </a:pPr>
            <a:r>
              <a:t/>
            </a:r>
            <a:endParaRPr sz="200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Normal Distribution</a:t>
            </a:r>
            <a:endParaRPr>
              <a:solidFill>
                <a:schemeClr val="accent1"/>
              </a:solidFill>
            </a:endParaRPr>
          </a:p>
        </p:txBody>
      </p:sp>
      <p:sp>
        <p:nvSpPr>
          <p:cNvPr id="58" name="Google Shape;58;p17"/>
          <p:cNvSpPr txBox="1"/>
          <p:nvPr>
            <p:ph idx="1" type="body"/>
          </p:nvPr>
        </p:nvSpPr>
        <p:spPr>
          <a:xfrm flipH="1">
            <a:off x="457200" y="1305775"/>
            <a:ext cx="8229600" cy="2047200"/>
          </a:xfrm>
          <a:prstGeom prst="rect">
            <a:avLst/>
          </a:prstGeom>
        </p:spPr>
        <p:txBody>
          <a:bodyPr anchorCtr="0" anchor="t" bIns="91425" lIns="91425" spcFirstLastPara="1" rIns="91425" wrap="square" tIns="91425">
            <a:noAutofit/>
          </a:bodyPr>
          <a:lstStyle/>
          <a:p>
            <a:pPr indent="-374650" lvl="0" marL="457200" rtl="0" algn="l">
              <a:spcBef>
                <a:spcPts val="600"/>
              </a:spcBef>
              <a:spcAft>
                <a:spcPts val="0"/>
              </a:spcAft>
              <a:buSzPts val="2300"/>
              <a:buChar char="●"/>
            </a:pPr>
            <a:r>
              <a:rPr lang="en" sz="2300">
                <a:solidFill>
                  <a:srgbClr val="000000"/>
                </a:solidFill>
              </a:rPr>
              <a:t>Unimodal and symmetric, bell shaped curve</a:t>
            </a:r>
            <a:endParaRPr sz="2300">
              <a:solidFill>
                <a:srgbClr val="000000"/>
              </a:solidFill>
            </a:endParaRPr>
          </a:p>
          <a:p>
            <a:pPr indent="-374650" lvl="0" marL="457200" rtl="0" algn="l">
              <a:spcBef>
                <a:spcPts val="0"/>
              </a:spcBef>
              <a:spcAft>
                <a:spcPts val="0"/>
              </a:spcAft>
              <a:buSzPts val="2300"/>
              <a:buChar char="●"/>
            </a:pPr>
            <a:r>
              <a:rPr lang="en" sz="2300">
                <a:solidFill>
                  <a:srgbClr val="000000"/>
                </a:solidFill>
              </a:rPr>
              <a:t>Many variables are nearly normal, but none are exactly normal</a:t>
            </a:r>
            <a:endParaRPr sz="2300">
              <a:solidFill>
                <a:srgbClr val="000000"/>
              </a:solidFill>
            </a:endParaRPr>
          </a:p>
          <a:p>
            <a:pPr indent="-374650" lvl="0" marL="457200" rtl="0" algn="l">
              <a:spcBef>
                <a:spcPts val="0"/>
              </a:spcBef>
              <a:spcAft>
                <a:spcPts val="0"/>
              </a:spcAft>
              <a:buSzPts val="2300"/>
              <a:buChar char="●"/>
            </a:pPr>
            <a:r>
              <a:rPr lang="en" sz="2300">
                <a:solidFill>
                  <a:srgbClr val="000000"/>
                </a:solidFill>
              </a:rPr>
              <a:t>Denoted as </a:t>
            </a:r>
            <a:r>
              <a:rPr i="1" lang="en" sz="2300">
                <a:solidFill>
                  <a:schemeClr val="accent1"/>
                </a:solidFill>
              </a:rPr>
              <a:t>N(µ, σ)</a:t>
            </a:r>
            <a:r>
              <a:rPr lang="en" sz="2300">
                <a:solidFill>
                  <a:srgbClr val="000000"/>
                </a:solidFill>
              </a:rPr>
              <a:t> </a:t>
            </a:r>
            <a:r>
              <a:rPr lang="en" sz="2300"/>
              <a:t>→ </a:t>
            </a:r>
            <a:r>
              <a:rPr lang="en" sz="2300">
                <a:solidFill>
                  <a:srgbClr val="000000"/>
                </a:solidFill>
              </a:rPr>
              <a:t>Normal with mean </a:t>
            </a:r>
            <a:r>
              <a:rPr i="1" lang="en" sz="2300">
                <a:solidFill>
                  <a:srgbClr val="000000"/>
                </a:solidFill>
              </a:rPr>
              <a:t>µ</a:t>
            </a:r>
            <a:r>
              <a:rPr lang="en" sz="2300">
                <a:solidFill>
                  <a:srgbClr val="000000"/>
                </a:solidFill>
              </a:rPr>
              <a:t> and standard deviation </a:t>
            </a:r>
            <a:r>
              <a:rPr i="1" lang="en" sz="2300"/>
              <a:t>σ</a:t>
            </a:r>
            <a:endParaRPr i="1" sz="2300">
              <a:solidFill>
                <a:srgbClr val="000000"/>
              </a:solidFill>
            </a:endParaRPr>
          </a:p>
        </p:txBody>
      </p:sp>
      <p:pic>
        <p:nvPicPr>
          <p:cNvPr id="59" name="Google Shape;59;p17"/>
          <p:cNvPicPr preferRelativeResize="0"/>
          <p:nvPr/>
        </p:nvPicPr>
        <p:blipFill>
          <a:blip r:embed="rId3">
            <a:alphaModFix/>
          </a:blip>
          <a:stretch>
            <a:fillRect/>
          </a:stretch>
        </p:blipFill>
        <p:spPr>
          <a:xfrm>
            <a:off x="932975" y="3432925"/>
            <a:ext cx="5842225" cy="2516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257" name="Google Shape;257;p44"/>
          <p:cNvSpPr txBox="1"/>
          <p:nvPr>
            <p:ph idx="1" type="body"/>
          </p:nvPr>
        </p:nvSpPr>
        <p:spPr>
          <a:xfrm flipH="1">
            <a:off x="457200" y="1305775"/>
            <a:ext cx="8229600" cy="13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Body temperatures of healthy humans are distributed nearly normally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indent="0" lvl="0" marL="0" rtl="0" algn="l">
              <a:lnSpc>
                <a:spcPct val="115000"/>
              </a:lnSpc>
              <a:spcBef>
                <a:spcPts val="0"/>
              </a:spcBef>
              <a:spcAft>
                <a:spcPts val="0"/>
              </a:spcAft>
              <a:buNone/>
            </a:pPr>
            <a:r>
              <a:t/>
            </a:r>
            <a:endParaRPr sz="2000">
              <a:solidFill>
                <a:schemeClr val="accent1"/>
              </a:solidFill>
            </a:endParaRPr>
          </a:p>
        </p:txBody>
      </p:sp>
      <p:pic>
        <p:nvPicPr>
          <p:cNvPr id="258" name="Google Shape;258;p44"/>
          <p:cNvPicPr preferRelativeResize="0"/>
          <p:nvPr/>
        </p:nvPicPr>
        <p:blipFill rotWithShape="1">
          <a:blip r:embed="rId3">
            <a:alphaModFix/>
          </a:blip>
          <a:srcRect b="53529" l="0" r="67013" t="0"/>
          <a:stretch/>
        </p:blipFill>
        <p:spPr>
          <a:xfrm>
            <a:off x="379825" y="2513850"/>
            <a:ext cx="2765772" cy="18031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264" name="Google Shape;264;p45"/>
          <p:cNvSpPr txBox="1"/>
          <p:nvPr>
            <p:ph idx="1" type="body"/>
          </p:nvPr>
        </p:nvSpPr>
        <p:spPr>
          <a:xfrm flipH="1">
            <a:off x="457200" y="1305775"/>
            <a:ext cx="8229600" cy="13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Body temperatures of healthy humans are distributed nearly normally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indent="0" lvl="0" marL="0" rtl="0" algn="l">
              <a:lnSpc>
                <a:spcPct val="115000"/>
              </a:lnSpc>
              <a:spcBef>
                <a:spcPts val="0"/>
              </a:spcBef>
              <a:spcAft>
                <a:spcPts val="0"/>
              </a:spcAft>
              <a:buNone/>
            </a:pPr>
            <a:r>
              <a:t/>
            </a:r>
            <a:endParaRPr sz="2000">
              <a:solidFill>
                <a:schemeClr val="accent1"/>
              </a:solidFill>
            </a:endParaRPr>
          </a:p>
        </p:txBody>
      </p:sp>
      <p:pic>
        <p:nvPicPr>
          <p:cNvPr id="265" name="Google Shape;265;p45"/>
          <p:cNvPicPr preferRelativeResize="0"/>
          <p:nvPr/>
        </p:nvPicPr>
        <p:blipFill rotWithShape="1">
          <a:blip r:embed="rId3">
            <a:alphaModFix/>
          </a:blip>
          <a:srcRect b="53529" l="0" r="67013" t="0"/>
          <a:stretch/>
        </p:blipFill>
        <p:spPr>
          <a:xfrm>
            <a:off x="379825" y="2513850"/>
            <a:ext cx="2765772" cy="1803101"/>
          </a:xfrm>
          <a:prstGeom prst="rect">
            <a:avLst/>
          </a:prstGeom>
          <a:noFill/>
          <a:ln>
            <a:noFill/>
          </a:ln>
        </p:spPr>
      </p:pic>
      <p:pic>
        <p:nvPicPr>
          <p:cNvPr id="266" name="Google Shape;266;p45"/>
          <p:cNvPicPr preferRelativeResize="0"/>
          <p:nvPr/>
        </p:nvPicPr>
        <p:blipFill rotWithShape="1">
          <a:blip r:embed="rId3">
            <a:alphaModFix/>
          </a:blip>
          <a:srcRect b="79929" l="32308" r="0" t="0"/>
          <a:stretch/>
        </p:blipFill>
        <p:spPr>
          <a:xfrm>
            <a:off x="3088925" y="2527450"/>
            <a:ext cx="5675352" cy="7787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272" name="Google Shape;272;p46"/>
          <p:cNvSpPr txBox="1"/>
          <p:nvPr>
            <p:ph idx="1" type="body"/>
          </p:nvPr>
        </p:nvSpPr>
        <p:spPr>
          <a:xfrm flipH="1">
            <a:off x="457200" y="1305775"/>
            <a:ext cx="8229600" cy="13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Body temperatures of healthy humans are distributed nearly normally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indent="0" lvl="0" marL="0" rtl="0" algn="l">
              <a:lnSpc>
                <a:spcPct val="115000"/>
              </a:lnSpc>
              <a:spcBef>
                <a:spcPts val="0"/>
              </a:spcBef>
              <a:spcAft>
                <a:spcPts val="0"/>
              </a:spcAft>
              <a:buNone/>
            </a:pPr>
            <a:r>
              <a:t/>
            </a:r>
            <a:endParaRPr sz="2000">
              <a:solidFill>
                <a:schemeClr val="accent1"/>
              </a:solidFill>
            </a:endParaRPr>
          </a:p>
        </p:txBody>
      </p:sp>
      <p:pic>
        <p:nvPicPr>
          <p:cNvPr id="273" name="Google Shape;273;p46"/>
          <p:cNvPicPr preferRelativeResize="0"/>
          <p:nvPr/>
        </p:nvPicPr>
        <p:blipFill rotWithShape="1">
          <a:blip r:embed="rId3">
            <a:alphaModFix/>
          </a:blip>
          <a:srcRect b="53529" l="0" r="67013" t="0"/>
          <a:stretch/>
        </p:blipFill>
        <p:spPr>
          <a:xfrm>
            <a:off x="379825" y="2513850"/>
            <a:ext cx="2765772" cy="1803101"/>
          </a:xfrm>
          <a:prstGeom prst="rect">
            <a:avLst/>
          </a:prstGeom>
          <a:noFill/>
          <a:ln>
            <a:noFill/>
          </a:ln>
        </p:spPr>
      </p:pic>
      <p:pic>
        <p:nvPicPr>
          <p:cNvPr id="274" name="Google Shape;274;p46"/>
          <p:cNvPicPr preferRelativeResize="0"/>
          <p:nvPr/>
        </p:nvPicPr>
        <p:blipFill rotWithShape="1">
          <a:blip r:embed="rId3">
            <a:alphaModFix/>
          </a:blip>
          <a:srcRect b="79929" l="32308" r="0" t="0"/>
          <a:stretch/>
        </p:blipFill>
        <p:spPr>
          <a:xfrm>
            <a:off x="3088925" y="2527450"/>
            <a:ext cx="5675352" cy="778752"/>
          </a:xfrm>
          <a:prstGeom prst="rect">
            <a:avLst/>
          </a:prstGeom>
          <a:noFill/>
          <a:ln>
            <a:noFill/>
          </a:ln>
        </p:spPr>
      </p:pic>
      <p:pic>
        <p:nvPicPr>
          <p:cNvPr id="275" name="Google Shape;275;p46"/>
          <p:cNvPicPr preferRelativeResize="0"/>
          <p:nvPr/>
        </p:nvPicPr>
        <p:blipFill rotWithShape="1">
          <a:blip r:embed="rId3">
            <a:alphaModFix/>
          </a:blip>
          <a:srcRect b="63130" l="32308" r="0" t="20070"/>
          <a:stretch/>
        </p:blipFill>
        <p:spPr>
          <a:xfrm>
            <a:off x="3088925" y="3306201"/>
            <a:ext cx="5675352" cy="651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281" name="Google Shape;281;p47"/>
          <p:cNvSpPr txBox="1"/>
          <p:nvPr>
            <p:ph idx="1" type="body"/>
          </p:nvPr>
        </p:nvSpPr>
        <p:spPr>
          <a:xfrm flipH="1">
            <a:off x="457200" y="1305775"/>
            <a:ext cx="8229600" cy="13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Body temperatures of healthy humans are distributed nearly normally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indent="0" lvl="0" marL="0" rtl="0" algn="l">
              <a:lnSpc>
                <a:spcPct val="115000"/>
              </a:lnSpc>
              <a:spcBef>
                <a:spcPts val="0"/>
              </a:spcBef>
              <a:spcAft>
                <a:spcPts val="0"/>
              </a:spcAft>
              <a:buNone/>
            </a:pPr>
            <a:r>
              <a:t/>
            </a:r>
            <a:endParaRPr sz="2000">
              <a:solidFill>
                <a:schemeClr val="accent1"/>
              </a:solidFill>
            </a:endParaRPr>
          </a:p>
        </p:txBody>
      </p:sp>
      <p:pic>
        <p:nvPicPr>
          <p:cNvPr id="282" name="Google Shape;282;p47"/>
          <p:cNvPicPr preferRelativeResize="0"/>
          <p:nvPr/>
        </p:nvPicPr>
        <p:blipFill rotWithShape="1">
          <a:blip r:embed="rId3">
            <a:alphaModFix/>
          </a:blip>
          <a:srcRect b="53529" l="0" r="67013" t="0"/>
          <a:stretch/>
        </p:blipFill>
        <p:spPr>
          <a:xfrm>
            <a:off x="379825" y="2513850"/>
            <a:ext cx="2765772" cy="1803101"/>
          </a:xfrm>
          <a:prstGeom prst="rect">
            <a:avLst/>
          </a:prstGeom>
          <a:noFill/>
          <a:ln>
            <a:noFill/>
          </a:ln>
        </p:spPr>
      </p:pic>
      <p:pic>
        <p:nvPicPr>
          <p:cNvPr id="283" name="Google Shape;283;p47"/>
          <p:cNvPicPr preferRelativeResize="0"/>
          <p:nvPr/>
        </p:nvPicPr>
        <p:blipFill rotWithShape="1">
          <a:blip r:embed="rId3">
            <a:alphaModFix/>
          </a:blip>
          <a:srcRect b="79929" l="32308" r="0" t="0"/>
          <a:stretch/>
        </p:blipFill>
        <p:spPr>
          <a:xfrm>
            <a:off x="3088925" y="2527450"/>
            <a:ext cx="5675352" cy="778752"/>
          </a:xfrm>
          <a:prstGeom prst="rect">
            <a:avLst/>
          </a:prstGeom>
          <a:noFill/>
          <a:ln>
            <a:noFill/>
          </a:ln>
        </p:spPr>
      </p:pic>
      <p:pic>
        <p:nvPicPr>
          <p:cNvPr id="284" name="Google Shape;284;p47"/>
          <p:cNvPicPr preferRelativeResize="0"/>
          <p:nvPr/>
        </p:nvPicPr>
        <p:blipFill rotWithShape="1">
          <a:blip r:embed="rId3">
            <a:alphaModFix/>
          </a:blip>
          <a:srcRect b="63130" l="32308" r="0" t="20070"/>
          <a:stretch/>
        </p:blipFill>
        <p:spPr>
          <a:xfrm>
            <a:off x="3088925" y="3306201"/>
            <a:ext cx="5675352" cy="651800"/>
          </a:xfrm>
          <a:prstGeom prst="rect">
            <a:avLst/>
          </a:prstGeom>
          <a:noFill/>
          <a:ln>
            <a:noFill/>
          </a:ln>
        </p:spPr>
      </p:pic>
      <p:pic>
        <p:nvPicPr>
          <p:cNvPr id="285" name="Google Shape;285;p47"/>
          <p:cNvPicPr preferRelativeResize="0"/>
          <p:nvPr/>
        </p:nvPicPr>
        <p:blipFill rotWithShape="1">
          <a:blip r:embed="rId3">
            <a:alphaModFix/>
          </a:blip>
          <a:srcRect b="53878" l="32308" r="0" t="35896"/>
          <a:stretch/>
        </p:blipFill>
        <p:spPr>
          <a:xfrm>
            <a:off x="3088925" y="3920200"/>
            <a:ext cx="5675352" cy="39674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291" name="Google Shape;291;p48"/>
          <p:cNvSpPr txBox="1"/>
          <p:nvPr>
            <p:ph idx="1" type="body"/>
          </p:nvPr>
        </p:nvSpPr>
        <p:spPr>
          <a:xfrm flipH="1">
            <a:off x="457200" y="1305775"/>
            <a:ext cx="8229600" cy="136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Body temperatures of healthy humans are distributed nearly normally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indent="0" lvl="0" marL="0" rtl="0" algn="l">
              <a:lnSpc>
                <a:spcPct val="115000"/>
              </a:lnSpc>
              <a:spcBef>
                <a:spcPts val="0"/>
              </a:spcBef>
              <a:spcAft>
                <a:spcPts val="0"/>
              </a:spcAft>
              <a:buNone/>
            </a:pPr>
            <a:r>
              <a:t/>
            </a:r>
            <a:endParaRPr sz="2000">
              <a:solidFill>
                <a:schemeClr val="accent1"/>
              </a:solidFill>
            </a:endParaRPr>
          </a:p>
        </p:txBody>
      </p:sp>
      <p:pic>
        <p:nvPicPr>
          <p:cNvPr id="292" name="Google Shape;292;p48"/>
          <p:cNvPicPr preferRelativeResize="0"/>
          <p:nvPr/>
        </p:nvPicPr>
        <p:blipFill rotWithShape="1">
          <a:blip r:embed="rId3">
            <a:alphaModFix/>
          </a:blip>
          <a:srcRect b="53529" l="0" r="67013" t="0"/>
          <a:stretch/>
        </p:blipFill>
        <p:spPr>
          <a:xfrm>
            <a:off x="379825" y="2513850"/>
            <a:ext cx="2765772" cy="1803101"/>
          </a:xfrm>
          <a:prstGeom prst="rect">
            <a:avLst/>
          </a:prstGeom>
          <a:noFill/>
          <a:ln>
            <a:noFill/>
          </a:ln>
        </p:spPr>
      </p:pic>
      <p:pic>
        <p:nvPicPr>
          <p:cNvPr id="293" name="Google Shape;293;p48"/>
          <p:cNvPicPr preferRelativeResize="0"/>
          <p:nvPr/>
        </p:nvPicPr>
        <p:blipFill rotWithShape="1">
          <a:blip r:embed="rId3">
            <a:alphaModFix/>
          </a:blip>
          <a:srcRect b="79929" l="32308" r="0" t="0"/>
          <a:stretch/>
        </p:blipFill>
        <p:spPr>
          <a:xfrm>
            <a:off x="3088925" y="2527450"/>
            <a:ext cx="5675352" cy="778752"/>
          </a:xfrm>
          <a:prstGeom prst="rect">
            <a:avLst/>
          </a:prstGeom>
          <a:noFill/>
          <a:ln>
            <a:noFill/>
          </a:ln>
        </p:spPr>
      </p:pic>
      <p:pic>
        <p:nvPicPr>
          <p:cNvPr id="294" name="Google Shape;294;p48"/>
          <p:cNvPicPr preferRelativeResize="0"/>
          <p:nvPr/>
        </p:nvPicPr>
        <p:blipFill rotWithShape="1">
          <a:blip r:embed="rId3">
            <a:alphaModFix/>
          </a:blip>
          <a:srcRect b="63130" l="32308" r="0" t="20070"/>
          <a:stretch/>
        </p:blipFill>
        <p:spPr>
          <a:xfrm>
            <a:off x="3088925" y="3306201"/>
            <a:ext cx="5675352" cy="651800"/>
          </a:xfrm>
          <a:prstGeom prst="rect">
            <a:avLst/>
          </a:prstGeom>
          <a:noFill/>
          <a:ln>
            <a:noFill/>
          </a:ln>
        </p:spPr>
      </p:pic>
      <p:pic>
        <p:nvPicPr>
          <p:cNvPr id="295" name="Google Shape;295;p48"/>
          <p:cNvPicPr preferRelativeResize="0"/>
          <p:nvPr/>
        </p:nvPicPr>
        <p:blipFill rotWithShape="1">
          <a:blip r:embed="rId3">
            <a:alphaModFix/>
          </a:blip>
          <a:srcRect b="53878" l="32308" r="0" t="35896"/>
          <a:stretch/>
        </p:blipFill>
        <p:spPr>
          <a:xfrm>
            <a:off x="3088925" y="3920200"/>
            <a:ext cx="5675352" cy="396749"/>
          </a:xfrm>
          <a:prstGeom prst="rect">
            <a:avLst/>
          </a:prstGeom>
          <a:noFill/>
          <a:ln>
            <a:noFill/>
          </a:ln>
        </p:spPr>
      </p:pic>
      <p:sp>
        <p:nvSpPr>
          <p:cNvPr id="296" name="Google Shape;296;p48"/>
          <p:cNvSpPr txBox="1"/>
          <p:nvPr>
            <p:ph idx="1" type="body"/>
          </p:nvPr>
        </p:nvSpPr>
        <p:spPr>
          <a:xfrm flipH="1">
            <a:off x="457200" y="4591025"/>
            <a:ext cx="8229600" cy="985800"/>
          </a:xfrm>
          <a:prstGeom prst="rect">
            <a:avLst/>
          </a:prstGeom>
          <a:ln cap="flat" cmpd="sng" w="9525">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latin typeface="Courier New"/>
                <a:ea typeface="Courier New"/>
                <a:cs typeface="Courier New"/>
                <a:sym typeface="Courier New"/>
              </a:rPr>
              <a:t>&gt; qnorm(0.03)</a:t>
            </a:r>
            <a:endParaRPr b="1" sz="1800">
              <a:latin typeface="Courier New"/>
              <a:ea typeface="Courier New"/>
              <a:cs typeface="Courier New"/>
              <a:sym typeface="Courier New"/>
            </a:endParaRPr>
          </a:p>
          <a:p>
            <a:pPr indent="0" lvl="0" marL="0" rtl="0" algn="l">
              <a:lnSpc>
                <a:spcPct val="115000"/>
              </a:lnSpc>
              <a:spcBef>
                <a:spcPts val="0"/>
              </a:spcBef>
              <a:spcAft>
                <a:spcPts val="0"/>
              </a:spcAft>
              <a:buNone/>
            </a:pPr>
            <a:r>
              <a:rPr b="1" lang="en" sz="1800">
                <a:latin typeface="Courier New"/>
                <a:ea typeface="Courier New"/>
                <a:cs typeface="Courier New"/>
                <a:sym typeface="Courier New"/>
              </a:rPr>
              <a:t>[1] -1.880794</a:t>
            </a:r>
            <a:endParaRPr b="1" sz="1800">
              <a:latin typeface="Courier New"/>
              <a:ea typeface="Courier New"/>
              <a:cs typeface="Courier New"/>
              <a:sym typeface="Courier New"/>
            </a:endParaRPr>
          </a:p>
        </p:txBody>
      </p:sp>
      <p:sp>
        <p:nvSpPr>
          <p:cNvPr id="297" name="Google Shape;297;p48"/>
          <p:cNvSpPr txBox="1"/>
          <p:nvPr>
            <p:ph idx="1" type="body"/>
          </p:nvPr>
        </p:nvSpPr>
        <p:spPr>
          <a:xfrm flipH="1">
            <a:off x="457200" y="5992600"/>
            <a:ext cx="8229600" cy="778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2"/>
                </a:solidFill>
              </a:rPr>
              <a:t>Mackowiak, Wasserman, and Levine (1992), A Critical Appraisal of 98.6 Degrees F, the Upper Limit of the Normal Body Temperature, and Other Legacies of Carl Reinhold August Wunderlick.</a:t>
            </a:r>
            <a:endParaRPr sz="1400">
              <a:solidFill>
                <a:schemeClr val="dk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03" name="Google Shape;303;p49"/>
          <p:cNvSpPr txBox="1"/>
          <p:nvPr>
            <p:ph idx="1" type="body"/>
          </p:nvPr>
        </p:nvSpPr>
        <p:spPr>
          <a:xfrm flipH="1">
            <a:off x="457200" y="1305775"/>
            <a:ext cx="8229600" cy="2279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 Body temperatures of healthy humans are distributed nearly nor- 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indent="0" lvl="0" marL="0" rtl="0" algn="l">
              <a:lnSpc>
                <a:spcPct val="115000"/>
              </a:lnSpc>
              <a:spcBef>
                <a:spcPts val="0"/>
              </a:spcBef>
              <a:spcAft>
                <a:spcPts val="0"/>
              </a:spcAft>
              <a:buNone/>
            </a:pPr>
            <a:r>
              <a:t/>
            </a:r>
            <a:endParaRPr sz="2000">
              <a:solidFill>
                <a:schemeClr val="dk2"/>
              </a:solidFill>
            </a:endParaRPr>
          </a:p>
          <a:p>
            <a:pPr indent="0" lvl="0" marL="0" rtl="0" algn="l">
              <a:lnSpc>
                <a:spcPct val="115000"/>
              </a:lnSpc>
              <a:spcBef>
                <a:spcPts val="0"/>
              </a:spcBef>
              <a:spcAft>
                <a:spcPts val="0"/>
              </a:spcAft>
              <a:buNone/>
            </a:pPr>
            <a:r>
              <a:rPr lang="en" sz="2000">
                <a:solidFill>
                  <a:schemeClr val="dk2"/>
                </a:solidFill>
              </a:rPr>
              <a:t>(a) 97.3</a:t>
            </a:r>
            <a:r>
              <a:rPr baseline="30000" lang="en" sz="2000">
                <a:solidFill>
                  <a:schemeClr val="dk2"/>
                </a:solidFill>
              </a:rPr>
              <a:t>o</a:t>
            </a:r>
            <a:r>
              <a:rPr lang="en" sz="2000">
                <a:solidFill>
                  <a:schemeClr val="dk2"/>
                </a:solidFill>
              </a:rPr>
              <a:t>F			(c) </a:t>
            </a:r>
            <a:r>
              <a:rPr lang="en" sz="2000">
                <a:solidFill>
                  <a:schemeClr val="dk2"/>
                </a:solidFill>
              </a:rPr>
              <a:t>99.4</a:t>
            </a:r>
            <a:r>
              <a:rPr baseline="30000" lang="en" sz="2000">
                <a:solidFill>
                  <a:schemeClr val="dk2"/>
                </a:solidFill>
              </a:rPr>
              <a:t>o</a:t>
            </a:r>
            <a:r>
              <a:rPr lang="en" sz="2000">
                <a:solidFill>
                  <a:schemeClr val="dk2"/>
                </a:solidFill>
              </a:rPr>
              <a:t>F</a:t>
            </a:r>
            <a:endParaRPr sz="2000">
              <a:solidFill>
                <a:schemeClr val="dk2"/>
              </a:solidFill>
            </a:endParaRPr>
          </a:p>
          <a:p>
            <a:pPr indent="0" lvl="0" marL="0" rtl="0" algn="l">
              <a:lnSpc>
                <a:spcPct val="115000"/>
              </a:lnSpc>
              <a:spcBef>
                <a:spcPts val="0"/>
              </a:spcBef>
              <a:spcAft>
                <a:spcPts val="0"/>
              </a:spcAft>
              <a:buNone/>
            </a:pPr>
            <a:r>
              <a:rPr lang="en" sz="2000">
                <a:solidFill>
                  <a:schemeClr val="dk2"/>
                </a:solidFill>
              </a:rPr>
              <a:t>(b) </a:t>
            </a:r>
            <a:r>
              <a:rPr lang="en" sz="2000">
                <a:solidFill>
                  <a:schemeClr val="dk2"/>
                </a:solidFill>
              </a:rPr>
              <a:t>99.1</a:t>
            </a:r>
            <a:r>
              <a:rPr baseline="30000" lang="en" sz="2000">
                <a:solidFill>
                  <a:schemeClr val="dk2"/>
                </a:solidFill>
              </a:rPr>
              <a:t>o</a:t>
            </a:r>
            <a:r>
              <a:rPr lang="en" sz="2000">
                <a:solidFill>
                  <a:schemeClr val="dk2"/>
                </a:solidFill>
              </a:rPr>
              <a:t>F</a:t>
            </a:r>
            <a:r>
              <a:rPr lang="en" sz="2000">
                <a:solidFill>
                  <a:schemeClr val="dk2"/>
                </a:solidFill>
              </a:rPr>
              <a:t>			(d) </a:t>
            </a:r>
            <a:r>
              <a:rPr lang="en" sz="2000">
                <a:solidFill>
                  <a:schemeClr val="dk2"/>
                </a:solidFill>
              </a:rPr>
              <a:t>99.6</a:t>
            </a:r>
            <a:r>
              <a:rPr baseline="30000" lang="en" sz="2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09" name="Google Shape;309;p50"/>
          <p:cNvSpPr txBox="1"/>
          <p:nvPr>
            <p:ph idx="1" type="body"/>
          </p:nvPr>
        </p:nvSpPr>
        <p:spPr>
          <a:xfrm flipH="1">
            <a:off x="457200" y="1305775"/>
            <a:ext cx="8229600" cy="228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 Body temperatures of healthy humans are distributed nearly nor- 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indent="0" lvl="0" marL="0" rtl="0" algn="l">
              <a:lnSpc>
                <a:spcPct val="115000"/>
              </a:lnSpc>
              <a:spcBef>
                <a:spcPts val="0"/>
              </a:spcBef>
              <a:spcAft>
                <a:spcPts val="0"/>
              </a:spcAft>
              <a:buNone/>
            </a:pPr>
            <a:r>
              <a:t/>
            </a:r>
            <a:endParaRPr sz="2000">
              <a:solidFill>
                <a:schemeClr val="dk2"/>
              </a:solidFill>
            </a:endParaRPr>
          </a:p>
          <a:p>
            <a:pPr indent="0" lvl="0" marL="0" rtl="0" algn="l">
              <a:lnSpc>
                <a:spcPct val="115000"/>
              </a:lnSpc>
              <a:spcBef>
                <a:spcPts val="0"/>
              </a:spcBef>
              <a:spcAft>
                <a:spcPts val="0"/>
              </a:spcAft>
              <a:buNone/>
            </a:pPr>
            <a:r>
              <a:rPr lang="en" sz="2000">
                <a:solidFill>
                  <a:schemeClr val="dk2"/>
                </a:solidFill>
              </a:rPr>
              <a:t>(a) 97.3</a:t>
            </a:r>
            <a:r>
              <a:rPr baseline="30000" lang="en" sz="2000">
                <a:solidFill>
                  <a:schemeClr val="dk2"/>
                </a:solidFill>
              </a:rPr>
              <a:t>o</a:t>
            </a:r>
            <a:r>
              <a:rPr lang="en" sz="2000">
                <a:solidFill>
                  <a:schemeClr val="dk2"/>
                </a:solidFill>
              </a:rPr>
              <a:t>F			(c) 99.4</a:t>
            </a:r>
            <a:r>
              <a:rPr baseline="30000" lang="en" sz="2000">
                <a:solidFill>
                  <a:schemeClr val="dk2"/>
                </a:solidFill>
              </a:rPr>
              <a:t>o</a:t>
            </a:r>
            <a:r>
              <a:rPr lang="en" sz="2000">
                <a:solidFill>
                  <a:schemeClr val="dk2"/>
                </a:solidFill>
              </a:rPr>
              <a:t>F</a:t>
            </a:r>
            <a:endParaRPr sz="2000">
              <a:solidFill>
                <a:schemeClr val="dk2"/>
              </a:solidFill>
            </a:endParaRPr>
          </a:p>
          <a:p>
            <a:pPr indent="0" lvl="0" marL="0" rtl="0" algn="l">
              <a:lnSpc>
                <a:spcPct val="115000"/>
              </a:lnSpc>
              <a:spcBef>
                <a:spcPts val="0"/>
              </a:spcBef>
              <a:spcAft>
                <a:spcPts val="0"/>
              </a:spcAft>
              <a:buNone/>
            </a:pPr>
            <a:r>
              <a:rPr i="1" lang="en" sz="2000">
                <a:solidFill>
                  <a:srgbClr val="E69138"/>
                </a:solidFill>
              </a:rPr>
              <a:t>(b) 99.1</a:t>
            </a:r>
            <a:r>
              <a:rPr baseline="30000" i="1" lang="en" sz="2000">
                <a:solidFill>
                  <a:srgbClr val="E69138"/>
                </a:solidFill>
              </a:rPr>
              <a:t>o</a:t>
            </a:r>
            <a:r>
              <a:rPr i="1" lang="en" sz="2000">
                <a:solidFill>
                  <a:srgbClr val="E69138"/>
                </a:solidFill>
              </a:rPr>
              <a:t>F</a:t>
            </a:r>
            <a:r>
              <a:rPr lang="en" sz="2000">
                <a:solidFill>
                  <a:schemeClr val="dk2"/>
                </a:solidFill>
              </a:rPr>
              <a:t>			(d) 99.6</a:t>
            </a:r>
            <a:r>
              <a:rPr baseline="30000" lang="en" sz="2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15" name="Google Shape;315;p51"/>
          <p:cNvSpPr txBox="1"/>
          <p:nvPr>
            <p:ph idx="1" type="body"/>
          </p:nvPr>
        </p:nvSpPr>
        <p:spPr>
          <a:xfrm flipH="1">
            <a:off x="457200" y="1305775"/>
            <a:ext cx="8229600" cy="228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 Body temperatures of healthy humans are distributed nearly nor- 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indent="0" lvl="0" marL="0" rtl="0" algn="l">
              <a:lnSpc>
                <a:spcPct val="115000"/>
              </a:lnSpc>
              <a:spcBef>
                <a:spcPts val="0"/>
              </a:spcBef>
              <a:spcAft>
                <a:spcPts val="0"/>
              </a:spcAft>
              <a:buNone/>
            </a:pPr>
            <a:r>
              <a:t/>
            </a:r>
            <a:endParaRPr sz="2000">
              <a:solidFill>
                <a:schemeClr val="dk2"/>
              </a:solidFill>
            </a:endParaRPr>
          </a:p>
          <a:p>
            <a:pPr indent="0" lvl="0" marL="0" rtl="0" algn="l">
              <a:lnSpc>
                <a:spcPct val="115000"/>
              </a:lnSpc>
              <a:spcBef>
                <a:spcPts val="0"/>
              </a:spcBef>
              <a:spcAft>
                <a:spcPts val="0"/>
              </a:spcAft>
              <a:buNone/>
            </a:pPr>
            <a:r>
              <a:rPr lang="en" sz="2000">
                <a:solidFill>
                  <a:schemeClr val="dk2"/>
                </a:solidFill>
              </a:rPr>
              <a:t>(a) 97.3</a:t>
            </a:r>
            <a:r>
              <a:rPr baseline="30000" lang="en" sz="2000">
                <a:solidFill>
                  <a:schemeClr val="dk2"/>
                </a:solidFill>
              </a:rPr>
              <a:t>o</a:t>
            </a:r>
            <a:r>
              <a:rPr lang="en" sz="2000">
                <a:solidFill>
                  <a:schemeClr val="dk2"/>
                </a:solidFill>
              </a:rPr>
              <a:t>F			(c) 99.4</a:t>
            </a:r>
            <a:r>
              <a:rPr baseline="30000" lang="en" sz="2000">
                <a:solidFill>
                  <a:schemeClr val="dk2"/>
                </a:solidFill>
              </a:rPr>
              <a:t>o</a:t>
            </a:r>
            <a:r>
              <a:rPr lang="en" sz="2000">
                <a:solidFill>
                  <a:schemeClr val="dk2"/>
                </a:solidFill>
              </a:rPr>
              <a:t>F</a:t>
            </a:r>
            <a:endParaRPr sz="2000">
              <a:solidFill>
                <a:schemeClr val="dk2"/>
              </a:solidFill>
            </a:endParaRPr>
          </a:p>
          <a:p>
            <a:pPr indent="0" lvl="0" marL="0" rtl="0" algn="l">
              <a:lnSpc>
                <a:spcPct val="115000"/>
              </a:lnSpc>
              <a:spcBef>
                <a:spcPts val="0"/>
              </a:spcBef>
              <a:spcAft>
                <a:spcPts val="0"/>
              </a:spcAft>
              <a:buNone/>
            </a:pPr>
            <a:r>
              <a:rPr i="1" lang="en" sz="2000">
                <a:solidFill>
                  <a:srgbClr val="E69138"/>
                </a:solidFill>
              </a:rPr>
              <a:t>(b) 99.1</a:t>
            </a:r>
            <a:r>
              <a:rPr baseline="30000" i="1" lang="en" sz="2000">
                <a:solidFill>
                  <a:srgbClr val="E69138"/>
                </a:solidFill>
              </a:rPr>
              <a:t>o</a:t>
            </a:r>
            <a:r>
              <a:rPr i="1" lang="en" sz="2000">
                <a:solidFill>
                  <a:srgbClr val="E69138"/>
                </a:solidFill>
              </a:rPr>
              <a:t>F</a:t>
            </a:r>
            <a:r>
              <a:rPr lang="en" sz="2000">
                <a:solidFill>
                  <a:schemeClr val="dk2"/>
                </a:solidFill>
              </a:rPr>
              <a:t>			(d) 99.6</a:t>
            </a:r>
            <a:r>
              <a:rPr baseline="30000" lang="en" sz="2000">
                <a:solidFill>
                  <a:schemeClr val="dk2"/>
                </a:solidFill>
              </a:rPr>
              <a:t>o</a:t>
            </a:r>
            <a:r>
              <a:rPr lang="en" sz="2000">
                <a:solidFill>
                  <a:schemeClr val="dk2"/>
                </a:solidFill>
              </a:rPr>
              <a:t>F</a:t>
            </a:r>
            <a:endParaRPr sz="2000">
              <a:solidFill>
                <a:schemeClr val="accent1"/>
              </a:solidFill>
            </a:endParaRPr>
          </a:p>
        </p:txBody>
      </p:sp>
      <p:pic>
        <p:nvPicPr>
          <p:cNvPr id="316" name="Google Shape;316;p51"/>
          <p:cNvPicPr preferRelativeResize="0"/>
          <p:nvPr/>
        </p:nvPicPr>
        <p:blipFill rotWithShape="1">
          <a:blip r:embed="rId3">
            <a:alphaModFix/>
          </a:blip>
          <a:srcRect b="0" l="0" r="66564" t="0"/>
          <a:stretch/>
        </p:blipFill>
        <p:spPr>
          <a:xfrm>
            <a:off x="152400" y="3685400"/>
            <a:ext cx="2955421" cy="20419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22" name="Google Shape;322;p52"/>
          <p:cNvSpPr txBox="1"/>
          <p:nvPr>
            <p:ph idx="1" type="body"/>
          </p:nvPr>
        </p:nvSpPr>
        <p:spPr>
          <a:xfrm flipH="1">
            <a:off x="457200" y="1305775"/>
            <a:ext cx="8229600" cy="228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 Body temperatures of healthy humans are distributed nearly nor- 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indent="0" lvl="0" marL="0" rtl="0" algn="l">
              <a:lnSpc>
                <a:spcPct val="115000"/>
              </a:lnSpc>
              <a:spcBef>
                <a:spcPts val="0"/>
              </a:spcBef>
              <a:spcAft>
                <a:spcPts val="0"/>
              </a:spcAft>
              <a:buNone/>
            </a:pPr>
            <a:r>
              <a:t/>
            </a:r>
            <a:endParaRPr sz="2000">
              <a:solidFill>
                <a:schemeClr val="dk2"/>
              </a:solidFill>
            </a:endParaRPr>
          </a:p>
          <a:p>
            <a:pPr indent="0" lvl="0" marL="0" rtl="0" algn="l">
              <a:lnSpc>
                <a:spcPct val="115000"/>
              </a:lnSpc>
              <a:spcBef>
                <a:spcPts val="0"/>
              </a:spcBef>
              <a:spcAft>
                <a:spcPts val="0"/>
              </a:spcAft>
              <a:buNone/>
            </a:pPr>
            <a:r>
              <a:rPr lang="en" sz="2000">
                <a:solidFill>
                  <a:schemeClr val="dk2"/>
                </a:solidFill>
              </a:rPr>
              <a:t>(a) 97.3</a:t>
            </a:r>
            <a:r>
              <a:rPr baseline="30000" lang="en" sz="2000">
                <a:solidFill>
                  <a:schemeClr val="dk2"/>
                </a:solidFill>
              </a:rPr>
              <a:t>o</a:t>
            </a:r>
            <a:r>
              <a:rPr lang="en" sz="2000">
                <a:solidFill>
                  <a:schemeClr val="dk2"/>
                </a:solidFill>
              </a:rPr>
              <a:t>F			(c) 99.4</a:t>
            </a:r>
            <a:r>
              <a:rPr baseline="30000" lang="en" sz="2000">
                <a:solidFill>
                  <a:schemeClr val="dk2"/>
                </a:solidFill>
              </a:rPr>
              <a:t>o</a:t>
            </a:r>
            <a:r>
              <a:rPr lang="en" sz="2000">
                <a:solidFill>
                  <a:schemeClr val="dk2"/>
                </a:solidFill>
              </a:rPr>
              <a:t>F</a:t>
            </a:r>
            <a:endParaRPr sz="2000">
              <a:solidFill>
                <a:schemeClr val="dk2"/>
              </a:solidFill>
            </a:endParaRPr>
          </a:p>
          <a:p>
            <a:pPr indent="0" lvl="0" marL="0" rtl="0" algn="l">
              <a:lnSpc>
                <a:spcPct val="115000"/>
              </a:lnSpc>
              <a:spcBef>
                <a:spcPts val="0"/>
              </a:spcBef>
              <a:spcAft>
                <a:spcPts val="0"/>
              </a:spcAft>
              <a:buNone/>
            </a:pPr>
            <a:r>
              <a:rPr i="1" lang="en" sz="2000">
                <a:solidFill>
                  <a:srgbClr val="E69138"/>
                </a:solidFill>
              </a:rPr>
              <a:t>(b) 99.1</a:t>
            </a:r>
            <a:r>
              <a:rPr baseline="30000" i="1" lang="en" sz="2000">
                <a:solidFill>
                  <a:srgbClr val="E69138"/>
                </a:solidFill>
              </a:rPr>
              <a:t>o</a:t>
            </a:r>
            <a:r>
              <a:rPr i="1" lang="en" sz="2000">
                <a:solidFill>
                  <a:srgbClr val="E69138"/>
                </a:solidFill>
              </a:rPr>
              <a:t>F</a:t>
            </a:r>
            <a:r>
              <a:rPr lang="en" sz="2000">
                <a:solidFill>
                  <a:schemeClr val="dk2"/>
                </a:solidFill>
              </a:rPr>
              <a:t>			(d) 99.6</a:t>
            </a:r>
            <a:r>
              <a:rPr baseline="30000" lang="en" sz="2000">
                <a:solidFill>
                  <a:schemeClr val="dk2"/>
                </a:solidFill>
              </a:rPr>
              <a:t>o</a:t>
            </a:r>
            <a:r>
              <a:rPr lang="en" sz="2000">
                <a:solidFill>
                  <a:schemeClr val="dk2"/>
                </a:solidFill>
              </a:rPr>
              <a:t>F</a:t>
            </a:r>
            <a:endParaRPr sz="2000">
              <a:solidFill>
                <a:schemeClr val="accent1"/>
              </a:solidFill>
            </a:endParaRPr>
          </a:p>
        </p:txBody>
      </p:sp>
      <p:pic>
        <p:nvPicPr>
          <p:cNvPr id="323" name="Google Shape;323;p52"/>
          <p:cNvPicPr preferRelativeResize="0"/>
          <p:nvPr/>
        </p:nvPicPr>
        <p:blipFill rotWithShape="1">
          <a:blip r:embed="rId3">
            <a:alphaModFix/>
          </a:blip>
          <a:srcRect b="61669" l="33651" r="0" t="0"/>
          <a:stretch/>
        </p:blipFill>
        <p:spPr>
          <a:xfrm>
            <a:off x="3126725" y="3685400"/>
            <a:ext cx="5864749" cy="782699"/>
          </a:xfrm>
          <a:prstGeom prst="rect">
            <a:avLst/>
          </a:prstGeom>
          <a:noFill/>
          <a:ln>
            <a:noFill/>
          </a:ln>
        </p:spPr>
      </p:pic>
      <p:pic>
        <p:nvPicPr>
          <p:cNvPr id="324" name="Google Shape;324;p52"/>
          <p:cNvPicPr preferRelativeResize="0"/>
          <p:nvPr/>
        </p:nvPicPr>
        <p:blipFill rotWithShape="1">
          <a:blip r:embed="rId3">
            <a:alphaModFix/>
          </a:blip>
          <a:srcRect b="0" l="0" r="66564" t="0"/>
          <a:stretch/>
        </p:blipFill>
        <p:spPr>
          <a:xfrm>
            <a:off x="152400" y="3685400"/>
            <a:ext cx="2955421" cy="204194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30" name="Google Shape;330;p53"/>
          <p:cNvSpPr txBox="1"/>
          <p:nvPr>
            <p:ph idx="1" type="body"/>
          </p:nvPr>
        </p:nvSpPr>
        <p:spPr>
          <a:xfrm flipH="1">
            <a:off x="457200" y="1305775"/>
            <a:ext cx="8229600" cy="228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 Body temperatures of healthy humans are distributed nearly nor- 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indent="0" lvl="0" marL="0" rtl="0" algn="l">
              <a:lnSpc>
                <a:spcPct val="115000"/>
              </a:lnSpc>
              <a:spcBef>
                <a:spcPts val="0"/>
              </a:spcBef>
              <a:spcAft>
                <a:spcPts val="0"/>
              </a:spcAft>
              <a:buNone/>
            </a:pPr>
            <a:r>
              <a:t/>
            </a:r>
            <a:endParaRPr sz="2000">
              <a:solidFill>
                <a:schemeClr val="dk2"/>
              </a:solidFill>
            </a:endParaRPr>
          </a:p>
          <a:p>
            <a:pPr indent="0" lvl="0" marL="0" rtl="0" algn="l">
              <a:lnSpc>
                <a:spcPct val="115000"/>
              </a:lnSpc>
              <a:spcBef>
                <a:spcPts val="0"/>
              </a:spcBef>
              <a:spcAft>
                <a:spcPts val="0"/>
              </a:spcAft>
              <a:buNone/>
            </a:pPr>
            <a:r>
              <a:rPr lang="en" sz="2000">
                <a:solidFill>
                  <a:schemeClr val="dk2"/>
                </a:solidFill>
              </a:rPr>
              <a:t>(a) 97.3</a:t>
            </a:r>
            <a:r>
              <a:rPr baseline="30000" lang="en" sz="2000">
                <a:solidFill>
                  <a:schemeClr val="dk2"/>
                </a:solidFill>
              </a:rPr>
              <a:t>o</a:t>
            </a:r>
            <a:r>
              <a:rPr lang="en" sz="2000">
                <a:solidFill>
                  <a:schemeClr val="dk2"/>
                </a:solidFill>
              </a:rPr>
              <a:t>F			(c) 99.4</a:t>
            </a:r>
            <a:r>
              <a:rPr baseline="30000" lang="en" sz="2000">
                <a:solidFill>
                  <a:schemeClr val="dk2"/>
                </a:solidFill>
              </a:rPr>
              <a:t>o</a:t>
            </a:r>
            <a:r>
              <a:rPr lang="en" sz="2000">
                <a:solidFill>
                  <a:schemeClr val="dk2"/>
                </a:solidFill>
              </a:rPr>
              <a:t>F</a:t>
            </a:r>
            <a:endParaRPr sz="2000">
              <a:solidFill>
                <a:schemeClr val="dk2"/>
              </a:solidFill>
            </a:endParaRPr>
          </a:p>
          <a:p>
            <a:pPr indent="0" lvl="0" marL="0" rtl="0" algn="l">
              <a:lnSpc>
                <a:spcPct val="115000"/>
              </a:lnSpc>
              <a:spcBef>
                <a:spcPts val="0"/>
              </a:spcBef>
              <a:spcAft>
                <a:spcPts val="0"/>
              </a:spcAft>
              <a:buNone/>
            </a:pPr>
            <a:r>
              <a:rPr i="1" lang="en" sz="2000">
                <a:solidFill>
                  <a:srgbClr val="E69138"/>
                </a:solidFill>
              </a:rPr>
              <a:t>(b) 99.1</a:t>
            </a:r>
            <a:r>
              <a:rPr baseline="30000" i="1" lang="en" sz="2000">
                <a:solidFill>
                  <a:srgbClr val="E69138"/>
                </a:solidFill>
              </a:rPr>
              <a:t>o</a:t>
            </a:r>
            <a:r>
              <a:rPr i="1" lang="en" sz="2000">
                <a:solidFill>
                  <a:srgbClr val="E69138"/>
                </a:solidFill>
              </a:rPr>
              <a:t>F</a:t>
            </a:r>
            <a:r>
              <a:rPr lang="en" sz="2000">
                <a:solidFill>
                  <a:schemeClr val="dk2"/>
                </a:solidFill>
              </a:rPr>
              <a:t>			(d) 99.6</a:t>
            </a:r>
            <a:r>
              <a:rPr baseline="30000" lang="en" sz="2000">
                <a:solidFill>
                  <a:schemeClr val="dk2"/>
                </a:solidFill>
              </a:rPr>
              <a:t>o</a:t>
            </a:r>
            <a:r>
              <a:rPr lang="en" sz="2000">
                <a:solidFill>
                  <a:schemeClr val="dk2"/>
                </a:solidFill>
              </a:rPr>
              <a:t>F</a:t>
            </a:r>
            <a:endParaRPr sz="2000">
              <a:solidFill>
                <a:schemeClr val="accent1"/>
              </a:solidFill>
            </a:endParaRPr>
          </a:p>
        </p:txBody>
      </p:sp>
      <p:pic>
        <p:nvPicPr>
          <p:cNvPr id="331" name="Google Shape;331;p53"/>
          <p:cNvPicPr preferRelativeResize="0"/>
          <p:nvPr/>
        </p:nvPicPr>
        <p:blipFill rotWithShape="1">
          <a:blip r:embed="rId3">
            <a:alphaModFix/>
          </a:blip>
          <a:srcRect b="28825" l="33651" r="0" t="0"/>
          <a:stretch/>
        </p:blipFill>
        <p:spPr>
          <a:xfrm>
            <a:off x="3126725" y="3685400"/>
            <a:ext cx="5864749" cy="1453376"/>
          </a:xfrm>
          <a:prstGeom prst="rect">
            <a:avLst/>
          </a:prstGeom>
          <a:noFill/>
          <a:ln>
            <a:noFill/>
          </a:ln>
        </p:spPr>
      </p:pic>
      <p:pic>
        <p:nvPicPr>
          <p:cNvPr id="332" name="Google Shape;332;p53"/>
          <p:cNvPicPr preferRelativeResize="0"/>
          <p:nvPr/>
        </p:nvPicPr>
        <p:blipFill rotWithShape="1">
          <a:blip r:embed="rId3">
            <a:alphaModFix/>
          </a:blip>
          <a:srcRect b="0" l="0" r="66564" t="0"/>
          <a:stretch/>
        </p:blipFill>
        <p:spPr>
          <a:xfrm>
            <a:off x="152400" y="3685400"/>
            <a:ext cx="2955421" cy="2041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Heights of males</a:t>
            </a:r>
            <a:endParaRPr>
              <a:solidFill>
                <a:schemeClr val="accent1"/>
              </a:solidFill>
            </a:endParaRPr>
          </a:p>
        </p:txBody>
      </p:sp>
      <p:pic>
        <p:nvPicPr>
          <p:cNvPr id="65" name="Google Shape;65;p18"/>
          <p:cNvPicPr preferRelativeResize="0"/>
          <p:nvPr/>
        </p:nvPicPr>
        <p:blipFill>
          <a:blip r:embed="rId3">
            <a:alphaModFix/>
          </a:blip>
          <a:stretch>
            <a:fillRect/>
          </a:stretch>
        </p:blipFill>
        <p:spPr>
          <a:xfrm>
            <a:off x="457200" y="1305775"/>
            <a:ext cx="3594875" cy="3040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338" name="Google Shape;338;p54"/>
          <p:cNvSpPr txBox="1"/>
          <p:nvPr>
            <p:ph idx="1" type="body"/>
          </p:nvPr>
        </p:nvSpPr>
        <p:spPr>
          <a:xfrm flipH="1">
            <a:off x="457200" y="1305775"/>
            <a:ext cx="8229600" cy="228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solidFill>
                  <a:schemeClr val="accent1"/>
                </a:solidFill>
              </a:rPr>
              <a:t> Body temperatures of healthy humans are distributed nearly nor- mally with mean 98.2</a:t>
            </a:r>
            <a:r>
              <a:rPr baseline="30000" lang="en" sz="2000">
                <a:solidFill>
                  <a:schemeClr val="accent1"/>
                </a:solidFill>
              </a:rPr>
              <a:t>o</a:t>
            </a:r>
            <a:r>
              <a:rPr lang="en" sz="2000">
                <a:solidFill>
                  <a:schemeClr val="accent1"/>
                </a:solidFill>
              </a:rPr>
              <a:t>F and standard deviation 0.73</a:t>
            </a:r>
            <a:r>
              <a:rPr baseline="30000" lang="en" sz="2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indent="0" lvl="0" marL="0" rtl="0" algn="l">
              <a:lnSpc>
                <a:spcPct val="115000"/>
              </a:lnSpc>
              <a:spcBef>
                <a:spcPts val="0"/>
              </a:spcBef>
              <a:spcAft>
                <a:spcPts val="0"/>
              </a:spcAft>
              <a:buNone/>
            </a:pPr>
            <a:r>
              <a:t/>
            </a:r>
            <a:endParaRPr sz="2000">
              <a:solidFill>
                <a:schemeClr val="dk2"/>
              </a:solidFill>
            </a:endParaRPr>
          </a:p>
          <a:p>
            <a:pPr indent="0" lvl="0" marL="0" rtl="0" algn="l">
              <a:lnSpc>
                <a:spcPct val="115000"/>
              </a:lnSpc>
              <a:spcBef>
                <a:spcPts val="0"/>
              </a:spcBef>
              <a:spcAft>
                <a:spcPts val="0"/>
              </a:spcAft>
              <a:buNone/>
            </a:pPr>
            <a:r>
              <a:rPr lang="en" sz="2000">
                <a:solidFill>
                  <a:schemeClr val="dk2"/>
                </a:solidFill>
              </a:rPr>
              <a:t>(a) 97.3</a:t>
            </a:r>
            <a:r>
              <a:rPr baseline="30000" lang="en" sz="2000">
                <a:solidFill>
                  <a:schemeClr val="dk2"/>
                </a:solidFill>
              </a:rPr>
              <a:t>o</a:t>
            </a:r>
            <a:r>
              <a:rPr lang="en" sz="2000">
                <a:solidFill>
                  <a:schemeClr val="dk2"/>
                </a:solidFill>
              </a:rPr>
              <a:t>F			(c) 99.4</a:t>
            </a:r>
            <a:r>
              <a:rPr baseline="30000" lang="en" sz="2000">
                <a:solidFill>
                  <a:schemeClr val="dk2"/>
                </a:solidFill>
              </a:rPr>
              <a:t>o</a:t>
            </a:r>
            <a:r>
              <a:rPr lang="en" sz="2000">
                <a:solidFill>
                  <a:schemeClr val="dk2"/>
                </a:solidFill>
              </a:rPr>
              <a:t>F</a:t>
            </a:r>
            <a:endParaRPr sz="2000">
              <a:solidFill>
                <a:schemeClr val="dk2"/>
              </a:solidFill>
            </a:endParaRPr>
          </a:p>
          <a:p>
            <a:pPr indent="0" lvl="0" marL="0" rtl="0" algn="l">
              <a:lnSpc>
                <a:spcPct val="115000"/>
              </a:lnSpc>
              <a:spcBef>
                <a:spcPts val="0"/>
              </a:spcBef>
              <a:spcAft>
                <a:spcPts val="0"/>
              </a:spcAft>
              <a:buNone/>
            </a:pPr>
            <a:r>
              <a:rPr i="1" lang="en" sz="2000">
                <a:solidFill>
                  <a:srgbClr val="E69138"/>
                </a:solidFill>
              </a:rPr>
              <a:t>(b) 99.1</a:t>
            </a:r>
            <a:r>
              <a:rPr baseline="30000" i="1" lang="en" sz="2000">
                <a:solidFill>
                  <a:srgbClr val="E69138"/>
                </a:solidFill>
              </a:rPr>
              <a:t>o</a:t>
            </a:r>
            <a:r>
              <a:rPr i="1" lang="en" sz="2000">
                <a:solidFill>
                  <a:srgbClr val="E69138"/>
                </a:solidFill>
              </a:rPr>
              <a:t>F</a:t>
            </a:r>
            <a:r>
              <a:rPr lang="en" sz="2000">
                <a:solidFill>
                  <a:schemeClr val="dk2"/>
                </a:solidFill>
              </a:rPr>
              <a:t>			(d) 99.6</a:t>
            </a:r>
            <a:r>
              <a:rPr baseline="30000" lang="en" sz="2000">
                <a:solidFill>
                  <a:schemeClr val="dk2"/>
                </a:solidFill>
              </a:rPr>
              <a:t>o</a:t>
            </a:r>
            <a:r>
              <a:rPr lang="en" sz="2000">
                <a:solidFill>
                  <a:schemeClr val="dk2"/>
                </a:solidFill>
              </a:rPr>
              <a:t>F</a:t>
            </a:r>
            <a:endParaRPr sz="2000">
              <a:solidFill>
                <a:schemeClr val="accent1"/>
              </a:solidFill>
            </a:endParaRPr>
          </a:p>
        </p:txBody>
      </p:sp>
      <p:pic>
        <p:nvPicPr>
          <p:cNvPr id="339" name="Google Shape;339;p54"/>
          <p:cNvPicPr preferRelativeResize="0"/>
          <p:nvPr/>
        </p:nvPicPr>
        <p:blipFill rotWithShape="1">
          <a:blip r:embed="rId3">
            <a:alphaModFix/>
          </a:blip>
          <a:srcRect b="0" l="33651" r="0" t="0"/>
          <a:stretch/>
        </p:blipFill>
        <p:spPr>
          <a:xfrm>
            <a:off x="3126725" y="3685400"/>
            <a:ext cx="5864749" cy="2041949"/>
          </a:xfrm>
          <a:prstGeom prst="rect">
            <a:avLst/>
          </a:prstGeom>
          <a:noFill/>
          <a:ln>
            <a:noFill/>
          </a:ln>
        </p:spPr>
      </p:pic>
      <p:pic>
        <p:nvPicPr>
          <p:cNvPr id="340" name="Google Shape;340;p54"/>
          <p:cNvPicPr preferRelativeResize="0"/>
          <p:nvPr/>
        </p:nvPicPr>
        <p:blipFill rotWithShape="1">
          <a:blip r:embed="rId3">
            <a:alphaModFix/>
          </a:blip>
          <a:srcRect b="0" l="0" r="66564" t="0"/>
          <a:stretch/>
        </p:blipFill>
        <p:spPr>
          <a:xfrm>
            <a:off x="152400" y="3685400"/>
            <a:ext cx="2955421" cy="2041949"/>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68-95-99.7 Rule</a:t>
            </a:r>
            <a:endParaRPr>
              <a:solidFill>
                <a:schemeClr val="accent1"/>
              </a:solidFill>
            </a:endParaRPr>
          </a:p>
        </p:txBody>
      </p:sp>
      <p:sp>
        <p:nvSpPr>
          <p:cNvPr id="346" name="Google Shape;346;p55"/>
          <p:cNvSpPr txBox="1"/>
          <p:nvPr>
            <p:ph idx="1" type="body"/>
          </p:nvPr>
        </p:nvSpPr>
        <p:spPr>
          <a:xfrm flipH="1">
            <a:off x="457200" y="1305775"/>
            <a:ext cx="8229600" cy="103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For nearly normally distributed data,</a:t>
            </a:r>
            <a:endParaRPr sz="1700"/>
          </a:p>
          <a:p>
            <a:pPr indent="-336550" lvl="0" marL="457200" rtl="0" algn="l">
              <a:lnSpc>
                <a:spcPct val="115000"/>
              </a:lnSpc>
              <a:spcBef>
                <a:spcPts val="0"/>
              </a:spcBef>
              <a:spcAft>
                <a:spcPts val="0"/>
              </a:spcAft>
              <a:buSzPts val="1700"/>
              <a:buChar char="●"/>
            </a:pPr>
            <a:r>
              <a:rPr lang="en" sz="1700"/>
              <a:t>about 68% falls within 1 SD of the mean,</a:t>
            </a:r>
            <a:endParaRPr sz="1700"/>
          </a:p>
          <a:p>
            <a:pPr indent="-336550" lvl="0" marL="457200" rtl="0" algn="l">
              <a:lnSpc>
                <a:spcPct val="115000"/>
              </a:lnSpc>
              <a:spcBef>
                <a:spcPts val="0"/>
              </a:spcBef>
              <a:spcAft>
                <a:spcPts val="0"/>
              </a:spcAft>
              <a:buSzPts val="1700"/>
              <a:buChar char="●"/>
            </a:pPr>
            <a:r>
              <a:rPr lang="en" sz="1700"/>
              <a:t>about 95% falls within 2 SD of the mean,</a:t>
            </a:r>
            <a:endParaRPr sz="1700"/>
          </a:p>
          <a:p>
            <a:pPr indent="-336550" lvl="0" marL="457200" rtl="0" algn="l">
              <a:lnSpc>
                <a:spcPct val="115000"/>
              </a:lnSpc>
              <a:spcBef>
                <a:spcPts val="0"/>
              </a:spcBef>
              <a:spcAft>
                <a:spcPts val="0"/>
              </a:spcAft>
              <a:buSzPts val="1700"/>
              <a:buChar char="●"/>
            </a:pPr>
            <a:r>
              <a:rPr lang="en" sz="1700"/>
              <a:t>about 99.7% falls within 3 SD of the mean.</a:t>
            </a:r>
            <a:endParaRPr sz="1700"/>
          </a:p>
          <a:p>
            <a:pPr indent="0" lvl="0" marL="0" rtl="0" algn="l">
              <a:lnSpc>
                <a:spcPct val="115000"/>
              </a:lnSpc>
              <a:spcBef>
                <a:spcPts val="0"/>
              </a:spcBef>
              <a:spcAft>
                <a:spcPts val="0"/>
              </a:spcAft>
              <a:buNone/>
            </a:pPr>
            <a:r>
              <a:rPr lang="en" sz="1700"/>
              <a:t>It is possible for observations to fall 4, 5, or more standard deviations away from the mean, but these occurrences are very rare if the data are nearly normal.</a:t>
            </a:r>
            <a:endParaRPr sz="1700"/>
          </a:p>
        </p:txBody>
      </p:sp>
      <p:pic>
        <p:nvPicPr>
          <p:cNvPr id="347" name="Google Shape;347;p55"/>
          <p:cNvPicPr preferRelativeResize="0"/>
          <p:nvPr/>
        </p:nvPicPr>
        <p:blipFill>
          <a:blip r:embed="rId3">
            <a:alphaModFix/>
          </a:blip>
          <a:stretch>
            <a:fillRect/>
          </a:stretch>
        </p:blipFill>
        <p:spPr>
          <a:xfrm>
            <a:off x="1308249" y="3201549"/>
            <a:ext cx="6069974" cy="30307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53" name="Google Shape;353;p56"/>
          <p:cNvSpPr txBox="1"/>
          <p:nvPr>
            <p:ph idx="1" type="body"/>
          </p:nvPr>
        </p:nvSpPr>
        <p:spPr>
          <a:xfrm flipH="1">
            <a:off x="457200" y="1305775"/>
            <a:ext cx="8229600" cy="6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SAT scores are distributed nearly normally with mean 1500 and standard deviation 300.</a:t>
            </a:r>
            <a:endParaRPr sz="17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7"/>
          <p:cNvSpPr txBox="1"/>
          <p:nvPr>
            <p:ph idx="1" type="body"/>
          </p:nvPr>
        </p:nvSpPr>
        <p:spPr>
          <a:xfrm flipH="1">
            <a:off x="457200" y="1908475"/>
            <a:ext cx="8229600" cy="6792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~68% of students score between 1200 and 1800 on the SAT.</a:t>
            </a:r>
            <a:endParaRPr sz="1700"/>
          </a:p>
          <a:p>
            <a:pPr indent="-336550" lvl="0" marL="457200" rtl="0" algn="l">
              <a:lnSpc>
                <a:spcPct val="115000"/>
              </a:lnSpc>
              <a:spcBef>
                <a:spcPts val="0"/>
              </a:spcBef>
              <a:spcAft>
                <a:spcPts val="0"/>
              </a:spcAft>
              <a:buSzPts val="1700"/>
              <a:buChar char="●"/>
            </a:pPr>
            <a:r>
              <a:rPr lang="en" sz="1700"/>
              <a:t>~95% of students score between 900 and 2100 on the SAT.</a:t>
            </a:r>
            <a:endParaRPr sz="1700"/>
          </a:p>
          <a:p>
            <a:pPr indent="-336550" lvl="0" marL="457200" rtl="0" algn="l">
              <a:lnSpc>
                <a:spcPct val="115000"/>
              </a:lnSpc>
              <a:spcBef>
                <a:spcPts val="0"/>
              </a:spcBef>
              <a:spcAft>
                <a:spcPts val="0"/>
              </a:spcAft>
              <a:buSzPts val="1700"/>
              <a:buChar char="●"/>
            </a:pPr>
            <a:r>
              <a:rPr lang="en" sz="1700"/>
              <a:t>~$99.7% of students score between 600 and 2400 on the SAT.</a:t>
            </a:r>
            <a:endParaRPr sz="1700"/>
          </a:p>
        </p:txBody>
      </p:sp>
      <p:sp>
        <p:nvSpPr>
          <p:cNvPr id="359" name="Google Shape;359;p57"/>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360" name="Google Shape;360;p57"/>
          <p:cNvSpPr txBox="1"/>
          <p:nvPr>
            <p:ph idx="1" type="body"/>
          </p:nvPr>
        </p:nvSpPr>
        <p:spPr>
          <a:xfrm flipH="1">
            <a:off x="457200" y="1305775"/>
            <a:ext cx="8229600" cy="60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t>SAT scores are distributed nearly normally with mean 1500 and standard deviation 300.</a:t>
            </a:r>
            <a:endParaRPr sz="1700"/>
          </a:p>
        </p:txBody>
      </p:sp>
      <p:pic>
        <p:nvPicPr>
          <p:cNvPr id="361" name="Google Shape;361;p57"/>
          <p:cNvPicPr preferRelativeResize="0"/>
          <p:nvPr/>
        </p:nvPicPr>
        <p:blipFill>
          <a:blip r:embed="rId3">
            <a:alphaModFix/>
          </a:blip>
          <a:stretch>
            <a:fillRect/>
          </a:stretch>
        </p:blipFill>
        <p:spPr>
          <a:xfrm>
            <a:off x="1905000" y="2958675"/>
            <a:ext cx="5357474" cy="3313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1000"/>
                                        <p:tgtEl>
                                          <p:spTgt spid="3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8"/>
          <p:cNvSpPr txBox="1"/>
          <p:nvPr>
            <p:ph idx="1" type="body"/>
          </p:nvPr>
        </p:nvSpPr>
        <p:spPr>
          <a:xfrm flipH="1">
            <a:off x="457200" y="5127600"/>
            <a:ext cx="8229600" cy="14502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Mean = 6.88 hours, SD = 0.92 hrs</a:t>
            </a:r>
            <a:endParaRPr sz="2400"/>
          </a:p>
          <a:p>
            <a:pPr indent="0" lvl="0" marL="0" rtl="0" algn="l">
              <a:lnSpc>
                <a:spcPct val="115000"/>
              </a:lnSpc>
              <a:spcBef>
                <a:spcPts val="0"/>
              </a:spcBef>
              <a:spcAft>
                <a:spcPts val="0"/>
              </a:spcAft>
              <a:buNone/>
            </a:pPr>
            <a:r>
              <a:t/>
            </a:r>
            <a:endParaRPr sz="1700"/>
          </a:p>
        </p:txBody>
      </p:sp>
      <p:sp>
        <p:nvSpPr>
          <p:cNvPr id="367" name="Google Shape;367;p58"/>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68" name="Google Shape;368;p58"/>
          <p:cNvPicPr preferRelativeResize="0"/>
          <p:nvPr/>
        </p:nvPicPr>
        <p:blipFill>
          <a:blip r:embed="rId3">
            <a:alphaModFix/>
          </a:blip>
          <a:stretch>
            <a:fillRect/>
          </a:stretch>
        </p:blipFill>
        <p:spPr>
          <a:xfrm>
            <a:off x="1397200" y="1247775"/>
            <a:ext cx="5993625" cy="379152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9"/>
          <p:cNvSpPr txBox="1"/>
          <p:nvPr>
            <p:ph idx="1" type="body"/>
          </p:nvPr>
        </p:nvSpPr>
        <p:spPr>
          <a:xfrm flipH="1">
            <a:off x="457325" y="5127600"/>
            <a:ext cx="8489400" cy="14502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Mean = 6.88 hours, SD = 0.92 hrs</a:t>
            </a:r>
            <a:endParaRPr sz="2400"/>
          </a:p>
          <a:p>
            <a:pPr indent="-381000" lvl="0" marL="457200" rtl="0" algn="l">
              <a:lnSpc>
                <a:spcPct val="115000"/>
              </a:lnSpc>
              <a:spcBef>
                <a:spcPts val="0"/>
              </a:spcBef>
              <a:spcAft>
                <a:spcPts val="0"/>
              </a:spcAft>
              <a:buSzPts val="2400"/>
              <a:buChar char="●"/>
            </a:pPr>
            <a:r>
              <a:rPr lang="en" sz="2400"/>
              <a:t>72% of the data are within 1 SD of the mean: 6.88 ± 0.93</a:t>
            </a:r>
            <a:endParaRPr sz="2400"/>
          </a:p>
          <a:p>
            <a:pPr indent="0" lvl="0" marL="0" rtl="0" algn="l">
              <a:lnSpc>
                <a:spcPct val="115000"/>
              </a:lnSpc>
              <a:spcBef>
                <a:spcPts val="0"/>
              </a:spcBef>
              <a:spcAft>
                <a:spcPts val="0"/>
              </a:spcAft>
              <a:buNone/>
            </a:pPr>
            <a:r>
              <a:t/>
            </a:r>
            <a:endParaRPr sz="1700"/>
          </a:p>
        </p:txBody>
      </p:sp>
      <p:sp>
        <p:nvSpPr>
          <p:cNvPr id="374" name="Google Shape;374;p59"/>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pic>
        <p:nvPicPr>
          <p:cNvPr id="375" name="Google Shape;375;p59"/>
          <p:cNvPicPr preferRelativeResize="0"/>
          <p:nvPr/>
        </p:nvPicPr>
        <p:blipFill>
          <a:blip r:embed="rId3">
            <a:alphaModFix/>
          </a:blip>
          <a:stretch>
            <a:fillRect/>
          </a:stretch>
        </p:blipFill>
        <p:spPr>
          <a:xfrm>
            <a:off x="1397200" y="1254525"/>
            <a:ext cx="5993626" cy="37780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0"/>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sp>
        <p:nvSpPr>
          <p:cNvPr id="381" name="Google Shape;381;p60"/>
          <p:cNvSpPr txBox="1"/>
          <p:nvPr>
            <p:ph idx="1" type="body"/>
          </p:nvPr>
        </p:nvSpPr>
        <p:spPr>
          <a:xfrm flipH="1">
            <a:off x="139050" y="5127600"/>
            <a:ext cx="8859900" cy="14502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sz="2400"/>
              <a:t>Mean = 6.88 hours, SD = 0.92 hrs</a:t>
            </a:r>
            <a:endParaRPr sz="2400"/>
          </a:p>
          <a:p>
            <a:pPr indent="-381000" lvl="0" marL="457200" rtl="0" algn="l">
              <a:lnSpc>
                <a:spcPct val="115000"/>
              </a:lnSpc>
              <a:spcBef>
                <a:spcPts val="0"/>
              </a:spcBef>
              <a:spcAft>
                <a:spcPts val="0"/>
              </a:spcAft>
              <a:buSzPts val="2400"/>
              <a:buChar char="●"/>
            </a:pPr>
            <a:r>
              <a:rPr lang="en" sz="2400"/>
              <a:t>72% of the data are within 1 SD of the mean: 6.88 ± 0.93</a:t>
            </a:r>
            <a:endParaRPr sz="2400"/>
          </a:p>
          <a:p>
            <a:pPr indent="-381000" lvl="0" marL="457200" rtl="0" algn="l">
              <a:lnSpc>
                <a:spcPct val="115000"/>
              </a:lnSpc>
              <a:spcBef>
                <a:spcPts val="0"/>
              </a:spcBef>
              <a:spcAft>
                <a:spcPts val="0"/>
              </a:spcAft>
              <a:buSzPts val="2400"/>
              <a:buChar char="●"/>
            </a:pPr>
            <a:r>
              <a:rPr lang="en" sz="2400"/>
              <a:t>92% of the data are within 1 SD of the mean: 6.88 ± 2 x 0.93</a:t>
            </a:r>
            <a:endParaRPr sz="2400"/>
          </a:p>
          <a:p>
            <a:pPr indent="0" lvl="0" marL="0" rtl="0" algn="l">
              <a:lnSpc>
                <a:spcPct val="115000"/>
              </a:lnSpc>
              <a:spcBef>
                <a:spcPts val="0"/>
              </a:spcBef>
              <a:spcAft>
                <a:spcPts val="0"/>
              </a:spcAft>
              <a:buNone/>
            </a:pPr>
            <a:r>
              <a:t/>
            </a:r>
            <a:endParaRPr sz="1700"/>
          </a:p>
          <a:p>
            <a:pPr indent="0" lvl="0" marL="0" rtl="0" algn="l">
              <a:lnSpc>
                <a:spcPct val="115000"/>
              </a:lnSpc>
              <a:spcBef>
                <a:spcPts val="0"/>
              </a:spcBef>
              <a:spcAft>
                <a:spcPts val="0"/>
              </a:spcAft>
              <a:buNone/>
            </a:pPr>
            <a:r>
              <a:t/>
            </a:r>
            <a:endParaRPr sz="1700"/>
          </a:p>
        </p:txBody>
      </p:sp>
      <p:pic>
        <p:nvPicPr>
          <p:cNvPr id="382" name="Google Shape;382;p60"/>
          <p:cNvPicPr preferRelativeResize="0"/>
          <p:nvPr/>
        </p:nvPicPr>
        <p:blipFill>
          <a:blip r:embed="rId3">
            <a:alphaModFix/>
          </a:blip>
          <a:stretch>
            <a:fillRect/>
          </a:stretch>
        </p:blipFill>
        <p:spPr>
          <a:xfrm>
            <a:off x="1379913" y="1247775"/>
            <a:ext cx="6028212" cy="37915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type="title"/>
          </p:nvPr>
        </p:nvSpPr>
        <p:spPr>
          <a:xfrm>
            <a:off x="457200" y="1627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Number of hours of sleep</a:t>
            </a:r>
            <a:br>
              <a:rPr lang="en">
                <a:solidFill>
                  <a:schemeClr val="accent1"/>
                </a:solidFill>
              </a:rPr>
            </a:br>
            <a:r>
              <a:rPr lang="en">
                <a:solidFill>
                  <a:schemeClr val="accent1"/>
                </a:solidFill>
              </a:rPr>
              <a:t>on school nights</a:t>
            </a:r>
            <a:endParaRPr>
              <a:solidFill>
                <a:schemeClr val="accent1"/>
              </a:solidFill>
            </a:endParaRPr>
          </a:p>
        </p:txBody>
      </p:sp>
      <p:sp>
        <p:nvSpPr>
          <p:cNvPr id="388" name="Google Shape;388;p61"/>
          <p:cNvSpPr txBox="1"/>
          <p:nvPr>
            <p:ph idx="1" type="body"/>
          </p:nvPr>
        </p:nvSpPr>
        <p:spPr>
          <a:xfrm flipH="1">
            <a:off x="457200" y="5127600"/>
            <a:ext cx="8229600" cy="1450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Mean = 6.88 hours, SD = 0.92 hrs</a:t>
            </a:r>
            <a:endParaRPr sz="2200"/>
          </a:p>
          <a:p>
            <a:pPr indent="-368300" lvl="0" marL="457200" rtl="0" algn="l">
              <a:lnSpc>
                <a:spcPct val="115000"/>
              </a:lnSpc>
              <a:spcBef>
                <a:spcPts val="0"/>
              </a:spcBef>
              <a:spcAft>
                <a:spcPts val="0"/>
              </a:spcAft>
              <a:buSzPts val="2200"/>
              <a:buChar char="●"/>
            </a:pPr>
            <a:r>
              <a:rPr lang="en" sz="2200"/>
              <a:t>72% of the data are within 1 SD of the mean: 6.88 ± 0.93</a:t>
            </a:r>
            <a:endParaRPr sz="2200"/>
          </a:p>
          <a:p>
            <a:pPr indent="-368300" lvl="0" marL="457200" rtl="0" algn="l">
              <a:lnSpc>
                <a:spcPct val="115000"/>
              </a:lnSpc>
              <a:spcBef>
                <a:spcPts val="0"/>
              </a:spcBef>
              <a:spcAft>
                <a:spcPts val="0"/>
              </a:spcAft>
              <a:buSzPts val="2200"/>
              <a:buChar char="●"/>
            </a:pPr>
            <a:r>
              <a:rPr lang="en" sz="2200"/>
              <a:t>92% of the data are within 1 SD of the mean: 6.88 ± 2 x 0.93</a:t>
            </a:r>
            <a:endParaRPr sz="2200"/>
          </a:p>
          <a:p>
            <a:pPr indent="-368300" lvl="0" marL="457200" rtl="0" algn="l">
              <a:lnSpc>
                <a:spcPct val="115000"/>
              </a:lnSpc>
              <a:spcBef>
                <a:spcPts val="0"/>
              </a:spcBef>
              <a:spcAft>
                <a:spcPts val="0"/>
              </a:spcAft>
              <a:buSzPts val="2200"/>
              <a:buChar char="●"/>
            </a:pPr>
            <a:r>
              <a:rPr lang="en" sz="2200"/>
              <a:t>99% of the data are within 1 SD of the mean: 6.88 ± 3 x 0.93</a:t>
            </a:r>
            <a:endParaRPr sz="2200"/>
          </a:p>
          <a:p>
            <a:pPr indent="0" lvl="0" marL="0" rtl="0" algn="l">
              <a:lnSpc>
                <a:spcPct val="115000"/>
              </a:lnSpc>
              <a:spcBef>
                <a:spcPts val="0"/>
              </a:spcBef>
              <a:spcAft>
                <a:spcPts val="0"/>
              </a:spcAft>
              <a:buNone/>
            </a:pPr>
            <a:r>
              <a:t/>
            </a:r>
            <a:endParaRPr sz="1700"/>
          </a:p>
        </p:txBody>
      </p:sp>
      <p:pic>
        <p:nvPicPr>
          <p:cNvPr id="389" name="Google Shape;389;p61"/>
          <p:cNvPicPr preferRelativeResize="0"/>
          <p:nvPr/>
        </p:nvPicPr>
        <p:blipFill>
          <a:blip r:embed="rId3">
            <a:alphaModFix/>
          </a:blip>
          <a:stretch>
            <a:fillRect/>
          </a:stretch>
        </p:blipFill>
        <p:spPr>
          <a:xfrm>
            <a:off x="1397200" y="1247775"/>
            <a:ext cx="6249776" cy="379152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2"/>
          <p:cNvSpPr txBox="1"/>
          <p:nvPr>
            <p:ph idx="1" type="body"/>
          </p:nvPr>
        </p:nvSpPr>
        <p:spPr>
          <a:xfrm flipH="1">
            <a:off x="457200" y="1224457"/>
            <a:ext cx="8229600" cy="333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indent="-368300" lvl="0" marL="457200" rtl="0" algn="l">
              <a:lnSpc>
                <a:spcPct val="115000"/>
              </a:lnSpc>
              <a:spcBef>
                <a:spcPts val="0"/>
              </a:spcBef>
              <a:spcAft>
                <a:spcPts val="0"/>
              </a:spcAft>
              <a:buSzPts val="2200"/>
              <a:buAutoNum type="alphaUcPeriod"/>
            </a:pPr>
            <a:r>
              <a:rPr lang="en" sz="2200"/>
              <a:t>Majority of Z scores in a right skewed distribution are negative.</a:t>
            </a:r>
            <a:endParaRPr sz="2200"/>
          </a:p>
          <a:p>
            <a:pPr indent="-368300" lvl="0" marL="457200" rtl="0" algn="l">
              <a:lnSpc>
                <a:spcPct val="115000"/>
              </a:lnSpc>
              <a:spcBef>
                <a:spcPts val="0"/>
              </a:spcBef>
              <a:spcAft>
                <a:spcPts val="0"/>
              </a:spcAft>
              <a:buSzPts val="2200"/>
              <a:buAutoNum type="alphaUcPeriod"/>
            </a:pPr>
            <a:r>
              <a:rPr lang="en" sz="2200"/>
              <a:t>In skewed distributions the Z score of the mean might be different than 0.</a:t>
            </a:r>
            <a:endParaRPr sz="2200"/>
          </a:p>
          <a:p>
            <a:pPr indent="-368300" lvl="0" marL="457200" rtl="0" algn="l">
              <a:lnSpc>
                <a:spcPct val="115000"/>
              </a:lnSpc>
              <a:spcBef>
                <a:spcPts val="0"/>
              </a:spcBef>
              <a:spcAft>
                <a:spcPts val="0"/>
              </a:spcAft>
              <a:buSzPts val="2200"/>
              <a:buAutoNum type="alphaUcPeriod"/>
            </a:pPr>
            <a:r>
              <a:rPr lang="en" sz="2200"/>
              <a:t>For a normal distribution, IQR is less than 2 x SD.</a:t>
            </a:r>
            <a:endParaRPr sz="2200"/>
          </a:p>
          <a:p>
            <a:pPr indent="-368300" lvl="0" marL="457200" rtl="0" algn="l">
              <a:lnSpc>
                <a:spcPct val="115000"/>
              </a:lnSpc>
              <a:spcBef>
                <a:spcPts val="0"/>
              </a:spcBef>
              <a:spcAft>
                <a:spcPts val="0"/>
              </a:spcAft>
              <a:buSzPts val="2200"/>
              <a:buAutoNum type="alphaUcPeriod"/>
            </a:pPr>
            <a:r>
              <a:rPr lang="en" sz="2200"/>
              <a:t>Z scores are helpful for determining how unusual a data point is compared to the rest of the data in the distribution.</a:t>
            </a:r>
            <a:endParaRPr sz="2200"/>
          </a:p>
        </p:txBody>
      </p:sp>
      <p:sp>
        <p:nvSpPr>
          <p:cNvPr id="395" name="Google Shape;395;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3"/>
          <p:cNvSpPr txBox="1"/>
          <p:nvPr>
            <p:ph idx="1" type="body"/>
          </p:nvPr>
        </p:nvSpPr>
        <p:spPr>
          <a:xfrm flipH="1">
            <a:off x="457200" y="1224457"/>
            <a:ext cx="8229600" cy="333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indent="-368300" lvl="0" marL="457200" rtl="0" algn="l">
              <a:lnSpc>
                <a:spcPct val="115000"/>
              </a:lnSpc>
              <a:spcBef>
                <a:spcPts val="0"/>
              </a:spcBef>
              <a:spcAft>
                <a:spcPts val="0"/>
              </a:spcAft>
              <a:buSzPts val="2200"/>
              <a:buAutoNum type="alphaUcPeriod"/>
            </a:pPr>
            <a:r>
              <a:rPr lang="en" sz="2200"/>
              <a:t>Majority of Z scores in a right skewed distribution are negative.</a:t>
            </a:r>
            <a:endParaRPr sz="2200"/>
          </a:p>
          <a:p>
            <a:pPr indent="-368300" lvl="0" marL="457200" rtl="0" algn="l">
              <a:lnSpc>
                <a:spcPct val="115000"/>
              </a:lnSpc>
              <a:spcBef>
                <a:spcPts val="0"/>
              </a:spcBef>
              <a:spcAft>
                <a:spcPts val="0"/>
              </a:spcAft>
              <a:buClr>
                <a:srgbClr val="FF9900"/>
              </a:buClr>
              <a:buSzPts val="2200"/>
              <a:buAutoNum type="alphaUcPeriod"/>
            </a:pPr>
            <a:r>
              <a:rPr i="1" lang="en" sz="2200">
                <a:solidFill>
                  <a:srgbClr val="FF9900"/>
                </a:solidFill>
              </a:rPr>
              <a:t>In skewed distributions the Z score of the mean might be different than 0.</a:t>
            </a:r>
            <a:endParaRPr i="1" sz="2200">
              <a:solidFill>
                <a:srgbClr val="FF9900"/>
              </a:solidFill>
            </a:endParaRPr>
          </a:p>
          <a:p>
            <a:pPr indent="-368300" lvl="0" marL="457200" rtl="0" algn="l">
              <a:lnSpc>
                <a:spcPct val="115000"/>
              </a:lnSpc>
              <a:spcBef>
                <a:spcPts val="0"/>
              </a:spcBef>
              <a:spcAft>
                <a:spcPts val="0"/>
              </a:spcAft>
              <a:buSzPts val="2200"/>
              <a:buAutoNum type="alphaUcPeriod"/>
            </a:pPr>
            <a:r>
              <a:rPr lang="en" sz="2200"/>
              <a:t>For a normal distribution, IQR is less than 2 x SD.</a:t>
            </a:r>
            <a:endParaRPr sz="2200"/>
          </a:p>
          <a:p>
            <a:pPr indent="-368300" lvl="0" marL="457200" rtl="0" algn="l">
              <a:lnSpc>
                <a:spcPct val="115000"/>
              </a:lnSpc>
              <a:spcBef>
                <a:spcPts val="0"/>
              </a:spcBef>
              <a:spcAft>
                <a:spcPts val="0"/>
              </a:spcAft>
              <a:buSzPts val="2200"/>
              <a:buAutoNum type="alphaUcPeriod"/>
            </a:pPr>
            <a:r>
              <a:rPr lang="en" sz="2200"/>
              <a:t>Z scores are helpful for determining how unusual a data point is compared to the rest of the data in the distribution.</a:t>
            </a:r>
            <a:endParaRPr sz="2200"/>
          </a:p>
        </p:txBody>
      </p:sp>
      <p:sp>
        <p:nvSpPr>
          <p:cNvPr id="401" name="Google Shape;401;p6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9"/>
          <p:cNvSpPr txBox="1"/>
          <p:nvPr>
            <p:ph idx="1" type="body"/>
          </p:nvPr>
        </p:nvSpPr>
        <p:spPr>
          <a:xfrm flipH="1">
            <a:off x="4226150" y="1305775"/>
            <a:ext cx="4634700" cy="493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900"/>
              <a:t>“The male heights on OkCupid very nearly follow the expected normal distribution -- except the whole thing is shifted to the right of where it should be. Almost universally guys like to add a couple inches.”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“You can also see a more subtle vanity at work: starting at roughly 5' 8", the top of the dotted curve tilts even further rightward. This means that guys as they get closer to six feet round up a bit more than usual, stretching for that coveted psychological benchmark.”</a:t>
            </a:r>
            <a:endParaRPr sz="1900">
              <a:solidFill>
                <a:srgbClr val="000000"/>
              </a:solidFill>
            </a:endParaRPr>
          </a:p>
        </p:txBody>
      </p:sp>
      <p:sp>
        <p:nvSpPr>
          <p:cNvPr id="71" name="Google Shape;71;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Heights of males</a:t>
            </a:r>
            <a:endParaRPr>
              <a:solidFill>
                <a:schemeClr val="accent1"/>
              </a:solidFill>
            </a:endParaRPr>
          </a:p>
        </p:txBody>
      </p:sp>
      <p:pic>
        <p:nvPicPr>
          <p:cNvPr id="72" name="Google Shape;72;p19"/>
          <p:cNvPicPr preferRelativeResize="0"/>
          <p:nvPr/>
        </p:nvPicPr>
        <p:blipFill>
          <a:blip r:embed="rId3">
            <a:alphaModFix/>
          </a:blip>
          <a:stretch>
            <a:fillRect/>
          </a:stretch>
        </p:blipFill>
        <p:spPr>
          <a:xfrm>
            <a:off x="457200" y="1305775"/>
            <a:ext cx="3594875" cy="3040850"/>
          </a:xfrm>
          <a:prstGeom prst="rect">
            <a:avLst/>
          </a:prstGeom>
          <a:noFill/>
          <a:ln>
            <a:noFill/>
          </a:ln>
        </p:spPr>
      </p:pic>
      <p:sp>
        <p:nvSpPr>
          <p:cNvPr id="73" name="Google Shape;73;p19"/>
          <p:cNvSpPr txBox="1"/>
          <p:nvPr/>
        </p:nvSpPr>
        <p:spPr>
          <a:xfrm>
            <a:off x="457206" y="5997625"/>
            <a:ext cx="5452200" cy="6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http://blog.okcupid.com/index.php/the-biggest-lies-in-online-dating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64"/>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Appendix</a:t>
            </a:r>
            <a:endParaRPr/>
          </a:p>
        </p:txBody>
      </p:sp>
      <p:sp>
        <p:nvSpPr>
          <p:cNvPr id="412" name="Google Shape;412;p6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Probability Tables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ph type="title"/>
          </p:nvPr>
        </p:nvSpPr>
        <p:spPr>
          <a:xfrm>
            <a:off x="457200" y="2345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18" name="Google Shape;418;p66"/>
          <p:cNvPicPr preferRelativeResize="0"/>
          <p:nvPr/>
        </p:nvPicPr>
        <p:blipFill>
          <a:blip r:embed="rId3">
            <a:alphaModFix/>
          </a:blip>
          <a:stretch>
            <a:fillRect/>
          </a:stretch>
        </p:blipFill>
        <p:spPr>
          <a:xfrm>
            <a:off x="457200" y="1377575"/>
            <a:ext cx="8229601" cy="48900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457200" y="2345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the exact probability -</a:t>
            </a:r>
            <a:br>
              <a:rPr lang="en">
                <a:solidFill>
                  <a:schemeClr val="accent1"/>
                </a:solidFill>
              </a:rPr>
            </a:br>
            <a:r>
              <a:rPr lang="en">
                <a:solidFill>
                  <a:schemeClr val="accent1"/>
                </a:solidFill>
              </a:rPr>
              <a:t>using the Z table</a:t>
            </a:r>
            <a:endParaRPr>
              <a:solidFill>
                <a:schemeClr val="accent1"/>
              </a:solidFill>
            </a:endParaRPr>
          </a:p>
        </p:txBody>
      </p:sp>
      <p:pic>
        <p:nvPicPr>
          <p:cNvPr id="424" name="Google Shape;424;p67"/>
          <p:cNvPicPr preferRelativeResize="0"/>
          <p:nvPr/>
        </p:nvPicPr>
        <p:blipFill>
          <a:blip r:embed="rId3">
            <a:alphaModFix/>
          </a:blip>
          <a:stretch>
            <a:fillRect/>
          </a:stretch>
        </p:blipFill>
        <p:spPr>
          <a:xfrm>
            <a:off x="457200" y="1377575"/>
            <a:ext cx="8229600" cy="4881724"/>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430" name="Google Shape;430;p68"/>
          <p:cNvSpPr txBox="1"/>
          <p:nvPr>
            <p:ph idx="1" type="body"/>
          </p:nvPr>
        </p:nvSpPr>
        <p:spPr>
          <a:xfrm flipH="1">
            <a:off x="457200" y="1305775"/>
            <a:ext cx="8229600" cy="103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Body temperatures of healthy humans are distributed nearly normally with mean 98.2</a:t>
            </a:r>
            <a:r>
              <a:rPr baseline="30000" lang="en" sz="1800">
                <a:solidFill>
                  <a:schemeClr val="accent1"/>
                </a:solidFill>
              </a:rPr>
              <a:t>o</a:t>
            </a:r>
            <a:r>
              <a:rPr lang="en" sz="1800">
                <a:solidFill>
                  <a:schemeClr val="accent1"/>
                </a:solidFill>
              </a:rPr>
              <a:t>F and standard deviation 0.73</a:t>
            </a:r>
            <a:r>
              <a:rPr baseline="30000" lang="en" sz="1800">
                <a:solidFill>
                  <a:schemeClr val="accent1"/>
                </a:solidFill>
              </a:rPr>
              <a:t>o</a:t>
            </a:r>
            <a:r>
              <a:rPr lang="en" sz="1800">
                <a:solidFill>
                  <a:schemeClr val="accent1"/>
                </a:solidFill>
              </a:rPr>
              <a:t>F. What is the cutoff for the lowest 3% of human body temperatures?</a:t>
            </a:r>
            <a:endParaRPr sz="1800">
              <a:solidFill>
                <a:schemeClr val="accent1"/>
              </a:solidFill>
            </a:endParaRPr>
          </a:p>
          <a:p>
            <a:pPr indent="0" lvl="0" marL="0" rtl="0" algn="l">
              <a:lnSpc>
                <a:spcPct val="115000"/>
              </a:lnSpc>
              <a:spcBef>
                <a:spcPts val="0"/>
              </a:spcBef>
              <a:spcAft>
                <a:spcPts val="0"/>
              </a:spcAft>
              <a:buNone/>
            </a:pPr>
            <a:r>
              <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436" name="Google Shape;436;p69"/>
          <p:cNvSpPr txBox="1"/>
          <p:nvPr>
            <p:ph idx="1" type="body"/>
          </p:nvPr>
        </p:nvSpPr>
        <p:spPr>
          <a:xfrm flipH="1">
            <a:off x="457200" y="1305775"/>
            <a:ext cx="8229600" cy="103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Body temperatures of healthy humans are distributed nearly normally with mean 98.2</a:t>
            </a:r>
            <a:r>
              <a:rPr baseline="30000" lang="en" sz="1800"/>
              <a:t>o</a:t>
            </a:r>
            <a:r>
              <a:rPr lang="en" sz="1800"/>
              <a:t>F and standard deviation 0.73</a:t>
            </a:r>
            <a:r>
              <a:rPr baseline="30000" lang="en" sz="1800"/>
              <a:t>o</a:t>
            </a:r>
            <a:r>
              <a:rPr lang="en" sz="1800"/>
              <a:t>F. What is the cutoff for the lowest 3% of human body temperatures?</a:t>
            </a:r>
            <a:endParaRPr sz="1800"/>
          </a:p>
          <a:p>
            <a:pPr indent="0" lvl="0" marL="0" rtl="0" algn="l">
              <a:lnSpc>
                <a:spcPct val="115000"/>
              </a:lnSpc>
              <a:spcBef>
                <a:spcPts val="0"/>
              </a:spcBef>
              <a:spcAft>
                <a:spcPts val="0"/>
              </a:spcAft>
              <a:buNone/>
            </a:pPr>
            <a:r>
              <a:t/>
            </a:r>
            <a:endParaRPr sz="1800"/>
          </a:p>
        </p:txBody>
      </p:sp>
      <p:pic>
        <p:nvPicPr>
          <p:cNvPr id="437" name="Google Shape;437;p69"/>
          <p:cNvPicPr preferRelativeResize="0"/>
          <p:nvPr/>
        </p:nvPicPr>
        <p:blipFill>
          <a:blip r:embed="rId3">
            <a:alphaModFix/>
          </a:blip>
          <a:stretch>
            <a:fillRect/>
          </a:stretch>
        </p:blipFill>
        <p:spPr>
          <a:xfrm>
            <a:off x="457200" y="2445074"/>
            <a:ext cx="2876375" cy="1800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443" name="Google Shape;443;p70"/>
          <p:cNvSpPr txBox="1"/>
          <p:nvPr>
            <p:ph idx="1" type="body"/>
          </p:nvPr>
        </p:nvSpPr>
        <p:spPr>
          <a:xfrm flipH="1">
            <a:off x="457200" y="1305775"/>
            <a:ext cx="8229600" cy="103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Body temperatures of healthy humans are distributed nearly normally with mean 98.2</a:t>
            </a:r>
            <a:r>
              <a:rPr baseline="30000" lang="en" sz="1800"/>
              <a:t>o</a:t>
            </a:r>
            <a:r>
              <a:rPr lang="en" sz="1800"/>
              <a:t>F and standard deviation 0.73</a:t>
            </a:r>
            <a:r>
              <a:rPr baseline="30000" lang="en" sz="1800"/>
              <a:t>o</a:t>
            </a:r>
            <a:r>
              <a:rPr lang="en" sz="1800"/>
              <a:t>F. What is the cutoff for the lowest 3% of human body temperatures?</a:t>
            </a:r>
            <a:endParaRPr sz="1800"/>
          </a:p>
          <a:p>
            <a:pPr indent="0" lvl="0" marL="0" rtl="0" algn="l">
              <a:lnSpc>
                <a:spcPct val="115000"/>
              </a:lnSpc>
              <a:spcBef>
                <a:spcPts val="0"/>
              </a:spcBef>
              <a:spcAft>
                <a:spcPts val="0"/>
              </a:spcAft>
              <a:buNone/>
            </a:pPr>
            <a:r>
              <a:t/>
            </a:r>
            <a:endParaRPr sz="1800"/>
          </a:p>
        </p:txBody>
      </p:sp>
      <p:pic>
        <p:nvPicPr>
          <p:cNvPr id="444" name="Google Shape;444;p70"/>
          <p:cNvPicPr preferRelativeResize="0"/>
          <p:nvPr/>
        </p:nvPicPr>
        <p:blipFill>
          <a:blip r:embed="rId3">
            <a:alphaModFix/>
          </a:blip>
          <a:stretch>
            <a:fillRect/>
          </a:stretch>
        </p:blipFill>
        <p:spPr>
          <a:xfrm>
            <a:off x="457200" y="2445074"/>
            <a:ext cx="2876375" cy="1800600"/>
          </a:xfrm>
          <a:prstGeom prst="rect">
            <a:avLst/>
          </a:prstGeom>
          <a:noFill/>
          <a:ln>
            <a:noFill/>
          </a:ln>
        </p:spPr>
      </p:pic>
      <p:pic>
        <p:nvPicPr>
          <p:cNvPr id="445" name="Google Shape;445;p70"/>
          <p:cNvPicPr preferRelativeResize="0"/>
          <p:nvPr/>
        </p:nvPicPr>
        <p:blipFill>
          <a:blip r:embed="rId4">
            <a:alphaModFix/>
          </a:blip>
          <a:stretch>
            <a:fillRect/>
          </a:stretch>
        </p:blipFill>
        <p:spPr>
          <a:xfrm>
            <a:off x="3333575" y="2503850"/>
            <a:ext cx="5127600" cy="144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451" name="Google Shape;451;p71"/>
          <p:cNvSpPr txBox="1"/>
          <p:nvPr>
            <p:ph idx="1" type="body"/>
          </p:nvPr>
        </p:nvSpPr>
        <p:spPr>
          <a:xfrm flipH="1">
            <a:off x="457200" y="1305775"/>
            <a:ext cx="8229600" cy="103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Body temperatures of healthy humans are distributed nearly normally with mean 98.2</a:t>
            </a:r>
            <a:r>
              <a:rPr baseline="30000" lang="en" sz="1800"/>
              <a:t>o</a:t>
            </a:r>
            <a:r>
              <a:rPr lang="en" sz="1800"/>
              <a:t>F and standard deviation 0.73</a:t>
            </a:r>
            <a:r>
              <a:rPr baseline="30000" lang="en" sz="1800"/>
              <a:t>o</a:t>
            </a:r>
            <a:r>
              <a:rPr lang="en" sz="1800"/>
              <a:t>F. What is the cutoff for the lowest 3% of human body temperatures?</a:t>
            </a:r>
            <a:endParaRPr sz="1800"/>
          </a:p>
          <a:p>
            <a:pPr indent="0" lvl="0" marL="0" rtl="0" algn="l">
              <a:lnSpc>
                <a:spcPct val="115000"/>
              </a:lnSpc>
              <a:spcBef>
                <a:spcPts val="0"/>
              </a:spcBef>
              <a:spcAft>
                <a:spcPts val="0"/>
              </a:spcAft>
              <a:buNone/>
            </a:pPr>
            <a:r>
              <a:t/>
            </a:r>
            <a:endParaRPr sz="1800"/>
          </a:p>
        </p:txBody>
      </p:sp>
      <p:pic>
        <p:nvPicPr>
          <p:cNvPr id="452" name="Google Shape;452;p71"/>
          <p:cNvPicPr preferRelativeResize="0"/>
          <p:nvPr/>
        </p:nvPicPr>
        <p:blipFill>
          <a:blip r:embed="rId3">
            <a:alphaModFix/>
          </a:blip>
          <a:stretch>
            <a:fillRect/>
          </a:stretch>
        </p:blipFill>
        <p:spPr>
          <a:xfrm>
            <a:off x="457200" y="2445074"/>
            <a:ext cx="2876375" cy="1800600"/>
          </a:xfrm>
          <a:prstGeom prst="rect">
            <a:avLst/>
          </a:prstGeom>
          <a:noFill/>
          <a:ln>
            <a:noFill/>
          </a:ln>
        </p:spPr>
      </p:pic>
      <p:pic>
        <p:nvPicPr>
          <p:cNvPr id="453" name="Google Shape;453;p71"/>
          <p:cNvPicPr preferRelativeResize="0"/>
          <p:nvPr/>
        </p:nvPicPr>
        <p:blipFill>
          <a:blip r:embed="rId4">
            <a:alphaModFix/>
          </a:blip>
          <a:stretch>
            <a:fillRect/>
          </a:stretch>
        </p:blipFill>
        <p:spPr>
          <a:xfrm>
            <a:off x="3333575" y="2503850"/>
            <a:ext cx="5127600" cy="1445300"/>
          </a:xfrm>
          <a:prstGeom prst="rect">
            <a:avLst/>
          </a:prstGeom>
          <a:noFill/>
          <a:ln>
            <a:noFill/>
          </a:ln>
        </p:spPr>
      </p:pic>
      <p:pic>
        <p:nvPicPr>
          <p:cNvPr id="454" name="Google Shape;454;p71"/>
          <p:cNvPicPr preferRelativeResize="0"/>
          <p:nvPr/>
        </p:nvPicPr>
        <p:blipFill>
          <a:blip r:embed="rId5">
            <a:alphaModFix/>
          </a:blip>
          <a:stretch>
            <a:fillRect/>
          </a:stretch>
        </p:blipFill>
        <p:spPr>
          <a:xfrm>
            <a:off x="1319025" y="4245675"/>
            <a:ext cx="5195450" cy="31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000"/>
                                        <p:tgtEl>
                                          <p:spTgt spid="4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000"/>
                                        <p:tgtEl>
                                          <p:spTgt spid="4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460" name="Google Shape;460;p72"/>
          <p:cNvSpPr txBox="1"/>
          <p:nvPr>
            <p:ph idx="1" type="body"/>
          </p:nvPr>
        </p:nvSpPr>
        <p:spPr>
          <a:xfrm flipH="1">
            <a:off x="457200" y="1305775"/>
            <a:ext cx="8229600" cy="103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Body temperatures of healthy humans are distributed nearly normally with mean 98.2</a:t>
            </a:r>
            <a:r>
              <a:rPr baseline="30000" lang="en" sz="1800"/>
              <a:t>o</a:t>
            </a:r>
            <a:r>
              <a:rPr lang="en" sz="1800"/>
              <a:t>F and standard deviation 0.73</a:t>
            </a:r>
            <a:r>
              <a:rPr baseline="30000" lang="en" sz="1800"/>
              <a:t>o</a:t>
            </a:r>
            <a:r>
              <a:rPr lang="en" sz="1800"/>
              <a:t>F. What is the cutoff for the lowest 3% of human body temperatures?</a:t>
            </a:r>
            <a:endParaRPr sz="1800"/>
          </a:p>
          <a:p>
            <a:pPr indent="0" lvl="0" marL="0" rtl="0" algn="l">
              <a:lnSpc>
                <a:spcPct val="115000"/>
              </a:lnSpc>
              <a:spcBef>
                <a:spcPts val="0"/>
              </a:spcBef>
              <a:spcAft>
                <a:spcPts val="0"/>
              </a:spcAft>
              <a:buNone/>
            </a:pPr>
            <a:r>
              <a:t/>
            </a:r>
            <a:endParaRPr sz="1800"/>
          </a:p>
        </p:txBody>
      </p:sp>
      <p:pic>
        <p:nvPicPr>
          <p:cNvPr id="461" name="Google Shape;461;p72"/>
          <p:cNvPicPr preferRelativeResize="0"/>
          <p:nvPr/>
        </p:nvPicPr>
        <p:blipFill>
          <a:blip r:embed="rId3">
            <a:alphaModFix/>
          </a:blip>
          <a:stretch>
            <a:fillRect/>
          </a:stretch>
        </p:blipFill>
        <p:spPr>
          <a:xfrm>
            <a:off x="457200" y="2445074"/>
            <a:ext cx="2876375" cy="1800600"/>
          </a:xfrm>
          <a:prstGeom prst="rect">
            <a:avLst/>
          </a:prstGeom>
          <a:noFill/>
          <a:ln>
            <a:noFill/>
          </a:ln>
        </p:spPr>
      </p:pic>
      <p:pic>
        <p:nvPicPr>
          <p:cNvPr id="462" name="Google Shape;462;p72"/>
          <p:cNvPicPr preferRelativeResize="0"/>
          <p:nvPr/>
        </p:nvPicPr>
        <p:blipFill>
          <a:blip r:embed="rId4">
            <a:alphaModFix/>
          </a:blip>
          <a:stretch>
            <a:fillRect/>
          </a:stretch>
        </p:blipFill>
        <p:spPr>
          <a:xfrm>
            <a:off x="3333575" y="2503850"/>
            <a:ext cx="5127600" cy="1445300"/>
          </a:xfrm>
          <a:prstGeom prst="rect">
            <a:avLst/>
          </a:prstGeom>
          <a:noFill/>
          <a:ln>
            <a:noFill/>
          </a:ln>
        </p:spPr>
      </p:pic>
      <p:pic>
        <p:nvPicPr>
          <p:cNvPr id="463" name="Google Shape;463;p72"/>
          <p:cNvPicPr preferRelativeResize="0"/>
          <p:nvPr/>
        </p:nvPicPr>
        <p:blipFill>
          <a:blip r:embed="rId5">
            <a:alphaModFix/>
          </a:blip>
          <a:stretch>
            <a:fillRect/>
          </a:stretch>
        </p:blipFill>
        <p:spPr>
          <a:xfrm>
            <a:off x="1319025" y="4245675"/>
            <a:ext cx="5195450" cy="310700"/>
          </a:xfrm>
          <a:prstGeom prst="rect">
            <a:avLst/>
          </a:prstGeom>
          <a:noFill/>
          <a:ln>
            <a:noFill/>
          </a:ln>
        </p:spPr>
      </p:pic>
      <p:pic>
        <p:nvPicPr>
          <p:cNvPr id="464" name="Google Shape;464;p72"/>
          <p:cNvPicPr preferRelativeResize="0"/>
          <p:nvPr/>
        </p:nvPicPr>
        <p:blipFill>
          <a:blip r:embed="rId6">
            <a:alphaModFix/>
          </a:blip>
          <a:stretch>
            <a:fillRect/>
          </a:stretch>
        </p:blipFill>
        <p:spPr>
          <a:xfrm>
            <a:off x="1319025" y="4643925"/>
            <a:ext cx="5127600" cy="78350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000"/>
                                        <p:tgtEl>
                                          <p:spTgt spid="4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000"/>
                                        <p:tgtEl>
                                          <p:spTgt spid="4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000"/>
                                        <p:tgtEl>
                                          <p:spTgt spid="4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000"/>
                                        <p:tgtEl>
                                          <p:spTgt spid="4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3"/>
          <p:cNvSpPr txBox="1"/>
          <p:nvPr>
            <p:ph idx="1" type="body"/>
          </p:nvPr>
        </p:nvSpPr>
        <p:spPr>
          <a:xfrm flipH="1">
            <a:off x="457200" y="5982250"/>
            <a:ext cx="8229600" cy="58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t>Mackowiak, Wasserman, and Levine (1992), A Critical Appraisal of 98.6 Degrees F, the Upper Limit of the Normal Body Temperature, and Other Legacies of Carl Reinhold August Wunderlick.</a:t>
            </a:r>
            <a:endParaRPr sz="1400"/>
          </a:p>
        </p:txBody>
      </p:sp>
      <p:sp>
        <p:nvSpPr>
          <p:cNvPr id="470" name="Google Shape;470;p7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Finding cutoff points</a:t>
            </a:r>
            <a:endParaRPr>
              <a:solidFill>
                <a:schemeClr val="accent1"/>
              </a:solidFill>
            </a:endParaRPr>
          </a:p>
        </p:txBody>
      </p:sp>
      <p:sp>
        <p:nvSpPr>
          <p:cNvPr id="471" name="Google Shape;471;p73"/>
          <p:cNvSpPr txBox="1"/>
          <p:nvPr>
            <p:ph idx="1" type="body"/>
          </p:nvPr>
        </p:nvSpPr>
        <p:spPr>
          <a:xfrm flipH="1">
            <a:off x="457200" y="1305775"/>
            <a:ext cx="8229600" cy="103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Body temperatures of healthy humans are distributed nearly normally with mean 98.2</a:t>
            </a:r>
            <a:r>
              <a:rPr baseline="30000" lang="en" sz="1800"/>
              <a:t>o</a:t>
            </a:r>
            <a:r>
              <a:rPr lang="en" sz="1800"/>
              <a:t>F and standard deviation 0.73</a:t>
            </a:r>
            <a:r>
              <a:rPr baseline="30000" lang="en" sz="1800"/>
              <a:t>o</a:t>
            </a:r>
            <a:r>
              <a:rPr lang="en" sz="1800"/>
              <a:t>F. What is the cutoff for the lowest 3% of human body temperatures?</a:t>
            </a:r>
            <a:endParaRPr sz="1800"/>
          </a:p>
          <a:p>
            <a:pPr indent="0" lvl="0" marL="0" rtl="0" algn="l">
              <a:lnSpc>
                <a:spcPct val="115000"/>
              </a:lnSpc>
              <a:spcBef>
                <a:spcPts val="0"/>
              </a:spcBef>
              <a:spcAft>
                <a:spcPts val="0"/>
              </a:spcAft>
              <a:buNone/>
            </a:pPr>
            <a:r>
              <a:t/>
            </a:r>
            <a:endParaRPr sz="1800"/>
          </a:p>
        </p:txBody>
      </p:sp>
      <p:pic>
        <p:nvPicPr>
          <p:cNvPr id="472" name="Google Shape;472;p73"/>
          <p:cNvPicPr preferRelativeResize="0"/>
          <p:nvPr/>
        </p:nvPicPr>
        <p:blipFill>
          <a:blip r:embed="rId3">
            <a:alphaModFix/>
          </a:blip>
          <a:stretch>
            <a:fillRect/>
          </a:stretch>
        </p:blipFill>
        <p:spPr>
          <a:xfrm>
            <a:off x="457200" y="2445074"/>
            <a:ext cx="2876375" cy="1800600"/>
          </a:xfrm>
          <a:prstGeom prst="rect">
            <a:avLst/>
          </a:prstGeom>
          <a:noFill/>
          <a:ln>
            <a:noFill/>
          </a:ln>
        </p:spPr>
      </p:pic>
      <p:pic>
        <p:nvPicPr>
          <p:cNvPr id="473" name="Google Shape;473;p73"/>
          <p:cNvPicPr preferRelativeResize="0"/>
          <p:nvPr/>
        </p:nvPicPr>
        <p:blipFill>
          <a:blip r:embed="rId4">
            <a:alphaModFix/>
          </a:blip>
          <a:stretch>
            <a:fillRect/>
          </a:stretch>
        </p:blipFill>
        <p:spPr>
          <a:xfrm>
            <a:off x="3333575" y="2503850"/>
            <a:ext cx="5127600" cy="1445300"/>
          </a:xfrm>
          <a:prstGeom prst="rect">
            <a:avLst/>
          </a:prstGeom>
          <a:noFill/>
          <a:ln>
            <a:noFill/>
          </a:ln>
        </p:spPr>
      </p:pic>
      <p:pic>
        <p:nvPicPr>
          <p:cNvPr id="474" name="Google Shape;474;p73"/>
          <p:cNvPicPr preferRelativeResize="0"/>
          <p:nvPr/>
        </p:nvPicPr>
        <p:blipFill>
          <a:blip r:embed="rId5">
            <a:alphaModFix/>
          </a:blip>
          <a:stretch>
            <a:fillRect/>
          </a:stretch>
        </p:blipFill>
        <p:spPr>
          <a:xfrm>
            <a:off x="1319025" y="4245675"/>
            <a:ext cx="5195450" cy="310700"/>
          </a:xfrm>
          <a:prstGeom prst="rect">
            <a:avLst/>
          </a:prstGeom>
          <a:noFill/>
          <a:ln>
            <a:noFill/>
          </a:ln>
        </p:spPr>
      </p:pic>
      <p:pic>
        <p:nvPicPr>
          <p:cNvPr id="475" name="Google Shape;475;p73"/>
          <p:cNvPicPr preferRelativeResize="0"/>
          <p:nvPr/>
        </p:nvPicPr>
        <p:blipFill>
          <a:blip r:embed="rId6">
            <a:alphaModFix/>
          </a:blip>
          <a:stretch>
            <a:fillRect/>
          </a:stretch>
        </p:blipFill>
        <p:spPr>
          <a:xfrm>
            <a:off x="1319025" y="4643925"/>
            <a:ext cx="5127600" cy="783504"/>
          </a:xfrm>
          <a:prstGeom prst="rect">
            <a:avLst/>
          </a:prstGeom>
          <a:noFill/>
          <a:ln>
            <a:noFill/>
          </a:ln>
        </p:spPr>
      </p:pic>
      <p:pic>
        <p:nvPicPr>
          <p:cNvPr id="476" name="Google Shape;476;p73"/>
          <p:cNvPicPr preferRelativeResize="0"/>
          <p:nvPr/>
        </p:nvPicPr>
        <p:blipFill>
          <a:blip r:embed="rId7">
            <a:alphaModFix/>
          </a:blip>
          <a:stretch>
            <a:fillRect/>
          </a:stretch>
        </p:blipFill>
        <p:spPr>
          <a:xfrm>
            <a:off x="1249150" y="5427425"/>
            <a:ext cx="4896326" cy="38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2"/>
                                        </p:tgtEl>
                                        <p:attrNameLst>
                                          <p:attrName>style.visibility</p:attrName>
                                        </p:attrNameLst>
                                      </p:cBhvr>
                                      <p:to>
                                        <p:strVal val="visible"/>
                                      </p:to>
                                    </p:set>
                                    <p:animEffect filter="fade" transition="in">
                                      <p:cBhvr>
                                        <p:cTn dur="1000"/>
                                        <p:tgtEl>
                                          <p:spTgt spid="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3"/>
                                        </p:tgtEl>
                                        <p:attrNameLst>
                                          <p:attrName>style.visibility</p:attrName>
                                        </p:attrNameLst>
                                      </p:cBhvr>
                                      <p:to>
                                        <p:strVal val="visible"/>
                                      </p:to>
                                    </p:set>
                                    <p:animEffect filter="fade" transition="in">
                                      <p:cBhvr>
                                        <p:cTn dur="1000"/>
                                        <p:tgtEl>
                                          <p:spTgt spid="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5"/>
                                        </p:tgtEl>
                                        <p:attrNameLst>
                                          <p:attrName>style.visibility</p:attrName>
                                        </p:attrNameLst>
                                      </p:cBhvr>
                                      <p:to>
                                        <p:strVal val="visible"/>
                                      </p:to>
                                    </p:set>
                                    <p:animEffect filter="fade" transition="in">
                                      <p:cBhvr>
                                        <p:cTn dur="1000"/>
                                        <p:tgtEl>
                                          <p:spTgt spid="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Heights of females</a:t>
            </a:r>
            <a:endParaRPr>
              <a:solidFill>
                <a:schemeClr val="accent1"/>
              </a:solidFill>
            </a:endParaRPr>
          </a:p>
        </p:txBody>
      </p:sp>
      <p:pic>
        <p:nvPicPr>
          <p:cNvPr id="79" name="Google Shape;79;p20"/>
          <p:cNvPicPr preferRelativeResize="0"/>
          <p:nvPr/>
        </p:nvPicPr>
        <p:blipFill>
          <a:blip r:embed="rId3">
            <a:alphaModFix/>
          </a:blip>
          <a:stretch>
            <a:fillRect/>
          </a:stretch>
        </p:blipFill>
        <p:spPr>
          <a:xfrm>
            <a:off x="457200" y="1395601"/>
            <a:ext cx="3594901" cy="304394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82" name="Google Shape;482;p74"/>
          <p:cNvSpPr txBox="1"/>
          <p:nvPr>
            <p:ph idx="1" type="body"/>
          </p:nvPr>
        </p:nvSpPr>
        <p:spPr>
          <a:xfrm flipH="1">
            <a:off x="457200" y="1143000"/>
            <a:ext cx="8229600" cy="16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Body temperatures of healthy humans are distributed nearly normally with mean 98.2</a:t>
            </a:r>
            <a:r>
              <a:rPr baseline="30000" lang="en" sz="1800">
                <a:solidFill>
                  <a:schemeClr val="accent1"/>
                </a:solidFill>
              </a:rPr>
              <a:t>o</a:t>
            </a:r>
            <a:r>
              <a:rPr lang="en" sz="1800">
                <a:solidFill>
                  <a:schemeClr val="accent1"/>
                </a:solidFill>
              </a:rPr>
              <a:t>F and standard deviation 0.73</a:t>
            </a:r>
            <a:r>
              <a:rPr baseline="30000" lang="en" sz="18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1800"/>
              <a:t>A. 97.3</a:t>
            </a:r>
            <a:r>
              <a:rPr baseline="30000" lang="en" sz="1800"/>
              <a:t>o</a:t>
            </a:r>
            <a:r>
              <a:rPr lang="en" sz="1800"/>
              <a:t>F					C. 99.4</a:t>
            </a:r>
            <a:r>
              <a:rPr baseline="30000" lang="en" sz="1800"/>
              <a:t>o</a:t>
            </a:r>
            <a:r>
              <a:rPr lang="en" sz="1800"/>
              <a:t>F</a:t>
            </a:r>
            <a:endParaRPr sz="1800"/>
          </a:p>
          <a:p>
            <a:pPr indent="0" lvl="0" marL="0" rtl="0" algn="l">
              <a:lnSpc>
                <a:spcPct val="115000"/>
              </a:lnSpc>
              <a:spcBef>
                <a:spcPts val="0"/>
              </a:spcBef>
              <a:spcAft>
                <a:spcPts val="0"/>
              </a:spcAft>
              <a:buNone/>
            </a:pPr>
            <a:r>
              <a:rPr lang="en" sz="1800"/>
              <a:t>B. 99.1</a:t>
            </a:r>
            <a:r>
              <a:rPr baseline="30000" lang="en" sz="1800"/>
              <a:t>o</a:t>
            </a:r>
            <a:r>
              <a:rPr lang="en" sz="1800"/>
              <a:t>F					D. 99.6</a:t>
            </a:r>
            <a:r>
              <a:rPr baseline="30000" lang="en" sz="1800"/>
              <a:t>o</a:t>
            </a:r>
            <a:r>
              <a:rPr lang="en" sz="1800"/>
              <a:t>F</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88" name="Google Shape;488;p75"/>
          <p:cNvSpPr txBox="1"/>
          <p:nvPr>
            <p:ph idx="1" type="body"/>
          </p:nvPr>
        </p:nvSpPr>
        <p:spPr>
          <a:xfrm flipH="1">
            <a:off x="457200" y="1143000"/>
            <a:ext cx="8229600" cy="16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Body temperatures of healthy humans are distributed nearly normally with mean 98.2</a:t>
            </a:r>
            <a:r>
              <a:rPr baseline="30000" lang="en" sz="1800">
                <a:solidFill>
                  <a:schemeClr val="accent1"/>
                </a:solidFill>
              </a:rPr>
              <a:t>o</a:t>
            </a:r>
            <a:r>
              <a:rPr lang="en" sz="1800">
                <a:solidFill>
                  <a:schemeClr val="accent1"/>
                </a:solidFill>
              </a:rPr>
              <a:t>F and standard deviation 0.73</a:t>
            </a:r>
            <a:r>
              <a:rPr baseline="30000" lang="en" sz="18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indent="0" lvl="0" marL="0" rtl="0" algn="l">
              <a:lnSpc>
                <a:spcPct val="115000"/>
              </a:lnSpc>
              <a:spcBef>
                <a:spcPts val="0"/>
              </a:spcBef>
              <a:spcAft>
                <a:spcPts val="0"/>
              </a:spcAft>
              <a:buNone/>
            </a:pPr>
            <a:r>
              <a:rPr lang="en" sz="1800"/>
              <a:t>A. 97.3</a:t>
            </a:r>
            <a:r>
              <a:rPr baseline="30000" lang="en" sz="1800"/>
              <a:t>o</a:t>
            </a:r>
            <a:r>
              <a:rPr lang="en" sz="1800"/>
              <a:t>F					C. 99.4</a:t>
            </a:r>
            <a:r>
              <a:rPr baseline="30000" lang="en" sz="1800"/>
              <a:t>o</a:t>
            </a:r>
            <a:r>
              <a:rPr lang="en" sz="1800"/>
              <a:t>F</a:t>
            </a:r>
            <a:endParaRPr sz="1800"/>
          </a:p>
          <a:p>
            <a:pPr indent="0" lvl="0" marL="0" rtl="0" algn="l">
              <a:lnSpc>
                <a:spcPct val="115000"/>
              </a:lnSpc>
              <a:spcBef>
                <a:spcPts val="0"/>
              </a:spcBef>
              <a:spcAft>
                <a:spcPts val="0"/>
              </a:spcAft>
              <a:buNone/>
            </a:pPr>
            <a:r>
              <a:rPr i="1" lang="en" sz="1800">
                <a:solidFill>
                  <a:srgbClr val="FF9900"/>
                </a:solidFill>
              </a:rPr>
              <a:t>B. 99.1</a:t>
            </a:r>
            <a:r>
              <a:rPr baseline="30000" i="1" lang="en" sz="1800">
                <a:solidFill>
                  <a:srgbClr val="FF9900"/>
                </a:solidFill>
              </a:rPr>
              <a:t>o</a:t>
            </a:r>
            <a:r>
              <a:rPr i="1" lang="en" sz="1800">
                <a:solidFill>
                  <a:srgbClr val="FF9900"/>
                </a:solidFill>
              </a:rPr>
              <a:t>F</a:t>
            </a:r>
            <a:r>
              <a:rPr lang="en" sz="1800"/>
              <a:t>					D. 99.6</a:t>
            </a:r>
            <a:r>
              <a:rPr baseline="30000" lang="en" sz="1800"/>
              <a:t>o</a:t>
            </a:r>
            <a:r>
              <a:rPr lang="en" sz="1800"/>
              <a:t>F</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pic>
        <p:nvPicPr>
          <p:cNvPr id="489" name="Google Shape;489;p75"/>
          <p:cNvPicPr preferRelativeResize="0"/>
          <p:nvPr/>
        </p:nvPicPr>
        <p:blipFill>
          <a:blip r:embed="rId3">
            <a:alphaModFix/>
          </a:blip>
          <a:stretch>
            <a:fillRect/>
          </a:stretch>
        </p:blipFill>
        <p:spPr>
          <a:xfrm>
            <a:off x="457198" y="2824497"/>
            <a:ext cx="2812750" cy="1877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95" name="Google Shape;495;p76"/>
          <p:cNvSpPr txBox="1"/>
          <p:nvPr>
            <p:ph idx="1" type="body"/>
          </p:nvPr>
        </p:nvSpPr>
        <p:spPr>
          <a:xfrm flipH="1">
            <a:off x="457200" y="1143000"/>
            <a:ext cx="8229600" cy="16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Body temperatures of healthy humans are distributed nearly normally with mean 98.2</a:t>
            </a:r>
            <a:r>
              <a:rPr baseline="30000" lang="en" sz="1800">
                <a:solidFill>
                  <a:schemeClr val="accent1"/>
                </a:solidFill>
              </a:rPr>
              <a:t>o</a:t>
            </a:r>
            <a:r>
              <a:rPr lang="en" sz="1800">
                <a:solidFill>
                  <a:schemeClr val="accent1"/>
                </a:solidFill>
              </a:rPr>
              <a:t>F and standard deviation 0.73</a:t>
            </a:r>
            <a:r>
              <a:rPr baseline="30000" lang="en" sz="18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1800"/>
              <a:t>A. 97.3</a:t>
            </a:r>
            <a:r>
              <a:rPr baseline="30000" lang="en" sz="1800"/>
              <a:t>o</a:t>
            </a:r>
            <a:r>
              <a:rPr lang="en" sz="1800"/>
              <a:t>F					C. 99.4</a:t>
            </a:r>
            <a:r>
              <a:rPr baseline="30000" lang="en" sz="1800"/>
              <a:t>o</a:t>
            </a:r>
            <a:r>
              <a:rPr lang="en" sz="1800"/>
              <a:t>F</a:t>
            </a:r>
            <a:endParaRPr sz="1800"/>
          </a:p>
          <a:p>
            <a:pPr indent="0" lvl="0" marL="0" rtl="0" algn="l">
              <a:lnSpc>
                <a:spcPct val="115000"/>
              </a:lnSpc>
              <a:spcBef>
                <a:spcPts val="0"/>
              </a:spcBef>
              <a:spcAft>
                <a:spcPts val="0"/>
              </a:spcAft>
              <a:buClr>
                <a:schemeClr val="dk1"/>
              </a:buClr>
              <a:buSzPts val="1100"/>
              <a:buFont typeface="Arial"/>
              <a:buNone/>
            </a:pPr>
            <a:r>
              <a:rPr i="1" lang="en" sz="1800">
                <a:solidFill>
                  <a:srgbClr val="FF9900"/>
                </a:solidFill>
              </a:rPr>
              <a:t>B. 99.1</a:t>
            </a:r>
            <a:r>
              <a:rPr baseline="30000" i="1" lang="en" sz="1800">
                <a:solidFill>
                  <a:srgbClr val="FF9900"/>
                </a:solidFill>
              </a:rPr>
              <a:t>o</a:t>
            </a:r>
            <a:r>
              <a:rPr i="1" lang="en" sz="1800">
                <a:solidFill>
                  <a:srgbClr val="FF9900"/>
                </a:solidFill>
              </a:rPr>
              <a:t>F</a:t>
            </a:r>
            <a:r>
              <a:rPr lang="en" sz="1800"/>
              <a:t>					D. 99.6</a:t>
            </a:r>
            <a:r>
              <a:rPr baseline="30000" lang="en" sz="1800"/>
              <a:t>o</a:t>
            </a:r>
            <a:r>
              <a:rPr lang="en" sz="1800"/>
              <a:t>F</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pic>
        <p:nvPicPr>
          <p:cNvPr id="496" name="Google Shape;496;p76"/>
          <p:cNvPicPr preferRelativeResize="0"/>
          <p:nvPr/>
        </p:nvPicPr>
        <p:blipFill>
          <a:blip r:embed="rId3">
            <a:alphaModFix/>
          </a:blip>
          <a:stretch>
            <a:fillRect/>
          </a:stretch>
        </p:blipFill>
        <p:spPr>
          <a:xfrm>
            <a:off x="457198" y="2824497"/>
            <a:ext cx="2812750" cy="1877725"/>
          </a:xfrm>
          <a:prstGeom prst="rect">
            <a:avLst/>
          </a:prstGeom>
          <a:noFill/>
          <a:ln>
            <a:noFill/>
          </a:ln>
        </p:spPr>
      </p:pic>
      <p:pic>
        <p:nvPicPr>
          <p:cNvPr id="497" name="Google Shape;497;p76"/>
          <p:cNvPicPr preferRelativeResize="0"/>
          <p:nvPr/>
        </p:nvPicPr>
        <p:blipFill>
          <a:blip r:embed="rId4">
            <a:alphaModFix/>
          </a:blip>
          <a:stretch>
            <a:fillRect/>
          </a:stretch>
        </p:blipFill>
        <p:spPr>
          <a:xfrm>
            <a:off x="3533774" y="2951949"/>
            <a:ext cx="4596575" cy="1622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000"/>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7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03" name="Google Shape;503;p77"/>
          <p:cNvSpPr txBox="1"/>
          <p:nvPr>
            <p:ph idx="1" type="body"/>
          </p:nvPr>
        </p:nvSpPr>
        <p:spPr>
          <a:xfrm flipH="1">
            <a:off x="457200" y="1143000"/>
            <a:ext cx="8229600" cy="16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Body temperatures of healthy humans are distributed nearly normally with mean 98.2</a:t>
            </a:r>
            <a:r>
              <a:rPr baseline="30000" lang="en" sz="1800">
                <a:solidFill>
                  <a:schemeClr val="accent1"/>
                </a:solidFill>
              </a:rPr>
              <a:t>o</a:t>
            </a:r>
            <a:r>
              <a:rPr lang="en" sz="1800">
                <a:solidFill>
                  <a:schemeClr val="accent1"/>
                </a:solidFill>
              </a:rPr>
              <a:t>F and standard deviation 0.73</a:t>
            </a:r>
            <a:r>
              <a:rPr baseline="30000" lang="en" sz="18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1800"/>
              <a:t>A. 97.3</a:t>
            </a:r>
            <a:r>
              <a:rPr baseline="30000" lang="en" sz="1800"/>
              <a:t>o</a:t>
            </a:r>
            <a:r>
              <a:rPr lang="en" sz="1800"/>
              <a:t>F					C. 99.4</a:t>
            </a:r>
            <a:r>
              <a:rPr baseline="30000" lang="en" sz="1800"/>
              <a:t>o</a:t>
            </a:r>
            <a:r>
              <a:rPr lang="en" sz="1800"/>
              <a:t>F</a:t>
            </a:r>
            <a:endParaRPr sz="1800"/>
          </a:p>
          <a:p>
            <a:pPr indent="0" lvl="0" marL="0" rtl="0" algn="l">
              <a:lnSpc>
                <a:spcPct val="115000"/>
              </a:lnSpc>
              <a:spcBef>
                <a:spcPts val="0"/>
              </a:spcBef>
              <a:spcAft>
                <a:spcPts val="0"/>
              </a:spcAft>
              <a:buClr>
                <a:schemeClr val="dk1"/>
              </a:buClr>
              <a:buSzPts val="1100"/>
              <a:buFont typeface="Arial"/>
              <a:buNone/>
            </a:pPr>
            <a:r>
              <a:rPr i="1" lang="en" sz="1800">
                <a:solidFill>
                  <a:srgbClr val="FF9900"/>
                </a:solidFill>
              </a:rPr>
              <a:t>B. 99.1</a:t>
            </a:r>
            <a:r>
              <a:rPr baseline="30000" i="1" lang="en" sz="1800">
                <a:solidFill>
                  <a:srgbClr val="FF9900"/>
                </a:solidFill>
              </a:rPr>
              <a:t>o</a:t>
            </a:r>
            <a:r>
              <a:rPr i="1" lang="en" sz="1800">
                <a:solidFill>
                  <a:srgbClr val="FF9900"/>
                </a:solidFill>
              </a:rPr>
              <a:t>F</a:t>
            </a:r>
            <a:r>
              <a:rPr lang="en" sz="1800"/>
              <a:t>					D. 99.6</a:t>
            </a:r>
            <a:r>
              <a:rPr baseline="30000" lang="en" sz="1800"/>
              <a:t>o</a:t>
            </a:r>
            <a:r>
              <a:rPr lang="en" sz="1800"/>
              <a:t>F</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pic>
        <p:nvPicPr>
          <p:cNvPr id="504" name="Google Shape;504;p77"/>
          <p:cNvPicPr preferRelativeResize="0"/>
          <p:nvPr/>
        </p:nvPicPr>
        <p:blipFill>
          <a:blip r:embed="rId3">
            <a:alphaModFix/>
          </a:blip>
          <a:stretch>
            <a:fillRect/>
          </a:stretch>
        </p:blipFill>
        <p:spPr>
          <a:xfrm>
            <a:off x="457198" y="2824497"/>
            <a:ext cx="2812750" cy="1877725"/>
          </a:xfrm>
          <a:prstGeom prst="rect">
            <a:avLst/>
          </a:prstGeom>
          <a:noFill/>
          <a:ln>
            <a:noFill/>
          </a:ln>
        </p:spPr>
      </p:pic>
      <p:pic>
        <p:nvPicPr>
          <p:cNvPr id="505" name="Google Shape;505;p77"/>
          <p:cNvPicPr preferRelativeResize="0"/>
          <p:nvPr/>
        </p:nvPicPr>
        <p:blipFill>
          <a:blip r:embed="rId4">
            <a:alphaModFix/>
          </a:blip>
          <a:stretch>
            <a:fillRect/>
          </a:stretch>
        </p:blipFill>
        <p:spPr>
          <a:xfrm>
            <a:off x="3533774" y="2951949"/>
            <a:ext cx="4596575" cy="1622825"/>
          </a:xfrm>
          <a:prstGeom prst="rect">
            <a:avLst/>
          </a:prstGeom>
          <a:noFill/>
          <a:ln>
            <a:noFill/>
          </a:ln>
        </p:spPr>
      </p:pic>
      <p:pic>
        <p:nvPicPr>
          <p:cNvPr id="506" name="Google Shape;506;p77"/>
          <p:cNvPicPr preferRelativeResize="0"/>
          <p:nvPr/>
        </p:nvPicPr>
        <p:blipFill>
          <a:blip r:embed="rId5">
            <a:alphaModFix/>
          </a:blip>
          <a:stretch>
            <a:fillRect/>
          </a:stretch>
        </p:blipFill>
        <p:spPr>
          <a:xfrm>
            <a:off x="1206025" y="4776450"/>
            <a:ext cx="4812225" cy="31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000"/>
                                        <p:tgtEl>
                                          <p:spTgt spid="5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000"/>
                                        <p:tgtEl>
                                          <p:spTgt spid="5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000"/>
                                        <p:tgtEl>
                                          <p:spTgt spid="5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12" name="Google Shape;512;p78"/>
          <p:cNvSpPr txBox="1"/>
          <p:nvPr>
            <p:ph idx="1" type="body"/>
          </p:nvPr>
        </p:nvSpPr>
        <p:spPr>
          <a:xfrm flipH="1">
            <a:off x="457200" y="1143000"/>
            <a:ext cx="8229600" cy="16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Body temperatures of healthy humans are distributed nearly normally with mean 98.2</a:t>
            </a:r>
            <a:r>
              <a:rPr baseline="30000" lang="en" sz="1800">
                <a:solidFill>
                  <a:schemeClr val="accent1"/>
                </a:solidFill>
              </a:rPr>
              <a:t>o</a:t>
            </a:r>
            <a:r>
              <a:rPr lang="en" sz="1800">
                <a:solidFill>
                  <a:schemeClr val="accent1"/>
                </a:solidFill>
              </a:rPr>
              <a:t>F and standard deviation 0.73</a:t>
            </a:r>
            <a:r>
              <a:rPr baseline="30000" lang="en" sz="18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1800"/>
              <a:t>A. 97.3</a:t>
            </a:r>
            <a:r>
              <a:rPr baseline="30000" lang="en" sz="1800"/>
              <a:t>o</a:t>
            </a:r>
            <a:r>
              <a:rPr lang="en" sz="1800"/>
              <a:t>F					C. 99.4</a:t>
            </a:r>
            <a:r>
              <a:rPr baseline="30000" lang="en" sz="1800"/>
              <a:t>o</a:t>
            </a:r>
            <a:r>
              <a:rPr lang="en" sz="1800"/>
              <a:t>F</a:t>
            </a:r>
            <a:endParaRPr sz="1800"/>
          </a:p>
          <a:p>
            <a:pPr indent="0" lvl="0" marL="0" rtl="0" algn="l">
              <a:lnSpc>
                <a:spcPct val="115000"/>
              </a:lnSpc>
              <a:spcBef>
                <a:spcPts val="0"/>
              </a:spcBef>
              <a:spcAft>
                <a:spcPts val="0"/>
              </a:spcAft>
              <a:buClr>
                <a:schemeClr val="dk1"/>
              </a:buClr>
              <a:buSzPts val="1100"/>
              <a:buFont typeface="Arial"/>
              <a:buNone/>
            </a:pPr>
            <a:r>
              <a:rPr i="1" lang="en" sz="1800">
                <a:solidFill>
                  <a:srgbClr val="FF9900"/>
                </a:solidFill>
              </a:rPr>
              <a:t>B. 99.1</a:t>
            </a:r>
            <a:r>
              <a:rPr baseline="30000" i="1" lang="en" sz="1800">
                <a:solidFill>
                  <a:srgbClr val="FF9900"/>
                </a:solidFill>
              </a:rPr>
              <a:t>o</a:t>
            </a:r>
            <a:r>
              <a:rPr i="1" lang="en" sz="1800">
                <a:solidFill>
                  <a:srgbClr val="FF9900"/>
                </a:solidFill>
              </a:rPr>
              <a:t>F</a:t>
            </a:r>
            <a:r>
              <a:rPr lang="en" sz="1800"/>
              <a:t>					D. 99.6</a:t>
            </a:r>
            <a:r>
              <a:rPr baseline="30000" lang="en" sz="1800"/>
              <a:t>o</a:t>
            </a:r>
            <a:r>
              <a:rPr lang="en" sz="1800"/>
              <a:t>F</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pic>
        <p:nvPicPr>
          <p:cNvPr id="513" name="Google Shape;513;p78"/>
          <p:cNvPicPr preferRelativeResize="0"/>
          <p:nvPr/>
        </p:nvPicPr>
        <p:blipFill>
          <a:blip r:embed="rId3">
            <a:alphaModFix/>
          </a:blip>
          <a:stretch>
            <a:fillRect/>
          </a:stretch>
        </p:blipFill>
        <p:spPr>
          <a:xfrm>
            <a:off x="457198" y="2824497"/>
            <a:ext cx="2812750" cy="1877725"/>
          </a:xfrm>
          <a:prstGeom prst="rect">
            <a:avLst/>
          </a:prstGeom>
          <a:noFill/>
          <a:ln>
            <a:noFill/>
          </a:ln>
        </p:spPr>
      </p:pic>
      <p:pic>
        <p:nvPicPr>
          <p:cNvPr id="514" name="Google Shape;514;p78"/>
          <p:cNvPicPr preferRelativeResize="0"/>
          <p:nvPr/>
        </p:nvPicPr>
        <p:blipFill>
          <a:blip r:embed="rId4">
            <a:alphaModFix/>
          </a:blip>
          <a:stretch>
            <a:fillRect/>
          </a:stretch>
        </p:blipFill>
        <p:spPr>
          <a:xfrm>
            <a:off x="3533774" y="2951949"/>
            <a:ext cx="4596575" cy="1622825"/>
          </a:xfrm>
          <a:prstGeom prst="rect">
            <a:avLst/>
          </a:prstGeom>
          <a:noFill/>
          <a:ln>
            <a:noFill/>
          </a:ln>
        </p:spPr>
      </p:pic>
      <p:pic>
        <p:nvPicPr>
          <p:cNvPr id="515" name="Google Shape;515;p78"/>
          <p:cNvPicPr preferRelativeResize="0"/>
          <p:nvPr/>
        </p:nvPicPr>
        <p:blipFill>
          <a:blip r:embed="rId5">
            <a:alphaModFix/>
          </a:blip>
          <a:stretch>
            <a:fillRect/>
          </a:stretch>
        </p:blipFill>
        <p:spPr>
          <a:xfrm>
            <a:off x="1206025" y="4776450"/>
            <a:ext cx="4812225" cy="317550"/>
          </a:xfrm>
          <a:prstGeom prst="rect">
            <a:avLst/>
          </a:prstGeom>
          <a:noFill/>
          <a:ln>
            <a:noFill/>
          </a:ln>
        </p:spPr>
      </p:pic>
      <p:pic>
        <p:nvPicPr>
          <p:cNvPr id="516" name="Google Shape;516;p78"/>
          <p:cNvPicPr preferRelativeResize="0"/>
          <p:nvPr/>
        </p:nvPicPr>
        <p:blipFill>
          <a:blip r:embed="rId6">
            <a:alphaModFix/>
          </a:blip>
          <a:stretch>
            <a:fillRect/>
          </a:stretch>
        </p:blipFill>
        <p:spPr>
          <a:xfrm>
            <a:off x="1206023" y="5168223"/>
            <a:ext cx="4596575" cy="7189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000"/>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22" name="Google Shape;522;p79"/>
          <p:cNvSpPr txBox="1"/>
          <p:nvPr>
            <p:ph idx="1" type="body"/>
          </p:nvPr>
        </p:nvSpPr>
        <p:spPr>
          <a:xfrm flipH="1">
            <a:off x="457200" y="1143000"/>
            <a:ext cx="8229600" cy="168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1"/>
                </a:solidFill>
              </a:rPr>
              <a:t>Body temperatures of healthy humans are distributed nearly normally with mean 98.2</a:t>
            </a:r>
            <a:r>
              <a:rPr baseline="30000" lang="en" sz="1800">
                <a:solidFill>
                  <a:schemeClr val="accent1"/>
                </a:solidFill>
              </a:rPr>
              <a:t>o</a:t>
            </a:r>
            <a:r>
              <a:rPr lang="en" sz="1800">
                <a:solidFill>
                  <a:schemeClr val="accent1"/>
                </a:solidFill>
              </a:rPr>
              <a:t>F and standard deviation 0.73</a:t>
            </a:r>
            <a:r>
              <a:rPr baseline="30000" lang="en" sz="1800">
                <a:solidFill>
                  <a:schemeClr val="accent1"/>
                </a:solidFill>
              </a:rPr>
              <a:t>o</a:t>
            </a:r>
            <a:r>
              <a:rPr lang="en" sz="1800">
                <a:solidFill>
                  <a:schemeClr val="accent1"/>
                </a:solidFill>
              </a:rPr>
              <a:t>F. What is the cutoff for the highest 10% of human body temperatures?</a:t>
            </a:r>
            <a:endParaRPr sz="1800">
              <a:solidFill>
                <a:schemeClr val="accent1"/>
              </a:solidFill>
            </a:endParaRPr>
          </a:p>
          <a:p>
            <a:pPr indent="0" lvl="0" marL="0" rtl="0" algn="l">
              <a:lnSpc>
                <a:spcPct val="115000"/>
              </a:lnSpc>
              <a:spcBef>
                <a:spcPts val="0"/>
              </a:spcBef>
              <a:spcAft>
                <a:spcPts val="0"/>
              </a:spcAft>
              <a:buClr>
                <a:schemeClr val="dk1"/>
              </a:buClr>
              <a:buSzPts val="1100"/>
              <a:buFont typeface="Arial"/>
              <a:buNone/>
            </a:pPr>
            <a:r>
              <a:rPr lang="en" sz="1800"/>
              <a:t>A. 97.3</a:t>
            </a:r>
            <a:r>
              <a:rPr baseline="30000" lang="en" sz="1800"/>
              <a:t>o</a:t>
            </a:r>
            <a:r>
              <a:rPr lang="en" sz="1800"/>
              <a:t>F					C. 99.4</a:t>
            </a:r>
            <a:r>
              <a:rPr baseline="30000" lang="en" sz="1800"/>
              <a:t>o</a:t>
            </a:r>
            <a:r>
              <a:rPr lang="en" sz="1800"/>
              <a:t>F</a:t>
            </a:r>
            <a:endParaRPr sz="1800"/>
          </a:p>
          <a:p>
            <a:pPr indent="0" lvl="0" marL="0" rtl="0" algn="l">
              <a:lnSpc>
                <a:spcPct val="115000"/>
              </a:lnSpc>
              <a:spcBef>
                <a:spcPts val="0"/>
              </a:spcBef>
              <a:spcAft>
                <a:spcPts val="0"/>
              </a:spcAft>
              <a:buClr>
                <a:schemeClr val="dk1"/>
              </a:buClr>
              <a:buSzPts val="1100"/>
              <a:buFont typeface="Arial"/>
              <a:buNone/>
            </a:pPr>
            <a:r>
              <a:rPr i="1" lang="en" sz="1800">
                <a:solidFill>
                  <a:srgbClr val="FF9900"/>
                </a:solidFill>
              </a:rPr>
              <a:t>B. 99.1</a:t>
            </a:r>
            <a:r>
              <a:rPr baseline="30000" i="1" lang="en" sz="1800">
                <a:solidFill>
                  <a:srgbClr val="FF9900"/>
                </a:solidFill>
              </a:rPr>
              <a:t>o</a:t>
            </a:r>
            <a:r>
              <a:rPr i="1" lang="en" sz="1800">
                <a:solidFill>
                  <a:srgbClr val="FF9900"/>
                </a:solidFill>
              </a:rPr>
              <a:t>F</a:t>
            </a:r>
            <a:r>
              <a:rPr lang="en" sz="1800"/>
              <a:t>					D. 99.6</a:t>
            </a:r>
            <a:r>
              <a:rPr baseline="30000" lang="en" sz="1800"/>
              <a:t>o</a:t>
            </a:r>
            <a:r>
              <a:rPr lang="en" sz="1800"/>
              <a:t>F</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pic>
        <p:nvPicPr>
          <p:cNvPr id="523" name="Google Shape;523;p79"/>
          <p:cNvPicPr preferRelativeResize="0"/>
          <p:nvPr/>
        </p:nvPicPr>
        <p:blipFill>
          <a:blip r:embed="rId3">
            <a:alphaModFix/>
          </a:blip>
          <a:stretch>
            <a:fillRect/>
          </a:stretch>
        </p:blipFill>
        <p:spPr>
          <a:xfrm>
            <a:off x="457198" y="2824497"/>
            <a:ext cx="2812750" cy="1877725"/>
          </a:xfrm>
          <a:prstGeom prst="rect">
            <a:avLst/>
          </a:prstGeom>
          <a:noFill/>
          <a:ln>
            <a:noFill/>
          </a:ln>
        </p:spPr>
      </p:pic>
      <p:pic>
        <p:nvPicPr>
          <p:cNvPr id="524" name="Google Shape;524;p79"/>
          <p:cNvPicPr preferRelativeResize="0"/>
          <p:nvPr/>
        </p:nvPicPr>
        <p:blipFill>
          <a:blip r:embed="rId4">
            <a:alphaModFix/>
          </a:blip>
          <a:stretch>
            <a:fillRect/>
          </a:stretch>
        </p:blipFill>
        <p:spPr>
          <a:xfrm>
            <a:off x="3533774" y="2951949"/>
            <a:ext cx="4596575" cy="1622825"/>
          </a:xfrm>
          <a:prstGeom prst="rect">
            <a:avLst/>
          </a:prstGeom>
          <a:noFill/>
          <a:ln>
            <a:noFill/>
          </a:ln>
        </p:spPr>
      </p:pic>
      <p:pic>
        <p:nvPicPr>
          <p:cNvPr id="525" name="Google Shape;525;p79"/>
          <p:cNvPicPr preferRelativeResize="0"/>
          <p:nvPr/>
        </p:nvPicPr>
        <p:blipFill>
          <a:blip r:embed="rId5">
            <a:alphaModFix/>
          </a:blip>
          <a:stretch>
            <a:fillRect/>
          </a:stretch>
        </p:blipFill>
        <p:spPr>
          <a:xfrm>
            <a:off x="1206025" y="4776450"/>
            <a:ext cx="4812225" cy="317550"/>
          </a:xfrm>
          <a:prstGeom prst="rect">
            <a:avLst/>
          </a:prstGeom>
          <a:noFill/>
          <a:ln>
            <a:noFill/>
          </a:ln>
        </p:spPr>
      </p:pic>
      <p:pic>
        <p:nvPicPr>
          <p:cNvPr id="526" name="Google Shape;526;p79"/>
          <p:cNvPicPr preferRelativeResize="0"/>
          <p:nvPr/>
        </p:nvPicPr>
        <p:blipFill>
          <a:blip r:embed="rId6">
            <a:alphaModFix/>
          </a:blip>
          <a:stretch>
            <a:fillRect/>
          </a:stretch>
        </p:blipFill>
        <p:spPr>
          <a:xfrm>
            <a:off x="1206023" y="5168223"/>
            <a:ext cx="4596575" cy="718972"/>
          </a:xfrm>
          <a:prstGeom prst="rect">
            <a:avLst/>
          </a:prstGeom>
          <a:noFill/>
          <a:ln>
            <a:noFill/>
          </a:ln>
        </p:spPr>
      </p:pic>
      <p:pic>
        <p:nvPicPr>
          <p:cNvPr id="527" name="Google Shape;527;p79"/>
          <p:cNvPicPr preferRelativeResize="0"/>
          <p:nvPr/>
        </p:nvPicPr>
        <p:blipFill>
          <a:blip r:embed="rId7">
            <a:alphaModFix/>
          </a:blip>
          <a:stretch>
            <a:fillRect/>
          </a:stretch>
        </p:blipFill>
        <p:spPr>
          <a:xfrm>
            <a:off x="1155124" y="5961425"/>
            <a:ext cx="4322675" cy="36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4"/>
                                        </p:tgtEl>
                                        <p:attrNameLst>
                                          <p:attrName>style.visibility</p:attrName>
                                        </p:attrNameLst>
                                      </p:cBhvr>
                                      <p:to>
                                        <p:strVal val="visible"/>
                                      </p:to>
                                    </p:set>
                                    <p:animEffect filter="fade" transition="in">
                                      <p:cBhvr>
                                        <p:cTn dur="1000"/>
                                        <p:tgtEl>
                                          <p:spTgt spid="5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10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gtEl>
                                        <p:attrNameLst>
                                          <p:attrName>style.visibility</p:attrName>
                                        </p:attrNameLst>
                                      </p:cBhvr>
                                      <p:to>
                                        <p:strVal val="visible"/>
                                      </p:to>
                                    </p:set>
                                    <p:animEffect filter="fade" transition="in">
                                      <p:cBhvr>
                                        <p:cTn dur="1000"/>
                                        <p:tgtEl>
                                          <p:spTgt spid="5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Heights of females</a:t>
            </a:r>
            <a:endParaRPr>
              <a:solidFill>
                <a:schemeClr val="accent1"/>
              </a:solidFill>
            </a:endParaRPr>
          </a:p>
        </p:txBody>
      </p:sp>
      <p:sp>
        <p:nvSpPr>
          <p:cNvPr id="85" name="Google Shape;85;p21"/>
          <p:cNvSpPr txBox="1"/>
          <p:nvPr>
            <p:ph idx="1" type="body"/>
          </p:nvPr>
        </p:nvSpPr>
        <p:spPr>
          <a:xfrm flipH="1">
            <a:off x="4785325" y="1288350"/>
            <a:ext cx="3946500" cy="493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“When we looked into the data for women, we were surprised to see height exaggeration was just as widespread, though without the lurch towards a benchmark height.”</a:t>
            </a:r>
            <a:endParaRPr sz="2200">
              <a:solidFill>
                <a:srgbClr val="000000"/>
              </a:solidFill>
            </a:endParaRPr>
          </a:p>
        </p:txBody>
      </p:sp>
      <p:sp>
        <p:nvSpPr>
          <p:cNvPr id="86" name="Google Shape;86;p21"/>
          <p:cNvSpPr txBox="1"/>
          <p:nvPr/>
        </p:nvSpPr>
        <p:spPr>
          <a:xfrm>
            <a:off x="404975" y="5753925"/>
            <a:ext cx="7419000" cy="67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rPr>
              <a:t>http://blog.okcupid.com/index.php/the-biggest-lies-in-online-dating</a:t>
            </a:r>
            <a:endParaRPr sz="1200"/>
          </a:p>
        </p:txBody>
      </p:sp>
      <p:pic>
        <p:nvPicPr>
          <p:cNvPr id="87" name="Google Shape;87;p21"/>
          <p:cNvPicPr preferRelativeResize="0"/>
          <p:nvPr/>
        </p:nvPicPr>
        <p:blipFill>
          <a:blip r:embed="rId3">
            <a:alphaModFix/>
          </a:blip>
          <a:stretch>
            <a:fillRect/>
          </a:stretch>
        </p:blipFill>
        <p:spPr>
          <a:xfrm>
            <a:off x="457200" y="1395601"/>
            <a:ext cx="3594900" cy="304394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2"/>
          <p:cNvSpPr txBox="1"/>
          <p:nvPr>
            <p:ph type="title"/>
          </p:nvPr>
        </p:nvSpPr>
        <p:spPr>
          <a:xfrm>
            <a:off x="457200" y="2345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93" name="Google Shape;93;p22"/>
          <p:cNvPicPr preferRelativeResize="0"/>
          <p:nvPr/>
        </p:nvPicPr>
        <p:blipFill>
          <a:blip r:embed="rId3">
            <a:alphaModFix/>
          </a:blip>
          <a:stretch>
            <a:fillRect/>
          </a:stretch>
        </p:blipFill>
        <p:spPr>
          <a:xfrm>
            <a:off x="2158350" y="1586850"/>
            <a:ext cx="5047775" cy="4660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3"/>
          <p:cNvSpPr txBox="1"/>
          <p:nvPr>
            <p:ph idx="1" type="body"/>
          </p:nvPr>
        </p:nvSpPr>
        <p:spPr>
          <a:xfrm flipH="1">
            <a:off x="457200" y="151775"/>
            <a:ext cx="8229600" cy="320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a:solidFill>
                <a:schemeClr val="accent1"/>
              </a:solidFill>
            </a:endParaRPr>
          </a:p>
        </p:txBody>
      </p:sp>
      <p:pic>
        <p:nvPicPr>
          <p:cNvPr id="99" name="Google Shape;99;p23"/>
          <p:cNvPicPr preferRelativeResize="0"/>
          <p:nvPr/>
        </p:nvPicPr>
        <p:blipFill>
          <a:blip r:embed="rId3">
            <a:alphaModFix/>
          </a:blip>
          <a:stretch>
            <a:fillRect/>
          </a:stretch>
        </p:blipFill>
        <p:spPr>
          <a:xfrm>
            <a:off x="457200" y="3021900"/>
            <a:ext cx="8125360" cy="3130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