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72e3b49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72e3b4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b1e59f5_0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b1e59f5_0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2e3b4902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2e3b49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b1e59f5_0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b1e59f5_0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b1e59f5_0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b1e59f5_0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b1e59f5_0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b1e59f5_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2e3b4902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2e3b490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2e3b4902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2e3b490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2e3b4902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2e3b490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b1e59f5_0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b1e59f5_0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72e3b4902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72e3b490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1e59f5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1e59f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2e3b4902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2e3b490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2e3b4902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2e3b490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591413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f59141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1e59f5_0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1e59f5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1e59f5_0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1e59f5_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b1e59f5_0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b1e59f5_0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b1e59f5_0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b1e59f5_0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e3b4902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e3b490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2e3b4902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2e3b49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2e3b4902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2e3b49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body"/>
          </p:nvPr>
        </p:nvSpPr>
        <p:spPr>
          <a:xfrm flipH="1">
            <a:off x="457200" y="1218200"/>
            <a:ext cx="8229600" cy="24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000000"/>
                </a:solidFill>
              </a:rPr>
              <a:t>The </a:t>
            </a:r>
            <a:r>
              <a:rPr i="1" lang="en" sz="2300">
                <a:solidFill>
                  <a:schemeClr val="accent1"/>
                </a:solidFill>
              </a:rPr>
              <a:t>geometric distribution</a:t>
            </a:r>
            <a:r>
              <a:rPr lang="en" sz="2300">
                <a:solidFill>
                  <a:srgbClr val="000000"/>
                </a:solidFill>
              </a:rPr>
              <a:t> describes the waiting time until a success for </a:t>
            </a:r>
            <a:r>
              <a:rPr i="1" lang="en" sz="2300">
                <a:solidFill>
                  <a:schemeClr val="accent1"/>
                </a:solidFill>
              </a:rPr>
              <a:t>independent and identically distributed (iid)</a:t>
            </a:r>
            <a:r>
              <a:rPr lang="en" sz="2300">
                <a:solidFill>
                  <a:srgbClr val="000000"/>
                </a:solidFill>
              </a:rPr>
              <a:t> Bernoulli random variables.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independence: outcomes of trials don't affect each other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identical: the probability of success is the same for each trial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Geometric distribution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 flipH="1">
            <a:off x="457200" y="1218200"/>
            <a:ext cx="8229600" cy="24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000000"/>
                </a:solidFill>
              </a:rPr>
              <a:t>The </a:t>
            </a:r>
            <a:r>
              <a:rPr i="1" lang="en" sz="2300">
                <a:solidFill>
                  <a:schemeClr val="accent1"/>
                </a:solidFill>
              </a:rPr>
              <a:t>geometric distribution</a:t>
            </a:r>
            <a:r>
              <a:rPr lang="en" sz="2300">
                <a:solidFill>
                  <a:srgbClr val="000000"/>
                </a:solidFill>
              </a:rPr>
              <a:t> describes the waiting time until a success for </a:t>
            </a:r>
            <a:r>
              <a:rPr i="1" lang="en" sz="2300">
                <a:solidFill>
                  <a:schemeClr val="accent1"/>
                </a:solidFill>
              </a:rPr>
              <a:t>independent and identically distributed (iid)</a:t>
            </a:r>
            <a:r>
              <a:rPr lang="en" sz="2300">
                <a:solidFill>
                  <a:srgbClr val="000000"/>
                </a:solidFill>
              </a:rPr>
              <a:t> Bernoulli random variables.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independence: outcomes of trials don't affect each other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identical: the probability of success is the same for each trial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Geometric distribution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38" y="5560088"/>
            <a:ext cx="509587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idx="1" type="body"/>
          </p:nvPr>
        </p:nvSpPr>
        <p:spPr>
          <a:xfrm flipH="1">
            <a:off x="457200" y="3520875"/>
            <a:ext cx="8229600" cy="20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Geometric probabilities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If </a:t>
            </a:r>
            <a:r>
              <a:rPr i="1" lang="en" sz="2300">
                <a:solidFill>
                  <a:srgbClr val="000000"/>
                </a:solidFill>
              </a:rPr>
              <a:t>p</a:t>
            </a:r>
            <a:r>
              <a:rPr lang="en" sz="2300">
                <a:solidFill>
                  <a:srgbClr val="000000"/>
                </a:solidFill>
              </a:rPr>
              <a:t> represents probability of success, </a:t>
            </a:r>
            <a:r>
              <a:rPr i="1" lang="en" sz="2300">
                <a:solidFill>
                  <a:srgbClr val="000000"/>
                </a:solidFill>
              </a:rPr>
              <a:t>(1 - p)</a:t>
            </a:r>
            <a:r>
              <a:rPr lang="en" sz="2300">
                <a:solidFill>
                  <a:srgbClr val="000000"/>
                </a:solidFill>
              </a:rPr>
              <a:t> represents probability of failure, and </a:t>
            </a:r>
            <a:r>
              <a:rPr i="1" lang="en" sz="2300">
                <a:solidFill>
                  <a:srgbClr val="000000"/>
                </a:solidFill>
              </a:rPr>
              <a:t>n</a:t>
            </a:r>
            <a:r>
              <a:rPr lang="en" sz="2300">
                <a:solidFill>
                  <a:srgbClr val="000000"/>
                </a:solidFill>
              </a:rPr>
              <a:t> represents number of independent trials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457200" y="356250"/>
            <a:ext cx="8229600" cy="7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flipH="1">
            <a:off x="457200" y="1081350"/>
            <a:ext cx="8229600" cy="4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1"/>
                </a:solidFill>
              </a:rPr>
              <a:t>Can we calculate the probability of rolling a 6 for the first time on the 6</a:t>
            </a:r>
            <a:r>
              <a:rPr baseline="30000" lang="en" sz="2300">
                <a:solidFill>
                  <a:schemeClr val="accent1"/>
                </a:solidFill>
              </a:rPr>
              <a:t>th</a:t>
            </a:r>
            <a:r>
              <a:rPr lang="en" sz="2300">
                <a:solidFill>
                  <a:schemeClr val="accent1"/>
                </a:solidFill>
              </a:rPr>
              <a:t> roll of a die using the geometric distribution? Note that what was a success (rolling a 6) and what was a failure (not rolling a 6) are clearly defined and one or the other must happen for each trial.</a:t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no, on the roll of a die there are more than 2 possible outcomes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yes, why not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457200" y="356250"/>
            <a:ext cx="8229600" cy="7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flipH="1">
            <a:off x="457200" y="1081350"/>
            <a:ext cx="8229600" cy="3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Can we calculate the probability of rolling a 6 for the first time on the 6</a:t>
            </a:r>
            <a:r>
              <a:rPr baseline="30000" lang="en" sz="2300">
                <a:solidFill>
                  <a:srgbClr val="000000"/>
                </a:solidFill>
              </a:rPr>
              <a:t>th</a:t>
            </a:r>
            <a:r>
              <a:rPr lang="en" sz="2300">
                <a:solidFill>
                  <a:srgbClr val="000000"/>
                </a:solidFill>
              </a:rPr>
              <a:t> roll of a die using the geometric distribution? Note that what was a success (rolling a 6) and what was a failure (not rolling a 6) are clearly defined and one or the other must happen for each trial.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AutoNum type="alphaUcPeriod"/>
            </a:pPr>
            <a:r>
              <a:rPr lang="en" sz="2300">
                <a:solidFill>
                  <a:srgbClr val="000000"/>
                </a:solidFill>
              </a:rPr>
              <a:t>no, on the roll of a die there are more than 2 possible outcomes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300"/>
              <a:buAutoNum type="alphaUcPeriod"/>
            </a:pPr>
            <a:r>
              <a:rPr i="1" lang="en" sz="2300">
                <a:solidFill>
                  <a:srgbClr val="FF9900"/>
                </a:solidFill>
              </a:rPr>
              <a:t>yes, why not</a:t>
            </a:r>
            <a:endParaRPr sz="2300">
              <a:solidFill>
                <a:srgbClr val="FF9900"/>
              </a:solidFill>
            </a:endParaRPr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775" y="4935750"/>
            <a:ext cx="49720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" type="body"/>
          </p:nvPr>
        </p:nvSpPr>
        <p:spPr>
          <a:xfrm flipH="1">
            <a:off x="457200" y="1218200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How many people is Dr. Smith expected to test before finding the first one that refuses to administer the shock?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idx="1" type="body"/>
          </p:nvPr>
        </p:nvSpPr>
        <p:spPr>
          <a:xfrm flipH="1">
            <a:off x="457200" y="1218200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How many people is Dr. Smith expected to test before finding the first one that refuses to administer the shock?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 flipH="1">
            <a:off x="457200" y="2057675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The expected value, or the mean, of a geometric distribution is defined as 1/p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925" y="3095450"/>
            <a:ext cx="28384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1" type="body"/>
          </p:nvPr>
        </p:nvSpPr>
        <p:spPr>
          <a:xfrm flipH="1">
            <a:off x="457200" y="1218200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How many people is Dr. Smith expected to test before finding the first one that refuses to administer the shock?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156" name="Google Shape;156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 flipH="1">
            <a:off x="457200" y="2057675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The expected value, or the mean, of a geometric distribution is defined as 1/p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725" y="3095450"/>
            <a:ext cx="28384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>
            <p:ph idx="1" type="body"/>
          </p:nvPr>
        </p:nvSpPr>
        <p:spPr>
          <a:xfrm flipH="1">
            <a:off x="457200" y="4118600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000000"/>
                </a:solidFill>
              </a:rPr>
              <a:t>She is expected to test 2.86 people before finding the first one that refuses to administer the shock. 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idx="1" type="body"/>
          </p:nvPr>
        </p:nvSpPr>
        <p:spPr>
          <a:xfrm flipH="1">
            <a:off x="457200" y="1218200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How many people is Dr. Smith expected to test before finding the first one that refuses to administer the shock?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 flipH="1">
            <a:off x="457200" y="2057675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The expected value, or the mean, of a geometric distribution is defined as 1/p</a:t>
            </a:r>
            <a:endParaRPr sz="2300">
              <a:solidFill>
                <a:srgbClr val="000000"/>
              </a:solidFill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725" y="3095450"/>
            <a:ext cx="283845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>
            <p:ph idx="1" type="body"/>
          </p:nvPr>
        </p:nvSpPr>
        <p:spPr>
          <a:xfrm flipH="1">
            <a:off x="457200" y="4118600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000000"/>
                </a:solidFill>
              </a:rPr>
              <a:t>She is expected to test 2.86 people before finding the first one that refuses to administer the shock. 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But how can she test a non-whole number of people?</a:t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 flipH="1">
            <a:off x="457200" y="1218200"/>
            <a:ext cx="8229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Mean and standard deviation of geometric distribution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and its variability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936" y="1769300"/>
            <a:ext cx="3652850" cy="10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idx="1" type="body"/>
          </p:nvPr>
        </p:nvSpPr>
        <p:spPr>
          <a:xfrm flipH="1">
            <a:off x="457200" y="2711925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Going back to Dr. Smith's experiment: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 flipH="1">
            <a:off x="457200" y="1218200"/>
            <a:ext cx="8229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Mean and standard deviation of geometric distribution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82" name="Google Shape;182;p3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and its variability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136" y="1769300"/>
            <a:ext cx="3652850" cy="10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763" y="3248800"/>
            <a:ext cx="43719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Geometric Distribution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idx="1" type="body"/>
          </p:nvPr>
        </p:nvSpPr>
        <p:spPr>
          <a:xfrm flipH="1">
            <a:off x="457200" y="4188675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Dr. Smith is expected to test 2.86 people before finding the first one that refuses to administer the shock, give or take 2.3 people.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 flipH="1">
            <a:off x="457200" y="2711925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Going back to Dr. Smith's experiment: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 flipH="1">
            <a:off x="457200" y="1218200"/>
            <a:ext cx="8229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Mean and standard deviation of geometric distribution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192" name="Google Shape;192;p3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and its variability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136" y="1769300"/>
            <a:ext cx="3652850" cy="10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763" y="3248800"/>
            <a:ext cx="43719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idx="1" type="body"/>
          </p:nvPr>
        </p:nvSpPr>
        <p:spPr>
          <a:xfrm flipH="1">
            <a:off x="457200" y="4188675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Dr. Smith is expected to test 2.86 people before finding the first one that refuses to administer the shock, give or take 2.3 people.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These values only make sense in the context of repeating the experiment many many times.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 flipH="1">
            <a:off x="457200" y="2711925"/>
            <a:ext cx="82296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Going back to Dr. Smith's experiment: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 flipH="1">
            <a:off x="457200" y="1218200"/>
            <a:ext cx="8229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Mean and standard deviation of geometric distribution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value and its variability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136" y="1769300"/>
            <a:ext cx="3652850" cy="10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763" y="3248800"/>
            <a:ext cx="43719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" type="body"/>
          </p:nvPr>
        </p:nvSpPr>
        <p:spPr>
          <a:xfrm flipH="1">
            <a:off x="457050" y="1305775"/>
            <a:ext cx="4594200" cy="50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Stanley Milgram, a Yale University psychologist, conducted a series of experiments on obedience to authority starting in 1963.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Experimenter (E) orders the teacher (T), the subject of the experiment, to give severe electric shocks to a learner (L) each time the learner answers a question incorrectly.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learner is actually an actor, and the electric shocks are not real, but a pre-recorded sound is played each time the teacher administers an electric shock.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Milgram experiment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124" y="1305775"/>
            <a:ext cx="3417675" cy="43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7"/>
          <p:cNvSpPr txBox="1"/>
          <p:nvPr>
            <p:ph idx="1" type="body"/>
          </p:nvPr>
        </p:nvSpPr>
        <p:spPr>
          <a:xfrm flipH="1">
            <a:off x="5203800" y="5980075"/>
            <a:ext cx="35370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http://en.wikipedia.org/wiki/File:Milgram_Experiment_v2.png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" type="body"/>
          </p:nvPr>
        </p:nvSpPr>
        <p:spPr>
          <a:xfrm flipH="1">
            <a:off x="457200" y="1305775"/>
            <a:ext cx="82296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These experiments measured the willingness of study participants to obey an authority figure who instructed them to perform acts that conflicted with their personal conscience.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Milgram found that about 65% of people would obey authority and give such shocks.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Over the years, additional research suggested this number is approximately consistent across communities and time.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66" name="Google Shape;66;p1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Milgram experiment (cont.)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 flipH="1">
            <a:off x="457200" y="1305775"/>
            <a:ext cx="82296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60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Each person in Milgram's experiment can be thought of as a </a:t>
            </a:r>
            <a:r>
              <a:rPr i="1" lang="en" sz="2300">
                <a:solidFill>
                  <a:schemeClr val="accent1"/>
                </a:solidFill>
              </a:rPr>
              <a:t>trial</a:t>
            </a:r>
            <a:r>
              <a:rPr lang="en" sz="2300">
                <a:solidFill>
                  <a:srgbClr val="000000"/>
                </a:solidFill>
              </a:rPr>
              <a:t>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A person is labeled a </a:t>
            </a:r>
            <a:r>
              <a:rPr i="1" lang="en" sz="2300">
                <a:solidFill>
                  <a:schemeClr val="accent1"/>
                </a:solidFill>
              </a:rPr>
              <a:t>success</a:t>
            </a:r>
            <a:r>
              <a:rPr i="1" lang="en" sz="2300">
                <a:solidFill>
                  <a:srgbClr val="000000"/>
                </a:solidFill>
              </a:rPr>
              <a:t> </a:t>
            </a:r>
            <a:r>
              <a:rPr lang="en" sz="2300">
                <a:solidFill>
                  <a:srgbClr val="000000"/>
                </a:solidFill>
              </a:rPr>
              <a:t>if she refuses to administer a severe shock, and </a:t>
            </a:r>
            <a:r>
              <a:rPr i="1" lang="en" sz="2300">
                <a:solidFill>
                  <a:schemeClr val="accent1"/>
                </a:solidFill>
              </a:rPr>
              <a:t>failure</a:t>
            </a:r>
            <a:r>
              <a:rPr i="1" lang="en" sz="2300">
                <a:solidFill>
                  <a:srgbClr val="000000"/>
                </a:solidFill>
              </a:rPr>
              <a:t> </a:t>
            </a:r>
            <a:r>
              <a:rPr lang="en" sz="2300">
                <a:solidFill>
                  <a:srgbClr val="000000"/>
                </a:solidFill>
              </a:rPr>
              <a:t>if she administers such shock.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Since only 35% of people refused to administer a shock, </a:t>
            </a:r>
            <a:r>
              <a:rPr i="1" lang="en" sz="2300">
                <a:solidFill>
                  <a:schemeClr val="accent1"/>
                </a:solidFill>
              </a:rPr>
              <a:t>probability of success</a:t>
            </a:r>
            <a:r>
              <a:rPr lang="en" sz="2300">
                <a:solidFill>
                  <a:srgbClr val="000000"/>
                </a:solidFill>
              </a:rPr>
              <a:t> is p = 0.35.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When an individual trial has only two possible outcomes, it is called a </a:t>
            </a:r>
            <a:r>
              <a:rPr i="1" lang="en" sz="2300">
                <a:solidFill>
                  <a:schemeClr val="accent1"/>
                </a:solidFill>
              </a:rPr>
              <a:t>Bernoulli random variable</a:t>
            </a:r>
            <a:r>
              <a:rPr lang="en" sz="2300">
                <a:solidFill>
                  <a:srgbClr val="000000"/>
                </a:solidFill>
              </a:rPr>
              <a:t>.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Bernoulli random variables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body"/>
          </p:nvPr>
        </p:nvSpPr>
        <p:spPr>
          <a:xfrm flipH="1">
            <a:off x="457200" y="1305775"/>
            <a:ext cx="8229600" cy="17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Dr. Smith wants to repeat Milgram's experiments but she only wants to sample people until she finds someone who will not inflict a severe shock. What is the probability that she stops after the first person?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78" name="Google Shape;78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Geometric distribution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38" y="3036775"/>
            <a:ext cx="33432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 flipH="1">
            <a:off x="457200" y="3427300"/>
            <a:ext cx="82296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... the third person?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flipH="1">
            <a:off x="457200" y="1305775"/>
            <a:ext cx="8229600" cy="17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Dr. Smith wants to repeat Milgram's experiments but she only wants to sample people until she finds someone who will not inflict a severe shock. What is the probability that she stops after the first person?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86" name="Google Shape;86;p2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Geometric distribution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7" name="Google Shape;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38" y="3036775"/>
            <a:ext cx="33432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50" y="4095138"/>
            <a:ext cx="8164497" cy="6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" type="body"/>
          </p:nvPr>
        </p:nvSpPr>
        <p:spPr>
          <a:xfrm flipH="1">
            <a:off x="457200" y="3427300"/>
            <a:ext cx="82296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... the third person?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flipH="1">
            <a:off x="457200" y="1305775"/>
            <a:ext cx="8229600" cy="17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Dr. Smith wants to repeat Milgram's experiments but she only wants to sample people until she finds someone who will not inflict a severe shock. What is the probability that she stops after the first person?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Geometric distribution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6" name="Google Shape;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38" y="3036775"/>
            <a:ext cx="33432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2"/>
          <p:cNvSpPr txBox="1"/>
          <p:nvPr>
            <p:ph idx="1" type="body"/>
          </p:nvPr>
        </p:nvSpPr>
        <p:spPr>
          <a:xfrm flipH="1">
            <a:off x="457200" y="4762975"/>
            <a:ext cx="82296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... the tenth person?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98" name="Google Shape;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50" y="4095138"/>
            <a:ext cx="8164497" cy="6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idx="1" type="body"/>
          </p:nvPr>
        </p:nvSpPr>
        <p:spPr>
          <a:xfrm flipH="1">
            <a:off x="457200" y="3427300"/>
            <a:ext cx="82296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... the third person?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 flipH="1">
            <a:off x="457200" y="1305775"/>
            <a:ext cx="8229600" cy="17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Dr. Smith wants to repeat Milgram's experiments but she only wants to sample people until she finds someone who will not inflict a severe shock. What is the probability that she stops after the first person?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Geometric distribution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38" y="3036775"/>
            <a:ext cx="33432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 txBox="1"/>
          <p:nvPr>
            <p:ph idx="1" type="body"/>
          </p:nvPr>
        </p:nvSpPr>
        <p:spPr>
          <a:xfrm flipH="1">
            <a:off x="457200" y="4762975"/>
            <a:ext cx="8229600" cy="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</a:rPr>
              <a:t>... the tenth person?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08" name="Google Shape;1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50" y="4095138"/>
            <a:ext cx="8164497" cy="6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5430799"/>
            <a:ext cx="8164501" cy="1094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